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8404800" cy="32918400"/>
  <p:notesSz cx="6715125" cy="9239250"/>
  <p:defaultTextStyle>
    <a:defPPr>
      <a:defRPr lang="en-US"/>
    </a:defPPr>
    <a:lvl1pPr algn="ctr" rtl="0" fontAlgn="base">
      <a:spcBef>
        <a:spcPct val="0"/>
      </a:spcBef>
      <a:spcAft>
        <a:spcPct val="0"/>
      </a:spcAft>
      <a:defRPr sz="8600" kern="1200">
        <a:solidFill>
          <a:schemeClr val="tx1"/>
        </a:solidFill>
        <a:latin typeface="Arial" charset="0"/>
        <a:ea typeface="+mn-ea"/>
        <a:cs typeface="+mn-cs"/>
      </a:defRPr>
    </a:lvl1pPr>
    <a:lvl2pPr marL="457200" algn="ctr" rtl="0" fontAlgn="base">
      <a:spcBef>
        <a:spcPct val="0"/>
      </a:spcBef>
      <a:spcAft>
        <a:spcPct val="0"/>
      </a:spcAft>
      <a:defRPr sz="8600" kern="1200">
        <a:solidFill>
          <a:schemeClr val="tx1"/>
        </a:solidFill>
        <a:latin typeface="Arial" charset="0"/>
        <a:ea typeface="+mn-ea"/>
        <a:cs typeface="+mn-cs"/>
      </a:defRPr>
    </a:lvl2pPr>
    <a:lvl3pPr marL="914400" algn="ctr" rtl="0" fontAlgn="base">
      <a:spcBef>
        <a:spcPct val="0"/>
      </a:spcBef>
      <a:spcAft>
        <a:spcPct val="0"/>
      </a:spcAft>
      <a:defRPr sz="8600" kern="1200">
        <a:solidFill>
          <a:schemeClr val="tx1"/>
        </a:solidFill>
        <a:latin typeface="Arial" charset="0"/>
        <a:ea typeface="+mn-ea"/>
        <a:cs typeface="+mn-cs"/>
      </a:defRPr>
    </a:lvl3pPr>
    <a:lvl4pPr marL="1371600" algn="ctr" rtl="0" fontAlgn="base">
      <a:spcBef>
        <a:spcPct val="0"/>
      </a:spcBef>
      <a:spcAft>
        <a:spcPct val="0"/>
      </a:spcAft>
      <a:defRPr sz="8600" kern="1200">
        <a:solidFill>
          <a:schemeClr val="tx1"/>
        </a:solidFill>
        <a:latin typeface="Arial" charset="0"/>
        <a:ea typeface="+mn-ea"/>
        <a:cs typeface="+mn-cs"/>
      </a:defRPr>
    </a:lvl4pPr>
    <a:lvl5pPr marL="1828800" algn="ctr" rtl="0" fontAlgn="base">
      <a:spcBef>
        <a:spcPct val="0"/>
      </a:spcBef>
      <a:spcAft>
        <a:spcPct val="0"/>
      </a:spcAft>
      <a:defRPr sz="8600" kern="1200">
        <a:solidFill>
          <a:schemeClr val="tx1"/>
        </a:solidFill>
        <a:latin typeface="Arial" charset="0"/>
        <a:ea typeface="+mn-ea"/>
        <a:cs typeface="+mn-cs"/>
      </a:defRPr>
    </a:lvl5pPr>
    <a:lvl6pPr marL="2286000" algn="l" defTabSz="914400" rtl="0" eaLnBrk="1" latinLnBrk="0" hangingPunct="1">
      <a:defRPr sz="8600" kern="1200">
        <a:solidFill>
          <a:schemeClr val="tx1"/>
        </a:solidFill>
        <a:latin typeface="Arial" charset="0"/>
        <a:ea typeface="+mn-ea"/>
        <a:cs typeface="+mn-cs"/>
      </a:defRPr>
    </a:lvl6pPr>
    <a:lvl7pPr marL="2743200" algn="l" defTabSz="914400" rtl="0" eaLnBrk="1" latinLnBrk="0" hangingPunct="1">
      <a:defRPr sz="8600" kern="1200">
        <a:solidFill>
          <a:schemeClr val="tx1"/>
        </a:solidFill>
        <a:latin typeface="Arial" charset="0"/>
        <a:ea typeface="+mn-ea"/>
        <a:cs typeface="+mn-cs"/>
      </a:defRPr>
    </a:lvl7pPr>
    <a:lvl8pPr marL="3200400" algn="l" defTabSz="914400" rtl="0" eaLnBrk="1" latinLnBrk="0" hangingPunct="1">
      <a:defRPr sz="8600" kern="1200">
        <a:solidFill>
          <a:schemeClr val="tx1"/>
        </a:solidFill>
        <a:latin typeface="Arial" charset="0"/>
        <a:ea typeface="+mn-ea"/>
        <a:cs typeface="+mn-cs"/>
      </a:defRPr>
    </a:lvl8pPr>
    <a:lvl9pPr marL="3657600" algn="l" defTabSz="914400" rtl="0" eaLnBrk="1" latinLnBrk="0" hangingPunct="1">
      <a:defRPr sz="8600"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5034">
          <p15:clr>
            <a:srgbClr val="A4A3A4"/>
          </p15:clr>
        </p15:guide>
        <p15:guide id="2" orient="horz" pos="20196">
          <p15:clr>
            <a:srgbClr val="A4A3A4"/>
          </p15:clr>
        </p15:guide>
        <p15:guide id="3" orient="horz" pos="2148">
          <p15:clr>
            <a:srgbClr val="A4A3A4"/>
          </p15:clr>
        </p15:guide>
        <p15:guide id="4" pos="12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0046D2"/>
    <a:srgbClr val="FF0000"/>
    <a:srgbClr val="698ED9"/>
    <a:srgbClr val="A7C4FF"/>
    <a:srgbClr val="003064"/>
    <a:srgbClr val="003399"/>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4660"/>
  </p:normalViewPr>
  <p:slideViewPr>
    <p:cSldViewPr snapToGrid="0" showGuides="1">
      <p:cViewPr>
        <p:scale>
          <a:sx n="17" d="100"/>
          <a:sy n="17" d="100"/>
        </p:scale>
        <p:origin x="-1380" y="156"/>
      </p:cViewPr>
      <p:guideLst>
        <p:guide orient="horz" pos="5034"/>
        <p:guide orient="horz" pos="20196"/>
        <p:guide orient="horz" pos="2148"/>
        <p:guide pos="12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1336675" y="692150"/>
            <a:ext cx="4043363"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AF988C1-CF1B-4760-98E2-A0BA1B5019B0}" type="slidenum">
              <a:rPr lang="en-US" altLang="en-US"/>
              <a:pPr/>
              <a:t>‹N°›</a:t>
            </a:fld>
            <a:endParaRPr lang="en-US" altLang="en-US"/>
          </a:p>
        </p:txBody>
      </p:sp>
    </p:spTree>
    <p:extLst>
      <p:ext uri="{BB962C8B-B14F-4D97-AF65-F5344CB8AC3E}">
        <p14:creationId xmlns:p14="http://schemas.microsoft.com/office/powerpoint/2010/main" val="260100878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621684-0133-42C8-B98A-0C650264A543}" type="slidenum">
              <a:rPr lang="en-US" altLang="en-US"/>
              <a:pPr/>
              <a:t>1</a:t>
            </a:fld>
            <a:endParaRPr lang="en-US" alt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47478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vmlDrawing" Target="../drawings/vmlDrawing1.v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w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36" name="Object 12"/>
          <p:cNvGraphicFramePr>
            <a:graphicFrameLocks noChangeAspect="1"/>
          </p:cNvGraphicFramePr>
          <p:nvPr userDrawn="1"/>
        </p:nvGraphicFramePr>
        <p:xfrm>
          <a:off x="31337250" y="32385000"/>
          <a:ext cx="5915025" cy="212725"/>
        </p:xfrm>
        <a:graphic>
          <a:graphicData uri="http://schemas.openxmlformats.org/presentationml/2006/ole">
            <mc:AlternateContent xmlns:mc="http://schemas.openxmlformats.org/markup-compatibility/2006">
              <mc:Choice xmlns:v="urn:schemas-microsoft-com:vml" Requires="v">
                <p:oleObj spid="_x0000_s1046" name="CorelDRAW" r:id="rId4" imgW="8828280" imgH="313200" progId="CorelDRAW.Graphic.13">
                  <p:embed/>
                </p:oleObj>
              </mc:Choice>
              <mc:Fallback>
                <p:oleObj name="CorelDRAW" r:id="rId4" imgW="8828280" imgH="313200" progId="CorelDRAW.Graphic.13">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37250" y="32385000"/>
                        <a:ext cx="5915025" cy="212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7" name="AutoShape 13"/>
          <p:cNvSpPr>
            <a:spLocks noChangeArrowheads="1"/>
          </p:cNvSpPr>
          <p:nvPr userDrawn="1"/>
        </p:nvSpPr>
        <p:spPr bwMode="auto">
          <a:xfrm>
            <a:off x="28736925"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8" name="AutoShape 14"/>
          <p:cNvSpPr>
            <a:spLocks noChangeArrowheads="1"/>
          </p:cNvSpPr>
          <p:nvPr userDrawn="1"/>
        </p:nvSpPr>
        <p:spPr bwMode="auto">
          <a:xfrm>
            <a:off x="9934575"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9" name="AutoShape 15"/>
          <p:cNvSpPr>
            <a:spLocks noChangeArrowheads="1"/>
          </p:cNvSpPr>
          <p:nvPr userDrawn="1"/>
        </p:nvSpPr>
        <p:spPr bwMode="auto">
          <a:xfrm>
            <a:off x="19335750"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0" name="AutoShape 16"/>
          <p:cNvSpPr>
            <a:spLocks noChangeArrowheads="1"/>
          </p:cNvSpPr>
          <p:nvPr userDrawn="1"/>
        </p:nvSpPr>
        <p:spPr bwMode="auto">
          <a:xfrm>
            <a:off x="533400"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4389438" rtl="0" fontAlgn="base">
        <a:spcBef>
          <a:spcPct val="0"/>
        </a:spcBef>
        <a:spcAft>
          <a:spcPct val="0"/>
        </a:spcAft>
        <a:defRPr sz="21100">
          <a:solidFill>
            <a:schemeClr val="tx2"/>
          </a:solidFill>
          <a:latin typeface="+mj-lt"/>
          <a:ea typeface="+mj-ea"/>
          <a:cs typeface="+mj-cs"/>
        </a:defRPr>
      </a:lvl1pPr>
      <a:lvl2pPr algn="ctr" defTabSz="4389438" rtl="0" fontAlgn="base">
        <a:spcBef>
          <a:spcPct val="0"/>
        </a:spcBef>
        <a:spcAft>
          <a:spcPct val="0"/>
        </a:spcAft>
        <a:defRPr sz="21100">
          <a:solidFill>
            <a:schemeClr val="tx2"/>
          </a:solidFill>
          <a:latin typeface="Arial" charset="0"/>
        </a:defRPr>
      </a:lvl2pPr>
      <a:lvl3pPr algn="ctr" defTabSz="4389438" rtl="0" fontAlgn="base">
        <a:spcBef>
          <a:spcPct val="0"/>
        </a:spcBef>
        <a:spcAft>
          <a:spcPct val="0"/>
        </a:spcAft>
        <a:defRPr sz="21100">
          <a:solidFill>
            <a:schemeClr val="tx2"/>
          </a:solidFill>
          <a:latin typeface="Arial" charset="0"/>
        </a:defRPr>
      </a:lvl3pPr>
      <a:lvl4pPr algn="ctr" defTabSz="4389438" rtl="0" fontAlgn="base">
        <a:spcBef>
          <a:spcPct val="0"/>
        </a:spcBef>
        <a:spcAft>
          <a:spcPct val="0"/>
        </a:spcAft>
        <a:defRPr sz="21100">
          <a:solidFill>
            <a:schemeClr val="tx2"/>
          </a:solidFill>
          <a:latin typeface="Arial" charset="0"/>
        </a:defRPr>
      </a:lvl4pPr>
      <a:lvl5pPr algn="ctr" defTabSz="4389438" rtl="0" fontAlgn="base">
        <a:spcBef>
          <a:spcPct val="0"/>
        </a:spcBef>
        <a:spcAft>
          <a:spcPct val="0"/>
        </a:spcAft>
        <a:defRPr sz="21100">
          <a:solidFill>
            <a:schemeClr val="tx2"/>
          </a:solidFill>
          <a:latin typeface="Arial" charset="0"/>
        </a:defRPr>
      </a:lvl5pPr>
      <a:lvl6pPr marL="457200" algn="ctr" defTabSz="4389438" rtl="0" fontAlgn="base">
        <a:spcBef>
          <a:spcPct val="0"/>
        </a:spcBef>
        <a:spcAft>
          <a:spcPct val="0"/>
        </a:spcAft>
        <a:defRPr sz="21100">
          <a:solidFill>
            <a:schemeClr val="tx2"/>
          </a:solidFill>
          <a:latin typeface="Arial" charset="0"/>
        </a:defRPr>
      </a:lvl6pPr>
      <a:lvl7pPr marL="914400" algn="ctr" defTabSz="4389438" rtl="0" fontAlgn="base">
        <a:spcBef>
          <a:spcPct val="0"/>
        </a:spcBef>
        <a:spcAft>
          <a:spcPct val="0"/>
        </a:spcAft>
        <a:defRPr sz="21100">
          <a:solidFill>
            <a:schemeClr val="tx2"/>
          </a:solidFill>
          <a:latin typeface="Arial" charset="0"/>
        </a:defRPr>
      </a:lvl7pPr>
      <a:lvl8pPr marL="1371600" algn="ctr" defTabSz="4389438" rtl="0" fontAlgn="base">
        <a:spcBef>
          <a:spcPct val="0"/>
        </a:spcBef>
        <a:spcAft>
          <a:spcPct val="0"/>
        </a:spcAft>
        <a:defRPr sz="21100">
          <a:solidFill>
            <a:schemeClr val="tx2"/>
          </a:solidFill>
          <a:latin typeface="Arial" charset="0"/>
        </a:defRPr>
      </a:lvl8pPr>
      <a:lvl9pPr marL="1828800" algn="ctr" defTabSz="4389438" rtl="0" fontAlgn="base">
        <a:spcBef>
          <a:spcPct val="0"/>
        </a:spcBef>
        <a:spcAft>
          <a:spcPct val="0"/>
        </a:spcAft>
        <a:defRPr sz="21100">
          <a:solidFill>
            <a:schemeClr val="tx2"/>
          </a:solidFill>
          <a:latin typeface="Arial" charset="0"/>
        </a:defRPr>
      </a:lvl9pPr>
    </p:titleStyle>
    <p:bodyStyle>
      <a:lvl1pPr marL="1646238" indent="-1646238" algn="l" defTabSz="4389438" rtl="0" fontAlgn="base">
        <a:spcBef>
          <a:spcPct val="20000"/>
        </a:spcBef>
        <a:spcAft>
          <a:spcPct val="0"/>
        </a:spcAft>
        <a:buChar char="•"/>
        <a:defRPr sz="15400">
          <a:solidFill>
            <a:schemeClr val="tx1"/>
          </a:solidFill>
          <a:latin typeface="+mn-lt"/>
          <a:ea typeface="+mn-ea"/>
          <a:cs typeface="+mn-cs"/>
        </a:defRPr>
      </a:lvl1pPr>
      <a:lvl2pPr marL="3565525" indent="-1371600" algn="l" defTabSz="4389438" rtl="0" fontAlgn="base">
        <a:spcBef>
          <a:spcPct val="20000"/>
        </a:spcBef>
        <a:spcAft>
          <a:spcPct val="0"/>
        </a:spcAft>
        <a:buChar char="–"/>
        <a:defRPr sz="13400">
          <a:solidFill>
            <a:schemeClr val="tx1"/>
          </a:solidFill>
          <a:latin typeface="+mn-lt"/>
        </a:defRPr>
      </a:lvl2pPr>
      <a:lvl3pPr marL="5486400" indent="-1096963" algn="l" defTabSz="4389438" rtl="0" fontAlgn="base">
        <a:spcBef>
          <a:spcPct val="20000"/>
        </a:spcBef>
        <a:spcAft>
          <a:spcPct val="0"/>
        </a:spcAft>
        <a:buChar char="•"/>
        <a:defRPr sz="11500">
          <a:solidFill>
            <a:schemeClr val="tx1"/>
          </a:solidFill>
          <a:latin typeface="+mn-lt"/>
        </a:defRPr>
      </a:lvl3pPr>
      <a:lvl4pPr marL="7680325" indent="-1096963" algn="l" defTabSz="4389438" rtl="0" fontAlgn="base">
        <a:spcBef>
          <a:spcPct val="20000"/>
        </a:spcBef>
        <a:spcAft>
          <a:spcPct val="0"/>
        </a:spcAft>
        <a:buChar char="–"/>
        <a:defRPr sz="9600">
          <a:solidFill>
            <a:schemeClr val="tx1"/>
          </a:solidFill>
          <a:latin typeface="+mn-lt"/>
        </a:defRPr>
      </a:lvl4pPr>
      <a:lvl5pPr marL="9875838" indent="-1096963" algn="l" defTabSz="4389438" rtl="0" fontAlgn="base">
        <a:spcBef>
          <a:spcPct val="20000"/>
        </a:spcBef>
        <a:spcAft>
          <a:spcPct val="0"/>
        </a:spcAft>
        <a:buChar char="»"/>
        <a:defRPr sz="9600">
          <a:solidFill>
            <a:schemeClr val="tx1"/>
          </a:solidFill>
          <a:latin typeface="+mn-lt"/>
        </a:defRPr>
      </a:lvl5pPr>
      <a:lvl6pPr marL="10333038" indent="-1096963" algn="l" defTabSz="4389438" rtl="0" fontAlgn="base">
        <a:spcBef>
          <a:spcPct val="20000"/>
        </a:spcBef>
        <a:spcAft>
          <a:spcPct val="0"/>
        </a:spcAft>
        <a:buChar char="»"/>
        <a:defRPr sz="9600">
          <a:solidFill>
            <a:schemeClr val="tx1"/>
          </a:solidFill>
          <a:latin typeface="+mn-lt"/>
        </a:defRPr>
      </a:lvl6pPr>
      <a:lvl7pPr marL="10790238" indent="-1096963" algn="l" defTabSz="4389438" rtl="0" fontAlgn="base">
        <a:spcBef>
          <a:spcPct val="20000"/>
        </a:spcBef>
        <a:spcAft>
          <a:spcPct val="0"/>
        </a:spcAft>
        <a:buChar char="»"/>
        <a:defRPr sz="9600">
          <a:solidFill>
            <a:schemeClr val="tx1"/>
          </a:solidFill>
          <a:latin typeface="+mn-lt"/>
        </a:defRPr>
      </a:lvl7pPr>
      <a:lvl8pPr marL="11247438" indent="-1096963" algn="l" defTabSz="4389438" rtl="0" fontAlgn="base">
        <a:spcBef>
          <a:spcPct val="20000"/>
        </a:spcBef>
        <a:spcAft>
          <a:spcPct val="0"/>
        </a:spcAft>
        <a:buChar char="»"/>
        <a:defRPr sz="9600">
          <a:solidFill>
            <a:schemeClr val="tx1"/>
          </a:solidFill>
          <a:latin typeface="+mn-lt"/>
        </a:defRPr>
      </a:lvl8pPr>
      <a:lvl9pPr marL="11704638" indent="-1096963" algn="l" defTabSz="4389438" rtl="0" fontAlgn="base">
        <a:spcBef>
          <a:spcPct val="20000"/>
        </a:spcBef>
        <a:spcAft>
          <a:spcPct val="0"/>
        </a:spcAft>
        <a:buChar char="»"/>
        <a:defRPr sz="9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3064"/>
            </a:gs>
            <a:gs pos="50000">
              <a:srgbClr val="EAEAEA"/>
            </a:gs>
            <a:gs pos="100000">
              <a:srgbClr val="003064"/>
            </a:gs>
          </a:gsLst>
          <a:lin ang="5400000" scaled="1"/>
        </a:gradFill>
        <a:effectLst/>
      </p:bgPr>
    </p:bg>
    <p:spTree>
      <p:nvGrpSpPr>
        <p:cNvPr id="1" name=""/>
        <p:cNvGrpSpPr/>
        <p:nvPr/>
      </p:nvGrpSpPr>
      <p:grpSpPr>
        <a:xfrm>
          <a:off x="0" y="0"/>
          <a:ext cx="0" cy="0"/>
          <a:chOff x="0" y="0"/>
          <a:chExt cx="0" cy="0"/>
        </a:xfrm>
      </p:grpSpPr>
      <p:sp>
        <p:nvSpPr>
          <p:cNvPr id="2098" name="Text Box 50"/>
          <p:cNvSpPr txBox="1">
            <a:spLocks noChangeArrowheads="1"/>
          </p:cNvSpPr>
          <p:nvPr/>
        </p:nvSpPr>
        <p:spPr bwMode="auto">
          <a:xfrm>
            <a:off x="901700" y="7877175"/>
            <a:ext cx="8293100" cy="12280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just" eaLnBrk="0" hangingPunct="0">
              <a:lnSpc>
                <a:spcPct val="150000"/>
              </a:lnSpc>
            </a:pPr>
            <a:r>
              <a:rPr lang="en-US" altLang="en-US" sz="4400" dirty="0">
                <a:latin typeface="+mn-lt"/>
              </a:rPr>
              <a:t>Despite of recommendations, influenza vaccine (IV) coverage among healthcare workers remains low in many countries. We aimed in this study to assess the main reasons leading to flu vaccine acceptance and decline among Tunisian healthcare workers through a study of knowledge, attitudes and practices towards influenza immunization.</a:t>
            </a:r>
            <a:endParaRPr lang="en-US" altLang="en-US" sz="4400" b="1" dirty="0">
              <a:latin typeface="+mn-lt"/>
            </a:endParaRPr>
          </a:p>
        </p:txBody>
      </p:sp>
      <p:sp>
        <p:nvSpPr>
          <p:cNvPr id="2099" name="Text Box 51"/>
          <p:cNvSpPr txBox="1">
            <a:spLocks noChangeArrowheads="1"/>
          </p:cNvSpPr>
          <p:nvPr/>
        </p:nvSpPr>
        <p:spPr bwMode="auto">
          <a:xfrm>
            <a:off x="10075862" y="6267450"/>
            <a:ext cx="8658225"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a:t>Methods</a:t>
            </a:r>
          </a:p>
        </p:txBody>
      </p:sp>
      <p:sp>
        <p:nvSpPr>
          <p:cNvPr id="2100" name="Text Box 52"/>
          <p:cNvSpPr txBox="1">
            <a:spLocks noChangeArrowheads="1"/>
          </p:cNvSpPr>
          <p:nvPr/>
        </p:nvSpPr>
        <p:spPr bwMode="auto">
          <a:xfrm>
            <a:off x="28822650" y="6273800"/>
            <a:ext cx="8772525"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a:t>Conclusions</a:t>
            </a:r>
          </a:p>
        </p:txBody>
      </p:sp>
      <p:sp>
        <p:nvSpPr>
          <p:cNvPr id="2101" name="AutoShape 53"/>
          <p:cNvSpPr>
            <a:spLocks noChangeArrowheads="1"/>
          </p:cNvSpPr>
          <p:nvPr/>
        </p:nvSpPr>
        <p:spPr bwMode="auto">
          <a:xfrm>
            <a:off x="685800" y="381000"/>
            <a:ext cx="36850638" cy="5564803"/>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endParaRPr lang="en-US" altLang="en-US">
              <a:solidFill>
                <a:schemeClr val="bg1"/>
              </a:solidFill>
            </a:endParaRPr>
          </a:p>
        </p:txBody>
      </p:sp>
      <p:sp>
        <p:nvSpPr>
          <p:cNvPr id="2102" name="Text Box 54"/>
          <p:cNvSpPr txBox="1">
            <a:spLocks noChangeArrowheads="1"/>
          </p:cNvSpPr>
          <p:nvPr/>
        </p:nvSpPr>
        <p:spPr bwMode="auto">
          <a:xfrm>
            <a:off x="1219200" y="990600"/>
            <a:ext cx="36061650" cy="4955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sz="6000" b="1" dirty="0"/>
              <a:t>Reasons Leading to Influenza Vaccine Acceptance and Decline among Tunisian Healthcare </a:t>
            </a:r>
            <a:r>
              <a:rPr lang="en-US" altLang="en-US" sz="6000" b="1" dirty="0" smtClean="0"/>
              <a:t>Workers</a:t>
            </a:r>
          </a:p>
          <a:p>
            <a:pPr>
              <a:spcAft>
                <a:spcPts val="0"/>
              </a:spcAft>
            </a:pPr>
            <a:r>
              <a:rPr lang="en-US" sz="4400" dirty="0">
                <a:latin typeface="Arial"/>
                <a:ea typeface="Tw Cen MT"/>
                <a:cs typeface="Tw Cen MT"/>
              </a:rPr>
              <a:t>Ines </a:t>
            </a:r>
            <a:r>
              <a:rPr lang="en-US" sz="4400" dirty="0" err="1">
                <a:latin typeface="Arial"/>
                <a:ea typeface="Tw Cen MT"/>
                <a:cs typeface="Tw Cen MT"/>
              </a:rPr>
              <a:t>Cherif</a:t>
            </a:r>
            <a:r>
              <a:rPr lang="en-US" sz="4400" dirty="0">
                <a:latin typeface="Arial"/>
                <a:ea typeface="Tw Cen MT"/>
                <a:cs typeface="Tw Cen MT"/>
              </a:rPr>
              <a:t> </a:t>
            </a:r>
            <a:r>
              <a:rPr lang="en-US" sz="4400" baseline="30000" dirty="0">
                <a:latin typeface="Arial"/>
                <a:ea typeface="Tw Cen MT"/>
                <a:cs typeface="Tw Cen MT"/>
              </a:rPr>
              <a:t>1,2</a:t>
            </a:r>
            <a:r>
              <a:rPr lang="en-US" sz="4400" dirty="0">
                <a:latin typeface="Arial"/>
                <a:ea typeface="Tw Cen MT"/>
                <a:cs typeface="Tw Cen MT"/>
              </a:rPr>
              <a:t>, </a:t>
            </a:r>
            <a:r>
              <a:rPr lang="en-US" sz="4400" dirty="0" err="1">
                <a:latin typeface="Arial"/>
                <a:ea typeface="Tw Cen MT"/>
                <a:cs typeface="Tw Cen MT"/>
              </a:rPr>
              <a:t>Ghassen</a:t>
            </a:r>
            <a:r>
              <a:rPr lang="en-US" sz="4400" dirty="0">
                <a:latin typeface="Arial"/>
                <a:ea typeface="Tw Cen MT"/>
                <a:cs typeface="Tw Cen MT"/>
              </a:rPr>
              <a:t> </a:t>
            </a:r>
            <a:r>
              <a:rPr lang="en-US" sz="4400" dirty="0" err="1">
                <a:latin typeface="Arial"/>
                <a:ea typeface="Tw Cen MT"/>
                <a:cs typeface="Tw Cen MT"/>
              </a:rPr>
              <a:t>Kharroubi</a:t>
            </a:r>
            <a:r>
              <a:rPr lang="en-US" sz="4400" dirty="0">
                <a:latin typeface="Arial"/>
                <a:ea typeface="Tw Cen MT"/>
                <a:cs typeface="Tw Cen MT"/>
              </a:rPr>
              <a:t> </a:t>
            </a:r>
            <a:r>
              <a:rPr lang="en-US" sz="4400" baseline="30000" dirty="0">
                <a:latin typeface="Arial"/>
                <a:ea typeface="Tw Cen MT"/>
                <a:cs typeface="Tw Cen MT"/>
              </a:rPr>
              <a:t>1,2</a:t>
            </a:r>
            <a:r>
              <a:rPr lang="en-US" sz="4400" dirty="0">
                <a:latin typeface="Arial"/>
                <a:ea typeface="Tw Cen MT"/>
                <a:cs typeface="Tw Cen MT"/>
              </a:rPr>
              <a:t>, Leila </a:t>
            </a:r>
            <a:r>
              <a:rPr lang="en-US" sz="4400" dirty="0" err="1">
                <a:latin typeface="Arial"/>
                <a:ea typeface="Tw Cen MT"/>
                <a:cs typeface="Tw Cen MT"/>
              </a:rPr>
              <a:t>Bouabid</a:t>
            </a:r>
            <a:r>
              <a:rPr lang="en-US" sz="4400" dirty="0">
                <a:latin typeface="Arial"/>
                <a:ea typeface="Tw Cen MT"/>
                <a:cs typeface="Tw Cen MT"/>
              </a:rPr>
              <a:t> </a:t>
            </a:r>
            <a:r>
              <a:rPr lang="en-US" sz="4400" baseline="30000" dirty="0">
                <a:latin typeface="Arial"/>
                <a:ea typeface="Tw Cen MT"/>
                <a:cs typeface="Tw Cen MT"/>
              </a:rPr>
              <a:t>3</a:t>
            </a:r>
            <a:r>
              <a:rPr lang="en-US" sz="4400" dirty="0">
                <a:latin typeface="Arial"/>
                <a:ea typeface="Tw Cen MT"/>
                <a:cs typeface="Tw Cen MT"/>
              </a:rPr>
              <a:t>, Adel </a:t>
            </a:r>
            <a:r>
              <a:rPr lang="en-US" sz="4400" dirty="0" err="1">
                <a:latin typeface="Arial"/>
                <a:ea typeface="Tw Cen MT"/>
                <a:cs typeface="Tw Cen MT"/>
              </a:rPr>
              <a:t>Gharbi</a:t>
            </a:r>
            <a:r>
              <a:rPr lang="en-US" sz="4400" dirty="0">
                <a:latin typeface="Arial"/>
                <a:ea typeface="Tw Cen MT"/>
                <a:cs typeface="Tw Cen MT"/>
              </a:rPr>
              <a:t> </a:t>
            </a:r>
            <a:r>
              <a:rPr lang="en-US" sz="4400" baseline="30000" dirty="0">
                <a:latin typeface="Arial"/>
                <a:ea typeface="Tw Cen MT"/>
                <a:cs typeface="Tw Cen MT"/>
              </a:rPr>
              <a:t>1,2</a:t>
            </a:r>
            <a:r>
              <a:rPr lang="en-US" sz="4400" dirty="0">
                <a:latin typeface="Arial"/>
                <a:ea typeface="Tw Cen MT"/>
                <a:cs typeface="Tw Cen MT"/>
              </a:rPr>
              <a:t>, </a:t>
            </a:r>
            <a:r>
              <a:rPr lang="en-US" sz="4400" dirty="0" err="1">
                <a:latin typeface="Arial"/>
                <a:ea typeface="Tw Cen MT"/>
                <a:cs typeface="Tw Cen MT"/>
              </a:rPr>
              <a:t>Aicha</a:t>
            </a:r>
            <a:r>
              <a:rPr lang="en-US" sz="4400" dirty="0">
                <a:latin typeface="Arial"/>
                <a:ea typeface="Tw Cen MT"/>
                <a:cs typeface="Tw Cen MT"/>
              </a:rPr>
              <a:t> </a:t>
            </a:r>
            <a:r>
              <a:rPr lang="en-US" sz="4400" dirty="0" err="1">
                <a:latin typeface="Arial"/>
                <a:ea typeface="Tw Cen MT"/>
                <a:cs typeface="Tw Cen MT"/>
              </a:rPr>
              <a:t>Boukthir</a:t>
            </a:r>
            <a:r>
              <a:rPr lang="en-US" sz="4400" dirty="0">
                <a:latin typeface="Arial"/>
                <a:ea typeface="Tw Cen MT"/>
                <a:cs typeface="Tw Cen MT"/>
              </a:rPr>
              <a:t> </a:t>
            </a:r>
            <a:r>
              <a:rPr lang="en-US" sz="4400" baseline="30000" dirty="0">
                <a:latin typeface="Arial"/>
                <a:ea typeface="Tw Cen MT"/>
                <a:cs typeface="Tw Cen MT"/>
              </a:rPr>
              <a:t>1,2</a:t>
            </a:r>
            <a:r>
              <a:rPr lang="en-US" sz="4400" dirty="0">
                <a:latin typeface="Arial"/>
                <a:ea typeface="Tw Cen MT"/>
                <a:cs typeface="Tw Cen MT"/>
              </a:rPr>
              <a:t>, Margaret McCarron </a:t>
            </a:r>
            <a:r>
              <a:rPr lang="en-US" sz="4400" baseline="30000" dirty="0">
                <a:latin typeface="Arial"/>
                <a:ea typeface="Tw Cen MT"/>
                <a:cs typeface="Tw Cen MT"/>
              </a:rPr>
              <a:t>4</a:t>
            </a:r>
            <a:r>
              <a:rPr lang="en-US" sz="4400" dirty="0">
                <a:latin typeface="Arial"/>
                <a:ea typeface="Tw Cen MT"/>
                <a:cs typeface="Tw Cen MT"/>
              </a:rPr>
              <a:t>, </a:t>
            </a:r>
            <a:r>
              <a:rPr lang="en-US" sz="4400" dirty="0" err="1">
                <a:latin typeface="Arial"/>
                <a:ea typeface="Tw Cen MT"/>
                <a:cs typeface="Tw Cen MT"/>
              </a:rPr>
              <a:t>Nissaf</a:t>
            </a:r>
            <a:r>
              <a:rPr lang="en-US" sz="4400" dirty="0">
                <a:latin typeface="Arial"/>
                <a:ea typeface="Tw Cen MT"/>
                <a:cs typeface="Tw Cen MT"/>
              </a:rPr>
              <a:t> Ben </a:t>
            </a:r>
            <a:r>
              <a:rPr lang="en-US" sz="4400" dirty="0" err="1">
                <a:latin typeface="Arial"/>
                <a:ea typeface="Tw Cen MT"/>
                <a:cs typeface="Tw Cen MT"/>
              </a:rPr>
              <a:t>Alaya</a:t>
            </a:r>
            <a:r>
              <a:rPr lang="en-US" sz="4400" dirty="0">
                <a:latin typeface="Arial"/>
                <a:ea typeface="Tw Cen MT"/>
                <a:cs typeface="Tw Cen MT"/>
              </a:rPr>
              <a:t> </a:t>
            </a:r>
            <a:r>
              <a:rPr lang="en-US" sz="4400" baseline="30000" dirty="0">
                <a:latin typeface="Arial"/>
                <a:ea typeface="Tw Cen MT"/>
                <a:cs typeface="Tw Cen MT"/>
              </a:rPr>
              <a:t>3</a:t>
            </a:r>
            <a:r>
              <a:rPr lang="en-US" sz="4400" dirty="0">
                <a:latin typeface="Arial"/>
                <a:ea typeface="Tw Cen MT"/>
                <a:cs typeface="Tw Cen MT"/>
              </a:rPr>
              <a:t>, </a:t>
            </a:r>
            <a:r>
              <a:rPr lang="en-US" sz="4400" dirty="0" err="1">
                <a:latin typeface="Arial"/>
                <a:ea typeface="Tw Cen MT"/>
                <a:cs typeface="Tw Cen MT"/>
              </a:rPr>
              <a:t>Afif</a:t>
            </a:r>
            <a:r>
              <a:rPr lang="en-US" sz="4400" dirty="0">
                <a:latin typeface="Arial"/>
                <a:ea typeface="Tw Cen MT"/>
                <a:cs typeface="Tw Cen MT"/>
              </a:rPr>
              <a:t> Ben Salah </a:t>
            </a:r>
            <a:r>
              <a:rPr lang="en-US" sz="4400" baseline="30000" dirty="0">
                <a:latin typeface="Arial"/>
                <a:ea typeface="Tw Cen MT"/>
                <a:cs typeface="Tw Cen MT"/>
              </a:rPr>
              <a:t>2,5</a:t>
            </a:r>
            <a:r>
              <a:rPr lang="en-US" sz="4400" dirty="0">
                <a:latin typeface="Arial"/>
                <a:ea typeface="Tw Cen MT"/>
                <a:cs typeface="Tw Cen MT"/>
              </a:rPr>
              <a:t>, </a:t>
            </a:r>
            <a:r>
              <a:rPr lang="en-US" sz="4400" dirty="0" err="1">
                <a:latin typeface="Arial"/>
                <a:ea typeface="Tw Cen MT"/>
                <a:cs typeface="Tw Cen MT"/>
              </a:rPr>
              <a:t>Jihene</a:t>
            </a:r>
            <a:r>
              <a:rPr lang="en-US" sz="4400" dirty="0">
                <a:latin typeface="Arial"/>
                <a:ea typeface="Tw Cen MT"/>
                <a:cs typeface="Tw Cen MT"/>
              </a:rPr>
              <a:t> </a:t>
            </a:r>
            <a:r>
              <a:rPr lang="en-US" sz="4400" dirty="0" err="1">
                <a:latin typeface="Arial"/>
                <a:ea typeface="Tw Cen MT"/>
                <a:cs typeface="Tw Cen MT"/>
              </a:rPr>
              <a:t>Bettaieb</a:t>
            </a:r>
            <a:r>
              <a:rPr lang="en-US" sz="4400" dirty="0">
                <a:latin typeface="Arial"/>
                <a:ea typeface="Tw Cen MT"/>
                <a:cs typeface="Tw Cen MT"/>
              </a:rPr>
              <a:t> </a:t>
            </a:r>
            <a:r>
              <a:rPr lang="en-US" sz="4400" baseline="30000" dirty="0">
                <a:latin typeface="Arial"/>
                <a:ea typeface="Tw Cen MT"/>
                <a:cs typeface="Tw Cen MT"/>
              </a:rPr>
              <a:t>1,2</a:t>
            </a:r>
            <a:endParaRPr lang="fr-FR" sz="4400" dirty="0">
              <a:latin typeface="Tw Cen MT"/>
              <a:ea typeface="Tw Cen MT"/>
              <a:cs typeface="Tw Cen MT"/>
            </a:endParaRPr>
          </a:p>
          <a:p>
            <a:r>
              <a:rPr lang="en-US" altLang="en-US" sz="3600" b="1" i="1" dirty="0"/>
              <a:t>1Laboratory of Medical Epidemiology, Pasteur Institute of Tunis, Tunis, </a:t>
            </a:r>
            <a:r>
              <a:rPr lang="en-US" altLang="en-US" sz="3600" b="1" i="1" dirty="0" smtClean="0"/>
              <a:t>Tunisia 2Laboratory </a:t>
            </a:r>
            <a:r>
              <a:rPr lang="en-US" altLang="en-US" sz="3600" b="1" i="1" dirty="0"/>
              <a:t>of Transmission, Control and </a:t>
            </a:r>
            <a:r>
              <a:rPr lang="en-US" altLang="en-US" sz="3600" b="1" i="1" dirty="0" err="1"/>
              <a:t>Immunobiology</a:t>
            </a:r>
            <a:r>
              <a:rPr lang="en-US" altLang="en-US" sz="3600" b="1" i="1" dirty="0"/>
              <a:t> of Infections (LR11IPT02), Pasteur Institute of Tunis, Tunis, </a:t>
            </a:r>
            <a:r>
              <a:rPr lang="en-US" altLang="en-US" sz="3600" b="1" i="1" dirty="0" smtClean="0"/>
              <a:t>Tunisia 3National </a:t>
            </a:r>
            <a:r>
              <a:rPr lang="en-US" altLang="en-US" sz="3600" b="1" i="1" dirty="0"/>
              <a:t>Observatory of New and Emerging Diseases, Tunis, </a:t>
            </a:r>
            <a:r>
              <a:rPr lang="en-US" altLang="en-US" sz="3600" b="1" i="1" dirty="0" smtClean="0"/>
              <a:t>Tunisia 4Centers </a:t>
            </a:r>
            <a:r>
              <a:rPr lang="en-US" altLang="en-US" sz="3600" b="1" i="1" dirty="0"/>
              <a:t>for Disease Control and Prevention, Atlanta, </a:t>
            </a:r>
            <a:r>
              <a:rPr lang="en-US" altLang="en-US" sz="3600" b="1" i="1" dirty="0" smtClean="0"/>
              <a:t>USA 5Arabian </a:t>
            </a:r>
            <a:r>
              <a:rPr lang="en-US" altLang="en-US" sz="3600" b="1" i="1" dirty="0"/>
              <a:t>Gulf University, Manama, Bahrain</a:t>
            </a:r>
          </a:p>
        </p:txBody>
      </p:sp>
      <p:sp>
        <p:nvSpPr>
          <p:cNvPr id="2109" name="Text Box 61"/>
          <p:cNvSpPr txBox="1">
            <a:spLocks noChangeArrowheads="1"/>
          </p:cNvSpPr>
          <p:nvPr/>
        </p:nvSpPr>
        <p:spPr bwMode="auto">
          <a:xfrm>
            <a:off x="10255250" y="7924800"/>
            <a:ext cx="8251825" cy="1102765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170" tIns="30584" rIns="61170" bIns="30584">
            <a:spAutoFit/>
          </a:bodyPr>
          <a:lstStyle>
            <a:lvl1pPr algn="l" defTabSz="612775">
              <a:defRPr>
                <a:solidFill>
                  <a:schemeClr val="tx1"/>
                </a:solidFill>
                <a:latin typeface="Arial" charset="0"/>
              </a:defRPr>
            </a:lvl1pPr>
            <a:lvl2pPr marL="306388" algn="l" defTabSz="612775">
              <a:defRPr>
                <a:solidFill>
                  <a:schemeClr val="tx1"/>
                </a:solidFill>
                <a:latin typeface="Arial" charset="0"/>
              </a:defRPr>
            </a:lvl2pPr>
            <a:lvl3pPr marL="612775" algn="l" defTabSz="612775">
              <a:defRPr>
                <a:solidFill>
                  <a:schemeClr val="tx1"/>
                </a:solidFill>
                <a:latin typeface="Arial" charset="0"/>
              </a:defRPr>
            </a:lvl3pPr>
            <a:lvl4pPr marL="915988" algn="l" defTabSz="612775">
              <a:defRPr>
                <a:solidFill>
                  <a:schemeClr val="tx1"/>
                </a:solidFill>
                <a:latin typeface="Arial" charset="0"/>
              </a:defRPr>
            </a:lvl4pPr>
            <a:lvl5pPr marL="1222375" algn="l" defTabSz="612775">
              <a:defRPr>
                <a:solidFill>
                  <a:schemeClr val="tx1"/>
                </a:solidFill>
                <a:latin typeface="Arial" charset="0"/>
              </a:defRPr>
            </a:lvl5pPr>
            <a:lvl6pPr marL="1679575" defTabSz="612775" fontAlgn="base">
              <a:spcBef>
                <a:spcPct val="0"/>
              </a:spcBef>
              <a:spcAft>
                <a:spcPct val="0"/>
              </a:spcAft>
              <a:defRPr>
                <a:solidFill>
                  <a:schemeClr val="tx1"/>
                </a:solidFill>
                <a:latin typeface="Arial" charset="0"/>
              </a:defRPr>
            </a:lvl6pPr>
            <a:lvl7pPr marL="2136775" defTabSz="612775" fontAlgn="base">
              <a:spcBef>
                <a:spcPct val="0"/>
              </a:spcBef>
              <a:spcAft>
                <a:spcPct val="0"/>
              </a:spcAft>
              <a:defRPr>
                <a:solidFill>
                  <a:schemeClr val="tx1"/>
                </a:solidFill>
                <a:latin typeface="Arial" charset="0"/>
              </a:defRPr>
            </a:lvl7pPr>
            <a:lvl8pPr marL="2593975" defTabSz="612775" fontAlgn="base">
              <a:spcBef>
                <a:spcPct val="0"/>
              </a:spcBef>
              <a:spcAft>
                <a:spcPct val="0"/>
              </a:spcAft>
              <a:defRPr>
                <a:solidFill>
                  <a:schemeClr val="tx1"/>
                </a:solidFill>
                <a:latin typeface="Arial" charset="0"/>
              </a:defRPr>
            </a:lvl8pPr>
            <a:lvl9pPr marL="3051175" defTabSz="612775" fontAlgn="base">
              <a:spcBef>
                <a:spcPct val="0"/>
              </a:spcBef>
              <a:spcAft>
                <a:spcPct val="0"/>
              </a:spcAft>
              <a:defRPr>
                <a:solidFill>
                  <a:schemeClr val="tx1"/>
                </a:solidFill>
                <a:latin typeface="Arial" charset="0"/>
              </a:defRPr>
            </a:lvl9pPr>
          </a:lstStyle>
          <a:p>
            <a:pPr algn="just" eaLnBrk="0" hangingPunct="0">
              <a:lnSpc>
                <a:spcPct val="150000"/>
              </a:lnSpc>
            </a:pPr>
            <a:r>
              <a:rPr lang="en-US" altLang="en-US" sz="4000" dirty="0">
                <a:latin typeface="+mn-lt"/>
              </a:rPr>
              <a:t>It was a cross sectional study conducted in Tunisian primary and secondary healthcare facilities from March to May 2019. Health professionals were enrolled according to a self-weighted multistage sampling. A face to face questionnaire was administered to participants. Reasons leading to IV acceptance and decline were assessed through open-ended questions. </a:t>
            </a:r>
          </a:p>
        </p:txBody>
      </p:sp>
      <p:sp>
        <p:nvSpPr>
          <p:cNvPr id="2111" name="Text Box 63"/>
          <p:cNvSpPr txBox="1">
            <a:spLocks noChangeArrowheads="1"/>
          </p:cNvSpPr>
          <p:nvPr/>
        </p:nvSpPr>
        <p:spPr bwMode="auto">
          <a:xfrm>
            <a:off x="19662775" y="7019925"/>
            <a:ext cx="8394700" cy="2532784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170" tIns="30584" rIns="61170" bIns="30584">
            <a:spAutoFit/>
          </a:bodyPr>
          <a:lstStyle>
            <a:lvl1pPr algn="l" defTabSz="612775">
              <a:defRPr>
                <a:solidFill>
                  <a:schemeClr val="tx1"/>
                </a:solidFill>
                <a:latin typeface="Arial" charset="0"/>
              </a:defRPr>
            </a:lvl1pPr>
            <a:lvl2pPr marL="306388" algn="l" defTabSz="612775">
              <a:defRPr>
                <a:solidFill>
                  <a:schemeClr val="tx1"/>
                </a:solidFill>
                <a:latin typeface="Arial" charset="0"/>
              </a:defRPr>
            </a:lvl2pPr>
            <a:lvl3pPr marL="612775" algn="l" defTabSz="612775">
              <a:defRPr>
                <a:solidFill>
                  <a:schemeClr val="tx1"/>
                </a:solidFill>
                <a:latin typeface="Arial" charset="0"/>
              </a:defRPr>
            </a:lvl3pPr>
            <a:lvl4pPr marL="915988" algn="l" defTabSz="612775">
              <a:defRPr>
                <a:solidFill>
                  <a:schemeClr val="tx1"/>
                </a:solidFill>
                <a:latin typeface="Arial" charset="0"/>
              </a:defRPr>
            </a:lvl4pPr>
            <a:lvl5pPr marL="1222375" algn="l" defTabSz="612775">
              <a:defRPr>
                <a:solidFill>
                  <a:schemeClr val="tx1"/>
                </a:solidFill>
                <a:latin typeface="Arial" charset="0"/>
              </a:defRPr>
            </a:lvl5pPr>
            <a:lvl6pPr marL="1679575" defTabSz="612775" fontAlgn="base">
              <a:spcBef>
                <a:spcPct val="0"/>
              </a:spcBef>
              <a:spcAft>
                <a:spcPct val="0"/>
              </a:spcAft>
              <a:defRPr>
                <a:solidFill>
                  <a:schemeClr val="tx1"/>
                </a:solidFill>
                <a:latin typeface="Arial" charset="0"/>
              </a:defRPr>
            </a:lvl6pPr>
            <a:lvl7pPr marL="2136775" defTabSz="612775" fontAlgn="base">
              <a:spcBef>
                <a:spcPct val="0"/>
              </a:spcBef>
              <a:spcAft>
                <a:spcPct val="0"/>
              </a:spcAft>
              <a:defRPr>
                <a:solidFill>
                  <a:schemeClr val="tx1"/>
                </a:solidFill>
                <a:latin typeface="Arial" charset="0"/>
              </a:defRPr>
            </a:lvl7pPr>
            <a:lvl8pPr marL="2593975" defTabSz="612775" fontAlgn="base">
              <a:spcBef>
                <a:spcPct val="0"/>
              </a:spcBef>
              <a:spcAft>
                <a:spcPct val="0"/>
              </a:spcAft>
              <a:defRPr>
                <a:solidFill>
                  <a:schemeClr val="tx1"/>
                </a:solidFill>
                <a:latin typeface="Arial" charset="0"/>
              </a:defRPr>
            </a:lvl8pPr>
            <a:lvl9pPr marL="3051175" defTabSz="612775" fontAlgn="base">
              <a:spcBef>
                <a:spcPct val="0"/>
              </a:spcBef>
              <a:spcAft>
                <a:spcPct val="0"/>
              </a:spcAft>
              <a:defRPr>
                <a:solidFill>
                  <a:schemeClr val="tx1"/>
                </a:solidFill>
                <a:latin typeface="Arial" charset="0"/>
              </a:defRPr>
            </a:lvl9pPr>
          </a:lstStyle>
          <a:p>
            <a:pPr algn="just" eaLnBrk="0" hangingPunct="0">
              <a:lnSpc>
                <a:spcPct val="150000"/>
              </a:lnSpc>
            </a:pPr>
            <a:r>
              <a:rPr lang="en-US" altLang="en-US" sz="4400" dirty="0">
                <a:latin typeface="+mn-lt"/>
              </a:rPr>
              <a:t>A total of 1230 HCWs were included in the study with a mean age of 44.5±9.3 years and a sex-ratio (M: F) of 0.25. Among participants, 43.1% (95%CI: [40.3-46.0]) were willing to receive the flu vaccine if recommended to caregivers and provided for free. According to participating healthcare workers, the main three reasons leading to vaccine acceptance were: self-protection (73.8 % [71.3-76.3]) and family and patients’ protection (49.2% [46.4-52.0] and 28.2% [25.8-30.7] respectively). Regarding reasons leading to IV decline, fear of the vaccine side effects (48.0% </a:t>
            </a:r>
            <a:r>
              <a:rPr lang="en-US" altLang="en-US" sz="4400" dirty="0" smtClean="0">
                <a:latin typeface="+mn-lt"/>
              </a:rPr>
              <a:t> [</a:t>
            </a:r>
            <a:r>
              <a:rPr lang="en-US" altLang="en-US" sz="4400" dirty="0">
                <a:latin typeface="+mn-lt"/>
              </a:rPr>
              <a:t>40.3-46.0]), feeling not concerned by the flu vaccine (31.8% [29.3-34.4]) and doubt about vaccine efficacy (31.6% [28.8-34.3]) were the most frequent cited reasons. </a:t>
            </a:r>
          </a:p>
        </p:txBody>
      </p:sp>
      <p:sp>
        <p:nvSpPr>
          <p:cNvPr id="2112" name="Text Box 64"/>
          <p:cNvSpPr txBox="1">
            <a:spLocks noChangeArrowheads="1"/>
          </p:cNvSpPr>
          <p:nvPr/>
        </p:nvSpPr>
        <p:spPr bwMode="auto">
          <a:xfrm>
            <a:off x="29143325" y="7877175"/>
            <a:ext cx="8261350" cy="1110857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170" tIns="30584" rIns="61170" bIns="30584">
            <a:spAutoFit/>
          </a:bodyPr>
          <a:lstStyle>
            <a:lvl1pPr algn="l" defTabSz="612775">
              <a:defRPr>
                <a:solidFill>
                  <a:schemeClr val="tx1"/>
                </a:solidFill>
                <a:latin typeface="Arial" charset="0"/>
              </a:defRPr>
            </a:lvl1pPr>
            <a:lvl2pPr marL="306388" algn="l" defTabSz="612775">
              <a:defRPr>
                <a:solidFill>
                  <a:schemeClr val="tx1"/>
                </a:solidFill>
                <a:latin typeface="Arial" charset="0"/>
              </a:defRPr>
            </a:lvl2pPr>
            <a:lvl3pPr marL="612775" algn="l" defTabSz="612775">
              <a:defRPr>
                <a:solidFill>
                  <a:schemeClr val="tx1"/>
                </a:solidFill>
                <a:latin typeface="Arial" charset="0"/>
              </a:defRPr>
            </a:lvl3pPr>
            <a:lvl4pPr marL="915988" algn="l" defTabSz="612775">
              <a:defRPr>
                <a:solidFill>
                  <a:schemeClr val="tx1"/>
                </a:solidFill>
                <a:latin typeface="Arial" charset="0"/>
              </a:defRPr>
            </a:lvl4pPr>
            <a:lvl5pPr marL="1222375" algn="l" defTabSz="612775">
              <a:defRPr>
                <a:solidFill>
                  <a:schemeClr val="tx1"/>
                </a:solidFill>
                <a:latin typeface="Arial" charset="0"/>
              </a:defRPr>
            </a:lvl5pPr>
            <a:lvl6pPr marL="1679575" defTabSz="612775" fontAlgn="base">
              <a:spcBef>
                <a:spcPct val="0"/>
              </a:spcBef>
              <a:spcAft>
                <a:spcPct val="0"/>
              </a:spcAft>
              <a:defRPr>
                <a:solidFill>
                  <a:schemeClr val="tx1"/>
                </a:solidFill>
                <a:latin typeface="Arial" charset="0"/>
              </a:defRPr>
            </a:lvl6pPr>
            <a:lvl7pPr marL="2136775" defTabSz="612775" fontAlgn="base">
              <a:spcBef>
                <a:spcPct val="0"/>
              </a:spcBef>
              <a:spcAft>
                <a:spcPct val="0"/>
              </a:spcAft>
              <a:defRPr>
                <a:solidFill>
                  <a:schemeClr val="tx1"/>
                </a:solidFill>
                <a:latin typeface="Arial" charset="0"/>
              </a:defRPr>
            </a:lvl7pPr>
            <a:lvl8pPr marL="2593975" defTabSz="612775" fontAlgn="base">
              <a:spcBef>
                <a:spcPct val="0"/>
              </a:spcBef>
              <a:spcAft>
                <a:spcPct val="0"/>
              </a:spcAft>
              <a:defRPr>
                <a:solidFill>
                  <a:schemeClr val="tx1"/>
                </a:solidFill>
                <a:latin typeface="Arial" charset="0"/>
              </a:defRPr>
            </a:lvl8pPr>
            <a:lvl9pPr marL="3051175" defTabSz="612775" fontAlgn="base">
              <a:spcBef>
                <a:spcPct val="0"/>
              </a:spcBef>
              <a:spcAft>
                <a:spcPct val="0"/>
              </a:spcAft>
              <a:defRPr>
                <a:solidFill>
                  <a:schemeClr val="tx1"/>
                </a:solidFill>
                <a:latin typeface="Arial" charset="0"/>
              </a:defRPr>
            </a:lvl9pPr>
          </a:lstStyle>
          <a:p>
            <a:pPr algn="just" eaLnBrk="0" hangingPunct="0">
              <a:lnSpc>
                <a:spcPct val="150000"/>
              </a:lnSpc>
            </a:pPr>
            <a:r>
              <a:rPr lang="en-US" altLang="en-US" sz="4400" dirty="0">
                <a:latin typeface="+mn-lt"/>
              </a:rPr>
              <a:t>Less than half of participants were willing to receive the IV. Fear of flu vaccine side effects was the most frequently reported reason leading to vaccine decline. Health authorities should thus organize regular training sessions in healthcare facilities aiming to educate caregivers about IV composition and safety.</a:t>
            </a:r>
          </a:p>
        </p:txBody>
      </p:sp>
      <p:sp>
        <p:nvSpPr>
          <p:cNvPr id="2113" name="Text Box 65"/>
          <p:cNvSpPr txBox="1">
            <a:spLocks noChangeArrowheads="1"/>
          </p:cNvSpPr>
          <p:nvPr/>
        </p:nvSpPr>
        <p:spPr bwMode="auto">
          <a:xfrm>
            <a:off x="838200" y="6267450"/>
            <a:ext cx="8401050"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dirty="0"/>
              <a:t>Introduction</a:t>
            </a:r>
          </a:p>
        </p:txBody>
      </p:sp>
      <p:sp>
        <p:nvSpPr>
          <p:cNvPr id="2114" name="Text Box 66"/>
          <p:cNvSpPr txBox="1">
            <a:spLocks noChangeArrowheads="1"/>
          </p:cNvSpPr>
          <p:nvPr/>
        </p:nvSpPr>
        <p:spPr bwMode="auto">
          <a:xfrm>
            <a:off x="19573875" y="5930900"/>
            <a:ext cx="8572500"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dirty="0"/>
              <a:t>Results</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altLang="en-US" sz="8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altLang="en-US" sz="8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420</Words>
  <Application>Microsoft Office PowerPoint</Application>
  <PresentationFormat>Personnalisé</PresentationFormat>
  <Paragraphs>12</Paragraphs>
  <Slides>1</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vt:i4>
      </vt:variant>
    </vt:vector>
  </HeadingPairs>
  <TitlesOfParts>
    <vt:vector size="3" baseType="lpstr">
      <vt:lpstr>Default Design</vt:lpstr>
      <vt:lpstr>CorelDRAW</vt:lpstr>
      <vt:lpstr>Présentation PowerPoint</vt:lpstr>
    </vt:vector>
  </TitlesOfParts>
  <Company>MegaPrint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Horizontal Poster</dc:title>
  <dc:creator>Ethan Shulda</dc:creator>
  <dc:description>©MegaPrint Inc. 2009</dc:description>
  <cp:lastModifiedBy>PC</cp:lastModifiedBy>
  <cp:revision>28</cp:revision>
  <dcterms:created xsi:type="dcterms:W3CDTF">2008-12-04T00:20:37Z</dcterms:created>
  <dcterms:modified xsi:type="dcterms:W3CDTF">2020-08-22T15:04:14Z</dcterms:modified>
  <cp:category>Research Poster</cp:category>
</cp:coreProperties>
</file>