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8404800" cy="32918400"/>
  <p:notesSz cx="6715125" cy="923925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8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5034">
          <p15:clr>
            <a:srgbClr val="A4A3A4"/>
          </p15:clr>
        </p15:guide>
        <p15:guide id="2" orient="horz" pos="20196">
          <p15:clr>
            <a:srgbClr val="A4A3A4"/>
          </p15:clr>
        </p15:guide>
        <p15:guide id="3" orient="horz" pos="2148">
          <p15:clr>
            <a:srgbClr val="A4A3A4"/>
          </p15:clr>
        </p15:guide>
        <p15:guide id="4" pos="12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0046D2"/>
    <a:srgbClr val="FF0000"/>
    <a:srgbClr val="698ED9"/>
    <a:srgbClr val="A7C4FF"/>
    <a:srgbClr val="003064"/>
    <a:srgbClr val="003399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60"/>
  </p:normalViewPr>
  <p:slideViewPr>
    <p:cSldViewPr snapToGrid="0" showGuides="1">
      <p:cViewPr>
        <p:scale>
          <a:sx n="17" d="100"/>
          <a:sy n="17" d="100"/>
        </p:scale>
        <p:origin x="-1380" y="-72"/>
      </p:cViewPr>
      <p:guideLst>
        <p:guide orient="horz" pos="5034"/>
        <p:guide orient="horz" pos="20196"/>
        <p:guide orient="horz" pos="2148"/>
        <p:guide pos="12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36675" y="692150"/>
            <a:ext cx="4043363" cy="34655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F988C1-CF1B-4760-98E2-A0BA1B5019B0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0087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621684-0133-42C8-B98A-0C650264A543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74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6" name="Object 12"/>
          <p:cNvGraphicFramePr>
            <a:graphicFrameLocks noChangeAspect="1"/>
          </p:cNvGraphicFramePr>
          <p:nvPr userDrawn="1"/>
        </p:nvGraphicFramePr>
        <p:xfrm>
          <a:off x="31337250" y="32385000"/>
          <a:ext cx="5915025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CorelDRAW" r:id="rId4" imgW="8828280" imgH="313200" progId="CorelDRAW.Graphic.13">
                  <p:embed/>
                </p:oleObj>
              </mc:Choice>
              <mc:Fallback>
                <p:oleObj name="CorelDRAW" r:id="rId4" imgW="8828280" imgH="313200" progId="CorelDRAW.Graphic.1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37250" y="32385000"/>
                        <a:ext cx="5915025" cy="21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" name="AutoShape 13"/>
          <p:cNvSpPr>
            <a:spLocks noChangeArrowheads="1"/>
          </p:cNvSpPr>
          <p:nvPr userDrawn="1"/>
        </p:nvSpPr>
        <p:spPr bwMode="auto">
          <a:xfrm>
            <a:off x="28736925" y="6096000"/>
            <a:ext cx="90678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AutoShape 14"/>
          <p:cNvSpPr>
            <a:spLocks noChangeArrowheads="1"/>
          </p:cNvSpPr>
          <p:nvPr userDrawn="1"/>
        </p:nvSpPr>
        <p:spPr bwMode="auto">
          <a:xfrm>
            <a:off x="9934575" y="6096000"/>
            <a:ext cx="90678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AutoShape 15"/>
          <p:cNvSpPr>
            <a:spLocks noChangeArrowheads="1"/>
          </p:cNvSpPr>
          <p:nvPr userDrawn="1"/>
        </p:nvSpPr>
        <p:spPr bwMode="auto">
          <a:xfrm>
            <a:off x="19335750" y="6096000"/>
            <a:ext cx="90678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0" name="AutoShape 16"/>
          <p:cNvSpPr>
            <a:spLocks noChangeArrowheads="1"/>
          </p:cNvSpPr>
          <p:nvPr userDrawn="1"/>
        </p:nvSpPr>
        <p:spPr bwMode="auto">
          <a:xfrm>
            <a:off x="533400" y="6096000"/>
            <a:ext cx="9067800" cy="259842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2pPr>
      <a:lvl3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3pPr>
      <a:lvl4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4pPr>
      <a:lvl5pPr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5pPr>
      <a:lvl6pPr marL="4572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6pPr>
      <a:lvl7pPr marL="9144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7pPr>
      <a:lvl8pPr marL="13716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8pPr>
      <a:lvl9pPr marL="1828800" algn="ctr" defTabSz="4389438" rtl="0" fontAlgn="base">
        <a:spcBef>
          <a:spcPct val="0"/>
        </a:spcBef>
        <a:spcAft>
          <a:spcPct val="0"/>
        </a:spcAft>
        <a:defRPr sz="21100">
          <a:solidFill>
            <a:schemeClr val="tx2"/>
          </a:solidFill>
          <a:latin typeface="Arial" charset="0"/>
        </a:defRPr>
      </a:lvl9pPr>
    </p:titleStyle>
    <p:bodyStyle>
      <a:lvl1pPr marL="1646238" indent="-1646238" algn="l" defTabSz="4389438" rtl="0" fontAlgn="base">
        <a:spcBef>
          <a:spcPct val="20000"/>
        </a:spcBef>
        <a:spcAft>
          <a:spcPct val="0"/>
        </a:spcAft>
        <a:buChar char="•"/>
        <a:defRPr sz="15400">
          <a:solidFill>
            <a:schemeClr val="tx1"/>
          </a:solidFill>
          <a:latin typeface="+mn-lt"/>
          <a:ea typeface="+mn-ea"/>
          <a:cs typeface="+mn-cs"/>
        </a:defRPr>
      </a:lvl1pPr>
      <a:lvl2pPr marL="3565525" indent="-1371600" algn="l" defTabSz="4389438" rtl="0" fontAlgn="base">
        <a:spcBef>
          <a:spcPct val="20000"/>
        </a:spcBef>
        <a:spcAft>
          <a:spcPct val="0"/>
        </a:spcAft>
        <a:buChar char="–"/>
        <a:defRPr sz="13400">
          <a:solidFill>
            <a:schemeClr val="tx1"/>
          </a:solidFill>
          <a:latin typeface="+mn-lt"/>
        </a:defRPr>
      </a:lvl2pPr>
      <a:lvl3pPr marL="5486400" indent="-1096963" algn="l" defTabSz="4389438" rtl="0" fontAlgn="base">
        <a:spcBef>
          <a:spcPct val="20000"/>
        </a:spcBef>
        <a:spcAft>
          <a:spcPct val="0"/>
        </a:spcAft>
        <a:buChar char="•"/>
        <a:defRPr sz="11500">
          <a:solidFill>
            <a:schemeClr val="tx1"/>
          </a:solidFill>
          <a:latin typeface="+mn-lt"/>
        </a:defRPr>
      </a:lvl3pPr>
      <a:lvl4pPr marL="7680325" indent="-1096963" algn="l" defTabSz="4389438" rtl="0" fontAlgn="base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4pPr>
      <a:lvl5pPr marL="98758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5pPr>
      <a:lvl6pPr marL="103330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6pPr>
      <a:lvl7pPr marL="107902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7pPr>
      <a:lvl8pPr marL="112474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8pPr>
      <a:lvl9pPr marL="11704638" indent="-1096963" algn="l" defTabSz="4389438" rtl="0" fontAlgn="base">
        <a:spcBef>
          <a:spcPct val="20000"/>
        </a:spcBef>
        <a:spcAft>
          <a:spcPct val="0"/>
        </a:spcAft>
        <a:buChar char="»"/>
        <a:defRPr sz="9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064"/>
            </a:gs>
            <a:gs pos="50000">
              <a:srgbClr val="EAEAEA"/>
            </a:gs>
            <a:gs pos="100000">
              <a:srgbClr val="003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Text Box 50"/>
          <p:cNvSpPr txBox="1">
            <a:spLocks noChangeArrowheads="1"/>
          </p:cNvSpPr>
          <p:nvPr/>
        </p:nvSpPr>
        <p:spPr bwMode="auto">
          <a:xfrm>
            <a:off x="901700" y="7975600"/>
            <a:ext cx="8293100" cy="1634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>
              <a:lnSpc>
                <a:spcPct val="150000"/>
              </a:lnSpc>
            </a:pPr>
            <a:r>
              <a:rPr lang="en-US" sz="4400" dirty="0">
                <a:latin typeface="+mn-lt"/>
                <a:ea typeface="Tw Cen MT"/>
                <a:cs typeface="Tw Cen MT"/>
              </a:rPr>
              <a:t>In Tunisia, hepatitis A virus (HAV) represents a public health concern. Due to the progress in sanitation and socio-economic conditions, the epidemiology of HAV has shown dynamic changes over the past years. This study aimed to investigate the current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seroprevalence</a:t>
            </a:r>
            <a:r>
              <a:rPr lang="en-US" sz="4400" dirty="0">
                <a:latin typeface="+mn-lt"/>
                <a:ea typeface="Tw Cen MT"/>
                <a:cs typeface="Tw Cen MT"/>
              </a:rPr>
              <a:t> of HAV antibodies (anti-HAV) among the residents of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Thala</a:t>
            </a:r>
            <a:r>
              <a:rPr lang="en-US" sz="4400" dirty="0">
                <a:latin typeface="+mn-lt"/>
                <a:ea typeface="Tw Cen MT"/>
                <a:cs typeface="Tw Cen MT"/>
              </a:rPr>
              <a:t>, a rural setting in central-west Tunisia, to determine the age specific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seroprevalence</a:t>
            </a:r>
            <a:r>
              <a:rPr lang="en-US" sz="4400" dirty="0">
                <a:latin typeface="+mn-lt"/>
                <a:ea typeface="Tw Cen MT"/>
                <a:cs typeface="Tw Cen MT"/>
              </a:rPr>
              <a:t> for HAV infection and co-infection with hepatitis C and B </a:t>
            </a:r>
            <a:r>
              <a:rPr lang="en-US" sz="4400" dirty="0" smtClean="0">
                <a:latin typeface="+mn-lt"/>
                <a:ea typeface="Tw Cen MT"/>
                <a:cs typeface="Tw Cen MT"/>
              </a:rPr>
              <a:t>virus.</a:t>
            </a:r>
            <a:endParaRPr lang="en-US" altLang="en-US" sz="4400" b="1" dirty="0">
              <a:latin typeface="+mn-lt"/>
            </a:endParaRPr>
          </a:p>
        </p:txBody>
      </p:sp>
      <p:sp>
        <p:nvSpPr>
          <p:cNvPr id="2099" name="Text Box 51"/>
          <p:cNvSpPr txBox="1">
            <a:spLocks noChangeArrowheads="1"/>
          </p:cNvSpPr>
          <p:nvPr/>
        </p:nvSpPr>
        <p:spPr bwMode="auto">
          <a:xfrm>
            <a:off x="10125075" y="6273800"/>
            <a:ext cx="8658225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/>
              <a:t>Methods</a:t>
            </a:r>
          </a:p>
        </p:txBody>
      </p:sp>
      <p:sp>
        <p:nvSpPr>
          <p:cNvPr id="2100" name="Text Box 52"/>
          <p:cNvSpPr txBox="1">
            <a:spLocks noChangeArrowheads="1"/>
          </p:cNvSpPr>
          <p:nvPr/>
        </p:nvSpPr>
        <p:spPr bwMode="auto">
          <a:xfrm>
            <a:off x="28822650" y="6273800"/>
            <a:ext cx="8772525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/>
              <a:t>Conclusions</a:t>
            </a:r>
          </a:p>
        </p:txBody>
      </p:sp>
      <p:sp>
        <p:nvSpPr>
          <p:cNvPr id="2101" name="AutoShape 53"/>
          <p:cNvSpPr>
            <a:spLocks noChangeArrowheads="1"/>
          </p:cNvSpPr>
          <p:nvPr/>
        </p:nvSpPr>
        <p:spPr bwMode="auto">
          <a:xfrm>
            <a:off x="685800" y="381000"/>
            <a:ext cx="36850638" cy="5448300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rgbClr val="A7C4FF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2102" name="Text Box 54"/>
          <p:cNvSpPr txBox="1">
            <a:spLocks noChangeArrowheads="1"/>
          </p:cNvSpPr>
          <p:nvPr/>
        </p:nvSpPr>
        <p:spPr bwMode="auto">
          <a:xfrm>
            <a:off x="1219200" y="990600"/>
            <a:ext cx="36061650" cy="4370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6600" b="1" dirty="0" err="1"/>
              <a:t>Seroprevalence</a:t>
            </a:r>
            <a:r>
              <a:rPr lang="en-US" altLang="en-US" sz="6600" b="1" dirty="0"/>
              <a:t> of Hepatitis A Virus infection among general population in Central-West </a:t>
            </a:r>
            <a:r>
              <a:rPr lang="en-US" altLang="en-US" sz="6600" b="1" dirty="0" smtClean="0"/>
              <a:t>Tunisia</a:t>
            </a:r>
          </a:p>
          <a:p>
            <a:pPr algn="ctr">
              <a:spcBef>
                <a:spcPct val="50000"/>
              </a:spcBef>
            </a:pPr>
            <a:r>
              <a:rPr lang="en-US" sz="4400" b="1" dirty="0" err="1"/>
              <a:t>Jihene</a:t>
            </a:r>
            <a:r>
              <a:rPr lang="en-US" sz="4400" b="1" dirty="0"/>
              <a:t> </a:t>
            </a:r>
            <a:r>
              <a:rPr lang="en-US" sz="4400" b="1" dirty="0" err="1"/>
              <a:t>Bettaieb</a:t>
            </a:r>
            <a:r>
              <a:rPr lang="en-US" sz="4400" b="1" dirty="0"/>
              <a:t> </a:t>
            </a:r>
            <a:r>
              <a:rPr lang="en-US" sz="4400" b="1" baseline="30000" dirty="0"/>
              <a:t>1</a:t>
            </a:r>
            <a:r>
              <a:rPr lang="en-US" sz="4400" b="1" dirty="0"/>
              <a:t>, </a:t>
            </a:r>
            <a:r>
              <a:rPr lang="en-US" sz="4400" b="1" dirty="0" err="1"/>
              <a:t>Kaouther</a:t>
            </a:r>
            <a:r>
              <a:rPr lang="en-US" sz="4400" b="1" dirty="0"/>
              <a:t> </a:t>
            </a:r>
            <a:r>
              <a:rPr lang="en-US" sz="4400" b="1" dirty="0" err="1"/>
              <a:t>Ayouni</a:t>
            </a:r>
            <a:r>
              <a:rPr lang="en-US" sz="4400" b="1" dirty="0"/>
              <a:t> </a:t>
            </a:r>
            <a:r>
              <a:rPr lang="en-US" sz="4400" b="1" baseline="30000" dirty="0"/>
              <a:t>2</a:t>
            </a:r>
            <a:r>
              <a:rPr lang="en-US" sz="4400" b="1" dirty="0"/>
              <a:t>, </a:t>
            </a:r>
            <a:r>
              <a:rPr lang="en-US" sz="4400" b="1" dirty="0" err="1"/>
              <a:t>Ghassen</a:t>
            </a:r>
            <a:r>
              <a:rPr lang="en-US" sz="4400" b="1" dirty="0"/>
              <a:t> </a:t>
            </a:r>
            <a:r>
              <a:rPr lang="en-US" sz="4400" b="1" dirty="0" err="1"/>
              <a:t>Kharroubi</a:t>
            </a:r>
            <a:r>
              <a:rPr lang="en-US" sz="4400" b="1" dirty="0"/>
              <a:t> </a:t>
            </a:r>
            <a:r>
              <a:rPr lang="en-US" sz="4400" b="1" baseline="30000" dirty="0"/>
              <a:t>1</a:t>
            </a:r>
            <a:r>
              <a:rPr lang="en-US" sz="4400" b="1" dirty="0"/>
              <a:t>, </a:t>
            </a:r>
            <a:r>
              <a:rPr lang="en-US" sz="4400" b="1" dirty="0" err="1"/>
              <a:t>Rym</a:t>
            </a:r>
            <a:r>
              <a:rPr lang="en-US" sz="4400" b="1" dirty="0"/>
              <a:t> </a:t>
            </a:r>
            <a:r>
              <a:rPr lang="en-US" sz="4400" b="1" dirty="0" err="1"/>
              <a:t>Mallekh</a:t>
            </a:r>
            <a:r>
              <a:rPr lang="en-US" sz="4400" b="1" dirty="0"/>
              <a:t> </a:t>
            </a:r>
            <a:r>
              <a:rPr lang="en-US" sz="4400" b="1" baseline="30000" dirty="0"/>
              <a:t>1</a:t>
            </a:r>
            <a:r>
              <a:rPr lang="en-US" sz="4400" b="1" dirty="0"/>
              <a:t>,  </a:t>
            </a:r>
            <a:r>
              <a:rPr lang="en-US" sz="4400" b="1" dirty="0" err="1"/>
              <a:t>Walid</a:t>
            </a:r>
            <a:r>
              <a:rPr lang="en-US" sz="4400" b="1" dirty="0"/>
              <a:t> </a:t>
            </a:r>
            <a:r>
              <a:rPr lang="en-US" sz="4400" b="1" dirty="0" err="1"/>
              <a:t>Hammemi</a:t>
            </a:r>
            <a:r>
              <a:rPr lang="en-US" sz="4400" b="1" dirty="0"/>
              <a:t> </a:t>
            </a:r>
            <a:r>
              <a:rPr lang="en-US" sz="4400" b="1" baseline="30000" dirty="0"/>
              <a:t>2</a:t>
            </a:r>
            <a:r>
              <a:rPr lang="en-US" sz="4400" b="1" dirty="0"/>
              <a:t>, </a:t>
            </a:r>
            <a:r>
              <a:rPr lang="en-US" sz="4400" b="1" dirty="0" err="1"/>
              <a:t>Afif</a:t>
            </a:r>
            <a:r>
              <a:rPr lang="en-US" sz="4400" b="1" dirty="0"/>
              <a:t> Ben Salah </a:t>
            </a:r>
            <a:r>
              <a:rPr lang="en-US" sz="4400" b="1" baseline="30000" dirty="0"/>
              <a:t>1</a:t>
            </a:r>
            <a:r>
              <a:rPr lang="en-US" sz="4400" b="1" dirty="0"/>
              <a:t> &amp; </a:t>
            </a:r>
            <a:r>
              <a:rPr lang="en-US" sz="4400" b="1" dirty="0" err="1" smtClean="0"/>
              <a:t>Henda</a:t>
            </a:r>
            <a:r>
              <a:rPr lang="en-US" sz="4400" b="1" dirty="0" smtClean="0"/>
              <a:t> </a:t>
            </a:r>
            <a:r>
              <a:rPr lang="en-US" sz="4400" b="1" dirty="0" err="1"/>
              <a:t>Triki</a:t>
            </a:r>
            <a:r>
              <a:rPr lang="en-US" sz="4400" b="1" dirty="0"/>
              <a:t> </a:t>
            </a:r>
            <a:r>
              <a:rPr lang="en-US" sz="4400" b="1" baseline="30000" dirty="0"/>
              <a:t>2</a:t>
            </a:r>
            <a:r>
              <a:rPr lang="en-US" altLang="en-US" sz="4400" b="1" i="1" dirty="0" smtClean="0"/>
              <a:t> </a:t>
            </a:r>
          </a:p>
          <a:p>
            <a:pPr>
              <a:spcAft>
                <a:spcPts val="0"/>
              </a:spcAft>
            </a:pPr>
            <a:r>
              <a:rPr lang="en-US" sz="4000" baseline="30000" dirty="0">
                <a:latin typeface="Arial"/>
                <a:ea typeface="Tw Cen MT"/>
                <a:cs typeface="Tw Cen MT"/>
              </a:rPr>
              <a:t>1</a:t>
            </a:r>
            <a:r>
              <a:rPr lang="en-US" sz="4000" dirty="0">
                <a:latin typeface="Arial"/>
                <a:ea typeface="Tw Cen MT"/>
                <a:cs typeface="Tw Cen MT"/>
              </a:rPr>
              <a:t>Department of Medical Epidemiology,  LR11IPT02, Pasteur Institute of Tunis, Tunisia;</a:t>
            </a:r>
            <a:endParaRPr lang="fr-FR" sz="4000" dirty="0">
              <a:latin typeface="Tw Cen MT"/>
              <a:ea typeface="Tw Cen MT"/>
              <a:cs typeface="Tw Cen MT"/>
            </a:endParaRPr>
          </a:p>
          <a:p>
            <a:pPr>
              <a:spcAft>
                <a:spcPts val="0"/>
              </a:spcAft>
            </a:pPr>
            <a:r>
              <a:rPr lang="en-US" sz="4000" baseline="30000" dirty="0">
                <a:latin typeface="Arial"/>
                <a:ea typeface="Tw Cen MT"/>
                <a:cs typeface="Tw Cen MT"/>
              </a:rPr>
              <a:t>2</a:t>
            </a:r>
            <a:r>
              <a:rPr lang="en-US" sz="4000" dirty="0">
                <a:latin typeface="Arial"/>
                <a:ea typeface="Tw Cen MT"/>
                <a:cs typeface="Tw Cen MT"/>
              </a:rPr>
              <a:t>Laboratory of Clinical </a:t>
            </a:r>
            <a:r>
              <a:rPr lang="en-US" sz="4000" dirty="0" err="1">
                <a:latin typeface="Arial"/>
                <a:ea typeface="Tw Cen MT"/>
                <a:cs typeface="Tw Cen MT"/>
              </a:rPr>
              <a:t>Virology,LR</a:t>
            </a:r>
            <a:r>
              <a:rPr lang="en-US" sz="4000" dirty="0">
                <a:latin typeface="Arial"/>
                <a:ea typeface="Tw Cen MT"/>
                <a:cs typeface="Tw Cen MT"/>
              </a:rPr>
              <a:t> 11IPT09, Pasteur Institute of Tunis, Tunisia</a:t>
            </a:r>
            <a:endParaRPr lang="fr-FR" sz="4000" dirty="0">
              <a:effectLst/>
              <a:latin typeface="Tw Cen MT"/>
              <a:ea typeface="Tw Cen MT"/>
              <a:cs typeface="Tw Cen MT"/>
            </a:endParaRPr>
          </a:p>
        </p:txBody>
      </p:sp>
      <p:sp>
        <p:nvSpPr>
          <p:cNvPr id="2109" name="Text Box 61"/>
          <p:cNvSpPr txBox="1">
            <a:spLocks noChangeArrowheads="1"/>
          </p:cNvSpPr>
          <p:nvPr/>
        </p:nvSpPr>
        <p:spPr bwMode="auto">
          <a:xfrm>
            <a:off x="10255250" y="7924800"/>
            <a:ext cx="8251825" cy="12124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170" tIns="30584" rIns="61170" bIns="30584">
            <a:spAutoFit/>
          </a:bodyPr>
          <a:lstStyle>
            <a:lvl1pPr algn="l" defTabSz="612775">
              <a:defRPr>
                <a:solidFill>
                  <a:schemeClr val="tx1"/>
                </a:solidFill>
                <a:latin typeface="Arial" charset="0"/>
              </a:defRPr>
            </a:lvl1pPr>
            <a:lvl2pPr marL="306388" algn="l" defTabSz="612775">
              <a:defRPr>
                <a:solidFill>
                  <a:schemeClr val="tx1"/>
                </a:solidFill>
                <a:latin typeface="Arial" charset="0"/>
              </a:defRPr>
            </a:lvl2pPr>
            <a:lvl3pPr marL="612775" algn="l" defTabSz="612775">
              <a:defRPr>
                <a:solidFill>
                  <a:schemeClr val="tx1"/>
                </a:solidFill>
                <a:latin typeface="Arial" charset="0"/>
              </a:defRPr>
            </a:lvl3pPr>
            <a:lvl4pPr marL="915988" algn="l" defTabSz="612775">
              <a:defRPr>
                <a:solidFill>
                  <a:schemeClr val="tx1"/>
                </a:solidFill>
                <a:latin typeface="Arial" charset="0"/>
              </a:defRPr>
            </a:lvl4pPr>
            <a:lvl5pPr marL="1222375" algn="l" defTabSz="612775">
              <a:defRPr>
                <a:solidFill>
                  <a:schemeClr val="tx1"/>
                </a:solidFill>
                <a:latin typeface="Arial" charset="0"/>
              </a:defRPr>
            </a:lvl5pPr>
            <a:lvl6pPr marL="16795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1367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939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0511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>
              <a:lnSpc>
                <a:spcPct val="150000"/>
              </a:lnSpc>
            </a:pPr>
            <a:r>
              <a:rPr lang="en-US" altLang="en-US" sz="4400" dirty="0">
                <a:latin typeface="+mn-lt"/>
              </a:rPr>
              <a:t>A total of 1379 subjects (mean age: 25.0 ± 17.3 years, 555 males/ 824 females) were recruited between January and June 2014. The study population  included 95 individuals previously known as hepatitis C positive. Serums samples were collected and screened for the detection of </a:t>
            </a:r>
            <a:r>
              <a:rPr lang="en-US" altLang="en-US" sz="4400" dirty="0" err="1">
                <a:latin typeface="+mn-lt"/>
              </a:rPr>
              <a:t>IgG</a:t>
            </a:r>
            <a:r>
              <a:rPr lang="en-US" altLang="en-US" sz="4400" dirty="0">
                <a:latin typeface="+mn-lt"/>
              </a:rPr>
              <a:t> anti-HAV, </a:t>
            </a:r>
            <a:r>
              <a:rPr lang="en-US" altLang="en-US" sz="4400" dirty="0" err="1">
                <a:latin typeface="+mn-lt"/>
              </a:rPr>
              <a:t>HBsAg</a:t>
            </a:r>
            <a:r>
              <a:rPr lang="en-US" altLang="en-US" sz="4400" dirty="0">
                <a:latin typeface="+mn-lt"/>
              </a:rPr>
              <a:t> and </a:t>
            </a:r>
            <a:r>
              <a:rPr lang="en-US" altLang="en-US" sz="4400" dirty="0" err="1">
                <a:latin typeface="+mn-lt"/>
              </a:rPr>
              <a:t>HBcAb</a:t>
            </a:r>
            <a:r>
              <a:rPr lang="en-US" altLang="en-US" sz="4400" dirty="0">
                <a:latin typeface="+mn-lt"/>
              </a:rPr>
              <a:t> by Elisa Test. </a:t>
            </a:r>
          </a:p>
        </p:txBody>
      </p:sp>
      <p:sp>
        <p:nvSpPr>
          <p:cNvPr id="2111" name="Text Box 63"/>
          <p:cNvSpPr txBox="1">
            <a:spLocks noChangeArrowheads="1"/>
          </p:cNvSpPr>
          <p:nvPr/>
        </p:nvSpPr>
        <p:spPr bwMode="auto">
          <a:xfrm>
            <a:off x="19646900" y="7915275"/>
            <a:ext cx="8394700" cy="1821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170" tIns="30584" rIns="61170" bIns="30584">
            <a:spAutoFit/>
          </a:bodyPr>
          <a:lstStyle>
            <a:lvl1pPr algn="l" defTabSz="612775">
              <a:defRPr>
                <a:solidFill>
                  <a:schemeClr val="tx1"/>
                </a:solidFill>
                <a:latin typeface="Arial" charset="0"/>
              </a:defRPr>
            </a:lvl1pPr>
            <a:lvl2pPr marL="306388" algn="l" defTabSz="612775">
              <a:defRPr>
                <a:solidFill>
                  <a:schemeClr val="tx1"/>
                </a:solidFill>
                <a:latin typeface="Arial" charset="0"/>
              </a:defRPr>
            </a:lvl2pPr>
            <a:lvl3pPr marL="612775" algn="l" defTabSz="612775">
              <a:defRPr>
                <a:solidFill>
                  <a:schemeClr val="tx1"/>
                </a:solidFill>
                <a:latin typeface="Arial" charset="0"/>
              </a:defRPr>
            </a:lvl3pPr>
            <a:lvl4pPr marL="915988" algn="l" defTabSz="612775">
              <a:defRPr>
                <a:solidFill>
                  <a:schemeClr val="tx1"/>
                </a:solidFill>
                <a:latin typeface="Arial" charset="0"/>
              </a:defRPr>
            </a:lvl4pPr>
            <a:lvl5pPr marL="1222375" algn="l" defTabSz="612775">
              <a:defRPr>
                <a:solidFill>
                  <a:schemeClr val="tx1"/>
                </a:solidFill>
                <a:latin typeface="Arial" charset="0"/>
              </a:defRPr>
            </a:lvl5pPr>
            <a:lvl6pPr marL="16795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1367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939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0511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Low" eaLnBrk="0" hangingPunct="0">
              <a:lnSpc>
                <a:spcPct val="150000"/>
              </a:lnSpc>
            </a:pPr>
            <a:r>
              <a:rPr lang="en-US" sz="4400" dirty="0">
                <a:latin typeface="+mn-lt"/>
                <a:ea typeface="Tw Cen MT"/>
                <a:cs typeface="Tw Cen MT"/>
              </a:rPr>
              <a:t>The overall anti- HAV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seroprevalence</a:t>
            </a:r>
            <a:r>
              <a:rPr lang="en-US" sz="4400" dirty="0">
                <a:latin typeface="+mn-lt"/>
                <a:ea typeface="Tw Cen MT"/>
                <a:cs typeface="Tw Cen MT"/>
              </a:rPr>
              <a:t> was about 84.7%. There was no statistically significant difference between  male and female.  On the 1379 tested individual, 219 were positive for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HBcAb</a:t>
            </a:r>
            <a:r>
              <a:rPr lang="en-US" sz="4400" dirty="0">
                <a:latin typeface="+mn-lt"/>
                <a:ea typeface="Tw Cen MT"/>
                <a:cs typeface="Tw Cen MT"/>
              </a:rPr>
              <a:t> and 67 were positive for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HBsAg</a:t>
            </a:r>
            <a:r>
              <a:rPr lang="en-US" sz="4400" dirty="0">
                <a:latin typeface="+mn-lt"/>
                <a:ea typeface="Tw Cen MT"/>
                <a:cs typeface="Tw Cen MT"/>
              </a:rPr>
              <a:t>.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IgG</a:t>
            </a:r>
            <a:r>
              <a:rPr lang="en-US" sz="4400" dirty="0">
                <a:latin typeface="+mn-lt"/>
                <a:ea typeface="Tw Cen MT"/>
                <a:cs typeface="Tw Cen MT"/>
              </a:rPr>
              <a:t> anti- HAV were positive in 80.6% of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HBsAg</a:t>
            </a:r>
            <a:r>
              <a:rPr lang="en-US" sz="4400" dirty="0">
                <a:latin typeface="+mn-lt"/>
                <a:ea typeface="Tw Cen MT"/>
                <a:cs typeface="Tw Cen MT"/>
              </a:rPr>
              <a:t>-positive patients (54 out of 67), 81.3% of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HBcAb</a:t>
            </a:r>
            <a:r>
              <a:rPr lang="en-US" sz="4400" dirty="0">
                <a:latin typeface="+mn-lt"/>
                <a:ea typeface="Tw Cen MT"/>
                <a:cs typeface="Tw Cen MT"/>
              </a:rPr>
              <a:t>-positive patients (178 out of 219) and in 95.8% of HCV-positive patients (91 out of 95). HBV infection and HCV infection were statistically associated with a greater risk of positive anti-HAV antibody (p&lt; 0.001).</a:t>
            </a:r>
            <a:endParaRPr lang="en-US" altLang="en-US" sz="4400" dirty="0">
              <a:latin typeface="+mn-lt"/>
            </a:endParaRPr>
          </a:p>
        </p:txBody>
      </p:sp>
      <p:sp>
        <p:nvSpPr>
          <p:cNvPr id="2112" name="Text Box 64"/>
          <p:cNvSpPr txBox="1">
            <a:spLocks noChangeArrowheads="1"/>
          </p:cNvSpPr>
          <p:nvPr/>
        </p:nvSpPr>
        <p:spPr bwMode="auto">
          <a:xfrm>
            <a:off x="29143325" y="7877175"/>
            <a:ext cx="8261350" cy="8999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 cmpd="thinThick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1170" tIns="30584" rIns="61170" bIns="30584">
            <a:spAutoFit/>
          </a:bodyPr>
          <a:lstStyle>
            <a:lvl1pPr algn="l" defTabSz="612775">
              <a:defRPr>
                <a:solidFill>
                  <a:schemeClr val="tx1"/>
                </a:solidFill>
                <a:latin typeface="Arial" charset="0"/>
              </a:defRPr>
            </a:lvl1pPr>
            <a:lvl2pPr marL="306388" algn="l" defTabSz="612775">
              <a:defRPr>
                <a:solidFill>
                  <a:schemeClr val="tx1"/>
                </a:solidFill>
                <a:latin typeface="Arial" charset="0"/>
              </a:defRPr>
            </a:lvl2pPr>
            <a:lvl3pPr marL="612775" algn="l" defTabSz="612775">
              <a:defRPr>
                <a:solidFill>
                  <a:schemeClr val="tx1"/>
                </a:solidFill>
                <a:latin typeface="Arial" charset="0"/>
              </a:defRPr>
            </a:lvl3pPr>
            <a:lvl4pPr marL="915988" algn="l" defTabSz="612775">
              <a:defRPr>
                <a:solidFill>
                  <a:schemeClr val="tx1"/>
                </a:solidFill>
                <a:latin typeface="Arial" charset="0"/>
              </a:defRPr>
            </a:lvl4pPr>
            <a:lvl5pPr marL="1222375" algn="l" defTabSz="612775">
              <a:defRPr>
                <a:solidFill>
                  <a:schemeClr val="tx1"/>
                </a:solidFill>
                <a:latin typeface="Arial" charset="0"/>
              </a:defRPr>
            </a:lvl5pPr>
            <a:lvl6pPr marL="16795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1367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5939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051175" defTabSz="612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0" hangingPunct="0">
              <a:lnSpc>
                <a:spcPct val="150000"/>
              </a:lnSpc>
            </a:pPr>
            <a:r>
              <a:rPr lang="en-US" sz="4400" dirty="0">
                <a:latin typeface="+mn-lt"/>
                <a:ea typeface="Tw Cen MT"/>
                <a:cs typeface="Tw Cen MT"/>
              </a:rPr>
              <a:t>Our study revealed that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Thala</a:t>
            </a:r>
            <a:r>
              <a:rPr lang="en-US" sz="4400" dirty="0">
                <a:latin typeface="+mn-lt"/>
                <a:ea typeface="Tw Cen MT"/>
                <a:cs typeface="Tw Cen MT"/>
              </a:rPr>
              <a:t> represents an  intermediate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endemicity</a:t>
            </a:r>
            <a:r>
              <a:rPr lang="en-US" sz="4400" dirty="0">
                <a:latin typeface="+mn-lt"/>
                <a:ea typeface="Tw Cen MT"/>
                <a:cs typeface="Tw Cen MT"/>
              </a:rPr>
              <a:t> level and that the introduction of vaccination against HAV in this region is recommended, especially for the hepatitis B or C infected person </a:t>
            </a:r>
            <a:r>
              <a:rPr lang="en-US" sz="4400" dirty="0" err="1">
                <a:latin typeface="+mn-lt"/>
                <a:ea typeface="Tw Cen MT"/>
                <a:cs typeface="Tw Cen MT"/>
              </a:rPr>
              <a:t>seronegative</a:t>
            </a:r>
            <a:r>
              <a:rPr lang="en-US" sz="4400" dirty="0">
                <a:latin typeface="+mn-lt"/>
                <a:ea typeface="Tw Cen MT"/>
                <a:cs typeface="Tw Cen MT"/>
              </a:rPr>
              <a:t> for HAV.</a:t>
            </a:r>
            <a:r>
              <a:rPr lang="en-US" sz="4000" b="1" dirty="0">
                <a:solidFill>
                  <a:srgbClr val="BF5A14"/>
                </a:solidFill>
                <a:latin typeface="Arial"/>
                <a:ea typeface="Tw Cen MT"/>
                <a:cs typeface="Tw Cen MT"/>
              </a:rPr>
              <a:t/>
            </a:r>
            <a:br>
              <a:rPr lang="en-US" sz="4000" b="1" dirty="0">
                <a:solidFill>
                  <a:srgbClr val="BF5A14"/>
                </a:solidFill>
                <a:latin typeface="Arial"/>
                <a:ea typeface="Tw Cen MT"/>
                <a:cs typeface="Tw Cen MT"/>
              </a:rPr>
            </a:br>
            <a:endParaRPr lang="en-US" altLang="en-US" sz="4000" dirty="0">
              <a:latin typeface="Times New Roman" pitchFamily="18" charset="0"/>
            </a:endParaRPr>
          </a:p>
        </p:txBody>
      </p:sp>
      <p:sp>
        <p:nvSpPr>
          <p:cNvPr id="2113" name="Text Box 65"/>
          <p:cNvSpPr txBox="1">
            <a:spLocks noChangeArrowheads="1"/>
          </p:cNvSpPr>
          <p:nvPr/>
        </p:nvSpPr>
        <p:spPr bwMode="auto">
          <a:xfrm>
            <a:off x="838200" y="6267450"/>
            <a:ext cx="8401050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/>
              <a:t>Introduction</a:t>
            </a:r>
          </a:p>
        </p:txBody>
      </p:sp>
      <p:sp>
        <p:nvSpPr>
          <p:cNvPr id="2114" name="Text Box 66"/>
          <p:cNvSpPr txBox="1">
            <a:spLocks noChangeArrowheads="1"/>
          </p:cNvSpPr>
          <p:nvPr/>
        </p:nvSpPr>
        <p:spPr bwMode="auto">
          <a:xfrm>
            <a:off x="19573875" y="6273800"/>
            <a:ext cx="8572500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4389438">
              <a:defRPr>
                <a:solidFill>
                  <a:schemeClr val="tx1"/>
                </a:solidFill>
                <a:latin typeface="Arial" charset="0"/>
              </a:defRPr>
            </a:lvl1pPr>
            <a:lvl2pPr algn="l" defTabSz="4389438">
              <a:defRPr>
                <a:solidFill>
                  <a:schemeClr val="tx1"/>
                </a:solidFill>
                <a:latin typeface="Arial" charset="0"/>
              </a:defRPr>
            </a:lvl2pPr>
            <a:lvl3pPr algn="l" defTabSz="4389438">
              <a:defRPr>
                <a:solidFill>
                  <a:schemeClr val="tx1"/>
                </a:solidFill>
                <a:latin typeface="Arial" charset="0"/>
              </a:defRPr>
            </a:lvl3pPr>
            <a:lvl4pPr algn="l" defTabSz="4389438">
              <a:defRPr>
                <a:solidFill>
                  <a:schemeClr val="tx1"/>
                </a:solidFill>
                <a:latin typeface="Arial" charset="0"/>
              </a:defRPr>
            </a:lvl4pPr>
            <a:lvl5pPr algn="l" defTabSz="4389438">
              <a:defRPr>
                <a:solidFill>
                  <a:schemeClr val="tx1"/>
                </a:solidFill>
                <a:latin typeface="Arial" charset="0"/>
              </a:defRPr>
            </a:lvl5pPr>
            <a:lvl6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389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b="1"/>
              <a:t>Results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43894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8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352</Words>
  <Application>Microsoft Office PowerPoint</Application>
  <PresentationFormat>Personnalisé</PresentationFormat>
  <Paragraphs>13</Paragraphs>
  <Slides>1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3" baseType="lpstr">
      <vt:lpstr>Default Design</vt:lpstr>
      <vt:lpstr>CorelDRAW</vt:lpstr>
      <vt:lpstr>Présentation PowerPoint</vt:lpstr>
    </vt:vector>
  </TitlesOfParts>
  <Company>MegaPrint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36x48 Horizontal Poster</dc:title>
  <dc:creator>Ethan Shulda</dc:creator>
  <dc:description>©MegaPrint Inc. 2009</dc:description>
  <cp:lastModifiedBy>PC</cp:lastModifiedBy>
  <cp:revision>30</cp:revision>
  <dcterms:created xsi:type="dcterms:W3CDTF">2008-12-04T00:20:37Z</dcterms:created>
  <dcterms:modified xsi:type="dcterms:W3CDTF">2020-08-23T15:09:36Z</dcterms:modified>
  <cp:category>Research Poster</cp:category>
</cp:coreProperties>
</file>