
<file path=[Content_Types].xml><?xml version="1.0" encoding="utf-8"?>
<Types xmlns="http://schemas.openxmlformats.org/package/2006/content-types">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38404800" cy="32918400"/>
  <p:notesSz cx="6715125" cy="9239250"/>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200" algn="ctr" rtl="0" fontAlgn="base">
      <a:spcBef>
        <a:spcPct val="0"/>
      </a:spcBef>
      <a:spcAft>
        <a:spcPct val="0"/>
      </a:spcAft>
      <a:defRPr sz="8600" kern="1200">
        <a:solidFill>
          <a:schemeClr val="tx1"/>
        </a:solidFill>
        <a:latin typeface="Arial" charset="0"/>
        <a:ea typeface="+mn-ea"/>
        <a:cs typeface="+mn-cs"/>
      </a:defRPr>
    </a:lvl2pPr>
    <a:lvl3pPr marL="914400" algn="ctr" rtl="0" fontAlgn="base">
      <a:spcBef>
        <a:spcPct val="0"/>
      </a:spcBef>
      <a:spcAft>
        <a:spcPct val="0"/>
      </a:spcAft>
      <a:defRPr sz="8600" kern="1200">
        <a:solidFill>
          <a:schemeClr val="tx1"/>
        </a:solidFill>
        <a:latin typeface="Arial" charset="0"/>
        <a:ea typeface="+mn-ea"/>
        <a:cs typeface="+mn-cs"/>
      </a:defRPr>
    </a:lvl3pPr>
    <a:lvl4pPr marL="1371600" algn="ctr" rtl="0" fontAlgn="base">
      <a:spcBef>
        <a:spcPct val="0"/>
      </a:spcBef>
      <a:spcAft>
        <a:spcPct val="0"/>
      </a:spcAft>
      <a:defRPr sz="8600" kern="1200">
        <a:solidFill>
          <a:schemeClr val="tx1"/>
        </a:solidFill>
        <a:latin typeface="Arial" charset="0"/>
        <a:ea typeface="+mn-ea"/>
        <a:cs typeface="+mn-cs"/>
      </a:defRPr>
    </a:lvl4pPr>
    <a:lvl5pPr marL="1828800" algn="ctr"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5034">
          <p15:clr>
            <a:srgbClr val="A4A3A4"/>
          </p15:clr>
        </p15:guide>
        <p15:guide id="2" orient="horz" pos="20196">
          <p15:clr>
            <a:srgbClr val="A4A3A4"/>
          </p15:clr>
        </p15:guide>
        <p15:guide id="3" orient="horz" pos="2148">
          <p15:clr>
            <a:srgbClr val="A4A3A4"/>
          </p15:clr>
        </p15:guide>
        <p15:guide id="4" pos="12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C0C0"/>
    <a:srgbClr val="0046D2"/>
    <a:srgbClr val="FF0000"/>
    <a:srgbClr val="698ED9"/>
    <a:srgbClr val="A7C4FF"/>
    <a:srgbClr val="003064"/>
    <a:srgbClr val="003399"/>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660"/>
  </p:normalViewPr>
  <p:slideViewPr>
    <p:cSldViewPr snapToGrid="0" showGuides="1">
      <p:cViewPr>
        <p:scale>
          <a:sx n="17" d="100"/>
          <a:sy n="17" d="100"/>
        </p:scale>
        <p:origin x="-1380" y="156"/>
      </p:cViewPr>
      <p:guideLst>
        <p:guide orient="horz" pos="5034"/>
        <p:guide orient="horz" pos="20196"/>
        <p:guide orient="horz" pos="2148"/>
        <p:guide pos="12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lvl1pPr>
          </a:lstStyle>
          <a:p>
            <a:endParaRPr lang="en-US" altLang="en-US"/>
          </a:p>
        </p:txBody>
      </p:sp>
      <p:sp>
        <p:nvSpPr>
          <p:cNvPr id="3075" name="Rectangle 3"/>
          <p:cNvSpPr>
            <a:spLocks noGrp="1" noChangeArrowheads="1"/>
          </p:cNvSpPr>
          <p:nvPr>
            <p:ph type="dt" idx="1"/>
          </p:nvPr>
        </p:nvSpPr>
        <p:spPr bwMode="auto">
          <a:xfrm>
            <a:off x="3803650" y="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3076" name="Rectangle 4"/>
          <p:cNvSpPr>
            <a:spLocks noGrp="1" noRot="1" noChangeAspect="1" noChangeArrowheads="1" noTextEdit="1"/>
          </p:cNvSpPr>
          <p:nvPr>
            <p:ph type="sldImg" idx="2"/>
          </p:nvPr>
        </p:nvSpPr>
        <p:spPr bwMode="auto">
          <a:xfrm>
            <a:off x="1336675" y="692150"/>
            <a:ext cx="4043363" cy="3465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lvl1pPr>
          </a:lstStyle>
          <a:p>
            <a:endParaRPr lang="en-US" alt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4AF988C1-CF1B-4760-98E2-A0BA1B5019B0}" type="slidenum">
              <a:rPr lang="en-US" altLang="en-US"/>
              <a:pPr/>
              <a:t>‹N°›</a:t>
            </a:fld>
            <a:endParaRPr lang="en-US" altLang="en-US"/>
          </a:p>
        </p:txBody>
      </p:sp>
    </p:spTree>
    <p:extLst>
      <p:ext uri="{BB962C8B-B14F-4D97-AF65-F5344CB8AC3E}">
        <p14:creationId xmlns:p14="http://schemas.microsoft.com/office/powerpoint/2010/main" val="260100878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621684-0133-42C8-B98A-0C650264A543}" type="slidenum">
              <a:rPr lang="en-US" altLang="en-US"/>
              <a:pPr/>
              <a:t>1</a:t>
            </a:fld>
            <a:endParaRPr lang="en-US" alt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47478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vmlDrawing" Target="../drawings/vmlDrawing1.vml"/><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image" Target="../media/image1.wmf"/><Relationship Id="rId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1036" name="Object 12"/>
          <p:cNvGraphicFramePr>
            <a:graphicFrameLocks noChangeAspect="1"/>
          </p:cNvGraphicFramePr>
          <p:nvPr userDrawn="1"/>
        </p:nvGraphicFramePr>
        <p:xfrm>
          <a:off x="31337250" y="32385000"/>
          <a:ext cx="5915025" cy="212725"/>
        </p:xfrm>
        <a:graphic>
          <a:graphicData uri="http://schemas.openxmlformats.org/presentationml/2006/ole">
            <mc:AlternateContent xmlns:mc="http://schemas.openxmlformats.org/markup-compatibility/2006">
              <mc:Choice xmlns:v="urn:schemas-microsoft-com:vml" Requires="v">
                <p:oleObj spid="_x0000_s1046" name="CorelDRAW" r:id="rId4" imgW="8828280" imgH="313200" progId="CorelDRAW.Graphic.13">
                  <p:embed/>
                </p:oleObj>
              </mc:Choice>
              <mc:Fallback>
                <p:oleObj name="CorelDRAW" r:id="rId4" imgW="8828280" imgH="313200" progId="CorelDRAW.Graphic.13">
                  <p:embed/>
                  <p:pic>
                    <p:nvPicPr>
                      <p:cNvPr id="0"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37250" y="32385000"/>
                        <a:ext cx="5915025" cy="21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7" name="AutoShape 13"/>
          <p:cNvSpPr>
            <a:spLocks noChangeArrowheads="1"/>
          </p:cNvSpPr>
          <p:nvPr userDrawn="1"/>
        </p:nvSpPr>
        <p:spPr bwMode="auto">
          <a:xfrm>
            <a:off x="28736925"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8" name="AutoShape 14"/>
          <p:cNvSpPr>
            <a:spLocks noChangeArrowheads="1"/>
          </p:cNvSpPr>
          <p:nvPr userDrawn="1"/>
        </p:nvSpPr>
        <p:spPr bwMode="auto">
          <a:xfrm>
            <a:off x="9934575"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9" name="AutoShape 15"/>
          <p:cNvSpPr>
            <a:spLocks noChangeArrowheads="1"/>
          </p:cNvSpPr>
          <p:nvPr userDrawn="1"/>
        </p:nvSpPr>
        <p:spPr bwMode="auto">
          <a:xfrm>
            <a:off x="19335750"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0" name="AutoShape 16"/>
          <p:cNvSpPr>
            <a:spLocks noChangeArrowheads="1"/>
          </p:cNvSpPr>
          <p:nvPr userDrawn="1"/>
        </p:nvSpPr>
        <p:spPr bwMode="auto">
          <a:xfrm>
            <a:off x="533400" y="6096000"/>
            <a:ext cx="9067800" cy="25984200"/>
          </a:xfrm>
          <a:prstGeom prst="roundRect">
            <a:avLst>
              <a:gd name="adj" fmla="val 7000"/>
            </a:avLst>
          </a:pr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ctr" defTabSz="4389438" rtl="0" fontAlgn="base">
        <a:spcBef>
          <a:spcPct val="0"/>
        </a:spcBef>
        <a:spcAft>
          <a:spcPct val="0"/>
        </a:spcAft>
        <a:defRPr sz="21100">
          <a:solidFill>
            <a:schemeClr val="tx2"/>
          </a:solidFill>
          <a:latin typeface="+mj-lt"/>
          <a:ea typeface="+mj-ea"/>
          <a:cs typeface="+mj-cs"/>
        </a:defRPr>
      </a:lvl1pPr>
      <a:lvl2pPr algn="ctr" defTabSz="4389438" rtl="0" fontAlgn="base">
        <a:spcBef>
          <a:spcPct val="0"/>
        </a:spcBef>
        <a:spcAft>
          <a:spcPct val="0"/>
        </a:spcAft>
        <a:defRPr sz="21100">
          <a:solidFill>
            <a:schemeClr val="tx2"/>
          </a:solidFill>
          <a:latin typeface="Arial" charset="0"/>
        </a:defRPr>
      </a:lvl2pPr>
      <a:lvl3pPr algn="ctr" defTabSz="4389438" rtl="0" fontAlgn="base">
        <a:spcBef>
          <a:spcPct val="0"/>
        </a:spcBef>
        <a:spcAft>
          <a:spcPct val="0"/>
        </a:spcAft>
        <a:defRPr sz="21100">
          <a:solidFill>
            <a:schemeClr val="tx2"/>
          </a:solidFill>
          <a:latin typeface="Arial" charset="0"/>
        </a:defRPr>
      </a:lvl3pPr>
      <a:lvl4pPr algn="ctr" defTabSz="4389438" rtl="0" fontAlgn="base">
        <a:spcBef>
          <a:spcPct val="0"/>
        </a:spcBef>
        <a:spcAft>
          <a:spcPct val="0"/>
        </a:spcAft>
        <a:defRPr sz="21100">
          <a:solidFill>
            <a:schemeClr val="tx2"/>
          </a:solidFill>
          <a:latin typeface="Arial" charset="0"/>
        </a:defRPr>
      </a:lvl4pPr>
      <a:lvl5pPr algn="ctr" defTabSz="4389438" rtl="0" fontAlgn="base">
        <a:spcBef>
          <a:spcPct val="0"/>
        </a:spcBef>
        <a:spcAft>
          <a:spcPct val="0"/>
        </a:spcAft>
        <a:defRPr sz="21100">
          <a:solidFill>
            <a:schemeClr val="tx2"/>
          </a:solidFill>
          <a:latin typeface="Arial" charset="0"/>
        </a:defRPr>
      </a:lvl5pPr>
      <a:lvl6pPr marL="457200" algn="ctr" defTabSz="4389438" rtl="0" fontAlgn="base">
        <a:spcBef>
          <a:spcPct val="0"/>
        </a:spcBef>
        <a:spcAft>
          <a:spcPct val="0"/>
        </a:spcAft>
        <a:defRPr sz="21100">
          <a:solidFill>
            <a:schemeClr val="tx2"/>
          </a:solidFill>
          <a:latin typeface="Arial" charset="0"/>
        </a:defRPr>
      </a:lvl6pPr>
      <a:lvl7pPr marL="914400" algn="ctr" defTabSz="4389438" rtl="0" fontAlgn="base">
        <a:spcBef>
          <a:spcPct val="0"/>
        </a:spcBef>
        <a:spcAft>
          <a:spcPct val="0"/>
        </a:spcAft>
        <a:defRPr sz="21100">
          <a:solidFill>
            <a:schemeClr val="tx2"/>
          </a:solidFill>
          <a:latin typeface="Arial" charset="0"/>
        </a:defRPr>
      </a:lvl7pPr>
      <a:lvl8pPr marL="1371600" algn="ctr" defTabSz="4389438" rtl="0" fontAlgn="base">
        <a:spcBef>
          <a:spcPct val="0"/>
        </a:spcBef>
        <a:spcAft>
          <a:spcPct val="0"/>
        </a:spcAft>
        <a:defRPr sz="21100">
          <a:solidFill>
            <a:schemeClr val="tx2"/>
          </a:solidFill>
          <a:latin typeface="Arial" charset="0"/>
        </a:defRPr>
      </a:lvl8pPr>
      <a:lvl9pPr marL="1828800" algn="ctr" defTabSz="4389438" rtl="0" fontAlgn="base">
        <a:spcBef>
          <a:spcPct val="0"/>
        </a:spcBef>
        <a:spcAft>
          <a:spcPct val="0"/>
        </a:spcAft>
        <a:defRPr sz="21100">
          <a:solidFill>
            <a:schemeClr val="tx2"/>
          </a:solidFill>
          <a:latin typeface="Arial" charset="0"/>
        </a:defRPr>
      </a:lvl9pPr>
    </p:titleStyle>
    <p:bodyStyle>
      <a:lvl1pPr marL="1646238" indent="-1646238" algn="l" defTabSz="4389438" rtl="0" fontAlgn="base">
        <a:spcBef>
          <a:spcPct val="20000"/>
        </a:spcBef>
        <a:spcAft>
          <a:spcPct val="0"/>
        </a:spcAft>
        <a:buChar char="•"/>
        <a:defRPr sz="15400">
          <a:solidFill>
            <a:schemeClr val="tx1"/>
          </a:solidFill>
          <a:latin typeface="+mn-lt"/>
          <a:ea typeface="+mn-ea"/>
          <a:cs typeface="+mn-cs"/>
        </a:defRPr>
      </a:lvl1pPr>
      <a:lvl2pPr marL="3565525" indent="-1371600" algn="l" defTabSz="4389438" rtl="0" fontAlgn="base">
        <a:spcBef>
          <a:spcPct val="20000"/>
        </a:spcBef>
        <a:spcAft>
          <a:spcPct val="0"/>
        </a:spcAft>
        <a:buChar char="–"/>
        <a:defRPr sz="13400">
          <a:solidFill>
            <a:schemeClr val="tx1"/>
          </a:solidFill>
          <a:latin typeface="+mn-lt"/>
        </a:defRPr>
      </a:lvl2pPr>
      <a:lvl3pPr marL="5486400" indent="-1096963" algn="l" defTabSz="4389438" rtl="0" fontAlgn="base">
        <a:spcBef>
          <a:spcPct val="20000"/>
        </a:spcBef>
        <a:spcAft>
          <a:spcPct val="0"/>
        </a:spcAft>
        <a:buChar char="•"/>
        <a:defRPr sz="11500">
          <a:solidFill>
            <a:schemeClr val="tx1"/>
          </a:solidFill>
          <a:latin typeface="+mn-lt"/>
        </a:defRPr>
      </a:lvl3pPr>
      <a:lvl4pPr marL="7680325" indent="-1096963" algn="l" defTabSz="4389438" rtl="0" fontAlgn="base">
        <a:spcBef>
          <a:spcPct val="20000"/>
        </a:spcBef>
        <a:spcAft>
          <a:spcPct val="0"/>
        </a:spcAft>
        <a:buChar char="–"/>
        <a:defRPr sz="9600">
          <a:solidFill>
            <a:schemeClr val="tx1"/>
          </a:solidFill>
          <a:latin typeface="+mn-lt"/>
        </a:defRPr>
      </a:lvl4pPr>
      <a:lvl5pPr marL="9875838" indent="-1096963" algn="l" defTabSz="4389438" rtl="0" fontAlgn="base">
        <a:spcBef>
          <a:spcPct val="20000"/>
        </a:spcBef>
        <a:spcAft>
          <a:spcPct val="0"/>
        </a:spcAft>
        <a:buChar char="»"/>
        <a:defRPr sz="9600">
          <a:solidFill>
            <a:schemeClr val="tx1"/>
          </a:solidFill>
          <a:latin typeface="+mn-lt"/>
        </a:defRPr>
      </a:lvl5pPr>
      <a:lvl6pPr marL="10333038" indent="-1096963" algn="l" defTabSz="4389438" rtl="0" fontAlgn="base">
        <a:spcBef>
          <a:spcPct val="20000"/>
        </a:spcBef>
        <a:spcAft>
          <a:spcPct val="0"/>
        </a:spcAft>
        <a:buChar char="»"/>
        <a:defRPr sz="9600">
          <a:solidFill>
            <a:schemeClr val="tx1"/>
          </a:solidFill>
          <a:latin typeface="+mn-lt"/>
        </a:defRPr>
      </a:lvl6pPr>
      <a:lvl7pPr marL="10790238" indent="-1096963" algn="l" defTabSz="4389438" rtl="0" fontAlgn="base">
        <a:spcBef>
          <a:spcPct val="20000"/>
        </a:spcBef>
        <a:spcAft>
          <a:spcPct val="0"/>
        </a:spcAft>
        <a:buChar char="»"/>
        <a:defRPr sz="9600">
          <a:solidFill>
            <a:schemeClr val="tx1"/>
          </a:solidFill>
          <a:latin typeface="+mn-lt"/>
        </a:defRPr>
      </a:lvl7pPr>
      <a:lvl8pPr marL="11247438" indent="-1096963" algn="l" defTabSz="4389438" rtl="0" fontAlgn="base">
        <a:spcBef>
          <a:spcPct val="20000"/>
        </a:spcBef>
        <a:spcAft>
          <a:spcPct val="0"/>
        </a:spcAft>
        <a:buChar char="»"/>
        <a:defRPr sz="9600">
          <a:solidFill>
            <a:schemeClr val="tx1"/>
          </a:solidFill>
          <a:latin typeface="+mn-lt"/>
        </a:defRPr>
      </a:lvl8pPr>
      <a:lvl9pPr marL="11704638" indent="-1096963" algn="l" defTabSz="4389438" rtl="0" fontAlgn="base">
        <a:spcBef>
          <a:spcPct val="20000"/>
        </a:spcBef>
        <a:spcAft>
          <a:spcPct val="0"/>
        </a:spcAft>
        <a:buChar char="»"/>
        <a:defRPr sz="9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003064"/>
            </a:gs>
            <a:gs pos="50000">
              <a:srgbClr val="EAEAEA"/>
            </a:gs>
            <a:gs pos="100000">
              <a:srgbClr val="003064"/>
            </a:gs>
          </a:gsLst>
          <a:lin ang="5400000" scaled="1"/>
        </a:gradFill>
        <a:effectLst/>
      </p:bgPr>
    </p:bg>
    <p:spTree>
      <p:nvGrpSpPr>
        <p:cNvPr id="1" name=""/>
        <p:cNvGrpSpPr/>
        <p:nvPr/>
      </p:nvGrpSpPr>
      <p:grpSpPr>
        <a:xfrm>
          <a:off x="0" y="0"/>
          <a:ext cx="0" cy="0"/>
          <a:chOff x="0" y="0"/>
          <a:chExt cx="0" cy="0"/>
        </a:xfrm>
      </p:grpSpPr>
      <p:sp>
        <p:nvSpPr>
          <p:cNvPr id="2098" name="Text Box 50"/>
          <p:cNvSpPr txBox="1">
            <a:spLocks noChangeArrowheads="1"/>
          </p:cNvSpPr>
          <p:nvPr/>
        </p:nvSpPr>
        <p:spPr bwMode="auto">
          <a:xfrm>
            <a:off x="1219200" y="7975600"/>
            <a:ext cx="7124700" cy="12280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Brucellosis is a major worldwide zoonosis. It is a reportable condition in Tunisia where the disease remains endemic especially in rural areas. The aim of this study was to describe epidemiological, clinical and bacteriological profile of human brucellosis cases notified in the district of Tunis.</a:t>
            </a:r>
            <a:endParaRPr lang="en-US" altLang="en-US" sz="4400" b="1" dirty="0">
              <a:latin typeface="+mn-lt"/>
            </a:endParaRPr>
          </a:p>
        </p:txBody>
      </p:sp>
      <p:sp>
        <p:nvSpPr>
          <p:cNvPr id="2099" name="Text Box 51"/>
          <p:cNvSpPr txBox="1">
            <a:spLocks noChangeArrowheads="1"/>
          </p:cNvSpPr>
          <p:nvPr/>
        </p:nvSpPr>
        <p:spPr bwMode="auto">
          <a:xfrm>
            <a:off x="10125075" y="6273800"/>
            <a:ext cx="865822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a:t>Methods</a:t>
            </a:r>
          </a:p>
        </p:txBody>
      </p:sp>
      <p:sp>
        <p:nvSpPr>
          <p:cNvPr id="2100" name="Text Box 52"/>
          <p:cNvSpPr txBox="1">
            <a:spLocks noChangeArrowheads="1"/>
          </p:cNvSpPr>
          <p:nvPr/>
        </p:nvSpPr>
        <p:spPr bwMode="auto">
          <a:xfrm>
            <a:off x="28822650" y="15246350"/>
            <a:ext cx="8772525"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dirty="0"/>
              <a:t>Conclusions</a:t>
            </a:r>
          </a:p>
        </p:txBody>
      </p:sp>
      <p:sp>
        <p:nvSpPr>
          <p:cNvPr id="2101" name="AutoShape 53"/>
          <p:cNvSpPr>
            <a:spLocks noChangeArrowheads="1"/>
          </p:cNvSpPr>
          <p:nvPr/>
        </p:nvSpPr>
        <p:spPr bwMode="auto">
          <a:xfrm>
            <a:off x="685800" y="381000"/>
            <a:ext cx="36850638" cy="5257800"/>
          </a:xfrm>
          <a:prstGeom prst="roundRect">
            <a:avLst>
              <a:gd name="adj" fmla="val 10870"/>
            </a:avLst>
          </a:prstGeom>
          <a:gradFill rotWithShape="1">
            <a:gsLst>
              <a:gs pos="0">
                <a:srgbClr val="A7C4FF"/>
              </a:gs>
              <a:gs pos="100000">
                <a:schemeClr val="bg1"/>
              </a:gs>
            </a:gsLst>
            <a:lin ang="5400000" scaled="1"/>
          </a:gra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endParaRPr lang="en-US" altLang="en-US">
              <a:solidFill>
                <a:schemeClr val="bg1"/>
              </a:solidFill>
            </a:endParaRPr>
          </a:p>
        </p:txBody>
      </p:sp>
      <p:sp>
        <p:nvSpPr>
          <p:cNvPr id="2102" name="Text Box 54"/>
          <p:cNvSpPr txBox="1">
            <a:spLocks noChangeArrowheads="1"/>
          </p:cNvSpPr>
          <p:nvPr/>
        </p:nvSpPr>
        <p:spPr bwMode="auto">
          <a:xfrm>
            <a:off x="1219200" y="990600"/>
            <a:ext cx="35860038" cy="4247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sz="7200" b="1" dirty="0"/>
              <a:t>Epidemiological, clinical, and bacteriological profile of human brucellosis in the district of </a:t>
            </a:r>
            <a:r>
              <a:rPr lang="en-US" altLang="en-US" sz="7200" b="1" dirty="0" smtClean="0"/>
              <a:t>Tunis</a:t>
            </a:r>
          </a:p>
          <a:p>
            <a:pPr algn="ctr">
              <a:spcBef>
                <a:spcPct val="50000"/>
              </a:spcBef>
            </a:pPr>
            <a:r>
              <a:rPr lang="en-US" altLang="en-US" sz="4800" b="1" dirty="0" err="1"/>
              <a:t>Jihene</a:t>
            </a:r>
            <a:r>
              <a:rPr lang="en-US" altLang="en-US" sz="4800" b="1" dirty="0"/>
              <a:t> Bettaieb1, </a:t>
            </a:r>
            <a:r>
              <a:rPr lang="en-US" altLang="en-US" sz="4800" b="1" dirty="0" err="1"/>
              <a:t>Ghassen</a:t>
            </a:r>
            <a:r>
              <a:rPr lang="en-US" altLang="en-US" sz="4800" b="1" dirty="0"/>
              <a:t> kharroubi1, </a:t>
            </a:r>
            <a:r>
              <a:rPr lang="en-US" altLang="en-US" sz="4800" b="1" dirty="0" err="1"/>
              <a:t>Rym</a:t>
            </a:r>
            <a:r>
              <a:rPr lang="en-US" altLang="en-US" sz="4800" b="1" dirty="0"/>
              <a:t> mallekh1, Ines </a:t>
            </a:r>
            <a:r>
              <a:rPr lang="en-US" altLang="en-US" sz="4800" b="1" dirty="0" err="1"/>
              <a:t>Cherif</a:t>
            </a:r>
            <a:r>
              <a:rPr lang="en-US" altLang="en-US" sz="4800" b="1" dirty="0"/>
              <a:t> 1, </a:t>
            </a:r>
            <a:r>
              <a:rPr lang="en-US" altLang="en-US" sz="4800" b="1" dirty="0" err="1"/>
              <a:t>Atawa</a:t>
            </a:r>
            <a:r>
              <a:rPr lang="en-US" altLang="en-US" sz="4800" b="1" dirty="0"/>
              <a:t> </a:t>
            </a:r>
            <a:r>
              <a:rPr lang="en-US" altLang="en-US" sz="4800" b="1" dirty="0" err="1"/>
              <a:t>Taoufik</a:t>
            </a:r>
            <a:r>
              <a:rPr lang="en-US" altLang="en-US" sz="4800" b="1" dirty="0"/>
              <a:t> 2, </a:t>
            </a:r>
            <a:r>
              <a:rPr lang="en-US" altLang="en-US" sz="4800" b="1" dirty="0" err="1"/>
              <a:t>Kaouther</a:t>
            </a:r>
            <a:r>
              <a:rPr lang="en-US" altLang="en-US" sz="4800" b="1" dirty="0"/>
              <a:t> </a:t>
            </a:r>
            <a:r>
              <a:rPr lang="en-US" altLang="en-US" sz="4800" b="1" dirty="0" err="1"/>
              <a:t>Harrabech</a:t>
            </a:r>
            <a:r>
              <a:rPr lang="en-US" altLang="en-US" sz="4800" b="1" dirty="0"/>
              <a:t> </a:t>
            </a:r>
            <a:r>
              <a:rPr lang="en-US" altLang="en-US" sz="4800" b="1" dirty="0" smtClean="0"/>
              <a:t>2</a:t>
            </a:r>
          </a:p>
          <a:p>
            <a:pPr algn="ctr">
              <a:spcBef>
                <a:spcPct val="50000"/>
              </a:spcBef>
            </a:pPr>
            <a:r>
              <a:rPr lang="en-US" altLang="en-US" sz="3600" b="1" i="1" dirty="0"/>
              <a:t>1 </a:t>
            </a:r>
            <a:r>
              <a:rPr lang="en-US" altLang="en-US" sz="3600" b="1" i="1" dirty="0" err="1"/>
              <a:t>Departement</a:t>
            </a:r>
            <a:r>
              <a:rPr lang="en-US" altLang="en-US" sz="3600" b="1" i="1" dirty="0"/>
              <a:t> of Medical Epidemiology, Pasteur Institute of Tunis, </a:t>
            </a:r>
            <a:r>
              <a:rPr lang="en-US" altLang="en-US" sz="3600" b="1" i="1" dirty="0" smtClean="0"/>
              <a:t>Tunisia.  2 </a:t>
            </a:r>
            <a:r>
              <a:rPr lang="en-US" altLang="en-US" sz="3600" b="1" i="1" dirty="0"/>
              <a:t>Primary Health Care Directorate, Tunis, Tunisia</a:t>
            </a:r>
            <a:endParaRPr lang="en-US" altLang="en-US" sz="3600" dirty="0"/>
          </a:p>
        </p:txBody>
      </p:sp>
      <p:sp>
        <p:nvSpPr>
          <p:cNvPr id="2109" name="Text Box 61"/>
          <p:cNvSpPr txBox="1">
            <a:spLocks noChangeArrowheads="1"/>
          </p:cNvSpPr>
          <p:nvPr/>
        </p:nvSpPr>
        <p:spPr bwMode="auto">
          <a:xfrm>
            <a:off x="10255250" y="7924800"/>
            <a:ext cx="8251825" cy="603025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algn="l" defTabSz="612775">
              <a:defRPr>
                <a:solidFill>
                  <a:schemeClr val="tx1"/>
                </a:solidFill>
                <a:latin typeface="Arial" charset="0"/>
              </a:defRPr>
            </a:lvl1pPr>
            <a:lvl2pPr marL="306388" algn="l" defTabSz="612775">
              <a:defRPr>
                <a:solidFill>
                  <a:schemeClr val="tx1"/>
                </a:solidFill>
                <a:latin typeface="Arial" charset="0"/>
              </a:defRPr>
            </a:lvl2pPr>
            <a:lvl3pPr marL="612775" algn="l" defTabSz="612775">
              <a:defRPr>
                <a:solidFill>
                  <a:schemeClr val="tx1"/>
                </a:solidFill>
                <a:latin typeface="Arial" charset="0"/>
              </a:defRPr>
            </a:lvl3pPr>
            <a:lvl4pPr marL="915988" algn="l" defTabSz="612775">
              <a:defRPr>
                <a:solidFill>
                  <a:schemeClr val="tx1"/>
                </a:solidFill>
                <a:latin typeface="Arial" charset="0"/>
              </a:defRPr>
            </a:lvl4pPr>
            <a:lvl5pPr marL="1222375" algn="l" defTabSz="612775">
              <a:defRPr>
                <a:solidFill>
                  <a:schemeClr val="tx1"/>
                </a:solidFill>
                <a:latin typeface="Arial" charset="0"/>
              </a:defRPr>
            </a:lvl5pPr>
            <a:lvl6pPr marL="1679575" defTabSz="612775" fontAlgn="base">
              <a:spcBef>
                <a:spcPct val="0"/>
              </a:spcBef>
              <a:spcAft>
                <a:spcPct val="0"/>
              </a:spcAft>
              <a:defRPr>
                <a:solidFill>
                  <a:schemeClr val="tx1"/>
                </a:solidFill>
                <a:latin typeface="Arial" charset="0"/>
              </a:defRPr>
            </a:lvl6pPr>
            <a:lvl7pPr marL="2136775" defTabSz="612775" fontAlgn="base">
              <a:spcBef>
                <a:spcPct val="0"/>
              </a:spcBef>
              <a:spcAft>
                <a:spcPct val="0"/>
              </a:spcAft>
              <a:defRPr>
                <a:solidFill>
                  <a:schemeClr val="tx1"/>
                </a:solidFill>
                <a:latin typeface="Arial" charset="0"/>
              </a:defRPr>
            </a:lvl7pPr>
            <a:lvl8pPr marL="2593975" defTabSz="612775" fontAlgn="base">
              <a:spcBef>
                <a:spcPct val="0"/>
              </a:spcBef>
              <a:spcAft>
                <a:spcPct val="0"/>
              </a:spcAft>
              <a:defRPr>
                <a:solidFill>
                  <a:schemeClr val="tx1"/>
                </a:solidFill>
                <a:latin typeface="Arial" charset="0"/>
              </a:defRPr>
            </a:lvl8pPr>
            <a:lvl9pPr marL="3051175" defTabSz="612775"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It was a retrospective descriptive study of cases reported, in the district of Tunis through the national surveillance system between the 1st January and 31th December </a:t>
            </a:r>
            <a:r>
              <a:rPr lang="en-US" altLang="en-US" sz="4400" dirty="0" smtClean="0">
                <a:latin typeface="+mn-lt"/>
              </a:rPr>
              <a:t>2017,</a:t>
            </a:r>
            <a:endParaRPr lang="en-US" altLang="en-US" sz="4400" dirty="0">
              <a:latin typeface="+mn-lt"/>
            </a:endParaRPr>
          </a:p>
        </p:txBody>
      </p:sp>
      <p:sp>
        <p:nvSpPr>
          <p:cNvPr id="2111" name="Text Box 63"/>
          <p:cNvSpPr txBox="1">
            <a:spLocks noChangeArrowheads="1"/>
          </p:cNvSpPr>
          <p:nvPr/>
        </p:nvSpPr>
        <p:spPr bwMode="auto">
          <a:xfrm>
            <a:off x="19646900" y="7515225"/>
            <a:ext cx="8394700" cy="24437669"/>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algn="l" defTabSz="612775">
              <a:defRPr>
                <a:solidFill>
                  <a:schemeClr val="tx1"/>
                </a:solidFill>
                <a:latin typeface="Arial" charset="0"/>
              </a:defRPr>
            </a:lvl1pPr>
            <a:lvl2pPr marL="306388" algn="l" defTabSz="612775">
              <a:defRPr>
                <a:solidFill>
                  <a:schemeClr val="tx1"/>
                </a:solidFill>
                <a:latin typeface="Arial" charset="0"/>
              </a:defRPr>
            </a:lvl2pPr>
            <a:lvl3pPr marL="612775" algn="l" defTabSz="612775">
              <a:defRPr>
                <a:solidFill>
                  <a:schemeClr val="tx1"/>
                </a:solidFill>
                <a:latin typeface="Arial" charset="0"/>
              </a:defRPr>
            </a:lvl3pPr>
            <a:lvl4pPr marL="915988" algn="l" defTabSz="612775">
              <a:defRPr>
                <a:solidFill>
                  <a:schemeClr val="tx1"/>
                </a:solidFill>
                <a:latin typeface="Arial" charset="0"/>
              </a:defRPr>
            </a:lvl4pPr>
            <a:lvl5pPr marL="1222375" algn="l" defTabSz="612775">
              <a:defRPr>
                <a:solidFill>
                  <a:schemeClr val="tx1"/>
                </a:solidFill>
                <a:latin typeface="Arial" charset="0"/>
              </a:defRPr>
            </a:lvl5pPr>
            <a:lvl6pPr marL="1679575" defTabSz="612775" fontAlgn="base">
              <a:spcBef>
                <a:spcPct val="0"/>
              </a:spcBef>
              <a:spcAft>
                <a:spcPct val="0"/>
              </a:spcAft>
              <a:defRPr>
                <a:solidFill>
                  <a:schemeClr val="tx1"/>
                </a:solidFill>
                <a:latin typeface="Arial" charset="0"/>
              </a:defRPr>
            </a:lvl6pPr>
            <a:lvl7pPr marL="2136775" defTabSz="612775" fontAlgn="base">
              <a:spcBef>
                <a:spcPct val="0"/>
              </a:spcBef>
              <a:spcAft>
                <a:spcPct val="0"/>
              </a:spcAft>
              <a:defRPr>
                <a:solidFill>
                  <a:schemeClr val="tx1"/>
                </a:solidFill>
                <a:latin typeface="Arial" charset="0"/>
              </a:defRPr>
            </a:lvl7pPr>
            <a:lvl8pPr marL="2593975" defTabSz="612775" fontAlgn="base">
              <a:spcBef>
                <a:spcPct val="0"/>
              </a:spcBef>
              <a:spcAft>
                <a:spcPct val="0"/>
              </a:spcAft>
              <a:defRPr>
                <a:solidFill>
                  <a:schemeClr val="tx1"/>
                </a:solidFill>
                <a:latin typeface="Arial" charset="0"/>
              </a:defRPr>
            </a:lvl8pPr>
            <a:lvl9pPr marL="3051175" defTabSz="612775"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During the study period, 133 brucellosis confirmed cases were notified. The mean age was 37.5 ±18.0 years and 54.9% of cases were males. More than four fifths (82.7%) of cases were reported in spring and summer with a peak in the month of May (36 cases). Fever and sweats were the most common symptoms, they occurred in 95% and 72% of </a:t>
            </a:r>
            <a:r>
              <a:rPr lang="en-US" altLang="en-US" sz="4400" dirty="0" smtClean="0">
                <a:latin typeface="+mn-lt"/>
              </a:rPr>
              <a:t>cases respectively</a:t>
            </a:r>
            <a:r>
              <a:rPr lang="en-US" altLang="en-US" sz="4400" dirty="0">
                <a:latin typeface="+mn-lt"/>
              </a:rPr>
              <a:t>. </a:t>
            </a:r>
            <a:r>
              <a:rPr lang="en-US" altLang="en-US" sz="4400" dirty="0" err="1">
                <a:latin typeface="+mn-lt"/>
              </a:rPr>
              <a:t>Osteoarticular</a:t>
            </a:r>
            <a:r>
              <a:rPr lang="en-US" altLang="en-US" sz="4400" dirty="0">
                <a:latin typeface="+mn-lt"/>
              </a:rPr>
              <a:t> complications occurred in 10 cases, meningitis in one case and endocarditis in one other case. Wright agglutination test and Rose </a:t>
            </a:r>
            <a:r>
              <a:rPr lang="en-US" altLang="en-US" sz="4400" dirty="0" err="1">
                <a:latin typeface="+mn-lt"/>
              </a:rPr>
              <a:t>Bengale</a:t>
            </a:r>
            <a:r>
              <a:rPr lang="en-US" altLang="en-US" sz="4400" dirty="0">
                <a:latin typeface="+mn-lt"/>
              </a:rPr>
              <a:t> test were positive in 100% and 91% of cases respectively. While blood culture was positive in 9 cases and PCR in 2 cases. </a:t>
            </a:r>
            <a:r>
              <a:rPr lang="en-US" altLang="en-US" sz="4400" dirty="0" err="1">
                <a:latin typeface="+mn-lt"/>
              </a:rPr>
              <a:t>Brucella</a:t>
            </a:r>
            <a:r>
              <a:rPr lang="en-US" altLang="en-US" sz="4400" dirty="0">
                <a:latin typeface="+mn-lt"/>
              </a:rPr>
              <a:t> </a:t>
            </a:r>
            <a:r>
              <a:rPr lang="en-US" altLang="en-US" sz="4400" dirty="0" err="1">
                <a:latin typeface="+mn-lt"/>
              </a:rPr>
              <a:t>Melitensis</a:t>
            </a:r>
            <a:r>
              <a:rPr lang="en-US" altLang="en-US" sz="4400" dirty="0">
                <a:latin typeface="+mn-lt"/>
              </a:rPr>
              <a:t> was the only identified specie (9 cases). </a:t>
            </a:r>
          </a:p>
        </p:txBody>
      </p:sp>
      <p:sp>
        <p:nvSpPr>
          <p:cNvPr id="2112" name="Text Box 64"/>
          <p:cNvSpPr txBox="1">
            <a:spLocks noChangeArrowheads="1"/>
          </p:cNvSpPr>
          <p:nvPr/>
        </p:nvSpPr>
        <p:spPr bwMode="auto">
          <a:xfrm>
            <a:off x="29143325" y="17021175"/>
            <a:ext cx="8261350" cy="806158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57150" cmpd="thinThick">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1170" tIns="30584" rIns="61170" bIns="30584">
            <a:spAutoFit/>
          </a:bodyPr>
          <a:lstStyle>
            <a:lvl1pPr algn="l" defTabSz="612775">
              <a:defRPr>
                <a:solidFill>
                  <a:schemeClr val="tx1"/>
                </a:solidFill>
                <a:latin typeface="Arial" charset="0"/>
              </a:defRPr>
            </a:lvl1pPr>
            <a:lvl2pPr marL="306388" algn="l" defTabSz="612775">
              <a:defRPr>
                <a:solidFill>
                  <a:schemeClr val="tx1"/>
                </a:solidFill>
                <a:latin typeface="Arial" charset="0"/>
              </a:defRPr>
            </a:lvl2pPr>
            <a:lvl3pPr marL="612775" algn="l" defTabSz="612775">
              <a:defRPr>
                <a:solidFill>
                  <a:schemeClr val="tx1"/>
                </a:solidFill>
                <a:latin typeface="Arial" charset="0"/>
              </a:defRPr>
            </a:lvl3pPr>
            <a:lvl4pPr marL="915988" algn="l" defTabSz="612775">
              <a:defRPr>
                <a:solidFill>
                  <a:schemeClr val="tx1"/>
                </a:solidFill>
                <a:latin typeface="Arial" charset="0"/>
              </a:defRPr>
            </a:lvl4pPr>
            <a:lvl5pPr marL="1222375" algn="l" defTabSz="612775">
              <a:defRPr>
                <a:solidFill>
                  <a:schemeClr val="tx1"/>
                </a:solidFill>
                <a:latin typeface="Arial" charset="0"/>
              </a:defRPr>
            </a:lvl5pPr>
            <a:lvl6pPr marL="1679575" defTabSz="612775" fontAlgn="base">
              <a:spcBef>
                <a:spcPct val="0"/>
              </a:spcBef>
              <a:spcAft>
                <a:spcPct val="0"/>
              </a:spcAft>
              <a:defRPr>
                <a:solidFill>
                  <a:schemeClr val="tx1"/>
                </a:solidFill>
                <a:latin typeface="Arial" charset="0"/>
              </a:defRPr>
            </a:lvl6pPr>
            <a:lvl7pPr marL="2136775" defTabSz="612775" fontAlgn="base">
              <a:spcBef>
                <a:spcPct val="0"/>
              </a:spcBef>
              <a:spcAft>
                <a:spcPct val="0"/>
              </a:spcAft>
              <a:defRPr>
                <a:solidFill>
                  <a:schemeClr val="tx1"/>
                </a:solidFill>
                <a:latin typeface="Arial" charset="0"/>
              </a:defRPr>
            </a:lvl7pPr>
            <a:lvl8pPr marL="2593975" defTabSz="612775" fontAlgn="base">
              <a:spcBef>
                <a:spcPct val="0"/>
              </a:spcBef>
              <a:spcAft>
                <a:spcPct val="0"/>
              </a:spcAft>
              <a:defRPr>
                <a:solidFill>
                  <a:schemeClr val="tx1"/>
                </a:solidFill>
                <a:latin typeface="Arial" charset="0"/>
              </a:defRPr>
            </a:lvl8pPr>
            <a:lvl9pPr marL="3051175" defTabSz="612775" fontAlgn="base">
              <a:spcBef>
                <a:spcPct val="0"/>
              </a:spcBef>
              <a:spcAft>
                <a:spcPct val="0"/>
              </a:spcAft>
              <a:defRPr>
                <a:solidFill>
                  <a:schemeClr val="tx1"/>
                </a:solidFill>
                <a:latin typeface="Arial" charset="0"/>
              </a:defRPr>
            </a:lvl9pPr>
          </a:lstStyle>
          <a:p>
            <a:pPr algn="just" eaLnBrk="0" hangingPunct="0">
              <a:lnSpc>
                <a:spcPct val="150000"/>
              </a:lnSpc>
            </a:pPr>
            <a:r>
              <a:rPr lang="en-US" altLang="en-US" sz="4400" dirty="0">
                <a:latin typeface="+mn-lt"/>
              </a:rPr>
              <a:t>The transmission was essentially due to raw dairy products consumption.  It is important to enhance preventive measures to control animal Brucellosis and to educate population regarding the risk factors of the disease.</a:t>
            </a:r>
          </a:p>
        </p:txBody>
      </p:sp>
      <p:sp>
        <p:nvSpPr>
          <p:cNvPr id="2113" name="Text Box 65"/>
          <p:cNvSpPr txBox="1">
            <a:spLocks noChangeArrowheads="1"/>
          </p:cNvSpPr>
          <p:nvPr/>
        </p:nvSpPr>
        <p:spPr bwMode="auto">
          <a:xfrm>
            <a:off x="838200" y="6267450"/>
            <a:ext cx="840105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a:t>Introduction</a:t>
            </a:r>
          </a:p>
        </p:txBody>
      </p:sp>
      <p:sp>
        <p:nvSpPr>
          <p:cNvPr id="2114" name="Text Box 66"/>
          <p:cNvSpPr txBox="1">
            <a:spLocks noChangeArrowheads="1"/>
          </p:cNvSpPr>
          <p:nvPr/>
        </p:nvSpPr>
        <p:spPr bwMode="auto">
          <a:xfrm>
            <a:off x="19573875" y="6273800"/>
            <a:ext cx="8572500" cy="1403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defTabSz="4389438">
              <a:defRPr>
                <a:solidFill>
                  <a:schemeClr val="tx1"/>
                </a:solidFill>
                <a:latin typeface="Arial" charset="0"/>
              </a:defRPr>
            </a:lvl1pPr>
            <a:lvl2pPr algn="l" defTabSz="4389438">
              <a:defRPr>
                <a:solidFill>
                  <a:schemeClr val="tx1"/>
                </a:solidFill>
                <a:latin typeface="Arial" charset="0"/>
              </a:defRPr>
            </a:lvl2pPr>
            <a:lvl3pPr algn="l" defTabSz="4389438">
              <a:defRPr>
                <a:solidFill>
                  <a:schemeClr val="tx1"/>
                </a:solidFill>
                <a:latin typeface="Arial" charset="0"/>
              </a:defRPr>
            </a:lvl3pPr>
            <a:lvl4pPr algn="l" defTabSz="4389438">
              <a:defRPr>
                <a:solidFill>
                  <a:schemeClr val="tx1"/>
                </a:solidFill>
                <a:latin typeface="Arial" charset="0"/>
              </a:defRPr>
            </a:lvl4pPr>
            <a:lvl5pPr algn="l" defTabSz="4389438">
              <a:defRPr>
                <a:solidFill>
                  <a:schemeClr val="tx1"/>
                </a:solidFill>
                <a:latin typeface="Arial" charset="0"/>
              </a:defRPr>
            </a:lvl5pPr>
            <a:lvl6pPr defTabSz="4389438" fontAlgn="base">
              <a:spcBef>
                <a:spcPct val="0"/>
              </a:spcBef>
              <a:spcAft>
                <a:spcPct val="0"/>
              </a:spcAft>
              <a:defRPr>
                <a:solidFill>
                  <a:schemeClr val="tx1"/>
                </a:solidFill>
                <a:latin typeface="Arial" charset="0"/>
              </a:defRPr>
            </a:lvl6pPr>
            <a:lvl7pPr defTabSz="4389438" fontAlgn="base">
              <a:spcBef>
                <a:spcPct val="0"/>
              </a:spcBef>
              <a:spcAft>
                <a:spcPct val="0"/>
              </a:spcAft>
              <a:defRPr>
                <a:solidFill>
                  <a:schemeClr val="tx1"/>
                </a:solidFill>
                <a:latin typeface="Arial" charset="0"/>
              </a:defRPr>
            </a:lvl7pPr>
            <a:lvl8pPr defTabSz="4389438" fontAlgn="base">
              <a:spcBef>
                <a:spcPct val="0"/>
              </a:spcBef>
              <a:spcAft>
                <a:spcPct val="0"/>
              </a:spcAft>
              <a:defRPr>
                <a:solidFill>
                  <a:schemeClr val="tx1"/>
                </a:solidFill>
                <a:latin typeface="Arial" charset="0"/>
              </a:defRPr>
            </a:lvl8pPr>
            <a:lvl9pPr defTabSz="4389438" fontAlgn="base">
              <a:spcBef>
                <a:spcPct val="0"/>
              </a:spcBef>
              <a:spcAft>
                <a:spcPct val="0"/>
              </a:spcAft>
              <a:defRPr>
                <a:solidFill>
                  <a:schemeClr val="tx1"/>
                </a:solidFill>
                <a:latin typeface="Arial" charset="0"/>
              </a:defRPr>
            </a:lvl9pPr>
          </a:lstStyle>
          <a:p>
            <a:pPr algn="ctr">
              <a:spcBef>
                <a:spcPct val="50000"/>
              </a:spcBef>
            </a:pPr>
            <a:r>
              <a:rPr lang="en-US" altLang="en-US" b="1"/>
              <a:t>Results</a:t>
            </a:r>
          </a:p>
        </p:txBody>
      </p:sp>
      <p:sp>
        <p:nvSpPr>
          <p:cNvPr id="2" name="ZoneTexte 1"/>
          <p:cNvSpPr txBox="1"/>
          <p:nvPr/>
        </p:nvSpPr>
        <p:spPr>
          <a:xfrm>
            <a:off x="29889450" y="7204075"/>
            <a:ext cx="7189788" cy="8217634"/>
          </a:xfrm>
          <a:prstGeom prst="rect">
            <a:avLst/>
          </a:prstGeom>
          <a:noFill/>
        </p:spPr>
        <p:txBody>
          <a:bodyPr wrap="square" rtlCol="0">
            <a:spAutoFit/>
          </a:bodyPr>
          <a:lstStyle/>
          <a:p>
            <a:pPr lvl="0" algn="just" eaLnBrk="0" hangingPunct="0">
              <a:lnSpc>
                <a:spcPct val="150000"/>
              </a:lnSpc>
            </a:pPr>
            <a:r>
              <a:rPr lang="en-US" altLang="en-US" sz="4400" dirty="0">
                <a:solidFill>
                  <a:srgbClr val="000000"/>
                </a:solidFill>
                <a:latin typeface="Arial"/>
              </a:rPr>
              <a:t>Almost all cases (99.2%) reported the habit of consuming raw dairy products. Only 5 cases had a suspect contact with animals among them 3 persons were livestock breeders. </a:t>
            </a:r>
            <a:endParaRPr lang="en-US" altLang="en-US" sz="4400" dirty="0">
              <a:solidFill>
                <a:srgbClr val="000000"/>
              </a:solidFill>
              <a:latin typeface="Arial"/>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altLang="en-US" sz="8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4389438" rtl="0" eaLnBrk="1" fontAlgn="base" latinLnBrk="0" hangingPunct="1">
          <a:lnSpc>
            <a:spcPct val="100000"/>
          </a:lnSpc>
          <a:spcBef>
            <a:spcPct val="0"/>
          </a:spcBef>
          <a:spcAft>
            <a:spcPct val="0"/>
          </a:spcAft>
          <a:buClrTx/>
          <a:buSzTx/>
          <a:buFontTx/>
          <a:buNone/>
          <a:tabLst/>
          <a:defRPr kumimoji="0" lang="en-US" altLang="en-US" sz="8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344</Words>
  <Application>Microsoft Office PowerPoint</Application>
  <PresentationFormat>Personnalisé</PresentationFormat>
  <Paragraphs>13</Paragraphs>
  <Slides>1</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1</vt:i4>
      </vt:variant>
    </vt:vector>
  </HeadingPairs>
  <TitlesOfParts>
    <vt:vector size="3" baseType="lpstr">
      <vt:lpstr>Default Design</vt:lpstr>
      <vt:lpstr>CorelDRAW</vt:lpstr>
      <vt:lpstr>Présentation PowerPoint</vt:lpstr>
    </vt:vector>
  </TitlesOfParts>
  <Company>MegaPrint Inc.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Horizontal Poster</dc:title>
  <dc:creator>Ethan Shulda</dc:creator>
  <dc:description>©MegaPrint Inc. 2009</dc:description>
  <cp:lastModifiedBy>PC</cp:lastModifiedBy>
  <cp:revision>29</cp:revision>
  <dcterms:created xsi:type="dcterms:W3CDTF">2008-12-04T00:20:37Z</dcterms:created>
  <dcterms:modified xsi:type="dcterms:W3CDTF">2020-08-22T15:15:54Z</dcterms:modified>
  <cp:category>Research Poster</cp:category>
</cp:coreProperties>
</file>