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</p:sldIdLst>
  <p:sldSz cx="43891200" cy="32918400"/>
  <p:notesSz cx="7004050" cy="929005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66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60" autoAdjust="0"/>
    <p:restoredTop sz="94676" autoAdjust="0"/>
  </p:normalViewPr>
  <p:slideViewPr>
    <p:cSldViewPr>
      <p:cViewPr>
        <p:scale>
          <a:sx n="30" d="100"/>
          <a:sy n="30" d="100"/>
        </p:scale>
        <p:origin x="-1512" y="258"/>
      </p:cViewPr>
      <p:guideLst>
        <p:guide orient="horz" pos="10368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que%20(D)\AJ\Th&#232;se%20Doctorat\Production%20Scientifique%20AJ\Articles%20AJ\Article%202\R&#233;sultats\Essais%20d'adsorption\F_Calcul-Excel_Adil_Avril%202019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isque%20(D)\AJ\Th&#232;se%20Doctorat\Production%20Scientifique%20AJ\Articles%20AJ\Article%202\R&#233;sultats\Essais%20d'adsorption\F_Calcul-Excel_Adil_V3_Avril%202019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que%20(D)\AJ\Th&#232;se%20Doctorat\Production%20Scientifique%20AJ\Articles%20AJ\Article%202\R&#233;sultats\Essais%20d'adsorption\F_Calcul-Excel_Adil_V3_Avril%202019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que%20(D)\AJ\Th&#232;se%20Doctorat\Production%20Scientifique%20AJ\Articles%20AJ\Article%202\R&#233;sultats\Essais%20d'adsorption\F_Calcul-Excel_Adil_Avril%202019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Disque%20(D)\AJ\Th&#232;se%20Doctorat\Production%20Scientifique%20AJ\Articles%20AJ\Article%202\R&#233;sultats\Essais%20d'adsorption\F_Calcul-Excel_Adil_Avril%202019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Disque%20(D)\AJ\Th&#232;se%20Doctorat\Production%20Scientifique%20AJ\Articles%20AJ\Article%202\R&#233;sultats\Essais%20d'adsorption\F_Calcul-Excel_Adil_Avril%2020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17564304461917"/>
          <c:y val="5.1400554097404488E-2"/>
          <c:w val="0.72771548556430465"/>
          <c:h val="0.79822506561679785"/>
        </c:manualLayout>
      </c:layout>
      <c:scatterChart>
        <c:scatterStyle val="smoothMarker"/>
        <c:varyColors val="0"/>
        <c:ser>
          <c:idx val="1"/>
          <c:order val="0"/>
          <c:tx>
            <c:v>%</c:v>
          </c:tx>
          <c:spPr>
            <a:ln>
              <a:solidFill>
                <a:sysClr val="windowText" lastClr="000000"/>
              </a:solidFill>
            </a:ln>
          </c:spPr>
          <c:marker>
            <c:spPr>
              <a:ln>
                <a:solidFill>
                  <a:sysClr val="windowText" lastClr="000000"/>
                </a:solidFill>
              </a:ln>
            </c:spPr>
          </c:marker>
          <c:dPt>
            <c:idx val="0"/>
            <c:marker>
              <c:spPr>
                <a:solidFill>
                  <a:schemeClr val="tx1"/>
                </a:solidFill>
                <a:ln>
                  <a:solidFill>
                    <a:sysClr val="windowText" lastClr="000000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C3A7-458F-9550-69C6A9B0E077}"/>
              </c:ext>
            </c:extLst>
          </c:dPt>
          <c:dPt>
            <c:idx val="1"/>
            <c:marker>
              <c:spPr>
                <a:solidFill>
                  <a:schemeClr val="tx1"/>
                </a:solidFill>
                <a:ln>
                  <a:solidFill>
                    <a:sysClr val="windowText" lastClr="000000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C3A7-458F-9550-69C6A9B0E077}"/>
              </c:ext>
            </c:extLst>
          </c:dPt>
          <c:dPt>
            <c:idx val="2"/>
            <c:marker>
              <c:spPr>
                <a:solidFill>
                  <a:schemeClr val="tx1"/>
                </a:solidFill>
                <a:ln>
                  <a:solidFill>
                    <a:sysClr val="windowText" lastClr="000000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C3A7-458F-9550-69C6A9B0E077}"/>
              </c:ext>
            </c:extLst>
          </c:dPt>
          <c:dPt>
            <c:idx val="3"/>
            <c:marker>
              <c:spPr>
                <a:solidFill>
                  <a:schemeClr val="tx1"/>
                </a:solidFill>
                <a:ln>
                  <a:solidFill>
                    <a:sysClr val="windowText" lastClr="000000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C3A7-458F-9550-69C6A9B0E077}"/>
              </c:ext>
            </c:extLst>
          </c:dPt>
          <c:dPt>
            <c:idx val="4"/>
            <c:marker>
              <c:spPr>
                <a:solidFill>
                  <a:schemeClr val="tx1"/>
                </a:solidFill>
                <a:ln>
                  <a:solidFill>
                    <a:sysClr val="windowText" lastClr="000000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C3A7-458F-9550-69C6A9B0E077}"/>
              </c:ext>
            </c:extLst>
          </c:dPt>
          <c:dPt>
            <c:idx val="5"/>
            <c:marker>
              <c:spPr>
                <a:solidFill>
                  <a:schemeClr val="tx1"/>
                </a:solidFill>
                <a:ln>
                  <a:solidFill>
                    <a:sysClr val="windowText" lastClr="000000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C3A7-458F-9550-69C6A9B0E077}"/>
              </c:ext>
            </c:extLst>
          </c:dPt>
          <c:dPt>
            <c:idx val="6"/>
            <c:marker>
              <c:spPr>
                <a:solidFill>
                  <a:schemeClr val="tx1"/>
                </a:solidFill>
                <a:ln>
                  <a:solidFill>
                    <a:sysClr val="windowText" lastClr="000000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C3A7-458F-9550-69C6A9B0E077}"/>
              </c:ext>
            </c:extLst>
          </c:dPt>
          <c:xVal>
            <c:numRef>
              <c:f>'Etude cinétique  calcul'!$G$7:$M$7</c:f>
              <c:numCache>
                <c:formatCode>General</c:formatCode>
                <c:ptCount val="7"/>
                <c:pt idx="0">
                  <c:v>0</c:v>
                </c:pt>
                <c:pt idx="1">
                  <c:v>60</c:v>
                </c:pt>
                <c:pt idx="2">
                  <c:v>120</c:v>
                </c:pt>
                <c:pt idx="3">
                  <c:v>210</c:v>
                </c:pt>
                <c:pt idx="4">
                  <c:v>1140</c:v>
                </c:pt>
                <c:pt idx="5">
                  <c:v>1380</c:v>
                </c:pt>
                <c:pt idx="6">
                  <c:v>1440</c:v>
                </c:pt>
              </c:numCache>
            </c:numRef>
          </c:xVal>
          <c:yVal>
            <c:numRef>
              <c:f>'Etude cinétique  calcul'!$G$9:$M$9</c:f>
              <c:numCache>
                <c:formatCode>General</c:formatCode>
                <c:ptCount val="7"/>
                <c:pt idx="0">
                  <c:v>0</c:v>
                </c:pt>
                <c:pt idx="1">
                  <c:v>12.6</c:v>
                </c:pt>
                <c:pt idx="2">
                  <c:v>24.950000000000006</c:v>
                </c:pt>
                <c:pt idx="3">
                  <c:v>47</c:v>
                </c:pt>
                <c:pt idx="4">
                  <c:v>92.507499999999993</c:v>
                </c:pt>
                <c:pt idx="5">
                  <c:v>95.495000000000005</c:v>
                </c:pt>
                <c:pt idx="6">
                  <c:v>96.495000000000005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C3A7-458F-9550-69C6A9B0E0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710189184"/>
        <c:axId val="-710183200"/>
      </c:scatterChart>
      <c:valAx>
        <c:axId val="-7101891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fr-FR" sz="12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lang="fr-FR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(min)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fr-FR"/>
          </a:p>
        </c:txPr>
        <c:crossAx val="-710183200"/>
        <c:crosses val="autoZero"/>
        <c:crossBetween val="midCat"/>
      </c:valAx>
      <c:valAx>
        <c:axId val="-71018320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fr-FR" sz="1200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fr-FR" sz="1200" baseline="30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fr-FR" sz="1200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removal </a:t>
                </a:r>
                <a:r>
                  <a:rPr lang="fr-FR" sz="1200" b="1" i="0" u="none" strike="noStrike" baseline="0">
                    <a:effectLst/>
                  </a:rPr>
                  <a:t>(%)</a:t>
                </a:r>
                <a:endParaRPr lang="fr-FR" sz="12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fr-FR"/>
          </a:p>
        </c:txPr>
        <c:crossAx val="-710189184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F- éliminé</c:v>
          </c:tx>
          <c:spPr>
            <a:ln w="19050" cap="rnd">
              <a:solidFill>
                <a:sysClr val="windowText" lastClr="000000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chemeClr val="tx1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xVal>
            <c:numRef>
              <c:f>'[F_Calcul-Excel-V5_Avril 2019.xlsx]C initiale de F-  calcul'!$F$6:$K$6</c:f>
              <c:numCache>
                <c:formatCode>General</c:formatCode>
                <c:ptCount val="6"/>
                <c:pt idx="0">
                  <c:v>20</c:v>
                </c:pt>
                <c:pt idx="1">
                  <c:v>40</c:v>
                </c:pt>
                <c:pt idx="2">
                  <c:v>80</c:v>
                </c:pt>
                <c:pt idx="3">
                  <c:v>100</c:v>
                </c:pt>
                <c:pt idx="4">
                  <c:v>120</c:v>
                </c:pt>
                <c:pt idx="5">
                  <c:v>160</c:v>
                </c:pt>
              </c:numCache>
            </c:numRef>
          </c:xVal>
          <c:yVal>
            <c:numRef>
              <c:f>'[F_Calcul-Excel-V5_Avril 2019.xlsx]C initiale de F-  calcul'!$F$13:$K$13</c:f>
              <c:numCache>
                <c:formatCode>General</c:formatCode>
                <c:ptCount val="6"/>
                <c:pt idx="0">
                  <c:v>88.950000000000017</c:v>
                </c:pt>
                <c:pt idx="1">
                  <c:v>84.905000000000001</c:v>
                </c:pt>
                <c:pt idx="2">
                  <c:v>83.8</c:v>
                </c:pt>
                <c:pt idx="3">
                  <c:v>83.32</c:v>
                </c:pt>
                <c:pt idx="4">
                  <c:v>75.033333333333289</c:v>
                </c:pt>
                <c:pt idx="5">
                  <c:v>53.756250000000009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F64-4FCB-BC05-237A37FCBF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710179392"/>
        <c:axId val="-710189728"/>
      </c:scatterChart>
      <c:scatterChart>
        <c:scatterStyle val="lineMarker"/>
        <c:varyColors val="0"/>
        <c:ser>
          <c:idx val="1"/>
          <c:order val="1"/>
          <c:tx>
            <c:v>Qe</c:v>
          </c:tx>
          <c:spPr>
            <a:ln w="19050" cap="rnd">
              <a:solidFill>
                <a:sysClr val="windowText" lastClr="0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xVal>
            <c:numRef>
              <c:f>'[F_Calcul-Excel-V5_Avril 2019.xlsx]C initiale de F-  calcul'!$F$6:$K$6</c:f>
              <c:numCache>
                <c:formatCode>General</c:formatCode>
                <c:ptCount val="6"/>
                <c:pt idx="0">
                  <c:v>20</c:v>
                </c:pt>
                <c:pt idx="1">
                  <c:v>40</c:v>
                </c:pt>
                <c:pt idx="2">
                  <c:v>80</c:v>
                </c:pt>
                <c:pt idx="3">
                  <c:v>100</c:v>
                </c:pt>
                <c:pt idx="4">
                  <c:v>120</c:v>
                </c:pt>
                <c:pt idx="5">
                  <c:v>160</c:v>
                </c:pt>
              </c:numCache>
            </c:numRef>
          </c:xVal>
          <c:yVal>
            <c:numRef>
              <c:f>'[F_Calcul-Excel-V5_Avril 2019.xlsx]C initiale de F-  calcul'!$F$8:$K$8</c:f>
              <c:numCache>
                <c:formatCode>General</c:formatCode>
                <c:ptCount val="6"/>
                <c:pt idx="0">
                  <c:v>8.5528846153846327</c:v>
                </c:pt>
                <c:pt idx="1">
                  <c:v>16.32788461538464</c:v>
                </c:pt>
                <c:pt idx="2">
                  <c:v>32.230769230769262</c:v>
                </c:pt>
                <c:pt idx="3">
                  <c:v>40.05769230769225</c:v>
                </c:pt>
                <c:pt idx="4">
                  <c:v>43.28846153846154</c:v>
                </c:pt>
                <c:pt idx="5">
                  <c:v>41.350961538461505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F64-4FCB-BC05-237A37FCBF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710180480"/>
        <c:axId val="-710184832"/>
      </c:scatterChart>
      <c:valAx>
        <c:axId val="-7101793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200" b="1" i="0" baseline="0">
                    <a:solidFill>
                      <a:schemeClr val="tx1"/>
                    </a:solidFill>
                    <a:effectLst/>
                  </a:rPr>
                  <a:t>Initial F</a:t>
                </a:r>
                <a:r>
                  <a:rPr lang="en-US" sz="1200" b="1" i="0" baseline="30000">
                    <a:solidFill>
                      <a:schemeClr val="tx1"/>
                    </a:solidFill>
                    <a:effectLst/>
                  </a:rPr>
                  <a:t>-</a:t>
                </a:r>
                <a:r>
                  <a:rPr lang="en-US" sz="1200" b="1" i="0" baseline="0">
                    <a:solidFill>
                      <a:schemeClr val="tx1"/>
                    </a:solidFill>
                    <a:effectLst/>
                  </a:rPr>
                  <a:t> concentration (mg L</a:t>
                </a:r>
                <a:r>
                  <a:rPr lang="en-US" sz="1200" b="1" i="0" baseline="30000">
                    <a:solidFill>
                      <a:schemeClr val="tx1"/>
                    </a:solidFill>
                    <a:effectLst/>
                  </a:rPr>
                  <a:t>-1</a:t>
                </a:r>
                <a:r>
                  <a:rPr lang="en-US" sz="1200" b="1" i="0" baseline="0">
                    <a:solidFill>
                      <a:schemeClr val="tx1"/>
                    </a:solidFill>
                    <a:effectLst/>
                  </a:rPr>
                  <a:t>)</a:t>
                </a:r>
                <a:endParaRPr lang="fr-FR" sz="12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0.24070810593120312"/>
              <c:y val="0.9092601997629922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fr-FR"/>
          </a:p>
        </c:txPr>
        <c:crossAx val="-710189728"/>
        <c:crosses val="autoZero"/>
        <c:crossBetween val="midCat"/>
      </c:valAx>
      <c:valAx>
        <c:axId val="-71018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200" b="1" i="0" baseline="0">
                    <a:solidFill>
                      <a:schemeClr val="tx1"/>
                    </a:solidFill>
                    <a:effectLst/>
                  </a:rPr>
                  <a:t>F</a:t>
                </a:r>
                <a:r>
                  <a:rPr lang="en-US" sz="1200" b="1" i="0" baseline="30000">
                    <a:solidFill>
                      <a:schemeClr val="tx1"/>
                    </a:solidFill>
                    <a:effectLst/>
                  </a:rPr>
                  <a:t>-</a:t>
                </a:r>
                <a:r>
                  <a:rPr lang="en-US" sz="1200" b="1" i="0" baseline="0">
                    <a:solidFill>
                      <a:schemeClr val="tx1"/>
                    </a:solidFill>
                    <a:effectLst/>
                  </a:rPr>
                  <a:t> removal (%)</a:t>
                </a:r>
                <a:endParaRPr lang="fr-FR" sz="12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2.4143509839047873E-2"/>
              <c:y val="0.3723451023675368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fr-FR"/>
          </a:p>
        </c:txPr>
        <c:crossAx val="-710179392"/>
        <c:crosses val="autoZero"/>
        <c:crossBetween val="midCat"/>
      </c:valAx>
      <c:valAx>
        <c:axId val="-71018483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200" b="1" i="1" baseline="0">
                    <a:solidFill>
                      <a:schemeClr val="tx1"/>
                    </a:solidFill>
                    <a:effectLst/>
                  </a:rPr>
                  <a:t>Q</a:t>
                </a:r>
                <a:r>
                  <a:rPr lang="en-US" sz="1200" b="1" i="0" baseline="-25000">
                    <a:solidFill>
                      <a:schemeClr val="tx1"/>
                    </a:solidFill>
                    <a:effectLst/>
                  </a:rPr>
                  <a:t>e</a:t>
                </a:r>
                <a:r>
                  <a:rPr lang="en-US" sz="1200" b="1" i="0" baseline="0">
                    <a:solidFill>
                      <a:schemeClr val="tx1"/>
                    </a:solidFill>
                    <a:effectLst/>
                  </a:rPr>
                  <a:t> (mg g</a:t>
                </a:r>
                <a:r>
                  <a:rPr lang="en-US" sz="1200" b="1" i="0" baseline="30000">
                    <a:solidFill>
                      <a:schemeClr val="tx1"/>
                    </a:solidFill>
                    <a:effectLst/>
                  </a:rPr>
                  <a:t>-1</a:t>
                </a:r>
                <a:r>
                  <a:rPr lang="en-US" sz="1200" b="1" i="0" baseline="0">
                    <a:solidFill>
                      <a:schemeClr val="tx1"/>
                    </a:solidFill>
                    <a:effectLst/>
                  </a:rPr>
                  <a:t>)</a:t>
                </a:r>
                <a:endParaRPr lang="fr-FR" sz="12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0.79400977655570903"/>
              <c:y val="0.3556954314179493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fr-FR"/>
          </a:p>
        </c:txPr>
        <c:crossAx val="-710180480"/>
        <c:crosses val="max"/>
        <c:crossBetween val="midCat"/>
      </c:valAx>
      <c:valAx>
        <c:axId val="-7101804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7101848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9479578941521196"/>
          <c:y val="5.0489676601496433E-2"/>
          <c:w val="9.0056728444802683E-2"/>
          <c:h val="7.07306930693070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ysClr val="windowText" lastClr="0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xVal>
            <c:numRef>
              <c:f>'[F_Calcul-Excel-V6_Avril 2019.xlsx]Dose de l''adsorbant  calcul'!$E$6:$J$6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xVal>
          <c:yVal>
            <c:numRef>
              <c:f>'[F_Calcul-Excel-V6_Avril 2019.xlsx]Dose de l''adsorbant  calcul'!$E$9:$J$9</c:f>
              <c:numCache>
                <c:formatCode>General</c:formatCode>
                <c:ptCount val="6"/>
                <c:pt idx="0">
                  <c:v>62.375</c:v>
                </c:pt>
                <c:pt idx="1">
                  <c:v>87.287499999999994</c:v>
                </c:pt>
                <c:pt idx="2">
                  <c:v>96.495000000000005</c:v>
                </c:pt>
                <c:pt idx="3">
                  <c:v>96.912499999999994</c:v>
                </c:pt>
                <c:pt idx="4">
                  <c:v>97.471999999999994</c:v>
                </c:pt>
                <c:pt idx="5">
                  <c:v>97.75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7BC-4B33-8E0C-7E17B5314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710178848"/>
        <c:axId val="-710185376"/>
      </c:scatterChart>
      <c:valAx>
        <c:axId val="-7101788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200" b="1" i="0" baseline="0">
                    <a:solidFill>
                      <a:schemeClr val="tx1"/>
                    </a:solidFill>
                    <a:effectLst/>
                  </a:rPr>
                  <a:t>Adsorbent dose (g L</a:t>
                </a:r>
                <a:r>
                  <a:rPr lang="en-US" sz="1200" b="1" i="0" baseline="30000">
                    <a:solidFill>
                      <a:schemeClr val="tx1"/>
                    </a:solidFill>
                    <a:effectLst/>
                  </a:rPr>
                  <a:t>-1</a:t>
                </a:r>
                <a:r>
                  <a:rPr lang="en-US" sz="1200" b="1" i="0" baseline="0">
                    <a:solidFill>
                      <a:schemeClr val="tx1"/>
                    </a:solidFill>
                    <a:effectLst/>
                  </a:rPr>
                  <a:t>)</a:t>
                </a:r>
                <a:endParaRPr lang="fr-FR" sz="12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0.44758646253021778"/>
              <c:y val="0.9543135313531353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fr-FR"/>
          </a:p>
        </c:txPr>
        <c:crossAx val="-710185376"/>
        <c:crosses val="autoZero"/>
        <c:crossBetween val="midCat"/>
      </c:valAx>
      <c:valAx>
        <c:axId val="-710185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200" b="1" i="0" baseline="0">
                    <a:solidFill>
                      <a:sysClr val="windowText" lastClr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1200" b="1" i="0" baseline="30000">
                    <a:solidFill>
                      <a:sysClr val="windowText" lastClr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:r>
                  <a:rPr lang="en-US" sz="1200" b="1" i="0" baseline="0">
                    <a:solidFill>
                      <a:sysClr val="windowText" lastClr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removal (%)</a:t>
                </a:r>
                <a:endParaRPr lang="fr-FR" sz="1200">
                  <a:solidFill>
                    <a:sysClr val="windowText" lastClr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1.9102874026322877E-2"/>
              <c:y val="0.3733929042904294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fr-FR"/>
          </a:p>
        </c:txPr>
        <c:crossAx val="-710178848"/>
        <c:crosses val="autoZero"/>
        <c:crossBetween val="midCat"/>
      </c:valAx>
      <c:spPr>
        <a:noFill/>
        <a:ln>
          <a:solidFill>
            <a:schemeClr val="bg1">
              <a:lumMod val="65000"/>
            </a:schemeClr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01618547681576"/>
          <c:y val="0.1299886993292505"/>
          <c:w val="0.87087270341207523"/>
          <c:h val="0.65482210557013765"/>
        </c:manualLayout>
      </c:layout>
      <c:scatterChart>
        <c:scatterStyle val="lineMarker"/>
        <c:varyColors val="0"/>
        <c:ser>
          <c:idx val="0"/>
          <c:order val="0"/>
          <c:tx>
            <c:strRef>
              <c:f>'pH de la solution  calcul'!$D$4</c:f>
              <c:strCache>
                <c:ptCount val="1"/>
                <c:pt idx="0">
                  <c:v>pH</c:v>
                </c:pt>
              </c:strCache>
            </c:strRef>
          </c:tx>
          <c:spPr>
            <a:ln w="25400" cap="flat" cmpd="sng" algn="ctr">
              <a:solidFill>
                <a:schemeClr val="tx1"/>
              </a:solidFill>
              <a:prstDash val="solid"/>
            </a:ln>
            <a:effectLst/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'pH de la solution  calcul'!$E$4:$I$4</c:f>
              <c:numCache>
                <c:formatCode>General</c:formatCode>
                <c:ptCount val="5"/>
                <c:pt idx="0">
                  <c:v>3</c:v>
                </c:pt>
                <c:pt idx="1">
                  <c:v>5</c:v>
                </c:pt>
                <c:pt idx="2">
                  <c:v>7</c:v>
                </c:pt>
                <c:pt idx="3">
                  <c:v>9</c:v>
                </c:pt>
                <c:pt idx="4">
                  <c:v>11</c:v>
                </c:pt>
              </c:numCache>
            </c:numRef>
          </c:xVal>
          <c:yVal>
            <c:numRef>
              <c:f>'pH de la solution  calcul'!$E$6:$I$6</c:f>
              <c:numCache>
                <c:formatCode>General</c:formatCode>
                <c:ptCount val="5"/>
                <c:pt idx="0">
                  <c:v>96.495000000000005</c:v>
                </c:pt>
                <c:pt idx="1">
                  <c:v>95.495000000000005</c:v>
                </c:pt>
                <c:pt idx="2">
                  <c:v>96.237499999999997</c:v>
                </c:pt>
                <c:pt idx="3">
                  <c:v>96.024999999999991</c:v>
                </c:pt>
                <c:pt idx="4">
                  <c:v>96.502499999999998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12D-4B46-BBC7-755BC3046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710178304"/>
        <c:axId val="-710187552"/>
      </c:scatterChart>
      <c:valAx>
        <c:axId val="-7101783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pH</a:t>
                </a:r>
              </a:p>
            </c:rich>
          </c:tx>
          <c:layout>
            <c:manualLayout>
              <c:xMode val="edge"/>
              <c:yMode val="edge"/>
              <c:x val="0.53523642224012891"/>
              <c:y val="0.8460983498349834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/>
                </a:solidFill>
              </a:defRPr>
            </a:pPr>
            <a:endParaRPr lang="fr-FR"/>
          </a:p>
        </c:txPr>
        <c:crossAx val="-710187552"/>
        <c:crosses val="autoZero"/>
        <c:crossBetween val="midCat"/>
      </c:valAx>
      <c:valAx>
        <c:axId val="-710187552"/>
        <c:scaling>
          <c:orientation val="minMax"/>
          <c:max val="100"/>
          <c:min val="90"/>
        </c:scaling>
        <c:delete val="0"/>
        <c:axPos val="l"/>
        <c:majorGridlines>
          <c:spPr>
            <a:ln>
              <a:solidFill>
                <a:srgbClr val="969696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F- removal (%)</a:t>
                </a:r>
                <a:endParaRPr lang="fr-FR" sz="12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/>
                </a:solidFill>
              </a:defRPr>
            </a:pPr>
            <a:endParaRPr lang="fr-FR"/>
          </a:p>
        </c:txPr>
        <c:crossAx val="-710178304"/>
        <c:crosses val="autoZero"/>
        <c:crossBetween val="midCat"/>
      </c:valAx>
      <c:spPr>
        <a:ln>
          <a:solidFill>
            <a:schemeClr val="bg1">
              <a:lumMod val="65000"/>
            </a:schemeClr>
          </a:solidFill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919398964018383E-2"/>
          <c:y val="0.11105468088708312"/>
          <c:w val="0.80708765570970298"/>
          <c:h val="0.86644645549321575"/>
        </c:manualLayout>
      </c:layout>
      <c:scatterChart>
        <c:scatterStyle val="lineMarker"/>
        <c:varyColors val="0"/>
        <c:ser>
          <c:idx val="0"/>
          <c:order val="0"/>
          <c:tx>
            <c:strRef>
              <c:f>'Etude cinétique  calcul'!$F$12</c:f>
              <c:strCache>
                <c:ptCount val="1"/>
                <c:pt idx="0">
                  <c:v>Log(Qe-Qt)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chemeClr val="tx1"/>
              </a:solidFill>
              <a:ln>
                <a:noFill/>
              </a:ln>
            </c:spPr>
          </c:marker>
          <c:trendline>
            <c:spPr>
              <a:ln w="19050">
                <a:solidFill>
                  <a:schemeClr val="tx1"/>
                </a:solidFill>
                <a:prstDash val="sysDash"/>
              </a:ln>
            </c:spPr>
            <c:trendlineType val="linear"/>
            <c:dispRSqr val="1"/>
            <c:dispEq val="1"/>
            <c:trendlineLbl>
              <c:layout>
                <c:manualLayout>
                  <c:x val="-0.38700509658514931"/>
                  <c:y val="-0.50476719866593578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sz="1200" b="1" i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R</a:t>
                    </a:r>
                    <a:r>
                      <a:rPr lang="en-US" sz="1200" b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² = 0.7681</a:t>
                    </a:r>
                    <a:endParaRPr lang="en-US" sz="12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numFmt formatCode="#,##0.0000" sourceLinked="0"/>
            </c:trendlineLbl>
          </c:trendline>
          <c:xVal>
            <c:numRef>
              <c:f>'Etude cinétique  calcul'!$H$7:$M$7</c:f>
              <c:numCache>
                <c:formatCode>General</c:formatCode>
                <c:ptCount val="6"/>
                <c:pt idx="0">
                  <c:v>60</c:v>
                </c:pt>
                <c:pt idx="1">
                  <c:v>120</c:v>
                </c:pt>
                <c:pt idx="2">
                  <c:v>210</c:v>
                </c:pt>
                <c:pt idx="3">
                  <c:v>1140</c:v>
                </c:pt>
                <c:pt idx="4">
                  <c:v>1380</c:v>
                </c:pt>
                <c:pt idx="5">
                  <c:v>1440</c:v>
                </c:pt>
              </c:numCache>
            </c:numRef>
          </c:xVal>
          <c:yVal>
            <c:numRef>
              <c:f>'Etude cinétique  calcul'!$H$12:$M$12</c:f>
              <c:numCache>
                <c:formatCode>General</c:formatCode>
                <c:ptCount val="6"/>
                <c:pt idx="0">
                  <c:v>1.0487136380809696</c:v>
                </c:pt>
                <c:pt idx="1">
                  <c:v>0.97956354894919728</c:v>
                </c:pt>
                <c:pt idx="2">
                  <c:v>0.81956586905273898</c:v>
                </c:pt>
                <c:pt idx="3">
                  <c:v>-0.27354447974169083</c:v>
                </c:pt>
                <c:pt idx="4">
                  <c:v>-0.87181620857855691</c:v>
                </c:pt>
                <c:pt idx="5">
                  <c:v>-2.9999999999994675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B62-4C64-B9A8-FCAD6E3314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710186464"/>
        <c:axId val="-710191904"/>
      </c:scatterChart>
      <c:valAx>
        <c:axId val="-7101864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fr-FR" sz="12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lang="fr-FR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(min)</a:t>
                </a:r>
              </a:p>
            </c:rich>
          </c:tx>
          <c:layout>
            <c:manualLayout>
              <c:xMode val="edge"/>
              <c:yMode val="edge"/>
              <c:x val="0.49946838571044916"/>
              <c:y val="0.9555603960396040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fr-FR"/>
          </a:p>
        </c:txPr>
        <c:crossAx val="-710191904"/>
        <c:crosses val="autoZero"/>
        <c:crossBetween val="midCat"/>
      </c:valAx>
      <c:valAx>
        <c:axId val="-710191904"/>
        <c:scaling>
          <c:orientation val="minMax"/>
          <c:min val="-2.5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fr-FR" sz="1200" b="1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log (</a:t>
                </a:r>
                <a:r>
                  <a:rPr lang="fr-FR" sz="1200" b="1" i="1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fr-FR" sz="1200" b="1" i="0" baseline="-2500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fr-FR" sz="1200" b="1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fr-FR" sz="1200" b="1" i="1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fr-FR" sz="1200" b="1" i="0" baseline="-2500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fr-FR" sz="1200" b="1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fr-FR" sz="1200" i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numFmt formatCode="#,##0.00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fr-FR"/>
          </a:p>
        </c:txPr>
        <c:crossAx val="-710186464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'Etude cinétique  calcul'!$F$13</c:f>
              <c:strCache>
                <c:ptCount val="1"/>
                <c:pt idx="0">
                  <c:v>t/Qt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chemeClr val="tx1"/>
              </a:solidFill>
              <a:ln>
                <a:noFill/>
              </a:ln>
            </c:spPr>
          </c:marker>
          <c:trendline>
            <c:spPr>
              <a:ln w="19050">
                <a:prstDash val="sysDash"/>
              </a:ln>
            </c:spPr>
            <c:trendlineType val="linear"/>
            <c:dispRSqr val="1"/>
            <c:dispEq val="1"/>
            <c:trendlineLbl>
              <c:layout>
                <c:manualLayout>
                  <c:x val="-9.0319204942250833E-2"/>
                  <c:y val="5.1935643564356392E-2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sz="1200" b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R² = 0.9911</a:t>
                    </a:r>
                    <a:endParaRPr lang="en-US" sz="12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numFmt formatCode="#,##0.0000" sourceLinked="0"/>
            </c:trendlineLbl>
          </c:trendline>
          <c:xVal>
            <c:numRef>
              <c:f>'Etude cinétique  calcul'!$H$7:$M$7</c:f>
              <c:numCache>
                <c:formatCode>General</c:formatCode>
                <c:ptCount val="6"/>
                <c:pt idx="0">
                  <c:v>60</c:v>
                </c:pt>
                <c:pt idx="1">
                  <c:v>120</c:v>
                </c:pt>
                <c:pt idx="2">
                  <c:v>210</c:v>
                </c:pt>
                <c:pt idx="3">
                  <c:v>1140</c:v>
                </c:pt>
                <c:pt idx="4">
                  <c:v>1380</c:v>
                </c:pt>
                <c:pt idx="5">
                  <c:v>1440</c:v>
                </c:pt>
              </c:numCache>
            </c:numRef>
          </c:xVal>
          <c:yVal>
            <c:numRef>
              <c:f>'Etude cinétique  calcul'!$H$13:$M$13</c:f>
              <c:numCache>
                <c:formatCode>General</c:formatCode>
                <c:ptCount val="6"/>
                <c:pt idx="0">
                  <c:v>35.714285714285722</c:v>
                </c:pt>
                <c:pt idx="1">
                  <c:v>36.072144288577178</c:v>
                </c:pt>
                <c:pt idx="2">
                  <c:v>33.510638297872326</c:v>
                </c:pt>
                <c:pt idx="3">
                  <c:v>92.424938518498394</c:v>
                </c:pt>
                <c:pt idx="4">
                  <c:v>108.38263783444145</c:v>
                </c:pt>
                <c:pt idx="5">
                  <c:v>111.92289755945895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ED4-4520-9A77-ADEBE0E0DB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710185920"/>
        <c:axId val="-710181568"/>
      </c:scatterChart>
      <c:valAx>
        <c:axId val="-7101859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fr-FR" sz="12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fr-FR" sz="1200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(min)</a:t>
                </a:r>
                <a:endParaRPr lang="fr-FR" sz="12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49602933118452897"/>
              <c:y val="0.9480264026402640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fr-FR"/>
          </a:p>
        </c:txPr>
        <c:crossAx val="-710181568"/>
        <c:crosses val="autoZero"/>
        <c:crossBetween val="midCat"/>
      </c:valAx>
      <c:valAx>
        <c:axId val="-71018156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fr-FR" sz="1200" b="1" i="1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t/Q</a:t>
                </a:r>
                <a:r>
                  <a:rPr lang="fr-FR" sz="1200" b="1" i="0" baseline="-2500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endParaRPr lang="fr-FR" sz="120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9.5514370131614488E-3"/>
              <c:y val="0.43495445544554484"/>
            </c:manualLayout>
          </c:layout>
          <c:overlay val="0"/>
          <c:spPr>
            <a:noFill/>
          </c:spPr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fr-FR"/>
          </a:p>
        </c:txPr>
        <c:crossAx val="-710185920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0.55109</cdr:x>
      <cdr:y>0.07872</cdr:y>
    </cdr:from>
    <cdr:to>
      <cdr:x>0.68287</cdr:x>
      <cdr:y>0.13459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3174648" y="295275"/>
          <a:ext cx="759178" cy="209550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just"/>
          <a:r>
            <a:rPr lang="fr-FR" sz="1000" i="1">
              <a:latin typeface="Times New Roman" panose="02020603050405020304" pitchFamily="18" charset="0"/>
              <a:cs typeface="Times New Roman" panose="02020603050405020304" pitchFamily="18" charset="0"/>
            </a:rPr>
            <a:t>Q</a:t>
          </a:r>
          <a:r>
            <a:rPr lang="fr-FR" sz="1000" baseline="-25000"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  <a:r>
            <a:rPr lang="fr-FR" sz="1000">
              <a:latin typeface="Times New Roman" panose="02020603050405020304" pitchFamily="18" charset="0"/>
              <a:cs typeface="Times New Roman" panose="02020603050405020304" pitchFamily="18" charset="0"/>
            </a:rPr>
            <a:t> (mg</a:t>
          </a:r>
          <a:r>
            <a:rPr lang="fr-FR" sz="1000" baseline="0">
              <a:latin typeface="Times New Roman" panose="02020603050405020304" pitchFamily="18" charset="0"/>
              <a:cs typeface="Times New Roman" panose="02020603050405020304" pitchFamily="18" charset="0"/>
            </a:rPr>
            <a:t> g</a:t>
          </a:r>
          <a:r>
            <a:rPr lang="fr-FR" sz="1000" baseline="30000">
              <a:latin typeface="Times New Roman" panose="02020603050405020304" pitchFamily="18" charset="0"/>
              <a:cs typeface="Times New Roman" panose="02020603050405020304" pitchFamily="18" charset="0"/>
            </a:rPr>
            <a:t>-1</a:t>
          </a:r>
          <a:r>
            <a:rPr lang="fr-FR" sz="1000" baseline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fr-FR" sz="100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0.55398</cdr:x>
      <cdr:y>0.02553</cdr:y>
    </cdr:from>
    <cdr:to>
      <cdr:x>0.72586</cdr:x>
      <cdr:y>0.0965</cdr:y>
    </cdr:to>
    <cdr:sp macro="" textlink="">
      <cdr:nvSpPr>
        <cdr:cNvPr id="3" name="ZoneTexte 1"/>
        <cdr:cNvSpPr txBox="1"/>
      </cdr:nvSpPr>
      <cdr:spPr>
        <a:xfrm xmlns:a="http://schemas.openxmlformats.org/drawingml/2006/main">
          <a:off x="3191297" y="95778"/>
          <a:ext cx="990178" cy="266172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just"/>
          <a:r>
            <a:rPr lang="fr-FR" sz="1100" i="0"/>
            <a:t>F</a:t>
          </a:r>
          <a:r>
            <a:rPr lang="fr-FR" sz="1100" i="0" baseline="30000"/>
            <a:t>-</a:t>
          </a:r>
          <a:r>
            <a:rPr lang="fr-FR" sz="1100" i="0"/>
            <a:t> </a:t>
          </a:r>
          <a:r>
            <a:rPr lang="fr-FR" sz="1000" i="0">
              <a:latin typeface="Times New Roman" panose="02020603050405020304" pitchFamily="18" charset="0"/>
              <a:cs typeface="Times New Roman" panose="02020603050405020304" pitchFamily="18" charset="0"/>
            </a:rPr>
            <a:t>removal</a:t>
          </a:r>
          <a:r>
            <a:rPr lang="fr-FR" sz="1100" i="0"/>
            <a:t> </a:t>
          </a:r>
          <a:r>
            <a:rPr lang="fr-FR" sz="1100"/>
            <a:t>(%</a:t>
          </a:r>
          <a:r>
            <a:rPr lang="fr-FR" sz="1100" baseline="0"/>
            <a:t>)</a:t>
          </a:r>
          <a:endParaRPr lang="fr-FR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0.07771</cdr:x>
      <cdr:y>0.09903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0" y="0"/>
          <a:ext cx="447675" cy="3714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1200" b="1">
              <a:latin typeface="Times New Roman" panose="02020603050405020304" pitchFamily="18" charset="0"/>
              <a:cs typeface="Times New Roman" panose="02020603050405020304" pitchFamily="18" charset="0"/>
            </a:rPr>
            <a:t>(a)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0.00546</cdr:x>
      <cdr:y>0.00838</cdr:y>
    </cdr:from>
    <cdr:to>
      <cdr:x>0.08102</cdr:x>
      <cdr:y>0.11681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31454" y="31433"/>
          <a:ext cx="435271" cy="4067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b="1">
              <a:latin typeface="Times New Roman" panose="02020603050405020304" pitchFamily="18" charset="0"/>
              <a:cs typeface="Times New Roman" panose="02020603050405020304" pitchFamily="18" charset="0"/>
            </a:rPr>
            <a:t>(b)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486400" y="5387342"/>
            <a:ext cx="32918400" cy="1146048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038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312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94660" y="8206745"/>
            <a:ext cx="37856160" cy="13693138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94660" y="22029425"/>
            <a:ext cx="37856160" cy="7200898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99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708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23237" y="1752603"/>
            <a:ext cx="37856160" cy="636270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23239" y="8069582"/>
            <a:ext cx="18568033" cy="3954778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023239" y="12024360"/>
            <a:ext cx="18568033" cy="1768602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22219920" y="8069582"/>
            <a:ext cx="18659477" cy="3954778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22219920" y="12024360"/>
            <a:ext cx="18659477" cy="1768602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136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417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731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23239" y="2194560"/>
            <a:ext cx="14156053" cy="768096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659477" y="4739642"/>
            <a:ext cx="22219920" cy="233934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023239" y="9875520"/>
            <a:ext cx="14156053" cy="18295622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91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23239" y="2194560"/>
            <a:ext cx="14156053" cy="768096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8659477" y="4739642"/>
            <a:ext cx="22219920" cy="23393400"/>
          </a:xfrm>
        </p:spPr>
        <p:txBody>
          <a:bodyPr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023239" y="9875520"/>
            <a:ext cx="14156053" cy="18295622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620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361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1409640" y="1752600"/>
            <a:ext cx="9464040" cy="2789682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17520" y="1752600"/>
            <a:ext cx="27843480" cy="27896822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248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43159680" y="0"/>
            <a:ext cx="731520" cy="32918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0"/>
            <a:ext cx="731520" cy="32918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0"/>
            <a:ext cx="43891200" cy="4114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0" y="28803600"/>
            <a:ext cx="43891200" cy="411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sp>
        <p:nvSpPr>
          <p:cNvPr id="11" name="Instructions"/>
          <p:cNvSpPr/>
          <p:nvPr userDrawn="1"/>
        </p:nvSpPr>
        <p:spPr>
          <a:xfrm>
            <a:off x="-10515600" y="0"/>
            <a:ext cx="9601200" cy="32918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1421" tIns="171421" rIns="171421" bIns="171421" rtlCol="0" anchor="t"/>
          <a:lstStyle>
            <a:defPPr>
              <a:defRPr lang="en-US"/>
            </a:defPPr>
            <a:lvl1pPr marL="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84343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68686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53029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737372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921715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106058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290401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474744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Print Size:</a:t>
            </a:r>
            <a:endParaRPr sz="72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This poster template is 36” high by 48” wide. It can be used to print a Tri-Fold poster with 12” wings.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Placeholders</a:t>
            </a:r>
            <a:r>
              <a:rPr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The 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various elements included</a:t>
            </a:r>
            <a:r>
              <a:rPr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in this 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are ones</a:t>
            </a:r>
            <a:r>
              <a:rPr lang="en-US" sz="49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we often see in medical, research, and scientific posters.</a:t>
            </a:r>
            <a:r>
              <a:rPr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Feel</a:t>
            </a:r>
            <a:r>
              <a:rPr lang="en-US" sz="49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free to edit, move,  add, and delete items, or change the layout to suit your needs. Always check with your conference organizer for specific requirements.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Image</a:t>
            </a:r>
            <a:r>
              <a:rPr lang="en-US" sz="72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Quality</a:t>
            </a:r>
            <a:r>
              <a:rPr lang="en-US"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You can place digital photos or logo art in your poster file by selecting the </a:t>
            </a:r>
            <a:r>
              <a:rPr lang="en-US" sz="49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Insert, Picture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command, or by using standard copy &amp; paste. For best results, all graphic elements should be at least </a:t>
            </a:r>
            <a:r>
              <a:rPr lang="en-US" sz="49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150-200 pixels per inch in their final printed size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. For instance, a 1600 x 1200 pixel</a:t>
            </a:r>
            <a:r>
              <a:rPr lang="en-US" sz="49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photo will usually look fine up to 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8“-10” wide on your printed poster.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To preview the print quality of images, select a magnification of 100% when previewing your poster. This will give you a good idea of what it will look like in print. If you are laying out a large poster and using half-scale dimensions, be sure to preview your graphics at 200% to see them at their final printed size.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Please note that graphics from websites (such as the logo on your hospital's or university's home page) will only be 72dpi and not suitable for printing.</a:t>
            </a:r>
          </a:p>
          <a:p>
            <a:pPr lvl="0" algn="ctr">
              <a:spcBef>
                <a:spcPts val="0"/>
              </a:spcBef>
              <a:spcAft>
                <a:spcPts val="1800"/>
              </a:spcAft>
            </a:pPr>
            <a:r>
              <a:rPr lang="en-US" sz="3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/>
            </a:r>
            <a:br>
              <a:rPr lang="en-US" sz="3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</a:br>
            <a:r>
              <a:rPr lang="en-US" sz="3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[This sidebar area does not print.]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44805600" y="0"/>
            <a:ext cx="9601200" cy="32918400"/>
            <a:chOff x="33832800" y="0"/>
            <a:chExt cx="12801600" cy="43891200"/>
          </a:xfrm>
        </p:grpSpPr>
        <p:sp>
          <p:nvSpPr>
            <p:cNvPr id="13" name="Instructions"/>
            <p:cNvSpPr/>
            <p:nvPr userDrawn="1"/>
          </p:nvSpPr>
          <p:spPr>
            <a:xfrm>
              <a:off x="33832800" y="0"/>
              <a:ext cx="12801600" cy="43891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28600" tIns="228600" rIns="228600" bIns="228600" rtlCol="0" anchor="t"/>
            <a:lstStyle>
              <a:defPPr>
                <a:defRPr lang="en-US"/>
              </a:defPPr>
              <a:lvl1pPr marL="0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843430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3686861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5530291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737372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921715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106058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2904013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4747443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72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Change</a:t>
              </a:r>
              <a:r>
                <a:rPr lang="en-US" sz="72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Color Theme</a:t>
              </a:r>
              <a:r>
                <a:rPr lang="en-US" sz="72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:</a:t>
              </a:r>
              <a:endParaRPr sz="72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This template is designed to use the built-in color themes in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the newer versions of PowerPoint.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To change the color theme, select the </a:t>
              </a:r>
              <a:r>
                <a:rPr lang="en-US" sz="49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Design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tab, then select the </a:t>
              </a:r>
              <a:r>
                <a:rPr lang="en-US" sz="49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Colors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drop-down list.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The default color theme for this template is “Office”, so you can always return to that after trying some of the alternatives.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72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Printing Your Poster: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Once your poster file is ready, visit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</a:t>
              </a:r>
              <a:r>
                <a:rPr lang="en-US" sz="49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www.genigraphics.com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to order a high-quality, affordable poster print. Every order receives a free design review and we can deliver as fast as next business day within the US and Canada. 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Genigraphics® has been producing output from PowerPoint® longer than anyone in the industry; dating back to when we helped Microsoft® design the PowerPoint® software. </a:t>
              </a:r>
            </a:p>
            <a:p>
              <a:pPr lvl="0">
                <a:spcBef>
                  <a:spcPts val="0"/>
                </a:spcBef>
                <a:spcAft>
                  <a:spcPts val="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US and Canada:  1-800-790-4001</a:t>
              </a:r>
              <a:b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</a:b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Email: info@genigraphics.com</a:t>
              </a: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36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/>
              </a:r>
              <a:br>
                <a:rPr lang="en-US" sz="36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</a:br>
              <a:r>
                <a:rPr lang="en-US" sz="36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[This sidebar area does not print.]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81342" y="9260274"/>
              <a:ext cx="11904515" cy="10246926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 userDrawn="1"/>
        </p:nvGrpSpPr>
        <p:grpSpPr>
          <a:xfrm>
            <a:off x="7033287" y="-1257300"/>
            <a:ext cx="29923713" cy="35653980"/>
            <a:chOff x="7033287" y="-1257300"/>
            <a:chExt cx="29923713" cy="35653980"/>
          </a:xfrm>
        </p:grpSpPr>
        <p:sp>
          <p:nvSpPr>
            <p:cNvPr id="2" name="TextBox 1"/>
            <p:cNvSpPr txBox="1"/>
            <p:nvPr userDrawn="1"/>
          </p:nvSpPr>
          <p:spPr>
            <a:xfrm>
              <a:off x="7033287" y="-1247269"/>
              <a:ext cx="3634713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F7F7F"/>
                  </a:solidFill>
                </a:rPr>
                <a:t>Folds here</a:t>
              </a:r>
            </a:p>
          </p:txBody>
        </p:sp>
        <p:cxnSp>
          <p:nvCxnSpPr>
            <p:cNvPr id="4" name="Straight Arrow Connector 3"/>
            <p:cNvCxnSpPr/>
            <p:nvPr userDrawn="1"/>
          </p:nvCxnSpPr>
          <p:spPr>
            <a:xfrm>
              <a:off x="10972800" y="-1257300"/>
              <a:ext cx="0" cy="1097280"/>
            </a:xfrm>
            <a:prstGeom prst="straightConnector1">
              <a:avLst/>
            </a:prstGeom>
            <a:ln w="63500">
              <a:solidFill>
                <a:srgbClr val="7F7F7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 userDrawn="1"/>
          </p:nvSpPr>
          <p:spPr>
            <a:xfrm>
              <a:off x="33322287" y="-1247269"/>
              <a:ext cx="3634713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F7F7F"/>
                  </a:solidFill>
                </a:rPr>
                <a:t>Folds here</a:t>
              </a:r>
            </a:p>
          </p:txBody>
        </p:sp>
        <p:cxnSp>
          <p:nvCxnSpPr>
            <p:cNvPr id="20" name="Straight Arrow Connector 19"/>
            <p:cNvCxnSpPr/>
            <p:nvPr userDrawn="1"/>
          </p:nvCxnSpPr>
          <p:spPr>
            <a:xfrm>
              <a:off x="32918400" y="-1257300"/>
              <a:ext cx="0" cy="1097280"/>
            </a:xfrm>
            <a:prstGeom prst="straightConnector1">
              <a:avLst/>
            </a:prstGeom>
            <a:ln w="63500">
              <a:solidFill>
                <a:srgbClr val="7F7F7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 userDrawn="1"/>
          </p:nvSpPr>
          <p:spPr>
            <a:xfrm>
              <a:off x="7033287" y="33309431"/>
              <a:ext cx="3634713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F7F7F"/>
                  </a:solidFill>
                </a:rPr>
                <a:t>Folds here</a:t>
              </a:r>
            </a:p>
          </p:txBody>
        </p:sp>
        <p:cxnSp>
          <p:nvCxnSpPr>
            <p:cNvPr id="22" name="Straight Arrow Connector 21"/>
            <p:cNvCxnSpPr/>
            <p:nvPr userDrawn="1"/>
          </p:nvCxnSpPr>
          <p:spPr>
            <a:xfrm>
              <a:off x="10972800" y="33299400"/>
              <a:ext cx="0" cy="1097280"/>
            </a:xfrm>
            <a:prstGeom prst="straightConnector1">
              <a:avLst/>
            </a:prstGeom>
            <a:ln w="63500">
              <a:solidFill>
                <a:srgbClr val="7F7F7F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 userDrawn="1"/>
          </p:nvSpPr>
          <p:spPr>
            <a:xfrm>
              <a:off x="33322287" y="33309431"/>
              <a:ext cx="3634713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F7F7F"/>
                  </a:solidFill>
                </a:rPr>
                <a:t>Folds here</a:t>
              </a:r>
            </a:p>
          </p:txBody>
        </p:sp>
        <p:cxnSp>
          <p:nvCxnSpPr>
            <p:cNvPr id="24" name="Straight Arrow Connector 23"/>
            <p:cNvCxnSpPr/>
            <p:nvPr userDrawn="1"/>
          </p:nvCxnSpPr>
          <p:spPr>
            <a:xfrm>
              <a:off x="32918400" y="33299400"/>
              <a:ext cx="0" cy="1097280"/>
            </a:xfrm>
            <a:prstGeom prst="straightConnector1">
              <a:avLst/>
            </a:prstGeom>
            <a:ln w="63500">
              <a:solidFill>
                <a:srgbClr val="7F7F7F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4800" y="32613600"/>
            <a:ext cx="5297435" cy="18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578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017520" y="1752603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017520" y="30510482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D6BDF-9D0E-4E2B-85B8-D8F4790360C9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4538960" y="30510482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0998160" y="30510482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83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hyperlink" Target="http://www.ucd.ac.ma/" TargetMode="External"/><Relationship Id="rId7" Type="http://schemas.openxmlformats.org/officeDocument/2006/relationships/chart" Target="../charts/chart3.xml"/><Relationship Id="rId2" Type="http://schemas.openxmlformats.org/officeDocument/2006/relationships/hyperlink" Target="mailto:assaoui.j@ucd.ac.ma" TargetMode="Externa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10" Type="http://schemas.openxmlformats.org/officeDocument/2006/relationships/chart" Target="../charts/chart6.xml"/><Relationship Id="rId4" Type="http://schemas.openxmlformats.org/officeDocument/2006/relationships/image" Target="../media/image3.jpeg"/><Relationship Id="rId9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2"/>
          <p:cNvSpPr txBox="1">
            <a:spLocks noChangeArrowheads="1"/>
          </p:cNvSpPr>
          <p:nvPr/>
        </p:nvSpPr>
        <p:spPr bwMode="auto">
          <a:xfrm>
            <a:off x="10972800" y="-294949"/>
            <a:ext cx="21945600" cy="265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37" tIns="91440" rIns="137137" bIns="91440" anchor="ctr" anchorCtr="0">
            <a:normAutofit/>
          </a:bodyPr>
          <a:lstStyle>
            <a:defPPr>
              <a:defRPr lang="fr-FR"/>
            </a:defPPr>
            <a:lvl1pPr defTabSz="4389438" eaLnBrk="0" hangingPunct="0">
              <a:defRPr sz="7200" b="1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  <a:lvl2pPr marL="742950" indent="-285750" defTabSz="4389438" eaLnBrk="0" hangingPunct="0">
              <a:defRPr sz="2200">
                <a:latin typeface="Arial" charset="0"/>
              </a:defRPr>
            </a:lvl2pPr>
            <a:lvl3pPr marL="1143000" indent="-228600" defTabSz="4389438" eaLnBrk="0" hangingPunct="0">
              <a:defRPr sz="2200">
                <a:latin typeface="Arial" charset="0"/>
              </a:defRPr>
            </a:lvl3pPr>
            <a:lvl4pPr marL="1600200" indent="-228600" defTabSz="4389438" eaLnBrk="0" hangingPunct="0">
              <a:defRPr sz="2200">
                <a:latin typeface="Arial" charset="0"/>
              </a:defRPr>
            </a:lvl4pPr>
            <a:lvl5pPr marL="2057400" indent="-228600" defTabSz="4389438" eaLnBrk="0" hangingPunct="0">
              <a:defRPr sz="2200"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latin typeface="Arial" charset="0"/>
              </a:defRPr>
            </a:lvl9pPr>
          </a:lstStyle>
          <a:p>
            <a:pPr algn="ctr"/>
            <a:r>
              <a:rPr lang="en-US" dirty="0" smtClean="0"/>
              <a:t>A </a:t>
            </a:r>
            <a:r>
              <a:rPr lang="en-US" dirty="0"/>
              <a:t>study on fluoride removal from aqueous Solutions by using a synthetic aluminum-based adsorbent</a:t>
            </a:r>
            <a:endParaRPr lang="fr-FR" dirty="0"/>
          </a:p>
        </p:txBody>
      </p:sp>
      <p:sp>
        <p:nvSpPr>
          <p:cNvPr id="5" name="Text Box 123"/>
          <p:cNvSpPr txBox="1">
            <a:spLocks noChangeArrowheads="1"/>
          </p:cNvSpPr>
          <p:nvPr/>
        </p:nvSpPr>
        <p:spPr bwMode="auto">
          <a:xfrm>
            <a:off x="10972800" y="2377440"/>
            <a:ext cx="219456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37" tIns="91440" rIns="137137" bIns="91440" anchor="ctr" anchorCtr="0">
            <a:normAutofit fontScale="92500" lnSpcReduction="10000"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IN" sz="4000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Jihane Assaoui</a:t>
            </a:r>
            <a:r>
              <a:rPr lang="en-US" sz="4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, </a:t>
            </a:r>
            <a:r>
              <a:rPr lang="en-IN" sz="4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Zineb </a:t>
            </a:r>
            <a:r>
              <a:rPr lang="en-IN" sz="4000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Hatim</a:t>
            </a:r>
            <a:r>
              <a:rPr lang="en-IN" sz="40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, </a:t>
            </a:r>
            <a:r>
              <a:rPr lang="en-IN" sz="400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Abdelmoula</a:t>
            </a:r>
            <a:r>
              <a:rPr lang="en-IN" sz="4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 </a:t>
            </a:r>
            <a:r>
              <a:rPr lang="en-IN" sz="400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Kheribech</a:t>
            </a:r>
            <a:endParaRPr lang="en-US" sz="4000" baseline="30000" dirty="0">
              <a:solidFill>
                <a:schemeClr val="accent3">
                  <a:lumMod val="20000"/>
                  <a:lumOff val="80000"/>
                </a:schemeClr>
              </a:solidFill>
              <a:latin typeface="+mn-lt"/>
            </a:endParaRPr>
          </a:p>
          <a:p>
            <a:pPr algn="ctr" eaLnBrk="1" hangingPunct="1"/>
            <a:r>
              <a:rPr lang="en-GB" sz="4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Chouaïb </a:t>
            </a:r>
            <a:r>
              <a:rPr lang="en-GB" sz="4000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Doukkali University, Faculty of Science, Biomaterials and Electrochemistry Team, Laboratory </a:t>
            </a:r>
            <a:r>
              <a:rPr lang="en-GB" sz="40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GB" sz="4000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Water and Environment</a:t>
            </a:r>
            <a:r>
              <a:rPr lang="en-GB" sz="40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GB" sz="4000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, El Jadida, Morocco</a:t>
            </a:r>
            <a:endParaRPr lang="en-US" sz="4000" dirty="0">
              <a:solidFill>
                <a:schemeClr val="accent3">
                  <a:lumMod val="20000"/>
                  <a:lumOff val="80000"/>
                </a:schemeClr>
              </a:solidFill>
              <a:latin typeface="+mn-lt"/>
            </a:endParaRPr>
          </a:p>
          <a:p>
            <a:pPr algn="ctr" eaLnBrk="1" hangingPunct="1"/>
            <a:endParaRPr lang="en-US" sz="4000" dirty="0">
              <a:solidFill>
                <a:schemeClr val="accent3">
                  <a:lumMod val="20000"/>
                  <a:lumOff val="80000"/>
                </a:schemeClr>
              </a:solidFill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63039" y="30038039"/>
            <a:ext cx="9144000" cy="2223674"/>
          </a:xfrm>
          <a:prstGeom prst="rect">
            <a:avLst/>
          </a:prstGeom>
          <a:noFill/>
        </p:spPr>
        <p:txBody>
          <a:bodyPr wrap="square" lIns="91440" tIns="91440" rIns="91440" bIns="91440" rtlCol="0">
            <a:normAutofit lnSpcReduction="10000"/>
          </a:bodyPr>
          <a:lstStyle/>
          <a:p>
            <a:pPr algn="ctr"/>
            <a:r>
              <a:rPr lang="en-IN" sz="2800" dirty="0" smtClean="0"/>
              <a:t>Jihane </a:t>
            </a:r>
            <a:r>
              <a:rPr lang="en-IN" sz="2800" dirty="0"/>
              <a:t>Assaoui</a:t>
            </a:r>
            <a:endParaRPr lang="en-US" sz="2800" dirty="0"/>
          </a:p>
          <a:p>
            <a:pPr algn="ctr"/>
            <a:r>
              <a:rPr lang="en-GB" sz="2800" dirty="0" smtClean="0"/>
              <a:t>Chouaïb </a:t>
            </a:r>
            <a:r>
              <a:rPr lang="en-GB" sz="2800" dirty="0"/>
              <a:t>Doukkali University</a:t>
            </a:r>
            <a:endParaRPr lang="en-US" sz="2800" dirty="0"/>
          </a:p>
          <a:p>
            <a:pPr lvl="0" algn="ctr"/>
            <a:r>
              <a:rPr lang="en-US" sz="2800" dirty="0"/>
              <a:t>Email</a:t>
            </a:r>
            <a:r>
              <a:rPr lang="en-US" sz="2800" dirty="0" smtClean="0"/>
              <a:t>: </a:t>
            </a:r>
            <a:r>
              <a:rPr lang="fr-FR" sz="2800" u="sng" dirty="0" smtClean="0">
                <a:cs typeface="Arial" panose="020B0604020202020204" pitchFamily="34" charset="0"/>
                <a:hlinkClick r:id="rId2"/>
              </a:rPr>
              <a:t>assaoui.j@ucd.ac.ma</a:t>
            </a:r>
            <a:endParaRPr lang="en-US" sz="2800" dirty="0"/>
          </a:p>
          <a:p>
            <a:pPr algn="ctr"/>
            <a:r>
              <a:rPr lang="en-US" sz="2800" dirty="0" smtClean="0"/>
              <a:t>Website</a:t>
            </a:r>
            <a:r>
              <a:rPr lang="en-US" sz="2800" dirty="0"/>
              <a:t>: </a:t>
            </a:r>
            <a:r>
              <a:rPr lang="en-US" sz="2800" dirty="0" smtClean="0">
                <a:hlinkClick r:id="rId3"/>
              </a:rPr>
              <a:t>www.ucd.ac.ma</a:t>
            </a:r>
            <a:endParaRPr lang="en-US" sz="2800" dirty="0" smtClean="0"/>
          </a:p>
          <a:p>
            <a:pPr algn="ctr"/>
            <a:r>
              <a:rPr lang="en-US" sz="2800" dirty="0" smtClean="0"/>
              <a:t>Phone: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+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212(0)523342325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1463040" y="29146502"/>
            <a:ext cx="9144000" cy="746346"/>
          </a:xfrm>
          <a:prstGeom prst="rect">
            <a:avLst/>
          </a:prstGeom>
          <a:noFill/>
        </p:spPr>
        <p:txBody>
          <a:bodyPr wrap="none" lIns="68568" tIns="34284" rIns="68568" bIns="34284" rtlCol="0">
            <a:noAutofit/>
          </a:bodyPr>
          <a:lstStyle/>
          <a:p>
            <a:pPr algn="ctr"/>
            <a:r>
              <a:rPr lang="en-US" sz="4400" b="1" dirty="0"/>
              <a:t>Contact Information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801600" y="30038039"/>
            <a:ext cx="18288000" cy="2339102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numCol="1" spcCol="342842" rtlCol="0">
            <a:normAutofit/>
          </a:bodyPr>
          <a:lstStyle/>
          <a:p>
            <a:r>
              <a:rPr lang="en-GB" sz="3600" dirty="0" smtClean="0"/>
              <a:t>[1] Kaur</a:t>
            </a:r>
            <a:r>
              <a:rPr lang="en-GB" sz="3600" dirty="0"/>
              <a:t>, B.N. </a:t>
            </a:r>
            <a:r>
              <a:rPr lang="en-GB" sz="3600" dirty="0" err="1"/>
              <a:t>Misra</a:t>
            </a:r>
            <a:r>
              <a:rPr lang="en-GB" sz="3600" dirty="0"/>
              <a:t>, A. </a:t>
            </a:r>
            <a:r>
              <a:rPr lang="en-GB" sz="3600" dirty="0" err="1"/>
              <a:t>Kohli</a:t>
            </a:r>
            <a:r>
              <a:rPr lang="en-GB" sz="3600" dirty="0"/>
              <a:t>, </a:t>
            </a:r>
            <a:r>
              <a:rPr lang="en-GB" sz="3600" dirty="0" smtClean="0"/>
              <a:t> </a:t>
            </a:r>
            <a:r>
              <a:rPr lang="en-GB" sz="3600" dirty="0"/>
              <a:t>Desalination. 139 (2001) 357-365.</a:t>
            </a:r>
            <a:endParaRPr lang="fr-FR" sz="3600" dirty="0"/>
          </a:p>
          <a:p>
            <a:r>
              <a:rPr lang="fr-FR" sz="3600" dirty="0" smtClean="0"/>
              <a:t>[2] Vinati</a:t>
            </a:r>
            <a:r>
              <a:rPr lang="fr-FR" sz="3600" dirty="0"/>
              <a:t>, A., Mahanty, B., </a:t>
            </a:r>
            <a:r>
              <a:rPr lang="fr-FR" sz="3600" dirty="0" smtClean="0"/>
              <a:t>Behera</a:t>
            </a:r>
            <a:r>
              <a:rPr lang="fr-FR" sz="3600" dirty="0"/>
              <a:t>, S.K. Applied Clay </a:t>
            </a:r>
            <a:r>
              <a:rPr lang="fr-FR" sz="3600" dirty="0" smtClean="0"/>
              <a:t>Science </a:t>
            </a:r>
            <a:r>
              <a:rPr lang="fr-FR" sz="3600" dirty="0"/>
              <a:t>114, 340-348 (2015</a:t>
            </a:r>
            <a:r>
              <a:rPr lang="fr-FR" sz="3600" dirty="0" smtClean="0"/>
              <a:t>)</a:t>
            </a:r>
          </a:p>
          <a:p>
            <a:r>
              <a:rPr lang="en-GB" sz="3600" dirty="0" smtClean="0"/>
              <a:t>[3] </a:t>
            </a:r>
            <a:r>
              <a:rPr lang="en-GB" sz="3600" dirty="0"/>
              <a:t>NF T 90-004: Water quality - Determination of fluoride ion - Potentiometric method, 2002</a:t>
            </a:r>
          </a:p>
          <a:p>
            <a:endParaRPr lang="fr-FR" sz="3600" dirty="0" smtClean="0"/>
          </a:p>
          <a:p>
            <a:endParaRPr lang="en-US" sz="3600" dirty="0"/>
          </a:p>
        </p:txBody>
      </p:sp>
      <p:sp>
        <p:nvSpPr>
          <p:cNvPr id="27" name="TextBox 26"/>
          <p:cNvSpPr txBox="1"/>
          <p:nvPr/>
        </p:nvSpPr>
        <p:spPr>
          <a:xfrm>
            <a:off x="12801600" y="29146502"/>
            <a:ext cx="18288000" cy="685800"/>
          </a:xfrm>
          <a:prstGeom prst="rect">
            <a:avLst/>
          </a:prstGeom>
          <a:noFill/>
          <a:ln>
            <a:noFill/>
          </a:ln>
        </p:spPr>
        <p:txBody>
          <a:bodyPr wrap="none" lIns="68568" tIns="34284" rIns="68568" bIns="34284" rtlCol="0" anchor="ctr" anchorCtr="0">
            <a:noAutofit/>
          </a:bodyPr>
          <a:lstStyle/>
          <a:p>
            <a:pPr algn="ctr"/>
            <a:r>
              <a:rPr lang="en-US" sz="4400" b="1" dirty="0"/>
              <a:t>References</a:t>
            </a:r>
          </a:p>
        </p:txBody>
      </p:sp>
      <p:sp>
        <p:nvSpPr>
          <p:cNvPr id="10" name="Text Box 189"/>
          <p:cNvSpPr txBox="1">
            <a:spLocks noChangeArrowheads="1"/>
          </p:cNvSpPr>
          <p:nvPr/>
        </p:nvSpPr>
        <p:spPr bwMode="auto">
          <a:xfrm>
            <a:off x="1280160" y="5486400"/>
            <a:ext cx="9144000" cy="10125802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just"/>
            <a:endParaRPr lang="en-US" sz="3200" dirty="0" smtClean="0">
              <a:latin typeface="Calibri" pitchFamily="34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itchFamily="34" charset="0"/>
              </a:rPr>
              <a:t>application of adsorption using a synthetic aluminum-based adsorbent for defluoridation of synthetic aqueous solutions was investigated.</a:t>
            </a:r>
          </a:p>
          <a:p>
            <a:pPr lvl="0" algn="just"/>
            <a:endParaRPr lang="en-US" sz="3200" dirty="0" smtClean="0">
              <a:latin typeface="Calibri" pitchFamily="34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itchFamily="34" charset="0"/>
              </a:rPr>
              <a:t>The compositional, structural and textural characteristics of the adsorbent were determined using accurate physicochemical and mineralogical characterizations</a:t>
            </a:r>
            <a:r>
              <a:rPr lang="en-US" sz="3200" dirty="0">
                <a:latin typeface="Calibri" pitchFamily="34" charset="0"/>
              </a:rPr>
              <a:t>.</a:t>
            </a:r>
          </a:p>
          <a:p>
            <a:pPr lvl="0" algn="just"/>
            <a:endParaRPr lang="en-US" sz="3200" dirty="0">
              <a:latin typeface="Calibri" pitchFamily="34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itchFamily="34" charset="0"/>
              </a:rPr>
              <a:t>The analysis of fluoride ions in the liquid phase was performed using the potentiometric method with a fluoride-specific ion electrode.</a:t>
            </a:r>
            <a:r>
              <a:rPr lang="en-US" sz="3200" dirty="0">
                <a:latin typeface="Calibri" pitchFamily="34" charset="0"/>
              </a:rPr>
              <a:t>.</a:t>
            </a:r>
          </a:p>
          <a:p>
            <a:pPr lvl="0" algn="just"/>
            <a:endParaRPr lang="en-US" sz="3200" dirty="0" smtClean="0">
              <a:latin typeface="Calibri" pitchFamily="34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pitchFamily="34" charset="0"/>
              </a:rPr>
              <a:t>Batch </a:t>
            </a:r>
            <a:r>
              <a:rPr lang="en-US" sz="3200" dirty="0">
                <a:latin typeface="Calibri" pitchFamily="34" charset="0"/>
              </a:rPr>
              <a:t>adsorption experiments were conducted at room temperature to optimize various operational parameters such as contact time, initial fluoride concentration, adsorbent dose and initial pH solution.</a:t>
            </a:r>
            <a:endParaRPr lang="fr-FR" sz="3200" dirty="0">
              <a:latin typeface="Calibri" pitchFamily="34" charset="0"/>
            </a:endParaRPr>
          </a:p>
          <a:p>
            <a:pPr algn="just">
              <a:defRPr/>
            </a:pPr>
            <a:endParaRPr lang="en-US" sz="32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280160" y="480060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Abstract</a:t>
            </a:r>
          </a:p>
        </p:txBody>
      </p:sp>
      <p:sp>
        <p:nvSpPr>
          <p:cNvPr id="15" name="Text Box 194"/>
          <p:cNvSpPr txBox="1">
            <a:spLocks noChangeArrowheads="1"/>
          </p:cNvSpPr>
          <p:nvPr/>
        </p:nvSpPr>
        <p:spPr bwMode="auto">
          <a:xfrm>
            <a:off x="11521440" y="14173200"/>
            <a:ext cx="20848320" cy="14401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37137" tIns="137137" rIns="137137" bIns="137137">
            <a:no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lvl="0" indent="-457200" eaLnBrk="1" hangingPunct="1">
              <a:buFont typeface="Arial" panose="020B0604020202020204" pitchFamily="34" charset="0"/>
              <a:buChar char="•"/>
            </a:pPr>
            <a:r>
              <a:rPr lang="fr-CA" sz="3200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Batch Defluoridation Experiments</a:t>
            </a:r>
            <a:r>
              <a:rPr lang="fr-CA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eaLnBrk="1" hangingPunct="1"/>
            <a:endParaRPr lang="en-US" sz="32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1" hangingPunct="1"/>
            <a:endParaRPr lang="en-US" sz="32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marL="1081087" eaLnBrk="1" hangingPunct="1"/>
            <a:endParaRPr lang="fr-CA" sz="3200" b="1" i="1" u="dashLo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1087" eaLnBrk="1" hangingPunct="1"/>
            <a:endParaRPr lang="fr-CA" sz="3200" b="1" i="1" u="dashLong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32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Kinetic studies</a:t>
            </a: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fr-CA" sz="3200" b="1" i="1" u="dashLong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sz="32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1" hangingPunct="1"/>
            <a:endParaRPr lang="en-US" sz="32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1" hangingPunct="1"/>
            <a:endParaRPr lang="en-US" sz="32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1" hangingPunct="1"/>
            <a:endParaRPr lang="en-US" sz="32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1" hangingPunct="1"/>
            <a:endParaRPr lang="en-US" sz="32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1" hangingPunct="1"/>
            <a:endParaRPr lang="en-US" sz="32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280160" y="1821180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Introduction</a:t>
            </a:r>
          </a:p>
        </p:txBody>
      </p:sp>
      <p:sp>
        <p:nvSpPr>
          <p:cNvPr id="13" name="Text Box 192"/>
          <p:cNvSpPr txBox="1">
            <a:spLocks noChangeArrowheads="1"/>
          </p:cNvSpPr>
          <p:nvPr/>
        </p:nvSpPr>
        <p:spPr bwMode="auto">
          <a:xfrm>
            <a:off x="11521440" y="5486400"/>
            <a:ext cx="20848320" cy="717114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37137" tIns="137137" rIns="137137" bIns="137137">
            <a:no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endParaRPr lang="en-GB" sz="3200" dirty="0" smtClean="0">
              <a:latin typeface="Calibri" pitchFamily="34" charset="0"/>
            </a:endParaRPr>
          </a:p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endParaRPr lang="en-GB" sz="3200" dirty="0">
              <a:latin typeface="Calibri" pitchFamily="34" charset="0"/>
            </a:endParaRPr>
          </a:p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r>
              <a:rPr lang="en-GB" sz="3200" dirty="0" smtClean="0">
                <a:latin typeface="Calibri" pitchFamily="34" charset="0"/>
              </a:rPr>
              <a:t>The </a:t>
            </a:r>
            <a:r>
              <a:rPr lang="en-US" sz="3200" dirty="0">
                <a:latin typeface="Calibri" pitchFamily="34" charset="0"/>
              </a:rPr>
              <a:t>synthetic </a:t>
            </a:r>
            <a:r>
              <a:rPr lang="en-US" sz="3200" dirty="0" smtClean="0">
                <a:latin typeface="Calibri" pitchFamily="34" charset="0"/>
              </a:rPr>
              <a:t>aluminum-based </a:t>
            </a:r>
            <a:r>
              <a:rPr lang="en-US" sz="3200" dirty="0">
                <a:latin typeface="Calibri" pitchFamily="34" charset="0"/>
              </a:rPr>
              <a:t>adsorbent</a:t>
            </a:r>
            <a:r>
              <a:rPr lang="en-US" sz="3200" dirty="0" smtClean="0">
                <a:latin typeface="Calibri" pitchFamily="34" charset="0"/>
              </a:rPr>
              <a:t> </a:t>
            </a:r>
            <a:r>
              <a:rPr lang="en-GB" sz="3200" dirty="0" smtClean="0">
                <a:latin typeface="Calibri" pitchFamily="34" charset="0"/>
              </a:rPr>
              <a:t>was </a:t>
            </a:r>
            <a:r>
              <a:rPr lang="en-GB" sz="3200" dirty="0">
                <a:latin typeface="Calibri" pitchFamily="34" charset="0"/>
              </a:rPr>
              <a:t>characterized to determine in one hand, its mineralogical and physicochemical properties, and on the other hand to explore the mechanisms involved in the fluoride adsorption process.</a:t>
            </a:r>
          </a:p>
          <a:p>
            <a:pPr lvl="0" algn="just">
              <a:defRPr/>
            </a:pPr>
            <a:endParaRPr lang="en-GB" sz="3200" dirty="0">
              <a:latin typeface="Calibri" pitchFamily="34" charset="0"/>
            </a:endParaRPr>
          </a:p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Calibri" pitchFamily="34" charset="0"/>
              </a:rPr>
              <a:t>F</a:t>
            </a:r>
            <a:r>
              <a:rPr lang="en-GB" sz="3200" baseline="30000" dirty="0">
                <a:latin typeface="Calibri" pitchFamily="34" charset="0"/>
              </a:rPr>
              <a:t>-</a:t>
            </a:r>
            <a:r>
              <a:rPr lang="en-GB" sz="3200" dirty="0">
                <a:latin typeface="Calibri" pitchFamily="34" charset="0"/>
              </a:rPr>
              <a:t> concentration was measured by the potentiometric </a:t>
            </a:r>
            <a:r>
              <a:rPr lang="en-GB" sz="3200" dirty="0" smtClean="0">
                <a:latin typeface="Calibri" pitchFamily="34" charset="0"/>
              </a:rPr>
              <a:t>method </a:t>
            </a:r>
            <a:r>
              <a:rPr lang="en-GB" sz="3200" dirty="0" smtClean="0">
                <a:latin typeface="Calibri" pitchFamily="34" charset="0"/>
              </a:rPr>
              <a:t>[3] </a:t>
            </a:r>
            <a:r>
              <a:rPr lang="en-GB" sz="3200" dirty="0">
                <a:latin typeface="Calibri" pitchFamily="34" charset="0"/>
              </a:rPr>
              <a:t>with a fluoride‑specific ion electrode (WTW F800 Fluoride Combination Electrode) connected to a digital ion analyzer (WTW InoLab pH/Ion 7320).</a:t>
            </a:r>
          </a:p>
          <a:p>
            <a:pPr lvl="0" algn="just">
              <a:defRPr/>
            </a:pPr>
            <a:endParaRPr lang="en-GB" sz="3200" dirty="0">
              <a:latin typeface="Calibri" pitchFamily="34" charset="0"/>
            </a:endParaRPr>
          </a:p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Calibri" pitchFamily="34" charset="0"/>
              </a:rPr>
              <a:t>The batch experiments consisted in analysing the effect of controlling parameters such as contact time, initial F</a:t>
            </a:r>
            <a:r>
              <a:rPr lang="en-GB" sz="3200" baseline="30000" dirty="0">
                <a:latin typeface="Calibri" pitchFamily="34" charset="0"/>
              </a:rPr>
              <a:t>-</a:t>
            </a:r>
            <a:r>
              <a:rPr lang="en-GB" sz="3200" dirty="0">
                <a:latin typeface="Calibri" pitchFamily="34" charset="0"/>
              </a:rPr>
              <a:t> concentration, adsorbent dose and initial pH solution on F</a:t>
            </a:r>
            <a:r>
              <a:rPr lang="en-GB" sz="3200" baseline="30000" dirty="0">
                <a:latin typeface="Calibri" pitchFamily="34" charset="0"/>
              </a:rPr>
              <a:t>-</a:t>
            </a:r>
            <a:r>
              <a:rPr lang="en-GB" sz="3200" dirty="0">
                <a:latin typeface="Calibri" pitchFamily="34" charset="0"/>
              </a:rPr>
              <a:t> adsorption onto </a:t>
            </a:r>
            <a:r>
              <a:rPr lang="en-US" sz="3200" dirty="0">
                <a:latin typeface="Calibri" pitchFamily="34" charset="0"/>
              </a:rPr>
              <a:t>synthetic </a:t>
            </a:r>
            <a:r>
              <a:rPr lang="en-US" sz="3200" dirty="0" smtClean="0">
                <a:latin typeface="Calibri" pitchFamily="34" charset="0"/>
              </a:rPr>
              <a:t>aluminum-based </a:t>
            </a:r>
            <a:r>
              <a:rPr lang="en-US" sz="3200" dirty="0">
                <a:latin typeface="Calibri" pitchFamily="34" charset="0"/>
              </a:rPr>
              <a:t>adsorbent</a:t>
            </a:r>
            <a:r>
              <a:rPr lang="en-GB" sz="3200" dirty="0" smtClean="0">
                <a:latin typeface="Calibri" pitchFamily="34" charset="0"/>
              </a:rPr>
              <a:t>. </a:t>
            </a:r>
            <a:r>
              <a:rPr lang="en-GB" sz="3200" dirty="0">
                <a:latin typeface="Calibri" pitchFamily="34" charset="0"/>
              </a:rPr>
              <a:t>All the experiments were conducted at room temperature of 25±2 °C in 500 mL plexiglass reactor.</a:t>
            </a:r>
            <a:endParaRPr lang="fr-CA" sz="3200" dirty="0">
              <a:latin typeface="Calibri" pitchFamily="34" charset="0"/>
            </a:endParaRPr>
          </a:p>
          <a:p>
            <a:pPr eaLnBrk="1" hangingPunct="1"/>
            <a:endParaRPr lang="en-US" sz="3200" dirty="0">
              <a:latin typeface="Calibri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1521440" y="4800600"/>
            <a:ext cx="2084832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Methods and Materials</a:t>
            </a:r>
          </a:p>
        </p:txBody>
      </p:sp>
      <p:sp>
        <p:nvSpPr>
          <p:cNvPr id="12" name="Text Box 191"/>
          <p:cNvSpPr txBox="1">
            <a:spLocks noChangeArrowheads="1"/>
          </p:cNvSpPr>
          <p:nvPr/>
        </p:nvSpPr>
        <p:spPr bwMode="auto">
          <a:xfrm>
            <a:off x="33467040" y="5486400"/>
            <a:ext cx="9144000" cy="766359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39750" indent="-457200" algn="just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Calibri" pitchFamily="34" charset="0"/>
              </a:rPr>
              <a:t>The percentage of F</a:t>
            </a:r>
            <a:r>
              <a:rPr lang="en-GB" sz="3200" baseline="30000" dirty="0">
                <a:latin typeface="Calibri" pitchFamily="34" charset="0"/>
              </a:rPr>
              <a:t>-</a:t>
            </a:r>
            <a:r>
              <a:rPr lang="en-GB" sz="3200" dirty="0">
                <a:latin typeface="Calibri" pitchFamily="34" charset="0"/>
              </a:rPr>
              <a:t> adsorbed increased with contact time and began to reach equilibrium after </a:t>
            </a:r>
            <a:r>
              <a:rPr lang="en-US" sz="3200" dirty="0">
                <a:latin typeface="Calibri" pitchFamily="34" charset="0"/>
              </a:rPr>
              <a:t>24h</a:t>
            </a:r>
            <a:r>
              <a:rPr lang="en-GB" sz="3200" dirty="0">
                <a:latin typeface="Calibri" pitchFamily="34" charset="0"/>
              </a:rPr>
              <a:t>.</a:t>
            </a:r>
          </a:p>
          <a:p>
            <a:pPr marL="82550" algn="just">
              <a:defRPr/>
            </a:pPr>
            <a:endParaRPr lang="en-GB" sz="3200" dirty="0">
              <a:latin typeface="Calibri" pitchFamily="34" charset="0"/>
            </a:endParaRPr>
          </a:p>
          <a:p>
            <a:pPr marL="539750" indent="-457200" algn="just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Calibri" pitchFamily="34" charset="0"/>
              </a:rPr>
              <a:t>T</a:t>
            </a:r>
            <a:r>
              <a:rPr lang="en-GB" sz="3200" dirty="0" smtClean="0">
                <a:latin typeface="Calibri" pitchFamily="34" charset="0"/>
              </a:rPr>
              <a:t>he </a:t>
            </a:r>
            <a:r>
              <a:rPr lang="en-GB" sz="3200" dirty="0">
                <a:latin typeface="Calibri" pitchFamily="34" charset="0"/>
              </a:rPr>
              <a:t>maximum defluoridation (84.91%) was obtained for 40 mg L</a:t>
            </a:r>
            <a:r>
              <a:rPr lang="en-GB" sz="3200" baseline="30000" dirty="0">
                <a:latin typeface="Calibri" pitchFamily="34" charset="0"/>
              </a:rPr>
              <a:t>-1</a:t>
            </a:r>
            <a:r>
              <a:rPr lang="en-GB" sz="3200" dirty="0">
                <a:latin typeface="Calibri" pitchFamily="34" charset="0"/>
              </a:rPr>
              <a:t>and 3 g L</a:t>
            </a:r>
            <a:r>
              <a:rPr lang="en-GB" sz="3200" baseline="30000" dirty="0">
                <a:latin typeface="Calibri" pitchFamily="34" charset="0"/>
              </a:rPr>
              <a:t>-1</a:t>
            </a:r>
            <a:r>
              <a:rPr lang="en-GB" sz="3200" dirty="0">
                <a:latin typeface="Calibri" pitchFamily="34" charset="0"/>
              </a:rPr>
              <a:t> of initial F</a:t>
            </a:r>
            <a:r>
              <a:rPr lang="en-GB" sz="3200" baseline="30000" dirty="0">
                <a:latin typeface="Calibri" pitchFamily="34" charset="0"/>
              </a:rPr>
              <a:t>-</a:t>
            </a:r>
            <a:r>
              <a:rPr lang="en-GB" sz="3200" dirty="0">
                <a:latin typeface="Calibri" pitchFamily="34" charset="0"/>
              </a:rPr>
              <a:t> concentration and adsorbent dose, respectively</a:t>
            </a:r>
            <a:r>
              <a:rPr lang="en-GB" sz="3200" dirty="0" smtClean="0">
                <a:latin typeface="Calibri" pitchFamily="34" charset="0"/>
              </a:rPr>
              <a:t>.</a:t>
            </a:r>
            <a:endParaRPr lang="fr-CA" sz="3200" dirty="0">
              <a:latin typeface="Calibri" pitchFamily="34" charset="0"/>
            </a:endParaRPr>
          </a:p>
          <a:p>
            <a:pPr marL="539750" indent="-457200" algn="just">
              <a:buFont typeface="Arial" panose="020B0604020202020204" pitchFamily="34" charset="0"/>
              <a:buChar char="•"/>
              <a:defRPr/>
            </a:pPr>
            <a:endParaRPr lang="fr-CA" sz="3200" dirty="0">
              <a:solidFill>
                <a:srgbClr val="FF0000"/>
              </a:solidFill>
              <a:latin typeface="Calibri" pitchFamily="34" charset="0"/>
            </a:endParaRPr>
          </a:p>
          <a:p>
            <a:pPr marL="539750" indent="-457200" algn="just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Calibri" pitchFamily="34" charset="0"/>
              </a:rPr>
              <a:t>The adsorption of the F</a:t>
            </a:r>
            <a:r>
              <a:rPr lang="en-GB" sz="3200" baseline="30000" dirty="0">
                <a:latin typeface="Calibri" pitchFamily="34" charset="0"/>
              </a:rPr>
              <a:t>-</a:t>
            </a:r>
            <a:r>
              <a:rPr lang="en-GB" sz="3200" dirty="0">
                <a:latin typeface="Calibri" pitchFamily="34" charset="0"/>
              </a:rPr>
              <a:t> ions on the synthetic adsorbent is thus not dependent on </a:t>
            </a:r>
            <a:r>
              <a:rPr lang="en-GB" sz="3200" dirty="0" err="1">
                <a:latin typeface="Calibri" pitchFamily="34" charset="0"/>
              </a:rPr>
              <a:t>pH</a:t>
            </a:r>
            <a:r>
              <a:rPr lang="en-GB" dirty="0" err="1" smtClean="0"/>
              <a:t>.</a:t>
            </a:r>
            <a:endParaRPr lang="en-GB" dirty="0" smtClean="0"/>
          </a:p>
          <a:p>
            <a:pPr marL="82550" algn="just">
              <a:defRPr/>
            </a:pPr>
            <a:endParaRPr lang="en-US" sz="3200" dirty="0">
              <a:solidFill>
                <a:srgbClr val="FF0000"/>
              </a:solidFill>
              <a:latin typeface="Calibri" pitchFamily="34" charset="0"/>
            </a:endParaRPr>
          </a:p>
          <a:p>
            <a:pPr marL="539750" indent="-457200" algn="just"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latin typeface="Calibri" pitchFamily="34" charset="0"/>
              </a:rPr>
              <a:t>Kinetic studies revealed that F- adsorption fitted well to pseudo-second-order model, indicating the fluoride adsorption mechanism of aluminum-based adsorbent was of chemisorption </a:t>
            </a:r>
            <a:r>
              <a:rPr lang="en-US" sz="3200" dirty="0" smtClean="0">
                <a:latin typeface="Calibri" pitchFamily="34" charset="0"/>
              </a:rPr>
              <a:t>type.</a:t>
            </a:r>
            <a:endParaRPr lang="fr-CA" sz="3200" dirty="0">
              <a:latin typeface="Calibri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3467040" y="480060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Discussion</a:t>
            </a:r>
          </a:p>
        </p:txBody>
      </p:sp>
      <p:sp>
        <p:nvSpPr>
          <p:cNvPr id="14" name="Text Box 193"/>
          <p:cNvSpPr txBox="1">
            <a:spLocks noChangeArrowheads="1"/>
          </p:cNvSpPr>
          <p:nvPr/>
        </p:nvSpPr>
        <p:spPr bwMode="auto">
          <a:xfrm>
            <a:off x="33467040" y="15773400"/>
            <a:ext cx="9144000" cy="6186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lvl="0" indent="-571500" algn="just">
              <a:buFont typeface="Arial" panose="020B0604020202020204" pitchFamily="34" charset="0"/>
              <a:buChar char="•"/>
            </a:pPr>
            <a:endParaRPr lang="en-GB" sz="3200" dirty="0" smtClean="0">
              <a:latin typeface="Calibri" pitchFamily="34" charset="0"/>
            </a:endParaRP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Calibri" pitchFamily="34" charset="0"/>
              </a:rPr>
              <a:t>The </a:t>
            </a:r>
            <a:r>
              <a:rPr lang="en-GB" sz="3200" dirty="0">
                <a:latin typeface="Calibri" pitchFamily="34" charset="0"/>
              </a:rPr>
              <a:t>contact time of </a:t>
            </a:r>
            <a:r>
              <a:rPr lang="en-US" sz="3200" dirty="0">
                <a:latin typeface="Calibri" pitchFamily="34" charset="0"/>
              </a:rPr>
              <a:t>24h </a:t>
            </a:r>
            <a:r>
              <a:rPr lang="en-GB" sz="3200" dirty="0">
                <a:latin typeface="Calibri" pitchFamily="34" charset="0"/>
              </a:rPr>
              <a:t>between the adsorbent and the adsorbate was sufficient to </a:t>
            </a:r>
            <a:br>
              <a:rPr lang="en-GB" sz="3200" dirty="0">
                <a:latin typeface="Calibri" pitchFamily="34" charset="0"/>
              </a:rPr>
            </a:br>
            <a:r>
              <a:rPr lang="en-GB" sz="3200" dirty="0">
                <a:latin typeface="Calibri" pitchFamily="34" charset="0"/>
              </a:rPr>
              <a:t>achieve equilibrium.</a:t>
            </a:r>
          </a:p>
          <a:p>
            <a:pPr lvl="0" algn="just"/>
            <a:endParaRPr lang="en-GB" sz="3200" dirty="0">
              <a:latin typeface="Calibri" pitchFamily="34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itchFamily="34" charset="0"/>
              </a:rPr>
              <a:t>The maximum adsorption capacity was noted to be 43.29 mg </a:t>
            </a:r>
            <a:r>
              <a:rPr lang="en-US" sz="3200" dirty="0" smtClean="0">
                <a:latin typeface="Calibri" pitchFamily="34" charset="0"/>
              </a:rPr>
              <a:t>g-</a:t>
            </a:r>
            <a:r>
              <a:rPr lang="en-US" sz="3200" baseline="30000" dirty="0" smtClean="0">
                <a:latin typeface="Calibri" pitchFamily="34" charset="0"/>
              </a:rPr>
              <a:t>1</a:t>
            </a:r>
            <a:r>
              <a:rPr lang="en-US" sz="3200" dirty="0" smtClean="0">
                <a:latin typeface="Calibri" pitchFamily="34" charset="0"/>
              </a:rPr>
              <a:t>,</a:t>
            </a:r>
            <a:r>
              <a:rPr lang="en-GB" sz="3200" dirty="0" smtClean="0">
                <a:latin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</a:rPr>
              <a:t>40 </a:t>
            </a:r>
            <a:r>
              <a:rPr lang="en-US" sz="3200" dirty="0">
                <a:latin typeface="Calibri" pitchFamily="34" charset="0"/>
              </a:rPr>
              <a:t>mg L</a:t>
            </a:r>
            <a:r>
              <a:rPr lang="en-US" sz="3200" baseline="30000" dirty="0">
                <a:latin typeface="Calibri" pitchFamily="34" charset="0"/>
              </a:rPr>
              <a:t>-1</a:t>
            </a:r>
            <a:r>
              <a:rPr lang="en-US" sz="3200" dirty="0">
                <a:latin typeface="Calibri" pitchFamily="34" charset="0"/>
              </a:rPr>
              <a:t> </a:t>
            </a:r>
            <a:r>
              <a:rPr lang="en-GB" sz="3200" dirty="0">
                <a:latin typeface="Calibri" pitchFamily="34" charset="0"/>
              </a:rPr>
              <a:t>of initial F</a:t>
            </a:r>
            <a:r>
              <a:rPr lang="en-GB" sz="3200" baseline="30000" dirty="0">
                <a:latin typeface="Calibri" pitchFamily="34" charset="0"/>
              </a:rPr>
              <a:t>-</a:t>
            </a:r>
            <a:r>
              <a:rPr lang="en-GB" sz="3200" dirty="0">
                <a:latin typeface="Calibri" pitchFamily="34" charset="0"/>
              </a:rPr>
              <a:t> </a:t>
            </a:r>
            <a:r>
              <a:rPr lang="en-GB" sz="3200" dirty="0" smtClean="0">
                <a:latin typeface="Calibri" pitchFamily="34" charset="0"/>
              </a:rPr>
              <a:t>concentration, and </a:t>
            </a:r>
            <a:r>
              <a:rPr lang="en-US" sz="3200" dirty="0">
                <a:latin typeface="Calibri" pitchFamily="34" charset="0"/>
              </a:rPr>
              <a:t>3 g </a:t>
            </a:r>
            <a:r>
              <a:rPr lang="en-US" sz="3200" dirty="0" smtClean="0">
                <a:latin typeface="Calibri" pitchFamily="34" charset="0"/>
              </a:rPr>
              <a:t>L</a:t>
            </a:r>
            <a:r>
              <a:rPr lang="en-US" sz="3200" baseline="30000" dirty="0" smtClean="0">
                <a:latin typeface="Calibri" pitchFamily="34" charset="0"/>
              </a:rPr>
              <a:t>-1 </a:t>
            </a:r>
            <a:r>
              <a:rPr lang="en-US" sz="3200" dirty="0" smtClean="0">
                <a:latin typeface="Calibri" pitchFamily="34" charset="0"/>
              </a:rPr>
              <a:t> </a:t>
            </a:r>
            <a:r>
              <a:rPr lang="en-US" sz="3200" dirty="0">
                <a:latin typeface="Calibri" pitchFamily="34" charset="0"/>
              </a:rPr>
              <a:t>of adsorbent </a:t>
            </a:r>
            <a:r>
              <a:rPr lang="en-US" sz="3200" dirty="0" smtClean="0">
                <a:latin typeface="Calibri" pitchFamily="34" charset="0"/>
              </a:rPr>
              <a:t>dose.</a:t>
            </a:r>
            <a:endParaRPr lang="en-GB" sz="3200" dirty="0">
              <a:latin typeface="Calibri" pitchFamily="34" charset="0"/>
            </a:endParaRPr>
          </a:p>
          <a:p>
            <a:pPr lvl="0" algn="just"/>
            <a:endParaRPr lang="en-GB" sz="3200" dirty="0">
              <a:latin typeface="Calibri" pitchFamily="34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itchFamily="34" charset="0"/>
              </a:rPr>
              <a:t>T</a:t>
            </a:r>
            <a:r>
              <a:rPr lang="en-US" sz="3200" dirty="0" smtClean="0">
                <a:latin typeface="Calibri" pitchFamily="34" charset="0"/>
              </a:rPr>
              <a:t>he </a:t>
            </a:r>
            <a:r>
              <a:rPr lang="en-US" sz="3200" dirty="0">
                <a:latin typeface="Calibri" pitchFamily="34" charset="0"/>
              </a:rPr>
              <a:t>experimental data followed pseudo-second-order and fitted well into Langmuir </a:t>
            </a:r>
            <a:r>
              <a:rPr lang="en-US" sz="3200" dirty="0" smtClean="0">
                <a:latin typeface="Calibri" pitchFamily="34" charset="0"/>
              </a:rPr>
              <a:t>adsorption</a:t>
            </a:r>
            <a:r>
              <a:rPr lang="en-GB" sz="3200" dirty="0" smtClean="0">
                <a:latin typeface="Calibri" pitchFamily="34" charset="0"/>
              </a:rPr>
              <a:t>. </a:t>
            </a:r>
            <a:endParaRPr lang="en-GB" sz="3200" dirty="0">
              <a:latin typeface="Calibri" pitchFamily="34" charset="0"/>
            </a:endParaRPr>
          </a:p>
          <a:p>
            <a:pPr lvl="0" algn="just"/>
            <a:endParaRPr lang="en-GB" sz="3200" dirty="0" smtClean="0">
              <a:latin typeface="Calibri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3467040" y="1508760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Conclusions</a:t>
            </a:r>
          </a:p>
        </p:txBody>
      </p:sp>
      <p:sp>
        <p:nvSpPr>
          <p:cNvPr id="11" name="Text Box 190"/>
          <p:cNvSpPr txBox="1">
            <a:spLocks noChangeArrowheads="1"/>
          </p:cNvSpPr>
          <p:nvPr/>
        </p:nvSpPr>
        <p:spPr bwMode="auto">
          <a:xfrm>
            <a:off x="1280160" y="18897600"/>
            <a:ext cx="9144000" cy="6678705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Calibri" pitchFamily="34" charset="0"/>
              </a:rPr>
              <a:t>The contamination of wastewater by fluoride ions </a:t>
            </a:r>
            <a:r>
              <a:rPr lang="en-GB" sz="3200" dirty="0" smtClean="0">
                <a:latin typeface="Calibri" pitchFamily="34" charset="0"/>
              </a:rPr>
              <a:t>has </a:t>
            </a:r>
            <a:r>
              <a:rPr lang="en-GB" sz="3200" dirty="0">
                <a:latin typeface="Calibri" pitchFamily="34" charset="0"/>
              </a:rPr>
              <a:t>been recognized as one of the environmental problems worldwide [1] imposing a serious threat to human health [2].</a:t>
            </a:r>
          </a:p>
          <a:p>
            <a:pPr lvl="0" algn="just">
              <a:defRPr/>
            </a:pPr>
            <a:endParaRPr lang="en-GB" sz="3200" dirty="0">
              <a:latin typeface="Calibri" pitchFamily="34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latin typeface="Calibri" pitchFamily="34" charset="0"/>
              </a:rPr>
              <a:t>Aim: </a:t>
            </a:r>
            <a:r>
              <a:rPr lang="en-US" sz="3200" dirty="0">
                <a:latin typeface="Calibri" pitchFamily="34" charset="0"/>
              </a:rPr>
              <a:t>evaluation of adsorption capacity of </a:t>
            </a:r>
            <a:r>
              <a:rPr lang="en-US" sz="3200" dirty="0" smtClean="0">
                <a:latin typeface="Calibri" pitchFamily="34" charset="0"/>
              </a:rPr>
              <a:t>the synthetic aluminum-based </a:t>
            </a:r>
            <a:r>
              <a:rPr lang="en-US" sz="3200" dirty="0">
                <a:latin typeface="Calibri" pitchFamily="34" charset="0"/>
              </a:rPr>
              <a:t>adsorbent for fluoride removal from aqueous solutions.</a:t>
            </a:r>
          </a:p>
          <a:p>
            <a:pPr algn="just">
              <a:defRPr/>
            </a:pPr>
            <a:endParaRPr lang="en-US" sz="3200" dirty="0">
              <a:latin typeface="Calibri" pitchFamily="34" charset="0"/>
            </a:endParaRPr>
          </a:p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latin typeface="Calibri" pitchFamily="34" charset="0"/>
              </a:rPr>
              <a:t>Opportunities: r</a:t>
            </a:r>
            <a:r>
              <a:rPr lang="en-US" sz="3200" dirty="0">
                <a:latin typeface="Calibri" pitchFamily="34" charset="0"/>
              </a:rPr>
              <a:t>educing of environmental impact of fluoride, r</a:t>
            </a:r>
            <a:r>
              <a:rPr lang="fr-FR" sz="3200" dirty="0">
                <a:latin typeface="Calibri" pitchFamily="34" charset="0"/>
              </a:rPr>
              <a:t>espect of environmental regulation, simple, </a:t>
            </a:r>
            <a:r>
              <a:rPr lang="fr-FR" sz="3200" dirty="0" err="1" smtClean="0">
                <a:latin typeface="Calibri" pitchFamily="34" charset="0"/>
              </a:rPr>
              <a:t>robust</a:t>
            </a:r>
            <a:r>
              <a:rPr lang="fr-FR" sz="3200" dirty="0">
                <a:latin typeface="Calibri" pitchFamily="34" charset="0"/>
              </a:rPr>
              <a:t>,</a:t>
            </a:r>
            <a:r>
              <a:rPr lang="fr-FR" sz="3200" dirty="0" smtClean="0">
                <a:latin typeface="Calibri" pitchFamily="34" charset="0"/>
              </a:rPr>
              <a:t> </a:t>
            </a:r>
            <a:r>
              <a:rPr lang="fr-FR" sz="3200" dirty="0" err="1">
                <a:latin typeface="Calibri" pitchFamily="34" charset="0"/>
              </a:rPr>
              <a:t>eco-friendly</a:t>
            </a:r>
            <a:r>
              <a:rPr lang="fr-FR" sz="3200" dirty="0">
                <a:latin typeface="Calibri" pitchFamily="34" charset="0"/>
              </a:rPr>
              <a:t> </a:t>
            </a:r>
            <a:r>
              <a:rPr lang="fr-FR" sz="3200" dirty="0" smtClean="0">
                <a:latin typeface="Calibri" pitchFamily="34" charset="0"/>
              </a:rPr>
              <a:t>process and</a:t>
            </a:r>
            <a:br>
              <a:rPr lang="fr-FR" sz="3200" dirty="0" smtClean="0">
                <a:latin typeface="Calibri" pitchFamily="34" charset="0"/>
              </a:rPr>
            </a:br>
            <a:r>
              <a:rPr lang="fr-FR" sz="3200" dirty="0" smtClean="0">
                <a:latin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</a:rPr>
              <a:t>cost-effective </a:t>
            </a:r>
            <a:r>
              <a:rPr lang="en-US" sz="3200" dirty="0">
                <a:latin typeface="Calibri" pitchFamily="34" charset="0"/>
              </a:rPr>
              <a:t>method </a:t>
            </a:r>
            <a:r>
              <a:rPr lang="fr-FR" sz="3200" dirty="0">
                <a:latin typeface="Calibri" pitchFamily="34" charset="0"/>
              </a:rPr>
              <a:t>adsorbent.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1521440" y="13487400"/>
            <a:ext cx="2084832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</a:p>
        </p:txBody>
      </p:sp>
      <p:sp>
        <p:nvSpPr>
          <p:cNvPr id="40" name="Text Box 193"/>
          <p:cNvSpPr txBox="1">
            <a:spLocks noChangeArrowheads="1"/>
          </p:cNvSpPr>
          <p:nvPr/>
        </p:nvSpPr>
        <p:spPr bwMode="auto">
          <a:xfrm>
            <a:off x="33467040" y="24155400"/>
            <a:ext cx="9144000" cy="323160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endParaRPr lang="en-GB" sz="32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just"/>
            <a:r>
              <a:rPr lang="en-GB" sz="3200" dirty="0" smtClean="0">
                <a:latin typeface="Calibri" pitchFamily="34" charset="0"/>
              </a:rPr>
              <a:t>Modification of </a:t>
            </a:r>
            <a:r>
              <a:rPr lang="en-US" sz="3200" dirty="0" smtClean="0">
                <a:latin typeface="Calibri" pitchFamily="34" charset="0"/>
              </a:rPr>
              <a:t>this adsorbent </a:t>
            </a:r>
            <a:r>
              <a:rPr lang="en-GB" sz="3200" dirty="0" smtClean="0">
                <a:latin typeface="Calibri" pitchFamily="34" charset="0"/>
              </a:rPr>
              <a:t>by </a:t>
            </a:r>
            <a:r>
              <a:rPr lang="en-GB" sz="3200" dirty="0">
                <a:latin typeface="Calibri" pitchFamily="34" charset="0"/>
              </a:rPr>
              <a:t>introducing chemicals that aims at developing </a:t>
            </a:r>
            <a:r>
              <a:rPr lang="en-GB" sz="3200" dirty="0" smtClean="0">
                <a:latin typeface="Calibri" pitchFamily="34" charset="0"/>
              </a:rPr>
              <a:t>a</a:t>
            </a:r>
            <a:br>
              <a:rPr lang="en-GB" sz="3200" dirty="0" smtClean="0">
                <a:latin typeface="Calibri" pitchFamily="34" charset="0"/>
              </a:rPr>
            </a:br>
            <a:r>
              <a:rPr lang="en-GB" sz="3200" dirty="0" smtClean="0">
                <a:latin typeface="Calibri" pitchFamily="34" charset="0"/>
              </a:rPr>
              <a:t> </a:t>
            </a:r>
            <a:r>
              <a:rPr lang="en-GB" sz="3200" dirty="0">
                <a:latin typeface="Calibri" pitchFamily="34" charset="0"/>
              </a:rPr>
              <a:t>low-cost novel adsorbent, presenting a compatible physicochemical properties with fluorine chemistry.</a:t>
            </a:r>
            <a:endParaRPr lang="fr-FR" sz="3200" dirty="0">
              <a:latin typeface="Calibri" pitchFamily="34" charset="0"/>
            </a:endParaRPr>
          </a:p>
          <a:p>
            <a:pPr algn="just" eaLnBrk="1" hangingPunct="1"/>
            <a:endParaRPr lang="en-US" sz="32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3467040" y="2346960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Future Directions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3492784" y="24012522"/>
            <a:ext cx="55765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u="sng" dirty="0">
                <a:ea typeface="Times New Roman" panose="02020603050405020304" pitchFamily="18" charset="0"/>
                <a:cs typeface="Arial" panose="020B0604020202020204" pitchFamily="34" charset="0"/>
              </a:rPr>
              <a:t>pseudo-first-</a:t>
            </a:r>
            <a:r>
              <a:rPr lang="fr-FR" sz="3200" u="sng" dirty="0" err="1">
                <a:ea typeface="Times New Roman" panose="02020603050405020304" pitchFamily="18" charset="0"/>
                <a:cs typeface="Arial" panose="020B0604020202020204" pitchFamily="34" charset="0"/>
              </a:rPr>
              <a:t>order</a:t>
            </a:r>
            <a:r>
              <a:rPr lang="fr-FR" sz="3200" u="sng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3200" u="sng" dirty="0" err="1">
                <a:ea typeface="Times New Roman" panose="02020603050405020304" pitchFamily="18" charset="0"/>
                <a:cs typeface="Arial" panose="020B0604020202020204" pitchFamily="34" charset="0"/>
              </a:rPr>
              <a:t>kinetic</a:t>
            </a:r>
            <a:r>
              <a:rPr lang="fr-FR" sz="3200" u="sng" dirty="0">
                <a:ea typeface="Times New Roman" panose="02020603050405020304" pitchFamily="18" charset="0"/>
                <a:cs typeface="Arial" panose="020B0604020202020204" pitchFamily="34" charset="0"/>
              </a:rPr>
              <a:t> model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2830638" y="23988658"/>
            <a:ext cx="60785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u="sng" dirty="0">
                <a:ea typeface="Times New Roman" panose="02020603050405020304" pitchFamily="18" charset="0"/>
                <a:cs typeface="Arial" panose="020B0604020202020204" pitchFamily="34" charset="0"/>
              </a:rPr>
              <a:t>pseudo second-</a:t>
            </a:r>
            <a:r>
              <a:rPr lang="fr-FR" sz="3200" u="sng" dirty="0" err="1">
                <a:ea typeface="Times New Roman" panose="02020603050405020304" pitchFamily="18" charset="0"/>
                <a:cs typeface="Arial" panose="020B0604020202020204" pitchFamily="34" charset="0"/>
              </a:rPr>
              <a:t>order</a:t>
            </a:r>
            <a:r>
              <a:rPr lang="fr-FR" sz="3200" u="sng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3200" u="sng" dirty="0" err="1">
                <a:ea typeface="Times New Roman" panose="02020603050405020304" pitchFamily="18" charset="0"/>
                <a:cs typeface="Arial" panose="020B0604020202020204" pitchFamily="34" charset="0"/>
              </a:rPr>
              <a:t>kinetic</a:t>
            </a:r>
            <a:r>
              <a:rPr lang="fr-FR" sz="3200" u="sng" dirty="0">
                <a:ea typeface="Times New Roman" panose="02020603050405020304" pitchFamily="18" charset="0"/>
                <a:cs typeface="Arial" panose="020B0604020202020204" pitchFamily="34" charset="0"/>
              </a:rPr>
              <a:t> model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793200" y="14866741"/>
            <a:ext cx="0" cy="9108000"/>
          </a:xfrm>
          <a:prstGeom prst="line">
            <a:avLst/>
          </a:prstGeom>
          <a:ln w="4445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22174200" y="14886709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Courier New" panose="02070309020205020404" pitchFamily="49" charset="0"/>
              <a:buChar char="o"/>
            </a:pPr>
            <a:r>
              <a:rPr lang="fr-CA" sz="3200" b="1" i="1" u="dashLong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Effect of Adsorbent Dose</a:t>
            </a:r>
            <a:endParaRPr lang="fr-FR" sz="3200" b="1" i="1" u="dashLong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11895721" y="14890293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Courier New" panose="02070309020205020404" pitchFamily="49" charset="0"/>
              <a:buChar char="o"/>
            </a:pPr>
            <a:r>
              <a:rPr lang="fr-CA" sz="3200" b="1" i="1" u="dashLong" dirty="0">
                <a:solidFill>
                  <a:prstClr val="black"/>
                </a:solidFill>
                <a:cs typeface="Arial" panose="020B0604020202020204" pitchFamily="34" charset="0"/>
              </a:rPr>
              <a:t>Effect of Contact </a:t>
            </a:r>
            <a:r>
              <a:rPr lang="fr-CA" sz="3200" b="1" i="1" u="sng" dirty="0">
                <a:solidFill>
                  <a:prstClr val="black"/>
                </a:solidFill>
                <a:cs typeface="Arial" panose="020B0604020202020204" pitchFamily="34" charset="0"/>
              </a:rPr>
              <a:t>Time</a:t>
            </a:r>
            <a:endParaRPr lang="fr-FR" sz="3200" b="1" i="1" u="dashLong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12268200" y="19126200"/>
            <a:ext cx="815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Courier New" panose="02070309020205020404" pitchFamily="49" charset="0"/>
              <a:buChar char="o"/>
            </a:pPr>
            <a:r>
              <a:rPr lang="fr-CA" sz="3200" b="1" i="1" u="dashLong" dirty="0">
                <a:solidFill>
                  <a:prstClr val="black"/>
                </a:solidFill>
                <a:cs typeface="Arial" panose="020B0604020202020204" pitchFamily="34" charset="0"/>
              </a:rPr>
              <a:t>Effect of Initial Fluoride Concentration</a:t>
            </a:r>
            <a:endParaRPr lang="fr-FR" sz="3200" b="1" i="1" u="dashLong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22250400" y="19126200"/>
            <a:ext cx="601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Courier New" panose="02070309020205020404" pitchFamily="49" charset="0"/>
              <a:buChar char="o"/>
            </a:pPr>
            <a:r>
              <a:rPr lang="fr-CA" sz="3200" b="1" i="1" u="dashLong" dirty="0">
                <a:solidFill>
                  <a:prstClr val="black"/>
                </a:solidFill>
                <a:cs typeface="Arial" panose="020B0604020202020204" pitchFamily="34" charset="0"/>
              </a:rPr>
              <a:t>Effect of Initial pH Solution</a:t>
            </a:r>
            <a:endParaRPr lang="fr-FR" sz="3200" b="1" i="1" u="dashLong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pic>
        <p:nvPicPr>
          <p:cNvPr id="38" name="Image 37" descr="C:\Users\user\Downloads\logofac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9039" y="259428"/>
            <a:ext cx="3816000" cy="344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9" name="Graphique 38"/>
          <p:cNvGraphicFramePr/>
          <p:nvPr>
            <p:extLst>
              <p:ext uri="{D42A27DB-BD31-4B8C-83A1-F6EECF244321}">
                <p14:modId xmlns:p14="http://schemas.microsoft.com/office/powerpoint/2010/main" val="2388454345"/>
              </p:ext>
            </p:extLst>
          </p:nvPr>
        </p:nvGraphicFramePr>
        <p:xfrm>
          <a:off x="12992100" y="15545671"/>
          <a:ext cx="5760720" cy="3747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1" name="Graphique 50"/>
          <p:cNvGraphicFramePr/>
          <p:nvPr>
            <p:extLst>
              <p:ext uri="{D42A27DB-BD31-4B8C-83A1-F6EECF244321}">
                <p14:modId xmlns:p14="http://schemas.microsoft.com/office/powerpoint/2010/main" val="282138389"/>
              </p:ext>
            </p:extLst>
          </p:nvPr>
        </p:nvGraphicFramePr>
        <p:xfrm>
          <a:off x="13464540" y="19781578"/>
          <a:ext cx="5760720" cy="3750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2" name="Graphique 51"/>
          <p:cNvGraphicFramePr/>
          <p:nvPr>
            <p:extLst>
              <p:ext uri="{D42A27DB-BD31-4B8C-83A1-F6EECF244321}">
                <p14:modId xmlns:p14="http://schemas.microsoft.com/office/powerpoint/2010/main" val="2547426373"/>
              </p:ext>
            </p:extLst>
          </p:nvPr>
        </p:nvGraphicFramePr>
        <p:xfrm>
          <a:off x="22850093" y="15373162"/>
          <a:ext cx="5760720" cy="3750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53" name="Graphique 52"/>
          <p:cNvGraphicFramePr/>
          <p:nvPr>
            <p:extLst>
              <p:ext uri="{D42A27DB-BD31-4B8C-83A1-F6EECF244321}">
                <p14:modId xmlns:p14="http://schemas.microsoft.com/office/powerpoint/2010/main" val="2016086555"/>
              </p:ext>
            </p:extLst>
          </p:nvPr>
        </p:nvGraphicFramePr>
        <p:xfrm>
          <a:off x="22989540" y="19614746"/>
          <a:ext cx="5760720" cy="3750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54" name="Graphique 53"/>
          <p:cNvGraphicFramePr/>
          <p:nvPr>
            <p:extLst>
              <p:ext uri="{D42A27DB-BD31-4B8C-83A1-F6EECF244321}">
                <p14:modId xmlns:p14="http://schemas.microsoft.com/office/powerpoint/2010/main" val="3759283631"/>
              </p:ext>
            </p:extLst>
          </p:nvPr>
        </p:nvGraphicFramePr>
        <p:xfrm>
          <a:off x="13464540" y="24526806"/>
          <a:ext cx="5760720" cy="3750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55" name="Graphique 54"/>
          <p:cNvGraphicFramePr/>
          <p:nvPr>
            <p:extLst>
              <p:ext uri="{D42A27DB-BD31-4B8C-83A1-F6EECF244321}">
                <p14:modId xmlns:p14="http://schemas.microsoft.com/office/powerpoint/2010/main" val="3066246191"/>
              </p:ext>
            </p:extLst>
          </p:nvPr>
        </p:nvGraphicFramePr>
        <p:xfrm>
          <a:off x="22850093" y="24597297"/>
          <a:ext cx="5760720" cy="3750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225125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Personnalisé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5A5A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3304</TotalTime>
  <Words>686</Words>
  <Application>Microsoft Office PowerPoint</Application>
  <PresentationFormat>Personnalisé</PresentationFormat>
  <Paragraphs>104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Courier New</vt:lpstr>
      <vt:lpstr>Times New Roman</vt:lpstr>
      <vt:lpstr>Thème Office</vt:lpstr>
      <vt:lpstr>Présentation PowerPoint</vt:lpstr>
    </vt:vector>
  </TitlesOfParts>
  <Company>Genigraphics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Genigraphics Research Poster Template 36x48 Tri-Fold</dc:title>
  <dc:creator>Jay Larson</dc:creator>
  <dc:description>Quality poster printing
www.genigraphics.com
1-800-790-4001</dc:description>
  <cp:lastModifiedBy>Jihane ASSAOUI</cp:lastModifiedBy>
  <cp:revision>147</cp:revision>
  <cp:lastPrinted>2013-02-12T02:21:55Z</cp:lastPrinted>
  <dcterms:created xsi:type="dcterms:W3CDTF">2013-02-10T21:14:48Z</dcterms:created>
  <dcterms:modified xsi:type="dcterms:W3CDTF">2020-05-05T15:11:30Z</dcterms:modified>
</cp:coreProperties>
</file>