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70" r:id="rId2"/>
    <p:sldId id="271" r:id="rId3"/>
    <p:sldId id="265" r:id="rId4"/>
    <p:sldId id="266" r:id="rId5"/>
    <p:sldId id="267" r:id="rId6"/>
    <p:sldId id="268" r:id="rId7"/>
    <p:sldId id="269" r:id="rId8"/>
    <p:sldId id="257" r:id="rId9"/>
  </p:sldIdLst>
  <p:sldSz cx="5143500" cy="91440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AAC5"/>
    <a:srgbClr val="3156A6"/>
    <a:srgbClr val="FFFFFF"/>
    <a:srgbClr val="1838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2922" y="114"/>
      </p:cViewPr>
      <p:guideLst>
        <p:guide orient="horz" pos="2880"/>
        <p:guide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0874A25-9C45-4416-83D2-E383A8A64D3A}" type="datetimeFigureOut">
              <a:rPr lang="en-US" smtClean="0"/>
              <a:t>2/19/2022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B0BC8E6-D56A-4870-B6E9-2A4BC7FBBB98}" type="slidenum">
              <a:rPr lang="en-US" smtClean="0"/>
              <a:t>‹#›</a:t>
            </a:fld>
            <a:endParaRPr lang="en-US"/>
          </a:p>
        </p:txBody>
      </p:sp>
    </p:spTree>
    <p:extLst>
      <p:ext uri="{BB962C8B-B14F-4D97-AF65-F5344CB8AC3E}">
        <p14:creationId xmlns:p14="http://schemas.microsoft.com/office/powerpoint/2010/main" val="7919214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088408-D389-4CF7-B377-A7B2B41CE97B}" type="datetimeFigureOut">
              <a:rPr lang="en-US" smtClean="0"/>
              <a:t>2/19/2022</a:t>
            </a:fld>
            <a:endParaRPr lang="en-US"/>
          </a:p>
        </p:txBody>
      </p:sp>
      <p:sp>
        <p:nvSpPr>
          <p:cNvPr id="4" name="Slide Image Placeholder 3"/>
          <p:cNvSpPr>
            <a:spLocks noGrp="1" noRot="1" noChangeAspect="1"/>
          </p:cNvSpPr>
          <p:nvPr>
            <p:ph type="sldImg" idx="2"/>
          </p:nvPr>
        </p:nvSpPr>
        <p:spPr>
          <a:xfrm>
            <a:off x="2463800" y="685800"/>
            <a:ext cx="1930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EFB49E-C34A-4B76-96F0-9CDC0525ACAE}" type="slidenum">
              <a:rPr lang="en-US" smtClean="0"/>
              <a:t>‹#›</a:t>
            </a:fld>
            <a:endParaRPr lang="en-US"/>
          </a:p>
        </p:txBody>
      </p:sp>
    </p:spTree>
    <p:extLst>
      <p:ext uri="{BB962C8B-B14F-4D97-AF65-F5344CB8AC3E}">
        <p14:creationId xmlns:p14="http://schemas.microsoft.com/office/powerpoint/2010/main" val="147061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EFB49E-C34A-4B76-96F0-9CDC0525ACAE}" type="slidenum">
              <a:rPr lang="en-US" smtClean="0"/>
              <a:t>8</a:t>
            </a:fld>
            <a:endParaRPr lang="en-US"/>
          </a:p>
        </p:txBody>
      </p:sp>
    </p:spTree>
    <p:extLst>
      <p:ext uri="{BB962C8B-B14F-4D97-AF65-F5344CB8AC3E}">
        <p14:creationId xmlns:p14="http://schemas.microsoft.com/office/powerpoint/2010/main" val="3192264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5763" y="2840568"/>
            <a:ext cx="4371975" cy="1960033"/>
          </a:xfrm>
        </p:spPr>
        <p:txBody>
          <a:bodyPr/>
          <a:lstStyle/>
          <a:p>
            <a:r>
              <a:rPr lang="en-US"/>
              <a:t>Click to edit Master title style</a:t>
            </a:r>
          </a:p>
        </p:txBody>
      </p:sp>
      <p:sp>
        <p:nvSpPr>
          <p:cNvPr id="3" name="Subtitle 2"/>
          <p:cNvSpPr>
            <a:spLocks noGrp="1"/>
          </p:cNvSpPr>
          <p:nvPr>
            <p:ph type="subTitle" idx="1"/>
          </p:nvPr>
        </p:nvSpPr>
        <p:spPr>
          <a:xfrm>
            <a:off x="771525" y="5181600"/>
            <a:ext cx="360045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7CB89C-18FD-4825-8278-069F49F1242E}" type="datetime1">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46730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555A2A-AB70-4D14-81B3-58685CF53891}" type="datetime1">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172972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6301" y="5875867"/>
            <a:ext cx="4371975"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406301" y="3875618"/>
            <a:ext cx="4371975"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9E9B9E-A40A-4415-B805-C2A08C6447CF}" type="datetime1">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154943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4661" y="2844800"/>
            <a:ext cx="1259086"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89472" y="2844800"/>
            <a:ext cx="1259086"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118AAE-6A56-45DF-B40A-779EA19AD0C4}" type="datetime1">
              <a:rPr lang="en-US" smtClean="0"/>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468301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7175" y="366184"/>
            <a:ext cx="4629150"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7175" y="2046817"/>
            <a:ext cx="2272606"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7175" y="2899833"/>
            <a:ext cx="2272606"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12827" y="2046817"/>
            <a:ext cx="227349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612827" y="2899833"/>
            <a:ext cx="227349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F4DC07A-3BDB-4DAC-AB73-F59DA963094F}" type="datetime1">
              <a:rPr lang="en-US" smtClean="0"/>
              <a:t>2/19/2022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864440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478381-EB74-4371-86A8-1D1778E0D1E2}" type="datetime1">
              <a:rPr lang="en-US" smtClean="0"/>
              <a:t>2/19/2022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1339729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18F0B-4808-4899-B492-D5F0EEBAA370}" type="datetime1">
              <a:rPr lang="en-US" smtClean="0"/>
              <a:t>2/19/2022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4012268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7175" y="364067"/>
            <a:ext cx="1692176"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010966" y="364067"/>
            <a:ext cx="2875359"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7175" y="1913467"/>
            <a:ext cx="1692176"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2BCB7B-0585-4A55-B90A-F526ECDF69C2}" type="datetime1">
              <a:rPr lang="en-US" smtClean="0"/>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260492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8162" y="6400800"/>
            <a:ext cx="30861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008162" y="817033"/>
            <a:ext cx="30861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008162" y="7156451"/>
            <a:ext cx="30861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E9EFFC-427F-468C-B89B-04BC1EF754E9}" type="datetime1">
              <a:rPr lang="en-US" smtClean="0"/>
              <a:t>2/19/2022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1165174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DA6E7D-3B3A-46B5-BB93-A6F607776ECD}" type="datetime1">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1641962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97584" y="488951"/>
            <a:ext cx="650974"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4661" y="488951"/>
            <a:ext cx="1867198"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7B2F95-3C64-48C6-A6BF-975B2E978EFA}" type="datetime1">
              <a:rPr lang="en-US" smtClean="0"/>
              <a:t>2/19/2022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E821B-F9A9-4E59-9307-0E56C31189B4}" type="slidenum">
              <a:rPr lang="en-US" smtClean="0"/>
              <a:t>‹#›</a:t>
            </a:fld>
            <a:endParaRPr lang="en-US"/>
          </a:p>
        </p:txBody>
      </p:sp>
    </p:spTree>
    <p:extLst>
      <p:ext uri="{BB962C8B-B14F-4D97-AF65-F5344CB8AC3E}">
        <p14:creationId xmlns:p14="http://schemas.microsoft.com/office/powerpoint/2010/main" val="217504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175" y="366184"/>
            <a:ext cx="462915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57175" y="2133601"/>
            <a:ext cx="462915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57175" y="8475134"/>
            <a:ext cx="120015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486D25D-BA64-487D-BFE0-E31B3F9DCE5A}" type="datetime1">
              <a:rPr lang="en-US" smtClean="0"/>
              <a:t>2/19/2022</a:t>
            </a:fld>
            <a:endParaRPr lang="en-US"/>
          </a:p>
        </p:txBody>
      </p:sp>
      <p:sp>
        <p:nvSpPr>
          <p:cNvPr id="5" name="Footer Placeholder 4"/>
          <p:cNvSpPr>
            <a:spLocks noGrp="1"/>
          </p:cNvSpPr>
          <p:nvPr>
            <p:ph type="ftr" sz="quarter" idx="3"/>
          </p:nvPr>
        </p:nvSpPr>
        <p:spPr>
          <a:xfrm>
            <a:off x="1757363" y="8475134"/>
            <a:ext cx="1628775"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86175" y="8475134"/>
            <a:ext cx="120015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CCE821B-F9A9-4E59-9307-0E56C31189B4}" type="slidenum">
              <a:rPr lang="en-US" smtClean="0"/>
              <a:t>‹#›</a:t>
            </a:fld>
            <a:endParaRPr lang="en-US"/>
          </a:p>
        </p:txBody>
      </p:sp>
    </p:spTree>
    <p:extLst>
      <p:ext uri="{BB962C8B-B14F-4D97-AF65-F5344CB8AC3E}">
        <p14:creationId xmlns:p14="http://schemas.microsoft.com/office/powerpoint/2010/main" val="2852438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8BD43-3C72-468B-AFD4-C5C3798C2E4D}"/>
              </a:ext>
            </a:extLst>
          </p:cNvPr>
          <p:cNvSpPr>
            <a:spLocks noGrp="1"/>
          </p:cNvSpPr>
          <p:nvPr>
            <p:ph type="title"/>
          </p:nvPr>
        </p:nvSpPr>
        <p:spPr>
          <a:xfrm>
            <a:off x="257175" y="2590800"/>
            <a:ext cx="4629150" cy="533400"/>
          </a:xfrm>
        </p:spPr>
        <p:txBody>
          <a:bodyPr>
            <a:normAutofit fontScale="90000"/>
          </a:bodyPr>
          <a:lstStyle/>
          <a:p>
            <a:r>
              <a:rPr lang="en-US" sz="3100" b="1" dirty="0">
                <a:solidFill>
                  <a:schemeClr val="bg1"/>
                </a:solidFill>
                <a:highlight>
                  <a:srgbClr val="06AAC5"/>
                </a:highlight>
              </a:rPr>
              <a:t>Assessment of </a:t>
            </a:r>
            <a:r>
              <a:rPr lang="en-US" sz="2700" b="1" dirty="0">
                <a:solidFill>
                  <a:schemeClr val="bg1"/>
                </a:solidFill>
                <a:highlight>
                  <a:srgbClr val="06AAC5"/>
                </a:highlight>
              </a:rPr>
              <a:t>the Knowledge and Approach of General Dentists Who Treat Children and Pediatric Dentists Regarding the Proper Use of Antibiotics for Children</a:t>
            </a:r>
            <a:r>
              <a:rPr lang="en-US" sz="2700" dirty="0"/>
              <a:t/>
            </a:r>
            <a:br>
              <a:rPr lang="en-US" sz="2700" dirty="0"/>
            </a:br>
            <a:r>
              <a:rPr lang="en-US" dirty="0"/>
              <a:t/>
            </a:r>
            <a:br>
              <a:rPr lang="en-US" dirty="0"/>
            </a:br>
            <a:r>
              <a:rPr lang="en-US" dirty="0"/>
              <a:t/>
            </a:r>
            <a:br>
              <a:rPr lang="en-US" dirty="0"/>
            </a:br>
            <a:endParaRPr lang="en-IL" dirty="0"/>
          </a:p>
        </p:txBody>
      </p:sp>
      <p:sp>
        <p:nvSpPr>
          <p:cNvPr id="3" name="Content Placeholder 2">
            <a:extLst>
              <a:ext uri="{FF2B5EF4-FFF2-40B4-BE49-F238E27FC236}">
                <a16:creationId xmlns:a16="http://schemas.microsoft.com/office/drawing/2014/main" id="{456B19D6-35D9-474F-B63B-064112E5E143}"/>
              </a:ext>
            </a:extLst>
          </p:cNvPr>
          <p:cNvSpPr>
            <a:spLocks noGrp="1"/>
          </p:cNvSpPr>
          <p:nvPr>
            <p:ph idx="1"/>
          </p:nvPr>
        </p:nvSpPr>
        <p:spPr>
          <a:xfrm>
            <a:off x="257175" y="3429000"/>
            <a:ext cx="4629150" cy="4739218"/>
          </a:xfrm>
        </p:spPr>
        <p:txBody>
          <a:bodyPr/>
          <a:lstStyle/>
          <a:p>
            <a:endParaRPr lang="en-US" dirty="0"/>
          </a:p>
          <a:p>
            <a:pPr algn="ctr"/>
            <a:r>
              <a:rPr lang="en-US" sz="1800" b="1" u="sng" dirty="0"/>
              <a:t>Sigalit </a:t>
            </a:r>
            <a:r>
              <a:rPr lang="en-US" sz="1800" b="1" u="sng" dirty="0" smtClean="0"/>
              <a:t>Blumer, </a:t>
            </a:r>
            <a:r>
              <a:rPr lang="en-US" sz="1800" dirty="0"/>
              <a:t>Moran </a:t>
            </a:r>
            <a:r>
              <a:rPr lang="en-US" sz="1800" dirty="0" err="1"/>
              <a:t>Rubanenko</a:t>
            </a:r>
            <a:r>
              <a:rPr lang="en-US" sz="1800" dirty="0" smtClean="0"/>
              <a:t>,, </a:t>
            </a:r>
            <a:r>
              <a:rPr lang="en-US" sz="1800" dirty="0" err="1"/>
              <a:t>Kayan</a:t>
            </a:r>
            <a:r>
              <a:rPr lang="en-US" sz="1800" dirty="0"/>
              <a:t> </a:t>
            </a:r>
            <a:r>
              <a:rPr lang="en-US" sz="1800" dirty="0" err="1"/>
              <a:t>Maalof</a:t>
            </a:r>
            <a:r>
              <a:rPr lang="en-US" sz="1800" dirty="0"/>
              <a:t>, Shlomo Elbahary, Lazar Katz and Johnny Kharouba</a:t>
            </a:r>
          </a:p>
          <a:p>
            <a:pPr algn="ctr"/>
            <a:endParaRPr lang="en-US" sz="1800" b="1" dirty="0"/>
          </a:p>
          <a:p>
            <a:pPr algn="ctr"/>
            <a:endParaRPr lang="en-US" sz="1800" b="1" dirty="0"/>
          </a:p>
          <a:p>
            <a:pPr algn="ctr"/>
            <a:endParaRPr lang="en-US" sz="1800" b="1" dirty="0"/>
          </a:p>
          <a:p>
            <a:pPr algn="ctr"/>
            <a:endParaRPr lang="en-US" sz="1800" b="1" dirty="0"/>
          </a:p>
          <a:p>
            <a:pPr algn="ctr"/>
            <a:endParaRPr lang="en-US" sz="1800" b="1" dirty="0"/>
          </a:p>
          <a:p>
            <a:pPr algn="ctr"/>
            <a:r>
              <a:rPr lang="en-US" sz="1800" b="1" dirty="0"/>
              <a:t>Department of Pediatric Dentistry</a:t>
            </a:r>
            <a:r>
              <a:rPr lang="en-US" sz="1800" b="1" dirty="0" smtClean="0"/>
              <a:t>, Faculty </a:t>
            </a:r>
            <a:r>
              <a:rPr lang="en-US" sz="1800" b="1" dirty="0"/>
              <a:t>of Medicine, Tel Aviv University, Tel Aviv, Israel  </a:t>
            </a:r>
          </a:p>
          <a:p>
            <a:pPr algn="ctr"/>
            <a:endParaRPr lang="en-US" sz="1800" b="1" dirty="0"/>
          </a:p>
          <a:p>
            <a:pPr algn="ctr"/>
            <a:endParaRPr lang="en-US" sz="1800" b="1" dirty="0"/>
          </a:p>
          <a:p>
            <a:endParaRPr lang="en-IL" dirty="0"/>
          </a:p>
        </p:txBody>
      </p:sp>
    </p:spTree>
    <p:extLst>
      <p:ext uri="{BB962C8B-B14F-4D97-AF65-F5344CB8AC3E}">
        <p14:creationId xmlns:p14="http://schemas.microsoft.com/office/powerpoint/2010/main" val="3082767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67F16B8-05F3-4C53-AC1C-A47E147C8179}"/>
              </a:ext>
            </a:extLst>
          </p:cNvPr>
          <p:cNvSpPr>
            <a:spLocks noGrp="1"/>
          </p:cNvSpPr>
          <p:nvPr>
            <p:ph type="title"/>
          </p:nvPr>
        </p:nvSpPr>
        <p:spPr>
          <a:xfrm>
            <a:off x="278606" y="1143000"/>
            <a:ext cx="4586288" cy="2714178"/>
          </a:xfrm>
        </p:spPr>
        <p:txBody>
          <a:bodyPr/>
          <a:lstStyle/>
          <a:p>
            <a:r>
              <a:rPr lang="en-US" b="1" dirty="0">
                <a:highlight>
                  <a:srgbClr val="06AAC5"/>
                </a:highlight>
              </a:rPr>
              <a:t>Background</a:t>
            </a:r>
            <a:r>
              <a:rPr lang="en-US" dirty="0"/>
              <a:t> </a:t>
            </a:r>
            <a:endParaRPr lang="he-IL" dirty="0"/>
          </a:p>
        </p:txBody>
      </p:sp>
      <p:sp>
        <p:nvSpPr>
          <p:cNvPr id="6" name="TextBox 5">
            <a:extLst>
              <a:ext uri="{FF2B5EF4-FFF2-40B4-BE49-F238E27FC236}">
                <a16:creationId xmlns:a16="http://schemas.microsoft.com/office/drawing/2014/main" id="{3FA8D476-E6B5-4D6F-913C-3A786FFD5B0A}"/>
              </a:ext>
            </a:extLst>
          </p:cNvPr>
          <p:cNvSpPr txBox="1"/>
          <p:nvPr/>
        </p:nvSpPr>
        <p:spPr>
          <a:xfrm>
            <a:off x="133350" y="3857178"/>
            <a:ext cx="4876800" cy="3785652"/>
          </a:xfrm>
          <a:prstGeom prst="rect">
            <a:avLst/>
          </a:prstGeom>
          <a:noFill/>
        </p:spPr>
        <p:txBody>
          <a:bodyPr wrap="square">
            <a:spAutoFit/>
          </a:bodyPr>
          <a:lstStyle/>
          <a:p>
            <a:r>
              <a:rPr lang="en-US" sz="2400" b="1" dirty="0"/>
              <a:t>Antibiotics are widely used in medicine and dentistry for both preventive and therapeutic</a:t>
            </a:r>
          </a:p>
          <a:p>
            <a:r>
              <a:rPr lang="en-US" sz="2400" b="1" dirty="0"/>
              <a:t>purposes. Excessive use can induce resistant bacterial strains. Increasing bacterial resistance to antibiotics is well documented in children and poses a serious concern in global health.</a:t>
            </a:r>
          </a:p>
          <a:p>
            <a:endParaRPr lang="en-US" sz="2400" b="1" dirty="0"/>
          </a:p>
        </p:txBody>
      </p:sp>
    </p:spTree>
    <p:extLst>
      <p:ext uri="{BB962C8B-B14F-4D97-AF65-F5344CB8AC3E}">
        <p14:creationId xmlns:p14="http://schemas.microsoft.com/office/powerpoint/2010/main" val="384716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67F16B8-05F3-4C53-AC1C-A47E147C8179}"/>
              </a:ext>
            </a:extLst>
          </p:cNvPr>
          <p:cNvSpPr>
            <a:spLocks noGrp="1"/>
          </p:cNvSpPr>
          <p:nvPr>
            <p:ph type="title"/>
          </p:nvPr>
        </p:nvSpPr>
        <p:spPr>
          <a:xfrm>
            <a:off x="278606" y="1143000"/>
            <a:ext cx="4586288" cy="2714178"/>
          </a:xfrm>
        </p:spPr>
        <p:txBody>
          <a:bodyPr/>
          <a:lstStyle/>
          <a:p>
            <a:r>
              <a:rPr lang="en-US" b="1" dirty="0">
                <a:highlight>
                  <a:srgbClr val="06AAC5"/>
                </a:highlight>
              </a:rPr>
              <a:t>Background</a:t>
            </a:r>
            <a:r>
              <a:rPr lang="en-US" dirty="0"/>
              <a:t> </a:t>
            </a:r>
            <a:endParaRPr lang="he-IL" dirty="0"/>
          </a:p>
        </p:txBody>
      </p:sp>
      <p:sp>
        <p:nvSpPr>
          <p:cNvPr id="6" name="TextBox 5">
            <a:extLst>
              <a:ext uri="{FF2B5EF4-FFF2-40B4-BE49-F238E27FC236}">
                <a16:creationId xmlns:a16="http://schemas.microsoft.com/office/drawing/2014/main" id="{3FA8D476-E6B5-4D6F-913C-3A786FFD5B0A}"/>
              </a:ext>
            </a:extLst>
          </p:cNvPr>
          <p:cNvSpPr txBox="1"/>
          <p:nvPr/>
        </p:nvSpPr>
        <p:spPr>
          <a:xfrm>
            <a:off x="133350" y="3857178"/>
            <a:ext cx="4876800" cy="3416320"/>
          </a:xfrm>
          <a:prstGeom prst="rect">
            <a:avLst/>
          </a:prstGeom>
          <a:noFill/>
        </p:spPr>
        <p:txBody>
          <a:bodyPr wrap="square">
            <a:spAutoFit/>
          </a:bodyPr>
          <a:lstStyle/>
          <a:p>
            <a:r>
              <a:rPr lang="en-US" sz="2400" b="1" dirty="0"/>
              <a:t>Dentists often provide antibiotics unnecessarily.</a:t>
            </a:r>
          </a:p>
          <a:p>
            <a:r>
              <a:rPr lang="en-US" sz="2400" b="1" dirty="0"/>
              <a:t>There are certain indications for the proper use of antibiotics for pediatric dentistry according to the European and American Pediatric Dentistry (EAPD and AAPD). </a:t>
            </a:r>
          </a:p>
          <a:p>
            <a:r>
              <a:rPr lang="en-US" sz="2400" b="1" dirty="0"/>
              <a:t>Very often dentists do not follow these guidelines.</a:t>
            </a:r>
          </a:p>
        </p:txBody>
      </p:sp>
    </p:spTree>
    <p:extLst>
      <p:ext uri="{BB962C8B-B14F-4D97-AF65-F5344CB8AC3E}">
        <p14:creationId xmlns:p14="http://schemas.microsoft.com/office/powerpoint/2010/main" val="2641948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E883F-AF45-4512-91E3-F771F46AABCE}"/>
              </a:ext>
            </a:extLst>
          </p:cNvPr>
          <p:cNvSpPr>
            <a:spLocks noGrp="1"/>
          </p:cNvSpPr>
          <p:nvPr>
            <p:ph type="title"/>
          </p:nvPr>
        </p:nvSpPr>
        <p:spPr/>
        <p:txBody>
          <a:bodyPr/>
          <a:lstStyle/>
          <a:p>
            <a:r>
              <a:rPr lang="en-US" dirty="0">
                <a:highlight>
                  <a:srgbClr val="06AAC5"/>
                </a:highlight>
              </a:rPr>
              <a:t>Objectives</a:t>
            </a:r>
            <a:endParaRPr lang="en-IL" dirty="0">
              <a:highlight>
                <a:srgbClr val="06AAC5"/>
              </a:highlight>
            </a:endParaRPr>
          </a:p>
        </p:txBody>
      </p:sp>
      <p:sp>
        <p:nvSpPr>
          <p:cNvPr id="3" name="Content Placeholder 2">
            <a:extLst>
              <a:ext uri="{FF2B5EF4-FFF2-40B4-BE49-F238E27FC236}">
                <a16:creationId xmlns:a16="http://schemas.microsoft.com/office/drawing/2014/main" id="{EAADACF3-5176-4A5A-ACC3-C10C6D450FA2}"/>
              </a:ext>
            </a:extLst>
          </p:cNvPr>
          <p:cNvSpPr>
            <a:spLocks noGrp="1"/>
          </p:cNvSpPr>
          <p:nvPr>
            <p:ph idx="1"/>
          </p:nvPr>
        </p:nvSpPr>
        <p:spPr>
          <a:xfrm>
            <a:off x="257175" y="1752600"/>
            <a:ext cx="4629150" cy="7025215"/>
          </a:xfrm>
        </p:spPr>
        <p:txBody>
          <a:bodyPr>
            <a:normAutofit fontScale="85000" lnSpcReduction="10000"/>
          </a:bodyPr>
          <a:lstStyle/>
          <a:p>
            <a:pPr marL="0" indent="0">
              <a:buNone/>
            </a:pPr>
            <a:r>
              <a:rPr lang="en-US" b="1" dirty="0"/>
              <a:t>This study aimed to examine the level of knowledge among general dentists (who also treat children) and pediatric dentists on proper use of antibiotics. In addition, we examined whether there is unjustified use of antibiotics, if dentists are aware of the new and conservative approach of administering antibiotics to patients, and whether there is a relationship between years of professional seniority and dentist's knowledge level of proper use of antibiotics.</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615435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C023E-46C0-4AF2-AC5B-F1C8740D2853}"/>
              </a:ext>
            </a:extLst>
          </p:cNvPr>
          <p:cNvSpPr>
            <a:spLocks noGrp="1"/>
          </p:cNvSpPr>
          <p:nvPr>
            <p:ph type="title"/>
          </p:nvPr>
        </p:nvSpPr>
        <p:spPr/>
        <p:txBody>
          <a:bodyPr/>
          <a:lstStyle/>
          <a:p>
            <a:r>
              <a:rPr lang="en-US" dirty="0">
                <a:highlight>
                  <a:srgbClr val="06AAC5"/>
                </a:highlight>
              </a:rPr>
              <a:t>Methods</a:t>
            </a:r>
            <a:endParaRPr lang="en-IL" dirty="0">
              <a:highlight>
                <a:srgbClr val="06AAC5"/>
              </a:highlight>
            </a:endParaRPr>
          </a:p>
        </p:txBody>
      </p:sp>
      <p:sp>
        <p:nvSpPr>
          <p:cNvPr id="3" name="Content Placeholder 2">
            <a:extLst>
              <a:ext uri="{FF2B5EF4-FFF2-40B4-BE49-F238E27FC236}">
                <a16:creationId xmlns:a16="http://schemas.microsoft.com/office/drawing/2014/main" id="{B1ED25B4-8520-40B4-8007-8EED96E915FF}"/>
              </a:ext>
            </a:extLst>
          </p:cNvPr>
          <p:cNvSpPr>
            <a:spLocks noGrp="1"/>
          </p:cNvSpPr>
          <p:nvPr>
            <p:ph idx="1"/>
          </p:nvPr>
        </p:nvSpPr>
        <p:spPr/>
        <p:txBody>
          <a:bodyPr>
            <a:normAutofit/>
          </a:bodyPr>
          <a:lstStyle/>
          <a:p>
            <a:pPr marL="0" indent="0">
              <a:buNone/>
            </a:pPr>
            <a:r>
              <a:rPr lang="en-US" b="1" dirty="0"/>
              <a:t>One hundred general dentists (GD) who treat children in addition to 100 pediatric dentists (PD) completed the study questionnaires which measured knowledge, practice and attitudes regrading using antibiotics during dental treatment</a:t>
            </a:r>
          </a:p>
          <a:p>
            <a:pPr marL="0" indent="0">
              <a:buNone/>
            </a:pPr>
            <a:r>
              <a:rPr lang="en-US" b="1" dirty="0"/>
              <a:t>among children.</a:t>
            </a:r>
          </a:p>
          <a:p>
            <a:pPr marL="0" indent="0">
              <a:buNone/>
            </a:pPr>
            <a:endParaRPr lang="en-US" dirty="0"/>
          </a:p>
        </p:txBody>
      </p:sp>
    </p:spTree>
    <p:extLst>
      <p:ext uri="{BB962C8B-B14F-4D97-AF65-F5344CB8AC3E}">
        <p14:creationId xmlns:p14="http://schemas.microsoft.com/office/powerpoint/2010/main" val="2923886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18BF-9552-445B-8E58-FB466E34D764}"/>
              </a:ext>
            </a:extLst>
          </p:cNvPr>
          <p:cNvSpPr>
            <a:spLocks noGrp="1"/>
          </p:cNvSpPr>
          <p:nvPr>
            <p:ph type="title"/>
          </p:nvPr>
        </p:nvSpPr>
        <p:spPr/>
        <p:txBody>
          <a:bodyPr/>
          <a:lstStyle/>
          <a:p>
            <a:r>
              <a:rPr lang="en-US" dirty="0">
                <a:highlight>
                  <a:srgbClr val="06AAC5"/>
                </a:highlight>
              </a:rPr>
              <a:t>Results</a:t>
            </a:r>
            <a:endParaRPr lang="en-IL" dirty="0">
              <a:highlight>
                <a:srgbClr val="06AAC5"/>
              </a:highlight>
            </a:endParaRPr>
          </a:p>
        </p:txBody>
      </p:sp>
      <p:sp>
        <p:nvSpPr>
          <p:cNvPr id="3" name="Content Placeholder 2">
            <a:extLst>
              <a:ext uri="{FF2B5EF4-FFF2-40B4-BE49-F238E27FC236}">
                <a16:creationId xmlns:a16="http://schemas.microsoft.com/office/drawing/2014/main" id="{241F33D6-DAB6-4B98-A519-DE6DB20585FA}"/>
              </a:ext>
            </a:extLst>
          </p:cNvPr>
          <p:cNvSpPr>
            <a:spLocks noGrp="1"/>
          </p:cNvSpPr>
          <p:nvPr>
            <p:ph idx="1"/>
          </p:nvPr>
        </p:nvSpPr>
        <p:spPr>
          <a:xfrm>
            <a:off x="257175" y="2133601"/>
            <a:ext cx="4752974" cy="6034618"/>
          </a:xfrm>
        </p:spPr>
        <p:txBody>
          <a:bodyPr>
            <a:normAutofit fontScale="77500" lnSpcReduction="20000"/>
          </a:bodyPr>
          <a:lstStyle/>
          <a:p>
            <a:pPr marL="0" indent="0">
              <a:buNone/>
            </a:pPr>
            <a:r>
              <a:rPr lang="en-US" b="1" dirty="0"/>
              <a:t>The general average of level of knowledge on proper use of antibiotics among general dentists was relatively low for both GDs (60.7%) and PDs (65%). </a:t>
            </a:r>
          </a:p>
          <a:p>
            <a:pPr marL="0" indent="0">
              <a:buNone/>
            </a:pPr>
            <a:r>
              <a:rPr lang="en-US" b="1" dirty="0"/>
              <a:t>PDs demonstrated relatively greater knowledge of correct use of antibiotics, especially in cases of endodontics and trauma. </a:t>
            </a:r>
          </a:p>
          <a:p>
            <a:pPr marL="0" indent="0">
              <a:buNone/>
            </a:pPr>
            <a:r>
              <a:rPr lang="en-US" b="1" dirty="0"/>
              <a:t>PDs also showed higher awareness to latest guidelines for the admission of “prophylactic antibiotics” according to the American Association (AAPD) and/or the European Union (EAPD)</a:t>
            </a:r>
          </a:p>
          <a:p>
            <a:pPr marL="0" indent="0">
              <a:buNone/>
            </a:pPr>
            <a:r>
              <a:rPr lang="en-US" b="1" dirty="0"/>
              <a:t>compared with GDs (86.2% vs. 66.3%).</a:t>
            </a:r>
          </a:p>
          <a:p>
            <a:endParaRPr lang="en-US" dirty="0"/>
          </a:p>
        </p:txBody>
      </p:sp>
    </p:spTree>
    <p:extLst>
      <p:ext uri="{BB962C8B-B14F-4D97-AF65-F5344CB8AC3E}">
        <p14:creationId xmlns:p14="http://schemas.microsoft.com/office/powerpoint/2010/main" val="1682462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5FA95-7CC0-4CC8-ADF0-B2F01E714599}"/>
              </a:ext>
            </a:extLst>
          </p:cNvPr>
          <p:cNvSpPr>
            <a:spLocks noGrp="1"/>
          </p:cNvSpPr>
          <p:nvPr>
            <p:ph type="title"/>
          </p:nvPr>
        </p:nvSpPr>
        <p:spPr/>
        <p:txBody>
          <a:bodyPr/>
          <a:lstStyle/>
          <a:p>
            <a:r>
              <a:rPr lang="en-US" dirty="0">
                <a:highlight>
                  <a:srgbClr val="06AAC5"/>
                </a:highlight>
              </a:rPr>
              <a:t>Conclusion</a:t>
            </a:r>
            <a:endParaRPr lang="en-IL" dirty="0">
              <a:highlight>
                <a:srgbClr val="06AAC5"/>
              </a:highlight>
            </a:endParaRPr>
          </a:p>
        </p:txBody>
      </p:sp>
      <p:sp>
        <p:nvSpPr>
          <p:cNvPr id="3" name="Content Placeholder 2">
            <a:extLst>
              <a:ext uri="{FF2B5EF4-FFF2-40B4-BE49-F238E27FC236}">
                <a16:creationId xmlns:a16="http://schemas.microsoft.com/office/drawing/2014/main" id="{36D230B7-157D-421B-BE66-9958B7FD6D8C}"/>
              </a:ext>
            </a:extLst>
          </p:cNvPr>
          <p:cNvSpPr>
            <a:spLocks noGrp="1"/>
          </p:cNvSpPr>
          <p:nvPr>
            <p:ph idx="1"/>
          </p:nvPr>
        </p:nvSpPr>
        <p:spPr>
          <a:xfrm>
            <a:off x="257175" y="2133601"/>
            <a:ext cx="4629150" cy="6034617"/>
          </a:xfrm>
        </p:spPr>
        <p:txBody>
          <a:bodyPr>
            <a:normAutofit fontScale="70000" lnSpcReduction="20000"/>
          </a:bodyPr>
          <a:lstStyle/>
          <a:p>
            <a:pPr marL="0" indent="0">
              <a:buNone/>
            </a:pPr>
            <a:r>
              <a:rPr lang="en-US" sz="3400" b="1" dirty="0"/>
              <a:t>The level of knowledge of both general dentists and pediatric dentists is poor, with a large percentage of dentists from both groups not knowing  whether antibiotics are needed in a specific dental case or not.</a:t>
            </a:r>
          </a:p>
          <a:p>
            <a:pPr marL="0" indent="0">
              <a:buNone/>
            </a:pPr>
            <a:r>
              <a:rPr lang="en-US" sz="3400" b="1" dirty="0"/>
              <a:t>Compliance with the EAPD/AAPD</a:t>
            </a:r>
          </a:p>
          <a:p>
            <a:pPr marL="0" indent="0">
              <a:buNone/>
            </a:pPr>
            <a:r>
              <a:rPr lang="en-US" sz="3400" b="1" dirty="0"/>
              <a:t>guidelines is also low and inadequate.</a:t>
            </a:r>
          </a:p>
          <a:p>
            <a:pPr marL="0" indent="0">
              <a:buNone/>
            </a:pPr>
            <a:r>
              <a:rPr lang="en-US" sz="3400" b="1" dirty="0"/>
              <a:t>The method of prescribing antibiotics given by dentists can be improved by increasing awareness, educational initiatives, and postgraduate courses among dentists regarding the recommended indications.</a:t>
            </a:r>
          </a:p>
          <a:p>
            <a:pPr marL="0" indent="0">
              <a:buNone/>
            </a:pPr>
            <a:endParaRPr lang="en-US" sz="3400" dirty="0"/>
          </a:p>
          <a:p>
            <a:pPr marL="0" indent="0">
              <a:buNone/>
            </a:pPr>
            <a:r>
              <a:rPr lang="en-US" dirty="0"/>
              <a:t> </a:t>
            </a:r>
          </a:p>
        </p:txBody>
      </p:sp>
    </p:spTree>
    <p:extLst>
      <p:ext uri="{BB962C8B-B14F-4D97-AF65-F5344CB8AC3E}">
        <p14:creationId xmlns:p14="http://schemas.microsoft.com/office/powerpoint/2010/main" val="2458604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85751" y="1524000"/>
            <a:ext cx="4572000" cy="3429000"/>
          </a:xfrm>
          <a:prstGeom prst="rect">
            <a:avLst/>
          </a:prstGeom>
        </p:spPr>
        <p:txBody>
          <a:bodyPr vert="horz" lIns="91440" tIns="45720" rIns="91440" bIns="45720" rtlCol="0" anchor="ctr">
            <a:normAutofit fontScale="5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indent="0"/>
            <a:r>
              <a:rPr lang="en-US" dirty="0"/>
              <a:t/>
            </a:r>
            <a:br>
              <a:rPr lang="en-US" dirty="0"/>
            </a:br>
            <a:r>
              <a:rPr lang="en-US" sz="7100" dirty="0">
                <a:highlight>
                  <a:srgbClr val="06AAC5"/>
                </a:highlight>
              </a:rPr>
              <a:t>Disclosures</a:t>
            </a:r>
            <a:r>
              <a:rPr lang="en-US" sz="5300" dirty="0"/>
              <a:t/>
            </a:r>
            <a:br>
              <a:rPr lang="en-US" sz="5300" dirty="0"/>
            </a:br>
            <a:r>
              <a:rPr lang="en-US" sz="5300" dirty="0"/>
              <a:t/>
            </a:r>
            <a:br>
              <a:rPr lang="en-US" sz="5300" dirty="0"/>
            </a:br>
            <a:r>
              <a:rPr lang="en-US" sz="5300" b="1" dirty="0"/>
              <a:t>I </a:t>
            </a:r>
            <a:r>
              <a:rPr lang="en-US" sz="5300" b="1" dirty="0" smtClean="0"/>
              <a:t>have </a:t>
            </a:r>
            <a:r>
              <a:rPr lang="en-US" sz="5300" b="1" dirty="0"/>
              <a:t>no financial relationships to disclose concerning the content of this presentation or session</a:t>
            </a:r>
            <a:r>
              <a:rPr lang="he-IL" sz="5300" b="1" dirty="0"/>
              <a:t>.</a:t>
            </a:r>
            <a:r>
              <a:rPr lang="en-US" sz="5300" b="1" dirty="0"/>
              <a:t/>
            </a:r>
            <a:br>
              <a:rPr lang="en-US" sz="5300" b="1" dirty="0"/>
            </a:br>
            <a:r>
              <a:rPr lang="he-IL" sz="5300" b="1" dirty="0"/>
              <a:t/>
            </a:r>
            <a:br>
              <a:rPr lang="he-IL" sz="5300" b="1" dirty="0"/>
            </a:br>
            <a:endParaRPr lang="en-US" b="1" dirty="0"/>
          </a:p>
        </p:txBody>
      </p:sp>
    </p:spTree>
    <p:extLst>
      <p:ext uri="{BB962C8B-B14F-4D97-AF65-F5344CB8AC3E}">
        <p14:creationId xmlns:p14="http://schemas.microsoft.com/office/powerpoint/2010/main" val="2975582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454</Words>
  <Application>Microsoft Office PowerPoint</Application>
  <PresentationFormat>‫הצגה על המסך (16:9)</PresentationFormat>
  <Paragraphs>38</Paragraphs>
  <Slides>8</Slides>
  <Notes>1</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8</vt:i4>
      </vt:variant>
    </vt:vector>
  </HeadingPairs>
  <TitlesOfParts>
    <vt:vector size="12" baseType="lpstr">
      <vt:lpstr>Arial</vt:lpstr>
      <vt:lpstr>Calibri</vt:lpstr>
      <vt:lpstr>Times New Roman</vt:lpstr>
      <vt:lpstr>Office Theme</vt:lpstr>
      <vt:lpstr>Assessment of the Knowledge and Approach of General Dentists Who Treat Children and Pediatric Dentists Regarding the Proper Use of Antibiotics for Children   </vt:lpstr>
      <vt:lpstr>Background </vt:lpstr>
      <vt:lpstr>Background </vt:lpstr>
      <vt:lpstr>Objectives</vt:lpstr>
      <vt:lpstr>Methods</vt:lpstr>
      <vt:lpstr>Results</vt:lpstr>
      <vt:lpstr>Conclusion</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Osnat Siluk</dc:creator>
  <cp:lastModifiedBy>X</cp:lastModifiedBy>
  <cp:revision>22</cp:revision>
  <dcterms:created xsi:type="dcterms:W3CDTF">2017-01-02T10:55:00Z</dcterms:created>
  <dcterms:modified xsi:type="dcterms:W3CDTF">2022-02-19T07:35:08Z</dcterms:modified>
</cp:coreProperties>
</file>