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8"/>
  </p:notesMasterIdLst>
  <p:handoutMasterIdLst>
    <p:handoutMasterId r:id="rId29"/>
  </p:handoutMasterIdLst>
  <p:sldIdLst>
    <p:sldId id="260" r:id="rId3"/>
    <p:sldId id="307" r:id="rId4"/>
    <p:sldId id="299" r:id="rId5"/>
    <p:sldId id="298" r:id="rId6"/>
    <p:sldId id="262" r:id="rId7"/>
    <p:sldId id="291" r:id="rId8"/>
    <p:sldId id="293" r:id="rId9"/>
    <p:sldId id="316" r:id="rId10"/>
    <p:sldId id="265" r:id="rId11"/>
    <p:sldId id="300" r:id="rId12"/>
    <p:sldId id="264" r:id="rId13"/>
    <p:sldId id="276" r:id="rId14"/>
    <p:sldId id="302" r:id="rId15"/>
    <p:sldId id="277" r:id="rId16"/>
    <p:sldId id="304" r:id="rId17"/>
    <p:sldId id="301" r:id="rId18"/>
    <p:sldId id="274" r:id="rId19"/>
    <p:sldId id="275" r:id="rId20"/>
    <p:sldId id="305" r:id="rId21"/>
    <p:sldId id="288" r:id="rId22"/>
    <p:sldId id="285" r:id="rId23"/>
    <p:sldId id="287" r:id="rId24"/>
    <p:sldId id="290" r:id="rId25"/>
    <p:sldId id="308" r:id="rId26"/>
    <p:sldId id="289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 snapToGrid="0">
      <p:cViewPr>
        <p:scale>
          <a:sx n="66" d="100"/>
          <a:sy n="66" d="100"/>
        </p:scale>
        <p:origin x="-63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532310-A631-49FC-A3B5-5923689CBECE}" type="doc">
      <dgm:prSet loTypeId="urn:microsoft.com/office/officeart/2005/8/layout/cycle8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7FA7F1-446B-4ECD-8EB7-B467D918F3DA}">
      <dgm:prSet phldrT="[Text]" custT="1"/>
      <dgm:spPr/>
      <dgm:t>
        <a:bodyPr/>
        <a:lstStyle/>
        <a:p>
          <a:pPr algn="ctr"/>
          <a:r>
            <a:rPr lang="en-US" sz="2800" b="1" dirty="0" smtClean="0"/>
            <a:t>E6,E7, </a:t>
          </a:r>
        </a:p>
        <a:p>
          <a:pPr algn="ctr"/>
          <a:r>
            <a:rPr lang="en-US" sz="2800" b="1" dirty="0" smtClean="0"/>
            <a:t>E1 </a:t>
          </a:r>
        </a:p>
      </dgm:t>
    </dgm:pt>
    <dgm:pt modelId="{DF28202D-AD9D-4C4E-BAA8-DEC6D38B41A9}" type="parTrans" cxnId="{F1BCC3A4-C1B1-417D-AFFF-F9C7127A6A1E}">
      <dgm:prSet/>
      <dgm:spPr/>
      <dgm:t>
        <a:bodyPr/>
        <a:lstStyle/>
        <a:p>
          <a:pPr algn="ctr"/>
          <a:endParaRPr lang="en-US"/>
        </a:p>
      </dgm:t>
    </dgm:pt>
    <dgm:pt modelId="{FDBF5F12-D39B-4C8B-82BB-75ABE6195C6B}" type="sibTrans" cxnId="{F1BCC3A4-C1B1-417D-AFFF-F9C7127A6A1E}">
      <dgm:prSet/>
      <dgm:spPr/>
      <dgm:t>
        <a:bodyPr/>
        <a:lstStyle/>
        <a:p>
          <a:pPr algn="ctr"/>
          <a:endParaRPr lang="en-US"/>
        </a:p>
      </dgm:t>
    </dgm:pt>
    <dgm:pt modelId="{9F941977-9094-4CFD-9F45-A66F9667BB49}">
      <dgm:prSet phldrT="[Text]" custT="1"/>
      <dgm:spPr/>
      <dgm:t>
        <a:bodyPr/>
        <a:lstStyle/>
        <a:p>
          <a:pPr algn="ctr"/>
          <a:r>
            <a:rPr lang="en-US" sz="2800" b="1" dirty="0" smtClean="0"/>
            <a:t>E2,E4, E5 </a:t>
          </a:r>
          <a:endParaRPr lang="en-US" sz="2800" dirty="0"/>
        </a:p>
      </dgm:t>
    </dgm:pt>
    <dgm:pt modelId="{B6DCE915-ACB0-455E-ABDC-1B3C3D38A028}" type="parTrans" cxnId="{C2F90D4D-53CA-4888-8294-D63ED166D996}">
      <dgm:prSet/>
      <dgm:spPr/>
      <dgm:t>
        <a:bodyPr/>
        <a:lstStyle/>
        <a:p>
          <a:pPr algn="ctr"/>
          <a:endParaRPr lang="en-US"/>
        </a:p>
      </dgm:t>
    </dgm:pt>
    <dgm:pt modelId="{5BF87505-B80C-45D6-A10A-CDCBC30E9B39}" type="sibTrans" cxnId="{C2F90D4D-53CA-4888-8294-D63ED166D996}">
      <dgm:prSet/>
      <dgm:spPr/>
      <dgm:t>
        <a:bodyPr/>
        <a:lstStyle/>
        <a:p>
          <a:pPr algn="ctr"/>
          <a:endParaRPr lang="en-US"/>
        </a:p>
      </dgm:t>
    </dgm:pt>
    <dgm:pt modelId="{EC7832BC-4633-428F-901E-9C2191A0A857}">
      <dgm:prSet phldrT="[Text]" custT="1"/>
      <dgm:spPr/>
      <dgm:t>
        <a:bodyPr/>
        <a:lstStyle/>
        <a:p>
          <a:pPr algn="ctr"/>
          <a:r>
            <a:rPr lang="en-US" sz="2800" b="1" dirty="0" smtClean="0"/>
            <a:t>L2</a:t>
          </a:r>
        </a:p>
        <a:p>
          <a:pPr algn="ctr"/>
          <a:r>
            <a:rPr lang="en-US" sz="2800" b="1" dirty="0" smtClean="0"/>
            <a:t> </a:t>
          </a:r>
          <a:endParaRPr lang="en-US" sz="2800" b="1" dirty="0"/>
        </a:p>
      </dgm:t>
    </dgm:pt>
    <dgm:pt modelId="{B1E5FCBC-C598-4707-802F-AF99040FA1C0}" type="parTrans" cxnId="{89232304-B5EE-44D5-932A-17D290E96AE3}">
      <dgm:prSet/>
      <dgm:spPr/>
      <dgm:t>
        <a:bodyPr/>
        <a:lstStyle/>
        <a:p>
          <a:pPr algn="ctr"/>
          <a:endParaRPr lang="en-US"/>
        </a:p>
      </dgm:t>
    </dgm:pt>
    <dgm:pt modelId="{0D0FFD92-D9D0-4DAA-B822-21ADBAEE99AA}" type="sibTrans" cxnId="{89232304-B5EE-44D5-932A-17D290E96AE3}">
      <dgm:prSet/>
      <dgm:spPr/>
      <dgm:t>
        <a:bodyPr/>
        <a:lstStyle/>
        <a:p>
          <a:pPr algn="ctr"/>
          <a:endParaRPr lang="en-US"/>
        </a:p>
      </dgm:t>
    </dgm:pt>
    <dgm:pt modelId="{D96FE95A-A060-4E80-854A-26AB955E6556}">
      <dgm:prSet phldrT="[Text]" custT="1"/>
      <dgm:spPr/>
      <dgm:t>
        <a:bodyPr/>
        <a:lstStyle/>
        <a:p>
          <a:pPr algn="ctr"/>
          <a:r>
            <a:rPr lang="en-US" sz="2800" b="1" dirty="0" smtClean="0"/>
            <a:t>L1</a:t>
          </a:r>
        </a:p>
        <a:p>
          <a:pPr algn="ctr"/>
          <a:endParaRPr lang="en-US" sz="2800" b="1" dirty="0"/>
        </a:p>
      </dgm:t>
    </dgm:pt>
    <dgm:pt modelId="{01B55A42-83DB-4182-800D-2888CD897E78}" type="parTrans" cxnId="{F0FA9B54-5DA6-4DFE-A06A-0BF5E39AA3FC}">
      <dgm:prSet/>
      <dgm:spPr/>
      <dgm:t>
        <a:bodyPr/>
        <a:lstStyle/>
        <a:p>
          <a:pPr algn="ctr"/>
          <a:endParaRPr lang="en-US"/>
        </a:p>
      </dgm:t>
    </dgm:pt>
    <dgm:pt modelId="{9B8FD117-FC6F-49DD-ADFA-558BFFAE33B1}" type="sibTrans" cxnId="{F0FA9B54-5DA6-4DFE-A06A-0BF5E39AA3FC}">
      <dgm:prSet/>
      <dgm:spPr/>
      <dgm:t>
        <a:bodyPr/>
        <a:lstStyle/>
        <a:p>
          <a:pPr algn="ctr"/>
          <a:endParaRPr lang="en-US"/>
        </a:p>
      </dgm:t>
    </dgm:pt>
    <dgm:pt modelId="{4D198038-0793-49AF-B2E9-5EFBBED0EF74}">
      <dgm:prSet phldrT="[Text]" custT="1"/>
      <dgm:spPr/>
      <dgm:t>
        <a:bodyPr/>
        <a:lstStyle/>
        <a:p>
          <a:pPr algn="ctr"/>
          <a:r>
            <a:rPr lang="en-US" sz="2800" b="1" dirty="0" smtClean="0"/>
            <a:t>LCR</a:t>
          </a:r>
          <a:endParaRPr lang="en-US" sz="2800" b="1" dirty="0"/>
        </a:p>
      </dgm:t>
    </dgm:pt>
    <dgm:pt modelId="{DCCAC787-09F5-4BF2-86E6-6633B50A4FE5}" type="parTrans" cxnId="{5193E2CB-D289-48ED-B740-EAD78275427A}">
      <dgm:prSet/>
      <dgm:spPr/>
      <dgm:t>
        <a:bodyPr/>
        <a:lstStyle/>
        <a:p>
          <a:pPr algn="ctr"/>
          <a:endParaRPr lang="en-US"/>
        </a:p>
      </dgm:t>
    </dgm:pt>
    <dgm:pt modelId="{3E4359BD-E9F5-49D8-9E90-686C63B5B04B}" type="sibTrans" cxnId="{5193E2CB-D289-48ED-B740-EAD78275427A}">
      <dgm:prSet/>
      <dgm:spPr/>
      <dgm:t>
        <a:bodyPr/>
        <a:lstStyle/>
        <a:p>
          <a:pPr algn="ctr"/>
          <a:endParaRPr lang="en-US"/>
        </a:p>
      </dgm:t>
    </dgm:pt>
    <dgm:pt modelId="{D5309686-A02E-4945-88D7-CD84364B8703}" type="pres">
      <dgm:prSet presAssocID="{40532310-A631-49FC-A3B5-5923689CBEC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DA479E-F769-4D05-8272-96C0C5F218C6}" type="pres">
      <dgm:prSet presAssocID="{40532310-A631-49FC-A3B5-5923689CBECE}" presName="wedge1" presStyleLbl="node1" presStyleIdx="0" presStyleCnt="5"/>
      <dgm:spPr/>
      <dgm:t>
        <a:bodyPr/>
        <a:lstStyle/>
        <a:p>
          <a:endParaRPr lang="en-US"/>
        </a:p>
      </dgm:t>
    </dgm:pt>
    <dgm:pt modelId="{3BAB9072-6A6D-4A71-9BF3-8D2315CD1C4E}" type="pres">
      <dgm:prSet presAssocID="{40532310-A631-49FC-A3B5-5923689CBECE}" presName="dummy1a" presStyleCnt="0"/>
      <dgm:spPr/>
    </dgm:pt>
    <dgm:pt modelId="{11419904-6280-4E86-80A3-3E9C2754A5AA}" type="pres">
      <dgm:prSet presAssocID="{40532310-A631-49FC-A3B5-5923689CBECE}" presName="dummy1b" presStyleCnt="0"/>
      <dgm:spPr/>
    </dgm:pt>
    <dgm:pt modelId="{26C1E9B4-EF08-4B7F-B2C3-4762D4FFEDFF}" type="pres">
      <dgm:prSet presAssocID="{40532310-A631-49FC-A3B5-5923689CBEC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DD1749-1D4E-48E1-A66F-4A1B9E2EBA3C}" type="pres">
      <dgm:prSet presAssocID="{40532310-A631-49FC-A3B5-5923689CBECE}" presName="wedge2" presStyleLbl="node1" presStyleIdx="1" presStyleCnt="5"/>
      <dgm:spPr/>
      <dgm:t>
        <a:bodyPr/>
        <a:lstStyle/>
        <a:p>
          <a:endParaRPr lang="en-US"/>
        </a:p>
      </dgm:t>
    </dgm:pt>
    <dgm:pt modelId="{3403C042-F359-404C-BF90-4CBEE991A322}" type="pres">
      <dgm:prSet presAssocID="{40532310-A631-49FC-A3B5-5923689CBECE}" presName="dummy2a" presStyleCnt="0"/>
      <dgm:spPr/>
    </dgm:pt>
    <dgm:pt modelId="{DF89AAE1-C90A-470D-BB92-1E1536265070}" type="pres">
      <dgm:prSet presAssocID="{40532310-A631-49FC-A3B5-5923689CBECE}" presName="dummy2b" presStyleCnt="0"/>
      <dgm:spPr/>
    </dgm:pt>
    <dgm:pt modelId="{7802019C-E624-4F75-8DC7-0C5E6816F2B3}" type="pres">
      <dgm:prSet presAssocID="{40532310-A631-49FC-A3B5-5923689CBEC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6DF291-4E08-4A48-B9BC-DF0772C0CBF3}" type="pres">
      <dgm:prSet presAssocID="{40532310-A631-49FC-A3B5-5923689CBECE}" presName="wedge3" presStyleLbl="node1" presStyleIdx="2" presStyleCnt="5"/>
      <dgm:spPr/>
      <dgm:t>
        <a:bodyPr/>
        <a:lstStyle/>
        <a:p>
          <a:endParaRPr lang="en-US"/>
        </a:p>
      </dgm:t>
    </dgm:pt>
    <dgm:pt modelId="{8A9F9A68-9C8E-4D18-9267-89A8EF5CDA4C}" type="pres">
      <dgm:prSet presAssocID="{40532310-A631-49FC-A3B5-5923689CBECE}" presName="dummy3a" presStyleCnt="0"/>
      <dgm:spPr/>
    </dgm:pt>
    <dgm:pt modelId="{C5184D0B-974A-4D63-A30A-1CD8739073D4}" type="pres">
      <dgm:prSet presAssocID="{40532310-A631-49FC-A3B5-5923689CBECE}" presName="dummy3b" presStyleCnt="0"/>
      <dgm:spPr/>
    </dgm:pt>
    <dgm:pt modelId="{2AAD6CDC-EF0C-467C-991C-B3BB04F52404}" type="pres">
      <dgm:prSet presAssocID="{40532310-A631-49FC-A3B5-5923689CBEC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4E2C8C-EA45-4519-B7F5-F678D3414B66}" type="pres">
      <dgm:prSet presAssocID="{40532310-A631-49FC-A3B5-5923689CBECE}" presName="wedge4" presStyleLbl="node1" presStyleIdx="3" presStyleCnt="5"/>
      <dgm:spPr/>
      <dgm:t>
        <a:bodyPr/>
        <a:lstStyle/>
        <a:p>
          <a:endParaRPr lang="en-US"/>
        </a:p>
      </dgm:t>
    </dgm:pt>
    <dgm:pt modelId="{40231B0F-89F1-4476-92A7-675176BC72D4}" type="pres">
      <dgm:prSet presAssocID="{40532310-A631-49FC-A3B5-5923689CBECE}" presName="dummy4a" presStyleCnt="0"/>
      <dgm:spPr/>
    </dgm:pt>
    <dgm:pt modelId="{89017873-9057-460F-AEB7-FD318D11E012}" type="pres">
      <dgm:prSet presAssocID="{40532310-A631-49FC-A3B5-5923689CBECE}" presName="dummy4b" presStyleCnt="0"/>
      <dgm:spPr/>
    </dgm:pt>
    <dgm:pt modelId="{B05E8202-1331-4878-BE22-CDFF482A5373}" type="pres">
      <dgm:prSet presAssocID="{40532310-A631-49FC-A3B5-5923689CBEC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5B8D45-22AC-48A4-8A3B-57CE86401419}" type="pres">
      <dgm:prSet presAssocID="{40532310-A631-49FC-A3B5-5923689CBECE}" presName="wedge5" presStyleLbl="node1" presStyleIdx="4" presStyleCnt="5" custScaleX="101106"/>
      <dgm:spPr/>
      <dgm:t>
        <a:bodyPr/>
        <a:lstStyle/>
        <a:p>
          <a:endParaRPr lang="en-US"/>
        </a:p>
      </dgm:t>
    </dgm:pt>
    <dgm:pt modelId="{2316E831-2442-4136-B7F4-952F5812961D}" type="pres">
      <dgm:prSet presAssocID="{40532310-A631-49FC-A3B5-5923689CBECE}" presName="dummy5a" presStyleCnt="0"/>
      <dgm:spPr/>
    </dgm:pt>
    <dgm:pt modelId="{97510B35-DE55-4B3B-9B93-B6B9A2E6F76B}" type="pres">
      <dgm:prSet presAssocID="{40532310-A631-49FC-A3B5-5923689CBECE}" presName="dummy5b" presStyleCnt="0"/>
      <dgm:spPr/>
    </dgm:pt>
    <dgm:pt modelId="{2ED98673-087B-4D90-A46E-2DC5FC9F5413}" type="pres">
      <dgm:prSet presAssocID="{40532310-A631-49FC-A3B5-5923689CBEC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6BF80-7B7F-43C1-AB07-2DD0D802B0DD}" type="pres">
      <dgm:prSet presAssocID="{FDBF5F12-D39B-4C8B-82BB-75ABE6195C6B}" presName="arrowWedge1" presStyleLbl="fgSibTrans2D1" presStyleIdx="0" presStyleCnt="5"/>
      <dgm:spPr/>
    </dgm:pt>
    <dgm:pt modelId="{F3AA6D09-8087-4369-97F8-6C11B8A9C9C1}" type="pres">
      <dgm:prSet presAssocID="{5BF87505-B80C-45D6-A10A-CDCBC30E9B39}" presName="arrowWedge2" presStyleLbl="fgSibTrans2D1" presStyleIdx="1" presStyleCnt="5"/>
      <dgm:spPr/>
    </dgm:pt>
    <dgm:pt modelId="{BD60FF35-876E-48BB-AC9B-C69B77DCE385}" type="pres">
      <dgm:prSet presAssocID="{0D0FFD92-D9D0-4DAA-B822-21ADBAEE99AA}" presName="arrowWedge3" presStyleLbl="fgSibTrans2D1" presStyleIdx="2" presStyleCnt="5"/>
      <dgm:spPr/>
    </dgm:pt>
    <dgm:pt modelId="{7CA159E4-13DB-48E8-9F98-09199EB4CEA2}" type="pres">
      <dgm:prSet presAssocID="{9B8FD117-FC6F-49DD-ADFA-558BFFAE33B1}" presName="arrowWedge4" presStyleLbl="fgSibTrans2D1" presStyleIdx="3" presStyleCnt="5"/>
      <dgm:spPr/>
    </dgm:pt>
    <dgm:pt modelId="{2664D719-C726-4FD2-9C88-5E945ECA3039}" type="pres">
      <dgm:prSet presAssocID="{3E4359BD-E9F5-49D8-9E90-686C63B5B04B}" presName="arrowWedge5" presStyleLbl="fgSibTrans2D1" presStyleIdx="4" presStyleCnt="5"/>
      <dgm:spPr/>
    </dgm:pt>
  </dgm:ptLst>
  <dgm:cxnLst>
    <dgm:cxn modelId="{DD0CE3FD-ED85-43C2-A30D-9801BA14F14D}" type="presOf" srcId="{EC7832BC-4633-428F-901E-9C2191A0A857}" destId="{2AAD6CDC-EF0C-467C-991C-B3BB04F52404}" srcOrd="1" destOrd="0" presId="urn:microsoft.com/office/officeart/2005/8/layout/cycle8"/>
    <dgm:cxn modelId="{C2F90D4D-53CA-4888-8294-D63ED166D996}" srcId="{40532310-A631-49FC-A3B5-5923689CBECE}" destId="{9F941977-9094-4CFD-9F45-A66F9667BB49}" srcOrd="1" destOrd="0" parTransId="{B6DCE915-ACB0-455E-ABDC-1B3C3D38A028}" sibTransId="{5BF87505-B80C-45D6-A10A-CDCBC30E9B39}"/>
    <dgm:cxn modelId="{F1BCC3A4-C1B1-417D-AFFF-F9C7127A6A1E}" srcId="{40532310-A631-49FC-A3B5-5923689CBECE}" destId="{807FA7F1-446B-4ECD-8EB7-B467D918F3DA}" srcOrd="0" destOrd="0" parTransId="{DF28202D-AD9D-4C4E-BAA8-DEC6D38B41A9}" sibTransId="{FDBF5F12-D39B-4C8B-82BB-75ABE6195C6B}"/>
    <dgm:cxn modelId="{DBA8266D-6418-455A-9BDF-AC5328E46BB5}" type="presOf" srcId="{EC7832BC-4633-428F-901E-9C2191A0A857}" destId="{486DF291-4E08-4A48-B9BC-DF0772C0CBF3}" srcOrd="0" destOrd="0" presId="urn:microsoft.com/office/officeart/2005/8/layout/cycle8"/>
    <dgm:cxn modelId="{5193E2CB-D289-48ED-B740-EAD78275427A}" srcId="{40532310-A631-49FC-A3B5-5923689CBECE}" destId="{4D198038-0793-49AF-B2E9-5EFBBED0EF74}" srcOrd="4" destOrd="0" parTransId="{DCCAC787-09F5-4BF2-86E6-6633B50A4FE5}" sibTransId="{3E4359BD-E9F5-49D8-9E90-686C63B5B04B}"/>
    <dgm:cxn modelId="{CC4005DA-BD4D-4F54-920A-88A963FA66F4}" type="presOf" srcId="{D96FE95A-A060-4E80-854A-26AB955E6556}" destId="{F24E2C8C-EA45-4519-B7F5-F678D3414B66}" srcOrd="0" destOrd="0" presId="urn:microsoft.com/office/officeart/2005/8/layout/cycle8"/>
    <dgm:cxn modelId="{F0FA9B54-5DA6-4DFE-A06A-0BF5E39AA3FC}" srcId="{40532310-A631-49FC-A3B5-5923689CBECE}" destId="{D96FE95A-A060-4E80-854A-26AB955E6556}" srcOrd="3" destOrd="0" parTransId="{01B55A42-83DB-4182-800D-2888CD897E78}" sibTransId="{9B8FD117-FC6F-49DD-ADFA-558BFFAE33B1}"/>
    <dgm:cxn modelId="{D1CD3C2D-DC9C-4A51-A3DE-322CFDB2A55D}" type="presOf" srcId="{9F941977-9094-4CFD-9F45-A66F9667BB49}" destId="{7802019C-E624-4F75-8DC7-0C5E6816F2B3}" srcOrd="1" destOrd="0" presId="urn:microsoft.com/office/officeart/2005/8/layout/cycle8"/>
    <dgm:cxn modelId="{CBF9FFE5-0CAF-4A63-8CB4-C7D90AAE3F82}" type="presOf" srcId="{D96FE95A-A060-4E80-854A-26AB955E6556}" destId="{B05E8202-1331-4878-BE22-CDFF482A5373}" srcOrd="1" destOrd="0" presId="urn:microsoft.com/office/officeart/2005/8/layout/cycle8"/>
    <dgm:cxn modelId="{1EC481FB-F250-423F-9D79-F3BBD46A8E78}" type="presOf" srcId="{40532310-A631-49FC-A3B5-5923689CBECE}" destId="{D5309686-A02E-4945-88D7-CD84364B8703}" srcOrd="0" destOrd="0" presId="urn:microsoft.com/office/officeart/2005/8/layout/cycle8"/>
    <dgm:cxn modelId="{4BBE7A29-32DC-4B84-8D34-4742BD5AE56F}" type="presOf" srcId="{807FA7F1-446B-4ECD-8EB7-B467D918F3DA}" destId="{26C1E9B4-EF08-4B7F-B2C3-4762D4FFEDFF}" srcOrd="1" destOrd="0" presId="urn:microsoft.com/office/officeart/2005/8/layout/cycle8"/>
    <dgm:cxn modelId="{89232304-B5EE-44D5-932A-17D290E96AE3}" srcId="{40532310-A631-49FC-A3B5-5923689CBECE}" destId="{EC7832BC-4633-428F-901E-9C2191A0A857}" srcOrd="2" destOrd="0" parTransId="{B1E5FCBC-C598-4707-802F-AF99040FA1C0}" sibTransId="{0D0FFD92-D9D0-4DAA-B822-21ADBAEE99AA}"/>
    <dgm:cxn modelId="{DE6A596E-D299-4D29-A11B-FDFDCDF4DAB5}" type="presOf" srcId="{807FA7F1-446B-4ECD-8EB7-B467D918F3DA}" destId="{8BDA479E-F769-4D05-8272-96C0C5F218C6}" srcOrd="0" destOrd="0" presId="urn:microsoft.com/office/officeart/2005/8/layout/cycle8"/>
    <dgm:cxn modelId="{12D32482-7527-4121-8AAD-A972C946DAE9}" type="presOf" srcId="{9F941977-9094-4CFD-9F45-A66F9667BB49}" destId="{25DD1749-1D4E-48E1-A66F-4A1B9E2EBA3C}" srcOrd="0" destOrd="0" presId="urn:microsoft.com/office/officeart/2005/8/layout/cycle8"/>
    <dgm:cxn modelId="{20569413-DB94-41FE-AAD5-5FCE941744D7}" type="presOf" srcId="{4D198038-0793-49AF-B2E9-5EFBBED0EF74}" destId="{915B8D45-22AC-48A4-8A3B-57CE86401419}" srcOrd="0" destOrd="0" presId="urn:microsoft.com/office/officeart/2005/8/layout/cycle8"/>
    <dgm:cxn modelId="{1B253ACA-A149-432C-8228-5A73D79AA89D}" type="presOf" srcId="{4D198038-0793-49AF-B2E9-5EFBBED0EF74}" destId="{2ED98673-087B-4D90-A46E-2DC5FC9F5413}" srcOrd="1" destOrd="0" presId="urn:microsoft.com/office/officeart/2005/8/layout/cycle8"/>
    <dgm:cxn modelId="{608F447A-2C26-41E4-98C8-AA7445DC2FEE}" type="presParOf" srcId="{D5309686-A02E-4945-88D7-CD84364B8703}" destId="{8BDA479E-F769-4D05-8272-96C0C5F218C6}" srcOrd="0" destOrd="0" presId="urn:microsoft.com/office/officeart/2005/8/layout/cycle8"/>
    <dgm:cxn modelId="{59419543-E1C9-47A2-A71B-85889731B9BF}" type="presParOf" srcId="{D5309686-A02E-4945-88D7-CD84364B8703}" destId="{3BAB9072-6A6D-4A71-9BF3-8D2315CD1C4E}" srcOrd="1" destOrd="0" presId="urn:microsoft.com/office/officeart/2005/8/layout/cycle8"/>
    <dgm:cxn modelId="{C9BC35EB-A162-4E05-84EB-76E31DE09043}" type="presParOf" srcId="{D5309686-A02E-4945-88D7-CD84364B8703}" destId="{11419904-6280-4E86-80A3-3E9C2754A5AA}" srcOrd="2" destOrd="0" presId="urn:microsoft.com/office/officeart/2005/8/layout/cycle8"/>
    <dgm:cxn modelId="{573C489F-0E0A-4253-998A-2E42526435EF}" type="presParOf" srcId="{D5309686-A02E-4945-88D7-CD84364B8703}" destId="{26C1E9B4-EF08-4B7F-B2C3-4762D4FFEDFF}" srcOrd="3" destOrd="0" presId="urn:microsoft.com/office/officeart/2005/8/layout/cycle8"/>
    <dgm:cxn modelId="{5B73A1AD-B735-4ACF-998F-BB1260AFB449}" type="presParOf" srcId="{D5309686-A02E-4945-88D7-CD84364B8703}" destId="{25DD1749-1D4E-48E1-A66F-4A1B9E2EBA3C}" srcOrd="4" destOrd="0" presId="urn:microsoft.com/office/officeart/2005/8/layout/cycle8"/>
    <dgm:cxn modelId="{FD8CD433-3EBF-46CA-ABAD-A723B4556FD8}" type="presParOf" srcId="{D5309686-A02E-4945-88D7-CD84364B8703}" destId="{3403C042-F359-404C-BF90-4CBEE991A322}" srcOrd="5" destOrd="0" presId="urn:microsoft.com/office/officeart/2005/8/layout/cycle8"/>
    <dgm:cxn modelId="{38739560-A9A6-41C1-BA10-170263B7A91E}" type="presParOf" srcId="{D5309686-A02E-4945-88D7-CD84364B8703}" destId="{DF89AAE1-C90A-470D-BB92-1E1536265070}" srcOrd="6" destOrd="0" presId="urn:microsoft.com/office/officeart/2005/8/layout/cycle8"/>
    <dgm:cxn modelId="{18C6DC1C-7DAE-4582-9299-9779669578A9}" type="presParOf" srcId="{D5309686-A02E-4945-88D7-CD84364B8703}" destId="{7802019C-E624-4F75-8DC7-0C5E6816F2B3}" srcOrd="7" destOrd="0" presId="urn:microsoft.com/office/officeart/2005/8/layout/cycle8"/>
    <dgm:cxn modelId="{3A8609EF-0030-417F-B4DB-886E03D8A1C3}" type="presParOf" srcId="{D5309686-A02E-4945-88D7-CD84364B8703}" destId="{486DF291-4E08-4A48-B9BC-DF0772C0CBF3}" srcOrd="8" destOrd="0" presId="urn:microsoft.com/office/officeart/2005/8/layout/cycle8"/>
    <dgm:cxn modelId="{C3F8CF53-1A24-46B4-9F5C-3B4861E745A2}" type="presParOf" srcId="{D5309686-A02E-4945-88D7-CD84364B8703}" destId="{8A9F9A68-9C8E-4D18-9267-89A8EF5CDA4C}" srcOrd="9" destOrd="0" presId="urn:microsoft.com/office/officeart/2005/8/layout/cycle8"/>
    <dgm:cxn modelId="{58262BE3-5192-43C4-A24F-DDF6D90A6F7A}" type="presParOf" srcId="{D5309686-A02E-4945-88D7-CD84364B8703}" destId="{C5184D0B-974A-4D63-A30A-1CD8739073D4}" srcOrd="10" destOrd="0" presId="urn:microsoft.com/office/officeart/2005/8/layout/cycle8"/>
    <dgm:cxn modelId="{1426894E-9689-46B8-8A5A-78A6EF6E6813}" type="presParOf" srcId="{D5309686-A02E-4945-88D7-CD84364B8703}" destId="{2AAD6CDC-EF0C-467C-991C-B3BB04F52404}" srcOrd="11" destOrd="0" presId="urn:microsoft.com/office/officeart/2005/8/layout/cycle8"/>
    <dgm:cxn modelId="{2419EC5C-317E-48D4-BDF9-E9ECC0BB69AC}" type="presParOf" srcId="{D5309686-A02E-4945-88D7-CD84364B8703}" destId="{F24E2C8C-EA45-4519-B7F5-F678D3414B66}" srcOrd="12" destOrd="0" presId="urn:microsoft.com/office/officeart/2005/8/layout/cycle8"/>
    <dgm:cxn modelId="{0AACFAA5-2794-418F-87BB-C95FE9815445}" type="presParOf" srcId="{D5309686-A02E-4945-88D7-CD84364B8703}" destId="{40231B0F-89F1-4476-92A7-675176BC72D4}" srcOrd="13" destOrd="0" presId="urn:microsoft.com/office/officeart/2005/8/layout/cycle8"/>
    <dgm:cxn modelId="{1F3F6AFD-333D-42AB-8599-9399FEF7D6C2}" type="presParOf" srcId="{D5309686-A02E-4945-88D7-CD84364B8703}" destId="{89017873-9057-460F-AEB7-FD318D11E012}" srcOrd="14" destOrd="0" presId="urn:microsoft.com/office/officeart/2005/8/layout/cycle8"/>
    <dgm:cxn modelId="{08316C10-7661-4AB7-B3EF-CA84DD9465B5}" type="presParOf" srcId="{D5309686-A02E-4945-88D7-CD84364B8703}" destId="{B05E8202-1331-4878-BE22-CDFF482A5373}" srcOrd="15" destOrd="0" presId="urn:microsoft.com/office/officeart/2005/8/layout/cycle8"/>
    <dgm:cxn modelId="{47BC0465-4A7E-4DE0-A941-C28EC3956FED}" type="presParOf" srcId="{D5309686-A02E-4945-88D7-CD84364B8703}" destId="{915B8D45-22AC-48A4-8A3B-57CE86401419}" srcOrd="16" destOrd="0" presId="urn:microsoft.com/office/officeart/2005/8/layout/cycle8"/>
    <dgm:cxn modelId="{1A1C52C9-15F1-4A78-847C-F835F5B23D08}" type="presParOf" srcId="{D5309686-A02E-4945-88D7-CD84364B8703}" destId="{2316E831-2442-4136-B7F4-952F5812961D}" srcOrd="17" destOrd="0" presId="urn:microsoft.com/office/officeart/2005/8/layout/cycle8"/>
    <dgm:cxn modelId="{D4823B6C-095D-4345-B4EB-21412DBC0597}" type="presParOf" srcId="{D5309686-A02E-4945-88D7-CD84364B8703}" destId="{97510B35-DE55-4B3B-9B93-B6B9A2E6F76B}" srcOrd="18" destOrd="0" presId="urn:microsoft.com/office/officeart/2005/8/layout/cycle8"/>
    <dgm:cxn modelId="{224D5907-E3FD-44D4-BC3A-60B7F65EEF94}" type="presParOf" srcId="{D5309686-A02E-4945-88D7-CD84364B8703}" destId="{2ED98673-087B-4D90-A46E-2DC5FC9F5413}" srcOrd="19" destOrd="0" presId="urn:microsoft.com/office/officeart/2005/8/layout/cycle8"/>
    <dgm:cxn modelId="{4C733ACF-09AE-44AA-B23C-C878FD1E8F55}" type="presParOf" srcId="{D5309686-A02E-4945-88D7-CD84364B8703}" destId="{AE16BF80-7B7F-43C1-AB07-2DD0D802B0DD}" srcOrd="20" destOrd="0" presId="urn:microsoft.com/office/officeart/2005/8/layout/cycle8"/>
    <dgm:cxn modelId="{A787176B-40EB-455C-8FEA-019F9CCA6320}" type="presParOf" srcId="{D5309686-A02E-4945-88D7-CD84364B8703}" destId="{F3AA6D09-8087-4369-97F8-6C11B8A9C9C1}" srcOrd="21" destOrd="0" presId="urn:microsoft.com/office/officeart/2005/8/layout/cycle8"/>
    <dgm:cxn modelId="{0B146DE8-A496-48B1-ABCD-3D966E0113B1}" type="presParOf" srcId="{D5309686-A02E-4945-88D7-CD84364B8703}" destId="{BD60FF35-876E-48BB-AC9B-C69B77DCE385}" srcOrd="22" destOrd="0" presId="urn:microsoft.com/office/officeart/2005/8/layout/cycle8"/>
    <dgm:cxn modelId="{9636AC38-C9B2-4BC0-9813-32D92846B860}" type="presParOf" srcId="{D5309686-A02E-4945-88D7-CD84364B8703}" destId="{7CA159E4-13DB-48E8-9F98-09199EB4CEA2}" srcOrd="23" destOrd="0" presId="urn:microsoft.com/office/officeart/2005/8/layout/cycle8"/>
    <dgm:cxn modelId="{6A3A446B-3585-49F9-94BA-057CB74D50D3}" type="presParOf" srcId="{D5309686-A02E-4945-88D7-CD84364B8703}" destId="{2664D719-C726-4FD2-9C88-5E945ECA3039}" srcOrd="24" destOrd="0" presId="urn:microsoft.com/office/officeart/2005/8/layout/cycle8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532310-A631-49FC-A3B5-5923689CBECE}" type="doc">
      <dgm:prSet loTypeId="urn:microsoft.com/office/officeart/2005/8/layout/cycle8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7FA7F1-446B-4ECD-8EB7-B467D918F3DA}">
      <dgm:prSet phldrT="[Text]" custT="1"/>
      <dgm:spPr/>
      <dgm:t>
        <a:bodyPr/>
        <a:lstStyle/>
        <a:p>
          <a:pPr algn="ctr"/>
          <a:r>
            <a:rPr lang="en-US" sz="1800" b="1" dirty="0" smtClean="0"/>
            <a:t>E6,E7, </a:t>
          </a:r>
        </a:p>
        <a:p>
          <a:pPr algn="ctr"/>
          <a:r>
            <a:rPr lang="en-US" sz="1800" b="1" dirty="0" smtClean="0"/>
            <a:t>E1 </a:t>
          </a:r>
        </a:p>
      </dgm:t>
    </dgm:pt>
    <dgm:pt modelId="{DF28202D-AD9D-4C4E-BAA8-DEC6D38B41A9}" type="parTrans" cxnId="{F1BCC3A4-C1B1-417D-AFFF-F9C7127A6A1E}">
      <dgm:prSet/>
      <dgm:spPr/>
      <dgm:t>
        <a:bodyPr/>
        <a:lstStyle/>
        <a:p>
          <a:pPr algn="ctr"/>
          <a:endParaRPr lang="en-US"/>
        </a:p>
      </dgm:t>
    </dgm:pt>
    <dgm:pt modelId="{FDBF5F12-D39B-4C8B-82BB-75ABE6195C6B}" type="sibTrans" cxnId="{F1BCC3A4-C1B1-417D-AFFF-F9C7127A6A1E}">
      <dgm:prSet/>
      <dgm:spPr/>
      <dgm:t>
        <a:bodyPr/>
        <a:lstStyle/>
        <a:p>
          <a:pPr algn="ctr"/>
          <a:endParaRPr lang="en-US"/>
        </a:p>
      </dgm:t>
    </dgm:pt>
    <dgm:pt modelId="{9F941977-9094-4CFD-9F45-A66F9667BB49}">
      <dgm:prSet phldrT="[Text]" custT="1"/>
      <dgm:spPr/>
      <dgm:t>
        <a:bodyPr/>
        <a:lstStyle/>
        <a:p>
          <a:pPr algn="ctr"/>
          <a:r>
            <a:rPr lang="en-US" sz="1800" b="1" dirty="0" smtClean="0"/>
            <a:t>E2,E4, E5 </a:t>
          </a:r>
          <a:endParaRPr lang="en-US" sz="1800" dirty="0"/>
        </a:p>
      </dgm:t>
    </dgm:pt>
    <dgm:pt modelId="{B6DCE915-ACB0-455E-ABDC-1B3C3D38A028}" type="parTrans" cxnId="{C2F90D4D-53CA-4888-8294-D63ED166D996}">
      <dgm:prSet/>
      <dgm:spPr/>
      <dgm:t>
        <a:bodyPr/>
        <a:lstStyle/>
        <a:p>
          <a:pPr algn="ctr"/>
          <a:endParaRPr lang="en-US"/>
        </a:p>
      </dgm:t>
    </dgm:pt>
    <dgm:pt modelId="{5BF87505-B80C-45D6-A10A-CDCBC30E9B39}" type="sibTrans" cxnId="{C2F90D4D-53CA-4888-8294-D63ED166D996}">
      <dgm:prSet/>
      <dgm:spPr/>
      <dgm:t>
        <a:bodyPr/>
        <a:lstStyle/>
        <a:p>
          <a:pPr algn="ctr"/>
          <a:endParaRPr lang="en-US"/>
        </a:p>
      </dgm:t>
    </dgm:pt>
    <dgm:pt modelId="{EC7832BC-4633-428F-901E-9C2191A0A857}">
      <dgm:prSet phldrT="[Text]" custT="1"/>
      <dgm:spPr/>
      <dgm:t>
        <a:bodyPr/>
        <a:lstStyle/>
        <a:p>
          <a:pPr algn="ctr"/>
          <a:r>
            <a:rPr lang="en-US" sz="1800" b="1" dirty="0" smtClean="0"/>
            <a:t>L2</a:t>
          </a:r>
        </a:p>
        <a:p>
          <a:pPr algn="ctr"/>
          <a:r>
            <a:rPr lang="en-US" sz="1800" b="1" dirty="0" smtClean="0"/>
            <a:t> </a:t>
          </a:r>
          <a:endParaRPr lang="en-US" sz="1800" b="1" dirty="0"/>
        </a:p>
      </dgm:t>
    </dgm:pt>
    <dgm:pt modelId="{B1E5FCBC-C598-4707-802F-AF99040FA1C0}" type="parTrans" cxnId="{89232304-B5EE-44D5-932A-17D290E96AE3}">
      <dgm:prSet/>
      <dgm:spPr/>
      <dgm:t>
        <a:bodyPr/>
        <a:lstStyle/>
        <a:p>
          <a:pPr algn="ctr"/>
          <a:endParaRPr lang="en-US"/>
        </a:p>
      </dgm:t>
    </dgm:pt>
    <dgm:pt modelId="{0D0FFD92-D9D0-4DAA-B822-21ADBAEE99AA}" type="sibTrans" cxnId="{89232304-B5EE-44D5-932A-17D290E96AE3}">
      <dgm:prSet/>
      <dgm:spPr/>
      <dgm:t>
        <a:bodyPr/>
        <a:lstStyle/>
        <a:p>
          <a:pPr algn="ctr"/>
          <a:endParaRPr lang="en-US"/>
        </a:p>
      </dgm:t>
    </dgm:pt>
    <dgm:pt modelId="{D96FE95A-A060-4E80-854A-26AB955E6556}">
      <dgm:prSet phldrT="[Text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dirty="0" smtClean="0"/>
            <a:t>L1</a:t>
          </a:r>
        </a:p>
        <a:p>
          <a:pPr marL="0" marR="0" indent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en-US" sz="1800" b="1" dirty="0" smtClean="0"/>
        </a:p>
        <a:p>
          <a:pPr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dirty="0"/>
        </a:p>
      </dgm:t>
    </dgm:pt>
    <dgm:pt modelId="{01B55A42-83DB-4182-800D-2888CD897E78}" type="parTrans" cxnId="{F0FA9B54-5DA6-4DFE-A06A-0BF5E39AA3FC}">
      <dgm:prSet/>
      <dgm:spPr/>
      <dgm:t>
        <a:bodyPr/>
        <a:lstStyle/>
        <a:p>
          <a:pPr algn="ctr"/>
          <a:endParaRPr lang="en-US"/>
        </a:p>
      </dgm:t>
    </dgm:pt>
    <dgm:pt modelId="{9B8FD117-FC6F-49DD-ADFA-558BFFAE33B1}" type="sibTrans" cxnId="{F0FA9B54-5DA6-4DFE-A06A-0BF5E39AA3FC}">
      <dgm:prSet/>
      <dgm:spPr/>
      <dgm:t>
        <a:bodyPr/>
        <a:lstStyle/>
        <a:p>
          <a:pPr algn="ctr"/>
          <a:endParaRPr lang="en-US"/>
        </a:p>
      </dgm:t>
    </dgm:pt>
    <dgm:pt modelId="{4D198038-0793-49AF-B2E9-5EFBBED0EF74}">
      <dgm:prSet phldrT="[Text]" custT="1"/>
      <dgm:spPr/>
      <dgm:t>
        <a:bodyPr/>
        <a:lstStyle/>
        <a:p>
          <a:pPr algn="ctr"/>
          <a:r>
            <a:rPr lang="en-US" sz="1800" b="1" dirty="0" smtClean="0"/>
            <a:t>LRR</a:t>
          </a:r>
          <a:endParaRPr lang="en-US" sz="1800" b="1" dirty="0"/>
        </a:p>
      </dgm:t>
    </dgm:pt>
    <dgm:pt modelId="{DCCAC787-09F5-4BF2-86E6-6633B50A4FE5}" type="parTrans" cxnId="{5193E2CB-D289-48ED-B740-EAD78275427A}">
      <dgm:prSet/>
      <dgm:spPr/>
      <dgm:t>
        <a:bodyPr/>
        <a:lstStyle/>
        <a:p>
          <a:pPr algn="ctr"/>
          <a:endParaRPr lang="en-US"/>
        </a:p>
      </dgm:t>
    </dgm:pt>
    <dgm:pt modelId="{3E4359BD-E9F5-49D8-9E90-686C63B5B04B}" type="sibTrans" cxnId="{5193E2CB-D289-48ED-B740-EAD78275427A}">
      <dgm:prSet/>
      <dgm:spPr/>
      <dgm:t>
        <a:bodyPr/>
        <a:lstStyle/>
        <a:p>
          <a:pPr algn="ctr"/>
          <a:endParaRPr lang="en-US"/>
        </a:p>
      </dgm:t>
    </dgm:pt>
    <dgm:pt modelId="{D5309686-A02E-4945-88D7-CD84364B8703}" type="pres">
      <dgm:prSet presAssocID="{40532310-A631-49FC-A3B5-5923689CBEC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DA479E-F769-4D05-8272-96C0C5F218C6}" type="pres">
      <dgm:prSet presAssocID="{40532310-A631-49FC-A3B5-5923689CBECE}" presName="wedge1" presStyleLbl="node1" presStyleIdx="0" presStyleCnt="5" custLinFactNeighborX="50883" custLinFactNeighborY="-32779"/>
      <dgm:spPr/>
      <dgm:t>
        <a:bodyPr/>
        <a:lstStyle/>
        <a:p>
          <a:endParaRPr lang="en-US"/>
        </a:p>
      </dgm:t>
    </dgm:pt>
    <dgm:pt modelId="{3BAB9072-6A6D-4A71-9BF3-8D2315CD1C4E}" type="pres">
      <dgm:prSet presAssocID="{40532310-A631-49FC-A3B5-5923689CBECE}" presName="dummy1a" presStyleCnt="0"/>
      <dgm:spPr/>
    </dgm:pt>
    <dgm:pt modelId="{11419904-6280-4E86-80A3-3E9C2754A5AA}" type="pres">
      <dgm:prSet presAssocID="{40532310-A631-49FC-A3B5-5923689CBECE}" presName="dummy1b" presStyleCnt="0"/>
      <dgm:spPr/>
    </dgm:pt>
    <dgm:pt modelId="{26C1E9B4-EF08-4B7F-B2C3-4762D4FFEDFF}" type="pres">
      <dgm:prSet presAssocID="{40532310-A631-49FC-A3B5-5923689CBEC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DD1749-1D4E-48E1-A66F-4A1B9E2EBA3C}" type="pres">
      <dgm:prSet presAssocID="{40532310-A631-49FC-A3B5-5923689CBECE}" presName="wedge2" presStyleLbl="node1" presStyleIdx="1" presStyleCnt="5" custLinFactNeighborX="56617" custLinFactNeighborY="-31270"/>
      <dgm:spPr/>
      <dgm:t>
        <a:bodyPr/>
        <a:lstStyle/>
        <a:p>
          <a:endParaRPr lang="en-US"/>
        </a:p>
      </dgm:t>
    </dgm:pt>
    <dgm:pt modelId="{3403C042-F359-404C-BF90-4CBEE991A322}" type="pres">
      <dgm:prSet presAssocID="{40532310-A631-49FC-A3B5-5923689CBECE}" presName="dummy2a" presStyleCnt="0"/>
      <dgm:spPr/>
    </dgm:pt>
    <dgm:pt modelId="{DF89AAE1-C90A-470D-BB92-1E1536265070}" type="pres">
      <dgm:prSet presAssocID="{40532310-A631-49FC-A3B5-5923689CBECE}" presName="dummy2b" presStyleCnt="0"/>
      <dgm:spPr/>
    </dgm:pt>
    <dgm:pt modelId="{7802019C-E624-4F75-8DC7-0C5E6816F2B3}" type="pres">
      <dgm:prSet presAssocID="{40532310-A631-49FC-A3B5-5923689CBEC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6DF291-4E08-4A48-B9BC-DF0772C0CBF3}" type="pres">
      <dgm:prSet presAssocID="{40532310-A631-49FC-A3B5-5923689CBECE}" presName="wedge3" presStyleLbl="node1" presStyleIdx="2" presStyleCnt="5" custLinFactNeighborX="50472" custLinFactNeighborY="-28528"/>
      <dgm:spPr/>
      <dgm:t>
        <a:bodyPr/>
        <a:lstStyle/>
        <a:p>
          <a:endParaRPr lang="en-US"/>
        </a:p>
      </dgm:t>
    </dgm:pt>
    <dgm:pt modelId="{8A9F9A68-9C8E-4D18-9267-89A8EF5CDA4C}" type="pres">
      <dgm:prSet presAssocID="{40532310-A631-49FC-A3B5-5923689CBECE}" presName="dummy3a" presStyleCnt="0"/>
      <dgm:spPr/>
    </dgm:pt>
    <dgm:pt modelId="{C5184D0B-974A-4D63-A30A-1CD8739073D4}" type="pres">
      <dgm:prSet presAssocID="{40532310-A631-49FC-A3B5-5923689CBECE}" presName="dummy3b" presStyleCnt="0"/>
      <dgm:spPr/>
    </dgm:pt>
    <dgm:pt modelId="{2AAD6CDC-EF0C-467C-991C-B3BB04F52404}" type="pres">
      <dgm:prSet presAssocID="{40532310-A631-49FC-A3B5-5923689CBEC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4E2C8C-EA45-4519-B7F5-F678D3414B66}" type="pres">
      <dgm:prSet presAssocID="{40532310-A631-49FC-A3B5-5923689CBECE}" presName="wedge4" presStyleLbl="node1" presStyleIdx="3" presStyleCnt="5" custScaleX="120010" custScaleY="100469" custLinFactNeighborX="49265" custLinFactNeighborY="-33397"/>
      <dgm:spPr/>
      <dgm:t>
        <a:bodyPr/>
        <a:lstStyle/>
        <a:p>
          <a:endParaRPr lang="en-US"/>
        </a:p>
      </dgm:t>
    </dgm:pt>
    <dgm:pt modelId="{40231B0F-89F1-4476-92A7-675176BC72D4}" type="pres">
      <dgm:prSet presAssocID="{40532310-A631-49FC-A3B5-5923689CBECE}" presName="dummy4a" presStyleCnt="0"/>
      <dgm:spPr/>
    </dgm:pt>
    <dgm:pt modelId="{89017873-9057-460F-AEB7-FD318D11E012}" type="pres">
      <dgm:prSet presAssocID="{40532310-A631-49FC-A3B5-5923689CBECE}" presName="dummy4b" presStyleCnt="0"/>
      <dgm:spPr/>
    </dgm:pt>
    <dgm:pt modelId="{B05E8202-1331-4878-BE22-CDFF482A5373}" type="pres">
      <dgm:prSet presAssocID="{40532310-A631-49FC-A3B5-5923689CBEC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5B8D45-22AC-48A4-8A3B-57CE86401419}" type="pres">
      <dgm:prSet presAssocID="{40532310-A631-49FC-A3B5-5923689CBECE}" presName="wedge5" presStyleLbl="node1" presStyleIdx="4" presStyleCnt="5" custScaleX="97719" custScaleY="97172" custLinFactNeighborX="46453" custLinFactNeighborY="-36748"/>
      <dgm:spPr/>
      <dgm:t>
        <a:bodyPr/>
        <a:lstStyle/>
        <a:p>
          <a:endParaRPr lang="en-US"/>
        </a:p>
      </dgm:t>
    </dgm:pt>
    <dgm:pt modelId="{2316E831-2442-4136-B7F4-952F5812961D}" type="pres">
      <dgm:prSet presAssocID="{40532310-A631-49FC-A3B5-5923689CBECE}" presName="dummy5a" presStyleCnt="0"/>
      <dgm:spPr/>
    </dgm:pt>
    <dgm:pt modelId="{97510B35-DE55-4B3B-9B93-B6B9A2E6F76B}" type="pres">
      <dgm:prSet presAssocID="{40532310-A631-49FC-A3B5-5923689CBECE}" presName="dummy5b" presStyleCnt="0"/>
      <dgm:spPr/>
    </dgm:pt>
    <dgm:pt modelId="{2ED98673-087B-4D90-A46E-2DC5FC9F5413}" type="pres">
      <dgm:prSet presAssocID="{40532310-A631-49FC-A3B5-5923689CBEC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6BF80-7B7F-43C1-AB07-2DD0D802B0DD}" type="pres">
      <dgm:prSet presAssocID="{FDBF5F12-D39B-4C8B-82BB-75ABE6195C6B}" presName="arrowWedge1" presStyleLbl="fgSibTrans2D1" presStyleIdx="0" presStyleCnt="5" custLinFactNeighborX="3088" custLinFactNeighborY="-4979"/>
      <dgm:spPr/>
      <dgm:t>
        <a:bodyPr/>
        <a:lstStyle/>
        <a:p>
          <a:endParaRPr lang="de-DE"/>
        </a:p>
      </dgm:t>
    </dgm:pt>
    <dgm:pt modelId="{F3AA6D09-8087-4369-97F8-6C11B8A9C9C1}" type="pres">
      <dgm:prSet presAssocID="{5BF87505-B80C-45D6-A10A-CDCBC30E9B39}" presName="arrowWedge2" presStyleLbl="fgSibTrans2D1" presStyleIdx="1" presStyleCnt="5" custLinFactNeighborX="5467" custLinFactNeighborY="2734"/>
      <dgm:spPr/>
    </dgm:pt>
    <dgm:pt modelId="{BD60FF35-876E-48BB-AC9B-C69B77DCE385}" type="pres">
      <dgm:prSet presAssocID="{0D0FFD92-D9D0-4DAA-B822-21ADBAEE99AA}" presName="arrowWedge3" presStyleLbl="fgSibTrans2D1" presStyleIdx="2" presStyleCnt="5"/>
      <dgm:spPr/>
    </dgm:pt>
    <dgm:pt modelId="{7CA159E4-13DB-48E8-9F98-09199EB4CEA2}" type="pres">
      <dgm:prSet presAssocID="{9B8FD117-FC6F-49DD-ADFA-558BFFAE33B1}" presName="arrowWedge4" presStyleLbl="fgSibTrans2D1" presStyleIdx="3" presStyleCnt="5" custLinFactNeighborX="-8787"/>
      <dgm:spPr/>
    </dgm:pt>
    <dgm:pt modelId="{2664D719-C726-4FD2-9C88-5E945ECA3039}" type="pres">
      <dgm:prSet presAssocID="{3E4359BD-E9F5-49D8-9E90-686C63B5B04B}" presName="arrowWedge5" presStyleLbl="fgSibTrans2D1" presStyleIdx="4" presStyleCnt="5"/>
      <dgm:spPr/>
    </dgm:pt>
  </dgm:ptLst>
  <dgm:cxnLst>
    <dgm:cxn modelId="{7846670E-02AC-468B-9454-448D5743B84D}" type="presOf" srcId="{D96FE95A-A060-4E80-854A-26AB955E6556}" destId="{B05E8202-1331-4878-BE22-CDFF482A5373}" srcOrd="1" destOrd="0" presId="urn:microsoft.com/office/officeart/2005/8/layout/cycle8"/>
    <dgm:cxn modelId="{8D01D210-12A4-44CA-AF1A-78ADF52C87CE}" type="presOf" srcId="{807FA7F1-446B-4ECD-8EB7-B467D918F3DA}" destId="{26C1E9B4-EF08-4B7F-B2C3-4762D4FFEDFF}" srcOrd="1" destOrd="0" presId="urn:microsoft.com/office/officeart/2005/8/layout/cycle8"/>
    <dgm:cxn modelId="{C2F90D4D-53CA-4888-8294-D63ED166D996}" srcId="{40532310-A631-49FC-A3B5-5923689CBECE}" destId="{9F941977-9094-4CFD-9F45-A66F9667BB49}" srcOrd="1" destOrd="0" parTransId="{B6DCE915-ACB0-455E-ABDC-1B3C3D38A028}" sibTransId="{5BF87505-B80C-45D6-A10A-CDCBC30E9B39}"/>
    <dgm:cxn modelId="{CD9F8A43-5024-419B-B197-A99E941F07A4}" type="presOf" srcId="{9F941977-9094-4CFD-9F45-A66F9667BB49}" destId="{7802019C-E624-4F75-8DC7-0C5E6816F2B3}" srcOrd="1" destOrd="0" presId="urn:microsoft.com/office/officeart/2005/8/layout/cycle8"/>
    <dgm:cxn modelId="{F1BCC3A4-C1B1-417D-AFFF-F9C7127A6A1E}" srcId="{40532310-A631-49FC-A3B5-5923689CBECE}" destId="{807FA7F1-446B-4ECD-8EB7-B467D918F3DA}" srcOrd="0" destOrd="0" parTransId="{DF28202D-AD9D-4C4E-BAA8-DEC6D38B41A9}" sibTransId="{FDBF5F12-D39B-4C8B-82BB-75ABE6195C6B}"/>
    <dgm:cxn modelId="{FAFB8298-0A83-4028-A3E7-536405114AA1}" type="presOf" srcId="{9F941977-9094-4CFD-9F45-A66F9667BB49}" destId="{25DD1749-1D4E-48E1-A66F-4A1B9E2EBA3C}" srcOrd="0" destOrd="0" presId="urn:microsoft.com/office/officeart/2005/8/layout/cycle8"/>
    <dgm:cxn modelId="{5193E2CB-D289-48ED-B740-EAD78275427A}" srcId="{40532310-A631-49FC-A3B5-5923689CBECE}" destId="{4D198038-0793-49AF-B2E9-5EFBBED0EF74}" srcOrd="4" destOrd="0" parTransId="{DCCAC787-09F5-4BF2-86E6-6633B50A4FE5}" sibTransId="{3E4359BD-E9F5-49D8-9E90-686C63B5B04B}"/>
    <dgm:cxn modelId="{F0FA9B54-5DA6-4DFE-A06A-0BF5E39AA3FC}" srcId="{40532310-A631-49FC-A3B5-5923689CBECE}" destId="{D96FE95A-A060-4E80-854A-26AB955E6556}" srcOrd="3" destOrd="0" parTransId="{01B55A42-83DB-4182-800D-2888CD897E78}" sibTransId="{9B8FD117-FC6F-49DD-ADFA-558BFFAE33B1}"/>
    <dgm:cxn modelId="{89232304-B5EE-44D5-932A-17D290E96AE3}" srcId="{40532310-A631-49FC-A3B5-5923689CBECE}" destId="{EC7832BC-4633-428F-901E-9C2191A0A857}" srcOrd="2" destOrd="0" parTransId="{B1E5FCBC-C598-4707-802F-AF99040FA1C0}" sibTransId="{0D0FFD92-D9D0-4DAA-B822-21ADBAEE99AA}"/>
    <dgm:cxn modelId="{F5340D53-0E48-438B-958D-4CFC400AB0DF}" type="presOf" srcId="{4D198038-0793-49AF-B2E9-5EFBBED0EF74}" destId="{915B8D45-22AC-48A4-8A3B-57CE86401419}" srcOrd="0" destOrd="0" presId="urn:microsoft.com/office/officeart/2005/8/layout/cycle8"/>
    <dgm:cxn modelId="{F22A16DF-63CF-4097-98EA-039EB4321C5E}" type="presOf" srcId="{807FA7F1-446B-4ECD-8EB7-B467D918F3DA}" destId="{8BDA479E-F769-4D05-8272-96C0C5F218C6}" srcOrd="0" destOrd="0" presId="urn:microsoft.com/office/officeart/2005/8/layout/cycle8"/>
    <dgm:cxn modelId="{3440938D-1C37-4AF9-A865-CCA79AFA9024}" type="presOf" srcId="{EC7832BC-4633-428F-901E-9C2191A0A857}" destId="{486DF291-4E08-4A48-B9BC-DF0772C0CBF3}" srcOrd="0" destOrd="0" presId="urn:microsoft.com/office/officeart/2005/8/layout/cycle8"/>
    <dgm:cxn modelId="{46DE2DF4-39BF-421A-80C9-5B1E6B3B2F2C}" type="presOf" srcId="{D96FE95A-A060-4E80-854A-26AB955E6556}" destId="{F24E2C8C-EA45-4519-B7F5-F678D3414B66}" srcOrd="0" destOrd="0" presId="urn:microsoft.com/office/officeart/2005/8/layout/cycle8"/>
    <dgm:cxn modelId="{B50B33A1-5012-4B6A-86AA-81131E9BEC0B}" type="presOf" srcId="{EC7832BC-4633-428F-901E-9C2191A0A857}" destId="{2AAD6CDC-EF0C-467C-991C-B3BB04F52404}" srcOrd="1" destOrd="0" presId="urn:microsoft.com/office/officeart/2005/8/layout/cycle8"/>
    <dgm:cxn modelId="{4639CD93-2AB3-48D9-BAFE-D66A3FB61093}" type="presOf" srcId="{4D198038-0793-49AF-B2E9-5EFBBED0EF74}" destId="{2ED98673-087B-4D90-A46E-2DC5FC9F5413}" srcOrd="1" destOrd="0" presId="urn:microsoft.com/office/officeart/2005/8/layout/cycle8"/>
    <dgm:cxn modelId="{C880D267-05DF-418B-A9A1-7EE3FDB17E48}" type="presOf" srcId="{40532310-A631-49FC-A3B5-5923689CBECE}" destId="{D5309686-A02E-4945-88D7-CD84364B8703}" srcOrd="0" destOrd="0" presId="urn:microsoft.com/office/officeart/2005/8/layout/cycle8"/>
    <dgm:cxn modelId="{203FF1EA-E219-4545-AFF9-13055229435C}" type="presParOf" srcId="{D5309686-A02E-4945-88D7-CD84364B8703}" destId="{8BDA479E-F769-4D05-8272-96C0C5F218C6}" srcOrd="0" destOrd="0" presId="urn:microsoft.com/office/officeart/2005/8/layout/cycle8"/>
    <dgm:cxn modelId="{95C1D8C3-CD30-4CBE-BD54-56E956FA773C}" type="presParOf" srcId="{D5309686-A02E-4945-88D7-CD84364B8703}" destId="{3BAB9072-6A6D-4A71-9BF3-8D2315CD1C4E}" srcOrd="1" destOrd="0" presId="urn:microsoft.com/office/officeart/2005/8/layout/cycle8"/>
    <dgm:cxn modelId="{D3EF0D29-6CC4-4CAC-BFC2-23A45A60B121}" type="presParOf" srcId="{D5309686-A02E-4945-88D7-CD84364B8703}" destId="{11419904-6280-4E86-80A3-3E9C2754A5AA}" srcOrd="2" destOrd="0" presId="urn:microsoft.com/office/officeart/2005/8/layout/cycle8"/>
    <dgm:cxn modelId="{CB731325-1CC6-421A-A3FB-1FD1461D3D86}" type="presParOf" srcId="{D5309686-A02E-4945-88D7-CD84364B8703}" destId="{26C1E9B4-EF08-4B7F-B2C3-4762D4FFEDFF}" srcOrd="3" destOrd="0" presId="urn:microsoft.com/office/officeart/2005/8/layout/cycle8"/>
    <dgm:cxn modelId="{8520803C-ED3F-4B96-AA62-09AC2E3B8345}" type="presParOf" srcId="{D5309686-A02E-4945-88D7-CD84364B8703}" destId="{25DD1749-1D4E-48E1-A66F-4A1B9E2EBA3C}" srcOrd="4" destOrd="0" presId="urn:microsoft.com/office/officeart/2005/8/layout/cycle8"/>
    <dgm:cxn modelId="{299F24F8-37BA-4C82-9E3E-A3D40173E582}" type="presParOf" srcId="{D5309686-A02E-4945-88D7-CD84364B8703}" destId="{3403C042-F359-404C-BF90-4CBEE991A322}" srcOrd="5" destOrd="0" presId="urn:microsoft.com/office/officeart/2005/8/layout/cycle8"/>
    <dgm:cxn modelId="{F6D13D18-F67D-4A1D-B84F-3EB2735036E3}" type="presParOf" srcId="{D5309686-A02E-4945-88D7-CD84364B8703}" destId="{DF89AAE1-C90A-470D-BB92-1E1536265070}" srcOrd="6" destOrd="0" presId="urn:microsoft.com/office/officeart/2005/8/layout/cycle8"/>
    <dgm:cxn modelId="{C5606775-D30D-4F0D-8BAA-2F2B69D708E4}" type="presParOf" srcId="{D5309686-A02E-4945-88D7-CD84364B8703}" destId="{7802019C-E624-4F75-8DC7-0C5E6816F2B3}" srcOrd="7" destOrd="0" presId="urn:microsoft.com/office/officeart/2005/8/layout/cycle8"/>
    <dgm:cxn modelId="{837A8A82-F0C0-44B6-AFD0-611302B118E9}" type="presParOf" srcId="{D5309686-A02E-4945-88D7-CD84364B8703}" destId="{486DF291-4E08-4A48-B9BC-DF0772C0CBF3}" srcOrd="8" destOrd="0" presId="urn:microsoft.com/office/officeart/2005/8/layout/cycle8"/>
    <dgm:cxn modelId="{D04F73C4-1C04-4496-8D0A-7F2AD4025C17}" type="presParOf" srcId="{D5309686-A02E-4945-88D7-CD84364B8703}" destId="{8A9F9A68-9C8E-4D18-9267-89A8EF5CDA4C}" srcOrd="9" destOrd="0" presId="urn:microsoft.com/office/officeart/2005/8/layout/cycle8"/>
    <dgm:cxn modelId="{664B94DB-4A3E-4E88-B7F5-DB8DC2BB62EF}" type="presParOf" srcId="{D5309686-A02E-4945-88D7-CD84364B8703}" destId="{C5184D0B-974A-4D63-A30A-1CD8739073D4}" srcOrd="10" destOrd="0" presId="urn:microsoft.com/office/officeart/2005/8/layout/cycle8"/>
    <dgm:cxn modelId="{5D76CC67-C34A-430B-BD98-7F01C917D080}" type="presParOf" srcId="{D5309686-A02E-4945-88D7-CD84364B8703}" destId="{2AAD6CDC-EF0C-467C-991C-B3BB04F52404}" srcOrd="11" destOrd="0" presId="urn:microsoft.com/office/officeart/2005/8/layout/cycle8"/>
    <dgm:cxn modelId="{FEAA9C4B-ABAF-4815-8E41-9DA3967E8D53}" type="presParOf" srcId="{D5309686-A02E-4945-88D7-CD84364B8703}" destId="{F24E2C8C-EA45-4519-B7F5-F678D3414B66}" srcOrd="12" destOrd="0" presId="urn:microsoft.com/office/officeart/2005/8/layout/cycle8"/>
    <dgm:cxn modelId="{94D1E673-1163-4F60-BDA7-235114D78E3B}" type="presParOf" srcId="{D5309686-A02E-4945-88D7-CD84364B8703}" destId="{40231B0F-89F1-4476-92A7-675176BC72D4}" srcOrd="13" destOrd="0" presId="urn:microsoft.com/office/officeart/2005/8/layout/cycle8"/>
    <dgm:cxn modelId="{8E1872F5-F119-4BD8-910E-F753D777B839}" type="presParOf" srcId="{D5309686-A02E-4945-88D7-CD84364B8703}" destId="{89017873-9057-460F-AEB7-FD318D11E012}" srcOrd="14" destOrd="0" presId="urn:microsoft.com/office/officeart/2005/8/layout/cycle8"/>
    <dgm:cxn modelId="{A0D6DBE3-3EF5-4907-AF9F-65CD1057516E}" type="presParOf" srcId="{D5309686-A02E-4945-88D7-CD84364B8703}" destId="{B05E8202-1331-4878-BE22-CDFF482A5373}" srcOrd="15" destOrd="0" presId="urn:microsoft.com/office/officeart/2005/8/layout/cycle8"/>
    <dgm:cxn modelId="{8369ED9D-2F1F-4906-9087-6CFAE971CFE1}" type="presParOf" srcId="{D5309686-A02E-4945-88D7-CD84364B8703}" destId="{915B8D45-22AC-48A4-8A3B-57CE86401419}" srcOrd="16" destOrd="0" presId="urn:microsoft.com/office/officeart/2005/8/layout/cycle8"/>
    <dgm:cxn modelId="{F0E9BDB7-152E-4044-A017-703E67875999}" type="presParOf" srcId="{D5309686-A02E-4945-88D7-CD84364B8703}" destId="{2316E831-2442-4136-B7F4-952F5812961D}" srcOrd="17" destOrd="0" presId="urn:microsoft.com/office/officeart/2005/8/layout/cycle8"/>
    <dgm:cxn modelId="{549746CD-0108-4B78-82DD-F1659E03F8F7}" type="presParOf" srcId="{D5309686-A02E-4945-88D7-CD84364B8703}" destId="{97510B35-DE55-4B3B-9B93-B6B9A2E6F76B}" srcOrd="18" destOrd="0" presId="urn:microsoft.com/office/officeart/2005/8/layout/cycle8"/>
    <dgm:cxn modelId="{C88976E1-891D-42E2-A5AC-69A0C73FDF47}" type="presParOf" srcId="{D5309686-A02E-4945-88D7-CD84364B8703}" destId="{2ED98673-087B-4D90-A46E-2DC5FC9F5413}" srcOrd="19" destOrd="0" presId="urn:microsoft.com/office/officeart/2005/8/layout/cycle8"/>
    <dgm:cxn modelId="{9DEDA3EA-0DBD-44AB-98CF-982D0C2C200A}" type="presParOf" srcId="{D5309686-A02E-4945-88D7-CD84364B8703}" destId="{AE16BF80-7B7F-43C1-AB07-2DD0D802B0DD}" srcOrd="20" destOrd="0" presId="urn:microsoft.com/office/officeart/2005/8/layout/cycle8"/>
    <dgm:cxn modelId="{2A9B0110-0F63-4A97-90CA-E5DF961C7ED5}" type="presParOf" srcId="{D5309686-A02E-4945-88D7-CD84364B8703}" destId="{F3AA6D09-8087-4369-97F8-6C11B8A9C9C1}" srcOrd="21" destOrd="0" presId="urn:microsoft.com/office/officeart/2005/8/layout/cycle8"/>
    <dgm:cxn modelId="{3283C012-100E-493F-823C-9A5C3E8CF914}" type="presParOf" srcId="{D5309686-A02E-4945-88D7-CD84364B8703}" destId="{BD60FF35-876E-48BB-AC9B-C69B77DCE385}" srcOrd="22" destOrd="0" presId="urn:microsoft.com/office/officeart/2005/8/layout/cycle8"/>
    <dgm:cxn modelId="{6881ABC0-1C93-4D13-97C1-D72EF5631039}" type="presParOf" srcId="{D5309686-A02E-4945-88D7-CD84364B8703}" destId="{7CA159E4-13DB-48E8-9F98-09199EB4CEA2}" srcOrd="23" destOrd="0" presId="urn:microsoft.com/office/officeart/2005/8/layout/cycle8"/>
    <dgm:cxn modelId="{FF4476D5-6E56-41E1-87FC-5AF0E1B935DD}" type="presParOf" srcId="{D5309686-A02E-4945-88D7-CD84364B8703}" destId="{2664D719-C726-4FD2-9C88-5E945ECA3039}" srcOrd="24" destOrd="0" presId="urn:microsoft.com/office/officeart/2005/8/layout/cycle8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A479E-F769-4D05-8272-96C0C5F218C6}">
      <dsp:nvSpPr>
        <dsp:cNvPr id="0" name=""/>
        <dsp:cNvSpPr/>
      </dsp:nvSpPr>
      <dsp:spPr>
        <a:xfrm>
          <a:off x="2425766" y="325457"/>
          <a:ext cx="4416552" cy="4416552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E6,E7,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E1 ORFs</a:t>
          </a:r>
        </a:p>
      </dsp:txBody>
      <dsp:txXfrm>
        <a:off x="4729733" y="1067859"/>
        <a:ext cx="1419606" cy="946404"/>
      </dsp:txXfrm>
    </dsp:sp>
    <dsp:sp modelId="{25DD1749-1D4E-48E1-A66F-4A1B9E2EBA3C}">
      <dsp:nvSpPr>
        <dsp:cNvPr id="0" name=""/>
        <dsp:cNvSpPr/>
      </dsp:nvSpPr>
      <dsp:spPr>
        <a:xfrm>
          <a:off x="2463622" y="443232"/>
          <a:ext cx="4416552" cy="4416552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E2,E4, E5 ORFs</a:t>
          </a:r>
          <a:endParaRPr lang="en-US" sz="2800" kern="1200" dirty="0"/>
        </a:p>
      </dsp:txBody>
      <dsp:txXfrm>
        <a:off x="5308092" y="2461176"/>
        <a:ext cx="1314450" cy="1051560"/>
      </dsp:txXfrm>
    </dsp:sp>
    <dsp:sp modelId="{486DF291-4E08-4A48-B9BC-DF0772C0CBF3}">
      <dsp:nvSpPr>
        <dsp:cNvPr id="0" name=""/>
        <dsp:cNvSpPr/>
      </dsp:nvSpPr>
      <dsp:spPr>
        <a:xfrm>
          <a:off x="2363723" y="515790"/>
          <a:ext cx="4416552" cy="4416552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L2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 ORF</a:t>
          </a:r>
          <a:endParaRPr lang="en-US" sz="2800" b="1" kern="1200" dirty="0"/>
        </a:p>
      </dsp:txBody>
      <dsp:txXfrm>
        <a:off x="3941064" y="3617892"/>
        <a:ext cx="1261872" cy="1156716"/>
      </dsp:txXfrm>
    </dsp:sp>
    <dsp:sp modelId="{F24E2C8C-EA45-4519-B7F5-F678D3414B66}">
      <dsp:nvSpPr>
        <dsp:cNvPr id="0" name=""/>
        <dsp:cNvSpPr/>
      </dsp:nvSpPr>
      <dsp:spPr>
        <a:xfrm>
          <a:off x="2263825" y="443232"/>
          <a:ext cx="4416552" cy="4416552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L1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ORF</a:t>
          </a:r>
          <a:endParaRPr lang="en-US" sz="2800" b="1" kern="1200" dirty="0"/>
        </a:p>
      </dsp:txBody>
      <dsp:txXfrm>
        <a:off x="2521457" y="2461176"/>
        <a:ext cx="1314450" cy="1051560"/>
      </dsp:txXfrm>
    </dsp:sp>
    <dsp:sp modelId="{915B8D45-22AC-48A4-8A3B-57CE86401419}">
      <dsp:nvSpPr>
        <dsp:cNvPr id="0" name=""/>
        <dsp:cNvSpPr/>
      </dsp:nvSpPr>
      <dsp:spPr>
        <a:xfrm>
          <a:off x="2277258" y="325457"/>
          <a:ext cx="4465399" cy="4416552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URR</a:t>
          </a:r>
          <a:endParaRPr lang="en-US" sz="2800" b="1" kern="1200" dirty="0"/>
        </a:p>
      </dsp:txBody>
      <dsp:txXfrm>
        <a:off x="2977900" y="1067859"/>
        <a:ext cx="1435306" cy="946404"/>
      </dsp:txXfrm>
    </dsp:sp>
    <dsp:sp modelId="{AE16BF80-7B7F-43C1-AB07-2DD0D802B0DD}">
      <dsp:nvSpPr>
        <dsp:cNvPr id="0" name=""/>
        <dsp:cNvSpPr/>
      </dsp:nvSpPr>
      <dsp:spPr>
        <a:xfrm>
          <a:off x="2152152" y="52052"/>
          <a:ext cx="4963363" cy="4963363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AA6D09-8087-4369-97F8-6C11B8A9C9C1}">
      <dsp:nvSpPr>
        <dsp:cNvPr id="0" name=""/>
        <dsp:cNvSpPr/>
      </dsp:nvSpPr>
      <dsp:spPr>
        <a:xfrm>
          <a:off x="2190521" y="169788"/>
          <a:ext cx="4963363" cy="4963363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60FF35-876E-48BB-AC9B-C69B77DCE385}">
      <dsp:nvSpPr>
        <dsp:cNvPr id="0" name=""/>
        <dsp:cNvSpPr/>
      </dsp:nvSpPr>
      <dsp:spPr>
        <a:xfrm>
          <a:off x="2090318" y="242567"/>
          <a:ext cx="4963363" cy="4963363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A159E4-13DB-48E8-9F98-09199EB4CEA2}">
      <dsp:nvSpPr>
        <dsp:cNvPr id="0" name=""/>
        <dsp:cNvSpPr/>
      </dsp:nvSpPr>
      <dsp:spPr>
        <a:xfrm>
          <a:off x="1990115" y="169788"/>
          <a:ext cx="4963363" cy="4963363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64D719-C726-4FD2-9C88-5E945ECA3039}">
      <dsp:nvSpPr>
        <dsp:cNvPr id="0" name=""/>
        <dsp:cNvSpPr/>
      </dsp:nvSpPr>
      <dsp:spPr>
        <a:xfrm>
          <a:off x="2028283" y="52052"/>
          <a:ext cx="4963363" cy="4963363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A479E-F769-4D05-8272-96C0C5F218C6}">
      <dsp:nvSpPr>
        <dsp:cNvPr id="0" name=""/>
        <dsp:cNvSpPr/>
      </dsp:nvSpPr>
      <dsp:spPr>
        <a:xfrm>
          <a:off x="3090567" y="-705875"/>
          <a:ext cx="2777947" cy="2777947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E6,E7,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E1 ORFs</a:t>
          </a:r>
        </a:p>
      </dsp:txBody>
      <dsp:txXfrm>
        <a:off x="4539729" y="-238915"/>
        <a:ext cx="892911" cy="595274"/>
      </dsp:txXfrm>
    </dsp:sp>
    <dsp:sp modelId="{25DD1749-1D4E-48E1-A66F-4A1B9E2EBA3C}">
      <dsp:nvSpPr>
        <dsp:cNvPr id="0" name=""/>
        <dsp:cNvSpPr/>
      </dsp:nvSpPr>
      <dsp:spPr>
        <a:xfrm>
          <a:off x="3273665" y="-589877"/>
          <a:ext cx="2777947" cy="2777947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E2,E4, E5 ORFs</a:t>
          </a:r>
          <a:endParaRPr lang="en-US" sz="1800" kern="1200" dirty="0"/>
        </a:p>
      </dsp:txBody>
      <dsp:txXfrm>
        <a:off x="5062796" y="679380"/>
        <a:ext cx="826770" cy="661416"/>
      </dsp:txXfrm>
    </dsp:sp>
    <dsp:sp modelId="{486DF291-4E08-4A48-B9BC-DF0772C0CBF3}">
      <dsp:nvSpPr>
        <dsp:cNvPr id="0" name=""/>
        <dsp:cNvSpPr/>
      </dsp:nvSpPr>
      <dsp:spPr>
        <a:xfrm>
          <a:off x="3040126" y="-468068"/>
          <a:ext cx="2777947" cy="2777947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L2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 ORF</a:t>
          </a:r>
          <a:endParaRPr lang="en-US" sz="1800" b="1" kern="1200" dirty="0"/>
        </a:p>
      </dsp:txBody>
      <dsp:txXfrm>
        <a:off x="4032250" y="1483108"/>
        <a:ext cx="793699" cy="727557"/>
      </dsp:txXfrm>
    </dsp:sp>
    <dsp:sp modelId="{F24E2C8C-EA45-4519-B7F5-F678D3414B66}">
      <dsp:nvSpPr>
        <dsp:cNvPr id="0" name=""/>
        <dsp:cNvSpPr/>
      </dsp:nvSpPr>
      <dsp:spPr>
        <a:xfrm>
          <a:off x="2665828" y="-655478"/>
          <a:ext cx="3333814" cy="2790975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="1" kern="1200" dirty="0" smtClean="0"/>
            <a:t>L1</a:t>
          </a:r>
        </a:p>
        <a:p>
          <a:pPr marL="0" marR="0" lvl="0" indent="0" algn="ctr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800" b="1" kern="1200" dirty="0" smtClean="0"/>
            <a:t>ORF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 dirty="0"/>
        </a:p>
      </dsp:txBody>
      <dsp:txXfrm>
        <a:off x="2860300" y="619731"/>
        <a:ext cx="992206" cy="664518"/>
      </dsp:txXfrm>
    </dsp:sp>
    <dsp:sp modelId="{915B8D45-22AC-48A4-8A3B-57CE86401419}">
      <dsp:nvSpPr>
        <dsp:cNvPr id="0" name=""/>
        <dsp:cNvSpPr/>
      </dsp:nvSpPr>
      <dsp:spPr>
        <a:xfrm>
          <a:off x="2921139" y="-776851"/>
          <a:ext cx="2714582" cy="2699386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LRR</a:t>
          </a:r>
          <a:endParaRPr lang="en-US" sz="1800" b="1" kern="1200" dirty="0"/>
        </a:p>
      </dsp:txBody>
      <dsp:txXfrm>
        <a:off x="3347070" y="-323097"/>
        <a:ext cx="872544" cy="578440"/>
      </dsp:txXfrm>
    </dsp:sp>
    <dsp:sp modelId="{AE16BF80-7B7F-43C1-AB07-2DD0D802B0DD}">
      <dsp:nvSpPr>
        <dsp:cNvPr id="0" name=""/>
        <dsp:cNvSpPr/>
      </dsp:nvSpPr>
      <dsp:spPr>
        <a:xfrm>
          <a:off x="3014872" y="-1033281"/>
          <a:ext cx="3121883" cy="3121883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AA6D09-8087-4369-97F8-6C11B8A9C9C1}">
      <dsp:nvSpPr>
        <dsp:cNvPr id="0" name=""/>
        <dsp:cNvSpPr/>
      </dsp:nvSpPr>
      <dsp:spPr>
        <a:xfrm>
          <a:off x="3272562" y="-676517"/>
          <a:ext cx="3121883" cy="3121883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60FF35-876E-48BB-AC9B-C69B77DCE385}">
      <dsp:nvSpPr>
        <dsp:cNvPr id="0" name=""/>
        <dsp:cNvSpPr/>
      </dsp:nvSpPr>
      <dsp:spPr>
        <a:xfrm>
          <a:off x="2868158" y="-639921"/>
          <a:ext cx="3121883" cy="3121883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A159E4-13DB-48E8-9F98-09199EB4CEA2}">
      <dsp:nvSpPr>
        <dsp:cNvPr id="0" name=""/>
        <dsp:cNvSpPr/>
      </dsp:nvSpPr>
      <dsp:spPr>
        <a:xfrm>
          <a:off x="2492959" y="-821041"/>
          <a:ext cx="3121883" cy="3121883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64D719-C726-4FD2-9C88-5E945ECA3039}">
      <dsp:nvSpPr>
        <dsp:cNvPr id="0" name=""/>
        <dsp:cNvSpPr/>
      </dsp:nvSpPr>
      <dsp:spPr>
        <a:xfrm>
          <a:off x="2718021" y="-987605"/>
          <a:ext cx="3121883" cy="3121883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77859D-A627-49C1-AE7D-0C893FCAE8BF}" type="datetimeFigureOut">
              <a:rPr lang="en-US" smtClean="0"/>
              <a:pPr/>
              <a:t>10/3/2014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F4F7D-D84B-451F-B603-AD0F71412E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2068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B6B309A-BEB6-4F96-B59B-31CEB23BB59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1912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B309A-BEB6-4F96-B59B-31CEB23BB59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4435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3D197-2BD3-4E95-8A20-E8A929E8F07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B309A-BEB6-4F96-B59B-31CEB23BB59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1250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B309A-BEB6-4F96-B59B-31CEB23BB59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486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B309A-BEB6-4F96-B59B-31CEB23BB59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7136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B309A-BEB6-4F96-B59B-31CEB23BB59E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B309A-BEB6-4F96-B59B-31CEB23BB59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7537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B309A-BEB6-4F96-B59B-31CEB23BB59E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4441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883B284-3E77-4C05-BF80-E29B2BD5493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603D1-63D7-49A8-8A92-73A726D0443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686E8-CF91-40AB-A5E9-5F719B00563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BBC785-49D1-46D9-ADAC-2A90622F559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57131-860B-42CD-9ECB-6F1CA64ADF1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1DD6EB-77A4-426D-9A1B-E156FC3B381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CC145-F280-420A-BA80-005FEE68A6A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62C18-539D-43FA-8F22-45079BC2C60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E81623-34EB-4EF8-A095-AB0979DA15A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9DC75-E07D-44B7-8B5D-1E0F9BD65CC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DCEA7C-E937-47CA-BC78-FE27567BDCC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826771E-940F-4C07-B0E2-EA77F85D780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8F0CA-9607-431F-B391-9C534A578EF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86C4F-83DF-4932-9A71-011E5115EF7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215D9-8FD5-470A-9991-8D7CEF6180D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1E2E8-BAC7-47A3-B5DD-C75759020A3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775D6-8C58-45EA-911C-2A6F95725BE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6D43DA-9678-44E2-AA8E-F284D5FCCE9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289DD-874E-47B2-A4D0-4F57ADEB29F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82DBC-2609-467B-BADC-8AC7E6F778D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FE2A7F-940B-46F7-B878-FC89E533BD4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48F99-39E0-4982-B439-23E75C53EA6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43543DD-62CC-4BEF-B174-C89E1AD641EB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496E7E-35C4-4CBA-9908-C49F766E9AFF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ho.int/ncd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-ars.it/virus/hpv1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69620"/>
            <a:ext cx="9144000" cy="358726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300" b="1" dirty="0" smtClean="0"/>
              <a:t/>
            </a:r>
            <a:br>
              <a:rPr lang="en-US" sz="5300" b="1" dirty="0" smtClean="0"/>
            </a:br>
            <a:r>
              <a:rPr lang="en-US" sz="5300" b="1" dirty="0" smtClean="0"/>
              <a:t/>
            </a:r>
            <a:br>
              <a:rPr lang="en-US" sz="5300" b="1" dirty="0" smtClean="0"/>
            </a:br>
            <a:r>
              <a:rPr lang="en-US" sz="5300" b="1" dirty="0" smtClean="0"/>
              <a:t/>
            </a:r>
            <a:br>
              <a:rPr lang="en-US" sz="5300" b="1" dirty="0" smtClean="0"/>
            </a:br>
            <a:r>
              <a:rPr lang="en-US" sz="5300" b="1" dirty="0" smtClean="0"/>
              <a:t/>
            </a:r>
            <a:br>
              <a:rPr lang="en-US" sz="5300" b="1" dirty="0" smtClean="0"/>
            </a:br>
            <a:r>
              <a:rPr lang="en-US" sz="5300" b="1" dirty="0" smtClean="0"/>
              <a:t/>
            </a:r>
            <a:br>
              <a:rPr lang="en-US" sz="5300" b="1" dirty="0" smtClean="0"/>
            </a:br>
            <a:r>
              <a:rPr lang="en-US" sz="5300" b="1" dirty="0" smtClean="0"/>
              <a:t/>
            </a:r>
            <a:br>
              <a:rPr lang="en-US" sz="5300" b="1" dirty="0" smtClean="0"/>
            </a:br>
            <a:r>
              <a:rPr lang="en-US" sz="4400" b="1" dirty="0" smtClean="0"/>
              <a:t>Frequency </a:t>
            </a:r>
            <a:r>
              <a:rPr lang="en-US" sz="4400" b="1" dirty="0"/>
              <a:t>of Oral lesions with Human Papilloma Virus and its </a:t>
            </a:r>
            <a:r>
              <a:rPr lang="en-US" sz="4400" b="1" dirty="0" smtClean="0"/>
              <a:t>Genotypes  in </a:t>
            </a:r>
            <a:r>
              <a:rPr lang="en-US" sz="4400" b="1" dirty="0"/>
              <a:t>Tobacco </a:t>
            </a:r>
            <a:r>
              <a:rPr lang="en-US" sz="4400" b="1" dirty="0" smtClean="0"/>
              <a:t>Chewers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886" y="3097763"/>
            <a:ext cx="8190914" cy="3345958"/>
          </a:xfrm>
        </p:spPr>
        <p:txBody>
          <a:bodyPr>
            <a:normAutofit fontScale="92500" lnSpcReduction="20000"/>
          </a:bodyPr>
          <a:lstStyle/>
          <a:p>
            <a:endParaRPr lang="en-US" b="1" dirty="0" smtClean="0"/>
          </a:p>
          <a:p>
            <a:pPr algn="ctr"/>
            <a:r>
              <a:rPr lang="en-US" sz="4100" b="1" dirty="0" smtClean="0"/>
              <a:t>Dr Zil-e-Rubab</a:t>
            </a:r>
          </a:p>
          <a:p>
            <a:pPr algn="ctr"/>
            <a:r>
              <a:rPr lang="en-US" sz="3400" b="1" dirty="0" smtClean="0"/>
              <a:t>MBBS, M Phil</a:t>
            </a:r>
          </a:p>
          <a:p>
            <a:pPr algn="ctr"/>
            <a:endParaRPr lang="en-US" sz="3400" b="1" dirty="0" smtClean="0"/>
          </a:p>
          <a:p>
            <a:pPr algn="ctr"/>
            <a:endParaRPr lang="en-US" sz="3400" b="1" dirty="0" smtClean="0"/>
          </a:p>
          <a:p>
            <a:pPr algn="ctr"/>
            <a:r>
              <a:rPr lang="en-US" sz="3400" b="1" dirty="0" smtClean="0"/>
              <a:t>Ziauddin University</a:t>
            </a:r>
            <a:endParaRPr lang="en-US" sz="3400" b="1" dirty="0" smtClean="0"/>
          </a:p>
          <a:p>
            <a:pPr algn="ctr"/>
            <a:r>
              <a:rPr lang="en-US" sz="3400" b="1" dirty="0" smtClean="0"/>
              <a:t>Karachi,  </a:t>
            </a:r>
            <a:r>
              <a:rPr lang="en-US" sz="3400" b="1" dirty="0" smtClean="0"/>
              <a:t>Pakistan</a:t>
            </a:r>
          </a:p>
          <a:p>
            <a:endParaRPr lang="en-US" sz="4600" dirty="0"/>
          </a:p>
        </p:txBody>
      </p:sp>
      <p:pic>
        <p:nvPicPr>
          <p:cNvPr id="12290" name="Picture 2" descr="pakistan.gif (5776 bytes)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29600" y="0"/>
            <a:ext cx="914400" cy="704850"/>
          </a:xfrm>
          <a:prstGeom prst="rect">
            <a:avLst/>
          </a:prstGeom>
          <a:noFill/>
        </p:spPr>
      </p:pic>
      <p:pic>
        <p:nvPicPr>
          <p:cNvPr id="9" name="Picture 11" descr="C:\Users\ZILE~1.RUB\AppData\Local\Temp\Rar$DI00.574\Ziauddin 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69567" y="4460033"/>
            <a:ext cx="1119673" cy="9517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/>
              <a:t>Prevalence in Pakistan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600200"/>
            <a:ext cx="8226425" cy="4651310"/>
          </a:xfrm>
        </p:spPr>
        <p:txBody>
          <a:bodyPr/>
          <a:lstStyle/>
          <a:p>
            <a:endParaRPr lang="en-US" b="1" dirty="0" smtClean="0"/>
          </a:p>
          <a:p>
            <a:pPr algn="just"/>
            <a:r>
              <a:rPr lang="en-US" sz="3200" b="1" dirty="0" smtClean="0">
                <a:cs typeface="Calibri" pitchFamily="34" charset="0"/>
              </a:rPr>
              <a:t>40% of the </a:t>
            </a:r>
            <a:r>
              <a:rPr lang="en-US" sz="3200" b="1" dirty="0" smtClean="0">
                <a:cs typeface="Calibri" pitchFamily="34" charset="0"/>
              </a:rPr>
              <a:t>adolescence </a:t>
            </a:r>
            <a:r>
              <a:rPr lang="en-US" sz="3200" b="1" dirty="0" smtClean="0">
                <a:cs typeface="Calibri" pitchFamily="34" charset="0"/>
              </a:rPr>
              <a:t>from squatter settlement  use chewable tobacco on a daily </a:t>
            </a:r>
            <a:r>
              <a:rPr lang="en-US" sz="3200" b="1" dirty="0" smtClean="0">
                <a:cs typeface="Calibri" pitchFamily="34" charset="0"/>
              </a:rPr>
              <a:t>basis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1400" b="1" dirty="0" smtClean="0"/>
              <a:t>(</a:t>
            </a:r>
            <a:r>
              <a:rPr lang="en-US" sz="1400" b="1" dirty="0" err="1" smtClean="0"/>
              <a:t>Khawja</a:t>
            </a:r>
            <a:r>
              <a:rPr lang="en-US" sz="1400" b="1" dirty="0" smtClean="0"/>
              <a:t> </a:t>
            </a:r>
            <a:r>
              <a:rPr lang="en-US" sz="1400" b="1" dirty="0" smtClean="0"/>
              <a:t>et al, </a:t>
            </a:r>
            <a:r>
              <a:rPr lang="en-US" sz="1400" b="1" dirty="0" smtClean="0"/>
              <a:t>2005)</a:t>
            </a:r>
            <a:endParaRPr lang="en-US" sz="1400" b="1" dirty="0" smtClean="0">
              <a:cs typeface="Calibri" pitchFamily="34" charset="0"/>
            </a:endParaRPr>
          </a:p>
          <a:p>
            <a:pPr algn="just"/>
            <a:r>
              <a:rPr lang="en-US" sz="3200" b="1" dirty="0" smtClean="0">
                <a:cs typeface="Calibri" pitchFamily="34" charset="0"/>
              </a:rPr>
              <a:t> 8.5 to 10 times increase in the risk of oral cancers due to chewable </a:t>
            </a:r>
            <a:r>
              <a:rPr lang="en-US" sz="3200" b="1" dirty="0" smtClean="0">
                <a:cs typeface="Calibri" pitchFamily="34" charset="0"/>
              </a:rPr>
              <a:t>tobacco </a:t>
            </a:r>
            <a:r>
              <a:rPr lang="en-US" sz="1400" b="1" dirty="0" smtClean="0">
                <a:cs typeface="Calibri" pitchFamily="34" charset="0"/>
              </a:rPr>
              <a:t>(</a:t>
            </a:r>
            <a:r>
              <a:rPr lang="en-US" sz="1600" b="1" dirty="0" smtClean="0"/>
              <a:t>Merchant </a:t>
            </a:r>
            <a:r>
              <a:rPr lang="en-US" sz="1600" b="1" dirty="0" smtClean="0"/>
              <a:t>et al, 2000)</a:t>
            </a:r>
            <a:endParaRPr lang="en-US" sz="1600" b="1" dirty="0" smtClean="0">
              <a:cs typeface="Calibri" pitchFamily="34" charset="0"/>
            </a:endParaRPr>
          </a:p>
          <a:p>
            <a:pPr algn="just"/>
            <a:r>
              <a:rPr lang="en-US" sz="3200" b="1" dirty="0" smtClean="0">
                <a:cs typeface="Calibri" pitchFamily="34" charset="0"/>
              </a:rPr>
              <a:t>Oral cancer , the  second most common cancer in both </a:t>
            </a:r>
            <a:r>
              <a:rPr lang="en-US" sz="3200" b="1" dirty="0" smtClean="0">
                <a:cs typeface="Calibri" pitchFamily="34" charset="0"/>
              </a:rPr>
              <a:t>genders </a:t>
            </a:r>
            <a:r>
              <a:rPr lang="en-US" sz="1400" b="1" i="1" dirty="0" smtClean="0"/>
              <a:t>(</a:t>
            </a:r>
            <a:r>
              <a:rPr lang="en-US" sz="1400" b="1" i="1" dirty="0" smtClean="0">
                <a:hlinkClick r:id="rId2"/>
              </a:rPr>
              <a:t>http</a:t>
            </a:r>
            <a:r>
              <a:rPr lang="en-US" sz="1400" b="1" i="1" dirty="0" smtClean="0">
                <a:hlinkClick r:id="rId2"/>
              </a:rPr>
              <a:t>://www.who.int/ncd</a:t>
            </a:r>
            <a:r>
              <a:rPr lang="en-US" sz="1400" b="1" i="1" dirty="0" smtClean="0"/>
              <a:t>)</a:t>
            </a:r>
            <a:endParaRPr lang="en-US" sz="1400" b="1" dirty="0" smtClean="0">
              <a:cs typeface="Calibri" pitchFamily="34" charset="0"/>
            </a:endParaRPr>
          </a:p>
          <a:p>
            <a:pPr algn="just" eaLnBrk="1" hangingPunct="1">
              <a:lnSpc>
                <a:spcPct val="150000"/>
              </a:lnSpc>
              <a:buClr>
                <a:srgbClr val="FF9900"/>
              </a:buClr>
              <a:buSzPct val="135000"/>
              <a:buFont typeface="Wingdings" pitchFamily="2" charset="2"/>
              <a:buChar char="§"/>
              <a:defRPr/>
            </a:pPr>
            <a:endParaRPr lang="en-US" b="1" i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92935" y="218655"/>
            <a:ext cx="8226425" cy="621101"/>
          </a:xfrm>
        </p:spPr>
        <p:txBody>
          <a:bodyPr/>
          <a:lstStyle/>
          <a:p>
            <a:pPr algn="ctr"/>
            <a:r>
              <a:rPr lang="en-US" sz="4000" b="1" dirty="0" smtClean="0"/>
              <a:t>Type Of Chewing Mixtures</a:t>
            </a:r>
            <a:endParaRPr lang="en-US" sz="4000" b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55353882"/>
              </p:ext>
            </p:extLst>
          </p:nvPr>
        </p:nvGraphicFramePr>
        <p:xfrm>
          <a:off x="0" y="951724"/>
          <a:ext cx="8901405" cy="590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7537"/>
                <a:gridCol w="5553868"/>
              </a:tblGrid>
              <a:tr h="834111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Name of </a:t>
                      </a:r>
                      <a:r>
                        <a:rPr lang="en-US" sz="2800" b="1" dirty="0" smtClean="0"/>
                        <a:t>Mixtures 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Components</a:t>
                      </a:r>
                      <a:endParaRPr lang="en-US" sz="2800" b="1" dirty="0"/>
                    </a:p>
                  </a:txBody>
                  <a:tcPr/>
                </a:tc>
              </a:tr>
              <a:tr h="1423116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Betel</a:t>
                      </a:r>
                    </a:p>
                    <a:p>
                      <a:pPr algn="l"/>
                      <a:r>
                        <a:rPr lang="en-US" sz="2400" b="1" dirty="0" smtClean="0"/>
                        <a:t>Quid </a:t>
                      </a:r>
                    </a:p>
                    <a:p>
                      <a:pPr algn="l"/>
                      <a:r>
                        <a:rPr lang="en-US" sz="2400" b="1" dirty="0" smtClean="0"/>
                        <a:t>                       </a:t>
                      </a:r>
                      <a:endParaRPr lang="en-US" sz="2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Areca Nut, Tobacco, Fresh Betel Leaf, Slaked Lime and Catechu</a:t>
                      </a:r>
                      <a:endParaRPr lang="en-US" sz="2400" b="1" dirty="0"/>
                    </a:p>
                  </a:txBody>
                  <a:tcPr/>
                </a:tc>
              </a:tr>
              <a:tr h="182452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Pan</a:t>
                      </a:r>
                    </a:p>
                    <a:p>
                      <a:pPr algn="l"/>
                      <a:r>
                        <a:rPr lang="en-US" sz="2400" b="1" dirty="0" smtClean="0"/>
                        <a:t>Masala</a:t>
                      </a:r>
                      <a:r>
                        <a:rPr lang="en-US" sz="2400" b="1" baseline="0" dirty="0" smtClean="0"/>
                        <a:t> </a:t>
                      </a:r>
                    </a:p>
                    <a:p>
                      <a:pPr algn="l"/>
                      <a:r>
                        <a:rPr lang="en-US" sz="2400" b="1" baseline="0" dirty="0" smtClean="0"/>
                        <a:t>                                   </a:t>
                      </a:r>
                      <a:r>
                        <a:rPr lang="en-US" sz="2400" b="1" dirty="0" smtClean="0"/>
                        <a:t>                       </a:t>
                      </a:r>
                      <a:endParaRPr lang="en-US" sz="2400" b="1" dirty="0" smtClean="0"/>
                    </a:p>
                    <a:p>
                      <a:r>
                        <a:rPr lang="en-US" sz="2400" b="1" dirty="0" smtClean="0"/>
                        <a:t>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Areca Nut, Slaked Lime, Catechu and Condiments, Tobacco</a:t>
                      </a:r>
                      <a:endParaRPr lang="en-US" sz="2400" b="1" dirty="0"/>
                    </a:p>
                  </a:txBody>
                  <a:tcPr/>
                </a:tc>
              </a:tr>
              <a:tr h="1824524">
                <a:tc>
                  <a:txBody>
                    <a:bodyPr/>
                    <a:lstStyle/>
                    <a:p>
                      <a:endParaRPr lang="en-US" sz="2400" b="1" dirty="0" smtClean="0"/>
                    </a:p>
                    <a:p>
                      <a:r>
                        <a:rPr lang="en-US" sz="2400" b="1" dirty="0" smtClean="0"/>
                        <a:t>Gutka </a:t>
                      </a:r>
                      <a:endParaRPr lang="en-US" sz="2400" b="1" dirty="0" smtClean="0"/>
                    </a:p>
                    <a:p>
                      <a:r>
                        <a:rPr lang="en-US" sz="2400" b="1" dirty="0" smtClean="0"/>
                        <a:t>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Pan </a:t>
                      </a:r>
                      <a:r>
                        <a:rPr lang="en-US" sz="2400" b="1" dirty="0" err="1" smtClean="0"/>
                        <a:t>Masala</a:t>
                      </a:r>
                      <a:r>
                        <a:rPr lang="en-US" sz="2400" b="1" dirty="0" smtClean="0"/>
                        <a:t> and Tobacco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http://www.desistores.net/catalog/images/Mixed_Gutka.jpg"/>
          <p:cNvPicPr>
            <a:picLocks noChangeAspect="1" noChangeArrowheads="1"/>
          </p:cNvPicPr>
          <p:nvPr/>
        </p:nvPicPr>
        <p:blipFill>
          <a:blip r:embed="rId2"/>
          <a:srcRect l="27104" t="17600" r="26021" b="23543"/>
          <a:stretch>
            <a:fillRect/>
          </a:stretch>
        </p:blipFill>
        <p:spPr bwMode="auto">
          <a:xfrm>
            <a:off x="1101012" y="3247054"/>
            <a:ext cx="2295332" cy="1698170"/>
          </a:xfrm>
          <a:prstGeom prst="rect">
            <a:avLst/>
          </a:prstGeom>
          <a:noFill/>
        </p:spPr>
      </p:pic>
      <p:pic>
        <p:nvPicPr>
          <p:cNvPr id="6" name="Picture 4" descr="http://i1.tribune.com.pk/wp-content/uploads/2014/07/738493-Gutka-1405892588-989-640x4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351" y="5019869"/>
            <a:ext cx="2332653" cy="1838131"/>
          </a:xfrm>
          <a:prstGeom prst="rect">
            <a:avLst/>
          </a:prstGeom>
          <a:noFill/>
        </p:spPr>
      </p:pic>
      <p:pic>
        <p:nvPicPr>
          <p:cNvPr id="7" name="Picture 6" descr="http://link.springer.com/article/10.1186%2F1471-2458-11-85/lookinside/000.png"/>
          <p:cNvPicPr>
            <a:picLocks noChangeAspect="1" noChangeArrowheads="1"/>
          </p:cNvPicPr>
          <p:nvPr/>
        </p:nvPicPr>
        <p:blipFill>
          <a:blip r:embed="rId4"/>
          <a:srcRect l="10353" t="13722" r="10005" b="34113"/>
          <a:stretch>
            <a:fillRect/>
          </a:stretch>
        </p:blipFill>
        <p:spPr bwMode="auto">
          <a:xfrm>
            <a:off x="1101011" y="1810139"/>
            <a:ext cx="2202025" cy="1362269"/>
          </a:xfrm>
          <a:prstGeom prst="rect">
            <a:avLst/>
          </a:prstGeom>
          <a:noFill/>
        </p:spPr>
      </p:pic>
      <p:sp>
        <p:nvSpPr>
          <p:cNvPr id="31746" name="AutoShape 2" descr="Inline image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8" descr="http://2.bp.blogspot.com/-XucD6KJXuik/TsE4K9SjOCI/AAAAAAAAEPs/ix1XKxVv3iE/s640/Homogeneous+leukoplaki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3013" y="3023117"/>
            <a:ext cx="3470987" cy="1940769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 l="2500" t="48000" r="70615" b="19000"/>
          <a:stretch>
            <a:fillRect/>
          </a:stretch>
        </p:blipFill>
        <p:spPr bwMode="auto">
          <a:xfrm>
            <a:off x="5680098" y="1007706"/>
            <a:ext cx="3452327" cy="203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4" name="Picture 4" descr="http://t3.gstatic.com/images?q=tbn:ANd9GcRX64S7OQHta6UR-lRgEioVTsH-rQo5QxXOoCxqIWJaCMARqvg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6122" y="1018572"/>
            <a:ext cx="2887096" cy="3039434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5613" y="0"/>
            <a:ext cx="8226425" cy="839755"/>
          </a:xfrm>
        </p:spPr>
        <p:txBody>
          <a:bodyPr/>
          <a:lstStyle/>
          <a:p>
            <a:pPr algn="ctr"/>
            <a:r>
              <a:rPr lang="en-US" sz="4000" b="1" dirty="0" smtClean="0"/>
              <a:t>Risk Factors of Oral Lesions</a:t>
            </a:r>
            <a:endParaRPr lang="en-US" sz="4000" b="1" dirty="0"/>
          </a:p>
        </p:txBody>
      </p:sp>
      <p:pic>
        <p:nvPicPr>
          <p:cNvPr id="133138" name="Picture 18" descr="http://medicfrom.com/wp-content/uploads/2011/10/Sexually-transmitted-diseases.jpg"/>
          <p:cNvPicPr>
            <a:picLocks noChangeAspect="1" noChangeArrowheads="1"/>
          </p:cNvPicPr>
          <p:nvPr/>
        </p:nvPicPr>
        <p:blipFill>
          <a:blip r:embed="rId6" cstate="print"/>
          <a:srcRect l="17143" t="2941" r="10402"/>
          <a:stretch>
            <a:fillRect/>
          </a:stretch>
        </p:blipFill>
        <p:spPr bwMode="auto">
          <a:xfrm>
            <a:off x="0" y="4124131"/>
            <a:ext cx="2780522" cy="2733869"/>
          </a:xfrm>
          <a:prstGeom prst="rect">
            <a:avLst/>
          </a:prstGeom>
          <a:noFill/>
        </p:spPr>
      </p:pic>
      <p:pic>
        <p:nvPicPr>
          <p:cNvPr id="14" name="Picture 14" descr="https://encrypted-tbn2.gstatic.com/images?q=tbn:ANd9GcQibzrLgNfXAtrpYsXIOnp4BXO2jrr2VjepjNCCjw2qhQsqL21a8uIKVCw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54351" y="4963886"/>
            <a:ext cx="3489649" cy="1894114"/>
          </a:xfrm>
          <a:prstGeom prst="rect">
            <a:avLst/>
          </a:prstGeom>
          <a:noFill/>
        </p:spPr>
      </p:pic>
      <p:sp>
        <p:nvSpPr>
          <p:cNvPr id="30730" name="AutoShape 10" descr="Inline image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6" descr="http://pakmed.net/college/forum/wp-content/uploads/2012/05/2012ffdfdg0521_4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43684" y="4079630"/>
            <a:ext cx="2843683" cy="2778369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5710335" y="995423"/>
            <a:ext cx="3433665" cy="5862577"/>
          </a:xfrm>
          <a:prstGeom prst="rect">
            <a:avLst/>
          </a:prstGeom>
          <a:noFill/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36" name="Picture 16" descr="http://t2.gstatic.com/images?q=tbn:ANd9GcShde4UQpaSpa_4fQzBtYymL5udAb2TwK1Le0LBSiIe_dEll6Qo"/>
          <p:cNvPicPr>
            <a:picLocks noChangeAspect="1" noChangeArrowheads="1"/>
          </p:cNvPicPr>
          <p:nvPr/>
        </p:nvPicPr>
        <p:blipFill>
          <a:blip r:embed="rId9" cstate="print"/>
          <a:srcRect l="41313"/>
          <a:stretch>
            <a:fillRect/>
          </a:stretch>
        </p:blipFill>
        <p:spPr bwMode="auto">
          <a:xfrm>
            <a:off x="10048" y="1007706"/>
            <a:ext cx="2796073" cy="3079103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 flipH="1">
            <a:off x="2824222" y="1006997"/>
            <a:ext cx="2882096" cy="5851003"/>
          </a:xfrm>
          <a:prstGeom prst="rect">
            <a:avLst/>
          </a:prstGeom>
          <a:noFill/>
          <a:ln w="317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5613" y="-317237"/>
            <a:ext cx="8226425" cy="1173480"/>
          </a:xfrm>
        </p:spPr>
        <p:txBody>
          <a:bodyPr/>
          <a:lstStyle/>
          <a:p>
            <a:pPr algn="ctr"/>
            <a:r>
              <a:rPr lang="en-US" sz="4000" b="1" dirty="0" smtClean="0"/>
              <a:t>Human Papilloma Virus</a:t>
            </a:r>
            <a:endParaRPr lang="en-US" sz="4000" b="1" dirty="0"/>
          </a:p>
        </p:txBody>
      </p:sp>
      <p:pic>
        <p:nvPicPr>
          <p:cNvPr id="6" name="Picture 4" descr="hpv">
            <a:hlinkClick r:id="rId3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/>
          <a:srcRect l="6130" t="13067" r="5747" b="10909"/>
          <a:stretch>
            <a:fillRect/>
          </a:stretch>
        </p:blipFill>
        <p:spPr bwMode="auto">
          <a:xfrm>
            <a:off x="1716832" y="994974"/>
            <a:ext cx="5486400" cy="5470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75" y="-130629"/>
            <a:ext cx="7953375" cy="1600200"/>
          </a:xfrm>
        </p:spPr>
        <p:txBody>
          <a:bodyPr/>
          <a:lstStyle/>
          <a:p>
            <a:pPr algn="ctr"/>
            <a:r>
              <a:rPr lang="en-US" sz="4000" b="1" dirty="0" smtClean="0"/>
              <a:t>The Circular Organization of HPV DNA </a:t>
            </a:r>
            <a:r>
              <a:rPr lang="en-US" sz="4000" b="1" dirty="0" err="1" smtClean="0"/>
              <a:t>Episome</a:t>
            </a:r>
            <a:endParaRPr lang="en-US" sz="4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12438208"/>
              </p:ext>
            </p:extLst>
          </p:nvPr>
        </p:nvGraphicFramePr>
        <p:xfrm>
          <a:off x="0" y="1413590"/>
          <a:ext cx="9144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50920" y="3093720"/>
            <a:ext cx="162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   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7" y="518787"/>
            <a:ext cx="8226425" cy="898842"/>
          </a:xfrm>
        </p:spPr>
        <p:txBody>
          <a:bodyPr/>
          <a:lstStyle/>
          <a:p>
            <a:pPr algn="ctr"/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Integration of HPV-DNA into Host-cell DNA</a:t>
            </a:r>
            <a:endParaRPr lang="en-US" sz="4000" dirty="0"/>
          </a:p>
        </p:txBody>
      </p:sp>
      <p:graphicFrame>
        <p:nvGraphicFramePr>
          <p:cNvPr id="11" name="Content Placeholder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987924285"/>
              </p:ext>
            </p:extLst>
          </p:nvPr>
        </p:nvGraphicFramePr>
        <p:xfrm>
          <a:off x="0" y="2270760"/>
          <a:ext cx="5928360" cy="3307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2" descr="http://www.nature.com/nrc/journal/v2/n5/images/nrc798-f2.jpg"/>
          <p:cNvPicPr>
            <a:picLocks noChangeAspect="1" noChangeArrowheads="1"/>
          </p:cNvPicPr>
          <p:nvPr/>
        </p:nvPicPr>
        <p:blipFill>
          <a:blip r:embed="rId7" cstate="print"/>
          <a:srcRect l="14986" t="81228" r="14478" b="14796"/>
          <a:stretch>
            <a:fillRect/>
          </a:stretch>
        </p:blipFill>
        <p:spPr bwMode="auto">
          <a:xfrm>
            <a:off x="350520" y="5958840"/>
            <a:ext cx="8442960" cy="48768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225040" y="5516880"/>
            <a:ext cx="477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L2        L1        LCR     E6 E7     E1       E2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315893" y="1417629"/>
            <a:ext cx="23734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Opening of Viral Ring</a:t>
            </a:r>
          </a:p>
          <a:p>
            <a:endParaRPr lang="en-US" b="1" dirty="0" smtClean="0"/>
          </a:p>
          <a:p>
            <a:r>
              <a:rPr lang="en-US" b="1" dirty="0" smtClean="0"/>
              <a:t>Frequently Deleted during Integration</a:t>
            </a:r>
          </a:p>
          <a:p>
            <a:endParaRPr lang="en-US" b="1" dirty="0" smtClean="0"/>
          </a:p>
          <a:p>
            <a:r>
              <a:rPr lang="en-US" b="1" dirty="0" err="1" smtClean="0"/>
              <a:t>Chimeric</a:t>
            </a:r>
            <a:r>
              <a:rPr lang="en-US" b="1" dirty="0" smtClean="0"/>
              <a:t> transcripts, Increased mRNA life span</a:t>
            </a:r>
          </a:p>
          <a:p>
            <a:endParaRPr lang="en-US" b="1" dirty="0"/>
          </a:p>
        </p:txBody>
      </p:sp>
      <p:pic>
        <p:nvPicPr>
          <p:cNvPr id="17" name="Picture 2" descr="http://www.nature.com/nrc/journal/v2/n5/images/nrc798-f2.jpg"/>
          <p:cNvPicPr>
            <a:picLocks noChangeAspect="1" noChangeArrowheads="1"/>
          </p:cNvPicPr>
          <p:nvPr/>
        </p:nvPicPr>
        <p:blipFill>
          <a:blip r:embed="rId7" cstate="print"/>
          <a:srcRect l="49091" t="69936" r="23960" b="29505"/>
          <a:stretch>
            <a:fillRect/>
          </a:stretch>
        </p:blipFill>
        <p:spPr bwMode="auto">
          <a:xfrm>
            <a:off x="4572000" y="5074920"/>
            <a:ext cx="3383280" cy="213360"/>
          </a:xfrm>
          <a:prstGeom prst="rect">
            <a:avLst/>
          </a:prstGeom>
          <a:noFill/>
        </p:spPr>
      </p:pic>
      <p:sp>
        <p:nvSpPr>
          <p:cNvPr id="19" name="Down Arrow 18"/>
          <p:cNvSpPr/>
          <p:nvPr/>
        </p:nvSpPr>
        <p:spPr>
          <a:xfrm>
            <a:off x="6766560" y="4346821"/>
            <a:ext cx="182880" cy="701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4328160" y="4770120"/>
            <a:ext cx="198119" cy="9448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078480" y="4495800"/>
            <a:ext cx="1554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Integration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13360" y="4130040"/>
            <a:ext cx="3154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Modulation of viral transcription by host cell promoters </a:t>
            </a:r>
            <a:endParaRPr lang="en-US" b="1" dirty="0"/>
          </a:p>
        </p:txBody>
      </p:sp>
      <p:sp>
        <p:nvSpPr>
          <p:cNvPr id="26" name="Down Arrow 25"/>
          <p:cNvSpPr/>
          <p:nvPr/>
        </p:nvSpPr>
        <p:spPr>
          <a:xfrm>
            <a:off x="1127760" y="5090160"/>
            <a:ext cx="213360" cy="7467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67949" y="1903449"/>
            <a:ext cx="2183363" cy="25752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Chewable Tobacco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Oral Sex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HPV in Environment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85053" y="189724"/>
            <a:ext cx="4998099" cy="11912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Abrasions by chewable tobacco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Penetration of HPV into the </a:t>
            </a:r>
            <a:r>
              <a:rPr lang="en-US" sz="2000" dirty="0" err="1" smtClean="0">
                <a:solidFill>
                  <a:schemeClr val="accent5">
                    <a:lumMod val="50000"/>
                  </a:schemeClr>
                </a:solidFill>
              </a:rPr>
              <a:t>squamous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 epithelium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52999" y="5007431"/>
            <a:ext cx="4998096" cy="16452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Collagen Overproduction and Collagenase Inhibition by Areca nut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Fibrogenesis</a:t>
            </a:r>
            <a:endParaRPr lang="en-U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Oxidative Stress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04049" y="2575250"/>
            <a:ext cx="3004457" cy="12503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Chronic Inflammation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DNA Damage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 Cell Proliferation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632442" y="2575248"/>
            <a:ext cx="1306286" cy="1063690"/>
          </a:xfrm>
          <a:prstGeom prst="ellipse">
            <a:avLst/>
          </a:prstGeom>
          <a:solidFill>
            <a:srgbClr val="DD825D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OSCC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10408" y="2597019"/>
            <a:ext cx="1788367" cy="1041919"/>
          </a:xfrm>
          <a:prstGeom prst="ellipse">
            <a:avLst/>
          </a:prstGeom>
          <a:solidFill>
            <a:srgbClr val="86CB8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Normal Epithelium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332515" y="1455574"/>
            <a:ext cx="2593910" cy="989045"/>
          </a:xfrm>
          <a:prstGeom prst="ellipse">
            <a:avLst/>
          </a:prstGeom>
          <a:solidFill>
            <a:srgbClr val="8DB4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Leukoplakia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385385" y="3956180"/>
            <a:ext cx="2593910" cy="970383"/>
          </a:xfrm>
          <a:prstGeom prst="ellipse">
            <a:avLst/>
          </a:prstGeom>
          <a:solidFill>
            <a:srgbClr val="FFE07D"/>
          </a:solidFill>
          <a:ln>
            <a:solidFill>
              <a:srgbClr val="FFCD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Submucous</a:t>
            </a:r>
            <a:r>
              <a:rPr lang="en-US" dirty="0" smtClean="0">
                <a:solidFill>
                  <a:schemeClr val="tx1"/>
                </a:solidFill>
              </a:rPr>
              <a:t> Fibrosis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hape 12"/>
          <p:cNvCxnSpPr>
            <a:stCxn id="10" idx="2"/>
            <a:endCxn id="9" idx="0"/>
          </p:cNvCxnSpPr>
          <p:nvPr/>
        </p:nvCxnSpPr>
        <p:spPr>
          <a:xfrm rot="10800000" flipV="1">
            <a:off x="3304593" y="1950097"/>
            <a:ext cx="1027923" cy="646922"/>
          </a:xfrm>
          <a:prstGeom prst="bentConnector2">
            <a:avLst/>
          </a:prstGeom>
          <a:ln w="28575">
            <a:solidFill>
              <a:schemeClr val="accent5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hape 16"/>
          <p:cNvCxnSpPr>
            <a:stCxn id="9" idx="4"/>
            <a:endCxn id="11" idx="2"/>
          </p:cNvCxnSpPr>
          <p:nvPr/>
        </p:nvCxnSpPr>
        <p:spPr>
          <a:xfrm rot="16200000" flipH="1">
            <a:off x="3443771" y="3499758"/>
            <a:ext cx="802434" cy="1080793"/>
          </a:xfrm>
          <a:prstGeom prst="bentConnector2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18"/>
          <p:cNvCxnSpPr>
            <a:stCxn id="11" idx="6"/>
            <a:endCxn id="8" idx="4"/>
          </p:cNvCxnSpPr>
          <p:nvPr/>
        </p:nvCxnSpPr>
        <p:spPr>
          <a:xfrm flipV="1">
            <a:off x="6979295" y="3638938"/>
            <a:ext cx="1306290" cy="802434"/>
          </a:xfrm>
          <a:prstGeom prst="bentConnector2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hape 20"/>
          <p:cNvCxnSpPr>
            <a:stCxn id="10" idx="6"/>
            <a:endCxn id="8" idx="0"/>
          </p:cNvCxnSpPr>
          <p:nvPr/>
        </p:nvCxnSpPr>
        <p:spPr>
          <a:xfrm>
            <a:off x="6926425" y="1950097"/>
            <a:ext cx="1359160" cy="625151"/>
          </a:xfrm>
          <a:prstGeom prst="bentConnector2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entagon 21"/>
          <p:cNvSpPr/>
          <p:nvPr/>
        </p:nvSpPr>
        <p:spPr>
          <a:xfrm>
            <a:off x="7445828" y="3116423"/>
            <a:ext cx="223935" cy="130629"/>
          </a:xfrm>
          <a:prstGeom prst="homePlat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entagon 22"/>
          <p:cNvSpPr/>
          <p:nvPr/>
        </p:nvSpPr>
        <p:spPr>
          <a:xfrm>
            <a:off x="4239208" y="3100871"/>
            <a:ext cx="223935" cy="130629"/>
          </a:xfrm>
          <a:prstGeom prst="homePlat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7611" y="-228600"/>
            <a:ext cx="3948914" cy="1143000"/>
          </a:xfrm>
        </p:spPr>
        <p:txBody>
          <a:bodyPr/>
          <a:lstStyle/>
          <a:p>
            <a:pPr algn="ctr"/>
            <a:r>
              <a:rPr lang="en-US" sz="4000" b="1" dirty="0" smtClean="0"/>
              <a:t>Objective</a:t>
            </a:r>
            <a:r>
              <a:rPr lang="en-US" sz="4800" b="1" dirty="0" smtClean="0"/>
              <a:t> 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456" y="1600200"/>
            <a:ext cx="8059298" cy="4525963"/>
          </a:xfrm>
        </p:spPr>
        <p:txBody>
          <a:bodyPr/>
          <a:lstStyle/>
          <a:p>
            <a:endParaRPr lang="en-US" sz="3600" dirty="0" smtClean="0"/>
          </a:p>
          <a:p>
            <a:pPr>
              <a:buNone/>
            </a:pPr>
            <a:r>
              <a:rPr lang="en-US" sz="3200" b="1" dirty="0" smtClean="0"/>
              <a:t>  </a:t>
            </a:r>
            <a:r>
              <a:rPr lang="en-US" sz="3200" b="1" dirty="0" smtClean="0">
                <a:cs typeface="Times New Roman" pitchFamily="18" charset="0"/>
              </a:rPr>
              <a:t>To detect the presence of HPV and its genotypes 16, 18 in </a:t>
            </a:r>
            <a:r>
              <a:rPr lang="en-US" sz="3200" b="1" dirty="0" smtClean="0">
                <a:cs typeface="Times New Roman" pitchFamily="18" charset="0"/>
              </a:rPr>
              <a:t>premalignant and malignant </a:t>
            </a:r>
            <a:r>
              <a:rPr lang="en-US" sz="3200" b="1" dirty="0" smtClean="0">
                <a:cs typeface="Times New Roman" pitchFamily="18" charset="0"/>
              </a:rPr>
              <a:t>lesions of oral cavity</a:t>
            </a:r>
          </a:p>
          <a:p>
            <a:pPr algn="just">
              <a:buNone/>
            </a:pP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5613" y="32045"/>
            <a:ext cx="8226425" cy="822642"/>
          </a:xfrm>
        </p:spPr>
        <p:txBody>
          <a:bodyPr/>
          <a:lstStyle/>
          <a:p>
            <a:pPr algn="ctr"/>
            <a:r>
              <a:rPr lang="en-US" sz="4000" b="1" dirty="0" smtClean="0"/>
              <a:t>Materials &amp; Methods</a:t>
            </a:r>
            <a:endParaRPr lang="en-US" sz="48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1698173" y="1179550"/>
            <a:ext cx="5859624" cy="2339102"/>
            <a:chOff x="1698173" y="1179550"/>
            <a:chExt cx="5859624" cy="2339102"/>
          </a:xfrm>
        </p:grpSpPr>
        <p:sp>
          <p:nvSpPr>
            <p:cNvPr id="7" name="Rounded Rectangle 6"/>
            <p:cNvSpPr/>
            <p:nvPr/>
          </p:nvSpPr>
          <p:spPr>
            <a:xfrm>
              <a:off x="1698173" y="1179550"/>
              <a:ext cx="5710335" cy="2123487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847462" y="1179550"/>
              <a:ext cx="5710335" cy="2339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/>
                <a:t>Collection of </a:t>
              </a:r>
              <a:r>
                <a:rPr lang="en-US" sz="3200" b="1" dirty="0"/>
                <a:t>Buccal wash </a:t>
              </a:r>
            </a:p>
            <a:p>
              <a:pPr algn="ctr"/>
              <a:r>
                <a:rPr lang="en-US" sz="2400" dirty="0" smtClean="0"/>
                <a:t>522 Patients</a:t>
              </a:r>
            </a:p>
            <a:p>
              <a:pPr algn="ctr"/>
              <a:r>
                <a:rPr lang="en-US" sz="2400" dirty="0" smtClean="0"/>
                <a:t>Age 18 and above</a:t>
              </a:r>
            </a:p>
            <a:p>
              <a:pPr algn="ctr"/>
              <a:r>
                <a:rPr lang="en-US" sz="2400" dirty="0" smtClean="0"/>
                <a:t>premalignant and malignant oral lesions</a:t>
              </a:r>
            </a:p>
            <a:p>
              <a:pPr algn="ctr"/>
              <a:r>
                <a:rPr lang="en-US" sz="2400" dirty="0" smtClean="0"/>
                <a:t> Tobacco Chewers</a:t>
              </a:r>
              <a:endParaRPr lang="en-US" sz="2400" dirty="0"/>
            </a:p>
            <a:p>
              <a:endParaRPr lang="de-DE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716833" y="3679369"/>
            <a:ext cx="5710335" cy="1061743"/>
            <a:chOff x="1716833" y="3567403"/>
            <a:chExt cx="5710335" cy="1061743"/>
          </a:xfrm>
        </p:grpSpPr>
        <p:sp>
          <p:nvSpPr>
            <p:cNvPr id="9" name="Rounded Rectangle 8"/>
            <p:cNvSpPr/>
            <p:nvPr/>
          </p:nvSpPr>
          <p:spPr>
            <a:xfrm>
              <a:off x="1716833" y="3567403"/>
              <a:ext cx="5710335" cy="1061743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3204" y="3724606"/>
              <a:ext cx="37695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DNA Extraction</a:t>
              </a:r>
              <a:endParaRPr lang="de-DE" sz="4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716834" y="5138055"/>
            <a:ext cx="5710335" cy="1061743"/>
            <a:chOff x="1716834" y="5082072"/>
            <a:chExt cx="5710335" cy="1061743"/>
          </a:xfrm>
        </p:grpSpPr>
        <p:sp>
          <p:nvSpPr>
            <p:cNvPr id="10" name="Rounded Rectangle 9"/>
            <p:cNvSpPr/>
            <p:nvPr/>
          </p:nvSpPr>
          <p:spPr>
            <a:xfrm>
              <a:off x="1716834" y="5082072"/>
              <a:ext cx="5710335" cy="1061743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313995" y="5236875"/>
              <a:ext cx="47772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Genotyping (16/18)</a:t>
              </a:r>
              <a:endParaRPr lang="de-DE" sz="4000" dirty="0"/>
            </a:p>
          </p:txBody>
        </p:sp>
      </p:grpSp>
      <p:sp>
        <p:nvSpPr>
          <p:cNvPr id="17" name="Down Arrow 16"/>
          <p:cNvSpPr/>
          <p:nvPr/>
        </p:nvSpPr>
        <p:spPr>
          <a:xfrm>
            <a:off x="4254761" y="3322168"/>
            <a:ext cx="597158" cy="376332"/>
          </a:xfrm>
          <a:prstGeom prst="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Down Arrow 17"/>
          <p:cNvSpPr/>
          <p:nvPr/>
        </p:nvSpPr>
        <p:spPr>
          <a:xfrm>
            <a:off x="4254761" y="4761723"/>
            <a:ext cx="597158" cy="376332"/>
          </a:xfrm>
          <a:prstGeom prst="downArrow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9994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21976" y="-266538"/>
            <a:ext cx="7243483" cy="1143000"/>
          </a:xfrm>
        </p:spPr>
        <p:txBody>
          <a:bodyPr/>
          <a:lstStyle/>
          <a:p>
            <a:pPr algn="ctr"/>
            <a:r>
              <a:rPr lang="en-US" sz="4000" b="1" dirty="0" smtClean="0"/>
              <a:t>DNA </a:t>
            </a:r>
            <a:r>
              <a:rPr lang="en-US" sz="4000" b="1" dirty="0"/>
              <a:t>Extraction </a:t>
            </a:r>
            <a:r>
              <a:rPr lang="en-US" sz="4000" b="1" dirty="0" smtClean="0"/>
              <a:t>and PCR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236" y="1108072"/>
            <a:ext cx="7962564" cy="5257800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    </a:t>
            </a:r>
            <a:endParaRPr lang="en-US" sz="3600" b="1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3200" b="1" dirty="0" smtClean="0">
                <a:cs typeface="Times New Roman" pitchFamily="18" charset="0"/>
              </a:rPr>
              <a:t>DNA extraction with Omni-Pure™ DNA Purification System kit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en-US" sz="3200" b="1" dirty="0" smtClean="0"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3200" b="1" dirty="0">
                <a:cs typeface="Times New Roman" pitchFamily="18" charset="0"/>
              </a:rPr>
              <a:t>DNA </a:t>
            </a:r>
            <a:r>
              <a:rPr lang="en-US" sz="3200" b="1" dirty="0" smtClean="0">
                <a:cs typeface="Times New Roman" pitchFamily="18" charset="0"/>
              </a:rPr>
              <a:t>amplification </a:t>
            </a:r>
            <a:r>
              <a:rPr lang="en-US" sz="3200" b="1" dirty="0">
                <a:cs typeface="Times New Roman" pitchFamily="18" charset="0"/>
              </a:rPr>
              <a:t>in a conventional </a:t>
            </a:r>
            <a:r>
              <a:rPr lang="en-US" sz="3200" b="1" dirty="0" err="1">
                <a:cs typeface="Times New Roman" pitchFamily="18" charset="0"/>
              </a:rPr>
              <a:t>thermocycler</a:t>
            </a:r>
            <a:r>
              <a:rPr lang="en-US" sz="3200" b="1" dirty="0">
                <a:cs typeface="Times New Roman" pitchFamily="18" charset="0"/>
              </a:rPr>
              <a:t> (BIOFLUX) </a:t>
            </a:r>
            <a:endParaRPr lang="en-US" sz="3200" b="1" dirty="0" smtClean="0"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en-US" sz="3200" b="1" dirty="0"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3200" b="1" dirty="0">
                <a:cs typeface="Times New Roman" pitchFamily="18" charset="0"/>
              </a:rPr>
              <a:t>A HPV positive control, human ß-globin gene and a blank were used</a:t>
            </a:r>
            <a:endParaRPr lang="en-US" sz="3200" dirty="0">
              <a:cs typeface="Times New Roman" pitchFamily="18" charset="0"/>
            </a:endParaRPr>
          </a:p>
          <a:p>
            <a:pPr algn="just">
              <a:buNone/>
            </a:pP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66621" y="269945"/>
            <a:ext cx="7287065" cy="1069145"/>
          </a:xfrm>
        </p:spPr>
        <p:txBody>
          <a:bodyPr/>
          <a:lstStyle/>
          <a:p>
            <a:pPr lvl="0" eaLnBrk="0" hangingPunct="0"/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75385697"/>
              </p:ext>
            </p:extLst>
          </p:nvPr>
        </p:nvGraphicFramePr>
        <p:xfrm>
          <a:off x="614994" y="1774770"/>
          <a:ext cx="7946379" cy="4180968"/>
        </p:xfrm>
        <a:graphic>
          <a:graphicData uri="http://schemas.openxmlformats.org/drawingml/2006/table">
            <a:tbl>
              <a:tblPr/>
              <a:tblGrid>
                <a:gridCol w="1804525"/>
                <a:gridCol w="5057108"/>
                <a:gridCol w="1084746"/>
              </a:tblGrid>
              <a:tr h="46455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Primers</a:t>
                      </a:r>
                      <a:endParaRPr lang="en-US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j-lt"/>
                          <a:ea typeface="Calibri"/>
                          <a:cs typeface="Times New Roman"/>
                        </a:rPr>
                        <a:t>Sequences</a:t>
                      </a:r>
                      <a:endParaRPr lang="en-US" sz="18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j-lt"/>
                          <a:ea typeface="Calibri"/>
                          <a:cs typeface="Times New Roman"/>
                        </a:rPr>
                        <a:t>Product</a:t>
                      </a:r>
                      <a:endParaRPr lang="en-US" sz="18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91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ß-globin</a:t>
                      </a:r>
                      <a:endParaRPr lang="en-US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PCO3: 5’-acacaactgtgttcactagc-3’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PCO4: 5’-caacttcatccacgttcacc-3’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j-lt"/>
                          <a:ea typeface="Calibri"/>
                          <a:cs typeface="Times New Roman"/>
                        </a:rPr>
                        <a:t>268bp*</a:t>
                      </a:r>
                      <a:endParaRPr lang="en-US" sz="18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91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HPV GP5+/GP6+ </a:t>
                      </a:r>
                      <a:endParaRPr lang="en-US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HPV-GP5+ : 5’-tttgttactgtggtagatactac-3’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HPV-GP6+ : 5’-gaaaaataaactgtaaatcatattc-3’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j-lt"/>
                          <a:ea typeface="Calibri"/>
                          <a:cs typeface="Times New Roman"/>
                        </a:rPr>
                        <a:t>150bp*</a:t>
                      </a:r>
                      <a:endParaRPr lang="en-US" sz="18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91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HPV 16</a:t>
                      </a:r>
                      <a:endParaRPr lang="en-US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Forward Primer: 5’-aagggcgtaaccgaaatcgg-3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Reverse Primers: 5’-tatgcacagagctgcaaac-3’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140bp*</a:t>
                      </a:r>
                      <a:endParaRPr lang="en-US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91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j-lt"/>
                          <a:ea typeface="Calibri"/>
                          <a:cs typeface="Times New Roman"/>
                        </a:rPr>
                        <a:t>HPV18</a:t>
                      </a:r>
                      <a:endParaRPr lang="en-US" sz="18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Forward primer: 5’-aagggcgtaaccgaaatcgg-3’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Reverse Primers: 5’-gtgttcgttccgtgcaca-3’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j-lt"/>
                          <a:ea typeface="Calibri"/>
                          <a:cs typeface="Times New Roman"/>
                        </a:rPr>
                        <a:t>147bp*</a:t>
                      </a:r>
                      <a:endParaRPr lang="en-US" sz="18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95300" y="4482988"/>
            <a:ext cx="308111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>
              <a:buClr>
                <a:srgbClr val="000000"/>
              </a:buClr>
            </a:pPr>
            <a:r>
              <a:rPr lang="en-US" sz="3200" b="1" kern="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lvl="0" eaLnBrk="0" hangingPunct="0">
              <a:buClr>
                <a:srgbClr val="000000"/>
              </a:buClr>
            </a:pPr>
            <a:endParaRPr lang="en-US" sz="3200" b="1" kern="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hangingPunct="0">
              <a:buClr>
                <a:srgbClr val="000000"/>
              </a:buClr>
            </a:pPr>
            <a:endParaRPr lang="en-US" sz="3200" b="1" kern="0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hangingPunct="0">
              <a:buClr>
                <a:srgbClr val="000000"/>
              </a:buClr>
            </a:pPr>
            <a:r>
              <a:rPr lang="en-US" sz="3200" b="1" kern="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</a:t>
            </a:r>
            <a:r>
              <a:rPr lang="en-US" sz="3200" b="1" kern="0" baseline="30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base pair</a:t>
            </a:r>
            <a:endParaRPr lang="en-US" sz="3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134255" y="140042"/>
            <a:ext cx="72870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Primer Sequences Used for HPV Genotyping  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 smtClean="0"/>
              <a:t>Results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959429"/>
            <a:ext cx="8226425" cy="4166734"/>
          </a:xfrm>
        </p:spPr>
        <p:txBody>
          <a:bodyPr/>
          <a:lstStyle/>
          <a:p>
            <a:pPr>
              <a:buNone/>
            </a:pPr>
            <a:r>
              <a:rPr lang="en-US" sz="3200" b="1" dirty="0" smtClean="0"/>
              <a:t>Distribution of </a:t>
            </a:r>
          </a:p>
          <a:p>
            <a:r>
              <a:rPr lang="en-US" sz="3200" b="1" dirty="0" smtClean="0"/>
              <a:t>Oral Lesions</a:t>
            </a:r>
          </a:p>
          <a:p>
            <a:r>
              <a:rPr lang="en-US" sz="3200" b="1" dirty="0" smtClean="0"/>
              <a:t>HPV </a:t>
            </a:r>
          </a:p>
          <a:p>
            <a:r>
              <a:rPr lang="en-US" sz="3200" b="1" dirty="0" smtClean="0"/>
              <a:t>HPV 16 and 18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42824" y="163655"/>
            <a:ext cx="7230794" cy="1286635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+mn-lt"/>
              </a:rPr>
              <a:t>Distribution of Oral Lesions According to Gender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17232890"/>
              </p:ext>
            </p:extLst>
          </p:nvPr>
        </p:nvGraphicFramePr>
        <p:xfrm>
          <a:off x="495300" y="1633346"/>
          <a:ext cx="8256814" cy="4276344"/>
        </p:xfrm>
        <a:graphic>
          <a:graphicData uri="http://schemas.openxmlformats.org/drawingml/2006/table">
            <a:tbl>
              <a:tblPr/>
              <a:tblGrid>
                <a:gridCol w="2504188"/>
                <a:gridCol w="1777448"/>
                <a:gridCol w="1987589"/>
                <a:gridCol w="1987589"/>
              </a:tblGrid>
              <a:tr h="14457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Calibri"/>
                          <a:cs typeface="Times New Roman"/>
                        </a:rPr>
                        <a:t>Oral </a:t>
                      </a:r>
                      <a:r>
                        <a:rPr lang="en-US" sz="2600" b="1" dirty="0">
                          <a:latin typeface="Times New Roman"/>
                          <a:ea typeface="Calibri"/>
                          <a:cs typeface="Times New Roman"/>
                        </a:rPr>
                        <a:t>Lesions</a:t>
                      </a:r>
                      <a:endParaRPr lang="en-US" sz="2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Calibri"/>
                          <a:cs typeface="Times New Roman"/>
                        </a:rPr>
                        <a:t>Male </a:t>
                      </a:r>
                      <a:endParaRPr lang="en-US" sz="26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Calibri"/>
                          <a:cs typeface="Times New Roman"/>
                        </a:rPr>
                        <a:t>n(%)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Calibri"/>
                          <a:cs typeface="Times New Roman"/>
                        </a:rPr>
                        <a:t>Female </a:t>
                      </a:r>
                      <a:endParaRPr lang="en-US" sz="26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Calibri"/>
                          <a:cs typeface="Times New Roman"/>
                        </a:rPr>
                        <a:t>n(%)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Times New Roman"/>
                          <a:ea typeface="Calibri"/>
                          <a:cs typeface="Times New Roman"/>
                        </a:rPr>
                        <a:t>Total </a:t>
                      </a:r>
                      <a:r>
                        <a:rPr lang="en-US" sz="2600" b="1" dirty="0" smtClean="0">
                          <a:latin typeface="Times New Roman"/>
                          <a:ea typeface="Calibri"/>
                          <a:cs typeface="Times New Roman"/>
                        </a:rPr>
                        <a:t>Number </a:t>
                      </a:r>
                      <a:r>
                        <a:rPr lang="en-US" sz="2600" b="1" dirty="0">
                          <a:latin typeface="Times New Roman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en-US" sz="2600" b="1" dirty="0" smtClean="0">
                          <a:latin typeface="Times New Roman"/>
                          <a:ea typeface="Calibri"/>
                          <a:cs typeface="Times New Roman"/>
                        </a:rPr>
                        <a:t>Cases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Times New Roman"/>
                          <a:ea typeface="Calibri"/>
                          <a:cs typeface="Times New Roman"/>
                        </a:rPr>
                        <a:t> n=522</a:t>
                      </a:r>
                      <a:endParaRPr lang="en-US" sz="2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Leukoplakia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149(86)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24(14)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Calibri"/>
                          <a:ea typeface="Calibri"/>
                          <a:cs typeface="Times New Roman"/>
                        </a:rPr>
                        <a:t>173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Erythroplakia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43(72)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17(28)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SMF*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169(88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23(12)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Calibri"/>
                          <a:ea typeface="Calibri"/>
                          <a:cs typeface="Times New Roman"/>
                        </a:rPr>
                        <a:t>192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L/E/SMF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60(90)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07(10)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7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OSCC**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19(63)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latin typeface="Calibri"/>
                          <a:ea typeface="Calibri"/>
                          <a:cs typeface="Times New Roman"/>
                        </a:rPr>
                        <a:t>11(37)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436970" y="1707749"/>
            <a:ext cx="68580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n-US" baseline="300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en-US" sz="2800" b="1" baseline="30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* SMF- </a:t>
            </a:r>
            <a:r>
              <a:rPr lang="en-US" sz="2800" b="1" baseline="30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submucous</a:t>
            </a:r>
            <a:r>
              <a:rPr lang="en-US" sz="2800" b="1" baseline="30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fibrosis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en-US" sz="2800" b="1" baseline="30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**OSCC- oral </a:t>
            </a:r>
            <a:r>
              <a:rPr lang="en-US" sz="2800" b="1" baseline="30000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squamous</a:t>
            </a:r>
            <a:r>
              <a:rPr lang="en-US" sz="2800" b="1" baseline="300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cell carcinoma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84739" y="1"/>
            <a:ext cx="7737230" cy="1922105"/>
          </a:xfrm>
        </p:spPr>
        <p:txBody>
          <a:bodyPr/>
          <a:lstStyle/>
          <a:p>
            <a:pPr algn="ctr"/>
            <a:r>
              <a:rPr lang="en-US" sz="4000" b="1" dirty="0" smtClean="0"/>
              <a:t>Distribution of HPV in Oral Lesions According to Gender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10547" y="1455575"/>
          <a:ext cx="8341568" cy="4767049"/>
        </p:xfrm>
        <a:graphic>
          <a:graphicData uri="http://schemas.openxmlformats.org/drawingml/2006/table">
            <a:tbl>
              <a:tblPr/>
              <a:tblGrid>
                <a:gridCol w="2979527"/>
                <a:gridCol w="1936243"/>
                <a:gridCol w="1511028"/>
                <a:gridCol w="1914770"/>
              </a:tblGrid>
              <a:tr h="87707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Calibri"/>
                          <a:ea typeface="Calibri"/>
                          <a:cs typeface="Times New Roman"/>
                        </a:rPr>
                        <a:t>Oral </a:t>
                      </a:r>
                      <a:r>
                        <a:rPr lang="en-US" sz="2600" b="1" dirty="0">
                          <a:latin typeface="Calibri"/>
                          <a:ea typeface="Calibri"/>
                          <a:cs typeface="Times New Roman"/>
                        </a:rPr>
                        <a:t>Lesions</a:t>
                      </a:r>
                      <a:endParaRPr lang="en-U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Calibri"/>
                          <a:ea typeface="Calibri"/>
                          <a:cs typeface="Times New Roman"/>
                        </a:rPr>
                        <a:t>Total Number of HPV Positive Cases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Calibri"/>
                          <a:ea typeface="Calibri"/>
                          <a:cs typeface="Times New Roman"/>
                        </a:rPr>
                        <a:t>n=148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Calibri"/>
                          <a:ea typeface="Calibri"/>
                          <a:cs typeface="Times New Roman"/>
                        </a:rPr>
                        <a:t>HPV</a:t>
                      </a:r>
                      <a:endParaRPr lang="en-U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30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2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Calibri"/>
                          <a:ea typeface="Calibri"/>
                          <a:cs typeface="Times New Roman"/>
                        </a:rPr>
                        <a:t>n(%)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1" dirty="0" smtClean="0">
                          <a:latin typeface="Calibri"/>
                          <a:ea typeface="Calibri"/>
                          <a:cs typeface="Times New Roman"/>
                        </a:rPr>
                        <a:t>n(%)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75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Leukoplakia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26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u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26(100)</a:t>
                      </a:r>
                      <a:r>
                        <a:rPr lang="en-US" sz="2800" b="1" u="none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800" b="1" u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32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Erythroplakia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US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latin typeface="Calibri"/>
                          <a:ea typeface="Calibri"/>
                          <a:cs typeface="Times New Roman"/>
                        </a:rPr>
                        <a:t>7(78) </a:t>
                      </a:r>
                      <a:endParaRPr lang="en-US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latin typeface="Calibri"/>
                          <a:ea typeface="Calibri"/>
                          <a:cs typeface="Times New Roman"/>
                        </a:rPr>
                        <a:t>2(22) </a:t>
                      </a:r>
                      <a:endParaRPr lang="en-US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5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SMF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82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u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75(91 )</a:t>
                      </a:r>
                      <a:endParaRPr lang="en-US" sz="2800" b="1" u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latin typeface="Calibri"/>
                          <a:ea typeface="Calibri"/>
                          <a:cs typeface="Times New Roman"/>
                        </a:rPr>
                        <a:t>7(9) </a:t>
                      </a:r>
                      <a:endParaRPr lang="en-US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69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L/E/SMF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latin typeface="Calibri"/>
                          <a:ea typeface="Calibri"/>
                          <a:cs typeface="Times New Roman"/>
                        </a:rPr>
                        <a:t>10(91) </a:t>
                      </a:r>
                      <a:endParaRPr lang="en-US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latin typeface="Calibri"/>
                          <a:ea typeface="Calibri"/>
                          <a:cs typeface="Times New Roman"/>
                        </a:rPr>
                        <a:t>1(9 )</a:t>
                      </a:r>
                      <a:endParaRPr lang="en-US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7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OSCC</a:t>
                      </a:r>
                      <a:endParaRPr lang="en-US" sz="2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u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latin typeface="Calibri"/>
                          <a:ea typeface="Calibri"/>
                          <a:cs typeface="Times New Roman"/>
                        </a:rPr>
                        <a:t>13(65 )</a:t>
                      </a:r>
                      <a:endParaRPr lang="en-US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 smtClean="0">
                          <a:latin typeface="Calibri"/>
                          <a:ea typeface="Calibri"/>
                          <a:cs typeface="Times New Roman"/>
                        </a:rPr>
                        <a:t>7(35 )</a:t>
                      </a:r>
                      <a:endParaRPr lang="en-US" sz="2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84739" y="1"/>
            <a:ext cx="7737230" cy="1884783"/>
          </a:xfrm>
        </p:spPr>
        <p:txBody>
          <a:bodyPr/>
          <a:lstStyle/>
          <a:p>
            <a:pPr algn="ctr"/>
            <a:r>
              <a:rPr lang="en-US" sz="3600" b="1" dirty="0" smtClean="0"/>
              <a:t>Distribution of HPV  16 &amp; 18 in Oral Lesions According to Gender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1967" y="1450409"/>
          <a:ext cx="8957388" cy="5098472"/>
        </p:xfrm>
        <a:graphic>
          <a:graphicData uri="http://schemas.openxmlformats.org/drawingml/2006/table">
            <a:tbl>
              <a:tblPr/>
              <a:tblGrid>
                <a:gridCol w="1959429"/>
                <a:gridCol w="1038456"/>
                <a:gridCol w="1112366"/>
                <a:gridCol w="1112366"/>
                <a:gridCol w="1112366"/>
                <a:gridCol w="1160817"/>
                <a:gridCol w="1461588"/>
              </a:tblGrid>
              <a:tr h="132529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latin typeface="Calibri"/>
                          <a:ea typeface="Calibri"/>
                          <a:cs typeface="Times New Roman"/>
                        </a:rPr>
                        <a:t>Oral </a:t>
                      </a:r>
                      <a:r>
                        <a:rPr lang="en-US" sz="2800" b="1" dirty="0">
                          <a:latin typeface="Calibri"/>
                          <a:ea typeface="Calibri"/>
                          <a:cs typeface="Times New Roman"/>
                        </a:rPr>
                        <a:t>Lesions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Total number of HPV Positive Cases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n=148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HPV </a:t>
                      </a: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HPV </a:t>
                      </a: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Other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Genotypes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7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n(% )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n(%) 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n(% )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n(%) 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n(% )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45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Leukoplakia</a:t>
                      </a:r>
                      <a:endParaRPr lang="en-US" sz="25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26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1(4 )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1(4)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24(92)</a:t>
                      </a: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82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Erythroplakia</a:t>
                      </a:r>
                      <a:endParaRPr lang="en-US" sz="25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09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2(22)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4(45)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03(33)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SMF</a:t>
                      </a:r>
                      <a:endParaRPr lang="en-US" sz="25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82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11(14)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1(1)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8(10)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1 (1</a:t>
                      </a: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61(74)</a:t>
                      </a: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1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L/E/SMF</a:t>
                      </a:r>
                      <a:endParaRPr lang="en-US" sz="25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1(9)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0 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Calibri"/>
                          <a:ea typeface="Calibri"/>
                          <a:cs typeface="Times New Roman"/>
                        </a:rPr>
                        <a:t>0 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Calibri"/>
                          <a:ea typeface="Calibri"/>
                          <a:cs typeface="Times New Roman"/>
                        </a:rPr>
                        <a:t>10(91) 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332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OSCC</a:t>
                      </a:r>
                      <a:endParaRPr lang="en-US" sz="25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5(25) 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4(20) 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6(30) 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Calibri"/>
                          <a:ea typeface="Calibri"/>
                          <a:cs typeface="Times New Roman"/>
                        </a:rPr>
                        <a:t>5(25) 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66" marR="64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5918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2621" y="1"/>
            <a:ext cx="8769915" cy="1567542"/>
          </a:xfrm>
        </p:spPr>
        <p:txBody>
          <a:bodyPr/>
          <a:lstStyle/>
          <a:p>
            <a:pPr algn="ctr"/>
            <a:r>
              <a:rPr lang="en-US" b="1" dirty="0" smtClean="0">
                <a:latin typeface="+mn-lt"/>
              </a:rPr>
              <a:t>Detection of HPV  Infection by PCR in Pre- malignant and OSCC Cases</a:t>
            </a:r>
            <a:endParaRPr lang="en-US" b="1" dirty="0">
              <a:latin typeface="+mn-lt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245280" y="1488774"/>
            <a:ext cx="914400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r>
              <a:rPr lang="en-US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</a:t>
            </a: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1       2       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PC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3    </a:t>
            </a:r>
            <a:r>
              <a:rPr lang="en-US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4           5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6         </a:t>
            </a:r>
            <a:r>
              <a:rPr lang="en-US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NC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-224796" y="2494231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" descr="C:\Users\HP-PRO~1\AppData\Local\Temp\Rar$DIa0.733\oscc gp5 gp6.BMP"/>
          <p:cNvPicPr>
            <a:picLocks noChangeAspect="1" noChangeArrowheads="1"/>
          </p:cNvPicPr>
          <p:nvPr/>
        </p:nvPicPr>
        <p:blipFill>
          <a:blip r:embed="rId3"/>
          <a:srcRect l="21316" t="8163" r="25824" b="62177"/>
          <a:stretch>
            <a:fillRect/>
          </a:stretch>
        </p:blipFill>
        <p:spPr bwMode="auto">
          <a:xfrm>
            <a:off x="1082351" y="2873829"/>
            <a:ext cx="6736702" cy="2015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PV 16-18"/>
          <p:cNvPicPr>
            <a:picLocks noChangeAspect="1" noChangeArrowheads="1"/>
          </p:cNvPicPr>
          <p:nvPr/>
        </p:nvPicPr>
        <p:blipFill>
          <a:blip r:embed="rId2"/>
          <a:srcRect l="891" t="5670" r="46313" b="56429"/>
          <a:stretch>
            <a:fillRect/>
          </a:stretch>
        </p:blipFill>
        <p:spPr bwMode="auto">
          <a:xfrm>
            <a:off x="0" y="3232394"/>
            <a:ext cx="9144000" cy="1955408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1286170"/>
            <a:ext cx="8406468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HPV 16     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PC        1         2         3         4        5       NC   100bp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762125"/>
            <a:ext cx="18473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3590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Detection of HPV 16 Infection by PCR in Pre malignant and OSCC Cases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3" descr="HPV 16-18"/>
          <p:cNvPicPr>
            <a:picLocks noChangeAspect="1" noChangeArrowheads="1"/>
          </p:cNvPicPr>
          <p:nvPr/>
        </p:nvPicPr>
        <p:blipFill>
          <a:blip r:embed="rId2"/>
          <a:srcRect l="891" t="53122" r="33846" b="14635"/>
          <a:stretch>
            <a:fillRect/>
          </a:stretch>
        </p:blipFill>
        <p:spPr bwMode="auto">
          <a:xfrm>
            <a:off x="0" y="3190798"/>
            <a:ext cx="9144000" cy="1987272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-281354"/>
            <a:ext cx="840646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306567"/>
            <a:ext cx="9214382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HPV 18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NC      1      2       3     4       5       6        PC                 100bp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3590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Detection of HPV 18 Infection by PCR in Pre malignant and OSCC Cases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85192" y="-266537"/>
            <a:ext cx="8226425" cy="1143000"/>
          </a:xfrm>
        </p:spPr>
        <p:txBody>
          <a:bodyPr/>
          <a:lstStyle/>
          <a:p>
            <a:pPr algn="ctr"/>
            <a:r>
              <a:rPr lang="en-US" sz="4000" b="1" dirty="0" smtClean="0"/>
              <a:t>Conclusion</a:t>
            </a:r>
            <a:endParaRPr lang="en-US" sz="4000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98579" y="1026367"/>
            <a:ext cx="8266924" cy="4838539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    </a:t>
            </a:r>
          </a:p>
          <a:p>
            <a:pPr algn="just"/>
            <a:r>
              <a:rPr lang="en-US" sz="3200" b="1" dirty="0" smtClean="0">
                <a:cs typeface="Times New Roman" pitchFamily="18" charset="0"/>
              </a:rPr>
              <a:t>The patients with SMF </a:t>
            </a:r>
            <a:r>
              <a:rPr lang="en-US" sz="3200" b="1" dirty="0" smtClean="0">
                <a:cs typeface="Times New Roman" pitchFamily="18" charset="0"/>
              </a:rPr>
              <a:t>were </a:t>
            </a:r>
            <a:r>
              <a:rPr lang="en-US" sz="3200" b="1" dirty="0" smtClean="0">
                <a:cs typeface="Times New Roman" pitchFamily="18" charset="0"/>
              </a:rPr>
              <a:t>more likely to </a:t>
            </a:r>
            <a:r>
              <a:rPr lang="en-US" sz="3200" b="1" dirty="0" smtClean="0">
                <a:cs typeface="Times New Roman" pitchFamily="18" charset="0"/>
              </a:rPr>
              <a:t>have HPV infection</a:t>
            </a:r>
            <a:endParaRPr lang="en-US" sz="3200" b="1" dirty="0" smtClean="0">
              <a:cs typeface="Times New Roman" pitchFamily="18" charset="0"/>
            </a:endParaRPr>
          </a:p>
          <a:p>
            <a:pPr algn="just"/>
            <a:r>
              <a:rPr lang="en-US" sz="3200" b="1" dirty="0" smtClean="0">
                <a:cs typeface="Times New Roman" pitchFamily="18" charset="0"/>
              </a:rPr>
              <a:t>HPV was more frequent in males</a:t>
            </a:r>
            <a:endParaRPr lang="en-US" sz="3200" b="1" dirty="0" smtClean="0">
              <a:cs typeface="Times New Roman" pitchFamily="18" charset="0"/>
            </a:endParaRPr>
          </a:p>
          <a:p>
            <a:pPr algn="just"/>
            <a:r>
              <a:rPr lang="en-US" sz="3200" b="1" dirty="0" smtClean="0"/>
              <a:t>HPV 16 and 18 </a:t>
            </a:r>
            <a:r>
              <a:rPr lang="en-US" sz="3200" b="1" dirty="0" smtClean="0"/>
              <a:t>were </a:t>
            </a:r>
            <a:r>
              <a:rPr lang="en-US" sz="3200" b="1" dirty="0" smtClean="0"/>
              <a:t>more </a:t>
            </a:r>
            <a:r>
              <a:rPr lang="en-US" sz="3200" b="1" dirty="0" smtClean="0"/>
              <a:t>frequently seen in malignant lesions as compared to pre malignant lesions</a:t>
            </a:r>
            <a:endParaRPr lang="en-US" sz="3200" b="1" dirty="0" smtClean="0">
              <a:cs typeface="Times New Roman" pitchFamily="18" charset="0"/>
            </a:endParaRPr>
          </a:p>
          <a:p>
            <a:pPr algn="just"/>
            <a:r>
              <a:rPr lang="en-US" sz="3200" b="1" dirty="0" smtClean="0">
                <a:cs typeface="Times New Roman" pitchFamily="18" charset="0"/>
              </a:rPr>
              <a:t>Possibility of other HPV genotypes causing pre malignant lesions requires further investigation</a:t>
            </a:r>
          </a:p>
          <a:p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0430" y="-522515"/>
            <a:ext cx="7218218" cy="1417638"/>
          </a:xfrm>
        </p:spPr>
        <p:txBody>
          <a:bodyPr/>
          <a:lstStyle/>
          <a:p>
            <a:pPr algn="ctr"/>
            <a:r>
              <a:rPr lang="en-US" sz="4000" b="1" dirty="0" smtClean="0"/>
              <a:t>Significance of the Study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110" y="807524"/>
            <a:ext cx="7632442" cy="5527964"/>
          </a:xfrm>
        </p:spPr>
        <p:txBody>
          <a:bodyPr/>
          <a:lstStyle/>
          <a:p>
            <a:pPr algn="just"/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3200" b="1" dirty="0" smtClean="0">
              <a:cs typeface="Times New Roman" pitchFamily="18" charset="0"/>
            </a:endParaRPr>
          </a:p>
          <a:p>
            <a:pPr algn="just"/>
            <a:r>
              <a:rPr lang="en-US" sz="3200" b="1" dirty="0" smtClean="0">
                <a:cs typeface="Times New Roman" pitchFamily="18" charset="0"/>
              </a:rPr>
              <a:t>First study from Pakistan linking HPV genotypes with oral lesions</a:t>
            </a:r>
          </a:p>
          <a:p>
            <a:pPr algn="just"/>
            <a:r>
              <a:rPr lang="en-US" sz="3200" b="1" dirty="0" smtClean="0">
                <a:cs typeface="Times New Roman" pitchFamily="18" charset="0"/>
              </a:rPr>
              <a:t>All subjects were tobacco chewers</a:t>
            </a:r>
          </a:p>
          <a:p>
            <a:pPr algn="just"/>
            <a:r>
              <a:rPr lang="en-US" sz="3200" b="1" dirty="0" smtClean="0">
                <a:cs typeface="Times New Roman" pitchFamily="18" charset="0"/>
              </a:rPr>
              <a:t>DNA extraction from Buccal Wash</a:t>
            </a:r>
          </a:p>
          <a:p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527" y="-317240"/>
            <a:ext cx="7232073" cy="1260764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+mn-lt"/>
              </a:rPr>
              <a:t>Future Research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531" y="1287623"/>
            <a:ext cx="7931019" cy="5036273"/>
          </a:xfrm>
        </p:spPr>
        <p:txBody>
          <a:bodyPr/>
          <a:lstStyle/>
          <a:p>
            <a:pPr algn="just"/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b="1" dirty="0" smtClean="0">
                <a:cs typeface="Times New Roman" pitchFamily="18" charset="0"/>
              </a:rPr>
              <a:t> Source of HPV in oral mucosa?</a:t>
            </a:r>
          </a:p>
          <a:p>
            <a:pPr algn="just">
              <a:buNone/>
            </a:pPr>
            <a:endParaRPr lang="en-US" sz="3200" b="1" dirty="0" smtClean="0">
              <a:cs typeface="Times New Roman" pitchFamily="18" charset="0"/>
            </a:endParaRPr>
          </a:p>
          <a:p>
            <a:pPr algn="just">
              <a:buNone/>
            </a:pPr>
            <a:r>
              <a:rPr lang="en-US" sz="3200" b="1" dirty="0" smtClean="0">
                <a:cs typeface="Times New Roman" pitchFamily="18" charset="0"/>
              </a:rPr>
              <a:t>May be the future research would target this issue</a:t>
            </a:r>
            <a:endParaRPr lang="en-US" sz="3200" b="1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21095" y="-300912"/>
            <a:ext cx="6274740" cy="1143000"/>
          </a:xfrm>
        </p:spPr>
        <p:txBody>
          <a:bodyPr/>
          <a:lstStyle/>
          <a:p>
            <a:pPr algn="ctr"/>
            <a:r>
              <a:rPr lang="en-US" sz="4400" b="1" dirty="0" smtClean="0">
                <a:latin typeface="+mn-lt"/>
              </a:rPr>
              <a:t/>
            </a:r>
            <a:br>
              <a:rPr lang="en-US" sz="4400" b="1" dirty="0" smtClean="0">
                <a:latin typeface="+mn-lt"/>
              </a:rPr>
            </a:br>
            <a:r>
              <a:rPr lang="en-US" sz="4400" b="1" dirty="0" smtClean="0">
                <a:latin typeface="+mn-lt"/>
              </a:rPr>
              <a:t>        </a:t>
            </a:r>
            <a:r>
              <a:rPr lang="en-US" sz="4000" b="1" dirty="0" smtClean="0"/>
              <a:t>Acknowledgement</a:t>
            </a:r>
            <a:endParaRPr lang="en-US" sz="4000" b="1" dirty="0"/>
          </a:p>
        </p:txBody>
      </p:sp>
      <p:sp>
        <p:nvSpPr>
          <p:cNvPr id="7" name="Subtitle 6"/>
          <p:cNvSpPr>
            <a:spLocks noGrp="1"/>
          </p:cNvSpPr>
          <p:nvPr>
            <p:ph idx="1"/>
          </p:nvPr>
        </p:nvSpPr>
        <p:spPr>
          <a:xfrm>
            <a:off x="917576" y="816429"/>
            <a:ext cx="6080384" cy="4525963"/>
          </a:xfrm>
        </p:spPr>
        <p:txBody>
          <a:bodyPr/>
          <a:lstStyle/>
          <a:p>
            <a:pPr algn="just"/>
            <a:endParaRPr lang="en-US" b="1" dirty="0" smtClean="0"/>
          </a:p>
          <a:p>
            <a:pPr algn="just"/>
            <a:endParaRPr lang="en-US" b="1" dirty="0" smtClean="0"/>
          </a:p>
          <a:p>
            <a:pPr marL="0" indent="0">
              <a:buNone/>
            </a:pPr>
            <a:r>
              <a:rPr lang="en-US" sz="3200" b="1" dirty="0" smtClean="0"/>
              <a:t>Professor Dr </a:t>
            </a:r>
            <a:r>
              <a:rPr lang="en-US" sz="3200" b="1" dirty="0" err="1" smtClean="0"/>
              <a:t>Saeeda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Baig</a:t>
            </a:r>
            <a:endParaRPr lang="en-US" sz="3200" b="1" dirty="0" smtClean="0"/>
          </a:p>
          <a:p>
            <a:pPr marL="0" indent="0">
              <a:buNone/>
            </a:pPr>
            <a:r>
              <a:rPr lang="en-US" b="1" dirty="0" err="1" smtClean="0"/>
              <a:t>Ziauddin</a:t>
            </a:r>
            <a:r>
              <a:rPr lang="en-US" b="1" dirty="0" smtClean="0"/>
              <a:t> </a:t>
            </a:r>
            <a:r>
              <a:rPr lang="en-US" b="1" dirty="0"/>
              <a:t>University, Karachi,</a:t>
            </a:r>
          </a:p>
          <a:p>
            <a:pPr marL="0" indent="0">
              <a:buNone/>
            </a:pPr>
            <a:r>
              <a:rPr lang="en-US" b="1" dirty="0" smtClean="0"/>
              <a:t>Pakistan</a:t>
            </a:r>
          </a:p>
          <a:p>
            <a:pPr marL="0" indent="0">
              <a:buNone/>
            </a:pPr>
            <a:endParaRPr lang="en-US" b="1" dirty="0"/>
          </a:p>
          <a:p>
            <a:pPr marL="0" indent="0" algn="just">
              <a:buNone/>
            </a:pPr>
            <a:r>
              <a:rPr lang="en-US" sz="3200" b="1" dirty="0" err="1" smtClean="0"/>
              <a:t>Mr.Mohammad</a:t>
            </a:r>
            <a:r>
              <a:rPr lang="en-US" sz="3200" b="1" dirty="0" smtClean="0"/>
              <a:t> </a:t>
            </a:r>
            <a:r>
              <a:rPr lang="en-US" sz="3200" b="1" dirty="0" err="1"/>
              <a:t>Haris</a:t>
            </a:r>
            <a:r>
              <a:rPr lang="en-US" sz="3200" b="1" dirty="0"/>
              <a:t> </a:t>
            </a:r>
            <a:r>
              <a:rPr lang="en-US" sz="3200" b="1" dirty="0" smtClean="0"/>
              <a:t>Lucky</a:t>
            </a:r>
          </a:p>
          <a:p>
            <a:pPr marL="0" indent="0">
              <a:buNone/>
            </a:pPr>
            <a:r>
              <a:rPr lang="en-US" b="1" dirty="0" err="1"/>
              <a:t>Ziauddin</a:t>
            </a:r>
            <a:r>
              <a:rPr lang="en-US" b="1" dirty="0"/>
              <a:t> University, Karachi,</a:t>
            </a:r>
          </a:p>
          <a:p>
            <a:pPr marL="0" indent="0">
              <a:buNone/>
            </a:pPr>
            <a:r>
              <a:rPr lang="en-US" b="1" dirty="0"/>
              <a:t>Pakistan</a:t>
            </a:r>
          </a:p>
          <a:p>
            <a:pPr marL="0" indent="0" algn="just">
              <a:buNone/>
            </a:pPr>
            <a:endParaRPr lang="en-US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751729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+mn-lt"/>
              </a:rPr>
              <a:t>References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5739"/>
            <a:ext cx="9143999" cy="5962261"/>
          </a:xfrm>
        </p:spPr>
        <p:txBody>
          <a:bodyPr/>
          <a:lstStyle/>
          <a:p>
            <a:pPr lvl="0"/>
            <a:r>
              <a:rPr lang="en-US" sz="1800" dirty="0" err="1" smtClean="0"/>
              <a:t>Secretan</a:t>
            </a:r>
            <a:r>
              <a:rPr lang="en-US" sz="1800" dirty="0" smtClean="0"/>
              <a:t> B, </a:t>
            </a:r>
            <a:r>
              <a:rPr lang="en-US" sz="1800" dirty="0" err="1" smtClean="0"/>
              <a:t>Straif</a:t>
            </a:r>
            <a:r>
              <a:rPr lang="en-US" sz="1800" dirty="0" smtClean="0"/>
              <a:t>, K., Baan, R., Grosse, Y., and El </a:t>
            </a:r>
            <a:r>
              <a:rPr lang="en-US" sz="1800" dirty="0" err="1" smtClean="0"/>
              <a:t>Ghissassi</a:t>
            </a:r>
            <a:r>
              <a:rPr lang="en-US" sz="1800" dirty="0" smtClean="0"/>
              <a:t>, F. (2009) A review of human carcinogen—Part E: tobacco, areca nut, alcohol, coal smoke, and salted fish. Lancet </a:t>
            </a:r>
            <a:r>
              <a:rPr lang="en-US" sz="1800" dirty="0" err="1" smtClean="0"/>
              <a:t>Oncol</a:t>
            </a:r>
            <a:r>
              <a:rPr lang="en-US" sz="1800" dirty="0" smtClean="0"/>
              <a:t>. 10(11), 1033–1034</a:t>
            </a:r>
          </a:p>
          <a:p>
            <a:pPr lvl="0"/>
            <a:r>
              <a:rPr lang="en-US" sz="1800" dirty="0" smtClean="0"/>
              <a:t>Merchant, A., Husain, S.S., </a:t>
            </a:r>
            <a:r>
              <a:rPr lang="en-US" sz="1800" dirty="0" err="1" smtClean="0"/>
              <a:t>Hosain</a:t>
            </a:r>
            <a:r>
              <a:rPr lang="en-US" sz="1800" dirty="0" smtClean="0"/>
              <a:t>, M., </a:t>
            </a:r>
            <a:r>
              <a:rPr lang="en-US" sz="1800" dirty="0" err="1" smtClean="0"/>
              <a:t>Fikree</a:t>
            </a:r>
            <a:r>
              <a:rPr lang="en-US" sz="1800" dirty="0" smtClean="0"/>
              <a:t>, F.F., </a:t>
            </a:r>
            <a:r>
              <a:rPr lang="en-US" sz="1800" dirty="0" err="1" smtClean="0"/>
              <a:t>Pitiphat</a:t>
            </a:r>
            <a:r>
              <a:rPr lang="en-US" sz="1800" dirty="0" smtClean="0"/>
              <a:t>, W., and </a:t>
            </a:r>
            <a:r>
              <a:rPr lang="en-US" sz="1800" dirty="0" err="1" smtClean="0"/>
              <a:t>Siddiqui</a:t>
            </a:r>
            <a:r>
              <a:rPr lang="en-US" sz="1800" dirty="0" smtClean="0"/>
              <a:t>, AR. (2000) Paan without tobacco: an independent risk factor for oral cancer. </a:t>
            </a:r>
            <a:r>
              <a:rPr lang="en-US" sz="1800" dirty="0" err="1" smtClean="0"/>
              <a:t>Int</a:t>
            </a:r>
            <a:r>
              <a:rPr lang="en-US" sz="1800" dirty="0" smtClean="0"/>
              <a:t> J Cancer. 86,128-131</a:t>
            </a:r>
          </a:p>
          <a:p>
            <a:pPr lvl="0"/>
            <a:r>
              <a:rPr lang="en-US" sz="1800" dirty="0" smtClean="0"/>
              <a:t>Gupta, P.C., Ray, C.S. (2004) Epidemiology of betel quid usage. Annals of the Academy of Medicine.33(</a:t>
            </a:r>
            <a:r>
              <a:rPr lang="en-US" sz="1800" dirty="0" err="1" smtClean="0"/>
              <a:t>Suppl</a:t>
            </a:r>
            <a:r>
              <a:rPr lang="en-US" sz="1800" dirty="0" smtClean="0"/>
              <a:t>)4,31-36</a:t>
            </a:r>
          </a:p>
          <a:p>
            <a:pPr lvl="0"/>
            <a:r>
              <a:rPr lang="en-US" sz="1800" dirty="0" smtClean="0"/>
              <a:t>Nair, U., </a:t>
            </a:r>
            <a:r>
              <a:rPr lang="en-US" sz="1800" dirty="0" err="1" smtClean="0"/>
              <a:t>Bartsch</a:t>
            </a:r>
            <a:r>
              <a:rPr lang="en-US" sz="1800" dirty="0" smtClean="0"/>
              <a:t>, H., Nair, J. (2004) Alert for an epidemic of oral cancer due to use of the betel quid substitutes gutka and pan </a:t>
            </a:r>
            <a:r>
              <a:rPr lang="en-US" sz="1800" dirty="0" err="1" smtClean="0"/>
              <a:t>masala:a</a:t>
            </a:r>
            <a:r>
              <a:rPr lang="en-US" sz="1800" dirty="0" smtClean="0"/>
              <a:t> review of agents and causative mechanisms. Mutagenesis.19,251-62</a:t>
            </a:r>
          </a:p>
          <a:p>
            <a:pPr lvl="0"/>
            <a:r>
              <a:rPr lang="en-US" sz="1800" dirty="0" err="1" smtClean="0"/>
              <a:t>Khawaja</a:t>
            </a:r>
            <a:r>
              <a:rPr lang="en-US" sz="1800" dirty="0" smtClean="0"/>
              <a:t>, M.R.., </a:t>
            </a:r>
            <a:r>
              <a:rPr lang="en-US" sz="1800" dirty="0" err="1" smtClean="0"/>
              <a:t>Mazahir</a:t>
            </a:r>
            <a:r>
              <a:rPr lang="en-US" sz="1800" dirty="0" smtClean="0"/>
              <a:t>, S., </a:t>
            </a:r>
            <a:r>
              <a:rPr lang="en-US" sz="1800" dirty="0" err="1" smtClean="0"/>
              <a:t>Majeed</a:t>
            </a:r>
            <a:r>
              <a:rPr lang="en-US" sz="1800" dirty="0" smtClean="0"/>
              <a:t>, A., and </a:t>
            </a:r>
            <a:r>
              <a:rPr lang="en-US" sz="1800" dirty="0" err="1" smtClean="0"/>
              <a:t>Malik</a:t>
            </a:r>
            <a:r>
              <a:rPr lang="en-US" sz="1800" dirty="0" smtClean="0"/>
              <a:t>, F. (2005) Knowledge, attitude and practices of a Karachi slum population regarding the role of products of betel, areca and smokeless tobacco in the etiology of head and neck cancers. J Pak Med Assoc.S41</a:t>
            </a:r>
          </a:p>
          <a:p>
            <a:pPr lvl="0"/>
            <a:r>
              <a:rPr lang="fr-FR" sz="1800" dirty="0" smtClean="0"/>
              <a:t>D’Souza, G., </a:t>
            </a:r>
            <a:r>
              <a:rPr lang="fr-FR" sz="1800" dirty="0" err="1" smtClean="0"/>
              <a:t>Kreimer</a:t>
            </a:r>
            <a:r>
              <a:rPr lang="fr-FR" sz="1800" dirty="0" smtClean="0"/>
              <a:t>, A.R., and </a:t>
            </a:r>
            <a:r>
              <a:rPr lang="fr-FR" sz="1800" dirty="0" err="1" smtClean="0"/>
              <a:t>Viscidi</a:t>
            </a:r>
            <a:r>
              <a:rPr lang="fr-FR" sz="1800" dirty="0" smtClean="0"/>
              <a:t>, R. (</a:t>
            </a:r>
            <a:r>
              <a:rPr lang="en-US" sz="1800" dirty="0" smtClean="0"/>
              <a:t>2007</a:t>
            </a:r>
            <a:r>
              <a:rPr lang="fr-FR" sz="1800" dirty="0" smtClean="0"/>
              <a:t>) .</a:t>
            </a:r>
            <a:r>
              <a:rPr lang="en-US" sz="1800" dirty="0" smtClean="0"/>
              <a:t>Case–control study of human papillomavirus and </a:t>
            </a:r>
            <a:r>
              <a:rPr lang="en-US" sz="1800" dirty="0" err="1" smtClean="0"/>
              <a:t>oropharyngeal</a:t>
            </a:r>
            <a:r>
              <a:rPr lang="en-US" sz="1800" dirty="0" smtClean="0"/>
              <a:t> cancer. N </a:t>
            </a:r>
            <a:r>
              <a:rPr lang="en-US" sz="1800" dirty="0" err="1" smtClean="0"/>
              <a:t>Engl</a:t>
            </a:r>
            <a:r>
              <a:rPr lang="en-US" sz="1800" dirty="0" smtClean="0"/>
              <a:t> J Med.356(19),1944–56</a:t>
            </a:r>
          </a:p>
          <a:p>
            <a:pPr lvl="0"/>
            <a:r>
              <a:rPr lang="en-US" sz="1800" dirty="0" err="1" smtClean="0"/>
              <a:t>Warnakulasuriya</a:t>
            </a:r>
            <a:r>
              <a:rPr lang="en-US" sz="1800" dirty="0" smtClean="0"/>
              <a:t>, S., Johnson, N.W., and Van </a:t>
            </a:r>
            <a:r>
              <a:rPr lang="en-US" sz="1800" dirty="0" err="1" smtClean="0"/>
              <a:t>der</a:t>
            </a:r>
            <a:r>
              <a:rPr lang="en-US" sz="1800" dirty="0" smtClean="0"/>
              <a:t> Waal, I. (2007) Nomenclature and classification of potentially malignant disorders of the oral mucosa. J Oral </a:t>
            </a:r>
            <a:r>
              <a:rPr lang="en-US" sz="1800" dirty="0" err="1" smtClean="0"/>
              <a:t>Pathol</a:t>
            </a:r>
            <a:r>
              <a:rPr lang="en-US" sz="1800" dirty="0" smtClean="0"/>
              <a:t> Med. 36,575–580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0604" y="2911136"/>
            <a:ext cx="42547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Baskerville Old Face" pitchFamily="18" charset="0"/>
              </a:rPr>
              <a:t>Thank You</a:t>
            </a:r>
            <a:endParaRPr lang="en-US" sz="4400" b="1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med_0225_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24B224"/>
        </a:accent1>
        <a:accent2>
          <a:srgbClr val="009954"/>
        </a:accent2>
        <a:accent3>
          <a:srgbClr val="E2FFE2"/>
        </a:accent3>
        <a:accent4>
          <a:srgbClr val="000000"/>
        </a:accent4>
        <a:accent5>
          <a:srgbClr val="ACD5AC"/>
        </a:accent5>
        <a:accent6>
          <a:srgbClr val="008A4B"/>
        </a:accent6>
        <a:hlink>
          <a:srgbClr val="198019"/>
        </a:hlink>
        <a:folHlink>
          <a:srgbClr val="0073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7A991F"/>
        </a:accent1>
        <a:accent2>
          <a:srgbClr val="007CA6"/>
        </a:accent2>
        <a:accent3>
          <a:srgbClr val="E2FFE2"/>
        </a:accent3>
        <a:accent4>
          <a:srgbClr val="000000"/>
        </a:accent4>
        <a:accent5>
          <a:srgbClr val="BECAAB"/>
        </a:accent5>
        <a:accent6>
          <a:srgbClr val="007096"/>
        </a:accent6>
        <a:hlink>
          <a:srgbClr val="198019"/>
        </a:hlink>
        <a:folHlink>
          <a:srgbClr val="2E5B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BF6930"/>
        </a:accent1>
        <a:accent2>
          <a:srgbClr val="1F991F"/>
        </a:accent2>
        <a:accent3>
          <a:srgbClr val="E2FFE2"/>
        </a:accent3>
        <a:accent4>
          <a:srgbClr val="000000"/>
        </a:accent4>
        <a:accent5>
          <a:srgbClr val="DCB9AD"/>
        </a:accent5>
        <a:accent6>
          <a:srgbClr val="1B8A1B"/>
        </a:accent6>
        <a:hlink>
          <a:srgbClr val="A73D73"/>
        </a:hlink>
        <a:folHlink>
          <a:srgbClr val="7C3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B28F00"/>
        </a:accent1>
        <a:accent2>
          <a:srgbClr val="CC5252"/>
        </a:accent2>
        <a:accent3>
          <a:srgbClr val="E2FFE2"/>
        </a:accent3>
        <a:accent4>
          <a:srgbClr val="000000"/>
        </a:accent4>
        <a:accent5>
          <a:srgbClr val="D5C6AA"/>
        </a:accent5>
        <a:accent6>
          <a:srgbClr val="B94949"/>
        </a:accent6>
        <a:hlink>
          <a:srgbClr val="5B4BA6"/>
        </a:hlink>
        <a:folHlink>
          <a:srgbClr val="1980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4B224"/>
        </a:accent1>
        <a:accent2>
          <a:srgbClr val="009954"/>
        </a:accent2>
        <a:accent3>
          <a:srgbClr val="FFFFFF"/>
        </a:accent3>
        <a:accent4>
          <a:srgbClr val="000000"/>
        </a:accent4>
        <a:accent5>
          <a:srgbClr val="ACD5AC"/>
        </a:accent5>
        <a:accent6>
          <a:srgbClr val="008A4B"/>
        </a:accent6>
        <a:hlink>
          <a:srgbClr val="198019"/>
        </a:hlink>
        <a:folHlink>
          <a:srgbClr val="0073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A991F"/>
        </a:accent1>
        <a:accent2>
          <a:srgbClr val="007CA6"/>
        </a:accent2>
        <a:accent3>
          <a:srgbClr val="FFFFFF"/>
        </a:accent3>
        <a:accent4>
          <a:srgbClr val="000000"/>
        </a:accent4>
        <a:accent5>
          <a:srgbClr val="BECAAB"/>
        </a:accent5>
        <a:accent6>
          <a:srgbClr val="007096"/>
        </a:accent6>
        <a:hlink>
          <a:srgbClr val="198019"/>
        </a:hlink>
        <a:folHlink>
          <a:srgbClr val="2E5B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6930"/>
        </a:accent1>
        <a:accent2>
          <a:srgbClr val="1F991F"/>
        </a:accent2>
        <a:accent3>
          <a:srgbClr val="FFFFFF"/>
        </a:accent3>
        <a:accent4>
          <a:srgbClr val="000000"/>
        </a:accent4>
        <a:accent5>
          <a:srgbClr val="DCB9AD"/>
        </a:accent5>
        <a:accent6>
          <a:srgbClr val="1B8A1B"/>
        </a:accent6>
        <a:hlink>
          <a:srgbClr val="A73D73"/>
        </a:hlink>
        <a:folHlink>
          <a:srgbClr val="7C3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8F00"/>
        </a:accent1>
        <a:accent2>
          <a:srgbClr val="CC5252"/>
        </a:accent2>
        <a:accent3>
          <a:srgbClr val="FFFFFF"/>
        </a:accent3>
        <a:accent4>
          <a:srgbClr val="000000"/>
        </a:accent4>
        <a:accent5>
          <a:srgbClr val="D5C6AA"/>
        </a:accent5>
        <a:accent6>
          <a:srgbClr val="B94949"/>
        </a:accent6>
        <a:hlink>
          <a:srgbClr val="5B4BA6"/>
        </a:hlink>
        <a:folHlink>
          <a:srgbClr val="198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24B224"/>
        </a:accent1>
        <a:accent2>
          <a:srgbClr val="009954"/>
        </a:accent2>
        <a:accent3>
          <a:srgbClr val="E2FFE2"/>
        </a:accent3>
        <a:accent4>
          <a:srgbClr val="000000"/>
        </a:accent4>
        <a:accent5>
          <a:srgbClr val="ACD5AC"/>
        </a:accent5>
        <a:accent6>
          <a:srgbClr val="008A4B"/>
        </a:accent6>
        <a:hlink>
          <a:srgbClr val="198019"/>
        </a:hlink>
        <a:folHlink>
          <a:srgbClr val="0073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7A991F"/>
        </a:accent1>
        <a:accent2>
          <a:srgbClr val="007CA6"/>
        </a:accent2>
        <a:accent3>
          <a:srgbClr val="E2FFE2"/>
        </a:accent3>
        <a:accent4>
          <a:srgbClr val="000000"/>
        </a:accent4>
        <a:accent5>
          <a:srgbClr val="BECAAB"/>
        </a:accent5>
        <a:accent6>
          <a:srgbClr val="007096"/>
        </a:accent6>
        <a:hlink>
          <a:srgbClr val="198019"/>
        </a:hlink>
        <a:folHlink>
          <a:srgbClr val="2E5B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BF6930"/>
        </a:accent1>
        <a:accent2>
          <a:srgbClr val="1F991F"/>
        </a:accent2>
        <a:accent3>
          <a:srgbClr val="E2FFE2"/>
        </a:accent3>
        <a:accent4>
          <a:srgbClr val="000000"/>
        </a:accent4>
        <a:accent5>
          <a:srgbClr val="DCB9AD"/>
        </a:accent5>
        <a:accent6>
          <a:srgbClr val="1B8A1B"/>
        </a:accent6>
        <a:hlink>
          <a:srgbClr val="A73D73"/>
        </a:hlink>
        <a:folHlink>
          <a:srgbClr val="7C3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FFCC"/>
        </a:lt1>
        <a:dk2>
          <a:srgbClr val="000000"/>
        </a:dk2>
        <a:lt2>
          <a:srgbClr val="B2B2B2"/>
        </a:lt2>
        <a:accent1>
          <a:srgbClr val="B28F00"/>
        </a:accent1>
        <a:accent2>
          <a:srgbClr val="CC5252"/>
        </a:accent2>
        <a:accent3>
          <a:srgbClr val="E2FFE2"/>
        </a:accent3>
        <a:accent4>
          <a:srgbClr val="000000"/>
        </a:accent4>
        <a:accent5>
          <a:srgbClr val="D5C6AA"/>
        </a:accent5>
        <a:accent6>
          <a:srgbClr val="B94949"/>
        </a:accent6>
        <a:hlink>
          <a:srgbClr val="5B4BA6"/>
        </a:hlink>
        <a:folHlink>
          <a:srgbClr val="1980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24B224"/>
        </a:accent1>
        <a:accent2>
          <a:srgbClr val="009954"/>
        </a:accent2>
        <a:accent3>
          <a:srgbClr val="FFFFFF"/>
        </a:accent3>
        <a:accent4>
          <a:srgbClr val="000000"/>
        </a:accent4>
        <a:accent5>
          <a:srgbClr val="ACD5AC"/>
        </a:accent5>
        <a:accent6>
          <a:srgbClr val="008A4B"/>
        </a:accent6>
        <a:hlink>
          <a:srgbClr val="198019"/>
        </a:hlink>
        <a:folHlink>
          <a:srgbClr val="0073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A991F"/>
        </a:accent1>
        <a:accent2>
          <a:srgbClr val="007CA6"/>
        </a:accent2>
        <a:accent3>
          <a:srgbClr val="FFFFFF"/>
        </a:accent3>
        <a:accent4>
          <a:srgbClr val="000000"/>
        </a:accent4>
        <a:accent5>
          <a:srgbClr val="BECAAB"/>
        </a:accent5>
        <a:accent6>
          <a:srgbClr val="007096"/>
        </a:accent6>
        <a:hlink>
          <a:srgbClr val="198019"/>
        </a:hlink>
        <a:folHlink>
          <a:srgbClr val="2E5B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6930"/>
        </a:accent1>
        <a:accent2>
          <a:srgbClr val="1F991F"/>
        </a:accent2>
        <a:accent3>
          <a:srgbClr val="FFFFFF"/>
        </a:accent3>
        <a:accent4>
          <a:srgbClr val="000000"/>
        </a:accent4>
        <a:accent5>
          <a:srgbClr val="DCB9AD"/>
        </a:accent5>
        <a:accent6>
          <a:srgbClr val="1B8A1B"/>
        </a:accent6>
        <a:hlink>
          <a:srgbClr val="A73D73"/>
        </a:hlink>
        <a:folHlink>
          <a:srgbClr val="7C3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8F00"/>
        </a:accent1>
        <a:accent2>
          <a:srgbClr val="CC5252"/>
        </a:accent2>
        <a:accent3>
          <a:srgbClr val="FFFFFF"/>
        </a:accent3>
        <a:accent4>
          <a:srgbClr val="000000"/>
        </a:accent4>
        <a:accent5>
          <a:srgbClr val="D5C6AA"/>
        </a:accent5>
        <a:accent6>
          <a:srgbClr val="B94949"/>
        </a:accent6>
        <a:hlink>
          <a:srgbClr val="5B4BA6"/>
        </a:hlink>
        <a:folHlink>
          <a:srgbClr val="198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med_0225_slide</Template>
  <TotalTime>761</TotalTime>
  <Words>1106</Words>
  <Application>Microsoft Office PowerPoint</Application>
  <PresentationFormat>On-screen Show (4:3)</PresentationFormat>
  <Paragraphs>350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med_0225_slide</vt:lpstr>
      <vt:lpstr>1_Default Design</vt:lpstr>
      <vt:lpstr>      Frequency of Oral lesions with Human Papilloma Virus and its Genotypes  in Tobacco Chewers </vt:lpstr>
      <vt:lpstr>Prevalence in Pakistan</vt:lpstr>
      <vt:lpstr>Type Of Chewing Mixtures</vt:lpstr>
      <vt:lpstr>Risk Factors of Oral Lesions</vt:lpstr>
      <vt:lpstr>Human Papilloma Virus</vt:lpstr>
      <vt:lpstr>The Circular Organization of HPV DNA Episome</vt:lpstr>
      <vt:lpstr> Integration of HPV-DNA into Host-cell DNA</vt:lpstr>
      <vt:lpstr>Slide 8</vt:lpstr>
      <vt:lpstr>Objective </vt:lpstr>
      <vt:lpstr>Materials &amp; Methods</vt:lpstr>
      <vt:lpstr>DNA Extraction and PCR </vt:lpstr>
      <vt:lpstr> </vt:lpstr>
      <vt:lpstr>Results</vt:lpstr>
      <vt:lpstr>Distribution of Oral Lesions According to Gender</vt:lpstr>
      <vt:lpstr>Distribution of HPV in Oral Lesions According to Gender </vt:lpstr>
      <vt:lpstr>Distribution of HPV  16 &amp; 18 in Oral Lesions According to Gender </vt:lpstr>
      <vt:lpstr>Detection of HPV  Infection by PCR in Pre- malignant and OSCC Cases</vt:lpstr>
      <vt:lpstr>Detection of HPV 16 Infection by PCR in Pre malignant and OSCC Cases</vt:lpstr>
      <vt:lpstr>Detection of HPV 18 Infection by PCR in Pre malignant and OSCC Cases</vt:lpstr>
      <vt:lpstr>Conclusion</vt:lpstr>
      <vt:lpstr>Significance of the Study</vt:lpstr>
      <vt:lpstr>Future Research</vt:lpstr>
      <vt:lpstr>         Acknowledgement</vt:lpstr>
      <vt:lpstr>References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Frequency of Oral lesions with Human Papilloma Virus and its Genotypes  in Tobacco Chewers: a Cross Sectional Study</dc:title>
  <dc:creator>zile.rubab</dc:creator>
  <cp:lastModifiedBy>zile.rubab</cp:lastModifiedBy>
  <cp:revision>180</cp:revision>
  <dcterms:created xsi:type="dcterms:W3CDTF">2014-09-02T07:37:08Z</dcterms:created>
  <dcterms:modified xsi:type="dcterms:W3CDTF">2014-10-03T05:24:43Z</dcterms:modified>
</cp:coreProperties>
</file>