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28" r:id="rId1"/>
  </p:sldMasterIdLst>
  <p:notesMasterIdLst>
    <p:notesMasterId r:id="rId33"/>
  </p:notesMasterIdLst>
  <p:handoutMasterIdLst>
    <p:handoutMasterId r:id="rId34"/>
  </p:handoutMasterIdLst>
  <p:sldIdLst>
    <p:sldId id="256" r:id="rId2"/>
    <p:sldId id="258" r:id="rId3"/>
    <p:sldId id="315" r:id="rId4"/>
    <p:sldId id="342" r:id="rId5"/>
    <p:sldId id="384" r:id="rId6"/>
    <p:sldId id="381" r:id="rId7"/>
    <p:sldId id="349" r:id="rId8"/>
    <p:sldId id="350" r:id="rId9"/>
    <p:sldId id="329" r:id="rId10"/>
    <p:sldId id="330" r:id="rId11"/>
    <p:sldId id="351" r:id="rId12"/>
    <p:sldId id="352" r:id="rId13"/>
    <p:sldId id="355" r:id="rId14"/>
    <p:sldId id="363" r:id="rId15"/>
    <p:sldId id="358" r:id="rId16"/>
    <p:sldId id="364" r:id="rId17"/>
    <p:sldId id="361" r:id="rId18"/>
    <p:sldId id="359" r:id="rId19"/>
    <p:sldId id="366" r:id="rId20"/>
    <p:sldId id="377" r:id="rId21"/>
    <p:sldId id="378" r:id="rId22"/>
    <p:sldId id="369" r:id="rId23"/>
    <p:sldId id="370" r:id="rId24"/>
    <p:sldId id="380" r:id="rId25"/>
    <p:sldId id="385" r:id="rId26"/>
    <p:sldId id="345" r:id="rId27"/>
    <p:sldId id="318" r:id="rId28"/>
    <p:sldId id="348" r:id="rId29"/>
    <p:sldId id="367" r:id="rId30"/>
    <p:sldId id="368" r:id="rId31"/>
    <p:sldId id="328" r:id="rId32"/>
  </p:sldIdLst>
  <p:sldSz cx="9144000" cy="6858000" type="screen4x3"/>
  <p:notesSz cx="6973888" cy="4733925"/>
  <p:defaultTextStyle>
    <a:defPPr>
      <a:defRPr lang="zh-TW"/>
    </a:defPPr>
    <a:lvl1pPr algn="l" rtl="0" fontAlgn="base">
      <a:spcBef>
        <a:spcPct val="0"/>
      </a:spcBef>
      <a:spcAft>
        <a:spcPct val="0"/>
      </a:spcAft>
      <a:defRPr kumimoji="1" kern="1200">
        <a:solidFill>
          <a:schemeClr val="tx1"/>
        </a:solidFill>
        <a:latin typeface="Calibri" pitchFamily="34" charset="0"/>
        <a:ea typeface="新細明體" charset="-120"/>
        <a:cs typeface="+mn-cs"/>
      </a:defRPr>
    </a:lvl1pPr>
    <a:lvl2pPr marL="457200" algn="l" rtl="0" fontAlgn="base">
      <a:spcBef>
        <a:spcPct val="0"/>
      </a:spcBef>
      <a:spcAft>
        <a:spcPct val="0"/>
      </a:spcAft>
      <a:defRPr kumimoji="1" kern="1200">
        <a:solidFill>
          <a:schemeClr val="tx1"/>
        </a:solidFill>
        <a:latin typeface="Calibri" pitchFamily="34" charset="0"/>
        <a:ea typeface="新細明體" charset="-120"/>
        <a:cs typeface="+mn-cs"/>
      </a:defRPr>
    </a:lvl2pPr>
    <a:lvl3pPr marL="914400" algn="l" rtl="0" fontAlgn="base">
      <a:spcBef>
        <a:spcPct val="0"/>
      </a:spcBef>
      <a:spcAft>
        <a:spcPct val="0"/>
      </a:spcAft>
      <a:defRPr kumimoji="1" kern="1200">
        <a:solidFill>
          <a:schemeClr val="tx1"/>
        </a:solidFill>
        <a:latin typeface="Calibri" pitchFamily="34" charset="0"/>
        <a:ea typeface="新細明體" charset="-120"/>
        <a:cs typeface="+mn-cs"/>
      </a:defRPr>
    </a:lvl3pPr>
    <a:lvl4pPr marL="1371600" algn="l" rtl="0" fontAlgn="base">
      <a:spcBef>
        <a:spcPct val="0"/>
      </a:spcBef>
      <a:spcAft>
        <a:spcPct val="0"/>
      </a:spcAft>
      <a:defRPr kumimoji="1" kern="1200">
        <a:solidFill>
          <a:schemeClr val="tx1"/>
        </a:solidFill>
        <a:latin typeface="Calibri" pitchFamily="34" charset="0"/>
        <a:ea typeface="新細明體" charset="-120"/>
        <a:cs typeface="+mn-cs"/>
      </a:defRPr>
    </a:lvl4pPr>
    <a:lvl5pPr marL="1828800" algn="l" rtl="0" fontAlgn="base">
      <a:spcBef>
        <a:spcPct val="0"/>
      </a:spcBef>
      <a:spcAft>
        <a:spcPct val="0"/>
      </a:spcAft>
      <a:defRPr kumimoji="1" kern="1200">
        <a:solidFill>
          <a:schemeClr val="tx1"/>
        </a:solidFill>
        <a:latin typeface="Calibri" pitchFamily="34" charset="0"/>
        <a:ea typeface="新細明體" charset="-120"/>
        <a:cs typeface="+mn-cs"/>
      </a:defRPr>
    </a:lvl5pPr>
    <a:lvl6pPr marL="2286000" algn="l" defTabSz="914400" rtl="0" eaLnBrk="1" latinLnBrk="0" hangingPunct="1">
      <a:defRPr kumimoji="1" kern="1200">
        <a:solidFill>
          <a:schemeClr val="tx1"/>
        </a:solidFill>
        <a:latin typeface="Calibri" pitchFamily="34" charset="0"/>
        <a:ea typeface="新細明體" charset="-120"/>
        <a:cs typeface="+mn-cs"/>
      </a:defRPr>
    </a:lvl6pPr>
    <a:lvl7pPr marL="2743200" algn="l" defTabSz="914400" rtl="0" eaLnBrk="1" latinLnBrk="0" hangingPunct="1">
      <a:defRPr kumimoji="1" kern="1200">
        <a:solidFill>
          <a:schemeClr val="tx1"/>
        </a:solidFill>
        <a:latin typeface="Calibri" pitchFamily="34" charset="0"/>
        <a:ea typeface="新細明體" charset="-120"/>
        <a:cs typeface="+mn-cs"/>
      </a:defRPr>
    </a:lvl7pPr>
    <a:lvl8pPr marL="3200400" algn="l" defTabSz="914400" rtl="0" eaLnBrk="1" latinLnBrk="0" hangingPunct="1">
      <a:defRPr kumimoji="1" kern="1200">
        <a:solidFill>
          <a:schemeClr val="tx1"/>
        </a:solidFill>
        <a:latin typeface="Calibri" pitchFamily="34" charset="0"/>
        <a:ea typeface="新細明體" charset="-120"/>
        <a:cs typeface="+mn-cs"/>
      </a:defRPr>
    </a:lvl8pPr>
    <a:lvl9pPr marL="3657600" algn="l" defTabSz="914400" rtl="0" eaLnBrk="1" latinLnBrk="0" hangingPunct="1">
      <a:defRPr kumimoji="1" kern="1200">
        <a:solidFill>
          <a:schemeClr val="tx1"/>
        </a:solidFill>
        <a:latin typeface="Calibri" pitchFamily="34"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1491" userDrawn="1">
          <p15:clr>
            <a:srgbClr val="A4A3A4"/>
          </p15:clr>
        </p15:guide>
        <p15:guide id="2" pos="219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E7E"/>
    <a:srgbClr val="753209"/>
    <a:srgbClr val="27108A"/>
    <a:srgbClr val="050519"/>
    <a:srgbClr val="285D13"/>
    <a:srgbClr val="FAFE62"/>
    <a:srgbClr val="FCFEB8"/>
    <a:srgbClr val="FBFE94"/>
    <a:srgbClr val="F6FC04"/>
    <a:srgbClr val="FAFD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A111915-BE36-4E01-A7E5-04B1672EAD32}" styleName="淺色樣式 2 - 輔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淺色樣式 3 - 輔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中等深淺樣式 1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202B0CA-FC54-4496-8BCA-5EF66A818D29}" styleName="深色樣式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中等深淺樣式 3 - 輔色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D113A9D2-9D6B-4929-AA2D-F23B5EE8CBE7}" styleName="佈景主題樣式 2 - 輔色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淺色樣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淺色樣式 1 - 輔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27102A9-8310-4765-A935-A1911B00CA55}" styleName="淺色樣式 1 - 輔色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5758FB7-9AC5-4552-8A53-C91805E547FA}" styleName="佈景主題樣式 1 - 輔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596" autoAdjust="0"/>
    <p:restoredTop sz="80036" autoAdjust="0"/>
  </p:normalViewPr>
  <p:slideViewPr>
    <p:cSldViewPr>
      <p:cViewPr varScale="1">
        <p:scale>
          <a:sx n="57" d="100"/>
          <a:sy n="57" d="100"/>
        </p:scale>
        <p:origin x="66"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20" d="100"/>
        <a:sy n="120" d="100"/>
      </p:scale>
      <p:origin x="0" y="-8070"/>
    </p:cViewPr>
  </p:sorterViewPr>
  <p:notesViewPr>
    <p:cSldViewPr>
      <p:cViewPr varScale="1">
        <p:scale>
          <a:sx n="57" d="100"/>
          <a:sy n="57" d="100"/>
        </p:scale>
        <p:origin x="2832" y="66"/>
      </p:cViewPr>
      <p:guideLst>
        <p:guide orient="horz" pos="1491"/>
        <p:guide pos="219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ww\Desktop\Master\EChem.%20Exp\A.%20Data%20and%20Results\ZJChen_Result%20of%20HPLC_Lifetime_CNTsCFs%20Deg%20of%20Phenol%20in%200.01M%20H2SO4_20160628.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ww\Desktop\Master\EChem.%20Exp\A.%20Data%20and%20Results\ZJChen_Result%20of%20TOC%20with%20MCE%20calculation_Deg.%20of%20Phenol_20160325.xlsx"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C:\Users\ww\Desktop\Master\EChem.%20Exp\A.%20Data%20and%20Results\ZJChen_Result%20of%20TOC%20with%20MCE%20calculation_Deg.%20of%20Phenol_2016032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07791962891554"/>
          <c:y val="0.10924089312110923"/>
          <c:w val="0.75061497921599041"/>
          <c:h val="0.74812029695035842"/>
        </c:manualLayout>
      </c:layout>
      <c:scatterChart>
        <c:scatterStyle val="smoothMarker"/>
        <c:varyColors val="0"/>
        <c:ser>
          <c:idx val="4"/>
          <c:order val="0"/>
          <c:tx>
            <c:v>CNTsCF</c:v>
          </c:tx>
          <c:spPr>
            <a:ln>
              <a:noFill/>
            </a:ln>
          </c:spPr>
          <c:marker>
            <c:symbol val="triangle"/>
            <c:size val="7"/>
            <c:spPr>
              <a:solidFill>
                <a:schemeClr val="bg1"/>
              </a:solidFill>
              <a:ln w="9525">
                <a:solidFill>
                  <a:sysClr val="windowText" lastClr="000000"/>
                </a:solidFill>
              </a:ln>
            </c:spPr>
          </c:marker>
          <c:errBars>
            <c:errDir val="y"/>
            <c:errBarType val="both"/>
            <c:errValType val="cust"/>
            <c:noEndCap val="0"/>
            <c:plus>
              <c:numRef>
                <c:f>'比較 CNTCF RuPt  Pt in 0.01M'!$AA$3:$AA$14</c:f>
                <c:numCache>
                  <c:formatCode>General</c:formatCode>
                  <c:ptCount val="12"/>
                  <c:pt idx="0">
                    <c:v>0</c:v>
                  </c:pt>
                  <c:pt idx="1">
                    <c:v>0.30564263322884161</c:v>
                  </c:pt>
                  <c:pt idx="2">
                    <c:v>0.96584076590631851</c:v>
                  </c:pt>
                  <c:pt idx="3">
                    <c:v>1.702161023236314</c:v>
                  </c:pt>
                  <c:pt idx="4">
                    <c:v>1.4597568046790326</c:v>
                  </c:pt>
                  <c:pt idx="5">
                    <c:v>2.0246619387354747</c:v>
                  </c:pt>
                  <c:pt idx="6">
                    <c:v>1.6048604745900821</c:v>
                  </c:pt>
                  <c:pt idx="7">
                    <c:v>1.3560010465882568</c:v>
                  </c:pt>
                  <c:pt idx="8">
                    <c:v>1.7891342421446723</c:v>
                  </c:pt>
                  <c:pt idx="9">
                    <c:v>3.8669616222916039</c:v>
                  </c:pt>
                  <c:pt idx="10">
                    <c:v>5.5255195529850152</c:v>
                  </c:pt>
                  <c:pt idx="11">
                    <c:v>5.5177344768896477</c:v>
                  </c:pt>
                </c:numCache>
              </c:numRef>
            </c:plus>
            <c:minus>
              <c:numRef>
                <c:f>'比較 CNTCF RuPt  Pt in 0.01M'!$AA$3:$AA$14</c:f>
                <c:numCache>
                  <c:formatCode>General</c:formatCode>
                  <c:ptCount val="12"/>
                  <c:pt idx="0">
                    <c:v>0</c:v>
                  </c:pt>
                  <c:pt idx="1">
                    <c:v>0.30564263322884161</c:v>
                  </c:pt>
                  <c:pt idx="2">
                    <c:v>0.96584076590631851</c:v>
                  </c:pt>
                  <c:pt idx="3">
                    <c:v>1.702161023236314</c:v>
                  </c:pt>
                  <c:pt idx="4">
                    <c:v>1.4597568046790326</c:v>
                  </c:pt>
                  <c:pt idx="5">
                    <c:v>2.0246619387354747</c:v>
                  </c:pt>
                  <c:pt idx="6">
                    <c:v>1.6048604745900821</c:v>
                  </c:pt>
                  <c:pt idx="7">
                    <c:v>1.3560010465882568</c:v>
                  </c:pt>
                  <c:pt idx="8">
                    <c:v>1.7891342421446723</c:v>
                  </c:pt>
                  <c:pt idx="9">
                    <c:v>3.8669616222916039</c:v>
                  </c:pt>
                  <c:pt idx="10">
                    <c:v>5.5255195529850152</c:v>
                  </c:pt>
                  <c:pt idx="11">
                    <c:v>5.5177344768896477</c:v>
                  </c:pt>
                </c:numCache>
              </c:numRef>
            </c:minus>
            <c:spPr>
              <a:ln w="9525"/>
            </c:spPr>
          </c:errBars>
          <c:xVal>
            <c:numRef>
              <c:f>'比較 CNTCF RuPt  Pt in 0.01M'!$V$3:$V$14</c:f>
              <c:numCache>
                <c:formatCode>General</c:formatCode>
                <c:ptCount val="12"/>
                <c:pt idx="0">
                  <c:v>0</c:v>
                </c:pt>
                <c:pt idx="1">
                  <c:v>5</c:v>
                </c:pt>
                <c:pt idx="2">
                  <c:v>10</c:v>
                </c:pt>
                <c:pt idx="3">
                  <c:v>20</c:v>
                </c:pt>
                <c:pt idx="4">
                  <c:v>30</c:v>
                </c:pt>
                <c:pt idx="5">
                  <c:v>40</c:v>
                </c:pt>
                <c:pt idx="6">
                  <c:v>50</c:v>
                </c:pt>
                <c:pt idx="7">
                  <c:v>60</c:v>
                </c:pt>
                <c:pt idx="8">
                  <c:v>75</c:v>
                </c:pt>
                <c:pt idx="9">
                  <c:v>90</c:v>
                </c:pt>
                <c:pt idx="10">
                  <c:v>105</c:v>
                </c:pt>
                <c:pt idx="11">
                  <c:v>120</c:v>
                </c:pt>
              </c:numCache>
            </c:numRef>
          </c:xVal>
          <c:yVal>
            <c:numRef>
              <c:f>'比較 CNTCF RuPt  Pt in 0.01M'!$Z$3:$Z$14</c:f>
              <c:numCache>
                <c:formatCode>General</c:formatCode>
                <c:ptCount val="12"/>
                <c:pt idx="0">
                  <c:v>100</c:v>
                </c:pt>
                <c:pt idx="1">
                  <c:v>82.513392727558127</c:v>
                </c:pt>
                <c:pt idx="2">
                  <c:v>70.482071000001085</c:v>
                </c:pt>
                <c:pt idx="3">
                  <c:v>51.909207589465687</c:v>
                </c:pt>
                <c:pt idx="4">
                  <c:v>39.978958124813879</c:v>
                </c:pt>
                <c:pt idx="5">
                  <c:v>30.317278749499131</c:v>
                </c:pt>
                <c:pt idx="6">
                  <c:v>22.921917568589304</c:v>
                </c:pt>
                <c:pt idx="7">
                  <c:v>17.440680518424994</c:v>
                </c:pt>
                <c:pt idx="8">
                  <c:v>11.68819667639506</c:v>
                </c:pt>
                <c:pt idx="9">
                  <c:v>7.8946041756160144</c:v>
                </c:pt>
                <c:pt idx="10">
                  <c:v>5.3861813590556444</c:v>
                </c:pt>
                <c:pt idx="11">
                  <c:v>3.5710906912000482</c:v>
                </c:pt>
              </c:numCache>
            </c:numRef>
          </c:yVal>
          <c:smooth val="1"/>
        </c:ser>
        <c:ser>
          <c:idx val="0"/>
          <c:order val="1"/>
          <c:tx>
            <c:v>CNTsCF the</c:v>
          </c:tx>
          <c:spPr>
            <a:ln w="9525">
              <a:solidFill>
                <a:schemeClr val="tx1"/>
              </a:solidFill>
            </a:ln>
          </c:spPr>
          <c:marker>
            <c:symbol val="none"/>
          </c:marker>
          <c:xVal>
            <c:numRef>
              <c:f>'比較 CNTCF RuPt  Pt in 0.01M'!$AC$4:$AC$93</c:f>
              <c:numCache>
                <c:formatCode>General</c:formatCode>
                <c:ptCount val="90"/>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85</c:v>
                </c:pt>
                <c:pt idx="82">
                  <c:v>90</c:v>
                </c:pt>
                <c:pt idx="83">
                  <c:v>95</c:v>
                </c:pt>
                <c:pt idx="84">
                  <c:v>100</c:v>
                </c:pt>
                <c:pt idx="85">
                  <c:v>105</c:v>
                </c:pt>
                <c:pt idx="86">
                  <c:v>110</c:v>
                </c:pt>
                <c:pt idx="87">
                  <c:v>115</c:v>
                </c:pt>
                <c:pt idx="88">
                  <c:v>120</c:v>
                </c:pt>
              </c:numCache>
            </c:numRef>
          </c:xVal>
          <c:yVal>
            <c:numRef>
              <c:f>'比較 CNTCF RuPt  Pt in 0.01M'!$AK$4:$AK$93</c:f>
              <c:numCache>
                <c:formatCode>General</c:formatCode>
                <c:ptCount val="90"/>
                <c:pt idx="0">
                  <c:v>100</c:v>
                </c:pt>
                <c:pt idx="1">
                  <c:v>97.20966940443077</c:v>
                </c:pt>
                <c:pt idx="2">
                  <c:v>94.497198257187222</c:v>
                </c:pt>
                <c:pt idx="3">
                  <c:v>91.86041402226121</c:v>
                </c:pt>
                <c:pt idx="4">
                  <c:v>89.297204784581481</c:v>
                </c:pt>
                <c:pt idx="5">
                  <c:v>86.805517558489171</c:v>
                </c:pt>
                <c:pt idx="6">
                  <c:v>84.383356643412426</c:v>
                </c:pt>
                <c:pt idx="7">
                  <c:v>82.02878202542297</c:v>
                </c:pt>
                <c:pt idx="8">
                  <c:v>79.739907823394802</c:v>
                </c:pt>
                <c:pt idx="9">
                  <c:v>77.514900778519902</c:v>
                </c:pt>
                <c:pt idx="10">
                  <c:v>75.351978785971724</c:v>
                </c:pt>
                <c:pt idx="11">
                  <c:v>73.24940946753992</c:v>
                </c:pt>
                <c:pt idx="12">
                  <c:v>71.205508784093354</c:v>
                </c:pt>
                <c:pt idx="13">
                  <c:v>69.218639686760056</c:v>
                </c:pt>
                <c:pt idx="14">
                  <c:v>67.287210805743555</c:v>
                </c:pt>
                <c:pt idx="15">
                  <c:v>65.409675175725724</c:v>
                </c:pt>
                <c:pt idx="16">
                  <c:v>63.58452899683499</c:v>
                </c:pt>
                <c:pt idx="17">
                  <c:v>61.810310430187712</c:v>
                </c:pt>
                <c:pt idx="18">
                  <c:v>60.085598427037858</c:v>
                </c:pt>
                <c:pt idx="19">
                  <c:v>58.409011590597345</c:v>
                </c:pt>
                <c:pt idx="20">
                  <c:v>56.779207069615332</c:v>
                </c:pt>
                <c:pt idx="21">
                  <c:v>55.194879482830238</c:v>
                </c:pt>
                <c:pt idx="22">
                  <c:v>53.654759873433264</c:v>
                </c:pt>
                <c:pt idx="23">
                  <c:v>52.157614692705643</c:v>
                </c:pt>
                <c:pt idx="24">
                  <c:v>50.702244812015962</c:v>
                </c:pt>
                <c:pt idx="25">
                  <c:v>49.287484562385863</c:v>
                </c:pt>
                <c:pt idx="26">
                  <c:v>47.912200800855146</c:v>
                </c:pt>
                <c:pt idx="27">
                  <c:v>46.575292002898308</c:v>
                </c:pt>
                <c:pt idx="28">
                  <c:v>45.275687380165728</c:v>
                </c:pt>
                <c:pt idx="29">
                  <c:v>44.012346022842685</c:v>
                </c:pt>
                <c:pt idx="30">
                  <c:v>42.784256065939509</c:v>
                </c:pt>
                <c:pt idx="31">
                  <c:v>41.590433878844898</c:v>
                </c:pt>
                <c:pt idx="32">
                  <c:v>40.429923277493501</c:v>
                </c:pt>
                <c:pt idx="33">
                  <c:v>39.301794758516429</c:v>
                </c:pt>
                <c:pt idx="34">
                  <c:v>38.205144754761719</c:v>
                </c:pt>
                <c:pt idx="35">
                  <c:v>37.139094911588082</c:v>
                </c:pt>
                <c:pt idx="36">
                  <c:v>36.102791383352546</c:v>
                </c:pt>
                <c:pt idx="37">
                  <c:v>35.095404149528328</c:v>
                </c:pt>
                <c:pt idx="38">
                  <c:v>34.116126349905358</c:v>
                </c:pt>
                <c:pt idx="39">
                  <c:v>33.164173638340891</c:v>
                </c:pt>
                <c:pt idx="40">
                  <c:v>32.238783554542557</c:v>
                </c:pt>
                <c:pt idx="41">
                  <c:v>31.339214913380815</c:v>
                </c:pt>
                <c:pt idx="42">
                  <c:v>30.464747211241551</c:v>
                </c:pt>
                <c:pt idx="43">
                  <c:v>29.614680048943448</c:v>
                </c:pt>
                <c:pt idx="44">
                  <c:v>28.788332570757841</c:v>
                </c:pt>
                <c:pt idx="45">
                  <c:v>27.98504291908176</c:v>
                </c:pt>
                <c:pt idx="46">
                  <c:v>27.204167704327443</c:v>
                </c:pt>
                <c:pt idx="47">
                  <c:v>26.445081489603627</c:v>
                </c:pt>
                <c:pt idx="48">
                  <c:v>25.70717628977599</c:v>
                </c:pt>
                <c:pt idx="49">
                  <c:v>24.989861084505456</c:v>
                </c:pt>
                <c:pt idx="50">
                  <c:v>24.292561344874244</c:v>
                </c:pt>
                <c:pt idx="51">
                  <c:v>23.614718573220795</c:v>
                </c:pt>
                <c:pt idx="52">
                  <c:v>22.955789855814643</c:v>
                </c:pt>
                <c:pt idx="53">
                  <c:v>22.315247428013265</c:v>
                </c:pt>
                <c:pt idx="54">
                  <c:v>21.692578251552433</c:v>
                </c:pt>
                <c:pt idx="55">
                  <c:v>21.087283603631569</c:v>
                </c:pt>
                <c:pt idx="56">
                  <c:v>20.498878677464976</c:v>
                </c:pt>
                <c:pt idx="57">
                  <c:v>19.926892193979057</c:v>
                </c:pt>
                <c:pt idx="58">
                  <c:v>19.370866024344359</c:v>
                </c:pt>
                <c:pt idx="59">
                  <c:v>18.830354823040356</c:v>
                </c:pt>
                <c:pt idx="60">
                  <c:v>18.304925671158813</c:v>
                </c:pt>
                <c:pt idx="61">
                  <c:v>17.79415772966026</c:v>
                </c:pt>
                <c:pt idx="62">
                  <c:v>17.297641902305699</c:v>
                </c:pt>
                <c:pt idx="63">
                  <c:v>16.81498050799366</c:v>
                </c:pt>
                <c:pt idx="64">
                  <c:v>16.345786962240108</c:v>
                </c:pt>
                <c:pt idx="65">
                  <c:v>15.889685467546155</c:v>
                </c:pt>
                <c:pt idx="66">
                  <c:v>15.446310712405495</c:v>
                </c:pt>
                <c:pt idx="67">
                  <c:v>15.015307578710555</c:v>
                </c:pt>
                <c:pt idx="68">
                  <c:v>14.596330857322966</c:v>
                </c:pt>
                <c:pt idx="69">
                  <c:v>14.189044971580572</c:v>
                </c:pt>
                <c:pt idx="70">
                  <c:v>13.793123708519481</c:v>
                </c:pt>
                <c:pt idx="71">
                  <c:v>13.408249957595944</c:v>
                </c:pt>
                <c:pt idx="72">
                  <c:v>13.034115456698746</c:v>
                </c:pt>
                <c:pt idx="73">
                  <c:v>12.670420545248659</c:v>
                </c:pt>
                <c:pt idx="74">
                  <c:v>12.316873924187298</c:v>
                </c:pt>
                <c:pt idx="75">
                  <c:v>11.973192422663008</c:v>
                </c:pt>
                <c:pt idx="76">
                  <c:v>11.639100771227069</c:v>
                </c:pt>
                <c:pt idx="77">
                  <c:v>11.314331381358381</c:v>
                </c:pt>
                <c:pt idx="78">
                  <c:v>10.998624131140248</c:v>
                </c:pt>
                <c:pt idx="79">
                  <c:v>10.691726156917378</c:v>
                </c:pt>
                <c:pt idx="80">
                  <c:v>10.393391650766434</c:v>
                </c:pt>
                <c:pt idx="81">
                  <c:v>9.0220374143286062</c:v>
                </c:pt>
                <c:pt idx="82">
                  <c:v>7.8316262718284815</c:v>
                </c:pt>
                <c:pt idx="83">
                  <c:v>6.7982837185073226</c:v>
                </c:pt>
                <c:pt idx="84">
                  <c:v>5.9012853669447844</c:v>
                </c:pt>
                <c:pt idx="85">
                  <c:v>5.1226413053798083</c:v>
                </c:pt>
                <c:pt idx="86">
                  <c:v>4.4467352977998882</c:v>
                </c:pt>
                <c:pt idx="87">
                  <c:v>3.8600115897112186</c:v>
                </c:pt>
                <c:pt idx="88">
                  <c:v>3.350703038266488</c:v>
                </c:pt>
              </c:numCache>
            </c:numRef>
          </c:yVal>
          <c:smooth val="1"/>
        </c:ser>
        <c:ser>
          <c:idx val="1"/>
          <c:order val="2"/>
          <c:tx>
            <c:v>RuPt the</c:v>
          </c:tx>
          <c:spPr>
            <a:ln w="9525">
              <a:solidFill>
                <a:schemeClr val="tx1"/>
              </a:solidFill>
            </a:ln>
          </c:spPr>
          <c:marker>
            <c:symbol val="none"/>
          </c:marker>
          <c:xVal>
            <c:numRef>
              <c:f>'比較 CNTCF RuPt  Pt in 0.01M'!$AC$4:$AC$93</c:f>
              <c:numCache>
                <c:formatCode>General</c:formatCode>
                <c:ptCount val="90"/>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85</c:v>
                </c:pt>
                <c:pt idx="82">
                  <c:v>90</c:v>
                </c:pt>
                <c:pt idx="83">
                  <c:v>95</c:v>
                </c:pt>
                <c:pt idx="84">
                  <c:v>100</c:v>
                </c:pt>
                <c:pt idx="85">
                  <c:v>105</c:v>
                </c:pt>
                <c:pt idx="86">
                  <c:v>110</c:v>
                </c:pt>
                <c:pt idx="87">
                  <c:v>115</c:v>
                </c:pt>
                <c:pt idx="88">
                  <c:v>120</c:v>
                </c:pt>
              </c:numCache>
            </c:numRef>
          </c:xVal>
          <c:yVal>
            <c:numRef>
              <c:f>'比較 CNTCF RuPt  Pt in 0.01M'!$AG$4:$AG$93</c:f>
              <c:numCache>
                <c:formatCode>General</c:formatCode>
                <c:ptCount val="90"/>
                <c:pt idx="0">
                  <c:v>100</c:v>
                </c:pt>
                <c:pt idx="1">
                  <c:v>95.896567234505042</c:v>
                </c:pt>
                <c:pt idx="2">
                  <c:v>91.961516073619478</c:v>
                </c:pt>
                <c:pt idx="3">
                  <c:v>88.187937091408685</c:v>
                </c:pt>
                <c:pt idx="4">
                  <c:v>84.569204385585749</c:v>
                </c:pt>
                <c:pt idx="5">
                  <c:v>81.098963943309215</c:v>
                </c:pt>
                <c:pt idx="6">
                  <c:v>77.771122484382545</c:v>
                </c:pt>
                <c:pt idx="7">
                  <c:v>74.579836762265174</c:v>
                </c:pt>
                <c:pt idx="8">
                  <c:v>71.519503304109747</c:v>
                </c:pt>
                <c:pt idx="9">
                  <c:v>68.584748571809655</c:v>
                </c:pt>
                <c:pt idx="10">
                  <c:v>65.770419526781694</c:v>
                </c:pt>
                <c:pt idx="11">
                  <c:v>63.071574581916245</c:v>
                </c:pt>
                <c:pt idx="12">
                  <c:v>60.483474924808313</c:v>
                </c:pt>
                <c:pt idx="13">
                  <c:v>58.001576197033813</c:v>
                </c:pt>
                <c:pt idx="14">
                  <c:v>55.621520514861203</c:v>
                </c:pt>
                <c:pt idx="15">
                  <c:v>53.339128817387895</c:v>
                </c:pt>
                <c:pt idx="16">
                  <c:v>51.150393528665639</c:v>
                </c:pt>
                <c:pt idx="17">
                  <c:v>49.051471520930775</c:v>
                </c:pt>
                <c:pt idx="18">
                  <c:v>47.038677366583478</c:v>
                </c:pt>
                <c:pt idx="19">
                  <c:v>45.108476867067623</c:v>
                </c:pt>
                <c:pt idx="20">
                  <c:v>43.257480847288662</c:v>
                </c:pt>
                <c:pt idx="21">
                  <c:v>41.482439204673327</c:v>
                </c:pt>
                <c:pt idx="22">
                  <c:v>39.78023520242224</c:v>
                </c:pt>
                <c:pt idx="23">
                  <c:v>38.147879996935089</c:v>
                </c:pt>
                <c:pt idx="24">
                  <c:v>36.582507389799154</c:v>
                </c:pt>
                <c:pt idx="25">
                  <c:v>35.081368795126529</c:v>
                </c:pt>
                <c:pt idx="26">
                  <c:v>33.641828413403189</c:v>
                </c:pt>
                <c:pt idx="27">
                  <c:v>32.26135860337601</c:v>
                </c:pt>
                <c:pt idx="28">
                  <c:v>30.937535443851257</c:v>
                </c:pt>
                <c:pt idx="29">
                  <c:v>29.668034477611648</c:v>
                </c:pt>
                <c:pt idx="30">
                  <c:v>28.450626629978998</c:v>
                </c:pt>
                <c:pt idx="31">
                  <c:v>27.283174294855812</c:v>
                </c:pt>
                <c:pt idx="32">
                  <c:v>26.1636275813736</c:v>
                </c:pt>
                <c:pt idx="33">
                  <c:v>25.090020714557436</c:v>
                </c:pt>
                <c:pt idx="34">
                  <c:v>24.060468583686816</c:v>
                </c:pt>
                <c:pt idx="35">
                  <c:v>23.073163432292198</c:v>
                </c:pt>
                <c:pt idx="36">
                  <c:v>22.126371683975325</c:v>
                </c:pt>
                <c:pt idx="37">
                  <c:v>21.218430898479884</c:v>
                </c:pt>
                <c:pt idx="38">
                  <c:v>20.347746852667754</c:v>
                </c:pt>
                <c:pt idx="39">
                  <c:v>19.51279074127542</c:v>
                </c:pt>
                <c:pt idx="40">
                  <c:v>18.712096492535458</c:v>
                </c:pt>
                <c:pt idx="41">
                  <c:v>17.944258193949729</c:v>
                </c:pt>
                <c:pt idx="42">
                  <c:v>17.207927623694179</c:v>
                </c:pt>
                <c:pt idx="43">
                  <c:v>16.501811883320858</c:v>
                </c:pt>
                <c:pt idx="44">
                  <c:v>15.824671127600334</c:v>
                </c:pt>
                <c:pt idx="45">
                  <c:v>15.175316387518562</c:v>
                </c:pt>
                <c:pt idx="46">
                  <c:v>14.5526074826056</c:v>
                </c:pt>
                <c:pt idx="47">
                  <c:v>13.955451018930493</c:v>
                </c:pt>
                <c:pt idx="48">
                  <c:v>13.382798469247097</c:v>
                </c:pt>
                <c:pt idx="49">
                  <c:v>12.833644331919855</c:v>
                </c:pt>
                <c:pt idx="50">
                  <c:v>12.307024365396771</c:v>
                </c:pt>
                <c:pt idx="51">
                  <c:v>11.802013895129637</c:v>
                </c:pt>
                <c:pt idx="52">
                  <c:v>11.317726189968621</c:v>
                </c:pt>
                <c:pt idx="53">
                  <c:v>10.853310905180443</c:v>
                </c:pt>
                <c:pt idx="54">
                  <c:v>10.407952589356233</c:v>
                </c:pt>
                <c:pt idx="55">
                  <c:v>9.9808692525874108</c:v>
                </c:pt>
                <c:pt idx="56">
                  <c:v>9.5713109933955263</c:v>
                </c:pt>
                <c:pt idx="57">
                  <c:v>9.1785586820051144</c:v>
                </c:pt>
                <c:pt idx="58">
                  <c:v>8.8019226976475355</c:v>
                </c:pt>
                <c:pt idx="59">
                  <c:v>8.4407417176787298</c:v>
                </c:pt>
                <c:pt idx="60">
                  <c:v>8.0943815563847021</c:v>
                </c:pt>
                <c:pt idx="61">
                  <c:v>7.7622340514358319</c:v>
                </c:pt>
                <c:pt idx="62">
                  <c:v>7.4437159960348067</c:v>
                </c:pt>
                <c:pt idx="63">
                  <c:v>7.1382681148831253</c:v>
                </c:pt>
                <c:pt idx="64">
                  <c:v>6.8453540821681331</c:v>
                </c:pt>
                <c:pt idx="65">
                  <c:v>6.5644595798462992</c:v>
                </c:pt>
                <c:pt idx="66">
                  <c:v>6.2950913945692148</c:v>
                </c:pt>
                <c:pt idx="67">
                  <c:v>6.0367765516666081</c:v>
                </c:pt>
                <c:pt idx="68">
                  <c:v>5.7890614846658046</c:v>
                </c:pt>
                <c:pt idx="69">
                  <c:v>5.5515112388893817</c:v>
                </c:pt>
                <c:pt idx="70">
                  <c:v>5.323708707732659</c:v>
                </c:pt>
                <c:pt idx="71">
                  <c:v>5.1052539002800508</c:v>
                </c:pt>
                <c:pt idx="72">
                  <c:v>4.8957632389742489</c:v>
                </c:pt>
                <c:pt idx="73">
                  <c:v>4.6948688861051222</c:v>
                </c:pt>
                <c:pt idx="74">
                  <c:v>4.502218097935657</c:v>
                </c:pt>
                <c:pt idx="75">
                  <c:v>4.3174726053309218</c:v>
                </c:pt>
                <c:pt idx="76">
                  <c:v>4.1403080198025046</c:v>
                </c:pt>
                <c:pt idx="77">
                  <c:v>3.9704132639255132</c:v>
                </c:pt>
                <c:pt idx="78">
                  <c:v>3.8074900251280375</c:v>
                </c:pt>
                <c:pt idx="79">
                  <c:v>3.6512522318939817</c:v>
                </c:pt>
                <c:pt idx="80">
                  <c:v>3.5014255514595782</c:v>
                </c:pt>
                <c:pt idx="81">
                  <c:v>2.8396198454800188</c:v>
                </c:pt>
                <c:pt idx="82">
                  <c:v>2.3029022746128938</c:v>
                </c:pt>
                <c:pt idx="83">
                  <c:v>1.8676298853379583</c:v>
                </c:pt>
                <c:pt idx="84">
                  <c:v>1.5146284873046982</c:v>
                </c:pt>
                <c:pt idx="85">
                  <c:v>1.2283480107943276</c:v>
                </c:pt>
                <c:pt idx="86">
                  <c:v>0.99617751037244762</c:v>
                </c:pt>
                <c:pt idx="87">
                  <c:v>0.80788963994830654</c:v>
                </c:pt>
                <c:pt idx="88">
                  <c:v>0.65519012780340824</c:v>
                </c:pt>
              </c:numCache>
            </c:numRef>
          </c:yVal>
          <c:smooth val="1"/>
        </c:ser>
        <c:ser>
          <c:idx val="2"/>
          <c:order val="3"/>
          <c:tx>
            <c:v>RuPt</c:v>
          </c:tx>
          <c:spPr>
            <a:ln w="28575">
              <a:noFill/>
            </a:ln>
          </c:spPr>
          <c:marker>
            <c:symbol val="circle"/>
            <c:size val="7"/>
            <c:spPr>
              <a:solidFill>
                <a:schemeClr val="bg1"/>
              </a:solidFill>
              <a:ln>
                <a:solidFill>
                  <a:schemeClr val="tx1"/>
                </a:solidFill>
              </a:ln>
            </c:spPr>
          </c:marker>
          <c:errBars>
            <c:errDir val="y"/>
            <c:errBarType val="both"/>
            <c:errValType val="cust"/>
            <c:noEndCap val="0"/>
            <c:plus>
              <c:numRef>
                <c:f>'比較 CNTCF RuPt  Pt in 0.01M'!$L$3:$L$14</c:f>
                <c:numCache>
                  <c:formatCode>General</c:formatCode>
                  <c:ptCount val="12"/>
                  <c:pt idx="0">
                    <c:v>0</c:v>
                  </c:pt>
                  <c:pt idx="1">
                    <c:v>0.80403600063688963</c:v>
                  </c:pt>
                  <c:pt idx="2">
                    <c:v>0.45655948225861476</c:v>
                  </c:pt>
                  <c:pt idx="3">
                    <c:v>-0.43634059648564494</c:v>
                  </c:pt>
                  <c:pt idx="4">
                    <c:v>-1.4209769009306334</c:v>
                  </c:pt>
                  <c:pt idx="5">
                    <c:v>-1.8014730788738702</c:v>
                  </c:pt>
                  <c:pt idx="6">
                    <c:v>-3.1575289880966544</c:v>
                  </c:pt>
                  <c:pt idx="7">
                    <c:v>-3.8657892831820426</c:v>
                  </c:pt>
                  <c:pt idx="8">
                    <c:v>-9.1065371335477252</c:v>
                  </c:pt>
                  <c:pt idx="9">
                    <c:v>-9.0560117138317775</c:v>
                  </c:pt>
                  <c:pt idx="10">
                    <c:v>-5.3404928514224927</c:v>
                  </c:pt>
                  <c:pt idx="11">
                    <c:v>-2.7573232394565137</c:v>
                  </c:pt>
                </c:numCache>
              </c:numRef>
            </c:plus>
            <c:minus>
              <c:numRef>
                <c:f>'比較 CNTCF RuPt  Pt in 0.01M'!$L$3:$L$14</c:f>
                <c:numCache>
                  <c:formatCode>General</c:formatCode>
                  <c:ptCount val="12"/>
                  <c:pt idx="0">
                    <c:v>0</c:v>
                  </c:pt>
                  <c:pt idx="1">
                    <c:v>0.80403600063688963</c:v>
                  </c:pt>
                  <c:pt idx="2">
                    <c:v>0.45655948225861476</c:v>
                  </c:pt>
                  <c:pt idx="3">
                    <c:v>-0.43634059648564494</c:v>
                  </c:pt>
                  <c:pt idx="4">
                    <c:v>-1.4209769009306334</c:v>
                  </c:pt>
                  <c:pt idx="5">
                    <c:v>-1.8014730788738702</c:v>
                  </c:pt>
                  <c:pt idx="6">
                    <c:v>-3.1575289880966544</c:v>
                  </c:pt>
                  <c:pt idx="7">
                    <c:v>-3.8657892831820426</c:v>
                  </c:pt>
                  <c:pt idx="8">
                    <c:v>-9.1065371335477252</c:v>
                  </c:pt>
                  <c:pt idx="9">
                    <c:v>-9.0560117138317775</c:v>
                  </c:pt>
                  <c:pt idx="10">
                    <c:v>-5.3404928514224927</c:v>
                  </c:pt>
                  <c:pt idx="11">
                    <c:v>-2.7573232394565137</c:v>
                  </c:pt>
                </c:numCache>
              </c:numRef>
            </c:minus>
          </c:errBars>
          <c:xVal>
            <c:numRef>
              <c:f>'比較 CNTCF RuPt  Pt in 0.01M'!$H$3:$H$14</c:f>
              <c:numCache>
                <c:formatCode>General</c:formatCode>
                <c:ptCount val="12"/>
                <c:pt idx="0">
                  <c:v>0</c:v>
                </c:pt>
                <c:pt idx="1">
                  <c:v>5</c:v>
                </c:pt>
                <c:pt idx="2">
                  <c:v>10</c:v>
                </c:pt>
                <c:pt idx="3">
                  <c:v>20</c:v>
                </c:pt>
                <c:pt idx="4">
                  <c:v>30</c:v>
                </c:pt>
                <c:pt idx="5">
                  <c:v>40</c:v>
                </c:pt>
                <c:pt idx="6">
                  <c:v>50</c:v>
                </c:pt>
                <c:pt idx="7">
                  <c:v>60</c:v>
                </c:pt>
                <c:pt idx="8">
                  <c:v>75</c:v>
                </c:pt>
                <c:pt idx="9">
                  <c:v>90</c:v>
                </c:pt>
                <c:pt idx="10">
                  <c:v>105</c:v>
                </c:pt>
                <c:pt idx="11">
                  <c:v>120</c:v>
                </c:pt>
              </c:numCache>
            </c:numRef>
          </c:xVal>
          <c:yVal>
            <c:numRef>
              <c:f>'比較 CNTCF RuPt  Pt in 0.01M'!$K$3:$K$14</c:f>
              <c:numCache>
                <c:formatCode>General</c:formatCode>
                <c:ptCount val="12"/>
                <c:pt idx="0">
                  <c:v>100</c:v>
                </c:pt>
                <c:pt idx="1">
                  <c:v>90.79689389705608</c:v>
                </c:pt>
                <c:pt idx="2">
                  <c:v>74.654231736783686</c:v>
                </c:pt>
                <c:pt idx="3">
                  <c:v>55.269203570965722</c:v>
                </c:pt>
                <c:pt idx="4">
                  <c:v>38.841636235016175</c:v>
                </c:pt>
                <c:pt idx="5">
                  <c:v>26.086608417525149</c:v>
                </c:pt>
                <c:pt idx="6">
                  <c:v>16.725387500902833</c:v>
                </c:pt>
                <c:pt idx="7">
                  <c:v>8.9070544655256239</c:v>
                </c:pt>
                <c:pt idx="8">
                  <c:v>4.6817943856870405</c:v>
                </c:pt>
                <c:pt idx="9">
                  <c:v>1.9381121653692341</c:v>
                </c:pt>
                <c:pt idx="10">
                  <c:v>0.97543065758489567</c:v>
                </c:pt>
                <c:pt idx="11">
                  <c:v>0.5666875748198561</c:v>
                </c:pt>
              </c:numCache>
            </c:numRef>
          </c:yVal>
          <c:smooth val="1"/>
        </c:ser>
        <c:dLbls>
          <c:showLegendKey val="0"/>
          <c:showVal val="0"/>
          <c:showCatName val="0"/>
          <c:showSerName val="0"/>
          <c:showPercent val="0"/>
          <c:showBubbleSize val="0"/>
        </c:dLbls>
        <c:axId val="-489606336"/>
        <c:axId val="-489607968"/>
      </c:scatterChart>
      <c:valAx>
        <c:axId val="-489606336"/>
        <c:scaling>
          <c:orientation val="minMax"/>
          <c:max val="130"/>
          <c:min val="0"/>
        </c:scaling>
        <c:delete val="0"/>
        <c:axPos val="b"/>
        <c:title>
          <c:tx>
            <c:rich>
              <a:bodyPr/>
              <a:lstStyle/>
              <a:p>
                <a:pPr>
                  <a:defRPr/>
                </a:pPr>
                <a:r>
                  <a:rPr lang="en-US"/>
                  <a:t>Time, min</a:t>
                </a:r>
                <a:endParaRPr lang="zh-TW"/>
              </a:p>
            </c:rich>
          </c:tx>
          <c:layout/>
          <c:overlay val="0"/>
        </c:title>
        <c:numFmt formatCode="General" sourceLinked="1"/>
        <c:majorTickMark val="out"/>
        <c:minorTickMark val="none"/>
        <c:tickLblPos val="nextTo"/>
        <c:spPr>
          <a:ln w="9525">
            <a:solidFill>
              <a:schemeClr val="tx1"/>
            </a:solidFill>
          </a:ln>
        </c:spPr>
        <c:crossAx val="-489607968"/>
        <c:crosses val="autoZero"/>
        <c:crossBetween val="midCat"/>
        <c:majorUnit val="20"/>
      </c:valAx>
      <c:valAx>
        <c:axId val="-489607968"/>
        <c:scaling>
          <c:orientation val="minMax"/>
          <c:max val="110"/>
          <c:min val="0"/>
        </c:scaling>
        <c:delete val="0"/>
        <c:axPos val="l"/>
        <c:title>
          <c:tx>
            <c:rich>
              <a:bodyPr rot="-5400000" vert="horz"/>
              <a:lstStyle/>
              <a:p>
                <a:pPr>
                  <a:defRPr/>
                </a:pPr>
                <a:r>
                  <a:rPr lang="en-US"/>
                  <a:t>C/Co,</a:t>
                </a:r>
                <a:r>
                  <a:rPr lang="zh-TW"/>
                  <a:t> </a:t>
                </a:r>
                <a:r>
                  <a:rPr lang="en-US"/>
                  <a:t>%</a:t>
                </a:r>
              </a:p>
            </c:rich>
          </c:tx>
          <c:layout/>
          <c:overlay val="0"/>
        </c:title>
        <c:numFmt formatCode="General" sourceLinked="1"/>
        <c:majorTickMark val="out"/>
        <c:minorTickMark val="none"/>
        <c:tickLblPos val="nextTo"/>
        <c:spPr>
          <a:ln w="9525">
            <a:solidFill>
              <a:schemeClr val="tx1"/>
            </a:solidFill>
          </a:ln>
        </c:spPr>
        <c:crossAx val="-489606336"/>
        <c:crosses val="autoZero"/>
        <c:crossBetween val="midCat"/>
      </c:valAx>
      <c:spPr>
        <a:noFill/>
        <a:ln w="9525">
          <a:solidFill>
            <a:sysClr val="windowText" lastClr="000000"/>
          </a:solidFill>
        </a:ln>
      </c:spPr>
    </c:plotArea>
    <c:plotVisOnly val="1"/>
    <c:dispBlanksAs val="gap"/>
    <c:showDLblsOverMax val="0"/>
  </c:chart>
  <c:spPr>
    <a:noFill/>
    <a:ln w="12700">
      <a:noFill/>
      <a:prstDash val="dashDot"/>
    </a:ln>
  </c:spPr>
  <c:txPr>
    <a:bodyPr/>
    <a:lstStyle/>
    <a:p>
      <a:pPr>
        <a:defRPr sz="1400">
          <a:latin typeface="Times New Roman" panose="02020603050405020304" pitchFamily="18" charset="0"/>
          <a:cs typeface="Times New Roman" panose="02020603050405020304" pitchFamily="18" charset="0"/>
        </a:defRPr>
      </a:pPr>
      <a:endParaRPr lang="zh-TW"/>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68096992463098"/>
          <c:y val="9.0490791623634437E-2"/>
          <c:w val="0.70147767789270288"/>
          <c:h val="0.72358090373838402"/>
        </c:manualLayout>
      </c:layout>
      <c:scatterChart>
        <c:scatterStyle val="lineMarker"/>
        <c:varyColors val="0"/>
        <c:ser>
          <c:idx val="1"/>
          <c:order val="0"/>
          <c:tx>
            <c:v>RuPt-CNTs/CF</c:v>
          </c:tx>
          <c:spPr>
            <a:ln w="28575">
              <a:noFill/>
            </a:ln>
          </c:spPr>
          <c:marker>
            <c:symbol val="circle"/>
            <c:size val="7"/>
            <c:spPr>
              <a:solidFill>
                <a:schemeClr val="bg1"/>
              </a:solidFill>
              <a:ln>
                <a:solidFill>
                  <a:schemeClr val="tx1"/>
                </a:solidFill>
              </a:ln>
            </c:spPr>
          </c:marker>
          <c:xVal>
            <c:numRef>
              <c:f>'Electrode(CNT, Pt, RuPt, Ru@Pt)'!$I$63:$I$74</c:f>
              <c:numCache>
                <c:formatCode>General</c:formatCode>
                <c:ptCount val="12"/>
                <c:pt idx="0">
                  <c:v>0</c:v>
                </c:pt>
                <c:pt idx="1">
                  <c:v>0.12499999999999999</c:v>
                </c:pt>
                <c:pt idx="2">
                  <c:v>0.24999999999999997</c:v>
                </c:pt>
                <c:pt idx="3">
                  <c:v>0.49999999999999994</c:v>
                </c:pt>
                <c:pt idx="4">
                  <c:v>0.74999999999999989</c:v>
                </c:pt>
                <c:pt idx="5">
                  <c:v>0.99999999999999989</c:v>
                </c:pt>
                <c:pt idx="6">
                  <c:v>1.25</c:v>
                </c:pt>
                <c:pt idx="7">
                  <c:v>1.4999999999999998</c:v>
                </c:pt>
                <c:pt idx="8">
                  <c:v>1.875</c:v>
                </c:pt>
                <c:pt idx="9">
                  <c:v>2.2499999999999996</c:v>
                </c:pt>
                <c:pt idx="10">
                  <c:v>2.625</c:v>
                </c:pt>
                <c:pt idx="11">
                  <c:v>2.9999999999999996</c:v>
                </c:pt>
              </c:numCache>
            </c:numRef>
          </c:xVal>
          <c:yVal>
            <c:numRef>
              <c:f>'Electrode(CNT, Pt, RuPt, Ru@Pt)'!$H$63:$H$74</c:f>
              <c:numCache>
                <c:formatCode>General</c:formatCode>
                <c:ptCount val="12"/>
                <c:pt idx="0">
                  <c:v>0</c:v>
                </c:pt>
                <c:pt idx="1">
                  <c:v>1.9953054679509932</c:v>
                </c:pt>
                <c:pt idx="2">
                  <c:v>1.1794679518495388</c:v>
                </c:pt>
                <c:pt idx="3">
                  <c:v>1.0955532359076747</c:v>
                </c:pt>
                <c:pt idx="4">
                  <c:v>0.92306187536051043</c:v>
                </c:pt>
                <c:pt idx="5">
                  <c:v>1.1421725225420429</c:v>
                </c:pt>
                <c:pt idx="6">
                  <c:v>1.0190976058273085</c:v>
                </c:pt>
                <c:pt idx="7">
                  <c:v>1.0480792623516744</c:v>
                </c:pt>
                <c:pt idx="8">
                  <c:v>0.92275108011627904</c:v>
                </c:pt>
                <c:pt idx="9">
                  <c:v>0.86349278688325914</c:v>
                </c:pt>
                <c:pt idx="10">
                  <c:v>0.9782946301920844</c:v>
                </c:pt>
                <c:pt idx="11">
                  <c:v>1.0139694842975275</c:v>
                </c:pt>
              </c:numCache>
            </c:numRef>
          </c:yVal>
          <c:smooth val="0"/>
        </c:ser>
        <c:ser>
          <c:idx val="3"/>
          <c:order val="1"/>
          <c:tx>
            <c:v>CNTs/CF</c:v>
          </c:tx>
          <c:spPr>
            <a:ln w="28575">
              <a:noFill/>
            </a:ln>
          </c:spPr>
          <c:marker>
            <c:symbol val="triangle"/>
            <c:size val="7"/>
            <c:spPr>
              <a:solidFill>
                <a:schemeClr val="bg1"/>
              </a:solidFill>
              <a:ln>
                <a:solidFill>
                  <a:schemeClr val="tx1"/>
                </a:solidFill>
              </a:ln>
            </c:spPr>
          </c:marker>
          <c:xVal>
            <c:numRef>
              <c:f>'Electrode(CNT, Pt, RuPt, Ru@Pt)'!$AP$63:$AP$74</c:f>
              <c:numCache>
                <c:formatCode>General</c:formatCode>
                <c:ptCount val="12"/>
                <c:pt idx="0">
                  <c:v>0</c:v>
                </c:pt>
                <c:pt idx="1">
                  <c:v>0.12499999999999999</c:v>
                </c:pt>
                <c:pt idx="2">
                  <c:v>0.24999999999999997</c:v>
                </c:pt>
                <c:pt idx="3">
                  <c:v>0.49999999999999994</c:v>
                </c:pt>
                <c:pt idx="4">
                  <c:v>0.74999999999999989</c:v>
                </c:pt>
                <c:pt idx="5">
                  <c:v>0.99999999999999989</c:v>
                </c:pt>
                <c:pt idx="6">
                  <c:v>1.25</c:v>
                </c:pt>
                <c:pt idx="7">
                  <c:v>1.4999999999999998</c:v>
                </c:pt>
                <c:pt idx="8">
                  <c:v>1.875</c:v>
                </c:pt>
                <c:pt idx="9">
                  <c:v>2.2499999999999996</c:v>
                </c:pt>
                <c:pt idx="10">
                  <c:v>2.625</c:v>
                </c:pt>
                <c:pt idx="11">
                  <c:v>2.9999999999999996</c:v>
                </c:pt>
              </c:numCache>
            </c:numRef>
          </c:xVal>
          <c:yVal>
            <c:numRef>
              <c:f>'Electrode(CNT, Pt, RuPt, Ru@Pt)'!$AO$63:$AO$74</c:f>
              <c:numCache>
                <c:formatCode>General</c:formatCode>
                <c:ptCount val="12"/>
                <c:pt idx="0">
                  <c:v>0</c:v>
                </c:pt>
                <c:pt idx="1">
                  <c:v>1.1654821658592249</c:v>
                </c:pt>
                <c:pt idx="2">
                  <c:v>1.1841298805129732</c:v>
                </c:pt>
                <c:pt idx="3">
                  <c:v>0.79485883711599448</c:v>
                </c:pt>
                <c:pt idx="4">
                  <c:v>0.68841146596751635</c:v>
                </c:pt>
                <c:pt idx="5">
                  <c:v>0.65150453071530845</c:v>
                </c:pt>
                <c:pt idx="6">
                  <c:v>0.59299732598917521</c:v>
                </c:pt>
                <c:pt idx="7">
                  <c:v>0.63790723878028455</c:v>
                </c:pt>
                <c:pt idx="8">
                  <c:v>0.55321553472784712</c:v>
                </c:pt>
                <c:pt idx="9">
                  <c:v>0.52110002615750384</c:v>
                </c:pt>
                <c:pt idx="10">
                  <c:v>0.56520335129096977</c:v>
                </c:pt>
                <c:pt idx="11">
                  <c:v>0.71638303794813885</c:v>
                </c:pt>
              </c:numCache>
            </c:numRef>
          </c:yVal>
          <c:smooth val="0"/>
        </c:ser>
        <c:dLbls>
          <c:showLegendKey val="0"/>
          <c:showVal val="0"/>
          <c:showCatName val="0"/>
          <c:showSerName val="0"/>
          <c:showPercent val="0"/>
          <c:showBubbleSize val="0"/>
        </c:dLbls>
        <c:axId val="-489617216"/>
        <c:axId val="-489609056"/>
      </c:scatterChart>
      <c:valAx>
        <c:axId val="-489617216"/>
        <c:scaling>
          <c:orientation val="minMax"/>
          <c:max val="4"/>
          <c:min val="0"/>
        </c:scaling>
        <c:delete val="0"/>
        <c:axPos val="b"/>
        <c:title>
          <c:tx>
            <c:rich>
              <a:bodyPr/>
              <a:lstStyle/>
              <a:p>
                <a:pPr>
                  <a:defRPr/>
                </a:pPr>
                <a:r>
                  <a:rPr lang="en-US"/>
                  <a:t>Q, A h L</a:t>
                </a:r>
                <a:r>
                  <a:rPr lang="en-US" baseline="30000"/>
                  <a:t>-1</a:t>
                </a:r>
                <a:endParaRPr lang="zh-TW" baseline="30000"/>
              </a:p>
            </c:rich>
          </c:tx>
          <c:layout/>
          <c:overlay val="0"/>
        </c:title>
        <c:numFmt formatCode="General" sourceLinked="1"/>
        <c:majorTickMark val="out"/>
        <c:minorTickMark val="none"/>
        <c:tickLblPos val="nextTo"/>
        <c:spPr>
          <a:ln>
            <a:solidFill>
              <a:schemeClr val="tx1"/>
            </a:solidFill>
          </a:ln>
        </c:spPr>
        <c:crossAx val="-489609056"/>
        <c:crosses val="autoZero"/>
        <c:crossBetween val="midCat"/>
      </c:valAx>
      <c:valAx>
        <c:axId val="-489609056"/>
        <c:scaling>
          <c:orientation val="minMax"/>
          <c:max val="3"/>
        </c:scaling>
        <c:delete val="0"/>
        <c:axPos val="l"/>
        <c:title>
          <c:tx>
            <c:rich>
              <a:bodyPr rot="-5400000" vert="horz"/>
              <a:lstStyle/>
              <a:p>
                <a:pPr>
                  <a:defRPr>
                    <a:latin typeface="Times New Roman" panose="02020603050405020304" pitchFamily="18" charset="0"/>
                    <a:cs typeface="Times New Roman" panose="02020603050405020304" pitchFamily="18" charset="0"/>
                  </a:defRPr>
                </a:pPr>
                <a:r>
                  <a:rPr lang="en-US" altLang="zh-TW" sz="1400" b="1" i="0" u="none" strike="noStrike" baseline="0">
                    <a:effectLst/>
                    <a:latin typeface="Times New Roman" panose="02020603050405020304" pitchFamily="18" charset="0"/>
                    <a:cs typeface="Times New Roman" panose="02020603050405020304" pitchFamily="18" charset="0"/>
                  </a:rPr>
                  <a:t>MCE, %</a:t>
                </a:r>
                <a:endParaRPr lang="en-US">
                  <a:latin typeface="Times New Roman" panose="02020603050405020304" pitchFamily="18" charset="0"/>
                  <a:cs typeface="Times New Roman" panose="02020603050405020304" pitchFamily="18" charset="0"/>
                </a:endParaRPr>
              </a:p>
            </c:rich>
          </c:tx>
          <c:layout/>
          <c:overlay val="0"/>
        </c:title>
        <c:numFmt formatCode="General" sourceLinked="0"/>
        <c:majorTickMark val="out"/>
        <c:minorTickMark val="none"/>
        <c:tickLblPos val="nextTo"/>
        <c:spPr>
          <a:ln>
            <a:solidFill>
              <a:schemeClr val="tx1"/>
            </a:solidFill>
          </a:ln>
        </c:spPr>
        <c:crossAx val="-489617216"/>
        <c:crosses val="autoZero"/>
        <c:crossBetween val="midCat"/>
        <c:majorUnit val="0.5"/>
      </c:valAx>
      <c:spPr>
        <a:noFill/>
        <a:ln>
          <a:solidFill>
            <a:sysClr val="windowText" lastClr="000000"/>
          </a:solidFill>
        </a:ln>
      </c:spPr>
    </c:plotArea>
    <c:plotVisOnly val="1"/>
    <c:dispBlanksAs val="gap"/>
    <c:showDLblsOverMax val="0"/>
  </c:chart>
  <c:spPr>
    <a:noFill/>
    <a:ln w="9525">
      <a:noFill/>
    </a:ln>
  </c:spPr>
  <c:txPr>
    <a:bodyPr/>
    <a:lstStyle/>
    <a:p>
      <a:pPr>
        <a:defRPr sz="1400">
          <a:latin typeface="Times New Roman" panose="02020603050405020304" pitchFamily="18" charset="0"/>
          <a:cs typeface="Times New Roman" panose="02020603050405020304" pitchFamily="18" charset="0"/>
        </a:defRPr>
      </a:pPr>
      <a:endParaRPr lang="zh-TW"/>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311013637518187"/>
          <c:y val="2.8005976707032303E-2"/>
          <c:w val="0.75157051282051279"/>
          <c:h val="0.72358090373838402"/>
        </c:manualLayout>
      </c:layout>
      <c:scatterChart>
        <c:scatterStyle val="lineMarker"/>
        <c:varyColors val="0"/>
        <c:ser>
          <c:idx val="1"/>
          <c:order val="0"/>
          <c:tx>
            <c:strRef>
              <c:f>'1,4-BQ comparation'!$B$1</c:f>
              <c:strCache>
                <c:ptCount val="1"/>
                <c:pt idx="0">
                  <c:v>CNTs/CF</c:v>
                </c:pt>
              </c:strCache>
            </c:strRef>
          </c:tx>
          <c:spPr>
            <a:ln w="6350">
              <a:solidFill>
                <a:sysClr val="windowText" lastClr="000000"/>
              </a:solidFill>
            </a:ln>
          </c:spPr>
          <c:marker>
            <c:symbol val="diamond"/>
            <c:size val="8"/>
            <c:spPr>
              <a:solidFill>
                <a:schemeClr val="bg1"/>
              </a:solidFill>
              <a:ln>
                <a:solidFill>
                  <a:schemeClr val="tx1"/>
                </a:solidFill>
              </a:ln>
            </c:spPr>
          </c:marker>
          <c:xVal>
            <c:numRef>
              <c:f>'1,4-BQ comparation'!$A$3:$A$14</c:f>
              <c:numCache>
                <c:formatCode>General</c:formatCode>
                <c:ptCount val="12"/>
                <c:pt idx="0">
                  <c:v>0</c:v>
                </c:pt>
                <c:pt idx="1">
                  <c:v>5</c:v>
                </c:pt>
                <c:pt idx="2">
                  <c:v>10</c:v>
                </c:pt>
                <c:pt idx="3">
                  <c:v>20</c:v>
                </c:pt>
                <c:pt idx="4">
                  <c:v>30</c:v>
                </c:pt>
                <c:pt idx="5">
                  <c:v>40</c:v>
                </c:pt>
                <c:pt idx="6">
                  <c:v>50</c:v>
                </c:pt>
                <c:pt idx="7">
                  <c:v>60</c:v>
                </c:pt>
                <c:pt idx="8">
                  <c:v>75</c:v>
                </c:pt>
                <c:pt idx="9">
                  <c:v>90</c:v>
                </c:pt>
                <c:pt idx="10">
                  <c:v>105</c:v>
                </c:pt>
                <c:pt idx="11">
                  <c:v>120</c:v>
                </c:pt>
              </c:numCache>
            </c:numRef>
          </c:xVal>
          <c:yVal>
            <c:numRef>
              <c:f>'1,4-BQ comparation'!$B$3:$B$14</c:f>
              <c:numCache>
                <c:formatCode>0.0000</c:formatCode>
                <c:ptCount val="12"/>
                <c:pt idx="0">
                  <c:v>0</c:v>
                </c:pt>
                <c:pt idx="1">
                  <c:v>0.7797537065543223</c:v>
                </c:pt>
                <c:pt idx="2">
                  <c:v>1.3481730535526208</c:v>
                </c:pt>
                <c:pt idx="3">
                  <c:v>1.8367090658672933</c:v>
                </c:pt>
                <c:pt idx="4">
                  <c:v>2.0777768775824401</c:v>
                </c:pt>
                <c:pt idx="5">
                  <c:v>1.9662561775905374</c:v>
                </c:pt>
                <c:pt idx="6">
                  <c:v>1.8050311917686139</c:v>
                </c:pt>
                <c:pt idx="7">
                  <c:v>1.5538766912419995</c:v>
                </c:pt>
                <c:pt idx="8">
                  <c:v>1.1028113100542818</c:v>
                </c:pt>
                <c:pt idx="9">
                  <c:v>0.68553026006643447</c:v>
                </c:pt>
                <c:pt idx="10">
                  <c:v>0.41229846876772269</c:v>
                </c:pt>
                <c:pt idx="11">
                  <c:v>0.23179129871182047</c:v>
                </c:pt>
              </c:numCache>
            </c:numRef>
          </c:yVal>
          <c:smooth val="0"/>
        </c:ser>
        <c:ser>
          <c:idx val="2"/>
          <c:order val="1"/>
          <c:tx>
            <c:strRef>
              <c:f>'1,4-BQ comparation'!$D$1</c:f>
              <c:strCache>
                <c:ptCount val="1"/>
                <c:pt idx="0">
                  <c:v>RuPt-CNTs/CF</c:v>
                </c:pt>
              </c:strCache>
            </c:strRef>
          </c:tx>
          <c:spPr>
            <a:ln w="6350">
              <a:solidFill>
                <a:sysClr val="windowText" lastClr="000000"/>
              </a:solidFill>
            </a:ln>
          </c:spPr>
          <c:marker>
            <c:symbol val="triangle"/>
            <c:size val="8"/>
            <c:spPr>
              <a:solidFill>
                <a:schemeClr val="bg1"/>
              </a:solidFill>
              <a:ln>
                <a:solidFill>
                  <a:schemeClr val="tx1"/>
                </a:solidFill>
              </a:ln>
            </c:spPr>
          </c:marker>
          <c:xVal>
            <c:numRef>
              <c:f>'1,4-BQ comparation'!$A$3:$A$14</c:f>
              <c:numCache>
                <c:formatCode>General</c:formatCode>
                <c:ptCount val="12"/>
                <c:pt idx="0">
                  <c:v>0</c:v>
                </c:pt>
                <c:pt idx="1">
                  <c:v>5</c:v>
                </c:pt>
                <c:pt idx="2">
                  <c:v>10</c:v>
                </c:pt>
                <c:pt idx="3">
                  <c:v>20</c:v>
                </c:pt>
                <c:pt idx="4">
                  <c:v>30</c:v>
                </c:pt>
                <c:pt idx="5">
                  <c:v>40</c:v>
                </c:pt>
                <c:pt idx="6">
                  <c:v>50</c:v>
                </c:pt>
                <c:pt idx="7">
                  <c:v>60</c:v>
                </c:pt>
                <c:pt idx="8">
                  <c:v>75</c:v>
                </c:pt>
                <c:pt idx="9">
                  <c:v>90</c:v>
                </c:pt>
                <c:pt idx="10">
                  <c:v>105</c:v>
                </c:pt>
                <c:pt idx="11">
                  <c:v>120</c:v>
                </c:pt>
              </c:numCache>
            </c:numRef>
          </c:xVal>
          <c:yVal>
            <c:numRef>
              <c:f>'1,4-BQ comparation'!$D$3:$D$14</c:f>
              <c:numCache>
                <c:formatCode>0.0000</c:formatCode>
                <c:ptCount val="12"/>
                <c:pt idx="0">
                  <c:v>0</c:v>
                </c:pt>
                <c:pt idx="1">
                  <c:v>0.52418374787328859</c:v>
                </c:pt>
                <c:pt idx="2">
                  <c:v>0.89678360204164298</c:v>
                </c:pt>
                <c:pt idx="3">
                  <c:v>1.4690107753382484</c:v>
                </c:pt>
                <c:pt idx="4">
                  <c:v>1.5023900186340438</c:v>
                </c:pt>
                <c:pt idx="5">
                  <c:v>1.2364093008182777</c:v>
                </c:pt>
                <c:pt idx="6">
                  <c:v>0.87859515514866726</c:v>
                </c:pt>
                <c:pt idx="7">
                  <c:v>0.46354208863323343</c:v>
                </c:pt>
                <c:pt idx="8">
                  <c:v>0.1377703961759702</c:v>
                </c:pt>
                <c:pt idx="9">
                  <c:v>3.1475330146641826E-2</c:v>
                </c:pt>
                <c:pt idx="10">
                  <c:v>3.8888438791217696E-3</c:v>
                </c:pt>
                <c:pt idx="11">
                  <c:v>1.2152637122255531E-3</c:v>
                </c:pt>
              </c:numCache>
            </c:numRef>
          </c:yVal>
          <c:smooth val="0"/>
        </c:ser>
        <c:dLbls>
          <c:showLegendKey val="0"/>
          <c:showVal val="0"/>
          <c:showCatName val="0"/>
          <c:showSerName val="0"/>
          <c:showPercent val="0"/>
          <c:showBubbleSize val="0"/>
        </c:dLbls>
        <c:axId val="-489617760"/>
        <c:axId val="-489614496"/>
      </c:scatterChart>
      <c:valAx>
        <c:axId val="-489617760"/>
        <c:scaling>
          <c:orientation val="minMax"/>
          <c:max val="130"/>
          <c:min val="0"/>
        </c:scaling>
        <c:delete val="0"/>
        <c:axPos val="b"/>
        <c:title>
          <c:tx>
            <c:rich>
              <a:bodyPr/>
              <a:lstStyle/>
              <a:p>
                <a:pPr>
                  <a:defRPr/>
                </a:pPr>
                <a:r>
                  <a:rPr lang="en-US"/>
                  <a:t>Time, min</a:t>
                </a:r>
                <a:endParaRPr lang="zh-TW"/>
              </a:p>
            </c:rich>
          </c:tx>
          <c:layout/>
          <c:overlay val="0"/>
        </c:title>
        <c:numFmt formatCode="General" sourceLinked="1"/>
        <c:majorTickMark val="out"/>
        <c:minorTickMark val="none"/>
        <c:tickLblPos val="nextTo"/>
        <c:spPr>
          <a:ln>
            <a:solidFill>
              <a:schemeClr val="tx1"/>
            </a:solidFill>
          </a:ln>
        </c:spPr>
        <c:crossAx val="-489614496"/>
        <c:crosses val="autoZero"/>
        <c:crossBetween val="midCat"/>
        <c:majorUnit val="20"/>
      </c:valAx>
      <c:valAx>
        <c:axId val="-489614496"/>
        <c:scaling>
          <c:orientation val="minMax"/>
          <c:min val="0"/>
        </c:scaling>
        <c:delete val="0"/>
        <c:axPos val="l"/>
        <c:title>
          <c:tx>
            <c:rich>
              <a:bodyPr rot="-5400000" vert="horz"/>
              <a:lstStyle/>
              <a:p>
                <a:pPr>
                  <a:defRPr>
                    <a:latin typeface="Times New Roman" panose="02020603050405020304" pitchFamily="18" charset="0"/>
                    <a:cs typeface="Times New Roman" panose="02020603050405020304" pitchFamily="18" charset="0"/>
                  </a:defRPr>
                </a:pPr>
                <a:r>
                  <a:rPr lang="en-US" altLang="zh-TW" sz="1400" b="1" i="0" u="none" strike="noStrike" baseline="0">
                    <a:effectLst/>
                    <a:latin typeface="Times New Roman" panose="02020603050405020304" pitchFamily="18" charset="0"/>
                    <a:cs typeface="Times New Roman" panose="02020603050405020304" pitchFamily="18" charset="0"/>
                  </a:rPr>
                  <a:t>C</a:t>
                </a:r>
                <a:r>
                  <a:rPr lang="en-US" altLang="zh-TW" sz="1400" b="1" i="0" u="none" strike="noStrike" baseline="-25000">
                    <a:effectLst/>
                    <a:latin typeface="Times New Roman" panose="02020603050405020304" pitchFamily="18" charset="0"/>
                    <a:cs typeface="Times New Roman" panose="02020603050405020304" pitchFamily="18" charset="0"/>
                  </a:rPr>
                  <a:t>1,4-BQ</a:t>
                </a:r>
                <a:r>
                  <a:rPr lang="en-US" altLang="zh-TW" sz="1400" b="1" i="0" u="none" strike="noStrike" baseline="0">
                    <a:latin typeface="Times New Roman" panose="02020603050405020304" pitchFamily="18" charset="0"/>
                    <a:cs typeface="Times New Roman" panose="02020603050405020304" pitchFamily="18" charset="0"/>
                  </a:rPr>
                  <a:t> </a:t>
                </a:r>
                <a:r>
                  <a:rPr lang="en-US">
                    <a:latin typeface="Times New Roman" panose="02020603050405020304" pitchFamily="18" charset="0"/>
                    <a:cs typeface="Times New Roman" panose="02020603050405020304" pitchFamily="18" charset="0"/>
                  </a:rPr>
                  <a:t>,</a:t>
                </a:r>
                <a:r>
                  <a:rPr lang="zh-TW">
                    <a:latin typeface="Times New Roman" panose="02020603050405020304" pitchFamily="18" charset="0"/>
                    <a:cs typeface="Times New Roman" panose="02020603050405020304" pitchFamily="18" charset="0"/>
                  </a:rPr>
                  <a:t> </a:t>
                </a:r>
                <a:r>
                  <a:rPr lang="en-US">
                    <a:latin typeface="Times New Roman" panose="02020603050405020304" pitchFamily="18" charset="0"/>
                    <a:cs typeface="Times New Roman" panose="02020603050405020304" pitchFamily="18" charset="0"/>
                  </a:rPr>
                  <a:t> mg/L</a:t>
                </a:r>
              </a:p>
            </c:rich>
          </c:tx>
          <c:layout>
            <c:manualLayout>
              <c:xMode val="edge"/>
              <c:yMode val="edge"/>
              <c:x val="1.1919983251301497E-3"/>
              <c:y val="0.2309577570072526"/>
            </c:manualLayout>
          </c:layout>
          <c:overlay val="0"/>
        </c:title>
        <c:numFmt formatCode="General" sourceLinked="0"/>
        <c:majorTickMark val="out"/>
        <c:minorTickMark val="none"/>
        <c:tickLblPos val="nextTo"/>
        <c:spPr>
          <a:ln>
            <a:solidFill>
              <a:schemeClr val="tx1"/>
            </a:solidFill>
          </a:ln>
        </c:spPr>
        <c:crossAx val="-489617760"/>
        <c:crosses val="autoZero"/>
        <c:crossBetween val="midCat"/>
      </c:valAx>
      <c:spPr>
        <a:noFill/>
        <a:ln>
          <a:solidFill>
            <a:sysClr val="windowText" lastClr="000000"/>
          </a:solidFill>
        </a:ln>
      </c:spPr>
    </c:plotArea>
    <c:plotVisOnly val="1"/>
    <c:dispBlanksAs val="gap"/>
    <c:showDLblsOverMax val="0"/>
  </c:chart>
  <c:spPr>
    <a:noFill/>
    <a:ln w="9525">
      <a:noFill/>
    </a:ln>
  </c:spPr>
  <c:txPr>
    <a:bodyPr/>
    <a:lstStyle/>
    <a:p>
      <a:pPr>
        <a:defRPr sz="1400">
          <a:latin typeface="Times New Roman" panose="02020603050405020304" pitchFamily="18" charset="0"/>
          <a:cs typeface="Times New Roman" panose="02020603050405020304" pitchFamily="18" charset="0"/>
        </a:defRPr>
      </a:pPr>
      <a:endParaRPr lang="zh-TW"/>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68096992463098"/>
          <c:y val="9.0490791623634437E-2"/>
          <c:w val="0.70147767789270288"/>
          <c:h val="0.72358090373838402"/>
        </c:manualLayout>
      </c:layout>
      <c:scatterChart>
        <c:scatterStyle val="lineMarker"/>
        <c:varyColors val="0"/>
        <c:ser>
          <c:idx val="2"/>
          <c:order val="0"/>
          <c:tx>
            <c:v>RuPt 30oC</c:v>
          </c:tx>
          <c:spPr>
            <a:ln w="28575">
              <a:noFill/>
            </a:ln>
          </c:spPr>
          <c:marker>
            <c:symbol val="circle"/>
            <c:size val="7"/>
            <c:spPr>
              <a:solidFill>
                <a:schemeClr val="tx1"/>
              </a:solidFill>
              <a:ln>
                <a:solidFill>
                  <a:schemeClr val="tx1"/>
                </a:solidFill>
              </a:ln>
            </c:spPr>
          </c:marker>
          <c:xVal>
            <c:numRef>
              <c:f>'Heat. Rate (RuPt, Ru@Pt) '!$T$63:$T$74</c:f>
              <c:numCache>
                <c:formatCode>General</c:formatCode>
                <c:ptCount val="12"/>
                <c:pt idx="0">
                  <c:v>0</c:v>
                </c:pt>
                <c:pt idx="1">
                  <c:v>0.12499999999999999</c:v>
                </c:pt>
                <c:pt idx="2">
                  <c:v>0.24999999999999997</c:v>
                </c:pt>
                <c:pt idx="3">
                  <c:v>0.49999999999999994</c:v>
                </c:pt>
                <c:pt idx="4">
                  <c:v>0.74999999999999989</c:v>
                </c:pt>
                <c:pt idx="5">
                  <c:v>0.99999999999999989</c:v>
                </c:pt>
                <c:pt idx="6">
                  <c:v>1.25</c:v>
                </c:pt>
                <c:pt idx="7">
                  <c:v>1.4999999999999998</c:v>
                </c:pt>
                <c:pt idx="8">
                  <c:v>1.875</c:v>
                </c:pt>
                <c:pt idx="9">
                  <c:v>2.2499999999999996</c:v>
                </c:pt>
                <c:pt idx="10">
                  <c:v>2.625</c:v>
                </c:pt>
                <c:pt idx="11">
                  <c:v>2.9999999999999996</c:v>
                </c:pt>
              </c:numCache>
            </c:numRef>
          </c:xVal>
          <c:yVal>
            <c:numRef>
              <c:f>'Heat. Rate (RuPt, Ru@Pt) '!$S$63:$S$74</c:f>
              <c:numCache>
                <c:formatCode>General</c:formatCode>
                <c:ptCount val="12"/>
                <c:pt idx="1">
                  <c:v>1.9953054679509932</c:v>
                </c:pt>
                <c:pt idx="2">
                  <c:v>1.1794679518495388</c:v>
                </c:pt>
                <c:pt idx="3">
                  <c:v>1.0955532359076747</c:v>
                </c:pt>
                <c:pt idx="4">
                  <c:v>0.92306187536051043</c:v>
                </c:pt>
                <c:pt idx="5">
                  <c:v>1.1421725225420429</c:v>
                </c:pt>
                <c:pt idx="6">
                  <c:v>1.0190976058273085</c:v>
                </c:pt>
                <c:pt idx="7">
                  <c:v>1.0480792623516744</c:v>
                </c:pt>
                <c:pt idx="8">
                  <c:v>0.92275108011627904</c:v>
                </c:pt>
                <c:pt idx="9">
                  <c:v>0.86349278688325914</c:v>
                </c:pt>
                <c:pt idx="10">
                  <c:v>0.9782946301920844</c:v>
                </c:pt>
                <c:pt idx="11">
                  <c:v>1.0139694842975275</c:v>
                </c:pt>
              </c:numCache>
            </c:numRef>
          </c:yVal>
          <c:smooth val="0"/>
        </c:ser>
        <c:ser>
          <c:idx val="3"/>
          <c:order val="1"/>
          <c:tx>
            <c:v>RuPt 10oC</c:v>
          </c:tx>
          <c:spPr>
            <a:ln w="28575">
              <a:noFill/>
            </a:ln>
          </c:spPr>
          <c:marker>
            <c:symbol val="circle"/>
            <c:size val="7"/>
            <c:spPr>
              <a:solidFill>
                <a:schemeClr val="bg1"/>
              </a:solidFill>
              <a:ln>
                <a:solidFill>
                  <a:schemeClr val="tx1"/>
                </a:solidFill>
              </a:ln>
            </c:spPr>
          </c:marker>
          <c:xVal>
            <c:numRef>
              <c:f>'Heat. Rate (RuPt, Ru@Pt) '!$I$63:$I$74</c:f>
              <c:numCache>
                <c:formatCode>General</c:formatCode>
                <c:ptCount val="12"/>
                <c:pt idx="0">
                  <c:v>0</c:v>
                </c:pt>
                <c:pt idx="1">
                  <c:v>0.12499999999999999</c:v>
                </c:pt>
                <c:pt idx="2">
                  <c:v>0.24999999999999997</c:v>
                </c:pt>
                <c:pt idx="3">
                  <c:v>0.49999999999999994</c:v>
                </c:pt>
                <c:pt idx="4">
                  <c:v>0.74999999999999989</c:v>
                </c:pt>
                <c:pt idx="5">
                  <c:v>0.99999999999999989</c:v>
                </c:pt>
                <c:pt idx="6">
                  <c:v>1.25</c:v>
                </c:pt>
                <c:pt idx="7">
                  <c:v>1.4999999999999998</c:v>
                </c:pt>
                <c:pt idx="8">
                  <c:v>1.875</c:v>
                </c:pt>
                <c:pt idx="9">
                  <c:v>2.2499999999999996</c:v>
                </c:pt>
                <c:pt idx="10">
                  <c:v>2.625</c:v>
                </c:pt>
                <c:pt idx="11">
                  <c:v>2.9999999999999996</c:v>
                </c:pt>
              </c:numCache>
            </c:numRef>
          </c:xVal>
          <c:yVal>
            <c:numRef>
              <c:f>'Heat. Rate (RuPt, Ru@Pt) '!$H$63:$H$74</c:f>
              <c:numCache>
                <c:formatCode>General</c:formatCode>
                <c:ptCount val="12"/>
                <c:pt idx="1">
                  <c:v>1.1554590192328333</c:v>
                </c:pt>
                <c:pt idx="2">
                  <c:v>1.012104712832153</c:v>
                </c:pt>
                <c:pt idx="3">
                  <c:v>1.1927253114861858</c:v>
                </c:pt>
                <c:pt idx="4">
                  <c:v>1.1424444683807433</c:v>
                </c:pt>
                <c:pt idx="5">
                  <c:v>1.0183983165277928</c:v>
                </c:pt>
                <c:pt idx="6">
                  <c:v>1.0983970123923703</c:v>
                </c:pt>
                <c:pt idx="7">
                  <c:v>0.99262659213523052</c:v>
                </c:pt>
                <c:pt idx="8">
                  <c:v>0.92876496809211229</c:v>
                </c:pt>
                <c:pt idx="9">
                  <c:v>0.81569506828118754</c:v>
                </c:pt>
                <c:pt idx="10">
                  <c:v>0.77221518360787067</c:v>
                </c:pt>
                <c:pt idx="11">
                  <c:v>0.94591018198703991</c:v>
                </c:pt>
              </c:numCache>
            </c:numRef>
          </c:yVal>
          <c:smooth val="0"/>
        </c:ser>
        <c:dLbls>
          <c:showLegendKey val="0"/>
          <c:showVal val="0"/>
          <c:showCatName val="0"/>
          <c:showSerName val="0"/>
          <c:showPercent val="0"/>
          <c:showBubbleSize val="0"/>
        </c:dLbls>
        <c:axId val="-489618304"/>
        <c:axId val="-489615584"/>
      </c:scatterChart>
      <c:valAx>
        <c:axId val="-489618304"/>
        <c:scaling>
          <c:orientation val="minMax"/>
        </c:scaling>
        <c:delete val="0"/>
        <c:axPos val="b"/>
        <c:title>
          <c:tx>
            <c:rich>
              <a:bodyPr/>
              <a:lstStyle/>
              <a:p>
                <a:pPr>
                  <a:defRPr/>
                </a:pPr>
                <a:r>
                  <a:rPr lang="en-US"/>
                  <a:t>Q, A h L</a:t>
                </a:r>
                <a:r>
                  <a:rPr lang="en-US" baseline="30000"/>
                  <a:t>-1</a:t>
                </a:r>
                <a:endParaRPr lang="zh-TW" baseline="30000"/>
              </a:p>
            </c:rich>
          </c:tx>
          <c:overlay val="0"/>
        </c:title>
        <c:numFmt formatCode="General" sourceLinked="1"/>
        <c:majorTickMark val="out"/>
        <c:minorTickMark val="none"/>
        <c:tickLblPos val="nextTo"/>
        <c:spPr>
          <a:ln>
            <a:solidFill>
              <a:schemeClr val="tx1"/>
            </a:solidFill>
          </a:ln>
        </c:spPr>
        <c:crossAx val="-489615584"/>
        <c:crosses val="autoZero"/>
        <c:crossBetween val="midCat"/>
      </c:valAx>
      <c:valAx>
        <c:axId val="-489615584"/>
        <c:scaling>
          <c:orientation val="minMax"/>
          <c:max val="3"/>
        </c:scaling>
        <c:delete val="0"/>
        <c:axPos val="l"/>
        <c:title>
          <c:tx>
            <c:rich>
              <a:bodyPr rot="-5400000" vert="horz"/>
              <a:lstStyle/>
              <a:p>
                <a:pPr>
                  <a:defRPr>
                    <a:latin typeface="Times New Roman" panose="02020603050405020304" pitchFamily="18" charset="0"/>
                    <a:cs typeface="Times New Roman" panose="02020603050405020304" pitchFamily="18" charset="0"/>
                  </a:defRPr>
                </a:pPr>
                <a:r>
                  <a:rPr lang="en-US" altLang="zh-TW" sz="1400" b="1" i="0" u="none" strike="noStrike" baseline="0">
                    <a:effectLst/>
                    <a:latin typeface="Times New Roman" panose="02020603050405020304" pitchFamily="18" charset="0"/>
                    <a:cs typeface="Times New Roman" panose="02020603050405020304" pitchFamily="18" charset="0"/>
                  </a:rPr>
                  <a:t>MCE, %</a:t>
                </a:r>
                <a:endParaRPr lang="en-US">
                  <a:latin typeface="Times New Roman" panose="02020603050405020304" pitchFamily="18" charset="0"/>
                  <a:cs typeface="Times New Roman" panose="02020603050405020304" pitchFamily="18" charset="0"/>
                </a:endParaRPr>
              </a:p>
            </c:rich>
          </c:tx>
          <c:overlay val="0"/>
        </c:title>
        <c:numFmt formatCode="General" sourceLinked="0"/>
        <c:majorTickMark val="out"/>
        <c:minorTickMark val="none"/>
        <c:tickLblPos val="nextTo"/>
        <c:spPr>
          <a:ln>
            <a:solidFill>
              <a:schemeClr val="tx1"/>
            </a:solidFill>
          </a:ln>
        </c:spPr>
        <c:crossAx val="-489618304"/>
        <c:crosses val="autoZero"/>
        <c:crossBetween val="midCat"/>
      </c:valAx>
      <c:spPr>
        <a:noFill/>
        <a:ln>
          <a:solidFill>
            <a:sysClr val="windowText" lastClr="000000"/>
          </a:solidFill>
        </a:ln>
      </c:spPr>
    </c:plotArea>
    <c:plotVisOnly val="1"/>
    <c:dispBlanksAs val="gap"/>
    <c:showDLblsOverMax val="0"/>
  </c:chart>
  <c:spPr>
    <a:noFill/>
    <a:ln w="9525">
      <a:noFill/>
    </a:ln>
  </c:spPr>
  <c:txPr>
    <a:bodyPr/>
    <a:lstStyle/>
    <a:p>
      <a:pPr>
        <a:defRPr sz="1400">
          <a:latin typeface="Times New Roman" panose="02020603050405020304" pitchFamily="18" charset="0"/>
          <a:cs typeface="Times New Roman" panose="02020603050405020304" pitchFamily="18" charset="0"/>
        </a:defRPr>
      </a:pPr>
      <a:endParaRPr lang="zh-TW"/>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D2C0C6-BDEE-437A-880F-2116A80D1472}" type="doc">
      <dgm:prSet loTypeId="urn:microsoft.com/office/officeart/2005/8/layout/chevron2" loCatId="list" qsTypeId="urn:microsoft.com/office/officeart/2005/8/quickstyle/3d3" qsCatId="3D" csTypeId="urn:microsoft.com/office/officeart/2005/8/colors/colorful1" csCatId="colorful" phldr="1"/>
      <dgm:spPr/>
      <dgm:t>
        <a:bodyPr/>
        <a:lstStyle/>
        <a:p>
          <a:endParaRPr lang="zh-TW" altLang="en-US"/>
        </a:p>
      </dgm:t>
    </dgm:pt>
    <dgm:pt modelId="{739A98E5-A670-42AA-9F9D-C8F7CDD1CB68}">
      <dgm:prSet phldrT="[文字]" custT="1"/>
      <dgm:spPr>
        <a:solidFill>
          <a:srgbClr val="0D213F"/>
        </a:solidFill>
      </dgm:spPr>
      <dgm:t>
        <a:bodyPr bIns="0"/>
        <a:lstStyle/>
        <a:p>
          <a:r>
            <a:rPr lang="en-US" altLang="zh-TW" sz="2200" b="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Pt</a:t>
          </a:r>
          <a:endParaRPr lang="zh-TW" altLang="en-US" sz="2200" b="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a:hlinkClick xmlns:r="http://schemas.openxmlformats.org/officeDocument/2006/relationships" r:id="" action="ppaction://noaction" highlightClick="1"/>
          </dgm14:cNvPr>
        </a:ext>
      </dgm:extLst>
    </dgm:pt>
    <dgm:pt modelId="{F751591F-6959-4709-A965-90B9D63CE0EE}" type="parTrans" cxnId="{86C08FD0-E8CE-44A1-9240-715030A20F4A}">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462845D0-DCFD-4428-ACAA-BA1EA0B059AF}" type="sibTrans" cxnId="{86C08FD0-E8CE-44A1-9240-715030A20F4A}">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DF83E731-D1F4-4A34-A647-743DAA5D11E1}">
      <dgm:prSet phldrT="[文字]" custT="1"/>
      <dgm:spPr>
        <a:solidFill>
          <a:srgbClr val="193B28"/>
        </a:solidFill>
      </dgm:spPr>
      <dgm:t>
        <a:bodyPr bIns="0"/>
        <a:lstStyle/>
        <a:p>
          <a:r>
            <a:rPr lang="en-US" altLang="zh-TW" sz="2200" dirty="0" smtClean="0">
              <a:latin typeface="Times New Roman" panose="02020603050405020304" pitchFamily="18" charset="0"/>
              <a:cs typeface="Times New Roman" panose="02020603050405020304" pitchFamily="18" charset="0"/>
            </a:rPr>
            <a:t>CO</a:t>
          </a:r>
        </a:p>
        <a:p>
          <a:r>
            <a:rPr lang="en-US" altLang="zh-TW" sz="2200" dirty="0" smtClean="0">
              <a:latin typeface="Times New Roman" panose="02020603050405020304" pitchFamily="18" charset="0"/>
              <a:cs typeface="Times New Roman" panose="02020603050405020304" pitchFamily="18" charset="0"/>
            </a:rPr>
            <a:t>tolerant </a:t>
          </a:r>
          <a:endParaRPr lang="zh-TW" altLang="en-US" sz="2200" dirty="0">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a:hlinkClick xmlns:r="http://schemas.openxmlformats.org/officeDocument/2006/relationships" r:id="" action="ppaction://noaction" highlightClick="1"/>
          </dgm14:cNvPr>
        </a:ext>
      </dgm:extLst>
    </dgm:pt>
    <dgm:pt modelId="{74C7F49D-A1A9-479D-8ABE-CF78A0C4ECE9}" type="parTrans" cxnId="{93786BAE-C2BD-45DB-834A-BC54E0B7CCFF}">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AA8EA350-B7BA-4589-9564-4FAE919272DC}" type="sibTrans" cxnId="{93786BAE-C2BD-45DB-834A-BC54E0B7CCFF}">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7C4CCB7A-4E23-4413-8326-FD212D7B3360}">
      <dgm:prSet phldrT="[文字]" custT="1"/>
      <dgm:spPr>
        <a:solidFill>
          <a:schemeClr val="bg1">
            <a:lumMod val="95000"/>
            <a:alpha val="89804"/>
          </a:schemeClr>
        </a:solidFill>
      </dgm:spPr>
      <dgm:t>
        <a:bodyPr anchor="ctr" anchorCtr="0"/>
        <a:lstStyle/>
        <a:p>
          <a:pPr algn="just">
            <a:lnSpc>
              <a:spcPct val="110000"/>
            </a:lnSpc>
          </a:pPr>
          <a:r>
            <a:rPr lang="en-US" altLang="zh-TW" sz="1800" dirty="0" smtClean="0">
              <a:latin typeface="Times New Roman" panose="02020603050405020304" pitchFamily="18" charset="0"/>
              <a:cs typeface="Times New Roman" panose="02020603050405020304" pitchFamily="18" charset="0"/>
            </a:rPr>
            <a:t>The way to reduce the negative impact of this CO impurity is to develop CO-tolerant anode catalyst.</a:t>
          </a:r>
          <a:endParaRPr lang="zh-TW" altLang="en-US" sz="1800" dirty="0">
            <a:latin typeface="Times New Roman" panose="02020603050405020304" pitchFamily="18" charset="0"/>
            <a:cs typeface="Times New Roman" panose="02020603050405020304" pitchFamily="18" charset="0"/>
          </a:endParaRPr>
        </a:p>
      </dgm:t>
    </dgm:pt>
    <dgm:pt modelId="{FF3C7904-0EA1-46BA-81F7-037761BA2BE3}" type="parTrans" cxnId="{7BB8F0F1-C90A-4C8D-A747-ADD7CB38D87F}">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9B55885D-5706-4B0F-8CEC-1C3CF1B7FEC6}" type="sibTrans" cxnId="{7BB8F0F1-C90A-4C8D-A747-ADD7CB38D87F}">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9CA4247C-B5C7-4009-BDF0-FD56FF2C9C61}">
      <dgm:prSet phldrT="[文字]" custT="1"/>
      <dgm:spPr>
        <a:solidFill>
          <a:schemeClr val="bg1">
            <a:lumMod val="95000"/>
            <a:alpha val="90000"/>
          </a:schemeClr>
        </a:solidFill>
      </dgm:spPr>
      <dgm:t>
        <a:bodyPr anchor="ctr" anchorCtr="0"/>
        <a:lstStyle/>
        <a:p>
          <a:pPr algn="just">
            <a:lnSpc>
              <a:spcPct val="100000"/>
            </a:lnSpc>
            <a:spcBef>
              <a:spcPts val="0"/>
            </a:spcBef>
          </a:pPr>
          <a:r>
            <a:rPr lang="en-US" altLang="zh-TW" sz="1800" dirty="0" smtClean="0">
              <a:latin typeface="Times New Roman" panose="02020603050405020304" pitchFamily="18" charset="0"/>
              <a:cs typeface="Times New Roman" panose="02020603050405020304" pitchFamily="18" charset="0"/>
            </a:rPr>
            <a:t>Platinum has high activity for organic compound oxidation. </a:t>
          </a:r>
          <a:endParaRPr lang="zh-TW" altLang="en-US" sz="1800" dirty="0">
            <a:latin typeface="Times New Roman" panose="02020603050405020304" pitchFamily="18" charset="0"/>
            <a:cs typeface="Times New Roman" panose="02020603050405020304" pitchFamily="18" charset="0"/>
          </a:endParaRPr>
        </a:p>
      </dgm:t>
    </dgm:pt>
    <dgm:pt modelId="{1545BFE0-94B6-435A-A641-D4CBA8249793}" type="sibTrans" cxnId="{9916B6D5-A4F5-4EAA-8B94-031D059C7A5B}">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C67A5D8A-909E-4AD6-A574-6ACA9D03FF28}" type="parTrans" cxnId="{9916B6D5-A4F5-4EAA-8B94-031D059C7A5B}">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26EB988B-29DD-4407-BEE7-60F252E77821}">
      <dgm:prSet phldrT="[文字]" custT="1"/>
      <dgm:spPr>
        <a:solidFill>
          <a:srgbClr val="DD6811">
            <a:alpha val="89804"/>
          </a:srgbClr>
        </a:solidFill>
      </dgm:spPr>
      <dgm:t>
        <a:bodyPr bIns="0" anchor="ctr" anchorCtr="0"/>
        <a:lstStyle/>
        <a:p>
          <a:pPr algn="ctr">
            <a:lnSpc>
              <a:spcPct val="90000"/>
            </a:lnSpc>
          </a:pPr>
          <a:r>
            <a:rPr lang="en-US" altLang="zh-TW" sz="2200" b="0" dirty="0" smtClean="0">
              <a:latin typeface="Times New Roman" panose="02020603050405020304" pitchFamily="18" charset="0"/>
              <a:cs typeface="Times New Roman" panose="02020603050405020304" pitchFamily="18" charset="0"/>
            </a:rPr>
            <a:t>Pt–Ru </a:t>
          </a:r>
        </a:p>
        <a:p>
          <a:pPr algn="ctr">
            <a:lnSpc>
              <a:spcPct val="90000"/>
            </a:lnSpc>
          </a:pPr>
          <a:r>
            <a:rPr lang="en-US" altLang="zh-TW" sz="2200" b="0" dirty="0" smtClean="0">
              <a:latin typeface="Times New Roman" panose="02020603050405020304" pitchFamily="18" charset="0"/>
              <a:cs typeface="Times New Roman" panose="02020603050405020304" pitchFamily="18" charset="0"/>
            </a:rPr>
            <a:t>alloy </a:t>
          </a:r>
          <a:endParaRPr lang="zh-TW" altLang="en-US" sz="2200" b="0" dirty="0">
            <a:latin typeface="Times New Roman" panose="02020603050405020304" pitchFamily="18" charset="0"/>
            <a:cs typeface="Times New Roman" panose="02020603050405020304" pitchFamily="18" charset="0"/>
          </a:endParaRPr>
        </a:p>
      </dgm:t>
      <dgm:extLst>
        <a:ext uri="{E40237B7-FDA0-4F09-8148-C483321AD2D9}">
          <dgm14:cNvPr xmlns:dgm14="http://schemas.microsoft.com/office/drawing/2010/diagram" id="0" name="">
            <a:hlinkClick xmlns:r="http://schemas.openxmlformats.org/officeDocument/2006/relationships" r:id="" action="ppaction://noaction" highlightClick="1"/>
          </dgm14:cNvPr>
        </a:ext>
      </dgm:extLst>
    </dgm:pt>
    <dgm:pt modelId="{9C7A7B45-32CB-469E-9B95-F50AF9E57B19}" type="parTrans" cxnId="{58F9E951-C141-4746-B721-E8A149B2E34E}">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16880DD6-7022-4EF8-9B81-AAFB84B0A039}" type="sibTrans" cxnId="{58F9E951-C141-4746-B721-E8A149B2E34E}">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6248276F-67D0-4459-BB92-135DA7702F0B}">
      <dgm:prSet phldrT="[文字]" custT="1"/>
      <dgm:spPr>
        <a:solidFill>
          <a:schemeClr val="bg1">
            <a:lumMod val="95000"/>
            <a:alpha val="89804"/>
          </a:schemeClr>
        </a:solidFill>
      </dgm:spPr>
      <dgm:t>
        <a:bodyPr anchor="ctr" anchorCtr="0"/>
        <a:lstStyle/>
        <a:p>
          <a:pPr algn="just"/>
          <a:r>
            <a:rPr lang="en-US" altLang="zh-TW" sz="1800" dirty="0" smtClean="0">
              <a:latin typeface="Times New Roman" panose="02020603050405020304" pitchFamily="18" charset="0"/>
              <a:cs typeface="Times New Roman" panose="02020603050405020304" pitchFamily="18" charset="0"/>
            </a:rPr>
            <a:t>The most promising type of catalysts has been identified as bimetallic heterogeneous catalysts such as carbon-supported Pt–Ru alloy     catalysts.</a:t>
          </a:r>
          <a:endParaRPr lang="zh-TW" altLang="en-US" sz="1800" dirty="0">
            <a:latin typeface="Times New Roman" panose="02020603050405020304" pitchFamily="18" charset="0"/>
            <a:cs typeface="Times New Roman" panose="02020603050405020304" pitchFamily="18" charset="0"/>
          </a:endParaRPr>
        </a:p>
      </dgm:t>
    </dgm:pt>
    <dgm:pt modelId="{E98AD46F-D8AA-423E-84D8-58BA9E4D30D1}" type="parTrans" cxnId="{FC8F88DE-C5F8-4EC6-A291-898D7A25F1ED}">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9EB3AFD0-BA4F-44A7-92CD-C246A4A099C7}" type="sibTrans" cxnId="{FC8F88DE-C5F8-4EC6-A291-898D7A25F1ED}">
      <dgm:prSet/>
      <dgm:spPr/>
      <dgm:t>
        <a:bodyPr/>
        <a:lstStyle/>
        <a:p>
          <a:endParaRPr lang="zh-TW" altLang="en-US" sz="1900">
            <a:latin typeface="Times New Roman" panose="02020603050405020304" pitchFamily="18" charset="0"/>
            <a:cs typeface="Times New Roman" panose="02020603050405020304" pitchFamily="18" charset="0"/>
          </a:endParaRPr>
        </a:p>
      </dgm:t>
    </dgm:pt>
    <dgm:pt modelId="{3948DF39-3447-478B-BA89-1FD9B960CB3A}">
      <dgm:prSet phldrT="[文字]" custT="1"/>
      <dgm:spPr>
        <a:solidFill>
          <a:schemeClr val="bg1">
            <a:lumMod val="95000"/>
            <a:alpha val="90000"/>
          </a:schemeClr>
        </a:solidFill>
      </dgm:spPr>
      <dgm:t>
        <a:bodyPr anchor="ctr" anchorCtr="0"/>
        <a:lstStyle/>
        <a:p>
          <a:pPr algn="just">
            <a:lnSpc>
              <a:spcPct val="100000"/>
            </a:lnSpc>
            <a:spcBef>
              <a:spcPts val="0"/>
            </a:spcBef>
          </a:pPr>
          <a:r>
            <a:rPr lang="en-US" altLang="zh-TW" sz="1800" dirty="0" smtClean="0">
              <a:latin typeface="Times New Roman" panose="02020603050405020304" pitchFamily="18" charset="0"/>
              <a:cs typeface="Times New Roman" panose="02020603050405020304" pitchFamily="18" charset="0"/>
            </a:rPr>
            <a:t>However, Pt catalyst will be poisoned by the intermediate of oxidation, such as </a:t>
          </a:r>
          <a:r>
            <a:rPr lang="en-US" altLang="zh-TW" sz="1800" dirty="0" err="1" smtClean="0">
              <a:latin typeface="Times New Roman" panose="02020603050405020304" pitchFamily="18" charset="0"/>
              <a:cs typeface="Times New Roman" panose="02020603050405020304" pitchFamily="18" charset="0"/>
            </a:rPr>
            <a:t>CO</a:t>
          </a:r>
          <a:r>
            <a:rPr lang="en-US" altLang="zh-TW" sz="1800" baseline="-25000" dirty="0" err="1" smtClean="0">
              <a:latin typeface="Times New Roman" panose="02020603050405020304" pitchFamily="18" charset="0"/>
              <a:cs typeface="Times New Roman" panose="02020603050405020304" pitchFamily="18" charset="0"/>
            </a:rPr>
            <a:t>ads</a:t>
          </a:r>
          <a:r>
            <a:rPr lang="en-US" altLang="zh-TW" sz="1800" dirty="0" smtClean="0">
              <a:latin typeface="Times New Roman" panose="02020603050405020304" pitchFamily="18" charset="0"/>
              <a:cs typeface="Times New Roman" panose="02020603050405020304" pitchFamily="18" charset="0"/>
            </a:rPr>
            <a:t>.</a:t>
          </a:r>
          <a:endParaRPr lang="zh-TW" altLang="en-US" sz="1800" dirty="0">
            <a:latin typeface="Times New Roman" panose="02020603050405020304" pitchFamily="18" charset="0"/>
            <a:cs typeface="Times New Roman" panose="02020603050405020304" pitchFamily="18" charset="0"/>
          </a:endParaRPr>
        </a:p>
      </dgm:t>
    </dgm:pt>
    <dgm:pt modelId="{EB181DC1-9219-4A7F-8804-6AF9E302171A}" type="parTrans" cxnId="{3AFEEE2C-004F-4F0E-95FC-E5ED035CF74C}">
      <dgm:prSet/>
      <dgm:spPr/>
      <dgm:t>
        <a:bodyPr/>
        <a:lstStyle/>
        <a:p>
          <a:endParaRPr lang="zh-TW" altLang="en-US"/>
        </a:p>
      </dgm:t>
    </dgm:pt>
    <dgm:pt modelId="{3B51689D-AB39-4D6F-9FDC-8650ECEE17B2}" type="sibTrans" cxnId="{3AFEEE2C-004F-4F0E-95FC-E5ED035CF74C}">
      <dgm:prSet/>
      <dgm:spPr/>
      <dgm:t>
        <a:bodyPr/>
        <a:lstStyle/>
        <a:p>
          <a:endParaRPr lang="zh-TW" altLang="en-US"/>
        </a:p>
      </dgm:t>
    </dgm:pt>
    <dgm:pt modelId="{95ED8ED0-EB1C-4DC7-A666-9B5CF1F9BE4A}" type="pres">
      <dgm:prSet presAssocID="{F2D2C0C6-BDEE-437A-880F-2116A80D1472}" presName="linearFlow" presStyleCnt="0">
        <dgm:presLayoutVars>
          <dgm:dir/>
          <dgm:animLvl val="lvl"/>
          <dgm:resizeHandles val="exact"/>
        </dgm:presLayoutVars>
      </dgm:prSet>
      <dgm:spPr/>
      <dgm:t>
        <a:bodyPr/>
        <a:lstStyle/>
        <a:p>
          <a:endParaRPr lang="zh-TW" altLang="en-US"/>
        </a:p>
      </dgm:t>
    </dgm:pt>
    <dgm:pt modelId="{7C615D21-83B4-4CB7-95EA-053B60332424}" type="pres">
      <dgm:prSet presAssocID="{739A98E5-A670-42AA-9F9D-C8F7CDD1CB68}" presName="composite" presStyleCnt="0"/>
      <dgm:spPr/>
      <dgm:t>
        <a:bodyPr/>
        <a:lstStyle/>
        <a:p>
          <a:endParaRPr lang="zh-TW" altLang="en-US"/>
        </a:p>
      </dgm:t>
    </dgm:pt>
    <dgm:pt modelId="{54982BCF-B0D9-4719-8880-615E807DF4C8}" type="pres">
      <dgm:prSet presAssocID="{739A98E5-A670-42AA-9F9D-C8F7CDD1CB68}" presName="parentText" presStyleLbl="alignNode1" presStyleIdx="0" presStyleCnt="3" custScaleX="144241" custLinFactNeighborX="244" custLinFactNeighborY="328">
        <dgm:presLayoutVars>
          <dgm:chMax val="1"/>
          <dgm:bulletEnabled val="1"/>
        </dgm:presLayoutVars>
      </dgm:prSet>
      <dgm:spPr>
        <a:prstGeom prst="actionButtonForwardNext">
          <a:avLst/>
        </a:prstGeom>
      </dgm:spPr>
      <dgm:t>
        <a:bodyPr/>
        <a:lstStyle/>
        <a:p>
          <a:endParaRPr lang="zh-TW" altLang="en-US"/>
        </a:p>
      </dgm:t>
    </dgm:pt>
    <dgm:pt modelId="{5B9F03FB-0D3C-4861-ADDA-02F1B4C7312E}" type="pres">
      <dgm:prSet presAssocID="{739A98E5-A670-42AA-9F9D-C8F7CDD1CB68}" presName="descendantText" presStyleLbl="alignAcc1" presStyleIdx="0" presStyleCnt="3" custScaleX="91206" custScaleY="130173" custLinFactNeighborX="-4004">
        <dgm:presLayoutVars>
          <dgm:bulletEnabled val="1"/>
        </dgm:presLayoutVars>
      </dgm:prSet>
      <dgm:spPr/>
      <dgm:t>
        <a:bodyPr/>
        <a:lstStyle/>
        <a:p>
          <a:endParaRPr lang="zh-TW" altLang="en-US"/>
        </a:p>
      </dgm:t>
    </dgm:pt>
    <dgm:pt modelId="{60EA9F75-5CF3-476B-8DE3-E499B27371F9}" type="pres">
      <dgm:prSet presAssocID="{462845D0-DCFD-4428-ACAA-BA1EA0B059AF}" presName="sp" presStyleCnt="0"/>
      <dgm:spPr/>
      <dgm:t>
        <a:bodyPr/>
        <a:lstStyle/>
        <a:p>
          <a:endParaRPr lang="zh-TW" altLang="en-US"/>
        </a:p>
      </dgm:t>
    </dgm:pt>
    <dgm:pt modelId="{1AE08704-04E5-4274-9B79-17ECCF810D3B}" type="pres">
      <dgm:prSet presAssocID="{DF83E731-D1F4-4A34-A647-743DAA5D11E1}" presName="composite" presStyleCnt="0"/>
      <dgm:spPr/>
      <dgm:t>
        <a:bodyPr/>
        <a:lstStyle/>
        <a:p>
          <a:endParaRPr lang="zh-TW" altLang="en-US"/>
        </a:p>
      </dgm:t>
    </dgm:pt>
    <dgm:pt modelId="{57BCE518-458F-42AE-A5FC-D55625B656E5}" type="pres">
      <dgm:prSet presAssocID="{DF83E731-D1F4-4A34-A647-743DAA5D11E1}" presName="parentText" presStyleLbl="alignNode1" presStyleIdx="1" presStyleCnt="3" custScaleX="144241" custLinFactNeighborY="0">
        <dgm:presLayoutVars>
          <dgm:chMax val="1"/>
          <dgm:bulletEnabled val="1"/>
        </dgm:presLayoutVars>
      </dgm:prSet>
      <dgm:spPr>
        <a:prstGeom prst="actionButtonForwardNext">
          <a:avLst/>
        </a:prstGeom>
      </dgm:spPr>
      <dgm:t>
        <a:bodyPr/>
        <a:lstStyle/>
        <a:p>
          <a:endParaRPr lang="zh-TW" altLang="en-US"/>
        </a:p>
      </dgm:t>
    </dgm:pt>
    <dgm:pt modelId="{947F1FF0-2D09-4A20-9ABF-EB9FF2098CBB}" type="pres">
      <dgm:prSet presAssocID="{DF83E731-D1F4-4A34-A647-743DAA5D11E1}" presName="descendantText" presStyleLbl="alignAcc1" presStyleIdx="1" presStyleCnt="3" custScaleX="91206" custScaleY="139036" custLinFactNeighborX="-4004">
        <dgm:presLayoutVars>
          <dgm:bulletEnabled val="1"/>
        </dgm:presLayoutVars>
      </dgm:prSet>
      <dgm:spPr/>
      <dgm:t>
        <a:bodyPr/>
        <a:lstStyle/>
        <a:p>
          <a:endParaRPr lang="zh-TW" altLang="en-US"/>
        </a:p>
      </dgm:t>
    </dgm:pt>
    <dgm:pt modelId="{F6641038-1171-4EE9-9D03-5D88380B72E4}" type="pres">
      <dgm:prSet presAssocID="{AA8EA350-B7BA-4589-9564-4FAE919272DC}" presName="sp" presStyleCnt="0"/>
      <dgm:spPr/>
      <dgm:t>
        <a:bodyPr/>
        <a:lstStyle/>
        <a:p>
          <a:endParaRPr lang="zh-TW" altLang="en-US"/>
        </a:p>
      </dgm:t>
    </dgm:pt>
    <dgm:pt modelId="{2B12A5FE-0311-42E9-88B9-6B0EA47C0C87}" type="pres">
      <dgm:prSet presAssocID="{26EB988B-29DD-4407-BEE7-60F252E77821}" presName="composite" presStyleCnt="0"/>
      <dgm:spPr/>
      <dgm:t>
        <a:bodyPr/>
        <a:lstStyle/>
        <a:p>
          <a:endParaRPr lang="zh-TW" altLang="en-US"/>
        </a:p>
      </dgm:t>
    </dgm:pt>
    <dgm:pt modelId="{C0376282-DA0E-42A1-85C4-83CF161F8842}" type="pres">
      <dgm:prSet presAssocID="{26EB988B-29DD-4407-BEE7-60F252E77821}" presName="parentText" presStyleLbl="alignNode1" presStyleIdx="2" presStyleCnt="3" custScaleX="144241">
        <dgm:presLayoutVars>
          <dgm:chMax val="1"/>
          <dgm:bulletEnabled val="1"/>
        </dgm:presLayoutVars>
      </dgm:prSet>
      <dgm:spPr>
        <a:prstGeom prst="actionButtonEnd">
          <a:avLst/>
        </a:prstGeom>
      </dgm:spPr>
      <dgm:t>
        <a:bodyPr/>
        <a:lstStyle/>
        <a:p>
          <a:endParaRPr lang="zh-TW" altLang="en-US"/>
        </a:p>
      </dgm:t>
    </dgm:pt>
    <dgm:pt modelId="{E9B95087-5093-4D8F-8E65-220B89C1E1DB}" type="pres">
      <dgm:prSet presAssocID="{26EB988B-29DD-4407-BEE7-60F252E77821}" presName="descendantText" presStyleLbl="alignAcc1" presStyleIdx="2" presStyleCnt="3" custScaleX="91206" custScaleY="140415" custLinFactNeighborX="-4004" custLinFactNeighborY="9827">
        <dgm:presLayoutVars>
          <dgm:bulletEnabled val="1"/>
        </dgm:presLayoutVars>
      </dgm:prSet>
      <dgm:spPr/>
      <dgm:t>
        <a:bodyPr/>
        <a:lstStyle/>
        <a:p>
          <a:endParaRPr lang="zh-TW" altLang="en-US"/>
        </a:p>
      </dgm:t>
    </dgm:pt>
  </dgm:ptLst>
  <dgm:cxnLst>
    <dgm:cxn modelId="{0C484F4E-E70B-4C14-8EAB-1005698F0A97}" type="presOf" srcId="{6248276F-67D0-4459-BB92-135DA7702F0B}" destId="{E9B95087-5093-4D8F-8E65-220B89C1E1DB}" srcOrd="0" destOrd="0" presId="urn:microsoft.com/office/officeart/2005/8/layout/chevron2"/>
    <dgm:cxn modelId="{58F9E951-C141-4746-B721-E8A149B2E34E}" srcId="{F2D2C0C6-BDEE-437A-880F-2116A80D1472}" destId="{26EB988B-29DD-4407-BEE7-60F252E77821}" srcOrd="2" destOrd="0" parTransId="{9C7A7B45-32CB-469E-9B95-F50AF9E57B19}" sibTransId="{16880DD6-7022-4EF8-9B81-AAFB84B0A039}"/>
    <dgm:cxn modelId="{7BB8F0F1-C90A-4C8D-A747-ADD7CB38D87F}" srcId="{DF83E731-D1F4-4A34-A647-743DAA5D11E1}" destId="{7C4CCB7A-4E23-4413-8326-FD212D7B3360}" srcOrd="0" destOrd="0" parTransId="{FF3C7904-0EA1-46BA-81F7-037761BA2BE3}" sibTransId="{9B55885D-5706-4B0F-8CEC-1C3CF1B7FEC6}"/>
    <dgm:cxn modelId="{9916B6D5-A4F5-4EAA-8B94-031D059C7A5B}" srcId="{739A98E5-A670-42AA-9F9D-C8F7CDD1CB68}" destId="{9CA4247C-B5C7-4009-BDF0-FD56FF2C9C61}" srcOrd="0" destOrd="0" parTransId="{C67A5D8A-909E-4AD6-A574-6ACA9D03FF28}" sibTransId="{1545BFE0-94B6-435A-A641-D4CBA8249793}"/>
    <dgm:cxn modelId="{9D6BFAFD-67A8-4CEB-8CFC-743CEED74D03}" type="presOf" srcId="{9CA4247C-B5C7-4009-BDF0-FD56FF2C9C61}" destId="{5B9F03FB-0D3C-4861-ADDA-02F1B4C7312E}" srcOrd="0" destOrd="0" presId="urn:microsoft.com/office/officeart/2005/8/layout/chevron2"/>
    <dgm:cxn modelId="{59006062-CEC9-4649-9E5F-5A9A92EB96C5}" type="presOf" srcId="{739A98E5-A670-42AA-9F9D-C8F7CDD1CB68}" destId="{54982BCF-B0D9-4719-8880-615E807DF4C8}" srcOrd="0" destOrd="0" presId="urn:microsoft.com/office/officeart/2005/8/layout/chevron2"/>
    <dgm:cxn modelId="{FC8F88DE-C5F8-4EC6-A291-898D7A25F1ED}" srcId="{26EB988B-29DD-4407-BEE7-60F252E77821}" destId="{6248276F-67D0-4459-BB92-135DA7702F0B}" srcOrd="0" destOrd="0" parTransId="{E98AD46F-D8AA-423E-84D8-58BA9E4D30D1}" sibTransId="{9EB3AFD0-BA4F-44A7-92CD-C246A4A099C7}"/>
    <dgm:cxn modelId="{5F414FAE-3655-4891-981F-02C9CBB28065}" type="presOf" srcId="{DF83E731-D1F4-4A34-A647-743DAA5D11E1}" destId="{57BCE518-458F-42AE-A5FC-D55625B656E5}" srcOrd="0" destOrd="0" presId="urn:microsoft.com/office/officeart/2005/8/layout/chevron2"/>
    <dgm:cxn modelId="{93786BAE-C2BD-45DB-834A-BC54E0B7CCFF}" srcId="{F2D2C0C6-BDEE-437A-880F-2116A80D1472}" destId="{DF83E731-D1F4-4A34-A647-743DAA5D11E1}" srcOrd="1" destOrd="0" parTransId="{74C7F49D-A1A9-479D-8ABE-CF78A0C4ECE9}" sibTransId="{AA8EA350-B7BA-4589-9564-4FAE919272DC}"/>
    <dgm:cxn modelId="{87803247-B990-4EEA-8400-AC1B8B3B75C8}" type="presOf" srcId="{F2D2C0C6-BDEE-437A-880F-2116A80D1472}" destId="{95ED8ED0-EB1C-4DC7-A666-9B5CF1F9BE4A}" srcOrd="0" destOrd="0" presId="urn:microsoft.com/office/officeart/2005/8/layout/chevron2"/>
    <dgm:cxn modelId="{A5CFD56D-0D28-43A3-AE08-9FAA8BE826FB}" type="presOf" srcId="{3948DF39-3447-478B-BA89-1FD9B960CB3A}" destId="{5B9F03FB-0D3C-4861-ADDA-02F1B4C7312E}" srcOrd="0" destOrd="1" presId="urn:microsoft.com/office/officeart/2005/8/layout/chevron2"/>
    <dgm:cxn modelId="{5F8F9B0B-54FF-477C-84E4-FE50E74D3C22}" type="presOf" srcId="{7C4CCB7A-4E23-4413-8326-FD212D7B3360}" destId="{947F1FF0-2D09-4A20-9ABF-EB9FF2098CBB}" srcOrd="0" destOrd="0" presId="urn:microsoft.com/office/officeart/2005/8/layout/chevron2"/>
    <dgm:cxn modelId="{3FFAF385-CBF0-4E7A-9E3B-5B71ABFCE482}" type="presOf" srcId="{26EB988B-29DD-4407-BEE7-60F252E77821}" destId="{C0376282-DA0E-42A1-85C4-83CF161F8842}" srcOrd="0" destOrd="0" presId="urn:microsoft.com/office/officeart/2005/8/layout/chevron2"/>
    <dgm:cxn modelId="{3AFEEE2C-004F-4F0E-95FC-E5ED035CF74C}" srcId="{739A98E5-A670-42AA-9F9D-C8F7CDD1CB68}" destId="{3948DF39-3447-478B-BA89-1FD9B960CB3A}" srcOrd="1" destOrd="0" parTransId="{EB181DC1-9219-4A7F-8804-6AF9E302171A}" sibTransId="{3B51689D-AB39-4D6F-9FDC-8650ECEE17B2}"/>
    <dgm:cxn modelId="{86C08FD0-E8CE-44A1-9240-715030A20F4A}" srcId="{F2D2C0C6-BDEE-437A-880F-2116A80D1472}" destId="{739A98E5-A670-42AA-9F9D-C8F7CDD1CB68}" srcOrd="0" destOrd="0" parTransId="{F751591F-6959-4709-A965-90B9D63CE0EE}" sibTransId="{462845D0-DCFD-4428-ACAA-BA1EA0B059AF}"/>
    <dgm:cxn modelId="{E14D22CE-B8F2-4804-B64D-AA5D1E5BAD80}" type="presParOf" srcId="{95ED8ED0-EB1C-4DC7-A666-9B5CF1F9BE4A}" destId="{7C615D21-83B4-4CB7-95EA-053B60332424}" srcOrd="0" destOrd="0" presId="urn:microsoft.com/office/officeart/2005/8/layout/chevron2"/>
    <dgm:cxn modelId="{78760CFC-2693-4652-ADFA-5BA597806453}" type="presParOf" srcId="{7C615D21-83B4-4CB7-95EA-053B60332424}" destId="{54982BCF-B0D9-4719-8880-615E807DF4C8}" srcOrd="0" destOrd="0" presId="urn:microsoft.com/office/officeart/2005/8/layout/chevron2"/>
    <dgm:cxn modelId="{A0D9DDE7-AFCB-4BE3-ADAD-3A3F45FD433B}" type="presParOf" srcId="{7C615D21-83B4-4CB7-95EA-053B60332424}" destId="{5B9F03FB-0D3C-4861-ADDA-02F1B4C7312E}" srcOrd="1" destOrd="0" presId="urn:microsoft.com/office/officeart/2005/8/layout/chevron2"/>
    <dgm:cxn modelId="{5C54A2CB-8E0C-4C04-91ED-0AC10010A3DB}" type="presParOf" srcId="{95ED8ED0-EB1C-4DC7-A666-9B5CF1F9BE4A}" destId="{60EA9F75-5CF3-476B-8DE3-E499B27371F9}" srcOrd="1" destOrd="0" presId="urn:microsoft.com/office/officeart/2005/8/layout/chevron2"/>
    <dgm:cxn modelId="{0F44BA79-DEC7-4F1E-B8D3-E952709DF786}" type="presParOf" srcId="{95ED8ED0-EB1C-4DC7-A666-9B5CF1F9BE4A}" destId="{1AE08704-04E5-4274-9B79-17ECCF810D3B}" srcOrd="2" destOrd="0" presId="urn:microsoft.com/office/officeart/2005/8/layout/chevron2"/>
    <dgm:cxn modelId="{7D4CEA71-650B-498C-A8AB-0CDF0D535678}" type="presParOf" srcId="{1AE08704-04E5-4274-9B79-17ECCF810D3B}" destId="{57BCE518-458F-42AE-A5FC-D55625B656E5}" srcOrd="0" destOrd="0" presId="urn:microsoft.com/office/officeart/2005/8/layout/chevron2"/>
    <dgm:cxn modelId="{21981F21-2B3B-415B-9E9B-0CA52C74E6AD}" type="presParOf" srcId="{1AE08704-04E5-4274-9B79-17ECCF810D3B}" destId="{947F1FF0-2D09-4A20-9ABF-EB9FF2098CBB}" srcOrd="1" destOrd="0" presId="urn:microsoft.com/office/officeart/2005/8/layout/chevron2"/>
    <dgm:cxn modelId="{B6FC0FEA-A4AB-4CE4-8D34-E6009A8AB5FD}" type="presParOf" srcId="{95ED8ED0-EB1C-4DC7-A666-9B5CF1F9BE4A}" destId="{F6641038-1171-4EE9-9D03-5D88380B72E4}" srcOrd="3" destOrd="0" presId="urn:microsoft.com/office/officeart/2005/8/layout/chevron2"/>
    <dgm:cxn modelId="{49CB02B8-3813-425E-B97B-7B23CCF559B4}" type="presParOf" srcId="{95ED8ED0-EB1C-4DC7-A666-9B5CF1F9BE4A}" destId="{2B12A5FE-0311-42E9-88B9-6B0EA47C0C87}" srcOrd="4" destOrd="0" presId="urn:microsoft.com/office/officeart/2005/8/layout/chevron2"/>
    <dgm:cxn modelId="{7499ED9D-DD26-4F20-B0D9-94E8211B2158}" type="presParOf" srcId="{2B12A5FE-0311-42E9-88B9-6B0EA47C0C87}" destId="{C0376282-DA0E-42A1-85C4-83CF161F8842}" srcOrd="0" destOrd="0" presId="urn:microsoft.com/office/officeart/2005/8/layout/chevron2"/>
    <dgm:cxn modelId="{AC1F4C78-34D1-4286-860C-4EF7E55EB2EB}" type="presParOf" srcId="{2B12A5FE-0311-42E9-88B9-6B0EA47C0C87}" destId="{E9B95087-5093-4D8F-8E65-220B89C1E1D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B89339-9C7C-4A6B-9223-C0EE3AA0F432}" type="doc">
      <dgm:prSet loTypeId="urn:microsoft.com/office/officeart/2005/8/layout/cycle1" loCatId="cycle" qsTypeId="urn:microsoft.com/office/officeart/2005/8/quickstyle/3d1" qsCatId="3D" csTypeId="urn:microsoft.com/office/officeart/2005/8/colors/accent2_4" csCatId="accent2" phldr="1"/>
      <dgm:spPr/>
      <dgm:t>
        <a:bodyPr/>
        <a:lstStyle/>
        <a:p>
          <a:endParaRPr lang="zh-TW" altLang="en-US"/>
        </a:p>
      </dgm:t>
    </dgm:pt>
    <dgm:pt modelId="{B3591BA3-A4C6-4509-8F01-CAF035701DA1}">
      <dgm:prSet phldrT="[文字]" phldr="1"/>
      <dgm:spPr/>
      <dgm:t>
        <a:bodyPr/>
        <a:lstStyle/>
        <a:p>
          <a:endParaRPr lang="zh-TW" altLang="en-US" dirty="0">
            <a:solidFill>
              <a:schemeClr val="bg1">
                <a:lumMod val="85000"/>
              </a:schemeClr>
            </a:solidFill>
          </a:endParaRPr>
        </a:p>
      </dgm:t>
    </dgm:pt>
    <dgm:pt modelId="{359EA24A-FAB0-4544-8B0A-B9BD675DE38F}" type="parTrans" cxnId="{6DD1089D-527F-4E5B-BBA9-3BB9066A32A7}">
      <dgm:prSet/>
      <dgm:spPr/>
      <dgm:t>
        <a:bodyPr/>
        <a:lstStyle/>
        <a:p>
          <a:endParaRPr lang="zh-TW" altLang="en-US"/>
        </a:p>
      </dgm:t>
    </dgm:pt>
    <dgm:pt modelId="{9184D71F-C1A9-44BA-96AB-F930DD3F36B7}" type="sibTrans" cxnId="{6DD1089D-527F-4E5B-BBA9-3BB9066A32A7}">
      <dgm:prSet/>
      <dgm:spPr/>
      <dgm:t>
        <a:bodyPr/>
        <a:lstStyle/>
        <a:p>
          <a:endParaRPr lang="zh-TW" altLang="en-US"/>
        </a:p>
      </dgm:t>
    </dgm:pt>
    <dgm:pt modelId="{22C11A6C-28A6-4F54-BE68-9E819145E099}">
      <dgm:prSet phldrT="[文字]" phldr="1"/>
      <dgm:spPr/>
      <dgm:t>
        <a:bodyPr/>
        <a:lstStyle/>
        <a:p>
          <a:endParaRPr lang="zh-TW" altLang="en-US" dirty="0">
            <a:solidFill>
              <a:schemeClr val="bg1">
                <a:lumMod val="85000"/>
              </a:schemeClr>
            </a:solidFill>
          </a:endParaRPr>
        </a:p>
      </dgm:t>
    </dgm:pt>
    <dgm:pt modelId="{E3C7A33C-7165-4BCD-843B-D18C8D6AAACD}" type="parTrans" cxnId="{16E00EA0-483C-4653-B6E6-B6D6EF8F6B7A}">
      <dgm:prSet/>
      <dgm:spPr/>
      <dgm:t>
        <a:bodyPr/>
        <a:lstStyle/>
        <a:p>
          <a:endParaRPr lang="zh-TW" altLang="en-US"/>
        </a:p>
      </dgm:t>
    </dgm:pt>
    <dgm:pt modelId="{95DBF129-2DB1-418E-8127-4151F730D07D}" type="sibTrans" cxnId="{16E00EA0-483C-4653-B6E6-B6D6EF8F6B7A}">
      <dgm:prSet/>
      <dgm:spPr>
        <a:gradFill flip="none" rotWithShape="1">
          <a:gsLst>
            <a:gs pos="100000">
              <a:schemeClr val="bg1"/>
            </a:gs>
            <a:gs pos="0">
              <a:schemeClr val="tx1">
                <a:lumMod val="85000"/>
                <a:lumOff val="15000"/>
              </a:schemeClr>
            </a:gs>
            <a:gs pos="54000">
              <a:srgbClr val="902225"/>
            </a:gs>
          </a:gsLst>
          <a:lin ang="18900000" scaled="1"/>
          <a:tileRect/>
        </a:gradFill>
        <a:scene3d>
          <a:camera prst="orthographicFront"/>
          <a:lightRig rig="flat" dir="t"/>
        </a:scene3d>
        <a:sp3d prstMaterial="plastic">
          <a:bevelT w="120900" h="88900" prst="coolSlant"/>
          <a:bevelB w="88900" h="31750" prst="angle"/>
        </a:sp3d>
      </dgm:spPr>
      <dgm:t>
        <a:bodyPr/>
        <a:lstStyle/>
        <a:p>
          <a:endParaRPr lang="zh-TW" altLang="en-US"/>
        </a:p>
      </dgm:t>
    </dgm:pt>
    <dgm:pt modelId="{588944C9-47A0-4985-9EA4-EA82E0FD23AF}">
      <dgm:prSet phldrT="[文字]" phldr="1"/>
      <dgm:spPr/>
      <dgm:t>
        <a:bodyPr/>
        <a:lstStyle/>
        <a:p>
          <a:endParaRPr lang="zh-TW" altLang="en-US" dirty="0">
            <a:solidFill>
              <a:schemeClr val="bg1">
                <a:lumMod val="85000"/>
              </a:schemeClr>
            </a:solidFill>
          </a:endParaRPr>
        </a:p>
      </dgm:t>
    </dgm:pt>
    <dgm:pt modelId="{B3F70B55-C6ED-41CF-AED5-A73BCA3862D3}" type="parTrans" cxnId="{F29F7424-509D-4F4B-8700-EB2DDF7063E5}">
      <dgm:prSet/>
      <dgm:spPr/>
      <dgm:t>
        <a:bodyPr/>
        <a:lstStyle/>
        <a:p>
          <a:endParaRPr lang="zh-TW" altLang="en-US"/>
        </a:p>
      </dgm:t>
    </dgm:pt>
    <dgm:pt modelId="{BA0E487C-334F-4F01-8899-A3199CB782A3}" type="sibTrans" cxnId="{F29F7424-509D-4F4B-8700-EB2DDF7063E5}">
      <dgm:prSet/>
      <dgm:spPr>
        <a:gradFill flip="none" rotWithShape="0">
          <a:gsLst>
            <a:gs pos="100000">
              <a:scrgbClr r="0" g="0" b="0">
                <a:tint val="43000"/>
                <a:satMod val="165000"/>
              </a:scrgbClr>
            </a:gs>
            <a:gs pos="64000">
              <a:scrgbClr r="0" g="0" b="0">
                <a:tint val="83000"/>
                <a:satMod val="155000"/>
              </a:scrgbClr>
            </a:gs>
            <a:gs pos="0">
              <a:schemeClr val="accent2">
                <a:lumMod val="90000"/>
                <a:lumOff val="10000"/>
              </a:schemeClr>
            </a:gs>
          </a:gsLst>
          <a:lin ang="2700000" scaled="1"/>
          <a:tileRect/>
        </a:gradFill>
        <a:scene3d>
          <a:camera prst="orthographicFront"/>
          <a:lightRig rig="flat" dir="t"/>
        </a:scene3d>
        <a:sp3d prstMaterial="plastic">
          <a:bevelT w="120900" h="88900" prst="coolSlant"/>
          <a:bevelB w="88900" h="31750" prst="angle"/>
        </a:sp3d>
      </dgm:spPr>
      <dgm:t>
        <a:bodyPr/>
        <a:lstStyle/>
        <a:p>
          <a:endParaRPr lang="zh-TW" altLang="en-US"/>
        </a:p>
      </dgm:t>
    </dgm:pt>
    <dgm:pt modelId="{A6D582E2-ADE3-42CE-81F6-2DF27276F675}">
      <dgm:prSet phldrT="[文字]" phldr="1"/>
      <dgm:spPr/>
      <dgm:t>
        <a:bodyPr/>
        <a:lstStyle/>
        <a:p>
          <a:endParaRPr lang="zh-TW" altLang="en-US" dirty="0">
            <a:solidFill>
              <a:schemeClr val="bg1">
                <a:lumMod val="85000"/>
              </a:schemeClr>
            </a:solidFill>
          </a:endParaRPr>
        </a:p>
      </dgm:t>
    </dgm:pt>
    <dgm:pt modelId="{ACD0BA67-11F6-4D16-992F-9B1F30EFBB72}" type="parTrans" cxnId="{8E9913B6-5F21-4A3C-BD64-9832BA450C6A}">
      <dgm:prSet/>
      <dgm:spPr/>
      <dgm:t>
        <a:bodyPr/>
        <a:lstStyle/>
        <a:p>
          <a:endParaRPr lang="zh-TW" altLang="en-US"/>
        </a:p>
      </dgm:t>
    </dgm:pt>
    <dgm:pt modelId="{95C7ADF1-B4E8-4CB5-9DEC-562DF1E289CD}" type="sibTrans" cxnId="{8E9913B6-5F21-4A3C-BD64-9832BA450C6A}">
      <dgm:prSet/>
      <dgm:spPr>
        <a:noFill/>
      </dgm:spPr>
      <dgm:t>
        <a:bodyPr/>
        <a:lstStyle/>
        <a:p>
          <a:endParaRPr lang="zh-TW" altLang="en-US"/>
        </a:p>
      </dgm:t>
    </dgm:pt>
    <dgm:pt modelId="{4BC61B48-585E-4DB9-8338-5D3D6CE32C00}">
      <dgm:prSet phldrT="[文字]" phldr="1"/>
      <dgm:spPr/>
      <dgm:t>
        <a:bodyPr/>
        <a:lstStyle/>
        <a:p>
          <a:endParaRPr lang="zh-TW" altLang="en-US" dirty="0">
            <a:solidFill>
              <a:schemeClr val="bg1">
                <a:lumMod val="85000"/>
              </a:schemeClr>
            </a:solidFill>
          </a:endParaRPr>
        </a:p>
      </dgm:t>
    </dgm:pt>
    <dgm:pt modelId="{59A45C3D-893D-42FB-A0ED-C3E6338289BD}" type="parTrans" cxnId="{C0163E57-B0C0-4079-A73B-92FDC0BB2D72}">
      <dgm:prSet/>
      <dgm:spPr/>
      <dgm:t>
        <a:bodyPr/>
        <a:lstStyle/>
        <a:p>
          <a:endParaRPr lang="zh-TW" altLang="en-US"/>
        </a:p>
      </dgm:t>
    </dgm:pt>
    <dgm:pt modelId="{CD896A07-ADA7-4FC2-8E90-732318248B31}" type="sibTrans" cxnId="{C0163E57-B0C0-4079-A73B-92FDC0BB2D72}">
      <dgm:prSet/>
      <dgm:spPr>
        <a:gradFill rotWithShape="0">
          <a:gsLst>
            <a:gs pos="0">
              <a:schemeClr val="accent2">
                <a:shade val="50000"/>
                <a:hueOff val="29871"/>
                <a:satOff val="-37363"/>
                <a:lumOff val="26723"/>
                <a:alphaOff val="0"/>
                <a:tint val="43000"/>
                <a:satMod val="165000"/>
              </a:schemeClr>
            </a:gs>
            <a:gs pos="55000">
              <a:schemeClr val="accent2">
                <a:shade val="50000"/>
                <a:hueOff val="29871"/>
                <a:satOff val="-37363"/>
                <a:lumOff val="26723"/>
                <a:alphaOff val="0"/>
                <a:tint val="83000"/>
                <a:satMod val="155000"/>
              </a:schemeClr>
            </a:gs>
            <a:gs pos="83000">
              <a:schemeClr val="accent2">
                <a:shade val="50000"/>
                <a:hueOff val="29871"/>
                <a:satOff val="-37363"/>
                <a:lumOff val="26723"/>
                <a:alphaOff val="0"/>
                <a:shade val="85000"/>
              </a:schemeClr>
            </a:gs>
          </a:gsLst>
        </a:gradFill>
        <a:scene3d>
          <a:camera prst="orthographicFront"/>
          <a:lightRig rig="flat" dir="t"/>
        </a:scene3d>
        <a:sp3d prstMaterial="plastic">
          <a:bevelT w="120900" h="88900" prst="coolSlant"/>
          <a:bevelB w="88900" h="31750" prst="angle"/>
        </a:sp3d>
      </dgm:spPr>
      <dgm:t>
        <a:bodyPr/>
        <a:lstStyle/>
        <a:p>
          <a:endParaRPr lang="zh-TW" altLang="en-US"/>
        </a:p>
      </dgm:t>
    </dgm:pt>
    <dgm:pt modelId="{F088008C-842C-4DF4-A31C-D8A01DFC7859}" type="pres">
      <dgm:prSet presAssocID="{62B89339-9C7C-4A6B-9223-C0EE3AA0F432}" presName="cycle" presStyleCnt="0">
        <dgm:presLayoutVars>
          <dgm:dir/>
          <dgm:resizeHandles val="exact"/>
        </dgm:presLayoutVars>
      </dgm:prSet>
      <dgm:spPr/>
      <dgm:t>
        <a:bodyPr/>
        <a:lstStyle/>
        <a:p>
          <a:endParaRPr lang="zh-TW" altLang="en-US"/>
        </a:p>
      </dgm:t>
    </dgm:pt>
    <dgm:pt modelId="{ED189A2B-65CB-4234-9585-3B653814CFC5}" type="pres">
      <dgm:prSet presAssocID="{B3591BA3-A4C6-4509-8F01-CAF035701DA1}" presName="dummy" presStyleCnt="0"/>
      <dgm:spPr/>
    </dgm:pt>
    <dgm:pt modelId="{3F6CC323-9DED-44CB-90C6-58390C2E6B23}" type="pres">
      <dgm:prSet presAssocID="{B3591BA3-A4C6-4509-8F01-CAF035701DA1}" presName="node" presStyleLbl="revTx" presStyleIdx="0" presStyleCnt="5">
        <dgm:presLayoutVars>
          <dgm:bulletEnabled val="1"/>
        </dgm:presLayoutVars>
      </dgm:prSet>
      <dgm:spPr/>
      <dgm:t>
        <a:bodyPr/>
        <a:lstStyle/>
        <a:p>
          <a:endParaRPr lang="zh-TW" altLang="en-US"/>
        </a:p>
      </dgm:t>
    </dgm:pt>
    <dgm:pt modelId="{6B7C21F2-9934-4F9C-8EA1-C19A7AEAD8C8}" type="pres">
      <dgm:prSet presAssocID="{9184D71F-C1A9-44BA-96AB-F930DD3F36B7}" presName="sibTrans" presStyleLbl="node1" presStyleIdx="0" presStyleCnt="5" custScaleX="103024" custLinFactNeighborX="678" custLinFactNeighborY="-1747"/>
      <dgm:spPr/>
      <dgm:t>
        <a:bodyPr/>
        <a:lstStyle/>
        <a:p>
          <a:endParaRPr lang="zh-TW" altLang="en-US"/>
        </a:p>
      </dgm:t>
    </dgm:pt>
    <dgm:pt modelId="{08CCD984-0EEB-48E2-9850-2DA4E5164107}" type="pres">
      <dgm:prSet presAssocID="{22C11A6C-28A6-4F54-BE68-9E819145E099}" presName="dummy" presStyleCnt="0"/>
      <dgm:spPr/>
    </dgm:pt>
    <dgm:pt modelId="{F45B6A20-9A0F-4146-8321-4BC42CECB055}" type="pres">
      <dgm:prSet presAssocID="{22C11A6C-28A6-4F54-BE68-9E819145E099}" presName="node" presStyleLbl="revTx" presStyleIdx="1" presStyleCnt="5">
        <dgm:presLayoutVars>
          <dgm:bulletEnabled val="1"/>
        </dgm:presLayoutVars>
      </dgm:prSet>
      <dgm:spPr/>
      <dgm:t>
        <a:bodyPr/>
        <a:lstStyle/>
        <a:p>
          <a:endParaRPr lang="zh-TW" altLang="en-US"/>
        </a:p>
      </dgm:t>
    </dgm:pt>
    <dgm:pt modelId="{2AE29252-BD32-45EE-8E35-E80C9432A281}" type="pres">
      <dgm:prSet presAssocID="{95DBF129-2DB1-418E-8127-4151F730D07D}" presName="sibTrans" presStyleLbl="node1" presStyleIdx="1" presStyleCnt="5"/>
      <dgm:spPr/>
      <dgm:t>
        <a:bodyPr/>
        <a:lstStyle/>
        <a:p>
          <a:endParaRPr lang="zh-TW" altLang="en-US"/>
        </a:p>
      </dgm:t>
    </dgm:pt>
    <dgm:pt modelId="{F922E18E-4096-4F3E-AB39-8419F9FE62FA}" type="pres">
      <dgm:prSet presAssocID="{588944C9-47A0-4985-9EA4-EA82E0FD23AF}" presName="dummy" presStyleCnt="0"/>
      <dgm:spPr/>
    </dgm:pt>
    <dgm:pt modelId="{97055318-AA38-428B-AB50-046AC190D18A}" type="pres">
      <dgm:prSet presAssocID="{588944C9-47A0-4985-9EA4-EA82E0FD23AF}" presName="node" presStyleLbl="revTx" presStyleIdx="2" presStyleCnt="5">
        <dgm:presLayoutVars>
          <dgm:bulletEnabled val="1"/>
        </dgm:presLayoutVars>
      </dgm:prSet>
      <dgm:spPr/>
      <dgm:t>
        <a:bodyPr/>
        <a:lstStyle/>
        <a:p>
          <a:endParaRPr lang="zh-TW" altLang="en-US"/>
        </a:p>
      </dgm:t>
    </dgm:pt>
    <dgm:pt modelId="{7A03C4B4-CF99-4438-AC39-C1B87A5AA147}" type="pres">
      <dgm:prSet presAssocID="{BA0E487C-334F-4F01-8899-A3199CB782A3}" presName="sibTrans" presStyleLbl="node1" presStyleIdx="2" presStyleCnt="5" custLinFactNeighborX="-6631" custLinFactNeighborY="-1406"/>
      <dgm:spPr/>
      <dgm:t>
        <a:bodyPr/>
        <a:lstStyle/>
        <a:p>
          <a:endParaRPr lang="zh-TW" altLang="en-US"/>
        </a:p>
      </dgm:t>
    </dgm:pt>
    <dgm:pt modelId="{115896B8-337F-43E5-92D8-3A905B2C7B5A}" type="pres">
      <dgm:prSet presAssocID="{A6D582E2-ADE3-42CE-81F6-2DF27276F675}" presName="dummy" presStyleCnt="0"/>
      <dgm:spPr/>
    </dgm:pt>
    <dgm:pt modelId="{B56AEAA7-9F2D-4677-80D8-C63DC6AE7A0E}" type="pres">
      <dgm:prSet presAssocID="{A6D582E2-ADE3-42CE-81F6-2DF27276F675}" presName="node" presStyleLbl="revTx" presStyleIdx="3" presStyleCnt="5">
        <dgm:presLayoutVars>
          <dgm:bulletEnabled val="1"/>
        </dgm:presLayoutVars>
      </dgm:prSet>
      <dgm:spPr/>
      <dgm:t>
        <a:bodyPr/>
        <a:lstStyle/>
        <a:p>
          <a:endParaRPr lang="zh-TW" altLang="en-US"/>
        </a:p>
      </dgm:t>
    </dgm:pt>
    <dgm:pt modelId="{AB7C545F-7B19-49E4-ABE9-8F73087BD67B}" type="pres">
      <dgm:prSet presAssocID="{95C7ADF1-B4E8-4CB5-9DEC-562DF1E289CD}" presName="sibTrans" presStyleLbl="node1" presStyleIdx="3" presStyleCnt="5"/>
      <dgm:spPr/>
      <dgm:t>
        <a:bodyPr/>
        <a:lstStyle/>
        <a:p>
          <a:endParaRPr lang="zh-TW" altLang="en-US"/>
        </a:p>
      </dgm:t>
    </dgm:pt>
    <dgm:pt modelId="{7FFF07F1-B4EB-4B6B-B0F1-178E24DCC663}" type="pres">
      <dgm:prSet presAssocID="{4BC61B48-585E-4DB9-8338-5D3D6CE32C00}" presName="dummy" presStyleCnt="0"/>
      <dgm:spPr/>
    </dgm:pt>
    <dgm:pt modelId="{0808A395-5A08-4AC0-A4CA-6305D668DF60}" type="pres">
      <dgm:prSet presAssocID="{4BC61B48-585E-4DB9-8338-5D3D6CE32C00}" presName="node" presStyleLbl="revTx" presStyleIdx="4" presStyleCnt="5">
        <dgm:presLayoutVars>
          <dgm:bulletEnabled val="1"/>
        </dgm:presLayoutVars>
      </dgm:prSet>
      <dgm:spPr/>
      <dgm:t>
        <a:bodyPr/>
        <a:lstStyle/>
        <a:p>
          <a:endParaRPr lang="zh-TW" altLang="en-US"/>
        </a:p>
      </dgm:t>
    </dgm:pt>
    <dgm:pt modelId="{2E4A1814-CBC9-4EE0-A6B5-CAEBD7BF582C}" type="pres">
      <dgm:prSet presAssocID="{CD896A07-ADA7-4FC2-8E90-732318248B31}" presName="sibTrans" presStyleLbl="node1" presStyleIdx="4" presStyleCnt="5" custLinFactNeighborX="-92" custLinFactNeighborY="-2024"/>
      <dgm:spPr/>
      <dgm:t>
        <a:bodyPr/>
        <a:lstStyle/>
        <a:p>
          <a:endParaRPr lang="zh-TW" altLang="en-US"/>
        </a:p>
      </dgm:t>
    </dgm:pt>
  </dgm:ptLst>
  <dgm:cxnLst>
    <dgm:cxn modelId="{2117AE5D-6F9E-4E00-B756-67EEF1458631}" type="presOf" srcId="{4BC61B48-585E-4DB9-8338-5D3D6CE32C00}" destId="{0808A395-5A08-4AC0-A4CA-6305D668DF60}" srcOrd="0" destOrd="0" presId="urn:microsoft.com/office/officeart/2005/8/layout/cycle1"/>
    <dgm:cxn modelId="{F570FEAF-5498-4D8D-9677-399C981C5A17}" type="presOf" srcId="{A6D582E2-ADE3-42CE-81F6-2DF27276F675}" destId="{B56AEAA7-9F2D-4677-80D8-C63DC6AE7A0E}" srcOrd="0" destOrd="0" presId="urn:microsoft.com/office/officeart/2005/8/layout/cycle1"/>
    <dgm:cxn modelId="{8E9913B6-5F21-4A3C-BD64-9832BA450C6A}" srcId="{62B89339-9C7C-4A6B-9223-C0EE3AA0F432}" destId="{A6D582E2-ADE3-42CE-81F6-2DF27276F675}" srcOrd="3" destOrd="0" parTransId="{ACD0BA67-11F6-4D16-992F-9B1F30EFBB72}" sibTransId="{95C7ADF1-B4E8-4CB5-9DEC-562DF1E289CD}"/>
    <dgm:cxn modelId="{F29F7424-509D-4F4B-8700-EB2DDF7063E5}" srcId="{62B89339-9C7C-4A6B-9223-C0EE3AA0F432}" destId="{588944C9-47A0-4985-9EA4-EA82E0FD23AF}" srcOrd="2" destOrd="0" parTransId="{B3F70B55-C6ED-41CF-AED5-A73BCA3862D3}" sibTransId="{BA0E487C-334F-4F01-8899-A3199CB782A3}"/>
    <dgm:cxn modelId="{ABF2C0C1-AD13-4E58-9971-9783CADF8221}" type="presOf" srcId="{CD896A07-ADA7-4FC2-8E90-732318248B31}" destId="{2E4A1814-CBC9-4EE0-A6B5-CAEBD7BF582C}" srcOrd="0" destOrd="0" presId="urn:microsoft.com/office/officeart/2005/8/layout/cycle1"/>
    <dgm:cxn modelId="{01109E3C-49CA-404B-9FCB-BA786CA56230}" type="presOf" srcId="{62B89339-9C7C-4A6B-9223-C0EE3AA0F432}" destId="{F088008C-842C-4DF4-A31C-D8A01DFC7859}" srcOrd="0" destOrd="0" presId="urn:microsoft.com/office/officeart/2005/8/layout/cycle1"/>
    <dgm:cxn modelId="{33ACB25B-5B84-4901-9E44-CB33A998724A}" type="presOf" srcId="{588944C9-47A0-4985-9EA4-EA82E0FD23AF}" destId="{97055318-AA38-428B-AB50-046AC190D18A}" srcOrd="0" destOrd="0" presId="urn:microsoft.com/office/officeart/2005/8/layout/cycle1"/>
    <dgm:cxn modelId="{AB8622BA-F27F-43A5-B889-A80BFB3F5DB6}" type="presOf" srcId="{95DBF129-2DB1-418E-8127-4151F730D07D}" destId="{2AE29252-BD32-45EE-8E35-E80C9432A281}" srcOrd="0" destOrd="0" presId="urn:microsoft.com/office/officeart/2005/8/layout/cycle1"/>
    <dgm:cxn modelId="{C1E9B961-885D-4819-A26A-9545E87FDAC3}" type="presOf" srcId="{9184D71F-C1A9-44BA-96AB-F930DD3F36B7}" destId="{6B7C21F2-9934-4F9C-8EA1-C19A7AEAD8C8}" srcOrd="0" destOrd="0" presId="urn:microsoft.com/office/officeart/2005/8/layout/cycle1"/>
    <dgm:cxn modelId="{6DD1089D-527F-4E5B-BBA9-3BB9066A32A7}" srcId="{62B89339-9C7C-4A6B-9223-C0EE3AA0F432}" destId="{B3591BA3-A4C6-4509-8F01-CAF035701DA1}" srcOrd="0" destOrd="0" parTransId="{359EA24A-FAB0-4544-8B0A-B9BD675DE38F}" sibTransId="{9184D71F-C1A9-44BA-96AB-F930DD3F36B7}"/>
    <dgm:cxn modelId="{C0163E57-B0C0-4079-A73B-92FDC0BB2D72}" srcId="{62B89339-9C7C-4A6B-9223-C0EE3AA0F432}" destId="{4BC61B48-585E-4DB9-8338-5D3D6CE32C00}" srcOrd="4" destOrd="0" parTransId="{59A45C3D-893D-42FB-A0ED-C3E6338289BD}" sibTransId="{CD896A07-ADA7-4FC2-8E90-732318248B31}"/>
    <dgm:cxn modelId="{79136DBE-A5B2-4412-9CA9-A2DE2315CCDE}" type="presOf" srcId="{95C7ADF1-B4E8-4CB5-9DEC-562DF1E289CD}" destId="{AB7C545F-7B19-49E4-ABE9-8F73087BD67B}" srcOrd="0" destOrd="0" presId="urn:microsoft.com/office/officeart/2005/8/layout/cycle1"/>
    <dgm:cxn modelId="{F7426FC6-5F5A-44C8-80DD-CE466AB574EF}" type="presOf" srcId="{22C11A6C-28A6-4F54-BE68-9E819145E099}" destId="{F45B6A20-9A0F-4146-8321-4BC42CECB055}" srcOrd="0" destOrd="0" presId="urn:microsoft.com/office/officeart/2005/8/layout/cycle1"/>
    <dgm:cxn modelId="{77A68CD2-4FF7-419C-A3FB-3840ED9E82A4}" type="presOf" srcId="{B3591BA3-A4C6-4509-8F01-CAF035701DA1}" destId="{3F6CC323-9DED-44CB-90C6-58390C2E6B23}" srcOrd="0" destOrd="0" presId="urn:microsoft.com/office/officeart/2005/8/layout/cycle1"/>
    <dgm:cxn modelId="{16E00EA0-483C-4653-B6E6-B6D6EF8F6B7A}" srcId="{62B89339-9C7C-4A6B-9223-C0EE3AA0F432}" destId="{22C11A6C-28A6-4F54-BE68-9E819145E099}" srcOrd="1" destOrd="0" parTransId="{E3C7A33C-7165-4BCD-843B-D18C8D6AAACD}" sibTransId="{95DBF129-2DB1-418E-8127-4151F730D07D}"/>
    <dgm:cxn modelId="{39F939D8-9EC7-4932-AAD6-92D871D2F0C1}" type="presOf" srcId="{BA0E487C-334F-4F01-8899-A3199CB782A3}" destId="{7A03C4B4-CF99-4438-AC39-C1B87A5AA147}" srcOrd="0" destOrd="0" presId="urn:microsoft.com/office/officeart/2005/8/layout/cycle1"/>
    <dgm:cxn modelId="{6A8DB6B6-A904-4AFE-A229-FAE663E68C3C}" type="presParOf" srcId="{F088008C-842C-4DF4-A31C-D8A01DFC7859}" destId="{ED189A2B-65CB-4234-9585-3B653814CFC5}" srcOrd="0" destOrd="0" presId="urn:microsoft.com/office/officeart/2005/8/layout/cycle1"/>
    <dgm:cxn modelId="{96B97DFB-6D75-4AD3-A134-5676F122A633}" type="presParOf" srcId="{F088008C-842C-4DF4-A31C-D8A01DFC7859}" destId="{3F6CC323-9DED-44CB-90C6-58390C2E6B23}" srcOrd="1" destOrd="0" presId="urn:microsoft.com/office/officeart/2005/8/layout/cycle1"/>
    <dgm:cxn modelId="{82348C38-7285-40DD-A3C5-DE010FFC4DFA}" type="presParOf" srcId="{F088008C-842C-4DF4-A31C-D8A01DFC7859}" destId="{6B7C21F2-9934-4F9C-8EA1-C19A7AEAD8C8}" srcOrd="2" destOrd="0" presId="urn:microsoft.com/office/officeart/2005/8/layout/cycle1"/>
    <dgm:cxn modelId="{416FA240-79B2-45E4-9955-A5FF25286C01}" type="presParOf" srcId="{F088008C-842C-4DF4-A31C-D8A01DFC7859}" destId="{08CCD984-0EEB-48E2-9850-2DA4E5164107}" srcOrd="3" destOrd="0" presId="urn:microsoft.com/office/officeart/2005/8/layout/cycle1"/>
    <dgm:cxn modelId="{05668D80-046E-4CF6-90BF-10D2A3E76BC5}" type="presParOf" srcId="{F088008C-842C-4DF4-A31C-D8A01DFC7859}" destId="{F45B6A20-9A0F-4146-8321-4BC42CECB055}" srcOrd="4" destOrd="0" presId="urn:microsoft.com/office/officeart/2005/8/layout/cycle1"/>
    <dgm:cxn modelId="{1735CE07-0916-4254-83C1-77F0525D849C}" type="presParOf" srcId="{F088008C-842C-4DF4-A31C-D8A01DFC7859}" destId="{2AE29252-BD32-45EE-8E35-E80C9432A281}" srcOrd="5" destOrd="0" presId="urn:microsoft.com/office/officeart/2005/8/layout/cycle1"/>
    <dgm:cxn modelId="{459E1138-8B7A-41E7-94E3-2BAAE83F307B}" type="presParOf" srcId="{F088008C-842C-4DF4-A31C-D8A01DFC7859}" destId="{F922E18E-4096-4F3E-AB39-8419F9FE62FA}" srcOrd="6" destOrd="0" presId="urn:microsoft.com/office/officeart/2005/8/layout/cycle1"/>
    <dgm:cxn modelId="{55B7DA66-5CAE-4C91-8C00-DDF4D0D3EC56}" type="presParOf" srcId="{F088008C-842C-4DF4-A31C-D8A01DFC7859}" destId="{97055318-AA38-428B-AB50-046AC190D18A}" srcOrd="7" destOrd="0" presId="urn:microsoft.com/office/officeart/2005/8/layout/cycle1"/>
    <dgm:cxn modelId="{CFE58CC9-EDAF-4758-B771-20A68A69B0E4}" type="presParOf" srcId="{F088008C-842C-4DF4-A31C-D8A01DFC7859}" destId="{7A03C4B4-CF99-4438-AC39-C1B87A5AA147}" srcOrd="8" destOrd="0" presId="urn:microsoft.com/office/officeart/2005/8/layout/cycle1"/>
    <dgm:cxn modelId="{BCD4515A-55BA-4E2F-B84B-42C533D65108}" type="presParOf" srcId="{F088008C-842C-4DF4-A31C-D8A01DFC7859}" destId="{115896B8-337F-43E5-92D8-3A905B2C7B5A}" srcOrd="9" destOrd="0" presId="urn:microsoft.com/office/officeart/2005/8/layout/cycle1"/>
    <dgm:cxn modelId="{1CEF7C1E-CFCC-40D0-A95B-AC7717FCC067}" type="presParOf" srcId="{F088008C-842C-4DF4-A31C-D8A01DFC7859}" destId="{B56AEAA7-9F2D-4677-80D8-C63DC6AE7A0E}" srcOrd="10" destOrd="0" presId="urn:microsoft.com/office/officeart/2005/8/layout/cycle1"/>
    <dgm:cxn modelId="{48920EA0-FD03-4C31-8365-70DFCC14D368}" type="presParOf" srcId="{F088008C-842C-4DF4-A31C-D8A01DFC7859}" destId="{AB7C545F-7B19-49E4-ABE9-8F73087BD67B}" srcOrd="11" destOrd="0" presId="urn:microsoft.com/office/officeart/2005/8/layout/cycle1"/>
    <dgm:cxn modelId="{450B10B9-3402-4C78-AA37-7EECA0DC4DBC}" type="presParOf" srcId="{F088008C-842C-4DF4-A31C-D8A01DFC7859}" destId="{7FFF07F1-B4EB-4B6B-B0F1-178E24DCC663}" srcOrd="12" destOrd="0" presId="urn:microsoft.com/office/officeart/2005/8/layout/cycle1"/>
    <dgm:cxn modelId="{61C7B26E-489A-4118-A5C0-7782DBD003E8}" type="presParOf" srcId="{F088008C-842C-4DF4-A31C-D8A01DFC7859}" destId="{0808A395-5A08-4AC0-A4CA-6305D668DF60}" srcOrd="13" destOrd="0" presId="urn:microsoft.com/office/officeart/2005/8/layout/cycle1"/>
    <dgm:cxn modelId="{5B7462C9-4A87-4016-B7FA-8E70F8406BB7}" type="presParOf" srcId="{F088008C-842C-4DF4-A31C-D8A01DFC7859}" destId="{2E4A1814-CBC9-4EE0-A6B5-CAEBD7BF582C}"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image" Target="../media/image5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0"/>
            <a:ext cx="3022019" cy="236698"/>
          </a:xfrm>
          <a:prstGeom prst="rect">
            <a:avLst/>
          </a:prstGeom>
        </p:spPr>
        <p:txBody>
          <a:bodyPr vert="horz" lIns="64055" tIns="32029" rIns="64055" bIns="32029" rtlCol="0"/>
          <a:lstStyle>
            <a:lvl1pPr algn="l">
              <a:defRPr sz="900"/>
            </a:lvl1pPr>
          </a:lstStyle>
          <a:p>
            <a:endParaRPr lang="zh-TW" altLang="en-US"/>
          </a:p>
        </p:txBody>
      </p:sp>
      <p:sp>
        <p:nvSpPr>
          <p:cNvPr id="3" name="日期版面配置區 2"/>
          <p:cNvSpPr>
            <a:spLocks noGrp="1"/>
          </p:cNvSpPr>
          <p:nvPr>
            <p:ph type="dt" sz="quarter" idx="1"/>
          </p:nvPr>
        </p:nvSpPr>
        <p:spPr>
          <a:xfrm>
            <a:off x="3950255" y="0"/>
            <a:ext cx="3022019" cy="236698"/>
          </a:xfrm>
          <a:prstGeom prst="rect">
            <a:avLst/>
          </a:prstGeom>
        </p:spPr>
        <p:txBody>
          <a:bodyPr vert="horz" lIns="64055" tIns="32029" rIns="64055" bIns="32029" rtlCol="0"/>
          <a:lstStyle>
            <a:lvl1pPr algn="r">
              <a:defRPr sz="900"/>
            </a:lvl1pPr>
          </a:lstStyle>
          <a:p>
            <a:endParaRPr lang="zh-TW" altLang="en-US"/>
          </a:p>
        </p:txBody>
      </p:sp>
      <p:sp>
        <p:nvSpPr>
          <p:cNvPr id="4" name="頁尾版面配置區 3"/>
          <p:cNvSpPr>
            <a:spLocks noGrp="1"/>
          </p:cNvSpPr>
          <p:nvPr>
            <p:ph type="ftr" sz="quarter" idx="2"/>
          </p:nvPr>
        </p:nvSpPr>
        <p:spPr>
          <a:xfrm>
            <a:off x="2" y="4496409"/>
            <a:ext cx="3022019" cy="236698"/>
          </a:xfrm>
          <a:prstGeom prst="rect">
            <a:avLst/>
          </a:prstGeom>
        </p:spPr>
        <p:txBody>
          <a:bodyPr vert="horz" lIns="64055" tIns="32029" rIns="64055" bIns="32029" rtlCol="0" anchor="b"/>
          <a:lstStyle>
            <a:lvl1pPr algn="l">
              <a:defRPr sz="900"/>
            </a:lvl1pPr>
          </a:lstStyle>
          <a:p>
            <a:endParaRPr lang="zh-TW" altLang="en-US"/>
          </a:p>
        </p:txBody>
      </p:sp>
      <p:sp>
        <p:nvSpPr>
          <p:cNvPr id="5" name="投影片編號版面配置區 4"/>
          <p:cNvSpPr>
            <a:spLocks noGrp="1"/>
          </p:cNvSpPr>
          <p:nvPr>
            <p:ph type="sldNum" sz="quarter" idx="3"/>
          </p:nvPr>
        </p:nvSpPr>
        <p:spPr>
          <a:xfrm>
            <a:off x="3950255" y="4496409"/>
            <a:ext cx="3022019" cy="236698"/>
          </a:xfrm>
          <a:prstGeom prst="rect">
            <a:avLst/>
          </a:prstGeom>
        </p:spPr>
        <p:txBody>
          <a:bodyPr vert="horz" lIns="64055" tIns="32029" rIns="64055" bIns="32029" rtlCol="0" anchor="b"/>
          <a:lstStyle>
            <a:lvl1pPr algn="r">
              <a:defRPr sz="900"/>
            </a:lvl1pPr>
          </a:lstStyle>
          <a:p>
            <a:fld id="{94F752DE-EC4F-4D29-BFFA-73D378C77CA9}" type="slidenum">
              <a:rPr lang="zh-TW" altLang="en-US" smtClean="0"/>
              <a:pPr/>
              <a:t>‹#›</a:t>
            </a:fld>
            <a:endParaRPr lang="zh-TW" altLang="en-US"/>
          </a:p>
        </p:txBody>
      </p:sp>
    </p:spTree>
    <p:extLst>
      <p:ext uri="{BB962C8B-B14F-4D97-AF65-F5344CB8AC3E}">
        <p14:creationId xmlns:p14="http://schemas.microsoft.com/office/powerpoint/2010/main" val="160657617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0"/>
            <a:ext cx="3022019" cy="236698"/>
          </a:xfrm>
          <a:prstGeom prst="rect">
            <a:avLst/>
          </a:prstGeom>
        </p:spPr>
        <p:txBody>
          <a:bodyPr vert="horz" lIns="64055" tIns="32029" rIns="64055" bIns="32029" rtlCol="0"/>
          <a:lstStyle>
            <a:lvl1pPr algn="l" fontAlgn="auto">
              <a:spcBef>
                <a:spcPts val="0"/>
              </a:spcBef>
              <a:spcAft>
                <a:spcPts val="0"/>
              </a:spcAft>
              <a:defRPr kumimoji="0" sz="900">
                <a:latin typeface="+mn-lt"/>
                <a:ea typeface="+mn-ea"/>
              </a:defRPr>
            </a:lvl1pPr>
          </a:lstStyle>
          <a:p>
            <a:pPr>
              <a:defRPr/>
            </a:pPr>
            <a:endParaRPr lang="zh-TW" altLang="en-US"/>
          </a:p>
        </p:txBody>
      </p:sp>
      <p:sp>
        <p:nvSpPr>
          <p:cNvPr id="3" name="日期版面配置區 2"/>
          <p:cNvSpPr>
            <a:spLocks noGrp="1"/>
          </p:cNvSpPr>
          <p:nvPr>
            <p:ph type="dt" idx="1"/>
          </p:nvPr>
        </p:nvSpPr>
        <p:spPr>
          <a:xfrm>
            <a:off x="3950255" y="0"/>
            <a:ext cx="3022019" cy="236698"/>
          </a:xfrm>
          <a:prstGeom prst="rect">
            <a:avLst/>
          </a:prstGeom>
        </p:spPr>
        <p:txBody>
          <a:bodyPr vert="horz" lIns="64055" tIns="32029" rIns="64055" bIns="32029" rtlCol="0"/>
          <a:lstStyle>
            <a:lvl1pPr algn="r" fontAlgn="auto">
              <a:spcBef>
                <a:spcPts val="0"/>
              </a:spcBef>
              <a:spcAft>
                <a:spcPts val="0"/>
              </a:spcAft>
              <a:defRPr kumimoji="0" sz="900">
                <a:latin typeface="+mn-lt"/>
                <a:ea typeface="+mn-ea"/>
              </a:defRPr>
            </a:lvl1pPr>
          </a:lstStyle>
          <a:p>
            <a:pPr>
              <a:defRPr/>
            </a:pPr>
            <a:endParaRPr lang="zh-TW" altLang="en-US"/>
          </a:p>
        </p:txBody>
      </p:sp>
      <p:sp>
        <p:nvSpPr>
          <p:cNvPr id="4" name="投影片圖像版面配置區 3"/>
          <p:cNvSpPr>
            <a:spLocks noGrp="1" noRot="1" noChangeAspect="1"/>
          </p:cNvSpPr>
          <p:nvPr>
            <p:ph type="sldImg" idx="2"/>
          </p:nvPr>
        </p:nvSpPr>
        <p:spPr>
          <a:xfrm>
            <a:off x="2303463" y="352425"/>
            <a:ext cx="2366962" cy="1774825"/>
          </a:xfrm>
          <a:prstGeom prst="rect">
            <a:avLst/>
          </a:prstGeom>
          <a:noFill/>
          <a:ln w="12700">
            <a:solidFill>
              <a:prstClr val="black"/>
            </a:solidFill>
          </a:ln>
        </p:spPr>
        <p:txBody>
          <a:bodyPr vert="horz" lIns="64055" tIns="32029" rIns="64055" bIns="32029" rtlCol="0" anchor="ctr"/>
          <a:lstStyle/>
          <a:p>
            <a:pPr lvl="0"/>
            <a:endParaRPr lang="zh-TW" altLang="en-US" noProof="0"/>
          </a:p>
        </p:txBody>
      </p:sp>
      <p:sp>
        <p:nvSpPr>
          <p:cNvPr id="5" name="備忘稿版面配置區 4"/>
          <p:cNvSpPr>
            <a:spLocks noGrp="1"/>
          </p:cNvSpPr>
          <p:nvPr>
            <p:ph type="body" sz="quarter" idx="3"/>
          </p:nvPr>
        </p:nvSpPr>
        <p:spPr>
          <a:xfrm>
            <a:off x="697390" y="2248617"/>
            <a:ext cx="5579110" cy="2130268"/>
          </a:xfrm>
          <a:prstGeom prst="rect">
            <a:avLst/>
          </a:prstGeom>
        </p:spPr>
        <p:txBody>
          <a:bodyPr vert="horz" lIns="64055" tIns="32029" rIns="64055" bIns="32029" rtlCol="0"/>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endParaRPr lang="zh-TW" altLang="en-US" noProof="0"/>
          </a:p>
        </p:txBody>
      </p:sp>
      <p:sp>
        <p:nvSpPr>
          <p:cNvPr id="6" name="頁尾版面配置區 5"/>
          <p:cNvSpPr>
            <a:spLocks noGrp="1"/>
          </p:cNvSpPr>
          <p:nvPr>
            <p:ph type="ftr" sz="quarter" idx="4"/>
          </p:nvPr>
        </p:nvSpPr>
        <p:spPr>
          <a:xfrm>
            <a:off x="2" y="4496409"/>
            <a:ext cx="3022019" cy="236698"/>
          </a:xfrm>
          <a:prstGeom prst="rect">
            <a:avLst/>
          </a:prstGeom>
        </p:spPr>
        <p:txBody>
          <a:bodyPr vert="horz" lIns="64055" tIns="32029" rIns="64055" bIns="32029" rtlCol="0" anchor="b"/>
          <a:lstStyle>
            <a:lvl1pPr algn="l" fontAlgn="auto">
              <a:spcBef>
                <a:spcPts val="0"/>
              </a:spcBef>
              <a:spcAft>
                <a:spcPts val="0"/>
              </a:spcAft>
              <a:defRPr kumimoji="0" sz="9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950255" y="4496409"/>
            <a:ext cx="3022019" cy="236698"/>
          </a:xfrm>
          <a:prstGeom prst="rect">
            <a:avLst/>
          </a:prstGeom>
        </p:spPr>
        <p:txBody>
          <a:bodyPr vert="horz" lIns="64055" tIns="32029" rIns="64055" bIns="32029" rtlCol="0" anchor="b"/>
          <a:lstStyle>
            <a:lvl1pPr algn="r" fontAlgn="auto">
              <a:spcBef>
                <a:spcPts val="0"/>
              </a:spcBef>
              <a:spcAft>
                <a:spcPts val="0"/>
              </a:spcAft>
              <a:defRPr kumimoji="0" sz="900">
                <a:latin typeface="+mn-lt"/>
                <a:ea typeface="+mn-ea"/>
              </a:defRPr>
            </a:lvl1pPr>
          </a:lstStyle>
          <a:p>
            <a:pPr>
              <a:defRPr/>
            </a:pPr>
            <a:fld id="{DAFB6B40-A0F9-45AC-8783-6E573CC0DB4C}" type="slidenum">
              <a:rPr lang="zh-TW" altLang="en-US"/>
              <a:pPr>
                <a:defRPr/>
              </a:pPr>
              <a:t>‹#›</a:t>
            </a:fld>
            <a:endParaRPr lang="zh-TW" altLang="en-US"/>
          </a:p>
        </p:txBody>
      </p:sp>
    </p:spTree>
    <p:extLst>
      <p:ext uri="{BB962C8B-B14F-4D97-AF65-F5344CB8AC3E}">
        <p14:creationId xmlns:p14="http://schemas.microsoft.com/office/powerpoint/2010/main" val="1720694345"/>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900" i="1" dirty="0" err="1">
                <a:effectLst>
                  <a:outerShdw blurRad="38100" dist="38100" dir="2700000" algn="tl">
                    <a:srgbClr val="000000">
                      <a:alpha val="91000"/>
                    </a:srgbClr>
                  </a:outerShdw>
                </a:effectLst>
                <a:latin typeface="Times New Roman" panose="02020603050405020304" pitchFamily="18" charset="0"/>
                <a:cs typeface="Times New Roman" panose="02020603050405020304" pitchFamily="18" charset="0"/>
              </a:rPr>
              <a:t>Electrooxidation</a:t>
            </a:r>
            <a:r>
              <a:rPr lang="en-US" altLang="zh-TW" sz="900" i="1" dirty="0">
                <a:effectLst>
                  <a:outerShdw blurRad="38100" dist="38100" dir="2700000" algn="tl">
                    <a:srgbClr val="000000">
                      <a:alpha val="91000"/>
                    </a:srgbClr>
                  </a:outerShdw>
                </a:effectLst>
                <a:latin typeface="Times New Roman" panose="02020603050405020304" pitchFamily="18" charset="0"/>
                <a:cs typeface="Times New Roman" panose="02020603050405020304" pitchFamily="18" charset="0"/>
              </a:rPr>
              <a:t> of Phenol in (Acidic) Aqueous Solution using Pt Composite Electrode</a:t>
            </a:r>
            <a:endParaRPr lang="zh-TW" altLang="en-US" dirty="0"/>
          </a:p>
        </p:txBody>
      </p:sp>
      <p:sp>
        <p:nvSpPr>
          <p:cNvPr id="6" name="日期版面配置區 5"/>
          <p:cNvSpPr>
            <a:spLocks noGrp="1"/>
          </p:cNvSpPr>
          <p:nvPr>
            <p:ph type="dt" idx="12"/>
          </p:nvPr>
        </p:nvSpPr>
        <p:spPr/>
        <p:txBody>
          <a:bodyPr/>
          <a:lstStyle/>
          <a:p>
            <a:pPr>
              <a:defRPr/>
            </a:pPr>
            <a:endParaRPr lang="zh-TW" altLang="en-US"/>
          </a:p>
        </p:txBody>
      </p:sp>
      <p:sp>
        <p:nvSpPr>
          <p:cNvPr id="7" name="投影片編號版面配置區 6"/>
          <p:cNvSpPr>
            <a:spLocks noGrp="1"/>
          </p:cNvSpPr>
          <p:nvPr>
            <p:ph type="sldNum" sz="quarter" idx="13"/>
          </p:nvPr>
        </p:nvSpPr>
        <p:spPr/>
        <p:txBody>
          <a:bodyPr/>
          <a:lstStyle/>
          <a:p>
            <a:pPr>
              <a:defRPr/>
            </a:pPr>
            <a:fld id="{DAFB6B40-A0F9-45AC-8783-6E573CC0DB4C}" type="slidenum">
              <a:rPr lang="zh-TW" altLang="en-US" smtClean="0"/>
              <a:pPr>
                <a:defRPr/>
              </a:pPr>
              <a:t>1</a:t>
            </a:fld>
            <a:endParaRPr lang="zh-TW" altLang="en-US"/>
          </a:p>
        </p:txBody>
      </p:sp>
    </p:spTree>
    <p:extLst>
      <p:ext uri="{BB962C8B-B14F-4D97-AF65-F5344CB8AC3E}">
        <p14:creationId xmlns:p14="http://schemas.microsoft.com/office/powerpoint/2010/main" val="1647935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640567">
              <a:defRPr/>
            </a:pPr>
            <a:r>
              <a:rPr lang="en-US" altLang="zh-TW" dirty="0" smtClean="0"/>
              <a:t>Phenol is a ‘priority’ contaminant found in industrial wastewater resulting from the textiles, paint, coal-gas, coal-coking, petroleum, and pharmaceutical industries, as well as in wastes from processes involving the use of phenol as a raw material.</a:t>
            </a:r>
          </a:p>
          <a:p>
            <a:pPr defTabSz="640567">
              <a:defRPr/>
            </a:pPr>
            <a:endParaRPr lang="en-US" altLang="zh-TW" dirty="0" smtClean="0"/>
          </a:p>
          <a:p>
            <a:r>
              <a:rPr lang="en-US" altLang="zh-TW" sz="900" dirty="0"/>
              <a:t>Phenol belongs to the recalcitrant pollutants to conventional</a:t>
            </a:r>
          </a:p>
          <a:p>
            <a:r>
              <a:rPr lang="en-US" altLang="zh-TW" sz="900" dirty="0"/>
              <a:t>physicochemical and biological treatments.(Pimentel </a:t>
            </a:r>
            <a:r>
              <a:rPr lang="en-US" altLang="zh-TW" sz="900" i="1" dirty="0"/>
              <a:t>et al</a:t>
            </a:r>
            <a:r>
              <a:rPr lang="en-US" altLang="zh-TW" sz="900" dirty="0"/>
              <a:t>., 2008)</a:t>
            </a:r>
            <a:endParaRPr lang="en-US" altLang="zh-TW" dirty="0" smtClean="0"/>
          </a:p>
          <a:p>
            <a:pPr defTabSz="640567">
              <a:defRPr/>
            </a:pPr>
            <a:endParaRPr lang="en-US" altLang="zh-TW" dirty="0" smtClean="0"/>
          </a:p>
          <a:p>
            <a:pPr defTabSz="640567">
              <a:defRPr/>
            </a:pPr>
            <a:r>
              <a:rPr lang="en-US" altLang="zh-TW" dirty="0" smtClean="0"/>
              <a:t>The electrochemical method for the mineralization of organic pollutants is a new</a:t>
            </a:r>
            <a:r>
              <a:rPr lang="zh-TW" altLang="en-US" dirty="0" smtClean="0"/>
              <a:t> </a:t>
            </a:r>
            <a:r>
              <a:rPr lang="en-US" altLang="zh-TW" dirty="0" smtClean="0"/>
              <a:t>technology and has attracted a great deal of attention recently. </a:t>
            </a:r>
          </a:p>
          <a:p>
            <a:pPr defTabSz="640567">
              <a:defRPr/>
            </a:pPr>
            <a:endParaRPr lang="zh-TW" altLang="en-US" dirty="0" smtClean="0"/>
          </a:p>
          <a:p>
            <a:endParaRPr lang="zh-TW" altLang="en-US" baseline="0" dirty="0"/>
          </a:p>
        </p:txBody>
      </p:sp>
      <p:sp>
        <p:nvSpPr>
          <p:cNvPr id="6" name="日期版面配置區 5"/>
          <p:cNvSpPr>
            <a:spLocks noGrp="1"/>
          </p:cNvSpPr>
          <p:nvPr>
            <p:ph type="dt" idx="12"/>
          </p:nvPr>
        </p:nvSpPr>
        <p:spPr/>
        <p:txBody>
          <a:bodyPr/>
          <a:lstStyle/>
          <a:p>
            <a:pPr>
              <a:defRPr/>
            </a:pPr>
            <a:endParaRPr lang="zh-TW" altLang="en-US"/>
          </a:p>
        </p:txBody>
      </p:sp>
      <p:sp>
        <p:nvSpPr>
          <p:cNvPr id="7" name="投影片編號版面配置區 6"/>
          <p:cNvSpPr>
            <a:spLocks noGrp="1"/>
          </p:cNvSpPr>
          <p:nvPr>
            <p:ph type="sldNum" sz="quarter" idx="13"/>
          </p:nvPr>
        </p:nvSpPr>
        <p:spPr/>
        <p:txBody>
          <a:bodyPr/>
          <a:lstStyle/>
          <a:p>
            <a:pPr>
              <a:defRPr/>
            </a:pPr>
            <a:fld id="{DAFB6B40-A0F9-45AC-8783-6E573CC0DB4C}" type="slidenum">
              <a:rPr lang="zh-TW" altLang="en-US" smtClean="0"/>
              <a:pPr>
                <a:defRPr/>
              </a:pPr>
              <a:t>3</a:t>
            </a:fld>
            <a:endParaRPr lang="zh-TW" altLang="en-US"/>
          </a:p>
        </p:txBody>
      </p:sp>
    </p:spTree>
    <p:extLst>
      <p:ext uri="{BB962C8B-B14F-4D97-AF65-F5344CB8AC3E}">
        <p14:creationId xmlns:p14="http://schemas.microsoft.com/office/powerpoint/2010/main" val="3580420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spcBef>
                <a:spcPts val="841"/>
              </a:spcBef>
            </a:pPr>
            <a:r>
              <a:rPr lang="en-US" altLang="zh-TW" sz="900" dirty="0"/>
              <a:t>The electrochemical technology is</a:t>
            </a:r>
            <a:r>
              <a:rPr lang="zh-TW" altLang="en-US" sz="900" dirty="0"/>
              <a:t> </a:t>
            </a:r>
            <a:r>
              <a:rPr lang="en-US" altLang="zh-TW" sz="900" dirty="0"/>
              <a:t>interesting for the treatment and it is in competition</a:t>
            </a:r>
            <a:r>
              <a:rPr lang="zh-TW" altLang="en-US" sz="900" dirty="0"/>
              <a:t> </a:t>
            </a:r>
            <a:r>
              <a:rPr lang="en-US" altLang="zh-TW" sz="900" dirty="0"/>
              <a:t>with the process of chemical oxidation using strong oxidants.</a:t>
            </a:r>
          </a:p>
          <a:p>
            <a:pPr algn="just">
              <a:spcBef>
                <a:spcPts val="841"/>
              </a:spcBef>
            </a:pPr>
            <a:r>
              <a:rPr lang="en-US" altLang="zh-TW" sz="900" dirty="0"/>
              <a:t>The main</a:t>
            </a:r>
            <a:r>
              <a:rPr lang="zh-TW" altLang="en-US" sz="900" dirty="0"/>
              <a:t> </a:t>
            </a:r>
            <a:r>
              <a:rPr lang="en-US" altLang="zh-TW" sz="900" dirty="0"/>
              <a:t>advantage of this technology is that chemicals are not used. In fact, only electrical</a:t>
            </a:r>
            <a:r>
              <a:rPr lang="zh-TW" altLang="en-US" sz="900" dirty="0"/>
              <a:t> </a:t>
            </a:r>
            <a:r>
              <a:rPr lang="en-US" altLang="zh-TW" sz="900" dirty="0"/>
              <a:t>energy is consumed for the mineralization of organic pollutants. (</a:t>
            </a:r>
            <a:r>
              <a:rPr lang="en-US" altLang="zh-TW" sz="900" dirty="0" err="1"/>
              <a:t>Kapałka</a:t>
            </a:r>
            <a:r>
              <a:rPr lang="en-US" altLang="zh-TW" sz="900" dirty="0"/>
              <a:t> </a:t>
            </a:r>
            <a:r>
              <a:rPr lang="en-US" altLang="zh-TW" sz="900" i="1" dirty="0"/>
              <a:t>et al</a:t>
            </a:r>
            <a:r>
              <a:rPr lang="en-US" altLang="zh-TW" sz="900" dirty="0"/>
              <a:t>., 2008)</a:t>
            </a:r>
          </a:p>
          <a:p>
            <a:pPr algn="just">
              <a:spcBef>
                <a:spcPts val="841"/>
              </a:spcBef>
            </a:pPr>
            <a:endParaRPr lang="en-US" altLang="zh-TW" sz="900" dirty="0"/>
          </a:p>
          <a:p>
            <a:pPr algn="just">
              <a:spcBef>
                <a:spcPts val="841"/>
              </a:spcBef>
            </a:pPr>
            <a:r>
              <a:rPr lang="en-US" altLang="zh-TW" sz="900" dirty="0"/>
              <a:t>AOPs have been defined broadly as those aqueous phase oxidation processes which are based primarily on the intermediacy of the hydroxyl radical in the mechanism(s) resulting in the destruction of the target pollutant or xenobiotic or contaminant compound.(</a:t>
            </a:r>
            <a:r>
              <a:rPr lang="en-US" altLang="zh-TW" sz="900" dirty="0" err="1"/>
              <a:t>Esplugas</a:t>
            </a:r>
            <a:r>
              <a:rPr lang="en-US" altLang="zh-TW" sz="900" dirty="0"/>
              <a:t> </a:t>
            </a:r>
            <a:r>
              <a:rPr lang="en-US" altLang="zh-TW" sz="900" i="1" dirty="0"/>
              <a:t>et al</a:t>
            </a:r>
            <a:r>
              <a:rPr lang="en-US" altLang="zh-TW" sz="900" dirty="0"/>
              <a:t>.,2002 )</a:t>
            </a:r>
          </a:p>
          <a:p>
            <a:pPr defTabSz="640567">
              <a:defRPr/>
            </a:pPr>
            <a:endParaRPr lang="en-US" altLang="zh-TW" sz="900" dirty="0"/>
          </a:p>
          <a:p>
            <a:pPr defTabSz="640567">
              <a:defRPr/>
            </a:pPr>
            <a:r>
              <a:rPr lang="en-US" altLang="zh-TW" sz="900" dirty="0"/>
              <a:t>dilute wastewater (COD &lt; 5</a:t>
            </a:r>
            <a:r>
              <a:rPr lang="zh-TW" altLang="en-US" sz="900" dirty="0"/>
              <a:t> </a:t>
            </a:r>
            <a:r>
              <a:rPr lang="en-US" altLang="zh-TW" sz="900" dirty="0"/>
              <a:t>g/L) </a:t>
            </a:r>
          </a:p>
          <a:p>
            <a:pPr defTabSz="640567">
              <a:defRPr/>
            </a:pPr>
            <a:r>
              <a:rPr lang="en-US" altLang="zh-TW" sz="900" dirty="0"/>
              <a:t>(The electrochemical method for the mineralization of organic pollutants is a new</a:t>
            </a:r>
            <a:r>
              <a:rPr lang="zh-TW" altLang="en-US" sz="900" dirty="0"/>
              <a:t> </a:t>
            </a:r>
            <a:r>
              <a:rPr lang="en-US" altLang="zh-TW" sz="900" dirty="0"/>
              <a:t>technology and has attracted a great deal of attention recently.) </a:t>
            </a:r>
          </a:p>
          <a:p>
            <a:endParaRPr lang="en-US" altLang="zh-TW" dirty="0" smtClean="0"/>
          </a:p>
          <a:p>
            <a:r>
              <a:rPr lang="en-US" altLang="zh-TW" dirty="0" smtClean="0"/>
              <a:t>File:</a:t>
            </a:r>
            <a:r>
              <a:rPr lang="en-US" altLang="zh-TW" baseline="0" dirty="0" smtClean="0"/>
              <a:t> </a:t>
            </a:r>
            <a:r>
              <a:rPr lang="en-US" altLang="zh-TW" dirty="0" smtClean="0"/>
              <a:t>T. Tendency/ </a:t>
            </a:r>
            <a:r>
              <a:rPr lang="en-US" altLang="zh-TW" dirty="0" err="1" smtClean="0"/>
              <a:t>Echem</a:t>
            </a:r>
            <a:r>
              <a:rPr lang="en-US" altLang="zh-TW" dirty="0" smtClean="0"/>
              <a:t>. /G-C paper </a:t>
            </a:r>
          </a:p>
        </p:txBody>
      </p:sp>
      <p:sp>
        <p:nvSpPr>
          <p:cNvPr id="6" name="日期版面配置區 5"/>
          <p:cNvSpPr>
            <a:spLocks noGrp="1"/>
          </p:cNvSpPr>
          <p:nvPr>
            <p:ph type="dt" idx="12"/>
          </p:nvPr>
        </p:nvSpPr>
        <p:spPr/>
        <p:txBody>
          <a:bodyPr/>
          <a:lstStyle/>
          <a:p>
            <a:pPr>
              <a:defRPr/>
            </a:pPr>
            <a:endParaRPr lang="zh-TW" altLang="en-US"/>
          </a:p>
        </p:txBody>
      </p:sp>
      <p:sp>
        <p:nvSpPr>
          <p:cNvPr id="7" name="投影片編號版面配置區 6"/>
          <p:cNvSpPr>
            <a:spLocks noGrp="1"/>
          </p:cNvSpPr>
          <p:nvPr>
            <p:ph type="sldNum" sz="quarter" idx="13"/>
          </p:nvPr>
        </p:nvSpPr>
        <p:spPr/>
        <p:txBody>
          <a:bodyPr/>
          <a:lstStyle/>
          <a:p>
            <a:pPr>
              <a:defRPr/>
            </a:pPr>
            <a:fld id="{DAFB6B40-A0F9-45AC-8783-6E573CC0DB4C}" type="slidenum">
              <a:rPr lang="zh-TW" altLang="en-US" smtClean="0"/>
              <a:pPr>
                <a:defRPr/>
              </a:pPr>
              <a:t>4</a:t>
            </a:fld>
            <a:endParaRPr lang="zh-TW" altLang="en-US"/>
          </a:p>
        </p:txBody>
      </p:sp>
    </p:spTree>
    <p:extLst>
      <p:ext uri="{BB962C8B-B14F-4D97-AF65-F5344CB8AC3E}">
        <p14:creationId xmlns:p14="http://schemas.microsoft.com/office/powerpoint/2010/main" val="909722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640567">
              <a:defRPr/>
            </a:pPr>
            <a:r>
              <a:rPr lang="en-US" altLang="zh-TW" dirty="0" smtClean="0"/>
              <a:t>Here we interest</a:t>
            </a:r>
            <a:r>
              <a:rPr lang="zh-TW" altLang="en-US" baseline="0" dirty="0" smtClean="0"/>
              <a:t> </a:t>
            </a:r>
            <a:r>
              <a:rPr lang="en-US" altLang="zh-TW" baseline="0" dirty="0" smtClean="0"/>
              <a:t>in the electrode reaction of anode where </a:t>
            </a:r>
            <a:r>
              <a:rPr lang="en-US" altLang="zh-TW" dirty="0" smtClean="0"/>
              <a:t>oxidation </a:t>
            </a:r>
            <a:r>
              <a:rPr lang="en-US" altLang="zh-TW" sz="900" dirty="0"/>
              <a:t>reactions take place</a:t>
            </a:r>
            <a:r>
              <a:rPr lang="en-US" altLang="zh-TW" baseline="0" dirty="0" smtClean="0"/>
              <a:t>.</a:t>
            </a:r>
            <a:r>
              <a:rPr lang="en-US" altLang="zh-TW" sz="900" dirty="0"/>
              <a:t>  </a:t>
            </a:r>
            <a:endParaRPr lang="en-US" altLang="zh-TW" dirty="0" smtClean="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5</a:t>
            </a:fld>
            <a:endParaRPr lang="zh-TW" altLang="en-US"/>
          </a:p>
        </p:txBody>
      </p:sp>
    </p:spTree>
    <p:extLst>
      <p:ext uri="{BB962C8B-B14F-4D97-AF65-F5344CB8AC3E}">
        <p14:creationId xmlns:p14="http://schemas.microsoft.com/office/powerpoint/2010/main" val="1187387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640567">
              <a:defRPr/>
            </a:pPr>
            <a:r>
              <a:rPr lang="en-US" altLang="zh-TW" dirty="0" smtClean="0"/>
              <a:t>Binary platinum alloy catalyst(e.g. Pt-Ru) was developed, the improved activity of which is related to its enhanced facility toward the oxidation of CO at relatively low electrode potentials if compared to pure Pt, rather than to CO tolerance in the precise meaning of the term. </a:t>
            </a:r>
          </a:p>
          <a:p>
            <a:endParaRPr lang="zh-TW" altLang="en-US"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6</a:t>
            </a:fld>
            <a:endParaRPr lang="zh-TW" altLang="en-US"/>
          </a:p>
        </p:txBody>
      </p:sp>
    </p:spTree>
    <p:extLst>
      <p:ext uri="{BB962C8B-B14F-4D97-AF65-F5344CB8AC3E}">
        <p14:creationId xmlns:p14="http://schemas.microsoft.com/office/powerpoint/2010/main" val="2565145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8</a:t>
            </a:fld>
            <a:endParaRPr lang="zh-TW" altLang="en-US"/>
          </a:p>
        </p:txBody>
      </p:sp>
    </p:spTree>
    <p:extLst>
      <p:ext uri="{BB962C8B-B14F-4D97-AF65-F5344CB8AC3E}">
        <p14:creationId xmlns:p14="http://schemas.microsoft.com/office/powerpoint/2010/main" val="2852651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640567">
              <a:defRPr/>
            </a:pPr>
            <a:r>
              <a:rPr lang="en-US" altLang="zh-TW" sz="900" b="1" dirty="0" err="1"/>
              <a:t>Polyvinylpyrrolidon</a:t>
            </a:r>
            <a:r>
              <a:rPr lang="en-US" altLang="zh-TW" sz="900" dirty="0"/>
              <a:t> (PVP)</a:t>
            </a:r>
          </a:p>
          <a:p>
            <a:pPr defTabSz="640567">
              <a:defRPr/>
            </a:pPr>
            <a:r>
              <a:rPr lang="en-US" altLang="zh-TW" b="0" dirty="0" smtClean="0"/>
              <a:t>https://de.wikipedia.org/wiki/Polyvinylpyrrolidon</a:t>
            </a:r>
          </a:p>
          <a:p>
            <a:pPr defTabSz="640567">
              <a:defRPr/>
            </a:pPr>
            <a:r>
              <a:rPr lang="en-US" altLang="zh-TW" sz="900" dirty="0"/>
              <a:t>Ethylene glycol(EG)</a:t>
            </a:r>
          </a:p>
          <a:p>
            <a:pPr defTabSz="640567">
              <a:defRPr/>
            </a:pPr>
            <a:r>
              <a:rPr lang="en-US" altLang="zh-TW" sz="900" dirty="0" err="1"/>
              <a:t>Hexachloroplatinic</a:t>
            </a:r>
            <a:r>
              <a:rPr lang="en-US" altLang="zh-TW" sz="900" dirty="0"/>
              <a:t> (H2PtCl6)</a:t>
            </a:r>
          </a:p>
          <a:p>
            <a:pPr defTabSz="640567">
              <a:defRPr/>
            </a:pPr>
            <a:r>
              <a:rPr lang="en-US" altLang="zh-TW" dirty="0" smtClean="0"/>
              <a:t>We employed carbon</a:t>
            </a:r>
            <a:r>
              <a:rPr lang="en-US" altLang="zh-TW" baseline="0" dirty="0" smtClean="0"/>
              <a:t> fiber supported Ru-Pt alloy catalyst for anode as Anode.</a:t>
            </a:r>
            <a:endParaRPr lang="en-US" altLang="zh-TW" dirty="0" smtClean="0"/>
          </a:p>
          <a:p>
            <a:pPr defTabSz="640567">
              <a:defRPr/>
            </a:pPr>
            <a:endParaRPr lang="zh-TW" altLang="en-US" b="0" dirty="0"/>
          </a:p>
        </p:txBody>
      </p:sp>
      <p:sp>
        <p:nvSpPr>
          <p:cNvPr id="6" name="日期版面配置區 5"/>
          <p:cNvSpPr>
            <a:spLocks noGrp="1"/>
          </p:cNvSpPr>
          <p:nvPr>
            <p:ph type="dt" idx="12"/>
          </p:nvPr>
        </p:nvSpPr>
        <p:spPr/>
        <p:txBody>
          <a:bodyPr/>
          <a:lstStyle/>
          <a:p>
            <a:pPr>
              <a:defRPr/>
            </a:pPr>
            <a:endParaRPr lang="zh-TW" altLang="en-US"/>
          </a:p>
        </p:txBody>
      </p:sp>
      <p:sp>
        <p:nvSpPr>
          <p:cNvPr id="7" name="投影片編號版面配置區 6"/>
          <p:cNvSpPr>
            <a:spLocks noGrp="1"/>
          </p:cNvSpPr>
          <p:nvPr>
            <p:ph type="sldNum" sz="quarter" idx="13"/>
          </p:nvPr>
        </p:nvSpPr>
        <p:spPr/>
        <p:txBody>
          <a:bodyPr/>
          <a:lstStyle/>
          <a:p>
            <a:pPr>
              <a:defRPr/>
            </a:pPr>
            <a:fld id="{DAFB6B40-A0F9-45AC-8783-6E573CC0DB4C}" type="slidenum">
              <a:rPr lang="zh-TW" altLang="en-US" smtClean="0"/>
              <a:pPr>
                <a:defRPr/>
              </a:pPr>
              <a:t>9</a:t>
            </a:fld>
            <a:endParaRPr lang="zh-TW" altLang="en-US"/>
          </a:p>
        </p:txBody>
      </p:sp>
    </p:spTree>
    <p:extLst>
      <p:ext uri="{BB962C8B-B14F-4D97-AF65-F5344CB8AC3E}">
        <p14:creationId xmlns:p14="http://schemas.microsoft.com/office/powerpoint/2010/main" val="4010773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640567">
              <a:defRPr/>
            </a:pPr>
            <a:r>
              <a:rPr lang="en-US" altLang="zh-TW" dirty="0" smtClean="0"/>
              <a:t>We employed carbon</a:t>
            </a:r>
            <a:r>
              <a:rPr lang="en-US" altLang="zh-TW" baseline="0" dirty="0" smtClean="0"/>
              <a:t> fiber supported Ru-Pt alloy catalyst for anode as working electrode.</a:t>
            </a:r>
            <a:endParaRPr lang="en-US" altLang="zh-TW" dirty="0" smtClean="0"/>
          </a:p>
          <a:p>
            <a:pPr defTabSz="640567">
              <a:defRPr/>
            </a:pPr>
            <a:r>
              <a:rPr lang="en-US" altLang="zh-TW" dirty="0" smtClean="0"/>
              <a:t>Characteristics of each electrode</a:t>
            </a:r>
            <a:r>
              <a:rPr lang="en-US" altLang="zh-TW" baseline="0" dirty="0" smtClean="0"/>
              <a:t> will been a</a:t>
            </a:r>
            <a:r>
              <a:rPr lang="en-US" altLang="zh-TW" dirty="0" smtClean="0"/>
              <a:t>nalyzed</a:t>
            </a:r>
            <a:r>
              <a:rPr lang="zh-TW" altLang="en-US" dirty="0" smtClean="0"/>
              <a:t> </a:t>
            </a:r>
            <a:r>
              <a:rPr lang="en-US" altLang="zh-TW" dirty="0" smtClean="0"/>
              <a:t>in cyclic voltammetry to distinguish their differences.</a:t>
            </a:r>
            <a:br>
              <a:rPr lang="en-US" altLang="zh-TW" dirty="0" smtClean="0"/>
            </a:br>
            <a:r>
              <a:rPr lang="en-US" altLang="zh-TW" dirty="0" smtClean="0"/>
              <a:t>In </a:t>
            </a:r>
            <a:r>
              <a:rPr lang="en-US" altLang="zh-TW" sz="900" dirty="0">
                <a:solidFill>
                  <a:srgbClr val="990B0B"/>
                </a:solidFill>
                <a:latin typeface="Times New Roman" pitchFamily="18" charset="0"/>
                <a:cs typeface="Times New Roman" pitchFamily="18" charset="0"/>
              </a:rPr>
              <a:t>Cyclic voltammetry</a:t>
            </a:r>
            <a:r>
              <a:rPr lang="zh-TW" altLang="en-US" sz="900" dirty="0">
                <a:solidFill>
                  <a:srgbClr val="990B0B"/>
                </a:solidFill>
                <a:latin typeface="Times New Roman" pitchFamily="18" charset="0"/>
                <a:cs typeface="Times New Roman" pitchFamily="18" charset="0"/>
              </a:rPr>
              <a:t> </a:t>
            </a:r>
            <a:r>
              <a:rPr lang="en-US" altLang="zh-TW" sz="900" dirty="0">
                <a:solidFill>
                  <a:srgbClr val="990B0B"/>
                </a:solidFill>
                <a:latin typeface="Times New Roman" pitchFamily="18" charset="0"/>
                <a:cs typeface="Times New Roman" pitchFamily="18" charset="0"/>
              </a:rPr>
              <a:t>,</a:t>
            </a:r>
            <a:r>
              <a:rPr lang="zh-TW" altLang="en-US" sz="900" dirty="0">
                <a:solidFill>
                  <a:srgbClr val="990B0B"/>
                </a:solidFill>
                <a:latin typeface="Times New Roman" pitchFamily="18" charset="0"/>
                <a:cs typeface="Times New Roman" pitchFamily="18" charset="0"/>
              </a:rPr>
              <a:t> </a:t>
            </a:r>
            <a:r>
              <a:rPr lang="en-US" altLang="zh-TW" sz="900" dirty="0">
                <a:solidFill>
                  <a:srgbClr val="990B0B"/>
                </a:solidFill>
                <a:latin typeface="Times New Roman" pitchFamily="18" charset="0"/>
                <a:cs typeface="Times New Roman" pitchFamily="18" charset="0"/>
              </a:rPr>
              <a:t>a given potential range</a:t>
            </a:r>
            <a:r>
              <a:rPr lang="zh-TW" altLang="en-US" sz="900" dirty="0">
                <a:solidFill>
                  <a:srgbClr val="990B0B"/>
                </a:solidFill>
                <a:latin typeface="Times New Roman" pitchFamily="18" charset="0"/>
                <a:cs typeface="Times New Roman" pitchFamily="18" charset="0"/>
              </a:rPr>
              <a:t> </a:t>
            </a:r>
            <a:r>
              <a:rPr lang="en-US" altLang="zh-TW" sz="900" dirty="0"/>
              <a:t>is scanned starting at the Initial potential and ending at the Final potential .</a:t>
            </a:r>
            <a:br>
              <a:rPr lang="en-US" altLang="zh-TW" sz="900" dirty="0"/>
            </a:br>
            <a:r>
              <a:rPr lang="en-US" altLang="zh-TW" sz="900" dirty="0"/>
              <a:t>But how do we observe an oxidation reaction occurred?   The Current result from this scan experiment will show us .</a:t>
            </a:r>
          </a:p>
          <a:p>
            <a:pPr defTabSz="640567">
              <a:defRPr/>
            </a:pPr>
            <a:endParaRPr lang="zh-TW" altLang="en-US" b="0" dirty="0"/>
          </a:p>
        </p:txBody>
      </p:sp>
      <p:sp>
        <p:nvSpPr>
          <p:cNvPr id="6" name="日期版面配置區 5"/>
          <p:cNvSpPr>
            <a:spLocks noGrp="1"/>
          </p:cNvSpPr>
          <p:nvPr>
            <p:ph type="dt" idx="12"/>
          </p:nvPr>
        </p:nvSpPr>
        <p:spPr/>
        <p:txBody>
          <a:bodyPr/>
          <a:lstStyle/>
          <a:p>
            <a:pPr>
              <a:defRPr/>
            </a:pPr>
            <a:endParaRPr lang="zh-TW" altLang="en-US"/>
          </a:p>
        </p:txBody>
      </p:sp>
      <p:sp>
        <p:nvSpPr>
          <p:cNvPr id="7" name="投影片編號版面配置區 6"/>
          <p:cNvSpPr>
            <a:spLocks noGrp="1"/>
          </p:cNvSpPr>
          <p:nvPr>
            <p:ph type="sldNum" sz="quarter" idx="13"/>
          </p:nvPr>
        </p:nvSpPr>
        <p:spPr/>
        <p:txBody>
          <a:bodyPr/>
          <a:lstStyle/>
          <a:p>
            <a:pPr>
              <a:defRPr/>
            </a:pPr>
            <a:fld id="{DAFB6B40-A0F9-45AC-8783-6E573CC0DB4C}" type="slidenum">
              <a:rPr lang="zh-TW" altLang="en-US" smtClean="0"/>
              <a:pPr>
                <a:defRPr/>
              </a:pPr>
              <a:t>10</a:t>
            </a:fld>
            <a:endParaRPr lang="zh-TW" altLang="en-US"/>
          </a:p>
        </p:txBody>
      </p:sp>
    </p:spTree>
    <p:extLst>
      <p:ext uri="{BB962C8B-B14F-4D97-AF65-F5344CB8AC3E}">
        <p14:creationId xmlns:p14="http://schemas.microsoft.com/office/powerpoint/2010/main" val="2535901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640567">
              <a:defRPr/>
            </a:pPr>
            <a:r>
              <a:rPr lang="en-US" altLang="zh-TW" dirty="0" smtClean="0"/>
              <a:t>Carbon Nanotubes Grown on the Surface of Fibers  (J. </a:t>
            </a:r>
            <a:r>
              <a:rPr lang="en-US" altLang="zh-TW" dirty="0" err="1" smtClean="0"/>
              <a:t>García,et</a:t>
            </a:r>
            <a:r>
              <a:rPr lang="en-US" altLang="zh-TW" baseline="0" dirty="0" smtClean="0"/>
              <a:t> al,2008)</a:t>
            </a:r>
          </a:p>
          <a:p>
            <a:pPr defTabSz="640567">
              <a:defRPr/>
            </a:pPr>
            <a:r>
              <a:rPr lang="en-US" altLang="zh-TW" sz="900" dirty="0"/>
              <a:t>The growth of carbon nanotube via chemical vapor deposition.</a:t>
            </a:r>
            <a:endParaRPr lang="zh-TW" altLang="en-US" b="0"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11</a:t>
            </a:fld>
            <a:endParaRPr lang="zh-TW" altLang="en-US"/>
          </a:p>
        </p:txBody>
      </p:sp>
    </p:spTree>
    <p:extLst>
      <p:ext uri="{BB962C8B-B14F-4D97-AF65-F5344CB8AC3E}">
        <p14:creationId xmlns:p14="http://schemas.microsoft.com/office/powerpoint/2010/main" val="221913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640567">
              <a:defRPr/>
            </a:pPr>
            <a:r>
              <a:rPr lang="en-US" altLang="zh-TW" dirty="0" smtClean="0"/>
              <a:t>There will be</a:t>
            </a:r>
            <a:r>
              <a:rPr lang="en-US" altLang="zh-TW" baseline="0" dirty="0" smtClean="0"/>
              <a:t> a triple electrode system.</a:t>
            </a:r>
            <a:r>
              <a:rPr lang="en-US" altLang="zh-TW" dirty="0" smtClean="0"/>
              <a:t> The triple-electrode system consisted of a working electrode, </a:t>
            </a:r>
            <a:r>
              <a:rPr lang="en-US" altLang="zh-TW" sz="900" dirty="0">
                <a:latin typeface="Times New Roman" panose="02020603050405020304" pitchFamily="18" charset="0"/>
                <a:cs typeface="Times New Roman" panose="02020603050405020304" pitchFamily="18" charset="0"/>
              </a:rPr>
              <a:t>Counter </a:t>
            </a:r>
            <a:r>
              <a:rPr lang="en-US" altLang="zh-TW" dirty="0" smtClean="0"/>
              <a:t>electrode, a reference Ag/</a:t>
            </a:r>
            <a:r>
              <a:rPr lang="en-US" altLang="zh-TW" dirty="0" err="1" smtClean="0"/>
              <a:t>AgCl</a:t>
            </a:r>
            <a:r>
              <a:rPr lang="en-US" altLang="zh-TW" dirty="0" smtClean="0"/>
              <a:t> H2SO4(0.01M) and auxiliary platinum electrode. </a:t>
            </a:r>
          </a:p>
          <a:p>
            <a:pPr defTabSz="640567">
              <a:defRPr/>
            </a:pPr>
            <a:r>
              <a:rPr lang="en-US" altLang="zh-TW" dirty="0" smtClean="0"/>
              <a:t/>
            </a:r>
            <a:br>
              <a:rPr lang="en-US" altLang="zh-TW" dirty="0" smtClean="0"/>
            </a:br>
            <a:r>
              <a:rPr lang="en-US" altLang="zh-TW" dirty="0" smtClean="0"/>
              <a:t>We employed carbon</a:t>
            </a:r>
            <a:r>
              <a:rPr lang="en-US" altLang="zh-TW" baseline="0" dirty="0" smtClean="0"/>
              <a:t> fiber supported Ru-Pt alloy catalyst for anode as working electrode.</a:t>
            </a:r>
            <a:endParaRPr lang="en-US" altLang="zh-TW" dirty="0" smtClean="0"/>
          </a:p>
          <a:p>
            <a:pPr defTabSz="640567">
              <a:defRPr/>
            </a:pPr>
            <a:r>
              <a:rPr lang="en-US" altLang="zh-TW" dirty="0" smtClean="0"/>
              <a:t>Characteristics of each electrode</a:t>
            </a:r>
            <a:r>
              <a:rPr lang="en-US" altLang="zh-TW" baseline="0" dirty="0" smtClean="0"/>
              <a:t> will been a</a:t>
            </a:r>
            <a:r>
              <a:rPr lang="en-US" altLang="zh-TW" dirty="0" smtClean="0"/>
              <a:t>nalyzed</a:t>
            </a:r>
            <a:r>
              <a:rPr lang="zh-TW" altLang="en-US" dirty="0" smtClean="0"/>
              <a:t> </a:t>
            </a:r>
            <a:r>
              <a:rPr lang="en-US" altLang="zh-TW" dirty="0" smtClean="0"/>
              <a:t>in cyclic voltammetry to distinguish their differences.</a:t>
            </a:r>
            <a:br>
              <a:rPr lang="en-US" altLang="zh-TW" dirty="0" smtClean="0"/>
            </a:br>
            <a:r>
              <a:rPr lang="en-US" altLang="zh-TW" dirty="0" smtClean="0"/>
              <a:t>In </a:t>
            </a:r>
            <a:r>
              <a:rPr lang="en-US" altLang="zh-TW" sz="900" dirty="0">
                <a:solidFill>
                  <a:srgbClr val="990B0B"/>
                </a:solidFill>
                <a:latin typeface="Times New Roman" pitchFamily="18" charset="0"/>
                <a:cs typeface="Times New Roman" pitchFamily="18" charset="0"/>
              </a:rPr>
              <a:t>Cyclic voltammetry</a:t>
            </a:r>
            <a:r>
              <a:rPr lang="zh-TW" altLang="en-US" sz="900" dirty="0">
                <a:solidFill>
                  <a:srgbClr val="990B0B"/>
                </a:solidFill>
                <a:latin typeface="Times New Roman" pitchFamily="18" charset="0"/>
                <a:cs typeface="Times New Roman" pitchFamily="18" charset="0"/>
              </a:rPr>
              <a:t> </a:t>
            </a:r>
            <a:r>
              <a:rPr lang="en-US" altLang="zh-TW" sz="900" dirty="0">
                <a:solidFill>
                  <a:srgbClr val="990B0B"/>
                </a:solidFill>
                <a:latin typeface="Times New Roman" pitchFamily="18" charset="0"/>
                <a:cs typeface="Times New Roman" pitchFamily="18" charset="0"/>
              </a:rPr>
              <a:t>,</a:t>
            </a:r>
            <a:r>
              <a:rPr lang="zh-TW" altLang="en-US" sz="900" dirty="0">
                <a:solidFill>
                  <a:srgbClr val="990B0B"/>
                </a:solidFill>
                <a:latin typeface="Times New Roman" pitchFamily="18" charset="0"/>
                <a:cs typeface="Times New Roman" pitchFamily="18" charset="0"/>
              </a:rPr>
              <a:t> </a:t>
            </a:r>
            <a:r>
              <a:rPr lang="en-US" altLang="zh-TW" sz="900" dirty="0">
                <a:solidFill>
                  <a:srgbClr val="990B0B"/>
                </a:solidFill>
                <a:latin typeface="Times New Roman" pitchFamily="18" charset="0"/>
                <a:cs typeface="Times New Roman" pitchFamily="18" charset="0"/>
              </a:rPr>
              <a:t>a given potential range</a:t>
            </a:r>
            <a:r>
              <a:rPr lang="zh-TW" altLang="en-US" sz="900" dirty="0">
                <a:solidFill>
                  <a:srgbClr val="990B0B"/>
                </a:solidFill>
                <a:latin typeface="Times New Roman" pitchFamily="18" charset="0"/>
                <a:cs typeface="Times New Roman" pitchFamily="18" charset="0"/>
              </a:rPr>
              <a:t> </a:t>
            </a:r>
            <a:r>
              <a:rPr lang="en-US" altLang="zh-TW" sz="900" dirty="0"/>
              <a:t>is scanned starting at the Initial potential and ending at the Final potential .</a:t>
            </a:r>
            <a:br>
              <a:rPr lang="en-US" altLang="zh-TW" sz="900" dirty="0"/>
            </a:br>
            <a:r>
              <a:rPr lang="en-US" altLang="zh-TW" sz="900" dirty="0"/>
              <a:t>But how do we observe an oxidation reaction occurred?   The Current result from this scan experiment will show us .</a:t>
            </a:r>
          </a:p>
          <a:p>
            <a:pPr defTabSz="640567">
              <a:defRPr/>
            </a:pPr>
            <a:endParaRPr lang="zh-TW" altLang="en-US" b="0"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12</a:t>
            </a:fld>
            <a:endParaRPr lang="zh-TW" altLang="en-US"/>
          </a:p>
        </p:txBody>
      </p:sp>
    </p:spTree>
    <p:extLst>
      <p:ext uri="{BB962C8B-B14F-4D97-AF65-F5344CB8AC3E}">
        <p14:creationId xmlns:p14="http://schemas.microsoft.com/office/powerpoint/2010/main" val="152590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鄰苯二酚 </a:t>
            </a:r>
            <a:r>
              <a:rPr lang="en-US" altLang="zh-TW" dirty="0" smtClean="0"/>
              <a:t>+</a:t>
            </a:r>
            <a:r>
              <a:rPr lang="zh-TW" altLang="en-US" dirty="0" smtClean="0"/>
              <a:t> 丁二酸</a:t>
            </a:r>
            <a:endParaRPr lang="zh-TW" altLang="en-US"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13</a:t>
            </a:fld>
            <a:endParaRPr lang="zh-TW" altLang="en-US"/>
          </a:p>
        </p:txBody>
      </p:sp>
    </p:spTree>
    <p:extLst>
      <p:ext uri="{BB962C8B-B14F-4D97-AF65-F5344CB8AC3E}">
        <p14:creationId xmlns:p14="http://schemas.microsoft.com/office/powerpoint/2010/main" val="3430873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900" dirty="0"/>
              <a:t>Pt: 8- 15 nm, </a:t>
            </a:r>
            <a:r>
              <a:rPr lang="en-US" altLang="zh-TW" sz="900" dirty="0" err="1"/>
              <a:t>RuPt</a:t>
            </a:r>
            <a:r>
              <a:rPr lang="en-US" altLang="zh-TW" sz="900" dirty="0"/>
              <a:t>: 5.5- 12 nm, Pt single particles</a:t>
            </a:r>
            <a:br>
              <a:rPr lang="en-US" altLang="zh-TW" sz="900" dirty="0"/>
            </a:br>
            <a:endParaRPr lang="zh-TW" altLang="en-US" b="0"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14</a:t>
            </a:fld>
            <a:endParaRPr lang="zh-TW" altLang="en-US"/>
          </a:p>
        </p:txBody>
      </p:sp>
    </p:spTree>
    <p:extLst>
      <p:ext uri="{BB962C8B-B14F-4D97-AF65-F5344CB8AC3E}">
        <p14:creationId xmlns:p14="http://schemas.microsoft.com/office/powerpoint/2010/main" val="851007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900" dirty="0"/>
              <a:t>Pt: 8- 15 nm, </a:t>
            </a:r>
            <a:r>
              <a:rPr lang="en-US" altLang="zh-TW" sz="900" dirty="0" err="1"/>
              <a:t>RuPt</a:t>
            </a:r>
            <a:r>
              <a:rPr lang="en-US" altLang="zh-TW" sz="900" dirty="0"/>
              <a:t>: 5.5- 12 nm, Pt single particles</a:t>
            </a:r>
            <a:br>
              <a:rPr lang="en-US" altLang="zh-TW" sz="900" dirty="0"/>
            </a:br>
            <a:endParaRPr lang="zh-TW" altLang="en-US" b="0"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15</a:t>
            </a:fld>
            <a:endParaRPr lang="zh-TW" altLang="en-US"/>
          </a:p>
        </p:txBody>
      </p:sp>
    </p:spTree>
    <p:extLst>
      <p:ext uri="{BB962C8B-B14F-4D97-AF65-F5344CB8AC3E}">
        <p14:creationId xmlns:p14="http://schemas.microsoft.com/office/powerpoint/2010/main" val="3614655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0" dirty="0" smtClean="0"/>
              <a:t>with diameters around </a:t>
            </a:r>
            <a:r>
              <a:rPr lang="en-US" altLang="zh-TW" sz="900" dirty="0"/>
              <a:t>35- 70 nm</a:t>
            </a:r>
          </a:p>
          <a:p>
            <a:r>
              <a:rPr lang="zh-TW" altLang="en-US" sz="900" dirty="0"/>
              <a:t>頂部生長模式</a:t>
            </a:r>
            <a:endParaRPr lang="en-US" altLang="zh-TW" sz="900" dirty="0"/>
          </a:p>
          <a:p>
            <a:r>
              <a:rPr lang="en-US" altLang="zh-TW" sz="900" dirty="0"/>
              <a:t>In this report, we describe the finding that bamboo‐structured carbon nanotubes (CNT) showed superior </a:t>
            </a:r>
            <a:r>
              <a:rPr lang="en-US" altLang="zh-TW" sz="900" dirty="0" err="1"/>
              <a:t>electrocatalytic</a:t>
            </a:r>
            <a:r>
              <a:rPr lang="en-US" altLang="zh-TW" sz="900" dirty="0"/>
              <a:t> activity toward hydrogen peroxide.</a:t>
            </a:r>
            <a:endParaRPr lang="zh-TW" altLang="en-US" b="0"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16</a:t>
            </a:fld>
            <a:endParaRPr lang="zh-TW" altLang="en-US"/>
          </a:p>
        </p:txBody>
      </p:sp>
    </p:spTree>
    <p:extLst>
      <p:ext uri="{BB962C8B-B14F-4D97-AF65-F5344CB8AC3E}">
        <p14:creationId xmlns:p14="http://schemas.microsoft.com/office/powerpoint/2010/main" val="816251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640567">
              <a:defRPr/>
            </a:pPr>
            <a:r>
              <a:rPr lang="en-US" altLang="zh-TW" sz="900" dirty="0"/>
              <a:t>The original CNTs/CF have a wider potential window than those carbon supported catalysts ones.</a:t>
            </a:r>
            <a:endParaRPr lang="zh-TW" altLang="en-US" b="0"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18</a:t>
            </a:fld>
            <a:endParaRPr lang="zh-TW" altLang="en-US"/>
          </a:p>
        </p:txBody>
      </p:sp>
    </p:spTree>
    <p:extLst>
      <p:ext uri="{BB962C8B-B14F-4D97-AF65-F5344CB8AC3E}">
        <p14:creationId xmlns:p14="http://schemas.microsoft.com/office/powerpoint/2010/main" val="1661284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22</a:t>
            </a:fld>
            <a:endParaRPr lang="zh-TW" altLang="en-US"/>
          </a:p>
        </p:txBody>
      </p:sp>
    </p:spTree>
    <p:extLst>
      <p:ext uri="{BB962C8B-B14F-4D97-AF65-F5344CB8AC3E}">
        <p14:creationId xmlns:p14="http://schemas.microsoft.com/office/powerpoint/2010/main" val="622482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900" dirty="0"/>
              <a:t>At the same conditions, the results of cyclic voltammetry will display differently due to the organic pollutant is present or not.</a:t>
            </a:r>
            <a:endParaRPr lang="zh-TW" altLang="zh-TW" sz="900" dirty="0"/>
          </a:p>
          <a:p>
            <a:pPr defTabSz="640567">
              <a:defRPr/>
            </a:pPr>
            <a:r>
              <a:rPr lang="en-US" altLang="zh-TW" sz="900" dirty="0"/>
              <a:t/>
            </a:r>
            <a:br>
              <a:rPr lang="en-US" altLang="zh-TW" sz="900" dirty="0"/>
            </a:br>
            <a:endParaRPr lang="zh-TW" altLang="en-US" b="0" dirty="0"/>
          </a:p>
        </p:txBody>
      </p:sp>
      <p:sp>
        <p:nvSpPr>
          <p:cNvPr id="6" name="日期版面配置區 5"/>
          <p:cNvSpPr>
            <a:spLocks noGrp="1"/>
          </p:cNvSpPr>
          <p:nvPr>
            <p:ph type="dt" idx="12"/>
          </p:nvPr>
        </p:nvSpPr>
        <p:spPr/>
        <p:txBody>
          <a:bodyPr/>
          <a:lstStyle/>
          <a:p>
            <a:pPr>
              <a:defRPr/>
            </a:pPr>
            <a:endParaRPr lang="zh-TW" altLang="en-US"/>
          </a:p>
        </p:txBody>
      </p:sp>
      <p:sp>
        <p:nvSpPr>
          <p:cNvPr id="7" name="投影片編號版面配置區 6"/>
          <p:cNvSpPr>
            <a:spLocks noGrp="1"/>
          </p:cNvSpPr>
          <p:nvPr>
            <p:ph type="sldNum" sz="quarter" idx="13"/>
          </p:nvPr>
        </p:nvSpPr>
        <p:spPr/>
        <p:txBody>
          <a:bodyPr/>
          <a:lstStyle/>
          <a:p>
            <a:pPr>
              <a:defRPr/>
            </a:pPr>
            <a:fld id="{DAFB6B40-A0F9-45AC-8783-6E573CC0DB4C}" type="slidenum">
              <a:rPr lang="zh-TW" altLang="en-US" smtClean="0"/>
              <a:pPr>
                <a:defRPr/>
              </a:pPr>
              <a:t>25</a:t>
            </a:fld>
            <a:endParaRPr lang="zh-TW" altLang="en-US"/>
          </a:p>
        </p:txBody>
      </p:sp>
    </p:spTree>
    <p:extLst>
      <p:ext uri="{BB962C8B-B14F-4D97-AF65-F5344CB8AC3E}">
        <p14:creationId xmlns:p14="http://schemas.microsoft.com/office/powerpoint/2010/main" val="4157252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Hydroxyl radicals is a well-known </a:t>
            </a:r>
            <a:r>
              <a:rPr lang="en-US" altLang="zh-TW" dirty="0" smtClean="0">
                <a:solidFill>
                  <a:prstClr val="black"/>
                </a:solidFill>
              </a:rPr>
              <a:t>strong oxidants. But where</a:t>
            </a:r>
            <a:r>
              <a:rPr lang="en-US" altLang="zh-TW" baseline="0" dirty="0" smtClean="0">
                <a:solidFill>
                  <a:prstClr val="black"/>
                </a:solidFill>
              </a:rPr>
              <a:t> does it made from ? The answer is Water .</a:t>
            </a:r>
          </a:p>
          <a:p>
            <a:endParaRPr lang="en-US" altLang="zh-TW" baseline="0" dirty="0" smtClean="0">
              <a:solidFill>
                <a:prstClr val="black"/>
              </a:solidFill>
            </a:endParaRPr>
          </a:p>
          <a:p>
            <a:pPr algn="just">
              <a:spcBef>
                <a:spcPts val="841"/>
              </a:spcBef>
            </a:pPr>
            <a:r>
              <a:rPr lang="en-US" altLang="zh-TW" dirty="0" smtClean="0"/>
              <a:t>In general, anodic oxidation reactions are accompanied by transfer of oxygen from</a:t>
            </a:r>
            <a:r>
              <a:rPr lang="zh-TW" altLang="en-US" dirty="0" smtClean="0"/>
              <a:t> </a:t>
            </a:r>
            <a:r>
              <a:rPr lang="en-US" altLang="zh-TW" dirty="0" smtClean="0"/>
              <a:t>water to the reaction products. This is the so-called electrochemical oxygen transfer reaction (EOTR).</a:t>
            </a:r>
          </a:p>
          <a:p>
            <a:pPr algn="just">
              <a:spcBef>
                <a:spcPts val="841"/>
              </a:spcBef>
            </a:pPr>
            <a:r>
              <a:rPr lang="en-US" altLang="zh-TW" dirty="0" smtClean="0"/>
              <a:t>However, in order</a:t>
            </a:r>
            <a:r>
              <a:rPr lang="zh-TW" altLang="en-US" dirty="0" smtClean="0"/>
              <a:t> </a:t>
            </a:r>
            <a:r>
              <a:rPr lang="en-US" altLang="zh-TW" dirty="0" smtClean="0"/>
              <a:t>to achieve the EOTR, water should be activated. Depending on electrode material, there are two main possibilities for the electrochemical activation of water in acid media.</a:t>
            </a:r>
          </a:p>
          <a:p>
            <a:pPr marL="76733" algn="r"/>
            <a:endParaRPr lang="en-US" altLang="zh-TW" sz="700" dirty="0"/>
          </a:p>
          <a:p>
            <a:pPr marL="76733" algn="r"/>
            <a:endParaRPr lang="en-US" altLang="zh-TW" sz="700" dirty="0"/>
          </a:p>
          <a:p>
            <a:pPr marL="76733" algn="r"/>
            <a:r>
              <a:rPr lang="en-US" altLang="zh-TW" sz="700" dirty="0"/>
              <a:t>(</a:t>
            </a:r>
            <a:r>
              <a:rPr lang="en-US" altLang="zh-TW" sz="700" dirty="0" err="1"/>
              <a:t>Kapałka</a:t>
            </a:r>
            <a:r>
              <a:rPr lang="en-US" altLang="zh-TW" sz="700" dirty="0"/>
              <a:t> </a:t>
            </a:r>
            <a:r>
              <a:rPr lang="en-US" altLang="zh-TW" sz="700" i="1" dirty="0"/>
              <a:t>et al</a:t>
            </a:r>
            <a:r>
              <a:rPr lang="en-US" altLang="zh-TW" sz="700" dirty="0"/>
              <a:t>., 2008)</a:t>
            </a:r>
          </a:p>
          <a:p>
            <a:pPr defTabSz="640567">
              <a:defRPr/>
            </a:pPr>
            <a:r>
              <a:rPr lang="en-US" altLang="zh-TW" baseline="0" dirty="0" smtClean="0">
                <a:solidFill>
                  <a:prstClr val="black"/>
                </a:solidFill>
              </a:rPr>
              <a:t>Water is dissociative Adsorption on the electrode </a:t>
            </a:r>
            <a:r>
              <a:rPr lang="en-US" altLang="zh-TW" dirty="0" smtClean="0"/>
              <a:t>followed by hydrogen discharge</a:t>
            </a:r>
            <a:r>
              <a:rPr lang="zh-TW" altLang="en-US" dirty="0" smtClean="0"/>
              <a:t> </a:t>
            </a:r>
            <a:r>
              <a:rPr lang="en-US" altLang="zh-TW" dirty="0" smtClean="0"/>
              <a:t>resulting in the formation of</a:t>
            </a:r>
            <a:r>
              <a:rPr lang="zh-TW" altLang="en-US" dirty="0" smtClean="0"/>
              <a:t> </a:t>
            </a:r>
            <a:r>
              <a:rPr lang="en-US" altLang="zh-TW" dirty="0" smtClean="0"/>
              <a:t>chemically bonded) hydroxyl radicals on the anode surface</a:t>
            </a:r>
            <a:r>
              <a:rPr lang="zh-TW" altLang="en-US" dirty="0" smtClean="0"/>
              <a:t> </a:t>
            </a:r>
            <a:r>
              <a:rPr lang="en-US" altLang="zh-TW" dirty="0" smtClean="0"/>
              <a:t>.</a:t>
            </a:r>
            <a:endParaRPr lang="en-US" altLang="zh-TW" baseline="0" dirty="0" smtClean="0">
              <a:solidFill>
                <a:prstClr val="black"/>
              </a:solidFill>
            </a:endParaRPr>
          </a:p>
          <a:p>
            <a:pPr defTabSz="640567">
              <a:defRPr/>
            </a:pPr>
            <a:endParaRPr lang="en-US" altLang="zh-TW" baseline="0" dirty="0" smtClean="0">
              <a:solidFill>
                <a:prstClr val="black"/>
              </a:solidFill>
            </a:endParaRPr>
          </a:p>
          <a:p>
            <a:pPr defTabSz="640567">
              <a:defRPr/>
            </a:pPr>
            <a:r>
              <a:rPr lang="en-US" altLang="zh-TW" baseline="0" dirty="0" smtClean="0">
                <a:solidFill>
                  <a:prstClr val="black"/>
                </a:solidFill>
              </a:rPr>
              <a:t>Water oxidation to molecular O2. </a:t>
            </a:r>
            <a:r>
              <a:rPr lang="en-US" altLang="zh-TW" sz="900" dirty="0">
                <a:latin typeface="Times New Roman" panose="02020603050405020304" pitchFamily="18" charset="0"/>
                <a:cs typeface="Times New Roman" panose="02020603050405020304" pitchFamily="18" charset="0"/>
              </a:rPr>
              <a:t>Hydroxyl radicals here is intermediated and </a:t>
            </a:r>
            <a:r>
              <a:rPr lang="en-US" altLang="zh-TW" sz="900" dirty="0" err="1">
                <a:latin typeface="Times New Roman" panose="02020603050405020304" pitchFamily="18" charset="0"/>
                <a:cs typeface="Times New Roman" panose="02020603050405020304" pitchFamily="18" charset="0"/>
              </a:rPr>
              <a:t>physisorbed</a:t>
            </a:r>
            <a:r>
              <a:rPr lang="en-US" altLang="zh-TW" sz="900" dirty="0">
                <a:latin typeface="Times New Roman" panose="02020603050405020304" pitchFamily="18" charset="0"/>
                <a:cs typeface="Times New Roman" panose="02020603050405020304" pitchFamily="18" charset="0"/>
              </a:rPr>
              <a:t>. In short, it’s a </a:t>
            </a:r>
            <a:r>
              <a:rPr lang="en-US" altLang="zh-TW" dirty="0" smtClean="0"/>
              <a:t>reaction intermediates for O</a:t>
            </a:r>
            <a:r>
              <a:rPr lang="en-US" altLang="zh-TW" baseline="-25000" dirty="0" smtClean="0"/>
              <a:t>2</a:t>
            </a:r>
            <a:r>
              <a:rPr lang="en-US" altLang="zh-TW" dirty="0" smtClean="0"/>
              <a:t> evolution .</a:t>
            </a:r>
            <a:endParaRPr lang="zh-TW" altLang="en-US" baseline="30000" dirty="0" smtClean="0">
              <a:latin typeface="Times New Roman" panose="02020603050405020304" pitchFamily="18" charset="0"/>
              <a:cs typeface="Times New Roman" panose="02020603050405020304" pitchFamily="18" charset="0"/>
            </a:endParaRPr>
          </a:p>
          <a:p>
            <a:endParaRPr lang="en-US" altLang="zh-TW" baseline="0" dirty="0" smtClean="0">
              <a:solidFill>
                <a:prstClr val="black"/>
              </a:solidFill>
            </a:endParaRPr>
          </a:p>
        </p:txBody>
      </p:sp>
      <p:sp>
        <p:nvSpPr>
          <p:cNvPr id="6" name="日期版面配置區 5"/>
          <p:cNvSpPr>
            <a:spLocks noGrp="1"/>
          </p:cNvSpPr>
          <p:nvPr>
            <p:ph type="dt" idx="12"/>
          </p:nvPr>
        </p:nvSpPr>
        <p:spPr/>
        <p:txBody>
          <a:bodyPr/>
          <a:lstStyle/>
          <a:p>
            <a:pPr>
              <a:defRPr/>
            </a:pPr>
            <a:endParaRPr lang="zh-TW" altLang="en-US"/>
          </a:p>
        </p:txBody>
      </p:sp>
      <p:sp>
        <p:nvSpPr>
          <p:cNvPr id="7" name="投影片編號版面配置區 6"/>
          <p:cNvSpPr>
            <a:spLocks noGrp="1"/>
          </p:cNvSpPr>
          <p:nvPr>
            <p:ph type="sldNum" sz="quarter" idx="13"/>
          </p:nvPr>
        </p:nvSpPr>
        <p:spPr/>
        <p:txBody>
          <a:bodyPr/>
          <a:lstStyle/>
          <a:p>
            <a:pPr>
              <a:defRPr/>
            </a:pPr>
            <a:fld id="{DAFB6B40-A0F9-45AC-8783-6E573CC0DB4C}" type="slidenum">
              <a:rPr lang="zh-TW" altLang="en-US" smtClean="0"/>
              <a:pPr>
                <a:defRPr/>
              </a:pPr>
              <a:t>27</a:t>
            </a:fld>
            <a:endParaRPr lang="zh-TW" altLang="en-US"/>
          </a:p>
        </p:txBody>
      </p:sp>
    </p:spTree>
    <p:extLst>
      <p:ext uri="{BB962C8B-B14F-4D97-AF65-F5344CB8AC3E}">
        <p14:creationId xmlns:p14="http://schemas.microsoft.com/office/powerpoint/2010/main" val="1514114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640567">
              <a:defRPr/>
            </a:pPr>
            <a:r>
              <a:rPr lang="en-US" altLang="zh-TW" dirty="0" smtClean="0"/>
              <a:t>analysis</a:t>
            </a:r>
            <a:r>
              <a:rPr lang="zh-TW" altLang="en-US" dirty="0" smtClean="0"/>
              <a:t> </a:t>
            </a:r>
            <a:r>
              <a:rPr lang="en-US" altLang="zh-TW" dirty="0" smtClean="0"/>
              <a:t>the cyclic voltammetry characteristics </a:t>
            </a:r>
          </a:p>
          <a:p>
            <a:pPr defTabSz="640567">
              <a:defRPr/>
            </a:pPr>
            <a:endParaRPr lang="en-US" altLang="zh-TW" dirty="0" smtClean="0"/>
          </a:p>
          <a:p>
            <a:r>
              <a:rPr lang="en-US" altLang="zh-TW" sz="900" dirty="0"/>
              <a:t>In order to discover an anode material with high stability and high activity</a:t>
            </a:r>
          </a:p>
          <a:p>
            <a:r>
              <a:rPr lang="en-US" altLang="zh-TW" sz="900" dirty="0"/>
              <a:t>towards organic oxidation, several electrodes have been tested.(</a:t>
            </a:r>
            <a:r>
              <a:rPr lang="en-US" altLang="zh-TW" sz="900" dirty="0" err="1"/>
              <a:t>Panizza</a:t>
            </a:r>
            <a:r>
              <a:rPr lang="en-US" altLang="zh-TW" sz="900" dirty="0"/>
              <a:t> and </a:t>
            </a:r>
            <a:r>
              <a:rPr lang="en-US" altLang="zh-TW" sz="900" dirty="0" err="1"/>
              <a:t>Cerisola</a:t>
            </a:r>
            <a:r>
              <a:rPr lang="en-US" altLang="zh-TW" sz="900" dirty="0"/>
              <a:t>, 2005)</a:t>
            </a:r>
            <a:endParaRPr lang="en-US" altLang="zh-TW" dirty="0" smtClean="0"/>
          </a:p>
          <a:p>
            <a:endParaRPr lang="zh-TW" altLang="en-US" dirty="0"/>
          </a:p>
        </p:txBody>
      </p:sp>
      <p:sp>
        <p:nvSpPr>
          <p:cNvPr id="5" name="日期版面配置區 4"/>
          <p:cNvSpPr>
            <a:spLocks noGrp="1"/>
          </p:cNvSpPr>
          <p:nvPr>
            <p:ph type="dt" idx="11"/>
          </p:nvPr>
        </p:nvSpPr>
        <p:spPr/>
        <p:txBody>
          <a:bodyPr/>
          <a:lstStyle/>
          <a:p>
            <a:pPr>
              <a:defRPr/>
            </a:pPr>
            <a:endParaRPr lang="zh-TW" altLang="en-US"/>
          </a:p>
        </p:txBody>
      </p:sp>
      <p:sp>
        <p:nvSpPr>
          <p:cNvPr id="6" name="投影片編號版面配置區 5"/>
          <p:cNvSpPr>
            <a:spLocks noGrp="1"/>
          </p:cNvSpPr>
          <p:nvPr>
            <p:ph type="sldNum" sz="quarter" idx="12"/>
          </p:nvPr>
        </p:nvSpPr>
        <p:spPr/>
        <p:txBody>
          <a:bodyPr/>
          <a:lstStyle/>
          <a:p>
            <a:pPr>
              <a:defRPr/>
            </a:pPr>
            <a:fld id="{DAFB6B40-A0F9-45AC-8783-6E573CC0DB4C}" type="slidenum">
              <a:rPr lang="zh-TW" altLang="en-US" smtClean="0"/>
              <a:pPr>
                <a:defRPr/>
              </a:pPr>
              <a:t>28</a:t>
            </a:fld>
            <a:endParaRPr lang="zh-TW" altLang="en-US"/>
          </a:p>
        </p:txBody>
      </p:sp>
    </p:spTree>
    <p:extLst>
      <p:ext uri="{BB962C8B-B14F-4D97-AF65-F5344CB8AC3E}">
        <p14:creationId xmlns:p14="http://schemas.microsoft.com/office/powerpoint/2010/main" val="4055837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900" dirty="0"/>
              <a:t>At the same conditions, the results of cyclic voltammetry will display differently due to the organic pollutant is present or not.</a:t>
            </a:r>
            <a:endParaRPr lang="zh-TW" altLang="zh-TW" sz="900" dirty="0"/>
          </a:p>
          <a:p>
            <a:pPr defTabSz="640567">
              <a:defRPr/>
            </a:pPr>
            <a:r>
              <a:rPr lang="en-US" altLang="zh-TW" sz="900" dirty="0"/>
              <a:t/>
            </a:r>
            <a:br>
              <a:rPr lang="en-US" altLang="zh-TW" sz="900" dirty="0"/>
            </a:br>
            <a:endParaRPr lang="zh-TW" altLang="en-US" b="0" dirty="0"/>
          </a:p>
        </p:txBody>
      </p:sp>
      <p:sp>
        <p:nvSpPr>
          <p:cNvPr id="6" name="日期版面配置區 5"/>
          <p:cNvSpPr>
            <a:spLocks noGrp="1"/>
          </p:cNvSpPr>
          <p:nvPr>
            <p:ph type="dt" idx="12"/>
          </p:nvPr>
        </p:nvSpPr>
        <p:spPr/>
        <p:txBody>
          <a:bodyPr/>
          <a:lstStyle/>
          <a:p>
            <a:pPr>
              <a:defRPr/>
            </a:pPr>
            <a:endParaRPr lang="zh-TW" altLang="en-US"/>
          </a:p>
        </p:txBody>
      </p:sp>
      <p:sp>
        <p:nvSpPr>
          <p:cNvPr id="7" name="投影片編號版面配置區 6"/>
          <p:cNvSpPr>
            <a:spLocks noGrp="1"/>
          </p:cNvSpPr>
          <p:nvPr>
            <p:ph type="sldNum" sz="quarter" idx="13"/>
          </p:nvPr>
        </p:nvSpPr>
        <p:spPr/>
        <p:txBody>
          <a:bodyPr/>
          <a:lstStyle/>
          <a:p>
            <a:pPr>
              <a:defRPr/>
            </a:pPr>
            <a:fld id="{DAFB6B40-A0F9-45AC-8783-6E573CC0DB4C}" type="slidenum">
              <a:rPr lang="zh-TW" altLang="en-US" smtClean="0"/>
              <a:pPr>
                <a:defRPr/>
              </a:pPr>
              <a:t>31</a:t>
            </a:fld>
            <a:endParaRPr lang="zh-TW" altLang="en-US"/>
          </a:p>
        </p:txBody>
      </p:sp>
    </p:spTree>
    <p:extLst>
      <p:ext uri="{BB962C8B-B14F-4D97-AF65-F5344CB8AC3E}">
        <p14:creationId xmlns:p14="http://schemas.microsoft.com/office/powerpoint/2010/main" val="175510062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1885767"/>
            <a:ext cx="9144000" cy="2033516"/>
          </a:xfrm>
          <a:prstGeom prst="rect">
            <a:avLst/>
          </a:prstGeom>
          <a:solidFill>
            <a:schemeClr val="accent3">
              <a:lumMod val="50000"/>
            </a:schemeClr>
          </a:solidFill>
          <a:ln>
            <a:noFill/>
          </a:ln>
          <a:effectLst/>
          <a:extLst/>
        </p:spPr>
      </p:pic>
      <p:pic>
        <p:nvPicPr>
          <p:cNvPr id="2" name="圖片 1"/>
          <p:cNvPicPr>
            <a:picLocks noChangeAspect="1"/>
          </p:cNvPicPr>
          <p:nvPr userDrawn="1"/>
        </p:nvPicPr>
        <p:blipFill rotWithShape="1">
          <a:blip r:embed="rId4">
            <a:clrChange>
              <a:clrFrom>
                <a:srgbClr val="220000"/>
              </a:clrFrom>
              <a:clrTo>
                <a:srgbClr val="220000">
                  <a:alpha val="0"/>
                </a:srgbClr>
              </a:clrTo>
            </a:clrChange>
            <a:duotone>
              <a:schemeClr val="accent2">
                <a:shade val="45000"/>
                <a:satMod val="135000"/>
              </a:schemeClr>
              <a:prstClr val="white"/>
            </a:duotone>
            <a:lum bright="-25000"/>
            <a:extLst>
              <a:ext uri="{BEBA8EAE-BF5A-486C-A8C5-ECC9F3942E4B}">
                <a14:imgProps xmlns:a14="http://schemas.microsoft.com/office/drawing/2010/main">
                  <a14:imgLayer r:embed="rId5">
                    <a14:imgEffect>
                      <a14:artisticFilmGrain/>
                    </a14:imgEffect>
                    <a14:imgEffect>
                      <a14:sharpenSoften amount="14000"/>
                    </a14:imgEffect>
                    <a14:imgEffect>
                      <a14:colorTemperature colorTemp="4700"/>
                    </a14:imgEffect>
                    <a14:imgEffect>
                      <a14:saturation sat="400000"/>
                    </a14:imgEffect>
                    <a14:imgEffect>
                      <a14:brightnessContrast bright="-24000"/>
                    </a14:imgEffect>
                  </a14:imgLayer>
                </a14:imgProps>
              </a:ext>
              <a:ext uri="{28A0092B-C50C-407E-A947-70E740481C1C}">
                <a14:useLocalDpi xmlns:a14="http://schemas.microsoft.com/office/drawing/2010/main" val="0"/>
              </a:ext>
            </a:extLst>
          </a:blip>
          <a:srcRect t="-28" r="1957" b="20972"/>
          <a:stretch/>
        </p:blipFill>
        <p:spPr>
          <a:xfrm>
            <a:off x="1" y="1628799"/>
            <a:ext cx="9144000" cy="2648921"/>
          </a:xfrm>
          <a:prstGeom prst="rect">
            <a:avLst/>
          </a:prstGeom>
        </p:spPr>
      </p:pic>
      <p:sp useBgFill="1">
        <p:nvSpPr>
          <p:cNvPr id="11" name="圓角矩形 29"/>
          <p:cNvSpPr/>
          <p:nvPr/>
        </p:nvSpPr>
        <p:spPr bwMode="white">
          <a:xfrm>
            <a:off x="5816084" y="3990664"/>
            <a:ext cx="3348000" cy="14400"/>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8" name="標題 7"/>
          <p:cNvSpPr>
            <a:spLocks noGrp="1"/>
          </p:cNvSpPr>
          <p:nvPr>
            <p:ph type="ctrTitle"/>
          </p:nvPr>
        </p:nvSpPr>
        <p:spPr>
          <a:xfrm>
            <a:off x="226152" y="1938319"/>
            <a:ext cx="8679864" cy="1614563"/>
          </a:xfrm>
        </p:spPr>
        <p:txBody>
          <a:bodyPr anchor="b"/>
          <a:lstStyle>
            <a:lvl1pPr>
              <a:defRPr sz="4400">
                <a:solidFill>
                  <a:schemeClr val="bg1"/>
                </a:solidFill>
                <a:latin typeface="Times New Roman" panose="02020603050405020304" pitchFamily="18" charset="0"/>
                <a:cs typeface="Times New Roman" panose="02020603050405020304" pitchFamily="18" charset="0"/>
              </a:defRPr>
            </a:lvl1pPr>
          </a:lstStyle>
          <a:p>
            <a:r>
              <a:rPr lang="zh-TW" altLang="en-US" dirty="0" smtClean="0"/>
              <a:t>按一下以編輯母片標題樣式</a:t>
            </a:r>
            <a:endParaRPr lang="en-US" dirty="0"/>
          </a:p>
        </p:txBody>
      </p:sp>
      <p:sp>
        <p:nvSpPr>
          <p:cNvPr id="9" name="副標題 8"/>
          <p:cNvSpPr>
            <a:spLocks noGrp="1"/>
          </p:cNvSpPr>
          <p:nvPr>
            <p:ph type="subTitle" idx="1"/>
          </p:nvPr>
        </p:nvSpPr>
        <p:spPr>
          <a:xfrm>
            <a:off x="2098137" y="4665233"/>
            <a:ext cx="4953000" cy="1392560"/>
          </a:xfrm>
        </p:spPr>
        <p:txBody>
          <a:bodyPr/>
          <a:lstStyle>
            <a:lvl1pPr marL="64008" indent="0" algn="l">
              <a:buNone/>
              <a:defRPr sz="2400">
                <a:solidFill>
                  <a:schemeClr val="tx2"/>
                </a:solidFill>
                <a:latin typeface="Times New Roman" panose="02020603050405020304" pitchFamily="18" charset="0"/>
                <a:cs typeface="Times New Roman" panose="02020603050405020304" pitchFamily="18"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TW" altLang="en-US" dirty="0" smtClean="0"/>
              <a:t>按一下以編輯母片副標題樣式</a:t>
            </a:r>
            <a:endParaRPr lang="en-US" dirty="0"/>
          </a:p>
        </p:txBody>
      </p:sp>
      <p:sp>
        <p:nvSpPr>
          <p:cNvPr id="20" name="副標題 2"/>
          <p:cNvSpPr txBox="1">
            <a:spLocks/>
          </p:cNvSpPr>
          <p:nvPr userDrawn="1"/>
        </p:nvSpPr>
        <p:spPr bwMode="auto">
          <a:xfrm>
            <a:off x="2843755" y="5921736"/>
            <a:ext cx="6157886" cy="8037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marR="0" lvl="0" indent="-288000" algn="r" defTabSz="914400" rtl="0" eaLnBrk="0" fontAlgn="base" latinLnBrk="0" hangingPunct="0">
              <a:lnSpc>
                <a:spcPct val="100000"/>
              </a:lnSpc>
              <a:spcBef>
                <a:spcPts val="150"/>
              </a:spcBef>
              <a:spcAft>
                <a:spcPct val="0"/>
              </a:spcAft>
              <a:buClr>
                <a:srgbClr val="1B587C"/>
              </a:buClr>
              <a:buSzTx/>
              <a:buFont typeface="Georgia" pitchFamily="18" charset="0"/>
              <a:buNone/>
              <a:tabLst/>
              <a:defRPr/>
            </a:pPr>
            <a:r>
              <a:rPr kumimoji="0" lang="en-US" altLang="zh-TW" sz="1350" b="0" i="1" u="none" strike="noStrike" kern="0" cap="none" spc="0" normalizeH="0" baseline="0" noProof="0" dirty="0" smtClean="0">
                <a:ln>
                  <a:noFill/>
                </a:ln>
                <a:solidFill>
                  <a:srgbClr val="030710"/>
                </a:solidFill>
                <a:effectLst>
                  <a:outerShdw blurRad="38100" dist="38100" dir="2700000" algn="tl">
                    <a:srgbClr val="000000">
                      <a:alpha val="43137"/>
                    </a:srgbClr>
                  </a:outerShdw>
                </a:effectLst>
                <a:uLnTx/>
                <a:uFillTx/>
                <a:latin typeface="Times New Roman" pitchFamily="18" charset="0"/>
                <a:ea typeface="標楷體" pitchFamily="65" charset="-120"/>
                <a:cs typeface="Times New Roman" pitchFamily="18" charset="0"/>
              </a:rPr>
              <a:t>Department of Environmental Science &amp; Engineering, Tunghai University</a:t>
            </a:r>
          </a:p>
          <a:p>
            <a:pPr marL="365125" marR="0" lvl="0" indent="-288000" algn="r" defTabSz="914400" rtl="0" eaLnBrk="0" fontAlgn="base" latinLnBrk="0" hangingPunct="0">
              <a:lnSpc>
                <a:spcPct val="100000"/>
              </a:lnSpc>
              <a:spcBef>
                <a:spcPts val="150"/>
              </a:spcBef>
              <a:spcAft>
                <a:spcPct val="0"/>
              </a:spcAft>
              <a:buClr>
                <a:srgbClr val="1B587C"/>
              </a:buClr>
              <a:buSzTx/>
              <a:buFont typeface="Georgia" pitchFamily="18" charset="0"/>
              <a:buNone/>
              <a:tabLst/>
              <a:defRPr/>
            </a:pPr>
            <a:r>
              <a:rPr kumimoji="0" lang="en-US" altLang="zh-TW" sz="1350" b="0" i="1" u="none" strike="noStrike" kern="0" cap="none" spc="0" normalizeH="0" baseline="0" noProof="0" dirty="0" smtClean="0">
                <a:ln>
                  <a:noFill/>
                </a:ln>
                <a:solidFill>
                  <a:srgbClr val="4D030E"/>
                </a:solidFill>
                <a:effectLst>
                  <a:outerShdw blurRad="38100" dist="38100" dir="2700000" algn="tl">
                    <a:srgbClr val="000000">
                      <a:alpha val="43137"/>
                    </a:srgbClr>
                  </a:outerShdw>
                </a:effectLst>
                <a:uLnTx/>
                <a:uFillTx/>
                <a:latin typeface="Times New Roman" pitchFamily="18" charset="0"/>
                <a:ea typeface="標楷體" pitchFamily="65" charset="-120"/>
                <a:cs typeface="Times New Roman" pitchFamily="18" charset="0"/>
              </a:rPr>
              <a:t>Interface Science</a:t>
            </a:r>
            <a:r>
              <a:rPr kumimoji="0" lang="zh-TW" altLang="en-US" sz="1350" b="0" i="1" u="none" strike="noStrike" kern="0" cap="none" spc="0" normalizeH="0" baseline="0" noProof="0" dirty="0" smtClean="0">
                <a:ln>
                  <a:noFill/>
                </a:ln>
                <a:solidFill>
                  <a:srgbClr val="4D030E"/>
                </a:solidFill>
                <a:effectLst>
                  <a:outerShdw blurRad="38100" dist="38100" dir="2700000" algn="tl">
                    <a:srgbClr val="000000">
                      <a:alpha val="43137"/>
                    </a:srgbClr>
                  </a:outerShdw>
                </a:effectLst>
                <a:uLnTx/>
                <a:uFillTx/>
                <a:latin typeface="Times New Roman" pitchFamily="18" charset="0"/>
                <a:ea typeface="標楷體" pitchFamily="65" charset="-120"/>
                <a:cs typeface="Times New Roman" pitchFamily="18" charset="0"/>
              </a:rPr>
              <a:t> </a:t>
            </a:r>
            <a:r>
              <a:rPr kumimoji="0" lang="en-US" altLang="zh-TW" sz="1350" b="0" i="1" u="none" strike="noStrike" kern="0" cap="none" spc="0" normalizeH="0" baseline="0" noProof="0" dirty="0" smtClean="0">
                <a:ln>
                  <a:noFill/>
                </a:ln>
                <a:solidFill>
                  <a:srgbClr val="4D030E"/>
                </a:solidFill>
                <a:effectLst>
                  <a:outerShdw blurRad="38100" dist="38100" dir="2700000" algn="tl">
                    <a:srgbClr val="000000">
                      <a:alpha val="43137"/>
                    </a:srgbClr>
                  </a:outerShdw>
                </a:effectLst>
                <a:uLnTx/>
                <a:uFillTx/>
                <a:latin typeface="Times New Roman" pitchFamily="18" charset="0"/>
                <a:ea typeface="標楷體" pitchFamily="65" charset="-120"/>
                <a:cs typeface="Times New Roman" pitchFamily="18" charset="0"/>
              </a:rPr>
              <a:t>and Separation Process Laboratory</a:t>
            </a:r>
          </a:p>
          <a:p>
            <a:pPr marL="365125" marR="0" lvl="0" indent="-288000" algn="r" defTabSz="914400" rtl="0" eaLnBrk="0" fontAlgn="base" latinLnBrk="0" hangingPunct="0">
              <a:lnSpc>
                <a:spcPct val="100000"/>
              </a:lnSpc>
              <a:spcBef>
                <a:spcPts val="150"/>
              </a:spcBef>
              <a:spcAft>
                <a:spcPct val="0"/>
              </a:spcAft>
              <a:buClr>
                <a:srgbClr val="1B587C"/>
              </a:buClr>
              <a:buSzTx/>
              <a:buFont typeface="Georgia" pitchFamily="18" charset="0"/>
              <a:buNone/>
              <a:tabLst/>
              <a:defRPr/>
            </a:pPr>
            <a:r>
              <a:rPr kumimoji="0" lang="en-US" altLang="zh-TW" sz="1350" b="0" i="1" u="none" strike="noStrike" kern="0" cap="none" spc="0" normalizeH="0" baseline="0" noProof="0" dirty="0" smtClean="0">
                <a:ln>
                  <a:noFill/>
                </a:ln>
                <a:solidFill>
                  <a:srgbClr val="3A3A3A"/>
                </a:solidFill>
                <a:effectLst>
                  <a:outerShdw blurRad="38100" dist="38100" dir="2700000" algn="tl">
                    <a:srgbClr val="000000">
                      <a:alpha val="43137"/>
                    </a:srgbClr>
                  </a:outerShdw>
                </a:effectLst>
                <a:uLnTx/>
                <a:uFillTx/>
                <a:latin typeface="Times New Roman" pitchFamily="18" charset="0"/>
                <a:ea typeface="標楷體" pitchFamily="65" charset="-120"/>
                <a:cs typeface="Times New Roman" pitchFamily="18" charset="0"/>
              </a:rPr>
              <a:t>July 26</a:t>
            </a:r>
            <a:r>
              <a:rPr kumimoji="0" lang="en-US" altLang="zh-TW" sz="1350" b="0" i="1" u="none" strike="noStrike" kern="0" cap="none" spc="0" normalizeH="0" baseline="30000" noProof="0" dirty="0" smtClean="0">
                <a:ln>
                  <a:noFill/>
                </a:ln>
                <a:solidFill>
                  <a:srgbClr val="3A3A3A"/>
                </a:solidFill>
                <a:effectLst>
                  <a:outerShdw blurRad="38100" dist="38100" dir="2700000" algn="tl">
                    <a:srgbClr val="000000">
                      <a:alpha val="43137"/>
                    </a:srgbClr>
                  </a:outerShdw>
                </a:effectLst>
                <a:uLnTx/>
                <a:uFillTx/>
                <a:latin typeface="Times New Roman" pitchFamily="18" charset="0"/>
                <a:ea typeface="標楷體" pitchFamily="65" charset="-120"/>
                <a:cs typeface="Times New Roman" pitchFamily="18" charset="0"/>
              </a:rPr>
              <a:t>th </a:t>
            </a:r>
            <a:r>
              <a:rPr kumimoji="0" lang="en-US" altLang="zh-TW" sz="1350" b="0" i="1" u="none" strike="noStrike" kern="0" cap="none" spc="0" normalizeH="0" baseline="0" noProof="0" dirty="0" smtClean="0">
                <a:ln>
                  <a:noFill/>
                </a:ln>
                <a:solidFill>
                  <a:srgbClr val="3A3A3A"/>
                </a:solidFill>
                <a:effectLst>
                  <a:outerShdw blurRad="38100" dist="38100" dir="2700000" algn="tl">
                    <a:srgbClr val="000000">
                      <a:alpha val="43137"/>
                    </a:srgbClr>
                  </a:outerShdw>
                </a:effectLst>
                <a:uLnTx/>
                <a:uFillTx/>
                <a:latin typeface="Times New Roman" pitchFamily="18" charset="0"/>
                <a:ea typeface="標楷體" pitchFamily="65" charset="-120"/>
                <a:cs typeface="Times New Roman" pitchFamily="18" charset="0"/>
              </a:rPr>
              <a:t>, 2016   </a:t>
            </a:r>
            <a:endParaRPr kumimoji="0" lang="en-US" altLang="zh-TW" sz="1350" b="0" i="1" u="none" strike="noStrike" kern="0" cap="none" spc="0" normalizeH="0" baseline="30000" noProof="0" dirty="0" smtClean="0">
              <a:ln>
                <a:noFill/>
              </a:ln>
              <a:solidFill>
                <a:srgbClr val="3A3A3A"/>
              </a:solidFill>
              <a:effectLst>
                <a:outerShdw blurRad="38100" dist="38100" dir="2700000" algn="tl">
                  <a:srgbClr val="000000">
                    <a:alpha val="43137"/>
                  </a:srgbClr>
                </a:outerShdw>
              </a:effectLst>
              <a:uLnTx/>
              <a:uFillTx/>
              <a:latin typeface="Times New Roman" pitchFamily="18" charset="0"/>
              <a:ea typeface="標楷體" pitchFamily="65" charset="-120"/>
              <a:cs typeface="Times New Roman" pitchFamily="18" charset="0"/>
            </a:endParaRPr>
          </a:p>
        </p:txBody>
      </p:sp>
      <p:grpSp>
        <p:nvGrpSpPr>
          <p:cNvPr id="37" name="群組 36"/>
          <p:cNvGrpSpPr/>
          <p:nvPr userDrawn="1"/>
        </p:nvGrpSpPr>
        <p:grpSpPr>
          <a:xfrm>
            <a:off x="2978352" y="4199744"/>
            <a:ext cx="6153129" cy="381384"/>
            <a:chOff x="4003491" y="3737992"/>
            <a:chExt cx="5113296" cy="368552"/>
          </a:xfrm>
        </p:grpSpPr>
        <p:sp>
          <p:nvSpPr>
            <p:cNvPr id="53" name="矩形 22"/>
            <p:cNvSpPr/>
            <p:nvPr/>
          </p:nvSpPr>
          <p:spPr>
            <a:xfrm flipV="1">
              <a:off x="5410200" y="3737992"/>
              <a:ext cx="3706587"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54" name="矩形 24"/>
            <p:cNvSpPr/>
            <p:nvPr/>
          </p:nvSpPr>
          <p:spPr>
            <a:xfrm flipV="1">
              <a:off x="5208146" y="3967374"/>
              <a:ext cx="1495813" cy="6958"/>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55" name="矩形 26"/>
            <p:cNvSpPr/>
            <p:nvPr/>
          </p:nvSpPr>
          <p:spPr>
            <a:xfrm flipV="1">
              <a:off x="4003491" y="3884705"/>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56" name="圓角矩形 30"/>
            <p:cNvSpPr/>
            <p:nvPr userDrawn="1"/>
          </p:nvSpPr>
          <p:spPr bwMode="white">
            <a:xfrm>
              <a:off x="7552988" y="4060825"/>
              <a:ext cx="1563798" cy="45719"/>
            </a:xfrm>
            <a:prstGeom prst="roundRect">
              <a:avLst>
                <a:gd name="adj" fmla="val 16667"/>
              </a:avLst>
            </a:prstGeom>
            <a:solidFill>
              <a:schemeClr val="bg1"/>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57" name="矩形 24"/>
            <p:cNvSpPr/>
            <p:nvPr userDrawn="1"/>
          </p:nvSpPr>
          <p:spPr>
            <a:xfrm flipV="1">
              <a:off x="5944912" y="3967374"/>
              <a:ext cx="2584291"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grpSp>
      <p:sp>
        <p:nvSpPr>
          <p:cNvPr id="43" name="矩形 22"/>
          <p:cNvSpPr/>
          <p:nvPr/>
        </p:nvSpPr>
        <p:spPr>
          <a:xfrm flipV="1">
            <a:off x="4671127" y="4228866"/>
            <a:ext cx="4472014" cy="93639"/>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grpSp>
        <p:nvGrpSpPr>
          <p:cNvPr id="44" name="群組 43"/>
          <p:cNvGrpSpPr/>
          <p:nvPr userDrawn="1"/>
        </p:nvGrpSpPr>
        <p:grpSpPr>
          <a:xfrm>
            <a:off x="0" y="4095087"/>
            <a:ext cx="9143998" cy="350692"/>
            <a:chOff x="1522380" y="3675402"/>
            <a:chExt cx="7610628" cy="338905"/>
          </a:xfrm>
        </p:grpSpPr>
        <p:sp>
          <p:nvSpPr>
            <p:cNvPr id="45" name="矩形 23"/>
            <p:cNvSpPr/>
            <p:nvPr/>
          </p:nvSpPr>
          <p:spPr>
            <a:xfrm flipV="1">
              <a:off x="5650355" y="3857236"/>
              <a:ext cx="3481494" cy="157071"/>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46" name="矩形 24"/>
            <p:cNvSpPr/>
            <p:nvPr/>
          </p:nvSpPr>
          <p:spPr>
            <a:xfrm>
              <a:off x="6910533" y="3888439"/>
              <a:ext cx="2222475" cy="81981"/>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47" name="矩形 25"/>
            <p:cNvSpPr/>
            <p:nvPr/>
          </p:nvSpPr>
          <p:spPr>
            <a:xfrm flipV="1">
              <a:off x="5501110" y="3925676"/>
              <a:ext cx="1684504" cy="44182"/>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48" name="圓角矩形 30"/>
            <p:cNvSpPr/>
            <p:nvPr userDrawn="1"/>
          </p:nvSpPr>
          <p:spPr bwMode="white">
            <a:xfrm>
              <a:off x="7296345" y="3913300"/>
              <a:ext cx="1836000" cy="17395"/>
            </a:xfrm>
            <a:prstGeom prst="roundRect">
              <a:avLst>
                <a:gd name="adj" fmla="val 16667"/>
              </a:avLst>
            </a:prstGeom>
            <a:solidFill>
              <a:schemeClr val="bg1"/>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49" name="矩形 6"/>
            <p:cNvSpPr/>
            <p:nvPr/>
          </p:nvSpPr>
          <p:spPr>
            <a:xfrm>
              <a:off x="1522380" y="3723579"/>
              <a:ext cx="7609158" cy="207116"/>
            </a:xfrm>
            <a:prstGeom prst="rect">
              <a:avLst/>
            </a:prstGeom>
            <a:solidFill>
              <a:srgbClr val="060E20">
                <a:alpha val="49804"/>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50" name="矩形 10"/>
            <p:cNvSpPr/>
            <p:nvPr/>
          </p:nvSpPr>
          <p:spPr>
            <a:xfrm flipV="1">
              <a:off x="6391191" y="3743071"/>
              <a:ext cx="2730500" cy="151054"/>
            </a:xfrm>
            <a:prstGeom prst="rect">
              <a:avLst/>
            </a:prstGeom>
            <a:solidFill>
              <a:srgbClr val="1F0815"/>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51" name="矩形 9"/>
            <p:cNvSpPr/>
            <p:nvPr/>
          </p:nvSpPr>
          <p:spPr>
            <a:xfrm>
              <a:off x="1522380" y="3675402"/>
              <a:ext cx="7609914" cy="104370"/>
            </a:xfrm>
            <a:prstGeom prst="rect">
              <a:avLst/>
            </a:prstGeom>
            <a:gradFill flip="none" rotWithShape="1">
              <a:gsLst>
                <a:gs pos="59000">
                  <a:srgbClr val="E0E0E0"/>
                </a:gs>
                <a:gs pos="100000">
                  <a:srgbClr val="E0E0E0"/>
                </a:gs>
              </a:gsLst>
              <a:lin ang="0" scaled="1"/>
              <a:tileRect/>
            </a:gra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52" name="矩形 25"/>
            <p:cNvSpPr/>
            <p:nvPr userDrawn="1"/>
          </p:nvSpPr>
          <p:spPr>
            <a:xfrm flipV="1">
              <a:off x="4709512" y="3958952"/>
              <a:ext cx="2456975" cy="10437"/>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grpSp>
      <p:sp>
        <p:nvSpPr>
          <p:cNvPr id="42" name="矩形 25"/>
          <p:cNvSpPr/>
          <p:nvPr userDrawn="1"/>
        </p:nvSpPr>
        <p:spPr>
          <a:xfrm flipV="1">
            <a:off x="6024708" y="4437208"/>
            <a:ext cx="1429590" cy="3725"/>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pic>
        <p:nvPicPr>
          <p:cNvPr id="25" name="圖片 24"/>
          <p:cNvPicPr>
            <a:picLocks noChangeAspect="1"/>
          </p:cNvPicPr>
          <p:nvPr userDrawn="1"/>
        </p:nvPicPr>
        <p:blipFill>
          <a:blip r:embed="rId6">
            <a:duotone>
              <a:schemeClr val="accent2">
                <a:shade val="45000"/>
                <a:satMod val="135000"/>
              </a:schemeClr>
              <a:prstClr val="white"/>
            </a:duotone>
          </a:blip>
          <a:stretch>
            <a:fillRect/>
          </a:stretch>
        </p:blipFill>
        <p:spPr>
          <a:xfrm flipH="1">
            <a:off x="6156448" y="1124744"/>
            <a:ext cx="2448000" cy="34479"/>
          </a:xfrm>
          <a:prstGeom prst="rect">
            <a:avLst/>
          </a:prstGeom>
        </p:spPr>
      </p:pic>
      <p:pic>
        <p:nvPicPr>
          <p:cNvPr id="26" name="圖片 25"/>
          <p:cNvPicPr>
            <a:picLocks noChangeAspect="1"/>
          </p:cNvPicPr>
          <p:nvPr userDrawn="1"/>
        </p:nvPicPr>
        <p:blipFill>
          <a:blip r:embed="rId6">
            <a:duotone>
              <a:schemeClr val="accent2">
                <a:shade val="45000"/>
                <a:satMod val="135000"/>
              </a:schemeClr>
              <a:prstClr val="white"/>
            </a:duotone>
          </a:blip>
          <a:stretch>
            <a:fillRect/>
          </a:stretch>
        </p:blipFill>
        <p:spPr>
          <a:xfrm flipV="1">
            <a:off x="225842" y="514201"/>
            <a:ext cx="2448000" cy="34479"/>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solidFill>
          <a:schemeClr val="bg1"/>
        </a:solidFill>
        <a:effectLst/>
      </p:bgPr>
    </p:bg>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28596" y="2082978"/>
            <a:ext cx="8229600" cy="4324350"/>
          </a:xfrm>
        </p:spPr>
        <p:txBody>
          <a:bodyPr/>
          <a:lstStyle>
            <a:lvl1pPr>
              <a:defRPr sz="2400">
                <a:latin typeface="Times New Roman" panose="02020603050405020304" pitchFamily="18" charset="0"/>
                <a:cs typeface="Times New Roman" panose="02020603050405020304" pitchFamily="18" charset="0"/>
              </a:defRPr>
            </a:lvl1pPr>
            <a:lvl2pPr>
              <a:defRPr sz="2400"/>
            </a:lvl2pPr>
            <a:lvl3pPr>
              <a:defRPr sz="2400"/>
            </a:lvl3pPr>
            <a:lvl4pPr>
              <a:defRPr sz="2400"/>
            </a:lvl4pPr>
            <a:lvl5pPr>
              <a:defRPr sz="2400"/>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en-US" dirty="0"/>
          </a:p>
        </p:txBody>
      </p:sp>
      <p:pic>
        <p:nvPicPr>
          <p:cNvPr id="8" name="圖片 7"/>
          <p:cNvPicPr>
            <a:picLocks noChangeAspect="1"/>
          </p:cNvPicPr>
          <p:nvPr userDrawn="1"/>
        </p:nvPicPr>
        <p:blipFill rotWithShape="1">
          <a:blip r:embed="rId2">
            <a:duotone>
              <a:schemeClr val="accent2">
                <a:shade val="45000"/>
                <a:satMod val="135000"/>
              </a:schemeClr>
              <a:prstClr val="white"/>
            </a:duotone>
          </a:blip>
          <a:srcRect l="19148" t="43456" r="-1" b="36483"/>
          <a:stretch/>
        </p:blipFill>
        <p:spPr>
          <a:xfrm>
            <a:off x="0" y="6453336"/>
            <a:ext cx="9158237" cy="360040"/>
          </a:xfrm>
          <a:prstGeom prst="rect">
            <a:avLst/>
          </a:prstGeom>
          <a:effectLst>
            <a:outerShdw blurRad="50800" dist="50800" dir="5400000" algn="ctr" rotWithShape="0">
              <a:srgbClr val="000000">
                <a:alpha val="16000"/>
              </a:srgbClr>
            </a:outerShdw>
          </a:effectLst>
        </p:spPr>
      </p:pic>
      <p:sp>
        <p:nvSpPr>
          <p:cNvPr id="7" name="投影片編號版面配置區 22"/>
          <p:cNvSpPr txBox="1">
            <a:spLocks/>
          </p:cNvSpPr>
          <p:nvPr userDrawn="1"/>
        </p:nvSpPr>
        <p:spPr>
          <a:xfrm>
            <a:off x="-2" y="6566274"/>
            <a:ext cx="9144002" cy="302780"/>
          </a:xfrm>
          <a:prstGeom prst="rect">
            <a:avLst/>
          </a:prstGeom>
          <a:gradFill flip="none" rotWithShape="1">
            <a:gsLst>
              <a:gs pos="0">
                <a:schemeClr val="bg1"/>
              </a:gs>
              <a:gs pos="59000">
                <a:srgbClr val="050519"/>
              </a:gs>
              <a:gs pos="91000">
                <a:srgbClr val="050519"/>
              </a:gs>
            </a:gsLst>
            <a:path path="rect">
              <a:fillToRect t="100000" r="100000"/>
            </a:path>
            <a:tileRect l="-100000" b="-100000"/>
          </a:gradFill>
        </p:spPr>
        <p:txBody>
          <a:bodyPr vert="horz" anchor="b"/>
          <a:lstStyle>
            <a:defPPr>
              <a:defRPr lang="zh-TW"/>
            </a:defPPr>
            <a:lvl1pPr algn="r" rtl="0" eaLnBrk="1" fontAlgn="base" latinLnBrk="0" hangingPunct="1">
              <a:spcBef>
                <a:spcPct val="0"/>
              </a:spcBef>
              <a:spcAft>
                <a:spcPct val="0"/>
              </a:spcAft>
              <a:defRPr kumimoji="0" sz="1800" kern="1200">
                <a:solidFill>
                  <a:schemeClr val="bg1"/>
                </a:solidFill>
                <a:latin typeface="Calibri" pitchFamily="34" charset="0"/>
                <a:ea typeface="新細明體" charset="-120"/>
                <a:cs typeface="+mn-cs"/>
              </a:defRPr>
            </a:lvl1pPr>
            <a:lvl2pPr marL="457200" algn="l" rtl="0" fontAlgn="base">
              <a:spcBef>
                <a:spcPct val="0"/>
              </a:spcBef>
              <a:spcAft>
                <a:spcPct val="0"/>
              </a:spcAft>
              <a:defRPr kumimoji="1" kern="1200">
                <a:solidFill>
                  <a:schemeClr val="tx1"/>
                </a:solidFill>
                <a:latin typeface="Calibri" pitchFamily="34" charset="0"/>
                <a:ea typeface="新細明體" charset="-120"/>
                <a:cs typeface="+mn-cs"/>
              </a:defRPr>
            </a:lvl2pPr>
            <a:lvl3pPr marL="914400" algn="l" rtl="0" fontAlgn="base">
              <a:spcBef>
                <a:spcPct val="0"/>
              </a:spcBef>
              <a:spcAft>
                <a:spcPct val="0"/>
              </a:spcAft>
              <a:defRPr kumimoji="1" kern="1200">
                <a:solidFill>
                  <a:schemeClr val="tx1"/>
                </a:solidFill>
                <a:latin typeface="Calibri" pitchFamily="34" charset="0"/>
                <a:ea typeface="新細明體" charset="-120"/>
                <a:cs typeface="+mn-cs"/>
              </a:defRPr>
            </a:lvl3pPr>
            <a:lvl4pPr marL="1371600" algn="l" rtl="0" fontAlgn="base">
              <a:spcBef>
                <a:spcPct val="0"/>
              </a:spcBef>
              <a:spcAft>
                <a:spcPct val="0"/>
              </a:spcAft>
              <a:defRPr kumimoji="1" kern="1200">
                <a:solidFill>
                  <a:schemeClr val="tx1"/>
                </a:solidFill>
                <a:latin typeface="Calibri" pitchFamily="34" charset="0"/>
                <a:ea typeface="新細明體" charset="-120"/>
                <a:cs typeface="+mn-cs"/>
              </a:defRPr>
            </a:lvl4pPr>
            <a:lvl5pPr marL="1828800" algn="l" rtl="0" fontAlgn="base">
              <a:spcBef>
                <a:spcPct val="0"/>
              </a:spcBef>
              <a:spcAft>
                <a:spcPct val="0"/>
              </a:spcAft>
              <a:defRPr kumimoji="1" kern="1200">
                <a:solidFill>
                  <a:schemeClr val="tx1"/>
                </a:solidFill>
                <a:latin typeface="Calibri" pitchFamily="34" charset="0"/>
                <a:ea typeface="新細明體" charset="-120"/>
                <a:cs typeface="+mn-cs"/>
              </a:defRPr>
            </a:lvl5pPr>
            <a:lvl6pPr marL="2286000" algn="l" defTabSz="914400" rtl="0" eaLnBrk="1" latinLnBrk="0" hangingPunct="1">
              <a:defRPr kumimoji="1" kern="1200">
                <a:solidFill>
                  <a:schemeClr val="tx1"/>
                </a:solidFill>
                <a:latin typeface="Calibri" pitchFamily="34" charset="0"/>
                <a:ea typeface="新細明體" charset="-120"/>
                <a:cs typeface="+mn-cs"/>
              </a:defRPr>
            </a:lvl6pPr>
            <a:lvl7pPr marL="2743200" algn="l" defTabSz="914400" rtl="0" eaLnBrk="1" latinLnBrk="0" hangingPunct="1">
              <a:defRPr kumimoji="1" kern="1200">
                <a:solidFill>
                  <a:schemeClr val="tx1"/>
                </a:solidFill>
                <a:latin typeface="Calibri" pitchFamily="34" charset="0"/>
                <a:ea typeface="新細明體" charset="-120"/>
                <a:cs typeface="+mn-cs"/>
              </a:defRPr>
            </a:lvl7pPr>
            <a:lvl8pPr marL="3200400" algn="l" defTabSz="914400" rtl="0" eaLnBrk="1" latinLnBrk="0" hangingPunct="1">
              <a:defRPr kumimoji="1" kern="1200">
                <a:solidFill>
                  <a:schemeClr val="tx1"/>
                </a:solidFill>
                <a:latin typeface="Calibri" pitchFamily="34" charset="0"/>
                <a:ea typeface="新細明體" charset="-120"/>
                <a:cs typeface="+mn-cs"/>
              </a:defRPr>
            </a:lvl8pPr>
            <a:lvl9pPr marL="3657600" algn="l" defTabSz="914400" rtl="0" eaLnBrk="1" latinLnBrk="0" hangingPunct="1">
              <a:defRPr kumimoji="1" kern="1200">
                <a:solidFill>
                  <a:schemeClr val="tx1"/>
                </a:solidFill>
                <a:latin typeface="Calibri" pitchFamily="34" charset="0"/>
                <a:ea typeface="新細明體" charset="-120"/>
                <a:cs typeface="+mn-cs"/>
              </a:defRPr>
            </a:lvl9pPr>
          </a:lstStyle>
          <a:p>
            <a:pPr marL="365125" lvl="0" indent="-255588" algn="r" eaLnBrk="0" hangingPunct="0">
              <a:spcBef>
                <a:spcPts val="200"/>
              </a:spcBef>
              <a:buClr>
                <a:srgbClr val="1B587C"/>
              </a:buClr>
              <a:defRPr/>
            </a:pPr>
            <a:endParaRPr kumimoji="0" lang="zh-TW" altLang="en-US" sz="1400" i="1" kern="0" dirty="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endParaRPr>
          </a:p>
        </p:txBody>
      </p:sp>
      <p:sp>
        <p:nvSpPr>
          <p:cNvPr id="2" name="標題 1"/>
          <p:cNvSpPr>
            <a:spLocks noGrp="1"/>
          </p:cNvSpPr>
          <p:nvPr>
            <p:ph type="title"/>
          </p:nvPr>
        </p:nvSpPr>
        <p:spPr>
          <a:xfrm>
            <a:off x="428596" y="857232"/>
            <a:ext cx="3178692" cy="1066800"/>
          </a:xfrm>
        </p:spPr>
        <p:txBody>
          <a:bodyPr/>
          <a:lstStyle>
            <a:lvl1pPr>
              <a:defRPr sz="3800">
                <a:solidFill>
                  <a:schemeClr val="tx1">
                    <a:lumMod val="85000"/>
                    <a:lumOff val="15000"/>
                  </a:schemeClr>
                </a:solidFill>
                <a:effectLst>
                  <a:outerShdw blurRad="38100" dist="38100" dir="2700000" algn="tl">
                    <a:srgbClr val="000000">
                      <a:alpha val="43137"/>
                    </a:srgbClr>
                  </a:outerShdw>
                </a:effectLst>
              </a:defRPr>
            </a:lvl1pPr>
          </a:lstStyle>
          <a:p>
            <a:r>
              <a:rPr lang="zh-TW" altLang="en-US" dirty="0" smtClean="0"/>
              <a:t>按一下以編輯母片標題樣式</a:t>
            </a:r>
            <a:endParaRPr lang="en-US" dirty="0"/>
          </a:p>
        </p:txBody>
      </p:sp>
      <p:sp>
        <p:nvSpPr>
          <p:cNvPr id="4" name="日期版面配置區 13"/>
          <p:cNvSpPr>
            <a:spLocks noGrp="1"/>
          </p:cNvSpPr>
          <p:nvPr>
            <p:ph type="dt" sz="half" idx="10"/>
          </p:nvPr>
        </p:nvSpPr>
        <p:spPr/>
        <p:txBody>
          <a:bodyPr/>
          <a:lstStyle>
            <a:lvl1pPr>
              <a:defRPr/>
            </a:lvl1pPr>
          </a:lstStyle>
          <a:p>
            <a:pPr>
              <a:defRPr/>
            </a:pPr>
            <a:fld id="{3D5123D3-6BD9-42B6-9F7C-7700746B284C}" type="datetime1">
              <a:rPr lang="zh-TW" altLang="en-US" smtClean="0"/>
              <a:t>2016/7/26</a:t>
            </a:fld>
            <a:endParaRPr lang="zh-TW" altLang="en-US"/>
          </a:p>
        </p:txBody>
      </p:sp>
      <p:sp>
        <p:nvSpPr>
          <p:cNvPr id="5" name="頁尾版面配置區 2"/>
          <p:cNvSpPr>
            <a:spLocks noGrp="1"/>
          </p:cNvSpPr>
          <p:nvPr>
            <p:ph type="ftr" sz="quarter" idx="11"/>
          </p:nvPr>
        </p:nvSpPr>
        <p:spPr/>
        <p:txBody>
          <a:bodyPr/>
          <a:lstStyle>
            <a:lvl1pPr>
              <a:defRPr/>
            </a:lvl1pPr>
          </a:lstStyle>
          <a:p>
            <a:pPr>
              <a:defRPr/>
            </a:pPr>
            <a:endParaRPr lang="zh-TW" altLang="en-US"/>
          </a:p>
        </p:txBody>
      </p:sp>
      <p:sp>
        <p:nvSpPr>
          <p:cNvPr id="6" name="投影片編號版面配置區 22"/>
          <p:cNvSpPr>
            <a:spLocks noGrp="1"/>
          </p:cNvSpPr>
          <p:nvPr>
            <p:ph type="sldNum" sz="quarter" idx="4"/>
          </p:nvPr>
        </p:nvSpPr>
        <p:spPr>
          <a:xfrm>
            <a:off x="8658196" y="6593658"/>
            <a:ext cx="485803" cy="246457"/>
          </a:xfrm>
          <a:prstGeom prst="rect">
            <a:avLst/>
          </a:prstGeom>
          <a:solidFill>
            <a:srgbClr val="050519"/>
          </a:solidFill>
        </p:spPr>
        <p:txBody>
          <a:bodyPr vert="horz" anchor="ctr"/>
          <a:lstStyle>
            <a:lvl1pPr algn="ctr" eaLnBrk="1" latinLnBrk="0" hangingPunct="1">
              <a:defRPr kumimoji="0" sz="1600" b="0" i="0">
                <a:solidFill>
                  <a:schemeClr val="bg1"/>
                </a:solidFill>
                <a:latin typeface="Times New Roman" panose="02020603050405020304" pitchFamily="18" charset="0"/>
                <a:cs typeface="Times New Roman" panose="02020603050405020304" pitchFamily="18" charset="0"/>
              </a:defRPr>
            </a:lvl1pPr>
          </a:lstStyle>
          <a:p>
            <a:pPr>
              <a:defRPr/>
            </a:pPr>
            <a:fld id="{318CFFC7-2F28-4E9A-AA3D-1F6C661E9106}" type="slidenum">
              <a:rPr lang="zh-TW" altLang="en-US" smtClean="0"/>
              <a:pPr>
                <a:defRPr/>
              </a:pPr>
              <a:t>‹#›</a:t>
            </a:fld>
            <a:endParaRPr lang="zh-TW" altLang="en-US" dirty="0"/>
          </a:p>
        </p:txBody>
      </p:sp>
      <p:sp>
        <p:nvSpPr>
          <p:cNvPr id="9" name="矩形 8"/>
          <p:cNvSpPr/>
          <p:nvPr userDrawn="1"/>
        </p:nvSpPr>
        <p:spPr>
          <a:xfrm>
            <a:off x="3625548" y="6559031"/>
            <a:ext cx="5050908" cy="307777"/>
          </a:xfrm>
          <a:prstGeom prst="rect">
            <a:avLst/>
          </a:prstGeom>
        </p:spPr>
        <p:txBody>
          <a:bodyPr wrap="square">
            <a:spAutoFit/>
          </a:bodyPr>
          <a:lstStyle/>
          <a:p>
            <a:pPr marL="365125" marR="0" lvl="0" indent="-255588" algn="r" defTabSz="914400" rtl="0" eaLnBrk="0" fontAlgn="base" latinLnBrk="0" hangingPunct="0">
              <a:lnSpc>
                <a:spcPct val="100000"/>
              </a:lnSpc>
              <a:spcBef>
                <a:spcPts val="200"/>
              </a:spcBef>
              <a:spcAft>
                <a:spcPct val="0"/>
              </a:spcAft>
              <a:buClr>
                <a:srgbClr val="1B587C"/>
              </a:buClr>
              <a:buSzTx/>
              <a:tabLst/>
              <a:defRPr/>
            </a:pPr>
            <a:r>
              <a:rPr kumimoji="0" lang="en-US" altLang="zh-TW" sz="1400" b="0" i="1" u="none" strike="noStrike" kern="0" cap="none" spc="0" normalizeH="0" baseline="0" dirty="0" smtClean="0">
                <a:ln>
                  <a:noFill/>
                </a:ln>
                <a:solidFill>
                  <a:schemeClr val="accent6">
                    <a:lumMod val="20000"/>
                    <a:lumOff val="80000"/>
                  </a:schemeClr>
                </a:solidFill>
                <a:effectLst/>
                <a:uLnTx/>
                <a:uFillTx/>
                <a:latin typeface="Times New Roman" pitchFamily="18" charset="0"/>
                <a:ea typeface="標楷體" pitchFamily="65" charset="-120"/>
                <a:cs typeface="Times New Roman" pitchFamily="18" charset="0"/>
              </a:rPr>
              <a:t>Interface Science and Separation Process Laboratory</a:t>
            </a:r>
          </a:p>
        </p:txBody>
      </p:sp>
      <p:sp>
        <p:nvSpPr>
          <p:cNvPr id="20" name="矩形 19"/>
          <p:cNvSpPr/>
          <p:nvPr userDrawn="1"/>
        </p:nvSpPr>
        <p:spPr>
          <a:xfrm>
            <a:off x="-36512" y="6453336"/>
            <a:ext cx="96992" cy="415718"/>
          </a:xfrm>
          <a:prstGeom prst="rect">
            <a:avLst/>
          </a:prstGeom>
          <a:solidFill>
            <a:schemeClr val="bg1">
              <a:lumMod val="9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userDrawn="1"/>
        </p:nvSpPr>
        <p:spPr>
          <a:xfrm>
            <a:off x="149087" y="6450496"/>
            <a:ext cx="50295" cy="392682"/>
          </a:xfrm>
          <a:prstGeom prst="rect">
            <a:avLst/>
          </a:prstGeom>
          <a:solidFill>
            <a:schemeClr val="bg1">
              <a:lumMod val="9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userDrawn="1"/>
        </p:nvSpPr>
        <p:spPr>
          <a:xfrm>
            <a:off x="323528" y="6426597"/>
            <a:ext cx="90000" cy="415718"/>
          </a:xfrm>
          <a:prstGeom prst="rect">
            <a:avLst/>
          </a:prstGeom>
          <a:solidFill>
            <a:schemeClr val="bg1">
              <a:lumMod val="9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標題及物件">
    <p:bg>
      <p:bgPr>
        <a:solidFill>
          <a:schemeClr val="bg1"/>
        </a:solidFill>
        <a:effectLst/>
      </p:bgPr>
    </p:bg>
    <p:spTree>
      <p:nvGrpSpPr>
        <p:cNvPr id="1" name=""/>
        <p:cNvGrpSpPr/>
        <p:nvPr/>
      </p:nvGrpSpPr>
      <p:grpSpPr>
        <a:xfrm>
          <a:off x="0" y="0"/>
          <a:ext cx="0" cy="0"/>
          <a:chOff x="0" y="0"/>
          <a:chExt cx="0" cy="0"/>
        </a:xfrm>
      </p:grpSpPr>
      <p:pic>
        <p:nvPicPr>
          <p:cNvPr id="10" name="圖片 9"/>
          <p:cNvPicPr>
            <a:picLocks noChangeAspect="1"/>
          </p:cNvPicPr>
          <p:nvPr userDrawn="1"/>
        </p:nvPicPr>
        <p:blipFill rotWithShape="1">
          <a:blip r:embed="rId2"/>
          <a:srcRect r="18437"/>
          <a:stretch/>
        </p:blipFill>
        <p:spPr>
          <a:xfrm flipH="1">
            <a:off x="-3" y="6309320"/>
            <a:ext cx="4674167" cy="719390"/>
          </a:xfrm>
          <a:prstGeom prst="rect">
            <a:avLst/>
          </a:prstGeom>
        </p:spPr>
      </p:pic>
      <p:sp>
        <p:nvSpPr>
          <p:cNvPr id="3" name="內容版面配置區 2"/>
          <p:cNvSpPr>
            <a:spLocks noGrp="1"/>
          </p:cNvSpPr>
          <p:nvPr>
            <p:ph idx="1"/>
          </p:nvPr>
        </p:nvSpPr>
        <p:spPr>
          <a:xfrm>
            <a:off x="428596" y="2082978"/>
            <a:ext cx="8229600" cy="4324350"/>
          </a:xfrm>
        </p:spPr>
        <p:txBody>
          <a:bodyPr/>
          <a:lstStyle>
            <a:lvl1pPr>
              <a:defRPr sz="2400">
                <a:latin typeface="Times New Roman" panose="02020603050405020304" pitchFamily="18" charset="0"/>
                <a:cs typeface="Times New Roman" panose="02020603050405020304" pitchFamily="18" charset="0"/>
              </a:defRPr>
            </a:lvl1pPr>
            <a:lvl2pPr>
              <a:defRPr sz="2400"/>
            </a:lvl2pPr>
            <a:lvl3pPr>
              <a:defRPr sz="2400"/>
            </a:lvl3pPr>
            <a:lvl4pPr>
              <a:defRPr sz="2400"/>
            </a:lvl4pPr>
            <a:lvl5pPr>
              <a:defRPr sz="2400"/>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en-US" dirty="0"/>
          </a:p>
        </p:txBody>
      </p:sp>
      <p:sp>
        <p:nvSpPr>
          <p:cNvPr id="7" name="投影片編號版面配置區 22"/>
          <p:cNvSpPr txBox="1">
            <a:spLocks/>
          </p:cNvSpPr>
          <p:nvPr userDrawn="1"/>
        </p:nvSpPr>
        <p:spPr>
          <a:xfrm>
            <a:off x="-2" y="6518672"/>
            <a:ext cx="9144002" cy="350382"/>
          </a:xfrm>
          <a:prstGeom prst="rect">
            <a:avLst/>
          </a:prstGeom>
          <a:gradFill flip="none" rotWithShape="1">
            <a:gsLst>
              <a:gs pos="0">
                <a:schemeClr val="bg1"/>
              </a:gs>
              <a:gs pos="59000">
                <a:schemeClr val="accent2">
                  <a:lumMod val="77000"/>
                </a:schemeClr>
              </a:gs>
              <a:gs pos="91000">
                <a:schemeClr val="accent2">
                  <a:lumMod val="60000"/>
                </a:schemeClr>
              </a:gs>
            </a:gsLst>
            <a:path path="rect">
              <a:fillToRect t="100000" r="100000"/>
            </a:path>
            <a:tileRect l="-100000" b="-100000"/>
          </a:gradFill>
        </p:spPr>
        <p:txBody>
          <a:bodyPr vert="horz" anchor="b"/>
          <a:lstStyle>
            <a:defPPr>
              <a:defRPr lang="zh-TW"/>
            </a:defPPr>
            <a:lvl1pPr algn="r" rtl="0" eaLnBrk="1" fontAlgn="base" latinLnBrk="0" hangingPunct="1">
              <a:spcBef>
                <a:spcPct val="0"/>
              </a:spcBef>
              <a:spcAft>
                <a:spcPct val="0"/>
              </a:spcAft>
              <a:defRPr kumimoji="0" sz="1800" kern="1200">
                <a:solidFill>
                  <a:schemeClr val="bg1"/>
                </a:solidFill>
                <a:latin typeface="Calibri" pitchFamily="34" charset="0"/>
                <a:ea typeface="新細明體" charset="-120"/>
                <a:cs typeface="+mn-cs"/>
              </a:defRPr>
            </a:lvl1pPr>
            <a:lvl2pPr marL="457200" algn="l" rtl="0" fontAlgn="base">
              <a:spcBef>
                <a:spcPct val="0"/>
              </a:spcBef>
              <a:spcAft>
                <a:spcPct val="0"/>
              </a:spcAft>
              <a:defRPr kumimoji="1" kern="1200">
                <a:solidFill>
                  <a:schemeClr val="tx1"/>
                </a:solidFill>
                <a:latin typeface="Calibri" pitchFamily="34" charset="0"/>
                <a:ea typeface="新細明體" charset="-120"/>
                <a:cs typeface="+mn-cs"/>
              </a:defRPr>
            </a:lvl2pPr>
            <a:lvl3pPr marL="914400" algn="l" rtl="0" fontAlgn="base">
              <a:spcBef>
                <a:spcPct val="0"/>
              </a:spcBef>
              <a:spcAft>
                <a:spcPct val="0"/>
              </a:spcAft>
              <a:defRPr kumimoji="1" kern="1200">
                <a:solidFill>
                  <a:schemeClr val="tx1"/>
                </a:solidFill>
                <a:latin typeface="Calibri" pitchFamily="34" charset="0"/>
                <a:ea typeface="新細明體" charset="-120"/>
                <a:cs typeface="+mn-cs"/>
              </a:defRPr>
            </a:lvl3pPr>
            <a:lvl4pPr marL="1371600" algn="l" rtl="0" fontAlgn="base">
              <a:spcBef>
                <a:spcPct val="0"/>
              </a:spcBef>
              <a:spcAft>
                <a:spcPct val="0"/>
              </a:spcAft>
              <a:defRPr kumimoji="1" kern="1200">
                <a:solidFill>
                  <a:schemeClr val="tx1"/>
                </a:solidFill>
                <a:latin typeface="Calibri" pitchFamily="34" charset="0"/>
                <a:ea typeface="新細明體" charset="-120"/>
                <a:cs typeface="+mn-cs"/>
              </a:defRPr>
            </a:lvl4pPr>
            <a:lvl5pPr marL="1828800" algn="l" rtl="0" fontAlgn="base">
              <a:spcBef>
                <a:spcPct val="0"/>
              </a:spcBef>
              <a:spcAft>
                <a:spcPct val="0"/>
              </a:spcAft>
              <a:defRPr kumimoji="1" kern="1200">
                <a:solidFill>
                  <a:schemeClr val="tx1"/>
                </a:solidFill>
                <a:latin typeface="Calibri" pitchFamily="34" charset="0"/>
                <a:ea typeface="新細明體" charset="-120"/>
                <a:cs typeface="+mn-cs"/>
              </a:defRPr>
            </a:lvl5pPr>
            <a:lvl6pPr marL="2286000" algn="l" defTabSz="914400" rtl="0" eaLnBrk="1" latinLnBrk="0" hangingPunct="1">
              <a:defRPr kumimoji="1" kern="1200">
                <a:solidFill>
                  <a:schemeClr val="tx1"/>
                </a:solidFill>
                <a:latin typeface="Calibri" pitchFamily="34" charset="0"/>
                <a:ea typeface="新細明體" charset="-120"/>
                <a:cs typeface="+mn-cs"/>
              </a:defRPr>
            </a:lvl6pPr>
            <a:lvl7pPr marL="2743200" algn="l" defTabSz="914400" rtl="0" eaLnBrk="1" latinLnBrk="0" hangingPunct="1">
              <a:defRPr kumimoji="1" kern="1200">
                <a:solidFill>
                  <a:schemeClr val="tx1"/>
                </a:solidFill>
                <a:latin typeface="Calibri" pitchFamily="34" charset="0"/>
                <a:ea typeface="新細明體" charset="-120"/>
                <a:cs typeface="+mn-cs"/>
              </a:defRPr>
            </a:lvl7pPr>
            <a:lvl8pPr marL="3200400" algn="l" defTabSz="914400" rtl="0" eaLnBrk="1" latinLnBrk="0" hangingPunct="1">
              <a:defRPr kumimoji="1" kern="1200">
                <a:solidFill>
                  <a:schemeClr val="tx1"/>
                </a:solidFill>
                <a:latin typeface="Calibri" pitchFamily="34" charset="0"/>
                <a:ea typeface="新細明體" charset="-120"/>
                <a:cs typeface="+mn-cs"/>
              </a:defRPr>
            </a:lvl8pPr>
            <a:lvl9pPr marL="3657600" algn="l" defTabSz="914400" rtl="0" eaLnBrk="1" latinLnBrk="0" hangingPunct="1">
              <a:defRPr kumimoji="1" kern="1200">
                <a:solidFill>
                  <a:schemeClr val="tx1"/>
                </a:solidFill>
                <a:latin typeface="Calibri" pitchFamily="34" charset="0"/>
                <a:ea typeface="新細明體" charset="-120"/>
                <a:cs typeface="+mn-cs"/>
              </a:defRPr>
            </a:lvl9pPr>
          </a:lstStyle>
          <a:p>
            <a:pPr>
              <a:defRPr/>
            </a:pPr>
            <a:fld id="{318CFFC7-2F28-4E9A-AA3D-1F6C661E9106}" type="slidenum">
              <a:rPr lang="zh-TW" altLang="en-US" smtClean="0"/>
              <a:pPr>
                <a:defRPr/>
              </a:pPr>
              <a:t>‹#›</a:t>
            </a:fld>
            <a:r>
              <a:rPr lang="zh-TW" altLang="en-US" dirty="0" smtClean="0"/>
              <a:t> </a:t>
            </a:r>
            <a:endParaRPr lang="zh-TW" altLang="en-US" dirty="0"/>
          </a:p>
        </p:txBody>
      </p:sp>
      <p:sp>
        <p:nvSpPr>
          <p:cNvPr id="2" name="標題 1"/>
          <p:cNvSpPr>
            <a:spLocks noGrp="1"/>
          </p:cNvSpPr>
          <p:nvPr>
            <p:ph type="title"/>
          </p:nvPr>
        </p:nvSpPr>
        <p:spPr/>
        <p:txBody>
          <a:bodyPr/>
          <a:lstStyle/>
          <a:p>
            <a:r>
              <a:rPr lang="zh-TW" altLang="en-US" dirty="0" smtClean="0"/>
              <a:t>按一下以編輯母片標題樣式</a:t>
            </a:r>
            <a:endParaRPr lang="en-US" dirty="0"/>
          </a:p>
        </p:txBody>
      </p:sp>
      <p:sp>
        <p:nvSpPr>
          <p:cNvPr id="4" name="日期版面配置區 13"/>
          <p:cNvSpPr>
            <a:spLocks noGrp="1"/>
          </p:cNvSpPr>
          <p:nvPr>
            <p:ph type="dt" sz="half" idx="10"/>
          </p:nvPr>
        </p:nvSpPr>
        <p:spPr/>
        <p:txBody>
          <a:bodyPr/>
          <a:lstStyle>
            <a:lvl1pPr>
              <a:defRPr/>
            </a:lvl1pPr>
          </a:lstStyle>
          <a:p>
            <a:pPr>
              <a:defRPr/>
            </a:pPr>
            <a:fld id="{54814888-20E4-422B-892F-A7C45A24A464}" type="datetime1">
              <a:rPr lang="zh-TW" altLang="en-US" smtClean="0"/>
              <a:t>2016/7/26</a:t>
            </a:fld>
            <a:endParaRPr lang="zh-TW" altLang="en-US"/>
          </a:p>
        </p:txBody>
      </p:sp>
      <p:sp>
        <p:nvSpPr>
          <p:cNvPr id="5" name="頁尾版面配置區 2"/>
          <p:cNvSpPr>
            <a:spLocks noGrp="1"/>
          </p:cNvSpPr>
          <p:nvPr>
            <p:ph type="ftr" sz="quarter" idx="11"/>
          </p:nvPr>
        </p:nvSpPr>
        <p:spPr/>
        <p:txBody>
          <a:bodyPr/>
          <a:lstStyle>
            <a:lvl1pPr>
              <a:defRPr/>
            </a:lvl1pPr>
          </a:lstStyle>
          <a:p>
            <a:pPr>
              <a:defRPr/>
            </a:pPr>
            <a:endParaRPr lang="zh-TW" altLang="en-US"/>
          </a:p>
        </p:txBody>
      </p:sp>
      <p:sp>
        <p:nvSpPr>
          <p:cNvPr id="6" name="投影片編號版面配置區 22"/>
          <p:cNvSpPr>
            <a:spLocks noGrp="1"/>
          </p:cNvSpPr>
          <p:nvPr>
            <p:ph type="sldNum" sz="quarter" idx="4"/>
          </p:nvPr>
        </p:nvSpPr>
        <p:spPr>
          <a:xfrm>
            <a:off x="8720918" y="6518672"/>
            <a:ext cx="423081" cy="339328"/>
          </a:xfrm>
          <a:prstGeom prst="rect">
            <a:avLst/>
          </a:prstGeom>
          <a:solidFill>
            <a:srgbClr val="081A25"/>
          </a:solidFill>
        </p:spPr>
        <p:txBody>
          <a:bodyPr vert="horz" anchor="b"/>
          <a:lstStyle>
            <a:lvl1pPr algn="ctr" eaLnBrk="1" latinLnBrk="0" hangingPunct="1">
              <a:defRPr kumimoji="0" sz="1800" b="0" i="0">
                <a:solidFill>
                  <a:schemeClr val="bg1"/>
                </a:solidFill>
                <a:latin typeface="Times New Roman" panose="02020603050405020304" pitchFamily="18" charset="0"/>
                <a:cs typeface="Times New Roman" panose="02020603050405020304" pitchFamily="18" charset="0"/>
              </a:defRPr>
            </a:lvl1pPr>
          </a:lstStyle>
          <a:p>
            <a:pPr>
              <a:defRPr/>
            </a:pPr>
            <a:fld id="{318CFFC7-2F28-4E9A-AA3D-1F6C661E9106}" type="slidenum">
              <a:rPr lang="zh-TW" altLang="en-US" smtClean="0"/>
              <a:pPr>
                <a:defRPr/>
              </a:pPr>
              <a:t>‹#›</a:t>
            </a:fld>
            <a:endParaRPr lang="zh-TW" altLang="en-US" dirty="0"/>
          </a:p>
        </p:txBody>
      </p:sp>
    </p:spTree>
    <p:extLst>
      <p:ext uri="{BB962C8B-B14F-4D97-AF65-F5344CB8AC3E}">
        <p14:creationId xmlns:p14="http://schemas.microsoft.com/office/powerpoint/2010/main" val="31454277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TW" altLang="en-US" smtClean="0"/>
              <a:t>按一下以編輯母片文字樣式</a:t>
            </a:r>
          </a:p>
        </p:txBody>
      </p:sp>
      <p:sp>
        <p:nvSpPr>
          <p:cNvPr id="4" name="日期版面配置區 13"/>
          <p:cNvSpPr>
            <a:spLocks noGrp="1"/>
          </p:cNvSpPr>
          <p:nvPr>
            <p:ph type="dt" sz="half" idx="10"/>
          </p:nvPr>
        </p:nvSpPr>
        <p:spPr/>
        <p:txBody>
          <a:bodyPr/>
          <a:lstStyle>
            <a:lvl1pPr>
              <a:defRPr/>
            </a:lvl1pPr>
          </a:lstStyle>
          <a:p>
            <a:pPr>
              <a:defRPr/>
            </a:pPr>
            <a:fld id="{C7DE23EF-A68A-421A-AD15-7F550CED5BB2}" type="datetime1">
              <a:rPr lang="zh-TW" altLang="en-US" smtClean="0"/>
              <a:t>2016/7/26</a:t>
            </a:fld>
            <a:endParaRPr lang="zh-TW" altLang="en-US"/>
          </a:p>
        </p:txBody>
      </p:sp>
      <p:sp>
        <p:nvSpPr>
          <p:cNvPr id="5" name="頁尾版面配置區 2"/>
          <p:cNvSpPr>
            <a:spLocks noGrp="1"/>
          </p:cNvSpPr>
          <p:nvPr>
            <p:ph type="ftr" sz="quarter" idx="11"/>
          </p:nvPr>
        </p:nvSpPr>
        <p:spPr/>
        <p:txBody>
          <a:bodyPr/>
          <a:lstStyle>
            <a:lvl1pPr>
              <a:defRPr/>
            </a:lvl1pPr>
          </a:lstStyle>
          <a:p>
            <a:pPr>
              <a:defRPr/>
            </a:pPr>
            <a:endParaRPr lang="zh-TW" altLang="en-US"/>
          </a:p>
        </p:txBody>
      </p:sp>
      <p:sp>
        <p:nvSpPr>
          <p:cNvPr id="6" name="投影片編號版面配置區 22"/>
          <p:cNvSpPr>
            <a:spLocks noGrp="1"/>
          </p:cNvSpPr>
          <p:nvPr>
            <p:ph type="sldNum" sz="quarter" idx="12"/>
          </p:nvPr>
        </p:nvSpPr>
        <p:spPr/>
        <p:txBody>
          <a:bodyPr/>
          <a:lstStyle>
            <a:lvl1pPr>
              <a:defRPr/>
            </a:lvl1pPr>
          </a:lstStyle>
          <a:p>
            <a:pPr>
              <a:defRPr/>
            </a:pPr>
            <a:fld id="{E037A0DB-1C78-49C9-8DE1-9B4F03E72D57}" type="slidenum">
              <a:rPr lang="zh-TW" altLang="en-US"/>
              <a:pPr>
                <a:defRPr/>
              </a:pPr>
              <a:t>‹#›</a:t>
            </a:fld>
            <a:endParaRPr lang="zh-TW"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內容版面配置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內容版面配置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13"/>
          <p:cNvSpPr>
            <a:spLocks noGrp="1"/>
          </p:cNvSpPr>
          <p:nvPr>
            <p:ph type="dt" sz="half" idx="10"/>
          </p:nvPr>
        </p:nvSpPr>
        <p:spPr/>
        <p:txBody>
          <a:bodyPr/>
          <a:lstStyle>
            <a:lvl1pPr>
              <a:defRPr/>
            </a:lvl1pPr>
          </a:lstStyle>
          <a:p>
            <a:pPr>
              <a:defRPr/>
            </a:pPr>
            <a:fld id="{61472172-3AD2-425F-9650-899BE86057B2}" type="datetime1">
              <a:rPr lang="zh-TW" altLang="en-US" smtClean="0"/>
              <a:t>2016/7/26</a:t>
            </a:fld>
            <a:endParaRPr lang="zh-TW" altLang="en-US"/>
          </a:p>
        </p:txBody>
      </p:sp>
      <p:sp>
        <p:nvSpPr>
          <p:cNvPr id="6" name="頁尾版面配置區 2"/>
          <p:cNvSpPr>
            <a:spLocks noGrp="1"/>
          </p:cNvSpPr>
          <p:nvPr>
            <p:ph type="ftr" sz="quarter" idx="11"/>
          </p:nvPr>
        </p:nvSpPr>
        <p:spPr/>
        <p:txBody>
          <a:bodyPr/>
          <a:lstStyle>
            <a:lvl1pPr>
              <a:defRPr/>
            </a:lvl1pPr>
          </a:lstStyle>
          <a:p>
            <a:pPr>
              <a:defRPr/>
            </a:pPr>
            <a:endParaRPr lang="zh-TW" altLang="en-US"/>
          </a:p>
        </p:txBody>
      </p:sp>
      <p:sp>
        <p:nvSpPr>
          <p:cNvPr id="7" name="投影片編號版面配置區 22"/>
          <p:cNvSpPr>
            <a:spLocks noGrp="1"/>
          </p:cNvSpPr>
          <p:nvPr>
            <p:ph type="sldNum" sz="quarter" idx="12"/>
          </p:nvPr>
        </p:nvSpPr>
        <p:spPr/>
        <p:txBody>
          <a:bodyPr/>
          <a:lstStyle>
            <a:lvl1pPr>
              <a:defRPr/>
            </a:lvl1pPr>
          </a:lstStyle>
          <a:p>
            <a:pPr>
              <a:defRPr/>
            </a:pPr>
            <a:fld id="{1AF51E73-B2D8-4A7C-89F3-8D2086F9895E}" type="slidenum">
              <a:rPr lang="zh-TW" altLang="en-US"/>
              <a:pPr>
                <a:defRPr/>
              </a:pPr>
              <a:t>‹#›</a:t>
            </a:fld>
            <a:endParaRPr lang="zh-TW"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381000" y="1143000"/>
            <a:ext cx="8382000" cy="1069848"/>
          </a:xfrm>
        </p:spPr>
        <p:txBody>
          <a:bodyPr/>
          <a:lstStyle>
            <a:lvl1pPr>
              <a:defRPr sz="4000" b="0" i="0" cap="none" baseline="0"/>
            </a:lvl1pPr>
          </a:lstStyle>
          <a:p>
            <a:r>
              <a:rPr lang="zh-TW" altLang="en-US" smtClean="0"/>
              <a:t>按一下以編輯母片標題樣式</a:t>
            </a:r>
            <a:endParaRPr lang="en-US"/>
          </a:p>
        </p:txBody>
      </p:sp>
      <p:sp>
        <p:nvSpPr>
          <p:cNvPr id="3" name="文字版面配置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4" name="文字版面配置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zh-TW" altLang="en-US" smtClean="0"/>
              <a:t>按一下以編輯母片文字樣式</a:t>
            </a:r>
          </a:p>
        </p:txBody>
      </p:sp>
      <p:sp>
        <p:nvSpPr>
          <p:cNvPr id="5" name="內容版面配置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6" name="內容版面配置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7" name="日期版面配置區 25"/>
          <p:cNvSpPr>
            <a:spLocks noGrp="1"/>
          </p:cNvSpPr>
          <p:nvPr>
            <p:ph type="dt" sz="half" idx="10"/>
          </p:nvPr>
        </p:nvSpPr>
        <p:spPr/>
        <p:txBody>
          <a:bodyPr rtlCol="0"/>
          <a:lstStyle>
            <a:lvl1pPr>
              <a:defRPr/>
            </a:lvl1pPr>
          </a:lstStyle>
          <a:p>
            <a:pPr>
              <a:defRPr/>
            </a:pPr>
            <a:fld id="{BE801213-55DB-4D6F-9E80-D092244272CF}" type="datetime1">
              <a:rPr lang="zh-TW" altLang="en-US" smtClean="0"/>
              <a:t>2016/7/26</a:t>
            </a:fld>
            <a:endParaRPr lang="zh-TW" altLang="en-US"/>
          </a:p>
        </p:txBody>
      </p:sp>
      <p:sp>
        <p:nvSpPr>
          <p:cNvPr id="8" name="投影片編號版面配置區 26"/>
          <p:cNvSpPr>
            <a:spLocks noGrp="1"/>
          </p:cNvSpPr>
          <p:nvPr>
            <p:ph type="sldNum" sz="quarter" idx="11"/>
          </p:nvPr>
        </p:nvSpPr>
        <p:spPr/>
        <p:txBody>
          <a:bodyPr rtlCol="0"/>
          <a:lstStyle>
            <a:lvl1pPr>
              <a:defRPr/>
            </a:lvl1pPr>
          </a:lstStyle>
          <a:p>
            <a:pPr>
              <a:defRPr/>
            </a:pPr>
            <a:fld id="{F798080D-3D34-4694-84F9-86218A94F9B6}" type="slidenum">
              <a:rPr lang="zh-TW" altLang="en-US"/>
              <a:pPr>
                <a:defRPr/>
              </a:pPr>
              <a:t>‹#›</a:t>
            </a:fld>
            <a:endParaRPr lang="zh-TW" altLang="en-US"/>
          </a:p>
        </p:txBody>
      </p:sp>
      <p:sp>
        <p:nvSpPr>
          <p:cNvPr id="9" name="頁尾版面配置區 27"/>
          <p:cNvSpPr>
            <a:spLocks noGrp="1"/>
          </p:cNvSpPr>
          <p:nvPr>
            <p:ph type="ftr" sz="quarter" idx="12"/>
          </p:nvPr>
        </p:nvSpPr>
        <p:spPr/>
        <p:txBody>
          <a:bodyPr rtlCol="0"/>
          <a:lstStyle>
            <a:lvl1pPr>
              <a:defRPr/>
            </a:lvl1pPr>
          </a:lstStyle>
          <a:p>
            <a:pPr>
              <a:defRPr/>
            </a:pPr>
            <a:endParaRPr lang="zh-TW"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457200" y="1143000"/>
            <a:ext cx="8229600" cy="1069848"/>
          </a:xfrm>
        </p:spPr>
        <p:txBody>
          <a:bodyPr/>
          <a:lstStyle>
            <a:lvl1pPr>
              <a:defRPr sz="4000">
                <a:solidFill>
                  <a:schemeClr val="tx2"/>
                </a:solidFill>
              </a:defRPr>
            </a:lvl1pPr>
          </a:lstStyle>
          <a:p>
            <a:r>
              <a:rPr lang="zh-TW" altLang="en-US" smtClean="0"/>
              <a:t>按一下以編輯母片標題樣式</a:t>
            </a:r>
            <a:endParaRPr lang="en-US"/>
          </a:p>
        </p:txBody>
      </p:sp>
      <p:sp>
        <p:nvSpPr>
          <p:cNvPr id="3" name="日期版面配置區 2"/>
          <p:cNvSpPr>
            <a:spLocks noGrp="1"/>
          </p:cNvSpPr>
          <p:nvPr>
            <p:ph type="dt" sz="half" idx="10"/>
          </p:nvPr>
        </p:nvSpPr>
        <p:spPr>
          <a:xfrm>
            <a:off x="6583363" y="612775"/>
            <a:ext cx="957262" cy="457200"/>
          </a:xfrm>
        </p:spPr>
        <p:txBody>
          <a:bodyPr/>
          <a:lstStyle>
            <a:lvl1pPr>
              <a:defRPr/>
            </a:lvl1pPr>
          </a:lstStyle>
          <a:p>
            <a:pPr>
              <a:defRPr/>
            </a:pPr>
            <a:fld id="{721513AF-B5E2-4A61-85EC-C712379448DF}" type="datetime1">
              <a:rPr lang="zh-TW" altLang="en-US" smtClean="0"/>
              <a:t>2016/7/26</a:t>
            </a:fld>
            <a:endParaRPr lang="zh-TW" altLang="en-US"/>
          </a:p>
        </p:txBody>
      </p:sp>
      <p:sp>
        <p:nvSpPr>
          <p:cNvPr id="4" name="頁尾版面配置區 3"/>
          <p:cNvSpPr>
            <a:spLocks noGrp="1"/>
          </p:cNvSpPr>
          <p:nvPr>
            <p:ph type="ftr" sz="quarter" idx="11"/>
          </p:nvPr>
        </p:nvSpPr>
        <p:spPr/>
        <p:txBody>
          <a:bodyPr/>
          <a:lstStyle>
            <a:lvl1pPr>
              <a:defRPr/>
            </a:lvl1pPr>
          </a:lstStyle>
          <a:p>
            <a:pPr>
              <a:defRPr/>
            </a:pPr>
            <a:endParaRPr lang="zh-TW" altLang="en-US"/>
          </a:p>
        </p:txBody>
      </p:sp>
      <p:sp>
        <p:nvSpPr>
          <p:cNvPr id="5" name="投影片編號版面配置區 4"/>
          <p:cNvSpPr>
            <a:spLocks noGrp="1"/>
          </p:cNvSpPr>
          <p:nvPr>
            <p:ph type="sldNum" sz="quarter" idx="12"/>
          </p:nvPr>
        </p:nvSpPr>
        <p:spPr/>
        <p:txBody>
          <a:bodyPr/>
          <a:lstStyle>
            <a:lvl1pPr>
              <a:defRPr/>
            </a:lvl1pPr>
          </a:lstStyle>
          <a:p>
            <a:pPr>
              <a:defRPr/>
            </a:pPr>
            <a:fld id="{4239DA8B-428F-4F7E-BD41-70B53ADBD903}"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3"/>
          <p:cNvSpPr>
            <a:spLocks noGrp="1"/>
          </p:cNvSpPr>
          <p:nvPr>
            <p:ph type="dt" sz="half" idx="10"/>
          </p:nvPr>
        </p:nvSpPr>
        <p:spPr/>
        <p:txBody>
          <a:bodyPr/>
          <a:lstStyle>
            <a:lvl1pPr>
              <a:defRPr/>
            </a:lvl1pPr>
          </a:lstStyle>
          <a:p>
            <a:pPr>
              <a:defRPr/>
            </a:pPr>
            <a:fld id="{2F6F077A-3CF5-48FB-8C9B-620CA9B5A3E7}" type="datetime1">
              <a:rPr lang="zh-TW" altLang="en-US" smtClean="0"/>
              <a:t>2016/7/26</a:t>
            </a:fld>
            <a:endParaRPr lang="zh-TW" altLang="en-US"/>
          </a:p>
        </p:txBody>
      </p:sp>
      <p:sp>
        <p:nvSpPr>
          <p:cNvPr id="3" name="頁尾版面配置區 2"/>
          <p:cNvSpPr>
            <a:spLocks noGrp="1"/>
          </p:cNvSpPr>
          <p:nvPr>
            <p:ph type="ftr" sz="quarter" idx="11"/>
          </p:nvPr>
        </p:nvSpPr>
        <p:spPr/>
        <p:txBody>
          <a:bodyPr/>
          <a:lstStyle>
            <a:lvl1pPr>
              <a:defRPr/>
            </a:lvl1pPr>
          </a:lstStyle>
          <a:p>
            <a:pPr>
              <a:defRPr/>
            </a:pPr>
            <a:endParaRPr lang="zh-TW" altLang="en-US"/>
          </a:p>
        </p:txBody>
      </p:sp>
      <p:sp>
        <p:nvSpPr>
          <p:cNvPr id="4" name="投影片編號版面配置區 22"/>
          <p:cNvSpPr>
            <a:spLocks noGrp="1"/>
          </p:cNvSpPr>
          <p:nvPr>
            <p:ph type="sldNum" sz="quarter" idx="12"/>
          </p:nvPr>
        </p:nvSpPr>
        <p:spPr/>
        <p:txBody>
          <a:bodyPr/>
          <a:lstStyle>
            <a:lvl1pPr>
              <a:defRPr/>
            </a:lvl1pPr>
          </a:lstStyle>
          <a:p>
            <a:pPr>
              <a:defRPr/>
            </a:pPr>
            <a:fld id="{B56E1F89-21E0-4D17-BCEC-72E219193855}"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5353496" y="1101970"/>
            <a:ext cx="3383280" cy="877824"/>
          </a:xfrm>
        </p:spPr>
        <p:txBody>
          <a:bodyPr anchor="b"/>
          <a:lstStyle>
            <a:lvl1pPr algn="l">
              <a:buNone/>
              <a:defRPr sz="1800" b="1"/>
            </a:lvl1pPr>
          </a:lstStyle>
          <a:p>
            <a:r>
              <a:rPr lang="zh-TW" altLang="en-US" smtClean="0"/>
              <a:t>按一下以編輯母片標題樣式</a:t>
            </a:r>
            <a:endParaRPr lang="en-US"/>
          </a:p>
        </p:txBody>
      </p:sp>
      <p:sp>
        <p:nvSpPr>
          <p:cNvPr id="3" name="文字版面配置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zh-TW" altLang="en-US" smtClean="0"/>
              <a:t>按一下以編輯母片文字樣式</a:t>
            </a:r>
          </a:p>
        </p:txBody>
      </p:sp>
      <p:sp>
        <p:nvSpPr>
          <p:cNvPr id="4" name="內容版面配置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5" name="日期版面配置區 13"/>
          <p:cNvSpPr>
            <a:spLocks noGrp="1"/>
          </p:cNvSpPr>
          <p:nvPr>
            <p:ph type="dt" sz="half" idx="10"/>
          </p:nvPr>
        </p:nvSpPr>
        <p:spPr/>
        <p:txBody>
          <a:bodyPr/>
          <a:lstStyle>
            <a:lvl1pPr>
              <a:defRPr/>
            </a:lvl1pPr>
          </a:lstStyle>
          <a:p>
            <a:pPr>
              <a:defRPr/>
            </a:pPr>
            <a:fld id="{967E9040-95B5-4F46-A16C-DCE152957F91}" type="datetime1">
              <a:rPr lang="zh-TW" altLang="en-US" smtClean="0"/>
              <a:t>2016/7/26</a:t>
            </a:fld>
            <a:endParaRPr lang="zh-TW" altLang="en-US"/>
          </a:p>
        </p:txBody>
      </p:sp>
      <p:sp>
        <p:nvSpPr>
          <p:cNvPr id="6" name="頁尾版面配置區 2"/>
          <p:cNvSpPr>
            <a:spLocks noGrp="1"/>
          </p:cNvSpPr>
          <p:nvPr>
            <p:ph type="ftr" sz="quarter" idx="11"/>
          </p:nvPr>
        </p:nvSpPr>
        <p:spPr/>
        <p:txBody>
          <a:bodyPr/>
          <a:lstStyle>
            <a:lvl1pPr>
              <a:defRPr/>
            </a:lvl1pPr>
          </a:lstStyle>
          <a:p>
            <a:pPr>
              <a:defRPr/>
            </a:pPr>
            <a:endParaRPr lang="zh-TW" altLang="en-US"/>
          </a:p>
        </p:txBody>
      </p:sp>
      <p:sp>
        <p:nvSpPr>
          <p:cNvPr id="7" name="投影片編號版面配置區 22"/>
          <p:cNvSpPr>
            <a:spLocks noGrp="1"/>
          </p:cNvSpPr>
          <p:nvPr>
            <p:ph type="sldNum" sz="quarter" idx="12"/>
          </p:nvPr>
        </p:nvSpPr>
        <p:spPr/>
        <p:txBody>
          <a:bodyPr/>
          <a:lstStyle>
            <a:lvl1pPr>
              <a:defRPr/>
            </a:lvl1pPr>
          </a:lstStyle>
          <a:p>
            <a:pPr>
              <a:defRPr/>
            </a:pPr>
            <a:fld id="{BE1E6C67-89EE-427C-9187-C4942FB1AA81}"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zh-TW" altLang="en-US" smtClean="0"/>
              <a:t>按一下以編輯母片標題樣式</a:t>
            </a:r>
            <a:endParaRPr lang="en-US"/>
          </a:p>
        </p:txBody>
      </p:sp>
      <p:sp>
        <p:nvSpPr>
          <p:cNvPr id="3" name="圖片版面配置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zh-TW" altLang="en-US" noProof="0" smtClean="0"/>
              <a:t>按一下圖示以新增圖片</a:t>
            </a:r>
            <a:endParaRPr lang="en-US" noProof="0" dirty="0"/>
          </a:p>
        </p:txBody>
      </p:sp>
      <p:sp>
        <p:nvSpPr>
          <p:cNvPr id="4" name="文字版面配置區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zh-TW" altLang="en-US" smtClean="0"/>
              <a:t>按一下以編輯母片文字樣式</a:t>
            </a:r>
          </a:p>
        </p:txBody>
      </p:sp>
      <p:sp>
        <p:nvSpPr>
          <p:cNvPr id="5" name="日期版面配置區 13"/>
          <p:cNvSpPr>
            <a:spLocks noGrp="1"/>
          </p:cNvSpPr>
          <p:nvPr>
            <p:ph type="dt" sz="half" idx="10"/>
          </p:nvPr>
        </p:nvSpPr>
        <p:spPr/>
        <p:txBody>
          <a:bodyPr/>
          <a:lstStyle>
            <a:lvl1pPr>
              <a:defRPr/>
            </a:lvl1pPr>
          </a:lstStyle>
          <a:p>
            <a:pPr>
              <a:defRPr/>
            </a:pPr>
            <a:fld id="{05C1E243-4164-49B8-9A87-541D40111D4C}" type="datetime1">
              <a:rPr lang="zh-TW" altLang="en-US" smtClean="0"/>
              <a:t>2016/7/26</a:t>
            </a:fld>
            <a:endParaRPr lang="zh-TW" altLang="en-US"/>
          </a:p>
        </p:txBody>
      </p:sp>
      <p:sp>
        <p:nvSpPr>
          <p:cNvPr id="6" name="頁尾版面配置區 2"/>
          <p:cNvSpPr>
            <a:spLocks noGrp="1"/>
          </p:cNvSpPr>
          <p:nvPr>
            <p:ph type="ftr" sz="quarter" idx="11"/>
          </p:nvPr>
        </p:nvSpPr>
        <p:spPr/>
        <p:txBody>
          <a:bodyPr/>
          <a:lstStyle>
            <a:lvl1pPr>
              <a:defRPr/>
            </a:lvl1pPr>
          </a:lstStyle>
          <a:p>
            <a:pPr>
              <a:defRPr/>
            </a:pPr>
            <a:endParaRPr lang="zh-TW" altLang="en-US"/>
          </a:p>
        </p:txBody>
      </p:sp>
      <p:sp>
        <p:nvSpPr>
          <p:cNvPr id="7" name="投影片編號版面配置區 22"/>
          <p:cNvSpPr>
            <a:spLocks noGrp="1"/>
          </p:cNvSpPr>
          <p:nvPr>
            <p:ph type="sldNum" sz="quarter" idx="12"/>
          </p:nvPr>
        </p:nvSpPr>
        <p:spPr/>
        <p:txBody>
          <a:bodyPr/>
          <a:lstStyle>
            <a:lvl1pPr>
              <a:defRPr/>
            </a:lvl1pPr>
          </a:lstStyle>
          <a:p>
            <a:pPr>
              <a:defRPr/>
            </a:pPr>
            <a:fld id="{238CA917-D745-40B4-AE84-2D75540638FB}"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13"/>
          <p:cNvSpPr>
            <a:spLocks noGrp="1"/>
          </p:cNvSpPr>
          <p:nvPr>
            <p:ph type="dt" sz="half" idx="10"/>
          </p:nvPr>
        </p:nvSpPr>
        <p:spPr/>
        <p:txBody>
          <a:bodyPr/>
          <a:lstStyle>
            <a:lvl1pPr>
              <a:defRPr/>
            </a:lvl1pPr>
          </a:lstStyle>
          <a:p>
            <a:pPr>
              <a:defRPr/>
            </a:pPr>
            <a:fld id="{1972F1D0-5EC6-4C29-9ACF-B20EAB1C460A}" type="datetime1">
              <a:rPr lang="zh-TW" altLang="en-US" smtClean="0"/>
              <a:t>2016/7/26</a:t>
            </a:fld>
            <a:endParaRPr lang="zh-TW" altLang="en-US"/>
          </a:p>
        </p:txBody>
      </p:sp>
      <p:sp>
        <p:nvSpPr>
          <p:cNvPr id="5" name="頁尾版面配置區 2"/>
          <p:cNvSpPr>
            <a:spLocks noGrp="1"/>
          </p:cNvSpPr>
          <p:nvPr>
            <p:ph type="ftr" sz="quarter" idx="11"/>
          </p:nvPr>
        </p:nvSpPr>
        <p:spPr/>
        <p:txBody>
          <a:bodyPr/>
          <a:lstStyle>
            <a:lvl1pPr>
              <a:defRPr/>
            </a:lvl1pPr>
          </a:lstStyle>
          <a:p>
            <a:pPr>
              <a:defRPr/>
            </a:pPr>
            <a:endParaRPr lang="zh-TW" altLang="en-US"/>
          </a:p>
        </p:txBody>
      </p:sp>
      <p:sp>
        <p:nvSpPr>
          <p:cNvPr id="6" name="投影片編號版面配置區 22"/>
          <p:cNvSpPr>
            <a:spLocks noGrp="1"/>
          </p:cNvSpPr>
          <p:nvPr>
            <p:ph type="sldNum" sz="quarter" idx="12"/>
          </p:nvPr>
        </p:nvSpPr>
        <p:spPr/>
        <p:txBody>
          <a:bodyPr/>
          <a:lstStyle>
            <a:lvl1pPr>
              <a:defRPr/>
            </a:lvl1pPr>
          </a:lstStyle>
          <a:p>
            <a:pPr>
              <a:defRPr/>
            </a:pPr>
            <a:fld id="{55665FC0-D413-4025-B4A4-AED9CC018504}" type="slidenum">
              <a:rPr lang="zh-TW" altLang="en-US"/>
              <a:pPr>
                <a:defRPr/>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781800" y="1143000"/>
            <a:ext cx="1905000" cy="5486400"/>
          </a:xfrm>
        </p:spPr>
        <p:txBody>
          <a:bodyPr vert="eaVert"/>
          <a:lstStyle/>
          <a:p>
            <a:r>
              <a:rPr lang="zh-TW" altLang="en-US" smtClean="0"/>
              <a:t>按一下以編輯母片標題樣式</a:t>
            </a:r>
            <a:endParaRPr lang="en-US"/>
          </a:p>
        </p:txBody>
      </p:sp>
      <p:sp>
        <p:nvSpPr>
          <p:cNvPr id="3" name="直排文字版面配置區 2"/>
          <p:cNvSpPr>
            <a:spLocks noGrp="1"/>
          </p:cNvSpPr>
          <p:nvPr>
            <p:ph type="body" orient="vert" idx="1"/>
          </p:nvPr>
        </p:nvSpPr>
        <p:spPr>
          <a:xfrm>
            <a:off x="457200" y="1143000"/>
            <a:ext cx="6248400" cy="54864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日期版面配置區 13"/>
          <p:cNvSpPr>
            <a:spLocks noGrp="1"/>
          </p:cNvSpPr>
          <p:nvPr>
            <p:ph type="dt" sz="half" idx="10"/>
          </p:nvPr>
        </p:nvSpPr>
        <p:spPr/>
        <p:txBody>
          <a:bodyPr/>
          <a:lstStyle>
            <a:lvl1pPr>
              <a:defRPr/>
            </a:lvl1pPr>
          </a:lstStyle>
          <a:p>
            <a:pPr>
              <a:defRPr/>
            </a:pPr>
            <a:fld id="{FBD1FADE-4F94-440E-AACE-F2A03D353E22}" type="datetime1">
              <a:rPr lang="zh-TW" altLang="en-US" smtClean="0"/>
              <a:t>2016/7/26</a:t>
            </a:fld>
            <a:endParaRPr lang="zh-TW" altLang="en-US"/>
          </a:p>
        </p:txBody>
      </p:sp>
      <p:sp>
        <p:nvSpPr>
          <p:cNvPr id="5" name="頁尾版面配置區 2"/>
          <p:cNvSpPr>
            <a:spLocks noGrp="1"/>
          </p:cNvSpPr>
          <p:nvPr>
            <p:ph type="ftr" sz="quarter" idx="11"/>
          </p:nvPr>
        </p:nvSpPr>
        <p:spPr/>
        <p:txBody>
          <a:bodyPr/>
          <a:lstStyle>
            <a:lvl1pPr>
              <a:defRPr/>
            </a:lvl1pPr>
          </a:lstStyle>
          <a:p>
            <a:pPr>
              <a:defRPr/>
            </a:pPr>
            <a:endParaRPr lang="zh-TW" altLang="en-US"/>
          </a:p>
        </p:txBody>
      </p:sp>
      <p:sp>
        <p:nvSpPr>
          <p:cNvPr id="6" name="投影片編號版面配置區 22"/>
          <p:cNvSpPr>
            <a:spLocks noGrp="1"/>
          </p:cNvSpPr>
          <p:nvPr>
            <p:ph type="sldNum" sz="quarter" idx="12"/>
          </p:nvPr>
        </p:nvSpPr>
        <p:spPr/>
        <p:txBody>
          <a:bodyPr/>
          <a:lstStyle>
            <a:lvl1pPr>
              <a:defRPr/>
            </a:lvl1pPr>
          </a:lstStyle>
          <a:p>
            <a:pPr>
              <a:defRPr/>
            </a:pPr>
            <a:fld id="{1EC29B96-ACE9-406D-8CEA-D6B78A84096F}"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矩形 27"/>
          <p:cNvSpPr/>
          <p:nvPr/>
        </p:nvSpPr>
        <p:spPr>
          <a:xfrm>
            <a:off x="0" y="429212"/>
            <a:ext cx="5410200" cy="131421"/>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29" name="矩形 28"/>
          <p:cNvSpPr/>
          <p:nvPr/>
        </p:nvSpPr>
        <p:spPr>
          <a:xfrm>
            <a:off x="0" y="-25796"/>
            <a:ext cx="9144000" cy="311150"/>
          </a:xfrm>
          <a:prstGeom prst="rect">
            <a:avLst/>
          </a:prstGeom>
          <a:solidFill>
            <a:srgbClr val="050519"/>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30" name="矩形 29"/>
          <p:cNvSpPr/>
          <p:nvPr/>
        </p:nvSpPr>
        <p:spPr>
          <a:xfrm>
            <a:off x="0" y="282178"/>
            <a:ext cx="9144000" cy="10800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31" name="矩形 30"/>
          <p:cNvSpPr/>
          <p:nvPr/>
        </p:nvSpPr>
        <p:spPr>
          <a:xfrm flipV="1">
            <a:off x="5410200" y="360388"/>
            <a:ext cx="3744000" cy="100666"/>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32" name="矩形 31"/>
          <p:cNvSpPr/>
          <p:nvPr/>
        </p:nvSpPr>
        <p:spPr>
          <a:xfrm flipV="1">
            <a:off x="5410200" y="517674"/>
            <a:ext cx="3729120" cy="105096"/>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35" name="矩形 34"/>
          <p:cNvSpPr/>
          <p:nvPr/>
        </p:nvSpPr>
        <p:spPr bwMode="invGray">
          <a:xfrm>
            <a:off x="9085263" y="-27384"/>
            <a:ext cx="57150" cy="684000"/>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36" name="矩形 35"/>
          <p:cNvSpPr/>
          <p:nvPr/>
        </p:nvSpPr>
        <p:spPr bwMode="invGray">
          <a:xfrm>
            <a:off x="9043988" y="-27384"/>
            <a:ext cx="28575" cy="684000"/>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37" name="矩形 36"/>
          <p:cNvSpPr/>
          <p:nvPr/>
        </p:nvSpPr>
        <p:spPr bwMode="invGray">
          <a:xfrm>
            <a:off x="9024938" y="-27384"/>
            <a:ext cx="9525" cy="684000"/>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38" name="矩形 37"/>
          <p:cNvSpPr/>
          <p:nvPr/>
        </p:nvSpPr>
        <p:spPr bwMode="invGray">
          <a:xfrm>
            <a:off x="8975725" y="-27384"/>
            <a:ext cx="26988" cy="684000"/>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39" name="矩形 38"/>
          <p:cNvSpPr/>
          <p:nvPr/>
        </p:nvSpPr>
        <p:spPr bwMode="invGray">
          <a:xfrm>
            <a:off x="8786842" y="92867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40" name="矩形 39"/>
          <p:cNvSpPr/>
          <p:nvPr/>
        </p:nvSpPr>
        <p:spPr bwMode="invGray">
          <a:xfrm>
            <a:off x="8874125" y="-25796"/>
            <a:ext cx="7938" cy="684000"/>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kumimoji="0" lang="en-US" dirty="0"/>
          </a:p>
        </p:txBody>
      </p:sp>
      <p:sp>
        <p:nvSpPr>
          <p:cNvPr id="1039" name="標題版面配置區 21"/>
          <p:cNvSpPr>
            <a:spLocks noGrp="1"/>
          </p:cNvSpPr>
          <p:nvPr>
            <p:ph type="title"/>
          </p:nvPr>
        </p:nvSpPr>
        <p:spPr bwMode="auto">
          <a:xfrm>
            <a:off x="428596" y="857232"/>
            <a:ext cx="8258204"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dirty="0" smtClean="0"/>
              <a:t>按一下以編輯母片標題樣式</a:t>
            </a:r>
            <a:endParaRPr lang="en-US" dirty="0" smtClean="0"/>
          </a:p>
        </p:txBody>
      </p:sp>
      <p:sp>
        <p:nvSpPr>
          <p:cNvPr id="1040" name="文字版面配置區 12"/>
          <p:cNvSpPr>
            <a:spLocks noGrp="1"/>
          </p:cNvSpPr>
          <p:nvPr>
            <p:ph type="body" idx="1"/>
          </p:nvPr>
        </p:nvSpPr>
        <p:spPr bwMode="auto">
          <a:xfrm>
            <a:off x="457200" y="2249488"/>
            <a:ext cx="8229600" cy="4324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en-US" dirty="0" smtClean="0"/>
          </a:p>
        </p:txBody>
      </p:sp>
      <p:sp>
        <p:nvSpPr>
          <p:cNvPr id="14" name="日期版面配置區 13"/>
          <p:cNvSpPr>
            <a:spLocks noGrp="1"/>
          </p:cNvSpPr>
          <p:nvPr>
            <p:ph type="dt" sz="half" idx="2"/>
          </p:nvPr>
        </p:nvSpPr>
        <p:spPr>
          <a:xfrm>
            <a:off x="6586538" y="612775"/>
            <a:ext cx="957262" cy="457200"/>
          </a:xfrm>
          <a:prstGeom prst="rect">
            <a:avLst/>
          </a:prstGeom>
        </p:spPr>
        <p:txBody>
          <a:bodyPr vert="horz"/>
          <a:lstStyle>
            <a:lvl1pPr algn="l" eaLnBrk="1" latinLnBrk="0" hangingPunct="1">
              <a:defRPr kumimoji="0" sz="800">
                <a:solidFill>
                  <a:schemeClr val="accent2"/>
                </a:solidFill>
              </a:defRPr>
            </a:lvl1pPr>
          </a:lstStyle>
          <a:p>
            <a:pPr>
              <a:defRPr/>
            </a:pPr>
            <a:fld id="{4139E5F1-F066-4EA0-BC7A-56E19B54A7AA}" type="datetime1">
              <a:rPr lang="zh-TW" altLang="en-US" smtClean="0"/>
              <a:t>2016/7/26</a:t>
            </a:fld>
            <a:endParaRPr lang="zh-TW" altLang="en-US" dirty="0"/>
          </a:p>
        </p:txBody>
      </p:sp>
      <p:sp>
        <p:nvSpPr>
          <p:cNvPr id="3" name="頁尾版面配置區 2"/>
          <p:cNvSpPr>
            <a:spLocks noGrp="1"/>
          </p:cNvSpPr>
          <p:nvPr>
            <p:ph type="ftr" sz="quarter" idx="3"/>
          </p:nvPr>
        </p:nvSpPr>
        <p:spPr>
          <a:xfrm>
            <a:off x="5257800" y="612775"/>
            <a:ext cx="1325563" cy="457200"/>
          </a:xfrm>
          <a:prstGeom prst="rect">
            <a:avLst/>
          </a:prstGeom>
        </p:spPr>
        <p:txBody>
          <a:bodyPr vert="horz"/>
          <a:lstStyle>
            <a:lvl1pPr algn="r" eaLnBrk="1" latinLnBrk="0" hangingPunct="1">
              <a:defRPr kumimoji="0" sz="800">
                <a:solidFill>
                  <a:schemeClr val="accent2"/>
                </a:solidFill>
              </a:defRPr>
            </a:lvl1pPr>
          </a:lstStyle>
          <a:p>
            <a:pPr>
              <a:defRPr/>
            </a:pPr>
            <a:endParaRPr lang="zh-TW" altLang="en-US" dirty="0"/>
          </a:p>
        </p:txBody>
      </p:sp>
      <p:sp>
        <p:nvSpPr>
          <p:cNvPr id="23" name="投影片編號版面配置區 22"/>
          <p:cNvSpPr>
            <a:spLocks noGrp="1"/>
          </p:cNvSpPr>
          <p:nvPr>
            <p:ph type="sldNum" sz="quarter" idx="4"/>
          </p:nvPr>
        </p:nvSpPr>
        <p:spPr>
          <a:xfrm>
            <a:off x="0" y="6518672"/>
            <a:ext cx="9144000" cy="339328"/>
          </a:xfrm>
          <a:prstGeom prst="rect">
            <a:avLst/>
          </a:prstGeom>
          <a:gradFill flip="none" rotWithShape="1">
            <a:gsLst>
              <a:gs pos="0">
                <a:schemeClr val="bg1"/>
              </a:gs>
              <a:gs pos="59000">
                <a:schemeClr val="accent2">
                  <a:lumMod val="77000"/>
                </a:schemeClr>
              </a:gs>
              <a:gs pos="91000">
                <a:schemeClr val="accent2">
                  <a:lumMod val="60000"/>
                </a:schemeClr>
              </a:gs>
            </a:gsLst>
            <a:path path="rect">
              <a:fillToRect t="100000" r="100000"/>
            </a:path>
            <a:tileRect l="-100000" b="-100000"/>
          </a:gradFill>
        </p:spPr>
        <p:txBody>
          <a:bodyPr vert="horz" anchor="b"/>
          <a:lstStyle>
            <a:lvl1pPr algn="r" eaLnBrk="1" latinLnBrk="0" hangingPunct="1">
              <a:defRPr kumimoji="0" sz="1800">
                <a:solidFill>
                  <a:schemeClr val="bg1"/>
                </a:solidFill>
              </a:defRPr>
            </a:lvl1pPr>
          </a:lstStyle>
          <a:p>
            <a:pPr>
              <a:defRPr/>
            </a:pPr>
            <a:fld id="{318CFFC7-2F28-4E9A-AA3D-1F6C661E9106}" type="slidenum">
              <a:rPr lang="zh-TW" altLang="en-US" smtClean="0"/>
              <a:pPr>
                <a:defRPr/>
              </a:pPr>
              <a:t>‹#›</a:t>
            </a:fld>
            <a:endParaRPr lang="zh-TW" altLang="en-US" dirty="0"/>
          </a:p>
        </p:txBody>
      </p:sp>
      <p:sp>
        <p:nvSpPr>
          <p:cNvPr id="20" name="副標題 2"/>
          <p:cNvSpPr txBox="1">
            <a:spLocks/>
          </p:cNvSpPr>
          <p:nvPr/>
        </p:nvSpPr>
        <p:spPr bwMode="auto">
          <a:xfrm>
            <a:off x="3100785" y="-27384"/>
            <a:ext cx="5760640" cy="484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5125" marR="0" lvl="0" indent="-255588" algn="r" defTabSz="914400" rtl="0" eaLnBrk="0" fontAlgn="base" latinLnBrk="0" hangingPunct="0">
              <a:lnSpc>
                <a:spcPct val="100000"/>
              </a:lnSpc>
              <a:spcBef>
                <a:spcPts val="200"/>
              </a:spcBef>
              <a:spcAft>
                <a:spcPct val="0"/>
              </a:spcAft>
              <a:buClr>
                <a:srgbClr val="1B587C"/>
              </a:buClr>
              <a:buSzTx/>
              <a:tabLst/>
              <a:defRPr/>
            </a:pPr>
            <a:r>
              <a:rPr kumimoji="0" lang="en-US" altLang="zh-TW" sz="1400" b="0" i="1" u="none" strike="noStrike" kern="0" cap="none" spc="0" normalizeH="0" baseline="0" noProof="0" dirty="0" smtClean="0">
                <a:ln>
                  <a:noFill/>
                </a:ln>
                <a:solidFill>
                  <a:schemeClr val="accent6">
                    <a:lumMod val="20000"/>
                    <a:lumOff val="80000"/>
                  </a:schemeClr>
                </a:solidFill>
                <a:effectLst/>
                <a:uLnTx/>
                <a:uFillTx/>
                <a:latin typeface="Times New Roman" pitchFamily="18" charset="0"/>
                <a:ea typeface="標楷體" pitchFamily="65" charset="-120"/>
                <a:cs typeface="Times New Roman" pitchFamily="18" charset="0"/>
              </a:rPr>
              <a:t>Department of Environmental Science &amp; Engineering, </a:t>
            </a:r>
            <a:r>
              <a:rPr kumimoji="0" lang="en-US" altLang="zh-TW" sz="1400" b="0" i="1" u="none" strike="noStrike" kern="0" cap="none" spc="0" normalizeH="0" baseline="0" noProof="0" dirty="0" err="1" smtClean="0">
                <a:ln>
                  <a:noFill/>
                </a:ln>
                <a:solidFill>
                  <a:schemeClr val="accent6">
                    <a:lumMod val="20000"/>
                    <a:lumOff val="80000"/>
                  </a:schemeClr>
                </a:solidFill>
                <a:effectLst/>
                <a:uLnTx/>
                <a:uFillTx/>
                <a:latin typeface="Times New Roman" pitchFamily="18" charset="0"/>
                <a:ea typeface="標楷體" pitchFamily="65" charset="-120"/>
                <a:cs typeface="Times New Roman" pitchFamily="18" charset="0"/>
              </a:rPr>
              <a:t>Tunghai</a:t>
            </a:r>
            <a:r>
              <a:rPr kumimoji="0" lang="en-US" altLang="zh-TW" sz="1400" b="0" i="1" u="none" strike="noStrike" kern="0" cap="none" spc="0" normalizeH="0" baseline="0" noProof="0" dirty="0" smtClean="0">
                <a:ln>
                  <a:noFill/>
                </a:ln>
                <a:solidFill>
                  <a:schemeClr val="accent6">
                    <a:lumMod val="20000"/>
                    <a:lumOff val="80000"/>
                  </a:schemeClr>
                </a:solidFill>
                <a:effectLst/>
                <a:uLnTx/>
                <a:uFillTx/>
                <a:latin typeface="Times New Roman" pitchFamily="18" charset="0"/>
                <a:ea typeface="標楷體" pitchFamily="65" charset="-120"/>
                <a:cs typeface="Times New Roman" pitchFamily="18" charset="0"/>
              </a:rPr>
              <a:t> University</a:t>
            </a:r>
          </a:p>
          <a:p>
            <a:pPr marL="365125" marR="0" lvl="0" indent="-255588" algn="r" defTabSz="914400" rtl="0" eaLnBrk="0" fontAlgn="base" latinLnBrk="0" hangingPunct="0">
              <a:lnSpc>
                <a:spcPct val="100000"/>
              </a:lnSpc>
              <a:spcBef>
                <a:spcPts val="200"/>
              </a:spcBef>
              <a:spcAft>
                <a:spcPct val="0"/>
              </a:spcAft>
              <a:buClr>
                <a:srgbClr val="1B587C"/>
              </a:buClr>
              <a:buSzTx/>
              <a:tabLst/>
              <a:defRPr/>
            </a:pPr>
            <a:r>
              <a:rPr kumimoji="0" lang="en-US" altLang="zh-TW" sz="1400" b="0" i="1" u="none" strike="noStrike" kern="0" cap="none" spc="0" normalizeH="0" baseline="0" noProof="0" dirty="0" smtClean="0">
                <a:ln>
                  <a:noFill/>
                </a:ln>
                <a:solidFill>
                  <a:schemeClr val="accent6">
                    <a:lumMod val="20000"/>
                    <a:lumOff val="80000"/>
                  </a:schemeClr>
                </a:solidFill>
                <a:effectLst/>
                <a:uLnTx/>
                <a:uFillTx/>
                <a:latin typeface="Times New Roman" pitchFamily="18" charset="0"/>
                <a:ea typeface="標楷體" pitchFamily="65" charset="-120"/>
                <a:cs typeface="Times New Roman" pitchFamily="18" charset="0"/>
              </a:rPr>
              <a:t>July 26</a:t>
            </a:r>
            <a:r>
              <a:rPr kumimoji="0" lang="en-US" altLang="zh-TW" sz="1400" b="0" i="1" u="none" strike="noStrike" kern="0" cap="none" spc="0" normalizeH="0" baseline="30000" noProof="0" dirty="0" smtClean="0">
                <a:ln>
                  <a:noFill/>
                </a:ln>
                <a:solidFill>
                  <a:schemeClr val="accent6">
                    <a:lumMod val="20000"/>
                    <a:lumOff val="80000"/>
                  </a:schemeClr>
                </a:solidFill>
                <a:effectLst/>
                <a:uLnTx/>
                <a:uFillTx/>
                <a:latin typeface="Times New Roman" pitchFamily="18" charset="0"/>
                <a:ea typeface="標楷體" pitchFamily="65" charset="-120"/>
                <a:cs typeface="Times New Roman" pitchFamily="18" charset="0"/>
              </a:rPr>
              <a:t>th </a:t>
            </a:r>
            <a:r>
              <a:rPr kumimoji="0" lang="en-US" altLang="zh-TW" sz="1400" b="0" i="1" u="none" strike="noStrike" kern="0" cap="none" spc="0" normalizeH="0" baseline="0" noProof="0" dirty="0" smtClean="0">
                <a:ln>
                  <a:noFill/>
                </a:ln>
                <a:solidFill>
                  <a:schemeClr val="accent6">
                    <a:lumMod val="20000"/>
                    <a:lumOff val="80000"/>
                  </a:schemeClr>
                </a:solidFill>
                <a:effectLst/>
                <a:uLnTx/>
                <a:uFillTx/>
                <a:latin typeface="Times New Roman" pitchFamily="18" charset="0"/>
                <a:ea typeface="標楷體" pitchFamily="65" charset="-120"/>
                <a:cs typeface="Times New Roman" pitchFamily="18" charset="0"/>
              </a:rPr>
              <a:t>, 2016</a:t>
            </a:r>
            <a:endParaRPr kumimoji="0" lang="en-US" altLang="zh-TW" sz="1400" b="0" i="1" u="none" strike="noStrike" kern="0" cap="none" spc="0" normalizeH="0" baseline="30000" noProof="0" dirty="0" smtClean="0">
              <a:ln>
                <a:noFill/>
              </a:ln>
              <a:solidFill>
                <a:schemeClr val="accent6">
                  <a:lumMod val="20000"/>
                  <a:lumOff val="80000"/>
                </a:schemeClr>
              </a:solidFill>
              <a:effectLst/>
              <a:uLnTx/>
              <a:uFillTx/>
              <a:latin typeface="Times New Roman" pitchFamily="18" charset="0"/>
              <a:ea typeface="標楷體" pitchFamily="65" charset="-120"/>
              <a:cs typeface="Times New Roman" pitchFamily="18" charset="0"/>
            </a:endParaRPr>
          </a:p>
        </p:txBody>
      </p:sp>
      <p:sp>
        <p:nvSpPr>
          <p:cNvPr id="2" name="文字方塊 1"/>
          <p:cNvSpPr txBox="1"/>
          <p:nvPr userDrawn="1"/>
        </p:nvSpPr>
        <p:spPr>
          <a:xfrm>
            <a:off x="4572000" y="6528261"/>
            <a:ext cx="4122043" cy="292388"/>
          </a:xfrm>
          <a:prstGeom prst="rect">
            <a:avLst/>
          </a:prstGeom>
          <a:noFill/>
        </p:spPr>
        <p:txBody>
          <a:bodyPr wrap="square" rtlCol="0">
            <a:spAutoFit/>
          </a:bodyPr>
          <a:lstStyle/>
          <a:p>
            <a:pPr marL="365125" marR="0" lvl="0" indent="-255588" algn="r" defTabSz="914400" rtl="0" eaLnBrk="0" fontAlgn="base" latinLnBrk="0" hangingPunct="0">
              <a:lnSpc>
                <a:spcPct val="100000"/>
              </a:lnSpc>
              <a:spcBef>
                <a:spcPts val="200"/>
              </a:spcBef>
              <a:spcAft>
                <a:spcPct val="0"/>
              </a:spcAft>
              <a:buClr>
                <a:srgbClr val="1B587C"/>
              </a:buClr>
              <a:buSzTx/>
              <a:tabLst/>
              <a:defRPr/>
            </a:pPr>
            <a:r>
              <a:rPr kumimoji="0" lang="en-US" altLang="zh-TW" sz="1300" b="0" i="1" u="none" strike="noStrike" kern="0" cap="none" spc="0" normalizeH="0" baseline="0" dirty="0" smtClean="0">
                <a:ln>
                  <a:noFill/>
                </a:ln>
                <a:solidFill>
                  <a:schemeClr val="accent6">
                    <a:lumMod val="20000"/>
                    <a:lumOff val="80000"/>
                  </a:schemeClr>
                </a:solidFill>
                <a:effectLst/>
                <a:uLnTx/>
                <a:uFillTx/>
                <a:latin typeface="Times New Roman" pitchFamily="18" charset="0"/>
                <a:ea typeface="標楷體" pitchFamily="65" charset="-120"/>
                <a:cs typeface="Times New Roman" pitchFamily="18" charset="0"/>
              </a:rPr>
              <a:t>Interface Science and Separation Process Laboratory</a:t>
            </a:r>
          </a:p>
        </p:txBody>
      </p:sp>
    </p:spTree>
  </p:cSld>
  <p:clrMap bg1="lt1" tx1="dk1" bg2="lt2" tx2="dk2" accent1="accent1" accent2="accent2" accent3="accent3" accent4="accent4" accent5="accent5" accent6="accent6" hlink="hlink" folHlink="folHlink"/>
  <p:sldLayoutIdLst>
    <p:sldLayoutId id="2147484140" r:id="rId1"/>
    <p:sldLayoutId id="2147484139" r:id="rId2"/>
    <p:sldLayoutId id="2147484143" r:id="rId3"/>
    <p:sldLayoutId id="2147484138" r:id="rId4"/>
    <p:sldLayoutId id="2147484137" r:id="rId5"/>
    <p:sldLayoutId id="2147484141" r:id="rId6"/>
    <p:sldLayoutId id="2147484142" r:id="rId7"/>
    <p:sldLayoutId id="2147484136" r:id="rId8"/>
    <p:sldLayoutId id="2147484135" r:id="rId9"/>
    <p:sldLayoutId id="2147484134" r:id="rId10"/>
    <p:sldLayoutId id="2147484133" r:id="rId11"/>
    <p:sldLayoutId id="2147484132"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3800" b="1" kern="1200">
          <a:solidFill>
            <a:schemeClr val="tx2"/>
          </a:solidFill>
          <a:latin typeface="Times New Roman" panose="02020603050405020304" pitchFamily="18" charset="0"/>
          <a:ea typeface="標楷體" pitchFamily="65" charset="-120"/>
          <a:cs typeface="Times New Roman" panose="02020603050405020304" pitchFamily="18" charset="0"/>
        </a:defRPr>
      </a:lvl1pPr>
      <a:lvl2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2pPr>
      <a:lvl3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3pPr>
      <a:lvl4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4pPr>
      <a:lvl5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5pPr>
      <a:lvl6pPr marL="457200" algn="l" rtl="0" fontAlgn="base">
        <a:spcBef>
          <a:spcPct val="0"/>
        </a:spcBef>
        <a:spcAft>
          <a:spcPct val="0"/>
        </a:spcAft>
        <a:defRPr sz="4000">
          <a:solidFill>
            <a:schemeClr val="tx2"/>
          </a:solidFill>
          <a:latin typeface="Trebuchet MS" pitchFamily="34" charset="0"/>
          <a:ea typeface="微軟正黑體"/>
          <a:cs typeface="微軟正黑體"/>
        </a:defRPr>
      </a:lvl6pPr>
      <a:lvl7pPr marL="914400" algn="l" rtl="0" fontAlgn="base">
        <a:spcBef>
          <a:spcPct val="0"/>
        </a:spcBef>
        <a:spcAft>
          <a:spcPct val="0"/>
        </a:spcAft>
        <a:defRPr sz="4000">
          <a:solidFill>
            <a:schemeClr val="tx2"/>
          </a:solidFill>
          <a:latin typeface="Trebuchet MS" pitchFamily="34" charset="0"/>
          <a:ea typeface="微軟正黑體"/>
          <a:cs typeface="微軟正黑體"/>
        </a:defRPr>
      </a:lvl7pPr>
      <a:lvl8pPr marL="1371600" algn="l" rtl="0" fontAlgn="base">
        <a:spcBef>
          <a:spcPct val="0"/>
        </a:spcBef>
        <a:spcAft>
          <a:spcPct val="0"/>
        </a:spcAft>
        <a:defRPr sz="4000">
          <a:solidFill>
            <a:schemeClr val="tx2"/>
          </a:solidFill>
          <a:latin typeface="Trebuchet MS" pitchFamily="34" charset="0"/>
          <a:ea typeface="微軟正黑體"/>
          <a:cs typeface="微軟正黑體"/>
        </a:defRPr>
      </a:lvl8pPr>
      <a:lvl9pPr marL="1828800" algn="l" rtl="0" fontAlgn="base">
        <a:spcBef>
          <a:spcPct val="0"/>
        </a:spcBef>
        <a:spcAft>
          <a:spcPct val="0"/>
        </a:spcAft>
        <a:defRPr sz="4000">
          <a:solidFill>
            <a:schemeClr val="tx2"/>
          </a:solidFill>
          <a:latin typeface="Trebuchet MS" pitchFamily="34" charset="0"/>
          <a:ea typeface="微軟正黑體"/>
          <a:cs typeface="微軟正黑體"/>
        </a:defRPr>
      </a:lvl9pPr>
    </p:titleStyle>
    <p:bodyStyle>
      <a:lvl1pPr marL="365125" indent="-255588" algn="l" rtl="0" eaLnBrk="0" fontAlgn="base" hangingPunct="0">
        <a:spcBef>
          <a:spcPts val="300"/>
        </a:spcBef>
        <a:spcAft>
          <a:spcPct val="0"/>
        </a:spcAft>
        <a:buClr>
          <a:srgbClr val="1B587C"/>
        </a:buClr>
        <a:buFont typeface="Georgia" pitchFamily="18" charset="0"/>
        <a:buChar char="•"/>
        <a:defRPr sz="2800" kern="1200">
          <a:solidFill>
            <a:schemeClr val="tx1"/>
          </a:solidFill>
          <a:latin typeface="Times New Roman" panose="02020603050405020304" pitchFamily="18" charset="0"/>
          <a:ea typeface="標楷體" panose="03000509000000000000" pitchFamily="65" charset="-120"/>
          <a:cs typeface="Times New Roman" panose="02020603050405020304" pitchFamily="18" charset="0"/>
        </a:defRPr>
      </a:lvl1pPr>
      <a:lvl2pPr marL="657225" indent="-246063" algn="l" rtl="0" eaLnBrk="0" fontAlgn="base" hangingPunct="0">
        <a:spcBef>
          <a:spcPts val="300"/>
        </a:spcBef>
        <a:spcAft>
          <a:spcPct val="0"/>
        </a:spcAft>
        <a:buClr>
          <a:schemeClr val="accent2"/>
        </a:buClr>
        <a:buFont typeface="Georgia" pitchFamily="18" charset="0"/>
        <a:buChar char="▫"/>
        <a:defRPr sz="2600" kern="1200">
          <a:solidFill>
            <a:schemeClr val="accent2"/>
          </a:solidFill>
          <a:latin typeface="Times New Roman" panose="02020603050405020304" pitchFamily="18" charset="0"/>
          <a:ea typeface="標楷體" panose="03000509000000000000" pitchFamily="65" charset="-120"/>
          <a:cs typeface="Times New Roman" panose="02020603050405020304" pitchFamily="18" charset="0"/>
        </a:defRPr>
      </a:lvl2pPr>
      <a:lvl3pPr marL="922338" indent="-219075" algn="l" rtl="0" eaLnBrk="0" fontAlgn="base" hangingPunct="0">
        <a:spcBef>
          <a:spcPts val="300"/>
        </a:spcBef>
        <a:spcAft>
          <a:spcPct val="0"/>
        </a:spcAft>
        <a:buClr>
          <a:schemeClr val="accent1"/>
        </a:buClr>
        <a:buFont typeface="Wingdings 2" pitchFamily="18" charset="2"/>
        <a:buChar char=""/>
        <a:defRPr sz="2400" kern="1200">
          <a:solidFill>
            <a:schemeClr val="accent1"/>
          </a:solidFill>
          <a:latin typeface="Times New Roman" panose="02020603050405020304" pitchFamily="18" charset="0"/>
          <a:ea typeface="標楷體" panose="03000509000000000000" pitchFamily="65" charset="-120"/>
          <a:cs typeface="Times New Roman" panose="02020603050405020304" pitchFamily="18" charset="0"/>
        </a:defRPr>
      </a:lvl3pPr>
      <a:lvl4pPr marL="1179513" indent="-200025" algn="l" rtl="0" eaLnBrk="0" fontAlgn="base" hangingPunct="0">
        <a:spcBef>
          <a:spcPts val="300"/>
        </a:spcBef>
        <a:spcAft>
          <a:spcPct val="0"/>
        </a:spcAft>
        <a:buClr>
          <a:schemeClr val="accent1"/>
        </a:buClr>
        <a:buFont typeface="Wingdings 2" pitchFamily="18" charset="2"/>
        <a:buChar char=""/>
        <a:defRPr sz="2200" kern="1200">
          <a:solidFill>
            <a:schemeClr val="accent1"/>
          </a:solidFill>
          <a:latin typeface="Times New Roman" panose="02020603050405020304" pitchFamily="18" charset="0"/>
          <a:ea typeface="標楷體" panose="03000509000000000000" pitchFamily="65" charset="-120"/>
          <a:cs typeface="Times New Roman" panose="02020603050405020304" pitchFamily="18" charset="0"/>
        </a:defRPr>
      </a:lvl4pPr>
      <a:lvl5pPr marL="1389063" indent="-182563" algn="l" rtl="0" eaLnBrk="0" fontAlgn="base" hangingPunct="0">
        <a:spcBef>
          <a:spcPts val="300"/>
        </a:spcBef>
        <a:spcAft>
          <a:spcPct val="0"/>
        </a:spcAft>
        <a:buClr>
          <a:srgbClr val="1B587C"/>
        </a:buClr>
        <a:buFont typeface="Georgia" pitchFamily="18" charset="0"/>
        <a:buChar char="▫"/>
        <a:defRPr sz="2000" kern="1200">
          <a:solidFill>
            <a:srgbClr val="1B587C"/>
          </a:solidFill>
          <a:latin typeface="Times New Roman" panose="02020603050405020304" pitchFamily="18" charset="0"/>
          <a:ea typeface="標楷體" panose="03000509000000000000" pitchFamily="65" charset="-120"/>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8.emf"/><Relationship Id="rId5" Type="http://schemas.openxmlformats.org/officeDocument/2006/relationships/diagramQuickStyle" Target="../diagrams/quickStyle2.xml"/><Relationship Id="rId10" Type="http://schemas.openxmlformats.org/officeDocument/2006/relationships/image" Target="../media/image17.emf"/><Relationship Id="rId4" Type="http://schemas.openxmlformats.org/officeDocument/2006/relationships/diagramLayout" Target="../diagrams/layout2.xml"/><Relationship Id="rId9" Type="http://schemas.openxmlformats.org/officeDocument/2006/relationships/image" Target="../media/image16.emf"/><Relationship Id="rId1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1.emf"/><Relationship Id="rId7" Type="http://schemas.openxmlformats.org/officeDocument/2006/relationships/image" Target="../media/image24.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image" Target="../media/image16.emf"/><Relationship Id="rId10" Type="http://schemas.openxmlformats.org/officeDocument/2006/relationships/image" Target="../media/image12.png"/><Relationship Id="rId4" Type="http://schemas.openxmlformats.org/officeDocument/2006/relationships/image" Target="../media/image22.png"/><Relationship Id="rId9" Type="http://schemas.openxmlformats.org/officeDocument/2006/relationships/image" Target="../media/image26.emf"/></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28.png"/><Relationship Id="rId4" Type="http://schemas.openxmlformats.org/officeDocument/2006/relationships/image" Target="../media/image27.emf"/></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9.emf"/></Relationships>
</file>

<file path=ppt/slides/_rels/slide13.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4.png"/><Relationship Id="rId7" Type="http://schemas.openxmlformats.org/officeDocument/2006/relationships/image" Target="../media/image33.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12.png"/><Relationship Id="rId4" Type="http://schemas.openxmlformats.org/officeDocument/2006/relationships/image" Target="../media/image30.png"/><Relationship Id="rId9" Type="http://schemas.openxmlformats.org/officeDocument/2006/relationships/image" Target="../media/image35.emf"/></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png"/><Relationship Id="rId7" Type="http://schemas.microsoft.com/office/2007/relationships/hdphoto" Target="../media/hdphoto4.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8.png"/><Relationship Id="rId5" Type="http://schemas.microsoft.com/office/2007/relationships/hdphoto" Target="../media/hdphoto3.wdp"/><Relationship Id="rId4" Type="http://schemas.openxmlformats.org/officeDocument/2006/relationships/image" Target="../media/image37.png"/><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2.tiff"/></Relationships>
</file>

<file path=ppt/slides/_rels/slide16.xml.rels><?xml version="1.0" encoding="UTF-8" standalone="yes"?>
<Relationships xmlns="http://schemas.openxmlformats.org/package/2006/relationships"><Relationship Id="rId8" Type="http://schemas.openxmlformats.org/officeDocument/2006/relationships/image" Target="../media/image47.tiff"/><Relationship Id="rId3" Type="http://schemas.openxmlformats.org/officeDocument/2006/relationships/image" Target="../media/image43.png"/><Relationship Id="rId7" Type="http://schemas.openxmlformats.org/officeDocument/2006/relationships/image" Target="../media/image46.tif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5.tiff"/><Relationship Id="rId5" Type="http://schemas.openxmlformats.org/officeDocument/2006/relationships/image" Target="../media/image44.tiff"/><Relationship Id="rId4" Type="http://schemas.microsoft.com/office/2007/relationships/hdphoto" Target="../media/hdphoto5.wdp"/><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20.png"/><Relationship Id="rId4" Type="http://schemas.openxmlformats.org/officeDocument/2006/relationships/image" Target="../media/image14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7.wmf"/><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0.wmf"/><Relationship Id="rId5" Type="http://schemas.openxmlformats.org/officeDocument/2006/relationships/oleObject" Target="../embeddings/oleObject3.bin"/><Relationship Id="rId4" Type="http://schemas.openxmlformats.org/officeDocument/2006/relationships/image" Target="../media/image59.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430168" y="1662172"/>
            <a:ext cx="8447674" cy="2232248"/>
          </a:xfrm>
          <a:effectLst>
            <a:outerShdw blurRad="50800" dist="50800" dir="12360000" sx="135000" sy="135000" algn="ctr" rotWithShape="0">
              <a:srgbClr val="000000">
                <a:alpha val="43137"/>
              </a:srgbClr>
            </a:outerShdw>
          </a:effectLst>
        </p:spPr>
        <p:txBody>
          <a:bodyPr anchor="ctr"/>
          <a:lstStyle/>
          <a:p>
            <a:pPr>
              <a:lnSpc>
                <a:spcPts val="5000"/>
              </a:lnSpc>
            </a:pPr>
            <a:r>
              <a:rPr lang="en-US" altLang="zh-TW" sz="3650" b="0" i="1" dirty="0">
                <a:solidFill>
                  <a:srgbClr val="FFFFFF"/>
                </a:solidFill>
                <a:effectLst>
                  <a:outerShdw blurRad="38100" dist="38100" dir="2700000" algn="tl">
                    <a:srgbClr val="000000">
                      <a:alpha val="91000"/>
                    </a:srgbClr>
                  </a:outerShdw>
                </a:effectLst>
              </a:rPr>
              <a:t>Synthesis of novel composite based on carbon nanotube for </a:t>
            </a:r>
            <a:r>
              <a:rPr lang="en-US" altLang="zh-TW" sz="3650" b="0" i="1" dirty="0" smtClean="0">
                <a:solidFill>
                  <a:srgbClr val="FFFFFF"/>
                </a:solidFill>
                <a:effectLst>
                  <a:outerShdw blurRad="38100" dist="38100" dir="2700000" algn="tl">
                    <a:srgbClr val="000000">
                      <a:alpha val="91000"/>
                    </a:srgbClr>
                  </a:outerShdw>
                </a:effectLst>
              </a:rPr>
              <a:t/>
            </a:r>
            <a:br>
              <a:rPr lang="en-US" altLang="zh-TW" sz="3650" b="0" i="1" dirty="0" smtClean="0">
                <a:solidFill>
                  <a:srgbClr val="FFFFFF"/>
                </a:solidFill>
                <a:effectLst>
                  <a:outerShdw blurRad="38100" dist="38100" dir="2700000" algn="tl">
                    <a:srgbClr val="000000">
                      <a:alpha val="91000"/>
                    </a:srgbClr>
                  </a:outerShdw>
                </a:effectLst>
              </a:rPr>
            </a:br>
            <a:r>
              <a:rPr lang="en-US" altLang="zh-TW" sz="3650" b="0" i="1" dirty="0" smtClean="0">
                <a:solidFill>
                  <a:srgbClr val="FFFFFF"/>
                </a:solidFill>
                <a:effectLst>
                  <a:outerShdw blurRad="38100" dist="38100" dir="2700000" algn="tl">
                    <a:srgbClr val="000000">
                      <a:alpha val="91000"/>
                    </a:srgbClr>
                  </a:outerShdw>
                </a:effectLst>
              </a:rPr>
              <a:t>electrochemical </a:t>
            </a:r>
            <a:r>
              <a:rPr lang="en-US" altLang="zh-TW" sz="3650" b="0" i="1" dirty="0">
                <a:solidFill>
                  <a:srgbClr val="FFFFFF"/>
                </a:solidFill>
                <a:effectLst>
                  <a:outerShdw blurRad="38100" dist="38100" dir="2700000" algn="tl">
                    <a:srgbClr val="000000">
                      <a:alpha val="91000"/>
                    </a:srgbClr>
                  </a:outerShdw>
                </a:effectLst>
              </a:rPr>
              <a:t>application</a:t>
            </a:r>
            <a:endParaRPr lang="zh-TW" altLang="en-US" sz="3650" b="0" i="1" dirty="0">
              <a:solidFill>
                <a:srgbClr val="FFFFFF"/>
              </a:solidFill>
              <a:effectLst>
                <a:outerShdw blurRad="38100" dist="38100" dir="2700000" algn="tl">
                  <a:srgbClr val="000000">
                    <a:alpha val="91000"/>
                  </a:srgbClr>
                </a:outerShdw>
              </a:effectLst>
            </a:endParaRPr>
          </a:p>
        </p:txBody>
      </p:sp>
      <p:sp>
        <p:nvSpPr>
          <p:cNvPr id="3" name="副標題 2"/>
          <p:cNvSpPr>
            <a:spLocks noGrp="1"/>
          </p:cNvSpPr>
          <p:nvPr>
            <p:ph type="subTitle" idx="1"/>
          </p:nvPr>
        </p:nvSpPr>
        <p:spPr>
          <a:xfrm>
            <a:off x="2206560" y="4749028"/>
            <a:ext cx="5221877" cy="1925572"/>
          </a:xfrm>
        </p:spPr>
        <p:txBody>
          <a:bodyPr/>
          <a:lstStyle/>
          <a:p>
            <a:pPr algn="ctr">
              <a:spcBef>
                <a:spcPts val="1000"/>
              </a:spcBef>
            </a:pPr>
            <a:r>
              <a:rPr lang="en-US" altLang="zh-TW" sz="2350" b="1" dirty="0" smtClean="0">
                <a:solidFill>
                  <a:schemeClr val="tx1"/>
                </a:solidFill>
              </a:rPr>
              <a:t>Presenter: </a:t>
            </a:r>
            <a:r>
              <a:rPr lang="en-US" altLang="zh-TW" sz="2350" b="1" dirty="0" err="1" smtClean="0">
                <a:solidFill>
                  <a:schemeClr val="tx1"/>
                </a:solidFill>
              </a:rPr>
              <a:t>Zih-Jyun</a:t>
            </a:r>
            <a:r>
              <a:rPr lang="en-US" altLang="zh-TW" sz="2350" b="1" dirty="0" smtClean="0">
                <a:solidFill>
                  <a:schemeClr val="tx1"/>
                </a:solidFill>
              </a:rPr>
              <a:t> Chen</a:t>
            </a:r>
            <a:endParaRPr lang="zh-TW" altLang="en-US" sz="2350" b="1" dirty="0" smtClean="0">
              <a:solidFill>
                <a:schemeClr val="tx1"/>
              </a:solidFill>
            </a:endParaRPr>
          </a:p>
          <a:p>
            <a:pPr algn="ctr">
              <a:spcBef>
                <a:spcPts val="1000"/>
              </a:spcBef>
            </a:pPr>
            <a:r>
              <a:rPr lang="en-US" altLang="zh-TW" sz="2350" b="1" dirty="0" smtClean="0">
                <a:solidFill>
                  <a:schemeClr val="tx1"/>
                </a:solidFill>
              </a:rPr>
              <a:t>Co-author: Dr. </a:t>
            </a:r>
            <a:r>
              <a:rPr lang="en-US" altLang="zh-TW" sz="2350" b="1" dirty="0" err="1" smtClean="0">
                <a:solidFill>
                  <a:schemeClr val="tx1"/>
                </a:solidFill>
              </a:rPr>
              <a:t>Chiung</a:t>
            </a:r>
            <a:r>
              <a:rPr lang="en-US" altLang="zh-TW" sz="2350" b="1" dirty="0" smtClean="0">
                <a:solidFill>
                  <a:schemeClr val="tx1"/>
                </a:solidFill>
              </a:rPr>
              <a:t>-Fen Chang</a:t>
            </a:r>
          </a:p>
          <a:p>
            <a:pPr algn="ctr">
              <a:spcBef>
                <a:spcPts val="1000"/>
              </a:spcBef>
            </a:pPr>
            <a:r>
              <a:rPr lang="en-US" altLang="zh-TW" sz="2350" b="1" dirty="0" smtClean="0">
                <a:solidFill>
                  <a:schemeClr val="tx1"/>
                </a:solidFill>
              </a:rPr>
              <a:t>            </a:t>
            </a:r>
          </a:p>
        </p:txBody>
      </p:sp>
      <p:pic>
        <p:nvPicPr>
          <p:cNvPr id="5" name="圖片 4"/>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428438" y="2456685"/>
            <a:ext cx="1342800" cy="1342800"/>
          </a:xfrm>
          <a:prstGeom prst="rect">
            <a:avLst/>
          </a:prstGeom>
        </p:spPr>
      </p:pic>
      <p:sp>
        <p:nvSpPr>
          <p:cNvPr id="6" name="矩形 5"/>
          <p:cNvSpPr/>
          <p:nvPr/>
        </p:nvSpPr>
        <p:spPr>
          <a:xfrm>
            <a:off x="0" y="626868"/>
            <a:ext cx="8676456" cy="407804"/>
          </a:xfrm>
          <a:prstGeom prst="rect">
            <a:avLst/>
          </a:prstGeom>
        </p:spPr>
        <p:txBody>
          <a:bodyPr wrap="square">
            <a:spAutoFit/>
          </a:bodyPr>
          <a:lstStyle/>
          <a:p>
            <a:pPr marL="365125" lvl="0" indent="-255588" algn="r" eaLnBrk="0" hangingPunct="0">
              <a:spcBef>
                <a:spcPts val="200"/>
              </a:spcBef>
              <a:buClr>
                <a:srgbClr val="1B587C"/>
              </a:buClr>
              <a:defRPr/>
            </a:pPr>
            <a:r>
              <a:rPr kumimoji="0" lang="en-US" altLang="zh-TW" sz="2050" i="1" kern="0" dirty="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2nd International Conference and Expo on Ceramics </a:t>
            </a:r>
            <a:r>
              <a:rPr kumimoji="0" lang="en-US" altLang="zh-TW" sz="2050" i="1" kern="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and Composite Materials</a:t>
            </a:r>
            <a:endParaRPr kumimoji="0" lang="zh-TW" altLang="en-US" sz="2050" i="1" kern="0" dirty="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endParaRPr>
          </a:p>
        </p:txBody>
      </p:sp>
    </p:spTree>
    <p:extLst>
      <p:ext uri="{BB962C8B-B14F-4D97-AF65-F5344CB8AC3E}">
        <p14:creationId xmlns:p14="http://schemas.microsoft.com/office/powerpoint/2010/main" val="688559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27584" y="816848"/>
            <a:ext cx="8229600" cy="1066800"/>
          </a:xfrm>
        </p:spPr>
        <p:txBody>
          <a:bodyPr/>
          <a:lstStyle/>
          <a:p>
            <a:r>
              <a:rPr lang="en-US" altLang="zh-TW" dirty="0" smtClean="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Outline</a:t>
            </a:r>
            <a:endParaRPr lang="zh-TW" altLang="en-US"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2</a:t>
            </a:fld>
            <a:endParaRPr lang="zh-TW" altLang="en-US" dirty="0"/>
          </a:p>
        </p:txBody>
      </p:sp>
      <p:sp>
        <p:nvSpPr>
          <p:cNvPr id="8" name="內容版面配置區 2"/>
          <p:cNvSpPr>
            <a:spLocks noGrp="1"/>
          </p:cNvSpPr>
          <p:nvPr>
            <p:ph idx="1"/>
          </p:nvPr>
        </p:nvSpPr>
        <p:spPr>
          <a:xfrm>
            <a:off x="1043608" y="1906397"/>
            <a:ext cx="8229600" cy="4324350"/>
          </a:xfrm>
        </p:spPr>
        <p:txBody>
          <a:bodyPr/>
          <a:lstStyle/>
          <a:p>
            <a:pPr marL="457200" lvl="0" indent="-457200" algn="just" eaLnBrk="1" fontAlgn="auto" hangingPunct="1">
              <a:spcBef>
                <a:spcPts val="1800"/>
              </a:spcBef>
              <a:spcAft>
                <a:spcPts val="0"/>
              </a:spcAft>
              <a:buClr>
                <a:schemeClr val="accent2">
                  <a:lumMod val="75000"/>
                </a:schemeClr>
              </a:buClr>
              <a:buSzPct val="65000"/>
              <a:buFont typeface="Times New Roman" panose="02020603050405020304" pitchFamily="18" charset="0"/>
              <a:buChar char="►"/>
            </a:pPr>
            <a:r>
              <a:rPr lang="en-US" altLang="zh-TW" sz="2800" dirty="0">
                <a:solidFill>
                  <a:srgbClr val="323232"/>
                </a:solidFill>
                <a:effectLst>
                  <a:outerShdw blurRad="38100" dist="38100" dir="2700000" algn="tl">
                    <a:srgbClr val="000000">
                      <a:alpha val="43137"/>
                    </a:srgbClr>
                  </a:outerShdw>
                </a:effectLst>
              </a:rPr>
              <a:t>Introduction</a:t>
            </a:r>
          </a:p>
          <a:p>
            <a:pPr marL="457200" lvl="0" indent="-457200" algn="just" eaLnBrk="1" fontAlgn="auto" hangingPunct="1">
              <a:spcBef>
                <a:spcPts val="1800"/>
              </a:spcBef>
              <a:spcAft>
                <a:spcPts val="0"/>
              </a:spcAft>
              <a:buClr>
                <a:schemeClr val="accent2">
                  <a:lumMod val="75000"/>
                </a:schemeClr>
              </a:buClr>
              <a:buSzPct val="65000"/>
              <a:buFont typeface="Times New Roman" panose="02020603050405020304" pitchFamily="18" charset="0"/>
              <a:buChar char="►"/>
            </a:pPr>
            <a:r>
              <a:rPr lang="en-US" altLang="zh-TW" sz="2800" dirty="0" smtClean="0">
                <a:solidFill>
                  <a:srgbClr val="323232"/>
                </a:solidFill>
                <a:effectLst>
                  <a:outerShdw blurRad="38100" dist="38100" dir="2700000" algn="tl">
                    <a:srgbClr val="000000">
                      <a:alpha val="43137"/>
                    </a:srgbClr>
                  </a:outerShdw>
                </a:effectLst>
              </a:rPr>
              <a:t>Method and </a:t>
            </a:r>
            <a:r>
              <a:rPr lang="en-US" altLang="zh-TW" sz="2800" dirty="0">
                <a:solidFill>
                  <a:srgbClr val="323232"/>
                </a:solidFill>
                <a:effectLst>
                  <a:outerShdw blurRad="38100" dist="38100" dir="2700000" algn="tl">
                    <a:srgbClr val="000000">
                      <a:alpha val="43137"/>
                    </a:srgbClr>
                  </a:outerShdw>
                </a:effectLst>
              </a:rPr>
              <a:t>Experiments </a:t>
            </a:r>
          </a:p>
          <a:p>
            <a:pPr marL="457200" lvl="0" indent="-457200" algn="just" eaLnBrk="1" fontAlgn="auto" hangingPunct="1">
              <a:spcBef>
                <a:spcPts val="1800"/>
              </a:spcBef>
              <a:spcAft>
                <a:spcPts val="0"/>
              </a:spcAft>
              <a:buClr>
                <a:schemeClr val="accent2">
                  <a:lumMod val="75000"/>
                </a:schemeClr>
              </a:buClr>
              <a:buSzPct val="65000"/>
              <a:buFont typeface="Times New Roman" panose="02020603050405020304" pitchFamily="18" charset="0"/>
              <a:buChar char="►"/>
            </a:pPr>
            <a:r>
              <a:rPr lang="en-US" altLang="zh-TW" sz="2800" dirty="0">
                <a:solidFill>
                  <a:srgbClr val="323232"/>
                </a:solidFill>
                <a:effectLst>
                  <a:outerShdw blurRad="38100" dist="38100" dir="2700000" algn="tl">
                    <a:srgbClr val="000000">
                      <a:alpha val="43137"/>
                    </a:srgbClr>
                  </a:outerShdw>
                </a:effectLst>
              </a:rPr>
              <a:t>Results and </a:t>
            </a:r>
            <a:r>
              <a:rPr lang="en-US" altLang="zh-TW" sz="2800" dirty="0" smtClean="0">
                <a:solidFill>
                  <a:srgbClr val="323232"/>
                </a:solidFill>
                <a:effectLst>
                  <a:outerShdw blurRad="38100" dist="38100" dir="2700000" algn="tl">
                    <a:srgbClr val="000000">
                      <a:alpha val="43137"/>
                    </a:srgbClr>
                  </a:outerShdw>
                </a:effectLst>
              </a:rPr>
              <a:t>Discussion</a:t>
            </a:r>
            <a:endParaRPr lang="en-US" altLang="zh-TW" sz="2800" dirty="0">
              <a:solidFill>
                <a:srgbClr val="323232"/>
              </a:solidFill>
              <a:effectLst>
                <a:outerShdw blurRad="38100" dist="38100" dir="2700000" algn="tl">
                  <a:srgbClr val="000000">
                    <a:alpha val="43137"/>
                  </a:srgbClr>
                </a:outerShdw>
              </a:effectLst>
            </a:endParaRPr>
          </a:p>
          <a:p>
            <a:pPr marL="457200" lvl="0" indent="-457200" algn="just" eaLnBrk="1" fontAlgn="auto" hangingPunct="1">
              <a:spcBef>
                <a:spcPts val="1800"/>
              </a:spcBef>
              <a:spcAft>
                <a:spcPts val="0"/>
              </a:spcAft>
              <a:buClr>
                <a:schemeClr val="accent2">
                  <a:lumMod val="75000"/>
                </a:schemeClr>
              </a:buClr>
              <a:buSzPct val="65000"/>
              <a:buFont typeface="Times New Roman" panose="02020603050405020304" pitchFamily="18" charset="0"/>
              <a:buChar char="►"/>
            </a:pPr>
            <a:r>
              <a:rPr lang="en-US" altLang="zh-TW" sz="2800" dirty="0" smtClean="0">
                <a:solidFill>
                  <a:srgbClr val="323232"/>
                </a:solidFill>
                <a:effectLst>
                  <a:outerShdw blurRad="38100" dist="38100" dir="2700000" algn="tl">
                    <a:srgbClr val="000000">
                      <a:alpha val="43137"/>
                    </a:srgbClr>
                  </a:outerShdw>
                </a:effectLst>
              </a:rPr>
              <a:t>Conclusion</a:t>
            </a:r>
            <a:endParaRPr lang="en-US" altLang="zh-TW" sz="2800" b="1" dirty="0" smtClean="0">
              <a:solidFill>
                <a:prstClr val="black"/>
              </a:solidFill>
            </a:endParaRPr>
          </a:p>
          <a:p>
            <a:pPr marL="457200" indent="-457200" algn="just" eaLnBrk="1" fontAlgn="auto" hangingPunct="1">
              <a:spcBef>
                <a:spcPts val="1800"/>
              </a:spcBef>
              <a:spcAft>
                <a:spcPts val="0"/>
              </a:spcAft>
              <a:buClr>
                <a:schemeClr val="accent2">
                  <a:lumMod val="75000"/>
                </a:schemeClr>
              </a:buClr>
              <a:buSzPct val="65000"/>
              <a:buFont typeface="Times New Roman" panose="02020603050405020304" pitchFamily="18" charset="0"/>
              <a:buChar char="►"/>
            </a:pPr>
            <a:r>
              <a:rPr lang="en-US" altLang="zh-TW" sz="2800" dirty="0">
                <a:solidFill>
                  <a:srgbClr val="323232"/>
                </a:solidFill>
                <a:effectLst>
                  <a:outerShdw blurRad="38100" dist="38100" dir="2700000" algn="tl">
                    <a:srgbClr val="000000">
                      <a:alpha val="43137"/>
                    </a:srgbClr>
                  </a:outerShdw>
                </a:effectLst>
              </a:rPr>
              <a:t>References</a:t>
            </a:r>
            <a:endParaRPr lang="zh-TW" altLang="en-US" sz="2800" dirty="0">
              <a:solidFill>
                <a:srgbClr val="323232"/>
              </a:solidFill>
              <a:effectLst>
                <a:outerShdw blurRad="38100" dist="38100" dir="2700000" algn="tl">
                  <a:srgbClr val="000000">
                    <a:alpha val="43137"/>
                  </a:srgbClr>
                </a:outerShdw>
              </a:effectLst>
            </a:endParaRPr>
          </a:p>
          <a:p>
            <a:endParaRPr lang="zh-TW" altLang="en-US" sz="2800" dirty="0"/>
          </a:p>
        </p:txBody>
      </p:sp>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7495100">
            <a:off x="5621203" y="1171963"/>
            <a:ext cx="1810080" cy="1810080"/>
          </a:xfrm>
          <a:prstGeom prst="rect">
            <a:avLst/>
          </a:prstGeom>
        </p:spPr>
      </p:pic>
      <p:pic>
        <p:nvPicPr>
          <p:cNvPr id="5" name="Picture 4" descr="http://api.ning.com/files/OzAD7qZ75Ckw8d5P1Kis3Ff5Xf7eYhJr3ZZipAMz6xsLtbKoPAJK11XGZriY*jlEs9fFBxjxZ-Lp-48G8nh66p-fIhZ3S07j/waitaminutele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366693" y="3181912"/>
            <a:ext cx="2308126" cy="2308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8389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53550" y="653734"/>
            <a:ext cx="1889857" cy="1066800"/>
          </a:xfrm>
        </p:spPr>
        <p:txBody>
          <a:bodyPr/>
          <a:lstStyle/>
          <a:p>
            <a:r>
              <a:rPr lang="en-US" altLang="zh-TW" sz="4000" dirty="0">
                <a:effectLst>
                  <a:outerShdw blurRad="38100" dist="38100" dir="2700000" algn="tl">
                    <a:srgbClr val="000000">
                      <a:alpha val="43137"/>
                    </a:srgbClr>
                  </a:outerShdw>
                </a:effectLst>
              </a:rPr>
              <a:t>Phenol</a:t>
            </a:r>
            <a:endParaRPr lang="zh-TW" altLang="en-US" b="1" dirty="0">
              <a:solidFill>
                <a:srgbClr val="323232"/>
              </a:solidFill>
              <a:effectLst>
                <a:outerShdw blurRad="38100" dist="38100" dir="2700000" algn="tl">
                  <a:srgbClr val="000000">
                    <a:alpha val="43137"/>
                  </a:srgbClr>
                </a:outerShdw>
              </a:effectLst>
            </a:endParaRPr>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3</a:t>
            </a:fld>
            <a:endParaRPr lang="zh-TW" altLang="en-US" dirty="0"/>
          </a:p>
        </p:txBody>
      </p:sp>
      <p:graphicFrame>
        <p:nvGraphicFramePr>
          <p:cNvPr id="12" name="表格 11"/>
          <p:cNvGraphicFramePr>
            <a:graphicFrameLocks noGrp="1"/>
          </p:cNvGraphicFramePr>
          <p:nvPr>
            <p:extLst>
              <p:ext uri="{D42A27DB-BD31-4B8C-83A1-F6EECF244321}">
                <p14:modId xmlns:p14="http://schemas.microsoft.com/office/powerpoint/2010/main" val="2835097210"/>
              </p:ext>
            </p:extLst>
          </p:nvPr>
        </p:nvGraphicFramePr>
        <p:xfrm>
          <a:off x="4355977" y="1040866"/>
          <a:ext cx="4114256" cy="3063240"/>
        </p:xfrm>
        <a:graphic>
          <a:graphicData uri="http://schemas.openxmlformats.org/drawingml/2006/table">
            <a:tbl>
              <a:tblPr firstRow="1" bandRow="1">
                <a:tableStyleId>{D27102A9-8310-4765-A935-A1911B00CA55}</a:tableStyleId>
              </a:tblPr>
              <a:tblGrid>
                <a:gridCol w="2947453"/>
                <a:gridCol w="1166803"/>
              </a:tblGrid>
              <a:tr h="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700" u="none" dirty="0" smtClean="0">
                          <a:latin typeface="Times New Roman" panose="02020603050405020304" pitchFamily="18" charset="0"/>
                          <a:cs typeface="Times New Roman" panose="02020603050405020304" pitchFamily="18" charset="0"/>
                        </a:rPr>
                        <a:t>Table 1 SDS of  phenol</a:t>
                      </a:r>
                      <a:endParaRPr lang="zh-TW" altLang="en-US" sz="1700" b="1" dirty="0" smtClean="0">
                        <a:latin typeface="Times New Roman" panose="02020603050405020304" pitchFamily="18" charset="0"/>
                        <a:cs typeface="Times New Roman" panose="02020603050405020304" pitchFamily="18" charset="0"/>
                      </a:endParaRPr>
                    </a:p>
                  </a:txBody>
                  <a:tcPr/>
                </a:tc>
                <a:tc hMerge="1">
                  <a:txBody>
                    <a:bodyPr/>
                    <a:lstStyle/>
                    <a:p>
                      <a:endParaRPr lang="zh-TW" altLang="en-US" dirty="0"/>
                    </a:p>
                  </a:txBody>
                  <a:tcPr/>
                </a:tc>
              </a:tr>
              <a:tr h="320040">
                <a:tc>
                  <a:txBody>
                    <a:bodyPr/>
                    <a:lstStyle/>
                    <a:p>
                      <a:pPr algn="l" fontAlgn="t"/>
                      <a:r>
                        <a:rPr lang="en-US" sz="1700" u="none" strike="noStrike" dirty="0" smtClean="0">
                          <a:effectLst/>
                          <a:latin typeface="Times New Roman" panose="02020603050405020304" pitchFamily="18" charset="0"/>
                          <a:cs typeface="Times New Roman" panose="02020603050405020304" pitchFamily="18" charset="0"/>
                        </a:rPr>
                        <a:t>Formula</a:t>
                      </a:r>
                      <a:endParaRPr lang="en-US" sz="1700" b="0" u="non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tc>
                <a:tc>
                  <a:txBody>
                    <a:bodyPr/>
                    <a:lstStyle/>
                    <a:p>
                      <a:pPr algn="ctr" fontAlgn="t"/>
                      <a:r>
                        <a:rPr lang="en-US" sz="1700" u="none" strike="noStrike" baseline="0" dirty="0" smtClean="0">
                          <a:effectLst/>
                          <a:latin typeface="Times New Roman" panose="02020603050405020304" pitchFamily="18" charset="0"/>
                          <a:cs typeface="Times New Roman" panose="02020603050405020304" pitchFamily="18" charset="0"/>
                        </a:rPr>
                        <a:t>C</a:t>
                      </a:r>
                      <a:r>
                        <a:rPr lang="en-US" sz="1700" u="none" strike="noStrike" baseline="-40000" dirty="0" smtClean="0">
                          <a:effectLst/>
                          <a:latin typeface="Times New Roman" panose="02020603050405020304" pitchFamily="18" charset="0"/>
                          <a:cs typeface="Times New Roman" panose="02020603050405020304" pitchFamily="18" charset="0"/>
                        </a:rPr>
                        <a:t>6</a:t>
                      </a:r>
                      <a:r>
                        <a:rPr lang="en-US" sz="1700" u="none" strike="noStrike" baseline="0" dirty="0" smtClean="0">
                          <a:effectLst/>
                          <a:latin typeface="Times New Roman" panose="02020603050405020304" pitchFamily="18" charset="0"/>
                          <a:cs typeface="Times New Roman" panose="02020603050405020304" pitchFamily="18" charset="0"/>
                        </a:rPr>
                        <a:t>H</a:t>
                      </a:r>
                      <a:r>
                        <a:rPr lang="en-US" sz="1700" u="none" strike="noStrike" baseline="-40000" dirty="0" smtClean="0">
                          <a:effectLst/>
                          <a:latin typeface="Times New Roman" panose="02020603050405020304" pitchFamily="18" charset="0"/>
                          <a:cs typeface="Times New Roman" panose="02020603050405020304" pitchFamily="18" charset="0"/>
                        </a:rPr>
                        <a:t>6</a:t>
                      </a:r>
                      <a:r>
                        <a:rPr lang="en-US" sz="1700" u="none" strike="noStrike" baseline="0" dirty="0" smtClean="0">
                          <a:effectLst/>
                          <a:latin typeface="Times New Roman" panose="02020603050405020304" pitchFamily="18" charset="0"/>
                          <a:cs typeface="Times New Roman" panose="02020603050405020304" pitchFamily="18" charset="0"/>
                        </a:rPr>
                        <a:t>O</a:t>
                      </a:r>
                      <a:endParaRPr lang="en-US" sz="1700" b="0" u="none" baseline="0"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tc>
              </a:tr>
              <a:tr h="320040">
                <a:tc>
                  <a:txBody>
                    <a:bodyPr/>
                    <a:lstStyle/>
                    <a:p>
                      <a:pPr algn="l" fontAlgn="t"/>
                      <a:r>
                        <a:rPr lang="en-US" sz="1700" u="none" strike="noStrike" dirty="0" smtClean="0">
                          <a:effectLst/>
                          <a:latin typeface="Times New Roman" panose="02020603050405020304" pitchFamily="18" charset="0"/>
                          <a:cs typeface="Times New Roman" panose="02020603050405020304" pitchFamily="18" charset="0"/>
                        </a:rPr>
                        <a:t>Molecular weight, </a:t>
                      </a:r>
                      <a:r>
                        <a:rPr lang="en-US" altLang="zh-TW" sz="1700" u="none" dirty="0" smtClean="0">
                          <a:effectLst/>
                          <a:latin typeface="Times New Roman" panose="02020603050405020304" pitchFamily="18" charset="0"/>
                          <a:cs typeface="Times New Roman" panose="02020603050405020304" pitchFamily="18" charset="0"/>
                        </a:rPr>
                        <a:t>g</a:t>
                      </a:r>
                      <a:r>
                        <a:rPr lang="en-US" altLang="zh-TW" sz="1700" u="none" baseline="0" dirty="0" smtClean="0">
                          <a:effectLst/>
                          <a:latin typeface="Times New Roman" panose="02020603050405020304" pitchFamily="18" charset="0"/>
                          <a:cs typeface="Times New Roman" panose="02020603050405020304" pitchFamily="18" charset="0"/>
                        </a:rPr>
                        <a:t> </a:t>
                      </a:r>
                      <a:r>
                        <a:rPr lang="en-US" altLang="zh-TW" sz="1700" u="none" dirty="0" smtClean="0">
                          <a:effectLst/>
                          <a:latin typeface="Times New Roman" panose="02020603050405020304" pitchFamily="18" charset="0"/>
                          <a:cs typeface="Times New Roman" panose="02020603050405020304" pitchFamily="18" charset="0"/>
                        </a:rPr>
                        <a:t>mol</a:t>
                      </a:r>
                      <a:r>
                        <a:rPr lang="en-US" altLang="zh-TW" sz="1700" u="none" baseline="30000" dirty="0" smtClean="0">
                          <a:effectLst/>
                          <a:latin typeface="Times New Roman" panose="02020603050405020304" pitchFamily="18" charset="0"/>
                          <a:cs typeface="Times New Roman" panose="02020603050405020304" pitchFamily="18" charset="0"/>
                        </a:rPr>
                        <a:t>-1</a:t>
                      </a:r>
                      <a:endParaRPr lang="en-US" sz="1700" u="non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tc>
                <a:tc>
                  <a:txBody>
                    <a:bodyPr/>
                    <a:lstStyle/>
                    <a:p>
                      <a:pPr algn="ctr" fontAlgn="t"/>
                      <a:r>
                        <a:rPr lang="en-US" sz="1700" u="none" dirty="0" smtClean="0">
                          <a:effectLst/>
                          <a:latin typeface="Times New Roman" panose="02020603050405020304" pitchFamily="18" charset="0"/>
                          <a:cs typeface="Times New Roman" panose="02020603050405020304" pitchFamily="18" charset="0"/>
                        </a:rPr>
                        <a:t>94.11</a:t>
                      </a:r>
                      <a:endParaRPr lang="en-US" sz="1700" u="none" baseline="30000"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anchor="ctr"/>
                </a:tc>
              </a:tr>
              <a:tr h="320040">
                <a:tc>
                  <a:txBody>
                    <a:bodyPr/>
                    <a:lstStyle/>
                    <a:p>
                      <a:r>
                        <a:rPr lang="en-US" altLang="zh-TW" sz="1700" u="none" dirty="0" smtClean="0">
                          <a:latin typeface="Times New Roman" panose="02020603050405020304" pitchFamily="18" charset="0"/>
                          <a:cs typeface="Times New Roman" panose="02020603050405020304" pitchFamily="18" charset="0"/>
                        </a:rPr>
                        <a:t>CAS#</a:t>
                      </a:r>
                      <a:endParaRPr lang="zh-TW" altLang="en-US" sz="1700" u="non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700" u="none" dirty="0" smtClean="0">
                          <a:latin typeface="Times New Roman" panose="02020603050405020304" pitchFamily="18" charset="0"/>
                          <a:cs typeface="Times New Roman" panose="02020603050405020304" pitchFamily="18" charset="0"/>
                        </a:rPr>
                        <a:t>108-95-2</a:t>
                      </a:r>
                      <a:endParaRPr lang="zh-TW" altLang="en-US" sz="1700" u="none" dirty="0" smtClean="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tc>
              </a:tr>
              <a:tr h="3200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700" u="none" dirty="0" smtClean="0">
                          <a:latin typeface="Times New Roman" panose="02020603050405020304" pitchFamily="18" charset="0"/>
                          <a:cs typeface="Times New Roman" panose="02020603050405020304" pitchFamily="18" charset="0"/>
                        </a:rPr>
                        <a:t>Melting point, </a:t>
                      </a:r>
                      <a:r>
                        <a:rPr lang="en-US" altLang="zh-TW" sz="1700" u="none" baseline="30000" dirty="0" err="1" smtClean="0">
                          <a:latin typeface="Times New Roman" panose="02020603050405020304" pitchFamily="18" charset="0"/>
                          <a:cs typeface="Times New Roman" panose="02020603050405020304" pitchFamily="18" charset="0"/>
                        </a:rPr>
                        <a:t>o</a:t>
                      </a:r>
                      <a:r>
                        <a:rPr lang="en-US" altLang="zh-TW" sz="1700" u="none" dirty="0" err="1" smtClean="0">
                          <a:latin typeface="Times New Roman" panose="02020603050405020304" pitchFamily="18" charset="0"/>
                          <a:cs typeface="Times New Roman" panose="02020603050405020304" pitchFamily="18" charset="0"/>
                        </a:rPr>
                        <a:t>C</a:t>
                      </a:r>
                      <a:endParaRPr lang="zh-TW" altLang="en-US" sz="1700" u="none" dirty="0" smtClean="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TW" sz="1700" u="none" dirty="0" smtClean="0">
                          <a:latin typeface="Times New Roman" panose="02020603050405020304" pitchFamily="18" charset="0"/>
                          <a:cs typeface="Times New Roman" panose="02020603050405020304" pitchFamily="18" charset="0"/>
                        </a:rPr>
                        <a:t>40.0- 42.0 </a:t>
                      </a:r>
                      <a:endParaRPr lang="zh-TW" altLang="en-US" sz="1700" u="non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tc>
              </a:tr>
              <a:tr h="370840">
                <a:tc>
                  <a:txBody>
                    <a:bodyPr/>
                    <a:lstStyle/>
                    <a:p>
                      <a:r>
                        <a:rPr lang="en-US" altLang="zh-TW" sz="1700" u="none" dirty="0" smtClean="0">
                          <a:latin typeface="Times New Roman" panose="02020603050405020304" pitchFamily="18" charset="0"/>
                          <a:cs typeface="Times New Roman" panose="02020603050405020304" pitchFamily="18" charset="0"/>
                        </a:rPr>
                        <a:t>Log </a:t>
                      </a:r>
                      <a:r>
                        <a:rPr lang="en-US" altLang="zh-TW" sz="1700" u="none" dirty="0" err="1" smtClean="0">
                          <a:latin typeface="Times New Roman" panose="02020603050405020304" pitchFamily="18" charset="0"/>
                          <a:cs typeface="Times New Roman" panose="02020603050405020304" pitchFamily="18" charset="0"/>
                        </a:rPr>
                        <a:t>K</a:t>
                      </a:r>
                      <a:r>
                        <a:rPr lang="en-US" altLang="zh-TW" sz="1700" u="none" baseline="-25000" dirty="0" err="1" smtClean="0">
                          <a:latin typeface="Times New Roman" panose="02020603050405020304" pitchFamily="18" charset="0"/>
                          <a:cs typeface="Times New Roman" panose="02020603050405020304" pitchFamily="18" charset="0"/>
                        </a:rPr>
                        <a:t>ow</a:t>
                      </a:r>
                      <a:endParaRPr lang="en-US" altLang="zh-TW" sz="1700" u="none" baseline="-25000" dirty="0" smtClean="0">
                        <a:latin typeface="Times New Roman" panose="02020603050405020304" pitchFamily="18" charset="0"/>
                        <a:cs typeface="Times New Roman" panose="02020603050405020304" pitchFamily="18" charset="0"/>
                      </a:endParaRPr>
                    </a:p>
                    <a:p>
                      <a:r>
                        <a:rPr lang="en-US" altLang="zh-TW" sz="1700" u="none" dirty="0" smtClean="0">
                          <a:latin typeface="Times New Roman" panose="02020603050405020304" pitchFamily="18" charset="0"/>
                          <a:cs typeface="Times New Roman" panose="02020603050405020304" pitchFamily="18" charset="0"/>
                        </a:rPr>
                        <a:t>(</a:t>
                      </a:r>
                      <a:r>
                        <a:rPr lang="en-US" altLang="zh-TW" sz="1700" u="none" dirty="0" err="1" smtClean="0">
                          <a:latin typeface="Times New Roman" panose="02020603050405020304" pitchFamily="18" charset="0"/>
                          <a:cs typeface="Times New Roman" panose="02020603050405020304" pitchFamily="18" charset="0"/>
                        </a:rPr>
                        <a:t>octanol</a:t>
                      </a:r>
                      <a:r>
                        <a:rPr lang="en-US" altLang="zh-TW" sz="1700" u="none" dirty="0" smtClean="0">
                          <a:latin typeface="Times New Roman" panose="02020603050405020304" pitchFamily="18" charset="0"/>
                          <a:cs typeface="Times New Roman" panose="02020603050405020304" pitchFamily="18" charset="0"/>
                        </a:rPr>
                        <a:t>–water</a:t>
                      </a:r>
                      <a:r>
                        <a:rPr lang="en-US" altLang="zh-TW" sz="1700" u="none" baseline="0" dirty="0" smtClean="0">
                          <a:latin typeface="Times New Roman" panose="02020603050405020304" pitchFamily="18" charset="0"/>
                          <a:cs typeface="Times New Roman" panose="02020603050405020304" pitchFamily="18" charset="0"/>
                        </a:rPr>
                        <a:t> </a:t>
                      </a:r>
                      <a:r>
                        <a:rPr lang="en-US" altLang="zh-TW" sz="1700" u="none" dirty="0" smtClean="0">
                          <a:latin typeface="Times New Roman" panose="02020603050405020304" pitchFamily="18" charset="0"/>
                          <a:cs typeface="Times New Roman" panose="02020603050405020304" pitchFamily="18" charset="0"/>
                        </a:rPr>
                        <a:t>partitioning)</a:t>
                      </a:r>
                      <a:endParaRPr lang="en-US" altLang="zh-TW" sz="1700" u="none" dirty="0" smtClean="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tc>
                <a:tc>
                  <a:txBody>
                    <a:bodyPr/>
                    <a:lstStyle/>
                    <a:p>
                      <a:pPr algn="ctr"/>
                      <a:r>
                        <a:rPr lang="en-US" altLang="zh-TW" sz="1700" u="none" dirty="0" smtClean="0">
                          <a:latin typeface="Times New Roman" panose="02020603050405020304" pitchFamily="18" charset="0"/>
                          <a:cs typeface="Times New Roman" panose="02020603050405020304" pitchFamily="18" charset="0"/>
                        </a:rPr>
                        <a:t>2.45</a:t>
                      </a:r>
                      <a:endParaRPr lang="zh-TW" altLang="en-US" sz="1700" u="non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ctr"/>
                </a:tc>
              </a:tr>
              <a:tr h="154316">
                <a:tc>
                  <a:txBody>
                    <a:bodyPr/>
                    <a:lstStyle/>
                    <a:p>
                      <a:r>
                        <a:rPr lang="en-US" altLang="zh-TW" sz="1700" u="none" dirty="0" smtClean="0">
                          <a:latin typeface="Times New Roman" panose="02020603050405020304" pitchFamily="18" charset="0"/>
                          <a:cs typeface="Times New Roman" panose="02020603050405020304" pitchFamily="18" charset="0"/>
                        </a:rPr>
                        <a:t>Vapor pressure at 25 </a:t>
                      </a:r>
                      <a:r>
                        <a:rPr lang="en-US" altLang="zh-TW" sz="1700" u="none" baseline="30000" dirty="0" err="1" smtClean="0">
                          <a:latin typeface="Times New Roman" panose="02020603050405020304" pitchFamily="18" charset="0"/>
                          <a:cs typeface="Times New Roman" panose="02020603050405020304" pitchFamily="18" charset="0"/>
                        </a:rPr>
                        <a:t>o</a:t>
                      </a:r>
                      <a:r>
                        <a:rPr lang="en-US" altLang="zh-TW" sz="1700" u="none" dirty="0" err="1" smtClean="0">
                          <a:latin typeface="Times New Roman" panose="02020603050405020304" pitchFamily="18" charset="0"/>
                          <a:cs typeface="Times New Roman" panose="02020603050405020304" pitchFamily="18" charset="0"/>
                        </a:rPr>
                        <a:t>C</a:t>
                      </a:r>
                      <a:r>
                        <a:rPr lang="en-US" altLang="zh-TW" sz="1700" u="none" dirty="0" smtClean="0">
                          <a:latin typeface="Times New Roman" panose="02020603050405020304" pitchFamily="18" charset="0"/>
                          <a:cs typeface="Times New Roman" panose="02020603050405020304" pitchFamily="18" charset="0"/>
                        </a:rPr>
                        <a:t>, mmHg</a:t>
                      </a:r>
                      <a:endParaRPr lang="zh-TW" altLang="en-US" sz="1700" u="non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en-US" altLang="zh-TW" sz="1700" u="none" dirty="0" smtClean="0">
                          <a:latin typeface="Times New Roman" panose="02020603050405020304" pitchFamily="18" charset="0"/>
                          <a:cs typeface="Times New Roman" panose="02020603050405020304" pitchFamily="18" charset="0"/>
                        </a:rPr>
                        <a:t>0.35</a:t>
                      </a:r>
                      <a:endParaRPr lang="zh-TW" altLang="en-US" sz="1700" u="non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r>
              <a:tr h="154316">
                <a:tc>
                  <a:txBody>
                    <a:bodyPr/>
                    <a:lstStyle/>
                    <a:p>
                      <a:r>
                        <a:rPr kumimoji="0" lang="en-US" altLang="zh-TW" sz="1700" u="none" kern="1200" dirty="0" smtClean="0">
                          <a:latin typeface="Times New Roman" panose="02020603050405020304" pitchFamily="18" charset="0"/>
                          <a:cs typeface="Times New Roman" panose="02020603050405020304" pitchFamily="18" charset="0"/>
                        </a:rPr>
                        <a:t>Solubility</a:t>
                      </a:r>
                      <a:r>
                        <a:rPr kumimoji="0" lang="en-US" altLang="zh-TW" sz="1700" u="none" kern="1200" baseline="0" dirty="0" smtClean="0">
                          <a:latin typeface="Times New Roman" panose="02020603050405020304" pitchFamily="18" charset="0"/>
                          <a:cs typeface="Times New Roman" panose="02020603050405020304" pitchFamily="18" charset="0"/>
                        </a:rPr>
                        <a:t> at 20</a:t>
                      </a:r>
                      <a:r>
                        <a:rPr lang="en-US" altLang="zh-TW" sz="1700" u="none" dirty="0" smtClean="0">
                          <a:latin typeface="Times New Roman" panose="02020603050405020304" pitchFamily="18" charset="0"/>
                          <a:cs typeface="Times New Roman" panose="02020603050405020304" pitchFamily="18" charset="0"/>
                        </a:rPr>
                        <a:t> </a:t>
                      </a:r>
                      <a:r>
                        <a:rPr lang="en-US" altLang="zh-TW" sz="1700" u="none" baseline="30000" dirty="0" err="1" smtClean="0">
                          <a:latin typeface="Times New Roman" panose="02020603050405020304" pitchFamily="18" charset="0"/>
                          <a:cs typeface="Times New Roman" panose="02020603050405020304" pitchFamily="18" charset="0"/>
                        </a:rPr>
                        <a:t>o</a:t>
                      </a:r>
                      <a:r>
                        <a:rPr lang="en-US" altLang="zh-TW" sz="1700" u="none" dirty="0" err="1" smtClean="0">
                          <a:latin typeface="Times New Roman" panose="02020603050405020304" pitchFamily="18" charset="0"/>
                          <a:cs typeface="Times New Roman" panose="02020603050405020304" pitchFamily="18" charset="0"/>
                        </a:rPr>
                        <a:t>C</a:t>
                      </a:r>
                      <a:r>
                        <a:rPr lang="en-US" altLang="zh-TW" sz="1700" u="none" dirty="0" smtClean="0">
                          <a:latin typeface="Times New Roman" panose="02020603050405020304" pitchFamily="18" charset="0"/>
                          <a:cs typeface="Times New Roman" panose="02020603050405020304" pitchFamily="18" charset="0"/>
                        </a:rPr>
                        <a:t>, g L</a:t>
                      </a:r>
                      <a:r>
                        <a:rPr lang="en-US" altLang="zh-TW" sz="1700" u="none" baseline="30000" dirty="0" smtClean="0">
                          <a:latin typeface="Times New Roman" panose="02020603050405020304" pitchFamily="18" charset="0"/>
                          <a:cs typeface="Times New Roman" panose="02020603050405020304" pitchFamily="18" charset="0"/>
                        </a:rPr>
                        <a:t>-1</a:t>
                      </a:r>
                    </a:p>
                  </a:txBody>
                  <a:tcPr/>
                </a:tc>
                <a:tc>
                  <a:txBody>
                    <a:bodyPr/>
                    <a:lstStyle/>
                    <a:p>
                      <a:pPr algn="ctr"/>
                      <a:r>
                        <a:rPr kumimoji="0" lang="en-US" altLang="zh-TW" sz="1700" u="none" kern="1200" dirty="0" smtClean="0">
                          <a:latin typeface="Times New Roman" panose="02020603050405020304" pitchFamily="18" charset="0"/>
                          <a:cs typeface="Times New Roman" panose="02020603050405020304" pitchFamily="18" charset="0"/>
                        </a:rPr>
                        <a:t>83</a:t>
                      </a:r>
                      <a:endParaRPr kumimoji="0" lang="zh-TW" altLang="en-US" sz="1700" u="none" kern="1200" dirty="0">
                        <a:solidFill>
                          <a:schemeClr val="tx1"/>
                        </a:solidFill>
                        <a:latin typeface="Times New Roman" panose="02020603050405020304" pitchFamily="18" charset="0"/>
                        <a:ea typeface="+mn-ea"/>
                        <a:cs typeface="Times New Roman" panose="02020603050405020304" pitchFamily="18" charset="0"/>
                      </a:endParaRPr>
                    </a:p>
                  </a:txBody>
                  <a:tcPr/>
                </a:tc>
              </a:tr>
            </a:tbl>
          </a:graphicData>
        </a:graphic>
      </p:graphicFrame>
      <p:pic>
        <p:nvPicPr>
          <p:cNvPr id="8" name="Picture 2" descr="https://www.spectrumchemical.com/OA_MEDIA/H_P106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578" y="1528369"/>
            <a:ext cx="2088232" cy="2088233"/>
          </a:xfrm>
          <a:prstGeom prst="rect">
            <a:avLst/>
          </a:prstGeom>
          <a:noFill/>
          <a:extLst>
            <a:ext uri="{909E8E84-426E-40DD-AFC4-6F175D3DCCD1}">
              <a14:hiddenFill xmlns:a14="http://schemas.microsoft.com/office/drawing/2010/main">
                <a:solidFill>
                  <a:srgbClr val="FFFFFF"/>
                </a:solidFill>
              </a14:hiddenFill>
            </a:ext>
          </a:extLst>
        </p:spPr>
      </p:pic>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891371">
            <a:off x="2719315" y="2749905"/>
            <a:ext cx="1235997" cy="1443308"/>
          </a:xfrm>
          <a:prstGeom prst="rect">
            <a:avLst/>
          </a:prstGeom>
        </p:spPr>
      </p:pic>
      <p:grpSp>
        <p:nvGrpSpPr>
          <p:cNvPr id="18" name="群組 17"/>
          <p:cNvGrpSpPr/>
          <p:nvPr/>
        </p:nvGrpSpPr>
        <p:grpSpPr>
          <a:xfrm>
            <a:off x="703638" y="4293096"/>
            <a:ext cx="7818292" cy="1779630"/>
            <a:chOff x="703638" y="4345670"/>
            <a:chExt cx="7818292" cy="1779630"/>
          </a:xfrm>
          <a:solidFill>
            <a:srgbClr val="050519"/>
          </a:solidFill>
          <a:effectLst>
            <a:reflection blurRad="6350" stA="52000" endA="300" endPos="35000" dir="5400000" sy="-100000" algn="bl" rotWithShape="0"/>
          </a:effectLst>
        </p:grpSpPr>
        <p:sp>
          <p:nvSpPr>
            <p:cNvPr id="16" name="圓角矩形 15"/>
            <p:cNvSpPr/>
            <p:nvPr/>
          </p:nvSpPr>
          <p:spPr>
            <a:xfrm>
              <a:off x="703638" y="4345670"/>
              <a:ext cx="7818292" cy="1779630"/>
            </a:xfrm>
            <a:prstGeom prst="roundRect">
              <a:avLst>
                <a:gd name="adj" fmla="val 8003"/>
              </a:avLst>
            </a:prstGeom>
            <a:grpFill/>
            <a:ln w="38100">
              <a:solidFill>
                <a:schemeClr val="bg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just"/>
              <a:endParaRPr lang="zh-TW" altLang="en-US" sz="2200" dirty="0">
                <a:latin typeface="Times New Roman" panose="02020603050405020304" pitchFamily="18" charset="0"/>
                <a:cs typeface="Times New Roman" panose="02020603050405020304" pitchFamily="18" charset="0"/>
              </a:endParaRPr>
            </a:p>
          </p:txBody>
        </p:sp>
        <p:sp>
          <p:nvSpPr>
            <p:cNvPr id="17" name="文字方塊 16"/>
            <p:cNvSpPr txBox="1"/>
            <p:nvPr/>
          </p:nvSpPr>
          <p:spPr>
            <a:xfrm>
              <a:off x="1133576" y="4547506"/>
              <a:ext cx="3479208" cy="1395254"/>
            </a:xfrm>
            <a:prstGeom prst="rect">
              <a:avLst/>
            </a:prstGeom>
            <a:grpFill/>
          </p:spPr>
          <p:txBody>
            <a:bodyPr wrap="square" rtlCol="0">
              <a:spAutoFit/>
            </a:bodyPr>
            <a:lstStyle/>
            <a:p>
              <a:pPr marL="342900" indent="-342900" algn="just" eaLnBrk="0" hangingPunct="0">
                <a:lnSpc>
                  <a:spcPts val="2000"/>
                </a:lnSpc>
                <a:spcBef>
                  <a:spcPct val="30000"/>
                </a:spcBef>
                <a:buClr>
                  <a:schemeClr val="bg1">
                    <a:lumMod val="85000"/>
                  </a:schemeClr>
                </a:buClr>
                <a:buSzPct val="110000"/>
                <a:buFont typeface="Wingdings" panose="05000000000000000000" pitchFamily="2" charset="2"/>
                <a:buChar char="Ø"/>
                <a:defRPr/>
              </a:pPr>
              <a:r>
                <a:rPr lang="en-US" altLang="zh-TW" sz="2000" dirty="0">
                  <a:solidFill>
                    <a:srgbClr val="FFFF66"/>
                  </a:solidFill>
                  <a:latin typeface="Times New Roman" panose="02020603050405020304" pitchFamily="18" charset="0"/>
                  <a:cs typeface="Times New Roman" panose="02020603050405020304" pitchFamily="18" charset="0"/>
                </a:rPr>
                <a:t> </a:t>
              </a:r>
              <a:r>
                <a:rPr lang="en-US" altLang="zh-TW" sz="2400" dirty="0" smtClean="0">
                  <a:solidFill>
                    <a:srgbClr val="FFFF66"/>
                  </a:solidFill>
                  <a:latin typeface="Times New Roman" panose="02020603050405020304" pitchFamily="18" charset="0"/>
                  <a:cs typeface="Times New Roman" panose="02020603050405020304" pitchFamily="18" charset="0"/>
                </a:rPr>
                <a:t>Source </a:t>
              </a:r>
            </a:p>
            <a:p>
              <a:pPr marL="342900" indent="-342900" algn="just" eaLnBrk="0" hangingPunct="0">
                <a:lnSpc>
                  <a:spcPts val="2000"/>
                </a:lnSpc>
                <a:spcBef>
                  <a:spcPct val="30000"/>
                </a:spcBef>
                <a:buClr>
                  <a:schemeClr val="bg1">
                    <a:lumMod val="85000"/>
                  </a:schemeClr>
                </a:buClr>
                <a:buSzPct val="150000"/>
                <a:buFont typeface="Arial" panose="020B0604020202020204" pitchFamily="34" charset="0"/>
                <a:buChar char="•"/>
                <a:defRPr/>
              </a:pPr>
              <a:r>
                <a:rPr lang="en-US" altLang="zh-TW" sz="2000" dirty="0" smtClean="0">
                  <a:solidFill>
                    <a:schemeClr val="bg1"/>
                  </a:solidFill>
                  <a:latin typeface="Times New Roman" panose="02020603050405020304" pitchFamily="18" charset="0"/>
                  <a:cs typeface="Times New Roman" panose="02020603050405020304" pitchFamily="18" charset="0"/>
                </a:rPr>
                <a:t>Textiles </a:t>
              </a:r>
              <a:r>
                <a:rPr lang="en-US" altLang="zh-TW" sz="2000" dirty="0">
                  <a:solidFill>
                    <a:schemeClr val="bg1"/>
                  </a:solidFill>
                  <a:latin typeface="Times New Roman" panose="02020603050405020304" pitchFamily="18" charset="0"/>
                  <a:cs typeface="Times New Roman" panose="02020603050405020304" pitchFamily="18" charset="0"/>
                </a:rPr>
                <a:t>, paint, </a:t>
              </a:r>
              <a:r>
                <a:rPr lang="en-US" altLang="zh-TW" sz="2000" dirty="0" smtClean="0">
                  <a:solidFill>
                    <a:schemeClr val="bg1"/>
                  </a:solidFill>
                  <a:latin typeface="Times New Roman" panose="02020603050405020304" pitchFamily="18" charset="0"/>
                  <a:cs typeface="Times New Roman" panose="02020603050405020304" pitchFamily="18" charset="0"/>
                </a:rPr>
                <a:t>coal-gas</a:t>
              </a:r>
            </a:p>
            <a:p>
              <a:pPr marL="342900" indent="-342900" algn="just" eaLnBrk="0" hangingPunct="0">
                <a:lnSpc>
                  <a:spcPts val="2000"/>
                </a:lnSpc>
                <a:spcBef>
                  <a:spcPct val="30000"/>
                </a:spcBef>
                <a:buClr>
                  <a:schemeClr val="bg1">
                    <a:lumMod val="85000"/>
                  </a:schemeClr>
                </a:buClr>
                <a:buSzPct val="150000"/>
                <a:buFont typeface="Arial" panose="020B0604020202020204" pitchFamily="34" charset="0"/>
                <a:buChar char="•"/>
                <a:defRPr/>
              </a:pPr>
              <a:r>
                <a:rPr lang="en-US" altLang="zh-TW" sz="2000" dirty="0" smtClean="0">
                  <a:solidFill>
                    <a:schemeClr val="bg1"/>
                  </a:solidFill>
                  <a:latin typeface="Times New Roman" panose="02020603050405020304" pitchFamily="18" charset="0"/>
                  <a:cs typeface="Times New Roman" panose="02020603050405020304" pitchFamily="18" charset="0"/>
                </a:rPr>
                <a:t>Coal-coking</a:t>
              </a:r>
              <a:r>
                <a:rPr lang="en-US" altLang="zh-TW" sz="2000" dirty="0">
                  <a:solidFill>
                    <a:schemeClr val="bg1"/>
                  </a:solidFill>
                  <a:latin typeface="Times New Roman" panose="02020603050405020304" pitchFamily="18" charset="0"/>
                  <a:cs typeface="Times New Roman" panose="02020603050405020304" pitchFamily="18" charset="0"/>
                </a:rPr>
                <a:t>, </a:t>
              </a:r>
              <a:r>
                <a:rPr lang="en-US" altLang="zh-TW" sz="2000" dirty="0" smtClean="0">
                  <a:solidFill>
                    <a:schemeClr val="bg1"/>
                  </a:solidFill>
                  <a:latin typeface="Times New Roman" panose="02020603050405020304" pitchFamily="18" charset="0"/>
                  <a:cs typeface="Times New Roman" panose="02020603050405020304" pitchFamily="18" charset="0"/>
                </a:rPr>
                <a:t>petroleum </a:t>
              </a:r>
            </a:p>
            <a:p>
              <a:pPr marL="342900" indent="-342900" algn="just" eaLnBrk="0" hangingPunct="0">
                <a:lnSpc>
                  <a:spcPts val="2000"/>
                </a:lnSpc>
                <a:spcBef>
                  <a:spcPct val="30000"/>
                </a:spcBef>
                <a:buClr>
                  <a:schemeClr val="bg1">
                    <a:lumMod val="85000"/>
                  </a:schemeClr>
                </a:buClr>
                <a:buSzPct val="150000"/>
                <a:buFont typeface="Arial" panose="020B0604020202020204" pitchFamily="34" charset="0"/>
                <a:buChar char="•"/>
                <a:defRPr/>
              </a:pPr>
              <a:r>
                <a:rPr lang="en-US" altLang="zh-TW" sz="2000" dirty="0" smtClean="0">
                  <a:solidFill>
                    <a:schemeClr val="bg1"/>
                  </a:solidFill>
                  <a:latin typeface="Times New Roman" panose="02020603050405020304" pitchFamily="18" charset="0"/>
                  <a:cs typeface="Times New Roman" panose="02020603050405020304" pitchFamily="18" charset="0"/>
                </a:rPr>
                <a:t>Pharmaceutical industries</a:t>
              </a:r>
              <a:endParaRPr lang="en-US" altLang="zh-TW" sz="2000" dirty="0">
                <a:solidFill>
                  <a:schemeClr val="bg1"/>
                </a:solidFill>
                <a:latin typeface="Times New Roman" panose="02020603050405020304" pitchFamily="18" charset="0"/>
                <a:cs typeface="Times New Roman" panose="02020603050405020304" pitchFamily="18" charset="0"/>
              </a:endParaRPr>
            </a:p>
          </p:txBody>
        </p:sp>
      </p:grpSp>
      <p:grpSp>
        <p:nvGrpSpPr>
          <p:cNvPr id="14" name="群組 13"/>
          <p:cNvGrpSpPr/>
          <p:nvPr/>
        </p:nvGrpSpPr>
        <p:grpSpPr>
          <a:xfrm>
            <a:off x="568020" y="6976940"/>
            <a:ext cx="7818292" cy="1779630"/>
            <a:chOff x="755575" y="4437112"/>
            <a:chExt cx="7753739" cy="1779630"/>
          </a:xfrm>
        </p:grpSpPr>
        <p:sp>
          <p:nvSpPr>
            <p:cNvPr id="11" name="圓角矩形 10"/>
            <p:cNvSpPr/>
            <p:nvPr/>
          </p:nvSpPr>
          <p:spPr>
            <a:xfrm>
              <a:off x="755575" y="4437112"/>
              <a:ext cx="7753739" cy="1779630"/>
            </a:xfrm>
            <a:prstGeom prst="roundRect">
              <a:avLst>
                <a:gd name="adj" fmla="val 8003"/>
              </a:avLst>
            </a:prstGeom>
            <a:solidFill>
              <a:srgbClr val="050519"/>
            </a:solidFill>
            <a:ln w="38100">
              <a:solidFill>
                <a:schemeClr val="bg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just"/>
              <a:endParaRPr lang="zh-TW" altLang="en-US" sz="2200" dirty="0">
                <a:latin typeface="Times New Roman" panose="02020603050405020304" pitchFamily="18" charset="0"/>
                <a:cs typeface="Times New Roman" panose="02020603050405020304" pitchFamily="18" charset="0"/>
              </a:endParaRPr>
            </a:p>
          </p:txBody>
        </p:sp>
        <p:sp>
          <p:nvSpPr>
            <p:cNvPr id="13" name="文字方塊 12"/>
            <p:cNvSpPr txBox="1"/>
            <p:nvPr/>
          </p:nvSpPr>
          <p:spPr>
            <a:xfrm>
              <a:off x="1053199" y="4628837"/>
              <a:ext cx="7144114" cy="1323439"/>
            </a:xfrm>
            <a:prstGeom prst="rect">
              <a:avLst/>
            </a:prstGeom>
            <a:noFill/>
          </p:spPr>
          <p:txBody>
            <a:bodyPr wrap="square" rtlCol="0">
              <a:spAutoFit/>
            </a:bodyPr>
            <a:lstStyle/>
            <a:p>
              <a:pPr algn="just" eaLnBrk="0" hangingPunct="0">
                <a:spcBef>
                  <a:spcPct val="30000"/>
                </a:spcBef>
                <a:defRPr/>
              </a:pPr>
              <a:r>
                <a:rPr lang="en-US" altLang="zh-TW" sz="2000" dirty="0">
                  <a:solidFill>
                    <a:schemeClr val="bg1"/>
                  </a:solidFill>
                  <a:latin typeface="Times New Roman" panose="02020603050405020304" pitchFamily="18" charset="0"/>
                  <a:cs typeface="Times New Roman" panose="02020603050405020304" pitchFamily="18" charset="0"/>
                </a:rPr>
                <a:t>Phenol is a ‘priority’ contaminant found in industrial wastewater resulting from the textiles, paint, coal-gas, coal-coking, petroleum, and pharmaceutical industries, as well as in wastes from processes involving the use of phenol as a raw material.</a:t>
              </a:r>
              <a:endParaRPr lang="zh-TW" altLang="en-US" sz="2000" dirty="0">
                <a:solidFill>
                  <a:schemeClr val="bg1"/>
                </a:solidFill>
                <a:latin typeface="Times New Roman" panose="02020603050405020304" pitchFamily="18" charset="0"/>
                <a:cs typeface="Times New Roman" panose="02020603050405020304" pitchFamily="18" charset="0"/>
              </a:endParaRPr>
            </a:p>
          </p:txBody>
        </p:sp>
      </p:grpSp>
      <p:sp>
        <p:nvSpPr>
          <p:cNvPr id="6" name="內容版面配置區 5"/>
          <p:cNvSpPr>
            <a:spLocks noGrp="1"/>
          </p:cNvSpPr>
          <p:nvPr>
            <p:ph idx="1"/>
          </p:nvPr>
        </p:nvSpPr>
        <p:spPr>
          <a:xfrm>
            <a:off x="4585636" y="4528793"/>
            <a:ext cx="3520278" cy="1432680"/>
          </a:xfrm>
        </p:spPr>
        <p:txBody>
          <a:bodyPr/>
          <a:lstStyle/>
          <a:p>
            <a:pPr algn="just">
              <a:lnSpc>
                <a:spcPts val="2000"/>
              </a:lnSpc>
              <a:buClr>
                <a:schemeClr val="bg1">
                  <a:lumMod val="85000"/>
                </a:schemeClr>
              </a:buClr>
              <a:buFont typeface="Wingdings" panose="05000000000000000000" pitchFamily="2" charset="2"/>
              <a:buChar char="Ø"/>
            </a:pPr>
            <a:r>
              <a:rPr lang="en-US" altLang="zh-TW" dirty="0" smtClean="0">
                <a:solidFill>
                  <a:srgbClr val="FFFF66"/>
                </a:solidFill>
              </a:rPr>
              <a:t> Properties</a:t>
            </a:r>
          </a:p>
          <a:p>
            <a:pPr lvl="1" algn="just">
              <a:lnSpc>
                <a:spcPts val="2000"/>
              </a:lnSpc>
              <a:spcBef>
                <a:spcPts val="600"/>
              </a:spcBef>
              <a:buClr>
                <a:schemeClr val="bg1">
                  <a:lumMod val="85000"/>
                </a:schemeClr>
              </a:buClr>
              <a:buSzPct val="60000"/>
              <a:buFont typeface="Wingdings" panose="05000000000000000000" pitchFamily="2" charset="2"/>
              <a:buChar char="l"/>
            </a:pPr>
            <a:r>
              <a:rPr lang="en-US" altLang="zh-TW" sz="2000" dirty="0" smtClean="0">
                <a:solidFill>
                  <a:schemeClr val="bg1"/>
                </a:solidFill>
              </a:rPr>
              <a:t>Highly </a:t>
            </a:r>
            <a:r>
              <a:rPr lang="en-US" altLang="zh-TW" sz="2000" dirty="0">
                <a:solidFill>
                  <a:schemeClr val="bg1"/>
                </a:solidFill>
              </a:rPr>
              <a:t>polar</a:t>
            </a:r>
          </a:p>
          <a:p>
            <a:pPr lvl="1" algn="just">
              <a:lnSpc>
                <a:spcPts val="2000"/>
              </a:lnSpc>
              <a:spcBef>
                <a:spcPts val="600"/>
              </a:spcBef>
              <a:buClr>
                <a:schemeClr val="bg1">
                  <a:lumMod val="85000"/>
                </a:schemeClr>
              </a:buClr>
              <a:buSzPct val="60000"/>
              <a:buFont typeface="Wingdings" panose="05000000000000000000" pitchFamily="2" charset="2"/>
              <a:buChar char="l"/>
            </a:pPr>
            <a:r>
              <a:rPr lang="en-US" altLang="zh-TW" sz="2000" dirty="0">
                <a:solidFill>
                  <a:schemeClr val="bg1"/>
                </a:solidFill>
              </a:rPr>
              <a:t>Highly</a:t>
            </a:r>
            <a:r>
              <a:rPr lang="en-US" altLang="zh-TW" sz="2000" dirty="0" smtClean="0">
                <a:solidFill>
                  <a:schemeClr val="bg1"/>
                </a:solidFill>
              </a:rPr>
              <a:t> </a:t>
            </a:r>
            <a:r>
              <a:rPr lang="en-US" altLang="zh-TW" sz="2000" dirty="0">
                <a:solidFill>
                  <a:schemeClr val="bg1"/>
                </a:solidFill>
              </a:rPr>
              <a:t>volatile </a:t>
            </a:r>
            <a:endParaRPr lang="en-US" altLang="zh-TW" sz="2000" dirty="0" smtClean="0">
              <a:solidFill>
                <a:schemeClr val="bg1"/>
              </a:solidFill>
            </a:endParaRPr>
          </a:p>
          <a:p>
            <a:pPr lvl="1" algn="just">
              <a:lnSpc>
                <a:spcPts val="2000"/>
              </a:lnSpc>
              <a:spcBef>
                <a:spcPts val="600"/>
              </a:spcBef>
              <a:buClr>
                <a:schemeClr val="bg1">
                  <a:lumMod val="85000"/>
                </a:schemeClr>
              </a:buClr>
              <a:buSzPct val="60000"/>
              <a:buFont typeface="Wingdings" panose="05000000000000000000" pitchFamily="2" charset="2"/>
              <a:buChar char="l"/>
            </a:pPr>
            <a:r>
              <a:rPr lang="en-US" altLang="zh-TW" sz="2000" dirty="0">
                <a:solidFill>
                  <a:schemeClr val="bg1"/>
                </a:solidFill>
              </a:rPr>
              <a:t>Biodegradation </a:t>
            </a:r>
            <a:r>
              <a:rPr lang="en-US" altLang="zh-TW" sz="2000" dirty="0" smtClean="0">
                <a:solidFill>
                  <a:schemeClr val="bg1"/>
                </a:solidFill>
              </a:rPr>
              <a:t>resistance</a:t>
            </a:r>
          </a:p>
          <a:p>
            <a:pPr marL="411162" lvl="1" indent="0" algn="just">
              <a:lnSpc>
                <a:spcPts val="2000"/>
              </a:lnSpc>
              <a:spcBef>
                <a:spcPts val="600"/>
              </a:spcBef>
              <a:buClr>
                <a:schemeClr val="bg1">
                  <a:lumMod val="85000"/>
                </a:schemeClr>
              </a:buClr>
              <a:buSzPct val="60000"/>
              <a:buNone/>
            </a:pPr>
            <a:endParaRPr lang="en-US" altLang="zh-TW" sz="2000" dirty="0" smtClean="0">
              <a:solidFill>
                <a:schemeClr val="bg1"/>
              </a:solidFill>
            </a:endParaRPr>
          </a:p>
          <a:p>
            <a:pPr lvl="1" algn="just">
              <a:lnSpc>
                <a:spcPts val="2000"/>
              </a:lnSpc>
              <a:spcBef>
                <a:spcPts val="600"/>
              </a:spcBef>
              <a:buClr>
                <a:schemeClr val="bg1">
                  <a:lumMod val="85000"/>
                </a:schemeClr>
              </a:buClr>
              <a:buSzPct val="60000"/>
              <a:buFont typeface="Wingdings" panose="05000000000000000000" pitchFamily="2" charset="2"/>
              <a:buChar char="l"/>
            </a:pPr>
            <a:endParaRPr lang="zh-TW" altLang="en-US" sz="2000" dirty="0">
              <a:solidFill>
                <a:schemeClr val="bg1"/>
              </a:solidFill>
            </a:endParaRPr>
          </a:p>
        </p:txBody>
      </p:sp>
      <p:sp>
        <p:nvSpPr>
          <p:cNvPr id="19" name="矩形 18"/>
          <p:cNvSpPr/>
          <p:nvPr/>
        </p:nvSpPr>
        <p:spPr>
          <a:xfrm>
            <a:off x="5448167" y="6148333"/>
            <a:ext cx="3093860" cy="300082"/>
          </a:xfrm>
          <a:prstGeom prst="rect">
            <a:avLst/>
          </a:prstGeom>
        </p:spPr>
        <p:txBody>
          <a:bodyPr wrap="none">
            <a:spAutoFit/>
          </a:bodyPr>
          <a:lstStyle/>
          <a:p>
            <a:pPr marL="109537" lvl="0" eaLnBrk="0" hangingPunct="0">
              <a:spcBef>
                <a:spcPts val="1200"/>
              </a:spcBef>
              <a:buClr>
                <a:srgbClr val="1B587C"/>
              </a:buClr>
            </a:pPr>
            <a:r>
              <a:rPr kumimoji="0" lang="en-US" altLang="zh-TW" sz="1350" dirty="0">
                <a:latin typeface="Times New Roman" panose="02020603050405020304" pitchFamily="18" charset="0"/>
                <a:ea typeface="新細明體"/>
                <a:cs typeface="Times New Roman" panose="02020603050405020304" pitchFamily="18" charset="0"/>
              </a:rPr>
              <a:t>(</a:t>
            </a:r>
            <a:r>
              <a:rPr kumimoji="0" lang="en-US" altLang="zh-TW" sz="1350" dirty="0" err="1">
                <a:latin typeface="Times New Roman" panose="02020603050405020304" pitchFamily="18" charset="0"/>
                <a:ea typeface="新細明體"/>
                <a:cs typeface="Times New Roman" panose="02020603050405020304" pitchFamily="18" charset="0"/>
              </a:rPr>
              <a:t>Olmez-Hanci</a:t>
            </a:r>
            <a:r>
              <a:rPr kumimoji="0" lang="en-US" altLang="zh-TW" sz="1350" dirty="0">
                <a:latin typeface="Times New Roman" panose="02020603050405020304" pitchFamily="18" charset="0"/>
                <a:ea typeface="新細明體"/>
                <a:cs typeface="Times New Roman" panose="02020603050405020304" pitchFamily="18" charset="0"/>
              </a:rPr>
              <a:t> and </a:t>
            </a:r>
            <a:r>
              <a:rPr kumimoji="0" lang="en-US" altLang="zh-TW" sz="1350" dirty="0" err="1">
                <a:latin typeface="Times New Roman" panose="02020603050405020304" pitchFamily="18" charset="0"/>
                <a:ea typeface="新細明體"/>
                <a:cs typeface="Times New Roman" panose="02020603050405020304" pitchFamily="18" charset="0"/>
              </a:rPr>
              <a:t>Arslan-Alaton</a:t>
            </a:r>
            <a:r>
              <a:rPr kumimoji="0" lang="en-US" altLang="zh-TW" sz="1350" dirty="0">
                <a:latin typeface="Times New Roman" panose="02020603050405020304" pitchFamily="18" charset="0"/>
                <a:ea typeface="新細明體"/>
                <a:cs typeface="Times New Roman" panose="02020603050405020304" pitchFamily="18" charset="0"/>
              </a:rPr>
              <a:t>, 2013)</a:t>
            </a:r>
          </a:p>
        </p:txBody>
      </p:sp>
      <p:cxnSp>
        <p:nvCxnSpPr>
          <p:cNvPr id="21" name="直線接點 20"/>
          <p:cNvCxnSpPr/>
          <p:nvPr/>
        </p:nvCxnSpPr>
        <p:spPr>
          <a:xfrm>
            <a:off x="2387841" y="1340768"/>
            <a:ext cx="1800000" cy="0"/>
          </a:xfrm>
          <a:prstGeom prst="line">
            <a:avLst/>
          </a:prstGeom>
          <a:ln w="1905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rot="16200000" flipV="1">
            <a:off x="-510314" y="2780792"/>
            <a:ext cx="2448000" cy="0"/>
          </a:xfrm>
          <a:prstGeom prst="line">
            <a:avLst/>
          </a:prstGeom>
          <a:ln w="1905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0" name="圖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40935296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4</a:t>
            </a:fld>
            <a:endParaRPr lang="zh-TW" altLang="en-US" dirty="0"/>
          </a:p>
        </p:txBody>
      </p:sp>
      <p:grpSp>
        <p:nvGrpSpPr>
          <p:cNvPr id="34" name="群組 33"/>
          <p:cNvGrpSpPr/>
          <p:nvPr/>
        </p:nvGrpSpPr>
        <p:grpSpPr>
          <a:xfrm>
            <a:off x="613186" y="4646950"/>
            <a:ext cx="7799294" cy="1662370"/>
            <a:chOff x="350953" y="5049973"/>
            <a:chExt cx="8280227" cy="1224136"/>
          </a:xfrm>
          <a:gradFill flip="none" rotWithShape="1">
            <a:gsLst>
              <a:gs pos="0">
                <a:srgbClr val="050519"/>
              </a:gs>
              <a:gs pos="71000">
                <a:schemeClr val="accent4">
                  <a:lumMod val="75000"/>
                  <a:lumOff val="25000"/>
                </a:schemeClr>
              </a:gs>
              <a:gs pos="43000">
                <a:srgbClr val="0F2149"/>
              </a:gs>
              <a:gs pos="18000">
                <a:srgbClr val="050519"/>
              </a:gs>
              <a:gs pos="95000">
                <a:schemeClr val="accent4">
                  <a:lumMod val="25000"/>
                  <a:lumOff val="75000"/>
                </a:schemeClr>
              </a:gs>
            </a:gsLst>
            <a:lin ang="5400000" scaled="1"/>
            <a:tileRect/>
          </a:gradFill>
        </p:grpSpPr>
        <p:grpSp>
          <p:nvGrpSpPr>
            <p:cNvPr id="16" name="群組 15"/>
            <p:cNvGrpSpPr/>
            <p:nvPr/>
          </p:nvGrpSpPr>
          <p:grpSpPr>
            <a:xfrm>
              <a:off x="350953" y="5049973"/>
              <a:ext cx="8280227" cy="1224136"/>
              <a:chOff x="577897" y="4289173"/>
              <a:chExt cx="7908797" cy="1779629"/>
            </a:xfrm>
            <a:grpFill/>
            <a:effectLst/>
          </p:grpSpPr>
          <p:sp>
            <p:nvSpPr>
              <p:cNvPr id="17" name="圓角矩形 16"/>
              <p:cNvSpPr/>
              <p:nvPr/>
            </p:nvSpPr>
            <p:spPr>
              <a:xfrm>
                <a:off x="577897" y="4289173"/>
                <a:ext cx="7908797" cy="1779629"/>
              </a:xfrm>
              <a:prstGeom prst="roundRect">
                <a:avLst>
                  <a:gd name="adj" fmla="val 8003"/>
                </a:avLst>
              </a:prstGeom>
              <a:grpFill/>
              <a:ln w="38100">
                <a:solidFill>
                  <a:schemeClr val="bg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just"/>
                <a:endParaRPr lang="zh-TW" altLang="en-US" sz="2200" dirty="0">
                  <a:latin typeface="Times New Roman" panose="02020603050405020304" pitchFamily="18" charset="0"/>
                  <a:cs typeface="Times New Roman" panose="02020603050405020304" pitchFamily="18" charset="0"/>
                </a:endParaRPr>
              </a:p>
            </p:txBody>
          </p:sp>
          <p:sp>
            <p:nvSpPr>
              <p:cNvPr id="18" name="文字方塊 17"/>
              <p:cNvSpPr txBox="1"/>
              <p:nvPr/>
            </p:nvSpPr>
            <p:spPr>
              <a:xfrm>
                <a:off x="800767" y="4461830"/>
                <a:ext cx="4024257" cy="1120253"/>
              </a:xfrm>
              <a:prstGeom prst="rect">
                <a:avLst/>
              </a:prstGeom>
              <a:grpFill/>
            </p:spPr>
            <p:txBody>
              <a:bodyPr wrap="square" rtlCol="0">
                <a:spAutoFit/>
              </a:bodyPr>
              <a:lstStyle/>
              <a:p>
                <a:pPr marL="342900" indent="-342900" algn="just" eaLnBrk="0" hangingPunct="0">
                  <a:lnSpc>
                    <a:spcPts val="2000"/>
                  </a:lnSpc>
                  <a:spcBef>
                    <a:spcPct val="30000"/>
                  </a:spcBef>
                  <a:buClr>
                    <a:schemeClr val="bg1">
                      <a:lumMod val="85000"/>
                    </a:schemeClr>
                  </a:buClr>
                  <a:buSzPct val="110000"/>
                  <a:buFont typeface="Wingdings" panose="05000000000000000000" pitchFamily="2" charset="2"/>
                  <a:buChar char="Ø"/>
                  <a:defRPr/>
                </a:pPr>
                <a:r>
                  <a:rPr lang="en-US" altLang="zh-TW" sz="2000" b="1" dirty="0">
                    <a:solidFill>
                      <a:srgbClr val="FFFF66"/>
                    </a:solidFill>
                    <a:latin typeface="Times New Roman" panose="02020603050405020304" pitchFamily="18" charset="0"/>
                    <a:cs typeface="Times New Roman" panose="02020603050405020304" pitchFamily="18" charset="0"/>
                  </a:rPr>
                  <a:t>Advantage</a:t>
                </a:r>
              </a:p>
              <a:p>
                <a:pPr marL="342900" indent="-342900" algn="just" eaLnBrk="0" hangingPunct="0">
                  <a:lnSpc>
                    <a:spcPts val="2000"/>
                  </a:lnSpc>
                  <a:spcBef>
                    <a:spcPct val="30000"/>
                  </a:spcBef>
                  <a:buClr>
                    <a:schemeClr val="bg1">
                      <a:lumMod val="85000"/>
                    </a:schemeClr>
                  </a:buClr>
                  <a:buSzPct val="150000"/>
                  <a:buBlip>
                    <a:blip r:embed="rId3"/>
                  </a:buBlip>
                  <a:defRPr/>
                </a:pPr>
                <a:r>
                  <a:rPr lang="en-US" altLang="zh-TW" sz="2000" dirty="0">
                    <a:solidFill>
                      <a:schemeClr val="bg1"/>
                    </a:solidFill>
                    <a:latin typeface="Times New Roman" panose="02020603050405020304" pitchFamily="18" charset="0"/>
                    <a:cs typeface="Times New Roman" panose="02020603050405020304" pitchFamily="18" charset="0"/>
                  </a:rPr>
                  <a:t>No addition of </a:t>
                </a:r>
                <a:r>
                  <a:rPr lang="en-US" altLang="zh-TW" sz="2000" dirty="0" smtClean="0">
                    <a:solidFill>
                      <a:schemeClr val="bg1"/>
                    </a:solidFill>
                    <a:latin typeface="Times New Roman" panose="02020603050405020304" pitchFamily="18" charset="0"/>
                    <a:cs typeface="Times New Roman" panose="02020603050405020304" pitchFamily="18" charset="0"/>
                  </a:rPr>
                  <a:t>chemicals</a:t>
                </a:r>
                <a:endParaRPr lang="en-US" altLang="zh-TW" sz="2000" dirty="0">
                  <a:solidFill>
                    <a:schemeClr val="bg1"/>
                  </a:solidFill>
                  <a:latin typeface="Times New Roman" panose="02020603050405020304" pitchFamily="18" charset="0"/>
                  <a:cs typeface="Times New Roman" panose="02020603050405020304" pitchFamily="18" charset="0"/>
                </a:endParaRPr>
              </a:p>
              <a:p>
                <a:pPr marL="342900" indent="-342900" algn="just" eaLnBrk="0" hangingPunct="0">
                  <a:lnSpc>
                    <a:spcPts val="2000"/>
                  </a:lnSpc>
                  <a:spcBef>
                    <a:spcPct val="30000"/>
                  </a:spcBef>
                  <a:buClr>
                    <a:schemeClr val="bg1">
                      <a:lumMod val="85000"/>
                    </a:schemeClr>
                  </a:buClr>
                  <a:buSzPct val="150000"/>
                  <a:buBlip>
                    <a:blip r:embed="rId3"/>
                  </a:buBlip>
                  <a:defRPr/>
                </a:pPr>
                <a:r>
                  <a:rPr lang="en-US" altLang="zh-TW" sz="2000" dirty="0" smtClean="0">
                    <a:solidFill>
                      <a:schemeClr val="bg1"/>
                    </a:solidFill>
                    <a:latin typeface="Times New Roman" panose="02020603050405020304" pitchFamily="18" charset="0"/>
                    <a:cs typeface="Times New Roman" panose="02020603050405020304" pitchFamily="18" charset="0"/>
                  </a:rPr>
                  <a:t>Lower </a:t>
                </a:r>
                <a:r>
                  <a:rPr lang="en-US" altLang="zh-TW" sz="2000" dirty="0">
                    <a:solidFill>
                      <a:schemeClr val="bg1"/>
                    </a:solidFill>
                    <a:latin typeface="Times New Roman" panose="02020603050405020304" pitchFamily="18" charset="0"/>
                    <a:cs typeface="Times New Roman" panose="02020603050405020304" pitchFamily="18" charset="0"/>
                  </a:rPr>
                  <a:t>operational </a:t>
                </a:r>
                <a:r>
                  <a:rPr lang="en-US" altLang="zh-TW" sz="2000" dirty="0" smtClean="0">
                    <a:solidFill>
                      <a:schemeClr val="bg1"/>
                    </a:solidFill>
                    <a:latin typeface="Times New Roman" panose="02020603050405020304" pitchFamily="18" charset="0"/>
                    <a:cs typeface="Times New Roman" panose="02020603050405020304" pitchFamily="18" charset="0"/>
                  </a:rPr>
                  <a:t>risk  </a:t>
                </a:r>
                <a:endParaRPr lang="en-US" altLang="zh-TW" sz="2000" dirty="0">
                  <a:solidFill>
                    <a:schemeClr val="bg1"/>
                  </a:solidFill>
                  <a:latin typeface="Times New Roman" panose="02020603050405020304" pitchFamily="18" charset="0"/>
                  <a:cs typeface="Times New Roman" panose="02020603050405020304" pitchFamily="18" charset="0"/>
                </a:endParaRPr>
              </a:p>
            </p:txBody>
          </p:sp>
        </p:grpSp>
        <p:sp>
          <p:nvSpPr>
            <p:cNvPr id="19" name="文字方塊 18"/>
            <p:cNvSpPr txBox="1"/>
            <p:nvPr/>
          </p:nvSpPr>
          <p:spPr>
            <a:xfrm>
              <a:off x="4248090" y="5133238"/>
              <a:ext cx="4244510" cy="513719"/>
            </a:xfrm>
            <a:prstGeom prst="rect">
              <a:avLst/>
            </a:prstGeom>
            <a:grpFill/>
          </p:spPr>
          <p:txBody>
            <a:bodyPr wrap="square" rtlCol="0">
              <a:spAutoFit/>
            </a:bodyPr>
            <a:lstStyle/>
            <a:p>
              <a:pPr algn="just" eaLnBrk="0" hangingPunct="0">
                <a:lnSpc>
                  <a:spcPts val="2000"/>
                </a:lnSpc>
                <a:spcBef>
                  <a:spcPct val="30000"/>
                </a:spcBef>
                <a:buClr>
                  <a:schemeClr val="bg1">
                    <a:lumMod val="85000"/>
                  </a:schemeClr>
                </a:buClr>
                <a:buSzPct val="150000"/>
                <a:defRPr/>
              </a:pPr>
              <a:endParaRPr lang="en-US" altLang="zh-TW" sz="2000" dirty="0" smtClean="0">
                <a:solidFill>
                  <a:schemeClr val="bg1"/>
                </a:solidFill>
                <a:latin typeface="Times New Roman" panose="02020603050405020304" pitchFamily="18" charset="0"/>
                <a:cs typeface="Times New Roman" panose="02020603050405020304" pitchFamily="18" charset="0"/>
              </a:endParaRPr>
            </a:p>
            <a:p>
              <a:pPr marL="342900" indent="-342900" algn="just" eaLnBrk="0" hangingPunct="0">
                <a:lnSpc>
                  <a:spcPts val="2000"/>
                </a:lnSpc>
                <a:spcBef>
                  <a:spcPct val="30000"/>
                </a:spcBef>
                <a:buClr>
                  <a:schemeClr val="bg1">
                    <a:lumMod val="85000"/>
                  </a:schemeClr>
                </a:buClr>
                <a:buSzPct val="150000"/>
                <a:buBlip>
                  <a:blip r:embed="rId3"/>
                </a:buBlip>
                <a:defRPr/>
              </a:pPr>
              <a:r>
                <a:rPr lang="en-US" altLang="zh-TW" sz="2000" dirty="0">
                  <a:solidFill>
                    <a:schemeClr val="bg1"/>
                  </a:solidFill>
                  <a:latin typeface="Times New Roman" panose="02020603050405020304" pitchFamily="18" charset="0"/>
                  <a:cs typeface="Times New Roman" panose="02020603050405020304" pitchFamily="18" charset="0"/>
                </a:rPr>
                <a:t>Only electrical energy </a:t>
              </a:r>
              <a:r>
                <a:rPr lang="en-US" altLang="zh-TW" sz="2000" dirty="0" smtClean="0">
                  <a:solidFill>
                    <a:schemeClr val="bg1"/>
                  </a:solidFill>
                  <a:latin typeface="Times New Roman" panose="02020603050405020304" pitchFamily="18" charset="0"/>
                  <a:cs typeface="Times New Roman" panose="02020603050405020304" pitchFamily="18" charset="0"/>
                </a:rPr>
                <a:t>consumed</a:t>
              </a:r>
              <a:endParaRPr lang="en-US" altLang="zh-TW" sz="2000" dirty="0">
                <a:solidFill>
                  <a:schemeClr val="bg1"/>
                </a:solidFill>
                <a:latin typeface="Times New Roman" panose="02020603050405020304" pitchFamily="18" charset="0"/>
                <a:cs typeface="Times New Roman" panose="02020603050405020304" pitchFamily="18" charset="0"/>
              </a:endParaRPr>
            </a:p>
          </p:txBody>
        </p:sp>
      </p:grpSp>
      <p:grpSp>
        <p:nvGrpSpPr>
          <p:cNvPr id="33" name="群組 32"/>
          <p:cNvGrpSpPr/>
          <p:nvPr/>
        </p:nvGrpSpPr>
        <p:grpSpPr>
          <a:xfrm>
            <a:off x="613186" y="1943954"/>
            <a:ext cx="7752680" cy="2646459"/>
            <a:chOff x="709100" y="910590"/>
            <a:chExt cx="7752680" cy="2912437"/>
          </a:xfrm>
        </p:grpSpPr>
        <p:sp>
          <p:nvSpPr>
            <p:cNvPr id="31" name="圓角矩形 30"/>
            <p:cNvSpPr/>
            <p:nvPr/>
          </p:nvSpPr>
          <p:spPr>
            <a:xfrm>
              <a:off x="709100" y="2454875"/>
              <a:ext cx="3928669" cy="1368152"/>
            </a:xfrm>
            <a:prstGeom prst="roundRect">
              <a:avLst>
                <a:gd name="adj" fmla="val 5528"/>
              </a:avLst>
            </a:prstGeom>
            <a:noFill/>
            <a:ln w="38100">
              <a:solidFill>
                <a:srgbClr val="1A0E4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TW" sz="2550" b="1" dirty="0">
                  <a:solidFill>
                    <a:schemeClr val="tx1">
                      <a:lumMod val="85000"/>
                      <a:lumOff val="15000"/>
                    </a:schemeClr>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Electrochemical Oxidation</a:t>
              </a:r>
            </a:p>
          </p:txBody>
        </p:sp>
        <p:sp>
          <p:nvSpPr>
            <p:cNvPr id="30" name="圓角矩形 29"/>
            <p:cNvSpPr/>
            <p:nvPr/>
          </p:nvSpPr>
          <p:spPr>
            <a:xfrm>
              <a:off x="4790164" y="910590"/>
              <a:ext cx="3671616" cy="1368152"/>
            </a:xfrm>
            <a:prstGeom prst="roundRect">
              <a:avLst>
                <a:gd name="adj" fmla="val 5528"/>
              </a:avLst>
            </a:prstGeom>
            <a:noFill/>
            <a:ln>
              <a:solidFill>
                <a:srgbClr val="1A0E4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2600" b="1" dirty="0">
                  <a:solidFill>
                    <a:schemeClr val="tx1">
                      <a:lumMod val="85000"/>
                      <a:lumOff val="15000"/>
                    </a:schemeClr>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Ozone</a:t>
              </a:r>
              <a:endParaRPr lang="zh-TW" altLang="en-US" sz="2600" b="1" dirty="0">
                <a:solidFill>
                  <a:schemeClr val="tx1">
                    <a:lumMod val="85000"/>
                    <a:lumOff val="15000"/>
                  </a:schemeClr>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p:txBody>
        </p:sp>
        <p:sp>
          <p:nvSpPr>
            <p:cNvPr id="24" name="圓角矩形 23"/>
            <p:cNvSpPr/>
            <p:nvPr/>
          </p:nvSpPr>
          <p:spPr>
            <a:xfrm>
              <a:off x="709100" y="910590"/>
              <a:ext cx="3929038" cy="1368152"/>
            </a:xfrm>
            <a:prstGeom prst="roundRect">
              <a:avLst>
                <a:gd name="adj" fmla="val 5528"/>
              </a:avLst>
            </a:prstGeom>
            <a:noFill/>
            <a:ln>
              <a:solidFill>
                <a:srgbClr val="1A0E4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b="1" dirty="0">
                  <a:solidFill>
                    <a:schemeClr val="tx1">
                      <a:lumMod val="85000"/>
                      <a:lumOff val="15000"/>
                    </a:schemeClr>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Fenton</a:t>
              </a:r>
              <a:endParaRPr lang="zh-TW" altLang="en-US" sz="2800" b="1" dirty="0">
                <a:solidFill>
                  <a:schemeClr val="tx1">
                    <a:lumMod val="85000"/>
                    <a:lumOff val="15000"/>
                  </a:schemeClr>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p:txBody>
        </p:sp>
        <p:sp>
          <p:nvSpPr>
            <p:cNvPr id="32" name="圓角矩形 31"/>
            <p:cNvSpPr/>
            <p:nvPr/>
          </p:nvSpPr>
          <p:spPr>
            <a:xfrm>
              <a:off x="4790164" y="2454875"/>
              <a:ext cx="3671616" cy="1368152"/>
            </a:xfrm>
            <a:prstGeom prst="roundRect">
              <a:avLst>
                <a:gd name="adj" fmla="val 5528"/>
              </a:avLst>
            </a:prstGeom>
            <a:noFill/>
            <a:ln>
              <a:solidFill>
                <a:srgbClr val="1A0E4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600" b="1" dirty="0" err="1">
                  <a:solidFill>
                    <a:schemeClr val="tx1">
                      <a:lumMod val="85000"/>
                      <a:lumOff val="15000"/>
                    </a:schemeClr>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rPr>
                <a:t>Photodegradation</a:t>
              </a:r>
              <a:endParaRPr lang="zh-TW" altLang="en-US" sz="2600" b="1" dirty="0">
                <a:solidFill>
                  <a:schemeClr val="tx1">
                    <a:lumMod val="85000"/>
                    <a:lumOff val="15000"/>
                  </a:schemeClr>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endParaRPr>
            </a:p>
          </p:txBody>
        </p:sp>
      </p:grpSp>
      <p:grpSp>
        <p:nvGrpSpPr>
          <p:cNvPr id="26" name="群組 25"/>
          <p:cNvGrpSpPr/>
          <p:nvPr/>
        </p:nvGrpSpPr>
        <p:grpSpPr>
          <a:xfrm>
            <a:off x="2098678" y="2773335"/>
            <a:ext cx="5040560" cy="947491"/>
            <a:chOff x="2693586" y="3114"/>
            <a:chExt cx="3363597" cy="1066124"/>
          </a:xfrm>
          <a:solidFill>
            <a:schemeClr val="accent2"/>
          </a:solidFill>
          <a:scene3d>
            <a:camera prst="orthographicFront">
              <a:rot lat="0" lon="0" rev="0"/>
            </a:camera>
            <a:lightRig rig="contrasting" dir="t">
              <a:rot lat="0" lon="0" rev="1200000"/>
            </a:lightRig>
          </a:scene3d>
        </p:grpSpPr>
        <p:sp>
          <p:nvSpPr>
            <p:cNvPr id="27" name="橢圓 26"/>
            <p:cNvSpPr/>
            <p:nvPr/>
          </p:nvSpPr>
          <p:spPr>
            <a:xfrm>
              <a:off x="2693586" y="3114"/>
              <a:ext cx="3363597" cy="1066124"/>
            </a:xfrm>
            <a:prstGeom prst="ellipse">
              <a:avLst/>
            </a:prstGeom>
            <a:grpFill/>
            <a:sp3d contourW="19050" prstMaterial="metal">
              <a:bevelT w="88900" h="203200"/>
              <a:bevelB w="165100" h="254000"/>
            </a:sp3d>
          </p:spPr>
          <p:style>
            <a:lnRef idx="0">
              <a:schemeClr val="lt2">
                <a:hueOff val="0"/>
                <a:satOff val="0"/>
                <a:lumOff val="0"/>
                <a:alphaOff val="0"/>
              </a:schemeClr>
            </a:lnRef>
            <a:fillRef idx="1">
              <a:scrgbClr r="0" g="0" b="0"/>
            </a:fillRef>
            <a:effectRef idx="1">
              <a:schemeClr val="dk2">
                <a:hueOff val="0"/>
                <a:satOff val="0"/>
                <a:lumOff val="0"/>
                <a:alphaOff val="0"/>
              </a:schemeClr>
            </a:effectRef>
            <a:fontRef idx="minor">
              <a:schemeClr val="lt1"/>
            </a:fontRef>
          </p:style>
        </p:sp>
        <p:sp>
          <p:nvSpPr>
            <p:cNvPr id="28" name="橢圓 4"/>
            <p:cNvSpPr/>
            <p:nvPr/>
          </p:nvSpPr>
          <p:spPr>
            <a:xfrm>
              <a:off x="3168963" y="157357"/>
              <a:ext cx="2378423" cy="753864"/>
            </a:xfrm>
            <a:prstGeom prst="roundRect">
              <a:avLst/>
            </a:prstGeom>
            <a:solidFill>
              <a:schemeClr val="bg1">
                <a:lumMod val="95000"/>
              </a:schemeClr>
            </a:solidFill>
            <a:sp3d/>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b" anchorCtr="0">
              <a:noAutofit/>
            </a:bodyPr>
            <a:lstStyle/>
            <a:p>
              <a:pPr lvl="0" algn="ctr" defTabSz="800100">
                <a:lnSpc>
                  <a:spcPts val="1300"/>
                </a:lnSpc>
                <a:spcBef>
                  <a:spcPct val="0"/>
                </a:spcBef>
                <a:spcAft>
                  <a:spcPct val="35000"/>
                </a:spcAft>
              </a:pPr>
              <a:r>
                <a:rPr lang="en-US" sz="1700" b="1" i="0" kern="1200" dirty="0" smtClean="0">
                  <a:solidFill>
                    <a:schemeClr val="tx1"/>
                  </a:solidFill>
                </a:rPr>
                <a:t>Advanced Oxidation Processes</a:t>
              </a:r>
            </a:p>
            <a:p>
              <a:pPr lvl="0" algn="ctr" defTabSz="800100">
                <a:lnSpc>
                  <a:spcPts val="1300"/>
                </a:lnSpc>
                <a:spcBef>
                  <a:spcPct val="0"/>
                </a:spcBef>
                <a:spcAft>
                  <a:spcPct val="35000"/>
                </a:spcAft>
              </a:pPr>
              <a:r>
                <a:rPr lang="en-US" altLang="zh-TW" sz="1700" b="1" kern="1200" dirty="0" smtClean="0">
                  <a:solidFill>
                    <a:schemeClr val="tx1"/>
                  </a:solidFill>
                  <a:effectLst/>
                  <a:latin typeface="Times New Roman" panose="02020603050405020304" pitchFamily="18" charset="0"/>
                  <a:cs typeface="Times New Roman" panose="02020603050405020304" pitchFamily="18" charset="0"/>
                </a:rPr>
                <a:t>(AOPs)</a:t>
              </a:r>
              <a:endParaRPr lang="zh-TW" altLang="en-US" sz="1700" b="1" kern="1200" dirty="0">
                <a:solidFill>
                  <a:schemeClr val="tx1"/>
                </a:solidFill>
                <a:effectLst/>
                <a:latin typeface="Times New Roman" panose="02020603050405020304" pitchFamily="18" charset="0"/>
                <a:cs typeface="Times New Roman" panose="02020603050405020304" pitchFamily="18" charset="0"/>
              </a:endParaRPr>
            </a:p>
          </p:txBody>
        </p:sp>
      </p:grpSp>
      <p:grpSp>
        <p:nvGrpSpPr>
          <p:cNvPr id="4" name="群組 3"/>
          <p:cNvGrpSpPr/>
          <p:nvPr/>
        </p:nvGrpSpPr>
        <p:grpSpPr>
          <a:xfrm>
            <a:off x="559398" y="723878"/>
            <a:ext cx="7829026" cy="1365489"/>
            <a:chOff x="703638" y="4279495"/>
            <a:chExt cx="7818292" cy="2213275"/>
          </a:xfrm>
          <a:effectLst/>
        </p:grpSpPr>
        <p:sp>
          <p:nvSpPr>
            <p:cNvPr id="6" name="圓角矩形 5"/>
            <p:cNvSpPr/>
            <p:nvPr/>
          </p:nvSpPr>
          <p:spPr>
            <a:xfrm>
              <a:off x="703638" y="4279495"/>
              <a:ext cx="7818292" cy="1845804"/>
            </a:xfrm>
            <a:prstGeom prst="roundRect">
              <a:avLst>
                <a:gd name="adj" fmla="val 8003"/>
              </a:avLst>
            </a:prstGeom>
            <a:gradFill>
              <a:gsLst>
                <a:gs pos="71000">
                  <a:srgbClr val="414141"/>
                </a:gs>
                <a:gs pos="51000">
                  <a:schemeClr val="tx1">
                    <a:lumMod val="95000"/>
                    <a:lumOff val="5000"/>
                  </a:schemeClr>
                </a:gs>
                <a:gs pos="23000">
                  <a:schemeClr val="tx1"/>
                </a:gs>
                <a:gs pos="90000">
                  <a:schemeClr val="bg1">
                    <a:lumMod val="75000"/>
                  </a:schemeClr>
                </a:gs>
                <a:gs pos="100000">
                  <a:schemeClr val="bg1"/>
                </a:gs>
              </a:gsLst>
              <a:lin ang="5400000" scaled="1"/>
            </a:gradFill>
            <a:ln w="38100">
              <a:solidFill>
                <a:schemeClr val="bg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just"/>
              <a:endParaRPr lang="zh-TW" altLang="en-US" sz="2200" dirty="0">
                <a:gradFill>
                  <a:gsLst>
                    <a:gs pos="74000">
                      <a:srgbClr val="757F96"/>
                    </a:gs>
                    <a:gs pos="47000">
                      <a:schemeClr val="bg1">
                        <a:lumMod val="85000"/>
                      </a:schemeClr>
                    </a:gs>
                    <a:gs pos="0">
                      <a:schemeClr val="bg1"/>
                    </a:gs>
                  </a:gsLst>
                  <a:lin ang="5400000" scaled="1"/>
                </a:gradFill>
                <a:latin typeface="Times New Roman" panose="02020603050405020304" pitchFamily="18" charset="0"/>
                <a:cs typeface="Times New Roman" panose="02020603050405020304" pitchFamily="18" charset="0"/>
              </a:endParaRPr>
            </a:p>
          </p:txBody>
        </p:sp>
        <p:sp>
          <p:nvSpPr>
            <p:cNvPr id="7" name="文字方塊 6"/>
            <p:cNvSpPr txBox="1"/>
            <p:nvPr/>
          </p:nvSpPr>
          <p:spPr>
            <a:xfrm>
              <a:off x="802210" y="4380909"/>
              <a:ext cx="7621492" cy="2111861"/>
            </a:xfrm>
            <a:prstGeom prst="rect">
              <a:avLst/>
            </a:prstGeom>
            <a:noFill/>
          </p:spPr>
          <p:txBody>
            <a:bodyPr wrap="square" rtlCol="0">
              <a:spAutoFit/>
            </a:bodyPr>
            <a:lstStyle/>
            <a:p>
              <a:pPr marL="342900" indent="-342900" algn="just" eaLnBrk="0" hangingPunct="0">
                <a:lnSpc>
                  <a:spcPts val="2000"/>
                </a:lnSpc>
                <a:spcBef>
                  <a:spcPct val="30000"/>
                </a:spcBef>
                <a:buClr>
                  <a:schemeClr val="bg1">
                    <a:lumMod val="85000"/>
                  </a:schemeClr>
                </a:buClr>
                <a:buSzPct val="110000"/>
                <a:buFont typeface="Wingdings" panose="05000000000000000000" pitchFamily="2" charset="2"/>
                <a:buChar char="Ø"/>
                <a:defRPr/>
              </a:pPr>
              <a:r>
                <a:rPr lang="en-US" altLang="zh-TW" sz="2000" dirty="0">
                  <a:solidFill>
                    <a:schemeClr val="bg1"/>
                  </a:solidFill>
                  <a:latin typeface="Times New Roman" panose="02020603050405020304" pitchFamily="18" charset="0"/>
                  <a:cs typeface="Times New Roman" panose="02020603050405020304" pitchFamily="18" charset="0"/>
                </a:rPr>
                <a:t>Definition</a:t>
              </a:r>
            </a:p>
            <a:p>
              <a:pPr marL="342900" indent="-342900" algn="just" eaLnBrk="0" hangingPunct="0">
                <a:lnSpc>
                  <a:spcPts val="2000"/>
                </a:lnSpc>
                <a:spcBef>
                  <a:spcPct val="30000"/>
                </a:spcBef>
                <a:buClr>
                  <a:schemeClr val="bg1">
                    <a:lumMod val="85000"/>
                  </a:schemeClr>
                </a:buClr>
                <a:buSzPct val="150000"/>
                <a:buFont typeface="Arial" panose="020B0604020202020204" pitchFamily="34" charset="0"/>
                <a:buChar char="•"/>
                <a:defRPr/>
              </a:pPr>
              <a:r>
                <a:rPr lang="en-US" altLang="zh-TW" sz="2000" dirty="0">
                  <a:solidFill>
                    <a:schemeClr val="bg1"/>
                  </a:solidFill>
                  <a:latin typeface="Times New Roman" panose="02020603050405020304" pitchFamily="18" charset="0"/>
                  <a:cs typeface="Times New Roman" panose="02020603050405020304" pitchFamily="18" charset="0"/>
                </a:rPr>
                <a:t>The generation of the ·OH in the process, resulting in the destruction of the target contaminant.</a:t>
              </a:r>
            </a:p>
            <a:p>
              <a:pPr algn="just" eaLnBrk="0" hangingPunct="0">
                <a:lnSpc>
                  <a:spcPts val="2000"/>
                </a:lnSpc>
                <a:spcBef>
                  <a:spcPct val="30000"/>
                </a:spcBef>
                <a:buClr>
                  <a:schemeClr val="bg1">
                    <a:lumMod val="85000"/>
                  </a:schemeClr>
                </a:buClr>
                <a:buSzPct val="150000"/>
                <a:defRPr/>
              </a:pPr>
              <a:r>
                <a:rPr lang="en-US" altLang="zh-TW" sz="2000" dirty="0" smtClean="0">
                  <a:solidFill>
                    <a:schemeClr val="bg1"/>
                  </a:solidFill>
                  <a:latin typeface="Times New Roman" panose="02020603050405020304" pitchFamily="18" charset="0"/>
                  <a:cs typeface="Times New Roman" panose="02020603050405020304" pitchFamily="18" charset="0"/>
                </a:rPr>
                <a:t> </a:t>
              </a:r>
              <a:endParaRPr lang="en-US" altLang="zh-TW" sz="2000" dirty="0">
                <a:solidFill>
                  <a:schemeClr val="bg1"/>
                </a:solidFill>
                <a:latin typeface="Times New Roman" panose="02020603050405020304" pitchFamily="18" charset="0"/>
                <a:cs typeface="Times New Roman" panose="02020603050405020304" pitchFamily="18" charset="0"/>
              </a:endParaRPr>
            </a:p>
          </p:txBody>
        </p:sp>
      </p:grpSp>
      <p:pic>
        <p:nvPicPr>
          <p:cNvPr id="20" name="圖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1798649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bwMode="auto">
          <a:xfrm>
            <a:off x="332098" y="908720"/>
            <a:ext cx="8550122" cy="714380"/>
          </a:xfrm>
          <a:prstGeom prst="rect">
            <a:avLst/>
          </a:prstGeom>
          <a:gradFill flip="none" rotWithShape="1">
            <a:gsLst>
              <a:gs pos="2000">
                <a:schemeClr val="bg1"/>
              </a:gs>
              <a:gs pos="61000">
                <a:schemeClr val="accent4">
                  <a:lumMod val="50000"/>
                  <a:lumOff val="50000"/>
                </a:schemeClr>
              </a:gs>
              <a:gs pos="78000">
                <a:srgbClr val="3768D5"/>
              </a:gs>
              <a:gs pos="100000">
                <a:schemeClr val="accent4">
                  <a:lumMod val="90000"/>
                  <a:lumOff val="10000"/>
                </a:schemeClr>
              </a:gs>
            </a:gsLst>
            <a:lin ang="5400000" scaled="1"/>
            <a:tileRect/>
          </a:gradFill>
          <a:ln w="19050">
            <a:noFill/>
            <a:prstDash val="dash"/>
            <a:miter lim="800000"/>
            <a:headEnd/>
            <a:tailEnd/>
          </a:ln>
        </p:spPr>
        <p:txBody>
          <a:bodyPr vert="horz" wrap="square" lIns="91440" tIns="45720" rIns="91440" bIns="45720" numCol="1" anchor="b" anchorCtr="0" compatLnSpc="1">
            <a:prstTxWarp prst="textNoShape">
              <a:avLst/>
            </a:prstTxWarp>
          </a:bodyPr>
          <a:lstStyle>
            <a:defPPr>
              <a:defRPr lang="zh-TW"/>
            </a:defPPr>
            <a:lvl1pPr algn="ctr" eaLnBrk="0" hangingPunct="0">
              <a:defRPr kumimoji="0" sz="3000" b="1">
                <a:solidFill>
                  <a:schemeClr val="bg1">
                    <a:lumMod val="95000"/>
                  </a:schemeClr>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r>
              <a:rPr lang="en-US" altLang="zh-TW" dirty="0" smtClean="0"/>
              <a:t>Factors </a:t>
            </a:r>
            <a:r>
              <a:rPr lang="en-US" altLang="zh-TW" dirty="0"/>
              <a:t>affecting the </a:t>
            </a:r>
            <a:r>
              <a:rPr lang="en-US" altLang="zh-TW" dirty="0" smtClean="0"/>
              <a:t>electrode reaction rates</a:t>
            </a:r>
            <a:endParaRPr lang="en-US" altLang="zh-TW" dirty="0"/>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5</a:t>
            </a:fld>
            <a:endParaRPr lang="zh-TW" altLang="en-US" dirty="0"/>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703"/>
          <a:stretch/>
        </p:blipFill>
        <p:spPr bwMode="auto">
          <a:xfrm>
            <a:off x="935873" y="1872862"/>
            <a:ext cx="7946347" cy="429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內容版面配置區 2"/>
          <p:cNvSpPr txBox="1">
            <a:spLocks/>
          </p:cNvSpPr>
          <p:nvPr/>
        </p:nvSpPr>
        <p:spPr bwMode="auto">
          <a:xfrm>
            <a:off x="6055211" y="5805264"/>
            <a:ext cx="2164196" cy="3598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65125" indent="-255588" algn="l" rtl="0" eaLnBrk="0" fontAlgn="base" hangingPunct="0">
              <a:spcBef>
                <a:spcPts val="300"/>
              </a:spcBef>
              <a:spcAft>
                <a:spcPct val="0"/>
              </a:spcAft>
              <a:buClr>
                <a:srgbClr val="1B587C"/>
              </a:buClr>
              <a:buFont typeface="Georgia" pitchFamily="18" charset="0"/>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657225" indent="-246063" algn="l" rtl="0" eaLnBrk="0" fontAlgn="base" hangingPunct="0">
              <a:spcBef>
                <a:spcPts val="300"/>
              </a:spcBef>
              <a:spcAft>
                <a:spcPct val="0"/>
              </a:spcAft>
              <a:buClr>
                <a:schemeClr val="accent2"/>
              </a:buClr>
              <a:buFont typeface="Georgia" pitchFamily="18" charset="0"/>
              <a:buChar char="▫"/>
              <a:defRPr sz="2400" kern="1200">
                <a:solidFill>
                  <a:schemeClr val="accent2"/>
                </a:solidFill>
                <a:latin typeface="Times New Roman" panose="02020603050405020304" pitchFamily="18" charset="0"/>
                <a:ea typeface="+mn-ea"/>
                <a:cs typeface="Times New Roman" panose="02020603050405020304" pitchFamily="18" charset="0"/>
              </a:defRPr>
            </a:lvl2pPr>
            <a:lvl3pPr marL="922338" indent="-219075" algn="l" rtl="0" eaLnBrk="0" fontAlgn="base" hangingPunct="0">
              <a:spcBef>
                <a:spcPts val="300"/>
              </a:spcBef>
              <a:spcAft>
                <a:spcPct val="0"/>
              </a:spcAft>
              <a:buClr>
                <a:schemeClr val="accent1"/>
              </a:buClr>
              <a:buFont typeface="Wingdings 2" pitchFamily="18" charset="2"/>
              <a:buChar char=""/>
              <a:defRPr sz="2400" kern="1200">
                <a:solidFill>
                  <a:schemeClr val="accent1"/>
                </a:solidFill>
                <a:latin typeface="Times New Roman" panose="02020603050405020304" pitchFamily="18" charset="0"/>
                <a:ea typeface="+mn-ea"/>
                <a:cs typeface="Times New Roman" panose="02020603050405020304" pitchFamily="18" charset="0"/>
              </a:defRPr>
            </a:lvl3pPr>
            <a:lvl4pPr marL="1179513" indent="-200025" algn="l" rtl="0" eaLnBrk="0" fontAlgn="base" hangingPunct="0">
              <a:spcBef>
                <a:spcPts val="300"/>
              </a:spcBef>
              <a:spcAft>
                <a:spcPct val="0"/>
              </a:spcAft>
              <a:buClr>
                <a:schemeClr val="accent1"/>
              </a:buClr>
              <a:buFont typeface="Wingdings 2" pitchFamily="18" charset="2"/>
              <a:buChar char=""/>
              <a:defRPr sz="2400" kern="1200">
                <a:solidFill>
                  <a:schemeClr val="accent1"/>
                </a:solidFill>
                <a:latin typeface="Times New Roman" panose="02020603050405020304" pitchFamily="18" charset="0"/>
                <a:ea typeface="+mn-ea"/>
                <a:cs typeface="Times New Roman" panose="02020603050405020304" pitchFamily="18" charset="0"/>
              </a:defRPr>
            </a:lvl4pPr>
            <a:lvl5pPr marL="1389063" indent="-182563" algn="l" rtl="0" eaLnBrk="0" fontAlgn="base" hangingPunct="0">
              <a:spcBef>
                <a:spcPts val="300"/>
              </a:spcBef>
              <a:spcAft>
                <a:spcPct val="0"/>
              </a:spcAft>
              <a:buClr>
                <a:srgbClr val="1B587C"/>
              </a:buClr>
              <a:buFont typeface="Georgia" pitchFamily="18" charset="0"/>
              <a:buChar char="▫"/>
              <a:defRPr sz="2400" kern="1200">
                <a:solidFill>
                  <a:srgbClr val="1B587C"/>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537" indent="0" algn="r">
              <a:spcBef>
                <a:spcPts val="1200"/>
              </a:spcBef>
              <a:buFont typeface="Georgia" pitchFamily="18" charset="0"/>
              <a:buNone/>
            </a:pPr>
            <a:r>
              <a:rPr kumimoji="0" lang="en-US" altLang="zh-TW" sz="1900" dirty="0" smtClean="0"/>
              <a:t>(Bard </a:t>
            </a:r>
            <a:r>
              <a:rPr kumimoji="0" lang="en-US" altLang="zh-TW" sz="1900" i="1" dirty="0" smtClean="0"/>
              <a:t>et al</a:t>
            </a:r>
            <a:r>
              <a:rPr kumimoji="0" lang="en-US" altLang="zh-TW" sz="1900" dirty="0" smtClean="0"/>
              <a:t>., </a:t>
            </a:r>
            <a:r>
              <a:rPr kumimoji="0" lang="en-US" altLang="zh-TW" sz="1800" dirty="0" smtClean="0"/>
              <a:t>1980</a:t>
            </a:r>
            <a:r>
              <a:rPr kumimoji="0" lang="en-US" altLang="zh-TW" sz="1900" dirty="0" smtClean="0"/>
              <a:t>)</a:t>
            </a:r>
            <a:endParaRPr kumimoji="0" lang="en-US" altLang="zh-TW" sz="1900" dirty="0"/>
          </a:p>
        </p:txBody>
      </p:sp>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720467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500034" y="2204864"/>
            <a:ext cx="7744374" cy="4032448"/>
          </a:xfrm>
          <a:noFill/>
        </p:spPr>
        <p:txBody>
          <a:bodyPr/>
          <a:lstStyle/>
          <a:p>
            <a:pPr lvl="0">
              <a:spcBef>
                <a:spcPts val="1200"/>
              </a:spcBef>
            </a:pPr>
            <a:endParaRPr lang="en-US" altLang="zh-TW" sz="800" dirty="0">
              <a:solidFill>
                <a:prstClr val="black"/>
              </a:solidFill>
            </a:endParaRPr>
          </a:p>
          <a:p>
            <a:pPr marL="109537" indent="0" algn="just">
              <a:spcBef>
                <a:spcPts val="1200"/>
              </a:spcBef>
              <a:buNone/>
            </a:pPr>
            <a:endParaRPr lang="en-US" altLang="zh-TW" sz="2200" baseline="30000" dirty="0" smtClean="0"/>
          </a:p>
          <a:p>
            <a:pPr marL="109537" indent="0" algn="r">
              <a:buNone/>
            </a:pPr>
            <a:endParaRPr lang="en-US" altLang="zh-TW" sz="1900" dirty="0" smtClean="0"/>
          </a:p>
        </p:txBody>
      </p:sp>
      <p:sp>
        <p:nvSpPr>
          <p:cNvPr id="4" name="標題 1"/>
          <p:cNvSpPr txBox="1">
            <a:spLocks/>
          </p:cNvSpPr>
          <p:nvPr/>
        </p:nvSpPr>
        <p:spPr bwMode="auto">
          <a:xfrm>
            <a:off x="428596" y="858390"/>
            <a:ext cx="8229600" cy="714380"/>
          </a:xfrm>
          <a:prstGeom prst="rect">
            <a:avLst/>
          </a:prstGeom>
          <a:gradFill flip="none" rotWithShape="1">
            <a:gsLst>
              <a:gs pos="2000">
                <a:schemeClr val="bg1"/>
              </a:gs>
              <a:gs pos="61000">
                <a:schemeClr val="accent4">
                  <a:lumMod val="50000"/>
                  <a:lumOff val="50000"/>
                </a:schemeClr>
              </a:gs>
              <a:gs pos="78000">
                <a:srgbClr val="3768D5"/>
              </a:gs>
              <a:gs pos="100000">
                <a:schemeClr val="accent4">
                  <a:lumMod val="90000"/>
                  <a:lumOff val="10000"/>
                </a:schemeClr>
              </a:gs>
            </a:gsLst>
            <a:lin ang="5400000" scaled="1"/>
            <a:tileRect/>
          </a:gradFill>
          <a:ln w="19050">
            <a:noFill/>
            <a:prstDash val="dash"/>
            <a:miter lim="800000"/>
            <a:headEnd/>
            <a:tailEnd/>
          </a:ln>
        </p:spPr>
        <p:txBody>
          <a:bodyPr vert="horz" wrap="square" lIns="91440" tIns="45720" rIns="91440" bIns="45720" numCol="1" anchor="b" anchorCtr="0" compatLnSpc="1">
            <a:prstTxWarp prst="textNoShape">
              <a:avLst/>
            </a:prstTxWarp>
          </a:bodyPr>
          <a:lstStyle>
            <a:defPPr>
              <a:defRPr lang="zh-TW"/>
            </a:defPPr>
            <a:lvl1pPr algn="ctr" eaLnBrk="0" hangingPunct="0">
              <a:defRPr kumimoji="0" sz="3000" b="1">
                <a:solidFill>
                  <a:schemeClr val="bg1">
                    <a:lumMod val="95000"/>
                  </a:schemeClr>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r>
              <a:rPr lang="en-US" altLang="zh-TW" dirty="0" smtClean="0">
                <a:solidFill>
                  <a:schemeClr val="bg1"/>
                </a:solidFill>
              </a:rPr>
              <a:t>Binary alloy catalysts based on Pt</a:t>
            </a:r>
            <a:endParaRPr lang="en-US" altLang="zh-TW" dirty="0">
              <a:solidFill>
                <a:schemeClr val="bg1"/>
              </a:solidFill>
            </a:endParaRPr>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6</a:t>
            </a:fld>
            <a:endParaRPr lang="zh-TW" altLang="en-US" dirty="0"/>
          </a:p>
        </p:txBody>
      </p:sp>
      <p:graphicFrame>
        <p:nvGraphicFramePr>
          <p:cNvPr id="10" name="資料庫圖表 9">
            <a:hlinkClick r:id="" action="ppaction://hlinkshowjump?jump=nextslide" highlightClick="1"/>
          </p:cNvPr>
          <p:cNvGraphicFramePr/>
          <p:nvPr>
            <p:extLst>
              <p:ext uri="{D42A27DB-BD31-4B8C-83A1-F6EECF244321}">
                <p14:modId xmlns:p14="http://schemas.microsoft.com/office/powerpoint/2010/main" val="2442958782"/>
              </p:ext>
            </p:extLst>
          </p:nvPr>
        </p:nvGraphicFramePr>
        <p:xfrm>
          <a:off x="500034" y="1693235"/>
          <a:ext cx="8424366" cy="4175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矩形 5"/>
          <p:cNvSpPr/>
          <p:nvPr/>
        </p:nvSpPr>
        <p:spPr>
          <a:xfrm>
            <a:off x="5170642" y="5997618"/>
            <a:ext cx="3687322" cy="338554"/>
          </a:xfrm>
          <a:prstGeom prst="rect">
            <a:avLst/>
          </a:prstGeom>
        </p:spPr>
        <p:txBody>
          <a:bodyPr wrap="square">
            <a:spAutoFit/>
          </a:bodyPr>
          <a:lstStyle/>
          <a:p>
            <a:r>
              <a:rPr lang="en-US" altLang="zh-TW" sz="1600" dirty="0">
                <a:latin typeface="Times New Roman" panose="02020603050405020304" pitchFamily="18" charset="0"/>
                <a:cs typeface="Times New Roman" panose="02020603050405020304" pitchFamily="18" charset="0"/>
              </a:rPr>
              <a:t>(He </a:t>
            </a:r>
            <a:r>
              <a:rPr lang="en-US" altLang="zh-TW" sz="1600" i="1" dirty="0">
                <a:latin typeface="Times New Roman" panose="02020603050405020304" pitchFamily="18" charset="0"/>
                <a:cs typeface="Times New Roman" panose="02020603050405020304" pitchFamily="18" charset="0"/>
              </a:rPr>
              <a:t>et al</a:t>
            </a:r>
            <a:r>
              <a:rPr lang="en-US" altLang="zh-TW" sz="1600" dirty="0">
                <a:latin typeface="Times New Roman" panose="02020603050405020304" pitchFamily="18" charset="0"/>
                <a:cs typeface="Times New Roman" panose="02020603050405020304" pitchFamily="18" charset="0"/>
              </a:rPr>
              <a:t>., 2004; </a:t>
            </a:r>
            <a:r>
              <a:rPr lang="en-US" altLang="zh-TW" sz="1600" dirty="0" err="1">
                <a:latin typeface="Times New Roman" panose="02020603050405020304" pitchFamily="18" charset="0"/>
                <a:cs typeface="Times New Roman" panose="02020603050405020304" pitchFamily="18" charset="0"/>
              </a:rPr>
              <a:t>Deivaraj</a:t>
            </a:r>
            <a:r>
              <a:rPr lang="en-US" altLang="zh-TW" sz="1600" dirty="0">
                <a:latin typeface="Times New Roman" panose="02020603050405020304" pitchFamily="18" charset="0"/>
                <a:cs typeface="Times New Roman" panose="02020603050405020304" pitchFamily="18" charset="0"/>
              </a:rPr>
              <a:t> and Lee, 2005</a:t>
            </a:r>
            <a:r>
              <a:rPr lang="en-US" altLang="zh-TW" sz="1600" dirty="0" smtClean="0">
                <a:latin typeface="Times New Roman" panose="02020603050405020304" pitchFamily="18" charset="0"/>
                <a:cs typeface="Times New Roman" panose="02020603050405020304" pitchFamily="18" charset="0"/>
              </a:rPr>
              <a:t>)</a:t>
            </a:r>
            <a:endParaRPr lang="en-US" altLang="zh-TW" sz="1600" dirty="0">
              <a:latin typeface="Times New Roman" panose="02020603050405020304" pitchFamily="18" charset="0"/>
              <a:cs typeface="Times New Roman" panose="02020603050405020304" pitchFamily="18" charset="0"/>
            </a:endParaRPr>
          </a:p>
        </p:txBody>
      </p:sp>
      <p:pic>
        <p:nvPicPr>
          <p:cNvPr id="7" name="圖片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1963550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7</a:t>
            </a:fld>
            <a:endParaRPr lang="zh-TW" altLang="en-US" dirty="0"/>
          </a:p>
        </p:txBody>
      </p:sp>
      <p:sp>
        <p:nvSpPr>
          <p:cNvPr id="5" name="標題 1"/>
          <p:cNvSpPr txBox="1">
            <a:spLocks/>
          </p:cNvSpPr>
          <p:nvPr/>
        </p:nvSpPr>
        <p:spPr bwMode="auto">
          <a:xfrm>
            <a:off x="467544" y="692696"/>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800" b="1" kern="1200">
                <a:solidFill>
                  <a:schemeClr val="tx1">
                    <a:lumMod val="85000"/>
                    <a:lumOff val="15000"/>
                  </a:schemeClr>
                </a:solidFill>
                <a:effectLst>
                  <a:outerShdw blurRad="38100" dist="38100" dir="2700000" algn="tl">
                    <a:srgbClr val="000000">
                      <a:alpha val="43137"/>
                    </a:srgbClr>
                  </a:outerShdw>
                </a:effectLst>
                <a:latin typeface="Times New Roman" panose="02020603050405020304" pitchFamily="18" charset="0"/>
                <a:ea typeface="標楷體" pitchFamily="65" charset="-120"/>
                <a:cs typeface="Times New Roman" panose="02020603050405020304" pitchFamily="18" charset="0"/>
              </a:defRPr>
            </a:lvl1pPr>
            <a:lvl2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2pPr>
            <a:lvl3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3pPr>
            <a:lvl4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4pPr>
            <a:lvl5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5pPr>
            <a:lvl6pPr marL="457200" algn="l" rtl="0" fontAlgn="base">
              <a:spcBef>
                <a:spcPct val="0"/>
              </a:spcBef>
              <a:spcAft>
                <a:spcPct val="0"/>
              </a:spcAft>
              <a:defRPr sz="4000">
                <a:solidFill>
                  <a:schemeClr val="tx2"/>
                </a:solidFill>
                <a:latin typeface="Trebuchet MS" pitchFamily="34" charset="0"/>
                <a:ea typeface="微軟正黑體"/>
                <a:cs typeface="微軟正黑體"/>
              </a:defRPr>
            </a:lvl6pPr>
            <a:lvl7pPr marL="914400" algn="l" rtl="0" fontAlgn="base">
              <a:spcBef>
                <a:spcPct val="0"/>
              </a:spcBef>
              <a:spcAft>
                <a:spcPct val="0"/>
              </a:spcAft>
              <a:defRPr sz="4000">
                <a:solidFill>
                  <a:schemeClr val="tx2"/>
                </a:solidFill>
                <a:latin typeface="Trebuchet MS" pitchFamily="34" charset="0"/>
                <a:ea typeface="微軟正黑體"/>
                <a:cs typeface="微軟正黑體"/>
              </a:defRPr>
            </a:lvl7pPr>
            <a:lvl8pPr marL="1371600" algn="l" rtl="0" fontAlgn="base">
              <a:spcBef>
                <a:spcPct val="0"/>
              </a:spcBef>
              <a:spcAft>
                <a:spcPct val="0"/>
              </a:spcAft>
              <a:defRPr sz="4000">
                <a:solidFill>
                  <a:schemeClr val="tx2"/>
                </a:solidFill>
                <a:latin typeface="Trebuchet MS" pitchFamily="34" charset="0"/>
                <a:ea typeface="微軟正黑體"/>
                <a:cs typeface="微軟正黑體"/>
              </a:defRPr>
            </a:lvl8pPr>
            <a:lvl9pPr marL="1828800" algn="l" rtl="0" fontAlgn="base">
              <a:spcBef>
                <a:spcPct val="0"/>
              </a:spcBef>
              <a:spcAft>
                <a:spcPct val="0"/>
              </a:spcAft>
              <a:defRPr sz="4000">
                <a:solidFill>
                  <a:schemeClr val="tx2"/>
                </a:solidFill>
                <a:latin typeface="Trebuchet MS" pitchFamily="34" charset="0"/>
                <a:ea typeface="微軟正黑體"/>
                <a:cs typeface="微軟正黑體"/>
              </a:defRPr>
            </a:lvl9pPr>
          </a:lstStyle>
          <a:p>
            <a:r>
              <a:rPr kumimoji="0" lang="en-US" altLang="zh-TW" dirty="0" smtClean="0">
                <a:solidFill>
                  <a:schemeClr val="tx1"/>
                </a:solidFill>
              </a:rPr>
              <a:t>Objectives</a:t>
            </a:r>
            <a:endParaRPr kumimoji="0" lang="zh-TW" altLang="en-US" dirty="0">
              <a:solidFill>
                <a:schemeClr val="tx1"/>
              </a:solidFill>
            </a:endParaRPr>
          </a:p>
        </p:txBody>
      </p:sp>
      <p:pic>
        <p:nvPicPr>
          <p:cNvPr id="7" name="圖片 6"/>
          <p:cNvPicPr>
            <a:picLocks noChangeAspect="1"/>
          </p:cNvPicPr>
          <p:nvPr/>
        </p:nvPicPr>
        <p:blipFill>
          <a:blip r:embed="rId2">
            <a:duotone>
              <a:schemeClr val="bg2">
                <a:shade val="45000"/>
                <a:satMod val="135000"/>
              </a:schemeClr>
              <a:prstClr val="white"/>
            </a:duotone>
          </a:blip>
          <a:stretch>
            <a:fillRect/>
          </a:stretch>
        </p:blipFill>
        <p:spPr>
          <a:xfrm flipH="1">
            <a:off x="1979712" y="1484784"/>
            <a:ext cx="2448000" cy="34479"/>
          </a:xfrm>
          <a:prstGeom prst="rect">
            <a:avLst/>
          </a:prstGeom>
        </p:spPr>
      </p:pic>
      <p:grpSp>
        <p:nvGrpSpPr>
          <p:cNvPr id="12" name="群組 11"/>
          <p:cNvGrpSpPr/>
          <p:nvPr/>
        </p:nvGrpSpPr>
        <p:grpSpPr>
          <a:xfrm>
            <a:off x="511357" y="1872811"/>
            <a:ext cx="8146839" cy="4032447"/>
            <a:chOff x="511357" y="1872811"/>
            <a:chExt cx="8146839" cy="4032447"/>
          </a:xfrm>
        </p:grpSpPr>
        <p:sp>
          <p:nvSpPr>
            <p:cNvPr id="9" name="圓角矩形 8"/>
            <p:cNvSpPr/>
            <p:nvPr/>
          </p:nvSpPr>
          <p:spPr>
            <a:xfrm>
              <a:off x="511357" y="1872811"/>
              <a:ext cx="8146839" cy="4032447"/>
            </a:xfrm>
            <a:prstGeom prst="roundRect">
              <a:avLst>
                <a:gd name="adj" fmla="val 855"/>
              </a:avLst>
            </a:prstGeom>
            <a:gradFill>
              <a:gsLst>
                <a:gs pos="55000">
                  <a:srgbClr val="757F96"/>
                </a:gs>
                <a:gs pos="42000">
                  <a:schemeClr val="bg1">
                    <a:lumMod val="85000"/>
                  </a:schemeClr>
                </a:gs>
                <a:gs pos="0">
                  <a:schemeClr val="bg1"/>
                </a:gs>
                <a:gs pos="100000">
                  <a:schemeClr val="accent4">
                    <a:lumMod val="90000"/>
                    <a:lumOff val="10000"/>
                  </a:schemeClr>
                </a:gs>
              </a:gsLst>
              <a:lin ang="5400000" scaled="1"/>
            </a:gradFill>
            <a:ln w="38100">
              <a:noFill/>
            </a:ln>
            <a:effectLst>
              <a:softEdge rad="63500"/>
            </a:effectLst>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just"/>
              <a:endParaRPr lang="zh-TW" altLang="en-US" sz="2200" dirty="0">
                <a:latin typeface="Times New Roman" panose="02020603050405020304" pitchFamily="18" charset="0"/>
                <a:cs typeface="Times New Roman" panose="02020603050405020304" pitchFamily="18" charset="0"/>
              </a:endParaRPr>
            </a:p>
          </p:txBody>
        </p:sp>
        <p:sp>
          <p:nvSpPr>
            <p:cNvPr id="10" name="文字方塊 9"/>
            <p:cNvSpPr txBox="1"/>
            <p:nvPr/>
          </p:nvSpPr>
          <p:spPr>
            <a:xfrm>
              <a:off x="971599" y="1872811"/>
              <a:ext cx="7272809" cy="1988237"/>
            </a:xfrm>
            <a:prstGeom prst="rect">
              <a:avLst/>
            </a:prstGeom>
            <a:noFill/>
            <a:ln>
              <a:noFill/>
            </a:ln>
          </p:spPr>
          <p:txBody>
            <a:bodyPr wrap="square" rtlCol="0">
              <a:spAutoFit/>
            </a:bodyPr>
            <a:lstStyle/>
            <a:p>
              <a:pPr marL="342900" indent="-342900" algn="just" eaLnBrk="0" hangingPunct="0">
                <a:spcBef>
                  <a:spcPct val="30000"/>
                </a:spcBef>
                <a:buFont typeface="Wingdings" panose="05000000000000000000" pitchFamily="2" charset="2"/>
                <a:buChar char="Ø"/>
                <a:defRPr/>
              </a:pPr>
              <a:r>
                <a:rPr lang="en-US" altLang="zh-TW" sz="2200" dirty="0">
                  <a:latin typeface="Times New Roman" panose="02020603050405020304" pitchFamily="18" charset="0"/>
                  <a:cs typeface="Times New Roman" panose="02020603050405020304" pitchFamily="18" charset="0"/>
                </a:rPr>
                <a:t>Synthesizing carbon fiber </a:t>
              </a:r>
              <a:r>
                <a:rPr lang="en-US" altLang="zh-TW" sz="2200" dirty="0" smtClean="0">
                  <a:latin typeface="Times New Roman" panose="02020603050405020304" pitchFamily="18" charset="0"/>
                  <a:cs typeface="Times New Roman" panose="02020603050405020304" pitchFamily="18" charset="0"/>
                </a:rPr>
                <a:t>supported by </a:t>
              </a:r>
              <a:r>
                <a:rPr lang="en-US" altLang="zh-TW" sz="2200" dirty="0" err="1">
                  <a:latin typeface="Times New Roman" panose="02020603050405020304" pitchFamily="18" charset="0"/>
                  <a:cs typeface="Times New Roman" panose="02020603050405020304" pitchFamily="18" charset="0"/>
                </a:rPr>
                <a:t>RuPt</a:t>
              </a:r>
              <a:r>
                <a:rPr lang="en-US" altLang="zh-TW" sz="2200" dirty="0">
                  <a:latin typeface="Times New Roman" panose="02020603050405020304" pitchFamily="18" charset="0"/>
                  <a:cs typeface="Times New Roman" panose="02020603050405020304" pitchFamily="18" charset="0"/>
                </a:rPr>
                <a:t> alloy </a:t>
              </a:r>
              <a:r>
                <a:rPr lang="en-US" altLang="zh-TW" sz="2200" dirty="0" smtClean="0">
                  <a:latin typeface="Times New Roman" panose="02020603050405020304" pitchFamily="18" charset="0"/>
                  <a:cs typeface="Times New Roman" panose="02020603050405020304" pitchFamily="18" charset="0"/>
                </a:rPr>
                <a:t>catalysts </a:t>
              </a:r>
              <a:r>
                <a:rPr lang="en-US" altLang="zh-TW" sz="2200" dirty="0">
                  <a:latin typeface="Times New Roman" panose="02020603050405020304" pitchFamily="18" charset="0"/>
                  <a:cs typeface="Times New Roman" panose="02020603050405020304" pitchFamily="18" charset="0"/>
                </a:rPr>
                <a:t>as </a:t>
              </a:r>
              <a:r>
                <a:rPr lang="en-US" altLang="zh-TW" sz="2200" dirty="0" smtClean="0">
                  <a:latin typeface="Times New Roman" panose="02020603050405020304" pitchFamily="18" charset="0"/>
                  <a:cs typeface="Times New Roman" panose="02020603050405020304" pitchFamily="18" charset="0"/>
                </a:rPr>
                <a:t>anodes </a:t>
              </a:r>
            </a:p>
            <a:p>
              <a:pPr marL="342900" indent="-342900" algn="just" eaLnBrk="0" hangingPunct="0">
                <a:spcBef>
                  <a:spcPct val="30000"/>
                </a:spcBef>
                <a:buFont typeface="Wingdings" panose="05000000000000000000" pitchFamily="2" charset="2"/>
                <a:buChar char="Ø"/>
                <a:defRPr/>
              </a:pPr>
              <a:r>
                <a:rPr lang="en-US" altLang="zh-TW" sz="2200" dirty="0" smtClean="0">
                  <a:latin typeface="Times New Roman" panose="02020603050405020304" pitchFamily="18" charset="0"/>
                  <a:cs typeface="Times New Roman" panose="02020603050405020304" pitchFamily="18" charset="0"/>
                </a:rPr>
                <a:t>Investigating its application on electrochemical oxidation.</a:t>
              </a:r>
              <a:endParaRPr lang="en-US" altLang="zh-TW" sz="2200" dirty="0">
                <a:latin typeface="Times New Roman" panose="02020603050405020304" pitchFamily="18" charset="0"/>
                <a:cs typeface="Times New Roman" panose="02020603050405020304" pitchFamily="18" charset="0"/>
              </a:endParaRPr>
            </a:p>
            <a:p>
              <a:pPr marL="342900" indent="-342900" algn="just" eaLnBrk="0" hangingPunct="0">
                <a:spcBef>
                  <a:spcPct val="30000"/>
                </a:spcBef>
                <a:buFont typeface="Wingdings" panose="05000000000000000000" pitchFamily="2" charset="2"/>
                <a:buChar char="Ø"/>
                <a:defRPr/>
              </a:pPr>
              <a:r>
                <a:rPr lang="en-US" altLang="zh-TW" sz="2200" dirty="0" smtClean="0">
                  <a:latin typeface="Times New Roman" panose="02020603050405020304" pitchFamily="18" charset="0"/>
                  <a:cs typeface="Times New Roman" panose="02020603050405020304" pitchFamily="18" charset="0"/>
                </a:rPr>
                <a:t>Using the active anodes to degrade phenol and achieve mineralization.</a:t>
              </a:r>
              <a:endParaRPr lang="en-US" altLang="zh-TW" sz="2200" dirty="0">
                <a:latin typeface="Times New Roman" panose="02020603050405020304" pitchFamily="18" charset="0"/>
                <a:cs typeface="Times New Roman" panose="02020603050405020304" pitchFamily="18" charset="0"/>
              </a:endParaRPr>
            </a:p>
          </p:txBody>
        </p:sp>
      </p:grpSp>
      <p:grpSp>
        <p:nvGrpSpPr>
          <p:cNvPr id="2" name="群組 1"/>
          <p:cNvGrpSpPr/>
          <p:nvPr/>
        </p:nvGrpSpPr>
        <p:grpSpPr>
          <a:xfrm>
            <a:off x="2293705" y="3950910"/>
            <a:ext cx="4572000" cy="1854354"/>
            <a:chOff x="2293705" y="3950910"/>
            <a:chExt cx="4572000" cy="1854354"/>
          </a:xfrm>
        </p:grpSpPr>
        <p:sp>
          <p:nvSpPr>
            <p:cNvPr id="11" name="矩形 10"/>
            <p:cNvSpPr/>
            <p:nvPr/>
          </p:nvSpPr>
          <p:spPr>
            <a:xfrm>
              <a:off x="2293705" y="3950910"/>
              <a:ext cx="4572000" cy="1854354"/>
            </a:xfrm>
            <a:prstGeom prst="rect">
              <a:avLst/>
            </a:prstGeom>
          </p:spPr>
          <p:txBody>
            <a:bodyPr>
              <a:spAutoFit/>
            </a:bodyPr>
            <a:lstStyle/>
            <a:p>
              <a:pPr marL="0" indent="0" algn="ctr" eaLnBrk="1" fontAlgn="auto" hangingPunct="1">
                <a:lnSpc>
                  <a:spcPct val="150000"/>
                </a:lnSpc>
                <a:spcBef>
                  <a:spcPts val="600"/>
                </a:spcBef>
                <a:spcAft>
                  <a:spcPts val="600"/>
                </a:spcAft>
                <a:buClr>
                  <a:schemeClr val="accent2">
                    <a:lumMod val="75000"/>
                  </a:schemeClr>
                </a:buClr>
                <a:buSzPct val="65000"/>
                <a:buNone/>
                <a:defRPr/>
              </a:pPr>
              <a:r>
                <a:rPr lang="en-US" altLang="zh-TW" sz="2100" b="1" dirty="0" smtClean="0">
                  <a:solidFill>
                    <a:srgbClr val="FAFE6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Synthesizing </a:t>
              </a:r>
              <a:r>
                <a:rPr lang="en-US" altLang="zh-TW" sz="2100" b="1" dirty="0">
                  <a:solidFill>
                    <a:srgbClr val="FAFE6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a:t>
              </a:r>
              <a:r>
                <a:rPr lang="en-US" altLang="zh-TW" sz="2100" b="1" dirty="0" smtClean="0">
                  <a:solidFill>
                    <a:srgbClr val="FAFE6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anode</a:t>
              </a:r>
            </a:p>
            <a:p>
              <a:pPr marL="0" indent="0" algn="ctr" eaLnBrk="1" fontAlgn="auto" hangingPunct="1">
                <a:lnSpc>
                  <a:spcPct val="150000"/>
                </a:lnSpc>
                <a:spcBef>
                  <a:spcPts val="600"/>
                </a:spcBef>
                <a:spcAft>
                  <a:spcPts val="600"/>
                </a:spcAft>
                <a:buClr>
                  <a:schemeClr val="accent2">
                    <a:lumMod val="75000"/>
                  </a:schemeClr>
                </a:buClr>
                <a:buSzPct val="65000"/>
                <a:buNone/>
                <a:defRPr/>
              </a:pPr>
              <a:r>
                <a:rPr lang="en-US" altLang="zh-TW" sz="2100" b="1" dirty="0" smtClean="0">
                  <a:solidFill>
                    <a:srgbClr val="FAFE6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Degradation processes optimization</a:t>
              </a:r>
            </a:p>
            <a:p>
              <a:pPr marL="0" indent="0" algn="ctr" eaLnBrk="1" fontAlgn="auto" hangingPunct="1">
                <a:lnSpc>
                  <a:spcPct val="150000"/>
                </a:lnSpc>
                <a:spcBef>
                  <a:spcPts val="600"/>
                </a:spcBef>
                <a:spcAft>
                  <a:spcPts val="600"/>
                </a:spcAft>
                <a:buClr>
                  <a:schemeClr val="accent2">
                    <a:lumMod val="75000"/>
                  </a:schemeClr>
                </a:buClr>
                <a:buSzPct val="65000"/>
                <a:buNone/>
                <a:defRPr/>
              </a:pPr>
              <a:r>
                <a:rPr lang="en-US" altLang="zh-TW" sz="2100" b="1" dirty="0" smtClean="0">
                  <a:solidFill>
                    <a:srgbClr val="FBFE7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Assessment of  lifetime and cost</a:t>
              </a:r>
              <a:endParaRPr lang="en-US" altLang="zh-TW" sz="2100" b="1" dirty="0">
                <a:solidFill>
                  <a:srgbClr val="FBFE7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向下箭號 12"/>
            <p:cNvSpPr>
              <a:spLocks noChangeAspect="1"/>
            </p:cNvSpPr>
            <p:nvPr/>
          </p:nvSpPr>
          <p:spPr>
            <a:xfrm>
              <a:off x="4479229" y="4525080"/>
              <a:ext cx="220001" cy="219217"/>
            </a:xfrm>
            <a:prstGeom prst="downArrow">
              <a:avLst>
                <a:gd name="adj1" fmla="val 40746"/>
                <a:gd name="adj2" fmla="val 48816"/>
              </a:avLst>
            </a:prstGeom>
            <a:solidFill>
              <a:schemeClr val="bg1">
                <a:lumMod val="85000"/>
              </a:schemeClr>
            </a:solidFill>
            <a:ln w="12700" cmpd="sng">
              <a:solidFill>
                <a:srgbClr val="F9F4D7"/>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dirty="0" smtClean="0">
                  <a:solidFill>
                    <a:srgbClr val="FAFE62"/>
                  </a:solidFill>
                  <a:latin typeface="Times New Roman" pitchFamily="18" charset="0"/>
                  <a:cs typeface="Times New Roman" pitchFamily="18" charset="0"/>
                </a:rPr>
                <a:t> </a:t>
              </a:r>
              <a:endParaRPr lang="zh-TW" altLang="en-US" dirty="0">
                <a:solidFill>
                  <a:srgbClr val="FAFE62"/>
                </a:solidFill>
                <a:latin typeface="Times New Roman" pitchFamily="18" charset="0"/>
                <a:cs typeface="Times New Roman" pitchFamily="18" charset="0"/>
              </a:endParaRPr>
            </a:p>
          </p:txBody>
        </p:sp>
        <p:sp>
          <p:nvSpPr>
            <p:cNvPr id="14" name="向下箭號 13"/>
            <p:cNvSpPr>
              <a:spLocks noChangeAspect="1"/>
            </p:cNvSpPr>
            <p:nvPr/>
          </p:nvSpPr>
          <p:spPr>
            <a:xfrm>
              <a:off x="4464204" y="5153999"/>
              <a:ext cx="220001" cy="219217"/>
            </a:xfrm>
            <a:prstGeom prst="downArrow">
              <a:avLst>
                <a:gd name="adj1" fmla="val 40746"/>
                <a:gd name="adj2" fmla="val 48816"/>
              </a:avLst>
            </a:prstGeom>
            <a:solidFill>
              <a:schemeClr val="bg1">
                <a:lumMod val="85000"/>
              </a:schemeClr>
            </a:solidFill>
            <a:ln w="12700" cmpd="sng">
              <a:solidFill>
                <a:srgbClr val="F9F4D7"/>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dirty="0" smtClean="0">
                  <a:solidFill>
                    <a:srgbClr val="FAFE62"/>
                  </a:solidFill>
                  <a:latin typeface="Times New Roman" pitchFamily="18" charset="0"/>
                  <a:cs typeface="Times New Roman" pitchFamily="18" charset="0"/>
                </a:rPr>
                <a:t> </a:t>
              </a:r>
              <a:endParaRPr lang="zh-TW" altLang="en-US" dirty="0">
                <a:solidFill>
                  <a:srgbClr val="FAFE62"/>
                </a:solidFill>
                <a:latin typeface="Times New Roman" pitchFamily="18" charset="0"/>
                <a:cs typeface="Times New Roman" pitchFamily="18" charset="0"/>
              </a:endParaRPr>
            </a:p>
          </p:txBody>
        </p:sp>
      </p:grpSp>
      <p:pic>
        <p:nvPicPr>
          <p:cNvPr id="15" name="圖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10533285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資料庫圖表 12"/>
          <p:cNvGraphicFramePr/>
          <p:nvPr>
            <p:extLst>
              <p:ext uri="{D42A27DB-BD31-4B8C-83A1-F6EECF244321}">
                <p14:modId xmlns:p14="http://schemas.microsoft.com/office/powerpoint/2010/main" val="10788479"/>
              </p:ext>
            </p:extLst>
          </p:nvPr>
        </p:nvGraphicFramePr>
        <p:xfrm>
          <a:off x="-252536" y="2106757"/>
          <a:ext cx="5400600" cy="3492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標題 1"/>
          <p:cNvSpPr>
            <a:spLocks noGrp="1"/>
          </p:cNvSpPr>
          <p:nvPr>
            <p:ph type="title"/>
          </p:nvPr>
        </p:nvSpPr>
        <p:spPr>
          <a:xfrm>
            <a:off x="177969" y="527510"/>
            <a:ext cx="8229600" cy="1066800"/>
          </a:xfrm>
        </p:spPr>
        <p:txBody>
          <a:bodyPr/>
          <a:lstStyle/>
          <a:p>
            <a:r>
              <a:rPr lang="en-US" altLang="zh-TW" sz="3800" dirty="0" smtClean="0">
                <a:solidFill>
                  <a:schemeClr val="tx1"/>
                </a:solidFill>
                <a:effectLst>
                  <a:outerShdw blurRad="38100" dist="38100" dir="2700000" algn="tl">
                    <a:srgbClr val="000000">
                      <a:alpha val="43137"/>
                    </a:srgbClr>
                  </a:outerShdw>
                </a:effectLst>
              </a:rPr>
              <a:t>Methods and Experiment </a:t>
            </a:r>
            <a:endParaRPr lang="zh-TW" altLang="en-US" sz="3800" dirty="0">
              <a:solidFill>
                <a:schemeClr val="tx1"/>
              </a:solidFill>
              <a:effectLst>
                <a:outerShdw blurRad="38100" dist="38100" dir="2700000" algn="tl">
                  <a:srgbClr val="000000">
                    <a:alpha val="43137"/>
                  </a:srgbClr>
                </a:outerShdw>
              </a:effectLst>
            </a:endParaRPr>
          </a:p>
        </p:txBody>
      </p:sp>
      <p:sp>
        <p:nvSpPr>
          <p:cNvPr id="3" name="內容版面配置區 2"/>
          <p:cNvSpPr>
            <a:spLocks noGrp="1"/>
          </p:cNvSpPr>
          <p:nvPr>
            <p:ph idx="1"/>
          </p:nvPr>
        </p:nvSpPr>
        <p:spPr>
          <a:xfrm>
            <a:off x="4211960" y="1340768"/>
            <a:ext cx="4602159" cy="4599334"/>
          </a:xfrm>
        </p:spPr>
        <p:txBody>
          <a:bodyPr/>
          <a:lstStyle/>
          <a:p>
            <a:pPr marL="0" indent="0" algn="ctr" eaLnBrk="1" fontAlgn="auto" hangingPunct="1">
              <a:lnSpc>
                <a:spcPct val="250000"/>
              </a:lnSpc>
              <a:spcBef>
                <a:spcPts val="600"/>
              </a:spcBef>
              <a:spcAft>
                <a:spcPts val="600"/>
              </a:spcAft>
              <a:buClr>
                <a:schemeClr val="accent2">
                  <a:lumMod val="75000"/>
                </a:schemeClr>
              </a:buClr>
              <a:buSzPct val="65000"/>
              <a:buNone/>
              <a:defRPr/>
            </a:pPr>
            <a:r>
              <a:rPr lang="en-US" altLang="zh-TW" sz="2200" b="1" dirty="0">
                <a:solidFill>
                  <a:srgbClr val="0B0F55"/>
                </a:solidFill>
                <a:effectLst>
                  <a:outerShdw blurRad="38100" dist="38100" dir="2700000" algn="tl">
                    <a:srgbClr val="000000">
                      <a:alpha val="43137"/>
                    </a:srgbClr>
                  </a:outerShdw>
                </a:effectLst>
                <a:ea typeface="+mj-ea"/>
              </a:rPr>
              <a:t>Preparation of </a:t>
            </a:r>
            <a:r>
              <a:rPr lang="en-US" altLang="zh-TW" sz="2200" b="1" dirty="0" err="1">
                <a:solidFill>
                  <a:srgbClr val="0B0F55"/>
                </a:solidFill>
                <a:effectLst>
                  <a:outerShdw blurRad="38100" dist="38100" dir="2700000" algn="tl">
                    <a:srgbClr val="000000">
                      <a:alpha val="43137"/>
                    </a:srgbClr>
                  </a:outerShdw>
                </a:effectLst>
                <a:ea typeface="+mj-ea"/>
              </a:rPr>
              <a:t>electrocatalysts</a:t>
            </a:r>
            <a:r>
              <a:rPr lang="en-US" altLang="zh-TW" sz="2200" b="1" dirty="0">
                <a:solidFill>
                  <a:srgbClr val="0B0F55"/>
                </a:solidFill>
                <a:effectLst>
                  <a:outerShdw blurRad="38100" dist="38100" dir="2700000" algn="tl">
                    <a:srgbClr val="000000">
                      <a:alpha val="43137"/>
                    </a:srgbClr>
                  </a:outerShdw>
                </a:effectLst>
                <a:ea typeface="+mj-ea"/>
              </a:rPr>
              <a:t> </a:t>
            </a:r>
          </a:p>
          <a:p>
            <a:pPr marL="0" indent="0" algn="ctr" eaLnBrk="1" fontAlgn="auto" hangingPunct="1">
              <a:lnSpc>
                <a:spcPct val="250000"/>
              </a:lnSpc>
              <a:spcBef>
                <a:spcPts val="600"/>
              </a:spcBef>
              <a:spcAft>
                <a:spcPts val="600"/>
              </a:spcAft>
              <a:buClr>
                <a:schemeClr val="accent2">
                  <a:lumMod val="75000"/>
                </a:schemeClr>
              </a:buClr>
              <a:buSzPct val="65000"/>
              <a:buNone/>
              <a:defRPr/>
            </a:pPr>
            <a:r>
              <a:rPr lang="en-US" altLang="zh-TW" sz="2200" b="1" dirty="0">
                <a:solidFill>
                  <a:srgbClr val="0B0F55"/>
                </a:solidFill>
                <a:effectLst>
                  <a:outerShdw blurRad="38100" dist="38100" dir="2700000" algn="tl">
                    <a:srgbClr val="000000">
                      <a:alpha val="43137"/>
                    </a:srgbClr>
                  </a:outerShdw>
                </a:effectLst>
                <a:ea typeface="+mj-ea"/>
              </a:rPr>
              <a:t>Preparation of basic electrode </a:t>
            </a:r>
          </a:p>
          <a:p>
            <a:pPr marL="0" indent="0" algn="ctr" eaLnBrk="1" fontAlgn="auto" hangingPunct="1">
              <a:lnSpc>
                <a:spcPct val="250000"/>
              </a:lnSpc>
              <a:spcBef>
                <a:spcPts val="600"/>
              </a:spcBef>
              <a:spcAft>
                <a:spcPts val="600"/>
              </a:spcAft>
              <a:buClr>
                <a:schemeClr val="accent2">
                  <a:lumMod val="75000"/>
                </a:schemeClr>
              </a:buClr>
              <a:buSzPct val="65000"/>
              <a:buNone/>
              <a:defRPr/>
            </a:pPr>
            <a:r>
              <a:rPr lang="en-US" altLang="zh-TW" sz="2200" b="1" dirty="0" smtClean="0">
                <a:solidFill>
                  <a:srgbClr val="0B0F55"/>
                </a:solidFill>
                <a:effectLst>
                  <a:outerShdw blurRad="38100" dist="38100" dir="2700000" algn="tl">
                    <a:srgbClr val="000000">
                      <a:alpha val="43137"/>
                    </a:srgbClr>
                  </a:outerShdw>
                </a:effectLst>
                <a:ea typeface="+mj-ea"/>
              </a:rPr>
              <a:t>Synthesis </a:t>
            </a:r>
            <a:r>
              <a:rPr lang="en-US" altLang="zh-TW" sz="2200" b="1" dirty="0">
                <a:solidFill>
                  <a:srgbClr val="0B0F55"/>
                </a:solidFill>
                <a:effectLst>
                  <a:outerShdw blurRad="38100" dist="38100" dir="2700000" algn="tl">
                    <a:srgbClr val="000000">
                      <a:alpha val="43137"/>
                    </a:srgbClr>
                  </a:outerShdw>
                </a:effectLst>
                <a:ea typeface="+mj-ea"/>
              </a:rPr>
              <a:t>of anode </a:t>
            </a:r>
          </a:p>
          <a:p>
            <a:pPr marL="0" indent="0" algn="ctr" eaLnBrk="1" fontAlgn="auto" hangingPunct="1">
              <a:lnSpc>
                <a:spcPct val="250000"/>
              </a:lnSpc>
              <a:spcBef>
                <a:spcPts val="600"/>
              </a:spcBef>
              <a:spcAft>
                <a:spcPts val="600"/>
              </a:spcAft>
              <a:buClr>
                <a:schemeClr val="accent2">
                  <a:lumMod val="75000"/>
                </a:schemeClr>
              </a:buClr>
              <a:buSzPct val="65000"/>
              <a:buNone/>
              <a:defRPr/>
            </a:pPr>
            <a:r>
              <a:rPr lang="en-US" altLang="zh-TW" sz="2200" b="1" dirty="0">
                <a:solidFill>
                  <a:srgbClr val="0B0F55"/>
                </a:solidFill>
                <a:effectLst>
                  <a:outerShdw blurRad="38100" dist="38100" dir="2700000" algn="tl">
                    <a:srgbClr val="000000">
                      <a:alpha val="43137"/>
                    </a:srgbClr>
                  </a:outerShdw>
                </a:effectLst>
                <a:ea typeface="+mj-ea"/>
              </a:rPr>
              <a:t>Characterization of anodes </a:t>
            </a:r>
          </a:p>
          <a:p>
            <a:pPr marL="0" indent="0" algn="ctr" eaLnBrk="1" fontAlgn="auto" hangingPunct="1">
              <a:lnSpc>
                <a:spcPct val="250000"/>
              </a:lnSpc>
              <a:spcBef>
                <a:spcPts val="0"/>
              </a:spcBef>
              <a:spcAft>
                <a:spcPts val="0"/>
              </a:spcAft>
              <a:buClr>
                <a:schemeClr val="accent2">
                  <a:lumMod val="75000"/>
                </a:schemeClr>
              </a:buClr>
              <a:buSzPct val="65000"/>
              <a:buNone/>
              <a:defRPr/>
            </a:pPr>
            <a:r>
              <a:rPr lang="en-US" altLang="zh-TW" sz="2200" b="1" dirty="0">
                <a:solidFill>
                  <a:srgbClr val="0B0F55"/>
                </a:solidFill>
                <a:effectLst>
                  <a:outerShdw blurRad="38100" dist="38100" dir="2700000" algn="tl">
                    <a:srgbClr val="000000">
                      <a:alpha val="43137"/>
                    </a:srgbClr>
                  </a:outerShdw>
                </a:effectLst>
                <a:ea typeface="+mj-ea"/>
              </a:rPr>
              <a:t>Electrochemical </a:t>
            </a:r>
            <a:r>
              <a:rPr lang="en-US" altLang="zh-TW" sz="2200" b="1" dirty="0" smtClean="0">
                <a:solidFill>
                  <a:srgbClr val="0B0F55"/>
                </a:solidFill>
                <a:effectLst>
                  <a:outerShdw blurRad="38100" dist="38100" dir="2700000" algn="tl">
                    <a:srgbClr val="000000">
                      <a:alpha val="43137"/>
                    </a:srgbClr>
                  </a:outerShdw>
                </a:effectLst>
                <a:ea typeface="+mj-ea"/>
              </a:rPr>
              <a:t>oxidation</a:t>
            </a:r>
            <a:r>
              <a:rPr lang="zh-TW" altLang="en-US" sz="2200" b="1" dirty="0" smtClean="0">
                <a:solidFill>
                  <a:srgbClr val="0B0F55"/>
                </a:solidFill>
                <a:effectLst>
                  <a:outerShdw blurRad="38100" dist="38100" dir="2700000" algn="tl">
                    <a:srgbClr val="000000">
                      <a:alpha val="43137"/>
                    </a:srgbClr>
                  </a:outerShdw>
                </a:effectLst>
                <a:ea typeface="+mj-ea"/>
              </a:rPr>
              <a:t> </a:t>
            </a:r>
            <a:r>
              <a:rPr lang="en-US" altLang="zh-TW" sz="2200" b="1" dirty="0">
                <a:solidFill>
                  <a:srgbClr val="0B0F55"/>
                </a:solidFill>
                <a:effectLst>
                  <a:outerShdw blurRad="38100" dist="38100" dir="2700000" algn="tl">
                    <a:srgbClr val="000000">
                      <a:alpha val="43137"/>
                    </a:srgbClr>
                  </a:outerShdw>
                </a:effectLst>
                <a:ea typeface="+mj-ea"/>
              </a:rPr>
              <a:t>of</a:t>
            </a:r>
            <a:r>
              <a:rPr lang="zh-TW" altLang="en-US" sz="2200" b="1" dirty="0">
                <a:solidFill>
                  <a:srgbClr val="0B0F55"/>
                </a:solidFill>
                <a:effectLst>
                  <a:outerShdw blurRad="38100" dist="38100" dir="2700000" algn="tl">
                    <a:srgbClr val="000000">
                      <a:alpha val="43137"/>
                    </a:srgbClr>
                  </a:outerShdw>
                </a:effectLst>
                <a:ea typeface="+mj-ea"/>
              </a:rPr>
              <a:t> </a:t>
            </a:r>
            <a:r>
              <a:rPr lang="en-US" altLang="zh-TW" sz="2200" b="1" dirty="0" smtClean="0">
                <a:solidFill>
                  <a:srgbClr val="0B0F55"/>
                </a:solidFill>
                <a:effectLst>
                  <a:outerShdw blurRad="38100" dist="38100" dir="2700000" algn="tl">
                    <a:srgbClr val="000000">
                      <a:alpha val="43137"/>
                    </a:srgbClr>
                  </a:outerShdw>
                </a:effectLst>
                <a:ea typeface="+mj-ea"/>
              </a:rPr>
              <a:t>phenol</a:t>
            </a:r>
            <a:endParaRPr lang="en-US" altLang="zh-TW" sz="2200" b="1" dirty="0">
              <a:solidFill>
                <a:srgbClr val="0B0F55"/>
              </a:solidFill>
              <a:ea typeface="+mj-ea"/>
            </a:endParaRPr>
          </a:p>
          <a:p>
            <a:pPr marL="457200" indent="-457200" algn="just" eaLnBrk="1" fontAlgn="auto" hangingPunct="1">
              <a:lnSpc>
                <a:spcPct val="250000"/>
              </a:lnSpc>
              <a:spcBef>
                <a:spcPts val="600"/>
              </a:spcBef>
              <a:spcAft>
                <a:spcPts val="0"/>
              </a:spcAft>
              <a:buClr>
                <a:schemeClr val="accent2">
                  <a:lumMod val="75000"/>
                </a:schemeClr>
              </a:buClr>
              <a:buSzPct val="65000"/>
              <a:buFont typeface="Wingdings" panose="05000000000000000000" pitchFamily="2" charset="2"/>
              <a:buChar char="Ø"/>
              <a:defRPr/>
            </a:pPr>
            <a:endParaRPr lang="en-US" altLang="zh-TW" sz="2200" b="1" dirty="0" smtClean="0">
              <a:solidFill>
                <a:srgbClr val="323232"/>
              </a:solidFill>
              <a:effectLst>
                <a:outerShdw blurRad="38100" dist="38100" dir="2700000" algn="tl">
                  <a:srgbClr val="000000">
                    <a:alpha val="43137"/>
                  </a:srgbClr>
                </a:outerShdw>
              </a:effectLst>
            </a:endParaRPr>
          </a:p>
          <a:p>
            <a:pPr marL="457200" indent="-457200" algn="just" eaLnBrk="1" fontAlgn="auto" hangingPunct="1">
              <a:lnSpc>
                <a:spcPct val="250000"/>
              </a:lnSpc>
              <a:spcBef>
                <a:spcPts val="1400"/>
              </a:spcBef>
              <a:spcAft>
                <a:spcPts val="0"/>
              </a:spcAft>
              <a:buClr>
                <a:schemeClr val="accent2">
                  <a:lumMod val="75000"/>
                </a:schemeClr>
              </a:buClr>
              <a:buSzPct val="65000"/>
              <a:buFont typeface="Times New Roman" panose="02020603050405020304" pitchFamily="18" charset="0"/>
              <a:buChar char="►"/>
            </a:pPr>
            <a:endParaRPr lang="zh-TW" altLang="en-US" sz="2200" dirty="0">
              <a:solidFill>
                <a:srgbClr val="323232"/>
              </a:solidFill>
              <a:effectLst>
                <a:outerShdw blurRad="38100" dist="38100" dir="2700000" algn="tl">
                  <a:srgbClr val="000000">
                    <a:alpha val="43137"/>
                  </a:srgbClr>
                </a:outerShdw>
              </a:effectLst>
            </a:endParaRPr>
          </a:p>
        </p:txBody>
      </p:sp>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8</a:t>
            </a:fld>
            <a:endParaRPr lang="zh-TW" altLang="en-US" dirty="0"/>
          </a:p>
        </p:txBody>
      </p:sp>
      <p:pic>
        <p:nvPicPr>
          <p:cNvPr id="5" name="圖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22103" y="3871720"/>
            <a:ext cx="359778" cy="853424"/>
          </a:xfrm>
          <a:prstGeom prst="rect">
            <a:avLst/>
          </a:prstGeom>
          <a:scene3d>
            <a:camera prst="orthographicFront"/>
            <a:lightRig rig="threePt" dir="t"/>
          </a:scene3d>
          <a:sp3d>
            <a:bevelT prst="angle"/>
          </a:sp3d>
        </p:spPr>
      </p:pic>
      <p:pic>
        <p:nvPicPr>
          <p:cNvPr id="6" name="圖片 5"/>
          <p:cNvPicPr>
            <a:picLocks noChangeAspect="1"/>
          </p:cNvPicPr>
          <p:nvPr/>
        </p:nvPicPr>
        <p:blipFill>
          <a:blip r:embed="rId9"/>
          <a:stretch>
            <a:fillRect/>
          </a:stretch>
        </p:blipFill>
        <p:spPr>
          <a:xfrm>
            <a:off x="3110458" y="1743622"/>
            <a:ext cx="400866" cy="1295783"/>
          </a:xfrm>
          <a:prstGeom prst="rect">
            <a:avLst/>
          </a:prstGeom>
        </p:spPr>
      </p:pic>
      <p:pic>
        <p:nvPicPr>
          <p:cNvPr id="14" name="圖片 13"/>
          <p:cNvPicPr>
            <a:picLocks noChangeAspect="1"/>
          </p:cNvPicPr>
          <p:nvPr/>
        </p:nvPicPr>
        <p:blipFill rotWithShape="1">
          <a:blip r:embed="rId10"/>
          <a:srcRect l="66959"/>
          <a:stretch/>
        </p:blipFill>
        <p:spPr>
          <a:xfrm>
            <a:off x="348791" y="3610754"/>
            <a:ext cx="844040" cy="848347"/>
          </a:xfrm>
          <a:prstGeom prst="rect">
            <a:avLst/>
          </a:prstGeom>
        </p:spPr>
      </p:pic>
      <p:pic>
        <p:nvPicPr>
          <p:cNvPr id="16" name="圖片 15"/>
          <p:cNvPicPr>
            <a:picLocks noChangeAspect="1"/>
          </p:cNvPicPr>
          <p:nvPr/>
        </p:nvPicPr>
        <p:blipFill>
          <a:blip r:embed="rId11"/>
          <a:stretch>
            <a:fillRect/>
          </a:stretch>
        </p:blipFill>
        <p:spPr>
          <a:xfrm>
            <a:off x="1403648" y="5229200"/>
            <a:ext cx="1945768" cy="1092002"/>
          </a:xfrm>
          <a:prstGeom prst="rect">
            <a:avLst/>
          </a:prstGeom>
        </p:spPr>
      </p:pic>
      <p:pic>
        <p:nvPicPr>
          <p:cNvPr id="30" name="圖片 29"/>
          <p:cNvPicPr>
            <a:picLocks noChangeAspect="1"/>
          </p:cNvPicPr>
          <p:nvPr/>
        </p:nvPicPr>
        <p:blipFill rotWithShape="1">
          <a:blip r:embed="rId12"/>
          <a:srcRect l="71368" t="38086" b="4785"/>
          <a:stretch/>
        </p:blipFill>
        <p:spPr>
          <a:xfrm>
            <a:off x="547875" y="1728050"/>
            <a:ext cx="1188614" cy="1311355"/>
          </a:xfrm>
          <a:prstGeom prst="rect">
            <a:avLst/>
          </a:prstGeom>
        </p:spPr>
      </p:pic>
      <p:pic>
        <p:nvPicPr>
          <p:cNvPr id="15" name="圖片 14"/>
          <p:cNvPicPr>
            <a:picLocks noChangeAspect="1"/>
          </p:cNvPicPr>
          <p:nvPr/>
        </p:nvPicPr>
        <p:blipFill>
          <a:blip r:embed="rId13">
            <a:duotone>
              <a:schemeClr val="bg2">
                <a:shade val="45000"/>
                <a:satMod val="135000"/>
              </a:schemeClr>
              <a:prstClr val="white"/>
            </a:duotone>
          </a:blip>
          <a:stretch>
            <a:fillRect/>
          </a:stretch>
        </p:blipFill>
        <p:spPr>
          <a:xfrm flipH="1">
            <a:off x="4642465" y="1319598"/>
            <a:ext cx="2448000" cy="34479"/>
          </a:xfrm>
          <a:prstGeom prst="rect">
            <a:avLst/>
          </a:prstGeom>
        </p:spPr>
      </p:pic>
      <p:grpSp>
        <p:nvGrpSpPr>
          <p:cNvPr id="8" name="群組 7"/>
          <p:cNvGrpSpPr/>
          <p:nvPr/>
        </p:nvGrpSpPr>
        <p:grpSpPr>
          <a:xfrm>
            <a:off x="6341986" y="2300216"/>
            <a:ext cx="313401" cy="3216670"/>
            <a:chOff x="6420347" y="2453410"/>
            <a:chExt cx="313401" cy="3216670"/>
          </a:xfrm>
        </p:grpSpPr>
        <p:sp>
          <p:nvSpPr>
            <p:cNvPr id="12" name="向下箭號 11"/>
            <p:cNvSpPr>
              <a:spLocks noChangeAspect="1"/>
            </p:cNvSpPr>
            <p:nvPr/>
          </p:nvSpPr>
          <p:spPr>
            <a:xfrm>
              <a:off x="6429805" y="2453410"/>
              <a:ext cx="303943" cy="302860"/>
            </a:xfrm>
            <a:prstGeom prst="downArrow">
              <a:avLst>
                <a:gd name="adj1" fmla="val 40746"/>
                <a:gd name="adj2" fmla="val 48816"/>
              </a:avLst>
            </a:prstGeom>
            <a:solidFill>
              <a:schemeClr val="bg1">
                <a:lumMod val="85000"/>
              </a:schemeClr>
            </a:solidFill>
            <a:ln w="12700" cmpd="sng">
              <a:solidFill>
                <a:srgbClr val="F9F4D7"/>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dirty="0" smtClean="0">
                  <a:solidFill>
                    <a:srgbClr val="0B0F55"/>
                  </a:solidFill>
                  <a:latin typeface="Times New Roman" pitchFamily="18" charset="0"/>
                  <a:cs typeface="Times New Roman" pitchFamily="18" charset="0"/>
                </a:rPr>
                <a:t> </a:t>
              </a:r>
              <a:endParaRPr lang="zh-TW" altLang="en-US" dirty="0">
                <a:solidFill>
                  <a:srgbClr val="0B0F55"/>
                </a:solidFill>
                <a:latin typeface="Times New Roman" pitchFamily="18" charset="0"/>
                <a:cs typeface="Times New Roman" pitchFamily="18" charset="0"/>
              </a:endParaRPr>
            </a:p>
          </p:txBody>
        </p:sp>
        <p:sp>
          <p:nvSpPr>
            <p:cNvPr id="17" name="向下箭號 16"/>
            <p:cNvSpPr>
              <a:spLocks noChangeAspect="1"/>
            </p:cNvSpPr>
            <p:nvPr/>
          </p:nvSpPr>
          <p:spPr>
            <a:xfrm>
              <a:off x="6421431" y="3449872"/>
              <a:ext cx="303943" cy="302860"/>
            </a:xfrm>
            <a:prstGeom prst="downArrow">
              <a:avLst>
                <a:gd name="adj1" fmla="val 40746"/>
                <a:gd name="adj2" fmla="val 48816"/>
              </a:avLst>
            </a:prstGeom>
            <a:solidFill>
              <a:schemeClr val="bg1">
                <a:lumMod val="85000"/>
              </a:schemeClr>
            </a:solidFill>
            <a:ln w="12700">
              <a:solidFill>
                <a:srgbClr val="F9F4D7"/>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dirty="0" smtClean="0">
                  <a:solidFill>
                    <a:srgbClr val="0B0F55"/>
                  </a:solidFill>
                  <a:latin typeface="Times New Roman" pitchFamily="18" charset="0"/>
                  <a:cs typeface="Times New Roman" pitchFamily="18" charset="0"/>
                </a:rPr>
                <a:t> </a:t>
              </a:r>
              <a:endParaRPr lang="zh-TW" altLang="en-US" dirty="0">
                <a:solidFill>
                  <a:srgbClr val="0B0F55"/>
                </a:solidFill>
                <a:latin typeface="Times New Roman" pitchFamily="18" charset="0"/>
                <a:cs typeface="Times New Roman" pitchFamily="18" charset="0"/>
              </a:endParaRPr>
            </a:p>
          </p:txBody>
        </p:sp>
        <p:sp>
          <p:nvSpPr>
            <p:cNvPr id="18" name="向下箭號 17"/>
            <p:cNvSpPr>
              <a:spLocks noChangeAspect="1"/>
            </p:cNvSpPr>
            <p:nvPr/>
          </p:nvSpPr>
          <p:spPr>
            <a:xfrm>
              <a:off x="6420347" y="4416324"/>
              <a:ext cx="303943" cy="302860"/>
            </a:xfrm>
            <a:prstGeom prst="downArrow">
              <a:avLst>
                <a:gd name="adj1" fmla="val 40746"/>
                <a:gd name="adj2" fmla="val 48816"/>
              </a:avLst>
            </a:prstGeom>
            <a:solidFill>
              <a:schemeClr val="bg1">
                <a:lumMod val="85000"/>
              </a:schemeClr>
            </a:solidFill>
            <a:ln w="12700">
              <a:solidFill>
                <a:srgbClr val="F9F4D7"/>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dirty="0" smtClean="0">
                  <a:solidFill>
                    <a:srgbClr val="0B0F55"/>
                  </a:solidFill>
                  <a:latin typeface="Times New Roman" pitchFamily="18" charset="0"/>
                  <a:cs typeface="Times New Roman" pitchFamily="18" charset="0"/>
                </a:rPr>
                <a:t> </a:t>
              </a:r>
              <a:endParaRPr lang="zh-TW" altLang="en-US" dirty="0">
                <a:solidFill>
                  <a:srgbClr val="0B0F55"/>
                </a:solidFill>
                <a:latin typeface="Times New Roman" pitchFamily="18" charset="0"/>
                <a:cs typeface="Times New Roman" pitchFamily="18" charset="0"/>
              </a:endParaRPr>
            </a:p>
          </p:txBody>
        </p:sp>
        <p:sp>
          <p:nvSpPr>
            <p:cNvPr id="19" name="向下箭號 18"/>
            <p:cNvSpPr>
              <a:spLocks noChangeAspect="1"/>
            </p:cNvSpPr>
            <p:nvPr/>
          </p:nvSpPr>
          <p:spPr>
            <a:xfrm>
              <a:off x="6423074" y="5367220"/>
              <a:ext cx="303943" cy="302860"/>
            </a:xfrm>
            <a:prstGeom prst="downArrow">
              <a:avLst>
                <a:gd name="adj1" fmla="val 40746"/>
                <a:gd name="adj2" fmla="val 48816"/>
              </a:avLst>
            </a:prstGeom>
            <a:solidFill>
              <a:schemeClr val="bg1">
                <a:lumMod val="85000"/>
              </a:schemeClr>
            </a:solidFill>
            <a:ln w="12700">
              <a:solidFill>
                <a:srgbClr val="F9F4D7"/>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dirty="0" smtClean="0">
                  <a:solidFill>
                    <a:srgbClr val="0B0F55"/>
                  </a:solidFill>
                  <a:latin typeface="Times New Roman" pitchFamily="18" charset="0"/>
                  <a:cs typeface="Times New Roman" pitchFamily="18" charset="0"/>
                </a:rPr>
                <a:t> </a:t>
              </a:r>
              <a:endParaRPr lang="zh-TW" altLang="en-US" dirty="0">
                <a:solidFill>
                  <a:srgbClr val="0B0F55"/>
                </a:solidFill>
                <a:latin typeface="Times New Roman" pitchFamily="18" charset="0"/>
                <a:cs typeface="Times New Roman" pitchFamily="18" charset="0"/>
              </a:endParaRPr>
            </a:p>
          </p:txBody>
        </p:sp>
      </p:grpSp>
      <p:pic>
        <p:nvPicPr>
          <p:cNvPr id="20" name="圖片 1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679450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bwMode="auto">
          <a:xfrm>
            <a:off x="251520" y="692696"/>
            <a:ext cx="8229600" cy="7143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kumimoji="0" lang="en-US" altLang="zh-TW" sz="3000" b="1" dirty="0">
                <a:solidFill>
                  <a:srgbClr val="0B0F55"/>
                </a:solidFill>
                <a:effectLst>
                  <a:outerShdw blurRad="38100" dist="38100" dir="2700000" algn="tl">
                    <a:srgbClr val="000000">
                      <a:alpha val="43137"/>
                    </a:srgbClr>
                  </a:outerShdw>
                </a:effectLst>
                <a:latin typeface="Times New Roman" pitchFamily="18" charset="0"/>
                <a:ea typeface="+mj-ea"/>
                <a:cs typeface="Times New Roman" pitchFamily="18" charset="0"/>
              </a:rPr>
              <a:t>Preparation of catalysts</a:t>
            </a:r>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9</a:t>
            </a:fld>
            <a:endParaRPr lang="zh-TW" altLang="en-US" dirty="0"/>
          </a:p>
        </p:txBody>
      </p:sp>
      <p:pic>
        <p:nvPicPr>
          <p:cNvPr id="9" name="圖片 8"/>
          <p:cNvPicPr>
            <a:picLocks noChangeAspect="1"/>
          </p:cNvPicPr>
          <p:nvPr/>
        </p:nvPicPr>
        <p:blipFill rotWithShape="1">
          <a:blip r:embed="rId3"/>
          <a:srcRect l="31279"/>
          <a:stretch/>
        </p:blipFill>
        <p:spPr>
          <a:xfrm>
            <a:off x="1403797" y="1482830"/>
            <a:ext cx="6096418" cy="4892212"/>
          </a:xfrm>
          <a:prstGeom prst="rect">
            <a:avLst/>
          </a:prstGeom>
        </p:spPr>
      </p:pic>
      <p:sp>
        <p:nvSpPr>
          <p:cNvPr id="10" name="流程圖: 結束點 9"/>
          <p:cNvSpPr/>
          <p:nvPr/>
        </p:nvSpPr>
        <p:spPr>
          <a:xfrm>
            <a:off x="6228827" y="4324119"/>
            <a:ext cx="288000" cy="54000"/>
          </a:xfrm>
          <a:prstGeom prst="flowChartTerminator">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t>             </a:t>
            </a:r>
            <a:endParaRPr lang="zh-TW" altLang="en-US" dirty="0"/>
          </a:p>
        </p:txBody>
      </p:sp>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103888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ppt_w</p:attrName>
                                        </p:attrNameLst>
                                      </p:cBhvr>
                                      <p:tavLst>
                                        <p:tav tm="0" fmla="#ppt_w*sin(2.5*pi*$)">
                                          <p:val>
                                            <p:fltVal val="0"/>
                                          </p:val>
                                        </p:tav>
                                        <p:tav tm="100000">
                                          <p:val>
                                            <p:fltVal val="1"/>
                                          </p:val>
                                        </p:tav>
                                      </p:tavLst>
                                    </p:anim>
                                    <p:anim calcmode="lin" valueType="num">
                                      <p:cBhvr>
                                        <p:cTn id="9" dur="1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圖片 25"/>
          <p:cNvPicPr>
            <a:picLocks noChangeAspect="1"/>
          </p:cNvPicPr>
          <p:nvPr/>
        </p:nvPicPr>
        <p:blipFill>
          <a:blip r:embed="rId3"/>
          <a:stretch>
            <a:fillRect/>
          </a:stretch>
        </p:blipFill>
        <p:spPr>
          <a:xfrm>
            <a:off x="5805155" y="4278683"/>
            <a:ext cx="493342" cy="1440000"/>
          </a:xfrm>
          <a:prstGeom prst="rect">
            <a:avLst/>
          </a:prstGeom>
        </p:spPr>
      </p:pic>
      <p:sp>
        <p:nvSpPr>
          <p:cNvPr id="4" name="標題 1"/>
          <p:cNvSpPr txBox="1">
            <a:spLocks/>
          </p:cNvSpPr>
          <p:nvPr/>
        </p:nvSpPr>
        <p:spPr bwMode="auto">
          <a:xfrm>
            <a:off x="124079" y="485053"/>
            <a:ext cx="4458823" cy="7143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zh-TW"/>
            </a:defPPr>
            <a:lvl1pPr eaLnBrk="0" hangingPunct="0">
              <a:defRPr kumimoji="0" sz="3000" b="1">
                <a:solidFill>
                  <a:srgbClr val="0B0F55"/>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r>
              <a:rPr lang="en-US" altLang="zh-TW" dirty="0"/>
              <a:t>Purification of catalyst</a:t>
            </a:r>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10</a:t>
            </a:fld>
            <a:endParaRPr lang="zh-TW" altLang="en-US" dirty="0"/>
          </a:p>
        </p:txBody>
      </p:sp>
      <p:pic>
        <p:nvPicPr>
          <p:cNvPr id="3" name="圖片 2"/>
          <p:cNvPicPr>
            <a:picLocks noChangeAspect="1"/>
          </p:cNvPicPr>
          <p:nvPr/>
        </p:nvPicPr>
        <p:blipFill>
          <a:blip r:embed="rId4"/>
          <a:stretch>
            <a:fillRect/>
          </a:stretch>
        </p:blipFill>
        <p:spPr>
          <a:xfrm>
            <a:off x="2249079" y="4290422"/>
            <a:ext cx="2440017" cy="1464010"/>
          </a:xfrm>
          <a:prstGeom prst="rect">
            <a:avLst/>
          </a:prstGeom>
        </p:spPr>
      </p:pic>
      <p:sp>
        <p:nvSpPr>
          <p:cNvPr id="14" name="文字方塊 13"/>
          <p:cNvSpPr txBox="1"/>
          <p:nvPr/>
        </p:nvSpPr>
        <p:spPr>
          <a:xfrm>
            <a:off x="2249548" y="1738187"/>
            <a:ext cx="2004481" cy="1846659"/>
          </a:xfrm>
          <a:prstGeom prst="rect">
            <a:avLst/>
          </a:prstGeom>
          <a:noFill/>
        </p:spPr>
        <p:txBody>
          <a:bodyPr wrap="square" rtlCol="0">
            <a:spAutoFit/>
          </a:bodyPr>
          <a:lstStyle/>
          <a:p>
            <a:pPr marL="285750" lvl="0" indent="-285750" algn="just">
              <a:buFont typeface="Wingdings" panose="05000000000000000000" pitchFamily="2" charset="2"/>
              <a:buChar char="Ø"/>
            </a:pPr>
            <a:r>
              <a:rPr kumimoji="0" lang="en-US" altLang="zh-TW" sz="1400" kern="0" dirty="0" err="1" smtClean="0">
                <a:solidFill>
                  <a:sysClr val="windowText" lastClr="000000"/>
                </a:solidFill>
                <a:latin typeface="Times New Roman" pitchFamily="18" charset="0"/>
                <a:ea typeface="Arial Unicode MS" pitchFamily="34" charset="-120"/>
                <a:cs typeface="Times New Roman" pitchFamily="18" charset="0"/>
              </a:rPr>
              <a:t>RuPt</a:t>
            </a:r>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 alloy 1:1 NPs were </a:t>
            </a:r>
            <a:r>
              <a:rPr kumimoji="0" lang="en-US" altLang="zh-TW" sz="1400" b="1" kern="0" dirty="0" smtClean="0">
                <a:solidFill>
                  <a:schemeClr val="accent5">
                    <a:lumMod val="50000"/>
                  </a:schemeClr>
                </a:solidFill>
                <a:latin typeface="Times New Roman" pitchFamily="18" charset="0"/>
                <a:ea typeface="Arial Unicode MS" pitchFamily="34" charset="-120"/>
                <a:cs typeface="Times New Roman" pitchFamily="18" charset="0"/>
              </a:rPr>
              <a:t>dispersed</a:t>
            </a:r>
            <a:r>
              <a:rPr kumimoji="0" lang="en-US" altLang="zh-TW" sz="1400" kern="0" dirty="0" smtClean="0">
                <a:solidFill>
                  <a:schemeClr val="bg2">
                    <a:lumMod val="50000"/>
                  </a:schemeClr>
                </a:solidFill>
                <a:latin typeface="Times New Roman" pitchFamily="18" charset="0"/>
                <a:ea typeface="Arial Unicode MS" pitchFamily="34" charset="-120"/>
                <a:cs typeface="Times New Roman" pitchFamily="18" charset="0"/>
              </a:rPr>
              <a:t> </a:t>
            </a:r>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in acetone .</a:t>
            </a:r>
          </a:p>
          <a:p>
            <a:pPr marL="285750" lvl="0" indent="-285750" algn="just">
              <a:buFont typeface="Wingdings" panose="05000000000000000000" pitchFamily="2" charset="2"/>
              <a:buChar char="Ø"/>
            </a:pPr>
            <a:endParaRPr kumimoji="0" lang="en-US" altLang="zh-TW" sz="800" kern="0" dirty="0" smtClean="0">
              <a:solidFill>
                <a:sysClr val="windowText" lastClr="000000"/>
              </a:solidFill>
              <a:latin typeface="Times New Roman" pitchFamily="18" charset="0"/>
              <a:ea typeface="Arial Unicode MS" pitchFamily="34" charset="-120"/>
              <a:cs typeface="Times New Roman" pitchFamily="18" charset="0"/>
            </a:endParaRPr>
          </a:p>
          <a:p>
            <a:pPr marL="285750" lvl="0" indent="-285750" algn="just">
              <a:buFont typeface="Wingdings" panose="05000000000000000000" pitchFamily="2" charset="2"/>
              <a:buChar char="Ø"/>
            </a:pPr>
            <a:endParaRPr kumimoji="0" lang="en-US" altLang="zh-TW" sz="800" kern="0" dirty="0">
              <a:solidFill>
                <a:sysClr val="windowText" lastClr="000000"/>
              </a:solidFill>
              <a:latin typeface="Times New Roman" pitchFamily="18" charset="0"/>
              <a:ea typeface="Arial Unicode MS" pitchFamily="34" charset="-120"/>
              <a:cs typeface="Times New Roman" pitchFamily="18" charset="0"/>
            </a:endParaRPr>
          </a:p>
          <a:p>
            <a:pPr marL="285750" lvl="0" indent="-285750" algn="just">
              <a:buFont typeface="Wingdings" panose="05000000000000000000" pitchFamily="2" charset="2"/>
              <a:buChar char="Ø"/>
            </a:pPr>
            <a:endPar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endParaRPr>
          </a:p>
          <a:p>
            <a:pPr marL="285750" lvl="0" indent="-285750">
              <a:buFont typeface="Wingdings" panose="05000000000000000000" pitchFamily="2" charset="2"/>
              <a:buChar char="Ø"/>
            </a:pPr>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Carry out </a:t>
            </a:r>
            <a:r>
              <a:rPr lang="en-US" altLang="zh-TW" sz="1400" dirty="0" smtClean="0">
                <a:solidFill>
                  <a:schemeClr val="accent3">
                    <a:lumMod val="50000"/>
                  </a:schemeClr>
                </a:solidFill>
                <a:latin typeface="Times New Roman" panose="02020603050405020304" pitchFamily="18" charset="0"/>
                <a:cs typeface="Times New Roman" panose="02020603050405020304" pitchFamily="18" charset="0"/>
              </a:rPr>
              <a:t>Low </a:t>
            </a:r>
            <a:r>
              <a:rPr lang="en-US" altLang="zh-TW" sz="1400" smtClean="0">
                <a:solidFill>
                  <a:schemeClr val="accent3">
                    <a:lumMod val="50000"/>
                  </a:schemeClr>
                </a:solidFill>
                <a:latin typeface="Times New Roman" panose="02020603050405020304" pitchFamily="18" charset="0"/>
                <a:cs typeface="Times New Roman" panose="02020603050405020304" pitchFamily="18" charset="0"/>
              </a:rPr>
              <a:t>speed centrifugation </a:t>
            </a:r>
            <a:r>
              <a:rPr lang="en-US" altLang="zh-TW" sz="1400" smtClean="0">
                <a:latin typeface="Times New Roman" panose="02020603050405020304" pitchFamily="18" charset="0"/>
                <a:cs typeface="Times New Roman" panose="02020603050405020304" pitchFamily="18" charset="0"/>
              </a:rPr>
              <a:t>at </a:t>
            </a:r>
            <a:r>
              <a:rPr lang="en-US" altLang="zh-TW" sz="1400" dirty="0" smtClean="0">
                <a:latin typeface="Times New Roman" panose="02020603050405020304" pitchFamily="18" charset="0"/>
                <a:cs typeface="Times New Roman" panose="02020603050405020304" pitchFamily="18" charset="0"/>
              </a:rPr>
              <a:t>2000 rpm for 5 min.</a:t>
            </a:r>
            <a:endParaRPr lang="zh-TW" altLang="en-US" sz="1400" dirty="0">
              <a:latin typeface="Times New Roman" panose="02020603050405020304" pitchFamily="18" charset="0"/>
              <a:cs typeface="Times New Roman" panose="02020603050405020304" pitchFamily="18" charset="0"/>
            </a:endParaRPr>
          </a:p>
        </p:txBody>
      </p:sp>
      <p:sp>
        <p:nvSpPr>
          <p:cNvPr id="15" name="文字方塊 14"/>
          <p:cNvSpPr txBox="1"/>
          <p:nvPr/>
        </p:nvSpPr>
        <p:spPr>
          <a:xfrm>
            <a:off x="2249079" y="5784515"/>
            <a:ext cx="2387047" cy="523220"/>
          </a:xfrm>
          <a:prstGeom prst="rect">
            <a:avLst/>
          </a:prstGeom>
          <a:noFill/>
        </p:spPr>
        <p:txBody>
          <a:bodyPr wrap="square" rtlCol="0">
            <a:spAutoFit/>
          </a:bodyPr>
          <a:lstStyle/>
          <a:p>
            <a:pPr marL="285750" indent="-285750">
              <a:buFont typeface="Wingdings" panose="05000000000000000000" pitchFamily="2" charset="2"/>
              <a:buChar char="Ø"/>
            </a:pPr>
            <a:r>
              <a:rPr lang="en-US" altLang="zh-TW" sz="1400" dirty="0" smtClean="0">
                <a:solidFill>
                  <a:schemeClr val="accent3">
                    <a:lumMod val="50000"/>
                  </a:schemeClr>
                </a:solidFill>
                <a:latin typeface="Times New Roman" panose="02020603050405020304" pitchFamily="18" charset="0"/>
                <a:cs typeface="Times New Roman" panose="02020603050405020304" pitchFamily="18" charset="0"/>
              </a:rPr>
              <a:t>High speed centrifugation </a:t>
            </a:r>
          </a:p>
          <a:p>
            <a:r>
              <a:rPr kumimoji="0" lang="en-US" altLang="zh-TW" sz="1400" kern="0" dirty="0" smtClean="0">
                <a:solidFill>
                  <a:sysClr val="windowText" lastClr="000000"/>
                </a:solidFill>
                <a:latin typeface="Times New Roman" pitchFamily="18" charset="0"/>
                <a:cs typeface="Times New Roman" pitchFamily="18" charset="0"/>
              </a:rPr>
              <a:t>       (17500 rpm </a:t>
            </a:r>
            <a:r>
              <a:rPr kumimoji="0" lang="en-US" altLang="zh-TW" sz="1400" kern="0" dirty="0">
                <a:solidFill>
                  <a:sysClr val="windowText" lastClr="000000"/>
                </a:solidFill>
                <a:latin typeface="Times New Roman" pitchFamily="18" charset="0"/>
                <a:cs typeface="Times New Roman" pitchFamily="18" charset="0"/>
              </a:rPr>
              <a:t>for </a:t>
            </a:r>
            <a:r>
              <a:rPr kumimoji="0" lang="en-US" altLang="zh-TW" sz="1400" kern="0" dirty="0" smtClean="0">
                <a:solidFill>
                  <a:sysClr val="windowText" lastClr="000000"/>
                </a:solidFill>
                <a:latin typeface="Times New Roman" pitchFamily="18" charset="0"/>
                <a:cs typeface="Times New Roman" pitchFamily="18" charset="0"/>
              </a:rPr>
              <a:t>99 </a:t>
            </a:r>
            <a:r>
              <a:rPr lang="en-US" altLang="zh-TW" sz="1400" dirty="0" smtClean="0">
                <a:latin typeface="Times New Roman" panose="02020603050405020304" pitchFamily="18" charset="0"/>
                <a:cs typeface="Times New Roman" panose="02020603050405020304" pitchFamily="18" charset="0"/>
              </a:rPr>
              <a:t>min.)</a:t>
            </a:r>
            <a:endParaRPr lang="zh-TW" altLang="en-US" sz="1400" dirty="0">
              <a:latin typeface="Times New Roman" panose="02020603050405020304" pitchFamily="18" charset="0"/>
              <a:cs typeface="Times New Roman" panose="02020603050405020304" pitchFamily="18" charset="0"/>
            </a:endParaRPr>
          </a:p>
        </p:txBody>
      </p:sp>
      <p:pic>
        <p:nvPicPr>
          <p:cNvPr id="19" name="圖片 18"/>
          <p:cNvPicPr>
            <a:picLocks noChangeAspect="1"/>
          </p:cNvPicPr>
          <p:nvPr/>
        </p:nvPicPr>
        <p:blipFill>
          <a:blip r:embed="rId5"/>
          <a:stretch>
            <a:fillRect/>
          </a:stretch>
        </p:blipFill>
        <p:spPr>
          <a:xfrm>
            <a:off x="7596336" y="4278683"/>
            <a:ext cx="455443" cy="1440000"/>
          </a:xfrm>
          <a:prstGeom prst="rect">
            <a:avLst/>
          </a:prstGeom>
        </p:spPr>
      </p:pic>
      <p:sp>
        <p:nvSpPr>
          <p:cNvPr id="24" name="橢圓 23"/>
          <p:cNvSpPr/>
          <p:nvPr/>
        </p:nvSpPr>
        <p:spPr>
          <a:xfrm>
            <a:off x="5868144" y="4793800"/>
            <a:ext cx="342000" cy="85003"/>
          </a:xfrm>
          <a:prstGeom prst="ellipse">
            <a:avLst/>
          </a:prstGeom>
          <a:no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26"/>
          <p:cNvSpPr/>
          <p:nvPr/>
        </p:nvSpPr>
        <p:spPr>
          <a:xfrm>
            <a:off x="6804248" y="5773831"/>
            <a:ext cx="1848318" cy="523220"/>
          </a:xfrm>
          <a:prstGeom prst="rect">
            <a:avLst/>
          </a:prstGeom>
        </p:spPr>
        <p:txBody>
          <a:bodyPr wrap="square">
            <a:spAutoFit/>
          </a:bodyPr>
          <a:lstStyle/>
          <a:p>
            <a:pPr marL="285750" indent="-285750" algn="just">
              <a:buFont typeface="Wingdings" panose="05000000000000000000" pitchFamily="2" charset="2"/>
              <a:buChar char="Ø"/>
            </a:pPr>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Catalysts were  </a:t>
            </a:r>
            <a:r>
              <a:rPr kumimoji="0" lang="en-US" altLang="zh-TW" sz="1400" b="1" kern="0" dirty="0">
                <a:solidFill>
                  <a:schemeClr val="accent3">
                    <a:lumMod val="50000"/>
                  </a:schemeClr>
                </a:solidFill>
                <a:latin typeface="Times New Roman" pitchFamily="18" charset="0"/>
                <a:ea typeface="Arial Unicode MS" pitchFamily="34" charset="-120"/>
                <a:cs typeface="Times New Roman" pitchFamily="18" charset="0"/>
              </a:rPr>
              <a:t>re-disperse</a:t>
            </a:r>
            <a:r>
              <a:rPr kumimoji="0" lang="en-US" altLang="zh-TW" sz="1400" b="1" kern="0" dirty="0">
                <a:solidFill>
                  <a:schemeClr val="accent4">
                    <a:lumMod val="50000"/>
                  </a:schemeClr>
                </a:solidFill>
                <a:latin typeface="Times New Roman" pitchFamily="18" charset="0"/>
                <a:ea typeface="Arial Unicode MS" pitchFamily="34" charset="-120"/>
                <a:cs typeface="Times New Roman" pitchFamily="18" charset="0"/>
              </a:rPr>
              <a:t>d</a:t>
            </a:r>
            <a:r>
              <a:rPr kumimoji="0" lang="en-US" altLang="zh-TW" sz="1400" kern="0" dirty="0">
                <a:solidFill>
                  <a:srgbClr val="407592"/>
                </a:solidFill>
                <a:latin typeface="Times New Roman" pitchFamily="18" charset="0"/>
                <a:ea typeface="Arial Unicode MS" pitchFamily="34" charset="-120"/>
                <a:cs typeface="Times New Roman" pitchFamily="18" charset="0"/>
              </a:rPr>
              <a:t> </a:t>
            </a:r>
            <a:r>
              <a:rPr kumimoji="0" lang="en-US" altLang="zh-TW" sz="1400" kern="0" dirty="0">
                <a:solidFill>
                  <a:sysClr val="windowText" lastClr="000000"/>
                </a:solidFill>
                <a:latin typeface="Times New Roman" pitchFamily="18" charset="0"/>
                <a:ea typeface="Arial Unicode MS" pitchFamily="34" charset="-120"/>
                <a:cs typeface="Times New Roman" pitchFamily="18" charset="0"/>
              </a:rPr>
              <a:t>in </a:t>
            </a:r>
            <a:r>
              <a:rPr kumimoji="0" lang="en-US" altLang="zh-TW" sz="1400" kern="0" dirty="0" err="1" smtClean="0">
                <a:solidFill>
                  <a:sysClr val="windowText" lastClr="000000"/>
                </a:solidFill>
                <a:latin typeface="Times New Roman" pitchFamily="18" charset="0"/>
                <a:ea typeface="Arial Unicode MS" pitchFamily="34" charset="-120"/>
                <a:cs typeface="Times New Roman" pitchFamily="18" charset="0"/>
              </a:rPr>
              <a:t>EtOH</a:t>
            </a:r>
            <a:r>
              <a:rPr kumimoji="0" lang="en-US" altLang="zh-TW" sz="1400" kern="0" dirty="0">
                <a:solidFill>
                  <a:sysClr val="windowText" lastClr="000000"/>
                </a:solidFill>
                <a:latin typeface="Times New Roman" pitchFamily="18" charset="0"/>
                <a:ea typeface="Arial Unicode MS" pitchFamily="34" charset="-120"/>
                <a:cs typeface="Times New Roman" pitchFamily="18" charset="0"/>
              </a:rPr>
              <a:t>. </a:t>
            </a:r>
            <a:endParaRPr lang="zh-TW" altLang="en-US" sz="1400" dirty="0"/>
          </a:p>
        </p:txBody>
      </p:sp>
      <p:sp>
        <p:nvSpPr>
          <p:cNvPr id="32" name="文字方塊 31"/>
          <p:cNvSpPr txBox="1"/>
          <p:nvPr/>
        </p:nvSpPr>
        <p:spPr>
          <a:xfrm>
            <a:off x="5292080" y="5786680"/>
            <a:ext cx="1346052" cy="738664"/>
          </a:xfrm>
          <a:prstGeom prst="rect">
            <a:avLst/>
          </a:prstGeom>
          <a:noFill/>
        </p:spPr>
        <p:txBody>
          <a:bodyPr wrap="square" rtlCol="0">
            <a:spAutoFit/>
          </a:bodyPr>
          <a:lstStyle/>
          <a:p>
            <a:pPr marL="285750" indent="-285750">
              <a:buFont typeface="Wingdings" panose="05000000000000000000" pitchFamily="2" charset="2"/>
              <a:buChar char="Ø"/>
            </a:pPr>
            <a:r>
              <a:rPr lang="en-US" altLang="zh-TW" sz="1400" dirty="0" smtClean="0">
                <a:latin typeface="Times New Roman" panose="02020603050405020304" pitchFamily="18" charset="0"/>
                <a:cs typeface="Times New Roman" panose="02020603050405020304" pitchFamily="18" charset="0"/>
              </a:rPr>
              <a:t>Supernatant </a:t>
            </a:r>
          </a:p>
          <a:p>
            <a:r>
              <a:rPr lang="en-US" altLang="zh-TW" sz="1400" dirty="0">
                <a:latin typeface="Times New Roman" panose="02020603050405020304" pitchFamily="18" charset="0"/>
                <a:cs typeface="Times New Roman" panose="02020603050405020304" pitchFamily="18" charset="0"/>
              </a:rPr>
              <a:t> </a:t>
            </a:r>
            <a:r>
              <a:rPr lang="en-US" altLang="zh-TW" sz="1400" dirty="0" smtClean="0">
                <a:latin typeface="Times New Roman" panose="02020603050405020304" pitchFamily="18" charset="0"/>
                <a:cs typeface="Times New Roman" panose="02020603050405020304" pitchFamily="18" charset="0"/>
              </a:rPr>
              <a:t>      removal</a:t>
            </a:r>
            <a:r>
              <a:rPr kumimoji="0" lang="en-US" altLang="zh-TW" sz="1400" kern="0" dirty="0" smtClean="0">
                <a:solidFill>
                  <a:sysClr val="windowText" lastClr="000000"/>
                </a:solidFill>
                <a:latin typeface="Times New Roman" pitchFamily="18" charset="0"/>
                <a:cs typeface="Times New Roman" pitchFamily="18" charset="0"/>
              </a:rPr>
              <a:t>. </a:t>
            </a:r>
            <a:endParaRPr lang="zh-TW" altLang="en-US" sz="1400" dirty="0"/>
          </a:p>
          <a:p>
            <a:endParaRPr lang="zh-TW" altLang="en-US" sz="1400" dirty="0">
              <a:latin typeface="Times New Roman" panose="02020603050405020304" pitchFamily="18" charset="0"/>
              <a:cs typeface="Times New Roman" panose="02020603050405020304" pitchFamily="18" charset="0"/>
            </a:endParaRPr>
          </a:p>
        </p:txBody>
      </p:sp>
      <p:sp>
        <p:nvSpPr>
          <p:cNvPr id="33" name="文字方塊 32"/>
          <p:cNvSpPr txBox="1"/>
          <p:nvPr/>
        </p:nvSpPr>
        <p:spPr>
          <a:xfrm>
            <a:off x="94023" y="5930115"/>
            <a:ext cx="1741673" cy="307777"/>
          </a:xfrm>
          <a:prstGeom prst="rect">
            <a:avLst/>
          </a:prstGeom>
          <a:noFill/>
        </p:spPr>
        <p:txBody>
          <a:bodyPr wrap="square" rtlCol="0">
            <a:spAutoFit/>
          </a:bodyPr>
          <a:lstStyle/>
          <a:p>
            <a:pPr lvl="0" algn="just"/>
            <a:r>
              <a:rPr lang="en-US" altLang="zh-TW" sz="1400" dirty="0" smtClean="0">
                <a:latin typeface="Times New Roman" panose="02020603050405020304" pitchFamily="18" charset="0"/>
                <a:cs typeface="Times New Roman" panose="02020603050405020304" pitchFamily="18" charset="0"/>
              </a:rPr>
              <a:t>Micro centrifuge tube.</a:t>
            </a:r>
            <a:endParaRPr lang="zh-TW" altLang="en-US" sz="1400" dirty="0">
              <a:latin typeface="Times New Roman" panose="02020603050405020304" pitchFamily="18" charset="0"/>
              <a:cs typeface="Times New Roman" panose="02020603050405020304" pitchFamily="18" charset="0"/>
            </a:endParaRPr>
          </a:p>
        </p:txBody>
      </p:sp>
      <p:sp>
        <p:nvSpPr>
          <p:cNvPr id="31" name="向右箭號 30"/>
          <p:cNvSpPr>
            <a:spLocks noChangeAspect="1"/>
          </p:cNvSpPr>
          <p:nvPr/>
        </p:nvSpPr>
        <p:spPr>
          <a:xfrm>
            <a:off x="3085860" y="2452129"/>
            <a:ext cx="608410" cy="360000"/>
          </a:xfrm>
          <a:prstGeom prst="rightArrow">
            <a:avLst>
              <a:gd name="adj1" fmla="val 43867"/>
              <a:gd name="adj2" fmla="val 56313"/>
            </a:avLst>
          </a:prstGeom>
          <a:gradFill>
            <a:gsLst>
              <a:gs pos="9000">
                <a:schemeClr val="accent1">
                  <a:tint val="1000"/>
                  <a:satMod val="255000"/>
                </a:schemeClr>
              </a:gs>
              <a:gs pos="78000">
                <a:srgbClr val="1E618A"/>
              </a:gs>
              <a:gs pos="51000">
                <a:srgbClr val="D6EAF6"/>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TW" altLang="en-US">
              <a:latin typeface="Times New Roman" pitchFamily="18" charset="0"/>
              <a:cs typeface="Times New Roman" pitchFamily="18" charset="0"/>
            </a:endParaRPr>
          </a:p>
        </p:txBody>
      </p:sp>
      <p:pic>
        <p:nvPicPr>
          <p:cNvPr id="9" name="圖片 8"/>
          <p:cNvPicPr>
            <a:picLocks noChangeAspect="1"/>
          </p:cNvPicPr>
          <p:nvPr/>
        </p:nvPicPr>
        <p:blipFill>
          <a:blip r:embed="rId6"/>
          <a:stretch>
            <a:fillRect/>
          </a:stretch>
        </p:blipFill>
        <p:spPr>
          <a:xfrm>
            <a:off x="4410905" y="1317737"/>
            <a:ext cx="809167" cy="2506519"/>
          </a:xfrm>
          <a:prstGeom prst="rect">
            <a:avLst/>
          </a:prstGeom>
        </p:spPr>
      </p:pic>
      <p:sp>
        <p:nvSpPr>
          <p:cNvPr id="39" name="橢圓 38"/>
          <p:cNvSpPr/>
          <p:nvPr/>
        </p:nvSpPr>
        <p:spPr>
          <a:xfrm>
            <a:off x="4527488" y="2185532"/>
            <a:ext cx="576000" cy="56148"/>
          </a:xfrm>
          <a:prstGeom prst="ellipse">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p:cNvSpPr/>
          <p:nvPr/>
        </p:nvSpPr>
        <p:spPr>
          <a:xfrm>
            <a:off x="449752" y="3697867"/>
            <a:ext cx="1516762"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5g </a:t>
            </a:r>
            <a:r>
              <a:rPr kumimoji="0" lang="en-US" altLang="zh-TW" sz="1400" kern="0" dirty="0" err="1" smtClean="0">
                <a:solidFill>
                  <a:sysClr val="windowText" lastClr="000000"/>
                </a:solidFill>
                <a:latin typeface="Times New Roman" pitchFamily="18" charset="0"/>
                <a:ea typeface="Arial Unicode MS" pitchFamily="34" charset="-120"/>
                <a:cs typeface="Times New Roman" pitchFamily="18" charset="0"/>
              </a:rPr>
              <a:t>RuPt</a:t>
            </a:r>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 </a:t>
            </a:r>
            <a:r>
              <a:rPr kumimoji="0" lang="en-US" altLang="zh-TW" sz="1400" kern="0" dirty="0">
                <a:solidFill>
                  <a:sysClr val="windowText" lastClr="000000"/>
                </a:solidFill>
                <a:latin typeface="Times New Roman" pitchFamily="18" charset="0"/>
                <a:ea typeface="Arial Unicode MS" pitchFamily="34" charset="-120"/>
                <a:cs typeface="Times New Roman" pitchFamily="18" charset="0"/>
              </a:rPr>
              <a:t>alloy NPs</a:t>
            </a:r>
            <a:endParaRPr kumimoji="0" lang="zh-TW" altLang="en-US" sz="1400" kern="0" dirty="0">
              <a:solidFill>
                <a:sysClr val="windowText" lastClr="000000"/>
              </a:solidFill>
              <a:latin typeface="Times New Roman" pitchFamily="18" charset="0"/>
              <a:cs typeface="Times New Roman" pitchFamily="18" charset="0"/>
            </a:endParaRPr>
          </a:p>
        </p:txBody>
      </p:sp>
      <p:cxnSp>
        <p:nvCxnSpPr>
          <p:cNvPr id="42" name="直線接點 41"/>
          <p:cNvCxnSpPr/>
          <p:nvPr/>
        </p:nvCxnSpPr>
        <p:spPr>
          <a:xfrm flipH="1">
            <a:off x="1270224" y="3627350"/>
            <a:ext cx="162000" cy="13714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4" name="直線接點 43"/>
          <p:cNvCxnSpPr/>
          <p:nvPr/>
        </p:nvCxnSpPr>
        <p:spPr>
          <a:xfrm>
            <a:off x="-1" y="4030581"/>
            <a:ext cx="9144000" cy="0"/>
          </a:xfrm>
          <a:prstGeom prst="line">
            <a:avLst/>
          </a:prstGeom>
        </p:spPr>
        <p:style>
          <a:lnRef idx="3">
            <a:schemeClr val="dk1"/>
          </a:lnRef>
          <a:fillRef idx="0">
            <a:schemeClr val="dk1"/>
          </a:fillRef>
          <a:effectRef idx="2">
            <a:schemeClr val="dk1"/>
          </a:effectRef>
          <a:fontRef idx="minor">
            <a:schemeClr val="tx1"/>
          </a:fontRef>
        </p:style>
      </p:cxnSp>
      <p:pic>
        <p:nvPicPr>
          <p:cNvPr id="55" name="圖片 54"/>
          <p:cNvPicPr>
            <a:picLocks noChangeAspect="1"/>
          </p:cNvPicPr>
          <p:nvPr/>
        </p:nvPicPr>
        <p:blipFill>
          <a:blip r:embed="rId7"/>
          <a:stretch>
            <a:fillRect/>
          </a:stretch>
        </p:blipFill>
        <p:spPr>
          <a:xfrm>
            <a:off x="1244360" y="1299880"/>
            <a:ext cx="807360" cy="2506518"/>
          </a:xfrm>
          <a:prstGeom prst="rect">
            <a:avLst/>
          </a:prstGeom>
        </p:spPr>
      </p:pic>
      <p:sp>
        <p:nvSpPr>
          <p:cNvPr id="56" name="文字方塊 55"/>
          <p:cNvSpPr txBox="1"/>
          <p:nvPr/>
        </p:nvSpPr>
        <p:spPr>
          <a:xfrm>
            <a:off x="5508104" y="1828071"/>
            <a:ext cx="1899424" cy="1815882"/>
          </a:xfrm>
          <a:prstGeom prst="rect">
            <a:avLst/>
          </a:prstGeom>
          <a:noFill/>
        </p:spPr>
        <p:txBody>
          <a:bodyPr wrap="square" rtlCol="0">
            <a:spAutoFit/>
          </a:bodyPr>
          <a:lstStyle/>
          <a:p>
            <a:pPr marL="285750" indent="-285750">
              <a:buFont typeface="Wingdings" panose="05000000000000000000" pitchFamily="2" charset="2"/>
              <a:buChar char="Ø"/>
            </a:pPr>
            <a:r>
              <a:rPr lang="en-US" altLang="zh-TW" sz="1400" dirty="0">
                <a:latin typeface="Times New Roman" panose="02020603050405020304" pitchFamily="18" charset="0"/>
                <a:cs typeface="Times New Roman" panose="02020603050405020304" pitchFamily="18" charset="0"/>
              </a:rPr>
              <a:t>After supernatant removal</a:t>
            </a:r>
            <a:r>
              <a:rPr kumimoji="0" lang="en-US" altLang="zh-TW" sz="1400" kern="0" dirty="0">
                <a:solidFill>
                  <a:sysClr val="windowText" lastClr="000000"/>
                </a:solidFill>
                <a:latin typeface="Times New Roman" pitchFamily="18" charset="0"/>
                <a:cs typeface="Times New Roman" pitchFamily="18" charset="0"/>
              </a:rPr>
              <a:t>. </a:t>
            </a:r>
            <a:endParaRPr kumimoji="0" lang="en-US" altLang="zh-TW" sz="1400" kern="0" dirty="0" smtClean="0">
              <a:solidFill>
                <a:sysClr val="windowText" lastClr="000000"/>
              </a:solidFill>
              <a:latin typeface="Times New Roman" pitchFamily="18" charset="0"/>
              <a:cs typeface="Times New Roman" pitchFamily="18" charset="0"/>
            </a:endParaRPr>
          </a:p>
          <a:p>
            <a:pPr marL="285750" indent="-285750" algn="just">
              <a:buFont typeface="Wingdings" panose="05000000000000000000" pitchFamily="2" charset="2"/>
              <a:buChar char="Ø"/>
            </a:pPr>
            <a:endParaRPr kumimoji="0" lang="en-US" altLang="zh-TW" sz="800" kern="0" dirty="0">
              <a:solidFill>
                <a:sysClr val="windowText" lastClr="000000"/>
              </a:solidFill>
              <a:latin typeface="Times New Roman" pitchFamily="18" charset="0"/>
              <a:cs typeface="Times New Roman" pitchFamily="18" charset="0"/>
            </a:endParaRPr>
          </a:p>
          <a:p>
            <a:pPr marL="285750" indent="-285750" algn="just">
              <a:buFont typeface="Wingdings" panose="05000000000000000000" pitchFamily="2" charset="2"/>
              <a:buChar char="Ø"/>
            </a:pPr>
            <a:endParaRPr kumimoji="0" lang="en-US" altLang="zh-TW" sz="2000" kern="0" dirty="0" smtClean="0">
              <a:solidFill>
                <a:sysClr val="windowText" lastClr="000000"/>
              </a:solidFill>
              <a:latin typeface="Times New Roman" pitchFamily="18" charset="0"/>
              <a:cs typeface="Times New Roman" pitchFamily="18" charset="0"/>
            </a:endParaRPr>
          </a:p>
          <a:p>
            <a:pPr marL="285750" indent="-285750" algn="just">
              <a:buFont typeface="Wingdings" panose="05000000000000000000" pitchFamily="2" charset="2"/>
              <a:buChar char="Ø"/>
            </a:pPr>
            <a:endParaRPr lang="zh-TW" altLang="en-US" sz="1400" dirty="0"/>
          </a:p>
          <a:p>
            <a:pPr marL="285750" lvl="0" indent="-285750" algn="just">
              <a:buFont typeface="Wingdings" panose="05000000000000000000" pitchFamily="2" charset="2"/>
              <a:buChar char="Ø"/>
            </a:pPr>
            <a:r>
              <a:rPr kumimoji="0" lang="en-US" altLang="zh-TW" sz="1400" kern="0" dirty="0" err="1" smtClean="0">
                <a:solidFill>
                  <a:sysClr val="windowText" lastClr="000000"/>
                </a:solidFill>
                <a:latin typeface="Times New Roman" pitchFamily="18" charset="0"/>
                <a:ea typeface="Arial Unicode MS" pitchFamily="34" charset="-120"/>
                <a:cs typeface="Times New Roman" pitchFamily="18" charset="0"/>
              </a:rPr>
              <a:t>RuPt</a:t>
            </a:r>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 alloy 1:1 NPs were </a:t>
            </a:r>
            <a:r>
              <a:rPr kumimoji="0" lang="en-US" altLang="zh-TW" sz="1400" b="1" kern="0" dirty="0">
                <a:solidFill>
                  <a:schemeClr val="accent5">
                    <a:lumMod val="50000"/>
                  </a:schemeClr>
                </a:solidFill>
                <a:latin typeface="Times New Roman" pitchFamily="18" charset="0"/>
                <a:ea typeface="Arial Unicode MS" pitchFamily="34" charset="-120"/>
                <a:cs typeface="Times New Roman" pitchFamily="18" charset="0"/>
              </a:rPr>
              <a:t>re-dispers</a:t>
            </a:r>
            <a:r>
              <a:rPr kumimoji="0" lang="en-US" altLang="zh-TW" sz="1400" b="1" kern="0" dirty="0" smtClean="0">
                <a:solidFill>
                  <a:schemeClr val="accent5">
                    <a:lumMod val="50000"/>
                  </a:schemeClr>
                </a:solidFill>
                <a:latin typeface="Times New Roman" pitchFamily="18" charset="0"/>
                <a:ea typeface="Arial Unicode MS" pitchFamily="34" charset="-120"/>
                <a:cs typeface="Times New Roman" pitchFamily="18" charset="0"/>
              </a:rPr>
              <a:t>ed</a:t>
            </a:r>
            <a:r>
              <a:rPr kumimoji="0" lang="en-US" altLang="zh-TW" sz="1400" kern="0" dirty="0" smtClean="0">
                <a:solidFill>
                  <a:schemeClr val="bg2">
                    <a:lumMod val="50000"/>
                  </a:schemeClr>
                </a:solidFill>
                <a:latin typeface="Times New Roman" pitchFamily="18" charset="0"/>
                <a:ea typeface="Arial Unicode MS" pitchFamily="34" charset="-120"/>
                <a:cs typeface="Times New Roman" pitchFamily="18" charset="0"/>
              </a:rPr>
              <a:t> </a:t>
            </a:r>
            <a:r>
              <a:rPr kumimoji="0" lang="en-US" altLang="zh-TW" sz="1400" kern="0" dirty="0">
                <a:solidFill>
                  <a:sysClr val="windowText" lastClr="000000"/>
                </a:solidFill>
                <a:latin typeface="Times New Roman" pitchFamily="18" charset="0"/>
                <a:ea typeface="Arial Unicode MS" pitchFamily="34" charset="-120"/>
                <a:cs typeface="Times New Roman" pitchFamily="18" charset="0"/>
              </a:rPr>
              <a:t>in </a:t>
            </a:r>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18 mL </a:t>
            </a:r>
            <a:r>
              <a:rPr kumimoji="0" lang="en-US" altLang="zh-TW" sz="1400" kern="0" dirty="0" err="1" smtClean="0">
                <a:solidFill>
                  <a:sysClr val="windowText" lastClr="000000"/>
                </a:solidFill>
                <a:latin typeface="Times New Roman" pitchFamily="18" charset="0"/>
                <a:ea typeface="Arial Unicode MS" pitchFamily="34" charset="-120"/>
                <a:cs typeface="Times New Roman" pitchFamily="18" charset="0"/>
              </a:rPr>
              <a:t>EtOH</a:t>
            </a:r>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a:t>
            </a:r>
          </a:p>
        </p:txBody>
      </p:sp>
      <p:pic>
        <p:nvPicPr>
          <p:cNvPr id="62" name="圖片 61"/>
          <p:cNvPicPr>
            <a:picLocks noChangeAspect="1"/>
          </p:cNvPicPr>
          <p:nvPr/>
        </p:nvPicPr>
        <p:blipFill>
          <a:blip r:embed="rId8"/>
          <a:stretch>
            <a:fillRect/>
          </a:stretch>
        </p:blipFill>
        <p:spPr>
          <a:xfrm>
            <a:off x="7507587" y="1303448"/>
            <a:ext cx="809167" cy="2506519"/>
          </a:xfrm>
          <a:prstGeom prst="rect">
            <a:avLst/>
          </a:prstGeom>
        </p:spPr>
      </p:pic>
      <p:pic>
        <p:nvPicPr>
          <p:cNvPr id="63" name="圖片 62"/>
          <p:cNvPicPr>
            <a:picLocks noChangeAspect="1"/>
          </p:cNvPicPr>
          <p:nvPr/>
        </p:nvPicPr>
        <p:blipFill>
          <a:blip r:embed="rId9"/>
          <a:stretch>
            <a:fillRect/>
          </a:stretch>
        </p:blipFill>
        <p:spPr>
          <a:xfrm>
            <a:off x="636640" y="4330686"/>
            <a:ext cx="493342" cy="1440000"/>
          </a:xfrm>
          <a:prstGeom prst="rect">
            <a:avLst/>
          </a:prstGeom>
        </p:spPr>
      </p:pic>
      <p:sp>
        <p:nvSpPr>
          <p:cNvPr id="64" name="向右箭號 63"/>
          <p:cNvSpPr>
            <a:spLocks noChangeAspect="1"/>
          </p:cNvSpPr>
          <p:nvPr/>
        </p:nvSpPr>
        <p:spPr>
          <a:xfrm>
            <a:off x="6166735" y="2452129"/>
            <a:ext cx="608410" cy="360000"/>
          </a:xfrm>
          <a:prstGeom prst="rightArrow">
            <a:avLst>
              <a:gd name="adj1" fmla="val 43867"/>
              <a:gd name="adj2" fmla="val 56313"/>
            </a:avLst>
          </a:prstGeom>
          <a:gradFill>
            <a:gsLst>
              <a:gs pos="9000">
                <a:schemeClr val="accent1">
                  <a:tint val="1000"/>
                  <a:satMod val="255000"/>
                </a:schemeClr>
              </a:gs>
              <a:gs pos="78000">
                <a:srgbClr val="1E618A"/>
              </a:gs>
              <a:gs pos="51000">
                <a:srgbClr val="D6EAF6"/>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TW" altLang="en-US">
              <a:latin typeface="Times New Roman" pitchFamily="18" charset="0"/>
              <a:cs typeface="Times New Roman" pitchFamily="18" charset="0"/>
            </a:endParaRPr>
          </a:p>
        </p:txBody>
      </p:sp>
      <p:sp>
        <p:nvSpPr>
          <p:cNvPr id="66" name="矩形 65"/>
          <p:cNvSpPr/>
          <p:nvPr/>
        </p:nvSpPr>
        <p:spPr>
          <a:xfrm>
            <a:off x="594181" y="1987647"/>
            <a:ext cx="784189" cy="307777"/>
          </a:xfrm>
          <a:prstGeom prst="rect">
            <a:avLst/>
          </a:prstGeom>
        </p:spPr>
        <p:txBody>
          <a:bodyPr wrap="none">
            <a:spAutoFit/>
          </a:bodyPr>
          <a:lstStyle/>
          <a:p>
            <a:r>
              <a:rPr kumimoji="0" lang="en-US" altLang="zh-TW" sz="1400" kern="0" dirty="0" smtClean="0">
                <a:solidFill>
                  <a:sysClr val="windowText" lastClr="000000"/>
                </a:solidFill>
                <a:latin typeface="Times New Roman" pitchFamily="18" charset="0"/>
                <a:ea typeface="Arial Unicode MS" pitchFamily="34" charset="-120"/>
                <a:cs typeface="Times New Roman" pitchFamily="18" charset="0"/>
              </a:rPr>
              <a:t>Acetone</a:t>
            </a:r>
            <a:endParaRPr lang="zh-TW" altLang="en-US" dirty="0"/>
          </a:p>
        </p:txBody>
      </p:sp>
      <p:cxnSp>
        <p:nvCxnSpPr>
          <p:cNvPr id="67" name="直線接點 66"/>
          <p:cNvCxnSpPr/>
          <p:nvPr/>
        </p:nvCxnSpPr>
        <p:spPr>
          <a:xfrm flipH="1" flipV="1">
            <a:off x="1219137" y="2241680"/>
            <a:ext cx="131262" cy="214605"/>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1" name="向右箭號 70"/>
          <p:cNvSpPr>
            <a:spLocks noChangeAspect="1"/>
          </p:cNvSpPr>
          <p:nvPr/>
        </p:nvSpPr>
        <p:spPr>
          <a:xfrm>
            <a:off x="6660232" y="4869740"/>
            <a:ext cx="608410" cy="360000"/>
          </a:xfrm>
          <a:prstGeom prst="rightArrow">
            <a:avLst>
              <a:gd name="adj1" fmla="val 43867"/>
              <a:gd name="adj2" fmla="val 56313"/>
            </a:avLst>
          </a:prstGeom>
          <a:gradFill>
            <a:gsLst>
              <a:gs pos="9000">
                <a:schemeClr val="accent1">
                  <a:tint val="1000"/>
                  <a:satMod val="255000"/>
                </a:schemeClr>
              </a:gs>
              <a:gs pos="78000">
                <a:srgbClr val="1E618A"/>
              </a:gs>
              <a:gs pos="51000">
                <a:srgbClr val="D6EAF6"/>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TW" altLang="en-US">
              <a:latin typeface="Times New Roman" pitchFamily="18" charset="0"/>
              <a:cs typeface="Times New Roman" pitchFamily="18" charset="0"/>
            </a:endParaRPr>
          </a:p>
        </p:txBody>
      </p:sp>
      <p:sp>
        <p:nvSpPr>
          <p:cNvPr id="73" name="向右箭號 72"/>
          <p:cNvSpPr>
            <a:spLocks noChangeAspect="1"/>
          </p:cNvSpPr>
          <p:nvPr/>
        </p:nvSpPr>
        <p:spPr>
          <a:xfrm>
            <a:off x="4899694" y="4869740"/>
            <a:ext cx="608410" cy="360000"/>
          </a:xfrm>
          <a:prstGeom prst="rightArrow">
            <a:avLst>
              <a:gd name="adj1" fmla="val 43867"/>
              <a:gd name="adj2" fmla="val 56313"/>
            </a:avLst>
          </a:prstGeom>
          <a:gradFill>
            <a:gsLst>
              <a:gs pos="9000">
                <a:schemeClr val="accent1">
                  <a:tint val="1000"/>
                  <a:satMod val="255000"/>
                </a:schemeClr>
              </a:gs>
              <a:gs pos="78000">
                <a:srgbClr val="1E618A"/>
              </a:gs>
              <a:gs pos="51000">
                <a:srgbClr val="D6EAF6"/>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TW" altLang="en-US">
              <a:latin typeface="Times New Roman" pitchFamily="18" charset="0"/>
              <a:cs typeface="Times New Roman" pitchFamily="18" charset="0"/>
            </a:endParaRPr>
          </a:p>
        </p:txBody>
      </p:sp>
      <p:sp>
        <p:nvSpPr>
          <p:cNvPr id="74" name="向右箭號 73"/>
          <p:cNvSpPr>
            <a:spLocks noChangeAspect="1"/>
          </p:cNvSpPr>
          <p:nvPr/>
        </p:nvSpPr>
        <p:spPr>
          <a:xfrm>
            <a:off x="1366332" y="4869740"/>
            <a:ext cx="608410" cy="360000"/>
          </a:xfrm>
          <a:prstGeom prst="rightArrow">
            <a:avLst>
              <a:gd name="adj1" fmla="val 43867"/>
              <a:gd name="adj2" fmla="val 56313"/>
            </a:avLst>
          </a:prstGeom>
          <a:gradFill>
            <a:gsLst>
              <a:gs pos="9000">
                <a:schemeClr val="accent1">
                  <a:tint val="1000"/>
                  <a:satMod val="255000"/>
                </a:schemeClr>
              </a:gs>
              <a:gs pos="78000">
                <a:srgbClr val="1E618A"/>
              </a:gs>
              <a:gs pos="51000">
                <a:srgbClr val="D6EAF6"/>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TW" altLang="en-US">
              <a:latin typeface="Times New Roman" pitchFamily="18" charset="0"/>
              <a:cs typeface="Times New Roman" pitchFamily="18" charset="0"/>
            </a:endParaRPr>
          </a:p>
        </p:txBody>
      </p:sp>
      <p:pic>
        <p:nvPicPr>
          <p:cNvPr id="29" name="圖片 2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281710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xit" presetSubtype="0" fill="hold" grpId="0" nodeType="afterEffect">
                                  <p:stCondLst>
                                    <p:cond delay="0"/>
                                  </p:stCondLst>
                                  <p:childTnLst>
                                    <p:animEffect transition="out" filter="fade">
                                      <p:cBhvr>
                                        <p:cTn id="6" dur="900"/>
                                        <p:tgtEl>
                                          <p:spTgt spid="39"/>
                                        </p:tgtEl>
                                      </p:cBhvr>
                                    </p:animEffect>
                                    <p:anim calcmode="lin" valueType="num">
                                      <p:cBhvr>
                                        <p:cTn id="7" dur="900"/>
                                        <p:tgtEl>
                                          <p:spTgt spid="39"/>
                                        </p:tgtEl>
                                        <p:attrNameLst>
                                          <p:attrName>ppt_x</p:attrName>
                                        </p:attrNameLst>
                                      </p:cBhvr>
                                      <p:tavLst>
                                        <p:tav tm="0">
                                          <p:val>
                                            <p:strVal val="ppt_x"/>
                                          </p:val>
                                        </p:tav>
                                        <p:tav tm="100000">
                                          <p:val>
                                            <p:strVal val="ppt_x"/>
                                          </p:val>
                                        </p:tav>
                                      </p:tavLst>
                                    </p:anim>
                                    <p:anim calcmode="lin" valueType="num">
                                      <p:cBhvr>
                                        <p:cTn id="8" dur="900"/>
                                        <p:tgtEl>
                                          <p:spTgt spid="39"/>
                                        </p:tgtEl>
                                        <p:attrNameLst>
                                          <p:attrName>ppt_y</p:attrName>
                                        </p:attrNameLst>
                                      </p:cBhvr>
                                      <p:tavLst>
                                        <p:tav tm="0">
                                          <p:val>
                                            <p:strVal val="ppt_y"/>
                                          </p:val>
                                        </p:tav>
                                        <p:tav tm="100000">
                                          <p:val>
                                            <p:strVal val="ppt_y+.1"/>
                                          </p:val>
                                        </p:tav>
                                      </p:tavLst>
                                    </p:anim>
                                    <p:set>
                                      <p:cBhvr>
                                        <p:cTn id="9" dur="1" fill="hold">
                                          <p:stCondLst>
                                            <p:cond delay="899"/>
                                          </p:stCondLst>
                                        </p:cTn>
                                        <p:tgtEl>
                                          <p:spTgt spid="39"/>
                                        </p:tgtEl>
                                        <p:attrNameLst>
                                          <p:attrName>style.visibility</p:attrName>
                                        </p:attrNameLst>
                                      </p:cBhvr>
                                      <p:to>
                                        <p:strVal val="hidden"/>
                                      </p:to>
                                    </p:set>
                                  </p:childTnLst>
                                </p:cTn>
                              </p:par>
                            </p:childTnLst>
                          </p:cTn>
                        </p:par>
                        <p:par>
                          <p:cTn id="10" fill="hold">
                            <p:stCondLst>
                              <p:cond delay="900"/>
                            </p:stCondLst>
                            <p:childTnLst>
                              <p:par>
                                <p:cTn id="11" presetID="42" presetClass="exit" presetSubtype="0" fill="hold" grpId="0" nodeType="afterEffect">
                                  <p:stCondLst>
                                    <p:cond delay="0"/>
                                  </p:stCondLst>
                                  <p:childTnLst>
                                    <p:animEffect transition="out" filter="fade">
                                      <p:cBhvr>
                                        <p:cTn id="12" dur="900"/>
                                        <p:tgtEl>
                                          <p:spTgt spid="24"/>
                                        </p:tgtEl>
                                      </p:cBhvr>
                                    </p:animEffect>
                                    <p:anim calcmode="lin" valueType="num">
                                      <p:cBhvr>
                                        <p:cTn id="13" dur="900"/>
                                        <p:tgtEl>
                                          <p:spTgt spid="24"/>
                                        </p:tgtEl>
                                        <p:attrNameLst>
                                          <p:attrName>ppt_x</p:attrName>
                                        </p:attrNameLst>
                                      </p:cBhvr>
                                      <p:tavLst>
                                        <p:tav tm="0">
                                          <p:val>
                                            <p:strVal val="ppt_x"/>
                                          </p:val>
                                        </p:tav>
                                        <p:tav tm="100000">
                                          <p:val>
                                            <p:strVal val="ppt_x"/>
                                          </p:val>
                                        </p:tav>
                                      </p:tavLst>
                                    </p:anim>
                                    <p:anim calcmode="lin" valueType="num">
                                      <p:cBhvr>
                                        <p:cTn id="14" dur="900"/>
                                        <p:tgtEl>
                                          <p:spTgt spid="24"/>
                                        </p:tgtEl>
                                        <p:attrNameLst>
                                          <p:attrName>ppt_y</p:attrName>
                                        </p:attrNameLst>
                                      </p:cBhvr>
                                      <p:tavLst>
                                        <p:tav tm="0">
                                          <p:val>
                                            <p:strVal val="ppt_y"/>
                                          </p:val>
                                        </p:tav>
                                        <p:tav tm="100000">
                                          <p:val>
                                            <p:strVal val="ppt_y+.1"/>
                                          </p:val>
                                        </p:tav>
                                      </p:tavLst>
                                    </p:anim>
                                    <p:set>
                                      <p:cBhvr>
                                        <p:cTn id="15" dur="1" fill="hold">
                                          <p:stCondLst>
                                            <p:cond delay="8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立方體 15"/>
          <p:cNvSpPr>
            <a:spLocks noChangeAspect="1"/>
          </p:cNvSpPr>
          <p:nvPr/>
        </p:nvSpPr>
        <p:spPr>
          <a:xfrm>
            <a:off x="658430" y="2174093"/>
            <a:ext cx="457200" cy="1084620"/>
          </a:xfrm>
          <a:prstGeom prst="cube">
            <a:avLst>
              <a:gd name="adj" fmla="val 12344"/>
            </a:avLst>
          </a:prstGeom>
          <a:solidFill>
            <a:schemeClr val="bg1">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6616" y="2021999"/>
            <a:ext cx="457242" cy="1084620"/>
          </a:xfrm>
          <a:prstGeom prst="rect">
            <a:avLst/>
          </a:prstGeom>
          <a:scene3d>
            <a:camera prst="orthographicFront"/>
            <a:lightRig rig="threePt" dir="t"/>
          </a:scene3d>
          <a:sp3d>
            <a:bevelT prst="angle"/>
          </a:sp3d>
        </p:spPr>
      </p:pic>
      <p:sp>
        <p:nvSpPr>
          <p:cNvPr id="4" name="標題 1"/>
          <p:cNvSpPr txBox="1">
            <a:spLocks/>
          </p:cNvSpPr>
          <p:nvPr/>
        </p:nvSpPr>
        <p:spPr bwMode="auto">
          <a:xfrm>
            <a:off x="124759" y="432437"/>
            <a:ext cx="8695713" cy="10660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kumimoji="0" lang="en-US" altLang="zh-TW" sz="3000" b="1" dirty="0">
                <a:solidFill>
                  <a:srgbClr val="0B0F55"/>
                </a:solidFill>
                <a:latin typeface="Times New Roman" pitchFamily="18" charset="0"/>
                <a:ea typeface="微軟正黑體" panose="020B0604030504040204" pitchFamily="34" charset="-120"/>
                <a:cs typeface="Times New Roman" pitchFamily="18" charset="0"/>
              </a:rPr>
              <a:t>C</a:t>
            </a:r>
            <a:r>
              <a:rPr kumimoji="0" lang="en-US" altLang="zh-TW" sz="3000" b="1" dirty="0" smtClean="0">
                <a:solidFill>
                  <a:srgbClr val="0B0F55"/>
                </a:solidFill>
                <a:latin typeface="Times New Roman" pitchFamily="18" charset="0"/>
                <a:ea typeface="微軟正黑體" panose="020B0604030504040204" pitchFamily="34" charset="-120"/>
                <a:cs typeface="Times New Roman" pitchFamily="18" charset="0"/>
              </a:rPr>
              <a:t>arbon </a:t>
            </a:r>
            <a:r>
              <a:rPr kumimoji="0" lang="en-US" altLang="zh-TW" sz="3000" b="1" dirty="0">
                <a:solidFill>
                  <a:srgbClr val="0B0F55"/>
                </a:solidFill>
                <a:latin typeface="Times New Roman" pitchFamily="18" charset="0"/>
                <a:ea typeface="微軟正黑體" panose="020B0604030504040204" pitchFamily="34" charset="-120"/>
                <a:cs typeface="Times New Roman" pitchFamily="18" charset="0"/>
              </a:rPr>
              <a:t>fiber supported </a:t>
            </a:r>
            <a:r>
              <a:rPr kumimoji="0" lang="en-US" altLang="zh-TW" sz="3000" b="1" dirty="0" smtClean="0">
                <a:solidFill>
                  <a:srgbClr val="0B0F55"/>
                </a:solidFill>
                <a:latin typeface="Times New Roman" pitchFamily="18" charset="0"/>
                <a:ea typeface="微軟正黑體" panose="020B0604030504040204" pitchFamily="34" charset="-120"/>
                <a:cs typeface="Times New Roman" pitchFamily="18" charset="0"/>
              </a:rPr>
              <a:t>Pt, </a:t>
            </a:r>
            <a:r>
              <a:rPr kumimoji="0" lang="en-US" altLang="zh-TW" sz="3000" b="1" dirty="0" err="1" smtClean="0">
                <a:solidFill>
                  <a:srgbClr val="0B0F55"/>
                </a:solidFill>
                <a:latin typeface="Times New Roman" pitchFamily="18" charset="0"/>
                <a:ea typeface="微軟正黑體" panose="020B0604030504040204" pitchFamily="34" charset="-120"/>
                <a:cs typeface="Times New Roman" pitchFamily="18" charset="0"/>
              </a:rPr>
              <a:t>RuPt</a:t>
            </a:r>
            <a:r>
              <a:rPr kumimoji="0" lang="en-US" altLang="zh-TW" sz="3000" b="1" dirty="0" smtClean="0">
                <a:solidFill>
                  <a:srgbClr val="0B0F55"/>
                </a:solidFill>
                <a:latin typeface="Times New Roman" pitchFamily="18" charset="0"/>
                <a:ea typeface="微軟正黑體" panose="020B0604030504040204" pitchFamily="34" charset="-120"/>
                <a:cs typeface="Times New Roman" pitchFamily="18" charset="0"/>
              </a:rPr>
              <a:t> alloy, </a:t>
            </a:r>
            <a:r>
              <a:rPr kumimoji="0" lang="en-US" altLang="zh-TW" sz="3000" b="1" dirty="0" err="1" smtClean="0">
                <a:solidFill>
                  <a:srgbClr val="0B0F55"/>
                </a:solidFill>
                <a:latin typeface="Times New Roman" pitchFamily="18" charset="0"/>
                <a:ea typeface="微軟正黑體" panose="020B0604030504040204" pitchFamily="34" charset="-120"/>
                <a:cs typeface="Times New Roman" pitchFamily="18" charset="0"/>
              </a:rPr>
              <a:t>Ru@Pt</a:t>
            </a:r>
            <a:r>
              <a:rPr kumimoji="0" lang="en-US" altLang="zh-TW" sz="3000" b="1" dirty="0" smtClean="0">
                <a:solidFill>
                  <a:srgbClr val="0B0F55"/>
                </a:solidFill>
                <a:latin typeface="Times New Roman" pitchFamily="18" charset="0"/>
                <a:ea typeface="微軟正黑體" panose="020B0604030504040204" pitchFamily="34" charset="-120"/>
                <a:cs typeface="Times New Roman" pitchFamily="18" charset="0"/>
              </a:rPr>
              <a:t> alloy</a:t>
            </a:r>
            <a:endParaRPr kumimoji="0" lang="en-US" altLang="zh-TW" sz="3000" b="1" dirty="0">
              <a:solidFill>
                <a:srgbClr val="0B0F55"/>
              </a:solidFill>
              <a:latin typeface="Times New Roman" pitchFamily="18" charset="0"/>
              <a:ea typeface="微軟正黑體" panose="020B0604030504040204" pitchFamily="34" charset="-120"/>
              <a:cs typeface="Times New Roman" pitchFamily="18" charset="0"/>
            </a:endParaRPr>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11</a:t>
            </a:fld>
            <a:endParaRPr lang="zh-TW" altLang="en-US" dirty="0"/>
          </a:p>
        </p:txBody>
      </p:sp>
      <p:sp>
        <p:nvSpPr>
          <p:cNvPr id="8" name="矩形 49"/>
          <p:cNvSpPr>
            <a:spLocks noChangeArrowheads="1"/>
          </p:cNvSpPr>
          <p:nvPr/>
        </p:nvSpPr>
        <p:spPr bwMode="auto">
          <a:xfrm>
            <a:off x="277427" y="3392413"/>
            <a:ext cx="1414253" cy="584775"/>
          </a:xfrm>
          <a:prstGeom prst="rect">
            <a:avLst/>
          </a:prstGeom>
          <a:noFill/>
          <a:ln w="9525">
            <a:noFill/>
            <a:miter lim="800000"/>
            <a:headEnd/>
            <a:tailEnd/>
          </a:ln>
        </p:spPr>
        <p:txBody>
          <a:bodyPr wrap="square">
            <a:spAutoFit/>
          </a:bodyPr>
          <a:lstStyle/>
          <a:p>
            <a:r>
              <a:rPr kumimoji="0" lang="en-US" altLang="zh-TW" sz="1600" dirty="0">
                <a:latin typeface="Times New Roman" pitchFamily="18" charset="0"/>
                <a:ea typeface="Arial Unicode MS" pitchFamily="34" charset="-120"/>
                <a:cs typeface="Times New Roman" pitchFamily="18" charset="0"/>
              </a:rPr>
              <a:t>Carbon Fiber</a:t>
            </a:r>
          </a:p>
          <a:p>
            <a:r>
              <a:rPr kumimoji="0" lang="en-US" altLang="zh-TW" sz="1600" dirty="0" smtClean="0">
                <a:latin typeface="Times New Roman" pitchFamily="18" charset="0"/>
                <a:ea typeface="Arial Unicode MS" pitchFamily="34" charset="-120"/>
                <a:cs typeface="Times New Roman" pitchFamily="18" charset="0"/>
              </a:rPr>
              <a:t>(1 </a:t>
            </a:r>
            <a:r>
              <a:rPr kumimoji="0" lang="en-US" altLang="zh-TW" sz="1600" dirty="0">
                <a:latin typeface="Times New Roman" pitchFamily="18" charset="0"/>
                <a:ea typeface="Arial Unicode MS" pitchFamily="34" charset="-120"/>
                <a:cs typeface="Times New Roman" pitchFamily="18" charset="0"/>
              </a:rPr>
              <a:t>cm </a:t>
            </a:r>
            <a:r>
              <a:rPr kumimoji="0" lang="en-US" altLang="zh-TW" sz="1600" dirty="0" smtClean="0">
                <a:latin typeface="Times New Roman" pitchFamily="18" charset="0"/>
                <a:ea typeface="Arial Unicode MS" pitchFamily="34" charset="-120"/>
                <a:cs typeface="Times New Roman" pitchFamily="18" charset="0"/>
              </a:rPr>
              <a:t>× </a:t>
            </a:r>
            <a:r>
              <a:rPr kumimoji="0" lang="en-US" altLang="zh-TW" sz="1600" dirty="0">
                <a:latin typeface="Times New Roman" pitchFamily="18" charset="0"/>
                <a:ea typeface="Arial Unicode MS" pitchFamily="34" charset="-120"/>
                <a:cs typeface="Times New Roman" pitchFamily="18" charset="0"/>
              </a:rPr>
              <a:t>3 </a:t>
            </a:r>
            <a:r>
              <a:rPr kumimoji="0" lang="en-US" altLang="zh-TW" sz="1600" dirty="0" smtClean="0">
                <a:latin typeface="Times New Roman" pitchFamily="18" charset="0"/>
                <a:ea typeface="Arial Unicode MS" pitchFamily="34" charset="-120"/>
                <a:cs typeface="Times New Roman" pitchFamily="18" charset="0"/>
              </a:rPr>
              <a:t>cm)</a:t>
            </a:r>
            <a:endParaRPr kumimoji="0" lang="zh-TW" altLang="en-US" sz="1600" dirty="0">
              <a:latin typeface="Times New Roman" pitchFamily="18" charset="0"/>
              <a:ea typeface="Arial Unicode MS" pitchFamily="34" charset="-120"/>
              <a:cs typeface="Times New Roman" pitchFamily="18" charset="0"/>
            </a:endParaRPr>
          </a:p>
        </p:txBody>
      </p:sp>
      <p:sp>
        <p:nvSpPr>
          <p:cNvPr id="14" name="矩形 13"/>
          <p:cNvSpPr/>
          <p:nvPr/>
        </p:nvSpPr>
        <p:spPr>
          <a:xfrm>
            <a:off x="7149974" y="5018893"/>
            <a:ext cx="1966535" cy="584775"/>
          </a:xfrm>
          <a:prstGeom prst="rect">
            <a:avLst/>
          </a:prstGeom>
        </p:spPr>
        <p:txBody>
          <a:bodyPr wrap="square">
            <a:spAutoFit/>
          </a:bodyPr>
          <a:lstStyle/>
          <a:p>
            <a:pPr algn="ctr"/>
            <a:r>
              <a:rPr lang="en-US" altLang="zh-TW" sz="1600" dirty="0">
                <a:latin typeface="Times New Roman" pitchFamily="18" charset="0"/>
                <a:cs typeface="Times New Roman" pitchFamily="18" charset="0"/>
              </a:rPr>
              <a:t>Immersed </a:t>
            </a:r>
            <a:r>
              <a:rPr lang="en-US" altLang="zh-TW" sz="1600" dirty="0" smtClean="0">
                <a:latin typeface="Times New Roman" pitchFamily="18" charset="0"/>
                <a:cs typeface="Times New Roman" pitchFamily="18" charset="0"/>
              </a:rPr>
              <a:t>and dried </a:t>
            </a:r>
          </a:p>
          <a:p>
            <a:pPr algn="ctr"/>
            <a:r>
              <a:rPr lang="en-US" altLang="zh-TW" sz="1600" b="1" dirty="0" smtClean="0">
                <a:solidFill>
                  <a:schemeClr val="bg2">
                    <a:lumMod val="25000"/>
                  </a:schemeClr>
                </a:solidFill>
                <a:latin typeface="Times New Roman" pitchFamily="18" charset="0"/>
                <a:cs typeface="Times New Roman" pitchFamily="18" charset="0"/>
              </a:rPr>
              <a:t>Repeat </a:t>
            </a:r>
            <a:r>
              <a:rPr lang="en-US" altLang="zh-TW" sz="1600" b="1" dirty="0">
                <a:solidFill>
                  <a:schemeClr val="bg2">
                    <a:lumMod val="25000"/>
                  </a:schemeClr>
                </a:solidFill>
                <a:latin typeface="Times New Roman" pitchFamily="18" charset="0"/>
                <a:cs typeface="Times New Roman" pitchFamily="18" charset="0"/>
              </a:rPr>
              <a:t>four times.</a:t>
            </a:r>
            <a:endParaRPr lang="zh-TW" altLang="en-US" sz="1600" b="1" dirty="0">
              <a:solidFill>
                <a:schemeClr val="bg2">
                  <a:lumMod val="25000"/>
                </a:schemeClr>
              </a:solidFill>
              <a:latin typeface="Times New Roman" pitchFamily="18" charset="0"/>
              <a:cs typeface="Times New Roman" pitchFamily="18" charset="0"/>
            </a:endParaRPr>
          </a:p>
        </p:txBody>
      </p:sp>
      <p:sp>
        <p:nvSpPr>
          <p:cNvPr id="23" name="矩形 49"/>
          <p:cNvSpPr>
            <a:spLocks noChangeArrowheads="1"/>
          </p:cNvSpPr>
          <p:nvPr/>
        </p:nvSpPr>
        <p:spPr bwMode="auto">
          <a:xfrm>
            <a:off x="2727670" y="3929862"/>
            <a:ext cx="3293015" cy="338554"/>
          </a:xfrm>
          <a:prstGeom prst="rect">
            <a:avLst/>
          </a:prstGeom>
          <a:noFill/>
          <a:ln w="9525">
            <a:noFill/>
            <a:miter lim="800000"/>
            <a:headEnd/>
            <a:tailEnd/>
          </a:ln>
        </p:spPr>
        <p:txBody>
          <a:bodyPr wrap="square">
            <a:spAutoFit/>
          </a:bodyPr>
          <a:lstStyle/>
          <a:p>
            <a:r>
              <a:rPr kumimoji="0" lang="en-US" altLang="zh-TW" sz="1600" dirty="0" smtClean="0">
                <a:latin typeface="Times New Roman" pitchFamily="18" charset="0"/>
                <a:ea typeface="Arial Unicode MS" pitchFamily="34" charset="-120"/>
                <a:cs typeface="Times New Roman" pitchFamily="18" charset="0"/>
              </a:rPr>
              <a:t>Thermal CVD processes grown CNTs</a:t>
            </a:r>
            <a:endParaRPr kumimoji="0" lang="en-US" altLang="zh-TW" sz="1600" dirty="0">
              <a:latin typeface="Times New Roman" pitchFamily="18" charset="0"/>
              <a:ea typeface="Arial Unicode MS" pitchFamily="34" charset="-120"/>
              <a:cs typeface="Times New Roman" pitchFamily="18" charset="0"/>
            </a:endParaRPr>
          </a:p>
        </p:txBody>
      </p:sp>
      <p:pic>
        <p:nvPicPr>
          <p:cNvPr id="24" name="圖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902" y="4653136"/>
            <a:ext cx="457242" cy="1084620"/>
          </a:xfrm>
          <a:prstGeom prst="rect">
            <a:avLst/>
          </a:prstGeom>
          <a:scene3d>
            <a:camera prst="orthographicFront"/>
            <a:lightRig rig="threePt" dir="t"/>
          </a:scene3d>
          <a:sp3d>
            <a:bevelT prst="angle"/>
          </a:sp3d>
        </p:spPr>
      </p:pic>
      <p:sp>
        <p:nvSpPr>
          <p:cNvPr id="27" name="向右箭號 26"/>
          <p:cNvSpPr>
            <a:spLocks noChangeAspect="1"/>
          </p:cNvSpPr>
          <p:nvPr/>
        </p:nvSpPr>
        <p:spPr>
          <a:xfrm>
            <a:off x="1371302" y="2610882"/>
            <a:ext cx="608410" cy="360000"/>
          </a:xfrm>
          <a:prstGeom prst="rightArrow">
            <a:avLst>
              <a:gd name="adj1" fmla="val 43867"/>
              <a:gd name="adj2" fmla="val 56313"/>
            </a:avLst>
          </a:prstGeom>
          <a:gradFill>
            <a:gsLst>
              <a:gs pos="9000">
                <a:schemeClr val="accent1">
                  <a:tint val="1000"/>
                  <a:satMod val="255000"/>
                </a:schemeClr>
              </a:gs>
              <a:gs pos="78000">
                <a:srgbClr val="1E618A"/>
              </a:gs>
              <a:gs pos="51000">
                <a:srgbClr val="D6EAF6"/>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TW" altLang="en-US">
              <a:latin typeface="Times New Roman" pitchFamily="18" charset="0"/>
              <a:cs typeface="Times New Roman" pitchFamily="18" charset="0"/>
            </a:endParaRPr>
          </a:p>
        </p:txBody>
      </p:sp>
      <p:sp>
        <p:nvSpPr>
          <p:cNvPr id="28" name="向右箭號 27"/>
          <p:cNvSpPr>
            <a:spLocks noChangeAspect="1"/>
          </p:cNvSpPr>
          <p:nvPr/>
        </p:nvSpPr>
        <p:spPr>
          <a:xfrm>
            <a:off x="6915918" y="2748873"/>
            <a:ext cx="608410" cy="360000"/>
          </a:xfrm>
          <a:prstGeom prst="rightArrow">
            <a:avLst>
              <a:gd name="adj1" fmla="val 43867"/>
              <a:gd name="adj2" fmla="val 56313"/>
            </a:avLst>
          </a:prstGeom>
          <a:gradFill>
            <a:gsLst>
              <a:gs pos="9000">
                <a:schemeClr val="accent1">
                  <a:tint val="1000"/>
                  <a:satMod val="255000"/>
                </a:schemeClr>
              </a:gs>
              <a:gs pos="78000">
                <a:srgbClr val="1E618A"/>
              </a:gs>
              <a:gs pos="51000">
                <a:srgbClr val="D6EAF6"/>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TW" altLang="en-US">
              <a:latin typeface="Times New Roman" pitchFamily="18" charset="0"/>
              <a:cs typeface="Times New Roman" pitchFamily="18" charset="0"/>
            </a:endParaRPr>
          </a:p>
        </p:txBody>
      </p:sp>
      <p:cxnSp>
        <p:nvCxnSpPr>
          <p:cNvPr id="30" name="直線單箭頭接點 29"/>
          <p:cNvCxnSpPr/>
          <p:nvPr/>
        </p:nvCxnSpPr>
        <p:spPr>
          <a:xfrm flipH="1">
            <a:off x="8125235" y="3153925"/>
            <a:ext cx="1" cy="256107"/>
          </a:xfrm>
          <a:prstGeom prst="straightConnector1">
            <a:avLst/>
          </a:prstGeom>
          <a:ln w="1905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5" name="群組 44"/>
          <p:cNvGrpSpPr/>
          <p:nvPr/>
        </p:nvGrpSpPr>
        <p:grpSpPr>
          <a:xfrm>
            <a:off x="7524328" y="1315204"/>
            <a:ext cx="1112484" cy="660690"/>
            <a:chOff x="6882249" y="1733125"/>
            <a:chExt cx="1112484" cy="660690"/>
          </a:xfrm>
        </p:grpSpPr>
        <p:sp>
          <p:nvSpPr>
            <p:cNvPr id="29" name="矩形 28"/>
            <p:cNvSpPr/>
            <p:nvPr/>
          </p:nvSpPr>
          <p:spPr>
            <a:xfrm>
              <a:off x="6882249" y="1733125"/>
              <a:ext cx="1112484" cy="369332"/>
            </a:xfrm>
            <a:prstGeom prst="rect">
              <a:avLst/>
            </a:prstGeom>
          </p:spPr>
          <p:txBody>
            <a:bodyPr wrap="none">
              <a:spAutoFit/>
            </a:bodyPr>
            <a:lstStyle/>
            <a:p>
              <a:pPr algn="ctr">
                <a:spcAft>
                  <a:spcPts val="0"/>
                </a:spcAft>
              </a:pPr>
              <a:r>
                <a:rPr lang="en-US" altLang="zh-TW" b="1" kern="100" dirty="0" smtClean="0">
                  <a:solidFill>
                    <a:schemeClr val="accent3">
                      <a:lumMod val="50000"/>
                    </a:schemeClr>
                  </a:solidFill>
                  <a:effectLst>
                    <a:outerShdw blurRad="38100" dist="38100" dir="2700000" algn="tl">
                      <a:srgbClr val="000000">
                        <a:alpha val="43137"/>
                      </a:srgbClr>
                    </a:outerShdw>
                  </a:effectLst>
                  <a:latin typeface="Times New Roman" panose="02020603050405020304" pitchFamily="18" charset="0"/>
                  <a:ea typeface="標楷體"/>
                  <a:cs typeface="Times New Roman" panose="02020603050405020304" pitchFamily="18" charset="0"/>
                </a:rPr>
                <a:t>CNTs/CF</a:t>
              </a:r>
              <a:endParaRPr lang="zh-TW" altLang="zh-TW" b="1" kern="100" dirty="0">
                <a:solidFill>
                  <a:schemeClr val="accent3">
                    <a:lumMod val="50000"/>
                  </a:schemeClr>
                </a:solidFill>
                <a:effectLst>
                  <a:outerShdw blurRad="38100" dist="38100" dir="2700000" algn="tl">
                    <a:srgbClr val="000000">
                      <a:alpha val="43137"/>
                    </a:srgbClr>
                  </a:outerShdw>
                </a:effectLst>
                <a:latin typeface="Calibri"/>
                <a:ea typeface="新細明體"/>
                <a:cs typeface="Times New Roman"/>
              </a:endParaRPr>
            </a:p>
          </p:txBody>
        </p:sp>
        <p:cxnSp>
          <p:nvCxnSpPr>
            <p:cNvPr id="39" name="直線單箭頭接點 38"/>
            <p:cNvCxnSpPr/>
            <p:nvPr/>
          </p:nvCxnSpPr>
          <p:spPr>
            <a:xfrm>
              <a:off x="7486331" y="2102457"/>
              <a:ext cx="4832" cy="291358"/>
            </a:xfrm>
            <a:prstGeom prst="straightConnector1">
              <a:avLst/>
            </a:prstGeom>
            <a:ln w="1905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47" name="向右箭號 46"/>
          <p:cNvSpPr>
            <a:spLocks noChangeAspect="1"/>
          </p:cNvSpPr>
          <p:nvPr/>
        </p:nvSpPr>
        <p:spPr>
          <a:xfrm flipH="1">
            <a:off x="4035598" y="5100063"/>
            <a:ext cx="608410" cy="360000"/>
          </a:xfrm>
          <a:prstGeom prst="rightArrow">
            <a:avLst>
              <a:gd name="adj1" fmla="val 43867"/>
              <a:gd name="adj2" fmla="val 56313"/>
            </a:avLst>
          </a:prstGeom>
          <a:gradFill>
            <a:gsLst>
              <a:gs pos="9000">
                <a:schemeClr val="accent1">
                  <a:tint val="1000"/>
                  <a:satMod val="255000"/>
                </a:schemeClr>
              </a:gs>
              <a:gs pos="78000">
                <a:srgbClr val="1E618A"/>
              </a:gs>
              <a:gs pos="51000">
                <a:srgbClr val="D6EAF6"/>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TW" dirty="0" smtClean="0">
                <a:latin typeface="Times New Roman" pitchFamily="18" charset="0"/>
                <a:cs typeface="Times New Roman" pitchFamily="18" charset="0"/>
              </a:rPr>
              <a:t> </a:t>
            </a:r>
            <a:endParaRPr lang="zh-TW" altLang="en-US" dirty="0">
              <a:latin typeface="Times New Roman" pitchFamily="18" charset="0"/>
              <a:cs typeface="Times New Roman" pitchFamily="18" charset="0"/>
            </a:endParaRPr>
          </a:p>
        </p:txBody>
      </p:sp>
      <p:sp>
        <p:nvSpPr>
          <p:cNvPr id="49" name="向右箭號 48"/>
          <p:cNvSpPr>
            <a:spLocks noChangeAspect="1"/>
          </p:cNvSpPr>
          <p:nvPr/>
        </p:nvSpPr>
        <p:spPr>
          <a:xfrm rot="19775506" flipH="1">
            <a:off x="6383613" y="4960037"/>
            <a:ext cx="608410" cy="360000"/>
          </a:xfrm>
          <a:prstGeom prst="rightArrow">
            <a:avLst>
              <a:gd name="adj1" fmla="val 43867"/>
              <a:gd name="adj2" fmla="val 56313"/>
            </a:avLst>
          </a:prstGeom>
          <a:gradFill>
            <a:gsLst>
              <a:gs pos="9000">
                <a:schemeClr val="accent1">
                  <a:tint val="1000"/>
                  <a:satMod val="255000"/>
                </a:schemeClr>
              </a:gs>
              <a:gs pos="78000">
                <a:srgbClr val="1E618A"/>
              </a:gs>
              <a:gs pos="51000">
                <a:srgbClr val="D6EAF6"/>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TW" altLang="en-US">
              <a:latin typeface="Times New Roman" pitchFamily="18" charset="0"/>
              <a:cs typeface="Times New Roman" pitchFamily="18" charset="0"/>
            </a:endParaRPr>
          </a:p>
        </p:txBody>
      </p:sp>
      <p:pic>
        <p:nvPicPr>
          <p:cNvPr id="32" name="圖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0972" y="4682408"/>
            <a:ext cx="457242" cy="1084620"/>
          </a:xfrm>
          <a:prstGeom prst="rect">
            <a:avLst/>
          </a:prstGeom>
          <a:scene3d>
            <a:camera prst="orthographicFront"/>
            <a:lightRig rig="threePt" dir="t"/>
          </a:scene3d>
          <a:sp3d>
            <a:bevelT prst="angle"/>
          </a:sp3d>
        </p:spPr>
      </p:pic>
      <p:pic>
        <p:nvPicPr>
          <p:cNvPr id="10" name="圖片 9"/>
          <p:cNvPicPr>
            <a:picLocks noChangeAspect="1"/>
          </p:cNvPicPr>
          <p:nvPr/>
        </p:nvPicPr>
        <p:blipFill>
          <a:blip r:embed="rId4"/>
          <a:stretch>
            <a:fillRect/>
          </a:stretch>
        </p:blipFill>
        <p:spPr>
          <a:xfrm>
            <a:off x="7703903" y="3246135"/>
            <a:ext cx="842664" cy="1714136"/>
          </a:xfrm>
          <a:prstGeom prst="rect">
            <a:avLst/>
          </a:prstGeom>
        </p:spPr>
      </p:pic>
      <p:sp>
        <p:nvSpPr>
          <p:cNvPr id="31" name="向右箭號 30"/>
          <p:cNvSpPr>
            <a:spLocks noChangeAspect="1"/>
          </p:cNvSpPr>
          <p:nvPr/>
        </p:nvSpPr>
        <p:spPr>
          <a:xfrm flipH="1">
            <a:off x="2036241" y="5088909"/>
            <a:ext cx="608410" cy="360000"/>
          </a:xfrm>
          <a:prstGeom prst="rightArrow">
            <a:avLst>
              <a:gd name="adj1" fmla="val 43867"/>
              <a:gd name="adj2" fmla="val 56313"/>
            </a:avLst>
          </a:prstGeom>
          <a:gradFill>
            <a:gsLst>
              <a:gs pos="9000">
                <a:schemeClr val="accent1">
                  <a:tint val="1000"/>
                  <a:satMod val="255000"/>
                </a:schemeClr>
              </a:gs>
              <a:gs pos="78000">
                <a:schemeClr val="accent5">
                  <a:lumMod val="50000"/>
                </a:schemeClr>
              </a:gs>
              <a:gs pos="51000">
                <a:schemeClr val="accent2">
                  <a:lumMod val="10000"/>
                  <a:lumOff val="90000"/>
                </a:schemeClr>
              </a:gs>
              <a:gs pos="100000">
                <a:srgbClr val="081A25"/>
              </a:gs>
            </a:gsLst>
          </a:gradFill>
          <a:ln w="6350">
            <a:solidFill>
              <a:schemeClr val="bg1">
                <a:lumMod val="50000"/>
              </a:schemeClr>
            </a:solidFill>
          </a:ln>
        </p:spPr>
        <p:style>
          <a:lnRef idx="1">
            <a:schemeClr val="accent1"/>
          </a:lnRef>
          <a:fillRef idx="2">
            <a:schemeClr val="accent1"/>
          </a:fillRef>
          <a:effectRef idx="1">
            <a:schemeClr val="accent1"/>
          </a:effectRef>
          <a:fontRef idx="minor">
            <a:schemeClr val="dk1"/>
          </a:fontRef>
        </p:style>
        <p:txBody>
          <a:bodyPr anchor="ctr"/>
          <a:lstStyle/>
          <a:p>
            <a:pPr algn="ctr"/>
            <a:r>
              <a:rPr lang="en-US" altLang="zh-TW" dirty="0">
                <a:latin typeface="Times New Roman" pitchFamily="18" charset="0"/>
                <a:cs typeface="Times New Roman" pitchFamily="18" charset="0"/>
              </a:rPr>
              <a:t> </a:t>
            </a:r>
            <a:endParaRPr lang="zh-TW" altLang="en-US" dirty="0">
              <a:latin typeface="Times New Roman" pitchFamily="18" charset="0"/>
              <a:cs typeface="Times New Roman" pitchFamily="18" charset="0"/>
            </a:endParaRPr>
          </a:p>
        </p:txBody>
      </p:sp>
      <p:sp>
        <p:nvSpPr>
          <p:cNvPr id="6" name="矩形 5"/>
          <p:cNvSpPr/>
          <p:nvPr/>
        </p:nvSpPr>
        <p:spPr>
          <a:xfrm>
            <a:off x="230610" y="5061232"/>
            <a:ext cx="1702389" cy="369332"/>
          </a:xfrm>
          <a:prstGeom prst="rect">
            <a:avLst/>
          </a:prstGeom>
        </p:spPr>
        <p:txBody>
          <a:bodyPr wrap="none">
            <a:spAutoFit/>
          </a:bodyPr>
          <a:lstStyle/>
          <a:p>
            <a:pPr algn="ctr">
              <a:spcBef>
                <a:spcPts val="600"/>
              </a:spcBef>
            </a:pPr>
            <a:r>
              <a:rPr lang="en-US" altLang="zh-TW" b="1" kern="100" dirty="0" err="1" smtClean="0">
                <a:solidFill>
                  <a:schemeClr val="accent2"/>
                </a:solidFill>
                <a:effectLst>
                  <a:outerShdw blurRad="38100" dist="38100" dir="2700000" algn="tl">
                    <a:srgbClr val="000000">
                      <a:alpha val="43137"/>
                    </a:srgbClr>
                  </a:outerShdw>
                </a:effectLst>
                <a:latin typeface="Times New Roman" panose="02020603050405020304" pitchFamily="18" charset="0"/>
                <a:ea typeface="標楷體"/>
                <a:cs typeface="Times New Roman" panose="02020603050405020304" pitchFamily="18" charset="0"/>
              </a:rPr>
              <a:t>RuPt</a:t>
            </a:r>
            <a:r>
              <a:rPr lang="en-US" altLang="zh-TW" b="1" kern="100" dirty="0" smtClean="0">
                <a:solidFill>
                  <a:schemeClr val="accent2"/>
                </a:solidFill>
                <a:effectLst>
                  <a:outerShdw blurRad="38100" dist="38100" dir="2700000" algn="tl">
                    <a:srgbClr val="000000">
                      <a:alpha val="43137"/>
                    </a:srgbClr>
                  </a:outerShdw>
                </a:effectLst>
                <a:latin typeface="Times New Roman" panose="02020603050405020304" pitchFamily="18" charset="0"/>
                <a:ea typeface="標楷體"/>
                <a:cs typeface="Times New Roman" panose="02020603050405020304" pitchFamily="18" charset="0"/>
              </a:rPr>
              <a:t>-CNTs/CF</a:t>
            </a:r>
            <a:endParaRPr lang="zh-TW" altLang="zh-TW" b="1" kern="100" dirty="0" smtClean="0">
              <a:solidFill>
                <a:schemeClr val="accent2"/>
              </a:solidFill>
              <a:effectLst>
                <a:outerShdw blurRad="38100" dist="38100" dir="2700000" algn="tl">
                  <a:srgbClr val="000000">
                    <a:alpha val="43137"/>
                  </a:srgbClr>
                </a:outerShdw>
              </a:effectLst>
              <a:latin typeface="Calibri"/>
              <a:ea typeface="新細明體"/>
              <a:cs typeface="Times New Roman"/>
            </a:endParaRPr>
          </a:p>
        </p:txBody>
      </p:sp>
      <p:pic>
        <p:nvPicPr>
          <p:cNvPr id="7" name="圖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3728" y="1648053"/>
            <a:ext cx="4572077" cy="2269997"/>
          </a:xfrm>
          <a:prstGeom prst="rect">
            <a:avLst/>
          </a:prstGeom>
        </p:spPr>
      </p:pic>
      <p:sp>
        <p:nvSpPr>
          <p:cNvPr id="2" name="矩形 1"/>
          <p:cNvSpPr/>
          <p:nvPr/>
        </p:nvSpPr>
        <p:spPr>
          <a:xfrm>
            <a:off x="7771872" y="4003257"/>
            <a:ext cx="691215" cy="584775"/>
          </a:xfrm>
          <a:prstGeom prst="rect">
            <a:avLst/>
          </a:prstGeom>
        </p:spPr>
        <p:txBody>
          <a:bodyPr wrap="none">
            <a:spAutoFit/>
          </a:bodyPr>
          <a:lstStyle/>
          <a:p>
            <a:pPr algn="ctr"/>
            <a:r>
              <a:rPr lang="en-US" altLang="zh-TW" sz="1600" b="1" kern="100" dirty="0" err="1" smtClean="0">
                <a:solidFill>
                  <a:schemeClr val="bg1"/>
                </a:solidFill>
                <a:effectLst>
                  <a:outerShdw blurRad="38100" dist="38100" dir="2700000" algn="tl">
                    <a:srgbClr val="000000">
                      <a:alpha val="43137"/>
                    </a:srgbClr>
                  </a:outerShdw>
                </a:effectLst>
                <a:latin typeface="Times New Roman" panose="02020603050405020304" pitchFamily="18" charset="0"/>
                <a:ea typeface="標楷體"/>
                <a:cs typeface="Times New Roman" panose="02020603050405020304" pitchFamily="18" charset="0"/>
              </a:rPr>
              <a:t>RuPt</a:t>
            </a:r>
            <a:r>
              <a:rPr lang="en-US" altLang="zh-TW" sz="1600" b="1" kern="100"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標楷體"/>
                <a:cs typeface="Times New Roman" panose="02020603050405020304" pitchFamily="18" charset="0"/>
              </a:rPr>
              <a:t> </a:t>
            </a:r>
          </a:p>
          <a:p>
            <a:pPr algn="ctr"/>
            <a:r>
              <a:rPr lang="en-US" altLang="zh-TW" sz="1600" b="1" kern="100"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標楷體"/>
                <a:cs typeface="Times New Roman" panose="02020603050405020304" pitchFamily="18" charset="0"/>
              </a:rPr>
              <a:t>alloy</a:t>
            </a:r>
          </a:p>
        </p:txBody>
      </p:sp>
      <p:grpSp>
        <p:nvGrpSpPr>
          <p:cNvPr id="12" name="群組 11"/>
          <p:cNvGrpSpPr/>
          <p:nvPr/>
        </p:nvGrpSpPr>
        <p:grpSpPr>
          <a:xfrm>
            <a:off x="3816512" y="5876573"/>
            <a:ext cx="3726284" cy="338554"/>
            <a:chOff x="4710085" y="5846995"/>
            <a:chExt cx="3726284" cy="338554"/>
          </a:xfrm>
        </p:grpSpPr>
        <p:sp>
          <p:nvSpPr>
            <p:cNvPr id="25" name="矩形 24"/>
            <p:cNvSpPr/>
            <p:nvPr/>
          </p:nvSpPr>
          <p:spPr>
            <a:xfrm>
              <a:off x="4710085" y="5846995"/>
              <a:ext cx="3726284" cy="338554"/>
            </a:xfrm>
            <a:prstGeom prst="rect">
              <a:avLst/>
            </a:prstGeom>
          </p:spPr>
          <p:txBody>
            <a:bodyPr wrap="square">
              <a:spAutoFit/>
            </a:bodyPr>
            <a:lstStyle/>
            <a:p>
              <a:r>
                <a:rPr lang="en-US" altLang="zh-TW" sz="1600" dirty="0" smtClean="0">
                  <a:latin typeface="Times New Roman" pitchFamily="18" charset="0"/>
                  <a:cs typeface="Times New Roman" pitchFamily="18" charset="0"/>
                </a:rPr>
                <a:t>Annealed with                     heating rate</a:t>
              </a:r>
              <a:endParaRPr lang="en-US" altLang="zh-TW" sz="1600" dirty="0">
                <a:latin typeface="Times New Roman" pitchFamily="18" charset="0"/>
                <a:cs typeface="Times New Roman" pitchFamily="18" charset="0"/>
              </a:endParaRPr>
            </a:p>
          </p:txBody>
        </p:sp>
        <p:sp>
          <p:nvSpPr>
            <p:cNvPr id="40" name="矩形 39"/>
            <p:cNvSpPr/>
            <p:nvPr/>
          </p:nvSpPr>
          <p:spPr>
            <a:xfrm>
              <a:off x="6008266" y="5854689"/>
              <a:ext cx="1050288" cy="323165"/>
            </a:xfrm>
            <a:prstGeom prst="rect">
              <a:avLst/>
            </a:prstGeom>
          </p:spPr>
          <p:txBody>
            <a:bodyPr wrap="none">
              <a:spAutoFit/>
            </a:bodyPr>
            <a:lstStyle/>
            <a:p>
              <a:r>
                <a:rPr lang="en-US" altLang="zh-TW" sz="1500" b="1" kern="100" dirty="0" smtClean="0">
                  <a:solidFill>
                    <a:srgbClr val="0B0F55"/>
                  </a:solidFill>
                  <a:latin typeface="Times New Roman" panose="02020603050405020304" pitchFamily="18" charset="0"/>
                  <a:ea typeface="標楷體"/>
                  <a:cs typeface="Times New Roman" panose="02020603050405020304" pitchFamily="18" charset="0"/>
                </a:rPr>
                <a:t>30 </a:t>
              </a:r>
              <a:r>
                <a:rPr lang="en-US" altLang="zh-TW" sz="1500" b="1" kern="100" dirty="0">
                  <a:solidFill>
                    <a:srgbClr val="0B0F55"/>
                  </a:solidFill>
                  <a:latin typeface="Times New Roman" panose="02020603050405020304" pitchFamily="18" charset="0"/>
                  <a:ea typeface="標楷體"/>
                  <a:cs typeface="Times New Roman" panose="02020603050405020304" pitchFamily="18" charset="0"/>
                </a:rPr>
                <a:t>K </a:t>
              </a:r>
              <a:r>
                <a:rPr lang="en-US" altLang="zh-TW" sz="1500" b="1" kern="100" dirty="0" smtClean="0">
                  <a:solidFill>
                    <a:srgbClr val="0B0F55"/>
                  </a:solidFill>
                  <a:latin typeface="Times New Roman" panose="02020603050405020304" pitchFamily="18" charset="0"/>
                  <a:ea typeface="標楷體"/>
                  <a:cs typeface="Times New Roman" panose="02020603050405020304" pitchFamily="18" charset="0"/>
                </a:rPr>
                <a:t>min</a:t>
              </a:r>
              <a:r>
                <a:rPr lang="en-US" altLang="zh-TW" sz="1500" b="1" kern="100" baseline="30000" dirty="0" smtClean="0">
                  <a:solidFill>
                    <a:srgbClr val="0B0F55"/>
                  </a:solidFill>
                  <a:latin typeface="Times New Roman" panose="02020603050405020304" pitchFamily="18" charset="0"/>
                  <a:ea typeface="標楷體"/>
                  <a:cs typeface="Times New Roman" panose="02020603050405020304" pitchFamily="18" charset="0"/>
                </a:rPr>
                <a:t>-1</a:t>
              </a:r>
              <a:endParaRPr lang="zh-TW" altLang="en-US" sz="1500" b="1" baseline="30000" dirty="0">
                <a:solidFill>
                  <a:srgbClr val="0B0F55"/>
                </a:solidFill>
              </a:endParaRPr>
            </a:p>
          </p:txBody>
        </p:sp>
      </p:grpSp>
      <p:sp>
        <p:nvSpPr>
          <p:cNvPr id="35" name="矩形 34"/>
          <p:cNvSpPr/>
          <p:nvPr/>
        </p:nvSpPr>
        <p:spPr>
          <a:xfrm>
            <a:off x="66032" y="1370240"/>
            <a:ext cx="1837041" cy="369332"/>
          </a:xfrm>
          <a:prstGeom prst="rect">
            <a:avLst/>
          </a:prstGeom>
        </p:spPr>
        <p:txBody>
          <a:bodyPr wrap="none">
            <a:spAutoFit/>
          </a:bodyPr>
          <a:lstStyle/>
          <a:p>
            <a:pPr algn="ctr">
              <a:spcAft>
                <a:spcPts val="0"/>
              </a:spcAft>
            </a:pPr>
            <a:r>
              <a:rPr lang="en-US" altLang="zh-TW" b="1" kern="100" dirty="0" smtClean="0">
                <a:solidFill>
                  <a:schemeClr val="accent3">
                    <a:lumMod val="50000"/>
                  </a:schemeClr>
                </a:solidFill>
                <a:effectLst>
                  <a:outerShdw blurRad="38100" dist="38100" dir="2700000" algn="tl">
                    <a:srgbClr val="000000">
                      <a:alpha val="43137"/>
                    </a:srgbClr>
                  </a:outerShdw>
                </a:effectLst>
                <a:latin typeface="Times New Roman" panose="02020603050405020304" pitchFamily="18" charset="0"/>
                <a:ea typeface="標楷體"/>
                <a:cs typeface="Times New Roman" panose="02020603050405020304" pitchFamily="18" charset="0"/>
              </a:rPr>
              <a:t>E-gun/ </a:t>
            </a:r>
            <a:r>
              <a:rPr lang="en-US" altLang="zh-TW" b="1" kern="100" dirty="0" err="1" smtClean="0">
                <a:solidFill>
                  <a:schemeClr val="accent3">
                    <a:lumMod val="50000"/>
                  </a:schemeClr>
                </a:solidFill>
                <a:effectLst>
                  <a:outerShdw blurRad="38100" dist="38100" dir="2700000" algn="tl">
                    <a:srgbClr val="000000">
                      <a:alpha val="43137"/>
                    </a:srgbClr>
                  </a:outerShdw>
                </a:effectLst>
                <a:latin typeface="Times New Roman" panose="02020603050405020304" pitchFamily="18" charset="0"/>
                <a:ea typeface="標楷體"/>
                <a:cs typeface="Times New Roman" panose="02020603050405020304" pitchFamily="18" charset="0"/>
              </a:rPr>
              <a:t>Ti</a:t>
            </a:r>
            <a:r>
              <a:rPr lang="en-US" altLang="zh-TW" b="1" kern="100" dirty="0" smtClean="0">
                <a:solidFill>
                  <a:schemeClr val="accent3">
                    <a:lumMod val="50000"/>
                  </a:schemeClr>
                </a:solidFill>
                <a:effectLst>
                  <a:outerShdw blurRad="38100" dist="38100" dir="2700000" algn="tl">
                    <a:srgbClr val="000000">
                      <a:alpha val="43137"/>
                    </a:srgbClr>
                  </a:outerShdw>
                </a:effectLst>
                <a:latin typeface="Times New Roman" panose="02020603050405020304" pitchFamily="18" charset="0"/>
                <a:ea typeface="標楷體"/>
                <a:cs typeface="Times New Roman" panose="02020603050405020304" pitchFamily="18" charset="0"/>
              </a:rPr>
              <a:t> and Ni</a:t>
            </a:r>
            <a:endParaRPr lang="zh-TW" altLang="zh-TW" b="1" kern="100" dirty="0">
              <a:solidFill>
                <a:schemeClr val="accent3">
                  <a:lumMod val="50000"/>
                </a:schemeClr>
              </a:solidFill>
              <a:effectLst>
                <a:outerShdw blurRad="38100" dist="38100" dir="2700000" algn="tl">
                  <a:srgbClr val="000000">
                    <a:alpha val="43137"/>
                  </a:srgbClr>
                </a:outerShdw>
              </a:effectLst>
              <a:latin typeface="Calibri"/>
              <a:ea typeface="新細明體"/>
              <a:cs typeface="Times New Roman"/>
            </a:endParaRPr>
          </a:p>
        </p:txBody>
      </p:sp>
      <p:cxnSp>
        <p:nvCxnSpPr>
          <p:cNvPr id="41" name="直線單箭頭接點 40"/>
          <p:cNvCxnSpPr/>
          <p:nvPr/>
        </p:nvCxnSpPr>
        <p:spPr>
          <a:xfrm>
            <a:off x="894760" y="1774385"/>
            <a:ext cx="4832" cy="291358"/>
          </a:xfrm>
          <a:prstGeom prst="straightConnector1">
            <a:avLst/>
          </a:prstGeom>
          <a:ln w="1905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2" name="圖片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162767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38889E-6 -4.81481E-6 L 0.79149 -0.02222 " pathEditMode="relative" rAng="0" ptsTypes="AA">
                                      <p:cBhvr>
                                        <p:cTn id="6" dur="2200" fill="hold"/>
                                        <p:tgtEl>
                                          <p:spTgt spid="16"/>
                                        </p:tgtEl>
                                        <p:attrNameLst>
                                          <p:attrName>ppt_x</p:attrName>
                                          <p:attrName>ppt_y</p:attrName>
                                        </p:attrNameLst>
                                      </p:cBhvr>
                                      <p:rCtr x="39566" y="-1134"/>
                                    </p:animMotion>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3"/>
                                        </p:tgtEl>
                                      </p:cBhvr>
                                    </p:animEffect>
                                    <p:animScale>
                                      <p:cBhvr>
                                        <p:cTn id="11" dur="250" autoRev="1" fill="hold"/>
                                        <p:tgtEl>
                                          <p:spTgt spid="3"/>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16"/>
                                        </p:tgtEl>
                                      </p:cBhvr>
                                    </p:animEffect>
                                    <p:set>
                                      <p:cBhvr>
                                        <p:cTn id="16" dur="1" fill="hold">
                                          <p:stCondLst>
                                            <p:cond delay="499"/>
                                          </p:stCondLst>
                                        </p:cTn>
                                        <p:tgtEl>
                                          <p:spTgt spid="16"/>
                                        </p:tgtEl>
                                        <p:attrNameLst>
                                          <p:attrName>style.visibility</p:attrName>
                                        </p:attrNameLst>
                                      </p:cBhvr>
                                      <p:to>
                                        <p:strVal val="hidden"/>
                                      </p:to>
                                    </p:set>
                                  </p:childTnLst>
                                </p:cTn>
                              </p:par>
                              <p:par>
                                <p:cTn id="17" presetID="42" presetClass="path" presetSubtype="0" accel="50000" decel="50000" fill="hold" nodeType="withEffect">
                                  <p:stCondLst>
                                    <p:cond delay="0"/>
                                  </p:stCondLst>
                                  <p:childTnLst>
                                    <p:animMotion origin="layout" path="M -1.66667E-6 -2.59259E-6 L -0.00139 0.25718 " pathEditMode="relative" rAng="0" ptsTypes="AA">
                                      <p:cBhvr>
                                        <p:cTn id="18" dur="1500" fill="hold"/>
                                        <p:tgtEl>
                                          <p:spTgt spid="3"/>
                                        </p:tgtEl>
                                        <p:attrNameLst>
                                          <p:attrName>ppt_x</p:attrName>
                                          <p:attrName>ppt_y</p:attrName>
                                        </p:attrNameLst>
                                      </p:cBhvr>
                                      <p:rCtr x="-69" y="12847"/>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0.27048 -0.12639 L 3.33333E-6 2.59259E-6 " pathEditMode="relative" rAng="0" ptsTypes="AA">
                                      <p:cBhvr>
                                        <p:cTn id="22" dur="1500" fill="hold"/>
                                        <p:tgtEl>
                                          <p:spTgt spid="24"/>
                                        </p:tgtEl>
                                        <p:attrNameLst>
                                          <p:attrName>ppt_x</p:attrName>
                                          <p:attrName>ppt_y</p:attrName>
                                        </p:attrNameLst>
                                      </p:cBhvr>
                                      <p:rCtr x="-13594" y="6597"/>
                                    </p:animMotion>
                                  </p:childTnLst>
                                </p:cTn>
                              </p:par>
                              <p:par>
                                <p:cTn id="23" presetID="10" presetClass="exit" presetSubtype="0" fill="hold" nodeType="withEffect">
                                  <p:stCondLst>
                                    <p:cond delay="0"/>
                                  </p:stCondLst>
                                  <p:childTnLst>
                                    <p:animEffect transition="out" filter="fade">
                                      <p:cBhvr>
                                        <p:cTn id="24" dur="800"/>
                                        <p:tgtEl>
                                          <p:spTgt spid="3"/>
                                        </p:tgtEl>
                                      </p:cBhvr>
                                    </p:animEffect>
                                    <p:set>
                                      <p:cBhvr>
                                        <p:cTn id="25" dur="1" fill="hold">
                                          <p:stCondLst>
                                            <p:cond delay="799"/>
                                          </p:stCondLst>
                                        </p:cTn>
                                        <p:tgtEl>
                                          <p:spTgt spid="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42" presetClass="path" presetSubtype="0" accel="50000" decel="50000" fill="hold" nodeType="clickEffect">
                                  <p:stCondLst>
                                    <p:cond delay="0"/>
                                  </p:stCondLst>
                                  <p:childTnLst>
                                    <p:animMotion origin="layout" path="M 0.2283 0.00046 L -4.72222E-6 4.44444E-6 " pathEditMode="relative" rAng="0" ptsTypes="AA">
                                      <p:cBhvr>
                                        <p:cTn id="29" dur="1500" fill="hold"/>
                                        <p:tgtEl>
                                          <p:spTgt spid="32"/>
                                        </p:tgtEl>
                                        <p:attrNameLst>
                                          <p:attrName>ppt_x</p:attrName>
                                          <p:attrName>ppt_y</p:attrName>
                                        </p:attrNameLst>
                                      </p:cBhvr>
                                      <p:rCtr x="-11424" y="-23"/>
                                    </p:animMotion>
                                  </p:childTnLst>
                                </p:cTn>
                              </p:par>
                            </p:childTnLst>
                          </p:cTn>
                        </p:par>
                        <p:par>
                          <p:cTn id="30" fill="hold">
                            <p:stCondLst>
                              <p:cond delay="1500"/>
                            </p:stCondLst>
                            <p:childTnLst>
                              <p:par>
                                <p:cTn id="31" presetID="26" presetClass="emph" presetSubtype="0" fill="hold" nodeType="afterEffect">
                                  <p:stCondLst>
                                    <p:cond delay="0"/>
                                  </p:stCondLst>
                                  <p:childTnLst>
                                    <p:animEffect transition="out" filter="fade">
                                      <p:cBhvr>
                                        <p:cTn id="32" dur="500" tmFilter="0, 0; .2, .5; .8, .5; 1, 0"/>
                                        <p:tgtEl>
                                          <p:spTgt spid="32"/>
                                        </p:tgtEl>
                                      </p:cBhvr>
                                    </p:animEffect>
                                    <p:animScale>
                                      <p:cBhvr>
                                        <p:cTn id="33" dur="250" autoRev="1" fill="hold"/>
                                        <p:tgtEl>
                                          <p:spTgt spid="32"/>
                                        </p:tgtEl>
                                      </p:cBhvr>
                                      <p:by x="105000" y="105000"/>
                                    </p:animScale>
                                  </p:childTnLst>
                                </p:cTn>
                              </p:par>
                            </p:childTnLst>
                          </p:cTn>
                        </p:par>
                        <p:par>
                          <p:cTn id="34" fill="hold">
                            <p:stCondLst>
                              <p:cond delay="2000"/>
                            </p:stCondLst>
                            <p:childTnLst>
                              <p:par>
                                <p:cTn id="35" presetID="26" presetClass="emph" presetSubtype="0" fill="hold" nodeType="afterEffect">
                                  <p:stCondLst>
                                    <p:cond delay="0"/>
                                  </p:stCondLst>
                                  <p:childTnLst>
                                    <p:animEffect transition="out" filter="fade">
                                      <p:cBhvr>
                                        <p:cTn id="36" dur="400" tmFilter="0, 0; .2, .5; .8, .5; 1, 0"/>
                                        <p:tgtEl>
                                          <p:spTgt spid="6">
                                            <p:txEl>
                                              <p:pRg st="0" end="0"/>
                                            </p:txEl>
                                          </p:spTgt>
                                        </p:tgtEl>
                                      </p:cBhvr>
                                    </p:animEffect>
                                    <p:animScale>
                                      <p:cBhvr>
                                        <p:cTn id="37" dur="200" autoRev="1" fill="hold"/>
                                        <p:tgtEl>
                                          <p:spTgt spid="6">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bwMode="auto">
          <a:xfrm>
            <a:off x="170590" y="1463587"/>
            <a:ext cx="3181710" cy="7143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indent="-342900" eaLnBrk="0" hangingPunct="0">
              <a:buFont typeface="Wingdings" panose="05000000000000000000" pitchFamily="2" charset="2"/>
              <a:buChar char="ü"/>
              <a:defRPr/>
            </a:pPr>
            <a:r>
              <a:rPr kumimoji="0" lang="en-US" altLang="zh-TW" sz="2200" b="1" dirty="0" smtClean="0">
                <a:solidFill>
                  <a:srgbClr val="4E122C"/>
                </a:solidFill>
                <a:effectLst>
                  <a:outerShdw blurRad="38100" dist="38100" dir="2700000" algn="tl">
                    <a:srgbClr val="000000">
                      <a:alpha val="43137"/>
                    </a:srgbClr>
                  </a:outerShdw>
                </a:effectLst>
                <a:latin typeface="Times New Roman" pitchFamily="18" charset="0"/>
                <a:ea typeface="+mj-ea"/>
                <a:cs typeface="Times New Roman" pitchFamily="18" charset="0"/>
              </a:rPr>
              <a:t>Cyclic</a:t>
            </a:r>
            <a:r>
              <a:rPr kumimoji="0" lang="en-US" altLang="zh-TW" sz="2200" b="1" dirty="0">
                <a:solidFill>
                  <a:srgbClr val="4E122C"/>
                </a:solidFill>
                <a:effectLst>
                  <a:outerShdw blurRad="38100" dist="38100" dir="2700000" algn="tl">
                    <a:srgbClr val="000000">
                      <a:alpha val="43137"/>
                    </a:srgbClr>
                  </a:outerShdw>
                </a:effectLst>
                <a:latin typeface="Times New Roman" pitchFamily="18" charset="0"/>
                <a:ea typeface="+mj-ea"/>
                <a:cs typeface="Times New Roman" pitchFamily="18" charset="0"/>
              </a:rPr>
              <a:t> V</a:t>
            </a:r>
            <a:r>
              <a:rPr kumimoji="0" lang="en-US" altLang="zh-TW" sz="2200" b="1" dirty="0" smtClean="0">
                <a:solidFill>
                  <a:srgbClr val="4E122C"/>
                </a:solidFill>
                <a:effectLst>
                  <a:outerShdw blurRad="38100" dist="38100" dir="2700000" algn="tl">
                    <a:srgbClr val="000000">
                      <a:alpha val="43137"/>
                    </a:srgbClr>
                  </a:outerShdw>
                </a:effectLst>
                <a:latin typeface="Times New Roman" pitchFamily="18" charset="0"/>
                <a:ea typeface="+mj-ea"/>
                <a:cs typeface="Times New Roman" pitchFamily="18" charset="0"/>
              </a:rPr>
              <a:t>oltammetry</a:t>
            </a:r>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12</a:t>
            </a:fld>
            <a:endParaRPr lang="zh-TW" altLang="en-US" dirty="0"/>
          </a:p>
        </p:txBody>
      </p:sp>
      <p:grpSp>
        <p:nvGrpSpPr>
          <p:cNvPr id="31" name="群組 30"/>
          <p:cNvGrpSpPr>
            <a:grpSpLocks noChangeAspect="1"/>
          </p:cNvGrpSpPr>
          <p:nvPr/>
        </p:nvGrpSpPr>
        <p:grpSpPr>
          <a:xfrm>
            <a:off x="3148493" y="1247870"/>
            <a:ext cx="5229064" cy="2427128"/>
            <a:chOff x="-468560" y="500857"/>
            <a:chExt cx="7416824" cy="3442600"/>
          </a:xfrm>
        </p:grpSpPr>
        <p:pic>
          <p:nvPicPr>
            <p:cNvPr id="30" name="圖片 29"/>
            <p:cNvPicPr>
              <a:picLocks noChangeAspect="1"/>
            </p:cNvPicPr>
            <p:nvPr/>
          </p:nvPicPr>
          <p:blipFill>
            <a:blip r:embed="rId3"/>
            <a:stretch>
              <a:fillRect/>
            </a:stretch>
          </p:blipFill>
          <p:spPr>
            <a:xfrm>
              <a:off x="262153" y="500857"/>
              <a:ext cx="4975486" cy="2792339"/>
            </a:xfrm>
            <a:prstGeom prst="rect">
              <a:avLst/>
            </a:prstGeom>
          </p:spPr>
        </p:pic>
        <p:grpSp>
          <p:nvGrpSpPr>
            <p:cNvPr id="39" name="群組 38"/>
            <p:cNvGrpSpPr/>
            <p:nvPr/>
          </p:nvGrpSpPr>
          <p:grpSpPr>
            <a:xfrm>
              <a:off x="-468560" y="1011611"/>
              <a:ext cx="7416824" cy="2931846"/>
              <a:chOff x="1563368" y="2847322"/>
              <a:chExt cx="7113088" cy="3159563"/>
            </a:xfrm>
          </p:grpSpPr>
          <p:grpSp>
            <p:nvGrpSpPr>
              <p:cNvPr id="32" name="群組 31"/>
              <p:cNvGrpSpPr/>
              <p:nvPr/>
            </p:nvGrpSpPr>
            <p:grpSpPr>
              <a:xfrm>
                <a:off x="4182147" y="2847322"/>
                <a:ext cx="4494309" cy="3159563"/>
                <a:chOff x="4182147" y="1988840"/>
                <a:chExt cx="4494309" cy="3159563"/>
              </a:xfrm>
            </p:grpSpPr>
            <p:cxnSp>
              <p:nvCxnSpPr>
                <p:cNvPr id="6" name="直線接點 5"/>
                <p:cNvCxnSpPr/>
                <p:nvPr/>
              </p:nvCxnSpPr>
              <p:spPr>
                <a:xfrm>
                  <a:off x="6276803" y="3812223"/>
                  <a:ext cx="946800" cy="0"/>
                </a:xfrm>
                <a:prstGeom prst="line">
                  <a:avLst/>
                </a:prstGeom>
                <a:ln w="3175">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7142222" y="1988840"/>
                  <a:ext cx="1534234" cy="290181"/>
                </a:xfrm>
                <a:prstGeom prst="rect">
                  <a:avLst/>
                </a:prstGeom>
                <a:noFill/>
              </p:spPr>
              <p:txBody>
                <a:bodyPr wrap="none" rtlCol="0">
                  <a:spAutoFit/>
                </a:bodyPr>
                <a:lstStyle/>
                <a:p>
                  <a:r>
                    <a:rPr lang="en-US" altLang="zh-TW" sz="1600" dirty="0" smtClean="0">
                      <a:latin typeface="Times New Roman" panose="02020603050405020304" pitchFamily="18" charset="0"/>
                      <a:cs typeface="Times New Roman" panose="02020603050405020304" pitchFamily="18" charset="0"/>
                    </a:rPr>
                    <a:t>Reference electrode</a:t>
                  </a:r>
                  <a:endParaRPr lang="zh-TW" altLang="en-US" sz="1600" dirty="0">
                    <a:latin typeface="Times New Roman" panose="02020603050405020304" pitchFamily="18" charset="0"/>
                    <a:cs typeface="Times New Roman" panose="02020603050405020304" pitchFamily="18" charset="0"/>
                  </a:endParaRPr>
                </a:p>
              </p:txBody>
            </p:sp>
            <p:sp>
              <p:nvSpPr>
                <p:cNvPr id="10" name="文字方塊 9"/>
                <p:cNvSpPr txBox="1"/>
                <p:nvPr/>
              </p:nvSpPr>
              <p:spPr>
                <a:xfrm>
                  <a:off x="7219804" y="4021312"/>
                  <a:ext cx="1390004" cy="290181"/>
                </a:xfrm>
                <a:prstGeom prst="rect">
                  <a:avLst/>
                </a:prstGeom>
                <a:noFill/>
              </p:spPr>
              <p:txBody>
                <a:bodyPr wrap="none" rtlCol="0">
                  <a:spAutoFit/>
                </a:bodyPr>
                <a:lstStyle/>
                <a:p>
                  <a:r>
                    <a:rPr lang="en-US" altLang="zh-TW" sz="1600" dirty="0" smtClean="0">
                      <a:latin typeface="Times New Roman" panose="02020603050405020304" pitchFamily="18" charset="0"/>
                      <a:cs typeface="Times New Roman" panose="02020603050405020304" pitchFamily="18" charset="0"/>
                    </a:rPr>
                    <a:t>Counter electrode</a:t>
                  </a:r>
                  <a:endParaRPr lang="zh-TW" altLang="en-US" sz="1600" dirty="0">
                    <a:latin typeface="Times New Roman" panose="02020603050405020304" pitchFamily="18" charset="0"/>
                    <a:cs typeface="Times New Roman" panose="02020603050405020304" pitchFamily="18" charset="0"/>
                  </a:endParaRPr>
                </a:p>
              </p:txBody>
            </p:sp>
            <p:sp>
              <p:nvSpPr>
                <p:cNvPr id="9" name="文字方塊 8"/>
                <p:cNvSpPr txBox="1"/>
                <p:nvPr/>
              </p:nvSpPr>
              <p:spPr>
                <a:xfrm>
                  <a:off x="7192257" y="3683500"/>
                  <a:ext cx="1434163" cy="290181"/>
                </a:xfrm>
                <a:prstGeom prst="rect">
                  <a:avLst/>
                </a:prstGeom>
                <a:noFill/>
              </p:spPr>
              <p:txBody>
                <a:bodyPr wrap="none" rtlCol="0">
                  <a:spAutoFit/>
                </a:bodyPr>
                <a:lstStyle/>
                <a:p>
                  <a:r>
                    <a:rPr lang="en-US" altLang="zh-TW" sz="1600" dirty="0" smtClean="0">
                      <a:latin typeface="Times New Roman" panose="02020603050405020304" pitchFamily="18" charset="0"/>
                      <a:cs typeface="Times New Roman" panose="02020603050405020304" pitchFamily="18" charset="0"/>
                    </a:rPr>
                    <a:t>Working electrode</a:t>
                  </a:r>
                  <a:endParaRPr lang="zh-TW" altLang="en-US" sz="1600" dirty="0">
                    <a:latin typeface="Times New Roman" panose="02020603050405020304" pitchFamily="18" charset="0"/>
                    <a:cs typeface="Times New Roman" panose="02020603050405020304" pitchFamily="18" charset="0"/>
                  </a:endParaRPr>
                </a:p>
              </p:txBody>
            </p:sp>
            <p:cxnSp>
              <p:nvCxnSpPr>
                <p:cNvPr id="17" name="直線接點 16"/>
                <p:cNvCxnSpPr/>
                <p:nvPr/>
              </p:nvCxnSpPr>
              <p:spPr>
                <a:xfrm>
                  <a:off x="5875237" y="4156104"/>
                  <a:ext cx="1368000" cy="0"/>
                </a:xfrm>
                <a:prstGeom prst="line">
                  <a:avLst/>
                </a:prstGeom>
                <a:ln w="3175">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a:off x="6642548" y="2133931"/>
                  <a:ext cx="540000" cy="0"/>
                </a:xfrm>
                <a:prstGeom prst="line">
                  <a:avLst/>
                </a:prstGeom>
                <a:ln w="3175">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27" name="群組 26"/>
                <p:cNvGrpSpPr/>
                <p:nvPr/>
              </p:nvGrpSpPr>
              <p:grpSpPr>
                <a:xfrm>
                  <a:off x="4182147" y="4413109"/>
                  <a:ext cx="3658275" cy="735294"/>
                  <a:chOff x="85724" y="3279651"/>
                  <a:chExt cx="3658275" cy="735294"/>
                </a:xfrm>
              </p:grpSpPr>
              <p:cxnSp>
                <p:nvCxnSpPr>
                  <p:cNvPr id="23" name="直線接點 22"/>
                  <p:cNvCxnSpPr/>
                  <p:nvPr/>
                </p:nvCxnSpPr>
                <p:spPr>
                  <a:xfrm>
                    <a:off x="471419" y="3279651"/>
                    <a:ext cx="299999" cy="122874"/>
                  </a:xfrm>
                  <a:prstGeom prst="line">
                    <a:avLst/>
                  </a:prstGeom>
                  <a:ln w="3175">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25" name="文字方塊 24"/>
                  <p:cNvSpPr txBox="1"/>
                  <p:nvPr/>
                </p:nvSpPr>
                <p:spPr>
                  <a:xfrm>
                    <a:off x="85724" y="3309268"/>
                    <a:ext cx="3658275" cy="705677"/>
                  </a:xfrm>
                  <a:prstGeom prst="rect">
                    <a:avLst/>
                  </a:prstGeom>
                  <a:noFill/>
                  <a:ln>
                    <a:noFill/>
                  </a:ln>
                </p:spPr>
                <p:txBody>
                  <a:bodyPr wrap="square" rtlCol="0">
                    <a:spAutoFit/>
                  </a:bodyPr>
                  <a:lstStyle/>
                  <a:p>
                    <a:pPr algn="just">
                      <a:lnSpc>
                        <a:spcPct val="150000"/>
                      </a:lnSpc>
                    </a:pPr>
                    <a:r>
                      <a:rPr lang="en-GB" altLang="zh-TW" sz="1600" dirty="0">
                        <a:latin typeface="Times New Roman" pitchFamily="18" charset="0"/>
                        <a:cs typeface="Times New Roman" pitchFamily="18" charset="0"/>
                      </a:rPr>
                      <a:t>Electrochemical equipment</a:t>
                    </a:r>
                  </a:p>
                </p:txBody>
              </p:sp>
            </p:grpSp>
          </p:grpSp>
          <p:sp>
            <p:nvSpPr>
              <p:cNvPr id="18" name="矩形 17"/>
              <p:cNvSpPr/>
              <p:nvPr/>
            </p:nvSpPr>
            <p:spPr>
              <a:xfrm>
                <a:off x="1563368" y="3423184"/>
                <a:ext cx="194832" cy="555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
        <p:nvSpPr>
          <p:cNvPr id="28" name="標題 1"/>
          <p:cNvSpPr txBox="1">
            <a:spLocks/>
          </p:cNvSpPr>
          <p:nvPr/>
        </p:nvSpPr>
        <p:spPr bwMode="auto">
          <a:xfrm>
            <a:off x="153696" y="2286242"/>
            <a:ext cx="3662902" cy="7143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indent="-342900" eaLnBrk="0" hangingPunct="0">
              <a:buFont typeface="Wingdings" panose="05000000000000000000" pitchFamily="2" charset="2"/>
              <a:buChar char="ü"/>
              <a:defRPr/>
            </a:pPr>
            <a:r>
              <a:rPr kumimoji="0" lang="en-US" altLang="zh-TW" sz="2200" b="1" dirty="0">
                <a:solidFill>
                  <a:srgbClr val="4E122C"/>
                </a:solidFill>
                <a:effectLst>
                  <a:outerShdw blurRad="38100" dist="38100" dir="2700000" algn="tl">
                    <a:srgbClr val="000000">
                      <a:alpha val="43137"/>
                    </a:srgbClr>
                  </a:outerShdw>
                </a:effectLst>
                <a:latin typeface="Times New Roman" pitchFamily="18" charset="0"/>
                <a:ea typeface="+mj-ea"/>
                <a:cs typeface="Times New Roman" pitchFamily="18" charset="0"/>
              </a:rPr>
              <a:t>Electrochemical Impedance Spectroscopy</a:t>
            </a:r>
            <a:endParaRPr kumimoji="0" lang="en-US" altLang="zh-TW" sz="2200" b="1" dirty="0" smtClean="0">
              <a:solidFill>
                <a:srgbClr val="4E122C"/>
              </a:solidFill>
              <a:effectLst>
                <a:outerShdw blurRad="38100" dist="38100" dir="2700000" algn="tl">
                  <a:srgbClr val="000000">
                    <a:alpha val="43137"/>
                  </a:srgbClr>
                </a:outerShdw>
              </a:effectLst>
              <a:latin typeface="Times New Roman" pitchFamily="18" charset="0"/>
              <a:ea typeface="+mj-ea"/>
              <a:cs typeface="Times New Roman" pitchFamily="18" charset="0"/>
            </a:endParaRPr>
          </a:p>
        </p:txBody>
      </p:sp>
      <p:sp>
        <p:nvSpPr>
          <p:cNvPr id="29" name="標題 1"/>
          <p:cNvSpPr txBox="1">
            <a:spLocks/>
          </p:cNvSpPr>
          <p:nvPr/>
        </p:nvSpPr>
        <p:spPr bwMode="auto">
          <a:xfrm>
            <a:off x="164050" y="596255"/>
            <a:ext cx="4458823" cy="7143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kumimoji="0" lang="en-US" altLang="zh-TW" sz="3000" b="1" dirty="0">
                <a:solidFill>
                  <a:srgbClr val="0B0F55"/>
                </a:solidFill>
                <a:effectLst>
                  <a:outerShdw blurRad="38100" dist="38100" dir="2700000" algn="tl">
                    <a:srgbClr val="000000">
                      <a:alpha val="43137"/>
                    </a:srgbClr>
                  </a:outerShdw>
                </a:effectLst>
                <a:latin typeface="Times New Roman" pitchFamily="18" charset="0"/>
                <a:ea typeface="+mj-ea"/>
                <a:cs typeface="Times New Roman" pitchFamily="18" charset="0"/>
              </a:rPr>
              <a:t>Electrochemical analysis</a:t>
            </a:r>
            <a:endParaRPr kumimoji="0" lang="en-US" altLang="zh-TW" sz="3000" b="1" dirty="0">
              <a:solidFill>
                <a:srgbClr val="0B0F55"/>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2" name="標題 1"/>
          <p:cNvSpPr txBox="1">
            <a:spLocks/>
          </p:cNvSpPr>
          <p:nvPr/>
        </p:nvSpPr>
        <p:spPr bwMode="auto">
          <a:xfrm>
            <a:off x="167962" y="3694500"/>
            <a:ext cx="4893951" cy="7143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zh-TW"/>
            </a:defPPr>
            <a:lvl1pPr eaLnBrk="0" hangingPunct="0">
              <a:defRPr kumimoji="0" sz="3200" b="1">
                <a:solidFill>
                  <a:srgbClr val="0B0F55"/>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r>
              <a:rPr lang="en-US" altLang="zh-TW" sz="3000" dirty="0"/>
              <a:t>Electrochemical Oxidation</a:t>
            </a:r>
          </a:p>
        </p:txBody>
      </p:sp>
      <p:grpSp>
        <p:nvGrpSpPr>
          <p:cNvPr id="26" name="群組 25"/>
          <p:cNvGrpSpPr>
            <a:grpSpLocks noChangeAspect="1"/>
          </p:cNvGrpSpPr>
          <p:nvPr/>
        </p:nvGrpSpPr>
        <p:grpSpPr>
          <a:xfrm>
            <a:off x="1269208" y="4360991"/>
            <a:ext cx="6336704" cy="2046035"/>
            <a:chOff x="1004642" y="1470928"/>
            <a:chExt cx="7443144" cy="2403289"/>
          </a:xfrm>
        </p:grpSpPr>
        <p:pic>
          <p:nvPicPr>
            <p:cNvPr id="33" name="圖片 32"/>
            <p:cNvPicPr>
              <a:picLocks noChangeAspect="1"/>
            </p:cNvPicPr>
            <p:nvPr/>
          </p:nvPicPr>
          <p:blipFill>
            <a:blip r:embed="rId4"/>
            <a:stretch>
              <a:fillRect/>
            </a:stretch>
          </p:blipFill>
          <p:spPr>
            <a:xfrm>
              <a:off x="1004642" y="1470928"/>
              <a:ext cx="6361650" cy="2403289"/>
            </a:xfrm>
            <a:prstGeom prst="rect">
              <a:avLst/>
            </a:prstGeom>
          </p:spPr>
        </p:pic>
        <p:grpSp>
          <p:nvGrpSpPr>
            <p:cNvPr id="34" name="群組 33"/>
            <p:cNvGrpSpPr/>
            <p:nvPr/>
          </p:nvGrpSpPr>
          <p:grpSpPr>
            <a:xfrm>
              <a:off x="5984447" y="1661298"/>
              <a:ext cx="2463339" cy="744728"/>
              <a:chOff x="6193099" y="2148560"/>
              <a:chExt cx="2309149" cy="677108"/>
            </a:xfrm>
          </p:grpSpPr>
          <p:cxnSp>
            <p:nvCxnSpPr>
              <p:cNvPr id="35" name="直線接點 34"/>
              <p:cNvCxnSpPr/>
              <p:nvPr/>
            </p:nvCxnSpPr>
            <p:spPr>
              <a:xfrm flipV="1">
                <a:off x="6433442" y="2324606"/>
                <a:ext cx="1188000" cy="1939"/>
              </a:xfrm>
              <a:prstGeom prst="line">
                <a:avLst/>
              </a:prstGeom>
              <a:ln w="3175">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36" name="文字方塊 35"/>
              <p:cNvSpPr txBox="1"/>
              <p:nvPr/>
            </p:nvSpPr>
            <p:spPr>
              <a:xfrm>
                <a:off x="7633099" y="2487114"/>
                <a:ext cx="869149" cy="338554"/>
              </a:xfrm>
              <a:prstGeom prst="rect">
                <a:avLst/>
              </a:prstGeom>
              <a:noFill/>
            </p:spPr>
            <p:txBody>
              <a:bodyPr wrap="none" rtlCol="0">
                <a:spAutoFit/>
              </a:bodyPr>
              <a:lstStyle/>
              <a:p>
                <a:r>
                  <a:rPr lang="en-US" altLang="zh-TW" sz="1600" dirty="0" smtClean="0">
                    <a:latin typeface="Times New Roman" panose="02020603050405020304" pitchFamily="18" charset="0"/>
                    <a:cs typeface="Times New Roman" panose="02020603050405020304" pitchFamily="18" charset="0"/>
                  </a:rPr>
                  <a:t>Cathode</a:t>
                </a:r>
                <a:endParaRPr lang="zh-TW" altLang="en-US" sz="1600" dirty="0">
                  <a:latin typeface="Times New Roman" panose="02020603050405020304" pitchFamily="18" charset="0"/>
                  <a:cs typeface="Times New Roman" panose="02020603050405020304" pitchFamily="18" charset="0"/>
                </a:endParaRPr>
              </a:p>
            </p:txBody>
          </p:sp>
          <p:sp>
            <p:nvSpPr>
              <p:cNvPr id="37" name="文字方塊 36"/>
              <p:cNvSpPr txBox="1"/>
              <p:nvPr/>
            </p:nvSpPr>
            <p:spPr>
              <a:xfrm>
                <a:off x="7633099" y="2148560"/>
                <a:ext cx="731290" cy="338554"/>
              </a:xfrm>
              <a:prstGeom prst="rect">
                <a:avLst/>
              </a:prstGeom>
              <a:noFill/>
            </p:spPr>
            <p:txBody>
              <a:bodyPr wrap="none" rtlCol="0">
                <a:spAutoFit/>
              </a:bodyPr>
              <a:lstStyle/>
              <a:p>
                <a:r>
                  <a:rPr lang="en-US" altLang="zh-TW" sz="1600" dirty="0" smtClean="0">
                    <a:latin typeface="Times New Roman" panose="02020603050405020304" pitchFamily="18" charset="0"/>
                    <a:cs typeface="Times New Roman" panose="02020603050405020304" pitchFamily="18" charset="0"/>
                  </a:rPr>
                  <a:t>Anode</a:t>
                </a:r>
                <a:endParaRPr lang="zh-TW" altLang="en-US" sz="1600" dirty="0">
                  <a:latin typeface="Times New Roman" panose="02020603050405020304" pitchFamily="18" charset="0"/>
                  <a:cs typeface="Times New Roman" panose="02020603050405020304" pitchFamily="18" charset="0"/>
                </a:endParaRPr>
              </a:p>
            </p:txBody>
          </p:sp>
          <p:cxnSp>
            <p:nvCxnSpPr>
              <p:cNvPr id="38" name="直線接點 37"/>
              <p:cNvCxnSpPr/>
              <p:nvPr/>
            </p:nvCxnSpPr>
            <p:spPr>
              <a:xfrm>
                <a:off x="6193099" y="2618499"/>
                <a:ext cx="1440000" cy="0"/>
              </a:xfrm>
              <a:prstGeom prst="line">
                <a:avLst/>
              </a:prstGeom>
              <a:ln w="3175">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sp>
        <p:nvSpPr>
          <p:cNvPr id="40" name="流程圖: 結束點 39"/>
          <p:cNvSpPr>
            <a:spLocks noChangeAspect="1"/>
          </p:cNvSpPr>
          <p:nvPr/>
        </p:nvSpPr>
        <p:spPr>
          <a:xfrm flipV="1">
            <a:off x="5478053" y="5110341"/>
            <a:ext cx="250531" cy="45719"/>
          </a:xfrm>
          <a:prstGeom prst="flowChartTerminator">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t>             </a:t>
            </a:r>
            <a:endParaRPr lang="zh-TW" altLang="en-US" dirty="0"/>
          </a:p>
        </p:txBody>
      </p:sp>
      <p:pic>
        <p:nvPicPr>
          <p:cNvPr id="41" name="圖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65825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ppt_w</p:attrName>
                                        </p:attrNameLst>
                                      </p:cBhvr>
                                      <p:tavLst>
                                        <p:tav tm="0" fmla="#ppt_w*sin(2.5*pi*$)">
                                          <p:val>
                                            <p:fltVal val="0"/>
                                          </p:val>
                                        </p:tav>
                                        <p:tav tm="100000">
                                          <p:val>
                                            <p:fltVal val="1"/>
                                          </p:val>
                                        </p:tav>
                                      </p:tavLst>
                                    </p:anim>
                                    <p:anim calcmode="lin" valueType="num">
                                      <p:cBhvr>
                                        <p:cTn id="9" dur="1000" fill="hold"/>
                                        <p:tgtEl>
                                          <p:spTgt spid="4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620688"/>
            <a:ext cx="8229600" cy="1066800"/>
          </a:xfrm>
        </p:spPr>
        <p:txBody>
          <a:bodyPr/>
          <a:lstStyle/>
          <a:p>
            <a:r>
              <a:rPr lang="en-US" altLang="zh-TW" sz="3800" dirty="0">
                <a:solidFill>
                  <a:schemeClr val="tx1"/>
                </a:solidFill>
                <a:effectLst>
                  <a:outerShdw blurRad="38100" dist="38100" dir="2700000" algn="tl">
                    <a:srgbClr val="000000">
                      <a:alpha val="43137"/>
                    </a:srgbClr>
                  </a:outerShdw>
                </a:effectLst>
              </a:rPr>
              <a:t>Results and Discussion</a:t>
            </a:r>
          </a:p>
        </p:txBody>
      </p:sp>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13</a:t>
            </a:fld>
            <a:endParaRPr lang="zh-TW" altLang="en-US" dirty="0"/>
          </a:p>
        </p:txBody>
      </p:sp>
      <p:pic>
        <p:nvPicPr>
          <p:cNvPr id="8" name="圖片 7"/>
          <p:cNvPicPr>
            <a:picLocks noChangeAspect="1"/>
          </p:cNvPicPr>
          <p:nvPr/>
        </p:nvPicPr>
        <p:blipFill>
          <a:blip r:embed="rId3">
            <a:duotone>
              <a:schemeClr val="bg2">
                <a:shade val="45000"/>
                <a:satMod val="135000"/>
              </a:schemeClr>
              <a:prstClr val="white"/>
            </a:duotone>
          </a:blip>
          <a:stretch>
            <a:fillRect/>
          </a:stretch>
        </p:blipFill>
        <p:spPr>
          <a:xfrm flipH="1">
            <a:off x="4211960" y="1410404"/>
            <a:ext cx="2448000" cy="34479"/>
          </a:xfrm>
          <a:prstGeom prst="rect">
            <a:avLst/>
          </a:prstGeom>
        </p:spPr>
      </p:pic>
      <p:grpSp>
        <p:nvGrpSpPr>
          <p:cNvPr id="31" name="群組 30"/>
          <p:cNvGrpSpPr/>
          <p:nvPr/>
        </p:nvGrpSpPr>
        <p:grpSpPr>
          <a:xfrm>
            <a:off x="525556" y="3933056"/>
            <a:ext cx="8146839" cy="2251108"/>
            <a:chOff x="525556" y="3933056"/>
            <a:chExt cx="8146839" cy="2251108"/>
          </a:xfrm>
        </p:grpSpPr>
        <p:grpSp>
          <p:nvGrpSpPr>
            <p:cNvPr id="15" name="群組 14"/>
            <p:cNvGrpSpPr/>
            <p:nvPr/>
          </p:nvGrpSpPr>
          <p:grpSpPr>
            <a:xfrm>
              <a:off x="525556" y="3933056"/>
              <a:ext cx="8146839" cy="2251108"/>
              <a:chOff x="4178871" y="3140968"/>
              <a:chExt cx="7818292" cy="1592198"/>
            </a:xfrm>
          </p:grpSpPr>
          <p:sp>
            <p:nvSpPr>
              <p:cNvPr id="16" name="圓角矩形 15"/>
              <p:cNvSpPr/>
              <p:nvPr/>
            </p:nvSpPr>
            <p:spPr>
              <a:xfrm>
                <a:off x="4178871" y="3140968"/>
                <a:ext cx="7818292" cy="1592198"/>
              </a:xfrm>
              <a:prstGeom prst="roundRect">
                <a:avLst>
                  <a:gd name="adj" fmla="val 8003"/>
                </a:avLst>
              </a:prstGeom>
              <a:solidFill>
                <a:srgbClr val="050519"/>
              </a:solidFill>
              <a:ln w="38100">
                <a:solidFill>
                  <a:schemeClr val="bg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just"/>
                <a:endParaRPr lang="zh-TW" altLang="en-US" sz="2200" dirty="0">
                  <a:latin typeface="Times New Roman" panose="02020603050405020304" pitchFamily="18" charset="0"/>
                  <a:cs typeface="Times New Roman" panose="02020603050405020304" pitchFamily="18" charset="0"/>
                </a:endParaRPr>
              </a:p>
            </p:txBody>
          </p:sp>
          <p:sp>
            <p:nvSpPr>
              <p:cNvPr id="20" name="文字方塊 19"/>
              <p:cNvSpPr txBox="1"/>
              <p:nvPr/>
            </p:nvSpPr>
            <p:spPr>
              <a:xfrm>
                <a:off x="4377292" y="3258528"/>
                <a:ext cx="7439631" cy="1358379"/>
              </a:xfrm>
              <a:prstGeom prst="rect">
                <a:avLst/>
              </a:prstGeom>
              <a:noFill/>
            </p:spPr>
            <p:txBody>
              <a:bodyPr wrap="square" rtlCol="0">
                <a:spAutoFit/>
              </a:bodyPr>
              <a:lstStyle/>
              <a:p>
                <a:pPr marL="342900" indent="-342900" algn="just" eaLnBrk="0" hangingPunct="0">
                  <a:spcBef>
                    <a:spcPct val="30000"/>
                  </a:spcBef>
                  <a:buFont typeface="Wingdings" panose="05000000000000000000" pitchFamily="2" charset="2"/>
                  <a:buChar char="Ø"/>
                  <a:defRPr/>
                </a:pPr>
                <a:r>
                  <a:rPr lang="en-US" altLang="zh-TW" sz="2200" b="1" dirty="0">
                    <a:solidFill>
                      <a:srgbClr val="FFFF66"/>
                    </a:solidFill>
                    <a:latin typeface="Times New Roman" panose="02020603050405020304" pitchFamily="18" charset="0"/>
                    <a:cs typeface="Times New Roman" panose="02020603050405020304" pitchFamily="18" charset="0"/>
                  </a:rPr>
                  <a:t>Processes optimization of phenol oxidation</a:t>
                </a:r>
              </a:p>
              <a:p>
                <a:pPr marL="342900" indent="-342900" algn="just" eaLnBrk="0" hangingPunct="0">
                  <a:spcBef>
                    <a:spcPct val="30000"/>
                  </a:spcBef>
                  <a:buSzPct val="50000"/>
                  <a:buFont typeface="Wingdings" panose="05000000000000000000" pitchFamily="2" charset="2"/>
                  <a:buChar char="u"/>
                  <a:defRPr/>
                </a:pPr>
                <a:r>
                  <a:rPr lang="en-US" altLang="zh-TW" sz="2200" dirty="0" smtClean="0">
                    <a:solidFill>
                      <a:schemeClr val="bg1"/>
                    </a:solidFill>
                    <a:latin typeface="Times New Roman" panose="02020603050405020304" pitchFamily="18" charset="0"/>
                    <a:cs typeface="Times New Roman" panose="02020603050405020304" pitchFamily="18" charset="0"/>
                  </a:rPr>
                  <a:t>Modeling with pseudo-first </a:t>
                </a:r>
                <a:r>
                  <a:rPr lang="en-US" altLang="zh-TW" sz="2200" dirty="0" err="1" smtClean="0">
                    <a:solidFill>
                      <a:schemeClr val="bg1"/>
                    </a:solidFill>
                    <a:latin typeface="Times New Roman" panose="02020603050405020304" pitchFamily="18" charset="0"/>
                    <a:cs typeface="Times New Roman" panose="02020603050405020304" pitchFamily="18" charset="0"/>
                  </a:rPr>
                  <a:t>kinectics</a:t>
                </a:r>
                <a:r>
                  <a:rPr lang="en-US" altLang="zh-TW" sz="2200" dirty="0" smtClean="0">
                    <a:solidFill>
                      <a:schemeClr val="bg1"/>
                    </a:solidFill>
                    <a:latin typeface="Times New Roman" panose="02020603050405020304" pitchFamily="18" charset="0"/>
                    <a:cs typeface="Times New Roman" panose="02020603050405020304" pitchFamily="18" charset="0"/>
                  </a:rPr>
                  <a:t> </a:t>
                </a:r>
                <a:endParaRPr lang="en-US" altLang="zh-TW" sz="2200" dirty="0">
                  <a:solidFill>
                    <a:schemeClr val="bg1"/>
                  </a:solidFill>
                  <a:latin typeface="Times New Roman" panose="02020603050405020304" pitchFamily="18" charset="0"/>
                  <a:cs typeface="Times New Roman" panose="02020603050405020304" pitchFamily="18" charset="0"/>
                </a:endParaRPr>
              </a:p>
              <a:p>
                <a:pPr marL="342900" indent="-342900" algn="just" eaLnBrk="0" hangingPunct="0">
                  <a:spcBef>
                    <a:spcPct val="30000"/>
                  </a:spcBef>
                  <a:buSzPct val="50000"/>
                  <a:buFont typeface="Wingdings" panose="05000000000000000000" pitchFamily="2" charset="2"/>
                  <a:buChar char="u"/>
                  <a:defRPr/>
                </a:pPr>
                <a:r>
                  <a:rPr lang="en-US" altLang="zh-TW" sz="2200" dirty="0">
                    <a:solidFill>
                      <a:schemeClr val="bg1"/>
                    </a:solidFill>
                    <a:latin typeface="Times New Roman" panose="02020603050405020304" pitchFamily="18" charset="0"/>
                    <a:cs typeface="Times New Roman" panose="02020603050405020304" pitchFamily="18" charset="0"/>
                  </a:rPr>
                  <a:t>Quantitative analysis of </a:t>
                </a:r>
                <a:r>
                  <a:rPr lang="en-US" altLang="zh-TW" sz="2200" dirty="0" smtClean="0">
                    <a:solidFill>
                      <a:schemeClr val="bg1"/>
                    </a:solidFill>
                    <a:latin typeface="Times New Roman" panose="02020603050405020304" pitchFamily="18" charset="0"/>
                    <a:cs typeface="Times New Roman" panose="02020603050405020304" pitchFamily="18" charset="0"/>
                  </a:rPr>
                  <a:t>intermediates </a:t>
                </a:r>
              </a:p>
              <a:p>
                <a:pPr marL="342900" indent="-342900" algn="just" eaLnBrk="0" hangingPunct="0">
                  <a:lnSpc>
                    <a:spcPct val="150000"/>
                  </a:lnSpc>
                  <a:spcBef>
                    <a:spcPct val="30000"/>
                  </a:spcBef>
                  <a:buSzPct val="100000"/>
                  <a:buFont typeface="Wingdings" panose="05000000000000000000" pitchFamily="2" charset="2"/>
                  <a:buChar char="Ø"/>
                  <a:defRPr/>
                </a:pPr>
                <a:r>
                  <a:rPr lang="en-US" altLang="zh-TW" sz="2200" b="1" dirty="0" smtClean="0">
                    <a:solidFill>
                      <a:srgbClr val="FFFF66"/>
                    </a:solidFill>
                    <a:latin typeface="Times New Roman" panose="02020603050405020304" pitchFamily="18" charset="0"/>
                    <a:cs typeface="Times New Roman" panose="02020603050405020304" pitchFamily="18" charset="0"/>
                  </a:rPr>
                  <a:t>Lifetime and the cost of anodes</a:t>
                </a:r>
                <a:endParaRPr lang="en-US" altLang="zh-TW" sz="2200" b="1" dirty="0">
                  <a:solidFill>
                    <a:srgbClr val="FFFF66"/>
                  </a:solidFill>
                  <a:latin typeface="Times New Roman" panose="02020603050405020304" pitchFamily="18" charset="0"/>
                  <a:cs typeface="Times New Roman" panose="02020603050405020304" pitchFamily="18" charset="0"/>
                </a:endParaRPr>
              </a:p>
            </p:txBody>
          </p:sp>
        </p:grpSp>
        <p:pic>
          <p:nvPicPr>
            <p:cNvPr id="23" name="圖片 22"/>
            <p:cNvPicPr/>
            <p:nvPr/>
          </p:nvPicPr>
          <p:blipFill>
            <a:blip r:embed="rId4">
              <a:lum bright="70000" contrast="-70000"/>
              <a:extLst>
                <a:ext uri="{28A0092B-C50C-407E-A947-70E740481C1C}">
                  <a14:useLocalDpi xmlns:a14="http://schemas.microsoft.com/office/drawing/2010/main" val="0"/>
                </a:ext>
              </a:extLst>
            </a:blip>
            <a:stretch>
              <a:fillRect/>
            </a:stretch>
          </p:blipFill>
          <p:spPr>
            <a:xfrm rot="20831720">
              <a:off x="6972498" y="4341511"/>
              <a:ext cx="1008380" cy="534670"/>
            </a:xfrm>
            <a:prstGeom prst="rect">
              <a:avLst/>
            </a:prstGeom>
          </p:spPr>
        </p:pic>
        <p:pic>
          <p:nvPicPr>
            <p:cNvPr id="24" name="圖片 23"/>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6182411" y="4888112"/>
              <a:ext cx="603388" cy="477484"/>
            </a:xfrm>
            <a:prstGeom prst="rect">
              <a:avLst/>
            </a:prstGeom>
          </p:spPr>
        </p:pic>
        <p:pic>
          <p:nvPicPr>
            <p:cNvPr id="25" name="圖片 24"/>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rot="2236099">
              <a:off x="7091544" y="5337889"/>
              <a:ext cx="753287" cy="505431"/>
            </a:xfrm>
            <a:prstGeom prst="rect">
              <a:avLst/>
            </a:prstGeom>
          </p:spPr>
        </p:pic>
      </p:grpSp>
      <p:grpSp>
        <p:nvGrpSpPr>
          <p:cNvPr id="33" name="群組 32"/>
          <p:cNvGrpSpPr/>
          <p:nvPr/>
        </p:nvGrpSpPr>
        <p:grpSpPr>
          <a:xfrm>
            <a:off x="511356" y="1700808"/>
            <a:ext cx="8161039" cy="2035085"/>
            <a:chOff x="511356" y="1700808"/>
            <a:chExt cx="8161039" cy="2035085"/>
          </a:xfrm>
        </p:grpSpPr>
        <p:grpSp>
          <p:nvGrpSpPr>
            <p:cNvPr id="14" name="群組 13"/>
            <p:cNvGrpSpPr/>
            <p:nvPr/>
          </p:nvGrpSpPr>
          <p:grpSpPr>
            <a:xfrm>
              <a:off x="511356" y="1700808"/>
              <a:ext cx="8161039" cy="2035085"/>
              <a:chOff x="4178871" y="3140968"/>
              <a:chExt cx="7831919" cy="1685804"/>
            </a:xfrm>
          </p:grpSpPr>
          <p:sp>
            <p:nvSpPr>
              <p:cNvPr id="9" name="圓角矩形 8"/>
              <p:cNvSpPr/>
              <p:nvPr/>
            </p:nvSpPr>
            <p:spPr>
              <a:xfrm>
                <a:off x="4178871" y="3140968"/>
                <a:ext cx="7818292" cy="1685804"/>
              </a:xfrm>
              <a:prstGeom prst="roundRect">
                <a:avLst>
                  <a:gd name="adj" fmla="val 8003"/>
                </a:avLst>
              </a:prstGeom>
              <a:solidFill>
                <a:srgbClr val="050519"/>
              </a:solidFill>
              <a:ln w="38100">
                <a:solidFill>
                  <a:schemeClr val="bg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just"/>
                <a:endParaRPr lang="zh-TW" altLang="en-US" sz="2200" dirty="0">
                  <a:latin typeface="Times New Roman" panose="02020603050405020304" pitchFamily="18" charset="0"/>
                  <a:cs typeface="Times New Roman" panose="02020603050405020304" pitchFamily="18" charset="0"/>
                </a:endParaRPr>
              </a:p>
            </p:txBody>
          </p:sp>
          <p:grpSp>
            <p:nvGrpSpPr>
              <p:cNvPr id="6" name="群組 5"/>
              <p:cNvGrpSpPr/>
              <p:nvPr/>
            </p:nvGrpSpPr>
            <p:grpSpPr>
              <a:xfrm>
                <a:off x="4355974" y="3319916"/>
                <a:ext cx="7654816" cy="1086100"/>
                <a:chOff x="4355974" y="3319916"/>
                <a:chExt cx="7654816" cy="1086100"/>
              </a:xfrm>
            </p:grpSpPr>
            <p:sp>
              <p:nvSpPr>
                <p:cNvPr id="12" name="文字方塊 11"/>
                <p:cNvSpPr txBox="1"/>
                <p:nvPr/>
              </p:nvSpPr>
              <p:spPr>
                <a:xfrm>
                  <a:off x="7986155" y="3319916"/>
                  <a:ext cx="4024635" cy="1086099"/>
                </a:xfrm>
                <a:prstGeom prst="rect">
                  <a:avLst/>
                </a:prstGeom>
                <a:noFill/>
              </p:spPr>
              <p:txBody>
                <a:bodyPr wrap="square" rtlCol="0">
                  <a:spAutoFit/>
                </a:bodyPr>
                <a:lstStyle/>
                <a:p>
                  <a:pPr marL="342900" indent="-342900" algn="just" eaLnBrk="0" hangingPunct="0">
                    <a:spcBef>
                      <a:spcPct val="30000"/>
                    </a:spcBef>
                    <a:buFont typeface="Wingdings" panose="05000000000000000000" pitchFamily="2" charset="2"/>
                    <a:buChar char="Ø"/>
                    <a:defRPr/>
                  </a:pPr>
                  <a:r>
                    <a:rPr lang="en-US" altLang="zh-TW" sz="2200" b="1" dirty="0" smtClean="0">
                      <a:solidFill>
                        <a:srgbClr val="FFFF66"/>
                      </a:solidFill>
                      <a:latin typeface="Times New Roman" panose="02020603050405020304" pitchFamily="18" charset="0"/>
                      <a:cs typeface="Times New Roman" panose="02020603050405020304" pitchFamily="18" charset="0"/>
                    </a:rPr>
                    <a:t>Electrochemical performance</a:t>
                  </a:r>
                  <a:endParaRPr lang="en-US" altLang="zh-TW" sz="2200" b="1" dirty="0">
                    <a:solidFill>
                      <a:srgbClr val="FFFF66"/>
                    </a:solidFill>
                    <a:latin typeface="Times New Roman" panose="02020603050405020304" pitchFamily="18" charset="0"/>
                    <a:cs typeface="Times New Roman" panose="02020603050405020304" pitchFamily="18" charset="0"/>
                  </a:endParaRPr>
                </a:p>
                <a:p>
                  <a:pPr marL="285750" indent="-285750" algn="just" eaLnBrk="0" hangingPunct="0">
                    <a:spcBef>
                      <a:spcPct val="30000"/>
                    </a:spcBef>
                    <a:buFont typeface="Arial" panose="020B0604020202020204" pitchFamily="34" charset="0"/>
                    <a:buChar char="•"/>
                    <a:defRPr/>
                  </a:pPr>
                  <a:r>
                    <a:rPr lang="en-US" altLang="zh-TW" sz="2200" dirty="0" smtClean="0">
                      <a:solidFill>
                        <a:schemeClr val="bg1"/>
                      </a:solidFill>
                      <a:latin typeface="Times New Roman" panose="02020603050405020304" pitchFamily="18" charset="0"/>
                      <a:cs typeface="Times New Roman" panose="02020603050405020304" pitchFamily="18" charset="0"/>
                    </a:rPr>
                    <a:t>CV</a:t>
                  </a:r>
                </a:p>
                <a:p>
                  <a:pPr marL="285750" indent="-285750" algn="just" eaLnBrk="0" hangingPunct="0">
                    <a:spcBef>
                      <a:spcPct val="30000"/>
                    </a:spcBef>
                    <a:buFont typeface="Arial" panose="020B0604020202020204" pitchFamily="34" charset="0"/>
                    <a:buChar char="•"/>
                    <a:defRPr/>
                  </a:pPr>
                  <a:r>
                    <a:rPr lang="en-US" altLang="zh-TW" sz="2200" dirty="0" smtClean="0">
                      <a:solidFill>
                        <a:schemeClr val="bg1"/>
                      </a:solidFill>
                      <a:latin typeface="Times New Roman" panose="02020603050405020304" pitchFamily="18" charset="0"/>
                      <a:cs typeface="Times New Roman" panose="02020603050405020304" pitchFamily="18" charset="0"/>
                    </a:rPr>
                    <a:t>EIS</a:t>
                  </a:r>
                  <a:endParaRPr lang="en-US" altLang="zh-TW" sz="2200" dirty="0">
                    <a:solidFill>
                      <a:schemeClr val="bg1"/>
                    </a:solidFill>
                    <a:latin typeface="Times New Roman" panose="02020603050405020304" pitchFamily="18" charset="0"/>
                    <a:cs typeface="Times New Roman" panose="02020603050405020304" pitchFamily="18" charset="0"/>
                  </a:endParaRPr>
                </a:p>
              </p:txBody>
            </p:sp>
            <p:grpSp>
              <p:nvGrpSpPr>
                <p:cNvPr id="5" name="群組 4"/>
                <p:cNvGrpSpPr/>
                <p:nvPr/>
              </p:nvGrpSpPr>
              <p:grpSpPr>
                <a:xfrm>
                  <a:off x="4355974" y="3319916"/>
                  <a:ext cx="3754761" cy="1086100"/>
                  <a:chOff x="4355974" y="3319916"/>
                  <a:chExt cx="3754761" cy="1086100"/>
                </a:xfrm>
              </p:grpSpPr>
              <p:sp>
                <p:nvSpPr>
                  <p:cNvPr id="11" name="文字方塊 10"/>
                  <p:cNvSpPr txBox="1"/>
                  <p:nvPr/>
                </p:nvSpPr>
                <p:spPr>
                  <a:xfrm>
                    <a:off x="4355974" y="3319916"/>
                    <a:ext cx="3754761" cy="1086100"/>
                  </a:xfrm>
                  <a:prstGeom prst="rect">
                    <a:avLst/>
                  </a:prstGeom>
                  <a:noFill/>
                </p:spPr>
                <p:txBody>
                  <a:bodyPr wrap="square" rtlCol="0">
                    <a:spAutoFit/>
                  </a:bodyPr>
                  <a:lstStyle/>
                  <a:p>
                    <a:pPr marL="342900" indent="-342900" algn="just" eaLnBrk="0" hangingPunct="0">
                      <a:spcBef>
                        <a:spcPct val="30000"/>
                      </a:spcBef>
                      <a:buFont typeface="Wingdings" panose="05000000000000000000" pitchFamily="2" charset="2"/>
                      <a:buChar char="Ø"/>
                      <a:defRPr/>
                    </a:pPr>
                    <a:r>
                      <a:rPr lang="en-US" altLang="zh-TW" sz="2200" b="1" dirty="0">
                        <a:solidFill>
                          <a:srgbClr val="FFFF66"/>
                        </a:solidFill>
                        <a:latin typeface="Times New Roman" panose="02020603050405020304" pitchFamily="18" charset="0"/>
                        <a:cs typeface="Times New Roman" panose="02020603050405020304" pitchFamily="18" charset="0"/>
                      </a:rPr>
                      <a:t>Physicochemical properties</a:t>
                    </a:r>
                  </a:p>
                  <a:p>
                    <a:pPr marL="342900" indent="-342900" algn="just" eaLnBrk="0" hangingPunct="0">
                      <a:spcBef>
                        <a:spcPct val="30000"/>
                      </a:spcBef>
                      <a:buSzPct val="50000"/>
                      <a:buFont typeface="Wingdings" panose="05000000000000000000" pitchFamily="2" charset="2"/>
                      <a:buChar char="u"/>
                      <a:defRPr/>
                    </a:pPr>
                    <a:r>
                      <a:rPr lang="en-US" altLang="zh-TW" sz="2200" dirty="0">
                        <a:solidFill>
                          <a:schemeClr val="bg1"/>
                        </a:solidFill>
                        <a:latin typeface="Times New Roman" panose="02020603050405020304" pitchFamily="18" charset="0"/>
                        <a:cs typeface="Times New Roman" panose="02020603050405020304" pitchFamily="18" charset="0"/>
                      </a:rPr>
                      <a:t>SEM</a:t>
                    </a:r>
                  </a:p>
                  <a:p>
                    <a:pPr marL="342900" indent="-342900" algn="just" eaLnBrk="0" hangingPunct="0">
                      <a:spcBef>
                        <a:spcPct val="30000"/>
                      </a:spcBef>
                      <a:buSzPct val="50000"/>
                      <a:buFont typeface="Wingdings" panose="05000000000000000000" pitchFamily="2" charset="2"/>
                      <a:buChar char="u"/>
                      <a:defRPr/>
                    </a:pPr>
                    <a:r>
                      <a:rPr lang="en-US" altLang="zh-TW" sz="2200" dirty="0" smtClean="0">
                        <a:solidFill>
                          <a:schemeClr val="bg1"/>
                        </a:solidFill>
                        <a:latin typeface="Times New Roman" panose="02020603050405020304" pitchFamily="18" charset="0"/>
                        <a:cs typeface="Times New Roman" panose="02020603050405020304" pitchFamily="18" charset="0"/>
                      </a:rPr>
                      <a:t>TEM</a:t>
                    </a:r>
                    <a:endParaRPr lang="en-US" altLang="zh-TW" sz="2200" dirty="0">
                      <a:solidFill>
                        <a:schemeClr val="bg1"/>
                      </a:solidFill>
                      <a:latin typeface="Times New Roman" panose="02020603050405020304" pitchFamily="18" charset="0"/>
                      <a:cs typeface="Times New Roman" panose="02020603050405020304" pitchFamily="18" charset="0"/>
                    </a:endParaRPr>
                  </a:p>
                </p:txBody>
              </p:sp>
              <p:sp>
                <p:nvSpPr>
                  <p:cNvPr id="13" name="文字方塊 12"/>
                  <p:cNvSpPr txBox="1"/>
                  <p:nvPr/>
                </p:nvSpPr>
                <p:spPr>
                  <a:xfrm>
                    <a:off x="5795643" y="3700124"/>
                    <a:ext cx="2178891" cy="356934"/>
                  </a:xfrm>
                  <a:prstGeom prst="rect">
                    <a:avLst/>
                  </a:prstGeom>
                  <a:noFill/>
                </p:spPr>
                <p:txBody>
                  <a:bodyPr wrap="square" rtlCol="0">
                    <a:spAutoFit/>
                  </a:bodyPr>
                  <a:lstStyle/>
                  <a:p>
                    <a:pPr marL="342900" indent="-342900" algn="just" eaLnBrk="0" hangingPunct="0">
                      <a:spcBef>
                        <a:spcPct val="30000"/>
                      </a:spcBef>
                      <a:buSzPct val="50000"/>
                      <a:buFont typeface="Wingdings" panose="05000000000000000000" pitchFamily="2" charset="2"/>
                      <a:buChar char="u"/>
                      <a:defRPr/>
                    </a:pPr>
                    <a:r>
                      <a:rPr lang="en-US" altLang="zh-TW" sz="2200" dirty="0" smtClean="0">
                        <a:solidFill>
                          <a:schemeClr val="bg1"/>
                        </a:solidFill>
                        <a:latin typeface="Times New Roman" panose="02020603050405020304" pitchFamily="18" charset="0"/>
                        <a:cs typeface="Times New Roman" panose="02020603050405020304" pitchFamily="18" charset="0"/>
                      </a:rPr>
                      <a:t>XRD</a:t>
                    </a:r>
                  </a:p>
                </p:txBody>
              </p:sp>
            </p:grpSp>
          </p:grpSp>
        </p:grpSp>
        <p:grpSp>
          <p:nvGrpSpPr>
            <p:cNvPr id="32" name="群組 31"/>
            <p:cNvGrpSpPr/>
            <p:nvPr/>
          </p:nvGrpSpPr>
          <p:grpSpPr>
            <a:xfrm>
              <a:off x="5480588" y="2397541"/>
              <a:ext cx="2967355" cy="1197569"/>
              <a:chOff x="5480588" y="2397541"/>
              <a:chExt cx="2967355" cy="1197569"/>
            </a:xfrm>
          </p:grpSpPr>
          <p:pic>
            <p:nvPicPr>
              <p:cNvPr id="10" name="圖片 9" descr="C:\Users\ww\Desktop\Master\EChem. Exp\D. SEM, TEM, XRD and Raman\TEM\TEM _CNTsCF_20160119\Pt-catalyst -800000X-45.tif"/>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80588" y="2397541"/>
                <a:ext cx="1753557" cy="11658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圖片 25"/>
              <p:cNvPicPr>
                <a:picLocks noChangeAspect="1"/>
              </p:cNvPicPr>
              <p:nvPr/>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t="7046" r="27314" b="2330"/>
              <a:stretch/>
            </p:blipFill>
            <p:spPr bwMode="auto">
              <a:xfrm>
                <a:off x="7280329" y="3020911"/>
                <a:ext cx="640627" cy="574199"/>
              </a:xfrm>
              <a:prstGeom prst="rect">
                <a:avLst/>
              </a:prstGeom>
              <a:noFill/>
              <a:ln>
                <a:noFill/>
              </a:ln>
              <a:extLst>
                <a:ext uri="{53640926-AAD7-44D8-BBD7-CCE9431645EC}">
                  <a14:shadowObscured xmlns:a14="http://schemas.microsoft.com/office/drawing/2010/main"/>
                </a:ext>
              </a:extLst>
            </p:spPr>
          </p:pic>
          <p:pic>
            <p:nvPicPr>
              <p:cNvPr id="29" name="圖片 28"/>
              <p:cNvPicPr>
                <a:picLocks noChangeAspect="1"/>
              </p:cNvPicPr>
              <p:nvPr/>
            </p:nvPicPr>
            <p:blipFill rotWithShape="1">
              <a:blip r:embed="rId9" cstate="print">
                <a:lum bright="70000" contrast="-70000"/>
                <a:extLst>
                  <a:ext uri="{28A0092B-C50C-407E-A947-70E740481C1C}">
                    <a14:useLocalDpi xmlns:a14="http://schemas.microsoft.com/office/drawing/2010/main" val="0"/>
                  </a:ext>
                </a:extLst>
              </a:blip>
              <a:srcRect t="1520" r="25359" b="66943"/>
              <a:stretch/>
            </p:blipFill>
            <p:spPr bwMode="auto">
              <a:xfrm>
                <a:off x="7539793" y="2423866"/>
                <a:ext cx="908150" cy="636884"/>
              </a:xfrm>
              <a:prstGeom prst="rect">
                <a:avLst/>
              </a:prstGeom>
              <a:noFill/>
              <a:ln>
                <a:noFill/>
              </a:ln>
              <a:extLst>
                <a:ext uri="{53640926-AAD7-44D8-BBD7-CCE9431645EC}">
                  <a14:shadowObscured xmlns:a14="http://schemas.microsoft.com/office/drawing/2010/main"/>
                </a:ext>
              </a:extLst>
            </p:spPr>
          </p:pic>
        </p:grpSp>
      </p:grpSp>
      <p:pic>
        <p:nvPicPr>
          <p:cNvPr id="27" name="圖片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886" y="-43677"/>
            <a:ext cx="1872818" cy="656452"/>
          </a:xfrm>
          <a:prstGeom prst="rect">
            <a:avLst/>
          </a:prstGeom>
        </p:spPr>
      </p:pic>
    </p:spTree>
    <p:extLst>
      <p:ext uri="{BB962C8B-B14F-4D97-AF65-F5344CB8AC3E}">
        <p14:creationId xmlns:p14="http://schemas.microsoft.com/office/powerpoint/2010/main" val="18207160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14</a:t>
            </a:fld>
            <a:endParaRPr lang="zh-TW" altLang="en-US" dirty="0"/>
          </a:p>
        </p:txBody>
      </p:sp>
      <p:sp>
        <p:nvSpPr>
          <p:cNvPr id="29" name="矩形 28"/>
          <p:cNvSpPr/>
          <p:nvPr/>
        </p:nvSpPr>
        <p:spPr>
          <a:xfrm>
            <a:off x="655637" y="3050015"/>
            <a:ext cx="8170885" cy="353943"/>
          </a:xfrm>
          <a:prstGeom prst="rect">
            <a:avLst/>
          </a:prstGeom>
        </p:spPr>
        <p:txBody>
          <a:bodyPr wrap="square">
            <a:spAutoFit/>
          </a:bodyPr>
          <a:lstStyle/>
          <a:p>
            <a:r>
              <a:rPr lang="en-US" altLang="zh-TW" sz="1700" b="1" dirty="0">
                <a:solidFill>
                  <a:prstClr val="black"/>
                </a:solidFill>
                <a:latin typeface="Times New Roman" panose="02020603050405020304" pitchFamily="18" charset="0"/>
                <a:cs typeface="Times New Roman" panose="02020603050405020304" pitchFamily="18" charset="0"/>
              </a:rPr>
              <a:t>Fig. </a:t>
            </a:r>
            <a:r>
              <a:rPr lang="en-US" altLang="zh-TW" sz="1700" b="1" dirty="0" smtClean="0">
                <a:solidFill>
                  <a:prstClr val="black"/>
                </a:solidFill>
                <a:latin typeface="Times New Roman" panose="02020603050405020304" pitchFamily="18" charset="0"/>
                <a:cs typeface="Times New Roman" panose="02020603050405020304" pitchFamily="18" charset="0"/>
              </a:rPr>
              <a:t>1 </a:t>
            </a:r>
            <a:r>
              <a:rPr lang="en-US" altLang="zh-TW" sz="1700" dirty="0">
                <a:solidFill>
                  <a:prstClr val="black"/>
                </a:solidFill>
                <a:latin typeface="Times New Roman" panose="02020603050405020304" pitchFamily="18" charset="0"/>
                <a:cs typeface="Times New Roman" panose="02020603050405020304" pitchFamily="18" charset="0"/>
              </a:rPr>
              <a:t>SEM morphology for (a) </a:t>
            </a:r>
            <a:r>
              <a:rPr lang="en-US" altLang="zh-TW" sz="1700" dirty="0" smtClean="0">
                <a:solidFill>
                  <a:prstClr val="black"/>
                </a:solidFill>
                <a:latin typeface="Times New Roman" panose="02020603050405020304" pitchFamily="18" charset="0"/>
                <a:cs typeface="Times New Roman" panose="02020603050405020304" pitchFamily="18" charset="0"/>
              </a:rPr>
              <a:t>Original CF, (</a:t>
            </a:r>
            <a:r>
              <a:rPr lang="en-US" altLang="zh-TW" sz="1700" dirty="0">
                <a:solidFill>
                  <a:prstClr val="black"/>
                </a:solidFill>
                <a:latin typeface="Times New Roman" panose="02020603050405020304" pitchFamily="18" charset="0"/>
                <a:cs typeface="Times New Roman" panose="02020603050405020304" pitchFamily="18" charset="0"/>
              </a:rPr>
              <a:t>b) </a:t>
            </a:r>
            <a:r>
              <a:rPr lang="en-US" altLang="zh-TW" sz="1700" dirty="0" err="1" smtClean="0">
                <a:solidFill>
                  <a:prstClr val="black"/>
                </a:solidFill>
                <a:latin typeface="Times New Roman" panose="02020603050405020304" pitchFamily="18" charset="0"/>
                <a:cs typeface="Times New Roman" panose="02020603050405020304" pitchFamily="18" charset="0"/>
              </a:rPr>
              <a:t>NiTi</a:t>
            </a:r>
            <a:r>
              <a:rPr lang="en-US" altLang="zh-TW" sz="1700" dirty="0" smtClean="0">
                <a:solidFill>
                  <a:prstClr val="black"/>
                </a:solidFill>
                <a:latin typeface="Times New Roman" panose="02020603050405020304" pitchFamily="18" charset="0"/>
                <a:cs typeface="Times New Roman" panose="02020603050405020304" pitchFamily="18" charset="0"/>
              </a:rPr>
              <a:t>-CF, (</a:t>
            </a:r>
            <a:r>
              <a:rPr lang="en-US" altLang="zh-TW" sz="1700" dirty="0">
                <a:solidFill>
                  <a:prstClr val="black"/>
                </a:solidFill>
                <a:latin typeface="Times New Roman" panose="02020603050405020304" pitchFamily="18" charset="0"/>
                <a:cs typeface="Times New Roman" panose="02020603050405020304" pitchFamily="18" charset="0"/>
              </a:rPr>
              <a:t>c</a:t>
            </a:r>
            <a:r>
              <a:rPr lang="en-US" altLang="zh-TW" sz="1700" dirty="0" smtClean="0">
                <a:solidFill>
                  <a:prstClr val="black"/>
                </a:solidFill>
                <a:latin typeface="Times New Roman" panose="02020603050405020304" pitchFamily="18" charset="0"/>
                <a:cs typeface="Times New Roman" panose="02020603050405020304" pitchFamily="18" charset="0"/>
              </a:rPr>
              <a:t>)</a:t>
            </a:r>
            <a:r>
              <a:rPr lang="en-US" altLang="zh-TW" sz="1700" dirty="0">
                <a:solidFill>
                  <a:prstClr val="black"/>
                </a:solidFill>
                <a:latin typeface="Times New Roman" panose="02020603050405020304" pitchFamily="18" charset="0"/>
                <a:cs typeface="Times New Roman" panose="02020603050405020304" pitchFamily="18" charset="0"/>
              </a:rPr>
              <a:t> NH</a:t>
            </a:r>
            <a:r>
              <a:rPr lang="en-US" altLang="zh-TW" sz="1700" baseline="-25000" dirty="0">
                <a:solidFill>
                  <a:prstClr val="black"/>
                </a:solidFill>
                <a:latin typeface="Times New Roman" panose="02020603050405020304" pitchFamily="18" charset="0"/>
                <a:cs typeface="Times New Roman" panose="02020603050405020304" pitchFamily="18" charset="0"/>
              </a:rPr>
              <a:t>3</a:t>
            </a:r>
            <a:r>
              <a:rPr lang="en-US" altLang="zh-TW" sz="1700" dirty="0">
                <a:solidFill>
                  <a:prstClr val="black"/>
                </a:solidFill>
                <a:latin typeface="Times New Roman" panose="02020603050405020304" pitchFamily="18" charset="0"/>
                <a:cs typeface="Times New Roman" panose="02020603050405020304" pitchFamily="18" charset="0"/>
              </a:rPr>
              <a:t> treated </a:t>
            </a:r>
            <a:r>
              <a:rPr lang="en-US" altLang="zh-TW" sz="1700" dirty="0" err="1" smtClean="0">
                <a:solidFill>
                  <a:prstClr val="black"/>
                </a:solidFill>
                <a:latin typeface="Times New Roman" panose="02020603050405020304" pitchFamily="18" charset="0"/>
                <a:cs typeface="Times New Roman" panose="02020603050405020304" pitchFamily="18" charset="0"/>
              </a:rPr>
              <a:t>NiTi</a:t>
            </a:r>
            <a:r>
              <a:rPr lang="en-US" altLang="zh-TW" sz="1700" dirty="0" smtClean="0">
                <a:solidFill>
                  <a:prstClr val="black"/>
                </a:solidFill>
                <a:latin typeface="Times New Roman" panose="02020603050405020304" pitchFamily="18" charset="0"/>
                <a:cs typeface="Times New Roman" panose="02020603050405020304" pitchFamily="18" charset="0"/>
              </a:rPr>
              <a:t>-CF ×100k.</a:t>
            </a:r>
            <a:endParaRPr lang="zh-TW" altLang="en-US" sz="1700" baseline="30000" dirty="0">
              <a:solidFill>
                <a:prstClr val="black"/>
              </a:solidFill>
              <a:latin typeface="Times New Roman" panose="02020603050405020304" pitchFamily="18" charset="0"/>
              <a:cs typeface="Times New Roman" panose="02020603050405020304" pitchFamily="18" charset="0"/>
            </a:endParaRPr>
          </a:p>
        </p:txBody>
      </p:sp>
      <p:grpSp>
        <p:nvGrpSpPr>
          <p:cNvPr id="2" name="群組 1"/>
          <p:cNvGrpSpPr>
            <a:grpSpLocks noChangeAspect="1"/>
          </p:cNvGrpSpPr>
          <p:nvPr/>
        </p:nvGrpSpPr>
        <p:grpSpPr>
          <a:xfrm>
            <a:off x="612815" y="906474"/>
            <a:ext cx="8079709" cy="2113263"/>
            <a:chOff x="792374" y="686337"/>
            <a:chExt cx="7759524" cy="2029518"/>
          </a:xfrm>
        </p:grpSpPr>
        <p:pic>
          <p:nvPicPr>
            <p:cNvPr id="24" name="圖片 23" descr="C:\Users\ww\Desktop\Master\EChem. Exp\D. SEM, TEM, XRD and Raman\SEM-EDS\SEM-EDS _CNTsCF_20151117\20151117\Ori-CF 100000x.bmp"/>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374" y="693272"/>
              <a:ext cx="2524444" cy="2022583"/>
            </a:xfrm>
            <a:prstGeom prst="rect">
              <a:avLst/>
            </a:prstGeom>
            <a:noFill/>
            <a:ln>
              <a:noFill/>
            </a:ln>
          </p:spPr>
        </p:pic>
        <p:sp>
          <p:nvSpPr>
            <p:cNvPr id="25" name="文字方塊 2"/>
            <p:cNvSpPr txBox="1">
              <a:spLocks noChangeAspect="1" noChangeArrowheads="1"/>
            </p:cNvSpPr>
            <p:nvPr/>
          </p:nvSpPr>
          <p:spPr bwMode="auto">
            <a:xfrm>
              <a:off x="895244" y="788522"/>
              <a:ext cx="429668" cy="323165"/>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en-US" sz="1500" b="1" kern="100" dirty="0" smtClean="0">
                  <a:effectLst/>
                  <a:latin typeface="Times New Roman" panose="02020603050405020304" pitchFamily="18" charset="0"/>
                  <a:ea typeface="標楷體" panose="03000509000000000000" pitchFamily="65" charset="-120"/>
                  <a:cs typeface="Times New Roman" panose="02020603050405020304" pitchFamily="18" charset="0"/>
                </a:rPr>
                <a:t>(a)</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pic>
          <p:nvPicPr>
            <p:cNvPr id="26" name="圖片 25" descr="C:\Users\ww\Desktop\Master\EChem. Exp\D. SEM, TEM, XRD and Raman\SEM-EDS\SEM-EDS _CNTsCF_20150529\E-GunCFs-3_e.bmp"/>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420055" y="686919"/>
              <a:ext cx="2524445" cy="2022001"/>
            </a:xfrm>
            <a:prstGeom prst="rect">
              <a:avLst/>
            </a:prstGeom>
            <a:noFill/>
            <a:ln>
              <a:noFill/>
            </a:ln>
          </p:spPr>
        </p:pic>
        <p:sp>
          <p:nvSpPr>
            <p:cNvPr id="27" name="文字方塊 2"/>
            <p:cNvSpPr txBox="1">
              <a:spLocks noChangeAspect="1" noChangeArrowheads="1"/>
            </p:cNvSpPr>
            <p:nvPr/>
          </p:nvSpPr>
          <p:spPr bwMode="auto">
            <a:xfrm>
              <a:off x="3522926" y="773279"/>
              <a:ext cx="536212" cy="323165"/>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en-US" sz="1500" b="1" kern="100" dirty="0" smtClean="0">
                  <a:effectLst/>
                  <a:latin typeface="Times New Roman" panose="02020603050405020304" pitchFamily="18" charset="0"/>
                  <a:ea typeface="標楷體" panose="03000509000000000000" pitchFamily="65" charset="-120"/>
                  <a:cs typeface="Times New Roman" panose="02020603050405020304" pitchFamily="18" charset="0"/>
                </a:rPr>
                <a:t>(b)</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pic>
          <p:nvPicPr>
            <p:cNvPr id="28" name="圖片 27" descr="C:\Users\ww\Desktop\Master\EChem. Exp\D. SEM, TEM, XRD and Raman\SEM-EDS\SEM-EDS _CNTsCF_20151117\20151117\NH3 treated 100000x .bmp"/>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027454" y="686337"/>
              <a:ext cx="2524444" cy="2022583"/>
            </a:xfrm>
            <a:prstGeom prst="rect">
              <a:avLst/>
            </a:prstGeom>
            <a:noFill/>
            <a:ln>
              <a:noFill/>
            </a:ln>
          </p:spPr>
        </p:pic>
        <p:sp>
          <p:nvSpPr>
            <p:cNvPr id="30" name="文字方塊 2"/>
            <p:cNvSpPr txBox="1">
              <a:spLocks noChangeAspect="1" noChangeArrowheads="1"/>
            </p:cNvSpPr>
            <p:nvPr/>
          </p:nvSpPr>
          <p:spPr bwMode="auto">
            <a:xfrm>
              <a:off x="6130324" y="784127"/>
              <a:ext cx="579897" cy="323165"/>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en-US" sz="1500" b="1" kern="100" dirty="0" smtClean="0">
                  <a:latin typeface="Times New Roman" panose="02020603050405020304" pitchFamily="18" charset="0"/>
                  <a:ea typeface="標楷體" panose="03000509000000000000" pitchFamily="65" charset="-120"/>
                  <a:cs typeface="Times New Roman" panose="02020603050405020304" pitchFamily="18" charset="0"/>
                </a:rPr>
                <a:t>(c)</a:t>
              </a:r>
              <a:endParaRPr lang="zh-TW" sz="1200" kern="100" dirty="0">
                <a:ea typeface="新細明體" panose="02020500000000000000" pitchFamily="18" charset="-120"/>
                <a:cs typeface="Times New Roman" panose="02020603050405020304" pitchFamily="18" charset="0"/>
              </a:endParaRPr>
            </a:p>
          </p:txBody>
        </p:sp>
      </p:grpSp>
      <p:grpSp>
        <p:nvGrpSpPr>
          <p:cNvPr id="4" name="群組 3"/>
          <p:cNvGrpSpPr>
            <a:grpSpLocks noChangeAspect="1"/>
          </p:cNvGrpSpPr>
          <p:nvPr/>
        </p:nvGrpSpPr>
        <p:grpSpPr>
          <a:xfrm>
            <a:off x="1947088" y="3645932"/>
            <a:ext cx="5432282" cy="2099162"/>
            <a:chOff x="2177466" y="3501570"/>
            <a:chExt cx="4675711" cy="1806804"/>
          </a:xfrm>
        </p:grpSpPr>
        <p:grpSp>
          <p:nvGrpSpPr>
            <p:cNvPr id="32" name="群組 31"/>
            <p:cNvGrpSpPr/>
            <p:nvPr/>
          </p:nvGrpSpPr>
          <p:grpSpPr>
            <a:xfrm>
              <a:off x="2177466" y="3501570"/>
              <a:ext cx="2258464" cy="1806802"/>
              <a:chOff x="2625832" y="71025"/>
              <a:chExt cx="2753995" cy="2203450"/>
            </a:xfrm>
          </p:grpSpPr>
          <p:pic>
            <p:nvPicPr>
              <p:cNvPr id="59" name="圖片 58" descr="C:\Users\ww\Desktop\Master\EChem. Exp\D. SEM, TEM, XRD and Raman\SEM-EDS\SEM-EDS _CNTsCF_20151117\20151117\CNTs-CF x10w 2.bmp"/>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25832" y="71025"/>
                <a:ext cx="2753995" cy="2203450"/>
              </a:xfrm>
              <a:prstGeom prst="rect">
                <a:avLst/>
              </a:prstGeom>
              <a:noFill/>
              <a:ln>
                <a:noFill/>
              </a:ln>
            </p:spPr>
          </p:pic>
          <p:sp>
            <p:nvSpPr>
              <p:cNvPr id="60" name="文字方塊 2"/>
              <p:cNvSpPr txBox="1">
                <a:spLocks noChangeArrowheads="1"/>
              </p:cNvSpPr>
              <p:nvPr/>
            </p:nvSpPr>
            <p:spPr bwMode="auto">
              <a:xfrm>
                <a:off x="2711926" y="114022"/>
                <a:ext cx="542922" cy="329596"/>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en-US" sz="1500" b="1" kern="100" dirty="0">
                    <a:effectLst/>
                    <a:latin typeface="Times New Roman" panose="02020603050405020304" pitchFamily="18" charset="0"/>
                    <a:ea typeface="標楷體" panose="03000509000000000000" pitchFamily="65" charset="-120"/>
                    <a:cs typeface="Times New Roman" panose="02020603050405020304" pitchFamily="18" charset="0"/>
                  </a:rPr>
                  <a:t>(a)</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grpSp>
        <p:grpSp>
          <p:nvGrpSpPr>
            <p:cNvPr id="51" name="群組 50"/>
            <p:cNvGrpSpPr/>
            <p:nvPr/>
          </p:nvGrpSpPr>
          <p:grpSpPr>
            <a:xfrm>
              <a:off x="4594713" y="3501571"/>
              <a:ext cx="2258464" cy="1806803"/>
              <a:chOff x="0" y="0"/>
              <a:chExt cx="2753995" cy="2203450"/>
            </a:xfrm>
          </p:grpSpPr>
          <p:pic>
            <p:nvPicPr>
              <p:cNvPr id="55" name="圖片 54" descr="C:\Users\ww\Desktop\Master\EChem. Exp\D. SEM, TEM, XRD and Raman\SEM-EDS\SEM-EDS _CNTsCF_20151117\20151117\RuPt-CNTs-CF x10w.bmp"/>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0"/>
                <a:ext cx="2753995" cy="2203450"/>
              </a:xfrm>
              <a:prstGeom prst="rect">
                <a:avLst/>
              </a:prstGeom>
              <a:noFill/>
              <a:ln>
                <a:noFill/>
              </a:ln>
            </p:spPr>
          </p:pic>
          <p:sp>
            <p:nvSpPr>
              <p:cNvPr id="56" name="文字方塊 2"/>
              <p:cNvSpPr txBox="1">
                <a:spLocks noChangeArrowheads="1"/>
              </p:cNvSpPr>
              <p:nvPr/>
            </p:nvSpPr>
            <p:spPr bwMode="auto">
              <a:xfrm>
                <a:off x="70673" y="73847"/>
                <a:ext cx="585470" cy="393444"/>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en-US" sz="1500" b="1" kern="100" dirty="0" smtClean="0">
                    <a:effectLst/>
                    <a:latin typeface="Times New Roman" panose="02020603050405020304" pitchFamily="18" charset="0"/>
                    <a:ea typeface="標楷體" panose="03000509000000000000" pitchFamily="65" charset="-120"/>
                    <a:cs typeface="Times New Roman" panose="02020603050405020304" pitchFamily="18" charset="0"/>
                  </a:rPr>
                  <a:t>(b)</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grpSp>
      </p:grpSp>
      <p:sp>
        <p:nvSpPr>
          <p:cNvPr id="3" name="矩形 2"/>
          <p:cNvSpPr/>
          <p:nvPr/>
        </p:nvSpPr>
        <p:spPr>
          <a:xfrm>
            <a:off x="1318887" y="5829315"/>
            <a:ext cx="7638346" cy="335989"/>
          </a:xfrm>
          <a:prstGeom prst="rect">
            <a:avLst/>
          </a:prstGeom>
        </p:spPr>
        <p:txBody>
          <a:bodyPr wrap="square">
            <a:spAutoFit/>
          </a:bodyPr>
          <a:lstStyle/>
          <a:p>
            <a:pPr algn="just">
              <a:lnSpc>
                <a:spcPts val="1900"/>
              </a:lnSpc>
              <a:spcAft>
                <a:spcPts val="0"/>
              </a:spcAft>
            </a:pPr>
            <a:r>
              <a:rPr lang="en-US" altLang="zh-TW" sz="1700" b="1" dirty="0">
                <a:solidFill>
                  <a:srgbClr val="000000"/>
                </a:solidFill>
                <a:latin typeface="Times New Roman" panose="02020603050405020304" pitchFamily="18" charset="0"/>
                <a:ea typeface="標楷體" panose="03000509000000000000" pitchFamily="65" charset="-120"/>
              </a:rPr>
              <a:t>Fig. </a:t>
            </a:r>
            <a:r>
              <a:rPr lang="en-US" altLang="zh-TW" sz="1700" b="1" dirty="0" smtClean="0">
                <a:solidFill>
                  <a:srgbClr val="000000"/>
                </a:solidFill>
                <a:latin typeface="Times New Roman" panose="02020603050405020304" pitchFamily="18" charset="0"/>
                <a:ea typeface="標楷體" panose="03000509000000000000" pitchFamily="65" charset="-120"/>
              </a:rPr>
              <a:t>2</a:t>
            </a:r>
            <a:r>
              <a:rPr lang="en-US" altLang="zh-TW" sz="1700" dirty="0" smtClean="0">
                <a:solidFill>
                  <a:srgbClr val="000000"/>
                </a:solidFill>
                <a:latin typeface="Times New Roman" panose="02020603050405020304" pitchFamily="18" charset="0"/>
                <a:ea typeface="標楷體" panose="03000509000000000000" pitchFamily="65" charset="-120"/>
              </a:rPr>
              <a:t> </a:t>
            </a:r>
            <a:r>
              <a:rPr lang="en-US" altLang="zh-TW" sz="1700" dirty="0">
                <a:solidFill>
                  <a:srgbClr val="000000"/>
                </a:solidFill>
                <a:latin typeface="Times New Roman" panose="02020603050405020304" pitchFamily="18" charset="0"/>
                <a:ea typeface="標楷體" panose="03000509000000000000" pitchFamily="65" charset="-120"/>
              </a:rPr>
              <a:t>SEM morphology for (a) </a:t>
            </a:r>
            <a:r>
              <a:rPr lang="en-US" altLang="zh-TW" sz="1700" dirty="0" smtClean="0">
                <a:solidFill>
                  <a:srgbClr val="000000"/>
                </a:solidFill>
                <a:latin typeface="Times New Roman" panose="02020603050405020304" pitchFamily="18" charset="0"/>
                <a:ea typeface="標楷體" panose="03000509000000000000" pitchFamily="65" charset="-120"/>
              </a:rPr>
              <a:t>CNTs/CF and (b) </a:t>
            </a:r>
            <a:r>
              <a:rPr lang="en-US" altLang="zh-TW" sz="1700" dirty="0" err="1">
                <a:solidFill>
                  <a:srgbClr val="000000"/>
                </a:solidFill>
                <a:latin typeface="Times New Roman" panose="02020603050405020304" pitchFamily="18" charset="0"/>
                <a:ea typeface="標楷體" panose="03000509000000000000" pitchFamily="65" charset="-120"/>
              </a:rPr>
              <a:t>RuPt</a:t>
            </a:r>
            <a:r>
              <a:rPr lang="en-US" altLang="zh-TW" sz="1700" dirty="0">
                <a:solidFill>
                  <a:srgbClr val="000000"/>
                </a:solidFill>
                <a:latin typeface="Times New Roman" panose="02020603050405020304" pitchFamily="18" charset="0"/>
                <a:ea typeface="標楷體" panose="03000509000000000000" pitchFamily="65" charset="-120"/>
              </a:rPr>
              <a:t>-CNTs/CF </a:t>
            </a:r>
            <a:r>
              <a:rPr lang="en-US" altLang="zh-TW" sz="1700" dirty="0" smtClean="0">
                <a:solidFill>
                  <a:srgbClr val="000000"/>
                </a:solidFill>
                <a:latin typeface="Times New Roman" panose="02020603050405020304" pitchFamily="18" charset="0"/>
                <a:ea typeface="標楷體" panose="03000509000000000000" pitchFamily="65" charset="-120"/>
              </a:rPr>
              <a:t>×</a:t>
            </a:r>
            <a:r>
              <a:rPr lang="en-US" altLang="zh-TW" sz="1700" dirty="0">
                <a:solidFill>
                  <a:srgbClr val="000000"/>
                </a:solidFill>
                <a:latin typeface="Times New Roman" panose="02020603050405020304" pitchFamily="18" charset="0"/>
                <a:ea typeface="標楷體" panose="03000509000000000000" pitchFamily="65" charset="-120"/>
              </a:rPr>
              <a:t>100k. </a:t>
            </a:r>
            <a:endParaRPr lang="zh-TW" altLang="zh-TW" sz="1700" dirty="0">
              <a:solidFill>
                <a:srgbClr val="000000"/>
              </a:solidFill>
              <a:effectLst/>
              <a:latin typeface="Times New Roman" panose="02020603050405020304" pitchFamily="18" charset="0"/>
              <a:ea typeface="標楷體" panose="03000509000000000000" pitchFamily="65" charset="-120"/>
            </a:endParaRPr>
          </a:p>
        </p:txBody>
      </p:sp>
      <p:sp>
        <p:nvSpPr>
          <p:cNvPr id="34" name="標題 1"/>
          <p:cNvSpPr txBox="1">
            <a:spLocks/>
          </p:cNvSpPr>
          <p:nvPr/>
        </p:nvSpPr>
        <p:spPr bwMode="auto">
          <a:xfrm>
            <a:off x="58298" y="-72985"/>
            <a:ext cx="3295372" cy="5345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kumimoji="0" lang="en-US" altLang="zh-TW" sz="3100" b="1" dirty="0" smtClean="0">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rPr>
              <a:t>SEM morphology</a:t>
            </a:r>
            <a:endParaRPr kumimoji="0" lang="en-US" altLang="zh-TW"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994182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15</a:t>
            </a:fld>
            <a:endParaRPr lang="zh-TW" altLang="en-US" dirty="0"/>
          </a:p>
        </p:txBody>
      </p:sp>
      <p:sp>
        <p:nvSpPr>
          <p:cNvPr id="29" name="矩形 28"/>
          <p:cNvSpPr/>
          <p:nvPr/>
        </p:nvSpPr>
        <p:spPr>
          <a:xfrm>
            <a:off x="1187624" y="3530456"/>
            <a:ext cx="8170885" cy="353943"/>
          </a:xfrm>
          <a:prstGeom prst="rect">
            <a:avLst/>
          </a:prstGeom>
        </p:spPr>
        <p:txBody>
          <a:bodyPr wrap="square">
            <a:spAutoFit/>
          </a:bodyPr>
          <a:lstStyle/>
          <a:p>
            <a:r>
              <a:rPr lang="en-US" altLang="zh-TW" sz="1700" b="1" dirty="0">
                <a:solidFill>
                  <a:prstClr val="black"/>
                </a:solidFill>
                <a:latin typeface="Times New Roman" panose="02020603050405020304" pitchFamily="18" charset="0"/>
                <a:cs typeface="Times New Roman" panose="02020603050405020304" pitchFamily="18" charset="0"/>
              </a:rPr>
              <a:t>Fig. </a:t>
            </a:r>
            <a:r>
              <a:rPr lang="en-US" altLang="zh-TW" sz="1700" b="1" dirty="0" smtClean="0">
                <a:solidFill>
                  <a:prstClr val="black"/>
                </a:solidFill>
                <a:latin typeface="Times New Roman" panose="02020603050405020304" pitchFamily="18" charset="0"/>
                <a:cs typeface="Times New Roman" panose="02020603050405020304" pitchFamily="18" charset="0"/>
              </a:rPr>
              <a:t>3 </a:t>
            </a:r>
            <a:r>
              <a:rPr lang="en-US" altLang="zh-TW" sz="1700" dirty="0">
                <a:solidFill>
                  <a:prstClr val="black"/>
                </a:solidFill>
                <a:latin typeface="Times New Roman" panose="02020603050405020304" pitchFamily="18" charset="0"/>
                <a:cs typeface="Times New Roman" panose="02020603050405020304" pitchFamily="18" charset="0"/>
              </a:rPr>
              <a:t>TEM morphology for </a:t>
            </a:r>
            <a:r>
              <a:rPr lang="en-US" altLang="zh-TW" sz="1700" dirty="0" err="1" smtClean="0">
                <a:solidFill>
                  <a:prstClr val="black"/>
                </a:solidFill>
                <a:latin typeface="Times New Roman" panose="02020603050405020304" pitchFamily="18" charset="0"/>
                <a:cs typeface="Times New Roman" panose="02020603050405020304" pitchFamily="18" charset="0"/>
              </a:rPr>
              <a:t>RuPt</a:t>
            </a:r>
            <a:r>
              <a:rPr lang="en-US" altLang="zh-TW" sz="1700" dirty="0" smtClean="0">
                <a:solidFill>
                  <a:prstClr val="black"/>
                </a:solidFill>
                <a:latin typeface="Times New Roman" panose="02020603050405020304" pitchFamily="18" charset="0"/>
                <a:cs typeface="Times New Roman" panose="02020603050405020304" pitchFamily="18" charset="0"/>
              </a:rPr>
              <a:t> (a) </a:t>
            </a:r>
            <a:r>
              <a:rPr lang="en-US" altLang="zh-TW" sz="1700" dirty="0">
                <a:solidFill>
                  <a:prstClr val="black"/>
                </a:solidFill>
                <a:latin typeface="Times New Roman" panose="02020603050405020304" pitchFamily="18" charset="0"/>
                <a:cs typeface="Times New Roman" panose="02020603050405020304" pitchFamily="18" charset="0"/>
              </a:rPr>
              <a:t>×</a:t>
            </a:r>
            <a:r>
              <a:rPr lang="en-US" altLang="zh-TW" sz="1700" dirty="0" smtClean="0">
                <a:solidFill>
                  <a:prstClr val="black"/>
                </a:solidFill>
                <a:latin typeface="Times New Roman" panose="02020603050405020304" pitchFamily="18" charset="0"/>
                <a:cs typeface="Times New Roman" panose="02020603050405020304" pitchFamily="18" charset="0"/>
              </a:rPr>
              <a:t>400k and (b) </a:t>
            </a:r>
            <a:r>
              <a:rPr lang="en-US" altLang="zh-TW" sz="1700" dirty="0">
                <a:solidFill>
                  <a:prstClr val="black"/>
                </a:solidFill>
                <a:latin typeface="Times New Roman" panose="02020603050405020304" pitchFamily="18" charset="0"/>
                <a:cs typeface="Times New Roman" panose="02020603050405020304" pitchFamily="18" charset="0"/>
              </a:rPr>
              <a:t>×800k </a:t>
            </a:r>
            <a:r>
              <a:rPr lang="en-US" altLang="zh-TW" sz="1700" dirty="0" smtClean="0">
                <a:solidFill>
                  <a:prstClr val="black"/>
                </a:solidFill>
                <a:latin typeface="Times New Roman" panose="02020603050405020304" pitchFamily="18" charset="0"/>
                <a:cs typeface="Times New Roman" panose="02020603050405020304" pitchFamily="18" charset="0"/>
              </a:rPr>
              <a:t>nanoparticles</a:t>
            </a:r>
            <a:r>
              <a:rPr lang="en-US" altLang="zh-TW" sz="1700" dirty="0">
                <a:solidFill>
                  <a:prstClr val="black"/>
                </a:solidFill>
                <a:latin typeface="Times New Roman" panose="02020603050405020304" pitchFamily="18" charset="0"/>
                <a:cs typeface="Times New Roman" panose="02020603050405020304" pitchFamily="18" charset="0"/>
              </a:rPr>
              <a:t>.</a:t>
            </a:r>
            <a:endParaRPr lang="zh-TW" altLang="en-US" sz="1700" baseline="30000" dirty="0">
              <a:solidFill>
                <a:prstClr val="black"/>
              </a:solidFill>
              <a:latin typeface="Times New Roman" panose="02020603050405020304" pitchFamily="18" charset="0"/>
              <a:cs typeface="Times New Roman" panose="02020603050405020304" pitchFamily="18" charset="0"/>
            </a:endParaRPr>
          </a:p>
        </p:txBody>
      </p:sp>
      <p:grpSp>
        <p:nvGrpSpPr>
          <p:cNvPr id="6" name="群組 5"/>
          <p:cNvGrpSpPr/>
          <p:nvPr/>
        </p:nvGrpSpPr>
        <p:grpSpPr>
          <a:xfrm>
            <a:off x="1804769" y="1678125"/>
            <a:ext cx="5344413" cy="1740186"/>
            <a:chOff x="433297" y="3669232"/>
            <a:chExt cx="5344413" cy="1740186"/>
          </a:xfrm>
        </p:grpSpPr>
        <p:grpSp>
          <p:nvGrpSpPr>
            <p:cNvPr id="34" name="群組 33"/>
            <p:cNvGrpSpPr>
              <a:grpSpLocks noChangeAspect="1"/>
            </p:cNvGrpSpPr>
            <p:nvPr/>
          </p:nvGrpSpPr>
          <p:grpSpPr>
            <a:xfrm>
              <a:off x="3170063" y="3676151"/>
              <a:ext cx="2607647" cy="1733267"/>
              <a:chOff x="0" y="0"/>
              <a:chExt cx="2710180" cy="1805940"/>
            </a:xfrm>
          </p:grpSpPr>
          <p:pic>
            <p:nvPicPr>
              <p:cNvPr id="44" name="圖片 43" descr="C:\Users\ww\Desktop\Master\EChem. Exp\D. SEM, TEM, XRD and Raman\TEM\TEM _CNTsCF_20160119\RuPt-catalyst -800000X-46.t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710180" cy="1805940"/>
              </a:xfrm>
              <a:prstGeom prst="rect">
                <a:avLst/>
              </a:prstGeom>
              <a:noFill/>
              <a:ln>
                <a:noFill/>
              </a:ln>
            </p:spPr>
          </p:pic>
          <p:sp>
            <p:nvSpPr>
              <p:cNvPr id="45" name="文字方塊 2"/>
              <p:cNvSpPr txBox="1">
                <a:spLocks noChangeArrowheads="1"/>
              </p:cNvSpPr>
              <p:nvPr/>
            </p:nvSpPr>
            <p:spPr bwMode="auto">
              <a:xfrm>
                <a:off x="36100" y="51194"/>
                <a:ext cx="586203" cy="336715"/>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en-US" sz="1500" b="1" dirty="0" smtClean="0">
                    <a:effectLst/>
                    <a:latin typeface="Times New Roman" panose="02020603050405020304" pitchFamily="18" charset="0"/>
                    <a:ea typeface="標楷體" panose="03000509000000000000" pitchFamily="65" charset="-120"/>
                    <a:cs typeface="新細明體" panose="02020500000000000000" pitchFamily="18" charset="-120"/>
                  </a:rPr>
                  <a:t>(b)</a:t>
                </a:r>
                <a:endParaRPr lang="zh-TW" sz="1200" dirty="0">
                  <a:effectLst/>
                  <a:latin typeface="Times New Roman" panose="02020603050405020304" pitchFamily="18" charset="0"/>
                  <a:ea typeface="新細明體" panose="02020500000000000000" pitchFamily="18" charset="-120"/>
                  <a:cs typeface="新細明體" panose="02020500000000000000" pitchFamily="18" charset="-120"/>
                </a:endParaRPr>
              </a:p>
            </p:txBody>
          </p:sp>
        </p:grpSp>
        <p:grpSp>
          <p:nvGrpSpPr>
            <p:cNvPr id="35" name="群組 34"/>
            <p:cNvGrpSpPr>
              <a:grpSpLocks noChangeAspect="1"/>
            </p:cNvGrpSpPr>
            <p:nvPr/>
          </p:nvGrpSpPr>
          <p:grpSpPr>
            <a:xfrm>
              <a:off x="433297" y="3669232"/>
              <a:ext cx="2607398" cy="1733474"/>
              <a:chOff x="-2844646" y="1901343"/>
              <a:chExt cx="2710180" cy="1806575"/>
            </a:xfrm>
          </p:grpSpPr>
          <p:pic>
            <p:nvPicPr>
              <p:cNvPr id="42" name="圖片 41" descr="C:\Users\ww\Desktop\Master\EChem. Exp\SEM&amp;TEM\TEM _CNTsCF_20150724\RuPt-catalyst 400000X-0004.t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44646" y="1901343"/>
                <a:ext cx="2710180" cy="1806575"/>
              </a:xfrm>
              <a:prstGeom prst="rect">
                <a:avLst/>
              </a:prstGeom>
              <a:noFill/>
              <a:ln>
                <a:noFill/>
              </a:ln>
            </p:spPr>
          </p:pic>
          <p:sp>
            <p:nvSpPr>
              <p:cNvPr id="43" name="文字方塊 2"/>
              <p:cNvSpPr txBox="1">
                <a:spLocks noChangeArrowheads="1"/>
              </p:cNvSpPr>
              <p:nvPr/>
            </p:nvSpPr>
            <p:spPr bwMode="auto">
              <a:xfrm>
                <a:off x="-2790229" y="1959760"/>
                <a:ext cx="678226" cy="336793"/>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en-US" sz="1500" b="1" dirty="0" smtClean="0">
                    <a:effectLst/>
                    <a:latin typeface="Times New Roman" panose="02020603050405020304" pitchFamily="18" charset="0"/>
                    <a:ea typeface="標楷體" panose="03000509000000000000" pitchFamily="65" charset="-120"/>
                    <a:cs typeface="新細明體" panose="02020500000000000000" pitchFamily="18" charset="-120"/>
                  </a:rPr>
                  <a:t>(a)</a:t>
                </a:r>
                <a:endParaRPr lang="zh-TW" sz="1200" dirty="0">
                  <a:effectLst/>
                  <a:latin typeface="Times New Roman" panose="02020603050405020304" pitchFamily="18" charset="0"/>
                  <a:ea typeface="新細明體" panose="02020500000000000000" pitchFamily="18" charset="-120"/>
                  <a:cs typeface="新細明體" panose="02020500000000000000" pitchFamily="18" charset="-120"/>
                </a:endParaRPr>
              </a:p>
            </p:txBody>
          </p:sp>
        </p:grpSp>
      </p:grpSp>
      <p:graphicFrame>
        <p:nvGraphicFramePr>
          <p:cNvPr id="10" name="表格 9"/>
          <p:cNvGraphicFramePr>
            <a:graphicFrameLocks noGrp="1"/>
          </p:cNvGraphicFramePr>
          <p:nvPr>
            <p:extLst>
              <p:ext uri="{D42A27DB-BD31-4B8C-83A1-F6EECF244321}">
                <p14:modId xmlns:p14="http://schemas.microsoft.com/office/powerpoint/2010/main" val="3296892026"/>
              </p:ext>
            </p:extLst>
          </p:nvPr>
        </p:nvGraphicFramePr>
        <p:xfrm>
          <a:off x="581788" y="4407598"/>
          <a:ext cx="7988962" cy="831430"/>
        </p:xfrm>
        <a:graphic>
          <a:graphicData uri="http://schemas.openxmlformats.org/drawingml/2006/table">
            <a:tbl>
              <a:tblPr firstRow="1" firstCol="1" bandRow="1"/>
              <a:tblGrid>
                <a:gridCol w="359468"/>
                <a:gridCol w="1532424"/>
                <a:gridCol w="1524048"/>
                <a:gridCol w="1524048"/>
                <a:gridCol w="1524048"/>
                <a:gridCol w="1524926"/>
              </a:tblGrid>
              <a:tr h="293795">
                <a:tc gridSpan="6">
                  <a:txBody>
                    <a:bodyPr/>
                    <a:lstStyle/>
                    <a:p>
                      <a:pPr algn="just">
                        <a:spcAft>
                          <a:spcPts val="0"/>
                        </a:spcAft>
                      </a:pPr>
                      <a:r>
                        <a:rPr lang="en-US" sz="1700" b="1" kern="100" dirty="0">
                          <a:solidFill>
                            <a:srgbClr val="000000"/>
                          </a:solidFill>
                          <a:effectLst/>
                          <a:latin typeface="Times New Roman" panose="02020603050405020304" pitchFamily="18" charset="0"/>
                          <a:ea typeface="標楷體" panose="03000509000000000000" pitchFamily="65" charset="-120"/>
                        </a:rPr>
                        <a:t>T</a:t>
                      </a:r>
                      <a:r>
                        <a:rPr lang="en-US" sz="1700" b="1" kern="100" dirty="0">
                          <a:effectLst/>
                          <a:latin typeface="Times New Roman" panose="02020603050405020304" pitchFamily="18" charset="0"/>
                          <a:ea typeface="標楷體" panose="03000509000000000000" pitchFamily="65" charset="-120"/>
                        </a:rPr>
                        <a:t>able. </a:t>
                      </a:r>
                      <a:r>
                        <a:rPr lang="en-US" sz="1700" b="1" kern="100" dirty="0" smtClean="0">
                          <a:effectLst/>
                          <a:latin typeface="Times New Roman" panose="02020603050405020304" pitchFamily="18" charset="0"/>
                          <a:ea typeface="標楷體" panose="03000509000000000000" pitchFamily="65" charset="-120"/>
                        </a:rPr>
                        <a:t>1 </a:t>
                      </a:r>
                      <a:r>
                        <a:rPr lang="en-US" sz="1700" kern="100" dirty="0">
                          <a:effectLst/>
                          <a:latin typeface="Times New Roman" panose="02020603050405020304" pitchFamily="18" charset="0"/>
                          <a:ea typeface="標楷體" panose="03000509000000000000" pitchFamily="65" charset="-120"/>
                        </a:rPr>
                        <a:t>Particle size of </a:t>
                      </a:r>
                      <a:r>
                        <a:rPr lang="en-US" sz="1700" kern="100" dirty="0" err="1" smtClean="0">
                          <a:effectLst/>
                          <a:latin typeface="Times New Roman" panose="02020603050405020304" pitchFamily="18" charset="0"/>
                          <a:ea typeface="標楷體" panose="03000509000000000000" pitchFamily="65" charset="-120"/>
                        </a:rPr>
                        <a:t>RuPt</a:t>
                      </a:r>
                      <a:r>
                        <a:rPr lang="en-US" sz="1700" kern="100" dirty="0" smtClean="0">
                          <a:effectLst/>
                          <a:latin typeface="Times New Roman" panose="02020603050405020304" pitchFamily="18" charset="0"/>
                          <a:ea typeface="標楷體" panose="03000509000000000000" pitchFamily="65" charset="-120"/>
                        </a:rPr>
                        <a:t> </a:t>
                      </a:r>
                      <a:r>
                        <a:rPr lang="en-US" sz="1700" kern="100" dirty="0">
                          <a:effectLst/>
                          <a:latin typeface="Times New Roman" panose="02020603050405020304" pitchFamily="18" charset="0"/>
                          <a:ea typeface="標楷體" panose="03000509000000000000" pitchFamily="65" charset="-120"/>
                        </a:rPr>
                        <a:t>alloy </a:t>
                      </a:r>
                      <a:r>
                        <a:rPr lang="en-US" sz="1700" kern="100" dirty="0" smtClean="0">
                          <a:solidFill>
                            <a:srgbClr val="000000"/>
                          </a:solidFill>
                          <a:effectLst/>
                          <a:latin typeface="Times New Roman" panose="02020603050405020304" pitchFamily="18" charset="0"/>
                          <a:ea typeface="標楷體" panose="03000509000000000000" pitchFamily="65" charset="-120"/>
                        </a:rPr>
                        <a:t>catalysts</a:t>
                      </a:r>
                      <a:endParaRPr lang="zh-TW" sz="1700" kern="100" dirty="0">
                        <a:effectLst/>
                        <a:latin typeface="Times New Roman" panose="02020603050405020304" pitchFamily="18" charset="0"/>
                        <a:ea typeface="新細明體" panose="02020500000000000000" pitchFamily="18" charset="-120"/>
                      </a:endParaRPr>
                    </a:p>
                  </a:txBody>
                  <a:tcPr marL="17780" marR="17780" marT="0" marB="0">
                    <a:lnL>
                      <a:noFill/>
                    </a:lnL>
                    <a:lnR>
                      <a:noFill/>
                    </a:lnR>
                    <a:lnT>
                      <a:noFill/>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39074">
                <a:tc>
                  <a:txBody>
                    <a:bodyPr/>
                    <a:lstStyle/>
                    <a:p>
                      <a:pPr algn="l">
                        <a:spcAft>
                          <a:spcPts val="0"/>
                        </a:spcAft>
                      </a:pPr>
                      <a:r>
                        <a:rPr lang="en-US" sz="1600" b="1" kern="100">
                          <a:solidFill>
                            <a:schemeClr val="bg1"/>
                          </a:solidFill>
                          <a:effectLst/>
                          <a:latin typeface="Times New Roman" panose="02020603050405020304" pitchFamily="18" charset="0"/>
                          <a:ea typeface="標楷體" panose="03000509000000000000" pitchFamily="65" charset="-120"/>
                        </a:rPr>
                        <a:t> </a:t>
                      </a:r>
                      <a:endParaRPr lang="zh-TW" sz="1600" b="1" kern="100">
                        <a:solidFill>
                          <a:schemeClr val="bg1"/>
                        </a:solidFill>
                        <a:effectLst/>
                        <a:latin typeface="Times New Roman" panose="02020603050405020304" pitchFamily="18" charset="0"/>
                        <a:ea typeface="新細明體" panose="02020500000000000000" pitchFamily="18" charset="-120"/>
                      </a:endParaRPr>
                    </a:p>
                  </a:txBody>
                  <a:tcPr marL="17780" marR="17780" marT="0" marB="0">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600" b="1" kern="100" dirty="0">
                          <a:solidFill>
                            <a:schemeClr val="bg1"/>
                          </a:solidFill>
                          <a:effectLst/>
                          <a:latin typeface="Times New Roman" panose="02020603050405020304" pitchFamily="18" charset="0"/>
                          <a:ea typeface="標楷體" panose="03000509000000000000" pitchFamily="65" charset="-120"/>
                        </a:rPr>
                        <a:t>Catalyst</a:t>
                      </a:r>
                      <a:endParaRPr lang="zh-TW" sz="1600" b="1" kern="100" dirty="0">
                        <a:solidFill>
                          <a:schemeClr val="bg1"/>
                        </a:solidFill>
                        <a:effectLst/>
                        <a:latin typeface="Times New Roman" panose="02020603050405020304" pitchFamily="18" charset="0"/>
                        <a:ea typeface="新細明體" panose="02020500000000000000" pitchFamily="18" charset="-12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600" b="1" kern="100" dirty="0" smtClean="0">
                          <a:solidFill>
                            <a:schemeClr val="bg1"/>
                          </a:solidFill>
                          <a:effectLst/>
                          <a:latin typeface="Times New Roman" panose="02020603050405020304" pitchFamily="18" charset="0"/>
                          <a:ea typeface="標楷體" panose="03000509000000000000" pitchFamily="65" charset="-120"/>
                        </a:rPr>
                        <a:t>D</a:t>
                      </a:r>
                      <a:r>
                        <a:rPr lang="en-US" sz="1600" b="1" kern="100" baseline="-25000" dirty="0" smtClean="0">
                          <a:solidFill>
                            <a:schemeClr val="bg1"/>
                          </a:solidFill>
                          <a:effectLst/>
                          <a:latin typeface="Times New Roman" panose="02020603050405020304" pitchFamily="18" charset="0"/>
                          <a:ea typeface="標楷體" panose="03000509000000000000" pitchFamily="65" charset="-120"/>
                        </a:rPr>
                        <a:t>F min</a:t>
                      </a:r>
                      <a:r>
                        <a:rPr lang="en-US" sz="1600" b="1" kern="100" dirty="0">
                          <a:solidFill>
                            <a:schemeClr val="bg1"/>
                          </a:solidFill>
                          <a:effectLst/>
                          <a:latin typeface="Times New Roman" panose="02020603050405020304" pitchFamily="18" charset="0"/>
                          <a:ea typeface="標楷體" panose="03000509000000000000" pitchFamily="65" charset="-120"/>
                        </a:rPr>
                        <a:t>, nm</a:t>
                      </a:r>
                      <a:endParaRPr lang="zh-TW" sz="1600" b="1" kern="100" dirty="0">
                        <a:solidFill>
                          <a:schemeClr val="bg1"/>
                        </a:solidFill>
                        <a:effectLst/>
                        <a:latin typeface="Times New Roman" panose="02020603050405020304" pitchFamily="18" charset="0"/>
                        <a:ea typeface="新細明體" panose="02020500000000000000" pitchFamily="18" charset="-12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600" b="1" kern="100" dirty="0" smtClean="0">
                          <a:solidFill>
                            <a:schemeClr val="bg1"/>
                          </a:solidFill>
                          <a:effectLst/>
                          <a:latin typeface="Times New Roman" panose="02020603050405020304" pitchFamily="18" charset="0"/>
                          <a:ea typeface="標楷體" panose="03000509000000000000" pitchFamily="65" charset="-120"/>
                        </a:rPr>
                        <a:t>D</a:t>
                      </a:r>
                      <a:r>
                        <a:rPr lang="en-US" sz="1600" b="1" kern="100" baseline="-25000" dirty="0" smtClean="0">
                          <a:solidFill>
                            <a:schemeClr val="bg1"/>
                          </a:solidFill>
                          <a:effectLst/>
                          <a:latin typeface="Times New Roman" panose="02020603050405020304" pitchFamily="18" charset="0"/>
                          <a:ea typeface="標楷體" panose="03000509000000000000" pitchFamily="65" charset="-120"/>
                        </a:rPr>
                        <a:t>F max</a:t>
                      </a:r>
                      <a:r>
                        <a:rPr lang="en-US" sz="1600" b="1" kern="100" dirty="0">
                          <a:solidFill>
                            <a:schemeClr val="bg1"/>
                          </a:solidFill>
                          <a:effectLst/>
                          <a:latin typeface="Times New Roman" panose="02020603050405020304" pitchFamily="18" charset="0"/>
                          <a:ea typeface="標楷體" panose="03000509000000000000" pitchFamily="65" charset="-120"/>
                        </a:rPr>
                        <a:t>, nm</a:t>
                      </a:r>
                      <a:endParaRPr lang="zh-TW" sz="1600" b="1" kern="100" dirty="0">
                        <a:solidFill>
                          <a:schemeClr val="bg1"/>
                        </a:solidFill>
                        <a:effectLst/>
                        <a:latin typeface="Times New Roman" panose="02020603050405020304" pitchFamily="18" charset="0"/>
                        <a:ea typeface="新細明體" panose="02020500000000000000" pitchFamily="18" charset="-12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600" b="1" kern="100" dirty="0" smtClean="0">
                          <a:solidFill>
                            <a:schemeClr val="bg1"/>
                          </a:solidFill>
                          <a:effectLst/>
                          <a:latin typeface="Times New Roman" panose="02020603050405020304" pitchFamily="18" charset="0"/>
                          <a:ea typeface="標楷體" panose="03000509000000000000" pitchFamily="65" charset="-120"/>
                        </a:rPr>
                        <a:t>D</a:t>
                      </a:r>
                      <a:r>
                        <a:rPr lang="en-US" sz="1600" b="1" kern="100" baseline="-25000" dirty="0" smtClean="0">
                          <a:solidFill>
                            <a:schemeClr val="bg1"/>
                          </a:solidFill>
                          <a:effectLst/>
                          <a:latin typeface="Times New Roman" panose="02020603050405020304" pitchFamily="18" charset="0"/>
                          <a:ea typeface="標楷體" panose="03000509000000000000" pitchFamily="65" charset="-120"/>
                        </a:rPr>
                        <a:t>F average</a:t>
                      </a:r>
                      <a:r>
                        <a:rPr lang="en-US" sz="1600" b="1" kern="100" dirty="0" smtClean="0">
                          <a:solidFill>
                            <a:schemeClr val="bg1"/>
                          </a:solidFill>
                          <a:effectLst/>
                          <a:latin typeface="Times New Roman" panose="02020603050405020304" pitchFamily="18" charset="0"/>
                          <a:ea typeface="標楷體" panose="03000509000000000000" pitchFamily="65" charset="-120"/>
                        </a:rPr>
                        <a:t>, </a:t>
                      </a:r>
                      <a:r>
                        <a:rPr lang="en-US" sz="1600" b="1" kern="100" dirty="0">
                          <a:solidFill>
                            <a:schemeClr val="bg1"/>
                          </a:solidFill>
                          <a:effectLst/>
                          <a:latin typeface="Times New Roman" panose="02020603050405020304" pitchFamily="18" charset="0"/>
                          <a:ea typeface="標楷體" panose="03000509000000000000" pitchFamily="65" charset="-120"/>
                        </a:rPr>
                        <a:t>nm</a:t>
                      </a:r>
                      <a:endParaRPr lang="zh-TW" sz="1600" b="1" kern="100" dirty="0">
                        <a:solidFill>
                          <a:schemeClr val="bg1"/>
                        </a:solidFill>
                        <a:effectLst/>
                        <a:latin typeface="Times New Roman" panose="02020603050405020304" pitchFamily="18" charset="0"/>
                        <a:ea typeface="新細明體" panose="02020500000000000000" pitchFamily="18" charset="-12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600" b="1" kern="100" dirty="0">
                          <a:solidFill>
                            <a:schemeClr val="bg1"/>
                          </a:solidFill>
                          <a:effectLst/>
                          <a:latin typeface="Times New Roman" panose="02020603050405020304" pitchFamily="18" charset="0"/>
                          <a:ea typeface="標楷體" panose="03000509000000000000" pitchFamily="65" charset="-120"/>
                        </a:rPr>
                        <a:t>SD</a:t>
                      </a:r>
                      <a:endParaRPr lang="zh-TW" sz="1600" b="1" kern="100" dirty="0">
                        <a:solidFill>
                          <a:schemeClr val="bg1"/>
                        </a:solidFill>
                        <a:effectLst/>
                        <a:latin typeface="Times New Roman" panose="02020603050405020304" pitchFamily="18" charset="0"/>
                        <a:ea typeface="新細明體" panose="02020500000000000000" pitchFamily="18" charset="-12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r>
              <a:tr h="293795">
                <a:tc>
                  <a:txBody>
                    <a:bodyPr/>
                    <a:lstStyle/>
                    <a:p>
                      <a:pPr algn="l">
                        <a:spcAft>
                          <a:spcPts val="0"/>
                        </a:spcAft>
                      </a:pPr>
                      <a:r>
                        <a:rPr lang="en-US" sz="1700" kern="100" dirty="0">
                          <a:effectLst/>
                          <a:latin typeface="Times New Roman" panose="02020603050405020304" pitchFamily="18" charset="0"/>
                          <a:ea typeface="標楷體" panose="03000509000000000000" pitchFamily="65" charset="-120"/>
                        </a:rPr>
                        <a:t> </a:t>
                      </a:r>
                      <a:endParaRPr lang="zh-TW" sz="1700" kern="100" dirty="0">
                        <a:effectLst/>
                        <a:latin typeface="Times New Roman" panose="02020603050405020304" pitchFamily="18" charset="0"/>
                        <a:ea typeface="新細明體" panose="02020500000000000000" pitchFamily="18" charset="-120"/>
                      </a:endParaRPr>
                    </a:p>
                  </a:txBody>
                  <a:tcPr marL="17780" marR="17780" marT="0" marB="0">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l">
                        <a:spcAft>
                          <a:spcPts val="0"/>
                        </a:spcAft>
                      </a:pPr>
                      <a:r>
                        <a:rPr lang="en-US" sz="1700" kern="100">
                          <a:effectLst/>
                          <a:latin typeface="Times New Roman" panose="02020603050405020304" pitchFamily="18" charset="0"/>
                          <a:ea typeface="標楷體" panose="03000509000000000000" pitchFamily="65" charset="-120"/>
                        </a:rPr>
                        <a:t>RuPt alloy</a:t>
                      </a:r>
                      <a:endParaRPr lang="zh-TW" sz="1700" kern="100">
                        <a:effectLst/>
                        <a:latin typeface="Times New Roman" panose="02020603050405020304" pitchFamily="18" charset="0"/>
                        <a:ea typeface="新細明體" panose="02020500000000000000" pitchFamily="18" charset="-12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700" kern="100" dirty="0">
                          <a:effectLst/>
                          <a:latin typeface="Times New Roman" panose="02020603050405020304" pitchFamily="18" charset="0"/>
                          <a:ea typeface="新細明體" panose="02020500000000000000" pitchFamily="18" charset="-120"/>
                        </a:rPr>
                        <a:t>4.976</a:t>
                      </a:r>
                      <a:endParaRPr lang="zh-TW" sz="1700" kern="100" dirty="0">
                        <a:effectLst/>
                        <a:latin typeface="Times New Roman" panose="02020603050405020304" pitchFamily="18" charset="0"/>
                        <a:ea typeface="新細明體" panose="02020500000000000000" pitchFamily="18" charset="-120"/>
                      </a:endParaRPr>
                    </a:p>
                  </a:txBody>
                  <a:tcPr marL="17780" marR="17780" marT="0" marB="0">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700" kern="100">
                          <a:effectLst/>
                          <a:latin typeface="Times New Roman" panose="02020603050405020304" pitchFamily="18" charset="0"/>
                          <a:ea typeface="新細明體" panose="02020500000000000000" pitchFamily="18" charset="-120"/>
                        </a:rPr>
                        <a:t>13.521</a:t>
                      </a:r>
                      <a:endParaRPr lang="zh-TW" sz="1700" kern="100">
                        <a:effectLst/>
                        <a:latin typeface="Times New Roman" panose="02020603050405020304" pitchFamily="18" charset="0"/>
                        <a:ea typeface="新細明體" panose="02020500000000000000" pitchFamily="18" charset="-120"/>
                      </a:endParaRPr>
                    </a:p>
                  </a:txBody>
                  <a:tcPr marL="17780" marR="17780" marT="0" marB="0">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700" kern="100" dirty="0">
                          <a:effectLst/>
                          <a:latin typeface="Times New Roman" panose="02020603050405020304" pitchFamily="18" charset="0"/>
                          <a:ea typeface="新細明體" panose="02020500000000000000" pitchFamily="18" charset="-120"/>
                        </a:rPr>
                        <a:t>9.128</a:t>
                      </a:r>
                      <a:endParaRPr lang="zh-TW" sz="1700" kern="100" dirty="0">
                        <a:effectLst/>
                        <a:latin typeface="Times New Roman" panose="02020603050405020304" pitchFamily="18" charset="0"/>
                        <a:ea typeface="新細明體" panose="02020500000000000000" pitchFamily="18" charset="-120"/>
                      </a:endParaRPr>
                    </a:p>
                  </a:txBody>
                  <a:tcPr marL="17780" marR="17780" marT="0" marB="0">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700" kern="100" dirty="0">
                          <a:solidFill>
                            <a:srgbClr val="000000"/>
                          </a:solidFill>
                          <a:effectLst/>
                          <a:latin typeface="Times New Roman" panose="02020603050405020304" pitchFamily="18" charset="0"/>
                          <a:ea typeface="新細明體" panose="02020500000000000000" pitchFamily="18" charset="-120"/>
                        </a:rPr>
                        <a:t>2.073</a:t>
                      </a:r>
                      <a:endParaRPr lang="zh-TW" sz="1700" kern="100" dirty="0">
                        <a:effectLst/>
                        <a:latin typeface="Times New Roman" panose="02020603050405020304" pitchFamily="18" charset="0"/>
                        <a:ea typeface="新細明體" panose="02020500000000000000" pitchFamily="18" charset="-120"/>
                      </a:endParaRPr>
                    </a:p>
                  </a:txBody>
                  <a:tcPr marL="17780" marR="17780" marT="0" marB="0">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2" name="矩形 1"/>
          <p:cNvSpPr/>
          <p:nvPr/>
        </p:nvSpPr>
        <p:spPr>
          <a:xfrm>
            <a:off x="5536072" y="4703427"/>
            <a:ext cx="1478651" cy="53560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C00000"/>
              </a:solidFill>
            </a:endParaRPr>
          </a:p>
        </p:txBody>
      </p:sp>
      <p:sp>
        <p:nvSpPr>
          <p:cNvPr id="27" name="標題 1"/>
          <p:cNvSpPr txBox="1">
            <a:spLocks/>
          </p:cNvSpPr>
          <p:nvPr/>
        </p:nvSpPr>
        <p:spPr bwMode="auto">
          <a:xfrm>
            <a:off x="58298" y="-72985"/>
            <a:ext cx="3433582" cy="5345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kumimoji="0" lang="en-US" altLang="zh-TW" sz="3100" b="1" dirty="0" smtClean="0">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rPr>
              <a:t>TEM morphology</a:t>
            </a:r>
            <a:endParaRPr kumimoji="0" lang="en-US" altLang="zh-TW"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443541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16</a:t>
            </a:fld>
            <a:endParaRPr lang="zh-TW" altLang="en-US" dirty="0"/>
          </a:p>
        </p:txBody>
      </p:sp>
      <p:sp>
        <p:nvSpPr>
          <p:cNvPr id="47" name="矩形 46"/>
          <p:cNvSpPr/>
          <p:nvPr/>
        </p:nvSpPr>
        <p:spPr>
          <a:xfrm>
            <a:off x="979000" y="5402672"/>
            <a:ext cx="7337416" cy="646331"/>
          </a:xfrm>
          <a:prstGeom prst="rect">
            <a:avLst/>
          </a:prstGeom>
        </p:spPr>
        <p:txBody>
          <a:bodyPr wrap="square">
            <a:spAutoFit/>
          </a:bodyPr>
          <a:lstStyle/>
          <a:p>
            <a:pPr algn="just"/>
            <a:r>
              <a:rPr lang="en-US" altLang="zh-TW" b="1" dirty="0" smtClean="0">
                <a:latin typeface="Times New Roman" panose="02020603050405020304" pitchFamily="18" charset="0"/>
                <a:cs typeface="Times New Roman" panose="02020603050405020304" pitchFamily="18" charset="0"/>
              </a:rPr>
              <a:t>Fig. 4 </a:t>
            </a:r>
            <a:r>
              <a:rPr lang="en-US" altLang="zh-TW" dirty="0" smtClean="0">
                <a:solidFill>
                  <a:prstClr val="black"/>
                </a:solidFill>
                <a:latin typeface="Times New Roman" panose="02020603050405020304" pitchFamily="18" charset="0"/>
                <a:cs typeface="Times New Roman" panose="02020603050405020304" pitchFamily="18" charset="0"/>
              </a:rPr>
              <a:t>TEM morphology for CNTs/CF which grown at 750 </a:t>
            </a:r>
            <a:r>
              <a:rPr lang="en-US" altLang="zh-TW" baseline="30000" dirty="0" err="1" smtClean="0">
                <a:solidFill>
                  <a:prstClr val="black"/>
                </a:solidFill>
                <a:latin typeface="Times New Roman" panose="02020603050405020304" pitchFamily="18" charset="0"/>
                <a:cs typeface="Times New Roman" panose="02020603050405020304" pitchFamily="18" charset="0"/>
              </a:rPr>
              <a:t>o</a:t>
            </a:r>
            <a:r>
              <a:rPr lang="en-US" altLang="zh-TW" dirty="0" err="1" smtClean="0">
                <a:solidFill>
                  <a:prstClr val="black"/>
                </a:solidFill>
                <a:latin typeface="Times New Roman" panose="02020603050405020304" pitchFamily="18" charset="0"/>
                <a:cs typeface="Times New Roman" panose="02020603050405020304" pitchFamily="18" charset="0"/>
              </a:rPr>
              <a:t>C</a:t>
            </a:r>
            <a:r>
              <a:rPr lang="en-US" altLang="zh-TW" dirty="0" smtClean="0">
                <a:solidFill>
                  <a:prstClr val="black"/>
                </a:solidFill>
                <a:latin typeface="Times New Roman" panose="02020603050405020304" pitchFamily="18" charset="0"/>
                <a:cs typeface="Times New Roman" panose="02020603050405020304" pitchFamily="18" charset="0"/>
              </a:rPr>
              <a:t> for 25 min (a</a:t>
            </a:r>
            <a:r>
              <a:rPr lang="en-US" altLang="zh-TW" dirty="0">
                <a:solidFill>
                  <a:prstClr val="black"/>
                </a:solidFill>
                <a:latin typeface="Times New Roman" panose="02020603050405020304" pitchFamily="18" charset="0"/>
                <a:cs typeface="Times New Roman" panose="02020603050405020304" pitchFamily="18" charset="0"/>
              </a:rPr>
              <a:t>) </a:t>
            </a:r>
            <a:r>
              <a:rPr lang="en-US" altLang="zh-TW" dirty="0" smtClean="0">
                <a:solidFill>
                  <a:prstClr val="black"/>
                </a:solidFill>
                <a:latin typeface="Times New Roman" panose="02020603050405020304" pitchFamily="18" charset="0"/>
                <a:cs typeface="Times New Roman" panose="02020603050405020304" pitchFamily="18" charset="0"/>
              </a:rPr>
              <a:t>×10k; (b</a:t>
            </a:r>
            <a:r>
              <a:rPr lang="en-US" altLang="zh-TW" dirty="0">
                <a:solidFill>
                  <a:prstClr val="black"/>
                </a:solidFill>
                <a:latin typeface="Times New Roman" panose="02020603050405020304" pitchFamily="18" charset="0"/>
                <a:cs typeface="Times New Roman" panose="02020603050405020304" pitchFamily="18" charset="0"/>
              </a:rPr>
              <a:t>) </a:t>
            </a:r>
            <a:r>
              <a:rPr lang="en-US" altLang="zh-TW" dirty="0" smtClean="0">
                <a:solidFill>
                  <a:prstClr val="black"/>
                </a:solidFill>
                <a:latin typeface="Times New Roman" panose="02020603050405020304" pitchFamily="18" charset="0"/>
                <a:cs typeface="Times New Roman" panose="02020603050405020304" pitchFamily="18" charset="0"/>
              </a:rPr>
              <a:t>×50k; (c</a:t>
            </a:r>
            <a:r>
              <a:rPr lang="en-US" altLang="zh-TW" dirty="0">
                <a:solidFill>
                  <a:prstClr val="black"/>
                </a:solidFill>
                <a:latin typeface="Times New Roman" panose="02020603050405020304" pitchFamily="18" charset="0"/>
                <a:cs typeface="Times New Roman" panose="02020603050405020304" pitchFamily="18" charset="0"/>
              </a:rPr>
              <a:t>) </a:t>
            </a:r>
            <a:r>
              <a:rPr lang="en-US" altLang="zh-TW" dirty="0" smtClean="0">
                <a:solidFill>
                  <a:prstClr val="black"/>
                </a:solidFill>
                <a:latin typeface="Times New Roman" panose="02020603050405020304" pitchFamily="18" charset="0"/>
                <a:cs typeface="Times New Roman" panose="02020603050405020304" pitchFamily="18" charset="0"/>
              </a:rPr>
              <a:t>×100k;</a:t>
            </a:r>
            <a:r>
              <a:rPr lang="zh-TW" altLang="en-US" baseline="30000" dirty="0" smtClean="0">
                <a:solidFill>
                  <a:prstClr val="black"/>
                </a:solidFill>
                <a:latin typeface="Times New Roman" panose="02020603050405020304" pitchFamily="18" charset="0"/>
                <a:cs typeface="Times New Roman" panose="02020603050405020304" pitchFamily="18" charset="0"/>
              </a:rPr>
              <a:t> </a:t>
            </a:r>
            <a:r>
              <a:rPr lang="en-US" altLang="zh-TW" dirty="0" smtClean="0">
                <a:solidFill>
                  <a:prstClr val="black"/>
                </a:solidFill>
                <a:latin typeface="Times New Roman" panose="02020603050405020304" pitchFamily="18" charset="0"/>
                <a:cs typeface="Times New Roman" panose="02020603050405020304" pitchFamily="18" charset="0"/>
              </a:rPr>
              <a:t>(d</a:t>
            </a:r>
            <a:r>
              <a:rPr lang="en-US" altLang="zh-TW" dirty="0">
                <a:solidFill>
                  <a:prstClr val="black"/>
                </a:solidFill>
                <a:latin typeface="Times New Roman" panose="02020603050405020304" pitchFamily="18" charset="0"/>
                <a:cs typeface="Times New Roman" panose="02020603050405020304" pitchFamily="18" charset="0"/>
              </a:rPr>
              <a:t>) </a:t>
            </a:r>
            <a:r>
              <a:rPr lang="en-US" altLang="zh-TW" dirty="0" smtClean="0">
                <a:solidFill>
                  <a:prstClr val="black"/>
                </a:solidFill>
                <a:latin typeface="Times New Roman" panose="02020603050405020304" pitchFamily="18" charset="0"/>
                <a:cs typeface="Times New Roman" panose="02020603050405020304" pitchFamily="18" charset="0"/>
              </a:rPr>
              <a:t>×</a:t>
            </a:r>
            <a:r>
              <a:rPr lang="en-US" altLang="zh-TW" dirty="0">
                <a:solidFill>
                  <a:prstClr val="black"/>
                </a:solidFill>
                <a:latin typeface="Times New Roman" panose="02020603050405020304" pitchFamily="18" charset="0"/>
                <a:cs typeface="Times New Roman" panose="02020603050405020304" pitchFamily="18" charset="0"/>
              </a:rPr>
              <a:t>400k and </a:t>
            </a:r>
            <a:r>
              <a:rPr lang="en-US" altLang="zh-TW" dirty="0" err="1">
                <a:solidFill>
                  <a:prstClr val="black"/>
                </a:solidFill>
                <a:latin typeface="Times New Roman" panose="02020603050405020304" pitchFamily="18" charset="0"/>
                <a:cs typeface="Times New Roman" panose="02020603050405020304" pitchFamily="18" charset="0"/>
              </a:rPr>
              <a:t>RuPt</a:t>
            </a:r>
            <a:r>
              <a:rPr lang="en-US" altLang="zh-TW" dirty="0">
                <a:solidFill>
                  <a:prstClr val="black"/>
                </a:solidFill>
                <a:latin typeface="Times New Roman" panose="02020603050405020304" pitchFamily="18" charset="0"/>
                <a:cs typeface="Times New Roman" panose="02020603050405020304" pitchFamily="18" charset="0"/>
              </a:rPr>
              <a:t>-CNTs/CF </a:t>
            </a:r>
            <a:r>
              <a:rPr lang="en-US" altLang="zh-TW" dirty="0" smtClean="0">
                <a:solidFill>
                  <a:prstClr val="black"/>
                </a:solidFill>
                <a:latin typeface="Times New Roman" panose="02020603050405020304" pitchFamily="18" charset="0"/>
                <a:cs typeface="Times New Roman" panose="02020603050405020304" pitchFamily="18" charset="0"/>
              </a:rPr>
              <a:t>(e) </a:t>
            </a:r>
            <a:r>
              <a:rPr lang="en-US" altLang="zh-TW" dirty="0">
                <a:solidFill>
                  <a:prstClr val="black"/>
                </a:solidFill>
                <a:latin typeface="Times New Roman" panose="02020603050405020304" pitchFamily="18" charset="0"/>
                <a:cs typeface="Times New Roman" panose="02020603050405020304" pitchFamily="18" charset="0"/>
              </a:rPr>
              <a:t>×50k; </a:t>
            </a:r>
            <a:r>
              <a:rPr lang="en-US" altLang="zh-TW" dirty="0" smtClean="0">
                <a:solidFill>
                  <a:prstClr val="black"/>
                </a:solidFill>
                <a:latin typeface="Times New Roman" panose="02020603050405020304" pitchFamily="18" charset="0"/>
                <a:cs typeface="Times New Roman" panose="02020603050405020304" pitchFamily="18" charset="0"/>
              </a:rPr>
              <a:t>(f) </a:t>
            </a:r>
            <a:r>
              <a:rPr lang="en-US" altLang="zh-TW" dirty="0">
                <a:solidFill>
                  <a:prstClr val="black"/>
                </a:solidFill>
                <a:latin typeface="Times New Roman" panose="02020603050405020304" pitchFamily="18" charset="0"/>
                <a:cs typeface="Times New Roman" panose="02020603050405020304" pitchFamily="18" charset="0"/>
              </a:rPr>
              <a:t>×400k .</a:t>
            </a:r>
            <a:endParaRPr lang="zh-TW" altLang="en-US" baseline="30000" dirty="0">
              <a:solidFill>
                <a:prstClr val="black"/>
              </a:solidFill>
              <a:latin typeface="Times New Roman" panose="02020603050405020304" pitchFamily="18" charset="0"/>
              <a:cs typeface="Times New Roman" panose="02020603050405020304" pitchFamily="18" charset="0"/>
            </a:endParaRPr>
          </a:p>
        </p:txBody>
      </p:sp>
      <p:grpSp>
        <p:nvGrpSpPr>
          <p:cNvPr id="3" name="群組 2"/>
          <p:cNvGrpSpPr>
            <a:grpSpLocks noChangeAspect="1"/>
          </p:cNvGrpSpPr>
          <p:nvPr/>
        </p:nvGrpSpPr>
        <p:grpSpPr>
          <a:xfrm>
            <a:off x="394993" y="1175286"/>
            <a:ext cx="5590598" cy="3748361"/>
            <a:chOff x="1531082" y="1062015"/>
            <a:chExt cx="6035299" cy="4046522"/>
          </a:xfrm>
        </p:grpSpPr>
        <p:grpSp>
          <p:nvGrpSpPr>
            <p:cNvPr id="48" name="群組 47"/>
            <p:cNvGrpSpPr/>
            <p:nvPr/>
          </p:nvGrpSpPr>
          <p:grpSpPr>
            <a:xfrm>
              <a:off x="1531082" y="3118825"/>
              <a:ext cx="2975783" cy="1983856"/>
              <a:chOff x="1140618" y="3267036"/>
              <a:chExt cx="3292964" cy="2195310"/>
            </a:xfrm>
          </p:grpSpPr>
          <p:pic>
            <p:nvPicPr>
              <p:cNvPr id="49" name="Picture 10" descr="C:\Users\ww\Desktop\Master\EChem. Exp\SEM&amp;TEM\TEM _CNTsCF_20150724\CNTs-CF 50000X-0007.tif"/>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140618" y="3267036"/>
                <a:ext cx="3292964" cy="2195310"/>
              </a:xfrm>
              <a:prstGeom prst="rect">
                <a:avLst/>
              </a:prstGeom>
              <a:noFill/>
              <a:extLst>
                <a:ext uri="{909E8E84-426E-40DD-AFC4-6F175D3DCCD1}">
                  <a14:hiddenFill xmlns:a14="http://schemas.microsoft.com/office/drawing/2010/main">
                    <a:solidFill>
                      <a:srgbClr val="FFFFFF"/>
                    </a:solidFill>
                  </a14:hiddenFill>
                </a:ext>
              </a:extLst>
            </p:spPr>
          </p:pic>
          <p:sp>
            <p:nvSpPr>
              <p:cNvPr id="50" name="矩形 49"/>
              <p:cNvSpPr/>
              <p:nvPr/>
            </p:nvSpPr>
            <p:spPr>
              <a:xfrm>
                <a:off x="1158477" y="3339044"/>
                <a:ext cx="521254" cy="404440"/>
              </a:xfrm>
              <a:prstGeom prst="rect">
                <a:avLst/>
              </a:prstGeom>
            </p:spPr>
            <p:txBody>
              <a:bodyPr wrap="none">
                <a:spAutoFit/>
              </a:bodyPr>
              <a:lstStyle/>
              <a:p>
                <a:pPr>
                  <a:spcAft>
                    <a:spcPts val="0"/>
                  </a:spcAft>
                </a:pPr>
                <a:r>
                  <a:rPr lang="en-US" altLang="zh-TW" sz="1600" b="1" dirty="0" smtClean="0">
                    <a:solidFill>
                      <a:schemeClr val="bg1"/>
                    </a:solidFill>
                    <a:effectLst>
                      <a:outerShdw blurRad="38100" dist="38100" dir="2700000" algn="tl">
                        <a:srgbClr val="000000">
                          <a:alpha val="43137"/>
                        </a:srgbClr>
                      </a:outerShdw>
                    </a:effectLst>
                    <a:latin typeface="Times New Roman"/>
                    <a:ea typeface="新細明體"/>
                  </a:rPr>
                  <a:t>(b)</a:t>
                </a:r>
                <a:endParaRPr lang="zh-TW" altLang="zh-TW" sz="1600" dirty="0">
                  <a:solidFill>
                    <a:schemeClr val="bg1"/>
                  </a:solidFill>
                  <a:effectLst>
                    <a:outerShdw blurRad="38100" dist="38100" dir="2700000" algn="tl">
                      <a:srgbClr val="000000">
                        <a:alpha val="43137"/>
                      </a:srgbClr>
                    </a:outerShdw>
                  </a:effectLst>
                  <a:latin typeface="Times New Roman"/>
                  <a:ea typeface="新細明體"/>
                </a:endParaRPr>
              </a:p>
            </p:txBody>
          </p:sp>
        </p:grpSp>
        <p:grpSp>
          <p:nvGrpSpPr>
            <p:cNvPr id="51" name="群組 50"/>
            <p:cNvGrpSpPr/>
            <p:nvPr/>
          </p:nvGrpSpPr>
          <p:grpSpPr>
            <a:xfrm>
              <a:off x="1535641" y="1062015"/>
              <a:ext cx="2961865" cy="1974578"/>
              <a:chOff x="1145663" y="990996"/>
              <a:chExt cx="3277563" cy="2185044"/>
            </a:xfrm>
          </p:grpSpPr>
          <p:pic>
            <p:nvPicPr>
              <p:cNvPr id="52" name="Picture 9" descr="C:\Users\ww\Desktop\Master\EChem. Exp\SEM&amp;TEM\TEM _CNTsCF_20150724\CNTs-CF 10000X-0006.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5663" y="990996"/>
                <a:ext cx="3277563" cy="2185044"/>
              </a:xfrm>
              <a:prstGeom prst="rect">
                <a:avLst/>
              </a:prstGeom>
              <a:noFill/>
              <a:extLst>
                <a:ext uri="{909E8E84-426E-40DD-AFC4-6F175D3DCCD1}">
                  <a14:hiddenFill xmlns:a14="http://schemas.microsoft.com/office/drawing/2010/main">
                    <a:solidFill>
                      <a:srgbClr val="FFFFFF"/>
                    </a:solidFill>
                  </a14:hiddenFill>
                </a:ext>
              </a:extLst>
            </p:spPr>
          </p:pic>
          <p:sp>
            <p:nvSpPr>
              <p:cNvPr id="53" name="文字方塊 3"/>
              <p:cNvSpPr txBox="1"/>
              <p:nvPr/>
            </p:nvSpPr>
            <p:spPr>
              <a:xfrm>
                <a:off x="1168681" y="1052736"/>
                <a:ext cx="668948" cy="408851"/>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uLnTx/>
                    <a:uFillTx/>
                    <a:latin typeface="Times New Roman"/>
                    <a:ea typeface="新細明體"/>
                    <a:cs typeface="+mn-cs"/>
                  </a:rPr>
                  <a:t>(a)</a:t>
                </a:r>
                <a:endParaRPr kumimoji="0" lang="zh-TW" altLang="en-US" sz="1600" b="0" i="0" u="none" strike="noStrike" kern="0" cap="none" spc="0" normalizeH="0" baseline="0" noProof="0" dirty="0">
                  <a:ln>
                    <a:noFill/>
                  </a:ln>
                  <a:uLnTx/>
                  <a:uFillTx/>
                  <a:latin typeface="Times New Roman"/>
                  <a:ea typeface="新細明體"/>
                  <a:cs typeface="+mn-cs"/>
                </a:endParaRPr>
              </a:p>
            </p:txBody>
          </p:sp>
        </p:grpSp>
        <p:grpSp>
          <p:nvGrpSpPr>
            <p:cNvPr id="54" name="群組 53"/>
            <p:cNvGrpSpPr/>
            <p:nvPr/>
          </p:nvGrpSpPr>
          <p:grpSpPr>
            <a:xfrm>
              <a:off x="4599956" y="3135044"/>
              <a:ext cx="2960240" cy="1973493"/>
              <a:chOff x="4536595" y="3284984"/>
              <a:chExt cx="3275765" cy="2183843"/>
            </a:xfrm>
          </p:grpSpPr>
          <p:pic>
            <p:nvPicPr>
              <p:cNvPr id="55" name="Picture 15" descr="C:\Users\ww\Desktop\Master\EChem. Exp\SEM&amp;TEM\TEM _CNTsCF_20150724\CNTs-CF 400000X-0026.t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36595" y="3284984"/>
                <a:ext cx="3275765" cy="2183843"/>
              </a:xfrm>
              <a:prstGeom prst="rect">
                <a:avLst/>
              </a:prstGeom>
              <a:noFill/>
              <a:extLst>
                <a:ext uri="{909E8E84-426E-40DD-AFC4-6F175D3DCCD1}">
                  <a14:hiddenFill xmlns:a14="http://schemas.microsoft.com/office/drawing/2010/main">
                    <a:solidFill>
                      <a:srgbClr val="FFFFFF"/>
                    </a:solidFill>
                  </a14:hiddenFill>
                </a:ext>
              </a:extLst>
            </p:spPr>
          </p:pic>
          <p:sp>
            <p:nvSpPr>
              <p:cNvPr id="56" name="文字方塊 3"/>
              <p:cNvSpPr txBox="1"/>
              <p:nvPr/>
            </p:nvSpPr>
            <p:spPr>
              <a:xfrm>
                <a:off x="4537252" y="3345915"/>
                <a:ext cx="645562" cy="408851"/>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uLnTx/>
                    <a:uFillTx/>
                    <a:latin typeface="Times New Roman"/>
                    <a:ea typeface="新細明體"/>
                    <a:cs typeface="+mn-cs"/>
                  </a:rPr>
                  <a:t>(d)</a:t>
                </a:r>
                <a:endParaRPr kumimoji="0" lang="zh-TW" altLang="en-US" sz="1600" b="0" i="0" u="none" strike="noStrike" kern="0" cap="none" spc="0" normalizeH="0" baseline="0" noProof="0" dirty="0">
                  <a:ln>
                    <a:noFill/>
                  </a:ln>
                  <a:uLnTx/>
                  <a:uFillTx/>
                  <a:latin typeface="Times New Roman"/>
                  <a:ea typeface="新細明體"/>
                  <a:cs typeface="+mn-cs"/>
                </a:endParaRPr>
              </a:p>
            </p:txBody>
          </p:sp>
        </p:grpSp>
        <p:grpSp>
          <p:nvGrpSpPr>
            <p:cNvPr id="2" name="群組 1"/>
            <p:cNvGrpSpPr/>
            <p:nvPr/>
          </p:nvGrpSpPr>
          <p:grpSpPr>
            <a:xfrm>
              <a:off x="4599956" y="1062015"/>
              <a:ext cx="2966425" cy="1973632"/>
              <a:chOff x="4599956" y="1062015"/>
              <a:chExt cx="2966425" cy="1973632"/>
            </a:xfrm>
          </p:grpSpPr>
          <p:pic>
            <p:nvPicPr>
              <p:cNvPr id="19" name="圖片 18" descr="C:\Users\ww\Desktop\Master\EChem. Exp\SEM&amp;TEM\TEM _CNTsCF_20150724\CNTs-CF 400000X-0027.tif"/>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99956" y="1062015"/>
                <a:ext cx="2966425" cy="1973632"/>
              </a:xfrm>
              <a:prstGeom prst="rect">
                <a:avLst/>
              </a:prstGeom>
              <a:noFill/>
              <a:ln>
                <a:noFill/>
              </a:ln>
            </p:spPr>
          </p:pic>
          <p:sp>
            <p:nvSpPr>
              <p:cNvPr id="20" name="文字方塊 2"/>
              <p:cNvSpPr txBox="1">
                <a:spLocks noChangeArrowheads="1"/>
              </p:cNvSpPr>
              <p:nvPr/>
            </p:nvSpPr>
            <p:spPr bwMode="auto">
              <a:xfrm>
                <a:off x="4670441" y="1150281"/>
                <a:ext cx="589490" cy="369332"/>
              </a:xfrm>
              <a:prstGeom prst="rect">
                <a:avLst/>
              </a:prstGeom>
              <a:noFill/>
              <a:ln w="9525">
                <a:noFill/>
                <a:miter lim="800000"/>
                <a:headEnd/>
                <a:tailEnd/>
              </a:ln>
            </p:spPr>
            <p:txBody>
              <a:bodyPr rot="0" vert="horz" wrap="square" lIns="91440" tIns="45720" rIns="91440" bIns="45720" anchor="t" anchorCtr="0">
                <a:spAutoFit/>
              </a:bodyPr>
              <a:lstStyle/>
              <a:p>
                <a:pPr>
                  <a:spcAft>
                    <a:spcPts val="0"/>
                  </a:spcAft>
                </a:pPr>
                <a:r>
                  <a:rPr lang="en-US" sz="1600" b="1" kern="100" dirty="0" smtClean="0">
                    <a:effectLst/>
                    <a:latin typeface="Times New Roman" panose="02020603050405020304" pitchFamily="18" charset="0"/>
                    <a:ea typeface="標楷體" panose="03000509000000000000" pitchFamily="65" charset="-120"/>
                    <a:cs typeface="Times New Roman" panose="02020603050405020304" pitchFamily="18" charset="0"/>
                  </a:rPr>
                  <a:t>(c)</a:t>
                </a:r>
                <a:endParaRPr lang="zh-TW" sz="1600" kern="100" dirty="0">
                  <a:effectLst/>
                  <a:ea typeface="新細明體" panose="02020500000000000000" pitchFamily="18" charset="-120"/>
                  <a:cs typeface="Times New Roman" panose="02020603050405020304" pitchFamily="18" charset="0"/>
                </a:endParaRPr>
              </a:p>
            </p:txBody>
          </p:sp>
        </p:grpSp>
      </p:grpSp>
      <p:sp>
        <p:nvSpPr>
          <p:cNvPr id="17" name="標題 1"/>
          <p:cNvSpPr txBox="1">
            <a:spLocks/>
          </p:cNvSpPr>
          <p:nvPr/>
        </p:nvSpPr>
        <p:spPr bwMode="auto">
          <a:xfrm>
            <a:off x="58298" y="-72985"/>
            <a:ext cx="3433582" cy="5345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kumimoji="0" lang="en-US" altLang="zh-TW" sz="3100" b="1" dirty="0" smtClean="0">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rPr>
              <a:t>TEM morphology</a:t>
            </a:r>
            <a:endParaRPr kumimoji="0" lang="en-US" altLang="zh-TW"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18" name="群組 17"/>
          <p:cNvGrpSpPr/>
          <p:nvPr/>
        </p:nvGrpSpPr>
        <p:grpSpPr>
          <a:xfrm>
            <a:off x="6060365" y="1175286"/>
            <a:ext cx="2771729" cy="3756956"/>
            <a:chOff x="3299978" y="2164956"/>
            <a:chExt cx="2606400" cy="3566320"/>
          </a:xfrm>
        </p:grpSpPr>
        <p:grpSp>
          <p:nvGrpSpPr>
            <p:cNvPr id="21" name="群組 20"/>
            <p:cNvGrpSpPr>
              <a:grpSpLocks noChangeAspect="1"/>
            </p:cNvGrpSpPr>
            <p:nvPr/>
          </p:nvGrpSpPr>
          <p:grpSpPr>
            <a:xfrm>
              <a:off x="3299978" y="3996076"/>
              <a:ext cx="2588400" cy="1735200"/>
              <a:chOff x="1259630" y="3654156"/>
              <a:chExt cx="2559360" cy="1735200"/>
            </a:xfrm>
          </p:grpSpPr>
          <p:pic>
            <p:nvPicPr>
              <p:cNvPr id="26" name="Picture 3" descr="C:\Users\ww\Desktop\Master\EChem. Exp\SEM&amp;TEM\TEM _CNTsCF_20150724\RuPt-CNTsCF 400000X-0025.tif"/>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59630" y="3654156"/>
                <a:ext cx="2559360" cy="1735200"/>
              </a:xfrm>
              <a:prstGeom prst="rect">
                <a:avLst/>
              </a:prstGeom>
              <a:noFill/>
              <a:extLst>
                <a:ext uri="{909E8E84-426E-40DD-AFC4-6F175D3DCCD1}">
                  <a14:hiddenFill xmlns:a14="http://schemas.microsoft.com/office/drawing/2010/main">
                    <a:solidFill>
                      <a:srgbClr val="FFFFFF"/>
                    </a:solidFill>
                  </a14:hiddenFill>
                </a:ext>
              </a:extLst>
            </p:spPr>
          </p:pic>
          <p:sp>
            <p:nvSpPr>
              <p:cNvPr id="27" name="矩形 26"/>
              <p:cNvSpPr/>
              <p:nvPr/>
            </p:nvSpPr>
            <p:spPr>
              <a:xfrm>
                <a:off x="1275720" y="3712176"/>
                <a:ext cx="363975" cy="321375"/>
              </a:xfrm>
              <a:prstGeom prst="rect">
                <a:avLst/>
              </a:prstGeom>
            </p:spPr>
            <p:txBody>
              <a:bodyPr wrap="none">
                <a:spAutoFit/>
              </a:bodyPr>
              <a:lstStyle/>
              <a:p>
                <a:pPr>
                  <a:spcAft>
                    <a:spcPts val="0"/>
                  </a:spcAft>
                </a:pPr>
                <a:r>
                  <a:rPr lang="en-US" altLang="zh-TW" sz="1600" b="1" dirty="0" smtClean="0">
                    <a:latin typeface="Times New Roman"/>
                    <a:ea typeface="新細明體"/>
                  </a:rPr>
                  <a:t>(f)</a:t>
                </a:r>
                <a:endParaRPr lang="zh-TW" altLang="zh-TW" sz="1600" dirty="0">
                  <a:latin typeface="Times New Roman"/>
                  <a:ea typeface="新細明體"/>
                </a:endParaRPr>
              </a:p>
            </p:txBody>
          </p:sp>
        </p:grpSp>
        <p:grpSp>
          <p:nvGrpSpPr>
            <p:cNvPr id="22" name="群組 21"/>
            <p:cNvGrpSpPr/>
            <p:nvPr/>
          </p:nvGrpSpPr>
          <p:grpSpPr>
            <a:xfrm>
              <a:off x="3299978" y="2164956"/>
              <a:ext cx="2606400" cy="1735200"/>
              <a:chOff x="3299978" y="2164956"/>
              <a:chExt cx="2606400" cy="1735200"/>
            </a:xfrm>
          </p:grpSpPr>
          <p:pic>
            <p:nvPicPr>
              <p:cNvPr id="24" name="圖片 23" descr="C:\Users\ww\Desktop\Master\EChem. Exp\D. SEM, TEM, XRD and Raman\TEM\TEM _CNTsCF_20150724\RuPt-CNTsCF 50000X-39.tif"/>
              <p:cNvPicPr>
                <a:picLocks/>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99978" y="2164956"/>
                <a:ext cx="2606400" cy="1735200"/>
              </a:xfrm>
              <a:prstGeom prst="rect">
                <a:avLst/>
              </a:prstGeom>
              <a:noFill/>
              <a:ln>
                <a:noFill/>
              </a:ln>
            </p:spPr>
          </p:pic>
          <p:sp>
            <p:nvSpPr>
              <p:cNvPr id="25" name="文字方塊 3"/>
              <p:cNvSpPr txBox="1"/>
              <p:nvPr/>
            </p:nvSpPr>
            <p:spPr>
              <a:xfrm>
                <a:off x="3345603" y="2208769"/>
                <a:ext cx="458797" cy="377308"/>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uLnTx/>
                    <a:uFillTx/>
                    <a:latin typeface="Times New Roman"/>
                    <a:ea typeface="新細明體"/>
                    <a:cs typeface="+mn-cs"/>
                  </a:rPr>
                  <a:t>(e)</a:t>
                </a:r>
                <a:endParaRPr kumimoji="0" lang="zh-TW" altLang="en-US" sz="1600" b="0" i="0" u="none" strike="noStrike" kern="0" cap="none" spc="0" normalizeH="0" baseline="0" noProof="0" dirty="0">
                  <a:ln>
                    <a:noFill/>
                  </a:ln>
                  <a:uLnTx/>
                  <a:uFillTx/>
                  <a:latin typeface="Times New Roman"/>
                  <a:ea typeface="新細明體"/>
                  <a:cs typeface="+mn-cs"/>
                </a:endParaRPr>
              </a:p>
            </p:txBody>
          </p:sp>
        </p:grpSp>
      </p:grpSp>
    </p:spTree>
    <p:extLst>
      <p:ext uri="{BB962C8B-B14F-4D97-AF65-F5344CB8AC3E}">
        <p14:creationId xmlns:p14="http://schemas.microsoft.com/office/powerpoint/2010/main" val="2972180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17</a:t>
            </a:fld>
            <a:endParaRPr lang="zh-TW" altLang="en-US" dirty="0"/>
          </a:p>
        </p:txBody>
      </p:sp>
      <p:sp>
        <p:nvSpPr>
          <p:cNvPr id="7" name="矩形 6"/>
          <p:cNvSpPr/>
          <p:nvPr/>
        </p:nvSpPr>
        <p:spPr>
          <a:xfrm>
            <a:off x="1249778" y="5508521"/>
            <a:ext cx="6048672" cy="584775"/>
          </a:xfrm>
          <a:prstGeom prst="rect">
            <a:avLst/>
          </a:prstGeom>
        </p:spPr>
        <p:txBody>
          <a:bodyPr wrap="square">
            <a:spAutoFit/>
          </a:bodyPr>
          <a:lstStyle/>
          <a:p>
            <a:pPr algn="just"/>
            <a:r>
              <a:rPr lang="en-US" altLang="zh-TW" sz="1600" b="1" dirty="0">
                <a:latin typeface="Times New Roman" panose="02020603050405020304" pitchFamily="18" charset="0"/>
                <a:cs typeface="Times New Roman" panose="02020603050405020304" pitchFamily="18" charset="0"/>
              </a:rPr>
              <a:t>Fig. </a:t>
            </a:r>
            <a:r>
              <a:rPr lang="en-US" altLang="zh-TW" sz="1600" b="1" dirty="0" smtClean="0">
                <a:latin typeface="Times New Roman" panose="02020603050405020304" pitchFamily="18" charset="0"/>
                <a:cs typeface="Times New Roman" panose="02020603050405020304" pitchFamily="18" charset="0"/>
              </a:rPr>
              <a:t>5</a:t>
            </a:r>
            <a:r>
              <a:rPr lang="zh-TW" altLang="en-US" sz="1600" b="1" dirty="0" smtClean="0">
                <a:latin typeface="Times New Roman" panose="02020603050405020304" pitchFamily="18" charset="0"/>
                <a:cs typeface="Times New Roman" panose="02020603050405020304" pitchFamily="18" charset="0"/>
              </a:rPr>
              <a:t> </a:t>
            </a:r>
            <a:r>
              <a:rPr lang="en-US" altLang="zh-TW" sz="1600" dirty="0" smtClean="0">
                <a:latin typeface="Times New Roman" panose="02020603050405020304" pitchFamily="18" charset="0"/>
                <a:cs typeface="Times New Roman" panose="02020603050405020304" pitchFamily="18" charset="0"/>
              </a:rPr>
              <a:t>X-ray </a:t>
            </a:r>
            <a:r>
              <a:rPr lang="en-US" altLang="zh-TW" sz="1600" dirty="0">
                <a:latin typeface="Times New Roman" panose="02020603050405020304" pitchFamily="18" charset="0"/>
                <a:cs typeface="Times New Roman" panose="02020603050405020304" pitchFamily="18" charset="0"/>
              </a:rPr>
              <a:t>diffraction pattern of (a) </a:t>
            </a:r>
            <a:r>
              <a:rPr lang="en-US" altLang="zh-TW" sz="1600" dirty="0" smtClean="0">
                <a:latin typeface="Times New Roman" panose="02020603050405020304" pitchFamily="18" charset="0"/>
                <a:cs typeface="Times New Roman" panose="02020603050405020304" pitchFamily="18" charset="0"/>
              </a:rPr>
              <a:t>CNTs/CF and  </a:t>
            </a:r>
            <a:r>
              <a:rPr lang="en-US" altLang="zh-TW" sz="1600" dirty="0">
                <a:latin typeface="Times New Roman" panose="02020603050405020304" pitchFamily="18" charset="0"/>
                <a:cs typeface="Times New Roman" panose="02020603050405020304" pitchFamily="18" charset="0"/>
              </a:rPr>
              <a:t>(b) </a:t>
            </a:r>
            <a:r>
              <a:rPr lang="en-US" altLang="zh-TW" sz="1600" dirty="0" err="1" smtClean="0">
                <a:latin typeface="Times New Roman" panose="02020603050405020304" pitchFamily="18" charset="0"/>
                <a:cs typeface="Times New Roman" panose="02020603050405020304" pitchFamily="18" charset="0"/>
              </a:rPr>
              <a:t>RuPt</a:t>
            </a:r>
            <a:r>
              <a:rPr lang="en-US" altLang="zh-TW" sz="1600" dirty="0" smtClean="0">
                <a:latin typeface="Times New Roman" panose="02020603050405020304" pitchFamily="18" charset="0"/>
                <a:cs typeface="Times New Roman" panose="02020603050405020304" pitchFamily="18" charset="0"/>
              </a:rPr>
              <a:t>-CNTs/CF annealed </a:t>
            </a:r>
            <a:r>
              <a:rPr lang="en-US" altLang="zh-TW" sz="1600" dirty="0">
                <a:latin typeface="Times New Roman" panose="02020603050405020304" pitchFamily="18" charset="0"/>
                <a:cs typeface="Times New Roman" panose="02020603050405020304" pitchFamily="18" charset="0"/>
              </a:rPr>
              <a:t>with a heating rate of 30 K min</a:t>
            </a:r>
            <a:r>
              <a:rPr lang="en-US" altLang="zh-TW" sz="1600" baseline="30000" dirty="0">
                <a:latin typeface="Times New Roman" panose="02020603050405020304" pitchFamily="18" charset="0"/>
                <a:cs typeface="Times New Roman" panose="02020603050405020304" pitchFamily="18" charset="0"/>
              </a:rPr>
              <a:t>-1</a:t>
            </a:r>
            <a:endParaRPr lang="zh-TW" altLang="en-US" sz="1600" baseline="30000" dirty="0">
              <a:solidFill>
                <a:prstClr val="black"/>
              </a:solidFill>
              <a:latin typeface="Times New Roman" panose="02020603050405020304" pitchFamily="18" charset="0"/>
              <a:cs typeface="Times New Roman" panose="02020603050405020304" pitchFamily="18" charset="0"/>
            </a:endParaRPr>
          </a:p>
        </p:txBody>
      </p:sp>
      <p:sp>
        <p:nvSpPr>
          <p:cNvPr id="18" name="標題 1"/>
          <p:cNvSpPr txBox="1">
            <a:spLocks/>
          </p:cNvSpPr>
          <p:nvPr/>
        </p:nvSpPr>
        <p:spPr bwMode="auto">
          <a:xfrm>
            <a:off x="58298" y="-72985"/>
            <a:ext cx="3433582" cy="5345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kumimoji="0" lang="en-US" altLang="zh-TW" sz="3100" b="1" dirty="0" smtClean="0">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rPr>
              <a:t>Result of XRD</a:t>
            </a:r>
            <a:endParaRPr kumimoji="0" lang="en-US" altLang="zh-TW"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圖片 4"/>
          <p:cNvPicPr>
            <a:picLocks noChangeAspect="1"/>
          </p:cNvPicPr>
          <p:nvPr/>
        </p:nvPicPr>
        <p:blipFill rotWithShape="1">
          <a:blip r:embed="rId2">
            <a:extLst>
              <a:ext uri="{28A0092B-C50C-407E-A947-70E740481C1C}">
                <a14:useLocalDpi xmlns:a14="http://schemas.microsoft.com/office/drawing/2010/main" val="0"/>
              </a:ext>
            </a:extLst>
          </a:blip>
          <a:srcRect t="5145"/>
          <a:stretch/>
        </p:blipFill>
        <p:spPr>
          <a:xfrm>
            <a:off x="1660359" y="687271"/>
            <a:ext cx="4946006" cy="4785971"/>
          </a:xfrm>
          <a:prstGeom prst="rect">
            <a:avLst/>
          </a:prstGeom>
        </p:spPr>
      </p:pic>
    </p:spTree>
    <p:extLst>
      <p:ext uri="{BB962C8B-B14F-4D97-AF65-F5344CB8AC3E}">
        <p14:creationId xmlns:p14="http://schemas.microsoft.com/office/powerpoint/2010/main" val="2512270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18</a:t>
            </a:fld>
            <a:endParaRPr lang="zh-TW" altLang="en-US" dirty="0"/>
          </a:p>
        </p:txBody>
      </p:sp>
      <p:grpSp>
        <p:nvGrpSpPr>
          <p:cNvPr id="36" name="群組 35"/>
          <p:cNvGrpSpPr>
            <a:grpSpLocks noChangeAspect="1"/>
          </p:cNvGrpSpPr>
          <p:nvPr/>
        </p:nvGrpSpPr>
        <p:grpSpPr>
          <a:xfrm>
            <a:off x="309902" y="1193849"/>
            <a:ext cx="5558242" cy="3116623"/>
            <a:chOff x="995706" y="432661"/>
            <a:chExt cx="4358476" cy="2443889"/>
          </a:xfrm>
        </p:grpSpPr>
        <p:pic>
          <p:nvPicPr>
            <p:cNvPr id="35" name="圖片 34"/>
            <p:cNvPicPr>
              <a:picLocks noChangeAspect="1"/>
            </p:cNvPicPr>
            <p:nvPr/>
          </p:nvPicPr>
          <p:blipFill>
            <a:blip r:embed="rId3"/>
            <a:stretch>
              <a:fillRect/>
            </a:stretch>
          </p:blipFill>
          <p:spPr>
            <a:xfrm>
              <a:off x="995706" y="432661"/>
              <a:ext cx="4358476" cy="2443889"/>
            </a:xfrm>
            <a:prstGeom prst="rect">
              <a:avLst/>
            </a:prstGeom>
          </p:spPr>
        </p:pic>
        <p:sp>
          <p:nvSpPr>
            <p:cNvPr id="20" name="矩形 19"/>
            <p:cNvSpPr/>
            <p:nvPr/>
          </p:nvSpPr>
          <p:spPr>
            <a:xfrm>
              <a:off x="1638100" y="681162"/>
              <a:ext cx="1031815" cy="280001"/>
            </a:xfrm>
            <a:prstGeom prst="rect">
              <a:avLst/>
            </a:prstGeom>
          </p:spPr>
          <p:txBody>
            <a:bodyPr wrap="none">
              <a:spAutoFit/>
            </a:bodyPr>
            <a:lstStyle/>
            <a:p>
              <a:r>
                <a:rPr lang="en-US" altLang="zh-TW" sz="1600" dirty="0">
                  <a:latin typeface="Times New Roman" panose="02020603050405020304" pitchFamily="18" charset="0"/>
                  <a:cs typeface="Times New Roman" panose="02020603050405020304" pitchFamily="18" charset="0"/>
                </a:rPr>
                <a:t>(a) </a:t>
              </a:r>
              <a:r>
                <a:rPr lang="en-US" altLang="zh-TW" sz="1600" dirty="0" smtClean="0">
                  <a:latin typeface="Times New Roman" panose="02020603050405020304" pitchFamily="18" charset="0"/>
                  <a:cs typeface="Times New Roman" panose="02020603050405020304" pitchFamily="18" charset="0"/>
                </a:rPr>
                <a:t>CNTs/CF</a:t>
              </a:r>
              <a:endParaRPr lang="en-US" altLang="zh-TW" sz="1600" dirty="0">
                <a:latin typeface="Times New Roman" panose="02020603050405020304" pitchFamily="18" charset="0"/>
                <a:cs typeface="Times New Roman" panose="02020603050405020304" pitchFamily="18" charset="0"/>
              </a:endParaRPr>
            </a:p>
          </p:txBody>
        </p:sp>
      </p:grpSp>
      <p:graphicFrame>
        <p:nvGraphicFramePr>
          <p:cNvPr id="23" name="表格 22"/>
          <p:cNvGraphicFramePr>
            <a:graphicFrameLocks noGrp="1"/>
          </p:cNvGraphicFramePr>
          <p:nvPr>
            <p:extLst>
              <p:ext uri="{D42A27DB-BD31-4B8C-83A1-F6EECF244321}">
                <p14:modId xmlns:p14="http://schemas.microsoft.com/office/powerpoint/2010/main" val="1363535054"/>
              </p:ext>
            </p:extLst>
          </p:nvPr>
        </p:nvGraphicFramePr>
        <p:xfrm>
          <a:off x="623592" y="4271655"/>
          <a:ext cx="7906797" cy="1440160"/>
        </p:xfrm>
        <a:graphic>
          <a:graphicData uri="http://schemas.openxmlformats.org/drawingml/2006/table">
            <a:tbl>
              <a:tblPr firstRow="1" firstCol="1" bandRow="1"/>
              <a:tblGrid>
                <a:gridCol w="2416100"/>
                <a:gridCol w="2163003"/>
                <a:gridCol w="3327694"/>
              </a:tblGrid>
              <a:tr h="669451">
                <a:tc gridSpan="3">
                  <a:txBody>
                    <a:bodyPr/>
                    <a:lstStyle/>
                    <a:p>
                      <a:pPr marL="0" marR="0" indent="0" algn="just" defTabSz="914400" rtl="0" eaLnBrk="1" fontAlgn="auto" latinLnBrk="0" hangingPunct="1">
                        <a:lnSpc>
                          <a:spcPts val="1800"/>
                        </a:lnSpc>
                        <a:spcBef>
                          <a:spcPts val="0"/>
                        </a:spcBef>
                        <a:spcAft>
                          <a:spcPts val="0"/>
                        </a:spcAft>
                        <a:buClrTx/>
                        <a:buSzTx/>
                        <a:buFontTx/>
                        <a:buNone/>
                        <a:tabLst/>
                        <a:defRPr/>
                      </a:pPr>
                      <a:r>
                        <a:rPr lang="en-US" altLang="zh-TW" sz="1600" b="1" dirty="0" smtClean="0">
                          <a:latin typeface="Times New Roman" panose="02020603050405020304" pitchFamily="18" charset="0"/>
                          <a:cs typeface="Times New Roman" panose="02020603050405020304" pitchFamily="18" charset="0"/>
                        </a:rPr>
                        <a:t>Fig. </a:t>
                      </a:r>
                      <a:r>
                        <a:rPr lang="en-US" altLang="zh-TW" sz="1600" b="1" dirty="0" smtClean="0">
                          <a:latin typeface="Times New Roman" panose="02020603050405020304" pitchFamily="18" charset="0"/>
                          <a:cs typeface="Times New Roman" panose="02020603050405020304" pitchFamily="18" charset="0"/>
                        </a:rPr>
                        <a:t>6 </a:t>
                      </a:r>
                      <a:r>
                        <a:rPr lang="en-US" altLang="zh-TW" sz="1600" dirty="0" smtClean="0">
                          <a:latin typeface="Times New Roman" panose="02020603050405020304" pitchFamily="18" charset="0"/>
                          <a:cs typeface="Times New Roman" panose="02020603050405020304" pitchFamily="18" charset="0"/>
                        </a:rPr>
                        <a:t>Cyclic </a:t>
                      </a:r>
                      <a:r>
                        <a:rPr lang="en-US" altLang="zh-TW" sz="1600" dirty="0" err="1" smtClean="0">
                          <a:latin typeface="Times New Roman" panose="02020603050405020304" pitchFamily="18" charset="0"/>
                          <a:cs typeface="Times New Roman" panose="02020603050405020304" pitchFamily="18" charset="0"/>
                        </a:rPr>
                        <a:t>Voltammogram</a:t>
                      </a:r>
                      <a:r>
                        <a:rPr lang="en-US" altLang="zh-TW" sz="1600" dirty="0" smtClean="0">
                          <a:latin typeface="Times New Roman" panose="02020603050405020304" pitchFamily="18" charset="0"/>
                          <a:cs typeface="Times New Roman" panose="02020603050405020304" pitchFamily="18" charset="0"/>
                        </a:rPr>
                        <a:t> and area</a:t>
                      </a:r>
                      <a:r>
                        <a:rPr lang="en-US" altLang="zh-TW" sz="1600" baseline="0" dirty="0" smtClean="0">
                          <a:latin typeface="Times New Roman" panose="02020603050405020304" pitchFamily="18" charset="0"/>
                          <a:cs typeface="Times New Roman" panose="02020603050405020304" pitchFamily="18" charset="0"/>
                        </a:rPr>
                        <a:t> normalized </a:t>
                      </a:r>
                      <a:r>
                        <a:rPr lang="en-US" altLang="zh-TW" sz="1600" dirty="0" smtClean="0">
                          <a:latin typeface="Times New Roman" panose="02020603050405020304" pitchFamily="18" charset="0"/>
                          <a:cs typeface="Times New Roman" panose="02020603050405020304" pitchFamily="18" charset="0"/>
                        </a:rPr>
                        <a:t>c</a:t>
                      </a:r>
                      <a:r>
                        <a:rPr lang="en-US" altLang="zh-TW" sz="1600" kern="100" baseline="0" dirty="0" smtClean="0">
                          <a:effectLst/>
                          <a:latin typeface="Times New Roman" panose="02020603050405020304" pitchFamily="18" charset="0"/>
                          <a:ea typeface="標楷體"/>
                          <a:cs typeface="Times New Roman" panose="02020603050405020304" pitchFamily="18" charset="0"/>
                        </a:rPr>
                        <a:t>apacitation (C)</a:t>
                      </a:r>
                      <a:r>
                        <a:rPr lang="en-US" altLang="zh-TW" sz="1600" dirty="0" smtClean="0">
                          <a:latin typeface="Times New Roman" panose="02020603050405020304" pitchFamily="18" charset="0"/>
                          <a:cs typeface="Times New Roman" panose="02020603050405020304" pitchFamily="18" charset="0"/>
                        </a:rPr>
                        <a:t> of carbon supported anodes</a:t>
                      </a:r>
                      <a:r>
                        <a:rPr lang="en-US" altLang="zh-TW" sz="1600" baseline="0" dirty="0" smtClean="0">
                          <a:latin typeface="Times New Roman" panose="02020603050405020304" pitchFamily="18" charset="0"/>
                          <a:cs typeface="Times New Roman" panose="02020603050405020304" pitchFamily="18" charset="0"/>
                        </a:rPr>
                        <a:t> </a:t>
                      </a:r>
                      <a:r>
                        <a:rPr lang="en-US" altLang="zh-TW" sz="1600" b="0" baseline="0" dirty="0" smtClean="0">
                          <a:latin typeface="Times New Roman" panose="02020603050405020304" pitchFamily="18" charset="0"/>
                          <a:cs typeface="Times New Roman" panose="02020603050405020304" pitchFamily="18" charset="0"/>
                        </a:rPr>
                        <a:t>with </a:t>
                      </a:r>
                      <a:r>
                        <a:rPr lang="en-US" altLang="zh-TW" sz="1600" b="0" dirty="0" smtClean="0">
                          <a:latin typeface="Times New Roman" panose="02020603050405020304" pitchFamily="18" charset="0"/>
                          <a:cs typeface="Times New Roman" panose="02020603050405020304" pitchFamily="18" charset="0"/>
                        </a:rPr>
                        <a:t>30 K min</a:t>
                      </a:r>
                      <a:r>
                        <a:rPr lang="en-US" altLang="zh-TW" sz="1600" b="0" baseline="30000" dirty="0" smtClean="0">
                          <a:latin typeface="Times New Roman" panose="02020603050405020304" pitchFamily="18" charset="0"/>
                          <a:cs typeface="Times New Roman" panose="02020603050405020304" pitchFamily="18" charset="0"/>
                        </a:rPr>
                        <a:t>-1</a:t>
                      </a:r>
                      <a:r>
                        <a:rPr lang="en-US" altLang="zh-TW" sz="1600" b="0" baseline="0" dirty="0" smtClean="0">
                          <a:latin typeface="Times New Roman" panose="02020603050405020304" pitchFamily="18" charset="0"/>
                          <a:cs typeface="Times New Roman" panose="02020603050405020304" pitchFamily="18" charset="0"/>
                        </a:rPr>
                        <a:t> </a:t>
                      </a:r>
                      <a:r>
                        <a:rPr lang="en-US" altLang="zh-TW" sz="1600" dirty="0" smtClean="0">
                          <a:latin typeface="Times New Roman" panose="02020603050405020304" pitchFamily="18" charset="0"/>
                          <a:cs typeface="Times New Roman" panose="02020603050405020304" pitchFamily="18" charset="0"/>
                        </a:rPr>
                        <a:t>at scan rate of 10 to 50 mV s</a:t>
                      </a:r>
                      <a:r>
                        <a:rPr lang="en-US" altLang="zh-TW" sz="1600" baseline="30000" dirty="0" smtClean="0">
                          <a:latin typeface="Times New Roman" panose="02020603050405020304" pitchFamily="18" charset="0"/>
                          <a:cs typeface="Times New Roman" panose="02020603050405020304" pitchFamily="18" charset="0"/>
                        </a:rPr>
                        <a:t>-1</a:t>
                      </a:r>
                      <a:r>
                        <a:rPr lang="en-US" altLang="zh-TW" sz="1600" dirty="0" smtClean="0">
                          <a:latin typeface="Times New Roman" panose="02020603050405020304" pitchFamily="18" charset="0"/>
                          <a:cs typeface="Times New Roman" panose="02020603050405020304" pitchFamily="18" charset="0"/>
                        </a:rPr>
                        <a:t> in 0.03 M H</a:t>
                      </a:r>
                      <a:r>
                        <a:rPr lang="en-US" altLang="zh-TW" sz="1600" baseline="-25000" dirty="0" smtClean="0">
                          <a:latin typeface="Times New Roman" panose="02020603050405020304" pitchFamily="18" charset="0"/>
                          <a:cs typeface="Times New Roman" panose="02020603050405020304" pitchFamily="18" charset="0"/>
                        </a:rPr>
                        <a:t>2</a:t>
                      </a:r>
                      <a:r>
                        <a:rPr lang="en-US" altLang="zh-TW" sz="1600" dirty="0" smtClean="0">
                          <a:latin typeface="Times New Roman" panose="02020603050405020304" pitchFamily="18" charset="0"/>
                          <a:cs typeface="Times New Roman" panose="02020603050405020304" pitchFamily="18" charset="0"/>
                        </a:rPr>
                        <a:t>SO</a:t>
                      </a:r>
                      <a:r>
                        <a:rPr lang="en-US" altLang="zh-TW" sz="1600" baseline="-25000" dirty="0" smtClean="0">
                          <a:latin typeface="Times New Roman" panose="02020603050405020304" pitchFamily="18" charset="0"/>
                          <a:cs typeface="Times New Roman" panose="02020603050405020304" pitchFamily="18" charset="0"/>
                        </a:rPr>
                        <a:t>4 </a:t>
                      </a:r>
                      <a:r>
                        <a:rPr lang="en-US" altLang="zh-TW" sz="1600" dirty="0" smtClean="0">
                          <a:latin typeface="Times New Roman" panose="02020603050405020304" pitchFamily="18" charset="0"/>
                          <a:cs typeface="Times New Roman" panose="02020603050405020304" pitchFamily="18" charset="0"/>
                        </a:rPr>
                        <a:t>solution, Counter electrode:</a:t>
                      </a:r>
                      <a:r>
                        <a:rPr lang="en-US" altLang="zh-TW" sz="1600" baseline="0" dirty="0" smtClean="0">
                          <a:latin typeface="Times New Roman" panose="02020603050405020304" pitchFamily="18" charset="0"/>
                          <a:cs typeface="Times New Roman" panose="02020603050405020304" pitchFamily="18" charset="0"/>
                        </a:rPr>
                        <a:t> Pt </a:t>
                      </a:r>
                      <a:r>
                        <a:rPr lang="en-US" altLang="zh-TW" sz="1600" dirty="0" smtClean="0">
                          <a:latin typeface="Times New Roman" panose="02020603050405020304" pitchFamily="18" charset="0"/>
                          <a:cs typeface="Times New Roman" panose="02020603050405020304" pitchFamily="18" charset="0"/>
                        </a:rPr>
                        <a:t>.  </a:t>
                      </a:r>
                      <a:endParaRPr lang="zh-TW" altLang="en-US" sz="1600" baseline="30000" dirty="0">
                        <a:latin typeface="Times New Roman" panose="02020603050405020304" pitchFamily="18" charset="0"/>
                        <a:cs typeface="Times New Roman" panose="02020603050405020304" pitchFamily="18" charset="0"/>
                      </a:endParaRPr>
                    </a:p>
                  </a:txBody>
                  <a:tcPr marL="17780" marR="17780" marT="0" marB="0" anchor="b">
                    <a:lnL>
                      <a:noFill/>
                    </a:lnL>
                    <a:lnR>
                      <a:noFill/>
                    </a:lnR>
                    <a:lnT>
                      <a:noFill/>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r>
              <a:tr h="269832">
                <a:tc>
                  <a:txBody>
                    <a:bodyPr/>
                    <a:lstStyle/>
                    <a:p>
                      <a:pPr algn="ctr">
                        <a:spcAft>
                          <a:spcPts val="0"/>
                        </a:spcAft>
                      </a:pPr>
                      <a:r>
                        <a:rPr lang="en-US" altLang="zh-TW" sz="1600" kern="100" dirty="0" smtClean="0">
                          <a:solidFill>
                            <a:schemeClr val="bg1"/>
                          </a:solidFill>
                          <a:effectLst/>
                          <a:latin typeface="Times New Roman" panose="02020603050405020304" pitchFamily="18" charset="0"/>
                          <a:ea typeface="新細明體"/>
                          <a:cs typeface="Times New Roman" panose="02020603050405020304" pitchFamily="18" charset="0"/>
                        </a:rPr>
                        <a:t>Electrodes</a:t>
                      </a:r>
                      <a:endParaRPr lang="zh-TW" sz="1600" kern="100" dirty="0">
                        <a:solidFill>
                          <a:schemeClr val="bg1"/>
                        </a:solidFill>
                        <a:effectLst/>
                        <a:latin typeface="Times New Roman" panose="02020603050405020304" pitchFamily="18" charset="0"/>
                        <a:ea typeface="新細明體"/>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altLang="zh-TW" sz="1600" kern="100" dirty="0" smtClean="0">
                          <a:solidFill>
                            <a:schemeClr val="bg1"/>
                          </a:solidFill>
                          <a:effectLst/>
                          <a:latin typeface="Times New Roman" panose="02020603050405020304" pitchFamily="18" charset="0"/>
                          <a:ea typeface="標楷體"/>
                          <a:cs typeface="Times New Roman" panose="02020603050405020304" pitchFamily="18" charset="0"/>
                        </a:rPr>
                        <a:t>CNTs/CF</a:t>
                      </a:r>
                      <a:endParaRPr lang="zh-TW" sz="1600" kern="100" dirty="0">
                        <a:solidFill>
                          <a:schemeClr val="bg1"/>
                        </a:solidFill>
                        <a:effectLst/>
                        <a:latin typeface="Calibri"/>
                        <a:ea typeface="新細明體"/>
                        <a:cs typeface="Times New Roman"/>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altLang="zh-TW" sz="1600" kern="100" dirty="0" err="1" smtClean="0">
                          <a:solidFill>
                            <a:schemeClr val="bg1"/>
                          </a:solidFill>
                          <a:effectLst/>
                          <a:latin typeface="Times New Roman" panose="02020603050405020304" pitchFamily="18" charset="0"/>
                          <a:ea typeface="標楷體"/>
                          <a:cs typeface="Times New Roman" panose="02020603050405020304" pitchFamily="18" charset="0"/>
                        </a:rPr>
                        <a:t>RuPt</a:t>
                      </a:r>
                      <a:r>
                        <a:rPr lang="en-US" altLang="zh-TW" sz="1600" kern="100" dirty="0" smtClean="0">
                          <a:solidFill>
                            <a:schemeClr val="bg1"/>
                          </a:solidFill>
                          <a:effectLst/>
                          <a:latin typeface="Times New Roman" panose="02020603050405020304" pitchFamily="18" charset="0"/>
                          <a:ea typeface="標楷體"/>
                          <a:cs typeface="Times New Roman" panose="02020603050405020304" pitchFamily="18" charset="0"/>
                        </a:rPr>
                        <a:t>-CNTs/CF</a:t>
                      </a:r>
                      <a:endParaRPr lang="zh-TW" altLang="zh-TW" sz="1600" kern="100" dirty="0">
                        <a:solidFill>
                          <a:schemeClr val="bg1"/>
                        </a:solidFill>
                        <a:effectLst/>
                        <a:latin typeface="Calibri"/>
                        <a:ea typeface="新細明體"/>
                        <a:cs typeface="Times New Roman"/>
                      </a:endParaRPr>
                    </a:p>
                  </a:txBody>
                  <a:tcPr marL="17780" marR="17780" marT="0" marB="0" anchor="ctr">
                    <a:lnL>
                      <a:noFill/>
                    </a:lnL>
                    <a:lnR w="6350" cap="flat" cmpd="sng" algn="ctr">
                      <a:noFill/>
                      <a:prstDash val="solid"/>
                      <a:round/>
                      <a:headEnd type="none" w="med" len="med"/>
                      <a:tailEnd type="none" w="med" len="med"/>
                    </a:lnR>
                    <a:lnT w="19050" cap="flat" cmpd="dbl"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95000"/>
                        <a:lumOff val="5000"/>
                      </a:schemeClr>
                    </a:solidFill>
                  </a:tcPr>
                </a:tc>
              </a:tr>
              <a:tr h="5008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600" kern="100" baseline="0" dirty="0" smtClean="0">
                          <a:effectLst/>
                          <a:latin typeface="Times New Roman" panose="02020603050405020304" pitchFamily="18" charset="0"/>
                          <a:ea typeface="標楷體"/>
                          <a:cs typeface="Times New Roman" panose="02020603050405020304" pitchFamily="18" charset="0"/>
                        </a:rPr>
                        <a:t>C , F cm</a:t>
                      </a:r>
                      <a:r>
                        <a:rPr lang="en-US" altLang="zh-TW" sz="1600" baseline="30000" dirty="0" smtClean="0">
                          <a:latin typeface="Times New Roman" panose="02020603050405020304" pitchFamily="18" charset="0"/>
                          <a:cs typeface="Times New Roman" panose="02020603050405020304" pitchFamily="18" charset="0"/>
                        </a:rPr>
                        <a:t>-</a:t>
                      </a:r>
                      <a:r>
                        <a:rPr lang="en-US" altLang="zh-TW" sz="1600" kern="100" baseline="30000" dirty="0" smtClean="0">
                          <a:effectLst/>
                          <a:latin typeface="Times New Roman" panose="02020603050405020304" pitchFamily="18" charset="0"/>
                          <a:ea typeface="標楷體"/>
                          <a:cs typeface="Times New Roman" panose="02020603050405020304" pitchFamily="18" charset="0"/>
                        </a:rPr>
                        <a:t>2</a:t>
                      </a:r>
                      <a:endParaRPr lang="zh-TW" altLang="zh-TW" sz="1600" kern="100" baseline="30000" dirty="0" smtClean="0">
                        <a:effectLst/>
                        <a:latin typeface="Times New Roman" panose="02020603050405020304" pitchFamily="18" charset="0"/>
                        <a:ea typeface="+mn-ea"/>
                        <a:cs typeface="Times New Roman" panose="02020603050405020304" pitchFamily="18" charset="0"/>
                      </a:endParaRPr>
                    </a:p>
                  </a:txBody>
                  <a:tcPr marL="17780" marR="177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kern="100" dirty="0" smtClean="0">
                          <a:solidFill>
                            <a:schemeClr val="tx1"/>
                          </a:solidFill>
                          <a:effectLst/>
                          <a:latin typeface="Times New Roman"/>
                          <a:ea typeface="新細明體"/>
                          <a:cs typeface="Times New Roman"/>
                        </a:rPr>
                        <a:t>2.33E-04</a:t>
                      </a:r>
                    </a:p>
                  </a:txBody>
                  <a:tcPr marL="17780" marR="177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kern="100" dirty="0" smtClean="0">
                          <a:solidFill>
                            <a:schemeClr val="tx1"/>
                          </a:solidFill>
                          <a:effectLst/>
                          <a:latin typeface="Times New Roman"/>
                          <a:ea typeface="新細明體"/>
                          <a:cs typeface="Times New Roman"/>
                        </a:rPr>
                        <a:t>2.48E-02</a:t>
                      </a:r>
                    </a:p>
                  </a:txBody>
                  <a:tcPr marL="17780" marR="17780" marT="0" marB="0" anchor="ctr">
                    <a:lnL>
                      <a:noFill/>
                    </a:lnL>
                    <a:lnR>
                      <a:noFill/>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pSp>
        <p:nvGrpSpPr>
          <p:cNvPr id="3" name="群組 2"/>
          <p:cNvGrpSpPr>
            <a:grpSpLocks noChangeAspect="1"/>
          </p:cNvGrpSpPr>
          <p:nvPr/>
        </p:nvGrpSpPr>
        <p:grpSpPr>
          <a:xfrm>
            <a:off x="4384079" y="1274822"/>
            <a:ext cx="5516513" cy="3035650"/>
            <a:chOff x="4332443" y="1532548"/>
            <a:chExt cx="4325753" cy="2380394"/>
          </a:xfrm>
        </p:grpSpPr>
        <p:pic>
          <p:nvPicPr>
            <p:cNvPr id="17" name="圖片 16"/>
            <p:cNvPicPr>
              <a:picLocks noChangeAspect="1"/>
            </p:cNvPicPr>
            <p:nvPr/>
          </p:nvPicPr>
          <p:blipFill>
            <a:blip r:embed="rId4"/>
            <a:stretch>
              <a:fillRect/>
            </a:stretch>
          </p:blipFill>
          <p:spPr>
            <a:xfrm>
              <a:off x="4332443" y="1532548"/>
              <a:ext cx="4325753" cy="2380394"/>
            </a:xfrm>
            <a:prstGeom prst="rect">
              <a:avLst/>
            </a:prstGeom>
          </p:spPr>
        </p:pic>
        <p:sp>
          <p:nvSpPr>
            <p:cNvPr id="21" name="矩形 20"/>
            <p:cNvSpPr/>
            <p:nvPr/>
          </p:nvSpPr>
          <p:spPr>
            <a:xfrm>
              <a:off x="4940215" y="1693930"/>
              <a:ext cx="1362929" cy="265476"/>
            </a:xfrm>
            <a:prstGeom prst="rect">
              <a:avLst/>
            </a:prstGeom>
          </p:spPr>
          <p:txBody>
            <a:bodyPr wrap="none">
              <a:spAutoFit/>
            </a:bodyPr>
            <a:lstStyle/>
            <a:p>
              <a:r>
                <a:rPr lang="en-US" altLang="zh-TW" sz="1600" dirty="0">
                  <a:latin typeface="Times New Roman" panose="02020603050405020304" pitchFamily="18" charset="0"/>
                  <a:cs typeface="Times New Roman" panose="02020603050405020304" pitchFamily="18" charset="0"/>
                </a:rPr>
                <a:t>(b) </a:t>
              </a:r>
              <a:r>
                <a:rPr lang="en-US" altLang="zh-TW" sz="1600" dirty="0" err="1" smtClean="0">
                  <a:latin typeface="Times New Roman" panose="02020603050405020304" pitchFamily="18" charset="0"/>
                  <a:cs typeface="Times New Roman" panose="02020603050405020304" pitchFamily="18" charset="0"/>
                </a:rPr>
                <a:t>RuPt</a:t>
              </a:r>
              <a:r>
                <a:rPr lang="en-US" altLang="zh-TW" sz="1600" dirty="0" smtClean="0">
                  <a:latin typeface="Times New Roman" panose="02020603050405020304" pitchFamily="18" charset="0"/>
                  <a:cs typeface="Times New Roman" panose="02020603050405020304" pitchFamily="18" charset="0"/>
                </a:rPr>
                <a:t>-CNTs/CF</a:t>
              </a:r>
              <a:endParaRPr lang="en-US" altLang="zh-TW" sz="1600" dirty="0">
                <a:latin typeface="Times New Roman" panose="02020603050405020304" pitchFamily="18" charset="0"/>
                <a:cs typeface="Times New Roman" panose="02020603050405020304" pitchFamily="18" charset="0"/>
              </a:endParaRPr>
            </a:p>
          </p:txBody>
        </p:sp>
      </p:grpSp>
      <p:sp>
        <p:nvSpPr>
          <p:cNvPr id="19" name="標題 1"/>
          <p:cNvSpPr txBox="1">
            <a:spLocks/>
          </p:cNvSpPr>
          <p:nvPr/>
        </p:nvSpPr>
        <p:spPr bwMode="auto">
          <a:xfrm>
            <a:off x="-24038" y="-109207"/>
            <a:ext cx="4009646" cy="5345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kumimoji="0" lang="en-US" altLang="zh-TW" sz="3100" b="1" dirty="0">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rPr>
              <a:t>Cyclic </a:t>
            </a:r>
            <a:r>
              <a:rPr kumimoji="0" lang="en-US" altLang="zh-TW" sz="3100" b="1" dirty="0" smtClean="0">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rPr>
              <a:t>Voltammetry </a:t>
            </a:r>
            <a:endParaRPr kumimoji="0" lang="en-US" altLang="zh-TW"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0220119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19</a:t>
            </a:fld>
            <a:endParaRPr lang="zh-TW" altLang="en-US" dirty="0"/>
          </a:p>
        </p:txBody>
      </p:sp>
      <p:sp>
        <p:nvSpPr>
          <p:cNvPr id="6" name="矩形 5"/>
          <p:cNvSpPr/>
          <p:nvPr/>
        </p:nvSpPr>
        <p:spPr>
          <a:xfrm>
            <a:off x="521161" y="4437112"/>
            <a:ext cx="8083287" cy="553998"/>
          </a:xfrm>
          <a:prstGeom prst="rect">
            <a:avLst/>
          </a:prstGeom>
        </p:spPr>
        <p:txBody>
          <a:bodyPr wrap="square">
            <a:spAutoFit/>
          </a:bodyPr>
          <a:lstStyle/>
          <a:p>
            <a:pPr algn="just"/>
            <a:r>
              <a:rPr lang="en-US" altLang="zh-TW" sz="1500" b="1" dirty="0">
                <a:latin typeface="Times New Roman" panose="02020603050405020304" pitchFamily="18" charset="0"/>
                <a:ea typeface="新細明體" panose="02020500000000000000" pitchFamily="18" charset="-120"/>
                <a:cs typeface="Times New Roman" panose="02020603050405020304" pitchFamily="18" charset="0"/>
              </a:rPr>
              <a:t>Fig. </a:t>
            </a:r>
            <a:r>
              <a:rPr lang="en-US" altLang="zh-TW" sz="1500" b="1" dirty="0" smtClean="0">
                <a:latin typeface="Times New Roman" panose="02020603050405020304" pitchFamily="18" charset="0"/>
                <a:ea typeface="新細明體" panose="02020500000000000000" pitchFamily="18" charset="-120"/>
                <a:cs typeface="Times New Roman" panose="02020603050405020304" pitchFamily="18" charset="0"/>
              </a:rPr>
              <a:t>7</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Nyquist plot of (</a:t>
            </a:r>
            <a:r>
              <a:rPr lang="zh-TW" altLang="zh-TW" sz="1500" dirty="0">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 CNTs/CF and </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a:t>
            </a:r>
            <a:r>
              <a:rPr lang="zh-TW" altLang="zh-TW" sz="1500" dirty="0">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500" dirty="0" err="1">
                <a:latin typeface="Times New Roman" panose="02020603050405020304" pitchFamily="18" charset="0"/>
                <a:ea typeface="新細明體" panose="02020500000000000000" pitchFamily="18" charset="-120"/>
                <a:cs typeface="Times New Roman" panose="02020603050405020304" pitchFamily="18" charset="0"/>
              </a:rPr>
              <a:t>RuPt</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-CNTs/CF </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anodes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synthesized under a heating rate of </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30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K min</a:t>
            </a:r>
            <a:r>
              <a:rPr lang="en-US" altLang="zh-TW" sz="1500" baseline="30000" dirty="0">
                <a:latin typeface="Times New Roman" panose="02020603050405020304" pitchFamily="18" charset="0"/>
                <a:ea typeface="新細明體" panose="02020500000000000000" pitchFamily="18" charset="-120"/>
                <a:cs typeface="Times New Roman" panose="02020603050405020304" pitchFamily="18" charset="0"/>
              </a:rPr>
              <a:t>-1</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 in </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0.1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M H</a:t>
            </a:r>
            <a:r>
              <a:rPr lang="en-US" altLang="zh-TW" sz="1500" baseline="-25000" dirty="0">
                <a:latin typeface="Times New Roman" panose="02020603050405020304" pitchFamily="18" charset="0"/>
                <a:ea typeface="新細明體" panose="02020500000000000000" pitchFamily="18" charset="-120"/>
                <a:cs typeface="Times New Roman" panose="02020603050405020304" pitchFamily="18" charset="0"/>
              </a:rPr>
              <a:t>2</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SO</a:t>
            </a:r>
            <a:r>
              <a:rPr lang="en-US" altLang="zh-TW" sz="1500" baseline="-25000" dirty="0">
                <a:latin typeface="Times New Roman" panose="02020603050405020304" pitchFamily="18" charset="0"/>
                <a:ea typeface="新細明體" panose="02020500000000000000" pitchFamily="18" charset="-120"/>
                <a:cs typeface="Times New Roman" panose="02020603050405020304" pitchFamily="18" charset="0"/>
              </a:rPr>
              <a:t>4</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 counter: Pt; reference: Ag/</a:t>
            </a:r>
            <a:r>
              <a:rPr lang="en-US" altLang="zh-TW" sz="1500" dirty="0" err="1">
                <a:latin typeface="Times New Roman" panose="02020603050405020304" pitchFamily="18" charset="0"/>
                <a:ea typeface="新細明體" panose="02020500000000000000" pitchFamily="18" charset="-120"/>
                <a:cs typeface="Times New Roman" panose="02020603050405020304" pitchFamily="18" charset="0"/>
              </a:rPr>
              <a:t>AgCl</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 Solid lines represent the fitting result.</a:t>
            </a:r>
            <a:endParaRPr lang="zh-TW" altLang="en-US" sz="1500" dirty="0">
              <a:latin typeface="Times New Roman" panose="02020603050405020304" pitchFamily="18" charset="0"/>
              <a:cs typeface="Times New Roman" panose="02020603050405020304" pitchFamily="18" charset="0"/>
            </a:endParaRPr>
          </a:p>
        </p:txBody>
      </p:sp>
      <p:graphicFrame>
        <p:nvGraphicFramePr>
          <p:cNvPr id="8" name="表格 7"/>
          <p:cNvGraphicFramePr>
            <a:graphicFrameLocks noGrp="1"/>
          </p:cNvGraphicFramePr>
          <p:nvPr>
            <p:extLst>
              <p:ext uri="{D42A27DB-BD31-4B8C-83A1-F6EECF244321}">
                <p14:modId xmlns:p14="http://schemas.microsoft.com/office/powerpoint/2010/main" val="1175457148"/>
              </p:ext>
            </p:extLst>
          </p:nvPr>
        </p:nvGraphicFramePr>
        <p:xfrm>
          <a:off x="552018" y="5044845"/>
          <a:ext cx="7988962" cy="1120459"/>
        </p:xfrm>
        <a:graphic>
          <a:graphicData uri="http://schemas.openxmlformats.org/drawingml/2006/table">
            <a:tbl>
              <a:tblPr firstRow="1" firstCol="1" bandRow="1"/>
              <a:tblGrid>
                <a:gridCol w="359468"/>
                <a:gridCol w="1532424"/>
                <a:gridCol w="1524048"/>
                <a:gridCol w="1524048"/>
                <a:gridCol w="1524048"/>
                <a:gridCol w="1524926"/>
              </a:tblGrid>
              <a:tr h="293795">
                <a:tc gridSpan="6">
                  <a:txBody>
                    <a:bodyPr/>
                    <a:lstStyle/>
                    <a:p>
                      <a:pPr algn="just">
                        <a:spcAft>
                          <a:spcPts val="0"/>
                        </a:spcAft>
                      </a:pPr>
                      <a:r>
                        <a:rPr kumimoji="0" lang="en-US" altLang="zh-TW" sz="1500" b="1" kern="1200" dirty="0" smtClean="0">
                          <a:solidFill>
                            <a:schemeClr val="tx1"/>
                          </a:solidFill>
                          <a:effectLst/>
                          <a:latin typeface="Times New Roman" panose="02020603050405020304" pitchFamily="18" charset="0"/>
                          <a:ea typeface="+mn-ea"/>
                          <a:cs typeface="Times New Roman" panose="02020603050405020304" pitchFamily="18" charset="0"/>
                        </a:rPr>
                        <a:t>Table </a:t>
                      </a:r>
                      <a:r>
                        <a:rPr kumimoji="0" lang="en-US" altLang="zh-TW" sz="1500" b="1" kern="1200" dirty="0" smtClean="0">
                          <a:solidFill>
                            <a:schemeClr val="tx1"/>
                          </a:solidFill>
                          <a:effectLst/>
                          <a:latin typeface="Times New Roman" panose="02020603050405020304" pitchFamily="18" charset="0"/>
                          <a:ea typeface="+mn-ea"/>
                          <a:cs typeface="Times New Roman" panose="02020603050405020304" pitchFamily="18" charset="0"/>
                        </a:rPr>
                        <a:t>2</a:t>
                      </a:r>
                      <a:r>
                        <a:rPr kumimoji="0" lang="en-US" altLang="zh-TW" sz="1500" b="1"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kumimoji="0" lang="en-US" altLang="zh-TW" sz="1500" kern="1200" dirty="0" smtClean="0">
                          <a:solidFill>
                            <a:schemeClr val="tx1"/>
                          </a:solidFill>
                          <a:effectLst/>
                          <a:latin typeface="Times New Roman" panose="02020603050405020304" pitchFamily="18" charset="0"/>
                          <a:ea typeface="+mn-ea"/>
                          <a:cs typeface="Times New Roman" panose="02020603050405020304" pitchFamily="18" charset="0"/>
                        </a:rPr>
                        <a:t>Impedance fitting result of anodes</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17780" marR="17780" marT="0" marB="0">
                    <a:lnL>
                      <a:noFill/>
                    </a:lnL>
                    <a:lnR>
                      <a:noFill/>
                    </a:lnR>
                    <a:lnT>
                      <a:noFill/>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39074">
                <a:tc>
                  <a:txBody>
                    <a:bodyPr/>
                    <a:lstStyle/>
                    <a:p>
                      <a:pPr algn="l">
                        <a:spcAft>
                          <a:spcPts val="0"/>
                        </a:spcAft>
                      </a:pPr>
                      <a:r>
                        <a:rPr lang="en-US" sz="1500" b="1" kern="100">
                          <a:solidFill>
                            <a:schemeClr val="bg1"/>
                          </a:solidFill>
                          <a:effectLst/>
                          <a:latin typeface="Times New Roman" panose="02020603050405020304" pitchFamily="18" charset="0"/>
                          <a:ea typeface="標楷體" panose="03000509000000000000" pitchFamily="65" charset="-120"/>
                        </a:rPr>
                        <a:t> </a:t>
                      </a:r>
                      <a:endParaRPr lang="zh-TW" sz="1500" b="1" kern="100">
                        <a:solidFill>
                          <a:schemeClr val="bg1"/>
                        </a:solidFill>
                        <a:effectLst/>
                        <a:latin typeface="Times New Roman" panose="02020603050405020304" pitchFamily="18" charset="0"/>
                        <a:ea typeface="新細明體" panose="02020500000000000000" pitchFamily="18" charset="-120"/>
                      </a:endParaRPr>
                    </a:p>
                  </a:txBody>
                  <a:tcPr marL="17780" marR="17780" marT="0" marB="0">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500" kern="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Electrode</a:t>
                      </a:r>
                      <a:endParaRPr lang="zh-TW" sz="1500" kern="100" dirty="0">
                        <a:solidFill>
                          <a:schemeClr val="bg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500" kern="100" dirty="0" err="1">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R</a:t>
                      </a:r>
                      <a:r>
                        <a:rPr lang="en-US" sz="1500" kern="100" baseline="-25000" dirty="0" err="1">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s</a:t>
                      </a:r>
                      <a:r>
                        <a:rPr lang="en-US" sz="1500" kern="10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 Ω</a:t>
                      </a:r>
                      <a:endParaRPr lang="zh-TW" sz="1500" kern="100" dirty="0">
                        <a:solidFill>
                          <a:schemeClr val="bg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500" kern="10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CPE-T</a:t>
                      </a:r>
                      <a:endParaRPr lang="zh-TW" sz="1500" kern="100" dirty="0">
                        <a:solidFill>
                          <a:schemeClr val="bg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500" kern="10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CPE-P</a:t>
                      </a:r>
                      <a:endParaRPr lang="zh-TW" sz="1500" kern="100" dirty="0">
                        <a:solidFill>
                          <a:schemeClr val="bg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c>
                  <a:txBody>
                    <a:bodyPr/>
                    <a:lstStyle/>
                    <a:p>
                      <a:pPr algn="ctr">
                        <a:spcAft>
                          <a:spcPts val="0"/>
                        </a:spcAft>
                      </a:pPr>
                      <a:r>
                        <a:rPr lang="en-US" sz="1500" kern="0" dirty="0" err="1">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R</a:t>
                      </a:r>
                      <a:r>
                        <a:rPr lang="en-US" sz="1500" kern="0" baseline="-25000" dirty="0" err="1">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p</a:t>
                      </a:r>
                      <a:r>
                        <a:rPr lang="en-US" sz="1500" kern="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 Ω</a:t>
                      </a:r>
                      <a:endParaRPr lang="zh-TW" sz="1500" kern="100" dirty="0">
                        <a:solidFill>
                          <a:schemeClr val="bg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95000"/>
                        <a:lumOff val="5000"/>
                      </a:schemeClr>
                    </a:solidFill>
                  </a:tcPr>
                </a:tc>
              </a:tr>
              <a:tr h="293795">
                <a:tc>
                  <a:txBody>
                    <a:bodyPr/>
                    <a:lstStyle/>
                    <a:p>
                      <a:pPr algn="l">
                        <a:spcAft>
                          <a:spcPts val="0"/>
                        </a:spcAft>
                      </a:pPr>
                      <a:r>
                        <a:rPr lang="en-US" sz="1500" kern="100">
                          <a:effectLst/>
                          <a:latin typeface="Times New Roman" panose="02020603050405020304" pitchFamily="18" charset="0"/>
                          <a:ea typeface="標楷體" panose="03000509000000000000" pitchFamily="65" charset="-120"/>
                        </a:rPr>
                        <a:t> </a:t>
                      </a:r>
                      <a:endParaRPr lang="zh-TW" sz="1500" kern="100">
                        <a:effectLst/>
                        <a:latin typeface="Times New Roman" panose="02020603050405020304" pitchFamily="18" charset="0"/>
                        <a:ea typeface="新細明體" panose="02020500000000000000" pitchFamily="18" charset="-120"/>
                      </a:endParaRPr>
                    </a:p>
                  </a:txBody>
                  <a:tcPr marL="17780" marR="177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CNTs/CF</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5.678</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1.057 × 10</a:t>
                      </a:r>
                      <a:r>
                        <a:rPr lang="en-US" sz="1500" kern="100" baseline="300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0.9663</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4987</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r>
              <a:tr h="293795">
                <a:tc>
                  <a:txBody>
                    <a:bodyPr/>
                    <a:lstStyle/>
                    <a:p>
                      <a:pPr algn="l">
                        <a:spcAft>
                          <a:spcPts val="0"/>
                        </a:spcAft>
                      </a:pPr>
                      <a:endParaRPr lang="zh-TW" sz="1500" kern="100" dirty="0">
                        <a:effectLst/>
                        <a:latin typeface="Times New Roman" panose="02020603050405020304" pitchFamily="18" charset="0"/>
                        <a:ea typeface="新細明體" panose="02020500000000000000" pitchFamily="18" charset="-120"/>
                      </a:endParaRPr>
                    </a:p>
                  </a:txBody>
                  <a:tcPr marL="17780" marR="17780" marT="0" marB="0">
                    <a:lnL>
                      <a:noFill/>
                    </a:lnL>
                    <a:lnR>
                      <a:noFill/>
                    </a:lnR>
                    <a:lnT>
                      <a:noFill/>
                    </a:lnT>
                    <a:lnB w="19050" cap="flat" cmpd="dbl" algn="ctr">
                      <a:solidFill>
                        <a:srgbClr val="000000"/>
                      </a:solidFill>
                      <a:prstDash val="solid"/>
                      <a:round/>
                      <a:headEnd type="none" w="med" len="med"/>
                      <a:tailEnd type="none" w="med" len="med"/>
                    </a:lnB>
                  </a:tcPr>
                </a:tc>
                <a:tc>
                  <a:txBody>
                    <a:bodyPr/>
                    <a:lstStyle/>
                    <a:p>
                      <a:pPr algn="just">
                        <a:spcAft>
                          <a:spcPts val="0"/>
                        </a:spcAft>
                      </a:pPr>
                      <a:r>
                        <a:rPr lang="en-US" sz="1500" kern="100" dirty="0" err="1">
                          <a:effectLst/>
                          <a:latin typeface="Times New Roman" panose="02020603050405020304" pitchFamily="18" charset="0"/>
                          <a:ea typeface="標楷體" panose="03000509000000000000" pitchFamily="65" charset="-120"/>
                          <a:cs typeface="Times New Roman" panose="02020603050405020304" pitchFamily="18" charset="0"/>
                        </a:rPr>
                        <a:t>RuPt</a:t>
                      </a: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-CNTs/CF</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6.632</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3.756 × 10</a:t>
                      </a:r>
                      <a:r>
                        <a:rPr lang="en-US" sz="1500" kern="100" baseline="30000" dirty="0">
                          <a:effectLst/>
                          <a:latin typeface="Times New Roman" panose="02020603050405020304" pitchFamily="18" charset="0"/>
                          <a:ea typeface="標楷體" panose="03000509000000000000" pitchFamily="65" charset="-120"/>
                          <a:cs typeface="Times New Roman" panose="02020603050405020304" pitchFamily="18" charset="0"/>
                        </a:rPr>
                        <a:t>-3</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0.8912</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518.6</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9050" cap="flat" cmpd="dbl" algn="ctr">
                      <a:solidFill>
                        <a:srgbClr val="000000"/>
                      </a:solidFill>
                      <a:prstDash val="solid"/>
                      <a:round/>
                      <a:headEnd type="none" w="med" len="med"/>
                      <a:tailEnd type="none" w="med" len="med"/>
                    </a:lnB>
                  </a:tcPr>
                </a:tc>
              </a:tr>
            </a:tbl>
          </a:graphicData>
        </a:graphic>
      </p:graphicFrame>
      <p:sp>
        <p:nvSpPr>
          <p:cNvPr id="2" name="矩形 1"/>
          <p:cNvSpPr/>
          <p:nvPr/>
        </p:nvSpPr>
        <p:spPr>
          <a:xfrm>
            <a:off x="5625581" y="5323286"/>
            <a:ext cx="1296144" cy="842018"/>
          </a:xfrm>
          <a:prstGeom prst="rect">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7115589" y="5323286"/>
            <a:ext cx="1296144" cy="842018"/>
          </a:xfrm>
          <a:prstGeom prst="rect">
            <a:avLst/>
          </a:prstGeom>
          <a:noFill/>
          <a:ln w="28575">
            <a:solidFill>
              <a:schemeClr val="accent4">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標題 1"/>
          <p:cNvSpPr txBox="1">
            <a:spLocks/>
          </p:cNvSpPr>
          <p:nvPr/>
        </p:nvSpPr>
        <p:spPr bwMode="auto">
          <a:xfrm>
            <a:off x="-24038" y="-109207"/>
            <a:ext cx="4009646" cy="5345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kumimoji="0" lang="en-US" altLang="zh-TW" sz="3100" b="1" dirty="0" smtClean="0">
                <a:solidFill>
                  <a:schemeClr val="bg1"/>
                </a:solidFill>
                <a:effectLst>
                  <a:outerShdw blurRad="38100" dist="38100" dir="2700000" algn="tl">
                    <a:srgbClr val="000000">
                      <a:alpha val="43137"/>
                    </a:srgbClr>
                  </a:outerShdw>
                </a:effectLst>
                <a:latin typeface="Times New Roman" pitchFamily="18" charset="0"/>
                <a:ea typeface="+mj-ea"/>
                <a:cs typeface="Times New Roman" pitchFamily="18" charset="0"/>
              </a:rPr>
              <a:t>Result of EIS</a:t>
            </a:r>
            <a:endParaRPr kumimoji="0" lang="en-US" altLang="zh-TW"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圖片 4"/>
          <p:cNvPicPr>
            <a:picLocks noChangeAspect="1"/>
          </p:cNvPicPr>
          <p:nvPr/>
        </p:nvPicPr>
        <p:blipFill>
          <a:blip r:embed="rId2"/>
          <a:stretch>
            <a:fillRect/>
          </a:stretch>
        </p:blipFill>
        <p:spPr>
          <a:xfrm>
            <a:off x="1802741" y="457242"/>
            <a:ext cx="5957190" cy="4124748"/>
          </a:xfrm>
          <a:prstGeom prst="rect">
            <a:avLst/>
          </a:prstGeom>
        </p:spPr>
      </p:pic>
    </p:spTree>
    <p:extLst>
      <p:ext uri="{BB962C8B-B14F-4D97-AF65-F5344CB8AC3E}">
        <p14:creationId xmlns:p14="http://schemas.microsoft.com/office/powerpoint/2010/main" val="40763835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20</a:t>
            </a:fld>
            <a:endParaRPr lang="zh-TW" altLang="en-US" dirty="0"/>
          </a:p>
        </p:txBody>
      </p:sp>
      <p:sp>
        <p:nvSpPr>
          <p:cNvPr id="10" name="標題 1"/>
          <p:cNvSpPr txBox="1">
            <a:spLocks/>
          </p:cNvSpPr>
          <p:nvPr/>
        </p:nvSpPr>
        <p:spPr bwMode="auto">
          <a:xfrm>
            <a:off x="107504" y="628989"/>
            <a:ext cx="7344816" cy="7594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lnSpc>
                <a:spcPct val="150000"/>
              </a:lnSpc>
              <a:defRPr/>
            </a:pPr>
            <a:r>
              <a:rPr kumimoji="0" lang="en-US" altLang="zh-TW" sz="3100" b="1" kern="0" dirty="0" smtClean="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rPr>
              <a:t>Concentration </a:t>
            </a:r>
            <a:r>
              <a:rPr kumimoji="0" lang="en-US" altLang="zh-TW" sz="3100" b="1" kern="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rPr>
              <a:t>of electrolyte </a:t>
            </a:r>
          </a:p>
          <a:p>
            <a:pPr eaLnBrk="0" hangingPunct="0">
              <a:defRPr/>
            </a:pPr>
            <a:endParaRPr kumimoji="0" lang="en-US" altLang="zh-TW" sz="3100" b="1" kern="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p:txBody>
      </p:sp>
      <p:graphicFrame>
        <p:nvGraphicFramePr>
          <p:cNvPr id="139" name="表格 138"/>
          <p:cNvGraphicFramePr>
            <a:graphicFrameLocks noGrp="1"/>
          </p:cNvGraphicFramePr>
          <p:nvPr>
            <p:extLst>
              <p:ext uri="{D42A27DB-BD31-4B8C-83A1-F6EECF244321}">
                <p14:modId xmlns:p14="http://schemas.microsoft.com/office/powerpoint/2010/main" val="2917446835"/>
              </p:ext>
            </p:extLst>
          </p:nvPr>
        </p:nvGraphicFramePr>
        <p:xfrm>
          <a:off x="897563" y="4403741"/>
          <a:ext cx="7237804" cy="1929805"/>
        </p:xfrm>
        <a:graphic>
          <a:graphicData uri="http://schemas.openxmlformats.org/drawingml/2006/table">
            <a:tbl>
              <a:tblPr firstRow="1" firstCol="1" bandRow="1"/>
              <a:tblGrid>
                <a:gridCol w="144015"/>
                <a:gridCol w="2629292"/>
                <a:gridCol w="1188132"/>
                <a:gridCol w="1188132"/>
                <a:gridCol w="2088233"/>
              </a:tblGrid>
              <a:tr h="444466">
                <a:tc gridSpan="5">
                  <a:txBody>
                    <a:bodyPr/>
                    <a:lstStyle/>
                    <a:p>
                      <a:pPr algn="just">
                        <a:lnSpc>
                          <a:spcPts val="2000"/>
                        </a:lnSpc>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rPr>
                        <a:t>T</a:t>
                      </a:r>
                      <a:r>
                        <a:rPr lang="en-US" sz="1500" b="1" kern="100" dirty="0">
                          <a:solidFill>
                            <a:srgbClr val="000000"/>
                          </a:solidFill>
                          <a:effectLst/>
                          <a:latin typeface="Times New Roman" panose="02020603050405020304" pitchFamily="18" charset="0"/>
                          <a:ea typeface="標楷體" panose="03000509000000000000" pitchFamily="65" charset="-120"/>
                        </a:rPr>
                        <a:t>able </a:t>
                      </a:r>
                      <a:r>
                        <a:rPr lang="en-US" altLang="zh-TW" sz="1500" b="1" kern="100" dirty="0" smtClean="0">
                          <a:solidFill>
                            <a:srgbClr val="000000"/>
                          </a:solidFill>
                          <a:effectLst/>
                          <a:latin typeface="Times New Roman" panose="02020603050405020304" pitchFamily="18" charset="0"/>
                          <a:ea typeface="標楷體" panose="03000509000000000000" pitchFamily="65" charset="-120"/>
                        </a:rPr>
                        <a:t>3</a:t>
                      </a:r>
                      <a:r>
                        <a:rPr lang="en-US" sz="1500" kern="100" dirty="0" smtClean="0">
                          <a:solidFill>
                            <a:srgbClr val="000000"/>
                          </a:solidFill>
                          <a:effectLst/>
                          <a:latin typeface="Times New Roman" panose="02020603050405020304" pitchFamily="18" charset="0"/>
                          <a:ea typeface="標楷體" panose="03000509000000000000" pitchFamily="65" charset="-120"/>
                        </a:rPr>
                        <a:t> </a:t>
                      </a:r>
                      <a:r>
                        <a:rPr lang="en-US" altLang="zh-TW"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Degradation</a:t>
                      </a:r>
                      <a:r>
                        <a:rPr lang="en-US" sz="1500" kern="100" dirty="0" smtClean="0">
                          <a:solidFill>
                            <a:srgbClr val="000000"/>
                          </a:solidFill>
                          <a:effectLst/>
                          <a:latin typeface="Times New Roman" panose="02020603050405020304" pitchFamily="18" charset="0"/>
                          <a:ea typeface="標楷體" panose="03000509000000000000" pitchFamily="65" charset="-120"/>
                        </a:rPr>
                        <a:t> efficiency by HPLC </a:t>
                      </a:r>
                      <a:r>
                        <a:rPr lang="en-US" sz="1500" kern="100" dirty="0">
                          <a:solidFill>
                            <a:srgbClr val="000000"/>
                          </a:solidFill>
                          <a:effectLst/>
                          <a:latin typeface="Times New Roman" panose="02020603050405020304" pitchFamily="18" charset="0"/>
                          <a:ea typeface="標楷體" panose="03000509000000000000" pitchFamily="65" charset="-120"/>
                        </a:rPr>
                        <a:t>and 1</a:t>
                      </a:r>
                      <a:r>
                        <a:rPr lang="en-US" sz="1500" kern="100" baseline="30000" dirty="0">
                          <a:solidFill>
                            <a:srgbClr val="000000"/>
                          </a:solidFill>
                          <a:effectLst/>
                          <a:latin typeface="Times New Roman" panose="02020603050405020304" pitchFamily="18" charset="0"/>
                          <a:ea typeface="標楷體" panose="03000509000000000000" pitchFamily="65" charset="-120"/>
                        </a:rPr>
                        <a:t>st</a:t>
                      </a:r>
                      <a:r>
                        <a:rPr lang="en-US" sz="1500" kern="100" dirty="0">
                          <a:solidFill>
                            <a:srgbClr val="000000"/>
                          </a:solidFill>
                          <a:effectLst/>
                          <a:latin typeface="Times New Roman" panose="02020603050405020304" pitchFamily="18" charset="0"/>
                          <a:ea typeface="標楷體" panose="03000509000000000000" pitchFamily="65" charset="-120"/>
                        </a:rPr>
                        <a:t> order rate coefficient (k) of 10 mg L</a:t>
                      </a:r>
                      <a:r>
                        <a:rPr lang="en-US" sz="1500" kern="100" baseline="30000" dirty="0">
                          <a:solidFill>
                            <a:srgbClr val="000000"/>
                          </a:solidFill>
                          <a:effectLst/>
                          <a:latin typeface="Times New Roman" panose="02020603050405020304" pitchFamily="18" charset="0"/>
                          <a:ea typeface="標楷體" panose="03000509000000000000" pitchFamily="65" charset="-120"/>
                        </a:rPr>
                        <a:t>-1</a:t>
                      </a:r>
                      <a:r>
                        <a:rPr lang="en-US" sz="1500" kern="100" dirty="0">
                          <a:solidFill>
                            <a:srgbClr val="000000"/>
                          </a:solidFill>
                          <a:effectLst/>
                          <a:latin typeface="Times New Roman" panose="02020603050405020304" pitchFamily="18" charset="0"/>
                          <a:ea typeface="標楷體" panose="03000509000000000000" pitchFamily="65" charset="-120"/>
                        </a:rPr>
                        <a:t> phenol oxidation </a:t>
                      </a:r>
                      <a:r>
                        <a:rPr lang="en-US" sz="1500" kern="100" dirty="0" smtClean="0">
                          <a:solidFill>
                            <a:srgbClr val="000000"/>
                          </a:solidFill>
                          <a:effectLst/>
                          <a:latin typeface="Times New Roman" panose="02020603050405020304" pitchFamily="18" charset="0"/>
                          <a:ea typeface="標楷體" panose="03000509000000000000" pitchFamily="65" charset="-120"/>
                        </a:rPr>
                        <a:t>using</a:t>
                      </a:r>
                      <a:r>
                        <a:rPr lang="en-US" sz="1500" b="1" kern="100" dirty="0" smtClean="0">
                          <a:solidFill>
                            <a:srgbClr val="000000"/>
                          </a:solidFill>
                          <a:effectLst/>
                          <a:latin typeface="Times New Roman" panose="02020603050405020304" pitchFamily="18" charset="0"/>
                          <a:ea typeface="標楷體" panose="03000509000000000000" pitchFamily="65" charset="-120"/>
                        </a:rPr>
                        <a:t> </a:t>
                      </a:r>
                      <a:r>
                        <a:rPr lang="en-US" sz="1500" b="0" kern="100" dirty="0" err="1" smtClean="0">
                          <a:solidFill>
                            <a:srgbClr val="000000"/>
                          </a:solidFill>
                          <a:effectLst/>
                          <a:latin typeface="Times New Roman" panose="02020603050405020304" pitchFamily="18" charset="0"/>
                          <a:ea typeface="標楷體" panose="03000509000000000000" pitchFamily="65" charset="-120"/>
                        </a:rPr>
                        <a:t>RuPt</a:t>
                      </a:r>
                      <a:r>
                        <a:rPr lang="en-US" sz="1500" b="0" kern="100" dirty="0" smtClean="0">
                          <a:solidFill>
                            <a:srgbClr val="000000"/>
                          </a:solidFill>
                          <a:effectLst/>
                          <a:latin typeface="Times New Roman" panose="02020603050405020304" pitchFamily="18" charset="0"/>
                          <a:ea typeface="標楷體" panose="03000509000000000000" pitchFamily="65" charset="-120"/>
                        </a:rPr>
                        <a:t>-</a:t>
                      </a:r>
                      <a:r>
                        <a:rPr lang="en-US" sz="1500" kern="100" dirty="0" smtClean="0">
                          <a:solidFill>
                            <a:srgbClr val="000000"/>
                          </a:solidFill>
                          <a:effectLst/>
                          <a:latin typeface="Times New Roman" panose="02020603050405020304" pitchFamily="18" charset="0"/>
                          <a:ea typeface="標楷體" panose="03000509000000000000" pitchFamily="65" charset="-120"/>
                        </a:rPr>
                        <a:t>CNTs/CF anodes </a:t>
                      </a:r>
                      <a:endParaRPr lang="zh-TW" sz="1500" kern="100" dirty="0">
                        <a:solidFill>
                          <a:srgbClr val="000000"/>
                        </a:solidFill>
                        <a:effectLst/>
                        <a:latin typeface="Times New Roman" panose="02020603050405020304" pitchFamily="18" charset="0"/>
                        <a:ea typeface="標楷體" panose="03000509000000000000" pitchFamily="65" charset="-12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77495">
                <a:tc gridSpan="2">
                  <a:txBody>
                    <a:bodyPr/>
                    <a:lstStyle/>
                    <a:p>
                      <a:pPr algn="ctr">
                        <a:lnSpc>
                          <a:spcPts val="1500"/>
                        </a:lnSpc>
                        <a:spcBef>
                          <a:spcPts val="240"/>
                        </a:spcBef>
                        <a:spcAft>
                          <a:spcPts val="0"/>
                        </a:spcAft>
                      </a:pPr>
                      <a:r>
                        <a:rPr lang="en-US" sz="1500" kern="0" dirty="0" smtClean="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Concentration</a:t>
                      </a:r>
                      <a:r>
                        <a:rPr lang="en-US" sz="1500" kern="0" baseline="0" dirty="0" smtClean="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 of </a:t>
                      </a:r>
                      <a:r>
                        <a:rPr lang="en-US" sz="1500" kern="0" dirty="0" smtClean="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 electrolyte, M</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zh-TW" altLang="en-US"/>
                    </a:p>
                  </a:txBody>
                  <a:tcPr/>
                </a:tc>
                <a:tc>
                  <a:txBody>
                    <a:bodyPr/>
                    <a:lstStyle/>
                    <a:p>
                      <a:pPr algn="ctr">
                        <a:spcAft>
                          <a:spcPts val="0"/>
                        </a:spcAft>
                      </a:pPr>
                      <a:r>
                        <a:rPr lang="en-US" sz="1500" kern="0" dirty="0">
                          <a:effectLst/>
                          <a:latin typeface="Times New Roman" panose="02020603050405020304" pitchFamily="18" charset="0"/>
                          <a:ea typeface="標楷體" panose="03000509000000000000" pitchFamily="65" charset="-120"/>
                          <a:cs typeface="Times New Roman" panose="02020603050405020304" pitchFamily="18" charset="0"/>
                        </a:rPr>
                        <a:t>k, min</a:t>
                      </a:r>
                      <a:r>
                        <a:rPr lang="en-US" sz="1500" kern="0" baseline="30000" dirty="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500" kern="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r</a:t>
                      </a:r>
                      <a:r>
                        <a:rPr lang="en-US" sz="1500" kern="0" baseline="300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2</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Degradation efficiency</a:t>
                      </a: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87723">
                <a:tc>
                  <a:txBody>
                    <a:bodyPr/>
                    <a:lstStyle/>
                    <a:p>
                      <a:pPr algn="ctr">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0.10</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0.0332</a:t>
                      </a:r>
                      <a:endParaRPr lang="zh-TW" sz="15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0.8889</a:t>
                      </a:r>
                      <a:endParaRPr lang="zh-TW" sz="15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97.14</a:t>
                      </a:r>
                      <a:endParaRPr lang="zh-TW" sz="15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r>
              <a:tr h="387723">
                <a:tc>
                  <a:txBody>
                    <a:bodyPr/>
                    <a:lstStyle/>
                    <a:p>
                      <a:pPr algn="ctr">
                        <a:spcAft>
                          <a:spcPts val="0"/>
                        </a:spcAft>
                      </a:pP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noFill/>
                      <a:prstDash val="solid"/>
                      <a:round/>
                      <a:headEnd type="none" w="med" len="med"/>
                      <a:tailEnd type="none" w="med" len="med"/>
                    </a:lnT>
                    <a:lnB>
                      <a:noFill/>
                    </a:lnB>
                  </a:tcPr>
                </a:tc>
                <a:tc>
                  <a:txBody>
                    <a:bodyPr/>
                    <a:lstStyle/>
                    <a:p>
                      <a:pPr algn="ctr">
                        <a:spcAft>
                          <a:spcPts val="0"/>
                        </a:spcAft>
                      </a:pPr>
                      <a:r>
                        <a:rPr lang="en-US" altLang="zh-TW" sz="1500" kern="100" dirty="0" smtClean="0">
                          <a:effectLst/>
                          <a:latin typeface="Times New Roman" panose="02020603050405020304" pitchFamily="18" charset="0"/>
                          <a:ea typeface="新細明體" panose="02020500000000000000" pitchFamily="18" charset="-120"/>
                          <a:cs typeface="Times New Roman" panose="02020603050405020304" pitchFamily="18" charset="0"/>
                        </a:rPr>
                        <a:t>0.05</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noFill/>
                      <a:prstDash val="solid"/>
                      <a:round/>
                      <a:headEnd type="none" w="med" len="med"/>
                      <a:tailEnd type="none" w="med" len="med"/>
                    </a:lnT>
                    <a:lnB>
                      <a:noFill/>
                    </a:lnB>
                  </a:tcPr>
                </a:tc>
                <a:tc>
                  <a:txBody>
                    <a:bodyPr/>
                    <a:lstStyle/>
                    <a:p>
                      <a:pPr algn="ctr">
                        <a:spcAft>
                          <a:spcPts val="0"/>
                        </a:spcAft>
                      </a:pPr>
                      <a:r>
                        <a:rPr lang="en-US" altLang="zh-TW"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0.0380</a:t>
                      </a:r>
                      <a:endParaRPr lang="zh-TW" sz="1500" b="1" kern="100"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noFill/>
                      <a:prstDash val="solid"/>
                      <a:round/>
                      <a:headEnd type="none" w="med" len="med"/>
                      <a:tailEnd type="none" w="med" len="med"/>
                    </a:lnT>
                    <a:lnB>
                      <a:noFill/>
                    </a:lnB>
                  </a:tcPr>
                </a:tc>
                <a:tc>
                  <a:txBody>
                    <a:bodyPr/>
                    <a:lstStyle/>
                    <a:p>
                      <a:pPr algn="ctr">
                        <a:spcAft>
                          <a:spcPts val="0"/>
                        </a:spcAft>
                      </a:pPr>
                      <a:r>
                        <a:rPr lang="en-US" altLang="zh-TW" sz="1500"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0.9308</a:t>
                      </a:r>
                      <a:endParaRPr lang="zh-TW" sz="1500" kern="100"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noFill/>
                      <a:prstDash val="solid"/>
                      <a:round/>
                      <a:headEnd type="none" w="med" len="med"/>
                      <a:tailEnd type="none" w="med" len="med"/>
                    </a:lnT>
                    <a:lnB>
                      <a:noFill/>
                    </a:lnB>
                  </a:tcPr>
                </a:tc>
                <a:tc>
                  <a:txBody>
                    <a:bodyPr/>
                    <a:lstStyle/>
                    <a:p>
                      <a:pPr algn="ctr">
                        <a:spcAft>
                          <a:spcPts val="0"/>
                        </a:spcAft>
                      </a:pPr>
                      <a:r>
                        <a:rPr lang="en-US" altLang="zh-TW"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98.17</a:t>
                      </a:r>
                      <a:endParaRPr lang="zh-TW" sz="1500" b="1" kern="100"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noFill/>
                      <a:prstDash val="solid"/>
                      <a:round/>
                      <a:headEnd type="none" w="med" len="med"/>
                      <a:tailEnd type="none" w="med" len="med"/>
                    </a:lnT>
                    <a:lnB>
                      <a:noFill/>
                    </a:lnB>
                  </a:tcPr>
                </a:tc>
              </a:tr>
              <a:tr h="387723">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0.01</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0.0419</a:t>
                      </a:r>
                      <a:endParaRPr lang="zh-TW" sz="15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0.9845</a:t>
                      </a:r>
                      <a:endParaRPr lang="zh-TW" sz="15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99.43</a:t>
                      </a:r>
                      <a:endParaRPr lang="zh-TW" sz="15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r>
            </a:tbl>
          </a:graphicData>
        </a:graphic>
      </p:graphicFrame>
      <p:sp>
        <p:nvSpPr>
          <p:cNvPr id="11" name="矩形 10"/>
          <p:cNvSpPr/>
          <p:nvPr/>
        </p:nvSpPr>
        <p:spPr>
          <a:xfrm>
            <a:off x="3645293" y="4902119"/>
            <a:ext cx="1190582" cy="140749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5950215" y="4900912"/>
            <a:ext cx="2172272" cy="1399802"/>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43" name="群組 142"/>
          <p:cNvGrpSpPr/>
          <p:nvPr/>
        </p:nvGrpSpPr>
        <p:grpSpPr>
          <a:xfrm>
            <a:off x="2538662" y="1133027"/>
            <a:ext cx="4161668" cy="3324496"/>
            <a:chOff x="2538662" y="1133027"/>
            <a:chExt cx="4161668" cy="3324496"/>
          </a:xfrm>
        </p:grpSpPr>
        <p:grpSp>
          <p:nvGrpSpPr>
            <p:cNvPr id="141" name="群組 140"/>
            <p:cNvGrpSpPr>
              <a:grpSpLocks noChangeAspect="1"/>
            </p:cNvGrpSpPr>
            <p:nvPr/>
          </p:nvGrpSpPr>
          <p:grpSpPr>
            <a:xfrm>
              <a:off x="2538662" y="1133027"/>
              <a:ext cx="4161668" cy="3324496"/>
              <a:chOff x="2645517" y="1231491"/>
              <a:chExt cx="3911694" cy="3124807"/>
            </a:xfrm>
          </p:grpSpPr>
          <p:pic>
            <p:nvPicPr>
              <p:cNvPr id="6" name="圖片 5"/>
              <p:cNvPicPr>
                <a:picLocks noChangeAspect="1"/>
              </p:cNvPicPr>
              <p:nvPr/>
            </p:nvPicPr>
            <p:blipFill rotWithShape="1">
              <a:blip r:embed="rId2" cstate="print">
                <a:extLst>
                  <a:ext uri="{28A0092B-C50C-407E-A947-70E740481C1C}">
                    <a14:useLocalDpi xmlns:a14="http://schemas.microsoft.com/office/drawing/2010/main" val="0"/>
                  </a:ext>
                </a:extLst>
              </a:blip>
              <a:srcRect t="5293"/>
              <a:stretch/>
            </p:blipFill>
            <p:spPr bwMode="auto">
              <a:xfrm>
                <a:off x="2645517" y="1231491"/>
                <a:ext cx="3911694" cy="3124807"/>
              </a:xfrm>
              <a:prstGeom prst="rect">
                <a:avLst/>
              </a:prstGeom>
              <a:noFill/>
              <a:ln>
                <a:noFill/>
              </a:ln>
              <a:extLst>
                <a:ext uri="{53640926-AAD7-44D8-BBD7-CCE9431645EC}">
                  <a14:shadowObscured xmlns:a14="http://schemas.microsoft.com/office/drawing/2010/main"/>
                </a:ext>
              </a:extLst>
            </p:spPr>
          </p:pic>
          <p:sp>
            <p:nvSpPr>
              <p:cNvPr id="140" name="矩形 139"/>
              <p:cNvSpPr/>
              <p:nvPr/>
            </p:nvSpPr>
            <p:spPr>
              <a:xfrm>
                <a:off x="5772617" y="1287880"/>
                <a:ext cx="291299" cy="1799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42" name="文字方塊 141"/>
            <p:cNvSpPr txBox="1"/>
            <p:nvPr/>
          </p:nvSpPr>
          <p:spPr>
            <a:xfrm>
              <a:off x="5138906" y="1253547"/>
              <a:ext cx="1023037" cy="892552"/>
            </a:xfrm>
            <a:prstGeom prst="rect">
              <a:avLst/>
            </a:prstGeom>
            <a:noFill/>
          </p:spPr>
          <p:txBody>
            <a:bodyPr wrap="none" rtlCol="0">
              <a:spAutoFit/>
            </a:bodyPr>
            <a:lstStyle/>
            <a:p>
              <a:pPr>
                <a:spcBef>
                  <a:spcPts val="600"/>
                </a:spcBef>
              </a:pPr>
              <a:r>
                <a:rPr lang="en-US" altLang="zh-TW" sz="1400" dirty="0" smtClean="0">
                  <a:latin typeface="Times New Roman" panose="02020603050405020304" pitchFamily="18" charset="0"/>
                  <a:ea typeface="標楷體" panose="03000509000000000000" pitchFamily="65" charset="-120"/>
                </a:rPr>
                <a:t>◇: 0.01 M</a:t>
              </a:r>
            </a:p>
            <a:p>
              <a:pPr>
                <a:spcBef>
                  <a:spcPts val="600"/>
                </a:spcBef>
              </a:pPr>
              <a:r>
                <a:rPr lang="zh-TW" altLang="zh-TW" sz="1400" dirty="0" smtClean="0">
                  <a:latin typeface="Times New Roman" panose="02020603050405020304" pitchFamily="18" charset="0"/>
                  <a:ea typeface="標楷體" panose="03000509000000000000" pitchFamily="65" charset="-120"/>
                </a:rPr>
                <a:t>○</a:t>
              </a:r>
              <a:r>
                <a:rPr lang="en-US" altLang="zh-TW" sz="1400" dirty="0" smtClean="0">
                  <a:latin typeface="Times New Roman" panose="02020603050405020304" pitchFamily="18" charset="0"/>
                  <a:ea typeface="標楷體" panose="03000509000000000000" pitchFamily="65" charset="-120"/>
                </a:rPr>
                <a:t>: 0.05 </a:t>
              </a:r>
              <a:r>
                <a:rPr lang="en-US" altLang="zh-TW" sz="1400" dirty="0">
                  <a:latin typeface="Times New Roman" panose="02020603050405020304" pitchFamily="18" charset="0"/>
                  <a:ea typeface="標楷體" panose="03000509000000000000" pitchFamily="65" charset="-120"/>
                </a:rPr>
                <a:t>M </a:t>
              </a:r>
              <a:endParaRPr lang="en-US" altLang="zh-TW" sz="1400" dirty="0" smtClean="0">
                <a:latin typeface="Times New Roman" panose="02020603050405020304" pitchFamily="18" charset="0"/>
                <a:ea typeface="標楷體" panose="03000509000000000000" pitchFamily="65" charset="-120"/>
              </a:endParaRPr>
            </a:p>
            <a:p>
              <a:pPr>
                <a:spcBef>
                  <a:spcPts val="600"/>
                </a:spcBef>
              </a:pPr>
              <a:r>
                <a:rPr lang="zh-TW" altLang="zh-TW" sz="1400" dirty="0" smtClean="0">
                  <a:latin typeface="Times New Roman" panose="02020603050405020304" pitchFamily="18" charset="0"/>
                  <a:ea typeface="標楷體" panose="03000509000000000000" pitchFamily="65" charset="-120"/>
                </a:rPr>
                <a:t>△</a:t>
              </a:r>
              <a:r>
                <a:rPr lang="en-US" altLang="zh-TW" sz="1400" dirty="0" smtClean="0">
                  <a:latin typeface="Times New Roman" panose="02020603050405020304" pitchFamily="18" charset="0"/>
                  <a:ea typeface="標楷體" panose="03000509000000000000" pitchFamily="65" charset="-120"/>
                </a:rPr>
                <a:t>: 0.10 </a:t>
              </a:r>
              <a:r>
                <a:rPr lang="en-US" altLang="zh-TW" sz="1400" dirty="0">
                  <a:latin typeface="Times New Roman" panose="02020603050405020304" pitchFamily="18" charset="0"/>
                  <a:ea typeface="標楷體" panose="03000509000000000000" pitchFamily="65" charset="-120"/>
                </a:rPr>
                <a:t>M</a:t>
              </a:r>
            </a:p>
          </p:txBody>
        </p:sp>
      </p:grpSp>
    </p:spTree>
    <p:extLst>
      <p:ext uri="{BB962C8B-B14F-4D97-AF65-F5344CB8AC3E}">
        <p14:creationId xmlns:p14="http://schemas.microsoft.com/office/powerpoint/2010/main" val="74813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00" fill="hold"/>
                                        <p:tgtEl>
                                          <p:spTgt spid="11"/>
                                        </p:tgtEl>
                                        <p:attrNameLst>
                                          <p:attrName>ppt_x</p:attrName>
                                        </p:attrNameLst>
                                      </p:cBhvr>
                                      <p:tavLst>
                                        <p:tav tm="0">
                                          <p:val>
                                            <p:strVal val="#ppt_x"/>
                                          </p:val>
                                        </p:tav>
                                        <p:tav tm="100000">
                                          <p:val>
                                            <p:strVal val="#ppt_x"/>
                                          </p:val>
                                        </p:tav>
                                      </p:tavLst>
                                    </p:anim>
                                    <p:anim calcmode="lin" valueType="num">
                                      <p:cBhvr additive="base">
                                        <p:cTn id="8" dur="7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00" fill="hold"/>
                                        <p:tgtEl>
                                          <p:spTgt spid="12"/>
                                        </p:tgtEl>
                                        <p:attrNameLst>
                                          <p:attrName>ppt_x</p:attrName>
                                        </p:attrNameLst>
                                      </p:cBhvr>
                                      <p:tavLst>
                                        <p:tav tm="0">
                                          <p:val>
                                            <p:strVal val="#ppt_x"/>
                                          </p:val>
                                        </p:tav>
                                        <p:tav tm="100000">
                                          <p:val>
                                            <p:strVal val="#ppt_x"/>
                                          </p:val>
                                        </p:tav>
                                      </p:tavLst>
                                    </p:anim>
                                    <p:anim calcmode="lin" valueType="num">
                                      <p:cBhvr additive="base">
                                        <p:cTn id="12" dur="7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21</a:t>
            </a:fld>
            <a:endParaRPr lang="zh-TW" altLang="en-US" dirty="0"/>
          </a:p>
        </p:txBody>
      </p:sp>
      <p:sp>
        <p:nvSpPr>
          <p:cNvPr id="6" name="標題 1"/>
          <p:cNvSpPr txBox="1">
            <a:spLocks/>
          </p:cNvSpPr>
          <p:nvPr/>
        </p:nvSpPr>
        <p:spPr bwMode="auto">
          <a:xfrm>
            <a:off x="180913" y="0"/>
            <a:ext cx="7344816" cy="7594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lnSpc>
                <a:spcPct val="150000"/>
              </a:lnSpc>
              <a:defRPr/>
            </a:pPr>
            <a:r>
              <a:rPr kumimoji="0" lang="en-US" altLang="zh-TW" sz="3100" b="1" kern="0"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rPr>
              <a:t>Various anodes</a:t>
            </a:r>
          </a:p>
          <a:p>
            <a:pPr eaLnBrk="0" hangingPunct="0">
              <a:defRPr/>
            </a:pPr>
            <a:endParaRPr kumimoji="0" lang="en-US" altLang="zh-TW" sz="3100" b="1" kern="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p:txBody>
      </p:sp>
      <p:graphicFrame>
        <p:nvGraphicFramePr>
          <p:cNvPr id="11" name="表格 10"/>
          <p:cNvGraphicFramePr>
            <a:graphicFrameLocks noGrp="1"/>
          </p:cNvGraphicFramePr>
          <p:nvPr>
            <p:extLst>
              <p:ext uri="{D42A27DB-BD31-4B8C-83A1-F6EECF244321}">
                <p14:modId xmlns:p14="http://schemas.microsoft.com/office/powerpoint/2010/main" val="1194159062"/>
              </p:ext>
            </p:extLst>
          </p:nvPr>
        </p:nvGraphicFramePr>
        <p:xfrm>
          <a:off x="1331640" y="4581128"/>
          <a:ext cx="6624736" cy="1542082"/>
        </p:xfrm>
        <a:graphic>
          <a:graphicData uri="http://schemas.openxmlformats.org/drawingml/2006/table">
            <a:tbl>
              <a:tblPr firstRow="1" firstCol="1" bandRow="1"/>
              <a:tblGrid>
                <a:gridCol w="99487"/>
                <a:gridCol w="1587596"/>
                <a:gridCol w="1142705"/>
                <a:gridCol w="1418684"/>
                <a:gridCol w="2376264"/>
              </a:tblGrid>
              <a:tr h="277495">
                <a:tc gridSpan="5">
                  <a:txBody>
                    <a:bodyPr/>
                    <a:lstStyle/>
                    <a:p>
                      <a:pPr algn="just">
                        <a:lnSpc>
                          <a:spcPts val="2000"/>
                        </a:lnSpc>
                        <a:spcAft>
                          <a:spcPts val="0"/>
                        </a:spcAft>
                      </a:pPr>
                      <a:r>
                        <a:rPr lang="en-US" sz="1500" b="1" kern="100" dirty="0" smtClean="0">
                          <a:solidFill>
                            <a:srgbClr val="000000"/>
                          </a:solidFill>
                          <a:effectLst/>
                          <a:latin typeface="Times New Roman" panose="02020603050405020304" pitchFamily="18" charset="0"/>
                          <a:ea typeface="新細明體" panose="02020500000000000000" pitchFamily="18" charset="-120"/>
                        </a:rPr>
                        <a:t>T</a:t>
                      </a:r>
                      <a:r>
                        <a:rPr lang="en-US" sz="1500" b="1" kern="100" dirty="0" smtClean="0">
                          <a:solidFill>
                            <a:srgbClr val="000000"/>
                          </a:solidFill>
                          <a:effectLst/>
                          <a:latin typeface="Times New Roman" panose="02020603050405020304" pitchFamily="18" charset="0"/>
                          <a:ea typeface="標楷體" panose="03000509000000000000" pitchFamily="65" charset="-120"/>
                        </a:rPr>
                        <a:t>able 4</a:t>
                      </a:r>
                      <a:r>
                        <a:rPr lang="en-US" sz="1500" kern="100" dirty="0" smtClean="0">
                          <a:solidFill>
                            <a:srgbClr val="000000"/>
                          </a:solidFill>
                          <a:effectLst/>
                          <a:latin typeface="Times New Roman" panose="02020603050405020304" pitchFamily="18" charset="0"/>
                          <a:ea typeface="標楷體" panose="03000509000000000000" pitchFamily="65" charset="-120"/>
                        </a:rPr>
                        <a:t> </a:t>
                      </a:r>
                      <a:r>
                        <a:rPr lang="en-US" altLang="zh-TW"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Degradation</a:t>
                      </a:r>
                      <a:r>
                        <a:rPr lang="en-US" sz="1500" kern="100" dirty="0" smtClean="0">
                          <a:solidFill>
                            <a:srgbClr val="000000"/>
                          </a:solidFill>
                          <a:effectLst/>
                          <a:latin typeface="Times New Roman" panose="02020603050405020304" pitchFamily="18" charset="0"/>
                          <a:ea typeface="標楷體" panose="03000509000000000000" pitchFamily="65" charset="-120"/>
                        </a:rPr>
                        <a:t> efficiency by HPLC </a:t>
                      </a:r>
                      <a:r>
                        <a:rPr lang="en-US" sz="1500" kern="100" dirty="0">
                          <a:solidFill>
                            <a:srgbClr val="000000"/>
                          </a:solidFill>
                          <a:effectLst/>
                          <a:latin typeface="Times New Roman" panose="02020603050405020304" pitchFamily="18" charset="0"/>
                          <a:ea typeface="標楷體" panose="03000509000000000000" pitchFamily="65" charset="-120"/>
                        </a:rPr>
                        <a:t>and 1</a:t>
                      </a:r>
                      <a:r>
                        <a:rPr lang="en-US" sz="1500" kern="100" baseline="30000" dirty="0">
                          <a:solidFill>
                            <a:srgbClr val="000000"/>
                          </a:solidFill>
                          <a:effectLst/>
                          <a:latin typeface="Times New Roman" panose="02020603050405020304" pitchFamily="18" charset="0"/>
                          <a:ea typeface="標楷體" panose="03000509000000000000" pitchFamily="65" charset="-120"/>
                        </a:rPr>
                        <a:t>st</a:t>
                      </a:r>
                      <a:r>
                        <a:rPr lang="en-US" sz="1500" kern="100" dirty="0">
                          <a:solidFill>
                            <a:srgbClr val="000000"/>
                          </a:solidFill>
                          <a:effectLst/>
                          <a:latin typeface="Times New Roman" panose="02020603050405020304" pitchFamily="18" charset="0"/>
                          <a:ea typeface="標楷體" panose="03000509000000000000" pitchFamily="65" charset="-120"/>
                        </a:rPr>
                        <a:t> order rate coefficient (k) of 10 mg L</a:t>
                      </a:r>
                      <a:r>
                        <a:rPr lang="en-US" sz="1500" kern="100" baseline="30000" dirty="0">
                          <a:solidFill>
                            <a:srgbClr val="000000"/>
                          </a:solidFill>
                          <a:effectLst/>
                          <a:latin typeface="Times New Roman" panose="02020603050405020304" pitchFamily="18" charset="0"/>
                          <a:ea typeface="標楷體" panose="03000509000000000000" pitchFamily="65" charset="-120"/>
                        </a:rPr>
                        <a:t>-1</a:t>
                      </a:r>
                      <a:r>
                        <a:rPr lang="en-US" sz="1500" kern="100" dirty="0">
                          <a:solidFill>
                            <a:srgbClr val="000000"/>
                          </a:solidFill>
                          <a:effectLst/>
                          <a:latin typeface="Times New Roman" panose="02020603050405020304" pitchFamily="18" charset="0"/>
                          <a:ea typeface="標楷體" panose="03000509000000000000" pitchFamily="65" charset="-120"/>
                        </a:rPr>
                        <a:t> phenol oxidation in 0.01 M H</a:t>
                      </a:r>
                      <a:r>
                        <a:rPr lang="en-US" sz="1500" kern="100" baseline="-25000" dirty="0">
                          <a:solidFill>
                            <a:srgbClr val="000000"/>
                          </a:solidFill>
                          <a:effectLst/>
                          <a:latin typeface="Times New Roman" panose="02020603050405020304" pitchFamily="18" charset="0"/>
                          <a:ea typeface="標楷體" panose="03000509000000000000" pitchFamily="65" charset="-120"/>
                        </a:rPr>
                        <a:t>2</a:t>
                      </a:r>
                      <a:r>
                        <a:rPr lang="en-US" sz="1500" kern="100" dirty="0">
                          <a:solidFill>
                            <a:srgbClr val="000000"/>
                          </a:solidFill>
                          <a:effectLst/>
                          <a:latin typeface="Times New Roman" panose="02020603050405020304" pitchFamily="18" charset="0"/>
                          <a:ea typeface="標楷體" panose="03000509000000000000" pitchFamily="65" charset="-120"/>
                        </a:rPr>
                        <a:t>SO</a:t>
                      </a:r>
                      <a:r>
                        <a:rPr lang="en-US" sz="1500" kern="100" baseline="-25000" dirty="0">
                          <a:solidFill>
                            <a:srgbClr val="000000"/>
                          </a:solidFill>
                          <a:effectLst/>
                          <a:latin typeface="Times New Roman" panose="02020603050405020304" pitchFamily="18" charset="0"/>
                          <a:ea typeface="標楷體" panose="03000509000000000000" pitchFamily="65" charset="-120"/>
                        </a:rPr>
                        <a:t>4</a:t>
                      </a:r>
                      <a:r>
                        <a:rPr lang="en-US" sz="1500" kern="100" baseline="30000" dirty="0">
                          <a:solidFill>
                            <a:srgbClr val="000000"/>
                          </a:solidFill>
                          <a:effectLst/>
                          <a:latin typeface="Times New Roman" panose="02020603050405020304" pitchFamily="18" charset="0"/>
                          <a:ea typeface="標楷體" panose="03000509000000000000" pitchFamily="65" charset="-120"/>
                        </a:rPr>
                        <a:t> </a:t>
                      </a:r>
                      <a:r>
                        <a:rPr lang="en-US" sz="1500" kern="100" dirty="0">
                          <a:solidFill>
                            <a:srgbClr val="000000"/>
                          </a:solidFill>
                          <a:effectLst/>
                          <a:latin typeface="Times New Roman" panose="02020603050405020304" pitchFamily="18" charset="0"/>
                          <a:ea typeface="標楷體" panose="03000509000000000000" pitchFamily="65" charset="-120"/>
                        </a:rPr>
                        <a:t>using</a:t>
                      </a:r>
                      <a:r>
                        <a:rPr lang="en-US" sz="1500" b="1" kern="100" dirty="0">
                          <a:solidFill>
                            <a:srgbClr val="000000"/>
                          </a:solidFill>
                          <a:effectLst/>
                          <a:latin typeface="Times New Roman" panose="02020603050405020304" pitchFamily="18" charset="0"/>
                          <a:ea typeface="標楷體" panose="03000509000000000000" pitchFamily="65" charset="-120"/>
                        </a:rPr>
                        <a:t> </a:t>
                      </a:r>
                      <a:r>
                        <a:rPr lang="en-US" sz="1500" kern="100" dirty="0" smtClean="0">
                          <a:solidFill>
                            <a:srgbClr val="000000"/>
                          </a:solidFill>
                          <a:effectLst/>
                          <a:latin typeface="Times New Roman" panose="02020603050405020304" pitchFamily="18" charset="0"/>
                          <a:ea typeface="標楷體" panose="03000509000000000000" pitchFamily="65" charset="-120"/>
                        </a:rPr>
                        <a:t>CNTs/CF anodes </a:t>
                      </a:r>
                      <a:endParaRPr lang="zh-TW" sz="1500" kern="100" dirty="0">
                        <a:solidFill>
                          <a:srgbClr val="000000"/>
                        </a:solidFill>
                        <a:effectLst/>
                        <a:latin typeface="Times New Roman" panose="02020603050405020304" pitchFamily="18" charset="0"/>
                        <a:ea typeface="標楷體" panose="03000509000000000000" pitchFamily="65" charset="-12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77495">
                <a:tc gridSpan="2">
                  <a:txBody>
                    <a:bodyPr/>
                    <a:lstStyle/>
                    <a:p>
                      <a:pPr algn="ctr">
                        <a:lnSpc>
                          <a:spcPts val="1500"/>
                        </a:lnSpc>
                        <a:spcBef>
                          <a:spcPts val="240"/>
                        </a:spcBef>
                        <a:spcAft>
                          <a:spcPts val="0"/>
                        </a:spcAft>
                      </a:pPr>
                      <a:r>
                        <a:rPr lang="en-US" sz="1500" kern="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Electrodes</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zh-TW" altLang="en-US"/>
                    </a:p>
                  </a:txBody>
                  <a:tcPr/>
                </a:tc>
                <a:tc>
                  <a:txBody>
                    <a:bodyPr/>
                    <a:lstStyle/>
                    <a:p>
                      <a:pPr algn="ctr">
                        <a:spcAft>
                          <a:spcPts val="0"/>
                        </a:spcAft>
                      </a:pPr>
                      <a:r>
                        <a:rPr lang="en-US" sz="1500" kern="0" dirty="0">
                          <a:effectLst/>
                          <a:latin typeface="Times New Roman" panose="02020603050405020304" pitchFamily="18" charset="0"/>
                          <a:ea typeface="標楷體" panose="03000509000000000000" pitchFamily="65" charset="-120"/>
                          <a:cs typeface="Times New Roman" panose="02020603050405020304" pitchFamily="18" charset="0"/>
                        </a:rPr>
                        <a:t>k, min</a:t>
                      </a:r>
                      <a:r>
                        <a:rPr lang="en-US" sz="1500" kern="0" baseline="30000" dirty="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500" kern="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r</a:t>
                      </a:r>
                      <a:r>
                        <a:rPr lang="en-US" sz="1500" kern="0" baseline="300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2</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Degradation efficiency</a:t>
                      </a: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87723">
                <a:tc>
                  <a:txBody>
                    <a:bodyPr/>
                    <a:lstStyle/>
                    <a:p>
                      <a:pPr algn="ctr">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CNTs/CF</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0.0283</a:t>
                      </a:r>
                      <a:endParaRPr lang="zh-TW" sz="15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0.9973</a:t>
                      </a:r>
                      <a:endParaRPr lang="zh-TW" sz="15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96.43</a:t>
                      </a:r>
                      <a:endParaRPr lang="zh-TW" sz="15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r>
              <a:tr h="387723">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just">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RuPt-CNTs/CF</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0.0419</a:t>
                      </a:r>
                      <a:endParaRPr lang="zh-TW" sz="15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0.9859</a:t>
                      </a:r>
                      <a:endParaRPr lang="zh-TW" sz="150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b="1" kern="10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99.43</a:t>
                      </a:r>
                      <a:endParaRPr lang="zh-TW" sz="1500" b="1"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r>
            </a:tbl>
          </a:graphicData>
        </a:graphic>
      </p:graphicFrame>
      <p:graphicFrame>
        <p:nvGraphicFramePr>
          <p:cNvPr id="18" name="圖表 17"/>
          <p:cNvGraphicFramePr>
            <a:graphicFrameLocks/>
          </p:cNvGraphicFramePr>
          <p:nvPr>
            <p:extLst>
              <p:ext uri="{D42A27DB-BD31-4B8C-83A1-F6EECF244321}">
                <p14:modId xmlns:p14="http://schemas.microsoft.com/office/powerpoint/2010/main" val="1066586985"/>
              </p:ext>
            </p:extLst>
          </p:nvPr>
        </p:nvGraphicFramePr>
        <p:xfrm>
          <a:off x="2230320" y="379707"/>
          <a:ext cx="4539344" cy="4081283"/>
        </p:xfrm>
        <a:graphic>
          <a:graphicData uri="http://schemas.openxmlformats.org/drawingml/2006/chart">
            <c:chart xmlns:c="http://schemas.openxmlformats.org/drawingml/2006/chart" xmlns:r="http://schemas.openxmlformats.org/officeDocument/2006/relationships" r:id="rId2"/>
          </a:graphicData>
        </a:graphic>
      </p:graphicFrame>
      <p:sp>
        <p:nvSpPr>
          <p:cNvPr id="22" name="文字方塊 21"/>
          <p:cNvSpPr txBox="1"/>
          <p:nvPr/>
        </p:nvSpPr>
        <p:spPr>
          <a:xfrm>
            <a:off x="4823744" y="974348"/>
            <a:ext cx="1563505" cy="600164"/>
          </a:xfrm>
          <a:prstGeom prst="rect">
            <a:avLst/>
          </a:prstGeom>
          <a:noFill/>
        </p:spPr>
        <p:txBody>
          <a:bodyPr wrap="none" rtlCol="0">
            <a:spAutoFit/>
          </a:bodyPr>
          <a:lstStyle/>
          <a:p>
            <a:pPr>
              <a:spcBef>
                <a:spcPts val="600"/>
              </a:spcBef>
            </a:pPr>
            <a:r>
              <a:rPr lang="zh-TW" altLang="zh-TW" sz="1400" dirty="0">
                <a:latin typeface="Times New Roman" panose="02020603050405020304" pitchFamily="18" charset="0"/>
                <a:ea typeface="標楷體" panose="03000509000000000000" pitchFamily="65" charset="-120"/>
              </a:rPr>
              <a:t>△</a:t>
            </a:r>
            <a:r>
              <a:rPr lang="en-US" altLang="zh-TW" sz="1400" dirty="0">
                <a:latin typeface="Times New Roman" panose="02020603050405020304" pitchFamily="18" charset="0"/>
                <a:ea typeface="標楷體" panose="03000509000000000000" pitchFamily="65" charset="-120"/>
              </a:rPr>
              <a:t>: CNTs/CF</a:t>
            </a:r>
          </a:p>
          <a:p>
            <a:pPr>
              <a:spcBef>
                <a:spcPts val="600"/>
              </a:spcBef>
            </a:pPr>
            <a:r>
              <a:rPr lang="zh-TW" altLang="zh-TW" sz="1400" dirty="0" smtClean="0">
                <a:latin typeface="Times New Roman" panose="02020603050405020304" pitchFamily="18" charset="0"/>
                <a:ea typeface="標楷體" panose="03000509000000000000" pitchFamily="65" charset="-120"/>
              </a:rPr>
              <a:t>○</a:t>
            </a:r>
            <a:r>
              <a:rPr lang="en-US" altLang="zh-TW" sz="1400" dirty="0" smtClean="0">
                <a:latin typeface="Times New Roman" panose="02020603050405020304" pitchFamily="18" charset="0"/>
                <a:ea typeface="標楷體" panose="03000509000000000000" pitchFamily="65" charset="-120"/>
              </a:rPr>
              <a:t>: </a:t>
            </a:r>
            <a:r>
              <a:rPr lang="en-US" altLang="zh-TW" sz="1400" dirty="0" err="1" smtClean="0">
                <a:latin typeface="Times New Roman" panose="02020603050405020304" pitchFamily="18" charset="0"/>
                <a:ea typeface="標楷體" panose="03000509000000000000" pitchFamily="65" charset="-120"/>
              </a:rPr>
              <a:t>RuPt</a:t>
            </a:r>
            <a:r>
              <a:rPr lang="en-US" altLang="zh-TW" sz="1400" dirty="0" smtClean="0">
                <a:latin typeface="Times New Roman" panose="02020603050405020304" pitchFamily="18" charset="0"/>
                <a:ea typeface="標楷體" panose="03000509000000000000" pitchFamily="65" charset="-120"/>
              </a:rPr>
              <a:t>-CNTs/CF</a:t>
            </a:r>
          </a:p>
        </p:txBody>
      </p:sp>
    </p:spTree>
    <p:extLst>
      <p:ext uri="{BB962C8B-B14F-4D97-AF65-F5344CB8AC3E}">
        <p14:creationId xmlns:p14="http://schemas.microsoft.com/office/powerpoint/2010/main" val="1986123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22</a:t>
            </a:fld>
            <a:endParaRPr lang="zh-TW" altLang="en-US" dirty="0"/>
          </a:p>
        </p:txBody>
      </p:sp>
      <p:sp>
        <p:nvSpPr>
          <p:cNvPr id="7" name="矩形 6"/>
          <p:cNvSpPr/>
          <p:nvPr/>
        </p:nvSpPr>
        <p:spPr>
          <a:xfrm>
            <a:off x="4620809" y="2926578"/>
            <a:ext cx="3775602" cy="1066959"/>
          </a:xfrm>
          <a:prstGeom prst="rect">
            <a:avLst/>
          </a:prstGeom>
        </p:spPr>
        <p:txBody>
          <a:bodyPr wrap="square">
            <a:spAutoFit/>
          </a:bodyPr>
          <a:lstStyle/>
          <a:p>
            <a:pPr algn="just">
              <a:lnSpc>
                <a:spcPts val="1900"/>
              </a:lnSpc>
              <a:spcAft>
                <a:spcPts val="0"/>
              </a:spcAft>
            </a:pPr>
            <a:r>
              <a:rPr lang="en-US" altLang="zh-TW" sz="1500" b="1" dirty="0">
                <a:solidFill>
                  <a:srgbClr val="000000"/>
                </a:solidFill>
                <a:latin typeface="Times New Roman" panose="02020603050405020304" pitchFamily="18" charset="0"/>
                <a:ea typeface="標楷體" panose="03000509000000000000" pitchFamily="65" charset="-120"/>
              </a:rPr>
              <a:t>Fig. </a:t>
            </a:r>
            <a:r>
              <a:rPr lang="en-US" altLang="zh-TW" sz="1500" b="1" dirty="0" smtClean="0">
                <a:solidFill>
                  <a:srgbClr val="000000"/>
                </a:solidFill>
                <a:latin typeface="Times New Roman" panose="02020603050405020304" pitchFamily="18" charset="0"/>
                <a:ea typeface="標楷體" panose="03000509000000000000" pitchFamily="65" charset="-120"/>
              </a:rPr>
              <a:t>8</a:t>
            </a:r>
            <a:r>
              <a:rPr lang="en-US" altLang="zh-TW" sz="1500" dirty="0" smtClean="0">
                <a:solidFill>
                  <a:srgbClr val="000000"/>
                </a:solidFill>
                <a:latin typeface="Times New Roman" panose="02020603050405020304" pitchFamily="18" charset="0"/>
                <a:ea typeface="標楷體" panose="03000509000000000000" pitchFamily="65" charset="-120"/>
              </a:rPr>
              <a:t> </a:t>
            </a:r>
            <a:r>
              <a:rPr lang="en-US" altLang="zh-TW" sz="1500" dirty="0">
                <a:solidFill>
                  <a:srgbClr val="000000"/>
                </a:solidFill>
                <a:latin typeface="Times New Roman" panose="02020603050405020304" pitchFamily="18" charset="0"/>
                <a:ea typeface="標楷體" panose="03000509000000000000" pitchFamily="65" charset="-120"/>
              </a:rPr>
              <a:t>The mineralization current efficiency (MCE) of phenol oxidation </a:t>
            </a:r>
            <a:r>
              <a:rPr lang="en-US" altLang="zh-TW" sz="1500" dirty="0" smtClean="0">
                <a:solidFill>
                  <a:srgbClr val="000000"/>
                </a:solidFill>
                <a:latin typeface="Times New Roman" panose="02020603050405020304" pitchFamily="18" charset="0"/>
                <a:ea typeface="標楷體" panose="03000509000000000000" pitchFamily="65" charset="-120"/>
              </a:rPr>
              <a:t>using CNTs/CF </a:t>
            </a:r>
            <a:r>
              <a:rPr lang="en-US" altLang="zh-TW" sz="1500" dirty="0">
                <a:solidFill>
                  <a:srgbClr val="000000"/>
                </a:solidFill>
                <a:latin typeface="Times New Roman" panose="02020603050405020304" pitchFamily="18" charset="0"/>
                <a:ea typeface="標楷體" panose="03000509000000000000" pitchFamily="65" charset="-120"/>
              </a:rPr>
              <a:t>and </a:t>
            </a:r>
            <a:r>
              <a:rPr lang="en-US" altLang="zh-TW" sz="1500" dirty="0" err="1" smtClean="0">
                <a:solidFill>
                  <a:srgbClr val="000000"/>
                </a:solidFill>
                <a:latin typeface="Times New Roman" panose="02020603050405020304" pitchFamily="18" charset="0"/>
                <a:ea typeface="標楷體" panose="03000509000000000000" pitchFamily="65" charset="-120"/>
              </a:rPr>
              <a:t>RuPt</a:t>
            </a:r>
            <a:r>
              <a:rPr lang="en-US" altLang="zh-TW" sz="1500" dirty="0" smtClean="0">
                <a:solidFill>
                  <a:srgbClr val="000000"/>
                </a:solidFill>
                <a:latin typeface="Times New Roman" panose="02020603050405020304" pitchFamily="18" charset="0"/>
                <a:ea typeface="標楷體" panose="03000509000000000000" pitchFamily="65" charset="-120"/>
              </a:rPr>
              <a:t>-CNTs/CF </a:t>
            </a:r>
            <a:r>
              <a:rPr lang="en-US" altLang="zh-TW" sz="1500" dirty="0">
                <a:solidFill>
                  <a:srgbClr val="000000"/>
                </a:solidFill>
                <a:latin typeface="Times New Roman" panose="02020603050405020304" pitchFamily="18" charset="0"/>
                <a:ea typeface="標楷體" panose="03000509000000000000" pitchFamily="65" charset="-120"/>
              </a:rPr>
              <a:t>in 0.01 M H</a:t>
            </a:r>
            <a:r>
              <a:rPr lang="en-US" altLang="zh-TW" sz="1500" baseline="-25000" dirty="0">
                <a:solidFill>
                  <a:srgbClr val="000000"/>
                </a:solidFill>
                <a:latin typeface="Times New Roman" panose="02020603050405020304" pitchFamily="18" charset="0"/>
                <a:ea typeface="標楷體" panose="03000509000000000000" pitchFamily="65" charset="-120"/>
              </a:rPr>
              <a:t>2</a:t>
            </a:r>
            <a:r>
              <a:rPr lang="en-US" altLang="zh-TW" sz="1500" dirty="0">
                <a:solidFill>
                  <a:srgbClr val="000000"/>
                </a:solidFill>
                <a:latin typeface="Times New Roman" panose="02020603050405020304" pitchFamily="18" charset="0"/>
                <a:ea typeface="標楷體" panose="03000509000000000000" pitchFamily="65" charset="-120"/>
              </a:rPr>
              <a:t>SO</a:t>
            </a:r>
            <a:r>
              <a:rPr lang="en-US" altLang="zh-TW" sz="1500" baseline="-25000" dirty="0">
                <a:solidFill>
                  <a:srgbClr val="000000"/>
                </a:solidFill>
                <a:latin typeface="Times New Roman" panose="02020603050405020304" pitchFamily="18" charset="0"/>
                <a:ea typeface="標楷體" panose="03000509000000000000" pitchFamily="65" charset="-120"/>
              </a:rPr>
              <a:t>4</a:t>
            </a:r>
            <a:r>
              <a:rPr lang="en-US" altLang="zh-TW" sz="1500" dirty="0">
                <a:solidFill>
                  <a:srgbClr val="000000"/>
                </a:solidFill>
                <a:latin typeface="Times New Roman" panose="02020603050405020304" pitchFamily="18" charset="0"/>
                <a:ea typeface="標楷體" panose="03000509000000000000" pitchFamily="65" charset="-120"/>
              </a:rPr>
              <a:t> for 120 min, initial concentration of phenol: 10 mg L</a:t>
            </a:r>
            <a:r>
              <a:rPr lang="en-US" altLang="zh-TW" sz="1500" baseline="30000" dirty="0">
                <a:solidFill>
                  <a:srgbClr val="000000"/>
                </a:solidFill>
                <a:latin typeface="Times New Roman" panose="02020603050405020304" pitchFamily="18" charset="0"/>
                <a:ea typeface="標楷體" panose="03000509000000000000" pitchFamily="65" charset="-120"/>
              </a:rPr>
              <a:t>-1</a:t>
            </a:r>
            <a:r>
              <a:rPr lang="en-US" altLang="zh-TW" sz="1500" dirty="0">
                <a:solidFill>
                  <a:srgbClr val="000000"/>
                </a:solidFill>
                <a:latin typeface="Times New Roman" panose="02020603050405020304" pitchFamily="18" charset="0"/>
                <a:ea typeface="標楷體" panose="03000509000000000000" pitchFamily="65" charset="-120"/>
              </a:rPr>
              <a:t>.</a:t>
            </a:r>
            <a:endParaRPr lang="zh-TW" altLang="zh-TW" sz="1500" dirty="0">
              <a:solidFill>
                <a:srgbClr val="000000"/>
              </a:solidFill>
              <a:effectLst/>
              <a:latin typeface="Times New Roman" panose="02020603050405020304" pitchFamily="18" charset="0"/>
              <a:ea typeface="標楷體" panose="03000509000000000000" pitchFamily="65" charset="-120"/>
            </a:endParaRPr>
          </a:p>
        </p:txBody>
      </p:sp>
      <p:sp>
        <p:nvSpPr>
          <p:cNvPr id="11" name="標題 1"/>
          <p:cNvSpPr txBox="1">
            <a:spLocks/>
          </p:cNvSpPr>
          <p:nvPr/>
        </p:nvSpPr>
        <p:spPr bwMode="auto">
          <a:xfrm>
            <a:off x="107504" y="116632"/>
            <a:ext cx="7344816" cy="7594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lnSpc>
                <a:spcPct val="150000"/>
              </a:lnSpc>
              <a:defRPr/>
            </a:pPr>
            <a:r>
              <a:rPr kumimoji="0" lang="en-US" altLang="zh-TW" sz="3100" b="1" kern="0"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rPr>
              <a:t>Various anodes</a:t>
            </a:r>
          </a:p>
          <a:p>
            <a:pPr eaLnBrk="0" hangingPunct="0">
              <a:lnSpc>
                <a:spcPct val="150000"/>
              </a:lnSpc>
              <a:defRPr/>
            </a:pPr>
            <a:r>
              <a:rPr kumimoji="0" lang="en-US" altLang="zh-TW" sz="3100" b="1" kern="0" dirty="0" smtClean="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rPr>
              <a:t>Mineralization </a:t>
            </a:r>
            <a:r>
              <a:rPr kumimoji="0" lang="en-US" altLang="zh-TW" sz="3100" b="1" kern="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rPr>
              <a:t>current efficiency </a:t>
            </a:r>
          </a:p>
        </p:txBody>
      </p:sp>
      <p:grpSp>
        <p:nvGrpSpPr>
          <p:cNvPr id="17" name="群組 16"/>
          <p:cNvGrpSpPr>
            <a:grpSpLocks noChangeAspect="1"/>
          </p:cNvGrpSpPr>
          <p:nvPr/>
        </p:nvGrpSpPr>
        <p:grpSpPr>
          <a:xfrm>
            <a:off x="719481" y="955936"/>
            <a:ext cx="4282093" cy="3804668"/>
            <a:chOff x="2051720" y="1124744"/>
            <a:chExt cx="4896544" cy="4350611"/>
          </a:xfrm>
        </p:grpSpPr>
        <p:graphicFrame>
          <p:nvGraphicFramePr>
            <p:cNvPr id="15" name="圖表 14"/>
            <p:cNvGraphicFramePr>
              <a:graphicFrameLocks/>
            </p:cNvGraphicFramePr>
            <p:nvPr>
              <p:extLst>
                <p:ext uri="{D42A27DB-BD31-4B8C-83A1-F6EECF244321}">
                  <p14:modId xmlns:p14="http://schemas.microsoft.com/office/powerpoint/2010/main" val="421435335"/>
                </p:ext>
              </p:extLst>
            </p:nvPr>
          </p:nvGraphicFramePr>
          <p:xfrm>
            <a:off x="2051720" y="1124744"/>
            <a:ext cx="4896544" cy="4350611"/>
          </p:xfrm>
          <a:graphic>
            <a:graphicData uri="http://schemas.openxmlformats.org/drawingml/2006/chart">
              <c:chart xmlns:c="http://schemas.openxmlformats.org/drawingml/2006/chart" xmlns:r="http://schemas.openxmlformats.org/officeDocument/2006/relationships" r:id="rId3"/>
            </a:graphicData>
          </a:graphic>
        </p:graphicFrame>
        <p:sp>
          <p:nvSpPr>
            <p:cNvPr id="8" name="文字方塊 7"/>
            <p:cNvSpPr txBox="1"/>
            <p:nvPr/>
          </p:nvSpPr>
          <p:spPr>
            <a:xfrm>
              <a:off x="4653698" y="1627329"/>
              <a:ext cx="1668697" cy="647549"/>
            </a:xfrm>
            <a:prstGeom prst="rect">
              <a:avLst/>
            </a:prstGeom>
            <a:noFill/>
          </p:spPr>
          <p:txBody>
            <a:bodyPr wrap="none" rtlCol="0">
              <a:spAutoFit/>
            </a:bodyPr>
            <a:lstStyle/>
            <a:p>
              <a:pPr>
                <a:spcBef>
                  <a:spcPts val="600"/>
                </a:spcBef>
              </a:pPr>
              <a:r>
                <a:rPr lang="zh-TW" altLang="zh-TW" sz="1400" dirty="0" smtClean="0">
                  <a:latin typeface="Times New Roman" panose="02020603050405020304" pitchFamily="18" charset="0"/>
                  <a:ea typeface="標楷體" panose="03000509000000000000" pitchFamily="65" charset="-120"/>
                </a:rPr>
                <a:t>○</a:t>
              </a:r>
              <a:r>
                <a:rPr lang="en-US" altLang="zh-TW" sz="1400" dirty="0" smtClean="0">
                  <a:latin typeface="Times New Roman" panose="02020603050405020304" pitchFamily="18" charset="0"/>
                  <a:ea typeface="標楷體" panose="03000509000000000000" pitchFamily="65" charset="-120"/>
                </a:rPr>
                <a:t>: </a:t>
              </a:r>
              <a:r>
                <a:rPr lang="en-US" altLang="zh-TW" sz="1400" dirty="0" err="1" smtClean="0">
                  <a:latin typeface="Times New Roman" panose="02020603050405020304" pitchFamily="18" charset="0"/>
                  <a:ea typeface="標楷體" panose="03000509000000000000" pitchFamily="65" charset="-120"/>
                </a:rPr>
                <a:t>RuPt</a:t>
              </a:r>
              <a:r>
                <a:rPr lang="en-US" altLang="zh-TW" sz="1400" dirty="0" smtClean="0">
                  <a:latin typeface="Times New Roman" panose="02020603050405020304" pitchFamily="18" charset="0"/>
                  <a:ea typeface="標楷體" panose="03000509000000000000" pitchFamily="65" charset="-120"/>
                </a:rPr>
                <a:t>-CNTs/CF</a:t>
              </a:r>
            </a:p>
            <a:p>
              <a:pPr>
                <a:spcBef>
                  <a:spcPts val="600"/>
                </a:spcBef>
              </a:pPr>
              <a:r>
                <a:rPr lang="zh-TW" altLang="zh-TW" sz="1400" dirty="0" smtClean="0">
                  <a:latin typeface="Times New Roman" panose="02020603050405020304" pitchFamily="18" charset="0"/>
                  <a:ea typeface="標楷體" panose="03000509000000000000" pitchFamily="65" charset="-120"/>
                </a:rPr>
                <a:t>△</a:t>
              </a:r>
              <a:r>
                <a:rPr lang="en-US" altLang="zh-TW" sz="1400" dirty="0" smtClean="0">
                  <a:latin typeface="Times New Roman" panose="02020603050405020304" pitchFamily="18" charset="0"/>
                  <a:ea typeface="標楷體" panose="03000509000000000000" pitchFamily="65" charset="-120"/>
                </a:rPr>
                <a:t>: CNTs/CF</a:t>
              </a:r>
              <a:endParaRPr lang="en-US" altLang="zh-TW" sz="1400" dirty="0">
                <a:latin typeface="Times New Roman" panose="02020603050405020304" pitchFamily="18" charset="0"/>
                <a:ea typeface="標楷體" panose="03000509000000000000" pitchFamily="65" charset="-120"/>
              </a:endParaRPr>
            </a:p>
          </p:txBody>
        </p:sp>
      </p:grpSp>
      <p:graphicFrame>
        <p:nvGraphicFramePr>
          <p:cNvPr id="18" name="表格 17"/>
          <p:cNvGraphicFramePr>
            <a:graphicFrameLocks noGrp="1"/>
          </p:cNvGraphicFramePr>
          <p:nvPr>
            <p:extLst>
              <p:ext uri="{D42A27DB-BD31-4B8C-83A1-F6EECF244321}">
                <p14:modId xmlns:p14="http://schemas.microsoft.com/office/powerpoint/2010/main" val="2836754992"/>
              </p:ext>
            </p:extLst>
          </p:nvPr>
        </p:nvGraphicFramePr>
        <p:xfrm>
          <a:off x="971600" y="4653136"/>
          <a:ext cx="6624736" cy="1542082"/>
        </p:xfrm>
        <a:graphic>
          <a:graphicData uri="http://schemas.openxmlformats.org/drawingml/2006/table">
            <a:tbl>
              <a:tblPr firstRow="1" firstCol="1" bandRow="1"/>
              <a:tblGrid>
                <a:gridCol w="99487"/>
                <a:gridCol w="1587596"/>
                <a:gridCol w="1142705"/>
                <a:gridCol w="1418684"/>
                <a:gridCol w="2376264"/>
              </a:tblGrid>
              <a:tr h="277495">
                <a:tc gridSpan="5">
                  <a:txBody>
                    <a:bodyPr/>
                    <a:lstStyle/>
                    <a:p>
                      <a:pPr algn="just">
                        <a:lnSpc>
                          <a:spcPts val="2000"/>
                        </a:lnSpc>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rPr>
                        <a:t>T</a:t>
                      </a:r>
                      <a:r>
                        <a:rPr lang="en-US" sz="1500" b="1" kern="100" dirty="0">
                          <a:solidFill>
                            <a:srgbClr val="000000"/>
                          </a:solidFill>
                          <a:effectLst/>
                          <a:latin typeface="Times New Roman" panose="02020603050405020304" pitchFamily="18" charset="0"/>
                          <a:ea typeface="標楷體" panose="03000509000000000000" pitchFamily="65" charset="-120"/>
                        </a:rPr>
                        <a:t>able </a:t>
                      </a:r>
                      <a:r>
                        <a:rPr lang="en-US" altLang="zh-TW" sz="1500" b="1" kern="100" dirty="0" smtClean="0">
                          <a:solidFill>
                            <a:srgbClr val="000000"/>
                          </a:solidFill>
                          <a:effectLst/>
                          <a:latin typeface="Times New Roman" panose="02020603050405020304" pitchFamily="18" charset="0"/>
                          <a:ea typeface="標楷體" panose="03000509000000000000" pitchFamily="65" charset="-120"/>
                        </a:rPr>
                        <a:t>5</a:t>
                      </a:r>
                      <a:r>
                        <a:rPr lang="en-US" sz="1500" kern="100" dirty="0" smtClean="0">
                          <a:solidFill>
                            <a:srgbClr val="000000"/>
                          </a:solidFill>
                          <a:effectLst/>
                          <a:latin typeface="Times New Roman" panose="02020603050405020304" pitchFamily="18" charset="0"/>
                          <a:ea typeface="標楷體" panose="03000509000000000000" pitchFamily="65" charset="-120"/>
                        </a:rPr>
                        <a:t> </a:t>
                      </a:r>
                      <a:r>
                        <a:rPr lang="en-US" sz="1500" kern="100" dirty="0">
                          <a:solidFill>
                            <a:srgbClr val="000000"/>
                          </a:solidFill>
                          <a:effectLst/>
                          <a:latin typeface="Times New Roman" panose="02020603050405020304" pitchFamily="18" charset="0"/>
                          <a:ea typeface="標楷體" panose="03000509000000000000" pitchFamily="65" charset="-120"/>
                        </a:rPr>
                        <a:t>Mineralization efficiency </a:t>
                      </a:r>
                      <a:r>
                        <a:rPr lang="en-US" altLang="zh-TW" sz="1500" kern="100" dirty="0" smtClean="0">
                          <a:solidFill>
                            <a:srgbClr val="000000"/>
                          </a:solidFill>
                          <a:effectLst/>
                          <a:latin typeface="Times New Roman" panose="02020603050405020304" pitchFamily="18" charset="0"/>
                          <a:ea typeface="標楷體" panose="03000509000000000000" pitchFamily="65" charset="-120"/>
                        </a:rPr>
                        <a:t>by TOC </a:t>
                      </a:r>
                      <a:r>
                        <a:rPr lang="en-US" sz="1500" kern="100" dirty="0" smtClean="0">
                          <a:solidFill>
                            <a:srgbClr val="000000"/>
                          </a:solidFill>
                          <a:effectLst/>
                          <a:latin typeface="Times New Roman" panose="02020603050405020304" pitchFamily="18" charset="0"/>
                          <a:ea typeface="標楷體" panose="03000509000000000000" pitchFamily="65" charset="-120"/>
                        </a:rPr>
                        <a:t>and </a:t>
                      </a:r>
                      <a:r>
                        <a:rPr lang="en-US" sz="1500" kern="100" dirty="0">
                          <a:solidFill>
                            <a:srgbClr val="000000"/>
                          </a:solidFill>
                          <a:effectLst/>
                          <a:latin typeface="Times New Roman" panose="02020603050405020304" pitchFamily="18" charset="0"/>
                          <a:ea typeface="標楷體" panose="03000509000000000000" pitchFamily="65" charset="-120"/>
                        </a:rPr>
                        <a:t>1</a:t>
                      </a:r>
                      <a:r>
                        <a:rPr lang="en-US" sz="1500" kern="100" baseline="30000" dirty="0">
                          <a:solidFill>
                            <a:srgbClr val="000000"/>
                          </a:solidFill>
                          <a:effectLst/>
                          <a:latin typeface="Times New Roman" panose="02020603050405020304" pitchFamily="18" charset="0"/>
                          <a:ea typeface="標楷體" panose="03000509000000000000" pitchFamily="65" charset="-120"/>
                        </a:rPr>
                        <a:t>st</a:t>
                      </a:r>
                      <a:r>
                        <a:rPr lang="en-US" sz="1500" kern="100" dirty="0">
                          <a:solidFill>
                            <a:srgbClr val="000000"/>
                          </a:solidFill>
                          <a:effectLst/>
                          <a:latin typeface="Times New Roman" panose="02020603050405020304" pitchFamily="18" charset="0"/>
                          <a:ea typeface="標楷體" panose="03000509000000000000" pitchFamily="65" charset="-120"/>
                        </a:rPr>
                        <a:t> order rate coefficient (k) of 10 mg L</a:t>
                      </a:r>
                      <a:r>
                        <a:rPr lang="en-US" sz="1500" kern="100" baseline="30000" dirty="0">
                          <a:solidFill>
                            <a:srgbClr val="000000"/>
                          </a:solidFill>
                          <a:effectLst/>
                          <a:latin typeface="Times New Roman" panose="02020603050405020304" pitchFamily="18" charset="0"/>
                          <a:ea typeface="標楷體" panose="03000509000000000000" pitchFamily="65" charset="-120"/>
                        </a:rPr>
                        <a:t>-1</a:t>
                      </a:r>
                      <a:r>
                        <a:rPr lang="en-US" sz="1500" kern="100" dirty="0">
                          <a:solidFill>
                            <a:srgbClr val="000000"/>
                          </a:solidFill>
                          <a:effectLst/>
                          <a:latin typeface="Times New Roman" panose="02020603050405020304" pitchFamily="18" charset="0"/>
                          <a:ea typeface="標楷體" panose="03000509000000000000" pitchFamily="65" charset="-120"/>
                        </a:rPr>
                        <a:t> phenol oxidation in 0.01 M H</a:t>
                      </a:r>
                      <a:r>
                        <a:rPr lang="en-US" sz="1500" kern="100" baseline="-25000" dirty="0">
                          <a:solidFill>
                            <a:srgbClr val="000000"/>
                          </a:solidFill>
                          <a:effectLst/>
                          <a:latin typeface="Times New Roman" panose="02020603050405020304" pitchFamily="18" charset="0"/>
                          <a:ea typeface="標楷體" panose="03000509000000000000" pitchFamily="65" charset="-120"/>
                        </a:rPr>
                        <a:t>2</a:t>
                      </a:r>
                      <a:r>
                        <a:rPr lang="en-US" sz="1500" kern="100" dirty="0">
                          <a:solidFill>
                            <a:srgbClr val="000000"/>
                          </a:solidFill>
                          <a:effectLst/>
                          <a:latin typeface="Times New Roman" panose="02020603050405020304" pitchFamily="18" charset="0"/>
                          <a:ea typeface="標楷體" panose="03000509000000000000" pitchFamily="65" charset="-120"/>
                        </a:rPr>
                        <a:t>SO</a:t>
                      </a:r>
                      <a:r>
                        <a:rPr lang="en-US" sz="1500" kern="100" baseline="-25000" dirty="0">
                          <a:solidFill>
                            <a:srgbClr val="000000"/>
                          </a:solidFill>
                          <a:effectLst/>
                          <a:latin typeface="Times New Roman" panose="02020603050405020304" pitchFamily="18" charset="0"/>
                          <a:ea typeface="標楷體" panose="03000509000000000000" pitchFamily="65" charset="-120"/>
                        </a:rPr>
                        <a:t>4</a:t>
                      </a:r>
                      <a:r>
                        <a:rPr lang="en-US" sz="1500" kern="100" baseline="30000" dirty="0">
                          <a:solidFill>
                            <a:srgbClr val="000000"/>
                          </a:solidFill>
                          <a:effectLst/>
                          <a:latin typeface="Times New Roman" panose="02020603050405020304" pitchFamily="18" charset="0"/>
                          <a:ea typeface="標楷體" panose="03000509000000000000" pitchFamily="65" charset="-120"/>
                        </a:rPr>
                        <a:t> </a:t>
                      </a:r>
                      <a:r>
                        <a:rPr lang="en-US" sz="1500" kern="100" dirty="0">
                          <a:solidFill>
                            <a:srgbClr val="000000"/>
                          </a:solidFill>
                          <a:effectLst/>
                          <a:latin typeface="Times New Roman" panose="02020603050405020304" pitchFamily="18" charset="0"/>
                          <a:ea typeface="標楷體" panose="03000509000000000000" pitchFamily="65" charset="-120"/>
                        </a:rPr>
                        <a:t>using</a:t>
                      </a:r>
                      <a:r>
                        <a:rPr lang="en-US" sz="1500" b="1" kern="100" dirty="0">
                          <a:solidFill>
                            <a:srgbClr val="000000"/>
                          </a:solidFill>
                          <a:effectLst/>
                          <a:latin typeface="Times New Roman" panose="02020603050405020304" pitchFamily="18" charset="0"/>
                          <a:ea typeface="標楷體" panose="03000509000000000000" pitchFamily="65" charset="-120"/>
                        </a:rPr>
                        <a:t> </a:t>
                      </a:r>
                      <a:r>
                        <a:rPr lang="en-US" sz="1500" kern="100" dirty="0" smtClean="0">
                          <a:solidFill>
                            <a:srgbClr val="000000"/>
                          </a:solidFill>
                          <a:effectLst/>
                          <a:latin typeface="Times New Roman" panose="02020603050405020304" pitchFamily="18" charset="0"/>
                          <a:ea typeface="標楷體" panose="03000509000000000000" pitchFamily="65" charset="-120"/>
                        </a:rPr>
                        <a:t>CNTs/CF and </a:t>
                      </a:r>
                      <a:r>
                        <a:rPr lang="en-US" sz="1500" kern="100" dirty="0" err="1" smtClean="0">
                          <a:solidFill>
                            <a:srgbClr val="000000"/>
                          </a:solidFill>
                          <a:effectLst/>
                          <a:latin typeface="Times New Roman" panose="02020603050405020304" pitchFamily="18" charset="0"/>
                          <a:ea typeface="標楷體" panose="03000509000000000000" pitchFamily="65" charset="-120"/>
                        </a:rPr>
                        <a:t>RuPt</a:t>
                      </a:r>
                      <a:r>
                        <a:rPr lang="en-US" sz="1500" kern="100" dirty="0" smtClean="0">
                          <a:solidFill>
                            <a:srgbClr val="000000"/>
                          </a:solidFill>
                          <a:effectLst/>
                          <a:latin typeface="Times New Roman" panose="02020603050405020304" pitchFamily="18" charset="0"/>
                          <a:ea typeface="標楷體" panose="03000509000000000000" pitchFamily="65" charset="-120"/>
                        </a:rPr>
                        <a:t>-CNTs/CF anodes</a:t>
                      </a:r>
                      <a:endParaRPr lang="zh-TW" sz="1500" kern="100" dirty="0">
                        <a:solidFill>
                          <a:srgbClr val="000000"/>
                        </a:solidFill>
                        <a:effectLst/>
                        <a:latin typeface="Times New Roman" panose="02020603050405020304" pitchFamily="18" charset="0"/>
                        <a:ea typeface="標楷體" panose="03000509000000000000" pitchFamily="65" charset="-12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77495">
                <a:tc gridSpan="2">
                  <a:txBody>
                    <a:bodyPr/>
                    <a:lstStyle/>
                    <a:p>
                      <a:pPr algn="ctr">
                        <a:lnSpc>
                          <a:spcPts val="1500"/>
                        </a:lnSpc>
                        <a:spcBef>
                          <a:spcPts val="240"/>
                        </a:spcBef>
                        <a:spcAft>
                          <a:spcPts val="0"/>
                        </a:spcAft>
                      </a:pPr>
                      <a:r>
                        <a:rPr lang="en-US" sz="1500" kern="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Electrodes</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zh-TW" altLang="en-US"/>
                    </a:p>
                  </a:txBody>
                  <a:tcPr/>
                </a:tc>
                <a:tc>
                  <a:txBody>
                    <a:bodyPr/>
                    <a:lstStyle/>
                    <a:p>
                      <a:pPr algn="ctr">
                        <a:spcAft>
                          <a:spcPts val="0"/>
                        </a:spcAft>
                      </a:pPr>
                      <a:r>
                        <a:rPr lang="en-US" sz="1500" kern="0" dirty="0">
                          <a:effectLst/>
                          <a:latin typeface="Times New Roman" panose="02020603050405020304" pitchFamily="18" charset="0"/>
                          <a:ea typeface="標楷體" panose="03000509000000000000" pitchFamily="65" charset="-120"/>
                          <a:cs typeface="Times New Roman" panose="02020603050405020304" pitchFamily="18" charset="0"/>
                        </a:rPr>
                        <a:t>k, min</a:t>
                      </a:r>
                      <a:r>
                        <a:rPr lang="en-US" sz="1500" kern="0" baseline="30000" dirty="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500" kern="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r</a:t>
                      </a:r>
                      <a:r>
                        <a:rPr lang="en-US" sz="1500" kern="0" baseline="300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2</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Mineralization efficiency, %</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87723">
                <a:tc>
                  <a:txBody>
                    <a:bodyPr/>
                    <a:lstStyle/>
                    <a:p>
                      <a:pPr algn="ctr">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CNTs/CF</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0.0038</a:t>
                      </a:r>
                      <a:endParaRPr lang="zh-TW" sz="150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0.9754</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48.07</a:t>
                      </a:r>
                      <a:endParaRPr lang="zh-TW" sz="150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r>
              <a:tr h="387723">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just">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RuPt-CNTs/CF</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b="1" kern="1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0.0076</a:t>
                      </a:r>
                      <a:endParaRPr lang="zh-TW" sz="1500" b="1"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0.9691</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71.34</a:t>
                      </a:r>
                      <a:endParaRPr lang="zh-TW" sz="150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r>
            </a:tbl>
          </a:graphicData>
        </a:graphic>
      </p:graphicFrame>
      <p:grpSp>
        <p:nvGrpSpPr>
          <p:cNvPr id="19" name="群組 18"/>
          <p:cNvGrpSpPr/>
          <p:nvPr/>
        </p:nvGrpSpPr>
        <p:grpSpPr>
          <a:xfrm>
            <a:off x="7154670" y="5549364"/>
            <a:ext cx="1330082" cy="549955"/>
            <a:chOff x="7452044" y="2806188"/>
            <a:chExt cx="1330082" cy="549955"/>
          </a:xfrm>
        </p:grpSpPr>
        <p:sp>
          <p:nvSpPr>
            <p:cNvPr id="20" name="弧形箭號 (左彎) 19"/>
            <p:cNvSpPr/>
            <p:nvPr/>
          </p:nvSpPr>
          <p:spPr>
            <a:xfrm>
              <a:off x="7452044" y="2806188"/>
              <a:ext cx="323970" cy="549955"/>
            </a:xfrm>
            <a:prstGeom prst="curvedLeftArrow">
              <a:avLst>
                <a:gd name="adj1" fmla="val 25000"/>
                <a:gd name="adj2" fmla="val 40411"/>
                <a:gd name="adj3" fmla="val 2500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solidFill>
                  <a:schemeClr val="tx1"/>
                </a:solidFill>
              </a:endParaRPr>
            </a:p>
          </p:txBody>
        </p:sp>
        <p:sp>
          <p:nvSpPr>
            <p:cNvPr id="21" name="矩形 20"/>
            <p:cNvSpPr/>
            <p:nvPr/>
          </p:nvSpPr>
          <p:spPr>
            <a:xfrm>
              <a:off x="7930611" y="2897273"/>
              <a:ext cx="851515" cy="338554"/>
            </a:xfrm>
            <a:prstGeom prst="rect">
              <a:avLst/>
            </a:prstGeom>
          </p:spPr>
          <p:txBody>
            <a:bodyPr wrap="none">
              <a:spAutoFit/>
            </a:bodyPr>
            <a:lstStyle/>
            <a:p>
              <a:pPr>
                <a:spcBef>
                  <a:spcPts val="600"/>
                </a:spcBef>
              </a:pPr>
              <a:r>
                <a:rPr lang="en-US" altLang="zh-TW" sz="1600" b="1" u="sng" dirty="0" smtClean="0">
                  <a:latin typeface="Times New Roman" panose="02020603050405020304" pitchFamily="18" charset="0"/>
                  <a:ea typeface="新細明體" panose="02020500000000000000" pitchFamily="18" charset="-120"/>
                  <a:cs typeface="Times New Roman" panose="02020603050405020304" pitchFamily="18" charset="0"/>
                </a:rPr>
                <a:t>23 % </a:t>
              </a:r>
              <a:r>
                <a:rPr lang="en-US" altLang="zh-TW" sz="1600" b="1" dirty="0" smtClean="0">
                  <a:latin typeface="Times New Roman" panose="02020603050405020304" pitchFamily="18" charset="0"/>
                  <a:ea typeface="新細明體" panose="02020500000000000000" pitchFamily="18" charset="-120"/>
                  <a:cs typeface="Times New Roman" panose="02020603050405020304" pitchFamily="18" charset="0"/>
                </a:rPr>
                <a:t> </a:t>
              </a:r>
              <a:r>
                <a:rPr lang="zh-TW" altLang="en-US" sz="1600" b="1" dirty="0" smtClean="0">
                  <a:latin typeface="Times New Roman" panose="02020603050405020304" pitchFamily="18" charset="0"/>
                  <a:ea typeface="新細明體" panose="02020500000000000000" pitchFamily="18" charset="-120"/>
                  <a:cs typeface="Times New Roman" panose="02020603050405020304" pitchFamily="18" charset="0"/>
                </a:rPr>
                <a:t>↑</a:t>
              </a:r>
              <a:endParaRPr lang="en-US" altLang="zh-TW" sz="1600" b="1" baseline="30000" dirty="0">
                <a:latin typeface="Times New Roman" panose="02020603050405020304" pitchFamily="18" charset="0"/>
                <a:ea typeface="新細明體" panose="02020500000000000000" pitchFamily="18" charset="-120"/>
                <a:cs typeface="Times New Roman" panose="02020603050405020304" pitchFamily="18" charset="0"/>
              </a:endParaRPr>
            </a:p>
          </p:txBody>
        </p:sp>
      </p:grpSp>
    </p:spTree>
    <p:extLst>
      <p:ext uri="{BB962C8B-B14F-4D97-AF65-F5344CB8AC3E}">
        <p14:creationId xmlns:p14="http://schemas.microsoft.com/office/powerpoint/2010/main" val="19199121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23</a:t>
            </a:fld>
            <a:endParaRPr lang="zh-TW" altLang="en-US" dirty="0"/>
          </a:p>
        </p:txBody>
      </p:sp>
      <p:sp>
        <p:nvSpPr>
          <p:cNvPr id="2" name="矩形 1"/>
          <p:cNvSpPr/>
          <p:nvPr/>
        </p:nvSpPr>
        <p:spPr>
          <a:xfrm>
            <a:off x="827584" y="5350634"/>
            <a:ext cx="7574358" cy="784830"/>
          </a:xfrm>
          <a:prstGeom prst="rect">
            <a:avLst/>
          </a:prstGeom>
        </p:spPr>
        <p:txBody>
          <a:bodyPr wrap="square">
            <a:spAutoFit/>
          </a:bodyPr>
          <a:lstStyle/>
          <a:p>
            <a:pPr algn="just"/>
            <a:r>
              <a:rPr lang="en-US" altLang="zh-TW" sz="1500" b="1" dirty="0">
                <a:latin typeface="Times New Roman" panose="02020603050405020304" pitchFamily="18" charset="0"/>
                <a:ea typeface="新細明體" panose="02020500000000000000" pitchFamily="18" charset="-120"/>
                <a:cs typeface="Times New Roman" panose="02020603050405020304" pitchFamily="18" charset="0"/>
              </a:rPr>
              <a:t>Fig. </a:t>
            </a:r>
            <a:r>
              <a:rPr lang="en-US" altLang="zh-TW" sz="1500" b="1" dirty="0">
                <a:latin typeface="Times New Roman" panose="02020603050405020304" pitchFamily="18" charset="0"/>
                <a:ea typeface="新細明體" panose="02020500000000000000" pitchFamily="18" charset="-120"/>
                <a:cs typeface="Times New Roman" panose="02020603050405020304" pitchFamily="18" charset="0"/>
              </a:rPr>
              <a:t>9</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Generation and degradation of 1,4-BQ during the phenol oxidation reaction using </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CNT/CF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and </a:t>
            </a:r>
            <a:r>
              <a:rPr lang="en-US" altLang="zh-TW" sz="1500" dirty="0" err="1" smtClean="0">
                <a:latin typeface="Times New Roman" panose="02020603050405020304" pitchFamily="18" charset="0"/>
                <a:ea typeface="新細明體" panose="02020500000000000000" pitchFamily="18" charset="-120"/>
                <a:cs typeface="Times New Roman" panose="02020603050405020304" pitchFamily="18" charset="0"/>
              </a:rPr>
              <a:t>RuPt</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-CNT/CF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in 0.01 M H</a:t>
            </a:r>
            <a:r>
              <a:rPr lang="en-US" altLang="zh-TW" sz="1500" baseline="-25000" dirty="0">
                <a:latin typeface="Times New Roman" panose="02020603050405020304" pitchFamily="18" charset="0"/>
                <a:ea typeface="新細明體" panose="02020500000000000000" pitchFamily="18" charset="-120"/>
                <a:cs typeface="Times New Roman" panose="02020603050405020304" pitchFamily="18" charset="0"/>
              </a:rPr>
              <a:t>2</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SO</a:t>
            </a:r>
            <a:r>
              <a:rPr lang="en-US" altLang="zh-TW" sz="1500" baseline="-25000" dirty="0">
                <a:latin typeface="Times New Roman" panose="02020603050405020304" pitchFamily="18" charset="0"/>
                <a:ea typeface="新細明體" panose="02020500000000000000" pitchFamily="18" charset="-120"/>
                <a:cs typeface="Times New Roman" panose="02020603050405020304" pitchFamily="18" charset="0"/>
              </a:rPr>
              <a:t>4</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 for 120 min, initial concentration of phenol: </a:t>
            </a:r>
            <a:r>
              <a:rPr lang="en-US" altLang="zh-TW" sz="1500" b="1" dirty="0">
                <a:latin typeface="Times New Roman" panose="02020603050405020304" pitchFamily="18" charset="0"/>
                <a:ea typeface="新細明體" panose="02020500000000000000" pitchFamily="18" charset="-120"/>
                <a:cs typeface="Times New Roman" panose="02020603050405020304" pitchFamily="18" charset="0"/>
              </a:rPr>
              <a:t>10 mg L</a:t>
            </a:r>
            <a:r>
              <a:rPr lang="en-US" altLang="zh-TW" sz="1500" b="1" baseline="30000" dirty="0">
                <a:latin typeface="Times New Roman" panose="02020603050405020304" pitchFamily="18" charset="0"/>
                <a:ea typeface="新細明體" panose="02020500000000000000" pitchFamily="18" charset="-120"/>
                <a:cs typeface="Times New Roman" panose="02020603050405020304" pitchFamily="18" charset="0"/>
              </a:rPr>
              <a:t>-1</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a:t>
            </a:r>
            <a:endParaRPr lang="zh-TW" altLang="en-US" sz="1500" dirty="0">
              <a:latin typeface="Times New Roman" panose="02020603050405020304" pitchFamily="18" charset="0"/>
              <a:cs typeface="Times New Roman" panose="02020603050405020304" pitchFamily="18" charset="0"/>
            </a:endParaRPr>
          </a:p>
        </p:txBody>
      </p:sp>
      <p:sp>
        <p:nvSpPr>
          <p:cNvPr id="8" name="標題 1"/>
          <p:cNvSpPr txBox="1">
            <a:spLocks/>
          </p:cNvSpPr>
          <p:nvPr/>
        </p:nvSpPr>
        <p:spPr bwMode="auto">
          <a:xfrm>
            <a:off x="107504" y="363467"/>
            <a:ext cx="7344816" cy="7594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lnSpc>
                <a:spcPct val="150000"/>
              </a:lnSpc>
              <a:defRPr/>
            </a:pPr>
            <a:r>
              <a:rPr kumimoji="0" lang="en-US" altLang="zh-TW" sz="3100" b="1" kern="0"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rPr>
              <a:t>Intermediate</a:t>
            </a:r>
          </a:p>
          <a:p>
            <a:pPr eaLnBrk="0" hangingPunct="0">
              <a:lnSpc>
                <a:spcPct val="150000"/>
              </a:lnSpc>
              <a:defRPr/>
            </a:pPr>
            <a:r>
              <a:rPr kumimoji="0" lang="en-US" altLang="zh-TW" sz="3100" b="1" kern="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rPr>
              <a:t>Generation of 1,4-BQ </a:t>
            </a:r>
          </a:p>
          <a:p>
            <a:pPr eaLnBrk="0" hangingPunct="0">
              <a:defRPr/>
            </a:pPr>
            <a:endParaRPr kumimoji="0" lang="en-US" altLang="zh-TW" sz="3100" b="1" kern="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p:txBody>
      </p:sp>
      <p:grpSp>
        <p:nvGrpSpPr>
          <p:cNvPr id="6" name="群組 5"/>
          <p:cNvGrpSpPr/>
          <p:nvPr/>
        </p:nvGrpSpPr>
        <p:grpSpPr>
          <a:xfrm>
            <a:off x="1825290" y="1445858"/>
            <a:ext cx="5407894" cy="4451351"/>
            <a:chOff x="1856096" y="1285141"/>
            <a:chExt cx="5407894" cy="4451351"/>
          </a:xfrm>
        </p:grpSpPr>
        <p:graphicFrame>
          <p:nvGraphicFramePr>
            <p:cNvPr id="14" name="圖表 13"/>
            <p:cNvGraphicFramePr>
              <a:graphicFrameLocks/>
            </p:cNvGraphicFramePr>
            <p:nvPr>
              <p:extLst>
                <p:ext uri="{D42A27DB-BD31-4B8C-83A1-F6EECF244321}">
                  <p14:modId xmlns:p14="http://schemas.microsoft.com/office/powerpoint/2010/main" val="2572860101"/>
                </p:ext>
              </p:extLst>
            </p:nvPr>
          </p:nvGraphicFramePr>
          <p:xfrm>
            <a:off x="1856096" y="1285141"/>
            <a:ext cx="4611001" cy="4451351"/>
          </p:xfrm>
          <a:graphic>
            <a:graphicData uri="http://schemas.openxmlformats.org/drawingml/2006/chart">
              <c:chart xmlns:c="http://schemas.openxmlformats.org/drawingml/2006/chart" xmlns:r="http://schemas.openxmlformats.org/officeDocument/2006/relationships" r:id="rId2"/>
            </a:graphicData>
          </a:graphic>
        </p:graphicFrame>
        <p:sp>
          <p:nvSpPr>
            <p:cNvPr id="7" name="文字方塊 6"/>
            <p:cNvSpPr txBox="1"/>
            <p:nvPr/>
          </p:nvSpPr>
          <p:spPr>
            <a:xfrm>
              <a:off x="4458790" y="1540091"/>
              <a:ext cx="1773499" cy="561692"/>
            </a:xfrm>
            <a:prstGeom prst="rect">
              <a:avLst/>
            </a:prstGeom>
            <a:noFill/>
          </p:spPr>
          <p:txBody>
            <a:bodyPr wrap="none" rtlCol="0">
              <a:spAutoFit/>
            </a:bodyPr>
            <a:lstStyle/>
            <a:p>
              <a:pPr>
                <a:spcBef>
                  <a:spcPts val="300"/>
                </a:spcBef>
              </a:pPr>
              <a:r>
                <a:rPr lang="zh-TW" altLang="zh-TW" sz="1350" dirty="0">
                  <a:latin typeface="Times New Roman" panose="02020603050405020304" pitchFamily="18" charset="0"/>
                  <a:ea typeface="標楷體" panose="03000509000000000000" pitchFamily="65" charset="-120"/>
                </a:rPr>
                <a:t>◇</a:t>
              </a:r>
              <a:r>
                <a:rPr lang="en-US" altLang="zh-TW" sz="1350" dirty="0" smtClean="0">
                  <a:latin typeface="Times New Roman" panose="02020603050405020304" pitchFamily="18" charset="0"/>
                  <a:ea typeface="標楷體" panose="03000509000000000000" pitchFamily="65" charset="-120"/>
                </a:rPr>
                <a:t>: CNTs/CF</a:t>
              </a:r>
              <a:endParaRPr lang="en-US" altLang="zh-TW" sz="1350" dirty="0">
                <a:latin typeface="Times New Roman" panose="02020603050405020304" pitchFamily="18" charset="0"/>
                <a:ea typeface="標楷體" panose="03000509000000000000" pitchFamily="65" charset="-120"/>
              </a:endParaRPr>
            </a:p>
            <a:p>
              <a:pPr>
                <a:spcBef>
                  <a:spcPts val="300"/>
                </a:spcBef>
              </a:pPr>
              <a:r>
                <a:rPr lang="zh-TW" altLang="en-US" sz="1350" dirty="0" smtClean="0">
                  <a:latin typeface="Times New Roman" panose="02020603050405020304" pitchFamily="18" charset="0"/>
                  <a:ea typeface="標楷體" panose="03000509000000000000" pitchFamily="65" charset="-120"/>
                </a:rPr>
                <a:t>△</a:t>
              </a:r>
              <a:r>
                <a:rPr lang="zh-TW" altLang="zh-TW" sz="1350" dirty="0" smtClean="0">
                  <a:latin typeface="Times New Roman" panose="02020603050405020304" pitchFamily="18" charset="0"/>
                  <a:ea typeface="標楷體" panose="03000509000000000000" pitchFamily="65" charset="-120"/>
                </a:rPr>
                <a:t> </a:t>
              </a:r>
              <a:r>
                <a:rPr lang="en-US" altLang="zh-TW" sz="1350" dirty="0" smtClean="0">
                  <a:latin typeface="Times New Roman" panose="02020603050405020304" pitchFamily="18" charset="0"/>
                  <a:ea typeface="標楷體" panose="03000509000000000000" pitchFamily="65" charset="-120"/>
                </a:rPr>
                <a:t>: </a:t>
              </a:r>
              <a:r>
                <a:rPr lang="en-US" altLang="zh-TW" sz="1350" dirty="0">
                  <a:latin typeface="Times New Roman" panose="02020603050405020304" pitchFamily="18" charset="0"/>
                  <a:ea typeface="標楷體" panose="03000509000000000000" pitchFamily="65" charset="-120"/>
                </a:rPr>
                <a:t>Ru@Pt-CNTs/CF</a:t>
              </a:r>
              <a:endParaRPr lang="zh-TW" altLang="en-US" sz="1350" dirty="0"/>
            </a:p>
          </p:txBody>
        </p:sp>
        <p:grpSp>
          <p:nvGrpSpPr>
            <p:cNvPr id="5" name="群組 4"/>
            <p:cNvGrpSpPr/>
            <p:nvPr/>
          </p:nvGrpSpPr>
          <p:grpSpPr>
            <a:xfrm>
              <a:off x="5912457" y="1908362"/>
              <a:ext cx="1351533" cy="2894865"/>
              <a:chOff x="5912457" y="1908362"/>
              <a:chExt cx="1351533" cy="2894865"/>
            </a:xfrm>
          </p:grpSpPr>
          <p:sp>
            <p:nvSpPr>
              <p:cNvPr id="10" name="矩形 9"/>
              <p:cNvSpPr/>
              <p:nvPr/>
            </p:nvSpPr>
            <p:spPr>
              <a:xfrm>
                <a:off x="5936382" y="4172285"/>
                <a:ext cx="1327608" cy="630942"/>
              </a:xfrm>
              <a:prstGeom prst="rect">
                <a:avLst/>
              </a:prstGeom>
            </p:spPr>
            <p:txBody>
              <a:bodyPr wrap="none">
                <a:spAutoFit/>
              </a:bodyPr>
              <a:lstStyle/>
              <a:p>
                <a:pPr>
                  <a:spcBef>
                    <a:spcPts val="500"/>
                  </a:spcBef>
                </a:pPr>
                <a:r>
                  <a:rPr lang="zh-TW" altLang="en-US" sz="1500" dirty="0">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 0.2 mg L</a:t>
                </a:r>
                <a:r>
                  <a:rPr lang="en-US" altLang="zh-TW" sz="1500" baseline="30000" dirty="0" smtClean="0">
                    <a:latin typeface="Times New Roman" panose="02020603050405020304" pitchFamily="18" charset="0"/>
                    <a:ea typeface="新細明體" panose="02020500000000000000" pitchFamily="18" charset="-120"/>
                    <a:cs typeface="Times New Roman" panose="02020603050405020304" pitchFamily="18" charset="0"/>
                  </a:rPr>
                  <a:t>-1</a:t>
                </a:r>
              </a:p>
              <a:p>
                <a:pPr>
                  <a:spcBef>
                    <a:spcPts val="500"/>
                  </a:spcBef>
                </a:pPr>
                <a:r>
                  <a:rPr lang="zh-TW" altLang="en-US" sz="1500" dirty="0">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0.01 mg </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L</a:t>
                </a:r>
                <a:r>
                  <a:rPr lang="en-US" altLang="zh-TW" sz="1500" baseline="30000" dirty="0" smtClean="0">
                    <a:latin typeface="Times New Roman" panose="02020603050405020304" pitchFamily="18" charset="0"/>
                    <a:ea typeface="新細明體" panose="02020500000000000000" pitchFamily="18" charset="-120"/>
                    <a:cs typeface="Times New Roman" panose="02020603050405020304" pitchFamily="18" charset="0"/>
                  </a:rPr>
                  <a:t>-1</a:t>
                </a:r>
                <a:endParaRPr lang="en-US" altLang="zh-TW" sz="1500" baseline="30000" dirty="0">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12" name="矩形 11"/>
              <p:cNvSpPr/>
              <p:nvPr/>
            </p:nvSpPr>
            <p:spPr>
              <a:xfrm>
                <a:off x="5912457" y="1908362"/>
                <a:ext cx="1327608" cy="323165"/>
              </a:xfrm>
              <a:prstGeom prst="rect">
                <a:avLst/>
              </a:prstGeom>
            </p:spPr>
            <p:txBody>
              <a:bodyPr wrap="none">
                <a:spAutoFit/>
              </a:bodyPr>
              <a:lstStyle/>
              <a:p>
                <a:pPr>
                  <a:spcBef>
                    <a:spcPts val="600"/>
                  </a:spcBef>
                </a:pPr>
                <a:r>
                  <a:rPr lang="zh-TW" altLang="en-US" sz="1500" dirty="0">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2.05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mg L</a:t>
                </a:r>
                <a:r>
                  <a:rPr lang="en-US" altLang="zh-TW" sz="1500" baseline="30000" dirty="0">
                    <a:latin typeface="Times New Roman" panose="02020603050405020304" pitchFamily="18" charset="0"/>
                    <a:ea typeface="新細明體" panose="02020500000000000000" pitchFamily="18" charset="-120"/>
                    <a:cs typeface="Times New Roman" panose="02020603050405020304" pitchFamily="18" charset="0"/>
                  </a:rPr>
                  <a:t>-1</a:t>
                </a:r>
              </a:p>
            </p:txBody>
          </p:sp>
          <p:sp>
            <p:nvSpPr>
              <p:cNvPr id="15" name="矩形 14"/>
              <p:cNvSpPr/>
              <p:nvPr/>
            </p:nvSpPr>
            <p:spPr>
              <a:xfrm>
                <a:off x="5912457" y="2552082"/>
                <a:ext cx="1327608" cy="323165"/>
              </a:xfrm>
              <a:prstGeom prst="rect">
                <a:avLst/>
              </a:prstGeom>
            </p:spPr>
            <p:txBody>
              <a:bodyPr wrap="none">
                <a:spAutoFit/>
              </a:bodyPr>
              <a:lstStyle/>
              <a:p>
                <a:pPr>
                  <a:spcBef>
                    <a:spcPts val="600"/>
                  </a:spcBef>
                </a:pPr>
                <a:r>
                  <a:rPr lang="zh-TW" altLang="en-US" sz="1500" dirty="0">
                    <a:latin typeface="Times New Roman" panose="02020603050405020304" pitchFamily="18" charset="0"/>
                    <a:ea typeface="新細明體" panose="02020500000000000000" pitchFamily="18" charset="-120"/>
                    <a:cs typeface="Times New Roman" panose="02020603050405020304" pitchFamily="18" charset="0"/>
                  </a:rPr>
                  <a:t>－</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500" dirty="0" smtClean="0">
                    <a:latin typeface="Times New Roman" panose="02020603050405020304" pitchFamily="18" charset="0"/>
                    <a:ea typeface="新細明體" panose="02020500000000000000" pitchFamily="18" charset="-120"/>
                    <a:cs typeface="Times New Roman" panose="02020603050405020304" pitchFamily="18" charset="0"/>
                  </a:rPr>
                  <a:t>1.50 </a:t>
                </a:r>
                <a:r>
                  <a:rPr lang="en-US" altLang="zh-TW" sz="1500" dirty="0">
                    <a:latin typeface="Times New Roman" panose="02020603050405020304" pitchFamily="18" charset="0"/>
                    <a:ea typeface="新細明體" panose="02020500000000000000" pitchFamily="18" charset="-120"/>
                    <a:cs typeface="Times New Roman" panose="02020603050405020304" pitchFamily="18" charset="0"/>
                  </a:rPr>
                  <a:t>mg L</a:t>
                </a:r>
                <a:r>
                  <a:rPr lang="en-US" altLang="zh-TW" sz="1500" baseline="30000" dirty="0">
                    <a:latin typeface="Times New Roman" panose="02020603050405020304" pitchFamily="18" charset="0"/>
                    <a:ea typeface="新細明體" panose="02020500000000000000" pitchFamily="18" charset="-120"/>
                    <a:cs typeface="Times New Roman" panose="02020603050405020304" pitchFamily="18" charset="0"/>
                  </a:rPr>
                  <a:t>-1</a:t>
                </a:r>
              </a:p>
            </p:txBody>
          </p:sp>
        </p:grpSp>
      </p:grpSp>
    </p:spTree>
    <p:extLst>
      <p:ext uri="{BB962C8B-B14F-4D97-AF65-F5344CB8AC3E}">
        <p14:creationId xmlns:p14="http://schemas.microsoft.com/office/powerpoint/2010/main" val="22774033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24</a:t>
            </a:fld>
            <a:endParaRPr lang="zh-TW" altLang="en-US" dirty="0"/>
          </a:p>
        </p:txBody>
      </p:sp>
      <p:graphicFrame>
        <p:nvGraphicFramePr>
          <p:cNvPr id="6" name="表格 5"/>
          <p:cNvGraphicFramePr>
            <a:graphicFrameLocks noGrp="1"/>
          </p:cNvGraphicFramePr>
          <p:nvPr>
            <p:extLst>
              <p:ext uri="{D42A27DB-BD31-4B8C-83A1-F6EECF244321}">
                <p14:modId xmlns:p14="http://schemas.microsoft.com/office/powerpoint/2010/main" val="2869160564"/>
              </p:ext>
            </p:extLst>
          </p:nvPr>
        </p:nvGraphicFramePr>
        <p:xfrm>
          <a:off x="9144000" y="922145"/>
          <a:ext cx="6048672" cy="3246495"/>
        </p:xfrm>
        <a:graphic>
          <a:graphicData uri="http://schemas.openxmlformats.org/drawingml/2006/table">
            <a:tbl>
              <a:tblPr firstRow="1" firstCol="1" bandRow="1"/>
              <a:tblGrid>
                <a:gridCol w="217915"/>
                <a:gridCol w="2302365"/>
                <a:gridCol w="1728192"/>
                <a:gridCol w="1800200"/>
              </a:tblGrid>
              <a:tr h="234440">
                <a:tc gridSpan="4">
                  <a:txBody>
                    <a:bodyPr/>
                    <a:lstStyle/>
                    <a:p>
                      <a:pPr marL="0" marR="0" indent="0" algn="just" defTabSz="914400" rtl="0" eaLnBrk="1" fontAlgn="auto" latinLnBrk="0" hangingPunct="1">
                        <a:lnSpc>
                          <a:spcPts val="2000"/>
                        </a:lnSpc>
                        <a:spcBef>
                          <a:spcPts val="0"/>
                        </a:spcBef>
                        <a:spcAft>
                          <a:spcPts val="0"/>
                        </a:spcAft>
                        <a:buClrTx/>
                        <a:buSzTx/>
                        <a:buFontTx/>
                        <a:buNone/>
                        <a:tabLst/>
                        <a:defRPr/>
                      </a:pPr>
                      <a:r>
                        <a:rPr lang="en-US" sz="1450" b="1" kern="100" dirty="0">
                          <a:solidFill>
                            <a:srgbClr val="000000"/>
                          </a:solidFill>
                          <a:effectLst/>
                          <a:latin typeface="Times New Roman" panose="02020603050405020304" pitchFamily="18" charset="0"/>
                          <a:ea typeface="標楷體" panose="03000509000000000000" pitchFamily="65" charset="-120"/>
                        </a:rPr>
                        <a:t>Table </a:t>
                      </a:r>
                      <a:r>
                        <a:rPr lang="en-US" sz="1450" b="1" kern="100" dirty="0" smtClean="0">
                          <a:solidFill>
                            <a:srgbClr val="000000"/>
                          </a:solidFill>
                          <a:effectLst/>
                          <a:latin typeface="Times New Roman" panose="02020603050405020304" pitchFamily="18" charset="0"/>
                          <a:ea typeface="標楷體" panose="03000509000000000000" pitchFamily="65" charset="-120"/>
                        </a:rPr>
                        <a:t>13 </a:t>
                      </a:r>
                      <a:r>
                        <a:rPr lang="en-US" sz="1450" kern="100" dirty="0">
                          <a:solidFill>
                            <a:srgbClr val="000000"/>
                          </a:solidFill>
                          <a:effectLst/>
                          <a:latin typeface="Times New Roman" panose="02020603050405020304" pitchFamily="18" charset="0"/>
                          <a:ea typeface="標楷體" panose="03000509000000000000" pitchFamily="65" charset="-120"/>
                        </a:rPr>
                        <a:t>Estimated cost for synthesizing an electrode </a:t>
                      </a:r>
                      <a:r>
                        <a:rPr lang="en-US" sz="1450" kern="100" dirty="0" smtClean="0">
                          <a:solidFill>
                            <a:srgbClr val="000000"/>
                          </a:solidFill>
                          <a:effectLst/>
                          <a:latin typeface="Times New Roman" panose="02020603050405020304" pitchFamily="18" charset="0"/>
                          <a:ea typeface="標楷體" panose="03000509000000000000" pitchFamily="65" charset="-120"/>
                        </a:rPr>
                        <a:t>(</a:t>
                      </a:r>
                      <a:r>
                        <a:rPr lang="en-US" altLang="zh-TW" sz="1450" kern="100" dirty="0" smtClean="0">
                          <a:effectLst/>
                          <a:latin typeface="Times New Roman" panose="02020603050405020304" pitchFamily="18" charset="0"/>
                          <a:ea typeface="標楷體" panose="03000509000000000000" pitchFamily="65" charset="-120"/>
                          <a:cs typeface="Times New Roman" panose="02020603050405020304" pitchFamily="18" charset="0"/>
                        </a:rPr>
                        <a:t>1 cm</a:t>
                      </a:r>
                      <a:r>
                        <a:rPr lang="zh-TW" altLang="zh-TW" sz="1450" kern="100" dirty="0" smtClean="0">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50" kern="1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TW" sz="1450" kern="100" dirty="0" smtClean="0">
                          <a:effectLst/>
                          <a:latin typeface="Times New Roman" panose="02020603050405020304" pitchFamily="18" charset="0"/>
                          <a:ea typeface="Times New Roman" panose="02020603050405020304" pitchFamily="18" charset="0"/>
                          <a:cs typeface="Times New Roman" panose="02020603050405020304" pitchFamily="18" charset="0"/>
                        </a:rPr>
                        <a:t>3 cm</a:t>
                      </a:r>
                      <a:r>
                        <a:rPr lang="en-US" sz="1450" kern="100" dirty="0" smtClean="0">
                          <a:solidFill>
                            <a:srgbClr val="000000"/>
                          </a:solidFill>
                          <a:effectLst/>
                          <a:latin typeface="Times New Roman" panose="02020603050405020304" pitchFamily="18" charset="0"/>
                          <a:ea typeface="標楷體" panose="03000509000000000000" pitchFamily="65" charset="-120"/>
                        </a:rPr>
                        <a:t>)</a:t>
                      </a:r>
                      <a:endParaRPr lang="zh-TW" sz="1450" kern="100" dirty="0">
                        <a:solidFill>
                          <a:srgbClr val="000000"/>
                        </a:solidFill>
                        <a:effectLst/>
                        <a:latin typeface="Times New Roman" panose="02020603050405020304" pitchFamily="18" charset="0"/>
                        <a:ea typeface="標楷體" panose="03000509000000000000" pitchFamily="65" charset="-120"/>
                      </a:endParaRPr>
                    </a:p>
                  </a:txBody>
                  <a:tcPr marL="17780" marR="17780" marT="0" marB="0">
                    <a:lnL>
                      <a:noFill/>
                    </a:lnL>
                    <a:lnR>
                      <a:noFill/>
                    </a:lnR>
                    <a:lnT>
                      <a:noFill/>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306887">
                <a:tc gridSpan="2">
                  <a:txBody>
                    <a:bodyPr/>
                    <a:lstStyle/>
                    <a:p>
                      <a:pPr algn="ctr">
                        <a:spcAft>
                          <a:spcPts val="0"/>
                        </a:spcAft>
                      </a:pPr>
                      <a:r>
                        <a:rPr lang="en-US" sz="1450" kern="0"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Project cost</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zh-TW" altLang="en-US"/>
                    </a:p>
                  </a:txBody>
                  <a:tcPr/>
                </a:tc>
                <a:tc>
                  <a:txBody>
                    <a:bodyPr/>
                    <a:lstStyle/>
                    <a:p>
                      <a:pPr algn="ctr">
                        <a:spcAft>
                          <a:spcPts val="0"/>
                        </a:spcAft>
                      </a:pPr>
                      <a:r>
                        <a:rPr lang="en-US" sz="1450" kern="0">
                          <a:effectLst/>
                          <a:latin typeface="Times New Roman" panose="02020603050405020304" pitchFamily="18" charset="0"/>
                          <a:ea typeface="標楷體" panose="03000509000000000000" pitchFamily="65" charset="-120"/>
                          <a:cs typeface="Times New Roman" panose="02020603050405020304" pitchFamily="18" charset="0"/>
                        </a:rPr>
                        <a:t>CNTs/CF</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450" kern="0">
                          <a:effectLst/>
                          <a:latin typeface="Times New Roman" panose="02020603050405020304" pitchFamily="18" charset="0"/>
                          <a:ea typeface="標楷體" panose="03000509000000000000" pitchFamily="65" charset="-120"/>
                          <a:cs typeface="Times New Roman" panose="02020603050405020304" pitchFamily="18" charset="0"/>
                        </a:rPr>
                        <a:t>RuPt-CNTs/CF</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567272">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ts val="2000"/>
                        </a:lnSpc>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Carbon fiber</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just">
                        <a:lnSpc>
                          <a:spcPts val="2000"/>
                        </a:lnSpc>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1 cm</a:t>
                      </a:r>
                      <a:r>
                        <a:rPr lang="zh-TW" sz="1450" kern="100" dirty="0">
                          <a:effectLst/>
                          <a:latin typeface="Times New Roman" panose="02020603050405020304" pitchFamily="18" charset="0"/>
                          <a:ea typeface="標楷體" panose="03000509000000000000" pitchFamily="65" charset="-120"/>
                          <a:cs typeface="Times New Roman" panose="02020603050405020304" pitchFamily="18" charset="0"/>
                        </a:rPr>
                        <a:t>×</a:t>
                      </a:r>
                      <a:r>
                        <a:rPr lang="zh-TW" sz="145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50" kern="100" dirty="0">
                          <a:effectLst/>
                          <a:latin typeface="Times New Roman" panose="02020603050405020304" pitchFamily="18" charset="0"/>
                          <a:ea typeface="Times New Roman" panose="02020603050405020304" pitchFamily="18" charset="0"/>
                          <a:cs typeface="Times New Roman" panose="02020603050405020304" pitchFamily="18" charset="0"/>
                        </a:rPr>
                        <a:t>3 cm</a:t>
                      </a:r>
                      <a:endParaRPr lang="zh-TW" sz="145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450" kern="0" dirty="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$ 25</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450" kern="0" dirty="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$ 25</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r>
              <a:tr h="567272">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a:noFill/>
                    </a:lnT>
                    <a:lnB>
                      <a:noFill/>
                    </a:lnB>
                  </a:tcPr>
                </a:tc>
                <a:tc>
                  <a:txBody>
                    <a:bodyPr/>
                    <a:lstStyle/>
                    <a:p>
                      <a:pPr algn="just">
                        <a:lnSpc>
                          <a:spcPts val="2000"/>
                        </a:lnSpc>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E-</a:t>
                      </a:r>
                      <a:r>
                        <a:rPr lang="en-US" sz="1450" kern="100">
                          <a:effectLst/>
                          <a:latin typeface="Times New Roman" panose="02020603050405020304" pitchFamily="18" charset="0"/>
                          <a:ea typeface="新細明體" panose="02020500000000000000" pitchFamily="18" charset="-120"/>
                          <a:cs typeface="Times New Roman" panose="02020603050405020304" pitchFamily="18" charset="0"/>
                        </a:rPr>
                        <a:t>Beam Gun</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p>
                      <a:pPr algn="just">
                        <a:lnSpc>
                          <a:spcPts val="2000"/>
                        </a:lnSpc>
                        <a:spcAft>
                          <a:spcPts val="0"/>
                        </a:spcAft>
                      </a:pPr>
                      <a:r>
                        <a:rPr lang="en-US" sz="1450" kern="100">
                          <a:effectLst/>
                          <a:latin typeface="Times New Roman" panose="02020603050405020304" pitchFamily="18" charset="0"/>
                          <a:ea typeface="新細明體" panose="02020500000000000000" pitchFamily="18" charset="-120"/>
                          <a:cs typeface="Times New Roman" panose="02020603050405020304" pitchFamily="18" charset="0"/>
                        </a:rPr>
                        <a:t>Ti </a:t>
                      </a: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and Ni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c>
                  <a:txBody>
                    <a:bodyPr/>
                    <a:lstStyle/>
                    <a:p>
                      <a:pPr algn="ctr">
                        <a:spcAft>
                          <a:spcPts val="0"/>
                        </a:spcAft>
                      </a:pPr>
                      <a:r>
                        <a:rPr lang="en-US" sz="1450" kern="0" dirty="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$ 3</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c>
                  <a:txBody>
                    <a:bodyPr/>
                    <a:lstStyle/>
                    <a:p>
                      <a:pPr algn="ctr">
                        <a:spcAft>
                          <a:spcPts val="0"/>
                        </a:spcAft>
                      </a:pPr>
                      <a:r>
                        <a:rPr lang="en-US" sz="1450" kern="0" dirty="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$ 3</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r>
              <a:tr h="567272">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a:noFill/>
                    </a:lnT>
                    <a:lnB>
                      <a:noFill/>
                    </a:lnB>
                  </a:tcPr>
                </a:tc>
                <a:tc>
                  <a:txBody>
                    <a:bodyPr/>
                    <a:lstStyle/>
                    <a:p>
                      <a:pPr algn="just">
                        <a:lnSpc>
                          <a:spcPts val="2000"/>
                        </a:lnSpc>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Catalytic CVD</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p>
                      <a:pPr algn="just">
                        <a:lnSpc>
                          <a:spcPts val="2000"/>
                        </a:lnSpc>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Ar, C</a:t>
                      </a:r>
                      <a:r>
                        <a:rPr lang="en-US" sz="1450" kern="100" baseline="-25000">
                          <a:effectLst/>
                          <a:latin typeface="Times New Roman" panose="02020603050405020304" pitchFamily="18" charset="0"/>
                          <a:ea typeface="標楷體" panose="03000509000000000000" pitchFamily="65" charset="-120"/>
                          <a:cs typeface="Times New Roman" panose="02020603050405020304" pitchFamily="18" charset="0"/>
                        </a:rPr>
                        <a:t>2</a:t>
                      </a: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H</a:t>
                      </a:r>
                      <a:r>
                        <a:rPr lang="en-US" sz="1450" kern="100" baseline="-25000">
                          <a:effectLst/>
                          <a:latin typeface="Times New Roman" panose="02020603050405020304" pitchFamily="18" charset="0"/>
                          <a:ea typeface="標楷體" panose="03000509000000000000" pitchFamily="65" charset="-120"/>
                          <a:cs typeface="Times New Roman" panose="02020603050405020304" pitchFamily="18" charset="0"/>
                        </a:rPr>
                        <a:t>2 </a:t>
                      </a: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and NH</a:t>
                      </a:r>
                      <a:r>
                        <a:rPr lang="en-US" sz="1450" kern="100" baseline="-25000">
                          <a:effectLst/>
                          <a:latin typeface="Times New Roman" panose="02020603050405020304" pitchFamily="18" charset="0"/>
                          <a:ea typeface="標楷體" panose="03000509000000000000" pitchFamily="65" charset="-120"/>
                          <a:cs typeface="Times New Roman" panose="02020603050405020304" pitchFamily="18" charset="0"/>
                        </a:rPr>
                        <a:t>3</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c>
                  <a:txBody>
                    <a:bodyPr/>
                    <a:lstStyle/>
                    <a:p>
                      <a:pPr algn="ctr">
                        <a:spcAft>
                          <a:spcPts val="0"/>
                        </a:spcAft>
                      </a:pPr>
                      <a:r>
                        <a:rPr lang="en-US" sz="1450" kern="0" dirty="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$ 0.46</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c>
                  <a:txBody>
                    <a:bodyPr/>
                    <a:lstStyle/>
                    <a:p>
                      <a:pPr algn="ctr">
                        <a:spcAft>
                          <a:spcPts val="0"/>
                        </a:spcAft>
                      </a:pPr>
                      <a:r>
                        <a:rPr lang="en-US" sz="1450" kern="0" dirty="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$ 0.46</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r>
              <a:tr h="631516">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ts val="2000"/>
                        </a:lnSpc>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Preparation of</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p>
                      <a:pPr algn="l">
                        <a:lnSpc>
                          <a:spcPts val="2000"/>
                        </a:lnSpc>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Pt series catalysts</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50" kern="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450" kern="10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50" kern="0" dirty="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$ 52.83</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2700" cap="flat" cmpd="sng" algn="ctr">
                      <a:solidFill>
                        <a:srgbClr val="000000"/>
                      </a:solidFill>
                      <a:prstDash val="solid"/>
                      <a:round/>
                      <a:headEnd type="none" w="med" len="med"/>
                      <a:tailEnd type="none" w="med" len="med"/>
                    </a:lnB>
                  </a:tcPr>
                </a:tc>
              </a:tr>
              <a:tr h="352276">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Total cost</a:t>
                      </a:r>
                      <a:r>
                        <a:rPr lang="en-US" sz="145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 </a:t>
                      </a:r>
                      <a:r>
                        <a:rPr lang="en-US" sz="1450" kern="100" dirty="0" smtClean="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USD</a:t>
                      </a:r>
                      <a:r>
                        <a:rPr lang="en-US" sz="1450" kern="0" dirty="0" smtClean="0">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0" dirty="0">
                          <a:effectLst/>
                          <a:latin typeface="Times New Roman" panose="02020603050405020304" pitchFamily="18" charset="0"/>
                          <a:ea typeface="新細明體" panose="02020500000000000000" pitchFamily="18" charset="-120"/>
                          <a:cs typeface="Times New Roman" panose="02020603050405020304" pitchFamily="18" charset="0"/>
                        </a:rPr>
                        <a:t>/ piece</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450" b="1" kern="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$ 28.5</a:t>
                      </a:r>
                      <a:endParaRPr lang="zh-TW" sz="1450" b="1" kern="10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450" b="1" kern="0" dirty="0">
                          <a:solidFill>
                            <a:srgbClr val="FF0000"/>
                          </a:solidFill>
                          <a:effectLst/>
                          <a:latin typeface="Times New Roman" panose="02020603050405020304" pitchFamily="18" charset="0"/>
                          <a:ea typeface="新細明體" panose="02020500000000000000" pitchFamily="18" charset="-120"/>
                          <a:cs typeface="Times New Roman" panose="02020603050405020304" pitchFamily="18" charset="0"/>
                        </a:rPr>
                        <a:t>$ 81.3</a:t>
                      </a:r>
                      <a:endParaRPr lang="zh-TW" sz="145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633514869"/>
              </p:ext>
            </p:extLst>
          </p:nvPr>
        </p:nvGraphicFramePr>
        <p:xfrm>
          <a:off x="1043608" y="4470321"/>
          <a:ext cx="6048672" cy="1622975"/>
        </p:xfrm>
        <a:graphic>
          <a:graphicData uri="http://schemas.openxmlformats.org/drawingml/2006/table">
            <a:tbl>
              <a:tblPr firstRow="1" firstCol="1" bandRow="1"/>
              <a:tblGrid>
                <a:gridCol w="110523"/>
                <a:gridCol w="1329637"/>
                <a:gridCol w="1512168"/>
                <a:gridCol w="1512168"/>
                <a:gridCol w="1584176"/>
              </a:tblGrid>
              <a:tr h="519127">
                <a:tc gridSpan="5">
                  <a:txBody>
                    <a:bodyPr/>
                    <a:lstStyle/>
                    <a:p>
                      <a:pPr algn="just">
                        <a:lnSpc>
                          <a:spcPts val="2000"/>
                        </a:lnSpc>
                        <a:spcAft>
                          <a:spcPts val="0"/>
                        </a:spcAft>
                      </a:pPr>
                      <a:r>
                        <a:rPr lang="en-US" sz="1450" b="1" kern="100" dirty="0">
                          <a:solidFill>
                            <a:srgbClr val="000000"/>
                          </a:solidFill>
                          <a:effectLst/>
                          <a:latin typeface="Times New Roman" panose="02020603050405020304" pitchFamily="18" charset="0"/>
                          <a:ea typeface="新細明體" panose="02020500000000000000" pitchFamily="18" charset="-120"/>
                        </a:rPr>
                        <a:t>T</a:t>
                      </a:r>
                      <a:r>
                        <a:rPr lang="en-US" sz="1450" b="1" kern="100" dirty="0">
                          <a:solidFill>
                            <a:srgbClr val="000000"/>
                          </a:solidFill>
                          <a:effectLst/>
                          <a:latin typeface="Times New Roman" panose="02020603050405020304" pitchFamily="18" charset="0"/>
                          <a:ea typeface="標楷體" panose="03000509000000000000" pitchFamily="65" charset="-120"/>
                        </a:rPr>
                        <a:t>able </a:t>
                      </a:r>
                      <a:r>
                        <a:rPr lang="en-US" altLang="zh-TW" sz="1450" b="1" kern="100" dirty="0" smtClean="0">
                          <a:solidFill>
                            <a:srgbClr val="000000"/>
                          </a:solidFill>
                          <a:effectLst/>
                          <a:latin typeface="Times New Roman" panose="02020603050405020304" pitchFamily="18" charset="0"/>
                          <a:ea typeface="標楷體" panose="03000509000000000000" pitchFamily="65" charset="-120"/>
                        </a:rPr>
                        <a:t>7</a:t>
                      </a:r>
                      <a:r>
                        <a:rPr lang="en-US" sz="1450" kern="100" dirty="0" smtClean="0">
                          <a:solidFill>
                            <a:srgbClr val="000000"/>
                          </a:solidFill>
                          <a:effectLst/>
                          <a:latin typeface="Times New Roman" panose="02020603050405020304" pitchFamily="18" charset="0"/>
                          <a:ea typeface="標楷體" panose="03000509000000000000" pitchFamily="65" charset="-120"/>
                        </a:rPr>
                        <a:t> </a:t>
                      </a:r>
                      <a:r>
                        <a:rPr lang="en-US" sz="1450" kern="100" dirty="0">
                          <a:solidFill>
                            <a:srgbClr val="000000"/>
                          </a:solidFill>
                          <a:effectLst/>
                          <a:latin typeface="Times New Roman" panose="02020603050405020304" pitchFamily="18" charset="0"/>
                          <a:ea typeface="標楷體" panose="03000509000000000000" pitchFamily="65" charset="-120"/>
                        </a:rPr>
                        <a:t>Degradation efficiency of the 8 times repeat experiment (R8) using</a:t>
                      </a:r>
                      <a:r>
                        <a:rPr lang="en-US" sz="1450" b="1" kern="100" dirty="0">
                          <a:solidFill>
                            <a:srgbClr val="000000"/>
                          </a:solidFill>
                          <a:effectLst/>
                          <a:latin typeface="Times New Roman" panose="02020603050405020304" pitchFamily="18" charset="0"/>
                          <a:ea typeface="標楷體" panose="03000509000000000000" pitchFamily="65" charset="-120"/>
                        </a:rPr>
                        <a:t> </a:t>
                      </a:r>
                      <a:r>
                        <a:rPr lang="en-US" sz="1450" kern="100" dirty="0">
                          <a:solidFill>
                            <a:srgbClr val="000000"/>
                          </a:solidFill>
                          <a:effectLst/>
                          <a:latin typeface="Times New Roman" panose="02020603050405020304" pitchFamily="18" charset="0"/>
                          <a:ea typeface="標楷體" panose="03000509000000000000" pitchFamily="65" charset="-120"/>
                        </a:rPr>
                        <a:t>CNTs/CFs anodes, R1 represent the first time of experiment </a:t>
                      </a:r>
                      <a:endParaRPr lang="zh-TW" sz="1450" kern="100" dirty="0">
                        <a:solidFill>
                          <a:srgbClr val="000000"/>
                        </a:solidFill>
                        <a:effectLst/>
                        <a:latin typeface="Times New Roman" panose="02020603050405020304" pitchFamily="18" charset="0"/>
                        <a:ea typeface="標楷體" panose="03000509000000000000" pitchFamily="65" charset="-12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389346">
                <a:tc gridSpan="2">
                  <a:txBody>
                    <a:bodyPr/>
                    <a:lstStyle/>
                    <a:p>
                      <a:pPr algn="ctr">
                        <a:lnSpc>
                          <a:spcPts val="1500"/>
                        </a:lnSpc>
                        <a:spcBef>
                          <a:spcPts val="240"/>
                        </a:spcBef>
                        <a:spcAft>
                          <a:spcPts val="0"/>
                        </a:spcAft>
                      </a:pPr>
                      <a:r>
                        <a:rPr lang="en-US" sz="1450" kern="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Electrodes</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zh-TW" altLang="en-US"/>
                    </a:p>
                  </a:txBody>
                  <a:tcPr/>
                </a:tc>
                <a:tc>
                  <a:txBody>
                    <a:bodyPr/>
                    <a:lstStyle/>
                    <a:p>
                      <a:pPr algn="ctr">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Degradation</a:t>
                      </a:r>
                      <a:r>
                        <a:rPr lang="en-US" sz="1450" kern="0">
                          <a:effectLst/>
                          <a:latin typeface="Times New Roman" panose="02020603050405020304" pitchFamily="18" charset="0"/>
                          <a:ea typeface="標楷體" panose="03000509000000000000" pitchFamily="65" charset="-120"/>
                          <a:cs typeface="Times New Roman" panose="02020603050405020304" pitchFamily="18" charset="0"/>
                        </a:rPr>
                        <a:t> Efficiency </a:t>
                      </a:r>
                      <a:r>
                        <a:rPr lang="en-US" sz="1450" kern="0" baseline="-25000">
                          <a:effectLst/>
                          <a:latin typeface="Times New Roman" panose="02020603050405020304" pitchFamily="18" charset="0"/>
                          <a:ea typeface="標楷體" panose="03000509000000000000" pitchFamily="65" charset="-120"/>
                          <a:cs typeface="Times New Roman" panose="02020603050405020304" pitchFamily="18" charset="0"/>
                        </a:rPr>
                        <a:t>R1</a:t>
                      </a:r>
                      <a:r>
                        <a:rPr lang="en-US" sz="1450" kern="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Degradation</a:t>
                      </a:r>
                      <a:r>
                        <a:rPr lang="en-US" sz="1450" kern="0" dirty="0">
                          <a:effectLst/>
                          <a:latin typeface="Times New Roman" panose="02020603050405020304" pitchFamily="18" charset="0"/>
                          <a:ea typeface="標楷體" panose="03000509000000000000" pitchFamily="65" charset="-120"/>
                          <a:cs typeface="Times New Roman" panose="02020603050405020304" pitchFamily="18" charset="0"/>
                        </a:rPr>
                        <a:t> Efficiency </a:t>
                      </a:r>
                      <a:r>
                        <a:rPr lang="en-US" sz="1450" kern="0" baseline="-25000" dirty="0">
                          <a:effectLst/>
                          <a:latin typeface="Times New Roman" panose="02020603050405020304" pitchFamily="18" charset="0"/>
                          <a:ea typeface="標楷體" panose="03000509000000000000" pitchFamily="65" charset="-120"/>
                          <a:cs typeface="Times New Roman" panose="02020603050405020304" pitchFamily="18" charset="0"/>
                        </a:rPr>
                        <a:t>R8</a:t>
                      </a:r>
                      <a:r>
                        <a:rPr lang="en-US" sz="1450" kern="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Relative error, %</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30944">
                <a:tc>
                  <a:txBody>
                    <a:bodyPr/>
                    <a:lstStyle/>
                    <a:p>
                      <a:pPr algn="ctr">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CNTs/CF</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450" kern="1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97.41</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450" kern="1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96.01</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450" b="1"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1.45</a:t>
                      </a:r>
                      <a:endParaRPr lang="zh-TW" sz="145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r>
              <a:tr h="330944">
                <a:tc>
                  <a:txBody>
                    <a:bodyPr/>
                    <a:lstStyle/>
                    <a:p>
                      <a:pPr algn="ctr">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just">
                        <a:spcAft>
                          <a:spcPts val="0"/>
                        </a:spcAft>
                      </a:pPr>
                      <a:r>
                        <a:rPr lang="en-US" sz="1450" kern="100" dirty="0" err="1">
                          <a:effectLst/>
                          <a:latin typeface="Times New Roman" panose="02020603050405020304" pitchFamily="18" charset="0"/>
                          <a:ea typeface="標楷體" panose="03000509000000000000" pitchFamily="65" charset="-120"/>
                          <a:cs typeface="Times New Roman" panose="02020603050405020304" pitchFamily="18" charset="0"/>
                        </a:rPr>
                        <a:t>RuPt</a:t>
                      </a: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-CNTs/CF</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450"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99.63</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450"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98.56</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450" b="1"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1.08</a:t>
                      </a:r>
                      <a:endParaRPr lang="zh-TW" sz="145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r>
            </a:tbl>
          </a:graphicData>
        </a:graphic>
      </p:graphicFrame>
      <p:sp>
        <p:nvSpPr>
          <p:cNvPr id="5" name="矩形 4"/>
          <p:cNvSpPr/>
          <p:nvPr/>
        </p:nvSpPr>
        <p:spPr>
          <a:xfrm>
            <a:off x="3491880" y="17478"/>
            <a:ext cx="3888432" cy="243170"/>
          </a:xfrm>
          <a:prstGeom prst="rect">
            <a:avLst/>
          </a:prstGeom>
          <a:solidFill>
            <a:srgbClr val="050519"/>
          </a:solidFill>
          <a:ln>
            <a:solidFill>
              <a:srgbClr val="050519"/>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7" name="標題 1"/>
          <p:cNvSpPr txBox="1">
            <a:spLocks/>
          </p:cNvSpPr>
          <p:nvPr/>
        </p:nvSpPr>
        <p:spPr bwMode="auto">
          <a:xfrm>
            <a:off x="181645" y="17478"/>
            <a:ext cx="5254451" cy="7594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lnSpc>
                <a:spcPct val="150000"/>
              </a:lnSpc>
              <a:defRPr/>
            </a:pPr>
            <a:r>
              <a:rPr kumimoji="0" lang="en-US" altLang="zh-TW" sz="3100" b="1" kern="0" dirty="0" smtClean="0">
                <a:solidFill>
                  <a:schemeClr val="bg1"/>
                </a:solidFill>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rPr>
              <a:t>Cost and lifetime assessment</a:t>
            </a:r>
          </a:p>
          <a:p>
            <a:pPr eaLnBrk="0" hangingPunct="0">
              <a:defRPr/>
            </a:pPr>
            <a:endParaRPr kumimoji="0" lang="en-US" altLang="zh-TW" sz="3100" b="1" kern="0" dirty="0">
              <a:effectLst>
                <a:outerShdw blurRad="38100" dist="38100" dir="2700000" algn="tl">
                  <a:srgbClr val="000000">
                    <a:alpha val="43137"/>
                  </a:srgbClr>
                </a:outerShdw>
              </a:effectLst>
              <a:latin typeface="Times New Roman" panose="02020603050405020304" pitchFamily="18" charset="0"/>
              <a:ea typeface="新細明體" panose="02020500000000000000" pitchFamily="18" charset="-120"/>
              <a:cs typeface="Times New Roman" panose="02020603050405020304" pitchFamily="18" charset="0"/>
            </a:endParaRPr>
          </a:p>
        </p:txBody>
      </p:sp>
      <p:graphicFrame>
        <p:nvGraphicFramePr>
          <p:cNvPr id="9" name="表格 8"/>
          <p:cNvGraphicFramePr>
            <a:graphicFrameLocks noGrp="1"/>
          </p:cNvGraphicFramePr>
          <p:nvPr>
            <p:extLst>
              <p:ext uri="{D42A27DB-BD31-4B8C-83A1-F6EECF244321}">
                <p14:modId xmlns:p14="http://schemas.microsoft.com/office/powerpoint/2010/main" val="553511181"/>
              </p:ext>
            </p:extLst>
          </p:nvPr>
        </p:nvGraphicFramePr>
        <p:xfrm>
          <a:off x="1043608" y="815764"/>
          <a:ext cx="6048672" cy="3333316"/>
        </p:xfrm>
        <a:graphic>
          <a:graphicData uri="http://schemas.openxmlformats.org/drawingml/2006/table">
            <a:tbl>
              <a:tblPr firstRow="1" firstCol="1" bandRow="1"/>
              <a:tblGrid>
                <a:gridCol w="217915"/>
                <a:gridCol w="2302365"/>
                <a:gridCol w="1728192"/>
                <a:gridCol w="1800200"/>
              </a:tblGrid>
              <a:tr h="340821">
                <a:tc gridSpan="4">
                  <a:txBody>
                    <a:bodyPr/>
                    <a:lstStyle/>
                    <a:p>
                      <a:pPr marL="0" marR="0" lvl="0" indent="0" algn="just" defTabSz="914400" rtl="0" eaLnBrk="1" fontAlgn="auto" latinLnBrk="0" hangingPunct="1">
                        <a:lnSpc>
                          <a:spcPts val="2000"/>
                        </a:lnSpc>
                        <a:spcBef>
                          <a:spcPts val="0"/>
                        </a:spcBef>
                        <a:spcAft>
                          <a:spcPts val="0"/>
                        </a:spcAft>
                        <a:buClrTx/>
                        <a:buSzTx/>
                        <a:buFontTx/>
                        <a:buNone/>
                        <a:tabLst/>
                        <a:defRPr/>
                      </a:pPr>
                      <a:r>
                        <a:rPr lang="en-US" sz="1450" b="1" kern="100" dirty="0">
                          <a:solidFill>
                            <a:srgbClr val="000000"/>
                          </a:solidFill>
                          <a:effectLst/>
                          <a:latin typeface="Times New Roman" panose="02020603050405020304" pitchFamily="18" charset="0"/>
                          <a:ea typeface="標楷體" panose="03000509000000000000" pitchFamily="65" charset="-120"/>
                        </a:rPr>
                        <a:t>Table </a:t>
                      </a:r>
                      <a:r>
                        <a:rPr lang="en-US" altLang="zh-TW" sz="1450" b="1" kern="100" dirty="0" smtClean="0">
                          <a:solidFill>
                            <a:srgbClr val="000000"/>
                          </a:solidFill>
                          <a:effectLst/>
                          <a:latin typeface="Times New Roman" panose="02020603050405020304" pitchFamily="18" charset="0"/>
                          <a:ea typeface="標楷體" panose="03000509000000000000" pitchFamily="65" charset="-120"/>
                        </a:rPr>
                        <a:t>6</a:t>
                      </a:r>
                      <a:r>
                        <a:rPr lang="en-US" sz="1450" b="1" kern="100" dirty="0" smtClean="0">
                          <a:solidFill>
                            <a:srgbClr val="000000"/>
                          </a:solidFill>
                          <a:effectLst/>
                          <a:latin typeface="Times New Roman" panose="02020603050405020304" pitchFamily="18" charset="0"/>
                          <a:ea typeface="標楷體" panose="03000509000000000000" pitchFamily="65" charset="-120"/>
                        </a:rPr>
                        <a:t> </a:t>
                      </a:r>
                      <a:r>
                        <a:rPr lang="en-US" sz="1450" kern="100" dirty="0">
                          <a:solidFill>
                            <a:srgbClr val="000000"/>
                          </a:solidFill>
                          <a:effectLst/>
                          <a:latin typeface="Times New Roman" panose="02020603050405020304" pitchFamily="18" charset="0"/>
                          <a:ea typeface="標楷體" panose="03000509000000000000" pitchFamily="65" charset="-120"/>
                        </a:rPr>
                        <a:t>Estimated cost for synthesizing </a:t>
                      </a:r>
                      <a:r>
                        <a:rPr lang="en-US" altLang="zh-TW" sz="1450" kern="100" dirty="0" smtClean="0">
                          <a:solidFill>
                            <a:srgbClr val="000000"/>
                          </a:solidFill>
                          <a:effectLst/>
                          <a:latin typeface="Times New Roman" panose="02020603050405020304" pitchFamily="18" charset="0"/>
                          <a:ea typeface="標楷體" panose="03000509000000000000" pitchFamily="65" charset="-120"/>
                        </a:rPr>
                        <a:t>100</a:t>
                      </a:r>
                      <a:r>
                        <a:rPr lang="zh-TW" altLang="en-US" sz="1450" kern="100" dirty="0" smtClean="0">
                          <a:solidFill>
                            <a:srgbClr val="000000"/>
                          </a:solidFill>
                          <a:effectLst/>
                          <a:latin typeface="Times New Roman" panose="02020603050405020304" pitchFamily="18" charset="0"/>
                          <a:ea typeface="標楷體" panose="03000509000000000000" pitchFamily="65" charset="-120"/>
                        </a:rPr>
                        <a:t> </a:t>
                      </a:r>
                      <a:r>
                        <a:rPr lang="en-US" altLang="zh-TW" sz="1450" kern="100" dirty="0" smtClean="0">
                          <a:solidFill>
                            <a:srgbClr val="000000"/>
                          </a:solidFill>
                          <a:effectLst/>
                          <a:latin typeface="Times New Roman" panose="02020603050405020304" pitchFamily="18" charset="0"/>
                          <a:ea typeface="標楷體" panose="03000509000000000000" pitchFamily="65" charset="-120"/>
                        </a:rPr>
                        <a:t>piece</a:t>
                      </a:r>
                      <a:r>
                        <a:rPr lang="en-US" sz="1450" kern="100" dirty="0" smtClean="0">
                          <a:solidFill>
                            <a:srgbClr val="000000"/>
                          </a:solidFill>
                          <a:effectLst/>
                          <a:latin typeface="Times New Roman" panose="02020603050405020304" pitchFamily="18" charset="0"/>
                          <a:ea typeface="標楷體" panose="03000509000000000000" pitchFamily="65" charset="-120"/>
                        </a:rPr>
                        <a:t> of electrodes </a:t>
                      </a:r>
                      <a:r>
                        <a:rPr lang="en-US" altLang="zh-TW" sz="1450" kern="100" dirty="0" smtClean="0">
                          <a:effectLst/>
                          <a:latin typeface="Times New Roman" panose="02020603050405020304" pitchFamily="18" charset="0"/>
                          <a:ea typeface="標楷體" panose="03000509000000000000" pitchFamily="65" charset="-120"/>
                          <a:cs typeface="Times New Roman" panose="02020603050405020304" pitchFamily="18" charset="0"/>
                        </a:rPr>
                        <a:t>(1 cm</a:t>
                      </a:r>
                      <a:r>
                        <a:rPr lang="zh-TW" altLang="zh-TW" sz="1450" kern="100" dirty="0" smtClean="0">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50" kern="1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zh-TW" sz="1450" kern="100" dirty="0" smtClean="0">
                          <a:effectLst/>
                          <a:latin typeface="Times New Roman" panose="02020603050405020304" pitchFamily="18" charset="0"/>
                          <a:ea typeface="Times New Roman" panose="02020603050405020304" pitchFamily="18" charset="0"/>
                          <a:cs typeface="Times New Roman" panose="02020603050405020304" pitchFamily="18" charset="0"/>
                        </a:rPr>
                        <a:t>3 cm)</a:t>
                      </a:r>
                      <a:endParaRPr lang="zh-TW" altLang="zh-TW" sz="1450" kern="100" dirty="0" smtClean="0">
                        <a:effectLst/>
                        <a:latin typeface="Times New Roman" panose="02020603050405020304" pitchFamily="18" charset="0"/>
                        <a:ea typeface="+mn-ea"/>
                        <a:cs typeface="Times New Roman" panose="02020603050405020304" pitchFamily="18" charset="0"/>
                      </a:endParaRPr>
                    </a:p>
                  </a:txBody>
                  <a:tcPr marL="17780" marR="17780" marT="0" marB="0" anchor="ctr">
                    <a:lnL>
                      <a:noFill/>
                    </a:lnL>
                    <a:lnR>
                      <a:noFill/>
                    </a:lnR>
                    <a:lnT>
                      <a:noFill/>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306887">
                <a:tc gridSpan="2">
                  <a:txBody>
                    <a:bodyPr/>
                    <a:lstStyle/>
                    <a:p>
                      <a:pPr algn="ctr">
                        <a:spcAft>
                          <a:spcPts val="0"/>
                        </a:spcAft>
                      </a:pPr>
                      <a:r>
                        <a:rPr lang="en-US" sz="1450" kern="0"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Project cost</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zh-TW" altLang="en-US"/>
                    </a:p>
                  </a:txBody>
                  <a:tcPr/>
                </a:tc>
                <a:tc>
                  <a:txBody>
                    <a:bodyPr/>
                    <a:lstStyle/>
                    <a:p>
                      <a:pPr algn="ctr">
                        <a:spcAft>
                          <a:spcPts val="0"/>
                        </a:spcAft>
                      </a:pPr>
                      <a:r>
                        <a:rPr lang="en-US" sz="1450" kern="0">
                          <a:effectLst/>
                          <a:latin typeface="Times New Roman" panose="02020603050405020304" pitchFamily="18" charset="0"/>
                          <a:ea typeface="標楷體" panose="03000509000000000000" pitchFamily="65" charset="-120"/>
                          <a:cs typeface="Times New Roman" panose="02020603050405020304" pitchFamily="18" charset="0"/>
                        </a:rPr>
                        <a:t>CNTs/CF</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450" kern="0">
                          <a:effectLst/>
                          <a:latin typeface="Times New Roman" panose="02020603050405020304" pitchFamily="18" charset="0"/>
                          <a:ea typeface="標楷體" panose="03000509000000000000" pitchFamily="65" charset="-120"/>
                          <a:cs typeface="Times New Roman" panose="02020603050405020304" pitchFamily="18" charset="0"/>
                        </a:rPr>
                        <a:t>RuPt-CNTs/CF</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567272">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ts val="2000"/>
                        </a:lnSpc>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Carbon fiber</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just">
                        <a:lnSpc>
                          <a:spcPts val="2000"/>
                        </a:lnSpc>
                        <a:spcAft>
                          <a:spcPts val="0"/>
                        </a:spcAft>
                      </a:pPr>
                      <a:r>
                        <a:rPr lang="en-US" altLang="zh-TW" sz="1450" kern="100" dirty="0" smtClean="0">
                          <a:effectLst/>
                          <a:latin typeface="Times New Roman" panose="02020603050405020304" pitchFamily="18" charset="0"/>
                          <a:ea typeface="標楷體" panose="03000509000000000000" pitchFamily="65" charset="-120"/>
                          <a:cs typeface="Times New Roman" panose="02020603050405020304" pitchFamily="18" charset="0"/>
                        </a:rPr>
                        <a:t>(</a:t>
                      </a:r>
                      <a:r>
                        <a:rPr lang="en-US" sz="1450" kern="100" dirty="0" smtClean="0">
                          <a:effectLst/>
                          <a:latin typeface="Times New Roman" panose="02020603050405020304" pitchFamily="18" charset="0"/>
                          <a:ea typeface="標楷體" panose="03000509000000000000" pitchFamily="65" charset="-120"/>
                          <a:cs typeface="Times New Roman" panose="02020603050405020304" pitchFamily="18" charset="0"/>
                        </a:rPr>
                        <a:t>1 </a:t>
                      </a: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cm</a:t>
                      </a:r>
                      <a:r>
                        <a:rPr lang="zh-TW" sz="1450" kern="100" dirty="0">
                          <a:effectLst/>
                          <a:latin typeface="Times New Roman" panose="02020603050405020304" pitchFamily="18" charset="0"/>
                          <a:ea typeface="標楷體" panose="03000509000000000000" pitchFamily="65" charset="-120"/>
                          <a:cs typeface="Times New Roman" panose="02020603050405020304" pitchFamily="18" charset="0"/>
                        </a:rPr>
                        <a:t>×</a:t>
                      </a:r>
                      <a:r>
                        <a:rPr lang="zh-TW" sz="145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50" kern="100" dirty="0">
                          <a:effectLst/>
                          <a:latin typeface="Times New Roman" panose="02020603050405020304" pitchFamily="18" charset="0"/>
                          <a:ea typeface="Times New Roman" panose="02020603050405020304" pitchFamily="18" charset="0"/>
                          <a:cs typeface="Times New Roman" panose="02020603050405020304" pitchFamily="18" charset="0"/>
                        </a:rPr>
                        <a:t>3 </a:t>
                      </a:r>
                      <a:r>
                        <a:rPr lang="en-US" sz="1450" kern="100" dirty="0" smtClean="0">
                          <a:effectLst/>
                          <a:latin typeface="Times New Roman" panose="02020603050405020304" pitchFamily="18" charset="0"/>
                          <a:ea typeface="Times New Roman" panose="02020603050405020304" pitchFamily="18" charset="0"/>
                          <a:cs typeface="Times New Roman" panose="02020603050405020304" pitchFamily="18" charset="0"/>
                        </a:rPr>
                        <a:t>cm)</a:t>
                      </a:r>
                      <a:endParaRPr lang="zh-TW" sz="145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zh-TW" alt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77.40</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zh-TW" alt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77.40</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r>
              <a:tr h="567272">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a:noFill/>
                    </a:lnT>
                    <a:lnB>
                      <a:noFill/>
                    </a:lnB>
                  </a:tcPr>
                </a:tc>
                <a:tc>
                  <a:txBody>
                    <a:bodyPr/>
                    <a:lstStyle/>
                    <a:p>
                      <a:pPr algn="just">
                        <a:lnSpc>
                          <a:spcPts val="2000"/>
                        </a:lnSpc>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E-</a:t>
                      </a:r>
                      <a:r>
                        <a:rPr lang="en-US" sz="1450" kern="100" dirty="0">
                          <a:effectLst/>
                          <a:latin typeface="Times New Roman" panose="02020603050405020304" pitchFamily="18" charset="0"/>
                          <a:ea typeface="新細明體" panose="02020500000000000000" pitchFamily="18" charset="-120"/>
                          <a:cs typeface="Times New Roman" panose="02020603050405020304" pitchFamily="18" charset="0"/>
                        </a:rPr>
                        <a:t>Beam Gun</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just">
                        <a:lnSpc>
                          <a:spcPts val="2000"/>
                        </a:lnSpc>
                        <a:spcAft>
                          <a:spcPts val="0"/>
                        </a:spcAft>
                      </a:pPr>
                      <a:r>
                        <a:rPr lang="en-US" sz="1450" kern="100" dirty="0" err="1">
                          <a:effectLst/>
                          <a:latin typeface="Times New Roman" panose="02020603050405020304" pitchFamily="18" charset="0"/>
                          <a:ea typeface="新細明體" panose="02020500000000000000" pitchFamily="18" charset="-120"/>
                          <a:cs typeface="Times New Roman" panose="02020603050405020304" pitchFamily="18" charset="0"/>
                        </a:rPr>
                        <a:t>Ti</a:t>
                      </a:r>
                      <a:r>
                        <a:rPr lang="en-US" sz="1450" kern="100" dirty="0">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and Ni </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c>
                  <a:txBody>
                    <a:bodyPr/>
                    <a:lstStyle/>
                    <a:p>
                      <a:pPr algn="ctr">
                        <a:spcAft>
                          <a:spcPts val="0"/>
                        </a:spcAft>
                      </a:pP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zh-TW" alt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9.29</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c>
                  <a:txBody>
                    <a:bodyPr/>
                    <a:lstStyle/>
                    <a:p>
                      <a:pPr algn="ctr">
                        <a:spcAft>
                          <a:spcPts val="0"/>
                        </a:spcAft>
                      </a:pP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zh-TW" alt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9.29</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r>
              <a:tr h="567272">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a:noFill/>
                    </a:lnT>
                    <a:lnB>
                      <a:noFill/>
                    </a:lnB>
                  </a:tcPr>
                </a:tc>
                <a:tc>
                  <a:txBody>
                    <a:bodyPr/>
                    <a:lstStyle/>
                    <a:p>
                      <a:pPr algn="just">
                        <a:lnSpc>
                          <a:spcPts val="2000"/>
                        </a:lnSpc>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Catalytic CVD</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p>
                      <a:pPr algn="just">
                        <a:lnSpc>
                          <a:spcPts val="2000"/>
                        </a:lnSpc>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Ar, C</a:t>
                      </a:r>
                      <a:r>
                        <a:rPr lang="en-US" sz="1450" kern="100" baseline="-25000">
                          <a:effectLst/>
                          <a:latin typeface="Times New Roman" panose="02020603050405020304" pitchFamily="18" charset="0"/>
                          <a:ea typeface="標楷體" panose="03000509000000000000" pitchFamily="65" charset="-120"/>
                          <a:cs typeface="Times New Roman" panose="02020603050405020304" pitchFamily="18" charset="0"/>
                        </a:rPr>
                        <a:t>2</a:t>
                      </a: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H</a:t>
                      </a:r>
                      <a:r>
                        <a:rPr lang="en-US" sz="1450" kern="100" baseline="-25000">
                          <a:effectLst/>
                          <a:latin typeface="Times New Roman" panose="02020603050405020304" pitchFamily="18" charset="0"/>
                          <a:ea typeface="標楷體" panose="03000509000000000000" pitchFamily="65" charset="-120"/>
                          <a:cs typeface="Times New Roman" panose="02020603050405020304" pitchFamily="18" charset="0"/>
                        </a:rPr>
                        <a:t>2 </a:t>
                      </a: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and NH</a:t>
                      </a:r>
                      <a:r>
                        <a:rPr lang="en-US" sz="1450" kern="100" baseline="-25000">
                          <a:effectLst/>
                          <a:latin typeface="Times New Roman" panose="02020603050405020304" pitchFamily="18" charset="0"/>
                          <a:ea typeface="標楷體" panose="03000509000000000000" pitchFamily="65" charset="-120"/>
                          <a:cs typeface="Times New Roman" panose="02020603050405020304" pitchFamily="18" charset="0"/>
                        </a:rPr>
                        <a:t>3</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c>
                  <a:txBody>
                    <a:bodyPr/>
                    <a:lstStyle/>
                    <a:p>
                      <a:pPr algn="ctr">
                        <a:spcAft>
                          <a:spcPts val="0"/>
                        </a:spcAft>
                      </a:pPr>
                      <a:r>
                        <a:rPr lang="en-US" altLang="zh-TW"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zh-TW" alt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1.42</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c>
                  <a:txBody>
                    <a:bodyPr/>
                    <a:lstStyle/>
                    <a:p>
                      <a:pPr algn="ctr">
                        <a:spcAft>
                          <a:spcPts val="0"/>
                        </a:spcAft>
                      </a:pPr>
                      <a:r>
                        <a:rPr lang="en-US" altLang="zh-TW"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zh-TW" alt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1.42</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a:noFill/>
                    </a:lnB>
                  </a:tcPr>
                </a:tc>
              </a:tr>
              <a:tr h="631516">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ts val="2000"/>
                        </a:lnSpc>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Preparation of</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p>
                      <a:pPr algn="l">
                        <a:lnSpc>
                          <a:spcPts val="2000"/>
                        </a:lnSpc>
                        <a:spcAft>
                          <a:spcPts val="0"/>
                        </a:spcAft>
                      </a:pPr>
                      <a:r>
                        <a:rPr lang="en-US" altLang="zh-TW" sz="1450" kern="100" dirty="0" err="1" smtClean="0">
                          <a:effectLst/>
                          <a:latin typeface="Times New Roman" panose="02020603050405020304" pitchFamily="18" charset="0"/>
                          <a:ea typeface="標楷體" panose="03000509000000000000" pitchFamily="65" charset="-120"/>
                          <a:cs typeface="Times New Roman" panose="02020603050405020304" pitchFamily="18" charset="0"/>
                        </a:rPr>
                        <a:t>Ru</a:t>
                      </a:r>
                      <a:r>
                        <a:rPr lang="en-US" sz="1450" kern="100" dirty="0" err="1" smtClean="0">
                          <a:effectLst/>
                          <a:latin typeface="Times New Roman" panose="02020603050405020304" pitchFamily="18" charset="0"/>
                          <a:ea typeface="標楷體" panose="03000509000000000000" pitchFamily="65" charset="-120"/>
                          <a:cs typeface="Times New Roman" panose="02020603050405020304" pitchFamily="18" charset="0"/>
                        </a:rPr>
                        <a:t>Pt</a:t>
                      </a:r>
                      <a:r>
                        <a:rPr lang="en-US" sz="1450" kern="100" dirty="0" smtClean="0">
                          <a:effectLst/>
                          <a:latin typeface="Times New Roman" panose="02020603050405020304" pitchFamily="18" charset="0"/>
                          <a:ea typeface="標楷體" panose="03000509000000000000" pitchFamily="65" charset="-120"/>
                          <a:cs typeface="Times New Roman" panose="02020603050405020304" pitchFamily="18" charset="0"/>
                        </a:rPr>
                        <a:t> catalysts</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50" kern="0" dirty="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endParaRPr lang="zh-TW" sz="1450" kern="100" dirty="0">
                        <a:solidFill>
                          <a:schemeClr val="tx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TW"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zh-TW" altLang="en-US"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450"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163.56</a:t>
                      </a:r>
                      <a:endParaRPr lang="zh-TW" sz="145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12700" cap="flat" cmpd="sng" algn="ctr">
                      <a:solidFill>
                        <a:srgbClr val="000000"/>
                      </a:solidFill>
                      <a:prstDash val="solid"/>
                      <a:round/>
                      <a:headEnd type="none" w="med" len="med"/>
                      <a:tailEnd type="none" w="med" len="med"/>
                    </a:lnB>
                  </a:tcPr>
                </a:tc>
              </a:tr>
              <a:tr h="352276">
                <a:tc>
                  <a:txBody>
                    <a:bodyPr/>
                    <a:lstStyle/>
                    <a:p>
                      <a:pPr algn="l">
                        <a:spcAft>
                          <a:spcPts val="0"/>
                        </a:spcAft>
                      </a:pPr>
                      <a:r>
                        <a:rPr lang="en-US" sz="145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4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just">
                        <a:spcAft>
                          <a:spcPts val="0"/>
                        </a:spcAft>
                      </a:pPr>
                      <a:r>
                        <a:rPr lang="en-US" sz="1450" kern="100" dirty="0">
                          <a:effectLst/>
                          <a:latin typeface="Times New Roman" panose="02020603050405020304" pitchFamily="18" charset="0"/>
                          <a:ea typeface="標楷體" panose="03000509000000000000" pitchFamily="65" charset="-120"/>
                          <a:cs typeface="Times New Roman" panose="02020603050405020304" pitchFamily="18" charset="0"/>
                        </a:rPr>
                        <a:t>Total </a:t>
                      </a:r>
                      <a:r>
                        <a:rPr lang="en-US" sz="1450" kern="1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cost, </a:t>
                      </a:r>
                      <a:r>
                        <a:rPr lang="en-US" sz="1450" kern="100" dirty="0" smtClean="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USD</a:t>
                      </a:r>
                      <a:r>
                        <a:rPr lang="en-US" sz="1450" kern="0" dirty="0" smtClean="0">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0" dirty="0">
                          <a:effectLst/>
                          <a:latin typeface="Times New Roman" panose="02020603050405020304" pitchFamily="18" charset="0"/>
                          <a:ea typeface="新細明體" panose="02020500000000000000" pitchFamily="18" charset="-120"/>
                          <a:cs typeface="Times New Roman" panose="02020603050405020304" pitchFamily="18" charset="0"/>
                        </a:rPr>
                        <a:t>/ </a:t>
                      </a:r>
                      <a:r>
                        <a:rPr lang="en-US" sz="1450" kern="0" dirty="0" smtClean="0">
                          <a:effectLst/>
                          <a:latin typeface="Times New Roman" panose="02020603050405020304" pitchFamily="18" charset="0"/>
                          <a:ea typeface="新細明體" panose="02020500000000000000" pitchFamily="18" charset="-120"/>
                          <a:cs typeface="Times New Roman" panose="02020603050405020304" pitchFamily="18" charset="0"/>
                        </a:rPr>
                        <a:t>100piece</a:t>
                      </a:r>
                      <a:endParaRPr lang="zh-TW" sz="14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altLang="zh-TW" sz="1450" b="1"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$88.11</a:t>
                      </a:r>
                      <a:endParaRPr lang="zh-TW" sz="145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altLang="zh-TW" sz="1450" b="1"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a:t>
                      </a:r>
                      <a:r>
                        <a:rPr lang="zh-TW" altLang="en-US" sz="1450" b="1"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 </a:t>
                      </a:r>
                      <a:r>
                        <a:rPr lang="en-US" altLang="zh-TW" sz="1450" b="1" kern="0" dirty="0" smtClean="0">
                          <a:solidFill>
                            <a:schemeClr val="tx1"/>
                          </a:solidFill>
                          <a:effectLst/>
                          <a:latin typeface="Times New Roman" panose="02020603050405020304" pitchFamily="18" charset="0"/>
                          <a:ea typeface="新細明體" panose="02020500000000000000" pitchFamily="18" charset="-120"/>
                          <a:cs typeface="Times New Roman" panose="02020603050405020304" pitchFamily="18" charset="0"/>
                        </a:rPr>
                        <a:t>251.67</a:t>
                      </a:r>
                      <a:endParaRPr lang="zh-TW" sz="1450" b="1"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06533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02840" y="630294"/>
            <a:ext cx="8229600" cy="1066800"/>
          </a:xfrm>
        </p:spPr>
        <p:txBody>
          <a:bodyPr/>
          <a:lstStyle/>
          <a:p>
            <a:r>
              <a:rPr lang="en-US" altLang="zh-TW" sz="36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Conclusions</a:t>
            </a:r>
            <a:endParaRPr lang="en-US" altLang="zh-TW" sz="3600"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25</a:t>
            </a:fld>
            <a:endParaRPr lang="zh-TW" altLang="en-US" dirty="0"/>
          </a:p>
        </p:txBody>
      </p:sp>
      <p:sp>
        <p:nvSpPr>
          <p:cNvPr id="6" name="內容版面配置區 5"/>
          <p:cNvSpPr>
            <a:spLocks noGrp="1"/>
          </p:cNvSpPr>
          <p:nvPr>
            <p:ph idx="1"/>
          </p:nvPr>
        </p:nvSpPr>
        <p:spPr>
          <a:xfrm>
            <a:off x="467545" y="1772816"/>
            <a:ext cx="8195192" cy="4968552"/>
          </a:xfrm>
        </p:spPr>
        <p:txBody>
          <a:bodyPr/>
          <a:lstStyle/>
          <a:p>
            <a:pPr marL="566737" indent="-457200" algn="just">
              <a:spcBef>
                <a:spcPts val="1200"/>
              </a:spcBef>
              <a:buClrTx/>
              <a:buFont typeface="+mj-lt"/>
              <a:buAutoNum type="arabicPeriod"/>
            </a:pPr>
            <a:r>
              <a:rPr lang="en-US" altLang="zh-TW" sz="1900" dirty="0" smtClean="0"/>
              <a:t>The </a:t>
            </a:r>
            <a:r>
              <a:rPr lang="en-US" altLang="zh-TW" sz="1900" dirty="0"/>
              <a:t>performance of </a:t>
            </a:r>
            <a:r>
              <a:rPr lang="en-US" altLang="zh-TW" sz="1900" b="1" dirty="0" err="1" smtClean="0"/>
              <a:t>RuPt</a:t>
            </a:r>
            <a:r>
              <a:rPr lang="en-US" altLang="zh-TW" sz="1900" b="1" dirty="0" smtClean="0"/>
              <a:t>-CNTs/CF</a:t>
            </a:r>
            <a:r>
              <a:rPr lang="en-US" altLang="zh-TW" sz="1900" dirty="0" smtClean="0"/>
              <a:t> </a:t>
            </a:r>
            <a:r>
              <a:rPr lang="en-US" altLang="zh-TW" sz="1900" dirty="0"/>
              <a:t>anode possessed the </a:t>
            </a:r>
            <a:r>
              <a:rPr lang="en-US" altLang="zh-TW" sz="1900" b="1" dirty="0" smtClean="0"/>
              <a:t>more </a:t>
            </a:r>
            <a:r>
              <a:rPr lang="en-US" altLang="zh-TW" sz="1900" b="1" dirty="0"/>
              <a:t>normalized capacitance</a:t>
            </a:r>
            <a:r>
              <a:rPr lang="en-US" altLang="zh-TW" sz="1900" dirty="0"/>
              <a:t> but the </a:t>
            </a:r>
            <a:r>
              <a:rPr lang="en-US" altLang="zh-TW" sz="1900" b="1" dirty="0" smtClean="0"/>
              <a:t>less </a:t>
            </a:r>
            <a:r>
              <a:rPr lang="en-US" altLang="zh-TW" sz="1900" b="1" dirty="0"/>
              <a:t>impedance </a:t>
            </a:r>
            <a:r>
              <a:rPr lang="en-US" altLang="zh-TW" sz="1900" dirty="0"/>
              <a:t>in CV and EIS analyses respectively.</a:t>
            </a:r>
          </a:p>
          <a:p>
            <a:pPr marL="566737" indent="-457200" algn="just">
              <a:spcBef>
                <a:spcPts val="1200"/>
              </a:spcBef>
              <a:buClrTx/>
              <a:buFont typeface="+mj-lt"/>
              <a:buAutoNum type="arabicPeriod"/>
            </a:pPr>
            <a:r>
              <a:rPr lang="en-US" altLang="zh-TW" sz="1900" dirty="0" smtClean="0"/>
              <a:t>The </a:t>
            </a:r>
            <a:r>
              <a:rPr lang="en-US" altLang="zh-TW" sz="1900" dirty="0"/>
              <a:t>optimal electrolyte concentration was proved to be </a:t>
            </a:r>
            <a:r>
              <a:rPr lang="en-US" altLang="zh-TW" sz="1900" b="1" dirty="0"/>
              <a:t>0.01 M</a:t>
            </a:r>
            <a:r>
              <a:rPr lang="en-US" altLang="zh-TW" sz="1900" dirty="0"/>
              <a:t> of H</a:t>
            </a:r>
            <a:r>
              <a:rPr lang="en-US" altLang="zh-TW" sz="1900" baseline="-25000" dirty="0"/>
              <a:t>2</a:t>
            </a:r>
            <a:r>
              <a:rPr lang="en-US" altLang="zh-TW" sz="1900" dirty="0"/>
              <a:t>SO</a:t>
            </a:r>
            <a:r>
              <a:rPr lang="en-US" altLang="zh-TW" sz="1900" baseline="-25000" dirty="0"/>
              <a:t>4</a:t>
            </a:r>
            <a:r>
              <a:rPr lang="en-US" altLang="zh-TW" sz="1900" dirty="0"/>
              <a:t> for phenol oxidation.</a:t>
            </a:r>
          </a:p>
          <a:p>
            <a:pPr marL="566737" indent="-457200" algn="just">
              <a:spcBef>
                <a:spcPts val="1200"/>
              </a:spcBef>
              <a:buClrTx/>
              <a:buFont typeface="+mj-lt"/>
              <a:buAutoNum type="arabicPeriod"/>
            </a:pPr>
            <a:r>
              <a:rPr lang="en-US" altLang="zh-TW" sz="1900" dirty="0"/>
              <a:t>A</a:t>
            </a:r>
            <a:r>
              <a:rPr lang="en-US" altLang="zh-TW" sz="1900" dirty="0" smtClean="0"/>
              <a:t>nodes </a:t>
            </a:r>
            <a:r>
              <a:rPr lang="en-US" altLang="zh-TW" sz="1900" dirty="0"/>
              <a:t>synthesized in this study displayed </a:t>
            </a:r>
            <a:r>
              <a:rPr lang="en-US" altLang="zh-TW" sz="1900" b="1" dirty="0"/>
              <a:t>high repeatability </a:t>
            </a:r>
            <a:r>
              <a:rPr lang="en-US" altLang="zh-TW" sz="1900" dirty="0"/>
              <a:t>for the 1</a:t>
            </a:r>
            <a:r>
              <a:rPr lang="en-US" altLang="zh-TW" sz="1900" baseline="30000" dirty="0"/>
              <a:t>st</a:t>
            </a:r>
            <a:r>
              <a:rPr lang="en-US" altLang="zh-TW" sz="1900" dirty="0"/>
              <a:t> and 8</a:t>
            </a:r>
            <a:r>
              <a:rPr lang="en-US" altLang="zh-TW" sz="1900" baseline="30000" dirty="0"/>
              <a:t>th</a:t>
            </a:r>
            <a:r>
              <a:rPr lang="en-US" altLang="zh-TW" sz="1900" dirty="0"/>
              <a:t> degradation experiments, of which the relative errors were within 2 %.</a:t>
            </a:r>
          </a:p>
          <a:p>
            <a:pPr marL="566737" indent="-457200" algn="just">
              <a:spcBef>
                <a:spcPts val="1200"/>
              </a:spcBef>
              <a:buClrTx/>
              <a:buFont typeface="+mj-lt"/>
              <a:buAutoNum type="arabicPeriod"/>
            </a:pPr>
            <a:r>
              <a:rPr lang="en-US" altLang="zh-TW" sz="1900" dirty="0" smtClean="0"/>
              <a:t>Overall</a:t>
            </a:r>
            <a:r>
              <a:rPr lang="en-US" altLang="zh-TW" sz="1900" dirty="0"/>
              <a:t>, the </a:t>
            </a:r>
            <a:r>
              <a:rPr lang="en-US" altLang="zh-TW" sz="1900" b="1" dirty="0" err="1" smtClean="0"/>
              <a:t>RuPt</a:t>
            </a:r>
            <a:r>
              <a:rPr lang="en-US" altLang="zh-TW" sz="1900" b="1" dirty="0" smtClean="0"/>
              <a:t>-CNTs/CF</a:t>
            </a:r>
            <a:r>
              <a:rPr lang="en-US" altLang="zh-TW" sz="1900" dirty="0" smtClean="0"/>
              <a:t> </a:t>
            </a:r>
            <a:r>
              <a:rPr lang="en-US" altLang="zh-TW" sz="1900" dirty="0"/>
              <a:t>anode showed the </a:t>
            </a:r>
            <a:r>
              <a:rPr lang="en-US" altLang="zh-TW" sz="1900" dirty="0" smtClean="0"/>
              <a:t>higher </a:t>
            </a:r>
            <a:r>
              <a:rPr lang="en-US" altLang="zh-TW" sz="1900" dirty="0"/>
              <a:t>performance with the </a:t>
            </a:r>
            <a:r>
              <a:rPr lang="en-US" altLang="zh-TW" sz="1900" dirty="0" smtClean="0"/>
              <a:t>degradation </a:t>
            </a:r>
            <a:r>
              <a:rPr lang="en-US" altLang="zh-TW" sz="1900" dirty="0"/>
              <a:t>efficiency of  </a:t>
            </a:r>
            <a:r>
              <a:rPr lang="en-US" altLang="zh-TW" sz="1900" b="1" dirty="0" smtClean="0"/>
              <a:t>99.43%</a:t>
            </a:r>
            <a:r>
              <a:rPr lang="en-US" altLang="zh-TW" sz="1900" dirty="0" smtClean="0"/>
              <a:t>, </a:t>
            </a:r>
            <a:r>
              <a:rPr lang="en-US" altLang="zh-TW" sz="1900" dirty="0"/>
              <a:t>mineralization efficiency of </a:t>
            </a:r>
            <a:r>
              <a:rPr lang="en-US" altLang="zh-TW" sz="1900" b="1" dirty="0" smtClean="0"/>
              <a:t>71.34%</a:t>
            </a:r>
            <a:r>
              <a:rPr lang="en-US" altLang="zh-TW" sz="1900" dirty="0" smtClean="0"/>
              <a:t> </a:t>
            </a:r>
            <a:r>
              <a:rPr lang="en-US" altLang="zh-TW" sz="1900" dirty="0"/>
              <a:t>and the reaction rate coefficient of </a:t>
            </a:r>
            <a:r>
              <a:rPr lang="en-US" altLang="zh-TW" sz="1900" b="1" dirty="0" smtClean="0"/>
              <a:t>0.0419 </a:t>
            </a:r>
            <a:r>
              <a:rPr lang="en-US" altLang="zh-TW" sz="1900" b="1" dirty="0"/>
              <a:t>min</a:t>
            </a:r>
            <a:r>
              <a:rPr lang="en-US" altLang="zh-TW" sz="1900" b="1" baseline="30000" dirty="0"/>
              <a:t>-1</a:t>
            </a:r>
            <a:r>
              <a:rPr lang="en-US" altLang="zh-TW" sz="1900" b="1" dirty="0"/>
              <a:t> </a:t>
            </a:r>
            <a:r>
              <a:rPr lang="en-US" altLang="zh-TW" sz="1900" dirty="0"/>
              <a:t>than CNTs/CF.</a:t>
            </a:r>
          </a:p>
          <a:p>
            <a:pPr marL="566737" indent="-457200" algn="just">
              <a:spcBef>
                <a:spcPts val="1200"/>
              </a:spcBef>
              <a:buClrTx/>
              <a:buFont typeface="+mj-lt"/>
              <a:buAutoNum type="arabicPeriod"/>
            </a:pPr>
            <a:r>
              <a:rPr lang="en-US" altLang="zh-TW" sz="1900" dirty="0" smtClean="0"/>
              <a:t>The </a:t>
            </a:r>
            <a:r>
              <a:rPr lang="en-US" altLang="zh-TW" sz="1900" dirty="0"/>
              <a:t>effective and stable anodes of </a:t>
            </a:r>
            <a:r>
              <a:rPr lang="en-US" altLang="zh-TW" sz="1900" dirty="0" smtClean="0"/>
              <a:t>CNTs/CF and </a:t>
            </a:r>
            <a:r>
              <a:rPr lang="en-US" altLang="zh-TW" sz="1900" dirty="0" err="1" smtClean="0"/>
              <a:t>RuPt</a:t>
            </a:r>
            <a:r>
              <a:rPr lang="en-US" altLang="zh-TW" sz="1900" dirty="0" smtClean="0"/>
              <a:t>-CNTs/CF for </a:t>
            </a:r>
            <a:r>
              <a:rPr lang="en-US" altLang="zh-TW" sz="1900" dirty="0"/>
              <a:t>phenol treatment were synthesized at an economic price in this </a:t>
            </a:r>
            <a:r>
              <a:rPr lang="en-US" altLang="zh-TW" sz="1900" dirty="0" smtClean="0"/>
              <a:t>study.</a:t>
            </a:r>
            <a:endParaRPr lang="zh-TW" altLang="en-US" sz="1900" dirty="0"/>
          </a:p>
        </p:txBody>
      </p:sp>
      <p:pic>
        <p:nvPicPr>
          <p:cNvPr id="8" name="圖片 7"/>
          <p:cNvPicPr>
            <a:picLocks noChangeAspect="1"/>
          </p:cNvPicPr>
          <p:nvPr/>
        </p:nvPicPr>
        <p:blipFill>
          <a:blip r:embed="rId3">
            <a:duotone>
              <a:schemeClr val="bg2">
                <a:shade val="45000"/>
                <a:satMod val="135000"/>
              </a:schemeClr>
              <a:prstClr val="white"/>
            </a:duotone>
          </a:blip>
          <a:stretch>
            <a:fillRect/>
          </a:stretch>
        </p:blipFill>
        <p:spPr>
          <a:xfrm flipH="1">
            <a:off x="1843549" y="1413852"/>
            <a:ext cx="2448000" cy="34479"/>
          </a:xfrm>
          <a:prstGeom prst="rect">
            <a:avLst/>
          </a:prstGeom>
        </p:spPr>
      </p:pic>
    </p:spTree>
    <p:extLst>
      <p:ext uri="{BB962C8B-B14F-4D97-AF65-F5344CB8AC3E}">
        <p14:creationId xmlns:p14="http://schemas.microsoft.com/office/powerpoint/2010/main" val="11043922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66407" y="1428265"/>
            <a:ext cx="7992888" cy="2520280"/>
          </a:xfrm>
        </p:spPr>
        <p:txBody>
          <a:bodyPr anchor="ctr"/>
          <a:lstStyle/>
          <a:p>
            <a:pPr marL="109537" indent="0" algn="ctr">
              <a:buNone/>
            </a:pPr>
            <a:r>
              <a:rPr lang="en-US" altLang="zh-TW" sz="48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Thank you for your attention</a:t>
            </a:r>
          </a:p>
        </p:txBody>
      </p:sp>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26</a:t>
            </a:fld>
            <a:endParaRPr lang="zh-TW" altLang="en-US" dirty="0"/>
          </a:p>
        </p:txBody>
      </p:sp>
      <p:pic>
        <p:nvPicPr>
          <p:cNvPr id="3074" name="Picture 2" descr="https://mehariqbal.files.wordpress.com/2011/01/take-a-bow-thumb3083579.jpg?w=5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1122793"/>
            <a:ext cx="2733284" cy="27332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images.fabulously40.com/uploadedimage/9601/thumbx320/att000251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909970"/>
            <a:ext cx="1659973" cy="2177979"/>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2195736" y="4509120"/>
            <a:ext cx="5355697" cy="1169551"/>
          </a:xfrm>
          <a:prstGeom prst="rect">
            <a:avLst/>
          </a:prstGeom>
        </p:spPr>
        <p:txBody>
          <a:bodyPr wrap="none">
            <a:spAutoFit/>
          </a:bodyPr>
          <a:lstStyle/>
          <a:p>
            <a:pPr marL="109537" indent="0" algn="ctr">
              <a:buNone/>
            </a:pPr>
            <a:r>
              <a:rPr lang="en-US" altLang="zh-TW" sz="3400" i="1" dirty="0">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Your Questions &amp; Comments</a:t>
            </a:r>
          </a:p>
          <a:p>
            <a:pPr marL="109537" indent="0" algn="ctr">
              <a:buNone/>
            </a:pPr>
            <a:r>
              <a:rPr lang="en-US" altLang="zh-TW" sz="3600" i="1" dirty="0">
                <a:effectLst>
                  <a:outerShdw blurRad="38100" dist="38100" dir="2700000" algn="tl">
                    <a:srgbClr val="000000">
                      <a:alpha val="43137"/>
                    </a:srgbClr>
                  </a:outerShdw>
                </a:effectLst>
                <a:latin typeface="Times New Roman" panose="02020603050405020304" pitchFamily="18" charset="0"/>
                <a:ea typeface="標楷體" panose="03000509000000000000" pitchFamily="65" charset="-120"/>
                <a:cs typeface="Times New Roman" panose="02020603050405020304" pitchFamily="18" charset="0"/>
              </a:rPr>
              <a:t> Welcome</a:t>
            </a:r>
          </a:p>
        </p:txBody>
      </p:sp>
    </p:spTree>
    <p:extLst>
      <p:ext uri="{BB962C8B-B14F-4D97-AF65-F5344CB8AC3E}">
        <p14:creationId xmlns:p14="http://schemas.microsoft.com/office/powerpoint/2010/main" val="11609518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2" name="圖片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737793" y="2162010"/>
            <a:ext cx="432048" cy="2057370"/>
          </a:xfrm>
          <a:prstGeom prst="rect">
            <a:avLst/>
          </a:prstGeom>
        </p:spPr>
      </p:pic>
      <p:sp>
        <p:nvSpPr>
          <p:cNvPr id="4" name="標題 1"/>
          <p:cNvSpPr txBox="1">
            <a:spLocks/>
          </p:cNvSpPr>
          <p:nvPr/>
        </p:nvSpPr>
        <p:spPr bwMode="auto">
          <a:xfrm>
            <a:off x="611560" y="867486"/>
            <a:ext cx="3726001" cy="714380"/>
          </a:xfrm>
          <a:prstGeom prst="roundRect">
            <a:avLst/>
          </a:prstGeom>
          <a:gradFill flip="none" rotWithShape="1">
            <a:gsLst>
              <a:gs pos="2000">
                <a:schemeClr val="bg1"/>
              </a:gs>
              <a:gs pos="61000">
                <a:schemeClr val="accent4">
                  <a:lumMod val="50000"/>
                  <a:lumOff val="50000"/>
                </a:schemeClr>
              </a:gs>
              <a:gs pos="78000">
                <a:srgbClr val="3768D5"/>
              </a:gs>
              <a:gs pos="100000">
                <a:schemeClr val="accent4">
                  <a:lumMod val="90000"/>
                  <a:lumOff val="10000"/>
                </a:schemeClr>
              </a:gs>
            </a:gsLst>
            <a:lin ang="5400000" scaled="1"/>
            <a:tileRect/>
          </a:gradFill>
          <a:ln w="19050">
            <a:noFill/>
            <a:prstDash val="dash"/>
            <a:miter lim="800000"/>
            <a:headEnd/>
            <a:tailEnd/>
          </a:ln>
        </p:spPr>
        <p:txBody>
          <a:bodyPr vert="horz" wrap="square" lIns="91440" tIns="45720" rIns="91440" bIns="45720" numCol="1" anchor="b" anchorCtr="0" compatLnSpc="1">
            <a:prstTxWarp prst="textNoShape">
              <a:avLst/>
            </a:prstTxWarp>
          </a:bodyPr>
          <a:lstStyle/>
          <a:p>
            <a:pPr algn="ctr" eaLnBrk="0" hangingPunct="0">
              <a:defRPr/>
            </a:pPr>
            <a:r>
              <a:rPr kumimoji="0" lang="en-US" altLang="zh-TW" sz="3000" b="1" dirty="0">
                <a:solidFill>
                  <a:schemeClr val="bg1">
                    <a:lumMod val="95000"/>
                  </a:schemeClr>
                </a:solidFill>
                <a:effectLst>
                  <a:outerShdw blurRad="38100" dist="38100" dir="2700000" algn="tl">
                    <a:srgbClr val="000000">
                      <a:alpha val="43137"/>
                    </a:srgbClr>
                  </a:outerShdw>
                </a:effectLst>
                <a:latin typeface="Times New Roman" pitchFamily="18" charset="0"/>
                <a:ea typeface="+mj-ea"/>
                <a:cs typeface="Times New Roman" pitchFamily="18" charset="0"/>
              </a:rPr>
              <a:t>Activation of Water </a:t>
            </a:r>
            <a:endParaRPr kumimoji="0" lang="en-US" altLang="zh-TW" sz="3000" b="1" dirty="0" smtClean="0">
              <a:solidFill>
                <a:schemeClr val="bg1">
                  <a:lumMod val="95000"/>
                </a:schemeClr>
              </a:solidFill>
              <a:effectLst>
                <a:outerShdw blurRad="38100" dist="38100" dir="2700000" algn="tl">
                  <a:srgbClr val="000000">
                    <a:alpha val="43137"/>
                  </a:srgbClr>
                </a:outerShdw>
              </a:effectLst>
              <a:latin typeface="Times New Roman" pitchFamily="18" charset="0"/>
              <a:ea typeface="+mj-ea"/>
              <a:cs typeface="Times New Roman" pitchFamily="18" charset="0"/>
            </a:endParaRPr>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27</a:t>
            </a:fld>
            <a:endParaRPr lang="zh-TW" altLang="en-US" dirty="0"/>
          </a:p>
        </p:txBody>
      </p:sp>
      <p:sp>
        <p:nvSpPr>
          <p:cNvPr id="6" name="圓角矩形 5"/>
          <p:cNvSpPr/>
          <p:nvPr/>
        </p:nvSpPr>
        <p:spPr>
          <a:xfrm>
            <a:off x="534406" y="4184218"/>
            <a:ext cx="3084549" cy="612934"/>
          </a:xfrm>
          <a:prstGeom prst="roundRect">
            <a:avLst/>
          </a:prstGeom>
          <a:noFill/>
          <a:ln>
            <a:noFill/>
            <a:prstDash val="dash"/>
          </a:ln>
        </p:spPr>
        <p:txBody>
          <a:bodyPr wrap="none">
            <a:spAutoFit/>
          </a:bodyPr>
          <a:lstStyle/>
          <a:p>
            <a:pPr eaLnBrk="0" hangingPunct="0">
              <a:defRPr/>
            </a:pPr>
            <a:r>
              <a:rPr lang="zh-TW" altLang="en-US" sz="3000" dirty="0" smtClean="0"/>
              <a:t>☞ </a:t>
            </a:r>
            <a:r>
              <a:rPr kumimoji="0" lang="en-US" altLang="zh-TW" sz="1900" b="1" dirty="0" smtClean="0">
                <a:solidFill>
                  <a:srgbClr val="002060"/>
                </a:solidFill>
                <a:latin typeface="Times New Roman" pitchFamily="18" charset="0"/>
                <a:cs typeface="Times New Roman" pitchFamily="18" charset="0"/>
              </a:rPr>
              <a:t>Dissociative </a:t>
            </a:r>
            <a:r>
              <a:rPr kumimoji="0" lang="en-US" altLang="zh-TW" sz="1900" b="1" dirty="0">
                <a:solidFill>
                  <a:srgbClr val="002060"/>
                </a:solidFill>
                <a:latin typeface="Times New Roman" pitchFamily="18" charset="0"/>
                <a:cs typeface="Times New Roman" pitchFamily="18" charset="0"/>
              </a:rPr>
              <a:t>Adsorption</a:t>
            </a:r>
          </a:p>
        </p:txBody>
      </p:sp>
      <p:sp>
        <p:nvSpPr>
          <p:cNvPr id="7" name="圓角矩形 6"/>
          <p:cNvSpPr/>
          <p:nvPr/>
        </p:nvSpPr>
        <p:spPr>
          <a:xfrm>
            <a:off x="4932040" y="4184218"/>
            <a:ext cx="2951739" cy="612934"/>
          </a:xfrm>
          <a:prstGeom prst="roundRect">
            <a:avLst/>
          </a:prstGeom>
          <a:noFill/>
          <a:ln>
            <a:noFill/>
            <a:prstDash val="dash"/>
          </a:ln>
        </p:spPr>
        <p:txBody>
          <a:bodyPr wrap="none">
            <a:spAutoFit/>
          </a:bodyPr>
          <a:lstStyle/>
          <a:p>
            <a:pPr eaLnBrk="0" hangingPunct="0">
              <a:defRPr/>
            </a:pPr>
            <a:r>
              <a:rPr lang="zh-TW" altLang="en-US" sz="3000" dirty="0"/>
              <a:t>☞ </a:t>
            </a:r>
            <a:r>
              <a:rPr kumimoji="0" lang="en-US" altLang="zh-TW" sz="1900" b="1" dirty="0" smtClean="0">
                <a:solidFill>
                  <a:srgbClr val="002060"/>
                </a:solidFill>
                <a:latin typeface="Times New Roman" pitchFamily="18" charset="0"/>
                <a:cs typeface="Times New Roman" pitchFamily="18" charset="0"/>
              </a:rPr>
              <a:t>Electrolytic </a:t>
            </a:r>
            <a:r>
              <a:rPr kumimoji="0" lang="en-US" altLang="zh-TW" sz="1900" b="1" dirty="0">
                <a:solidFill>
                  <a:srgbClr val="002060"/>
                </a:solidFill>
                <a:latin typeface="Times New Roman" pitchFamily="18" charset="0"/>
                <a:cs typeface="Times New Roman" pitchFamily="18" charset="0"/>
              </a:rPr>
              <a:t>Discharge</a:t>
            </a:r>
          </a:p>
        </p:txBody>
      </p:sp>
      <p:pic>
        <p:nvPicPr>
          <p:cNvPr id="12" name="圖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660" y="2162010"/>
            <a:ext cx="432048" cy="2057370"/>
          </a:xfrm>
          <a:prstGeom prst="rect">
            <a:avLst/>
          </a:prstGeom>
        </p:spPr>
      </p:pic>
      <p:grpSp>
        <p:nvGrpSpPr>
          <p:cNvPr id="40" name="群組 39"/>
          <p:cNvGrpSpPr>
            <a:grpSpLocks noChangeAspect="1"/>
          </p:cNvGrpSpPr>
          <p:nvPr/>
        </p:nvGrpSpPr>
        <p:grpSpPr>
          <a:xfrm>
            <a:off x="1063932" y="2910407"/>
            <a:ext cx="201590" cy="254541"/>
            <a:chOff x="1898155" y="3548097"/>
            <a:chExt cx="201590" cy="254541"/>
          </a:xfrm>
        </p:grpSpPr>
        <p:sp>
          <p:nvSpPr>
            <p:cNvPr id="14" name="橢圓 13"/>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13" name="橢圓 12"/>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p:sp>
        <p:nvSpPr>
          <p:cNvPr id="17" name="橢圓 16"/>
          <p:cNvSpPr>
            <a:spLocks noChangeAspect="1"/>
          </p:cNvSpPr>
          <p:nvPr/>
        </p:nvSpPr>
        <p:spPr>
          <a:xfrm rot="16200000" flipV="1">
            <a:off x="1062528" y="2563303"/>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p:nvGrpSpPr>
          <p:cNvPr id="39" name="群組 38"/>
          <p:cNvGrpSpPr>
            <a:grpSpLocks noChangeAspect="1"/>
          </p:cNvGrpSpPr>
          <p:nvPr/>
        </p:nvGrpSpPr>
        <p:grpSpPr>
          <a:xfrm>
            <a:off x="1226339" y="2499052"/>
            <a:ext cx="181186" cy="242993"/>
            <a:chOff x="1331049" y="4309263"/>
            <a:chExt cx="181186" cy="242993"/>
          </a:xfrm>
        </p:grpSpPr>
        <p:sp>
          <p:nvSpPr>
            <p:cNvPr id="24" name="橢圓 23"/>
            <p:cNvSpPr>
              <a:spLocks noChangeAspect="1"/>
            </p:cNvSpPr>
            <p:nvPr/>
          </p:nvSpPr>
          <p:spPr>
            <a:xfrm rot="5400000">
              <a:off x="1386241" y="4426263"/>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23" name="橢圓 22"/>
            <p:cNvSpPr>
              <a:spLocks noChangeAspect="1"/>
            </p:cNvSpPr>
            <p:nvPr/>
          </p:nvSpPr>
          <p:spPr>
            <a:xfrm flipV="1">
              <a:off x="1331049" y="4309263"/>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p:sp>
        <p:nvSpPr>
          <p:cNvPr id="27" name="橢圓 26"/>
          <p:cNvSpPr>
            <a:spLocks noChangeAspect="1"/>
          </p:cNvSpPr>
          <p:nvPr/>
        </p:nvSpPr>
        <p:spPr>
          <a:xfrm rot="16200000" flipH="1">
            <a:off x="1251173" y="3146052"/>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p:nvGrpSpPr>
          <p:cNvPr id="45" name="群組 44"/>
          <p:cNvGrpSpPr>
            <a:grpSpLocks noChangeAspect="1"/>
          </p:cNvGrpSpPr>
          <p:nvPr/>
        </p:nvGrpSpPr>
        <p:grpSpPr>
          <a:xfrm flipH="1">
            <a:off x="1175532" y="3422842"/>
            <a:ext cx="201590" cy="254541"/>
            <a:chOff x="1898155" y="3548097"/>
            <a:chExt cx="201590" cy="254541"/>
          </a:xfrm>
        </p:grpSpPr>
        <p:sp>
          <p:nvSpPr>
            <p:cNvPr id="46" name="橢圓 45"/>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47" name="橢圓 46"/>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p:sp>
        <p:nvSpPr>
          <p:cNvPr id="48" name="橢圓 47"/>
          <p:cNvSpPr>
            <a:spLocks noChangeAspect="1"/>
          </p:cNvSpPr>
          <p:nvPr/>
        </p:nvSpPr>
        <p:spPr>
          <a:xfrm rot="16200000" flipV="1">
            <a:off x="1063938" y="3809283"/>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49" name="文字方塊 48"/>
          <p:cNvSpPr txBox="1"/>
          <p:nvPr/>
        </p:nvSpPr>
        <p:spPr>
          <a:xfrm>
            <a:off x="1873764" y="2426401"/>
            <a:ext cx="545342" cy="384721"/>
          </a:xfrm>
          <a:prstGeom prst="rect">
            <a:avLst/>
          </a:prstGeom>
          <a:noFill/>
        </p:spPr>
        <p:txBody>
          <a:bodyPr wrap="none" rtlCol="0">
            <a:spAutoFit/>
          </a:bodyPr>
          <a:lstStyle/>
          <a:p>
            <a:r>
              <a:rPr lang="en-US" altLang="zh-TW" sz="1900" dirty="0" smtClean="0">
                <a:latin typeface="Times New Roman" panose="02020603050405020304" pitchFamily="18" charset="0"/>
                <a:cs typeface="Times New Roman" panose="02020603050405020304" pitchFamily="18" charset="0"/>
              </a:rPr>
              <a:t>+ e</a:t>
            </a:r>
            <a:r>
              <a:rPr lang="en-US" altLang="zh-TW" sz="1900" baseline="30000" dirty="0" smtClean="0">
                <a:latin typeface="Times New Roman" panose="02020603050405020304" pitchFamily="18" charset="0"/>
                <a:cs typeface="Times New Roman" panose="02020603050405020304" pitchFamily="18" charset="0"/>
              </a:rPr>
              <a:t>-</a:t>
            </a:r>
            <a:endParaRPr lang="zh-TW" altLang="en-US" sz="1900" baseline="30000" dirty="0">
              <a:latin typeface="Times New Roman" panose="02020603050405020304" pitchFamily="18" charset="0"/>
              <a:cs typeface="Times New Roman" panose="02020603050405020304" pitchFamily="18" charset="0"/>
            </a:endParaRPr>
          </a:p>
        </p:txBody>
      </p:sp>
      <p:sp>
        <p:nvSpPr>
          <p:cNvPr id="50" name="文字方塊 49"/>
          <p:cNvSpPr txBox="1"/>
          <p:nvPr/>
        </p:nvSpPr>
        <p:spPr>
          <a:xfrm>
            <a:off x="2076681" y="3039005"/>
            <a:ext cx="545342" cy="384721"/>
          </a:xfrm>
          <a:prstGeom prst="rect">
            <a:avLst/>
          </a:prstGeom>
          <a:noFill/>
        </p:spPr>
        <p:txBody>
          <a:bodyPr wrap="none" rtlCol="0">
            <a:spAutoFit/>
          </a:bodyPr>
          <a:lstStyle/>
          <a:p>
            <a:r>
              <a:rPr lang="en-US" altLang="zh-TW" sz="1900" dirty="0" smtClean="0">
                <a:latin typeface="Times New Roman" panose="02020603050405020304" pitchFamily="18" charset="0"/>
                <a:cs typeface="Times New Roman" panose="02020603050405020304" pitchFamily="18" charset="0"/>
              </a:rPr>
              <a:t>+ e</a:t>
            </a:r>
            <a:r>
              <a:rPr lang="en-US" altLang="zh-TW" sz="1900" baseline="30000" dirty="0" smtClean="0">
                <a:latin typeface="Times New Roman" panose="02020603050405020304" pitchFamily="18" charset="0"/>
                <a:cs typeface="Times New Roman" panose="02020603050405020304" pitchFamily="18" charset="0"/>
              </a:rPr>
              <a:t>-</a:t>
            </a:r>
            <a:endParaRPr lang="zh-TW" altLang="en-US" sz="1900" baseline="30000" dirty="0">
              <a:latin typeface="Times New Roman" panose="02020603050405020304" pitchFamily="18" charset="0"/>
              <a:cs typeface="Times New Roman" panose="02020603050405020304" pitchFamily="18" charset="0"/>
            </a:endParaRPr>
          </a:p>
        </p:txBody>
      </p:sp>
      <p:sp>
        <p:nvSpPr>
          <p:cNvPr id="51" name="文字方塊 50"/>
          <p:cNvSpPr txBox="1"/>
          <p:nvPr/>
        </p:nvSpPr>
        <p:spPr>
          <a:xfrm>
            <a:off x="1873764" y="3687617"/>
            <a:ext cx="545342" cy="384721"/>
          </a:xfrm>
          <a:prstGeom prst="rect">
            <a:avLst/>
          </a:prstGeom>
          <a:noFill/>
        </p:spPr>
        <p:txBody>
          <a:bodyPr wrap="none" rtlCol="0">
            <a:spAutoFit/>
          </a:bodyPr>
          <a:lstStyle/>
          <a:p>
            <a:r>
              <a:rPr lang="en-US" altLang="zh-TW" sz="1900" dirty="0" smtClean="0">
                <a:latin typeface="Times New Roman" panose="02020603050405020304" pitchFamily="18" charset="0"/>
                <a:cs typeface="Times New Roman" panose="02020603050405020304" pitchFamily="18" charset="0"/>
              </a:rPr>
              <a:t>+ e</a:t>
            </a:r>
            <a:r>
              <a:rPr lang="en-US" altLang="zh-TW" sz="1900" baseline="30000" dirty="0" smtClean="0">
                <a:latin typeface="Times New Roman" panose="02020603050405020304" pitchFamily="18" charset="0"/>
                <a:cs typeface="Times New Roman" panose="02020603050405020304" pitchFamily="18" charset="0"/>
              </a:rPr>
              <a:t>-</a:t>
            </a:r>
            <a:endParaRPr lang="zh-TW" altLang="en-US" sz="1900" baseline="30000" dirty="0">
              <a:latin typeface="Times New Roman" panose="02020603050405020304" pitchFamily="18" charset="0"/>
              <a:cs typeface="Times New Roman" panose="02020603050405020304" pitchFamily="18" charset="0"/>
            </a:endParaRPr>
          </a:p>
        </p:txBody>
      </p:sp>
      <p:grpSp>
        <p:nvGrpSpPr>
          <p:cNvPr id="86" name="群組 85"/>
          <p:cNvGrpSpPr>
            <a:grpSpLocks noChangeAspect="1"/>
          </p:cNvGrpSpPr>
          <p:nvPr/>
        </p:nvGrpSpPr>
        <p:grpSpPr>
          <a:xfrm rot="19867711" flipH="1">
            <a:off x="4862030" y="2709072"/>
            <a:ext cx="320215" cy="386365"/>
            <a:chOff x="509419" y="6029400"/>
            <a:chExt cx="231339" cy="279129"/>
          </a:xfrm>
        </p:grpSpPr>
        <p:sp>
          <p:nvSpPr>
            <p:cNvPr id="87" name="橢圓 86"/>
            <p:cNvSpPr>
              <a:spLocks noChangeAspect="1"/>
            </p:cNvSpPr>
            <p:nvPr/>
          </p:nvSpPr>
          <p:spPr>
            <a:xfrm rot="5400000" flipH="1" flipV="1">
              <a:off x="539175" y="6182580"/>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88" name="橢圓 87"/>
            <p:cNvSpPr>
              <a:spLocks noChangeAspect="1"/>
            </p:cNvSpPr>
            <p:nvPr/>
          </p:nvSpPr>
          <p:spPr>
            <a:xfrm>
              <a:off x="560778" y="6061623"/>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89" name="橢圓 88"/>
            <p:cNvSpPr>
              <a:spLocks noChangeAspect="1"/>
            </p:cNvSpPr>
            <p:nvPr/>
          </p:nvSpPr>
          <p:spPr>
            <a:xfrm rot="16200000" flipV="1">
              <a:off x="509425" y="6029394"/>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mc:AlternateContent xmlns:mc="http://schemas.openxmlformats.org/markup-compatibility/2006" xmlns:a14="http://schemas.microsoft.com/office/drawing/2010/main">
        <mc:Choice Requires="a14">
          <p:sp>
            <p:nvSpPr>
              <p:cNvPr id="93" name="矩形 92"/>
              <p:cNvSpPr/>
              <p:nvPr/>
            </p:nvSpPr>
            <p:spPr>
              <a:xfrm>
                <a:off x="5391468" y="4749227"/>
                <a:ext cx="2855269" cy="1284839"/>
              </a:xfrm>
              <a:prstGeom prst="rect">
                <a:avLst/>
              </a:prstGeom>
            </p:spPr>
            <p:txBody>
              <a:bodyPr wrap="none">
                <a:spAutoFit/>
              </a:bodyPr>
              <a:lstStyle/>
              <a:p>
                <a:r>
                  <a:rPr lang="en-US" altLang="zh-TW" sz="1700" dirty="0" smtClean="0">
                    <a:latin typeface="Times New Roman" panose="02020603050405020304" pitchFamily="18" charset="0"/>
                    <a:cs typeface="Times New Roman" panose="02020603050405020304" pitchFamily="18" charset="0"/>
                  </a:rPr>
                  <a:t>2H</a:t>
                </a:r>
                <a14:m>
                  <m:oMath xmlns:m="http://schemas.openxmlformats.org/officeDocument/2006/math">
                    <m:r>
                      <m:rPr>
                        <m:nor/>
                      </m:rPr>
                      <a:rPr lang="en-US" altLang="zh-TW" sz="1700" baseline="-25000">
                        <a:latin typeface="Times New Roman" panose="02020603050405020304" pitchFamily="18" charset="0"/>
                        <a:cs typeface="Times New Roman" panose="02020603050405020304" pitchFamily="18" charset="0"/>
                      </a:rPr>
                      <m:t>2</m:t>
                    </m:r>
                    <m:r>
                      <m:rPr>
                        <m:nor/>
                      </m:rPr>
                      <a:rPr lang="en-US" altLang="zh-TW" sz="1700">
                        <a:latin typeface="Times New Roman" panose="02020603050405020304" pitchFamily="18" charset="0"/>
                        <a:cs typeface="Times New Roman" panose="02020603050405020304" pitchFamily="18" charset="0"/>
                      </a:rPr>
                      <m:t>O</m:t>
                    </m:r>
                    <m:r>
                      <a:rPr lang="en-US" altLang="zh-TW" sz="1700">
                        <a:latin typeface="Cambria Math"/>
                      </a:rPr>
                      <m:t>→</m:t>
                    </m:r>
                    <m:r>
                      <m:rPr>
                        <m:nor/>
                      </m:rPr>
                      <a:rPr lang="en-US" altLang="zh-TW" sz="1700">
                        <a:latin typeface="Times New Roman" panose="02020603050405020304" pitchFamily="18" charset="0"/>
                        <a:cs typeface="Times New Roman" panose="02020603050405020304" pitchFamily="18" charset="0"/>
                      </a:rPr>
                      <m:t>O</m:t>
                    </m:r>
                    <m:r>
                      <m:rPr>
                        <m:nor/>
                      </m:rPr>
                      <a:rPr lang="en-US" altLang="zh-TW" sz="1700" baseline="-25000">
                        <a:latin typeface="Times New Roman" panose="02020603050405020304" pitchFamily="18" charset="0"/>
                        <a:cs typeface="Times New Roman" panose="02020603050405020304" pitchFamily="18" charset="0"/>
                      </a:rPr>
                      <m:t>2</m:t>
                    </m:r>
                    <m:box>
                      <m:boxPr>
                        <m:ctrlPr>
                          <a:rPr lang="zh-TW" altLang="zh-TW" sz="1700" i="1">
                            <a:latin typeface="Cambria Math" panose="02040503050406030204" pitchFamily="18" charset="0"/>
                          </a:rPr>
                        </m:ctrlPr>
                      </m:boxPr>
                      <m:e>
                        <m:r>
                          <a:rPr lang="en-US" altLang="zh-TW" sz="1700">
                            <a:latin typeface="Cambria Math"/>
                          </a:rPr>
                          <m:t>+</m:t>
                        </m:r>
                      </m:e>
                    </m:box>
                    <m:r>
                      <m:rPr>
                        <m:nor/>
                      </m:rPr>
                      <a:rPr lang="en-US" altLang="zh-TW" sz="1700" b="0" i="0" smtClean="0">
                        <a:latin typeface="Times New Roman" panose="02020603050405020304" pitchFamily="18" charset="0"/>
                        <a:cs typeface="Times New Roman" panose="02020603050405020304" pitchFamily="18" charset="0"/>
                      </a:rPr>
                      <m:t>4</m:t>
                    </m:r>
                    <m:sSup>
                      <m:sSupPr>
                        <m:ctrlPr>
                          <a:rPr lang="zh-TW" altLang="zh-TW" sz="1700" i="1">
                            <a:latin typeface="Cambria Math" panose="02040503050406030204" pitchFamily="18" charset="0"/>
                          </a:rPr>
                        </m:ctrlPr>
                      </m:sSupPr>
                      <m:e>
                        <m:r>
                          <m:rPr>
                            <m:nor/>
                          </m:rPr>
                          <a:rPr lang="en-US" altLang="zh-TW" sz="1700">
                            <a:latin typeface="Times New Roman" panose="02020603050405020304" pitchFamily="18" charset="0"/>
                            <a:cs typeface="Times New Roman" panose="02020603050405020304" pitchFamily="18" charset="0"/>
                          </a:rPr>
                          <m:t>H</m:t>
                        </m:r>
                      </m:e>
                      <m:sup>
                        <m:r>
                          <a:rPr lang="en-US" altLang="zh-TW" sz="1700">
                            <a:latin typeface="Cambria Math"/>
                          </a:rPr>
                          <m:t>+</m:t>
                        </m:r>
                      </m:sup>
                    </m:sSup>
                    <m:r>
                      <a:rPr lang="en-US" altLang="zh-TW" sz="1700">
                        <a:latin typeface="Cambria Math"/>
                      </a:rPr>
                      <m:t>+</m:t>
                    </m:r>
                    <m:sSup>
                      <m:sSupPr>
                        <m:ctrlPr>
                          <a:rPr lang="zh-TW" altLang="zh-TW" sz="1700" i="1">
                            <a:latin typeface="Cambria Math" panose="02040503050406030204" pitchFamily="18" charset="0"/>
                          </a:rPr>
                        </m:ctrlPr>
                      </m:sSupPr>
                      <m:e>
                        <m:r>
                          <m:rPr>
                            <m:nor/>
                          </m:rPr>
                          <a:rPr lang="en-US" altLang="zh-TW" sz="1700" b="0" i="0" smtClean="0">
                            <a:latin typeface="Times New Roman" panose="02020603050405020304" pitchFamily="18" charset="0"/>
                            <a:cs typeface="Times New Roman" panose="02020603050405020304" pitchFamily="18" charset="0"/>
                          </a:rPr>
                          <m:t>4</m:t>
                        </m:r>
                        <m:r>
                          <m:rPr>
                            <m:nor/>
                          </m:rPr>
                          <a:rPr lang="en-US" altLang="zh-TW" sz="1700">
                            <a:latin typeface="Times New Roman" panose="02020603050405020304" pitchFamily="18" charset="0"/>
                            <a:cs typeface="Times New Roman" panose="02020603050405020304" pitchFamily="18" charset="0"/>
                          </a:rPr>
                          <m:t>e</m:t>
                        </m:r>
                      </m:e>
                      <m:sup>
                        <m:r>
                          <a:rPr lang="en-US" altLang="zh-TW" sz="1700" i="1">
                            <a:latin typeface="Cambria Math"/>
                          </a:rPr>
                          <m:t>−</m:t>
                        </m:r>
                      </m:sup>
                    </m:sSup>
                  </m:oMath>
                </a14:m>
                <a:endParaRPr lang="en-US" altLang="zh-TW" sz="1700" dirty="0" smtClean="0">
                  <a:latin typeface="Times New Roman" panose="02020603050405020304" pitchFamily="18" charset="0"/>
                  <a:cs typeface="Times New Roman" panose="02020603050405020304" pitchFamily="18" charset="0"/>
                </a:endParaRPr>
              </a:p>
              <a:p>
                <a:endParaRPr lang="en-US" altLang="zh-TW" sz="800" dirty="0" smtClean="0">
                  <a:latin typeface="Times New Roman" panose="02020603050405020304" pitchFamily="18" charset="0"/>
                  <a:cs typeface="Times New Roman" panose="02020603050405020304" pitchFamily="18" charset="0"/>
                </a:endParaRPr>
              </a:p>
              <a:p>
                <a:r>
                  <a:rPr lang="en-US" altLang="zh-TW" sz="1700" dirty="0" smtClean="0">
                    <a:latin typeface="Times New Roman" panose="02020603050405020304" pitchFamily="18" charset="0"/>
                    <a:cs typeface="Times New Roman" panose="02020603050405020304" pitchFamily="18" charset="0"/>
                  </a:rPr>
                  <a:t>H</a:t>
                </a:r>
                <a:r>
                  <a:rPr lang="en-US" altLang="zh-TW" sz="1700" baseline="-25000" dirty="0" smtClean="0">
                    <a:latin typeface="Times New Roman" panose="02020603050405020304" pitchFamily="18" charset="0"/>
                    <a:cs typeface="Times New Roman" panose="02020603050405020304" pitchFamily="18" charset="0"/>
                  </a:rPr>
                  <a:t>2</a:t>
                </a:r>
                <a:r>
                  <a:rPr lang="en-US" altLang="zh-TW" sz="1700" dirty="0" smtClean="0">
                    <a:latin typeface="Times New Roman" panose="02020603050405020304" pitchFamily="18" charset="0"/>
                    <a:cs typeface="Times New Roman" panose="02020603050405020304" pitchFamily="18" charset="0"/>
                  </a:rPr>
                  <a:t>O </a:t>
                </a:r>
                <a:r>
                  <a:rPr lang="en-US" altLang="zh-TW" sz="1700" dirty="0">
                    <a:latin typeface="Times New Roman" panose="02020603050405020304" pitchFamily="18" charset="0"/>
                    <a:cs typeface="Times New Roman" panose="02020603050405020304" pitchFamily="18" charset="0"/>
                  </a:rPr>
                  <a:t>+ M </a:t>
                </a:r>
                <a:r>
                  <a:rPr lang="zh-TW" altLang="zh-TW" sz="1700" dirty="0">
                    <a:latin typeface="Times New Roman" panose="02020603050405020304" pitchFamily="18" charset="0"/>
                    <a:cs typeface="Times New Roman" panose="02020603050405020304" pitchFamily="18" charset="0"/>
                  </a:rPr>
                  <a:t>→</a:t>
                </a:r>
                <a:r>
                  <a:rPr lang="en-US" altLang="zh-TW" sz="1700" dirty="0">
                    <a:latin typeface="Times New Roman" panose="02020603050405020304" pitchFamily="18" charset="0"/>
                    <a:cs typeface="Times New Roman" panose="02020603050405020304" pitchFamily="18" charset="0"/>
                  </a:rPr>
                  <a:t> M(</a:t>
                </a:r>
                <a:r>
                  <a:rPr lang="zh-TW" altLang="zh-TW" sz="1700" b="1" baseline="30000" dirty="0">
                    <a:latin typeface="Times New Roman" panose="02020603050405020304" pitchFamily="18" charset="0"/>
                    <a:cs typeface="Times New Roman" panose="02020603050405020304" pitchFamily="18" charset="0"/>
                  </a:rPr>
                  <a:t>˙</a:t>
                </a:r>
                <a:r>
                  <a:rPr lang="en-US" altLang="zh-TW" sz="1700" dirty="0">
                    <a:latin typeface="Times New Roman" panose="02020603050405020304" pitchFamily="18" charset="0"/>
                    <a:cs typeface="Times New Roman" panose="02020603050405020304" pitchFamily="18" charset="0"/>
                  </a:rPr>
                  <a:t>OH) + H</a:t>
                </a:r>
                <a:r>
                  <a:rPr lang="en-US" altLang="zh-TW" sz="1700" baseline="30000" dirty="0">
                    <a:latin typeface="Times New Roman" panose="02020603050405020304" pitchFamily="18" charset="0"/>
                    <a:cs typeface="Times New Roman" panose="02020603050405020304" pitchFamily="18" charset="0"/>
                  </a:rPr>
                  <a:t>+ </a:t>
                </a:r>
                <a:r>
                  <a:rPr lang="en-US" altLang="zh-TW" sz="1700" dirty="0">
                    <a:latin typeface="Times New Roman" panose="02020603050405020304" pitchFamily="18" charset="0"/>
                    <a:cs typeface="Times New Roman" panose="02020603050405020304" pitchFamily="18" charset="0"/>
                  </a:rPr>
                  <a:t>+ </a:t>
                </a:r>
                <a:r>
                  <a:rPr lang="en-US" altLang="zh-TW" sz="1700" dirty="0" smtClean="0">
                    <a:latin typeface="Times New Roman" panose="02020603050405020304" pitchFamily="18" charset="0"/>
                    <a:cs typeface="Times New Roman" panose="02020603050405020304" pitchFamily="18" charset="0"/>
                  </a:rPr>
                  <a:t>e</a:t>
                </a:r>
                <a:r>
                  <a:rPr lang="en-US" altLang="zh-TW" sz="1700" baseline="30000" dirty="0" smtClean="0">
                    <a:latin typeface="Times New Roman" panose="02020603050405020304" pitchFamily="18" charset="0"/>
                    <a:cs typeface="Times New Roman" panose="02020603050405020304" pitchFamily="18" charset="0"/>
                  </a:rPr>
                  <a:t>-</a:t>
                </a:r>
                <a:endParaRPr lang="en-US" altLang="zh-TW" sz="1700" dirty="0" smtClean="0">
                  <a:latin typeface="Times New Roman" panose="02020603050405020304" pitchFamily="18" charset="0"/>
                  <a:cs typeface="Times New Roman" panose="02020603050405020304" pitchFamily="18" charset="0"/>
                </a:endParaRPr>
              </a:p>
              <a:p>
                <a:endParaRPr lang="en-US" altLang="zh-TW" sz="600" dirty="0" smtClean="0">
                  <a:latin typeface="Times New Roman" panose="02020603050405020304" pitchFamily="18" charset="0"/>
                  <a:cs typeface="Times New Roman" panose="02020603050405020304" pitchFamily="18" charset="0"/>
                </a:endParaRPr>
              </a:p>
              <a:p>
                <a:r>
                  <a:rPr lang="en-US" altLang="zh-TW" sz="1700" dirty="0" smtClean="0">
                    <a:latin typeface="Times New Roman" panose="02020603050405020304" pitchFamily="18" charset="0"/>
                    <a:cs typeface="Times New Roman" panose="02020603050405020304" pitchFamily="18" charset="0"/>
                  </a:rPr>
                  <a:t>M (</a:t>
                </a:r>
                <a:r>
                  <a:rPr lang="zh-TW" altLang="zh-TW" sz="1700" b="1" baseline="30000" dirty="0">
                    <a:latin typeface="Times New Roman" panose="02020603050405020304" pitchFamily="18" charset="0"/>
                    <a:cs typeface="Times New Roman" panose="02020603050405020304" pitchFamily="18" charset="0"/>
                  </a:rPr>
                  <a:t>˙</a:t>
                </a:r>
                <a:r>
                  <a:rPr lang="en-US" altLang="zh-TW" sz="1700" dirty="0">
                    <a:latin typeface="Times New Roman" panose="02020603050405020304" pitchFamily="18" charset="0"/>
                    <a:cs typeface="Times New Roman" panose="02020603050405020304" pitchFamily="18" charset="0"/>
                  </a:rPr>
                  <a:t>OH) </a:t>
                </a:r>
                <a:r>
                  <a:rPr lang="zh-TW" altLang="zh-TW" sz="1700" dirty="0">
                    <a:latin typeface="Times New Roman" panose="02020603050405020304" pitchFamily="18" charset="0"/>
                    <a:cs typeface="Times New Roman" panose="02020603050405020304" pitchFamily="18" charset="0"/>
                  </a:rPr>
                  <a:t>→</a:t>
                </a:r>
                <a:r>
                  <a:rPr lang="en-US" altLang="zh-TW" sz="1700" dirty="0">
                    <a:latin typeface="Times New Roman" panose="02020603050405020304" pitchFamily="18" charset="0"/>
                    <a:cs typeface="Times New Roman" panose="02020603050405020304" pitchFamily="18" charset="0"/>
                  </a:rPr>
                  <a:t> M+</a:t>
                </a:r>
                <a14:m>
                  <m:oMath xmlns:m="http://schemas.openxmlformats.org/officeDocument/2006/math">
                    <m:r>
                      <a:rPr lang="en-US" altLang="zh-TW" sz="1700">
                        <a:latin typeface="Cambria Math" panose="02040503050406030204" pitchFamily="18" charset="0"/>
                      </a:rPr>
                      <m:t> </m:t>
                    </m:r>
                    <m:f>
                      <m:fPr>
                        <m:ctrlPr>
                          <a:rPr lang="zh-TW" altLang="zh-TW" sz="1700" i="1">
                            <a:latin typeface="Cambria Math" panose="02040503050406030204" pitchFamily="18" charset="0"/>
                          </a:rPr>
                        </m:ctrlPr>
                      </m:fPr>
                      <m:num>
                        <m:r>
                          <m:rPr>
                            <m:nor/>
                          </m:rPr>
                          <a:rPr lang="en-US" altLang="zh-TW" sz="1700">
                            <a:latin typeface="Times New Roman" panose="02020603050405020304" pitchFamily="18" charset="0"/>
                            <a:cs typeface="Times New Roman" panose="02020603050405020304" pitchFamily="18" charset="0"/>
                          </a:rPr>
                          <m:t>1</m:t>
                        </m:r>
                      </m:num>
                      <m:den>
                        <m:r>
                          <m:rPr>
                            <m:nor/>
                          </m:rPr>
                          <a:rPr lang="en-US" altLang="zh-TW" sz="1700">
                            <a:latin typeface="Times New Roman" panose="02020603050405020304" pitchFamily="18" charset="0"/>
                            <a:cs typeface="Times New Roman" panose="02020603050405020304" pitchFamily="18" charset="0"/>
                          </a:rPr>
                          <m:t>2</m:t>
                        </m:r>
                      </m:den>
                    </m:f>
                    <m:r>
                      <a:rPr lang="en-US" altLang="zh-TW" sz="1700" i="1">
                        <a:latin typeface="Cambria Math" panose="02040503050406030204" pitchFamily="18" charset="0"/>
                      </a:rPr>
                      <m:t> </m:t>
                    </m:r>
                  </m:oMath>
                </a14:m>
                <a:r>
                  <a:rPr lang="en-US" altLang="zh-TW" sz="1700" dirty="0">
                    <a:latin typeface="Times New Roman" panose="02020603050405020304" pitchFamily="18" charset="0"/>
                    <a:cs typeface="Times New Roman" panose="02020603050405020304" pitchFamily="18" charset="0"/>
                  </a:rPr>
                  <a:t>O</a:t>
                </a:r>
                <a:r>
                  <a:rPr lang="en-US" altLang="zh-TW" sz="1700" baseline="-25000" dirty="0">
                    <a:latin typeface="Times New Roman" panose="02020603050405020304" pitchFamily="18" charset="0"/>
                    <a:cs typeface="Times New Roman" panose="02020603050405020304" pitchFamily="18" charset="0"/>
                  </a:rPr>
                  <a:t>2</a:t>
                </a:r>
                <a:r>
                  <a:rPr lang="en-US" altLang="zh-TW" sz="1700" dirty="0">
                    <a:latin typeface="Times New Roman" panose="02020603050405020304" pitchFamily="18" charset="0"/>
                    <a:cs typeface="Times New Roman" panose="02020603050405020304" pitchFamily="18" charset="0"/>
                  </a:rPr>
                  <a:t> + H</a:t>
                </a:r>
                <a:r>
                  <a:rPr lang="en-US" altLang="zh-TW" sz="1700" baseline="30000" dirty="0">
                    <a:latin typeface="Times New Roman" panose="02020603050405020304" pitchFamily="18" charset="0"/>
                    <a:cs typeface="Times New Roman" panose="02020603050405020304" pitchFamily="18" charset="0"/>
                  </a:rPr>
                  <a:t>+ </a:t>
                </a:r>
                <a:r>
                  <a:rPr lang="en-US" altLang="zh-TW" sz="1700" dirty="0">
                    <a:latin typeface="Times New Roman" panose="02020603050405020304" pitchFamily="18" charset="0"/>
                    <a:cs typeface="Times New Roman" panose="02020603050405020304" pitchFamily="18" charset="0"/>
                  </a:rPr>
                  <a:t>+ e</a:t>
                </a:r>
                <a:r>
                  <a:rPr lang="en-US" altLang="zh-TW" sz="1700" baseline="30000" dirty="0">
                    <a:latin typeface="Times New Roman" panose="02020603050405020304" pitchFamily="18" charset="0"/>
                    <a:cs typeface="Times New Roman" panose="02020603050405020304" pitchFamily="18" charset="0"/>
                  </a:rPr>
                  <a:t>-</a:t>
                </a:r>
                <a:endParaRPr lang="zh-TW" altLang="en-US" sz="1700" dirty="0">
                  <a:latin typeface="Times New Roman" panose="02020603050405020304" pitchFamily="18" charset="0"/>
                  <a:cs typeface="Times New Roman" panose="02020603050405020304" pitchFamily="18" charset="0"/>
                </a:endParaRPr>
              </a:p>
            </p:txBody>
          </p:sp>
        </mc:Choice>
        <mc:Fallback xmlns="">
          <p:sp>
            <p:nvSpPr>
              <p:cNvPr id="93" name="矩形 92"/>
              <p:cNvSpPr>
                <a:spLocks noRot="1" noChangeAspect="1" noMove="1" noResize="1" noEditPoints="1" noAdjustHandles="1" noChangeArrowheads="1" noChangeShapeType="1" noTextEdit="1"/>
              </p:cNvSpPr>
              <p:nvPr/>
            </p:nvSpPr>
            <p:spPr>
              <a:xfrm>
                <a:off x="5391468" y="4749227"/>
                <a:ext cx="2855269" cy="1284839"/>
              </a:xfrm>
              <a:prstGeom prst="rect">
                <a:avLst/>
              </a:prstGeom>
              <a:blipFill rotWithShape="0">
                <a:blip r:embed="rId4"/>
                <a:stretch>
                  <a:fillRect l="-1279" t="-474"/>
                </a:stretch>
              </a:blipFill>
            </p:spPr>
            <p:txBody>
              <a:bodyPr/>
              <a:lstStyle/>
              <a:p>
                <a:r>
                  <a:rPr lang="zh-TW" altLang="en-US">
                    <a:noFill/>
                  </a:rPr>
                  <a:t> </a:t>
                </a:r>
              </a:p>
            </p:txBody>
          </p:sp>
        </mc:Fallback>
      </mc:AlternateContent>
      <p:grpSp>
        <p:nvGrpSpPr>
          <p:cNvPr id="103" name="群組 102"/>
          <p:cNvGrpSpPr>
            <a:grpSpLocks noChangeAspect="1"/>
          </p:cNvGrpSpPr>
          <p:nvPr/>
        </p:nvGrpSpPr>
        <p:grpSpPr>
          <a:xfrm rot="19867711" flipH="1">
            <a:off x="4861401" y="3275663"/>
            <a:ext cx="320215" cy="386365"/>
            <a:chOff x="509419" y="6029400"/>
            <a:chExt cx="231339" cy="279129"/>
          </a:xfrm>
        </p:grpSpPr>
        <p:sp>
          <p:nvSpPr>
            <p:cNvPr id="104" name="橢圓 103"/>
            <p:cNvSpPr>
              <a:spLocks noChangeAspect="1"/>
            </p:cNvSpPr>
            <p:nvPr/>
          </p:nvSpPr>
          <p:spPr>
            <a:xfrm rot="5400000" flipH="1" flipV="1">
              <a:off x="539175" y="6182580"/>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105" name="橢圓 104"/>
            <p:cNvSpPr>
              <a:spLocks noChangeAspect="1"/>
            </p:cNvSpPr>
            <p:nvPr/>
          </p:nvSpPr>
          <p:spPr>
            <a:xfrm>
              <a:off x="560778" y="6061623"/>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106" name="橢圓 105"/>
            <p:cNvSpPr>
              <a:spLocks noChangeAspect="1"/>
            </p:cNvSpPr>
            <p:nvPr/>
          </p:nvSpPr>
          <p:spPr>
            <a:xfrm rot="16200000" flipV="1">
              <a:off x="509425" y="6029394"/>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p:grpSp>
        <p:nvGrpSpPr>
          <p:cNvPr id="129" name="群組 128"/>
          <p:cNvGrpSpPr/>
          <p:nvPr/>
        </p:nvGrpSpPr>
        <p:grpSpPr>
          <a:xfrm>
            <a:off x="5724129" y="2536246"/>
            <a:ext cx="237599" cy="1249668"/>
            <a:chOff x="6084169" y="3618074"/>
            <a:chExt cx="237599" cy="1249668"/>
          </a:xfrm>
        </p:grpSpPr>
        <p:grpSp>
          <p:nvGrpSpPr>
            <p:cNvPr id="57" name="群組 56"/>
            <p:cNvGrpSpPr>
              <a:grpSpLocks noChangeAspect="1"/>
            </p:cNvGrpSpPr>
            <p:nvPr/>
          </p:nvGrpSpPr>
          <p:grpSpPr>
            <a:xfrm>
              <a:off x="6107749" y="3834079"/>
              <a:ext cx="181186" cy="242993"/>
              <a:chOff x="1331049" y="4309263"/>
              <a:chExt cx="181186" cy="242993"/>
            </a:xfrm>
          </p:grpSpPr>
          <p:sp>
            <p:nvSpPr>
              <p:cNvPr id="58" name="橢圓 57"/>
              <p:cNvSpPr>
                <a:spLocks noChangeAspect="1"/>
              </p:cNvSpPr>
              <p:nvPr/>
            </p:nvSpPr>
            <p:spPr>
              <a:xfrm rot="5400000">
                <a:off x="1386241" y="4426263"/>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59" name="橢圓 58"/>
              <p:cNvSpPr>
                <a:spLocks noChangeAspect="1"/>
              </p:cNvSpPr>
              <p:nvPr/>
            </p:nvSpPr>
            <p:spPr>
              <a:xfrm flipV="1">
                <a:off x="1331049" y="4309263"/>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p:grpSp>
          <p:nvGrpSpPr>
            <p:cNvPr id="61" name="群組 60"/>
            <p:cNvGrpSpPr>
              <a:grpSpLocks noChangeAspect="1"/>
            </p:cNvGrpSpPr>
            <p:nvPr/>
          </p:nvGrpSpPr>
          <p:grpSpPr>
            <a:xfrm flipH="1">
              <a:off x="6120178" y="4352021"/>
              <a:ext cx="201590" cy="254541"/>
              <a:chOff x="1898155" y="3548097"/>
              <a:chExt cx="201590" cy="254541"/>
            </a:xfrm>
          </p:grpSpPr>
          <p:sp>
            <p:nvSpPr>
              <p:cNvPr id="62" name="橢圓 61"/>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63" name="橢圓 62"/>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p:sp>
          <p:nvSpPr>
            <p:cNvPr id="110" name="橢圓 109"/>
            <p:cNvSpPr>
              <a:spLocks noChangeAspect="1"/>
            </p:cNvSpPr>
            <p:nvPr/>
          </p:nvSpPr>
          <p:spPr>
            <a:xfrm rot="5400000" flipH="1" flipV="1">
              <a:off x="6107756" y="3618068"/>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111" name="橢圓 110"/>
            <p:cNvSpPr>
              <a:spLocks noChangeAspect="1"/>
            </p:cNvSpPr>
            <p:nvPr/>
          </p:nvSpPr>
          <p:spPr>
            <a:xfrm rot="5400000" flipH="1" flipV="1">
              <a:off x="6084175" y="4741749"/>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p:grpSp>
        <p:nvGrpSpPr>
          <p:cNvPr id="124" name="群組 123"/>
          <p:cNvGrpSpPr/>
          <p:nvPr/>
        </p:nvGrpSpPr>
        <p:grpSpPr>
          <a:xfrm>
            <a:off x="1430518" y="1704933"/>
            <a:ext cx="2471976" cy="884119"/>
            <a:chOff x="1996053" y="2885461"/>
            <a:chExt cx="2471976" cy="884119"/>
          </a:xfrm>
        </p:grpSpPr>
        <p:sp>
          <p:nvSpPr>
            <p:cNvPr id="66" name="文字方塊 65"/>
            <p:cNvSpPr txBox="1"/>
            <p:nvPr/>
          </p:nvSpPr>
          <p:spPr>
            <a:xfrm>
              <a:off x="2576164" y="2885461"/>
              <a:ext cx="1891865" cy="384721"/>
            </a:xfrm>
            <a:prstGeom prst="rect">
              <a:avLst/>
            </a:prstGeom>
            <a:noFill/>
          </p:spPr>
          <p:txBody>
            <a:bodyPr wrap="none" rtlCol="0">
              <a:spAutoFit/>
            </a:bodyPr>
            <a:lstStyle/>
            <a:p>
              <a:r>
                <a:rPr lang="en-US" altLang="zh-TW" sz="1900" dirty="0" smtClean="0">
                  <a:solidFill>
                    <a:srgbClr val="80619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Chemically Bond</a:t>
              </a:r>
              <a:endParaRPr lang="zh-TW" altLang="en-US" sz="1900" baseline="30000" dirty="0">
                <a:solidFill>
                  <a:srgbClr val="80619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123" name="群組 122"/>
            <p:cNvGrpSpPr/>
            <p:nvPr/>
          </p:nvGrpSpPr>
          <p:grpSpPr>
            <a:xfrm>
              <a:off x="1996053" y="3149352"/>
              <a:ext cx="1999196" cy="620228"/>
              <a:chOff x="1996053" y="3149352"/>
              <a:chExt cx="1999196" cy="620228"/>
            </a:xfrm>
          </p:grpSpPr>
          <p:sp>
            <p:nvSpPr>
              <p:cNvPr id="114" name="文字方塊 113"/>
              <p:cNvSpPr txBox="1"/>
              <p:nvPr/>
            </p:nvSpPr>
            <p:spPr>
              <a:xfrm>
                <a:off x="2060104" y="3149352"/>
                <a:ext cx="1935145" cy="384721"/>
              </a:xfrm>
              <a:prstGeom prst="rect">
                <a:avLst/>
              </a:prstGeom>
              <a:noFill/>
            </p:spPr>
            <p:txBody>
              <a:bodyPr wrap="none" rtlCol="0">
                <a:spAutoFit/>
              </a:bodyPr>
              <a:lstStyle/>
              <a:p>
                <a:r>
                  <a:rPr lang="en-US" altLang="zh-TW" sz="1900" dirty="0" smtClean="0">
                    <a:latin typeface="Times New Roman" panose="02020603050405020304" pitchFamily="18" charset="0"/>
                    <a:cs typeface="Times New Roman" panose="02020603050405020304" pitchFamily="18" charset="0"/>
                  </a:rPr>
                  <a:t>Hydroxyl radicals</a:t>
                </a:r>
                <a:endParaRPr lang="zh-TW" altLang="en-US" sz="1900" baseline="30000" dirty="0">
                  <a:latin typeface="Times New Roman" panose="02020603050405020304" pitchFamily="18" charset="0"/>
                  <a:cs typeface="Times New Roman" panose="02020603050405020304" pitchFamily="18" charset="0"/>
                </a:endParaRPr>
              </a:p>
            </p:txBody>
          </p:sp>
          <p:cxnSp>
            <p:nvCxnSpPr>
              <p:cNvPr id="115" name="直線接點 114"/>
              <p:cNvCxnSpPr/>
              <p:nvPr/>
            </p:nvCxnSpPr>
            <p:spPr>
              <a:xfrm flipH="1">
                <a:off x="1996053" y="3485431"/>
                <a:ext cx="224243" cy="284149"/>
              </a:xfrm>
              <a:prstGeom prst="line">
                <a:avLst/>
              </a:prstGeom>
              <a:ln w="12700">
                <a:solidFill>
                  <a:schemeClr val="accent3">
                    <a:lumMod val="50000"/>
                  </a:schemeClr>
                </a:solidFill>
                <a:prstDash val="solid"/>
              </a:ln>
            </p:spPr>
            <p:style>
              <a:lnRef idx="1">
                <a:schemeClr val="accent1"/>
              </a:lnRef>
              <a:fillRef idx="0">
                <a:schemeClr val="accent1"/>
              </a:fillRef>
              <a:effectRef idx="0">
                <a:schemeClr val="accent1"/>
              </a:effectRef>
              <a:fontRef idx="minor">
                <a:schemeClr val="tx1"/>
              </a:fontRef>
            </p:style>
          </p:cxnSp>
        </p:grpSp>
      </p:grpSp>
      <p:grpSp>
        <p:nvGrpSpPr>
          <p:cNvPr id="122" name="群組 121"/>
          <p:cNvGrpSpPr/>
          <p:nvPr/>
        </p:nvGrpSpPr>
        <p:grpSpPr>
          <a:xfrm>
            <a:off x="6039517" y="3534577"/>
            <a:ext cx="2514735" cy="779347"/>
            <a:chOff x="3654970" y="4620308"/>
            <a:chExt cx="2514735" cy="779347"/>
          </a:xfrm>
        </p:grpSpPr>
        <p:sp>
          <p:nvSpPr>
            <p:cNvPr id="116" name="文字方塊 115"/>
            <p:cNvSpPr txBox="1"/>
            <p:nvPr/>
          </p:nvSpPr>
          <p:spPr>
            <a:xfrm>
              <a:off x="4794007" y="5014934"/>
              <a:ext cx="1375698" cy="384721"/>
            </a:xfrm>
            <a:prstGeom prst="rect">
              <a:avLst/>
            </a:prstGeom>
            <a:noFill/>
          </p:spPr>
          <p:txBody>
            <a:bodyPr wrap="none" rtlCol="0">
              <a:spAutoFit/>
            </a:bodyPr>
            <a:lstStyle/>
            <a:p>
              <a:r>
                <a:rPr lang="en-US" altLang="zh-TW" sz="1900" dirty="0" err="1" smtClean="0">
                  <a:solidFill>
                    <a:srgbClr val="80619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Physisorbed</a:t>
              </a:r>
              <a:endParaRPr lang="en-US" altLang="zh-TW" sz="1900" dirty="0" smtClean="0">
                <a:solidFill>
                  <a:srgbClr val="80619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117" name="群組 116"/>
            <p:cNvGrpSpPr/>
            <p:nvPr/>
          </p:nvGrpSpPr>
          <p:grpSpPr>
            <a:xfrm>
              <a:off x="3654970" y="4620308"/>
              <a:ext cx="2098273" cy="535786"/>
              <a:chOff x="-1229453" y="3118399"/>
              <a:chExt cx="2098273" cy="535786"/>
            </a:xfrm>
          </p:grpSpPr>
          <p:sp>
            <p:nvSpPr>
              <p:cNvPr id="118" name="文字方塊 117"/>
              <p:cNvSpPr txBox="1"/>
              <p:nvPr/>
            </p:nvSpPr>
            <p:spPr>
              <a:xfrm>
                <a:off x="-1066325" y="3269464"/>
                <a:ext cx="1935145" cy="384721"/>
              </a:xfrm>
              <a:prstGeom prst="rect">
                <a:avLst/>
              </a:prstGeom>
              <a:noFill/>
            </p:spPr>
            <p:txBody>
              <a:bodyPr wrap="none" rtlCol="0">
                <a:spAutoFit/>
              </a:bodyPr>
              <a:lstStyle/>
              <a:p>
                <a:r>
                  <a:rPr lang="en-US" altLang="zh-TW" sz="1900" dirty="0" smtClean="0">
                    <a:latin typeface="Times New Roman" panose="02020603050405020304" pitchFamily="18" charset="0"/>
                    <a:cs typeface="Times New Roman" panose="02020603050405020304" pitchFamily="18" charset="0"/>
                  </a:rPr>
                  <a:t>Hydroxyl radicals</a:t>
                </a:r>
                <a:endParaRPr lang="zh-TW" altLang="en-US" sz="1900" baseline="30000" dirty="0">
                  <a:latin typeface="Times New Roman" panose="02020603050405020304" pitchFamily="18" charset="0"/>
                  <a:cs typeface="Times New Roman" panose="02020603050405020304" pitchFamily="18" charset="0"/>
                </a:endParaRPr>
              </a:p>
            </p:txBody>
          </p:sp>
          <p:cxnSp>
            <p:nvCxnSpPr>
              <p:cNvPr id="119" name="直線接點 118"/>
              <p:cNvCxnSpPr/>
              <p:nvPr/>
            </p:nvCxnSpPr>
            <p:spPr>
              <a:xfrm flipH="1" flipV="1">
                <a:off x="-1229453" y="3118399"/>
                <a:ext cx="244668" cy="204758"/>
              </a:xfrm>
              <a:prstGeom prst="line">
                <a:avLst/>
              </a:prstGeom>
              <a:ln w="12700">
                <a:solidFill>
                  <a:schemeClr val="accent3">
                    <a:lumMod val="50000"/>
                  </a:schemeClr>
                </a:solidFill>
                <a:prstDash val="solid"/>
              </a:ln>
            </p:spPr>
            <p:style>
              <a:lnRef idx="1">
                <a:schemeClr val="accent1"/>
              </a:lnRef>
              <a:fillRef idx="0">
                <a:schemeClr val="accent1"/>
              </a:fillRef>
              <a:effectRef idx="0">
                <a:schemeClr val="accent1"/>
              </a:effectRef>
              <a:fontRef idx="minor">
                <a:schemeClr val="tx1"/>
              </a:fontRef>
            </p:style>
          </p:cxnSp>
        </p:grpSp>
      </p:grpSp>
      <p:grpSp>
        <p:nvGrpSpPr>
          <p:cNvPr id="128" name="群組 127"/>
          <p:cNvGrpSpPr/>
          <p:nvPr/>
        </p:nvGrpSpPr>
        <p:grpSpPr>
          <a:xfrm>
            <a:off x="6247120" y="2969625"/>
            <a:ext cx="1901569" cy="415578"/>
            <a:chOff x="6722115" y="4003691"/>
            <a:chExt cx="1901569" cy="415578"/>
          </a:xfrm>
        </p:grpSpPr>
        <p:sp>
          <p:nvSpPr>
            <p:cNvPr id="96" name="文字方塊 95"/>
            <p:cNvSpPr txBox="1"/>
            <p:nvPr/>
          </p:nvSpPr>
          <p:spPr>
            <a:xfrm>
              <a:off x="8078342" y="4003691"/>
              <a:ext cx="545342" cy="384721"/>
            </a:xfrm>
            <a:prstGeom prst="rect">
              <a:avLst/>
            </a:prstGeom>
            <a:noFill/>
          </p:spPr>
          <p:txBody>
            <a:bodyPr wrap="none" rtlCol="0">
              <a:spAutoFit/>
            </a:bodyPr>
            <a:lstStyle/>
            <a:p>
              <a:r>
                <a:rPr lang="en-US" altLang="zh-TW" sz="1900" dirty="0" smtClean="0">
                  <a:latin typeface="Times New Roman" panose="02020603050405020304" pitchFamily="18" charset="0"/>
                  <a:cs typeface="Times New Roman" panose="02020603050405020304" pitchFamily="18" charset="0"/>
                </a:rPr>
                <a:t>+ e</a:t>
              </a:r>
              <a:r>
                <a:rPr lang="en-US" altLang="zh-TW" sz="1900" baseline="30000" dirty="0" smtClean="0">
                  <a:latin typeface="Times New Roman" panose="02020603050405020304" pitchFamily="18" charset="0"/>
                  <a:cs typeface="Times New Roman" panose="02020603050405020304" pitchFamily="18" charset="0"/>
                </a:rPr>
                <a:t>-</a:t>
              </a:r>
              <a:endParaRPr lang="zh-TW" altLang="en-US" sz="1900" baseline="30000" dirty="0">
                <a:latin typeface="Times New Roman" panose="02020603050405020304" pitchFamily="18" charset="0"/>
                <a:cs typeface="Times New Roman" panose="02020603050405020304" pitchFamily="18" charset="0"/>
              </a:endParaRPr>
            </a:p>
          </p:txBody>
        </p:sp>
        <p:sp>
          <p:nvSpPr>
            <p:cNvPr id="97" name="橢圓 96"/>
            <p:cNvSpPr>
              <a:spLocks noChangeAspect="1"/>
            </p:cNvSpPr>
            <p:nvPr/>
          </p:nvSpPr>
          <p:spPr>
            <a:xfrm rot="16200000" flipV="1">
              <a:off x="7928538" y="4144092"/>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102" name="矩形 101"/>
            <p:cNvSpPr/>
            <p:nvPr/>
          </p:nvSpPr>
          <p:spPr>
            <a:xfrm>
              <a:off x="7602951" y="4034548"/>
              <a:ext cx="322524" cy="384721"/>
            </a:xfrm>
            <a:prstGeom prst="rect">
              <a:avLst/>
            </a:prstGeom>
          </p:spPr>
          <p:txBody>
            <a:bodyPr wrap="none">
              <a:spAutoFit/>
            </a:bodyPr>
            <a:lstStyle/>
            <a:p>
              <a:r>
                <a:rPr lang="en-US" altLang="zh-TW" sz="1900" dirty="0">
                  <a:latin typeface="Times New Roman" panose="02020603050405020304" pitchFamily="18" charset="0"/>
                  <a:cs typeface="Times New Roman" panose="02020603050405020304" pitchFamily="18" charset="0"/>
                </a:rPr>
                <a:t>+</a:t>
              </a:r>
              <a:endParaRPr lang="zh-TW" altLang="en-US" sz="1900" dirty="0"/>
            </a:p>
          </p:txBody>
        </p:sp>
        <p:grpSp>
          <p:nvGrpSpPr>
            <p:cNvPr id="108" name="群組 107"/>
            <p:cNvGrpSpPr/>
            <p:nvPr/>
          </p:nvGrpSpPr>
          <p:grpSpPr>
            <a:xfrm>
              <a:off x="7167602" y="4117092"/>
              <a:ext cx="354909" cy="182332"/>
              <a:chOff x="7284072" y="4117092"/>
              <a:chExt cx="354909" cy="182332"/>
            </a:xfrm>
          </p:grpSpPr>
          <p:sp>
            <p:nvSpPr>
              <p:cNvPr id="101" name="橢圓 100"/>
              <p:cNvSpPr>
                <a:spLocks noChangeAspect="1"/>
              </p:cNvSpPr>
              <p:nvPr/>
            </p:nvSpPr>
            <p:spPr>
              <a:xfrm>
                <a:off x="7284072" y="4117092"/>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sp>
            <p:nvSpPr>
              <p:cNvPr id="107" name="橢圓 106"/>
              <p:cNvSpPr>
                <a:spLocks noChangeAspect="1"/>
              </p:cNvSpPr>
              <p:nvPr/>
            </p:nvSpPr>
            <p:spPr>
              <a:xfrm>
                <a:off x="7459001" y="4119424"/>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900">
                  <a:solidFill>
                    <a:srgbClr val="7D0909"/>
                  </a:solidFill>
                </a:endParaRPr>
              </a:p>
            </p:txBody>
          </p:sp>
        </p:grpSp>
        <mc:AlternateContent xmlns:mc="http://schemas.openxmlformats.org/markup-compatibility/2006" xmlns:a14="http://schemas.microsoft.com/office/drawing/2010/main">
          <mc:Choice Requires="a14">
            <p:sp>
              <p:nvSpPr>
                <p:cNvPr id="127" name="矩形 126"/>
                <p:cNvSpPr/>
                <p:nvPr/>
              </p:nvSpPr>
              <p:spPr>
                <a:xfrm>
                  <a:off x="6722115" y="4009843"/>
                  <a:ext cx="442750" cy="3847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TW" sz="1900">
                            <a:latin typeface="Cambria Math"/>
                          </a:rPr>
                          <m:t>→</m:t>
                        </m:r>
                      </m:oMath>
                    </m:oMathPara>
                  </a14:m>
                  <a:endParaRPr lang="zh-TW" altLang="en-US" sz="1900" dirty="0"/>
                </a:p>
              </p:txBody>
            </p:sp>
          </mc:Choice>
          <mc:Fallback xmlns="">
            <p:sp>
              <p:nvSpPr>
                <p:cNvPr id="127" name="矩形 126"/>
                <p:cNvSpPr>
                  <a:spLocks noRot="1" noChangeAspect="1" noMove="1" noResize="1" noEditPoints="1" noAdjustHandles="1" noChangeArrowheads="1" noChangeShapeType="1" noTextEdit="1"/>
                </p:cNvSpPr>
                <p:nvPr/>
              </p:nvSpPr>
              <p:spPr>
                <a:xfrm>
                  <a:off x="6722115" y="4009843"/>
                  <a:ext cx="431528" cy="369332"/>
                </a:xfrm>
                <a:prstGeom prst="rect">
                  <a:avLst/>
                </a:prstGeom>
                <a:blipFill rotWithShape="0">
                  <a:blip r:embed="rId5"/>
                  <a:stretch>
                    <a:fillRect/>
                  </a:stretch>
                </a:blipFill>
              </p:spPr>
              <p:txBody>
                <a:bodyPr/>
                <a:lstStyle/>
                <a:p>
                  <a:r>
                    <a:rPr lang="zh-TW" altLang="en-US">
                      <a:noFill/>
                    </a:rPr>
                    <a:t> </a:t>
                  </a:r>
                </a:p>
              </p:txBody>
            </p:sp>
          </mc:Fallback>
        </mc:AlternateContent>
      </p:grpSp>
      <p:grpSp>
        <p:nvGrpSpPr>
          <p:cNvPr id="11" name="群組 10"/>
          <p:cNvGrpSpPr/>
          <p:nvPr/>
        </p:nvGrpSpPr>
        <p:grpSpPr>
          <a:xfrm>
            <a:off x="5823195" y="992814"/>
            <a:ext cx="2343256" cy="778687"/>
            <a:chOff x="1005015" y="4810553"/>
            <a:chExt cx="2597891" cy="778687"/>
          </a:xfrm>
        </p:grpSpPr>
        <p:grpSp>
          <p:nvGrpSpPr>
            <p:cNvPr id="8" name="群組 7"/>
            <p:cNvGrpSpPr/>
            <p:nvPr/>
          </p:nvGrpSpPr>
          <p:grpSpPr>
            <a:xfrm>
              <a:off x="1005015" y="4810553"/>
              <a:ext cx="2597891" cy="778687"/>
              <a:chOff x="756945" y="5581881"/>
              <a:chExt cx="2597891" cy="778687"/>
            </a:xfrm>
          </p:grpSpPr>
          <p:sp>
            <p:nvSpPr>
              <p:cNvPr id="71" name="橢圓 70"/>
              <p:cNvSpPr>
                <a:spLocks noChangeAspect="1"/>
              </p:cNvSpPr>
              <p:nvPr/>
            </p:nvSpPr>
            <p:spPr>
              <a:xfrm rot="16200000" flipV="1">
                <a:off x="1924446" y="6083923"/>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72" name="文字方塊 71"/>
              <p:cNvSpPr txBox="1"/>
              <p:nvPr/>
            </p:nvSpPr>
            <p:spPr>
              <a:xfrm>
                <a:off x="2126437" y="5928520"/>
                <a:ext cx="1228399"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Hydrogen</a:t>
                </a:r>
                <a:endParaRPr lang="zh-TW" altLang="en-US" baseline="30000" dirty="0">
                  <a:latin typeface="Times New Roman" panose="02020603050405020304" pitchFamily="18" charset="0"/>
                  <a:cs typeface="Times New Roman" panose="02020603050405020304" pitchFamily="18" charset="0"/>
                </a:endParaRPr>
              </a:p>
            </p:txBody>
          </p:sp>
          <p:sp>
            <p:nvSpPr>
              <p:cNvPr id="78" name="橢圓 77"/>
              <p:cNvSpPr>
                <a:spLocks noChangeAspect="1"/>
              </p:cNvSpPr>
              <p:nvPr/>
            </p:nvSpPr>
            <p:spPr>
              <a:xfrm>
                <a:off x="1904125" y="5720606"/>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79" name="文字方塊 78"/>
              <p:cNvSpPr txBox="1"/>
              <p:nvPr/>
            </p:nvSpPr>
            <p:spPr>
              <a:xfrm>
                <a:off x="2186631" y="5630900"/>
                <a:ext cx="1015134"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Oxygen</a:t>
                </a:r>
                <a:endParaRPr lang="zh-TW" altLang="en-US" baseline="30000" dirty="0">
                  <a:latin typeface="Times New Roman" panose="02020603050405020304" pitchFamily="18" charset="0"/>
                  <a:cs typeface="Times New Roman" panose="02020603050405020304" pitchFamily="18" charset="0"/>
                </a:endParaRPr>
              </a:p>
            </p:txBody>
          </p:sp>
          <p:grpSp>
            <p:nvGrpSpPr>
              <p:cNvPr id="81" name="群組 80"/>
              <p:cNvGrpSpPr>
                <a:grpSpLocks noChangeAspect="1"/>
              </p:cNvGrpSpPr>
              <p:nvPr/>
            </p:nvGrpSpPr>
            <p:grpSpPr>
              <a:xfrm rot="19867711" flipH="1">
                <a:off x="756945" y="5581881"/>
                <a:ext cx="320215" cy="386365"/>
                <a:chOff x="509419" y="6029400"/>
                <a:chExt cx="231339" cy="279129"/>
              </a:xfrm>
            </p:grpSpPr>
            <p:sp>
              <p:nvSpPr>
                <p:cNvPr id="82" name="橢圓 81"/>
                <p:cNvSpPr>
                  <a:spLocks noChangeAspect="1"/>
                </p:cNvSpPr>
                <p:nvPr/>
              </p:nvSpPr>
              <p:spPr>
                <a:xfrm rot="5400000" flipH="1" flipV="1">
                  <a:off x="539175" y="6182580"/>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83" name="橢圓 82"/>
                <p:cNvSpPr>
                  <a:spLocks noChangeAspect="1"/>
                </p:cNvSpPr>
                <p:nvPr/>
              </p:nvSpPr>
              <p:spPr>
                <a:xfrm>
                  <a:off x="560778" y="6061623"/>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84" name="橢圓 83"/>
                <p:cNvSpPr>
                  <a:spLocks noChangeAspect="1"/>
                </p:cNvSpPr>
                <p:nvPr/>
              </p:nvSpPr>
              <p:spPr>
                <a:xfrm rot="16200000" flipV="1">
                  <a:off x="509425" y="6029394"/>
                  <a:ext cx="125987" cy="126000"/>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85" name="文字方塊 84"/>
              <p:cNvSpPr txBox="1"/>
              <p:nvPr/>
            </p:nvSpPr>
            <p:spPr>
              <a:xfrm>
                <a:off x="1143131" y="5596235"/>
                <a:ext cx="659696"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H</a:t>
                </a:r>
                <a:r>
                  <a:rPr lang="en-US" altLang="zh-TW" baseline="-25000" dirty="0" smtClean="0">
                    <a:latin typeface="Times New Roman" panose="02020603050405020304" pitchFamily="18" charset="0"/>
                    <a:cs typeface="Times New Roman" panose="02020603050405020304" pitchFamily="18" charset="0"/>
                  </a:rPr>
                  <a:t>2</a:t>
                </a:r>
                <a:r>
                  <a:rPr lang="en-US" altLang="zh-TW" dirty="0" smtClean="0">
                    <a:latin typeface="Times New Roman" panose="02020603050405020304" pitchFamily="18" charset="0"/>
                    <a:cs typeface="Times New Roman" panose="02020603050405020304" pitchFamily="18" charset="0"/>
                  </a:rPr>
                  <a:t>O</a:t>
                </a:r>
                <a:endParaRPr lang="zh-TW" altLang="en-US" baseline="30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矩形 2"/>
                  <p:cNvSpPr/>
                  <p:nvPr/>
                </p:nvSpPr>
                <p:spPr>
                  <a:xfrm>
                    <a:off x="1081419" y="5991236"/>
                    <a:ext cx="691685" cy="369332"/>
                  </a:xfrm>
                  <a:prstGeom prst="rect">
                    <a:avLst/>
                  </a:prstGeom>
                </p:spPr>
                <p:txBody>
                  <a:bodyPr wrap="none">
                    <a:spAutoFit/>
                  </a:bodyPr>
                  <a:lstStyle/>
                  <a:p>
                    <a:r>
                      <a:rPr lang="en-US" altLang="zh-TW" dirty="0" smtClean="0">
                        <a:effectLst/>
                      </a:rPr>
                      <a:t>‧</a:t>
                    </a:r>
                    <a:r>
                      <a:rPr lang="zh-TW" altLang="en-US" dirty="0">
                        <a:effectLst/>
                      </a:rPr>
                      <a:t> </a:t>
                    </a:r>
                    <a14:m>
                      <m:oMath xmlns:m="http://schemas.openxmlformats.org/officeDocument/2006/math">
                        <m:r>
                          <m:rPr>
                            <m:nor/>
                          </m:rPr>
                          <a:rPr lang="en-US" altLang="zh-TW">
                            <a:effectLst/>
                            <a:latin typeface="Times New Roman" panose="02020603050405020304" pitchFamily="18" charset="0"/>
                            <a:cs typeface="Times New Roman" panose="02020603050405020304" pitchFamily="18" charset="0"/>
                          </a:rPr>
                          <m:t>O</m:t>
                        </m:r>
                        <m:r>
                          <m:rPr>
                            <m:nor/>
                          </m:rPr>
                          <a:rPr lang="en-US" altLang="zh-TW" i="0" smtClean="0">
                            <a:effectLst/>
                            <a:latin typeface="Times New Roman" panose="02020603050405020304" pitchFamily="18" charset="0"/>
                            <a:cs typeface="Times New Roman" panose="02020603050405020304" pitchFamily="18" charset="0"/>
                          </a:rPr>
                          <m:t>H</m:t>
                        </m:r>
                      </m:oMath>
                    </a14:m>
                    <a:endParaRPr lang="zh-TW" altLang="en-US" dirty="0">
                      <a:effectLst/>
                    </a:endParaRPr>
                  </a:p>
                </p:txBody>
              </p:sp>
            </mc:Choice>
            <mc:Fallback xmlns="">
              <p:sp>
                <p:nvSpPr>
                  <p:cNvPr id="3" name="矩形 2"/>
                  <p:cNvSpPr>
                    <a:spLocks noRot="1" noChangeAspect="1" noMove="1" noResize="1" noEditPoints="1" noAdjustHandles="1" noChangeArrowheads="1" noChangeShapeType="1" noTextEdit="1"/>
                  </p:cNvSpPr>
                  <p:nvPr/>
                </p:nvSpPr>
                <p:spPr>
                  <a:xfrm>
                    <a:off x="1081419" y="5991236"/>
                    <a:ext cx="691685" cy="369332"/>
                  </a:xfrm>
                  <a:prstGeom prst="rect">
                    <a:avLst/>
                  </a:prstGeom>
                  <a:blipFill rotWithShape="0">
                    <a:blip r:embed="rId6"/>
                    <a:stretch>
                      <a:fillRect l="-7767" t="-9836" b="-22951"/>
                    </a:stretch>
                  </a:blipFill>
                </p:spPr>
                <p:txBody>
                  <a:bodyPr/>
                  <a:lstStyle/>
                  <a:p>
                    <a:r>
                      <a:rPr lang="zh-TW" altLang="en-US">
                        <a:noFill/>
                      </a:rPr>
                      <a:t> </a:t>
                    </a:r>
                  </a:p>
                </p:txBody>
              </p:sp>
            </mc:Fallback>
          </mc:AlternateContent>
        </p:grpSp>
        <p:grpSp>
          <p:nvGrpSpPr>
            <p:cNvPr id="74" name="群組 73"/>
            <p:cNvGrpSpPr>
              <a:grpSpLocks noChangeAspect="1"/>
            </p:cNvGrpSpPr>
            <p:nvPr/>
          </p:nvGrpSpPr>
          <p:grpSpPr>
            <a:xfrm flipH="1">
              <a:off x="1090047" y="5312461"/>
              <a:ext cx="224289" cy="230945"/>
              <a:chOff x="1875456" y="3455329"/>
              <a:chExt cx="224289" cy="230945"/>
            </a:xfrm>
          </p:grpSpPr>
          <p:sp>
            <p:nvSpPr>
              <p:cNvPr id="75" name="橢圓 74"/>
              <p:cNvSpPr>
                <a:spLocks noChangeAspect="1"/>
              </p:cNvSpPr>
              <p:nvPr/>
            </p:nvSpPr>
            <p:spPr>
              <a:xfrm rot="6043703" flipV="1">
                <a:off x="1875463" y="3560325"/>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76" name="橢圓 75"/>
              <p:cNvSpPr>
                <a:spLocks noChangeAspect="1"/>
              </p:cNvSpPr>
              <p:nvPr/>
            </p:nvSpPr>
            <p:spPr>
              <a:xfrm>
                <a:off x="1919765" y="3455329"/>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sp>
        <p:nvSpPr>
          <p:cNvPr id="90" name="矩形 89"/>
          <p:cNvSpPr/>
          <p:nvPr/>
        </p:nvSpPr>
        <p:spPr>
          <a:xfrm>
            <a:off x="998661" y="4725144"/>
            <a:ext cx="2735044" cy="1222514"/>
          </a:xfrm>
          <a:prstGeom prst="rect">
            <a:avLst/>
          </a:prstGeom>
        </p:spPr>
        <p:txBody>
          <a:bodyPr wrap="none">
            <a:spAutoFit/>
          </a:bodyPr>
          <a:lstStyle/>
          <a:p>
            <a:pPr>
              <a:lnSpc>
                <a:spcPct val="150000"/>
              </a:lnSpc>
              <a:spcBef>
                <a:spcPts val="0"/>
              </a:spcBef>
            </a:pPr>
            <a:r>
              <a:rPr lang="en-US" altLang="zh-TW" sz="1700" dirty="0">
                <a:latin typeface="Times New Roman" panose="02020603050405020304" pitchFamily="18" charset="0"/>
                <a:cs typeface="Times New Roman" panose="02020603050405020304" pitchFamily="18" charset="0"/>
              </a:rPr>
              <a:t>H</a:t>
            </a:r>
            <a:r>
              <a:rPr lang="en-US" altLang="zh-TW" sz="1700" baseline="-25000" dirty="0">
                <a:latin typeface="Times New Roman" panose="02020603050405020304" pitchFamily="18" charset="0"/>
                <a:cs typeface="Times New Roman" panose="02020603050405020304" pitchFamily="18" charset="0"/>
              </a:rPr>
              <a:t>2</a:t>
            </a:r>
            <a:r>
              <a:rPr lang="en-US" altLang="zh-TW" sz="1700" dirty="0">
                <a:latin typeface="Times New Roman" panose="02020603050405020304" pitchFamily="18" charset="0"/>
                <a:cs typeface="Times New Roman" panose="02020603050405020304" pitchFamily="18" charset="0"/>
              </a:rPr>
              <a:t>O + M </a:t>
            </a:r>
            <a:r>
              <a:rPr lang="zh-TW" altLang="zh-TW" sz="1700" dirty="0">
                <a:latin typeface="Times New Roman" panose="02020603050405020304" pitchFamily="18" charset="0"/>
                <a:cs typeface="Times New Roman" panose="02020603050405020304" pitchFamily="18" charset="0"/>
              </a:rPr>
              <a:t>→</a:t>
            </a:r>
            <a:r>
              <a:rPr lang="en-US" altLang="zh-TW" sz="1700" dirty="0">
                <a:latin typeface="Times New Roman" panose="02020603050405020304" pitchFamily="18" charset="0"/>
                <a:cs typeface="Times New Roman" panose="02020603050405020304" pitchFamily="18" charset="0"/>
              </a:rPr>
              <a:t> M-OH + M-H</a:t>
            </a:r>
            <a:endParaRPr lang="en-US" altLang="zh-TW" sz="1700" dirty="0" smtClean="0">
              <a:latin typeface="Times New Roman" panose="02020603050405020304" pitchFamily="18" charset="0"/>
              <a:cs typeface="Times New Roman" panose="02020603050405020304" pitchFamily="18" charset="0"/>
            </a:endParaRPr>
          </a:p>
          <a:p>
            <a:pPr>
              <a:lnSpc>
                <a:spcPct val="150000"/>
              </a:lnSpc>
              <a:spcBef>
                <a:spcPts val="0"/>
              </a:spcBef>
            </a:pPr>
            <a:r>
              <a:rPr lang="en-US" altLang="zh-TW" sz="1700" dirty="0">
                <a:latin typeface="Times New Roman" panose="02020603050405020304" pitchFamily="18" charset="0"/>
                <a:cs typeface="Times New Roman" panose="02020603050405020304" pitchFamily="18" charset="0"/>
              </a:rPr>
              <a:t>M-H </a:t>
            </a:r>
            <a:r>
              <a:rPr lang="zh-TW" altLang="zh-TW" sz="1700" dirty="0">
                <a:latin typeface="Times New Roman" panose="02020603050405020304" pitchFamily="18" charset="0"/>
                <a:cs typeface="Times New Roman" panose="02020603050405020304" pitchFamily="18" charset="0"/>
              </a:rPr>
              <a:t>→</a:t>
            </a:r>
            <a:r>
              <a:rPr lang="en-US" altLang="zh-TW" sz="1700" dirty="0">
                <a:latin typeface="Times New Roman" panose="02020603050405020304" pitchFamily="18" charset="0"/>
                <a:cs typeface="Times New Roman" panose="02020603050405020304" pitchFamily="18" charset="0"/>
              </a:rPr>
              <a:t> M+ H</a:t>
            </a:r>
            <a:r>
              <a:rPr lang="en-US" altLang="zh-TW" sz="1700" baseline="30000" dirty="0">
                <a:latin typeface="Times New Roman" panose="02020603050405020304" pitchFamily="18" charset="0"/>
                <a:cs typeface="Times New Roman" panose="02020603050405020304" pitchFamily="18" charset="0"/>
              </a:rPr>
              <a:t>+ </a:t>
            </a:r>
            <a:r>
              <a:rPr lang="en-US" altLang="zh-TW" sz="1700" dirty="0">
                <a:latin typeface="Times New Roman" panose="02020603050405020304" pitchFamily="18" charset="0"/>
                <a:cs typeface="Times New Roman" panose="02020603050405020304" pitchFamily="18" charset="0"/>
              </a:rPr>
              <a:t>+ e</a:t>
            </a:r>
            <a:r>
              <a:rPr lang="en-US" altLang="zh-TW" sz="1700" baseline="30000" dirty="0">
                <a:latin typeface="Times New Roman" panose="02020603050405020304" pitchFamily="18" charset="0"/>
                <a:cs typeface="Times New Roman" panose="02020603050405020304" pitchFamily="18" charset="0"/>
              </a:rPr>
              <a:t>-</a:t>
            </a:r>
            <a:endParaRPr lang="en-US" altLang="zh-TW" sz="1700" dirty="0" smtClean="0">
              <a:latin typeface="Times New Roman" panose="02020603050405020304" pitchFamily="18" charset="0"/>
              <a:cs typeface="Times New Roman" panose="02020603050405020304" pitchFamily="18" charset="0"/>
            </a:endParaRPr>
          </a:p>
          <a:p>
            <a:pPr>
              <a:lnSpc>
                <a:spcPct val="150000"/>
              </a:lnSpc>
              <a:spcBef>
                <a:spcPts val="0"/>
              </a:spcBef>
            </a:pPr>
            <a:r>
              <a:rPr lang="en-US" altLang="zh-TW" sz="1700" dirty="0">
                <a:latin typeface="Times New Roman" panose="02020603050405020304" pitchFamily="18" charset="0"/>
                <a:cs typeface="Times New Roman" panose="02020603050405020304" pitchFamily="18" charset="0"/>
              </a:rPr>
              <a:t>H</a:t>
            </a:r>
            <a:r>
              <a:rPr lang="en-US" altLang="zh-TW" sz="1700" baseline="-25000" dirty="0">
                <a:latin typeface="Times New Roman" panose="02020603050405020304" pitchFamily="18" charset="0"/>
                <a:cs typeface="Times New Roman" panose="02020603050405020304" pitchFamily="18" charset="0"/>
              </a:rPr>
              <a:t>2</a:t>
            </a:r>
            <a:r>
              <a:rPr lang="en-US" altLang="zh-TW" sz="1700" dirty="0">
                <a:latin typeface="Times New Roman" panose="02020603050405020304" pitchFamily="18" charset="0"/>
                <a:cs typeface="Times New Roman" panose="02020603050405020304" pitchFamily="18" charset="0"/>
              </a:rPr>
              <a:t>O + M </a:t>
            </a:r>
            <a:r>
              <a:rPr lang="zh-TW" altLang="zh-TW" sz="1700" dirty="0">
                <a:latin typeface="Times New Roman" panose="02020603050405020304" pitchFamily="18" charset="0"/>
                <a:cs typeface="Times New Roman" panose="02020603050405020304" pitchFamily="18" charset="0"/>
              </a:rPr>
              <a:t>→</a:t>
            </a:r>
            <a:r>
              <a:rPr lang="en-US" altLang="zh-TW" sz="1700" dirty="0">
                <a:latin typeface="Times New Roman" panose="02020603050405020304" pitchFamily="18" charset="0"/>
                <a:cs typeface="Times New Roman" panose="02020603050405020304" pitchFamily="18" charset="0"/>
              </a:rPr>
              <a:t> M-OH + H</a:t>
            </a:r>
            <a:r>
              <a:rPr lang="en-US" altLang="zh-TW" sz="1700" baseline="30000" dirty="0">
                <a:latin typeface="Times New Roman" panose="02020603050405020304" pitchFamily="18" charset="0"/>
                <a:cs typeface="Times New Roman" panose="02020603050405020304" pitchFamily="18" charset="0"/>
              </a:rPr>
              <a:t>+ </a:t>
            </a:r>
            <a:r>
              <a:rPr lang="en-US" altLang="zh-TW" sz="1700" dirty="0">
                <a:latin typeface="Times New Roman" panose="02020603050405020304" pitchFamily="18" charset="0"/>
                <a:cs typeface="Times New Roman" panose="02020603050405020304" pitchFamily="18" charset="0"/>
              </a:rPr>
              <a:t>+ e</a:t>
            </a:r>
            <a:r>
              <a:rPr lang="en-US" altLang="zh-TW" sz="1700" baseline="30000" dirty="0">
                <a:latin typeface="Times New Roman" panose="02020603050405020304" pitchFamily="18" charset="0"/>
                <a:cs typeface="Times New Roman" panose="02020603050405020304" pitchFamily="18" charset="0"/>
              </a:rPr>
              <a:t>-</a:t>
            </a:r>
            <a:endParaRPr lang="zh-TW" altLang="en-US" sz="1700" dirty="0">
              <a:latin typeface="Times New Roman" panose="02020603050405020304" pitchFamily="18" charset="0"/>
              <a:cs typeface="Times New Roman" panose="02020603050405020304" pitchFamily="18" charset="0"/>
            </a:endParaRPr>
          </a:p>
        </p:txBody>
      </p:sp>
      <p:cxnSp>
        <p:nvCxnSpPr>
          <p:cNvPr id="26" name="直線接點 25"/>
          <p:cNvCxnSpPr/>
          <p:nvPr/>
        </p:nvCxnSpPr>
        <p:spPr>
          <a:xfrm>
            <a:off x="4337561" y="2207843"/>
            <a:ext cx="0" cy="3591368"/>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9715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3.05556E-6 -2.22222E-6 L 0.07066 -0.00046 " pathEditMode="relative" rAng="0" ptsTypes="AA">
                                      <p:cBhvr>
                                        <p:cTn id="6" dur="1000" fill="hold"/>
                                        <p:tgtEl>
                                          <p:spTgt spid="17"/>
                                        </p:tgtEl>
                                        <p:attrNameLst>
                                          <p:attrName>ppt_x</p:attrName>
                                          <p:attrName>ppt_y</p:attrName>
                                        </p:attrNameLst>
                                      </p:cBhvr>
                                      <p:rCtr x="3524" y="-23"/>
                                    </p:animMotion>
                                  </p:childTnLst>
                                </p:cTn>
                              </p:par>
                              <p:par>
                                <p:cTn id="7" presetID="63" presetClass="path" presetSubtype="0" accel="50000" decel="50000" fill="hold" grpId="0" nodeType="withEffect">
                                  <p:stCondLst>
                                    <p:cond delay="0"/>
                                  </p:stCondLst>
                                  <p:childTnLst>
                                    <p:animMotion origin="layout" path="M 3.33333E-6 4.07407E-6 L 0.07326 4.07407E-6 " pathEditMode="relative" rAng="0" ptsTypes="AA">
                                      <p:cBhvr>
                                        <p:cTn id="8" dur="1000" fill="hold"/>
                                        <p:tgtEl>
                                          <p:spTgt spid="27"/>
                                        </p:tgtEl>
                                        <p:attrNameLst>
                                          <p:attrName>ppt_x</p:attrName>
                                          <p:attrName>ppt_y</p:attrName>
                                        </p:attrNameLst>
                                      </p:cBhvr>
                                      <p:rCtr x="3663" y="0"/>
                                    </p:animMotion>
                                  </p:childTnLst>
                                </p:cTn>
                              </p:par>
                              <p:par>
                                <p:cTn id="9" presetID="63" presetClass="path" presetSubtype="0" accel="50000" decel="50000" fill="hold" grpId="0" nodeType="withEffect">
                                  <p:stCondLst>
                                    <p:cond delay="0"/>
                                  </p:stCondLst>
                                  <p:childTnLst>
                                    <p:animMotion origin="layout" path="M -5.55556E-7 4.81481E-6 L 0.07743 -0.0007 " pathEditMode="relative" rAng="0" ptsTypes="AA">
                                      <p:cBhvr>
                                        <p:cTn id="10" dur="1000" fill="hold"/>
                                        <p:tgtEl>
                                          <p:spTgt spid="48"/>
                                        </p:tgtEl>
                                        <p:attrNameLst>
                                          <p:attrName>ppt_x</p:attrName>
                                          <p:attrName>ppt_y</p:attrName>
                                        </p:attrNameLst>
                                      </p:cBhvr>
                                      <p:rCtr x="3872" y="-46"/>
                                    </p:animMotion>
                                  </p:childTnLst>
                                </p:cTn>
                              </p:par>
                              <p:par>
                                <p:cTn id="11" presetID="53" presetClass="entr" presetSubtype="16"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p:cTn id="18" dur="500" fill="hold"/>
                                        <p:tgtEl>
                                          <p:spTgt spid="50"/>
                                        </p:tgtEl>
                                        <p:attrNameLst>
                                          <p:attrName>ppt_w</p:attrName>
                                        </p:attrNameLst>
                                      </p:cBhvr>
                                      <p:tavLst>
                                        <p:tav tm="0">
                                          <p:val>
                                            <p:fltVal val="0"/>
                                          </p:val>
                                        </p:tav>
                                        <p:tav tm="100000">
                                          <p:val>
                                            <p:strVal val="#ppt_w"/>
                                          </p:val>
                                        </p:tav>
                                      </p:tavLst>
                                    </p:anim>
                                    <p:anim calcmode="lin" valueType="num">
                                      <p:cBhvr>
                                        <p:cTn id="19" dur="500" fill="hold"/>
                                        <p:tgtEl>
                                          <p:spTgt spid="50"/>
                                        </p:tgtEl>
                                        <p:attrNameLst>
                                          <p:attrName>ppt_h</p:attrName>
                                        </p:attrNameLst>
                                      </p:cBhvr>
                                      <p:tavLst>
                                        <p:tav tm="0">
                                          <p:val>
                                            <p:fltVal val="0"/>
                                          </p:val>
                                        </p:tav>
                                        <p:tav tm="100000">
                                          <p:val>
                                            <p:strVal val="#ppt_h"/>
                                          </p:val>
                                        </p:tav>
                                      </p:tavLst>
                                    </p:anim>
                                    <p:animEffect transition="in" filter="fade">
                                      <p:cBhvr>
                                        <p:cTn id="20" dur="500"/>
                                        <p:tgtEl>
                                          <p:spTgt spid="5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2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63" presetClass="path" presetSubtype="0" accel="50000" decel="50000" fill="hold" nodeType="clickEffect">
                                  <p:stCondLst>
                                    <p:cond delay="0"/>
                                  </p:stCondLst>
                                  <p:childTnLst>
                                    <p:animMotion origin="layout" path="M -0.12257 3.7037E-7 L -0.0007 -0.00023 " pathEditMode="relative" rAng="0" ptsTypes="AA">
                                      <p:cBhvr>
                                        <p:cTn id="33" dur="2000" fill="hold"/>
                                        <p:tgtEl>
                                          <p:spTgt spid="129"/>
                                        </p:tgtEl>
                                        <p:attrNameLst>
                                          <p:attrName>ppt_x</p:attrName>
                                          <p:attrName>ppt_y</p:attrName>
                                        </p:attrNameLst>
                                      </p:cBhvr>
                                      <p:rCtr x="6094" y="-23"/>
                                    </p:animMotion>
                                  </p:childTnLst>
                                </p:cTn>
                              </p:par>
                              <p:par>
                                <p:cTn id="34" presetID="1" presetClass="entr" presetSubtype="0" fill="hold" nodeType="withEffect">
                                  <p:stCondLst>
                                    <p:cond delay="200"/>
                                  </p:stCondLst>
                                  <p:childTnLst>
                                    <p:set>
                                      <p:cBhvr>
                                        <p:cTn id="35" dur="1" fill="hold">
                                          <p:stCondLst>
                                            <p:cond delay="749"/>
                                          </p:stCondLst>
                                        </p:cTn>
                                        <p:tgtEl>
                                          <p:spTgt spid="122"/>
                                        </p:tgtEl>
                                        <p:attrNameLst>
                                          <p:attrName>style.visibility</p:attrName>
                                        </p:attrNameLst>
                                      </p:cBhvr>
                                      <p:to>
                                        <p:strVal val="visible"/>
                                      </p:to>
                                    </p:set>
                                  </p:childTnLst>
                                </p:cTn>
                              </p:par>
                            </p:childTnLst>
                          </p:cTn>
                        </p:par>
                        <p:par>
                          <p:cTn id="36" fill="hold">
                            <p:stCondLst>
                              <p:cond delay="2000"/>
                            </p:stCondLst>
                            <p:childTnLst>
                              <p:par>
                                <p:cTn id="37" presetID="55" presetClass="entr" presetSubtype="0" fill="hold" nodeType="afterEffect">
                                  <p:stCondLst>
                                    <p:cond delay="0"/>
                                  </p:stCondLst>
                                  <p:childTnLst>
                                    <p:set>
                                      <p:cBhvr>
                                        <p:cTn id="38" dur="1" fill="hold">
                                          <p:stCondLst>
                                            <p:cond delay="0"/>
                                          </p:stCondLst>
                                        </p:cTn>
                                        <p:tgtEl>
                                          <p:spTgt spid="128"/>
                                        </p:tgtEl>
                                        <p:attrNameLst>
                                          <p:attrName>style.visibility</p:attrName>
                                        </p:attrNameLst>
                                      </p:cBhvr>
                                      <p:to>
                                        <p:strVal val="visible"/>
                                      </p:to>
                                    </p:set>
                                    <p:anim calcmode="lin" valueType="num">
                                      <p:cBhvr>
                                        <p:cTn id="39" dur="500" fill="hold"/>
                                        <p:tgtEl>
                                          <p:spTgt spid="128"/>
                                        </p:tgtEl>
                                        <p:attrNameLst>
                                          <p:attrName>ppt_w</p:attrName>
                                        </p:attrNameLst>
                                      </p:cBhvr>
                                      <p:tavLst>
                                        <p:tav tm="0">
                                          <p:val>
                                            <p:strVal val="#ppt_w*0.70"/>
                                          </p:val>
                                        </p:tav>
                                        <p:tav tm="100000">
                                          <p:val>
                                            <p:strVal val="#ppt_w"/>
                                          </p:val>
                                        </p:tav>
                                      </p:tavLst>
                                    </p:anim>
                                    <p:anim calcmode="lin" valueType="num">
                                      <p:cBhvr>
                                        <p:cTn id="40" dur="500" fill="hold"/>
                                        <p:tgtEl>
                                          <p:spTgt spid="128"/>
                                        </p:tgtEl>
                                        <p:attrNameLst>
                                          <p:attrName>ppt_h</p:attrName>
                                        </p:attrNameLst>
                                      </p:cBhvr>
                                      <p:tavLst>
                                        <p:tav tm="0">
                                          <p:val>
                                            <p:strVal val="#ppt_h"/>
                                          </p:val>
                                        </p:tav>
                                        <p:tav tm="100000">
                                          <p:val>
                                            <p:strVal val="#ppt_h"/>
                                          </p:val>
                                        </p:tav>
                                      </p:tavLst>
                                    </p:anim>
                                    <p:animEffect transition="in" filter="fade">
                                      <p:cBhvr>
                                        <p:cTn id="41"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7" grpId="0" animBg="1"/>
      <p:bldP spid="48" grpId="0" animBg="1"/>
      <p:bldP spid="49" grpId="0"/>
      <p:bldP spid="50" grpId="0"/>
      <p:bldP spid="51"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28</a:t>
            </a:fld>
            <a:endParaRPr lang="zh-TW" altLang="en-US" dirty="0"/>
          </a:p>
        </p:txBody>
      </p:sp>
      <p:sp>
        <p:nvSpPr>
          <p:cNvPr id="6" name="矩形 5"/>
          <p:cNvSpPr/>
          <p:nvPr/>
        </p:nvSpPr>
        <p:spPr>
          <a:xfrm>
            <a:off x="328157" y="1692680"/>
            <a:ext cx="7595542" cy="990015"/>
          </a:xfrm>
          <a:prstGeom prst="rect">
            <a:avLst/>
          </a:prstGeom>
        </p:spPr>
        <p:txBody>
          <a:bodyPr wrap="square">
            <a:spAutoFit/>
          </a:bodyPr>
          <a:lstStyle/>
          <a:p>
            <a:pPr marL="342900" indent="-342900" algn="just">
              <a:lnSpc>
                <a:spcPts val="3500"/>
              </a:lnSpc>
              <a:buFont typeface="Arial" pitchFamily="34" charset="0"/>
              <a:buChar char="•"/>
            </a:pPr>
            <a:r>
              <a:rPr lang="en-US" altLang="zh-TW" sz="2300" dirty="0" smtClean="0">
                <a:latin typeface="Times New Roman" pitchFamily="18" charset="0"/>
                <a:cs typeface="Times New Roman" pitchFamily="18" charset="0"/>
              </a:rPr>
              <a:t>Anodic oxidation is </a:t>
            </a:r>
            <a:r>
              <a:rPr lang="en-US" altLang="zh-TW" sz="2300" dirty="0">
                <a:latin typeface="Times New Roman" pitchFamily="18" charset="0"/>
                <a:cs typeface="Times New Roman" pitchFamily="18" charset="0"/>
              </a:rPr>
              <a:t>achieved by electro-generated hydroxyl radical (</a:t>
            </a:r>
            <a:r>
              <a:rPr lang="en-US" altLang="zh-TW" sz="2300" b="1" dirty="0">
                <a:latin typeface="Times New Roman" pitchFamily="18" charset="0"/>
                <a:cs typeface="Times New Roman" pitchFamily="18" charset="0"/>
              </a:rPr>
              <a:t>˙</a:t>
            </a:r>
            <a:r>
              <a:rPr lang="en-US" altLang="zh-TW" sz="2300" dirty="0">
                <a:latin typeface="Times New Roman" pitchFamily="18" charset="0"/>
                <a:cs typeface="Times New Roman" pitchFamily="18" charset="0"/>
              </a:rPr>
              <a:t>OH) from oxidation of water at the anode </a:t>
            </a:r>
            <a:r>
              <a:rPr lang="en-US" altLang="zh-TW" sz="2300" dirty="0" smtClean="0">
                <a:latin typeface="Times New Roman" pitchFamily="18" charset="0"/>
                <a:cs typeface="Times New Roman" pitchFamily="18" charset="0"/>
              </a:rPr>
              <a:t>surface. </a:t>
            </a:r>
            <a:endParaRPr lang="en-US" altLang="zh-TW" sz="2300" dirty="0">
              <a:latin typeface="Times New Roman" pitchFamily="18" charset="0"/>
              <a:cs typeface="Times New Roman" pitchFamily="18" charset="0"/>
            </a:endParaRPr>
          </a:p>
        </p:txBody>
      </p:sp>
      <p:graphicFrame>
        <p:nvGraphicFramePr>
          <p:cNvPr id="7" name="物件 6"/>
          <p:cNvGraphicFramePr>
            <a:graphicFrameLocks noChangeAspect="1"/>
          </p:cNvGraphicFramePr>
          <p:nvPr>
            <p:extLst>
              <p:ext uri="{D42A27DB-BD31-4B8C-83A1-F6EECF244321}">
                <p14:modId xmlns:p14="http://schemas.microsoft.com/office/powerpoint/2010/main" val="3317461118"/>
              </p:ext>
            </p:extLst>
          </p:nvPr>
        </p:nvGraphicFramePr>
        <p:xfrm>
          <a:off x="704209" y="2679889"/>
          <a:ext cx="2997200" cy="482600"/>
        </p:xfrm>
        <a:graphic>
          <a:graphicData uri="http://schemas.openxmlformats.org/presentationml/2006/ole">
            <mc:AlternateContent xmlns:mc="http://schemas.openxmlformats.org/markup-compatibility/2006">
              <mc:Choice xmlns:v="urn:schemas-microsoft-com:vml" Requires="v">
                <p:oleObj spid="_x0000_s2576" name="方程式" r:id="rId4" imgW="1498320" imgH="241200" progId="Equation.3">
                  <p:embed/>
                </p:oleObj>
              </mc:Choice>
              <mc:Fallback>
                <p:oleObj name="方程式" r:id="rId4" imgW="1498320" imgH="241200" progId="Equation.3">
                  <p:embed/>
                  <p:pic>
                    <p:nvPicPr>
                      <p:cNvPr id="0" name=""/>
                      <p:cNvPicPr>
                        <a:picLocks noChangeAspect="1" noChangeArrowheads="1"/>
                      </p:cNvPicPr>
                      <p:nvPr/>
                    </p:nvPicPr>
                    <p:blipFill>
                      <a:blip r:embed="rId5"/>
                      <a:srcRect/>
                      <a:stretch>
                        <a:fillRect/>
                      </a:stretch>
                    </p:blipFill>
                    <p:spPr bwMode="auto">
                      <a:xfrm>
                        <a:off x="704209" y="2679889"/>
                        <a:ext cx="2997200"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文字方塊 7"/>
          <p:cNvSpPr txBox="1"/>
          <p:nvPr/>
        </p:nvSpPr>
        <p:spPr>
          <a:xfrm>
            <a:off x="7310758" y="4351153"/>
            <a:ext cx="1665841" cy="353943"/>
          </a:xfrm>
          <a:prstGeom prst="rect">
            <a:avLst/>
          </a:prstGeom>
          <a:noFill/>
        </p:spPr>
        <p:txBody>
          <a:bodyPr wrap="none" rtlCol="0">
            <a:spAutoFit/>
          </a:bodyPr>
          <a:lstStyle/>
          <a:p>
            <a:r>
              <a:rPr lang="en-US" altLang="zh-TW" sz="1700" dirty="0" smtClean="0">
                <a:latin typeface="Times New Roman" pitchFamily="18" charset="0"/>
                <a:cs typeface="Times New Roman" pitchFamily="18" charset="0"/>
              </a:rPr>
              <a:t>Hydroxyl radical</a:t>
            </a:r>
            <a:endParaRPr lang="zh-TW" altLang="en-US" sz="1700" dirty="0">
              <a:latin typeface="Times New Roman" pitchFamily="18" charset="0"/>
              <a:cs typeface="Times New Roman" pitchFamily="18" charset="0"/>
            </a:endParaRPr>
          </a:p>
        </p:txBody>
      </p:sp>
      <p:sp>
        <p:nvSpPr>
          <p:cNvPr id="9" name="文字方塊 8"/>
          <p:cNvSpPr txBox="1"/>
          <p:nvPr/>
        </p:nvSpPr>
        <p:spPr>
          <a:xfrm>
            <a:off x="7310758" y="3884062"/>
            <a:ext cx="1396536" cy="353943"/>
          </a:xfrm>
          <a:prstGeom prst="rect">
            <a:avLst/>
          </a:prstGeom>
          <a:noFill/>
        </p:spPr>
        <p:txBody>
          <a:bodyPr wrap="none" rtlCol="0">
            <a:spAutoFit/>
          </a:bodyPr>
          <a:lstStyle/>
          <a:p>
            <a:r>
              <a:rPr lang="en-US" altLang="zh-TW" sz="1700" dirty="0" smtClean="0">
                <a:latin typeface="Times New Roman" pitchFamily="18" charset="0"/>
                <a:cs typeface="Times New Roman" pitchFamily="18" charset="0"/>
              </a:rPr>
              <a:t>Contaminants</a:t>
            </a:r>
            <a:endParaRPr lang="zh-TW" altLang="en-US" sz="1700" dirty="0">
              <a:latin typeface="Times New Roman" pitchFamily="18" charset="0"/>
              <a:cs typeface="Times New Roman" pitchFamily="18" charset="0"/>
            </a:endParaRPr>
          </a:p>
        </p:txBody>
      </p:sp>
      <p:sp>
        <p:nvSpPr>
          <p:cNvPr id="10" name="矩形 9"/>
          <p:cNvSpPr/>
          <p:nvPr/>
        </p:nvSpPr>
        <p:spPr>
          <a:xfrm>
            <a:off x="664067" y="3400232"/>
            <a:ext cx="5976664" cy="316800"/>
          </a:xfrm>
          <a:prstGeom prst="rect">
            <a:avLst/>
          </a:prstGeom>
          <a:solidFill>
            <a:schemeClr val="bg1">
              <a:lumMod val="65000"/>
            </a:schemeClr>
          </a:solidFill>
          <a:ln>
            <a:noFill/>
          </a:ln>
          <a:scene3d>
            <a:camera prst="orthographicFront"/>
            <a:lightRig rig="threePt" dir="t"/>
          </a:scene3d>
          <a:sp3d>
            <a:bevelT w="171450" h="1968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664067" y="5502386"/>
            <a:ext cx="5976664" cy="316800"/>
          </a:xfrm>
          <a:prstGeom prst="rect">
            <a:avLst/>
          </a:prstGeom>
          <a:solidFill>
            <a:schemeClr val="tx1"/>
          </a:solidFill>
          <a:ln>
            <a:noFill/>
          </a:ln>
          <a:scene3d>
            <a:camera prst="orthographicFront"/>
            <a:lightRig rig="threePt" dir="t"/>
          </a:scene3d>
          <a:sp3d>
            <a:bevelT w="171450" h="1968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solidFill>
            </a:endParaRPr>
          </a:p>
        </p:txBody>
      </p:sp>
      <p:sp>
        <p:nvSpPr>
          <p:cNvPr id="12" name="文字方塊 11"/>
          <p:cNvSpPr txBox="1"/>
          <p:nvPr/>
        </p:nvSpPr>
        <p:spPr>
          <a:xfrm>
            <a:off x="766334" y="5475667"/>
            <a:ext cx="2016224" cy="369332"/>
          </a:xfrm>
          <a:prstGeom prst="rect">
            <a:avLst/>
          </a:prstGeom>
          <a:noFill/>
        </p:spPr>
        <p:txBody>
          <a:bodyPr wrap="square" rtlCol="0">
            <a:spAutoFit/>
          </a:bodyPr>
          <a:lstStyle/>
          <a:p>
            <a:r>
              <a:rPr lang="en-US" altLang="zh-TW" dirty="0" smtClean="0">
                <a:solidFill>
                  <a:schemeClr val="bg1"/>
                </a:solidFill>
                <a:latin typeface="Times New Roman" pitchFamily="18" charset="0"/>
                <a:cs typeface="Times New Roman" pitchFamily="18" charset="0"/>
              </a:rPr>
              <a:t>Anode</a:t>
            </a:r>
            <a:endParaRPr lang="zh-TW" altLang="en-US" dirty="0">
              <a:solidFill>
                <a:schemeClr val="bg1"/>
              </a:solidFill>
              <a:latin typeface="Times New Roman" pitchFamily="18" charset="0"/>
              <a:cs typeface="Times New Roman" pitchFamily="18" charset="0"/>
            </a:endParaRPr>
          </a:p>
        </p:txBody>
      </p:sp>
      <p:sp>
        <p:nvSpPr>
          <p:cNvPr id="13" name="文字方塊 12"/>
          <p:cNvSpPr txBox="1"/>
          <p:nvPr/>
        </p:nvSpPr>
        <p:spPr>
          <a:xfrm>
            <a:off x="755576" y="3363662"/>
            <a:ext cx="2016224" cy="369332"/>
          </a:xfrm>
          <a:prstGeom prst="rect">
            <a:avLst/>
          </a:prstGeom>
          <a:noFill/>
        </p:spPr>
        <p:txBody>
          <a:bodyPr wrap="square" rtlCol="0">
            <a:spAutoFit/>
          </a:bodyPr>
          <a:lstStyle/>
          <a:p>
            <a:r>
              <a:rPr lang="en-US" altLang="zh-TW" dirty="0" smtClean="0">
                <a:latin typeface="Times New Roman" pitchFamily="18" charset="0"/>
                <a:cs typeface="Times New Roman" pitchFamily="18" charset="0"/>
              </a:rPr>
              <a:t>Cathode</a:t>
            </a:r>
            <a:endParaRPr lang="zh-TW" altLang="en-US" dirty="0">
              <a:latin typeface="Times New Roman" pitchFamily="18" charset="0"/>
              <a:cs typeface="Times New Roman" pitchFamily="18" charset="0"/>
            </a:endParaRPr>
          </a:p>
        </p:txBody>
      </p:sp>
      <p:sp>
        <p:nvSpPr>
          <p:cNvPr id="14" name="橢圓 13"/>
          <p:cNvSpPr>
            <a:spLocks noChangeAspect="1"/>
          </p:cNvSpPr>
          <p:nvPr/>
        </p:nvSpPr>
        <p:spPr>
          <a:xfrm>
            <a:off x="1035969" y="4206242"/>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文字方塊 14"/>
          <p:cNvSpPr txBox="1"/>
          <p:nvPr/>
        </p:nvSpPr>
        <p:spPr>
          <a:xfrm>
            <a:off x="6951591" y="5492696"/>
            <a:ext cx="1944216" cy="369332"/>
          </a:xfrm>
          <a:prstGeom prst="rect">
            <a:avLst/>
          </a:prstGeom>
          <a:noFill/>
        </p:spPr>
        <p:txBody>
          <a:bodyPr wrap="square" rtlCol="0">
            <a:spAutoFit/>
          </a:bodyPr>
          <a:lstStyle/>
          <a:p>
            <a:r>
              <a:rPr lang="en-US" altLang="zh-TW" dirty="0" smtClean="0">
                <a:latin typeface="Times New Roman" pitchFamily="18" charset="0"/>
                <a:cs typeface="Times New Roman" pitchFamily="18" charset="0"/>
              </a:rPr>
              <a:t>(</a:t>
            </a:r>
            <a:r>
              <a:rPr lang="en-US" altLang="zh-TW" dirty="0" err="1" smtClean="0">
                <a:latin typeface="Times New Roman" pitchFamily="18" charset="0"/>
                <a:cs typeface="Times New Roman" pitchFamily="18" charset="0"/>
              </a:rPr>
              <a:t>Hou</a:t>
            </a:r>
            <a:r>
              <a:rPr lang="en-US" altLang="zh-TW" dirty="0" smtClean="0">
                <a:latin typeface="Times New Roman" pitchFamily="18" charset="0"/>
                <a:cs typeface="Times New Roman" pitchFamily="18" charset="0"/>
              </a:rPr>
              <a:t> </a:t>
            </a:r>
            <a:r>
              <a:rPr lang="en-US" altLang="zh-TW" i="1" dirty="0" smtClean="0">
                <a:latin typeface="Times New Roman" pitchFamily="18" charset="0"/>
                <a:cs typeface="Times New Roman" pitchFamily="18" charset="0"/>
              </a:rPr>
              <a:t>et al</a:t>
            </a:r>
            <a:r>
              <a:rPr lang="en-US" altLang="zh-TW" dirty="0" smtClean="0">
                <a:latin typeface="Times New Roman" pitchFamily="18" charset="0"/>
                <a:cs typeface="Times New Roman" pitchFamily="18" charset="0"/>
              </a:rPr>
              <a:t>., 2009)</a:t>
            </a:r>
            <a:endParaRPr lang="zh-TW" altLang="en-US" dirty="0">
              <a:latin typeface="Times New Roman" pitchFamily="18" charset="0"/>
              <a:cs typeface="Times New Roman" pitchFamily="18" charset="0"/>
            </a:endParaRPr>
          </a:p>
        </p:txBody>
      </p:sp>
      <p:sp>
        <p:nvSpPr>
          <p:cNvPr id="16" name="標題 1"/>
          <p:cNvSpPr txBox="1">
            <a:spLocks/>
          </p:cNvSpPr>
          <p:nvPr/>
        </p:nvSpPr>
        <p:spPr>
          <a:xfrm>
            <a:off x="428596" y="620656"/>
            <a:ext cx="8229600" cy="1066800"/>
          </a:xfrm>
          <a:prstGeom prst="rect">
            <a:avLst/>
          </a:prstGeom>
        </p:spPr>
        <p:txBody>
          <a:bodyPr/>
          <a:lstStyle>
            <a:lvl1pPr algn="l" rtl="0" eaLnBrk="0" fontAlgn="base" hangingPunct="0">
              <a:spcBef>
                <a:spcPct val="0"/>
              </a:spcBef>
              <a:spcAft>
                <a:spcPct val="0"/>
              </a:spcAft>
              <a:defRPr sz="3800" b="1" kern="1200">
                <a:solidFill>
                  <a:schemeClr val="tx2"/>
                </a:solidFill>
                <a:latin typeface="Times New Roman" panose="02020603050405020304" pitchFamily="18" charset="0"/>
                <a:ea typeface="標楷體" pitchFamily="65" charset="-120"/>
                <a:cs typeface="Times New Roman" panose="02020603050405020304" pitchFamily="18" charset="0"/>
              </a:defRPr>
            </a:lvl1pPr>
            <a:lvl2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2pPr>
            <a:lvl3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3pPr>
            <a:lvl4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4pPr>
            <a:lvl5pPr algn="l" rtl="0" eaLnBrk="0" fontAlgn="base" hangingPunct="0">
              <a:spcBef>
                <a:spcPct val="0"/>
              </a:spcBef>
              <a:spcAft>
                <a:spcPct val="0"/>
              </a:spcAft>
              <a:defRPr sz="4000">
                <a:solidFill>
                  <a:schemeClr val="tx2"/>
                </a:solidFill>
                <a:latin typeface="Trebuchet MS" pitchFamily="34" charset="0"/>
                <a:ea typeface="微軟正黑體"/>
                <a:cs typeface="微軟正黑體"/>
              </a:defRPr>
            </a:lvl5pPr>
            <a:lvl6pPr marL="457200" algn="l" rtl="0" fontAlgn="base">
              <a:spcBef>
                <a:spcPct val="0"/>
              </a:spcBef>
              <a:spcAft>
                <a:spcPct val="0"/>
              </a:spcAft>
              <a:defRPr sz="4000">
                <a:solidFill>
                  <a:schemeClr val="tx2"/>
                </a:solidFill>
                <a:latin typeface="Trebuchet MS" pitchFamily="34" charset="0"/>
                <a:ea typeface="微軟正黑體"/>
                <a:cs typeface="微軟正黑體"/>
              </a:defRPr>
            </a:lvl6pPr>
            <a:lvl7pPr marL="914400" algn="l" rtl="0" fontAlgn="base">
              <a:spcBef>
                <a:spcPct val="0"/>
              </a:spcBef>
              <a:spcAft>
                <a:spcPct val="0"/>
              </a:spcAft>
              <a:defRPr sz="4000">
                <a:solidFill>
                  <a:schemeClr val="tx2"/>
                </a:solidFill>
                <a:latin typeface="Trebuchet MS" pitchFamily="34" charset="0"/>
                <a:ea typeface="微軟正黑體"/>
                <a:cs typeface="微軟正黑體"/>
              </a:defRPr>
            </a:lvl7pPr>
            <a:lvl8pPr marL="1371600" algn="l" rtl="0" fontAlgn="base">
              <a:spcBef>
                <a:spcPct val="0"/>
              </a:spcBef>
              <a:spcAft>
                <a:spcPct val="0"/>
              </a:spcAft>
              <a:defRPr sz="4000">
                <a:solidFill>
                  <a:schemeClr val="tx2"/>
                </a:solidFill>
                <a:latin typeface="Trebuchet MS" pitchFamily="34" charset="0"/>
                <a:ea typeface="微軟正黑體"/>
                <a:cs typeface="微軟正黑體"/>
              </a:defRPr>
            </a:lvl8pPr>
            <a:lvl9pPr marL="1828800" algn="l" rtl="0" fontAlgn="base">
              <a:spcBef>
                <a:spcPct val="0"/>
              </a:spcBef>
              <a:spcAft>
                <a:spcPct val="0"/>
              </a:spcAft>
              <a:defRPr sz="4000">
                <a:solidFill>
                  <a:schemeClr val="tx2"/>
                </a:solidFill>
                <a:latin typeface="Trebuchet MS" pitchFamily="34" charset="0"/>
                <a:ea typeface="微軟正黑體"/>
                <a:cs typeface="微軟正黑體"/>
              </a:defRPr>
            </a:lvl9pPr>
          </a:lstStyle>
          <a:p>
            <a:r>
              <a:rPr kumimoji="0" lang="en-US" altLang="zh-TW" dirty="0" smtClean="0">
                <a:solidFill>
                  <a:schemeClr val="bg1"/>
                </a:solidFill>
              </a:rPr>
              <a:t>Introduction (3/4)</a:t>
            </a:r>
            <a:endParaRPr kumimoji="0" lang="zh-TW" altLang="en-US" dirty="0">
              <a:solidFill>
                <a:schemeClr val="bg1"/>
              </a:solidFill>
            </a:endParaRPr>
          </a:p>
        </p:txBody>
      </p:sp>
      <p:grpSp>
        <p:nvGrpSpPr>
          <p:cNvPr id="17" name="群組 16"/>
          <p:cNvGrpSpPr>
            <a:grpSpLocks noChangeAspect="1"/>
          </p:cNvGrpSpPr>
          <p:nvPr/>
        </p:nvGrpSpPr>
        <p:grpSpPr>
          <a:xfrm rot="8340000" flipH="1">
            <a:off x="962206" y="4316704"/>
            <a:ext cx="234983" cy="296706"/>
            <a:chOff x="1898155" y="3548097"/>
            <a:chExt cx="201590" cy="254541"/>
          </a:xfrm>
        </p:grpSpPr>
        <p:sp>
          <p:nvSpPr>
            <p:cNvPr id="18" name="橢圓 17"/>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19" name="橢圓 18"/>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20" name="群組 19"/>
          <p:cNvGrpSpPr>
            <a:grpSpLocks noChangeAspect="1"/>
          </p:cNvGrpSpPr>
          <p:nvPr/>
        </p:nvGrpSpPr>
        <p:grpSpPr>
          <a:xfrm rot="18000000" flipH="1">
            <a:off x="873660" y="5258141"/>
            <a:ext cx="239894" cy="302904"/>
            <a:chOff x="1898155" y="3548097"/>
            <a:chExt cx="201590" cy="254541"/>
          </a:xfrm>
        </p:grpSpPr>
        <p:sp>
          <p:nvSpPr>
            <p:cNvPr id="21" name="橢圓 20"/>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22" name="橢圓 21"/>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23" name="群組 22"/>
          <p:cNvGrpSpPr>
            <a:grpSpLocks noChangeAspect="1"/>
          </p:cNvGrpSpPr>
          <p:nvPr/>
        </p:nvGrpSpPr>
        <p:grpSpPr>
          <a:xfrm rot="18000000" flipH="1">
            <a:off x="1247862" y="5258070"/>
            <a:ext cx="239894" cy="302904"/>
            <a:chOff x="1898155" y="3548097"/>
            <a:chExt cx="201590" cy="254541"/>
          </a:xfrm>
        </p:grpSpPr>
        <p:sp>
          <p:nvSpPr>
            <p:cNvPr id="24" name="橢圓 23"/>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25" name="橢圓 24"/>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26" name="橢圓 25"/>
          <p:cNvSpPr>
            <a:spLocks noChangeAspect="1"/>
          </p:cNvSpPr>
          <p:nvPr/>
        </p:nvSpPr>
        <p:spPr>
          <a:xfrm>
            <a:off x="1685785" y="4566282"/>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7" name="群組 26"/>
          <p:cNvGrpSpPr>
            <a:grpSpLocks noChangeAspect="1"/>
          </p:cNvGrpSpPr>
          <p:nvPr/>
        </p:nvGrpSpPr>
        <p:grpSpPr>
          <a:xfrm rot="8340000" flipH="1">
            <a:off x="1612022" y="4676744"/>
            <a:ext cx="234983" cy="296706"/>
            <a:chOff x="1898155" y="3548097"/>
            <a:chExt cx="201590" cy="254541"/>
          </a:xfrm>
        </p:grpSpPr>
        <p:sp>
          <p:nvSpPr>
            <p:cNvPr id="28" name="橢圓 27"/>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29" name="橢圓 28"/>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30" name="橢圓 29"/>
          <p:cNvSpPr>
            <a:spLocks noChangeAspect="1"/>
          </p:cNvSpPr>
          <p:nvPr/>
        </p:nvSpPr>
        <p:spPr>
          <a:xfrm>
            <a:off x="2171642" y="4078585"/>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1" name="群組 30"/>
          <p:cNvGrpSpPr>
            <a:grpSpLocks noChangeAspect="1"/>
          </p:cNvGrpSpPr>
          <p:nvPr/>
        </p:nvGrpSpPr>
        <p:grpSpPr>
          <a:xfrm rot="8340000" flipH="1">
            <a:off x="2097879" y="4189047"/>
            <a:ext cx="234983" cy="296706"/>
            <a:chOff x="1898155" y="3548097"/>
            <a:chExt cx="201590" cy="254541"/>
          </a:xfrm>
        </p:grpSpPr>
        <p:sp>
          <p:nvSpPr>
            <p:cNvPr id="32" name="橢圓 31"/>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33" name="橢圓 32"/>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34" name="橢圓 33"/>
          <p:cNvSpPr>
            <a:spLocks noChangeAspect="1"/>
          </p:cNvSpPr>
          <p:nvPr/>
        </p:nvSpPr>
        <p:spPr>
          <a:xfrm>
            <a:off x="2548137" y="4701627"/>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5" name="群組 34"/>
          <p:cNvGrpSpPr>
            <a:grpSpLocks noChangeAspect="1"/>
          </p:cNvGrpSpPr>
          <p:nvPr/>
        </p:nvGrpSpPr>
        <p:grpSpPr>
          <a:xfrm rot="8340000" flipH="1">
            <a:off x="2474374" y="4812089"/>
            <a:ext cx="234983" cy="296706"/>
            <a:chOff x="1898155" y="3548097"/>
            <a:chExt cx="201590" cy="254541"/>
          </a:xfrm>
        </p:grpSpPr>
        <p:sp>
          <p:nvSpPr>
            <p:cNvPr id="36" name="橢圓 35"/>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37" name="橢圓 36"/>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38" name="橢圓 37"/>
          <p:cNvSpPr>
            <a:spLocks noChangeAspect="1"/>
          </p:cNvSpPr>
          <p:nvPr/>
        </p:nvSpPr>
        <p:spPr>
          <a:xfrm>
            <a:off x="3248231" y="4406454"/>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39" name="群組 38"/>
          <p:cNvGrpSpPr>
            <a:grpSpLocks noChangeAspect="1"/>
          </p:cNvGrpSpPr>
          <p:nvPr/>
        </p:nvGrpSpPr>
        <p:grpSpPr>
          <a:xfrm rot="8340000" flipH="1">
            <a:off x="3174468" y="4516916"/>
            <a:ext cx="234983" cy="296706"/>
            <a:chOff x="1898155" y="3548097"/>
            <a:chExt cx="201590" cy="254541"/>
          </a:xfrm>
        </p:grpSpPr>
        <p:sp>
          <p:nvSpPr>
            <p:cNvPr id="40" name="橢圓 39"/>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41" name="橢圓 40"/>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42" name="橢圓 41"/>
          <p:cNvSpPr>
            <a:spLocks noChangeAspect="1"/>
          </p:cNvSpPr>
          <p:nvPr/>
        </p:nvSpPr>
        <p:spPr>
          <a:xfrm>
            <a:off x="3702009" y="3974406"/>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3" name="群組 42"/>
          <p:cNvGrpSpPr>
            <a:grpSpLocks noChangeAspect="1"/>
          </p:cNvGrpSpPr>
          <p:nvPr/>
        </p:nvGrpSpPr>
        <p:grpSpPr>
          <a:xfrm rot="8340000" flipH="1">
            <a:off x="3628246" y="4084868"/>
            <a:ext cx="234983" cy="296706"/>
            <a:chOff x="1898155" y="3548097"/>
            <a:chExt cx="201590" cy="254541"/>
          </a:xfrm>
        </p:grpSpPr>
        <p:sp>
          <p:nvSpPr>
            <p:cNvPr id="44" name="橢圓 43"/>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45" name="橢圓 44"/>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46" name="橢圓 45"/>
          <p:cNvSpPr>
            <a:spLocks noChangeAspect="1"/>
          </p:cNvSpPr>
          <p:nvPr/>
        </p:nvSpPr>
        <p:spPr>
          <a:xfrm>
            <a:off x="3992328" y="4690413"/>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7" name="群組 46"/>
          <p:cNvGrpSpPr>
            <a:grpSpLocks noChangeAspect="1"/>
          </p:cNvGrpSpPr>
          <p:nvPr/>
        </p:nvGrpSpPr>
        <p:grpSpPr>
          <a:xfrm rot="8340000" flipH="1">
            <a:off x="3918565" y="4800875"/>
            <a:ext cx="234983" cy="296706"/>
            <a:chOff x="1898155" y="3548097"/>
            <a:chExt cx="201590" cy="254541"/>
          </a:xfrm>
        </p:grpSpPr>
        <p:sp>
          <p:nvSpPr>
            <p:cNvPr id="48" name="橢圓 47"/>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49" name="橢圓 48"/>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50" name="橢圓 49"/>
          <p:cNvSpPr>
            <a:spLocks noChangeAspect="1"/>
          </p:cNvSpPr>
          <p:nvPr/>
        </p:nvSpPr>
        <p:spPr>
          <a:xfrm>
            <a:off x="4422089" y="4245654"/>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51" name="群組 50"/>
          <p:cNvGrpSpPr>
            <a:grpSpLocks noChangeAspect="1"/>
          </p:cNvGrpSpPr>
          <p:nvPr/>
        </p:nvGrpSpPr>
        <p:grpSpPr>
          <a:xfrm rot="8340000" flipH="1">
            <a:off x="4348326" y="4356116"/>
            <a:ext cx="234983" cy="296706"/>
            <a:chOff x="1898155" y="3548097"/>
            <a:chExt cx="201590" cy="254541"/>
          </a:xfrm>
        </p:grpSpPr>
        <p:sp>
          <p:nvSpPr>
            <p:cNvPr id="52" name="橢圓 51"/>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53" name="橢圓 52"/>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54" name="橢圓 53"/>
          <p:cNvSpPr>
            <a:spLocks noChangeAspect="1"/>
          </p:cNvSpPr>
          <p:nvPr/>
        </p:nvSpPr>
        <p:spPr>
          <a:xfrm>
            <a:off x="4996409" y="4622478"/>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55" name="群組 54"/>
          <p:cNvGrpSpPr>
            <a:grpSpLocks noChangeAspect="1"/>
          </p:cNvGrpSpPr>
          <p:nvPr/>
        </p:nvGrpSpPr>
        <p:grpSpPr>
          <a:xfrm rot="8340000" flipH="1">
            <a:off x="4922646" y="4732940"/>
            <a:ext cx="234983" cy="296706"/>
            <a:chOff x="1898155" y="3548097"/>
            <a:chExt cx="201590" cy="254541"/>
          </a:xfrm>
        </p:grpSpPr>
        <p:sp>
          <p:nvSpPr>
            <p:cNvPr id="56" name="橢圓 55"/>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57" name="橢圓 56"/>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58" name="橢圓 57"/>
          <p:cNvSpPr>
            <a:spLocks noChangeAspect="1"/>
          </p:cNvSpPr>
          <p:nvPr/>
        </p:nvSpPr>
        <p:spPr>
          <a:xfrm>
            <a:off x="5316391" y="3940905"/>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59" name="群組 58"/>
          <p:cNvGrpSpPr>
            <a:grpSpLocks noChangeAspect="1"/>
          </p:cNvGrpSpPr>
          <p:nvPr/>
        </p:nvGrpSpPr>
        <p:grpSpPr>
          <a:xfrm rot="8340000" flipH="1">
            <a:off x="5242628" y="4051367"/>
            <a:ext cx="234983" cy="296706"/>
            <a:chOff x="1898155" y="3548097"/>
            <a:chExt cx="201590" cy="254541"/>
          </a:xfrm>
        </p:grpSpPr>
        <p:sp>
          <p:nvSpPr>
            <p:cNvPr id="60" name="橢圓 59"/>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61" name="橢圓 60"/>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62" name="橢圓 61"/>
          <p:cNvSpPr>
            <a:spLocks noChangeAspect="1"/>
          </p:cNvSpPr>
          <p:nvPr/>
        </p:nvSpPr>
        <p:spPr>
          <a:xfrm>
            <a:off x="6004521" y="4262438"/>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3" name="群組 62"/>
          <p:cNvGrpSpPr>
            <a:grpSpLocks noChangeAspect="1"/>
          </p:cNvGrpSpPr>
          <p:nvPr/>
        </p:nvGrpSpPr>
        <p:grpSpPr>
          <a:xfrm rot="8340000" flipH="1">
            <a:off x="5930758" y="4372900"/>
            <a:ext cx="234983" cy="296706"/>
            <a:chOff x="1898155" y="3548097"/>
            <a:chExt cx="201590" cy="254541"/>
          </a:xfrm>
        </p:grpSpPr>
        <p:sp>
          <p:nvSpPr>
            <p:cNvPr id="64" name="橢圓 63"/>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65" name="橢圓 64"/>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66" name="橢圓 65"/>
          <p:cNvSpPr>
            <a:spLocks noChangeAspect="1"/>
          </p:cNvSpPr>
          <p:nvPr/>
        </p:nvSpPr>
        <p:spPr>
          <a:xfrm>
            <a:off x="5750342" y="4793684"/>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7" name="群組 66"/>
          <p:cNvGrpSpPr>
            <a:grpSpLocks noChangeAspect="1"/>
          </p:cNvGrpSpPr>
          <p:nvPr/>
        </p:nvGrpSpPr>
        <p:grpSpPr>
          <a:xfrm rot="8340000" flipH="1">
            <a:off x="5676579" y="4904146"/>
            <a:ext cx="234983" cy="296706"/>
            <a:chOff x="1898155" y="3548097"/>
            <a:chExt cx="201590" cy="254541"/>
          </a:xfrm>
        </p:grpSpPr>
        <p:sp>
          <p:nvSpPr>
            <p:cNvPr id="68" name="橢圓 67"/>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69" name="橢圓 68"/>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70" name="群組 69"/>
          <p:cNvGrpSpPr>
            <a:grpSpLocks noChangeAspect="1"/>
          </p:cNvGrpSpPr>
          <p:nvPr/>
        </p:nvGrpSpPr>
        <p:grpSpPr>
          <a:xfrm rot="18000000" flipH="1">
            <a:off x="1617400" y="5256736"/>
            <a:ext cx="239894" cy="302904"/>
            <a:chOff x="1898155" y="3548097"/>
            <a:chExt cx="201590" cy="254541"/>
          </a:xfrm>
        </p:grpSpPr>
        <p:sp>
          <p:nvSpPr>
            <p:cNvPr id="71" name="橢圓 70"/>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72" name="橢圓 71"/>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73" name="群組 72"/>
          <p:cNvGrpSpPr>
            <a:grpSpLocks noChangeAspect="1"/>
          </p:cNvGrpSpPr>
          <p:nvPr/>
        </p:nvGrpSpPr>
        <p:grpSpPr>
          <a:xfrm rot="18000000" flipH="1">
            <a:off x="1981405" y="5258983"/>
            <a:ext cx="239894" cy="302904"/>
            <a:chOff x="1898155" y="3548097"/>
            <a:chExt cx="201590" cy="254541"/>
          </a:xfrm>
        </p:grpSpPr>
        <p:sp>
          <p:nvSpPr>
            <p:cNvPr id="74" name="橢圓 73"/>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75" name="橢圓 74"/>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76" name="群組 75"/>
          <p:cNvGrpSpPr>
            <a:grpSpLocks noChangeAspect="1"/>
          </p:cNvGrpSpPr>
          <p:nvPr/>
        </p:nvGrpSpPr>
        <p:grpSpPr>
          <a:xfrm rot="18000000" flipH="1">
            <a:off x="2355607" y="5258912"/>
            <a:ext cx="239894" cy="302904"/>
            <a:chOff x="1898155" y="3548097"/>
            <a:chExt cx="201590" cy="254541"/>
          </a:xfrm>
        </p:grpSpPr>
        <p:sp>
          <p:nvSpPr>
            <p:cNvPr id="77" name="橢圓 76"/>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78" name="橢圓 77"/>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79" name="群組 78"/>
          <p:cNvGrpSpPr>
            <a:grpSpLocks noChangeAspect="1"/>
          </p:cNvGrpSpPr>
          <p:nvPr/>
        </p:nvGrpSpPr>
        <p:grpSpPr>
          <a:xfrm rot="18000000" flipH="1">
            <a:off x="2725145" y="5257578"/>
            <a:ext cx="239894" cy="302904"/>
            <a:chOff x="1898155" y="3548097"/>
            <a:chExt cx="201590" cy="254541"/>
          </a:xfrm>
        </p:grpSpPr>
        <p:sp>
          <p:nvSpPr>
            <p:cNvPr id="80" name="橢圓 79"/>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81" name="橢圓 80"/>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82" name="群組 81"/>
          <p:cNvGrpSpPr>
            <a:grpSpLocks noChangeAspect="1"/>
          </p:cNvGrpSpPr>
          <p:nvPr/>
        </p:nvGrpSpPr>
        <p:grpSpPr>
          <a:xfrm rot="18000000" flipH="1">
            <a:off x="3093059" y="5264626"/>
            <a:ext cx="239894" cy="302904"/>
            <a:chOff x="1898155" y="3548097"/>
            <a:chExt cx="201590" cy="254541"/>
          </a:xfrm>
        </p:grpSpPr>
        <p:sp>
          <p:nvSpPr>
            <p:cNvPr id="83" name="橢圓 82"/>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84" name="橢圓 83"/>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85" name="群組 84"/>
          <p:cNvGrpSpPr>
            <a:grpSpLocks noChangeAspect="1"/>
          </p:cNvGrpSpPr>
          <p:nvPr/>
        </p:nvGrpSpPr>
        <p:grpSpPr>
          <a:xfrm rot="18000000" flipH="1">
            <a:off x="3467261" y="5264555"/>
            <a:ext cx="239894" cy="302904"/>
            <a:chOff x="1898155" y="3548097"/>
            <a:chExt cx="201590" cy="254541"/>
          </a:xfrm>
        </p:grpSpPr>
        <p:sp>
          <p:nvSpPr>
            <p:cNvPr id="86" name="橢圓 85"/>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87" name="橢圓 86"/>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88" name="群組 87"/>
          <p:cNvGrpSpPr>
            <a:grpSpLocks noChangeAspect="1"/>
          </p:cNvGrpSpPr>
          <p:nvPr/>
        </p:nvGrpSpPr>
        <p:grpSpPr>
          <a:xfrm rot="18000000" flipH="1">
            <a:off x="3836799" y="5263221"/>
            <a:ext cx="239894" cy="302904"/>
            <a:chOff x="1898155" y="3548097"/>
            <a:chExt cx="201590" cy="254541"/>
          </a:xfrm>
        </p:grpSpPr>
        <p:sp>
          <p:nvSpPr>
            <p:cNvPr id="89" name="橢圓 88"/>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90" name="橢圓 89"/>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91" name="群組 90"/>
          <p:cNvGrpSpPr>
            <a:grpSpLocks noChangeAspect="1"/>
          </p:cNvGrpSpPr>
          <p:nvPr/>
        </p:nvGrpSpPr>
        <p:grpSpPr>
          <a:xfrm rot="18000000" flipH="1">
            <a:off x="4200804" y="5265468"/>
            <a:ext cx="239894" cy="302904"/>
            <a:chOff x="1898155" y="3548097"/>
            <a:chExt cx="201590" cy="254541"/>
          </a:xfrm>
        </p:grpSpPr>
        <p:sp>
          <p:nvSpPr>
            <p:cNvPr id="92" name="橢圓 91"/>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93" name="橢圓 92"/>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94" name="群組 93"/>
          <p:cNvGrpSpPr>
            <a:grpSpLocks noChangeAspect="1"/>
          </p:cNvGrpSpPr>
          <p:nvPr/>
        </p:nvGrpSpPr>
        <p:grpSpPr>
          <a:xfrm rot="18000000" flipH="1">
            <a:off x="4575006" y="5265397"/>
            <a:ext cx="239894" cy="302904"/>
            <a:chOff x="1898155" y="3548097"/>
            <a:chExt cx="201590" cy="254541"/>
          </a:xfrm>
        </p:grpSpPr>
        <p:sp>
          <p:nvSpPr>
            <p:cNvPr id="95" name="橢圓 94"/>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96" name="橢圓 95"/>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97" name="群組 96"/>
          <p:cNvGrpSpPr>
            <a:grpSpLocks noChangeAspect="1"/>
          </p:cNvGrpSpPr>
          <p:nvPr/>
        </p:nvGrpSpPr>
        <p:grpSpPr>
          <a:xfrm rot="18000000" flipH="1">
            <a:off x="4944544" y="5264063"/>
            <a:ext cx="239894" cy="302904"/>
            <a:chOff x="1898155" y="3548097"/>
            <a:chExt cx="201590" cy="254541"/>
          </a:xfrm>
        </p:grpSpPr>
        <p:sp>
          <p:nvSpPr>
            <p:cNvPr id="98" name="橢圓 97"/>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99" name="橢圓 98"/>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100" name="群組 99"/>
          <p:cNvGrpSpPr>
            <a:grpSpLocks noChangeAspect="1"/>
          </p:cNvGrpSpPr>
          <p:nvPr/>
        </p:nvGrpSpPr>
        <p:grpSpPr>
          <a:xfrm rot="18000000" flipH="1">
            <a:off x="5307518" y="5262308"/>
            <a:ext cx="239894" cy="302904"/>
            <a:chOff x="1898155" y="3548097"/>
            <a:chExt cx="201590" cy="254541"/>
          </a:xfrm>
        </p:grpSpPr>
        <p:sp>
          <p:nvSpPr>
            <p:cNvPr id="101" name="橢圓 100"/>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102" name="橢圓 101"/>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103" name="群組 102"/>
          <p:cNvGrpSpPr>
            <a:grpSpLocks noChangeAspect="1"/>
          </p:cNvGrpSpPr>
          <p:nvPr/>
        </p:nvGrpSpPr>
        <p:grpSpPr>
          <a:xfrm rot="18000000" flipH="1">
            <a:off x="5681720" y="5262237"/>
            <a:ext cx="239894" cy="302904"/>
            <a:chOff x="1898155" y="3548097"/>
            <a:chExt cx="201590" cy="254541"/>
          </a:xfrm>
        </p:grpSpPr>
        <p:sp>
          <p:nvSpPr>
            <p:cNvPr id="104" name="橢圓 103"/>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105" name="橢圓 104"/>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106" name="群組 105"/>
          <p:cNvGrpSpPr>
            <a:grpSpLocks noChangeAspect="1"/>
          </p:cNvGrpSpPr>
          <p:nvPr/>
        </p:nvGrpSpPr>
        <p:grpSpPr>
          <a:xfrm rot="18000000" flipH="1">
            <a:off x="6051258" y="5260903"/>
            <a:ext cx="239894" cy="302904"/>
            <a:chOff x="1898155" y="3548097"/>
            <a:chExt cx="201590" cy="254541"/>
          </a:xfrm>
        </p:grpSpPr>
        <p:sp>
          <p:nvSpPr>
            <p:cNvPr id="107" name="橢圓 106"/>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108" name="橢圓 107"/>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109" name="群組 108"/>
          <p:cNvGrpSpPr>
            <a:grpSpLocks noChangeAspect="1"/>
          </p:cNvGrpSpPr>
          <p:nvPr/>
        </p:nvGrpSpPr>
        <p:grpSpPr>
          <a:xfrm rot="18000000" flipH="1">
            <a:off x="6415263" y="5263150"/>
            <a:ext cx="239894" cy="302904"/>
            <a:chOff x="1898155" y="3548097"/>
            <a:chExt cx="201590" cy="254541"/>
          </a:xfrm>
        </p:grpSpPr>
        <p:sp>
          <p:nvSpPr>
            <p:cNvPr id="110" name="橢圓 109"/>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111" name="橢圓 110"/>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grpSp>
        <p:nvGrpSpPr>
          <p:cNvPr id="112" name="群組 111"/>
          <p:cNvGrpSpPr>
            <a:grpSpLocks noChangeAspect="1"/>
          </p:cNvGrpSpPr>
          <p:nvPr/>
        </p:nvGrpSpPr>
        <p:grpSpPr>
          <a:xfrm rot="8340000" flipH="1">
            <a:off x="6981718" y="4381077"/>
            <a:ext cx="234983" cy="296706"/>
            <a:chOff x="1898155" y="3548097"/>
            <a:chExt cx="201590" cy="254541"/>
          </a:xfrm>
        </p:grpSpPr>
        <p:sp>
          <p:nvSpPr>
            <p:cNvPr id="113" name="橢圓 112"/>
            <p:cNvSpPr>
              <a:spLocks noChangeAspect="1"/>
            </p:cNvSpPr>
            <p:nvPr/>
          </p:nvSpPr>
          <p:spPr>
            <a:xfrm rot="16200000" flipV="1">
              <a:off x="1898162" y="3676689"/>
              <a:ext cx="125942" cy="125955"/>
            </a:xfrm>
            <a:prstGeom prst="ellipse">
              <a:avLst/>
            </a:prstGeom>
            <a:solidFill>
              <a:schemeClr val="bg1">
                <a:lumMod val="50000"/>
              </a:schemeClr>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sp>
          <p:nvSpPr>
            <p:cNvPr id="114" name="橢圓 113"/>
            <p:cNvSpPr>
              <a:spLocks noChangeAspect="1"/>
            </p:cNvSpPr>
            <p:nvPr/>
          </p:nvSpPr>
          <p:spPr>
            <a:xfrm>
              <a:off x="1919765" y="3548097"/>
              <a:ext cx="179980" cy="180000"/>
            </a:xfrm>
            <a:prstGeom prst="ellipse">
              <a:avLst/>
            </a:prstGeom>
            <a:solidFill>
              <a:srgbClr val="7D0909"/>
            </a:solidFill>
            <a:ln>
              <a:noFill/>
            </a:ln>
            <a:scene3d>
              <a:camera prst="orthographicFront"/>
              <a:lightRig rig="flat" dir="t"/>
            </a:scene3d>
            <a:sp3d>
              <a:bevelT w="241300" h="69850"/>
              <a:bevelB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7D0909"/>
                </a:solidFill>
              </a:endParaRPr>
            </a:p>
          </p:txBody>
        </p:sp>
      </p:grpSp>
      <p:sp>
        <p:nvSpPr>
          <p:cNvPr id="115" name="橢圓 114"/>
          <p:cNvSpPr>
            <a:spLocks noChangeAspect="1"/>
          </p:cNvSpPr>
          <p:nvPr/>
        </p:nvSpPr>
        <p:spPr>
          <a:xfrm>
            <a:off x="6951591" y="3927090"/>
            <a:ext cx="288032" cy="288064"/>
          </a:xfrm>
          <a:prstGeom prst="ellipse">
            <a:avLst/>
          </a:prstGeom>
          <a:solidFill>
            <a:srgbClr val="E1BDA7"/>
          </a:solidFill>
          <a:ln>
            <a:noFill/>
          </a:ln>
          <a:scene3d>
            <a:camera prst="orthographicFront"/>
            <a:lightRig rig="threePt" dir="t">
              <a:rot lat="0" lon="0" rev="0"/>
            </a:lightRig>
          </a:scene3d>
          <a:sp3d>
            <a:bevelT w="1016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6" name="標題 1"/>
          <p:cNvSpPr txBox="1">
            <a:spLocks/>
          </p:cNvSpPr>
          <p:nvPr/>
        </p:nvSpPr>
        <p:spPr bwMode="auto">
          <a:xfrm>
            <a:off x="611560" y="867486"/>
            <a:ext cx="3726001" cy="714380"/>
          </a:xfrm>
          <a:prstGeom prst="roundRect">
            <a:avLst/>
          </a:prstGeom>
          <a:gradFill flip="none" rotWithShape="1">
            <a:gsLst>
              <a:gs pos="2000">
                <a:schemeClr val="bg1"/>
              </a:gs>
              <a:gs pos="61000">
                <a:schemeClr val="accent4">
                  <a:lumMod val="50000"/>
                  <a:lumOff val="50000"/>
                </a:schemeClr>
              </a:gs>
              <a:gs pos="78000">
                <a:srgbClr val="3768D5"/>
              </a:gs>
              <a:gs pos="100000">
                <a:schemeClr val="accent4">
                  <a:lumMod val="90000"/>
                  <a:lumOff val="10000"/>
                </a:schemeClr>
              </a:gs>
            </a:gsLst>
            <a:lin ang="5400000" scaled="1"/>
            <a:tileRect/>
          </a:gradFill>
          <a:ln w="19050">
            <a:noFill/>
            <a:prstDash val="dash"/>
            <a:miter lim="800000"/>
            <a:headEnd/>
            <a:tailEnd/>
          </a:ln>
        </p:spPr>
        <p:txBody>
          <a:bodyPr vert="horz" wrap="square" lIns="91440" tIns="45720" rIns="91440" bIns="45720" numCol="1" anchor="b" anchorCtr="0" compatLnSpc="1">
            <a:prstTxWarp prst="textNoShape">
              <a:avLst/>
            </a:prstTxWarp>
          </a:bodyPr>
          <a:lstStyle>
            <a:defPPr>
              <a:defRPr lang="zh-TW"/>
            </a:defPPr>
            <a:lvl1pPr algn="ctr" eaLnBrk="0" hangingPunct="0">
              <a:defRPr kumimoji="0" sz="3000" b="1">
                <a:solidFill>
                  <a:schemeClr val="bg1">
                    <a:lumMod val="95000"/>
                  </a:schemeClr>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a:lstStyle>
          <a:p>
            <a:r>
              <a:rPr lang="en-US" altLang="zh-TW" dirty="0"/>
              <a:t>Anodic oxidation </a:t>
            </a:r>
          </a:p>
        </p:txBody>
      </p:sp>
    </p:spTree>
    <p:extLst>
      <p:ext uri="{BB962C8B-B14F-4D97-AF65-F5344CB8AC3E}">
        <p14:creationId xmlns:p14="http://schemas.microsoft.com/office/powerpoint/2010/main" val="3189166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dissolve">
                                      <p:cBhvr>
                                        <p:cTn id="13" dur="500"/>
                                        <p:tgtEl>
                                          <p:spTgt spid="4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dissolve">
                                      <p:cBhvr>
                                        <p:cTn id="16" dur="500"/>
                                        <p:tgtEl>
                                          <p:spTgt spid="5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dissolve">
                                      <p:cBhvr>
                                        <p:cTn id="19" dur="500"/>
                                        <p:tgtEl>
                                          <p:spTgt spid="5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dissolve">
                                      <p:cBhvr>
                                        <p:cTn id="22" dur="500"/>
                                        <p:tgtEl>
                                          <p:spTgt spid="6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dissolve">
                                      <p:cBhvr>
                                        <p:cTn id="25" dur="500"/>
                                        <p:tgtEl>
                                          <p:spTgt spid="6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dissolve">
                                      <p:cBhvr>
                                        <p:cTn id="28" dur="500"/>
                                        <p:tgtEl>
                                          <p:spTgt spid="5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dissolve">
                                      <p:cBhvr>
                                        <p:cTn id="31" dur="500"/>
                                        <p:tgtEl>
                                          <p:spTgt spid="4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dissolve">
                                      <p:cBhvr>
                                        <p:cTn id="34" dur="500"/>
                                        <p:tgtEl>
                                          <p:spTgt spid="3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dissolve">
                                      <p:cBhvr>
                                        <p:cTn id="37" dur="500"/>
                                        <p:tgtEl>
                                          <p:spTgt spid="3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dissolve">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circle(in)">
                                      <p:cBhvr>
                                        <p:cTn id="45" dur="1300"/>
                                        <p:tgtEl>
                                          <p:spTgt spid="20"/>
                                        </p:tgtEl>
                                      </p:cBhvr>
                                    </p:animEffect>
                                  </p:childTnLst>
                                </p:cTn>
                              </p:par>
                              <p:par>
                                <p:cTn id="46" presetID="6" presetClass="entr" presetSubtype="16"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circle(in)">
                                      <p:cBhvr>
                                        <p:cTn id="48" dur="1300"/>
                                        <p:tgtEl>
                                          <p:spTgt spid="23"/>
                                        </p:tgtEl>
                                      </p:cBhvr>
                                    </p:animEffect>
                                  </p:childTnLst>
                                </p:cTn>
                              </p:par>
                              <p:par>
                                <p:cTn id="49" presetID="6" presetClass="entr" presetSubtype="16" fill="hold" nodeType="withEffect">
                                  <p:stCondLst>
                                    <p:cond delay="0"/>
                                  </p:stCondLst>
                                  <p:childTnLst>
                                    <p:set>
                                      <p:cBhvr>
                                        <p:cTn id="50" dur="1" fill="hold">
                                          <p:stCondLst>
                                            <p:cond delay="0"/>
                                          </p:stCondLst>
                                        </p:cTn>
                                        <p:tgtEl>
                                          <p:spTgt spid="70"/>
                                        </p:tgtEl>
                                        <p:attrNameLst>
                                          <p:attrName>style.visibility</p:attrName>
                                        </p:attrNameLst>
                                      </p:cBhvr>
                                      <p:to>
                                        <p:strVal val="visible"/>
                                      </p:to>
                                    </p:set>
                                    <p:animEffect transition="in" filter="circle(in)">
                                      <p:cBhvr>
                                        <p:cTn id="51" dur="1300"/>
                                        <p:tgtEl>
                                          <p:spTgt spid="70"/>
                                        </p:tgtEl>
                                      </p:cBhvr>
                                    </p:animEffect>
                                  </p:childTnLst>
                                </p:cTn>
                              </p:par>
                              <p:par>
                                <p:cTn id="52" presetID="6" presetClass="entr" presetSubtype="16" fill="hold" nodeType="withEffect">
                                  <p:stCondLst>
                                    <p:cond delay="0"/>
                                  </p:stCondLst>
                                  <p:childTnLst>
                                    <p:set>
                                      <p:cBhvr>
                                        <p:cTn id="53" dur="1" fill="hold">
                                          <p:stCondLst>
                                            <p:cond delay="0"/>
                                          </p:stCondLst>
                                        </p:cTn>
                                        <p:tgtEl>
                                          <p:spTgt spid="73"/>
                                        </p:tgtEl>
                                        <p:attrNameLst>
                                          <p:attrName>style.visibility</p:attrName>
                                        </p:attrNameLst>
                                      </p:cBhvr>
                                      <p:to>
                                        <p:strVal val="visible"/>
                                      </p:to>
                                    </p:set>
                                    <p:animEffect transition="in" filter="circle(in)">
                                      <p:cBhvr>
                                        <p:cTn id="54" dur="1300"/>
                                        <p:tgtEl>
                                          <p:spTgt spid="73"/>
                                        </p:tgtEl>
                                      </p:cBhvr>
                                    </p:animEffect>
                                  </p:childTnLst>
                                </p:cTn>
                              </p:par>
                              <p:par>
                                <p:cTn id="55" presetID="6" presetClass="entr" presetSubtype="16" fill="hold" nodeType="with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circle(in)">
                                      <p:cBhvr>
                                        <p:cTn id="57" dur="1300"/>
                                        <p:tgtEl>
                                          <p:spTgt spid="76"/>
                                        </p:tgtEl>
                                      </p:cBhvr>
                                    </p:animEffect>
                                  </p:childTnLst>
                                </p:cTn>
                              </p:par>
                              <p:par>
                                <p:cTn id="58" presetID="6" presetClass="entr" presetSubtype="16" fill="hold"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circle(in)">
                                      <p:cBhvr>
                                        <p:cTn id="60" dur="1300"/>
                                        <p:tgtEl>
                                          <p:spTgt spid="79"/>
                                        </p:tgtEl>
                                      </p:cBhvr>
                                    </p:animEffect>
                                  </p:childTnLst>
                                </p:cTn>
                              </p:par>
                              <p:par>
                                <p:cTn id="61" presetID="6" presetClass="entr" presetSubtype="16" fill="hold" nodeType="with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circle(in)">
                                      <p:cBhvr>
                                        <p:cTn id="63" dur="1300"/>
                                        <p:tgtEl>
                                          <p:spTgt spid="82"/>
                                        </p:tgtEl>
                                      </p:cBhvr>
                                    </p:animEffect>
                                  </p:childTnLst>
                                </p:cTn>
                              </p:par>
                              <p:par>
                                <p:cTn id="64" presetID="6" presetClass="entr" presetSubtype="16" fill="hold" nodeType="with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circle(in)">
                                      <p:cBhvr>
                                        <p:cTn id="66" dur="1300"/>
                                        <p:tgtEl>
                                          <p:spTgt spid="85"/>
                                        </p:tgtEl>
                                      </p:cBhvr>
                                    </p:animEffect>
                                  </p:childTnLst>
                                </p:cTn>
                              </p:par>
                              <p:par>
                                <p:cTn id="67" presetID="6" presetClass="entr" presetSubtype="16" fill="hold" nodeType="withEffect">
                                  <p:stCondLst>
                                    <p:cond delay="0"/>
                                  </p:stCondLst>
                                  <p:childTnLst>
                                    <p:set>
                                      <p:cBhvr>
                                        <p:cTn id="68" dur="1" fill="hold">
                                          <p:stCondLst>
                                            <p:cond delay="0"/>
                                          </p:stCondLst>
                                        </p:cTn>
                                        <p:tgtEl>
                                          <p:spTgt spid="88"/>
                                        </p:tgtEl>
                                        <p:attrNameLst>
                                          <p:attrName>style.visibility</p:attrName>
                                        </p:attrNameLst>
                                      </p:cBhvr>
                                      <p:to>
                                        <p:strVal val="visible"/>
                                      </p:to>
                                    </p:set>
                                    <p:animEffect transition="in" filter="circle(in)">
                                      <p:cBhvr>
                                        <p:cTn id="69" dur="1300"/>
                                        <p:tgtEl>
                                          <p:spTgt spid="88"/>
                                        </p:tgtEl>
                                      </p:cBhvr>
                                    </p:animEffect>
                                  </p:childTnLst>
                                </p:cTn>
                              </p:par>
                              <p:par>
                                <p:cTn id="70" presetID="6" presetClass="entr" presetSubtype="16" fill="hold" nodeType="with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circle(in)">
                                      <p:cBhvr>
                                        <p:cTn id="72" dur="1300"/>
                                        <p:tgtEl>
                                          <p:spTgt spid="91"/>
                                        </p:tgtEl>
                                      </p:cBhvr>
                                    </p:animEffect>
                                  </p:childTnLst>
                                </p:cTn>
                              </p:par>
                              <p:par>
                                <p:cTn id="73" presetID="6" presetClass="entr" presetSubtype="16" fill="hold" nodeType="with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circle(in)">
                                      <p:cBhvr>
                                        <p:cTn id="75" dur="1300"/>
                                        <p:tgtEl>
                                          <p:spTgt spid="94"/>
                                        </p:tgtEl>
                                      </p:cBhvr>
                                    </p:animEffect>
                                  </p:childTnLst>
                                </p:cTn>
                              </p:par>
                              <p:par>
                                <p:cTn id="76" presetID="6" presetClass="entr" presetSubtype="16" fill="hold" nodeType="withEffect">
                                  <p:stCondLst>
                                    <p:cond delay="0"/>
                                  </p:stCondLst>
                                  <p:childTnLst>
                                    <p:set>
                                      <p:cBhvr>
                                        <p:cTn id="77" dur="1" fill="hold">
                                          <p:stCondLst>
                                            <p:cond delay="0"/>
                                          </p:stCondLst>
                                        </p:cTn>
                                        <p:tgtEl>
                                          <p:spTgt spid="97"/>
                                        </p:tgtEl>
                                        <p:attrNameLst>
                                          <p:attrName>style.visibility</p:attrName>
                                        </p:attrNameLst>
                                      </p:cBhvr>
                                      <p:to>
                                        <p:strVal val="visible"/>
                                      </p:to>
                                    </p:set>
                                    <p:animEffect transition="in" filter="circle(in)">
                                      <p:cBhvr>
                                        <p:cTn id="78" dur="1300"/>
                                        <p:tgtEl>
                                          <p:spTgt spid="97"/>
                                        </p:tgtEl>
                                      </p:cBhvr>
                                    </p:animEffect>
                                  </p:childTnLst>
                                </p:cTn>
                              </p:par>
                              <p:par>
                                <p:cTn id="79" presetID="6" presetClass="entr" presetSubtype="16" fill="hold" nodeType="with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circle(in)">
                                      <p:cBhvr>
                                        <p:cTn id="81" dur="1300"/>
                                        <p:tgtEl>
                                          <p:spTgt spid="106"/>
                                        </p:tgtEl>
                                      </p:cBhvr>
                                    </p:animEffect>
                                  </p:childTnLst>
                                </p:cTn>
                              </p:par>
                              <p:par>
                                <p:cTn id="82" presetID="6" presetClass="entr" presetSubtype="16" fill="hold" nodeType="withEffect">
                                  <p:stCondLst>
                                    <p:cond delay="0"/>
                                  </p:stCondLst>
                                  <p:childTnLst>
                                    <p:set>
                                      <p:cBhvr>
                                        <p:cTn id="83" dur="1" fill="hold">
                                          <p:stCondLst>
                                            <p:cond delay="0"/>
                                          </p:stCondLst>
                                        </p:cTn>
                                        <p:tgtEl>
                                          <p:spTgt spid="109"/>
                                        </p:tgtEl>
                                        <p:attrNameLst>
                                          <p:attrName>style.visibility</p:attrName>
                                        </p:attrNameLst>
                                      </p:cBhvr>
                                      <p:to>
                                        <p:strVal val="visible"/>
                                      </p:to>
                                    </p:set>
                                    <p:animEffect transition="in" filter="circle(in)">
                                      <p:cBhvr>
                                        <p:cTn id="84" dur="1300"/>
                                        <p:tgtEl>
                                          <p:spTgt spid="109"/>
                                        </p:tgtEl>
                                      </p:cBhvr>
                                    </p:animEffect>
                                  </p:childTnLst>
                                </p:cTn>
                              </p:par>
                              <p:par>
                                <p:cTn id="85" presetID="6" presetClass="entr" presetSubtype="16" fill="hold" nodeType="withEffect">
                                  <p:stCondLst>
                                    <p:cond delay="0"/>
                                  </p:stCondLst>
                                  <p:childTnLst>
                                    <p:set>
                                      <p:cBhvr>
                                        <p:cTn id="86" dur="1" fill="hold">
                                          <p:stCondLst>
                                            <p:cond delay="0"/>
                                          </p:stCondLst>
                                        </p:cTn>
                                        <p:tgtEl>
                                          <p:spTgt spid="103"/>
                                        </p:tgtEl>
                                        <p:attrNameLst>
                                          <p:attrName>style.visibility</p:attrName>
                                        </p:attrNameLst>
                                      </p:cBhvr>
                                      <p:to>
                                        <p:strVal val="visible"/>
                                      </p:to>
                                    </p:set>
                                    <p:animEffect transition="in" filter="circle(in)">
                                      <p:cBhvr>
                                        <p:cTn id="87" dur="1300"/>
                                        <p:tgtEl>
                                          <p:spTgt spid="103"/>
                                        </p:tgtEl>
                                      </p:cBhvr>
                                    </p:animEffect>
                                  </p:childTnLst>
                                </p:cTn>
                              </p:par>
                              <p:par>
                                <p:cTn id="88" presetID="6" presetClass="entr" presetSubtype="16" fill="hold" nodeType="withEffect">
                                  <p:stCondLst>
                                    <p:cond delay="0"/>
                                  </p:stCondLst>
                                  <p:childTnLst>
                                    <p:set>
                                      <p:cBhvr>
                                        <p:cTn id="89" dur="1" fill="hold">
                                          <p:stCondLst>
                                            <p:cond delay="0"/>
                                          </p:stCondLst>
                                        </p:cTn>
                                        <p:tgtEl>
                                          <p:spTgt spid="100"/>
                                        </p:tgtEl>
                                        <p:attrNameLst>
                                          <p:attrName>style.visibility</p:attrName>
                                        </p:attrNameLst>
                                      </p:cBhvr>
                                      <p:to>
                                        <p:strVal val="visible"/>
                                      </p:to>
                                    </p:set>
                                    <p:animEffect transition="in" filter="circle(in)">
                                      <p:cBhvr>
                                        <p:cTn id="90" dur="1300"/>
                                        <p:tgtEl>
                                          <p:spTgt spid="100"/>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2000"/>
                                        <p:tgtEl>
                                          <p:spTgt spid="31"/>
                                        </p:tgtEl>
                                      </p:cBhvr>
                                    </p:animEffect>
                                  </p:childTnLst>
                                </p:cTn>
                              </p:par>
                              <p:par>
                                <p:cTn id="96" presetID="10" presetClass="entr" presetSubtype="0" fill="hold"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2000"/>
                                        <p:tgtEl>
                                          <p:spTgt spid="17"/>
                                        </p:tgtEl>
                                      </p:cBhvr>
                                    </p:animEffect>
                                  </p:childTnLst>
                                </p:cTn>
                              </p:par>
                              <p:par>
                                <p:cTn id="99" presetID="10" presetClass="entr" presetSubtype="0" fill="hold"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2000"/>
                                        <p:tgtEl>
                                          <p:spTgt spid="27"/>
                                        </p:tgtEl>
                                      </p:cBhvr>
                                    </p:animEffect>
                                  </p:childTnLst>
                                </p:cTn>
                              </p:par>
                              <p:par>
                                <p:cTn id="102" presetID="10" presetClass="entr" presetSubtype="0" fill="hold" nodeType="with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2000"/>
                                        <p:tgtEl>
                                          <p:spTgt spid="35"/>
                                        </p:tgtEl>
                                      </p:cBhvr>
                                    </p:animEffect>
                                  </p:childTnLst>
                                </p:cTn>
                              </p:par>
                              <p:par>
                                <p:cTn id="105" presetID="10" presetClass="entr" presetSubtype="0" fill="hold" nodeType="with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2000"/>
                                        <p:tgtEl>
                                          <p:spTgt spid="39"/>
                                        </p:tgtEl>
                                      </p:cBhvr>
                                    </p:animEffect>
                                  </p:childTnLst>
                                </p:cTn>
                              </p:par>
                              <p:par>
                                <p:cTn id="108" presetID="10" presetClass="entr" presetSubtype="0" fill="hold" nodeType="withEffect">
                                  <p:stCondLst>
                                    <p:cond delay="0"/>
                                  </p:stCondLst>
                                  <p:childTnLst>
                                    <p:set>
                                      <p:cBhvr>
                                        <p:cTn id="109" dur="1" fill="hold">
                                          <p:stCondLst>
                                            <p:cond delay="0"/>
                                          </p:stCondLst>
                                        </p:cTn>
                                        <p:tgtEl>
                                          <p:spTgt spid="43"/>
                                        </p:tgtEl>
                                        <p:attrNameLst>
                                          <p:attrName>style.visibility</p:attrName>
                                        </p:attrNameLst>
                                      </p:cBhvr>
                                      <p:to>
                                        <p:strVal val="visible"/>
                                      </p:to>
                                    </p:set>
                                    <p:animEffect transition="in" filter="fade">
                                      <p:cBhvr>
                                        <p:cTn id="110" dur="2000"/>
                                        <p:tgtEl>
                                          <p:spTgt spid="43"/>
                                        </p:tgtEl>
                                      </p:cBhvr>
                                    </p:animEffect>
                                  </p:childTnLst>
                                </p:cTn>
                              </p:par>
                              <p:par>
                                <p:cTn id="111" presetID="10" presetClass="entr" presetSubtype="0" fill="hold" nodeType="with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fade">
                                      <p:cBhvr>
                                        <p:cTn id="113" dur="2000"/>
                                        <p:tgtEl>
                                          <p:spTgt spid="51"/>
                                        </p:tgtEl>
                                      </p:cBhvr>
                                    </p:animEffect>
                                  </p:childTnLst>
                                </p:cTn>
                              </p:par>
                              <p:par>
                                <p:cTn id="114" presetID="10" presetClass="entr" presetSubtype="0" fill="hold" nodeType="with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2000"/>
                                        <p:tgtEl>
                                          <p:spTgt spid="47"/>
                                        </p:tgtEl>
                                      </p:cBhvr>
                                    </p:animEffect>
                                  </p:childTnLst>
                                </p:cTn>
                              </p:par>
                              <p:par>
                                <p:cTn id="117" presetID="10" presetClass="entr" presetSubtype="0" fill="hold" nodeType="withEffect">
                                  <p:stCondLst>
                                    <p:cond delay="0"/>
                                  </p:stCondLst>
                                  <p:childTnLst>
                                    <p:set>
                                      <p:cBhvr>
                                        <p:cTn id="118" dur="1" fill="hold">
                                          <p:stCondLst>
                                            <p:cond delay="0"/>
                                          </p:stCondLst>
                                        </p:cTn>
                                        <p:tgtEl>
                                          <p:spTgt spid="59"/>
                                        </p:tgtEl>
                                        <p:attrNameLst>
                                          <p:attrName>style.visibility</p:attrName>
                                        </p:attrNameLst>
                                      </p:cBhvr>
                                      <p:to>
                                        <p:strVal val="visible"/>
                                      </p:to>
                                    </p:set>
                                    <p:animEffect transition="in" filter="fade">
                                      <p:cBhvr>
                                        <p:cTn id="119" dur="2000"/>
                                        <p:tgtEl>
                                          <p:spTgt spid="59"/>
                                        </p:tgtEl>
                                      </p:cBhvr>
                                    </p:animEffect>
                                  </p:childTnLst>
                                </p:cTn>
                              </p:par>
                              <p:par>
                                <p:cTn id="120" presetID="10" presetClass="entr" presetSubtype="0" fill="hold" nodeType="withEffect">
                                  <p:stCondLst>
                                    <p:cond delay="0"/>
                                  </p:stCondLst>
                                  <p:childTnLst>
                                    <p:set>
                                      <p:cBhvr>
                                        <p:cTn id="121" dur="1" fill="hold">
                                          <p:stCondLst>
                                            <p:cond delay="0"/>
                                          </p:stCondLst>
                                        </p:cTn>
                                        <p:tgtEl>
                                          <p:spTgt spid="55"/>
                                        </p:tgtEl>
                                        <p:attrNameLst>
                                          <p:attrName>style.visibility</p:attrName>
                                        </p:attrNameLst>
                                      </p:cBhvr>
                                      <p:to>
                                        <p:strVal val="visible"/>
                                      </p:to>
                                    </p:set>
                                    <p:animEffect transition="in" filter="fade">
                                      <p:cBhvr>
                                        <p:cTn id="122" dur="2000"/>
                                        <p:tgtEl>
                                          <p:spTgt spid="55"/>
                                        </p:tgtEl>
                                      </p:cBhvr>
                                    </p:animEffect>
                                  </p:childTnLst>
                                </p:cTn>
                              </p:par>
                              <p:par>
                                <p:cTn id="123" presetID="10" presetClass="entr" presetSubtype="0" fill="hold" nodeType="withEffect">
                                  <p:stCondLst>
                                    <p:cond delay="0"/>
                                  </p:stCondLst>
                                  <p:childTnLst>
                                    <p:set>
                                      <p:cBhvr>
                                        <p:cTn id="124" dur="1" fill="hold">
                                          <p:stCondLst>
                                            <p:cond delay="0"/>
                                          </p:stCondLst>
                                        </p:cTn>
                                        <p:tgtEl>
                                          <p:spTgt spid="67"/>
                                        </p:tgtEl>
                                        <p:attrNameLst>
                                          <p:attrName>style.visibility</p:attrName>
                                        </p:attrNameLst>
                                      </p:cBhvr>
                                      <p:to>
                                        <p:strVal val="visible"/>
                                      </p:to>
                                    </p:set>
                                    <p:animEffect transition="in" filter="fade">
                                      <p:cBhvr>
                                        <p:cTn id="125" dur="2000"/>
                                        <p:tgtEl>
                                          <p:spTgt spid="67"/>
                                        </p:tgtEl>
                                      </p:cBhvr>
                                    </p:animEffect>
                                  </p:childTnLst>
                                </p:cTn>
                              </p:par>
                              <p:par>
                                <p:cTn id="126" presetID="10" presetClass="entr" presetSubtype="0" fill="hold" nodeType="withEffect">
                                  <p:stCondLst>
                                    <p:cond delay="0"/>
                                  </p:stCondLst>
                                  <p:childTnLst>
                                    <p:set>
                                      <p:cBhvr>
                                        <p:cTn id="127" dur="1" fill="hold">
                                          <p:stCondLst>
                                            <p:cond delay="0"/>
                                          </p:stCondLst>
                                        </p:cTn>
                                        <p:tgtEl>
                                          <p:spTgt spid="63"/>
                                        </p:tgtEl>
                                        <p:attrNameLst>
                                          <p:attrName>style.visibility</p:attrName>
                                        </p:attrNameLst>
                                      </p:cBhvr>
                                      <p:to>
                                        <p:strVal val="visible"/>
                                      </p:to>
                                    </p:set>
                                    <p:animEffect transition="in" filter="fade">
                                      <p:cBhvr>
                                        <p:cTn id="128" dur="2000"/>
                                        <p:tgtEl>
                                          <p:spTgt spid="63"/>
                                        </p:tgtEl>
                                      </p:cBhvr>
                                    </p:animEffect>
                                  </p:childTnLst>
                                </p:cTn>
                              </p:par>
                            </p:childTnLst>
                          </p:cTn>
                        </p:par>
                      </p:childTnLst>
                    </p:cTn>
                  </p:par>
                  <p:par>
                    <p:cTn id="129" fill="hold">
                      <p:stCondLst>
                        <p:cond delay="indefinite"/>
                      </p:stCondLst>
                      <p:childTnLst>
                        <p:par>
                          <p:cTn id="130" fill="hold">
                            <p:stCondLst>
                              <p:cond delay="0"/>
                            </p:stCondLst>
                            <p:childTnLst>
                              <p:par>
                                <p:cTn id="131" presetID="4" presetClass="exit" presetSubtype="32" fill="hold" grpId="1" nodeType="clickEffect">
                                  <p:stCondLst>
                                    <p:cond delay="0"/>
                                  </p:stCondLst>
                                  <p:childTnLst>
                                    <p:animEffect transition="out" filter="box(out)">
                                      <p:cBhvr>
                                        <p:cTn id="132" dur="500"/>
                                        <p:tgtEl>
                                          <p:spTgt spid="14"/>
                                        </p:tgtEl>
                                      </p:cBhvr>
                                    </p:animEffect>
                                    <p:set>
                                      <p:cBhvr>
                                        <p:cTn id="133" dur="1" fill="hold">
                                          <p:stCondLst>
                                            <p:cond delay="499"/>
                                          </p:stCondLst>
                                        </p:cTn>
                                        <p:tgtEl>
                                          <p:spTgt spid="14"/>
                                        </p:tgtEl>
                                        <p:attrNameLst>
                                          <p:attrName>style.visibility</p:attrName>
                                        </p:attrNameLst>
                                      </p:cBhvr>
                                      <p:to>
                                        <p:strVal val="hidden"/>
                                      </p:to>
                                    </p:set>
                                  </p:childTnLst>
                                </p:cTn>
                              </p:par>
                              <p:par>
                                <p:cTn id="134" presetID="4" presetClass="exit" presetSubtype="32" fill="hold" grpId="1" nodeType="withEffect">
                                  <p:stCondLst>
                                    <p:cond delay="0"/>
                                  </p:stCondLst>
                                  <p:childTnLst>
                                    <p:animEffect transition="out" filter="box(out)">
                                      <p:cBhvr>
                                        <p:cTn id="135" dur="500"/>
                                        <p:tgtEl>
                                          <p:spTgt spid="30"/>
                                        </p:tgtEl>
                                      </p:cBhvr>
                                    </p:animEffect>
                                    <p:set>
                                      <p:cBhvr>
                                        <p:cTn id="136" dur="1" fill="hold">
                                          <p:stCondLst>
                                            <p:cond delay="499"/>
                                          </p:stCondLst>
                                        </p:cTn>
                                        <p:tgtEl>
                                          <p:spTgt spid="30"/>
                                        </p:tgtEl>
                                        <p:attrNameLst>
                                          <p:attrName>style.visibility</p:attrName>
                                        </p:attrNameLst>
                                      </p:cBhvr>
                                      <p:to>
                                        <p:strVal val="hidden"/>
                                      </p:to>
                                    </p:set>
                                  </p:childTnLst>
                                </p:cTn>
                              </p:par>
                              <p:par>
                                <p:cTn id="137" presetID="4" presetClass="exit" presetSubtype="32" fill="hold" grpId="1" nodeType="withEffect">
                                  <p:stCondLst>
                                    <p:cond delay="0"/>
                                  </p:stCondLst>
                                  <p:childTnLst>
                                    <p:animEffect transition="out" filter="box(out)">
                                      <p:cBhvr>
                                        <p:cTn id="138" dur="500"/>
                                        <p:tgtEl>
                                          <p:spTgt spid="42"/>
                                        </p:tgtEl>
                                      </p:cBhvr>
                                    </p:animEffect>
                                    <p:set>
                                      <p:cBhvr>
                                        <p:cTn id="139" dur="1" fill="hold">
                                          <p:stCondLst>
                                            <p:cond delay="499"/>
                                          </p:stCondLst>
                                        </p:cTn>
                                        <p:tgtEl>
                                          <p:spTgt spid="42"/>
                                        </p:tgtEl>
                                        <p:attrNameLst>
                                          <p:attrName>style.visibility</p:attrName>
                                        </p:attrNameLst>
                                      </p:cBhvr>
                                      <p:to>
                                        <p:strVal val="hidden"/>
                                      </p:to>
                                    </p:set>
                                  </p:childTnLst>
                                </p:cTn>
                              </p:par>
                              <p:par>
                                <p:cTn id="140" presetID="4" presetClass="exit" presetSubtype="32" fill="hold" grpId="1" nodeType="withEffect">
                                  <p:stCondLst>
                                    <p:cond delay="0"/>
                                  </p:stCondLst>
                                  <p:childTnLst>
                                    <p:animEffect transition="out" filter="box(out)">
                                      <p:cBhvr>
                                        <p:cTn id="141" dur="500"/>
                                        <p:tgtEl>
                                          <p:spTgt spid="50"/>
                                        </p:tgtEl>
                                      </p:cBhvr>
                                    </p:animEffect>
                                    <p:set>
                                      <p:cBhvr>
                                        <p:cTn id="142" dur="1" fill="hold">
                                          <p:stCondLst>
                                            <p:cond delay="499"/>
                                          </p:stCondLst>
                                        </p:cTn>
                                        <p:tgtEl>
                                          <p:spTgt spid="50"/>
                                        </p:tgtEl>
                                        <p:attrNameLst>
                                          <p:attrName>style.visibility</p:attrName>
                                        </p:attrNameLst>
                                      </p:cBhvr>
                                      <p:to>
                                        <p:strVal val="hidden"/>
                                      </p:to>
                                    </p:set>
                                  </p:childTnLst>
                                </p:cTn>
                              </p:par>
                              <p:par>
                                <p:cTn id="143" presetID="4" presetClass="exit" presetSubtype="32" fill="hold" grpId="1" nodeType="withEffect">
                                  <p:stCondLst>
                                    <p:cond delay="0"/>
                                  </p:stCondLst>
                                  <p:childTnLst>
                                    <p:animEffect transition="out" filter="box(out)">
                                      <p:cBhvr>
                                        <p:cTn id="144" dur="500"/>
                                        <p:tgtEl>
                                          <p:spTgt spid="58"/>
                                        </p:tgtEl>
                                      </p:cBhvr>
                                    </p:animEffect>
                                    <p:set>
                                      <p:cBhvr>
                                        <p:cTn id="145" dur="1" fill="hold">
                                          <p:stCondLst>
                                            <p:cond delay="499"/>
                                          </p:stCondLst>
                                        </p:cTn>
                                        <p:tgtEl>
                                          <p:spTgt spid="58"/>
                                        </p:tgtEl>
                                        <p:attrNameLst>
                                          <p:attrName>style.visibility</p:attrName>
                                        </p:attrNameLst>
                                      </p:cBhvr>
                                      <p:to>
                                        <p:strVal val="hidden"/>
                                      </p:to>
                                    </p:set>
                                  </p:childTnLst>
                                </p:cTn>
                              </p:par>
                              <p:par>
                                <p:cTn id="146" presetID="4" presetClass="exit" presetSubtype="32" fill="hold" grpId="1" nodeType="withEffect">
                                  <p:stCondLst>
                                    <p:cond delay="0"/>
                                  </p:stCondLst>
                                  <p:childTnLst>
                                    <p:animEffect transition="out" filter="box(out)">
                                      <p:cBhvr>
                                        <p:cTn id="147" dur="500"/>
                                        <p:tgtEl>
                                          <p:spTgt spid="62"/>
                                        </p:tgtEl>
                                      </p:cBhvr>
                                    </p:animEffect>
                                    <p:set>
                                      <p:cBhvr>
                                        <p:cTn id="148" dur="1" fill="hold">
                                          <p:stCondLst>
                                            <p:cond delay="499"/>
                                          </p:stCondLst>
                                        </p:cTn>
                                        <p:tgtEl>
                                          <p:spTgt spid="62"/>
                                        </p:tgtEl>
                                        <p:attrNameLst>
                                          <p:attrName>style.visibility</p:attrName>
                                        </p:attrNameLst>
                                      </p:cBhvr>
                                      <p:to>
                                        <p:strVal val="hidden"/>
                                      </p:to>
                                    </p:set>
                                  </p:childTnLst>
                                </p:cTn>
                              </p:par>
                              <p:par>
                                <p:cTn id="149" presetID="4" presetClass="exit" presetSubtype="32" fill="hold" grpId="1" nodeType="withEffect">
                                  <p:stCondLst>
                                    <p:cond delay="0"/>
                                  </p:stCondLst>
                                  <p:childTnLst>
                                    <p:animEffect transition="out" filter="box(out)">
                                      <p:cBhvr>
                                        <p:cTn id="150" dur="500"/>
                                        <p:tgtEl>
                                          <p:spTgt spid="66"/>
                                        </p:tgtEl>
                                      </p:cBhvr>
                                    </p:animEffect>
                                    <p:set>
                                      <p:cBhvr>
                                        <p:cTn id="151" dur="1" fill="hold">
                                          <p:stCondLst>
                                            <p:cond delay="499"/>
                                          </p:stCondLst>
                                        </p:cTn>
                                        <p:tgtEl>
                                          <p:spTgt spid="66"/>
                                        </p:tgtEl>
                                        <p:attrNameLst>
                                          <p:attrName>style.visibility</p:attrName>
                                        </p:attrNameLst>
                                      </p:cBhvr>
                                      <p:to>
                                        <p:strVal val="hidden"/>
                                      </p:to>
                                    </p:set>
                                  </p:childTnLst>
                                </p:cTn>
                              </p:par>
                              <p:par>
                                <p:cTn id="152" presetID="4" presetClass="exit" presetSubtype="32" fill="hold" grpId="1" nodeType="withEffect">
                                  <p:stCondLst>
                                    <p:cond delay="0"/>
                                  </p:stCondLst>
                                  <p:childTnLst>
                                    <p:animEffect transition="out" filter="box(out)">
                                      <p:cBhvr>
                                        <p:cTn id="153" dur="500"/>
                                        <p:tgtEl>
                                          <p:spTgt spid="54"/>
                                        </p:tgtEl>
                                      </p:cBhvr>
                                    </p:animEffect>
                                    <p:set>
                                      <p:cBhvr>
                                        <p:cTn id="154" dur="1" fill="hold">
                                          <p:stCondLst>
                                            <p:cond delay="499"/>
                                          </p:stCondLst>
                                        </p:cTn>
                                        <p:tgtEl>
                                          <p:spTgt spid="54"/>
                                        </p:tgtEl>
                                        <p:attrNameLst>
                                          <p:attrName>style.visibility</p:attrName>
                                        </p:attrNameLst>
                                      </p:cBhvr>
                                      <p:to>
                                        <p:strVal val="hidden"/>
                                      </p:to>
                                    </p:set>
                                  </p:childTnLst>
                                </p:cTn>
                              </p:par>
                              <p:par>
                                <p:cTn id="155" presetID="4" presetClass="exit" presetSubtype="32" fill="hold" grpId="1" nodeType="withEffect">
                                  <p:stCondLst>
                                    <p:cond delay="0"/>
                                  </p:stCondLst>
                                  <p:childTnLst>
                                    <p:animEffect transition="out" filter="box(out)">
                                      <p:cBhvr>
                                        <p:cTn id="156" dur="500"/>
                                        <p:tgtEl>
                                          <p:spTgt spid="46"/>
                                        </p:tgtEl>
                                      </p:cBhvr>
                                    </p:animEffect>
                                    <p:set>
                                      <p:cBhvr>
                                        <p:cTn id="157" dur="1" fill="hold">
                                          <p:stCondLst>
                                            <p:cond delay="499"/>
                                          </p:stCondLst>
                                        </p:cTn>
                                        <p:tgtEl>
                                          <p:spTgt spid="46"/>
                                        </p:tgtEl>
                                        <p:attrNameLst>
                                          <p:attrName>style.visibility</p:attrName>
                                        </p:attrNameLst>
                                      </p:cBhvr>
                                      <p:to>
                                        <p:strVal val="hidden"/>
                                      </p:to>
                                    </p:set>
                                  </p:childTnLst>
                                </p:cTn>
                              </p:par>
                              <p:par>
                                <p:cTn id="158" presetID="4" presetClass="exit" presetSubtype="32" fill="hold" grpId="1" nodeType="withEffect">
                                  <p:stCondLst>
                                    <p:cond delay="0"/>
                                  </p:stCondLst>
                                  <p:childTnLst>
                                    <p:animEffect transition="out" filter="box(out)">
                                      <p:cBhvr>
                                        <p:cTn id="159" dur="500"/>
                                        <p:tgtEl>
                                          <p:spTgt spid="38"/>
                                        </p:tgtEl>
                                      </p:cBhvr>
                                    </p:animEffect>
                                    <p:set>
                                      <p:cBhvr>
                                        <p:cTn id="160" dur="1" fill="hold">
                                          <p:stCondLst>
                                            <p:cond delay="499"/>
                                          </p:stCondLst>
                                        </p:cTn>
                                        <p:tgtEl>
                                          <p:spTgt spid="38"/>
                                        </p:tgtEl>
                                        <p:attrNameLst>
                                          <p:attrName>style.visibility</p:attrName>
                                        </p:attrNameLst>
                                      </p:cBhvr>
                                      <p:to>
                                        <p:strVal val="hidden"/>
                                      </p:to>
                                    </p:set>
                                  </p:childTnLst>
                                </p:cTn>
                              </p:par>
                              <p:par>
                                <p:cTn id="161" presetID="4" presetClass="exit" presetSubtype="32" fill="hold" grpId="1" nodeType="withEffect">
                                  <p:stCondLst>
                                    <p:cond delay="0"/>
                                  </p:stCondLst>
                                  <p:childTnLst>
                                    <p:animEffect transition="out" filter="box(out)">
                                      <p:cBhvr>
                                        <p:cTn id="162" dur="500"/>
                                        <p:tgtEl>
                                          <p:spTgt spid="34"/>
                                        </p:tgtEl>
                                      </p:cBhvr>
                                    </p:animEffect>
                                    <p:set>
                                      <p:cBhvr>
                                        <p:cTn id="163" dur="1" fill="hold">
                                          <p:stCondLst>
                                            <p:cond delay="499"/>
                                          </p:stCondLst>
                                        </p:cTn>
                                        <p:tgtEl>
                                          <p:spTgt spid="34"/>
                                        </p:tgtEl>
                                        <p:attrNameLst>
                                          <p:attrName>style.visibility</p:attrName>
                                        </p:attrNameLst>
                                      </p:cBhvr>
                                      <p:to>
                                        <p:strVal val="hidden"/>
                                      </p:to>
                                    </p:set>
                                  </p:childTnLst>
                                </p:cTn>
                              </p:par>
                              <p:par>
                                <p:cTn id="164" presetID="4" presetClass="exit" presetSubtype="32" fill="hold" grpId="1" nodeType="withEffect">
                                  <p:stCondLst>
                                    <p:cond delay="0"/>
                                  </p:stCondLst>
                                  <p:childTnLst>
                                    <p:animEffect transition="out" filter="box(out)">
                                      <p:cBhvr>
                                        <p:cTn id="165" dur="500"/>
                                        <p:tgtEl>
                                          <p:spTgt spid="26"/>
                                        </p:tgtEl>
                                      </p:cBhvr>
                                    </p:animEffect>
                                    <p:set>
                                      <p:cBhvr>
                                        <p:cTn id="166" dur="1" fill="hold">
                                          <p:stCondLst>
                                            <p:cond delay="499"/>
                                          </p:stCondLst>
                                        </p:cTn>
                                        <p:tgtEl>
                                          <p:spTgt spid="26"/>
                                        </p:tgtEl>
                                        <p:attrNameLst>
                                          <p:attrName>style.visibility</p:attrName>
                                        </p:attrNameLst>
                                      </p:cBhvr>
                                      <p:to>
                                        <p:strVal val="hidden"/>
                                      </p:to>
                                    </p:set>
                                  </p:childTnLst>
                                </p:cTn>
                              </p:par>
                              <p:par>
                                <p:cTn id="167" presetID="4" presetClass="exit" presetSubtype="32" fill="hold" nodeType="withEffect">
                                  <p:stCondLst>
                                    <p:cond delay="0"/>
                                  </p:stCondLst>
                                  <p:childTnLst>
                                    <p:animEffect transition="out" filter="box(out)">
                                      <p:cBhvr>
                                        <p:cTn id="168" dur="500"/>
                                        <p:tgtEl>
                                          <p:spTgt spid="31"/>
                                        </p:tgtEl>
                                      </p:cBhvr>
                                    </p:animEffect>
                                    <p:set>
                                      <p:cBhvr>
                                        <p:cTn id="169" dur="1" fill="hold">
                                          <p:stCondLst>
                                            <p:cond delay="499"/>
                                          </p:stCondLst>
                                        </p:cTn>
                                        <p:tgtEl>
                                          <p:spTgt spid="31"/>
                                        </p:tgtEl>
                                        <p:attrNameLst>
                                          <p:attrName>style.visibility</p:attrName>
                                        </p:attrNameLst>
                                      </p:cBhvr>
                                      <p:to>
                                        <p:strVal val="hidden"/>
                                      </p:to>
                                    </p:set>
                                  </p:childTnLst>
                                </p:cTn>
                              </p:par>
                              <p:par>
                                <p:cTn id="170" presetID="4" presetClass="exit" presetSubtype="32" fill="hold" nodeType="withEffect">
                                  <p:stCondLst>
                                    <p:cond delay="0"/>
                                  </p:stCondLst>
                                  <p:childTnLst>
                                    <p:animEffect transition="out" filter="box(out)">
                                      <p:cBhvr>
                                        <p:cTn id="171" dur="500"/>
                                        <p:tgtEl>
                                          <p:spTgt spid="17"/>
                                        </p:tgtEl>
                                      </p:cBhvr>
                                    </p:animEffect>
                                    <p:set>
                                      <p:cBhvr>
                                        <p:cTn id="172" dur="1" fill="hold">
                                          <p:stCondLst>
                                            <p:cond delay="499"/>
                                          </p:stCondLst>
                                        </p:cTn>
                                        <p:tgtEl>
                                          <p:spTgt spid="17"/>
                                        </p:tgtEl>
                                        <p:attrNameLst>
                                          <p:attrName>style.visibility</p:attrName>
                                        </p:attrNameLst>
                                      </p:cBhvr>
                                      <p:to>
                                        <p:strVal val="hidden"/>
                                      </p:to>
                                    </p:set>
                                  </p:childTnLst>
                                </p:cTn>
                              </p:par>
                              <p:par>
                                <p:cTn id="173" presetID="4" presetClass="exit" presetSubtype="32" fill="hold" nodeType="withEffect">
                                  <p:stCondLst>
                                    <p:cond delay="0"/>
                                  </p:stCondLst>
                                  <p:childTnLst>
                                    <p:animEffect transition="out" filter="box(out)">
                                      <p:cBhvr>
                                        <p:cTn id="174" dur="500"/>
                                        <p:tgtEl>
                                          <p:spTgt spid="27"/>
                                        </p:tgtEl>
                                      </p:cBhvr>
                                    </p:animEffect>
                                    <p:set>
                                      <p:cBhvr>
                                        <p:cTn id="175" dur="1" fill="hold">
                                          <p:stCondLst>
                                            <p:cond delay="499"/>
                                          </p:stCondLst>
                                        </p:cTn>
                                        <p:tgtEl>
                                          <p:spTgt spid="27"/>
                                        </p:tgtEl>
                                        <p:attrNameLst>
                                          <p:attrName>style.visibility</p:attrName>
                                        </p:attrNameLst>
                                      </p:cBhvr>
                                      <p:to>
                                        <p:strVal val="hidden"/>
                                      </p:to>
                                    </p:set>
                                  </p:childTnLst>
                                </p:cTn>
                              </p:par>
                              <p:par>
                                <p:cTn id="176" presetID="4" presetClass="exit" presetSubtype="32" fill="hold" nodeType="withEffect">
                                  <p:stCondLst>
                                    <p:cond delay="0"/>
                                  </p:stCondLst>
                                  <p:childTnLst>
                                    <p:animEffect transition="out" filter="box(out)">
                                      <p:cBhvr>
                                        <p:cTn id="177" dur="500"/>
                                        <p:tgtEl>
                                          <p:spTgt spid="35"/>
                                        </p:tgtEl>
                                      </p:cBhvr>
                                    </p:animEffect>
                                    <p:set>
                                      <p:cBhvr>
                                        <p:cTn id="178" dur="1" fill="hold">
                                          <p:stCondLst>
                                            <p:cond delay="499"/>
                                          </p:stCondLst>
                                        </p:cTn>
                                        <p:tgtEl>
                                          <p:spTgt spid="35"/>
                                        </p:tgtEl>
                                        <p:attrNameLst>
                                          <p:attrName>style.visibility</p:attrName>
                                        </p:attrNameLst>
                                      </p:cBhvr>
                                      <p:to>
                                        <p:strVal val="hidden"/>
                                      </p:to>
                                    </p:set>
                                  </p:childTnLst>
                                </p:cTn>
                              </p:par>
                              <p:par>
                                <p:cTn id="179" presetID="4" presetClass="exit" presetSubtype="32" fill="hold" nodeType="withEffect">
                                  <p:stCondLst>
                                    <p:cond delay="0"/>
                                  </p:stCondLst>
                                  <p:childTnLst>
                                    <p:animEffect transition="out" filter="box(out)">
                                      <p:cBhvr>
                                        <p:cTn id="180" dur="500"/>
                                        <p:tgtEl>
                                          <p:spTgt spid="39"/>
                                        </p:tgtEl>
                                      </p:cBhvr>
                                    </p:animEffect>
                                    <p:set>
                                      <p:cBhvr>
                                        <p:cTn id="181" dur="1" fill="hold">
                                          <p:stCondLst>
                                            <p:cond delay="499"/>
                                          </p:stCondLst>
                                        </p:cTn>
                                        <p:tgtEl>
                                          <p:spTgt spid="39"/>
                                        </p:tgtEl>
                                        <p:attrNameLst>
                                          <p:attrName>style.visibility</p:attrName>
                                        </p:attrNameLst>
                                      </p:cBhvr>
                                      <p:to>
                                        <p:strVal val="hidden"/>
                                      </p:to>
                                    </p:set>
                                  </p:childTnLst>
                                </p:cTn>
                              </p:par>
                              <p:par>
                                <p:cTn id="182" presetID="4" presetClass="exit" presetSubtype="32" fill="hold" nodeType="withEffect">
                                  <p:stCondLst>
                                    <p:cond delay="0"/>
                                  </p:stCondLst>
                                  <p:childTnLst>
                                    <p:animEffect transition="out" filter="box(out)">
                                      <p:cBhvr>
                                        <p:cTn id="183" dur="500"/>
                                        <p:tgtEl>
                                          <p:spTgt spid="43"/>
                                        </p:tgtEl>
                                      </p:cBhvr>
                                    </p:animEffect>
                                    <p:set>
                                      <p:cBhvr>
                                        <p:cTn id="184" dur="1" fill="hold">
                                          <p:stCondLst>
                                            <p:cond delay="499"/>
                                          </p:stCondLst>
                                        </p:cTn>
                                        <p:tgtEl>
                                          <p:spTgt spid="43"/>
                                        </p:tgtEl>
                                        <p:attrNameLst>
                                          <p:attrName>style.visibility</p:attrName>
                                        </p:attrNameLst>
                                      </p:cBhvr>
                                      <p:to>
                                        <p:strVal val="hidden"/>
                                      </p:to>
                                    </p:set>
                                  </p:childTnLst>
                                </p:cTn>
                              </p:par>
                              <p:par>
                                <p:cTn id="185" presetID="4" presetClass="exit" presetSubtype="32" fill="hold" nodeType="withEffect">
                                  <p:stCondLst>
                                    <p:cond delay="0"/>
                                  </p:stCondLst>
                                  <p:childTnLst>
                                    <p:animEffect transition="out" filter="box(out)">
                                      <p:cBhvr>
                                        <p:cTn id="186" dur="500"/>
                                        <p:tgtEl>
                                          <p:spTgt spid="51"/>
                                        </p:tgtEl>
                                      </p:cBhvr>
                                    </p:animEffect>
                                    <p:set>
                                      <p:cBhvr>
                                        <p:cTn id="187" dur="1" fill="hold">
                                          <p:stCondLst>
                                            <p:cond delay="499"/>
                                          </p:stCondLst>
                                        </p:cTn>
                                        <p:tgtEl>
                                          <p:spTgt spid="51"/>
                                        </p:tgtEl>
                                        <p:attrNameLst>
                                          <p:attrName>style.visibility</p:attrName>
                                        </p:attrNameLst>
                                      </p:cBhvr>
                                      <p:to>
                                        <p:strVal val="hidden"/>
                                      </p:to>
                                    </p:set>
                                  </p:childTnLst>
                                </p:cTn>
                              </p:par>
                              <p:par>
                                <p:cTn id="188" presetID="4" presetClass="exit" presetSubtype="32" fill="hold" nodeType="withEffect">
                                  <p:stCondLst>
                                    <p:cond delay="0"/>
                                  </p:stCondLst>
                                  <p:childTnLst>
                                    <p:animEffect transition="out" filter="box(out)">
                                      <p:cBhvr>
                                        <p:cTn id="189" dur="500"/>
                                        <p:tgtEl>
                                          <p:spTgt spid="47"/>
                                        </p:tgtEl>
                                      </p:cBhvr>
                                    </p:animEffect>
                                    <p:set>
                                      <p:cBhvr>
                                        <p:cTn id="190" dur="1" fill="hold">
                                          <p:stCondLst>
                                            <p:cond delay="499"/>
                                          </p:stCondLst>
                                        </p:cTn>
                                        <p:tgtEl>
                                          <p:spTgt spid="47"/>
                                        </p:tgtEl>
                                        <p:attrNameLst>
                                          <p:attrName>style.visibility</p:attrName>
                                        </p:attrNameLst>
                                      </p:cBhvr>
                                      <p:to>
                                        <p:strVal val="hidden"/>
                                      </p:to>
                                    </p:set>
                                  </p:childTnLst>
                                </p:cTn>
                              </p:par>
                              <p:par>
                                <p:cTn id="191" presetID="4" presetClass="exit" presetSubtype="32" fill="hold" nodeType="withEffect">
                                  <p:stCondLst>
                                    <p:cond delay="0"/>
                                  </p:stCondLst>
                                  <p:childTnLst>
                                    <p:animEffect transition="out" filter="box(out)">
                                      <p:cBhvr>
                                        <p:cTn id="192" dur="500"/>
                                        <p:tgtEl>
                                          <p:spTgt spid="59"/>
                                        </p:tgtEl>
                                      </p:cBhvr>
                                    </p:animEffect>
                                    <p:set>
                                      <p:cBhvr>
                                        <p:cTn id="193" dur="1" fill="hold">
                                          <p:stCondLst>
                                            <p:cond delay="499"/>
                                          </p:stCondLst>
                                        </p:cTn>
                                        <p:tgtEl>
                                          <p:spTgt spid="59"/>
                                        </p:tgtEl>
                                        <p:attrNameLst>
                                          <p:attrName>style.visibility</p:attrName>
                                        </p:attrNameLst>
                                      </p:cBhvr>
                                      <p:to>
                                        <p:strVal val="hidden"/>
                                      </p:to>
                                    </p:set>
                                  </p:childTnLst>
                                </p:cTn>
                              </p:par>
                              <p:par>
                                <p:cTn id="194" presetID="4" presetClass="exit" presetSubtype="32" fill="hold" nodeType="withEffect">
                                  <p:stCondLst>
                                    <p:cond delay="0"/>
                                  </p:stCondLst>
                                  <p:childTnLst>
                                    <p:animEffect transition="out" filter="box(out)">
                                      <p:cBhvr>
                                        <p:cTn id="195" dur="500"/>
                                        <p:tgtEl>
                                          <p:spTgt spid="55"/>
                                        </p:tgtEl>
                                      </p:cBhvr>
                                    </p:animEffect>
                                    <p:set>
                                      <p:cBhvr>
                                        <p:cTn id="196" dur="1" fill="hold">
                                          <p:stCondLst>
                                            <p:cond delay="499"/>
                                          </p:stCondLst>
                                        </p:cTn>
                                        <p:tgtEl>
                                          <p:spTgt spid="55"/>
                                        </p:tgtEl>
                                        <p:attrNameLst>
                                          <p:attrName>style.visibility</p:attrName>
                                        </p:attrNameLst>
                                      </p:cBhvr>
                                      <p:to>
                                        <p:strVal val="hidden"/>
                                      </p:to>
                                    </p:set>
                                  </p:childTnLst>
                                </p:cTn>
                              </p:par>
                              <p:par>
                                <p:cTn id="197" presetID="4" presetClass="exit" presetSubtype="32" fill="hold" nodeType="withEffect">
                                  <p:stCondLst>
                                    <p:cond delay="0"/>
                                  </p:stCondLst>
                                  <p:childTnLst>
                                    <p:animEffect transition="out" filter="box(out)">
                                      <p:cBhvr>
                                        <p:cTn id="198" dur="500"/>
                                        <p:tgtEl>
                                          <p:spTgt spid="67"/>
                                        </p:tgtEl>
                                      </p:cBhvr>
                                    </p:animEffect>
                                    <p:set>
                                      <p:cBhvr>
                                        <p:cTn id="199" dur="1" fill="hold">
                                          <p:stCondLst>
                                            <p:cond delay="499"/>
                                          </p:stCondLst>
                                        </p:cTn>
                                        <p:tgtEl>
                                          <p:spTgt spid="67"/>
                                        </p:tgtEl>
                                        <p:attrNameLst>
                                          <p:attrName>style.visibility</p:attrName>
                                        </p:attrNameLst>
                                      </p:cBhvr>
                                      <p:to>
                                        <p:strVal val="hidden"/>
                                      </p:to>
                                    </p:set>
                                  </p:childTnLst>
                                </p:cTn>
                              </p:par>
                              <p:par>
                                <p:cTn id="200" presetID="4" presetClass="exit" presetSubtype="32" fill="hold" nodeType="withEffect">
                                  <p:stCondLst>
                                    <p:cond delay="0"/>
                                  </p:stCondLst>
                                  <p:childTnLst>
                                    <p:animEffect transition="out" filter="box(out)">
                                      <p:cBhvr>
                                        <p:cTn id="201" dur="500"/>
                                        <p:tgtEl>
                                          <p:spTgt spid="63"/>
                                        </p:tgtEl>
                                      </p:cBhvr>
                                    </p:animEffect>
                                    <p:set>
                                      <p:cBhvr>
                                        <p:cTn id="202" dur="1" fill="hold">
                                          <p:stCondLst>
                                            <p:cond delay="499"/>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26" grpId="0" animBg="1"/>
      <p:bldP spid="26" grpId="1" animBg="1"/>
      <p:bldP spid="30" grpId="0" animBg="1"/>
      <p:bldP spid="30" grpId="1" animBg="1"/>
      <p:bldP spid="34" grpId="0" animBg="1"/>
      <p:bldP spid="34" grpId="1" animBg="1"/>
      <p:bldP spid="38" grpId="0" animBg="1"/>
      <p:bldP spid="38" grpId="1" animBg="1"/>
      <p:bldP spid="42" grpId="0" animBg="1"/>
      <p:bldP spid="42" grpId="1" animBg="1"/>
      <p:bldP spid="46" grpId="0" animBg="1"/>
      <p:bldP spid="46" grpId="1" animBg="1"/>
      <p:bldP spid="50" grpId="0" animBg="1"/>
      <p:bldP spid="50" grpId="1" animBg="1"/>
      <p:bldP spid="54" grpId="0" animBg="1"/>
      <p:bldP spid="54" grpId="1" animBg="1"/>
      <p:bldP spid="58" grpId="0" animBg="1"/>
      <p:bldP spid="58" grpId="1" animBg="1"/>
      <p:bldP spid="62" grpId="0" animBg="1"/>
      <p:bldP spid="62" grpId="1" animBg="1"/>
      <p:bldP spid="66" grpId="0" animBg="1"/>
      <p:bldP spid="66" grpId="1"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29</a:t>
            </a:fld>
            <a:endParaRPr lang="zh-TW" altLang="en-US" dirty="0"/>
          </a:p>
        </p:txBody>
      </p:sp>
      <p:pic>
        <p:nvPicPr>
          <p:cNvPr id="6" name="圖片 5"/>
          <p:cNvPicPr>
            <a:picLocks noChangeAspect="1"/>
          </p:cNvPicPr>
          <p:nvPr/>
        </p:nvPicPr>
        <p:blipFill rotWithShape="1">
          <a:blip r:embed="rId2" cstate="print">
            <a:extLst>
              <a:ext uri="{28A0092B-C50C-407E-A947-70E740481C1C}">
                <a14:useLocalDpi xmlns:a14="http://schemas.microsoft.com/office/drawing/2010/main" val="0"/>
              </a:ext>
            </a:extLst>
          </a:blip>
          <a:srcRect t="4592" r="10" b="7"/>
          <a:stretch/>
        </p:blipFill>
        <p:spPr bwMode="auto">
          <a:xfrm>
            <a:off x="2423791" y="849106"/>
            <a:ext cx="4214927" cy="3744416"/>
          </a:xfrm>
          <a:prstGeom prst="rect">
            <a:avLst/>
          </a:prstGeom>
          <a:noFill/>
          <a:ln>
            <a:noFill/>
          </a:ln>
        </p:spPr>
      </p:pic>
      <p:graphicFrame>
        <p:nvGraphicFramePr>
          <p:cNvPr id="10" name="表格 9"/>
          <p:cNvGraphicFramePr>
            <a:graphicFrameLocks noGrp="1"/>
          </p:cNvGraphicFramePr>
          <p:nvPr>
            <p:extLst>
              <p:ext uri="{D42A27DB-BD31-4B8C-83A1-F6EECF244321}">
                <p14:modId xmlns:p14="http://schemas.microsoft.com/office/powerpoint/2010/main" val="3921821248"/>
              </p:ext>
            </p:extLst>
          </p:nvPr>
        </p:nvGraphicFramePr>
        <p:xfrm>
          <a:off x="1271482" y="4351236"/>
          <a:ext cx="6480720" cy="1624330"/>
        </p:xfrm>
        <a:graphic>
          <a:graphicData uri="http://schemas.openxmlformats.org/drawingml/2006/table">
            <a:tbl>
              <a:tblPr firstRow="1" firstCol="1" bandRow="1"/>
              <a:tblGrid>
                <a:gridCol w="366797"/>
                <a:gridCol w="1580129"/>
                <a:gridCol w="1152751"/>
                <a:gridCol w="1081866"/>
                <a:gridCol w="2299177"/>
              </a:tblGrid>
              <a:tr h="509270">
                <a:tc gridSpan="5">
                  <a:txBody>
                    <a:bodyPr/>
                    <a:lstStyle/>
                    <a:p>
                      <a:pPr algn="just">
                        <a:lnSpc>
                          <a:spcPts val="2000"/>
                        </a:lnSpc>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rPr>
                        <a:t>T</a:t>
                      </a:r>
                      <a:r>
                        <a:rPr lang="en-US" sz="1500" b="1" kern="100" dirty="0">
                          <a:solidFill>
                            <a:srgbClr val="000000"/>
                          </a:solidFill>
                          <a:effectLst/>
                          <a:latin typeface="Times New Roman" panose="02020603050405020304" pitchFamily="18" charset="0"/>
                          <a:ea typeface="標楷體" panose="03000509000000000000" pitchFamily="65" charset="-120"/>
                        </a:rPr>
                        <a:t>able </a:t>
                      </a:r>
                      <a:r>
                        <a:rPr lang="en-US" sz="1500" b="1" kern="100" dirty="0" smtClean="0">
                          <a:solidFill>
                            <a:srgbClr val="000000"/>
                          </a:solidFill>
                          <a:effectLst/>
                          <a:latin typeface="Times New Roman" panose="02020603050405020304" pitchFamily="18" charset="0"/>
                          <a:ea typeface="標楷體" panose="03000509000000000000" pitchFamily="65" charset="-120"/>
                        </a:rPr>
                        <a:t>4</a:t>
                      </a:r>
                      <a:r>
                        <a:rPr lang="en-US" sz="1500" kern="100" dirty="0" smtClean="0">
                          <a:solidFill>
                            <a:srgbClr val="000000"/>
                          </a:solidFill>
                          <a:effectLst/>
                          <a:latin typeface="Times New Roman" panose="02020603050405020304" pitchFamily="18" charset="0"/>
                          <a:ea typeface="標楷體" panose="03000509000000000000" pitchFamily="65" charset="-120"/>
                        </a:rPr>
                        <a:t> </a:t>
                      </a:r>
                      <a:r>
                        <a:rPr lang="en-US" sz="1500" kern="100" dirty="0">
                          <a:solidFill>
                            <a:srgbClr val="000000"/>
                          </a:solidFill>
                          <a:effectLst/>
                          <a:latin typeface="Times New Roman" panose="02020603050405020304" pitchFamily="18" charset="0"/>
                          <a:ea typeface="標楷體" panose="03000509000000000000" pitchFamily="65" charset="-120"/>
                        </a:rPr>
                        <a:t>Degradation </a:t>
                      </a:r>
                      <a:r>
                        <a:rPr lang="en-US" sz="1500" kern="100" dirty="0" smtClean="0">
                          <a:solidFill>
                            <a:srgbClr val="000000"/>
                          </a:solidFill>
                          <a:effectLst/>
                          <a:latin typeface="Times New Roman" panose="02020603050405020304" pitchFamily="18" charset="0"/>
                          <a:ea typeface="標楷體" panose="03000509000000000000" pitchFamily="65" charset="-120"/>
                        </a:rPr>
                        <a:t>efficiency by HPLC </a:t>
                      </a:r>
                      <a:r>
                        <a:rPr lang="en-US" sz="1500" kern="100" dirty="0">
                          <a:solidFill>
                            <a:srgbClr val="000000"/>
                          </a:solidFill>
                          <a:effectLst/>
                          <a:latin typeface="Times New Roman" panose="02020603050405020304" pitchFamily="18" charset="0"/>
                          <a:ea typeface="標楷體" panose="03000509000000000000" pitchFamily="65" charset="-120"/>
                        </a:rPr>
                        <a:t>and 1</a:t>
                      </a:r>
                      <a:r>
                        <a:rPr lang="en-US" sz="1500" kern="100" baseline="30000" dirty="0">
                          <a:solidFill>
                            <a:srgbClr val="000000"/>
                          </a:solidFill>
                          <a:effectLst/>
                          <a:latin typeface="Times New Roman" panose="02020603050405020304" pitchFamily="18" charset="0"/>
                          <a:ea typeface="標楷體" panose="03000509000000000000" pitchFamily="65" charset="-120"/>
                        </a:rPr>
                        <a:t>st</a:t>
                      </a:r>
                      <a:r>
                        <a:rPr lang="en-US" sz="1500" kern="100" dirty="0">
                          <a:solidFill>
                            <a:srgbClr val="000000"/>
                          </a:solidFill>
                          <a:effectLst/>
                          <a:latin typeface="Times New Roman" panose="02020603050405020304" pitchFamily="18" charset="0"/>
                          <a:ea typeface="標楷體" panose="03000509000000000000" pitchFamily="65" charset="-120"/>
                        </a:rPr>
                        <a:t> order rate coefficient (k) calculated from electrochemical oxidation of 10 mg L</a:t>
                      </a:r>
                      <a:r>
                        <a:rPr lang="en-US" sz="1500" kern="100" baseline="30000" dirty="0">
                          <a:solidFill>
                            <a:srgbClr val="000000"/>
                          </a:solidFill>
                          <a:effectLst/>
                          <a:latin typeface="Times New Roman" panose="02020603050405020304" pitchFamily="18" charset="0"/>
                          <a:ea typeface="標楷體" panose="03000509000000000000" pitchFamily="65" charset="-120"/>
                        </a:rPr>
                        <a:t>-1</a:t>
                      </a:r>
                      <a:r>
                        <a:rPr lang="en-US" sz="1500" kern="100" dirty="0">
                          <a:solidFill>
                            <a:srgbClr val="000000"/>
                          </a:solidFill>
                          <a:effectLst/>
                          <a:latin typeface="Times New Roman" panose="02020603050405020304" pitchFamily="18" charset="0"/>
                          <a:ea typeface="標楷體" panose="03000509000000000000" pitchFamily="65" charset="-120"/>
                        </a:rPr>
                        <a:t> phenol in 0.01 M H</a:t>
                      </a:r>
                      <a:r>
                        <a:rPr lang="en-US" sz="1500" kern="100" baseline="-25000" dirty="0">
                          <a:solidFill>
                            <a:srgbClr val="000000"/>
                          </a:solidFill>
                          <a:effectLst/>
                          <a:latin typeface="Times New Roman" panose="02020603050405020304" pitchFamily="18" charset="0"/>
                          <a:ea typeface="標楷體" panose="03000509000000000000" pitchFamily="65" charset="-120"/>
                        </a:rPr>
                        <a:t>2</a:t>
                      </a:r>
                      <a:r>
                        <a:rPr lang="en-US" sz="1500" kern="100" dirty="0">
                          <a:solidFill>
                            <a:srgbClr val="000000"/>
                          </a:solidFill>
                          <a:effectLst/>
                          <a:latin typeface="Times New Roman" panose="02020603050405020304" pitchFamily="18" charset="0"/>
                          <a:ea typeface="標楷體" panose="03000509000000000000" pitchFamily="65" charset="-120"/>
                        </a:rPr>
                        <a:t>SO</a:t>
                      </a:r>
                      <a:r>
                        <a:rPr lang="en-US" sz="1500" kern="100" baseline="-25000" dirty="0">
                          <a:solidFill>
                            <a:srgbClr val="000000"/>
                          </a:solidFill>
                          <a:effectLst/>
                          <a:latin typeface="Times New Roman" panose="02020603050405020304" pitchFamily="18" charset="0"/>
                          <a:ea typeface="標楷體" panose="03000509000000000000" pitchFamily="65" charset="-120"/>
                        </a:rPr>
                        <a:t>4</a:t>
                      </a:r>
                      <a:endParaRPr lang="zh-TW" sz="1500" kern="100" dirty="0">
                        <a:solidFill>
                          <a:srgbClr val="000000"/>
                        </a:solidFill>
                        <a:effectLst/>
                        <a:latin typeface="Times New Roman" panose="02020603050405020304" pitchFamily="18" charset="0"/>
                        <a:ea typeface="標楷體" panose="03000509000000000000" pitchFamily="65" charset="-12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74320">
                <a:tc gridSpan="2">
                  <a:txBody>
                    <a:bodyPr/>
                    <a:lstStyle/>
                    <a:p>
                      <a:pPr algn="ctr">
                        <a:lnSpc>
                          <a:spcPts val="1500"/>
                        </a:lnSpc>
                        <a:spcBef>
                          <a:spcPts val="240"/>
                        </a:spcBef>
                        <a:spcAft>
                          <a:spcPts val="0"/>
                        </a:spcAft>
                      </a:pPr>
                      <a:r>
                        <a:rPr lang="en-US" sz="1500" b="1" kern="0" dirty="0">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rPr>
                        <a:t>Heating rate, K min</a:t>
                      </a:r>
                      <a:r>
                        <a:rPr lang="en-US" sz="1500" b="1" kern="0" baseline="30000" dirty="0">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rPr>
                        <a:t>-1</a:t>
                      </a:r>
                      <a:endParaRPr lang="zh-TW" sz="1500" b="1" kern="100" dirty="0">
                        <a:solidFill>
                          <a:schemeClr val="bg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hMerge="1">
                  <a:txBody>
                    <a:bodyPr/>
                    <a:lstStyle/>
                    <a:p>
                      <a:endParaRPr lang="zh-TW" altLang="en-US"/>
                    </a:p>
                  </a:txBody>
                  <a:tcPr/>
                </a:tc>
                <a:tc>
                  <a:txBody>
                    <a:bodyPr/>
                    <a:lstStyle/>
                    <a:p>
                      <a:pPr algn="ctr">
                        <a:spcAft>
                          <a:spcPts val="0"/>
                        </a:spcAft>
                      </a:pPr>
                      <a:r>
                        <a:rPr lang="en-US" sz="1500" b="1" kern="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k, min</a:t>
                      </a:r>
                      <a:r>
                        <a:rPr lang="en-US" sz="1500" b="1" kern="0" baseline="3000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500" b="1" kern="100">
                        <a:solidFill>
                          <a:schemeClr val="bg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a:spcAft>
                          <a:spcPts val="0"/>
                        </a:spcAft>
                      </a:pPr>
                      <a:r>
                        <a:rPr lang="en-US" sz="1500" b="1" kern="10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r</a:t>
                      </a:r>
                      <a:r>
                        <a:rPr lang="en-US" sz="1500" b="1" kern="100" baseline="3000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500" b="1" kern="100">
                        <a:solidFill>
                          <a:schemeClr val="bg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a:spcAft>
                          <a:spcPts val="0"/>
                        </a:spcAft>
                      </a:pPr>
                      <a:r>
                        <a:rPr lang="en-US" sz="1500" b="1" kern="100" dirty="0">
                          <a:solidFill>
                            <a:schemeClr val="bg1"/>
                          </a:solidFill>
                          <a:effectLst/>
                          <a:latin typeface="Times New Roman" panose="02020603050405020304" pitchFamily="18" charset="0"/>
                          <a:ea typeface="標楷體" panose="03000509000000000000" pitchFamily="65" charset="-120"/>
                          <a:cs typeface="Times New Roman" panose="02020603050405020304" pitchFamily="18" charset="0"/>
                        </a:rPr>
                        <a:t>Degradation efficiency, %</a:t>
                      </a:r>
                      <a:endParaRPr lang="zh-TW" sz="1500" b="1" kern="100" dirty="0">
                        <a:solidFill>
                          <a:schemeClr val="bg1"/>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r>
              <a:tr h="190500">
                <a:tc gridSpan="5">
                  <a:txBody>
                    <a:bodyPr/>
                    <a:lstStyle/>
                    <a:p>
                      <a:pPr algn="ctr">
                        <a:spcAft>
                          <a:spcPts val="0"/>
                        </a:spcAft>
                      </a:pPr>
                      <a:r>
                        <a:rPr lang="en-US" sz="1500" b="1" kern="100" dirty="0" smtClean="0">
                          <a:effectLst/>
                          <a:latin typeface="Times New Roman" panose="02020603050405020304" pitchFamily="18" charset="0"/>
                          <a:ea typeface="標楷體" panose="03000509000000000000" pitchFamily="65" charset="-120"/>
                          <a:cs typeface="Times New Roman" panose="02020603050405020304" pitchFamily="18" charset="0"/>
                        </a:rPr>
                        <a:t>(a)</a:t>
                      </a: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 </a:t>
                      </a:r>
                      <a:r>
                        <a:rPr lang="en-US" sz="1500" kern="100" dirty="0" err="1" smtClean="0">
                          <a:effectLst/>
                          <a:latin typeface="Times New Roman" panose="02020603050405020304" pitchFamily="18" charset="0"/>
                          <a:ea typeface="標楷體" panose="03000509000000000000" pitchFamily="65" charset="-120"/>
                          <a:cs typeface="Times New Roman" panose="02020603050405020304" pitchFamily="18" charset="0"/>
                        </a:rPr>
                        <a:t>RuPt</a:t>
                      </a: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-CNTs/CF</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306070">
                <a:tc>
                  <a:txBody>
                    <a:bodyPr/>
                    <a:lstStyle/>
                    <a:p>
                      <a:pPr algn="ctr">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1500" kern="100" baseline="0" dirty="0" smtClean="0">
                          <a:effectLst/>
                          <a:latin typeface="Calibri" panose="020F0502020204030204" pitchFamily="34" charset="0"/>
                          <a:ea typeface="+mn-ea"/>
                          <a:cs typeface="Times New Roman" panose="02020603050405020304" pitchFamily="18" charset="0"/>
                        </a:rPr>
                        <a:t> </a:t>
                      </a: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10</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0.0311</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0.9737</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98.84</a:t>
                      </a:r>
                      <a:endParaRPr lang="zh-TW" sz="150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r>
              <a:tr h="306070">
                <a:tc>
                  <a:txBody>
                    <a:bodyPr/>
                    <a:lstStyle/>
                    <a:p>
                      <a:pPr algn="ctr">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altLang="zh-TW"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zh-TW" sz="1500" dirty="0" smtClean="0">
                          <a:latin typeface="Times New Roman" panose="02020603050405020304" pitchFamily="18" charset="0"/>
                          <a:ea typeface="+mn-ea"/>
                          <a:cs typeface="Times New Roman" panose="02020603050405020304" pitchFamily="18" charset="0"/>
                        </a:rPr>
                        <a:t>●</a:t>
                      </a:r>
                      <a:r>
                        <a:rPr lang="en-US" altLang="zh-TW" sz="1500" dirty="0" smtClean="0">
                          <a:latin typeface="Times New Roman" panose="02020603050405020304" pitchFamily="18" charset="0"/>
                          <a:ea typeface="+mn-ea"/>
                          <a:cs typeface="Times New Roman" panose="02020603050405020304" pitchFamily="18" charset="0"/>
                        </a:rPr>
                        <a:t>) </a:t>
                      </a: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30</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kern="1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0.0419</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kern="1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0.9859</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99.43</a:t>
                      </a:r>
                      <a:endParaRPr lang="zh-TW" sz="150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r>
            </a:tbl>
          </a:graphicData>
        </a:graphic>
      </p:graphicFrame>
      <p:sp>
        <p:nvSpPr>
          <p:cNvPr id="7" name="標題 1"/>
          <p:cNvSpPr txBox="1">
            <a:spLocks/>
          </p:cNvSpPr>
          <p:nvPr/>
        </p:nvSpPr>
        <p:spPr bwMode="auto">
          <a:xfrm>
            <a:off x="-24038" y="-109207"/>
            <a:ext cx="4009646" cy="5345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lang="en-US" altLang="zh-TW" sz="3200" b="1" kern="0" dirty="0">
                <a:solidFill>
                  <a:schemeClr val="bg1"/>
                </a:solidFill>
                <a:latin typeface="Times New Roman" panose="02020603050405020304" pitchFamily="18" charset="0"/>
                <a:ea typeface="新細明體" panose="02020500000000000000" pitchFamily="18" charset="-120"/>
                <a:cs typeface="Times New Roman" panose="02020603050405020304" pitchFamily="18" charset="0"/>
              </a:rPr>
              <a:t>Heating </a:t>
            </a:r>
            <a:r>
              <a:rPr lang="en-US" altLang="zh-TW" sz="3200" b="1" kern="0" dirty="0" smtClean="0">
                <a:solidFill>
                  <a:schemeClr val="bg1"/>
                </a:solidFill>
                <a:latin typeface="Times New Roman" panose="02020603050405020304" pitchFamily="18" charset="0"/>
                <a:ea typeface="新細明體" panose="02020500000000000000" pitchFamily="18" charset="-120"/>
                <a:cs typeface="Times New Roman" panose="02020603050405020304" pitchFamily="18" charset="0"/>
              </a:rPr>
              <a:t>rate effect</a:t>
            </a:r>
            <a:endParaRPr kumimoji="0" lang="en-US" altLang="zh-TW"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65064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4"/>
          </p:nvPr>
        </p:nvSpPr>
        <p:spPr/>
        <p:txBody>
          <a:bodyPr/>
          <a:lstStyle/>
          <a:p>
            <a:pPr>
              <a:defRPr/>
            </a:pPr>
            <a:fld id="{318CFFC7-2F28-4E9A-AA3D-1F6C661E9106}" type="slidenum">
              <a:rPr lang="zh-TW" altLang="en-US" smtClean="0"/>
              <a:pPr>
                <a:defRPr/>
              </a:pPr>
              <a:t>30</a:t>
            </a:fld>
            <a:endParaRPr lang="zh-TW" altLang="en-US" dirty="0"/>
          </a:p>
        </p:txBody>
      </p:sp>
      <p:sp>
        <p:nvSpPr>
          <p:cNvPr id="7" name="矩形 6"/>
          <p:cNvSpPr/>
          <p:nvPr/>
        </p:nvSpPr>
        <p:spPr>
          <a:xfrm>
            <a:off x="4663668" y="2817905"/>
            <a:ext cx="3652748" cy="1015663"/>
          </a:xfrm>
          <a:prstGeom prst="rect">
            <a:avLst/>
          </a:prstGeom>
        </p:spPr>
        <p:txBody>
          <a:bodyPr wrap="square">
            <a:spAutoFit/>
          </a:bodyPr>
          <a:lstStyle/>
          <a:p>
            <a:pPr algn="just"/>
            <a:r>
              <a:rPr lang="en-US" altLang="zh-TW" sz="1500" b="1" dirty="0">
                <a:latin typeface="Times New Roman" panose="02020603050405020304" pitchFamily="18" charset="0"/>
                <a:cs typeface="Times New Roman" panose="02020603050405020304" pitchFamily="18" charset="0"/>
              </a:rPr>
              <a:t>Fig. </a:t>
            </a:r>
            <a:r>
              <a:rPr lang="en-US" altLang="zh-TW" sz="1500" b="1" dirty="0" smtClean="0">
                <a:latin typeface="Times New Roman" panose="02020603050405020304" pitchFamily="18" charset="0"/>
                <a:cs typeface="Times New Roman" panose="02020603050405020304" pitchFamily="18" charset="0"/>
              </a:rPr>
              <a:t>14</a:t>
            </a:r>
            <a:r>
              <a:rPr lang="en-US" altLang="zh-TW" sz="1500" dirty="0" smtClean="0">
                <a:latin typeface="Times New Roman" panose="02020603050405020304" pitchFamily="18" charset="0"/>
                <a:cs typeface="Times New Roman" panose="02020603050405020304" pitchFamily="18" charset="0"/>
              </a:rPr>
              <a:t> </a:t>
            </a:r>
            <a:r>
              <a:rPr lang="en-US" altLang="zh-TW" sz="1500" dirty="0">
                <a:latin typeface="Times New Roman" panose="02020603050405020304" pitchFamily="18" charset="0"/>
                <a:cs typeface="Times New Roman" panose="02020603050405020304" pitchFamily="18" charset="0"/>
              </a:rPr>
              <a:t>The mineralization current efficiency (MCE) of phenol </a:t>
            </a:r>
            <a:r>
              <a:rPr lang="en-US" altLang="zh-TW" sz="1500" dirty="0" smtClean="0">
                <a:latin typeface="Times New Roman" panose="02020603050405020304" pitchFamily="18" charset="0"/>
                <a:cs typeface="Times New Roman" panose="02020603050405020304" pitchFamily="18" charset="0"/>
              </a:rPr>
              <a:t>oxidation </a:t>
            </a:r>
            <a:r>
              <a:rPr kumimoji="0" lang="en-US" altLang="zh-TW" sz="1500" dirty="0" smtClean="0">
                <a:latin typeface="Times New Roman" panose="02020603050405020304" pitchFamily="18" charset="0"/>
                <a:cs typeface="Times New Roman" panose="02020603050405020304" pitchFamily="18" charset="0"/>
              </a:rPr>
              <a:t>using </a:t>
            </a:r>
            <a:r>
              <a:rPr kumimoji="0" lang="en-US" altLang="zh-TW" sz="1500" dirty="0" err="1">
                <a:latin typeface="Times New Roman" panose="02020603050405020304" pitchFamily="18" charset="0"/>
                <a:cs typeface="Times New Roman" panose="02020603050405020304" pitchFamily="18" charset="0"/>
              </a:rPr>
              <a:t>RuPt</a:t>
            </a:r>
            <a:r>
              <a:rPr kumimoji="0" lang="en-US" altLang="zh-TW" sz="1500" dirty="0">
                <a:latin typeface="Times New Roman" panose="02020603050405020304" pitchFamily="18" charset="0"/>
                <a:cs typeface="Times New Roman" panose="02020603050405020304" pitchFamily="18" charset="0"/>
              </a:rPr>
              <a:t>-CNTs/CF </a:t>
            </a:r>
            <a:r>
              <a:rPr lang="en-US" altLang="zh-TW" sz="1500" dirty="0" smtClean="0">
                <a:latin typeface="Times New Roman" panose="02020603050405020304" pitchFamily="18" charset="0"/>
                <a:cs typeface="Times New Roman" panose="02020603050405020304" pitchFamily="18" charset="0"/>
              </a:rPr>
              <a:t>in </a:t>
            </a:r>
            <a:r>
              <a:rPr lang="en-US" altLang="zh-TW" sz="1500" dirty="0">
                <a:latin typeface="Times New Roman" panose="02020603050405020304" pitchFamily="18" charset="0"/>
                <a:cs typeface="Times New Roman" panose="02020603050405020304" pitchFamily="18" charset="0"/>
              </a:rPr>
              <a:t>0.01 M H</a:t>
            </a:r>
            <a:r>
              <a:rPr lang="en-US" altLang="zh-TW" sz="1500" baseline="-25000" dirty="0">
                <a:latin typeface="Times New Roman" panose="02020603050405020304" pitchFamily="18" charset="0"/>
                <a:cs typeface="Times New Roman" panose="02020603050405020304" pitchFamily="18" charset="0"/>
              </a:rPr>
              <a:t>2</a:t>
            </a:r>
            <a:r>
              <a:rPr lang="en-US" altLang="zh-TW" sz="1500" dirty="0">
                <a:latin typeface="Times New Roman" panose="02020603050405020304" pitchFamily="18" charset="0"/>
                <a:cs typeface="Times New Roman" panose="02020603050405020304" pitchFamily="18" charset="0"/>
              </a:rPr>
              <a:t>SO</a:t>
            </a:r>
            <a:r>
              <a:rPr lang="en-US" altLang="zh-TW" sz="1500" baseline="-25000" dirty="0">
                <a:latin typeface="Times New Roman" panose="02020603050405020304" pitchFamily="18" charset="0"/>
                <a:cs typeface="Times New Roman" panose="02020603050405020304" pitchFamily="18" charset="0"/>
              </a:rPr>
              <a:t>4</a:t>
            </a:r>
            <a:r>
              <a:rPr lang="en-US" altLang="zh-TW" sz="1500" dirty="0">
                <a:latin typeface="Times New Roman" panose="02020603050405020304" pitchFamily="18" charset="0"/>
                <a:cs typeface="Times New Roman" panose="02020603050405020304" pitchFamily="18" charset="0"/>
              </a:rPr>
              <a:t> for 120 min, initial concentration of phenol: 10 mg L</a:t>
            </a:r>
            <a:r>
              <a:rPr lang="en-US" altLang="zh-TW" sz="1500" baseline="30000" dirty="0">
                <a:latin typeface="Times New Roman" panose="02020603050405020304" pitchFamily="18" charset="0"/>
                <a:cs typeface="Times New Roman" panose="02020603050405020304" pitchFamily="18" charset="0"/>
              </a:rPr>
              <a:t>-1</a:t>
            </a:r>
            <a:r>
              <a:rPr lang="en-US" altLang="zh-TW" sz="1500" dirty="0">
                <a:latin typeface="Times New Roman" panose="02020603050405020304" pitchFamily="18" charset="0"/>
                <a:cs typeface="Times New Roman" panose="02020603050405020304" pitchFamily="18" charset="0"/>
              </a:rPr>
              <a:t>.</a:t>
            </a:r>
            <a:endParaRPr lang="zh-TW" altLang="en-US" sz="1500" dirty="0">
              <a:latin typeface="Times New Roman" panose="02020603050405020304" pitchFamily="18" charset="0"/>
              <a:cs typeface="Times New Roman" panose="02020603050405020304" pitchFamily="18" charset="0"/>
            </a:endParaRPr>
          </a:p>
        </p:txBody>
      </p:sp>
      <p:sp>
        <p:nvSpPr>
          <p:cNvPr id="8" name="標題 1"/>
          <p:cNvSpPr txBox="1">
            <a:spLocks/>
          </p:cNvSpPr>
          <p:nvPr/>
        </p:nvSpPr>
        <p:spPr bwMode="auto">
          <a:xfrm>
            <a:off x="-24038" y="-109207"/>
            <a:ext cx="4009646" cy="5345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hangingPunct="0">
              <a:defRPr/>
            </a:pPr>
            <a:r>
              <a:rPr lang="en-US" altLang="zh-TW" sz="3200" b="1" kern="0" dirty="0">
                <a:solidFill>
                  <a:schemeClr val="bg1"/>
                </a:solidFill>
                <a:latin typeface="Times New Roman" panose="02020603050405020304" pitchFamily="18" charset="0"/>
                <a:ea typeface="新細明體" panose="02020500000000000000" pitchFamily="18" charset="-120"/>
                <a:cs typeface="Times New Roman" panose="02020603050405020304" pitchFamily="18" charset="0"/>
              </a:rPr>
              <a:t>Heating </a:t>
            </a:r>
            <a:r>
              <a:rPr lang="en-US" altLang="zh-TW" sz="3200" b="1" kern="0" dirty="0" smtClean="0">
                <a:solidFill>
                  <a:schemeClr val="bg1"/>
                </a:solidFill>
                <a:latin typeface="Times New Roman" panose="02020603050405020304" pitchFamily="18" charset="0"/>
                <a:ea typeface="新細明體" panose="02020500000000000000" pitchFamily="18" charset="-120"/>
                <a:cs typeface="Times New Roman" panose="02020603050405020304" pitchFamily="18" charset="0"/>
              </a:rPr>
              <a:t>rate effect</a:t>
            </a:r>
            <a:endParaRPr kumimoji="0" lang="en-US" altLang="zh-TW" sz="31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2" name="物件 1"/>
          <p:cNvGraphicFramePr>
            <a:graphicFrameLocks noChangeAspect="1"/>
          </p:cNvGraphicFramePr>
          <p:nvPr>
            <p:extLst>
              <p:ext uri="{D42A27DB-BD31-4B8C-83A1-F6EECF244321}">
                <p14:modId xmlns:p14="http://schemas.microsoft.com/office/powerpoint/2010/main" val="1421521558"/>
              </p:ext>
            </p:extLst>
          </p:nvPr>
        </p:nvGraphicFramePr>
        <p:xfrm>
          <a:off x="5004048" y="1193701"/>
          <a:ext cx="114300" cy="219075"/>
        </p:xfrm>
        <a:graphic>
          <a:graphicData uri="http://schemas.openxmlformats.org/presentationml/2006/ole">
            <mc:AlternateContent xmlns:mc="http://schemas.openxmlformats.org/markup-compatibility/2006">
              <mc:Choice xmlns:v="urn:schemas-microsoft-com:vml" Requires="v">
                <p:oleObj spid="_x0000_s3533" name="方程式" r:id="rId3" imgW="114151" imgH="215619" progId="Equation.3">
                  <p:embed/>
                </p:oleObj>
              </mc:Choice>
              <mc:Fallback>
                <p:oleObj name="方程式" r:id="rId3" imgW="114151" imgH="215619"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1193701"/>
                        <a:ext cx="114300" cy="219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物件 2"/>
          <p:cNvGraphicFramePr>
            <a:graphicFrameLocks noChangeAspect="1"/>
          </p:cNvGraphicFramePr>
          <p:nvPr>
            <p:extLst>
              <p:ext uri="{D42A27DB-BD31-4B8C-83A1-F6EECF244321}">
                <p14:modId xmlns:p14="http://schemas.microsoft.com/office/powerpoint/2010/main" val="1204059357"/>
              </p:ext>
            </p:extLst>
          </p:nvPr>
        </p:nvGraphicFramePr>
        <p:xfrm>
          <a:off x="4788024" y="1330679"/>
          <a:ext cx="3265108" cy="794847"/>
        </p:xfrm>
        <a:graphic>
          <a:graphicData uri="http://schemas.openxmlformats.org/presentationml/2006/ole">
            <mc:AlternateContent xmlns:mc="http://schemas.openxmlformats.org/markup-compatibility/2006">
              <mc:Choice xmlns:v="urn:schemas-microsoft-com:vml" Requires="v">
                <p:oleObj spid="_x0000_s3534" name="方程式" r:id="rId5" imgW="2311400" imgH="546100" progId="Equation.3">
                  <p:embed/>
                </p:oleObj>
              </mc:Choice>
              <mc:Fallback>
                <p:oleObj name="方程式" r:id="rId5" imgW="2311400" imgH="546100" progId="Equation.3">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1330679"/>
                        <a:ext cx="3265108" cy="794847"/>
                      </a:xfrm>
                      <a:prstGeom prst="rect">
                        <a:avLst/>
                      </a:prstGeom>
                      <a:noFill/>
                    </p:spPr>
                  </p:pic>
                </p:oleObj>
              </mc:Fallback>
            </mc:AlternateContent>
          </a:graphicData>
        </a:graphic>
      </p:graphicFrame>
      <p:sp>
        <p:nvSpPr>
          <p:cNvPr id="9" name="Rectangle 3"/>
          <p:cNvSpPr>
            <a:spLocks noChangeArrowheads="1"/>
          </p:cNvSpPr>
          <p:nvPr/>
        </p:nvSpPr>
        <p:spPr bwMode="auto">
          <a:xfrm>
            <a:off x="5004048" y="993646"/>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sz="2000"/>
          </a:p>
        </p:txBody>
      </p:sp>
      <p:sp>
        <p:nvSpPr>
          <p:cNvPr id="10" name="Rectangle 4"/>
          <p:cNvSpPr>
            <a:spLocks noChangeArrowheads="1"/>
          </p:cNvSpPr>
          <p:nvPr/>
        </p:nvSpPr>
        <p:spPr bwMode="auto">
          <a:xfrm>
            <a:off x="5004048" y="1212721"/>
            <a:ext cx="1847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sz="2000"/>
          </a:p>
        </p:txBody>
      </p:sp>
      <p:graphicFrame>
        <p:nvGraphicFramePr>
          <p:cNvPr id="11" name="圖表 10"/>
          <p:cNvGraphicFramePr>
            <a:graphicFrameLocks/>
          </p:cNvGraphicFramePr>
          <p:nvPr>
            <p:extLst>
              <p:ext uri="{D42A27DB-BD31-4B8C-83A1-F6EECF244321}">
                <p14:modId xmlns:p14="http://schemas.microsoft.com/office/powerpoint/2010/main" val="3524642144"/>
              </p:ext>
            </p:extLst>
          </p:nvPr>
        </p:nvGraphicFramePr>
        <p:xfrm>
          <a:off x="732179" y="477162"/>
          <a:ext cx="4230415" cy="390954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3029790508"/>
              </p:ext>
            </p:extLst>
          </p:nvPr>
        </p:nvGraphicFramePr>
        <p:xfrm>
          <a:off x="1351300" y="4386711"/>
          <a:ext cx="6624736" cy="1560941"/>
        </p:xfrm>
        <a:graphic>
          <a:graphicData uri="http://schemas.openxmlformats.org/drawingml/2006/table">
            <a:tbl>
              <a:tblPr firstRow="1" firstCol="1" bandRow="1"/>
              <a:tblGrid>
                <a:gridCol w="99487"/>
                <a:gridCol w="1750125"/>
                <a:gridCol w="980176"/>
                <a:gridCol w="1418684"/>
                <a:gridCol w="2376264"/>
              </a:tblGrid>
              <a:tr h="277495">
                <a:tc gridSpan="5">
                  <a:txBody>
                    <a:bodyPr/>
                    <a:lstStyle/>
                    <a:p>
                      <a:pPr algn="just">
                        <a:lnSpc>
                          <a:spcPts val="2000"/>
                        </a:lnSpc>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rPr>
                        <a:t>T</a:t>
                      </a:r>
                      <a:r>
                        <a:rPr lang="en-US" sz="1500" b="1" kern="100" dirty="0">
                          <a:solidFill>
                            <a:srgbClr val="000000"/>
                          </a:solidFill>
                          <a:effectLst/>
                          <a:latin typeface="Times New Roman" panose="02020603050405020304" pitchFamily="18" charset="0"/>
                          <a:ea typeface="標楷體" panose="03000509000000000000" pitchFamily="65" charset="-120"/>
                        </a:rPr>
                        <a:t>able </a:t>
                      </a:r>
                      <a:r>
                        <a:rPr lang="en-US" sz="1500" b="1" kern="100" dirty="0" smtClean="0">
                          <a:solidFill>
                            <a:srgbClr val="000000"/>
                          </a:solidFill>
                          <a:effectLst/>
                          <a:latin typeface="Times New Roman" panose="02020603050405020304" pitchFamily="18" charset="0"/>
                          <a:ea typeface="標楷體" panose="03000509000000000000" pitchFamily="65" charset="-120"/>
                        </a:rPr>
                        <a:t>7</a:t>
                      </a:r>
                      <a:r>
                        <a:rPr lang="en-US" sz="1500" kern="100" dirty="0" smtClean="0">
                          <a:solidFill>
                            <a:srgbClr val="000000"/>
                          </a:solidFill>
                          <a:effectLst/>
                          <a:latin typeface="Times New Roman" panose="02020603050405020304" pitchFamily="18" charset="0"/>
                          <a:ea typeface="標楷體" panose="03000509000000000000" pitchFamily="65" charset="-120"/>
                        </a:rPr>
                        <a:t> </a:t>
                      </a:r>
                      <a:r>
                        <a:rPr kumimoji="0" lang="en-US" altLang="zh-TW" sz="1500" kern="1200" dirty="0" smtClean="0">
                          <a:solidFill>
                            <a:schemeClr val="tx1"/>
                          </a:solidFill>
                          <a:effectLst/>
                          <a:latin typeface="Times New Roman" panose="02020603050405020304" pitchFamily="18" charset="0"/>
                          <a:ea typeface="+mn-ea"/>
                          <a:cs typeface="Times New Roman" panose="02020603050405020304" pitchFamily="18" charset="0"/>
                        </a:rPr>
                        <a:t>Mineralization efficiency by TOC and 1st order rate coefficient (k) of 10 mg L</a:t>
                      </a:r>
                      <a:r>
                        <a:rPr kumimoji="0" lang="en-US" altLang="zh-TW" sz="1500" kern="1200" baseline="30000" dirty="0" smtClean="0">
                          <a:solidFill>
                            <a:schemeClr val="tx1"/>
                          </a:solidFill>
                          <a:effectLst/>
                          <a:latin typeface="Times New Roman" panose="02020603050405020304" pitchFamily="18" charset="0"/>
                          <a:ea typeface="+mn-ea"/>
                          <a:cs typeface="Times New Roman" panose="02020603050405020304" pitchFamily="18" charset="0"/>
                        </a:rPr>
                        <a:t>-1</a:t>
                      </a:r>
                      <a:r>
                        <a:rPr kumimoji="0" lang="en-US" altLang="zh-TW" sz="1500" kern="1200" dirty="0" smtClean="0">
                          <a:solidFill>
                            <a:schemeClr val="tx1"/>
                          </a:solidFill>
                          <a:effectLst/>
                          <a:latin typeface="Times New Roman" panose="02020603050405020304" pitchFamily="18" charset="0"/>
                          <a:ea typeface="+mn-ea"/>
                          <a:cs typeface="Times New Roman" panose="02020603050405020304" pitchFamily="18" charset="0"/>
                        </a:rPr>
                        <a:t> phenol oxidation in 0.01 M H</a:t>
                      </a:r>
                      <a:r>
                        <a:rPr kumimoji="0" lang="en-US" altLang="zh-TW" sz="1500" kern="1200" baseline="-25000" dirty="0" smtClean="0">
                          <a:solidFill>
                            <a:schemeClr val="tx1"/>
                          </a:solidFill>
                          <a:effectLst/>
                          <a:latin typeface="Times New Roman" panose="02020603050405020304" pitchFamily="18" charset="0"/>
                          <a:ea typeface="+mn-ea"/>
                          <a:cs typeface="Times New Roman" panose="02020603050405020304" pitchFamily="18" charset="0"/>
                        </a:rPr>
                        <a:t>2</a:t>
                      </a:r>
                      <a:r>
                        <a:rPr kumimoji="0" lang="en-US" altLang="zh-TW" sz="1500" kern="1200" dirty="0" smtClean="0">
                          <a:solidFill>
                            <a:schemeClr val="tx1"/>
                          </a:solidFill>
                          <a:effectLst/>
                          <a:latin typeface="Times New Roman" panose="02020603050405020304" pitchFamily="18" charset="0"/>
                          <a:ea typeface="+mn-ea"/>
                          <a:cs typeface="Times New Roman" panose="02020603050405020304" pitchFamily="18" charset="0"/>
                        </a:rPr>
                        <a:t>SO</a:t>
                      </a:r>
                      <a:r>
                        <a:rPr kumimoji="0" lang="en-US" altLang="zh-TW" sz="1500" kern="1200" baseline="-25000" dirty="0" smtClean="0">
                          <a:solidFill>
                            <a:schemeClr val="tx1"/>
                          </a:solidFill>
                          <a:effectLst/>
                          <a:latin typeface="Times New Roman" panose="02020603050405020304" pitchFamily="18" charset="0"/>
                          <a:ea typeface="+mn-ea"/>
                          <a:cs typeface="Times New Roman" panose="02020603050405020304" pitchFamily="18" charset="0"/>
                        </a:rPr>
                        <a:t>4</a:t>
                      </a:r>
                      <a:r>
                        <a:rPr kumimoji="0" lang="en-US" altLang="zh-TW" sz="1500" kern="1200" dirty="0" smtClean="0">
                          <a:solidFill>
                            <a:schemeClr val="tx1"/>
                          </a:solidFill>
                          <a:effectLst/>
                          <a:latin typeface="Times New Roman" panose="02020603050405020304" pitchFamily="18" charset="0"/>
                          <a:ea typeface="+mn-ea"/>
                          <a:cs typeface="Times New Roman" panose="02020603050405020304" pitchFamily="18" charset="0"/>
                        </a:rPr>
                        <a:t> using </a:t>
                      </a:r>
                      <a:r>
                        <a:rPr kumimoji="0" lang="en-US" altLang="zh-TW" sz="1500" kern="1200" dirty="0" err="1" smtClean="0">
                          <a:solidFill>
                            <a:schemeClr val="tx1"/>
                          </a:solidFill>
                          <a:effectLst/>
                          <a:latin typeface="Times New Roman" panose="02020603050405020304" pitchFamily="18" charset="0"/>
                          <a:ea typeface="+mn-ea"/>
                          <a:cs typeface="Times New Roman" panose="02020603050405020304" pitchFamily="18" charset="0"/>
                        </a:rPr>
                        <a:t>RuPt</a:t>
                      </a:r>
                      <a:r>
                        <a:rPr kumimoji="0" lang="en-US" altLang="zh-TW" sz="1500" kern="1200" dirty="0" smtClean="0">
                          <a:solidFill>
                            <a:schemeClr val="tx1"/>
                          </a:solidFill>
                          <a:effectLst/>
                          <a:latin typeface="Times New Roman" panose="02020603050405020304" pitchFamily="18" charset="0"/>
                          <a:ea typeface="+mn-ea"/>
                          <a:cs typeface="Times New Roman" panose="02020603050405020304" pitchFamily="18" charset="0"/>
                        </a:rPr>
                        <a:t>-CNTs/CF</a:t>
                      </a:r>
                      <a:endParaRPr lang="zh-TW" altLang="zh-TW" sz="1500" kern="100" dirty="0">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77495">
                <a:tc gridSpan="2">
                  <a:txBody>
                    <a:bodyPr/>
                    <a:lstStyle/>
                    <a:p>
                      <a:pPr algn="ctr">
                        <a:lnSpc>
                          <a:spcPts val="1500"/>
                        </a:lnSpc>
                        <a:spcBef>
                          <a:spcPts val="240"/>
                        </a:spcBef>
                        <a:spcAft>
                          <a:spcPts val="0"/>
                        </a:spcAft>
                      </a:pPr>
                      <a:r>
                        <a:rPr lang="en-US" sz="1500" kern="0" dirty="0" smtClean="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Heating rate, K min</a:t>
                      </a:r>
                      <a:r>
                        <a:rPr lang="en-US" sz="1500" kern="0" baseline="30000" dirty="0" smtClean="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-1</a:t>
                      </a: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zh-TW" altLang="en-US"/>
                    </a:p>
                  </a:txBody>
                  <a:tcPr/>
                </a:tc>
                <a:tc>
                  <a:txBody>
                    <a:bodyPr/>
                    <a:lstStyle/>
                    <a:p>
                      <a:pPr algn="ctr">
                        <a:spcAft>
                          <a:spcPts val="0"/>
                        </a:spcAft>
                      </a:pPr>
                      <a:r>
                        <a:rPr lang="en-US" sz="1500" kern="0" dirty="0">
                          <a:effectLst/>
                          <a:latin typeface="Times New Roman" panose="02020603050405020304" pitchFamily="18" charset="0"/>
                          <a:ea typeface="標楷體" panose="03000509000000000000" pitchFamily="65" charset="-120"/>
                          <a:cs typeface="Times New Roman" panose="02020603050405020304" pitchFamily="18" charset="0"/>
                        </a:rPr>
                        <a:t>k, min</a:t>
                      </a:r>
                      <a:r>
                        <a:rPr lang="en-US" sz="1500" kern="0" baseline="30000" dirty="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500" kern="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r</a:t>
                      </a:r>
                      <a:r>
                        <a:rPr lang="en-US" sz="1500" kern="0" baseline="300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2</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Mineralization efficiency, %</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387723">
                <a:tc>
                  <a:txBody>
                    <a:bodyPr/>
                    <a:lstStyle/>
                    <a:p>
                      <a:pPr algn="ctr">
                        <a:spcAft>
                          <a:spcPts val="0"/>
                        </a:spcAft>
                      </a:pPr>
                      <a:r>
                        <a:rPr lang="en-US" sz="1500" kern="10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a:t>
                      </a:r>
                      <a:r>
                        <a:rPr lang="en-US" altLang="zh-TW" sz="1500" kern="100" baseline="0" dirty="0" smtClean="0">
                          <a:effectLst/>
                          <a:latin typeface="Calibri" panose="020F0502020204030204" pitchFamily="34" charset="0"/>
                          <a:ea typeface="+mn-ea"/>
                          <a:cs typeface="Times New Roman" panose="02020603050405020304" pitchFamily="18" charset="0"/>
                        </a:rPr>
                        <a:t> </a:t>
                      </a: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10</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b="1" kern="100" dirty="0">
                          <a:effectLst/>
                          <a:latin typeface="Times New Roman" panose="02020603050405020304" pitchFamily="18" charset="0"/>
                          <a:ea typeface="標楷體" panose="03000509000000000000" pitchFamily="65" charset="-120"/>
                          <a:cs typeface="Times New Roman" panose="02020603050405020304" pitchFamily="18" charset="0"/>
                        </a:rPr>
                        <a:t>0.0068</a:t>
                      </a:r>
                      <a:endParaRPr lang="zh-TW" sz="150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0.9892</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1500" b="1" kern="100" dirty="0">
                          <a:effectLst/>
                          <a:latin typeface="Times New Roman" panose="02020603050405020304" pitchFamily="18" charset="0"/>
                          <a:ea typeface="標楷體" panose="03000509000000000000" pitchFamily="65" charset="-120"/>
                          <a:cs typeface="Times New Roman" panose="02020603050405020304" pitchFamily="18" charset="0"/>
                        </a:rPr>
                        <a:t>54.99</a:t>
                      </a:r>
                      <a:endParaRPr lang="zh-TW" sz="150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w="12700" cap="flat" cmpd="sng" algn="ctr">
                      <a:solidFill>
                        <a:srgbClr val="000000"/>
                      </a:solidFill>
                      <a:prstDash val="solid"/>
                      <a:round/>
                      <a:headEnd type="none" w="med" len="med"/>
                      <a:tailEnd type="none" w="med" len="med"/>
                    </a:lnT>
                    <a:lnB>
                      <a:noFill/>
                    </a:lnB>
                  </a:tcPr>
                </a:tc>
              </a:tr>
              <a:tr h="387723">
                <a:tc>
                  <a:txBody>
                    <a:bodyPr/>
                    <a:lstStyle/>
                    <a:p>
                      <a:pPr algn="ctr">
                        <a:spcAft>
                          <a:spcPts val="0"/>
                        </a:spcAft>
                      </a:pPr>
                      <a:r>
                        <a:rPr lang="en-US" sz="1500" kern="10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15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altLang="zh-TW"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zh-TW" sz="1500" dirty="0" smtClean="0">
                          <a:latin typeface="Times New Roman" panose="02020603050405020304" pitchFamily="18" charset="0"/>
                          <a:ea typeface="+mn-ea"/>
                          <a:cs typeface="Times New Roman" panose="02020603050405020304" pitchFamily="18" charset="0"/>
                        </a:rPr>
                        <a:t>●</a:t>
                      </a:r>
                      <a:r>
                        <a:rPr lang="en-US" altLang="zh-TW" sz="1500" dirty="0" smtClean="0">
                          <a:latin typeface="Times New Roman" panose="02020603050405020304" pitchFamily="18" charset="0"/>
                          <a:ea typeface="+mn-ea"/>
                          <a:cs typeface="Times New Roman" panose="02020603050405020304" pitchFamily="18" charset="0"/>
                        </a:rPr>
                        <a:t>) </a:t>
                      </a:r>
                      <a:r>
                        <a:rPr lang="en-US" sz="1500" kern="100" dirty="0" smtClean="0">
                          <a:effectLst/>
                          <a:latin typeface="Times New Roman" panose="02020603050405020304" pitchFamily="18" charset="0"/>
                          <a:ea typeface="標楷體" panose="03000509000000000000" pitchFamily="65" charset="-120"/>
                          <a:cs typeface="Times New Roman" panose="02020603050405020304" pitchFamily="18" charset="0"/>
                        </a:rPr>
                        <a:t>30</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0.0076</a:t>
                      </a:r>
                      <a:endParaRPr lang="zh-TW" sz="150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kern="10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0.9691</a:t>
                      </a:r>
                      <a:endParaRPr lang="zh-TW" sz="15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c>
                  <a:txBody>
                    <a:bodyPr/>
                    <a:lstStyle/>
                    <a:p>
                      <a:pPr algn="ctr">
                        <a:spcAft>
                          <a:spcPts val="0"/>
                        </a:spcAft>
                      </a:pPr>
                      <a:r>
                        <a:rPr lang="en-US" sz="1500" b="1" kern="100" dirty="0">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rPr>
                        <a:t>71.34</a:t>
                      </a:r>
                      <a:endParaRPr lang="zh-TW" sz="1500" b="1"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lnL>
                      <a:noFill/>
                    </a:lnL>
                    <a:lnR>
                      <a:noFill/>
                    </a:lnR>
                    <a:lnT>
                      <a:noFill/>
                    </a:lnT>
                    <a:lnB w="28575" cap="flat" cmpd="dbl"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0589243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476672"/>
            <a:ext cx="8229600" cy="1066800"/>
          </a:xfrm>
        </p:spPr>
        <p:txBody>
          <a:bodyPr/>
          <a:lstStyle/>
          <a:p>
            <a:r>
              <a:rPr lang="en-US" altLang="zh-TW"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Conclusion</a:t>
            </a:r>
            <a:endParaRPr lang="en-US" altLang="zh-TW"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投影片編號版面配置區 4"/>
          <p:cNvSpPr>
            <a:spLocks noGrp="1"/>
          </p:cNvSpPr>
          <p:nvPr>
            <p:ph type="sldNum" sz="quarter" idx="4"/>
          </p:nvPr>
        </p:nvSpPr>
        <p:spPr/>
        <p:txBody>
          <a:bodyPr/>
          <a:lstStyle/>
          <a:p>
            <a:pPr>
              <a:defRPr/>
            </a:pPr>
            <a:fld id="{318CFFC7-2F28-4E9A-AA3D-1F6C661E9106}" type="slidenum">
              <a:rPr lang="zh-TW" altLang="en-US" smtClean="0"/>
              <a:pPr>
                <a:defRPr/>
              </a:pPr>
              <a:t>31</a:t>
            </a:fld>
            <a:endParaRPr lang="zh-TW" altLang="en-US" dirty="0"/>
          </a:p>
        </p:txBody>
      </p:sp>
      <p:sp>
        <p:nvSpPr>
          <p:cNvPr id="6" name="內容版面配置區 5"/>
          <p:cNvSpPr>
            <a:spLocks noGrp="1"/>
          </p:cNvSpPr>
          <p:nvPr>
            <p:ph idx="1"/>
          </p:nvPr>
        </p:nvSpPr>
        <p:spPr>
          <a:xfrm>
            <a:off x="263972" y="1412776"/>
            <a:ext cx="8496945" cy="4968552"/>
          </a:xfrm>
        </p:spPr>
        <p:txBody>
          <a:bodyPr/>
          <a:lstStyle/>
          <a:p>
            <a:pPr marL="566737" indent="-457200" algn="just">
              <a:spcBef>
                <a:spcPts val="1400"/>
              </a:spcBef>
              <a:buClrTx/>
              <a:buFont typeface="+mj-lt"/>
              <a:buAutoNum type="arabicPeriod"/>
            </a:pPr>
            <a:r>
              <a:rPr lang="en-US" altLang="zh-TW" sz="1900" dirty="0" smtClean="0">
                <a:solidFill>
                  <a:srgbClr val="C00000"/>
                </a:solidFill>
              </a:rPr>
              <a:t>Result of TEM indicated lower heating rate in annealing process improve the dispersion of catalyst on basic electrode. However, anodes performance higher normalized capacitance in CV </a:t>
            </a:r>
            <a:r>
              <a:rPr lang="en-US" altLang="zh-TW" sz="1900" dirty="0">
                <a:solidFill>
                  <a:srgbClr val="C00000"/>
                </a:solidFill>
              </a:rPr>
              <a:t>and </a:t>
            </a:r>
            <a:r>
              <a:rPr lang="en-US" altLang="zh-TW" sz="1900" dirty="0" smtClean="0">
                <a:solidFill>
                  <a:srgbClr val="C00000"/>
                </a:solidFill>
              </a:rPr>
              <a:t>lower impedance in EIS.</a:t>
            </a:r>
          </a:p>
          <a:p>
            <a:pPr marL="566737" indent="-457200" algn="just">
              <a:spcBef>
                <a:spcPts val="1400"/>
              </a:spcBef>
              <a:buClrTx/>
              <a:buFont typeface="+mj-lt"/>
              <a:buAutoNum type="arabicPeriod"/>
            </a:pPr>
            <a:r>
              <a:rPr lang="en-US" altLang="zh-TW" sz="1900" dirty="0">
                <a:solidFill>
                  <a:srgbClr val="C00000"/>
                </a:solidFill>
              </a:rPr>
              <a:t>T</a:t>
            </a:r>
            <a:r>
              <a:rPr lang="en-US" altLang="zh-TW" sz="1900" dirty="0" smtClean="0">
                <a:solidFill>
                  <a:srgbClr val="C00000"/>
                </a:solidFill>
              </a:rPr>
              <a:t>he bi-metallic of </a:t>
            </a:r>
            <a:r>
              <a:rPr lang="en-US" altLang="zh-TW" sz="1900" dirty="0" err="1" smtClean="0">
                <a:solidFill>
                  <a:srgbClr val="C00000"/>
                </a:solidFill>
              </a:rPr>
              <a:t>RuPt</a:t>
            </a:r>
            <a:r>
              <a:rPr lang="en-US" altLang="zh-TW" sz="1900" dirty="0" smtClean="0">
                <a:solidFill>
                  <a:srgbClr val="C00000"/>
                </a:solidFill>
              </a:rPr>
              <a:t> alloy catalysts improve electron</a:t>
            </a:r>
            <a:r>
              <a:rPr lang="en-US" altLang="zh-TW" sz="1900" dirty="0">
                <a:solidFill>
                  <a:srgbClr val="C00000"/>
                </a:solidFill>
              </a:rPr>
              <a:t> transfer or </a:t>
            </a:r>
            <a:r>
              <a:rPr lang="en-US" altLang="zh-TW" sz="1900" dirty="0" smtClean="0">
                <a:solidFill>
                  <a:srgbClr val="C00000"/>
                </a:solidFill>
              </a:rPr>
              <a:t>exchange so as to</a:t>
            </a:r>
            <a:r>
              <a:rPr lang="en-US" altLang="zh-TW" sz="1900" dirty="0">
                <a:solidFill>
                  <a:srgbClr val="C00000"/>
                </a:solidFill>
              </a:rPr>
              <a:t> promote </a:t>
            </a:r>
            <a:r>
              <a:rPr lang="en-US" altLang="zh-TW" sz="1900" dirty="0" smtClean="0">
                <a:solidFill>
                  <a:srgbClr val="C00000"/>
                </a:solidFill>
              </a:rPr>
              <a:t>degradation of phenol. </a:t>
            </a:r>
          </a:p>
          <a:p>
            <a:pPr marL="566737" indent="-457200" algn="just">
              <a:spcBef>
                <a:spcPts val="1400"/>
              </a:spcBef>
              <a:buClrTx/>
              <a:buFont typeface="+mj-lt"/>
              <a:buAutoNum type="arabicPeriod"/>
            </a:pPr>
            <a:r>
              <a:rPr lang="en-US" altLang="zh-TW" sz="1900" dirty="0" smtClean="0">
                <a:solidFill>
                  <a:srgbClr val="C00000"/>
                </a:solidFill>
              </a:rPr>
              <a:t>The degradation of phenol by the synthesized anodes in this study was able to be adapted to </a:t>
            </a:r>
            <a:r>
              <a:rPr lang="en-US" altLang="zh-TW" sz="1900" dirty="0">
                <a:solidFill>
                  <a:srgbClr val="C00000"/>
                </a:solidFill>
              </a:rPr>
              <a:t>p</a:t>
            </a:r>
            <a:r>
              <a:rPr lang="en-US" altLang="zh-TW" sz="1900" dirty="0" smtClean="0">
                <a:solidFill>
                  <a:srgbClr val="C00000"/>
                </a:solidFill>
              </a:rPr>
              <a:t>seudo </a:t>
            </a:r>
            <a:r>
              <a:rPr lang="en-US" altLang="zh-TW" sz="1900" dirty="0">
                <a:solidFill>
                  <a:srgbClr val="C00000"/>
                </a:solidFill>
              </a:rPr>
              <a:t>first-order kinetics </a:t>
            </a:r>
            <a:r>
              <a:rPr lang="en-US" altLang="zh-TW" sz="1900" dirty="0" smtClean="0">
                <a:solidFill>
                  <a:srgbClr val="C00000"/>
                </a:solidFill>
              </a:rPr>
              <a:t>model. In addition, the highest </a:t>
            </a:r>
            <a:r>
              <a:rPr lang="en-US" altLang="zh-CN" sz="1900" dirty="0">
                <a:solidFill>
                  <a:srgbClr val="C00000"/>
                </a:solidFill>
                <a:ea typeface="新細明體" panose="02020500000000000000" pitchFamily="18" charset="-120"/>
              </a:rPr>
              <a:t>reaction rate </a:t>
            </a:r>
            <a:r>
              <a:rPr lang="en-US" altLang="zh-CN" sz="1900" dirty="0" smtClean="0">
                <a:solidFill>
                  <a:srgbClr val="C00000"/>
                </a:solidFill>
                <a:ea typeface="新細明體" panose="02020500000000000000" pitchFamily="18" charset="-120"/>
              </a:rPr>
              <a:t>coefficient </a:t>
            </a:r>
            <a:r>
              <a:rPr lang="en-US" altLang="zh-TW" sz="1900" dirty="0">
                <a:solidFill>
                  <a:srgbClr val="C00000"/>
                </a:solidFill>
              </a:rPr>
              <a:t>of </a:t>
            </a:r>
            <a:r>
              <a:rPr lang="en-US" altLang="zh-TW" sz="1900" dirty="0" smtClean="0">
                <a:solidFill>
                  <a:srgbClr val="C00000"/>
                </a:solidFill>
              </a:rPr>
              <a:t>0.0507 </a:t>
            </a:r>
            <a:r>
              <a:rPr lang="en-US" altLang="zh-TW" sz="1900" dirty="0">
                <a:solidFill>
                  <a:srgbClr val="C00000"/>
                </a:solidFill>
              </a:rPr>
              <a:t>min</a:t>
            </a:r>
            <a:r>
              <a:rPr lang="en-US" altLang="zh-TW" sz="1900" baseline="30000" dirty="0">
                <a:solidFill>
                  <a:srgbClr val="C00000"/>
                </a:solidFill>
              </a:rPr>
              <a:t>-1 </a:t>
            </a:r>
            <a:r>
              <a:rPr lang="en-US" altLang="zh-CN" sz="1900" dirty="0" smtClean="0">
                <a:solidFill>
                  <a:srgbClr val="C00000"/>
                </a:solidFill>
              </a:rPr>
              <a:t>was </a:t>
            </a:r>
            <a:r>
              <a:rPr lang="en-US" altLang="zh-TW" sz="1900" dirty="0" smtClean="0">
                <a:solidFill>
                  <a:srgbClr val="C00000"/>
                </a:solidFill>
              </a:rPr>
              <a:t>obtained in Ru@Pt-CNTs/CF, of which electrochemical characteristics was also </a:t>
            </a:r>
            <a:r>
              <a:rPr lang="en-US" altLang="zh-TW" sz="1900" dirty="0">
                <a:solidFill>
                  <a:srgbClr val="C00000"/>
                </a:solidFill>
              </a:rPr>
              <a:t>confirmed by EIS and CV </a:t>
            </a:r>
            <a:r>
              <a:rPr lang="en-US" altLang="zh-TW" sz="1900" dirty="0" smtClean="0">
                <a:solidFill>
                  <a:srgbClr val="C00000"/>
                </a:solidFill>
              </a:rPr>
              <a:t>results.  </a:t>
            </a:r>
          </a:p>
          <a:p>
            <a:pPr marL="566737" indent="-457200" algn="just">
              <a:spcBef>
                <a:spcPts val="1400"/>
              </a:spcBef>
              <a:buClrTx/>
              <a:buFont typeface="+mj-lt"/>
              <a:buAutoNum type="arabicPeriod"/>
            </a:pPr>
            <a:r>
              <a:rPr lang="en-US" altLang="zh-TW" sz="1900" dirty="0">
                <a:solidFill>
                  <a:srgbClr val="C00000"/>
                </a:solidFill>
              </a:rPr>
              <a:t>CNTs/CFs have lower oxygen evolution </a:t>
            </a:r>
            <a:r>
              <a:rPr lang="en-US" altLang="zh-TW" sz="1900" dirty="0" err="1">
                <a:solidFill>
                  <a:srgbClr val="C00000"/>
                </a:solidFill>
              </a:rPr>
              <a:t>overpotential</a:t>
            </a:r>
            <a:r>
              <a:rPr lang="en-US" altLang="zh-TW" sz="1900" dirty="0">
                <a:solidFill>
                  <a:srgbClr val="C00000"/>
                </a:solidFill>
              </a:rPr>
              <a:t>, these anode was disabled for predict the mineralization kinetics using limited current density</a:t>
            </a:r>
            <a:r>
              <a:rPr lang="en-US" altLang="zh-TW" sz="1900" dirty="0" smtClean="0">
                <a:solidFill>
                  <a:srgbClr val="C00000"/>
                </a:solidFill>
              </a:rPr>
              <a:t>.</a:t>
            </a:r>
          </a:p>
          <a:p>
            <a:pPr marL="566737" indent="-457200" algn="just">
              <a:spcBef>
                <a:spcPts val="1400"/>
              </a:spcBef>
              <a:buClrTx/>
              <a:buFont typeface="+mj-lt"/>
              <a:buAutoNum type="arabicPeriod"/>
            </a:pPr>
            <a:r>
              <a:rPr lang="en-US" altLang="zh-TW" sz="1900" dirty="0" smtClean="0">
                <a:solidFill>
                  <a:srgbClr val="C00000"/>
                </a:solidFill>
              </a:rPr>
              <a:t>The maximum concentration of 1,4-BQ increased proportionally with initial concentration </a:t>
            </a:r>
            <a:r>
              <a:rPr lang="en-US" altLang="zh-TW" sz="1900" dirty="0">
                <a:solidFill>
                  <a:srgbClr val="C00000"/>
                </a:solidFill>
              </a:rPr>
              <a:t>of </a:t>
            </a:r>
            <a:r>
              <a:rPr lang="en-US" altLang="zh-TW" sz="1900" dirty="0" smtClean="0">
                <a:solidFill>
                  <a:srgbClr val="C00000"/>
                </a:solidFill>
              </a:rPr>
              <a:t>phenol increased. Thus, deduce there are more intermediates generation cause the degradation/mineralization efficiency decrease. </a:t>
            </a:r>
            <a:endParaRPr lang="zh-TW" altLang="en-US" sz="1900" dirty="0">
              <a:solidFill>
                <a:srgbClr val="C00000"/>
              </a:solidFill>
            </a:endParaRPr>
          </a:p>
        </p:txBody>
      </p:sp>
    </p:spTree>
    <p:extLst>
      <p:ext uri="{BB962C8B-B14F-4D97-AF65-F5344CB8AC3E}">
        <p14:creationId xmlns:p14="http://schemas.microsoft.com/office/powerpoint/2010/main" val="3765585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都會">
  <a:themeElements>
    <a:clrScheme name="自訂 23">
      <a:dk1>
        <a:sysClr val="windowText" lastClr="000000"/>
      </a:dk1>
      <a:lt1>
        <a:sysClr val="window" lastClr="FFFFFF"/>
      </a:lt1>
      <a:dk2>
        <a:srgbClr val="323232"/>
      </a:dk2>
      <a:lt2>
        <a:srgbClr val="E3DED1"/>
      </a:lt2>
      <a:accent1>
        <a:srgbClr val="933F0B"/>
      </a:accent1>
      <a:accent2>
        <a:srgbClr val="4F0105"/>
      </a:accent2>
      <a:accent3>
        <a:srgbClr val="1B587C"/>
      </a:accent3>
      <a:accent4>
        <a:srgbClr val="09142D"/>
      </a:accent4>
      <a:accent5>
        <a:srgbClr val="C00000"/>
      </a:accent5>
      <a:accent6>
        <a:srgbClr val="C19859"/>
      </a:accent6>
      <a:hlink>
        <a:srgbClr val="6B9F25"/>
      </a:hlink>
      <a:folHlink>
        <a:srgbClr val="B26B02"/>
      </a:folHlink>
    </a:clrScheme>
    <a:fontScheme name="都會">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都會">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lnDef>
      <a:spPr>
        <a:ln w="19050">
          <a:prstDash val="dash"/>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TM04033937[[fn=飛機雲]]</Template>
  <TotalTime>27649</TotalTime>
  <Words>2471</Words>
  <Application>Microsoft Office PowerPoint</Application>
  <PresentationFormat>如螢幕大小 (4:3)</PresentationFormat>
  <Paragraphs>547</Paragraphs>
  <Slides>31</Slides>
  <Notes>20</Notes>
  <HiddenSlides>5</HiddenSlides>
  <MMClips>0</MMClips>
  <ScaleCrop>false</ScaleCrop>
  <HeadingPairs>
    <vt:vector size="8" baseType="variant">
      <vt:variant>
        <vt:lpstr>使用字型</vt:lpstr>
      </vt:variant>
      <vt:variant>
        <vt:i4>12</vt:i4>
      </vt:variant>
      <vt:variant>
        <vt:lpstr>佈景主題</vt:lpstr>
      </vt:variant>
      <vt:variant>
        <vt:i4>1</vt:i4>
      </vt:variant>
      <vt:variant>
        <vt:lpstr>內嵌 OLE 伺服程式</vt:lpstr>
      </vt:variant>
      <vt:variant>
        <vt:i4>1</vt:i4>
      </vt:variant>
      <vt:variant>
        <vt:lpstr>投影片標題</vt:lpstr>
      </vt:variant>
      <vt:variant>
        <vt:i4>31</vt:i4>
      </vt:variant>
    </vt:vector>
  </HeadingPairs>
  <TitlesOfParts>
    <vt:vector size="45" baseType="lpstr">
      <vt:lpstr>Arial Unicode MS</vt:lpstr>
      <vt:lpstr>微軟正黑體</vt:lpstr>
      <vt:lpstr>新細明體</vt:lpstr>
      <vt:lpstr>標楷體</vt:lpstr>
      <vt:lpstr>Arial</vt:lpstr>
      <vt:lpstr>Calibri</vt:lpstr>
      <vt:lpstr>Cambria Math</vt:lpstr>
      <vt:lpstr>Georgia</vt:lpstr>
      <vt:lpstr>Times New Roman</vt:lpstr>
      <vt:lpstr>Trebuchet MS</vt:lpstr>
      <vt:lpstr>Wingdings</vt:lpstr>
      <vt:lpstr>Wingdings 2</vt:lpstr>
      <vt:lpstr>都會</vt:lpstr>
      <vt:lpstr>方程式</vt:lpstr>
      <vt:lpstr>Synthesis of novel composite based on carbon nanotube for  electrochemical application</vt:lpstr>
      <vt:lpstr>Outline</vt:lpstr>
      <vt:lpstr>Phenol</vt:lpstr>
      <vt:lpstr>PowerPoint 簡報</vt:lpstr>
      <vt:lpstr>PowerPoint 簡報</vt:lpstr>
      <vt:lpstr>PowerPoint 簡報</vt:lpstr>
      <vt:lpstr>PowerPoint 簡報</vt:lpstr>
      <vt:lpstr>Methods and Experiment </vt:lpstr>
      <vt:lpstr>PowerPoint 簡報</vt:lpstr>
      <vt:lpstr>PowerPoint 簡報</vt:lpstr>
      <vt:lpstr>PowerPoint 簡報</vt:lpstr>
      <vt:lpstr>PowerPoint 簡報</vt:lpstr>
      <vt:lpstr>Results and Discussion</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Conclusions</vt:lpstr>
      <vt:lpstr>PowerPoint 簡報</vt:lpstr>
      <vt:lpstr>PowerPoint 簡報</vt:lpstr>
      <vt:lpstr>PowerPoint 簡報</vt:lpstr>
      <vt:lpstr>PowerPoint 簡報</vt:lpstr>
      <vt:lpstr>PowerPoint 簡報</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 潮</dc:title>
  <dc:creator>milo</dc:creator>
  <cp:lastModifiedBy>Windows User</cp:lastModifiedBy>
  <cp:revision>2586</cp:revision>
  <cp:lastPrinted>2016-07-03T15:36:00Z</cp:lastPrinted>
  <dcterms:created xsi:type="dcterms:W3CDTF">2011-12-19T08:16:22Z</dcterms:created>
  <dcterms:modified xsi:type="dcterms:W3CDTF">2016-07-26T03:53:57Z</dcterms:modified>
</cp:coreProperties>
</file>