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media/image25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597" r:id="rId2"/>
    <p:sldId id="759" r:id="rId3"/>
    <p:sldId id="766" r:id="rId4"/>
    <p:sldId id="779" r:id="rId5"/>
    <p:sldId id="789" r:id="rId6"/>
    <p:sldId id="670" r:id="rId7"/>
    <p:sldId id="760" r:id="rId8"/>
    <p:sldId id="716" r:id="rId9"/>
    <p:sldId id="761" r:id="rId10"/>
    <p:sldId id="790" r:id="rId11"/>
    <p:sldId id="717" r:id="rId12"/>
    <p:sldId id="718" r:id="rId13"/>
    <p:sldId id="721" r:id="rId14"/>
    <p:sldId id="791" r:id="rId15"/>
    <p:sldId id="724" r:id="rId16"/>
    <p:sldId id="726" r:id="rId17"/>
    <p:sldId id="727" r:id="rId18"/>
    <p:sldId id="798" r:id="rId19"/>
    <p:sldId id="728" r:id="rId20"/>
    <p:sldId id="729" r:id="rId21"/>
    <p:sldId id="731" r:id="rId22"/>
    <p:sldId id="732" r:id="rId23"/>
    <p:sldId id="799" r:id="rId24"/>
    <p:sldId id="733" r:id="rId25"/>
    <p:sldId id="734" r:id="rId26"/>
    <p:sldId id="736" r:id="rId27"/>
    <p:sldId id="781" r:id="rId28"/>
    <p:sldId id="783" r:id="rId29"/>
    <p:sldId id="814" r:id="rId30"/>
    <p:sldId id="784" r:id="rId31"/>
    <p:sldId id="808" r:id="rId32"/>
    <p:sldId id="792" r:id="rId33"/>
    <p:sldId id="788" r:id="rId34"/>
    <p:sldId id="741" r:id="rId35"/>
    <p:sldId id="743" r:id="rId36"/>
  </p:sldIdLst>
  <p:sldSz cx="9144000" cy="6858000" type="screen4x3"/>
  <p:notesSz cx="7099300" cy="102346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08080"/>
    <a:srgbClr val="333300"/>
    <a:srgbClr val="FFFFFF"/>
    <a:srgbClr val="CC0000"/>
    <a:srgbClr val="000066"/>
    <a:srgbClr val="0066CC"/>
    <a:srgbClr val="FFFFCC"/>
    <a:srgbClr val="CCFFCC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浅色样式 1 - 强调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1" autoAdjust="0"/>
    <p:restoredTop sz="86561" autoAdjust="0"/>
  </p:normalViewPr>
  <p:slideViewPr>
    <p:cSldViewPr showGuides="1">
      <p:cViewPr varScale="1">
        <p:scale>
          <a:sx n="61" d="100"/>
          <a:sy n="61" d="100"/>
        </p:scale>
        <p:origin x="-1740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5" d="100"/>
        <a:sy n="95" d="100"/>
      </p:scale>
      <p:origin x="0" y="6702"/>
    </p:cViewPr>
  </p:sorterViewPr>
  <p:notesViewPr>
    <p:cSldViewPr showGuides="1">
      <p:cViewPr varScale="1">
        <p:scale>
          <a:sx n="54" d="100"/>
          <a:sy n="54" d="100"/>
        </p:scale>
        <p:origin x="-2880" y="-84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572640C-83F2-4EFD-AF4C-6FFF88018015}" type="datetime1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0E8B818-A149-4128-869D-CC3A0868F08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03111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70F4B885-9D04-460C-B585-E3B5F5F9DDB8}" type="datetime1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CN" altLang="en-US" noProof="0" dirty="0" smtClean="0"/>
              <a:t>单击此处编辑母版文本样式</a:t>
            </a:r>
          </a:p>
          <a:p>
            <a:pPr lvl="1"/>
            <a:r>
              <a:rPr lang="zh-CN" altLang="en-US" noProof="0" dirty="0" smtClean="0"/>
              <a:t>第二级</a:t>
            </a:r>
          </a:p>
          <a:p>
            <a:pPr lvl="2"/>
            <a:r>
              <a:rPr lang="zh-CN" altLang="en-US" noProof="0" dirty="0" smtClean="0"/>
              <a:t>第三级</a:t>
            </a:r>
          </a:p>
          <a:p>
            <a:pPr lvl="3"/>
            <a:r>
              <a:rPr lang="zh-CN" altLang="en-US" noProof="0" dirty="0" smtClean="0"/>
              <a:t>第四级</a:t>
            </a:r>
          </a:p>
          <a:p>
            <a:pPr lvl="4"/>
            <a:r>
              <a:rPr lang="zh-CN" altLang="en-US" noProof="0" dirty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6E795348-FE44-41C2-A774-4405171F09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3328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宋体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FB2122-6812-4D1D-82E7-E901524815FF}" type="slidenum">
              <a:rPr lang="en-US" altLang="zh-CN" smtClean="0">
                <a:latin typeface="Arial" pitchFamily="34" charset="0"/>
              </a:rPr>
              <a:pPr/>
              <a:t>1</a:t>
            </a:fld>
            <a:endParaRPr lang="en-US" altLang="zh-CN" dirty="0" smtClean="0">
              <a:latin typeface="Arial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506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en-US" b="0" dirty="0" smtClean="0"/>
          </a:p>
        </p:txBody>
      </p:sp>
      <p:sp>
        <p:nvSpPr>
          <p:cNvPr id="2" name="日期占位符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14831BB-2978-4871-9035-BF5C18E364DB}" type="datetime1">
              <a:rPr lang="zh-CN" altLang="en-US" smtClean="0"/>
              <a:t>2017/4/18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892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0E13492-A063-40E5-946C-1CB1DD126B89}" type="datetime1">
              <a:rPr lang="zh-CN" altLang="en-US" smtClean="0"/>
              <a:t>2017/4/18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911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0F4B885-9D04-460C-B585-E3B5F5F9DDB8}" type="datetime1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721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C972BB62-D5D7-42F8-96A3-09B501C808EE}" type="datetime1">
              <a:rPr lang="zh-CN" altLang="en-US" smtClean="0"/>
              <a:t>2017/4/18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145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4F2635BC-B52C-476C-BEBC-FE5486EA3D7D}" type="datetime1">
              <a:rPr lang="zh-CN" altLang="en-US" smtClean="0"/>
              <a:t>2017/4/18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875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429DF643-B4F5-45F3-AE5F-B144894AD6B1}" type="datetime1">
              <a:rPr lang="zh-CN" altLang="en-US" smtClean="0"/>
              <a:t>2017/4/18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29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0F4B885-9D04-460C-B585-E3B5F5F9DDB8}" type="datetime1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209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EF9233A3-433B-467C-B313-4A9264256FE2}" type="datetime1">
              <a:rPr lang="zh-CN" altLang="en-US" smtClean="0"/>
              <a:t>2017/4/18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7386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5D3C5877-3ACA-414B-B855-BBFA5CEEEDEB}" type="datetime1">
              <a:rPr lang="zh-CN" altLang="en-US" smtClean="0"/>
              <a:t>2017/4/18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712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734FE53E-3678-4CC7-8C15-CE9309689B1E}" type="datetime1">
              <a:rPr lang="zh-CN" altLang="en-US" smtClean="0"/>
              <a:t>2017/4/18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2420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6C978F54-F11A-43A5-AD23-493981F70190}" type="datetime1">
              <a:rPr lang="zh-CN" altLang="en-US" smtClean="0"/>
              <a:t>2017/4/18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917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A7F2327-F959-4A1C-B446-988416663546}" type="datetime1">
              <a:rPr lang="zh-CN" altLang="en-US" smtClean="0"/>
              <a:t>2017/4/18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718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0F4B885-9D04-460C-B585-E3B5F5F9DDB8}" type="datetime1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3030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8942CE6-181E-4135-9553-603734F74AE7}" type="datetime1">
              <a:rPr lang="zh-CN" altLang="en-US" smtClean="0"/>
              <a:t>2017/4/18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5121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937F1A86-FBAC-46F1-A61C-FB6FAA22202B}" type="datetime1">
              <a:rPr lang="zh-CN" altLang="en-US" smtClean="0"/>
              <a:t>2017/4/18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9615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5C5FC52-0DCF-42B2-9F4E-2F8C5BD3B0D8}" type="datetime1">
              <a:rPr lang="zh-CN" altLang="en-US" smtClean="0"/>
              <a:t>2017/4/18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8527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0F4B885-9D04-460C-B585-E3B5F5F9DDB8}" type="datetime1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4805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A849D720-5CDA-4BF2-B122-CE6CE6D0868E}" type="datetime1">
              <a:rPr lang="zh-CN" altLang="en-US" smtClean="0"/>
              <a:t>2017/4/18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1465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0F4B885-9D04-460C-B585-E3B5F5F9DDB8}" type="datetime1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31236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0F4B885-9D04-460C-B585-E3B5F5F9DDB8}" type="datetime1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5135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0F4B885-9D04-460C-B585-E3B5F5F9DDB8}" type="datetime1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4734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0F4B885-9D04-460C-B585-E3B5F5F9DDB8}" type="datetime1">
              <a:rPr lang="zh-CN" altLang="en-US" smtClean="0"/>
              <a:t>2017/4/18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5430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D06ADEB2-BE58-44A2-865E-DC4010C8A9D2}" type="datetime1">
              <a:rPr lang="zh-CN" altLang="en-US" smtClean="0"/>
              <a:t>2017/4/18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0812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795348-FE44-41C2-A774-4405171F0963}" type="slidenum">
              <a:rPr lang="zh-CN" altLang="en-US" smtClean="0"/>
              <a:pPr>
                <a:defRPr/>
              </a:pPr>
              <a:t>33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9777F553-2CAD-41D0-B151-E99980E6E22D}" type="datetime1">
              <a:rPr lang="zh-CN" altLang="en-US" smtClean="0"/>
              <a:t>2017/4/18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289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0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1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</p:grp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8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</p:grpSp>
        <p:sp>
          <p:nvSpPr>
            <p:cNvPr id="5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772075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331640" y="44624"/>
            <a:ext cx="6480720" cy="886420"/>
          </a:xfrm>
          <a:prstGeom prst="rect">
            <a:avLst/>
          </a:prstGeom>
        </p:spPr>
        <p:txBody>
          <a:bodyPr anchor="ctr"/>
          <a:lstStyle>
            <a:lvl1pPr algn="l">
              <a:defRPr sz="36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4928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318708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6480720" cy="886420"/>
          </a:xfrm>
          <a:prstGeom prst="rect">
            <a:avLst/>
          </a:prstGeom>
        </p:spPr>
        <p:txBody>
          <a:bodyPr anchor="ctr"/>
          <a:lstStyle>
            <a:lvl1pPr algn="l">
              <a:defRPr sz="36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4014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6480720" cy="886420"/>
          </a:xfrm>
          <a:prstGeom prst="rect">
            <a:avLst/>
          </a:prstGeom>
        </p:spPr>
        <p:txBody>
          <a:bodyPr anchor="ctr"/>
          <a:lstStyle>
            <a:lvl1pPr algn="l">
              <a:defRPr sz="36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46783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77280" y="274638"/>
            <a:ext cx="6851104" cy="994122"/>
          </a:xfrm>
          <a:prstGeom prst="rect">
            <a:avLst/>
          </a:prstGeom>
        </p:spPr>
        <p:txBody>
          <a:bodyPr anchor="ctr"/>
          <a:lstStyle>
            <a:lvl1pPr algn="l">
              <a:defRPr sz="3600" b="1">
                <a:latin typeface="+mn-lt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81432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2588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6480720" cy="886420"/>
          </a:xfrm>
          <a:prstGeom prst="rect">
            <a:avLst/>
          </a:prstGeom>
        </p:spPr>
        <p:txBody>
          <a:bodyPr anchor="ctr"/>
          <a:lstStyle>
            <a:lvl1pPr algn="l">
              <a:defRPr sz="36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1628800"/>
            <a:ext cx="5111750" cy="44973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628800"/>
            <a:ext cx="3008313" cy="44973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755910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5225752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1338337"/>
            <a:ext cx="5486400" cy="3890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792490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6578134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6480720" cy="886420"/>
          </a:xfrm>
          <a:prstGeom prst="rect">
            <a:avLst/>
          </a:prstGeom>
        </p:spPr>
        <p:txBody>
          <a:bodyPr anchor="ctr"/>
          <a:lstStyle>
            <a:lvl1pPr algn="l">
              <a:defRPr sz="36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9486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6301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4A9D4-4464-4213-A50F-3A6BF22020D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ChangeArrowheads="1"/>
          </p:cNvSpPr>
          <p:nvPr userDrawn="1"/>
        </p:nvSpPr>
        <p:spPr bwMode="gray">
          <a:xfrm>
            <a:off x="251520" y="854075"/>
            <a:ext cx="8639175" cy="53975"/>
          </a:xfrm>
          <a:prstGeom prst="rect">
            <a:avLst/>
          </a:prstGeom>
          <a:gradFill rotWithShape="0">
            <a:gsLst>
              <a:gs pos="100000">
                <a:schemeClr val="bg1"/>
              </a:gs>
              <a:gs pos="94000">
                <a:srgbClr val="014B88"/>
              </a:gs>
              <a:gs pos="7000">
                <a:srgbClr val="014B88"/>
              </a:gs>
              <a:gs pos="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kumimoji="1" lang="en-US" altLang="en-US" sz="2400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2" r:id="rId1"/>
    <p:sldLayoutId id="2147484481" r:id="rId2"/>
    <p:sldLayoutId id="2147484482" r:id="rId3"/>
    <p:sldLayoutId id="2147484483" r:id="rId4"/>
    <p:sldLayoutId id="2147484484" r:id="rId5"/>
    <p:sldLayoutId id="2147484485" r:id="rId6"/>
    <p:sldLayoutId id="2147484486" r:id="rId7"/>
    <p:sldLayoutId id="2147484487" r:id="rId8"/>
    <p:sldLayoutId id="2147484488" r:id="rId9"/>
    <p:sldLayoutId id="2147484489" r:id="rId10"/>
    <p:sldLayoutId id="2147484490" r:id="rId11"/>
    <p:sldLayoutId id="2147484493" r:id="rId12"/>
  </p:sldLayoutIdLst>
  <p:transition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宋体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  <a:cs typeface="宋体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  <a:cs typeface="宋体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  <a:cs typeface="宋体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pitchFamily="2" charset="-122"/>
          <a:cs typeface="宋体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宋体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矩形 5"/>
          <p:cNvSpPr>
            <a:spLocks noChangeArrowheads="1"/>
          </p:cNvSpPr>
          <p:nvPr/>
        </p:nvSpPr>
        <p:spPr bwMode="auto">
          <a:xfrm>
            <a:off x="2591780" y="6125234"/>
            <a:ext cx="39604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latin typeface="+mn-lt"/>
                <a:ea typeface="黑体" pitchFamily="49" charset="-122"/>
                <a:cs typeface="Times New Roman" pitchFamily="18" charset="0"/>
              </a:rPr>
              <a:t>April </a:t>
            </a:r>
            <a:r>
              <a:rPr lang="en-US" altLang="zh-CN" sz="2000" b="1" dirty="0" smtClean="0">
                <a:latin typeface="+mn-lt"/>
                <a:ea typeface="黑体" pitchFamily="49" charset="-122"/>
                <a:cs typeface="Times New Roman" pitchFamily="18" charset="0"/>
              </a:rPr>
              <a:t>27, </a:t>
            </a:r>
            <a:r>
              <a:rPr lang="en-US" altLang="zh-CN" sz="2000" b="1" dirty="0">
                <a:latin typeface="+mn-lt"/>
                <a:ea typeface="黑体" pitchFamily="49" charset="-122"/>
                <a:cs typeface="Times New Roman" pitchFamily="18" charset="0"/>
              </a:rPr>
              <a:t>2017</a:t>
            </a:r>
            <a:endParaRPr lang="zh-CN" altLang="en-US" sz="2000" dirty="0">
              <a:latin typeface="+mn-lt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9592" y="3522781"/>
            <a:ext cx="7416824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50000"/>
              </a:lnSpc>
              <a:defRPr/>
            </a:pPr>
            <a:r>
              <a:rPr lang="en-US" altLang="zh-CN" sz="2600" b="1" dirty="0" err="1" smtClean="0">
                <a:solidFill>
                  <a:srgbClr val="000000"/>
                </a:solidFill>
                <a:latin typeface="+mn-lt"/>
                <a:ea typeface="黑体" pitchFamily="49" charset="-122"/>
              </a:rPr>
              <a:t>Zhaoliang</a:t>
            </a:r>
            <a:r>
              <a:rPr lang="en-US" altLang="zh-CN" sz="2600" b="1" dirty="0" smtClean="0">
                <a:solidFill>
                  <a:srgbClr val="000000"/>
                </a:solidFill>
                <a:latin typeface="+mn-lt"/>
                <a:ea typeface="黑体" pitchFamily="49" charset="-122"/>
              </a:rPr>
              <a:t> Song</a:t>
            </a:r>
          </a:p>
          <a:p>
            <a:pPr marL="0" lvl="1" algn="ctr">
              <a:lnSpc>
                <a:spcPct val="15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the Surface-Earth System 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Science</a:t>
            </a:r>
          </a:p>
          <a:p>
            <a:pPr marL="0" lvl="1" algn="ctr">
              <a:lnSpc>
                <a:spcPct val="150000"/>
              </a:lnSpc>
              <a:defRPr/>
            </a:pP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Tianjin University, China</a:t>
            </a:r>
          </a:p>
          <a:p>
            <a:pPr marL="0" lvl="1" algn="ctr">
              <a:lnSpc>
                <a:spcPct val="150000"/>
              </a:lnSpc>
              <a:defRPr/>
            </a:pPr>
            <a:r>
              <a:rPr lang="en-US" altLang="zh-CN" sz="2400" b="1" dirty="0" smtClean="0">
                <a:solidFill>
                  <a:srgbClr val="000000"/>
                </a:solidFill>
                <a:latin typeface="+mn-lt"/>
                <a:ea typeface="黑体" pitchFamily="49" charset="-122"/>
              </a:rPr>
              <a:t>songzhaoliang78@163.com</a:t>
            </a:r>
            <a:endParaRPr lang="zh-CN" altLang="en-US" sz="2400" dirty="0" smtClean="0">
              <a:solidFill>
                <a:srgbClr val="000000"/>
              </a:solidFill>
              <a:latin typeface="+mn-lt"/>
              <a:ea typeface="黑体" pitchFamily="49" charset="-122"/>
            </a:endParaRPr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251520" y="1827981"/>
            <a:ext cx="8640960" cy="130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0000FF"/>
                </a:solidFill>
                <a:latin typeface="+mj-lt"/>
                <a:ea typeface="黑体" pitchFamily="49" charset="-122"/>
                <a:cs typeface="Times New Roman" pitchFamily="18" charset="0"/>
              </a:rPr>
              <a:t>Mechanisms 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黑体" pitchFamily="49" charset="-122"/>
                <a:cs typeface="Times New Roman" pitchFamily="18" charset="0"/>
              </a:rPr>
              <a:t>and potential of terrestrial </a:t>
            </a:r>
            <a:r>
              <a:rPr lang="en-US" altLang="zh-CN" sz="2800" b="1" dirty="0" err="1">
                <a:solidFill>
                  <a:srgbClr val="0000FF"/>
                </a:solidFill>
                <a:latin typeface="+mj-lt"/>
                <a:ea typeface="黑体" pitchFamily="49" charset="-122"/>
                <a:cs typeface="Times New Roman" pitchFamily="18" charset="0"/>
              </a:rPr>
              <a:t>phytolith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  <a:ea typeface="黑体" pitchFamily="49" charset="-122"/>
                <a:cs typeface="Times New Roman" pitchFamily="18" charset="0"/>
              </a:rPr>
              <a:t> carbon sequestration: A case study of China</a:t>
            </a:r>
            <a:endParaRPr lang="zh-CN" altLang="en-US" sz="2800" b="1" dirty="0">
              <a:solidFill>
                <a:srgbClr val="0000FF"/>
              </a:solidFill>
              <a:latin typeface="+mj-lt"/>
              <a:ea typeface="黑体" pitchFamily="49" charset="-122"/>
              <a:cs typeface="Times New Roman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60" y="5293917"/>
            <a:ext cx="1349896" cy="138589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05780" y="252946"/>
            <a:ext cx="8586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latin typeface="+mn-lt"/>
              </a:rPr>
              <a:t> </a:t>
            </a:r>
            <a:r>
              <a:rPr lang="en-US" altLang="zh-CN" sz="2000" dirty="0">
                <a:latin typeface="+mn-lt"/>
              </a:rPr>
              <a:t>4</a:t>
            </a:r>
            <a:r>
              <a:rPr lang="en-US" altLang="zh-CN" sz="2000" baseline="30000" dirty="0">
                <a:latin typeface="+mn-lt"/>
              </a:rPr>
              <a:t>th </a:t>
            </a:r>
            <a:r>
              <a:rPr lang="en-US" altLang="zh-CN" sz="2000" dirty="0">
                <a:latin typeface="+mn-lt"/>
              </a:rPr>
              <a:t>International Conference </a:t>
            </a:r>
            <a:r>
              <a:rPr lang="en-US" altLang="zh-CN" sz="2000" dirty="0" smtClean="0">
                <a:latin typeface="+mn-lt"/>
              </a:rPr>
              <a:t>on Geology </a:t>
            </a:r>
            <a:r>
              <a:rPr lang="en-US" altLang="zh-CN" sz="2000" dirty="0">
                <a:latin typeface="+mn-lt"/>
              </a:rPr>
              <a:t>and </a:t>
            </a:r>
            <a:r>
              <a:rPr lang="en-US" altLang="zh-CN" sz="2000" dirty="0" smtClean="0">
                <a:latin typeface="+mn-lt"/>
              </a:rPr>
              <a:t>Geoscience, Dubai</a:t>
            </a:r>
            <a:r>
              <a:rPr lang="en-US" altLang="zh-CN" sz="2000" dirty="0">
                <a:latin typeface="+mn-lt"/>
              </a:rPr>
              <a:t>, UAE </a:t>
            </a:r>
            <a:r>
              <a:rPr lang="en-US" altLang="zh-CN" sz="2000" dirty="0" smtClean="0">
                <a:latin typeface="+mn-lt"/>
              </a:rPr>
              <a:t> </a:t>
            </a:r>
            <a:endParaRPr lang="zh-CN" altLang="en-US" sz="2000" b="1" dirty="0"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1</a:t>
            </a:r>
            <a:endParaRPr lang="zh-CN" altLang="en-US" dirty="0">
              <a:latin typeface="+mn-lt"/>
            </a:endParaRPr>
          </a:p>
        </p:txBody>
      </p:sp>
    </p:spTree>
  </p:cSld>
  <p:clrMapOvr>
    <a:masterClrMapping/>
  </p:clrMapOvr>
  <p:transition advTm="17656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987824" y="44624"/>
            <a:ext cx="3240360" cy="886420"/>
          </a:xfrm>
        </p:spPr>
        <p:txBody>
          <a:bodyPr/>
          <a:lstStyle/>
          <a:p>
            <a:pPr algn="ctr"/>
            <a:r>
              <a:rPr lang="en-US" altLang="zh-CN" sz="3200" dirty="0" smtClean="0">
                <a:solidFill>
                  <a:srgbClr val="C00000"/>
                </a:solidFill>
              </a:rPr>
              <a:t>Outline</a:t>
            </a:r>
            <a:endParaRPr lang="zh-CN" altLang="en-US" sz="3200" dirty="0">
              <a:solidFill>
                <a:srgbClr val="C00000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67544" y="2276872"/>
            <a:ext cx="8490015" cy="4090343"/>
            <a:chOff x="2759872" y="1823655"/>
            <a:chExt cx="6747963" cy="2501788"/>
          </a:xfrm>
        </p:grpSpPr>
        <p:grpSp>
          <p:nvGrpSpPr>
            <p:cNvPr id="27" name="组合 26"/>
            <p:cNvGrpSpPr/>
            <p:nvPr/>
          </p:nvGrpSpPr>
          <p:grpSpPr>
            <a:xfrm>
              <a:off x="2759872" y="1823655"/>
              <a:ext cx="6051855" cy="456624"/>
              <a:chOff x="2759872" y="1823655"/>
              <a:chExt cx="6051855" cy="456624"/>
            </a:xfrm>
          </p:grpSpPr>
          <p:sp>
            <p:nvSpPr>
              <p:cNvPr id="28" name="八边形 27"/>
              <p:cNvSpPr/>
              <p:nvPr/>
            </p:nvSpPr>
            <p:spPr>
              <a:xfrm>
                <a:off x="2759872" y="1823655"/>
                <a:ext cx="864000" cy="432000"/>
              </a:xfrm>
              <a:prstGeom prst="oct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cene3d>
                <a:camera prst="orthographicFront"/>
                <a:lightRig rig="threePt" dir="t"/>
              </a:scene3d>
              <a:sp3d extrusionH="76200" contourW="12700">
                <a:bevelT prst="angle"/>
                <a:bevelB w="139700" prst="cross"/>
                <a:extrusionClr>
                  <a:schemeClr val="tx1">
                    <a:lumMod val="65000"/>
                    <a:lumOff val="3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600" b="1" dirty="0" smtClean="0">
                    <a:solidFill>
                      <a:srgbClr val="FFFFFF"/>
                    </a:solidFill>
                  </a:rPr>
                  <a:t>2</a:t>
                </a:r>
                <a:endParaRPr lang="zh-CN" altLang="en-US" sz="2600" b="1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29" name="直接箭头连接符 28"/>
              <p:cNvCxnSpPr/>
              <p:nvPr/>
            </p:nvCxnSpPr>
            <p:spPr>
              <a:xfrm>
                <a:off x="3508072" y="2265175"/>
                <a:ext cx="5303655" cy="15104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2759872" y="2579480"/>
              <a:ext cx="6696238" cy="1182044"/>
              <a:chOff x="2697457" y="1412830"/>
              <a:chExt cx="6696238" cy="1182044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3529659" y="1412830"/>
                <a:ext cx="5864036" cy="301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600" b="1" dirty="0" smtClean="0"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</a:rPr>
                  <a:t>Storage and stability of </a:t>
                </a:r>
                <a:r>
                  <a:rPr lang="en-US" altLang="zh-CN" sz="2600" b="1" dirty="0" err="1" smtClean="0"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</a:rPr>
                  <a:t>phytoliths</a:t>
                </a:r>
                <a:r>
                  <a:rPr lang="en-US" altLang="zh-CN" sz="2600" b="1" dirty="0" smtClean="0"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</a:rPr>
                  <a:t> in soil profiles</a:t>
                </a:r>
                <a:endParaRPr lang="en-US" altLang="zh-CN" sz="2600" b="1" kern="1600" spc="3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2697457" y="2030847"/>
                <a:ext cx="6051855" cy="564027"/>
                <a:chOff x="2759872" y="1251519"/>
                <a:chExt cx="6051855" cy="564027"/>
              </a:xfrm>
            </p:grpSpPr>
            <p:sp>
              <p:nvSpPr>
                <p:cNvPr id="24" name="八边形 23"/>
                <p:cNvSpPr/>
                <p:nvPr/>
              </p:nvSpPr>
              <p:spPr>
                <a:xfrm>
                  <a:off x="2759872" y="1251519"/>
                  <a:ext cx="864000" cy="432000"/>
                </a:xfrm>
                <a:prstGeom prst="octagon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bg2">
                      <a:lumMod val="75000"/>
                      <a:lumOff val="2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>
                  <a:bevelT prst="angle"/>
                  <a:bevelB w="139700" prst="cross"/>
                  <a:extrusionClr>
                    <a:schemeClr val="tx1">
                      <a:lumMod val="65000"/>
                      <a:lumOff val="35000"/>
                    </a:schemeClr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600" b="1" dirty="0" smtClean="0">
                      <a:solidFill>
                        <a:srgbClr val="FFFFFF"/>
                      </a:solidFill>
                    </a:rPr>
                    <a:t>4</a:t>
                  </a:r>
                  <a:endParaRPr lang="zh-CN" altLang="en-US" sz="2600" b="1" dirty="0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25" name="直接箭头连接符 24"/>
                <p:cNvCxnSpPr/>
                <p:nvPr/>
              </p:nvCxnSpPr>
              <p:spPr>
                <a:xfrm>
                  <a:off x="3508072" y="1815546"/>
                  <a:ext cx="5303655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组合 6"/>
            <p:cNvGrpSpPr/>
            <p:nvPr/>
          </p:nvGrpSpPr>
          <p:grpSpPr>
            <a:xfrm>
              <a:off x="2759872" y="2505611"/>
              <a:ext cx="6747963" cy="1035700"/>
              <a:chOff x="2697457" y="3247460"/>
              <a:chExt cx="6747963" cy="1035700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3555949" y="3981966"/>
                <a:ext cx="5889471" cy="301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6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Phytolith</a:t>
                </a:r>
                <a:r>
                  <a:rPr lang="en-US" altLang="zh-CN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sequestration in ecosystems of China</a:t>
                </a:r>
                <a:endParaRPr lang="zh-CN" altLang="en-US" sz="2600" b="1" kern="1600" spc="3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2697457" y="3247460"/>
                <a:ext cx="6051855" cy="545089"/>
                <a:chOff x="2759872" y="1595202"/>
                <a:chExt cx="6051855" cy="545089"/>
              </a:xfrm>
            </p:grpSpPr>
            <p:sp>
              <p:nvSpPr>
                <p:cNvPr id="20" name="八边形 19"/>
                <p:cNvSpPr/>
                <p:nvPr/>
              </p:nvSpPr>
              <p:spPr>
                <a:xfrm>
                  <a:off x="2759872" y="1595202"/>
                  <a:ext cx="864000" cy="432000"/>
                </a:xfrm>
                <a:prstGeom prst="octagon">
                  <a:avLst/>
                </a:prstGeom>
                <a:solidFill>
                  <a:schemeClr val="bg2">
                    <a:lumMod val="75000"/>
                    <a:lumOff val="25000"/>
                  </a:schemeClr>
                </a:solidFill>
                <a:ln>
                  <a:solidFill>
                    <a:schemeClr val="bg2">
                      <a:lumMod val="75000"/>
                      <a:lumOff val="2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>
                  <a:bevelT prst="angle"/>
                  <a:bevelB w="139700" prst="cross"/>
                  <a:extrusionClr>
                    <a:schemeClr val="tx1">
                      <a:lumMod val="65000"/>
                      <a:lumOff val="35000"/>
                    </a:schemeClr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600" b="1" dirty="0" smtClean="0">
                      <a:solidFill>
                        <a:srgbClr val="FFFFFF"/>
                      </a:solidFill>
                    </a:rPr>
                    <a:t>3</a:t>
                  </a:r>
                  <a:endParaRPr lang="zh-CN" altLang="en-US" sz="2600" b="1" dirty="0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21" name="直接箭头连接符 20"/>
                <p:cNvCxnSpPr/>
                <p:nvPr/>
              </p:nvCxnSpPr>
              <p:spPr>
                <a:xfrm>
                  <a:off x="3508072" y="2140291"/>
                  <a:ext cx="5303655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组合 7"/>
            <p:cNvGrpSpPr/>
            <p:nvPr/>
          </p:nvGrpSpPr>
          <p:grpSpPr>
            <a:xfrm>
              <a:off x="2759872" y="3849608"/>
              <a:ext cx="6046347" cy="475835"/>
              <a:chOff x="2697457" y="3505111"/>
              <a:chExt cx="6046347" cy="475835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3555949" y="3505111"/>
                <a:ext cx="4456495" cy="379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600" b="1" noProof="1" smtClean="0"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  <a:sym typeface="Arial" pitchFamily="34" charset="0"/>
                  </a:rPr>
                  <a:t>Conclusions and perspectives</a:t>
                </a:r>
                <a:endParaRPr lang="zh-CN" altLang="en-US" sz="2600" b="1" noProof="1">
                  <a:latin typeface="Times New Roman" panose="02020603050405020304" pitchFamily="18" charset="0"/>
                  <a:ea typeface="黑体" pitchFamily="49" charset="-122"/>
                  <a:cs typeface="Times New Roman" panose="02020603050405020304" pitchFamily="18" charset="0"/>
                  <a:sym typeface="Arial" pitchFamily="34" charset="0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2697457" y="3548946"/>
                <a:ext cx="6046347" cy="432000"/>
                <a:chOff x="2759872" y="888567"/>
                <a:chExt cx="6046347" cy="432000"/>
              </a:xfrm>
            </p:grpSpPr>
            <p:sp>
              <p:nvSpPr>
                <p:cNvPr id="16" name="八边形 15"/>
                <p:cNvSpPr/>
                <p:nvPr/>
              </p:nvSpPr>
              <p:spPr>
                <a:xfrm>
                  <a:off x="2759872" y="888567"/>
                  <a:ext cx="864000" cy="432000"/>
                </a:xfrm>
                <a:prstGeom prst="octagon">
                  <a:avLst/>
                </a:prstGeom>
                <a:solidFill>
                  <a:schemeClr val="bg2">
                    <a:lumMod val="75000"/>
                    <a:lumOff val="25000"/>
                  </a:schemeClr>
                </a:solidFill>
                <a:ln>
                  <a:solidFill>
                    <a:schemeClr val="bg2">
                      <a:lumMod val="75000"/>
                      <a:lumOff val="2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>
                  <a:bevelT prst="angle"/>
                  <a:bevelB w="139700" prst="cross"/>
                  <a:extrusionClr>
                    <a:schemeClr val="tx1">
                      <a:lumMod val="65000"/>
                      <a:lumOff val="35000"/>
                    </a:schemeClr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600" b="1" dirty="0" smtClean="0">
                      <a:solidFill>
                        <a:srgbClr val="FFFFFF"/>
                      </a:solidFill>
                    </a:rPr>
                    <a:t>5</a:t>
                  </a:r>
                  <a:endParaRPr lang="zh-CN" altLang="en-US" sz="2600" b="1" dirty="0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17" name="直接箭头连接符 16"/>
                <p:cNvCxnSpPr/>
                <p:nvPr/>
              </p:nvCxnSpPr>
              <p:spPr>
                <a:xfrm flipV="1">
                  <a:off x="3502564" y="1319758"/>
                  <a:ext cx="5303655" cy="48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1" name="八边形 30"/>
          <p:cNvSpPr/>
          <p:nvPr/>
        </p:nvSpPr>
        <p:spPr>
          <a:xfrm>
            <a:off x="460614" y="1172118"/>
            <a:ext cx="1087050" cy="704559"/>
          </a:xfrm>
          <a:prstGeom prst="octagon">
            <a:avLst/>
          </a:prstGeom>
          <a:solidFill>
            <a:srgbClr val="0000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 extrusionH="76200" contourW="12700">
            <a:bevelT prst="angle"/>
            <a:bevelB w="139700" prst="cross"/>
            <a:extrusionClr>
              <a:schemeClr val="tx1">
                <a:lumMod val="65000"/>
                <a:lumOff val="3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600" b="1" dirty="0">
                <a:solidFill>
                  <a:srgbClr val="FFFFFF"/>
                </a:solidFill>
              </a:rPr>
              <a:t>1</a:t>
            </a:r>
            <a:endParaRPr lang="zh-CN" altLang="en-US" sz="2600" b="1" dirty="0">
              <a:solidFill>
                <a:srgbClr val="FFFFFF"/>
              </a:solidFill>
            </a:endParaRPr>
          </a:p>
        </p:txBody>
      </p:sp>
      <p:cxnSp>
        <p:nvCxnSpPr>
          <p:cNvPr id="32" name="直接箭头连接符 31"/>
          <p:cNvCxnSpPr/>
          <p:nvPr/>
        </p:nvCxnSpPr>
        <p:spPr>
          <a:xfrm>
            <a:off x="1401969" y="1892199"/>
            <a:ext cx="6672845" cy="24633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1547664" y="1280373"/>
            <a:ext cx="726846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b="1" dirty="0">
                <a:solidFill>
                  <a:srgbClr val="0000FF"/>
                </a:solidFill>
                <a:latin typeface="+mn-lt"/>
              </a:rPr>
              <a:t>T</a:t>
            </a:r>
            <a:r>
              <a:rPr lang="en-US" altLang="zh-CN" sz="2600" b="1" dirty="0" smtClean="0">
                <a:solidFill>
                  <a:srgbClr val="0000FF"/>
                </a:solidFill>
                <a:latin typeface="+mn-lt"/>
              </a:rPr>
              <a:t>errestrial biogeochemical cycles of Si and C</a:t>
            </a:r>
            <a:endParaRPr lang="zh-CN" altLang="en-US" sz="26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73242" y="2329716"/>
            <a:ext cx="62391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latin typeface="+mn-lt"/>
              </a:rPr>
              <a:t>C</a:t>
            </a:r>
            <a:r>
              <a:rPr lang="en-US" altLang="zh-CN" sz="2600" b="1" dirty="0" smtClean="0">
                <a:latin typeface="+mn-lt"/>
              </a:rPr>
              <a:t>haracteristics of </a:t>
            </a:r>
            <a:r>
              <a:rPr lang="en-US" altLang="zh-CN" sz="2600" b="1" dirty="0" err="1" smtClean="0">
                <a:latin typeface="+mn-lt"/>
              </a:rPr>
              <a:t>phytoliths</a:t>
            </a:r>
            <a:endParaRPr lang="zh-CN" altLang="en-US" sz="2600" b="1" dirty="0">
              <a:latin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+mn-lt"/>
              </a:rPr>
              <a:t>2</a:t>
            </a: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19922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5496" y="4252500"/>
            <a:ext cx="8640960" cy="661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dirty="0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 sz="2800" dirty="0" smtClean="0">
                <a:solidFill>
                  <a:srgbClr val="0000FF"/>
                </a:solidFill>
                <a:latin typeface="+mn-lt"/>
              </a:rPr>
              <a:t>       </a:t>
            </a:r>
            <a:endParaRPr lang="zh-CN" altLang="en-US" sz="28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+mn-lt"/>
              </a:rPr>
              <a:t>3</a:t>
            </a:r>
            <a:endParaRPr lang="zh-CN" altLang="en-US" dirty="0">
              <a:latin typeface="+mn-lt"/>
            </a:endParaRPr>
          </a:p>
        </p:txBody>
      </p:sp>
      <p:sp>
        <p:nvSpPr>
          <p:cNvPr id="14" name="TextBox 22"/>
          <p:cNvSpPr txBox="1">
            <a:spLocks noChangeArrowheads="1"/>
          </p:cNvSpPr>
          <p:nvPr/>
        </p:nvSpPr>
        <p:spPr bwMode="auto">
          <a:xfrm>
            <a:off x="116263" y="1937850"/>
            <a:ext cx="4743767" cy="2608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400" b="1" dirty="0" smtClean="0"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 Carbon cycle </a:t>
            </a:r>
            <a:r>
              <a:rPr lang="en-US" altLang="zh-CN" sz="2400" b="1" dirty="0"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plays an important role in the regulation of global climate change</a:t>
            </a:r>
            <a:r>
              <a:rPr lang="zh-CN" altLang="en-US" sz="2400" b="1" dirty="0" smtClean="0"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 </a:t>
            </a:r>
            <a:endParaRPr lang="en-US" altLang="zh-CN" sz="2400" b="1" dirty="0" smtClean="0"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  <a:p>
            <a:pPr marL="342900" indent="-34290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zh-CN" sz="2400" b="1" dirty="0" smtClean="0"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 There are many limits in current global C cycle models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692422" y="2179369"/>
            <a:ext cx="4128050" cy="3834359"/>
            <a:chOff x="323528" y="2957531"/>
            <a:chExt cx="4128050" cy="3834359"/>
          </a:xfrm>
        </p:grpSpPr>
        <p:grpSp>
          <p:nvGrpSpPr>
            <p:cNvPr id="10" name="组合 9"/>
            <p:cNvGrpSpPr/>
            <p:nvPr/>
          </p:nvGrpSpPr>
          <p:grpSpPr>
            <a:xfrm>
              <a:off x="323528" y="2957531"/>
              <a:ext cx="4128050" cy="3834359"/>
              <a:chOff x="-246381" y="1383802"/>
              <a:chExt cx="4708165" cy="4984973"/>
            </a:xfrm>
          </p:grpSpPr>
          <p:pic>
            <p:nvPicPr>
              <p:cNvPr id="12" name="Picture 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383802"/>
                <a:ext cx="4356100" cy="41703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3" name="Text Box 9"/>
              <p:cNvSpPr txBox="1">
                <a:spLocks noChangeArrowheads="1"/>
              </p:cNvSpPr>
              <p:nvPr/>
            </p:nvSpPr>
            <p:spPr bwMode="auto">
              <a:xfrm>
                <a:off x="-246381" y="5928628"/>
                <a:ext cx="4708165" cy="4401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华文中宋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华文中宋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华文中宋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华文中宋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华文中宋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华文中宋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华文中宋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华文中宋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华文中宋" pitchFamily="2" charset="-122"/>
                  </a:defRPr>
                </a:lvl9pPr>
              </a:lstStyle>
              <a:p>
                <a:pPr eaLnBrk="1" hangingPunct="1"/>
                <a:r>
                  <a:rPr kumimoji="1" lang="en-US" altLang="zh-CN" sz="1600" dirty="0" smtClean="0">
                    <a:latin typeface="+mn-lt"/>
                    <a:ea typeface="宋体" pitchFamily="2" charset="-122"/>
                    <a:cs typeface="Times New Roman" pitchFamily="18" charset="0"/>
                  </a:rPr>
                  <a:t>Le </a:t>
                </a:r>
                <a:r>
                  <a:rPr kumimoji="1" lang="en-US" altLang="zh-CN" sz="1600" dirty="0" err="1">
                    <a:latin typeface="+mn-lt"/>
                    <a:ea typeface="宋体" pitchFamily="2" charset="-122"/>
                    <a:cs typeface="Times New Roman" pitchFamily="18" charset="0"/>
                  </a:rPr>
                  <a:t>Quere</a:t>
                </a:r>
                <a:r>
                  <a:rPr kumimoji="1" lang="en-US" altLang="zh-CN" sz="1600" dirty="0">
                    <a:latin typeface="+mn-lt"/>
                    <a:ea typeface="宋体" pitchFamily="2" charset="-122"/>
                    <a:cs typeface="Times New Roman" pitchFamily="18" charset="0"/>
                  </a:rPr>
                  <a:t>, </a:t>
                </a:r>
                <a:r>
                  <a:rPr lang="en-US" altLang="zh-CN" sz="1600" dirty="0">
                    <a:latin typeface="+mn-lt"/>
                  </a:rPr>
                  <a:t>Global Biogeochemical </a:t>
                </a:r>
                <a:r>
                  <a:rPr lang="en-US" altLang="zh-CN" sz="1600" dirty="0" smtClean="0">
                    <a:latin typeface="+mn-lt"/>
                  </a:rPr>
                  <a:t>Cycles, </a:t>
                </a:r>
                <a:r>
                  <a:rPr kumimoji="1" lang="en-US" altLang="zh-CN" sz="1600" dirty="0" smtClean="0">
                    <a:latin typeface="+mn-lt"/>
                    <a:ea typeface="宋体" pitchFamily="2" charset="-122"/>
                    <a:cs typeface="Times New Roman" pitchFamily="18" charset="0"/>
                  </a:rPr>
                  <a:t>2010</a:t>
                </a:r>
                <a:endParaRPr kumimoji="1" lang="en-US" altLang="zh-CN" sz="1600" dirty="0">
                  <a:latin typeface="+mn-lt"/>
                  <a:ea typeface="宋体" pitchFamily="2" charset="-122"/>
                  <a:cs typeface="Times New Roman" pitchFamily="18" charset="0"/>
                </a:endParaRPr>
              </a:p>
            </p:txBody>
          </p:sp>
        </p:grpSp>
        <p:sp>
          <p:nvSpPr>
            <p:cNvPr id="15" name="TextBox 7"/>
            <p:cNvSpPr txBox="1"/>
            <p:nvPr/>
          </p:nvSpPr>
          <p:spPr>
            <a:xfrm>
              <a:off x="755576" y="6093296"/>
              <a:ext cx="3168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latin typeface="Times New Roman" pitchFamily="18" charset="0"/>
                  <a:cs typeface="Times New Roman" pitchFamily="18" charset="0"/>
                </a:rPr>
                <a:t>Global C cycle and its change</a:t>
              </a:r>
              <a:endParaRPr lang="zh-CN" alt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6" name="TextBox 8"/>
          <p:cNvSpPr txBox="1"/>
          <p:nvPr/>
        </p:nvSpPr>
        <p:spPr>
          <a:xfrm>
            <a:off x="395536" y="4555633"/>
            <a:ext cx="4296876" cy="1609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zh-CN" altLang="en-US" sz="2400" b="1" dirty="0" smtClean="0">
                <a:solidFill>
                  <a:srgbClr val="0000FF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Based on carbon itself</a:t>
            </a:r>
          </a:p>
          <a:p>
            <a:pPr marL="342900" indent="-34290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altLang="zh-CN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Lack of impacts 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from silicon and other elements</a:t>
            </a:r>
          </a:p>
        </p:txBody>
      </p:sp>
      <p:sp>
        <p:nvSpPr>
          <p:cNvPr id="18" name="TextBox 1"/>
          <p:cNvSpPr txBox="1"/>
          <p:nvPr/>
        </p:nvSpPr>
        <p:spPr>
          <a:xfrm>
            <a:off x="196117" y="1217770"/>
            <a:ext cx="401584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 smtClean="0">
                <a:latin typeface="Times New Roman" pitchFamily="18" charset="0"/>
                <a:cs typeface="Times New Roman" pitchFamily="18" charset="0"/>
              </a:rPr>
              <a:t>1.1 Biogeochemical C cycle</a:t>
            </a:r>
            <a:endParaRPr lang="zh-CN" altLang="en-US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7504" y="18864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600" spc="300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Terrestrial biogeochemical cycles of Si and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C</a:t>
            </a:r>
            <a:endParaRPr lang="en-US" altLang="zh-CN" sz="2800" b="1" dirty="0">
              <a:solidFill>
                <a:srgbClr val="000066"/>
              </a:solidFill>
              <a:latin typeface="Times New Roman" panose="02020603050405020304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6272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val 27"/>
          <p:cNvSpPr>
            <a:spLocks noChangeArrowheads="1"/>
          </p:cNvSpPr>
          <p:nvPr/>
        </p:nvSpPr>
        <p:spPr bwMode="auto">
          <a:xfrm>
            <a:off x="3981411" y="2789289"/>
            <a:ext cx="1250058" cy="1193569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8000"/>
              </a:solidFill>
            </a:endParaRPr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1331640" y="4254187"/>
            <a:ext cx="2139797" cy="830997"/>
          </a:xfrm>
          <a:prstGeom prst="rect">
            <a:avLst/>
          </a:pr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 err="1">
                <a:solidFill>
                  <a:schemeClr val="bg1"/>
                </a:solidFill>
              </a:rPr>
              <a:t>Phytolith</a:t>
            </a:r>
            <a:r>
              <a:rPr lang="en-US" altLang="zh-CN" sz="1600" b="1" dirty="0">
                <a:solidFill>
                  <a:schemeClr val="bg1"/>
                </a:solidFill>
              </a:rPr>
              <a:t> and </a:t>
            </a:r>
            <a:r>
              <a:rPr lang="en-US" altLang="zh-CN" sz="1600" b="1" dirty="0" err="1">
                <a:solidFill>
                  <a:schemeClr val="bg1"/>
                </a:solidFill>
              </a:rPr>
              <a:t>PhytOC</a:t>
            </a:r>
            <a:r>
              <a:rPr lang="en-US" altLang="zh-CN" sz="1600" b="1" dirty="0">
                <a:solidFill>
                  <a:schemeClr val="bg1"/>
                </a:solidFill>
              </a:rPr>
              <a:t> accumulation in </a:t>
            </a:r>
            <a:r>
              <a:rPr lang="en-US" altLang="zh-CN" sz="1600" b="1" dirty="0" smtClean="0">
                <a:solidFill>
                  <a:schemeClr val="bg1"/>
                </a:solidFill>
              </a:rPr>
              <a:t>plants </a:t>
            </a:r>
            <a:r>
              <a:rPr lang="en-US" altLang="zh-CN" sz="1600" b="1" dirty="0">
                <a:solidFill>
                  <a:schemeClr val="bg1"/>
                </a:solidFill>
              </a:rPr>
              <a:t>and soils</a:t>
            </a:r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3563888" y="1301859"/>
            <a:ext cx="2070993" cy="830997"/>
          </a:xfrm>
          <a:prstGeom prst="rect">
            <a:avLst/>
          </a:pr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 smtClean="0">
                <a:solidFill>
                  <a:schemeClr val="bg1"/>
                </a:solidFill>
              </a:rPr>
              <a:t>Si release </a:t>
            </a:r>
            <a:r>
              <a:rPr lang="en-US" altLang="zh-CN" sz="1600" b="1" dirty="0">
                <a:solidFill>
                  <a:schemeClr val="bg1"/>
                </a:solidFill>
              </a:rPr>
              <a:t>and CO</a:t>
            </a:r>
            <a:r>
              <a:rPr lang="en-US" altLang="zh-CN" sz="1600" b="1" baseline="-25000" dirty="0">
                <a:solidFill>
                  <a:schemeClr val="bg1"/>
                </a:solidFill>
              </a:rPr>
              <a:t>2</a:t>
            </a:r>
            <a:r>
              <a:rPr lang="en-US" altLang="zh-CN" sz="1600" b="1" dirty="0">
                <a:solidFill>
                  <a:schemeClr val="bg1"/>
                </a:solidFill>
              </a:rPr>
              <a:t> consumption during silicate weathering</a:t>
            </a:r>
          </a:p>
        </p:txBody>
      </p:sp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5752327" y="4219179"/>
            <a:ext cx="2204049" cy="830997"/>
          </a:xfrm>
          <a:prstGeom prst="rect">
            <a:avLst/>
          </a:pr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 smtClean="0">
                <a:solidFill>
                  <a:schemeClr val="bg1"/>
                </a:solidFill>
              </a:rPr>
              <a:t>Soil accumulation of </a:t>
            </a:r>
            <a:r>
              <a:rPr lang="en-US" altLang="zh-CN" sz="1600" b="1" dirty="0" err="1" smtClean="0">
                <a:solidFill>
                  <a:schemeClr val="bg1"/>
                </a:solidFill>
              </a:rPr>
              <a:t>aluminosilicates</a:t>
            </a:r>
            <a:r>
              <a:rPr lang="en-US" altLang="zh-CN" sz="1600" b="1" dirty="0" smtClean="0">
                <a:solidFill>
                  <a:schemeClr val="bg1"/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and protected </a:t>
            </a:r>
            <a:r>
              <a:rPr lang="en-US" altLang="zh-CN" sz="1600" b="1" dirty="0" smtClean="0">
                <a:solidFill>
                  <a:schemeClr val="bg1"/>
                </a:solidFill>
              </a:rPr>
              <a:t>C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2054" name="Text Box 7"/>
          <p:cNvSpPr txBox="1">
            <a:spLocks noChangeArrowheads="1"/>
          </p:cNvSpPr>
          <p:nvPr/>
        </p:nvSpPr>
        <p:spPr bwMode="auto">
          <a:xfrm>
            <a:off x="4054487" y="3101891"/>
            <a:ext cx="12329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b="1" dirty="0">
                <a:solidFill>
                  <a:srgbClr val="FFFF00"/>
                </a:solidFill>
              </a:rPr>
              <a:t>Plant </a:t>
            </a:r>
            <a:r>
              <a:rPr lang="en-US" altLang="zh-CN" sz="1600" b="1" dirty="0" smtClean="0">
                <a:solidFill>
                  <a:srgbClr val="FFFF00"/>
                </a:solidFill>
              </a:rPr>
              <a:t>Si uptake</a:t>
            </a:r>
            <a:endParaRPr lang="en-US" altLang="zh-CN" sz="1600" b="1" dirty="0">
              <a:solidFill>
                <a:srgbClr val="FFFF00"/>
              </a:solidFill>
            </a:endParaRPr>
          </a:p>
        </p:txBody>
      </p:sp>
      <p:sp>
        <p:nvSpPr>
          <p:cNvPr id="2055" name="Line 22"/>
          <p:cNvSpPr>
            <a:spLocks noChangeShapeType="1"/>
          </p:cNvSpPr>
          <p:nvPr/>
        </p:nvSpPr>
        <p:spPr bwMode="auto">
          <a:xfrm>
            <a:off x="1883988" y="5412747"/>
            <a:ext cx="866023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6" name="Line 23"/>
          <p:cNvSpPr>
            <a:spLocks noChangeShapeType="1"/>
          </p:cNvSpPr>
          <p:nvPr/>
        </p:nvSpPr>
        <p:spPr bwMode="auto">
          <a:xfrm>
            <a:off x="4594002" y="5406765"/>
            <a:ext cx="866023" cy="0"/>
          </a:xfrm>
          <a:prstGeom prst="line">
            <a:avLst/>
          </a:prstGeom>
          <a:noFill/>
          <a:ln w="38100">
            <a:solidFill>
              <a:srgbClr val="0033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7" name="Text Box 24"/>
          <p:cNvSpPr txBox="1">
            <a:spLocks noChangeArrowheads="1"/>
          </p:cNvSpPr>
          <p:nvPr/>
        </p:nvSpPr>
        <p:spPr bwMode="auto">
          <a:xfrm>
            <a:off x="2774888" y="5270656"/>
            <a:ext cx="1882861" cy="31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 err="1"/>
              <a:t>Possitive</a:t>
            </a:r>
            <a:r>
              <a:rPr lang="en-US" altLang="zh-CN" sz="1600" b="1" dirty="0"/>
              <a:t> feedback</a:t>
            </a:r>
          </a:p>
        </p:txBody>
      </p:sp>
      <p:sp>
        <p:nvSpPr>
          <p:cNvPr id="2058" name="Text Box 25"/>
          <p:cNvSpPr txBox="1">
            <a:spLocks noChangeArrowheads="1"/>
          </p:cNvSpPr>
          <p:nvPr/>
        </p:nvSpPr>
        <p:spPr bwMode="auto">
          <a:xfrm>
            <a:off x="5470909" y="5270656"/>
            <a:ext cx="1890635" cy="31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/>
              <a:t>Negative feedback</a:t>
            </a:r>
          </a:p>
        </p:txBody>
      </p:sp>
      <p:sp>
        <p:nvSpPr>
          <p:cNvPr id="2059" name="Line 28"/>
          <p:cNvSpPr>
            <a:spLocks noChangeShapeType="1"/>
          </p:cNvSpPr>
          <p:nvPr/>
        </p:nvSpPr>
        <p:spPr bwMode="auto">
          <a:xfrm>
            <a:off x="4634427" y="2189513"/>
            <a:ext cx="0" cy="601271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0" name="Line 29"/>
          <p:cNvSpPr>
            <a:spLocks noChangeShapeType="1"/>
          </p:cNvSpPr>
          <p:nvPr/>
        </p:nvSpPr>
        <p:spPr bwMode="auto">
          <a:xfrm flipH="1">
            <a:off x="2563435" y="3670257"/>
            <a:ext cx="1492607" cy="520504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1" name="Line 30"/>
          <p:cNvSpPr>
            <a:spLocks noChangeShapeType="1"/>
          </p:cNvSpPr>
          <p:nvPr/>
        </p:nvSpPr>
        <p:spPr bwMode="auto">
          <a:xfrm flipV="1">
            <a:off x="2554106" y="2162591"/>
            <a:ext cx="2080321" cy="2037144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2" name="Line 31"/>
          <p:cNvSpPr>
            <a:spLocks noChangeShapeType="1"/>
          </p:cNvSpPr>
          <p:nvPr/>
        </p:nvSpPr>
        <p:spPr bwMode="auto">
          <a:xfrm>
            <a:off x="4621989" y="2180539"/>
            <a:ext cx="2015019" cy="2037144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3" name="Line 32"/>
          <p:cNvSpPr>
            <a:spLocks noChangeShapeType="1"/>
          </p:cNvSpPr>
          <p:nvPr/>
        </p:nvSpPr>
        <p:spPr bwMode="auto">
          <a:xfrm>
            <a:off x="3458999" y="4451012"/>
            <a:ext cx="2285554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4" name="Line 33"/>
          <p:cNvSpPr>
            <a:spLocks noChangeShapeType="1"/>
          </p:cNvSpPr>
          <p:nvPr/>
        </p:nvSpPr>
        <p:spPr bwMode="auto">
          <a:xfrm flipH="1">
            <a:off x="3482321" y="4585625"/>
            <a:ext cx="2266897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5" name="Line 34"/>
          <p:cNvSpPr>
            <a:spLocks noChangeShapeType="1"/>
          </p:cNvSpPr>
          <p:nvPr/>
        </p:nvSpPr>
        <p:spPr bwMode="auto">
          <a:xfrm flipH="1" flipV="1">
            <a:off x="5077261" y="2180539"/>
            <a:ext cx="2015019" cy="201919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6" name="Line 35"/>
          <p:cNvSpPr>
            <a:spLocks noChangeShapeType="1"/>
          </p:cNvSpPr>
          <p:nvPr/>
        </p:nvSpPr>
        <p:spPr bwMode="auto">
          <a:xfrm flipH="1" flipV="1">
            <a:off x="5293285" y="2189513"/>
            <a:ext cx="2015019" cy="2019195"/>
          </a:xfrm>
          <a:prstGeom prst="line">
            <a:avLst/>
          </a:prstGeom>
          <a:noFill/>
          <a:ln w="38100">
            <a:solidFill>
              <a:srgbClr val="0033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7" name="Text Box 36"/>
          <p:cNvSpPr txBox="1">
            <a:spLocks noChangeArrowheads="1"/>
          </p:cNvSpPr>
          <p:nvPr/>
        </p:nvSpPr>
        <p:spPr bwMode="auto">
          <a:xfrm rot="2840964">
            <a:off x="5805433" y="3054730"/>
            <a:ext cx="165474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00" b="1" dirty="0" smtClean="0"/>
              <a:t>Transport-limited</a:t>
            </a:r>
            <a:endParaRPr lang="en-US" altLang="zh-CN" sz="1500" b="1" dirty="0"/>
          </a:p>
        </p:txBody>
      </p:sp>
      <p:sp>
        <p:nvSpPr>
          <p:cNvPr id="2068" name="Text Box 37"/>
          <p:cNvSpPr txBox="1">
            <a:spLocks noChangeArrowheads="1"/>
          </p:cNvSpPr>
          <p:nvPr/>
        </p:nvSpPr>
        <p:spPr bwMode="auto">
          <a:xfrm rot="2827929">
            <a:off x="5053733" y="3086139"/>
            <a:ext cx="178504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00" b="1" dirty="0" smtClean="0"/>
              <a:t>Weathering-limited</a:t>
            </a:r>
            <a:endParaRPr lang="en-US" altLang="zh-CN" sz="1500" b="1" dirty="0"/>
          </a:p>
        </p:txBody>
      </p:sp>
      <p:sp>
        <p:nvSpPr>
          <p:cNvPr id="22" name="矩形 21"/>
          <p:cNvSpPr/>
          <p:nvPr/>
        </p:nvSpPr>
        <p:spPr>
          <a:xfrm>
            <a:off x="179512" y="5734417"/>
            <a:ext cx="88204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200" dirty="0" smtClean="0">
                <a:latin typeface="+mn-lt"/>
              </a:rPr>
              <a:t>Feedback among processes of terrestrial biogeochemical Si and C cycles </a:t>
            </a:r>
          </a:p>
        </p:txBody>
      </p:sp>
      <p:sp>
        <p:nvSpPr>
          <p:cNvPr id="23" name="矩形 22"/>
          <p:cNvSpPr/>
          <p:nvPr/>
        </p:nvSpPr>
        <p:spPr>
          <a:xfrm>
            <a:off x="251520" y="5715"/>
            <a:ext cx="856895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600" b="1" dirty="0" smtClean="0">
                <a:latin typeface="+mn-lt"/>
              </a:rPr>
              <a:t>1.2 Interactions </a:t>
            </a:r>
            <a:r>
              <a:rPr lang="en-US" altLang="zh-CN" sz="2600" b="1" dirty="0">
                <a:latin typeface="+mn-lt"/>
              </a:rPr>
              <a:t>of </a:t>
            </a:r>
            <a:r>
              <a:rPr lang="en-US" altLang="zh-CN" sz="2600" b="1" dirty="0" smtClean="0">
                <a:latin typeface="+mn-lt"/>
              </a:rPr>
              <a:t>silicate </a:t>
            </a:r>
            <a:r>
              <a:rPr lang="en-US" altLang="zh-CN" sz="2600" b="1" dirty="0">
                <a:latin typeface="+mn-lt"/>
              </a:rPr>
              <a:t>weathering, </a:t>
            </a:r>
            <a:r>
              <a:rPr lang="en-US" altLang="zh-CN" sz="2600" b="1" dirty="0" err="1" smtClean="0">
                <a:latin typeface="+mn-lt"/>
              </a:rPr>
              <a:t>phytolith</a:t>
            </a:r>
            <a:r>
              <a:rPr lang="en-US" altLang="zh-CN" sz="2600" b="1" dirty="0" smtClean="0">
                <a:latin typeface="+mn-lt"/>
              </a:rPr>
              <a:t> dynamics, </a:t>
            </a:r>
            <a:r>
              <a:rPr lang="en-US" altLang="zh-CN" sz="2600" b="1" dirty="0">
                <a:latin typeface="+mn-lt"/>
              </a:rPr>
              <a:t>and </a:t>
            </a:r>
            <a:r>
              <a:rPr lang="en-US" altLang="zh-CN" sz="2600" b="1" dirty="0" err="1" smtClean="0">
                <a:latin typeface="+mn-lt"/>
              </a:rPr>
              <a:t>aluminosilicate</a:t>
            </a:r>
            <a:r>
              <a:rPr lang="en-US" altLang="zh-CN" sz="2600" b="1" dirty="0" smtClean="0">
                <a:latin typeface="+mn-lt"/>
              </a:rPr>
              <a:t> accumulation</a:t>
            </a:r>
            <a:endParaRPr lang="zh-CN" altLang="en-US" sz="2600" b="1" dirty="0">
              <a:latin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+mn-lt"/>
              </a:rPr>
              <a:t>4</a:t>
            </a:r>
            <a:endParaRPr lang="zh-CN" altLang="en-US" dirty="0">
              <a:latin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98875" y="6413266"/>
            <a:ext cx="44053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+mn-lt"/>
              </a:rPr>
              <a:t>Song et al,. </a:t>
            </a:r>
            <a:r>
              <a:rPr lang="en-US" altLang="zh-CN" sz="2000" dirty="0" smtClean="0">
                <a:latin typeface="+mn-lt"/>
              </a:rPr>
              <a:t>Earth-Science </a:t>
            </a:r>
            <a:r>
              <a:rPr lang="en-US" altLang="zh-CN" sz="2000" dirty="0">
                <a:latin typeface="+mn-lt"/>
              </a:rPr>
              <a:t>Reviews, 2012</a:t>
            </a:r>
            <a:endParaRPr lang="zh-CN" alt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10619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987824" y="44624"/>
            <a:ext cx="3240360" cy="886420"/>
          </a:xfrm>
        </p:spPr>
        <p:txBody>
          <a:bodyPr/>
          <a:lstStyle/>
          <a:p>
            <a:pPr algn="ctr"/>
            <a:r>
              <a:rPr lang="en-US" altLang="zh-CN" sz="3200" dirty="0" smtClean="0">
                <a:solidFill>
                  <a:srgbClr val="C00000"/>
                </a:solidFill>
              </a:rPr>
              <a:t>Outline</a:t>
            </a:r>
            <a:endParaRPr lang="zh-CN" altLang="en-US" sz="3200" dirty="0">
              <a:solidFill>
                <a:srgbClr val="C00000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67544" y="2276872"/>
            <a:ext cx="8490015" cy="4090343"/>
            <a:chOff x="2759872" y="1823655"/>
            <a:chExt cx="6747963" cy="2501788"/>
          </a:xfrm>
        </p:grpSpPr>
        <p:grpSp>
          <p:nvGrpSpPr>
            <p:cNvPr id="27" name="组合 26"/>
            <p:cNvGrpSpPr/>
            <p:nvPr/>
          </p:nvGrpSpPr>
          <p:grpSpPr>
            <a:xfrm>
              <a:off x="2759872" y="1823655"/>
              <a:ext cx="6051855" cy="456624"/>
              <a:chOff x="2759872" y="1823655"/>
              <a:chExt cx="6051855" cy="456624"/>
            </a:xfrm>
          </p:grpSpPr>
          <p:sp>
            <p:nvSpPr>
              <p:cNvPr id="28" name="八边形 27"/>
              <p:cNvSpPr/>
              <p:nvPr/>
            </p:nvSpPr>
            <p:spPr>
              <a:xfrm>
                <a:off x="2759872" y="1823655"/>
                <a:ext cx="864000" cy="432000"/>
              </a:xfrm>
              <a:prstGeom prst="octagon">
                <a:avLst/>
              </a:prstGeom>
              <a:solidFill>
                <a:srgbClr val="0000FF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cene3d>
                <a:camera prst="orthographicFront"/>
                <a:lightRig rig="threePt" dir="t"/>
              </a:scene3d>
              <a:sp3d extrusionH="76200" contourW="12700">
                <a:bevelT prst="angle"/>
                <a:bevelB w="139700" prst="cross"/>
                <a:extrusionClr>
                  <a:schemeClr val="tx1">
                    <a:lumMod val="65000"/>
                    <a:lumOff val="3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600" b="1" dirty="0" smtClean="0">
                    <a:solidFill>
                      <a:schemeClr val="bg1"/>
                    </a:solidFill>
                  </a:rPr>
                  <a:t>2</a:t>
                </a:r>
                <a:endParaRPr lang="zh-CN" altLang="en-US" sz="26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9" name="直接箭头连接符 28"/>
              <p:cNvCxnSpPr/>
              <p:nvPr/>
            </p:nvCxnSpPr>
            <p:spPr>
              <a:xfrm>
                <a:off x="3508072" y="2265175"/>
                <a:ext cx="5303655" cy="15104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2759872" y="2579480"/>
              <a:ext cx="6696238" cy="1182044"/>
              <a:chOff x="2697457" y="1412830"/>
              <a:chExt cx="6696238" cy="1182044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3529659" y="1412830"/>
                <a:ext cx="5864036" cy="301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600" b="1" dirty="0" smtClean="0"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</a:rPr>
                  <a:t>Storage and stability of </a:t>
                </a:r>
                <a:r>
                  <a:rPr lang="en-US" altLang="zh-CN" sz="2600" b="1" dirty="0" err="1" smtClean="0"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</a:rPr>
                  <a:t>phytoliths</a:t>
                </a:r>
                <a:r>
                  <a:rPr lang="en-US" altLang="zh-CN" sz="2600" b="1" dirty="0" smtClean="0"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</a:rPr>
                  <a:t> in soil profiles</a:t>
                </a:r>
                <a:endParaRPr lang="en-US" altLang="zh-CN" sz="2600" b="1" kern="1600" spc="3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2697457" y="2030847"/>
                <a:ext cx="6051855" cy="564027"/>
                <a:chOff x="2759872" y="1251519"/>
                <a:chExt cx="6051855" cy="564027"/>
              </a:xfrm>
            </p:grpSpPr>
            <p:sp>
              <p:nvSpPr>
                <p:cNvPr id="24" name="八边形 23"/>
                <p:cNvSpPr/>
                <p:nvPr/>
              </p:nvSpPr>
              <p:spPr>
                <a:xfrm>
                  <a:off x="2759872" y="1251519"/>
                  <a:ext cx="864000" cy="432000"/>
                </a:xfrm>
                <a:prstGeom prst="octagon">
                  <a:avLst/>
                </a:prstGeom>
                <a:solidFill>
                  <a:schemeClr val="bg2">
                    <a:lumMod val="75000"/>
                    <a:lumOff val="25000"/>
                  </a:schemeClr>
                </a:solidFill>
                <a:ln>
                  <a:solidFill>
                    <a:schemeClr val="bg2">
                      <a:lumMod val="75000"/>
                      <a:lumOff val="2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>
                  <a:bevelT prst="angle"/>
                  <a:bevelB w="139700" prst="cross"/>
                  <a:extrusionClr>
                    <a:schemeClr val="tx1">
                      <a:lumMod val="65000"/>
                      <a:lumOff val="35000"/>
                    </a:schemeClr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600" b="1" dirty="0" smtClean="0">
                      <a:solidFill>
                        <a:schemeClr val="bg1"/>
                      </a:solidFill>
                    </a:rPr>
                    <a:t>4</a:t>
                  </a:r>
                  <a:endParaRPr lang="zh-CN" altLang="en-US" sz="2600" b="1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25" name="直接箭头连接符 24"/>
                <p:cNvCxnSpPr/>
                <p:nvPr/>
              </p:nvCxnSpPr>
              <p:spPr>
                <a:xfrm>
                  <a:off x="3508072" y="1815546"/>
                  <a:ext cx="5303655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组合 6"/>
            <p:cNvGrpSpPr/>
            <p:nvPr/>
          </p:nvGrpSpPr>
          <p:grpSpPr>
            <a:xfrm>
              <a:off x="2759872" y="2505611"/>
              <a:ext cx="6747963" cy="1035700"/>
              <a:chOff x="2697457" y="3247460"/>
              <a:chExt cx="6747963" cy="1035700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3555949" y="3981966"/>
                <a:ext cx="5889471" cy="301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6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Phytolith</a:t>
                </a:r>
                <a:r>
                  <a:rPr lang="en-US" altLang="zh-CN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sequestration in ecosystems of China</a:t>
                </a:r>
                <a:endParaRPr lang="zh-CN" altLang="en-US" sz="2600" b="1" kern="1600" spc="3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2697457" y="3247460"/>
                <a:ext cx="6051855" cy="545089"/>
                <a:chOff x="2759872" y="1595202"/>
                <a:chExt cx="6051855" cy="545089"/>
              </a:xfrm>
            </p:grpSpPr>
            <p:sp>
              <p:nvSpPr>
                <p:cNvPr id="20" name="八边形 19"/>
                <p:cNvSpPr/>
                <p:nvPr/>
              </p:nvSpPr>
              <p:spPr>
                <a:xfrm>
                  <a:off x="2759872" y="1595202"/>
                  <a:ext cx="864000" cy="432000"/>
                </a:xfrm>
                <a:prstGeom prst="octagon">
                  <a:avLst/>
                </a:prstGeom>
                <a:solidFill>
                  <a:schemeClr val="bg2">
                    <a:lumMod val="75000"/>
                    <a:lumOff val="25000"/>
                  </a:schemeClr>
                </a:solidFill>
                <a:ln>
                  <a:solidFill>
                    <a:schemeClr val="bg2">
                      <a:lumMod val="75000"/>
                      <a:lumOff val="2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>
                  <a:bevelT prst="angle"/>
                  <a:bevelB w="139700" prst="cross"/>
                  <a:extrusionClr>
                    <a:schemeClr val="tx1">
                      <a:lumMod val="65000"/>
                      <a:lumOff val="35000"/>
                    </a:schemeClr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600" b="1" dirty="0" smtClean="0">
                      <a:solidFill>
                        <a:schemeClr val="bg1"/>
                      </a:solidFill>
                    </a:rPr>
                    <a:t>3</a:t>
                  </a:r>
                  <a:endParaRPr lang="zh-CN" altLang="en-US" sz="2600" b="1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21" name="直接箭头连接符 20"/>
                <p:cNvCxnSpPr/>
                <p:nvPr/>
              </p:nvCxnSpPr>
              <p:spPr>
                <a:xfrm>
                  <a:off x="3508072" y="2140291"/>
                  <a:ext cx="5303655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组合 7"/>
            <p:cNvGrpSpPr/>
            <p:nvPr/>
          </p:nvGrpSpPr>
          <p:grpSpPr>
            <a:xfrm>
              <a:off x="2759872" y="3849608"/>
              <a:ext cx="6046347" cy="475835"/>
              <a:chOff x="2697457" y="3505111"/>
              <a:chExt cx="6046347" cy="475835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3555949" y="3505111"/>
                <a:ext cx="4456495" cy="379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600" b="1" noProof="1" smtClean="0"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  <a:sym typeface="Arial" pitchFamily="34" charset="0"/>
                  </a:rPr>
                  <a:t>Conclusions and perspectives</a:t>
                </a:r>
                <a:endParaRPr lang="zh-CN" altLang="en-US" sz="2600" b="1" noProof="1">
                  <a:latin typeface="Times New Roman" panose="02020603050405020304" pitchFamily="18" charset="0"/>
                  <a:ea typeface="黑体" pitchFamily="49" charset="-122"/>
                  <a:cs typeface="Times New Roman" panose="02020603050405020304" pitchFamily="18" charset="0"/>
                  <a:sym typeface="Arial" pitchFamily="34" charset="0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2697457" y="3548946"/>
                <a:ext cx="6046347" cy="432000"/>
                <a:chOff x="2759872" y="888567"/>
                <a:chExt cx="6046347" cy="432000"/>
              </a:xfrm>
            </p:grpSpPr>
            <p:sp>
              <p:nvSpPr>
                <p:cNvPr id="16" name="八边形 15"/>
                <p:cNvSpPr/>
                <p:nvPr/>
              </p:nvSpPr>
              <p:spPr>
                <a:xfrm>
                  <a:off x="2759872" y="888567"/>
                  <a:ext cx="864000" cy="432000"/>
                </a:xfrm>
                <a:prstGeom prst="octagon">
                  <a:avLst/>
                </a:prstGeom>
                <a:solidFill>
                  <a:schemeClr val="bg2">
                    <a:lumMod val="75000"/>
                    <a:lumOff val="25000"/>
                  </a:schemeClr>
                </a:solidFill>
                <a:ln>
                  <a:solidFill>
                    <a:schemeClr val="bg2">
                      <a:lumMod val="75000"/>
                      <a:lumOff val="2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>
                  <a:bevelT prst="angle"/>
                  <a:bevelB w="139700" prst="cross"/>
                  <a:extrusionClr>
                    <a:schemeClr val="tx1">
                      <a:lumMod val="65000"/>
                      <a:lumOff val="35000"/>
                    </a:schemeClr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600" b="1" dirty="0" smtClean="0">
                      <a:solidFill>
                        <a:schemeClr val="bg1"/>
                      </a:solidFill>
                    </a:rPr>
                    <a:t>5</a:t>
                  </a:r>
                  <a:endParaRPr lang="zh-CN" altLang="en-US" sz="2600" b="1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7" name="直接箭头连接符 16"/>
                <p:cNvCxnSpPr/>
                <p:nvPr/>
              </p:nvCxnSpPr>
              <p:spPr>
                <a:xfrm flipV="1">
                  <a:off x="3502564" y="1319758"/>
                  <a:ext cx="5303655" cy="48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1" name="八边形 30"/>
          <p:cNvSpPr/>
          <p:nvPr/>
        </p:nvSpPr>
        <p:spPr>
          <a:xfrm>
            <a:off x="460614" y="1172118"/>
            <a:ext cx="1087050" cy="704559"/>
          </a:xfrm>
          <a:prstGeom prst="octagon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 extrusionH="76200" contourW="12700">
            <a:bevelT prst="angle"/>
            <a:bevelB w="139700" prst="cross"/>
            <a:extrusionClr>
              <a:schemeClr val="tx1">
                <a:lumMod val="65000"/>
                <a:lumOff val="3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600" b="1" dirty="0">
                <a:solidFill>
                  <a:schemeClr val="bg1"/>
                </a:solidFill>
              </a:rPr>
              <a:t>1</a:t>
            </a:r>
            <a:endParaRPr lang="zh-CN" altLang="en-US" sz="2600" b="1" dirty="0">
              <a:solidFill>
                <a:schemeClr val="bg1"/>
              </a:solidFill>
            </a:endParaRPr>
          </a:p>
        </p:txBody>
      </p:sp>
      <p:cxnSp>
        <p:nvCxnSpPr>
          <p:cNvPr id="32" name="直接箭头连接符 31"/>
          <p:cNvCxnSpPr/>
          <p:nvPr/>
        </p:nvCxnSpPr>
        <p:spPr>
          <a:xfrm>
            <a:off x="1401969" y="1892199"/>
            <a:ext cx="6672845" cy="24633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1547664" y="1280373"/>
            <a:ext cx="726846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b="1" dirty="0">
                <a:latin typeface="+mn-lt"/>
              </a:rPr>
              <a:t>T</a:t>
            </a:r>
            <a:r>
              <a:rPr lang="en-US" altLang="zh-CN" sz="2600" b="1" dirty="0" smtClean="0">
                <a:latin typeface="+mn-lt"/>
              </a:rPr>
              <a:t>errestrial biogeochemical cycles of Si and C</a:t>
            </a:r>
            <a:endParaRPr lang="zh-CN" altLang="en-US" sz="2600" b="1" dirty="0">
              <a:latin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73242" y="2329716"/>
            <a:ext cx="62391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0000FF"/>
                </a:solidFill>
                <a:latin typeface="+mn-lt"/>
              </a:rPr>
              <a:t>C</a:t>
            </a:r>
            <a:r>
              <a:rPr lang="en-US" altLang="zh-CN" sz="2600" b="1" dirty="0" smtClean="0">
                <a:solidFill>
                  <a:srgbClr val="0000FF"/>
                </a:solidFill>
                <a:latin typeface="+mn-lt"/>
              </a:rPr>
              <a:t>haracteristics of </a:t>
            </a:r>
            <a:r>
              <a:rPr lang="en-US" altLang="zh-CN" sz="2600" b="1" dirty="0" err="1" smtClean="0">
                <a:solidFill>
                  <a:srgbClr val="0000FF"/>
                </a:solidFill>
                <a:latin typeface="+mn-lt"/>
              </a:rPr>
              <a:t>phytoliths</a:t>
            </a:r>
            <a:endParaRPr lang="zh-CN" altLang="en-US" sz="26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+mn-lt"/>
              </a:rPr>
              <a:t>5</a:t>
            </a: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212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内容占位符 1"/>
          <p:cNvSpPr>
            <a:spLocks noGrp="1" noChangeArrowheads="1"/>
          </p:cNvSpPr>
          <p:nvPr>
            <p:ph sz="half" idx="1"/>
          </p:nvPr>
        </p:nvSpPr>
        <p:spPr>
          <a:xfrm>
            <a:off x="251520" y="1628800"/>
            <a:ext cx="8640960" cy="1800200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altLang="zh-CN" sz="2400" b="1" dirty="0" smtClean="0"/>
              <a:t>        Dissolved silicon </a:t>
            </a:r>
            <a:r>
              <a:rPr lang="en-US" altLang="zh-CN" sz="2400" b="1" dirty="0"/>
              <a:t>in </a:t>
            </a:r>
            <a:r>
              <a:rPr lang="en-US" altLang="zh-CN" sz="2400" b="1" dirty="0" smtClean="0"/>
              <a:t>soil </a:t>
            </a:r>
            <a:r>
              <a:rPr lang="en-US" altLang="zh-CN" sz="2400" b="1" dirty="0"/>
              <a:t>solution </a:t>
            </a:r>
            <a:r>
              <a:rPr lang="en-US" altLang="zh-CN" sz="2400" b="1" dirty="0" smtClean="0"/>
              <a:t>is taken </a:t>
            </a:r>
            <a:r>
              <a:rPr lang="en-US" altLang="zh-CN" sz="2400" b="1" dirty="0"/>
              <a:t>up by plant </a:t>
            </a:r>
            <a:r>
              <a:rPr lang="en-US" altLang="zh-CN" sz="2400" b="1" dirty="0" smtClean="0"/>
              <a:t>roots and eventually </a:t>
            </a:r>
            <a:r>
              <a:rPr lang="en-US" altLang="zh-CN" sz="2400" b="1" dirty="0"/>
              <a:t>deposited within </a:t>
            </a:r>
            <a:r>
              <a:rPr lang="en-US" altLang="zh-CN" sz="2400" b="1" dirty="0" smtClean="0"/>
              <a:t>cell or between cells to form </a:t>
            </a:r>
            <a:r>
              <a:rPr lang="en-US" altLang="zh-CN" sz="2400" b="1" dirty="0" err="1" smtClean="0"/>
              <a:t>phytoliths</a:t>
            </a:r>
            <a:r>
              <a:rPr lang="en-US" altLang="zh-CN" sz="2400" b="1" dirty="0" smtClean="0"/>
              <a:t> </a:t>
            </a:r>
            <a:r>
              <a:rPr lang="it-IT" altLang="zh-CN" sz="2400" b="1" dirty="0" smtClean="0"/>
              <a:t>(</a:t>
            </a:r>
            <a:r>
              <a:rPr lang="it-IT" altLang="zh-CN" sz="2400" b="1" dirty="0"/>
              <a:t>Piperno, </a:t>
            </a:r>
            <a:r>
              <a:rPr lang="it-IT" altLang="zh-CN" sz="2400" b="1" dirty="0" smtClean="0"/>
              <a:t>1988).</a:t>
            </a:r>
            <a:endParaRPr lang="zh-CN" altLang="en-US" sz="2400" b="1" dirty="0" smtClean="0">
              <a:ea typeface="黑体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0556" y="5661248"/>
            <a:ext cx="896155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200" dirty="0">
                <a:latin typeface="+mn-lt"/>
              </a:rPr>
              <a:t>A hypothetical model of how C becomes occluded during </a:t>
            </a:r>
            <a:r>
              <a:rPr lang="en-US" altLang="zh-CN" sz="2200" dirty="0" err="1">
                <a:latin typeface="+mn-lt"/>
              </a:rPr>
              <a:t>phytolith</a:t>
            </a:r>
            <a:r>
              <a:rPr lang="en-US" altLang="zh-CN" sz="2200" dirty="0">
                <a:latin typeface="+mn-lt"/>
              </a:rPr>
              <a:t> formation</a:t>
            </a:r>
            <a:endParaRPr lang="zh-CN" altLang="en-US" sz="2200" dirty="0">
              <a:latin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1" y="3717032"/>
            <a:ext cx="8995053" cy="1834307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418887" y="6269250"/>
            <a:ext cx="42348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 smtClean="0">
                <a:latin typeface="+mn-lt"/>
              </a:rPr>
              <a:t>Carter, </a:t>
            </a:r>
            <a:r>
              <a:rPr lang="en-US" altLang="zh-CN" sz="2000" dirty="0">
                <a:latin typeface="+mn-lt"/>
              </a:rPr>
              <a:t>Quaternary </a:t>
            </a:r>
            <a:r>
              <a:rPr lang="en-US" altLang="zh-CN" sz="2000" dirty="0" smtClean="0">
                <a:latin typeface="+mn-lt"/>
              </a:rPr>
              <a:t>International, 2009</a:t>
            </a:r>
            <a:endParaRPr lang="zh-CN" altLang="en-US" sz="2000" dirty="0">
              <a:latin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6</a:t>
            </a:r>
            <a:endParaRPr lang="zh-CN" altLang="en-US" dirty="0">
              <a:latin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9512" y="1064349"/>
            <a:ext cx="74168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 </a:t>
            </a:r>
            <a:r>
              <a:rPr lang="en-US" altLang="zh-C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ormation </a:t>
            </a:r>
            <a:r>
              <a:rPr lang="en-US" altLang="zh-C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morphotypes</a:t>
            </a:r>
            <a:r>
              <a:rPr lang="en-US" altLang="zh-C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altLang="zh-CN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phytoliths</a:t>
            </a:r>
            <a:endParaRPr lang="zh-CN" altLang="en-US" sz="2600" dirty="0"/>
          </a:p>
        </p:txBody>
      </p:sp>
      <p:sp>
        <p:nvSpPr>
          <p:cNvPr id="11" name="矩形 10"/>
          <p:cNvSpPr/>
          <p:nvPr/>
        </p:nvSpPr>
        <p:spPr>
          <a:xfrm>
            <a:off x="107504" y="18864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600" spc="300" dirty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kern="1600" spc="300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 Characteristics of </a:t>
            </a:r>
            <a:r>
              <a:rPr lang="en-US" altLang="zh-CN" sz="2800" b="1" dirty="0" err="1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phytoliths</a:t>
            </a:r>
            <a:endParaRPr lang="en-US" altLang="zh-CN" sz="2800" b="1" dirty="0">
              <a:solidFill>
                <a:srgbClr val="000066"/>
              </a:solidFill>
              <a:latin typeface="Times New Roman" panose="02020603050405020304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0137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16632"/>
            <a:ext cx="8352928" cy="547260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7504" y="5589240"/>
            <a:ext cx="896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Selected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phytoliths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modern grasses (a)–(k) 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phytoliths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soils with different weathering degrees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(l)–(</a:t>
            </a:r>
            <a:r>
              <a:rPr lang="en-US" altLang="zh-C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o).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+mn-lt"/>
              </a:rPr>
              <a:t>7</a:t>
            </a:r>
            <a:endParaRPr lang="zh-CN" altLang="en-US" dirty="0">
              <a:latin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5576" y="6453336"/>
            <a:ext cx="77048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Lü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Quat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Sci. Rev. 2016;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Borrelli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J. Soils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Sediments,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2010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2027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67544" y="5848510"/>
            <a:ext cx="82809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200" dirty="0" smtClean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200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2200" dirty="0" smtClean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ontents of </a:t>
            </a:r>
            <a:r>
              <a:rPr lang="en-US" altLang="zh-CN" sz="2200" dirty="0" err="1" smtClean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phytoliths</a:t>
            </a:r>
            <a:r>
              <a:rPr lang="en-US" altLang="zh-CN" sz="2200" dirty="0" smtClean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 in different plant groups</a:t>
            </a:r>
            <a:endParaRPr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3528" y="6413266"/>
            <a:ext cx="8532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err="1" smtClean="0">
                <a:latin typeface="+mn-lt"/>
              </a:rPr>
              <a:t>Hodson</a:t>
            </a:r>
            <a:r>
              <a:rPr lang="en-US" altLang="zh-CN" sz="2000" dirty="0" smtClean="0">
                <a:latin typeface="+mn-lt"/>
              </a:rPr>
              <a:t>, et al., </a:t>
            </a:r>
            <a:r>
              <a:rPr lang="en-US" altLang="zh-CN" sz="2000" dirty="0">
                <a:latin typeface="+mn-lt"/>
              </a:rPr>
              <a:t>Ann. Bot.</a:t>
            </a:r>
            <a:r>
              <a:rPr lang="en-US" altLang="zh-CN" sz="2000" dirty="0" smtClean="0">
                <a:latin typeface="+mn-lt"/>
                <a:cs typeface="Times New Roman" panose="02020603050405020304" pitchFamily="18" charset="0"/>
              </a:rPr>
              <a:t> 2005</a:t>
            </a:r>
            <a:r>
              <a:rPr lang="en-US" altLang="zh-CN" sz="2000" dirty="0">
                <a:latin typeface="+mn-lt"/>
                <a:cs typeface="Times New Roman" panose="02020603050405020304" pitchFamily="18" charset="0"/>
              </a:rPr>
              <a:t>; Song et al., Earth-Science Reviews, </a:t>
            </a:r>
            <a:r>
              <a:rPr lang="en-US" altLang="zh-CN" sz="2000" dirty="0" smtClean="0">
                <a:latin typeface="+mn-lt"/>
                <a:cs typeface="Times New Roman" panose="02020603050405020304" pitchFamily="18" charset="0"/>
              </a:rPr>
              <a:t>2016</a:t>
            </a:r>
            <a:endParaRPr lang="zh-CN" altLang="en-US" sz="2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 bwMode="gray">
          <a:xfrm rot="16200000">
            <a:off x="811725" y="2796788"/>
            <a:ext cx="2083947" cy="468052"/>
          </a:xfrm>
          <a:prstGeom prst="rect">
            <a:avLst/>
          </a:prstGeom>
          <a:solidFill>
            <a:srgbClr val="FFFFFF"/>
          </a:solidFill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B166E"/>
                </a:solidFill>
                <a:uLnTx/>
                <a:uFillTx/>
                <a:latin typeface="+mn-lt"/>
                <a:ea typeface="+mn-ea"/>
              </a:rPr>
              <a:t>Phytolith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B166E"/>
                </a:solidFill>
                <a:uLnTx/>
                <a:uFillTx/>
                <a:latin typeface="+mn-lt"/>
                <a:ea typeface="+mn-ea"/>
              </a:rPr>
              <a:t> (%)</a:t>
            </a: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2B166E"/>
              </a:solidFill>
              <a:uLnTx/>
              <a:uFillTx/>
              <a:latin typeface="+mn-lt"/>
              <a:ea typeface="+mn-ea"/>
            </a:endParaRPr>
          </a:p>
        </p:txBody>
      </p:sp>
      <p:sp>
        <p:nvSpPr>
          <p:cNvPr id="10" name="矩形 9"/>
          <p:cNvSpPr/>
          <p:nvPr/>
        </p:nvSpPr>
        <p:spPr bwMode="gray">
          <a:xfrm rot="16200000">
            <a:off x="775720" y="2949188"/>
            <a:ext cx="2083947" cy="468052"/>
          </a:xfrm>
          <a:prstGeom prst="rect">
            <a:avLst/>
          </a:prstGeom>
          <a:solidFill>
            <a:srgbClr val="FFFFFF"/>
          </a:solidFill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B166E"/>
                </a:solidFill>
                <a:uLnTx/>
                <a:uFillTx/>
                <a:latin typeface="+mn-lt"/>
                <a:ea typeface="+mn-ea"/>
              </a:rPr>
              <a:t>Phytolith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B166E"/>
                </a:solidFill>
                <a:uLnTx/>
                <a:uFillTx/>
                <a:latin typeface="+mn-lt"/>
                <a:ea typeface="+mn-ea"/>
              </a:rPr>
              <a:t> (%)</a:t>
            </a: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2B166E"/>
              </a:solidFill>
              <a:uLnTx/>
              <a:uFillTx/>
              <a:latin typeface="+mn-lt"/>
              <a:ea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583668" y="1484784"/>
            <a:ext cx="5940660" cy="4502994"/>
            <a:chOff x="1583668" y="1628800"/>
            <a:chExt cx="5940660" cy="450299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1680" y="1628800"/>
              <a:ext cx="5832648" cy="41477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矩形 2"/>
            <p:cNvSpPr/>
            <p:nvPr/>
          </p:nvSpPr>
          <p:spPr bwMode="gray">
            <a:xfrm>
              <a:off x="2555269" y="3528285"/>
              <a:ext cx="1332147" cy="2603509"/>
            </a:xfrm>
            <a:prstGeom prst="rect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2B166E"/>
                </a:solidFill>
                <a:uLnTx/>
                <a:uFillTx/>
                <a:latin typeface="Verdana" pitchFamily="34" charset="0"/>
                <a:ea typeface="+mn-ea"/>
              </a:endParaRPr>
            </a:p>
          </p:txBody>
        </p:sp>
        <p:sp>
          <p:nvSpPr>
            <p:cNvPr id="11" name="矩形 10"/>
            <p:cNvSpPr/>
            <p:nvPr/>
          </p:nvSpPr>
          <p:spPr bwMode="gray">
            <a:xfrm rot="16200000">
              <a:off x="775720" y="2868796"/>
              <a:ext cx="2083947" cy="46805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2B166E"/>
                  </a:solidFill>
                  <a:uLnTx/>
                  <a:uFillTx/>
                  <a:latin typeface="+mn-lt"/>
                  <a:ea typeface="+mn-ea"/>
                </a:rPr>
                <a:t>Phytolith</a:t>
              </a: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B166E"/>
                  </a:solidFill>
                  <a:uLnTx/>
                  <a:uFillTx/>
                  <a:latin typeface="+mn-lt"/>
                  <a:ea typeface="+mn-ea"/>
                </a:rPr>
                <a:t> (%)</a:t>
              </a: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B166E"/>
                </a:solidFill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8" name="矩形 7"/>
            <p:cNvSpPr/>
            <p:nvPr/>
          </p:nvSpPr>
          <p:spPr bwMode="gray">
            <a:xfrm rot="16200000">
              <a:off x="2087723" y="5049180"/>
              <a:ext cx="1656184" cy="432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400" kern="0" dirty="0" smtClean="0">
                  <a:solidFill>
                    <a:srgbClr val="2B166E"/>
                  </a:solidFill>
                  <a:latin typeface="+mn-lt"/>
                  <a:ea typeface="+mn-ea"/>
                </a:rPr>
                <a:t>G</a:t>
              </a:r>
              <a:r>
                <a:rPr kumimoji="0" lang="en-US" altLang="zh-CN" sz="2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2B166E"/>
                  </a:solidFill>
                  <a:uLnTx/>
                  <a:uFillTx/>
                  <a:latin typeface="+mn-lt"/>
                  <a:ea typeface="+mn-ea"/>
                </a:rPr>
                <a:t>ymnosperm</a:t>
              </a: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B166E"/>
                </a:solidFill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13" name="矩形 12"/>
            <p:cNvSpPr/>
            <p:nvPr/>
          </p:nvSpPr>
          <p:spPr bwMode="gray">
            <a:xfrm rot="16200000">
              <a:off x="2735796" y="5049180"/>
              <a:ext cx="1656184" cy="432048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B166E"/>
                  </a:solidFill>
                  <a:uLnTx/>
                  <a:uFillTx/>
                  <a:latin typeface="+mn-lt"/>
                  <a:ea typeface="+mn-ea"/>
                </a:rPr>
                <a:t>Angiosperm</a:t>
              </a: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B166E"/>
                </a:solidFill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14" name="矩形 13"/>
            <p:cNvSpPr/>
            <p:nvPr/>
          </p:nvSpPr>
          <p:spPr bwMode="gray">
            <a:xfrm rot="16200000">
              <a:off x="3455876" y="5049181"/>
              <a:ext cx="1656184" cy="432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marL="0" marR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B166E"/>
                  </a:solidFill>
                  <a:uLnTx/>
                  <a:uFillTx/>
                  <a:latin typeface="+mn-lt"/>
                  <a:ea typeface="+mn-ea"/>
                </a:rPr>
                <a:t>Ferns</a:t>
              </a: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B166E"/>
                </a:solidFill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15" name="矩形 14"/>
            <p:cNvSpPr/>
            <p:nvPr/>
          </p:nvSpPr>
          <p:spPr bwMode="gray">
            <a:xfrm rot="16200000">
              <a:off x="4896036" y="5049181"/>
              <a:ext cx="1656184" cy="432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marL="0" marR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B166E"/>
                  </a:solidFill>
                  <a:uLnTx/>
                  <a:uFillTx/>
                  <a:latin typeface="+mn-lt"/>
                  <a:ea typeface="+mn-ea"/>
                </a:rPr>
                <a:t>Club mosses</a:t>
              </a: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B166E"/>
                </a:solidFill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16" name="矩形 15"/>
            <p:cNvSpPr/>
            <p:nvPr/>
          </p:nvSpPr>
          <p:spPr bwMode="gray">
            <a:xfrm rot="16200000">
              <a:off x="4175956" y="5049181"/>
              <a:ext cx="1656184" cy="432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marL="0" marR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400" kern="0" dirty="0" smtClean="0">
                  <a:solidFill>
                    <a:srgbClr val="2B166E"/>
                  </a:solidFill>
                  <a:latin typeface="+mn-lt"/>
                  <a:ea typeface="+mn-ea"/>
                </a:rPr>
                <a:t>Mosses</a:t>
              </a: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B166E"/>
                </a:solidFill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17" name="矩形 16"/>
            <p:cNvSpPr/>
            <p:nvPr/>
          </p:nvSpPr>
          <p:spPr bwMode="gray">
            <a:xfrm rot="16200000">
              <a:off x="5616116" y="5049181"/>
              <a:ext cx="1656184" cy="432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marL="0" marR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B166E"/>
                  </a:solidFill>
                  <a:uLnTx/>
                  <a:uFillTx/>
                  <a:latin typeface="+mn-lt"/>
                  <a:ea typeface="+mn-ea"/>
                </a:rPr>
                <a:t>Horse-tails</a:t>
              </a: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B166E"/>
                </a:solidFill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18" name="矩形 17"/>
            <p:cNvSpPr/>
            <p:nvPr/>
          </p:nvSpPr>
          <p:spPr bwMode="gray">
            <a:xfrm rot="16200000">
              <a:off x="6299684" y="5049180"/>
              <a:ext cx="1656184" cy="4320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marL="0" marR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B166E"/>
                  </a:solidFill>
                  <a:uLnTx/>
                  <a:uFillTx/>
                  <a:latin typeface="+mn-lt"/>
                  <a:ea typeface="+mn-ea"/>
                </a:rPr>
                <a:t>Liverworts</a:t>
              </a: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2B166E"/>
                </a:solidFill>
                <a:uLnTx/>
                <a:uFillTx/>
                <a:latin typeface="+mn-lt"/>
                <a:ea typeface="+mn-ea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+mn-lt"/>
              </a:rPr>
              <a:t>8</a:t>
            </a:r>
            <a:endParaRPr lang="zh-CN" altLang="en-US" dirty="0">
              <a:latin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9512" y="1052736"/>
            <a:ext cx="73448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2.2 Distribution </a:t>
            </a:r>
            <a:r>
              <a:rPr lang="en-US" altLang="zh-C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altLang="zh-CN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phytoliths</a:t>
            </a:r>
            <a:r>
              <a:rPr lang="en-US" altLang="zh-C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different 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plants</a:t>
            </a:r>
            <a:endParaRPr lang="zh-CN" altLang="en-US" sz="2600" dirty="0"/>
          </a:p>
        </p:txBody>
      </p:sp>
      <p:sp>
        <p:nvSpPr>
          <p:cNvPr id="21" name="矩形 20"/>
          <p:cNvSpPr/>
          <p:nvPr/>
        </p:nvSpPr>
        <p:spPr>
          <a:xfrm>
            <a:off x="107504" y="18864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600" spc="300" dirty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kern="1600" spc="300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 Characteristics of </a:t>
            </a:r>
            <a:r>
              <a:rPr lang="en-US" altLang="zh-CN" sz="2800" b="1" dirty="0" err="1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phytoliths</a:t>
            </a:r>
            <a:endParaRPr lang="en-US" altLang="zh-CN" sz="2800" b="1" dirty="0">
              <a:solidFill>
                <a:srgbClr val="000066"/>
              </a:solidFill>
              <a:latin typeface="Times New Roman" panose="02020603050405020304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6866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860032" y="2030182"/>
            <a:ext cx="3816425" cy="360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zh-CN" sz="2400" b="1" dirty="0" err="1" smtClean="0">
                <a:latin typeface="+mn-lt"/>
                <a:cs typeface="Times New Roman" panose="02020603050405020304" pitchFamily="18" charset="0"/>
              </a:rPr>
              <a:t>Phytoliths</a:t>
            </a:r>
            <a:r>
              <a:rPr lang="en-US" altLang="zh-CN" sz="2400" b="1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+mn-lt"/>
                <a:cs typeface="Times New Roman" panose="02020603050405020304" pitchFamily="18" charset="0"/>
              </a:rPr>
              <a:t>consist mainly of SiO</a:t>
            </a:r>
            <a:r>
              <a:rPr lang="en-US" altLang="zh-CN" sz="2400" b="1" baseline="-25000" dirty="0">
                <a:latin typeface="+mn-lt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+mn-lt"/>
                <a:cs typeface="Times New Roman" panose="02020603050405020304" pitchFamily="18" charset="0"/>
              </a:rPr>
              <a:t> (66 to 91%) with </a:t>
            </a:r>
            <a:r>
              <a:rPr lang="en-US" altLang="zh-CN" sz="2400" b="1" dirty="0" smtClean="0">
                <a:latin typeface="+mn-lt"/>
                <a:cs typeface="Times New Roman" panose="02020603050405020304" pitchFamily="18" charset="0"/>
              </a:rPr>
              <a:t>minor </a:t>
            </a:r>
            <a:r>
              <a:rPr lang="en-US" altLang="zh-CN" sz="2400" b="1" dirty="0">
                <a:latin typeface="+mn-lt"/>
                <a:cs typeface="Times New Roman" panose="02020603050405020304" pitchFamily="18" charset="0"/>
              </a:rPr>
              <a:t>amounts of other elements such as </a:t>
            </a:r>
            <a:r>
              <a:rPr lang="en-US" altLang="zh-CN" sz="2400" b="1" dirty="0" smtClean="0">
                <a:latin typeface="+mn-lt"/>
                <a:cs typeface="Times New Roman" panose="02020603050405020304" pitchFamily="18" charset="0"/>
              </a:rPr>
              <a:t>C, Fe and Al.</a:t>
            </a:r>
          </a:p>
          <a:p>
            <a:pPr marL="342900" indent="-342900" algn="just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zh-CN" sz="2400" b="1" dirty="0" err="1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Phytoliths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 can occlude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0.2–6%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of organic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  <a:cs typeface="Times New Roman" panose="02020603050405020304" pitchFamily="18" charset="0"/>
              </a:rPr>
              <a:t>C.</a:t>
            </a:r>
            <a:endParaRPr lang="en-US" altLang="zh-CN" sz="2400" b="1" dirty="0">
              <a:solidFill>
                <a:srgbClr val="0000FF"/>
              </a:solidFill>
              <a:latin typeface="+mn-lt"/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3528" y="1903626"/>
            <a:ext cx="4392488" cy="3685614"/>
            <a:chOff x="251520" y="1903626"/>
            <a:chExt cx="4392488" cy="368561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139" y="1966269"/>
              <a:ext cx="3837902" cy="3416981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668892" y="1903626"/>
              <a:ext cx="519011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latin typeface="+mn-lt"/>
                </a:rPr>
                <a:t>1000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25317" y="2188205"/>
              <a:ext cx="426331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latin typeface="+mn-lt"/>
                </a:rPr>
                <a:t>9</a:t>
              </a:r>
              <a:r>
                <a:rPr lang="en-US" altLang="zh-CN" dirty="0" smtClean="0">
                  <a:latin typeface="+mn-lt"/>
                </a:rPr>
                <a:t>00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25317" y="2513948"/>
              <a:ext cx="426331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latin typeface="+mn-lt"/>
                </a:rPr>
                <a:t>800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41862" y="2798526"/>
              <a:ext cx="426331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latin typeface="+mn-lt"/>
                </a:rPr>
                <a:t>7</a:t>
              </a:r>
              <a:r>
                <a:rPr lang="en-US" altLang="zh-CN" dirty="0" smtClean="0">
                  <a:latin typeface="+mn-lt"/>
                </a:rPr>
                <a:t>00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61572" y="3075945"/>
              <a:ext cx="426331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latin typeface="+mn-lt"/>
                </a:rPr>
                <a:t>6</a:t>
              </a:r>
              <a:r>
                <a:rPr lang="en-US" altLang="zh-CN" dirty="0" smtClean="0">
                  <a:latin typeface="+mn-lt"/>
                </a:rPr>
                <a:t>00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61572" y="3394985"/>
              <a:ext cx="426331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latin typeface="+mn-lt"/>
                </a:rPr>
                <a:t>5</a:t>
              </a:r>
              <a:r>
                <a:rPr lang="en-US" altLang="zh-CN" dirty="0" smtClean="0">
                  <a:latin typeface="+mn-lt"/>
                </a:rPr>
                <a:t>00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89110" y="4877337"/>
              <a:ext cx="240969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latin typeface="+mn-lt"/>
                </a:rPr>
                <a:t>0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61572" y="3688714"/>
              <a:ext cx="426331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latin typeface="+mn-lt"/>
                </a:rPr>
                <a:t>4</a:t>
              </a:r>
              <a:r>
                <a:rPr lang="en-US" altLang="zh-CN" dirty="0" smtClean="0">
                  <a:latin typeface="+mn-lt"/>
                </a:rPr>
                <a:t>00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61571" y="3982444"/>
              <a:ext cx="426331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latin typeface="+mn-lt"/>
                </a:rPr>
                <a:t>300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61570" y="4296230"/>
              <a:ext cx="426331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latin typeface="+mn-lt"/>
                </a:rPr>
                <a:t>2</a:t>
              </a:r>
              <a:r>
                <a:rPr lang="en-US" altLang="zh-CN" dirty="0" smtClean="0">
                  <a:latin typeface="+mn-lt"/>
                </a:rPr>
                <a:t>00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61572" y="4578902"/>
              <a:ext cx="426331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latin typeface="+mn-lt"/>
                </a:rPr>
                <a:t>1</a:t>
              </a:r>
              <a:r>
                <a:rPr lang="en-US" altLang="zh-CN" dirty="0" smtClean="0">
                  <a:latin typeface="+mn-lt"/>
                </a:rPr>
                <a:t>00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062580" y="5017878"/>
              <a:ext cx="240969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 smtClean="0">
                  <a:latin typeface="+mn-lt"/>
                </a:rPr>
                <a:t>0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26" name="文本框 15"/>
            <p:cNvSpPr txBox="1"/>
            <p:nvPr/>
          </p:nvSpPr>
          <p:spPr>
            <a:xfrm>
              <a:off x="1361372" y="5017878"/>
              <a:ext cx="240969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r"/>
              <a:r>
                <a:rPr lang="en-US" altLang="zh-CN" dirty="0" smtClean="0">
                  <a:latin typeface="+mn-lt"/>
                </a:rPr>
                <a:t>1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27" name="文本框 15"/>
            <p:cNvSpPr txBox="1"/>
            <p:nvPr/>
          </p:nvSpPr>
          <p:spPr>
            <a:xfrm>
              <a:off x="1698635" y="5017878"/>
              <a:ext cx="240970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r"/>
              <a:r>
                <a:rPr lang="en-US" altLang="zh-CN" dirty="0">
                  <a:latin typeface="+mn-lt"/>
                </a:rPr>
                <a:t>2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28" name="文本框 15"/>
            <p:cNvSpPr txBox="1"/>
            <p:nvPr/>
          </p:nvSpPr>
          <p:spPr>
            <a:xfrm>
              <a:off x="2045574" y="5017878"/>
              <a:ext cx="240970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r"/>
              <a:r>
                <a:rPr lang="en-US" altLang="zh-CN" dirty="0">
                  <a:latin typeface="+mn-lt"/>
                </a:rPr>
                <a:t>3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29" name="文本框 15"/>
            <p:cNvSpPr txBox="1"/>
            <p:nvPr/>
          </p:nvSpPr>
          <p:spPr>
            <a:xfrm>
              <a:off x="2392514" y="5017878"/>
              <a:ext cx="240970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r"/>
              <a:r>
                <a:rPr lang="en-US" altLang="zh-CN" dirty="0">
                  <a:latin typeface="+mn-lt"/>
                </a:rPr>
                <a:t>4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30" name="文本框 15"/>
            <p:cNvSpPr txBox="1"/>
            <p:nvPr/>
          </p:nvSpPr>
          <p:spPr>
            <a:xfrm>
              <a:off x="2691307" y="5029815"/>
              <a:ext cx="240970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r"/>
              <a:r>
                <a:rPr lang="en-US" altLang="zh-CN" dirty="0">
                  <a:latin typeface="+mn-lt"/>
                </a:rPr>
                <a:t>5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31" name="文本框 15"/>
            <p:cNvSpPr txBox="1"/>
            <p:nvPr/>
          </p:nvSpPr>
          <p:spPr>
            <a:xfrm>
              <a:off x="4310358" y="5017878"/>
              <a:ext cx="333650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r"/>
              <a:r>
                <a:rPr lang="en-US" altLang="zh-CN" dirty="0" smtClean="0">
                  <a:latin typeface="+mn-lt"/>
                </a:rPr>
                <a:t>10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32" name="文本框 15"/>
            <p:cNvSpPr txBox="1"/>
            <p:nvPr/>
          </p:nvSpPr>
          <p:spPr>
            <a:xfrm>
              <a:off x="4021241" y="5017878"/>
              <a:ext cx="240970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r"/>
              <a:r>
                <a:rPr lang="en-US" altLang="zh-CN" dirty="0">
                  <a:latin typeface="+mn-lt"/>
                </a:rPr>
                <a:t>9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33" name="文本框 15"/>
            <p:cNvSpPr txBox="1"/>
            <p:nvPr/>
          </p:nvSpPr>
          <p:spPr>
            <a:xfrm>
              <a:off x="3722448" y="5010718"/>
              <a:ext cx="240970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r"/>
              <a:r>
                <a:rPr lang="en-US" altLang="zh-CN" dirty="0">
                  <a:latin typeface="+mn-lt"/>
                </a:rPr>
                <a:t>8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34" name="文本框 15"/>
            <p:cNvSpPr txBox="1"/>
            <p:nvPr/>
          </p:nvSpPr>
          <p:spPr>
            <a:xfrm>
              <a:off x="3383788" y="5017878"/>
              <a:ext cx="240970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r"/>
              <a:r>
                <a:rPr lang="en-US" altLang="zh-CN" dirty="0">
                  <a:latin typeface="+mn-lt"/>
                </a:rPr>
                <a:t>7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35" name="文本框 15"/>
            <p:cNvSpPr txBox="1"/>
            <p:nvPr/>
          </p:nvSpPr>
          <p:spPr>
            <a:xfrm>
              <a:off x="3028569" y="5017878"/>
              <a:ext cx="240970" cy="284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r"/>
              <a:r>
                <a:rPr lang="en-US" altLang="zh-CN" dirty="0">
                  <a:latin typeface="+mn-lt"/>
                </a:rPr>
                <a:t>6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 rot="10800000">
              <a:off x="251520" y="3163705"/>
              <a:ext cx="444867" cy="74306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2400" dirty="0" smtClean="0">
                  <a:latin typeface="+mn-lt"/>
                </a:rPr>
                <a:t>Counts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997428" y="5233517"/>
              <a:ext cx="1676874" cy="355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latin typeface="+mn-lt"/>
                </a:rPr>
                <a:t>Kev</a:t>
              </a:r>
              <a:endParaRPr lang="zh-CN" altLang="en-US" sz="2400" dirty="0">
                <a:latin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 rot="10800000">
              <a:off x="1048473" y="4232267"/>
              <a:ext cx="370722" cy="39722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 err="1" smtClean="0">
                  <a:solidFill>
                    <a:srgbClr val="0000FF"/>
                  </a:solidFill>
                  <a:latin typeface="+mn-lt"/>
                </a:rPr>
                <a:t>CKa</a:t>
              </a:r>
              <a:endParaRPr lang="zh-CN" altLang="en-US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 rot="10800000">
              <a:off x="1151648" y="2798526"/>
              <a:ext cx="370722" cy="40710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 err="1">
                  <a:solidFill>
                    <a:srgbClr val="0000FF"/>
                  </a:solidFill>
                  <a:latin typeface="+mn-lt"/>
                </a:rPr>
                <a:t>O</a:t>
              </a:r>
              <a:r>
                <a:rPr lang="en-US" altLang="zh-CN" dirty="0" err="1" smtClean="0">
                  <a:solidFill>
                    <a:srgbClr val="0000FF"/>
                  </a:solidFill>
                  <a:latin typeface="+mn-lt"/>
                </a:rPr>
                <a:t>Ka</a:t>
              </a:r>
              <a:endParaRPr lang="zh-CN" altLang="en-US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 rot="10800000">
              <a:off x="1522370" y="2156518"/>
              <a:ext cx="370722" cy="42686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 err="1" smtClean="0">
                  <a:solidFill>
                    <a:srgbClr val="0000FF"/>
                  </a:solidFill>
                  <a:latin typeface="+mn-lt"/>
                </a:rPr>
                <a:t>SiKa</a:t>
              </a:r>
              <a:endParaRPr lang="zh-CN" altLang="en-US" dirty="0">
                <a:solidFill>
                  <a:srgbClr val="0000FF"/>
                </a:solidFill>
                <a:latin typeface="+mn-lt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323528" y="5734417"/>
            <a:ext cx="45558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latin typeface="+mn-lt"/>
              </a:rPr>
              <a:t>Si, O, C in </a:t>
            </a:r>
            <a:r>
              <a:rPr lang="en-US" altLang="zh-CN" sz="2200" dirty="0" err="1" smtClean="0">
                <a:latin typeface="+mn-lt"/>
              </a:rPr>
              <a:t>phytolith</a:t>
            </a:r>
            <a:r>
              <a:rPr lang="en-US" altLang="zh-CN" sz="2200" dirty="0">
                <a:latin typeface="+mn-lt"/>
              </a:rPr>
              <a:t> </a:t>
            </a:r>
            <a:r>
              <a:rPr lang="en-US" altLang="zh-CN" sz="2200" dirty="0" smtClean="0">
                <a:latin typeface="+mn-lt"/>
              </a:rPr>
              <a:t>(SEM-EDS)</a:t>
            </a:r>
            <a:endParaRPr lang="zh-CN" altLang="en-US" sz="2200" dirty="0">
              <a:latin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339752" y="6341258"/>
            <a:ext cx="46085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err="1" smtClean="0">
                <a:latin typeface="+mn-lt"/>
              </a:rPr>
              <a:t>Anala</a:t>
            </a:r>
            <a:r>
              <a:rPr lang="en-US" altLang="zh-CN" sz="2000" dirty="0">
                <a:latin typeface="+mn-lt"/>
              </a:rPr>
              <a:t>,</a:t>
            </a:r>
            <a:r>
              <a:rPr lang="en-US" altLang="zh-CN" sz="2000" dirty="0" smtClean="0">
                <a:latin typeface="+mn-lt"/>
              </a:rPr>
              <a:t> et al., </a:t>
            </a:r>
            <a:r>
              <a:rPr lang="en-US" altLang="zh-CN" sz="2000" dirty="0">
                <a:latin typeface="+mn-lt"/>
              </a:rPr>
              <a:t>Paddy Water </a:t>
            </a:r>
            <a:r>
              <a:rPr lang="en-US" altLang="zh-CN" sz="2000" dirty="0" smtClean="0">
                <a:latin typeface="+mn-lt"/>
              </a:rPr>
              <a:t>Environ. 2015</a:t>
            </a:r>
            <a:endParaRPr lang="zh-CN" altLang="en-US" sz="2000" dirty="0">
              <a:latin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9</a:t>
            </a:r>
            <a:endParaRPr lang="zh-CN" altLang="en-US" dirty="0">
              <a:latin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2384" y="1052736"/>
            <a:ext cx="611182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 Elemental composition of </a:t>
            </a:r>
            <a:r>
              <a:rPr lang="en-US" altLang="zh-CN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phytoliths</a:t>
            </a:r>
            <a:endParaRPr lang="en-US" altLang="zh-CN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7504" y="18864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600" spc="300" dirty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kern="1600" spc="300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 Characteristics of </a:t>
            </a:r>
            <a:r>
              <a:rPr lang="en-US" altLang="zh-CN" sz="2800" b="1" dirty="0" err="1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phytoliths</a:t>
            </a:r>
            <a:endParaRPr lang="en-US" altLang="zh-CN" sz="2800" b="1" dirty="0">
              <a:solidFill>
                <a:srgbClr val="000066"/>
              </a:solidFill>
              <a:latin typeface="Times New Roman" panose="02020603050405020304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9661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987824" y="44624"/>
            <a:ext cx="3240360" cy="886420"/>
          </a:xfrm>
        </p:spPr>
        <p:txBody>
          <a:bodyPr/>
          <a:lstStyle/>
          <a:p>
            <a:pPr algn="ctr"/>
            <a:r>
              <a:rPr lang="en-US" altLang="zh-CN" sz="3200" dirty="0" smtClean="0">
                <a:solidFill>
                  <a:srgbClr val="C00000"/>
                </a:solidFill>
              </a:rPr>
              <a:t>Outline</a:t>
            </a:r>
            <a:endParaRPr lang="zh-CN" altLang="en-US" sz="3200" dirty="0">
              <a:solidFill>
                <a:srgbClr val="C00000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67544" y="2276872"/>
            <a:ext cx="8496944" cy="4090343"/>
            <a:chOff x="2759872" y="1823655"/>
            <a:chExt cx="6753470" cy="2501788"/>
          </a:xfrm>
        </p:grpSpPr>
        <p:grpSp>
          <p:nvGrpSpPr>
            <p:cNvPr id="27" name="组合 26"/>
            <p:cNvGrpSpPr/>
            <p:nvPr/>
          </p:nvGrpSpPr>
          <p:grpSpPr>
            <a:xfrm>
              <a:off x="2759872" y="1823655"/>
              <a:ext cx="6051855" cy="456624"/>
              <a:chOff x="2759872" y="1823655"/>
              <a:chExt cx="6051855" cy="456624"/>
            </a:xfrm>
          </p:grpSpPr>
          <p:sp>
            <p:nvSpPr>
              <p:cNvPr id="28" name="八边形 27"/>
              <p:cNvSpPr/>
              <p:nvPr/>
            </p:nvSpPr>
            <p:spPr>
              <a:xfrm>
                <a:off x="2759872" y="1823655"/>
                <a:ext cx="864000" cy="432000"/>
              </a:xfrm>
              <a:prstGeom prst="octagon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cene3d>
                <a:camera prst="orthographicFront"/>
                <a:lightRig rig="threePt" dir="t"/>
              </a:scene3d>
              <a:sp3d extrusionH="76200" contourW="12700">
                <a:bevelT prst="angle"/>
                <a:bevelB w="139700" prst="cross"/>
                <a:extrusionClr>
                  <a:schemeClr val="tx1">
                    <a:lumMod val="65000"/>
                    <a:lumOff val="3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600" b="1" dirty="0" smtClean="0">
                    <a:solidFill>
                      <a:schemeClr val="bg1"/>
                    </a:solidFill>
                  </a:rPr>
                  <a:t>2</a:t>
                </a:r>
                <a:endParaRPr lang="zh-CN" altLang="en-US" sz="26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9" name="直接箭头连接符 28"/>
              <p:cNvCxnSpPr/>
              <p:nvPr/>
            </p:nvCxnSpPr>
            <p:spPr>
              <a:xfrm>
                <a:off x="3508072" y="2265175"/>
                <a:ext cx="5303655" cy="15104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2759872" y="2579480"/>
              <a:ext cx="6753470" cy="1182044"/>
              <a:chOff x="2697457" y="1412830"/>
              <a:chExt cx="6753470" cy="1182044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3586891" y="1412830"/>
                <a:ext cx="5864036" cy="301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6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</a:rPr>
                  <a:t>Storage and stability of </a:t>
                </a:r>
                <a:r>
                  <a:rPr lang="en-US" altLang="zh-CN" sz="2600" b="1" dirty="0" err="1" smtClean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</a:rPr>
                  <a:t>phytoliths</a:t>
                </a:r>
                <a:r>
                  <a:rPr lang="en-US" altLang="zh-CN" sz="26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</a:rPr>
                  <a:t> in soil profiles</a:t>
                </a:r>
                <a:endParaRPr lang="en-US" altLang="zh-CN" sz="2600" b="1" kern="1600" spc="3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2697457" y="2030847"/>
                <a:ext cx="6051855" cy="564027"/>
                <a:chOff x="2759872" y="1251519"/>
                <a:chExt cx="6051855" cy="564027"/>
              </a:xfrm>
            </p:grpSpPr>
            <p:sp>
              <p:nvSpPr>
                <p:cNvPr id="24" name="八边形 23"/>
                <p:cNvSpPr/>
                <p:nvPr/>
              </p:nvSpPr>
              <p:spPr>
                <a:xfrm>
                  <a:off x="2759872" y="1251519"/>
                  <a:ext cx="864000" cy="432000"/>
                </a:xfrm>
                <a:prstGeom prst="octagon">
                  <a:avLst/>
                </a:prstGeom>
                <a:solidFill>
                  <a:schemeClr val="bg2">
                    <a:lumMod val="75000"/>
                    <a:lumOff val="25000"/>
                  </a:schemeClr>
                </a:solidFill>
                <a:ln>
                  <a:solidFill>
                    <a:schemeClr val="bg2">
                      <a:lumMod val="75000"/>
                      <a:lumOff val="2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>
                  <a:bevelT prst="angle"/>
                  <a:bevelB w="139700" prst="cross"/>
                  <a:extrusionClr>
                    <a:schemeClr val="tx1">
                      <a:lumMod val="65000"/>
                      <a:lumOff val="35000"/>
                    </a:schemeClr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600" b="1" dirty="0" smtClean="0">
                      <a:solidFill>
                        <a:schemeClr val="bg1"/>
                      </a:solidFill>
                    </a:rPr>
                    <a:t>4</a:t>
                  </a:r>
                  <a:endParaRPr lang="zh-CN" altLang="en-US" sz="2600" b="1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25" name="直接箭头连接符 24"/>
                <p:cNvCxnSpPr/>
                <p:nvPr/>
              </p:nvCxnSpPr>
              <p:spPr>
                <a:xfrm>
                  <a:off x="3508072" y="1815546"/>
                  <a:ext cx="5303655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组合 6"/>
            <p:cNvGrpSpPr/>
            <p:nvPr/>
          </p:nvGrpSpPr>
          <p:grpSpPr>
            <a:xfrm>
              <a:off x="2759872" y="2505611"/>
              <a:ext cx="6747963" cy="1028597"/>
              <a:chOff x="2697457" y="3247460"/>
              <a:chExt cx="6747963" cy="1028597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3555949" y="3974863"/>
                <a:ext cx="5889471" cy="301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6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Phytolith</a:t>
                </a:r>
                <a:r>
                  <a:rPr lang="en-US" altLang="zh-CN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sequestration in ecosystems of China</a:t>
                </a:r>
                <a:endParaRPr lang="zh-CN" altLang="en-US" sz="2600" b="1" kern="1600" spc="3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2697457" y="3247460"/>
                <a:ext cx="6051855" cy="545089"/>
                <a:chOff x="2759872" y="1595202"/>
                <a:chExt cx="6051855" cy="545089"/>
              </a:xfrm>
            </p:grpSpPr>
            <p:sp>
              <p:nvSpPr>
                <p:cNvPr id="20" name="八边形 19"/>
                <p:cNvSpPr/>
                <p:nvPr/>
              </p:nvSpPr>
              <p:spPr>
                <a:xfrm>
                  <a:off x="2759872" y="1595202"/>
                  <a:ext cx="864000" cy="432000"/>
                </a:xfrm>
                <a:prstGeom prst="octagon">
                  <a:avLst/>
                </a:prstGeom>
                <a:solidFill>
                  <a:srgbClr val="0000FF"/>
                </a:solidFill>
                <a:ln>
                  <a:solidFill>
                    <a:schemeClr val="bg2">
                      <a:lumMod val="75000"/>
                      <a:lumOff val="2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>
                  <a:bevelT prst="angle"/>
                  <a:bevelB w="139700" prst="cross"/>
                  <a:extrusionClr>
                    <a:schemeClr val="tx1">
                      <a:lumMod val="65000"/>
                      <a:lumOff val="35000"/>
                    </a:schemeClr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600" b="1" dirty="0" smtClean="0">
                      <a:solidFill>
                        <a:schemeClr val="bg1"/>
                      </a:solidFill>
                    </a:rPr>
                    <a:t>3</a:t>
                  </a:r>
                  <a:endParaRPr lang="zh-CN" altLang="en-US" sz="2600" b="1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21" name="直接箭头连接符 20"/>
                <p:cNvCxnSpPr/>
                <p:nvPr/>
              </p:nvCxnSpPr>
              <p:spPr>
                <a:xfrm>
                  <a:off x="3508072" y="2140291"/>
                  <a:ext cx="5303655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组合 7"/>
            <p:cNvGrpSpPr/>
            <p:nvPr/>
          </p:nvGrpSpPr>
          <p:grpSpPr>
            <a:xfrm>
              <a:off x="2759872" y="3866399"/>
              <a:ext cx="6046347" cy="459044"/>
              <a:chOff x="2697457" y="3521902"/>
              <a:chExt cx="6046347" cy="459044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3555949" y="3521902"/>
                <a:ext cx="4456495" cy="379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600" b="1" noProof="1" smtClean="0"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  <a:sym typeface="Arial" pitchFamily="34" charset="0"/>
                  </a:rPr>
                  <a:t>Conclusions and perspectives</a:t>
                </a:r>
                <a:endParaRPr lang="zh-CN" altLang="en-US" sz="2600" b="1" noProof="1">
                  <a:latin typeface="Times New Roman" panose="02020603050405020304" pitchFamily="18" charset="0"/>
                  <a:ea typeface="黑体" pitchFamily="49" charset="-122"/>
                  <a:cs typeface="Times New Roman" panose="02020603050405020304" pitchFamily="18" charset="0"/>
                  <a:sym typeface="Arial" pitchFamily="34" charset="0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2697457" y="3548946"/>
                <a:ext cx="6046347" cy="432000"/>
                <a:chOff x="2759872" y="888567"/>
                <a:chExt cx="6046347" cy="432000"/>
              </a:xfrm>
            </p:grpSpPr>
            <p:sp>
              <p:nvSpPr>
                <p:cNvPr id="16" name="八边形 15"/>
                <p:cNvSpPr/>
                <p:nvPr/>
              </p:nvSpPr>
              <p:spPr>
                <a:xfrm>
                  <a:off x="2759872" y="888567"/>
                  <a:ext cx="864000" cy="432000"/>
                </a:xfrm>
                <a:prstGeom prst="octagon">
                  <a:avLst/>
                </a:prstGeom>
                <a:solidFill>
                  <a:schemeClr val="bg2">
                    <a:lumMod val="75000"/>
                    <a:lumOff val="25000"/>
                  </a:schemeClr>
                </a:solidFill>
                <a:ln>
                  <a:solidFill>
                    <a:schemeClr val="bg2">
                      <a:lumMod val="75000"/>
                      <a:lumOff val="2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>
                  <a:bevelT prst="angle"/>
                  <a:bevelB w="139700" prst="cross"/>
                  <a:extrusionClr>
                    <a:schemeClr val="tx1">
                      <a:lumMod val="65000"/>
                      <a:lumOff val="35000"/>
                    </a:schemeClr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600" b="1" dirty="0" smtClean="0">
                      <a:solidFill>
                        <a:schemeClr val="bg1"/>
                      </a:solidFill>
                    </a:rPr>
                    <a:t>5</a:t>
                  </a:r>
                  <a:endParaRPr lang="zh-CN" altLang="en-US" sz="2600" b="1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7" name="直接箭头连接符 16"/>
                <p:cNvCxnSpPr/>
                <p:nvPr/>
              </p:nvCxnSpPr>
              <p:spPr>
                <a:xfrm flipV="1">
                  <a:off x="3502564" y="1319758"/>
                  <a:ext cx="5303655" cy="48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1" name="八边形 30"/>
          <p:cNvSpPr/>
          <p:nvPr/>
        </p:nvSpPr>
        <p:spPr>
          <a:xfrm>
            <a:off x="460614" y="1172118"/>
            <a:ext cx="1087050" cy="704559"/>
          </a:xfrm>
          <a:prstGeom prst="octagon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 extrusionH="76200" contourW="12700">
            <a:bevelT prst="angle"/>
            <a:bevelB w="139700" prst="cross"/>
            <a:extrusionClr>
              <a:schemeClr val="tx1">
                <a:lumMod val="65000"/>
                <a:lumOff val="3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600" b="1" dirty="0">
                <a:solidFill>
                  <a:schemeClr val="bg1"/>
                </a:solidFill>
              </a:rPr>
              <a:t>1</a:t>
            </a:r>
            <a:endParaRPr lang="zh-CN" altLang="en-US" sz="2600" b="1" dirty="0">
              <a:solidFill>
                <a:schemeClr val="bg1"/>
              </a:solidFill>
            </a:endParaRPr>
          </a:p>
        </p:txBody>
      </p:sp>
      <p:cxnSp>
        <p:nvCxnSpPr>
          <p:cNvPr id="32" name="直接箭头连接符 31"/>
          <p:cNvCxnSpPr/>
          <p:nvPr/>
        </p:nvCxnSpPr>
        <p:spPr>
          <a:xfrm>
            <a:off x="1401969" y="1892199"/>
            <a:ext cx="6672845" cy="24633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1547664" y="1280373"/>
            <a:ext cx="726846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b="1" dirty="0">
                <a:latin typeface="+mn-lt"/>
              </a:rPr>
              <a:t>T</a:t>
            </a:r>
            <a:r>
              <a:rPr lang="en-US" altLang="zh-CN" sz="2600" b="1" dirty="0" smtClean="0">
                <a:latin typeface="+mn-lt"/>
              </a:rPr>
              <a:t>errestrial biogeochemical cycles of Si and C</a:t>
            </a:r>
            <a:endParaRPr lang="zh-CN" altLang="en-US" sz="2600" b="1" dirty="0">
              <a:latin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73242" y="2329716"/>
            <a:ext cx="62391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 smtClean="0">
                <a:latin typeface="+mn-lt"/>
              </a:rPr>
              <a:t>Characteristics of </a:t>
            </a:r>
            <a:r>
              <a:rPr lang="en-US" altLang="zh-CN" sz="2600" b="1" dirty="0" err="1" smtClean="0">
                <a:latin typeface="+mn-lt"/>
              </a:rPr>
              <a:t>phytoliths</a:t>
            </a:r>
            <a:endParaRPr lang="zh-CN" altLang="en-US" sz="2600" b="1" dirty="0">
              <a:latin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10</a:t>
            </a: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219305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7504" y="188640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600" spc="300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Storage 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and stability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of </a:t>
            </a:r>
            <a:r>
              <a:rPr lang="en-US" altLang="zh-CN" sz="2800" b="1" dirty="0" err="1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phytoliths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in soil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profiles</a:t>
            </a:r>
            <a:endParaRPr lang="en-US" altLang="zh-CN" sz="2800" b="1" kern="1600" spc="300" dirty="0">
              <a:solidFill>
                <a:srgbClr val="00006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3528" y="908720"/>
            <a:ext cx="8424936" cy="160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altLang="zh-CN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Phytoliths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accumulate 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near surface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decrease 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depth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positive correlation 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between </a:t>
            </a:r>
            <a:r>
              <a:rPr lang="en-US" altLang="zh-CN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phytolith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 and S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 in 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bamboo, fir, chestnut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forest 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soils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63688" y="6444044"/>
            <a:ext cx="56886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(Zhang et al., Journal of Soils and Sediments, 2015)</a:t>
            </a:r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643614" y="5950441"/>
            <a:ext cx="81018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dirty="0" smtClean="0">
                <a:latin typeface="+mn-lt"/>
              </a:rPr>
              <a:t>The distribution and correlation of </a:t>
            </a:r>
            <a:r>
              <a:rPr lang="en-US" altLang="zh-CN" sz="2200" dirty="0" err="1" smtClean="0">
                <a:latin typeface="+mn-lt"/>
              </a:rPr>
              <a:t>phytolith</a:t>
            </a:r>
            <a:r>
              <a:rPr lang="en-US" altLang="zh-CN" sz="2200" dirty="0" smtClean="0">
                <a:latin typeface="+mn-lt"/>
              </a:rPr>
              <a:t> and SOC in soil profiles  </a:t>
            </a:r>
            <a:endParaRPr lang="zh-CN" altLang="en-US" sz="2200" dirty="0"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11</a:t>
            </a:r>
            <a:endParaRPr lang="zh-CN" altLang="en-US" dirty="0">
              <a:latin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67544" y="2566065"/>
            <a:ext cx="8280920" cy="3430308"/>
            <a:chOff x="1" y="2492896"/>
            <a:chExt cx="9036495" cy="377087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492896"/>
              <a:ext cx="4860032" cy="377087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8024" y="2581505"/>
              <a:ext cx="4248472" cy="35117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01512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39552" y="2852936"/>
            <a:ext cx="8208912" cy="2952327"/>
            <a:chOff x="35496" y="2924944"/>
            <a:chExt cx="9026644" cy="3440697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4008" y="2924944"/>
              <a:ext cx="4418132" cy="3440697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96" y="2924944"/>
              <a:ext cx="4471432" cy="3440579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107504" y="188640"/>
            <a:ext cx="88239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600" spc="300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Storage 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and stability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of </a:t>
            </a:r>
            <a:r>
              <a:rPr lang="en-US" altLang="zh-CN" sz="2800" b="1" dirty="0" err="1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phytoliths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in soil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profiles</a:t>
            </a:r>
            <a:endParaRPr lang="en-US" altLang="zh-CN" sz="2800" b="1" kern="1600" spc="300" dirty="0">
              <a:solidFill>
                <a:srgbClr val="00006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zh-CN" altLang="en-US" sz="2800" b="1" kern="1600" spc="300" dirty="0">
              <a:solidFill>
                <a:srgbClr val="00006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5536" y="1656324"/>
            <a:ext cx="8391944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Soil </a:t>
            </a:r>
            <a:r>
              <a:rPr lang="en-US" altLang="zh-CN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phytolith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storage depends on plant </a:t>
            </a:r>
            <a:r>
              <a:rPr lang="en-US" altLang="zh-CN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phytolith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 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flux and soil stability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altLang="zh-CN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phytoliths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47664" y="6381328"/>
            <a:ext cx="61206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Zhang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al., Journal of Soils and Sediments,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2015, 2016</a:t>
            </a:r>
            <a:endParaRPr lang="zh-CN" altLang="en-US" sz="2000" dirty="0"/>
          </a:p>
        </p:txBody>
      </p:sp>
      <p:sp>
        <p:nvSpPr>
          <p:cNvPr id="11" name="文本框 10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12</a:t>
            </a:r>
            <a:endParaRPr lang="zh-CN" altLang="en-US" dirty="0">
              <a:latin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19672" y="5877272"/>
            <a:ext cx="59766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latin typeface="+mn-lt"/>
              </a:rPr>
              <a:t>The storages of </a:t>
            </a:r>
            <a:r>
              <a:rPr lang="en-US" altLang="zh-CN" sz="2200" dirty="0" err="1" smtClean="0">
                <a:latin typeface="+mn-lt"/>
              </a:rPr>
              <a:t>phytolith</a:t>
            </a:r>
            <a:r>
              <a:rPr lang="en-US" altLang="zh-CN" sz="2200" dirty="0" smtClean="0">
                <a:latin typeface="+mn-lt"/>
              </a:rPr>
              <a:t> in different climate zones</a:t>
            </a:r>
            <a:endParaRPr lang="zh-CN" altLang="en-US" sz="2200" dirty="0">
              <a:latin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7504" y="1064349"/>
            <a:ext cx="572823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 Storage </a:t>
            </a:r>
            <a:r>
              <a:rPr lang="en-US" altLang="zh-C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altLang="zh-CN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phytoliths</a:t>
            </a:r>
            <a:r>
              <a:rPr lang="en-US" altLang="zh-C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soil profiles</a:t>
            </a: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6639090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2149" y="1064349"/>
            <a:ext cx="706414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3.2 Stability of </a:t>
            </a:r>
            <a:r>
              <a:rPr lang="en-US" altLang="zh-CN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phytoliths</a:t>
            </a:r>
            <a:r>
              <a:rPr lang="en-US" altLang="zh-C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zh-CN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soils depends on:</a:t>
            </a:r>
            <a:endParaRPr lang="en-US" altLang="zh-CN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9512" y="188640"/>
            <a:ext cx="8775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600" spc="300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S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torage 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and stability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of </a:t>
            </a:r>
            <a:r>
              <a:rPr lang="en-US" altLang="zh-CN" sz="2800" b="1" dirty="0" err="1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phytoliths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in soil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profiles</a:t>
            </a:r>
            <a:endParaRPr lang="zh-CN" altLang="en-US" sz="2800" b="1" kern="1600" spc="300" dirty="0">
              <a:solidFill>
                <a:srgbClr val="00006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9512" y="1772816"/>
            <a:ext cx="3924278" cy="376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zh-CN" sz="2400" b="1" dirty="0" err="1" smtClean="0">
                <a:solidFill>
                  <a:srgbClr val="0000FF"/>
                </a:solidFill>
                <a:latin typeface="+mn-lt"/>
              </a:rPr>
              <a:t>Phytolith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 properties</a:t>
            </a:r>
            <a:r>
              <a:rPr lang="en-US" altLang="zh-CN" sz="2400" b="1" dirty="0" smtClean="0">
                <a:latin typeface="+mn-lt"/>
              </a:rPr>
              <a:t>, e.g. water content and element composition.</a:t>
            </a:r>
          </a:p>
          <a:p>
            <a:pPr marL="342900" indent="-342900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Soil properties</a:t>
            </a:r>
            <a:r>
              <a:rPr lang="en-US" altLang="zh-CN" sz="2400" b="1" dirty="0" smtClean="0">
                <a:latin typeface="+mn-lt"/>
              </a:rPr>
              <a:t>, e.g. soil pH, moisture.</a:t>
            </a:r>
          </a:p>
          <a:p>
            <a:pPr marL="342900" indent="-342900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Climate, e.g. precipitation and temperature.</a:t>
            </a:r>
            <a:endParaRPr lang="zh-CN" altLang="en-US" sz="2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59632" y="6381328"/>
            <a:ext cx="63738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zh-CN" sz="2000" dirty="0" smtClean="0">
                <a:latin typeface="+mn-lt"/>
              </a:rPr>
              <a:t>Song et al., Earth-Science Reviews, 2016; Reference cited</a:t>
            </a:r>
            <a:endParaRPr lang="zh-CN" altLang="en-US" sz="2000" dirty="0">
              <a:latin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39952" y="1653195"/>
            <a:ext cx="4815311" cy="4728133"/>
            <a:chOff x="4221185" y="1653195"/>
            <a:chExt cx="4815311" cy="472813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1185" y="1653195"/>
              <a:ext cx="4815311" cy="4341423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 bwMode="gray">
            <a:xfrm>
              <a:off x="5148064" y="2205758"/>
              <a:ext cx="1523541" cy="2664361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2B166E"/>
                </a:solidFill>
                <a:uLnTx/>
                <a:uFillTx/>
                <a:latin typeface="Verdana" pitchFamily="34" charset="0"/>
                <a:ea typeface="+mn-ea"/>
              </a:endParaRPr>
            </a:p>
          </p:txBody>
        </p:sp>
        <p:sp>
          <p:nvSpPr>
            <p:cNvPr id="11" name="矩形 10"/>
            <p:cNvSpPr/>
            <p:nvPr/>
          </p:nvSpPr>
          <p:spPr bwMode="gray">
            <a:xfrm>
              <a:off x="6777627" y="2204864"/>
              <a:ext cx="2114853" cy="2665255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2B166E"/>
                </a:solidFill>
                <a:uLnTx/>
                <a:uFillTx/>
                <a:latin typeface="Verdana" pitchFamily="34" charset="0"/>
                <a:ea typeface="+mn-ea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732092" y="2204864"/>
              <a:ext cx="10001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0000FF"/>
                  </a:solidFill>
                  <a:latin typeface="+mn-lt"/>
                </a:rPr>
                <a:t>Tropical</a:t>
              </a:r>
              <a:endParaRPr lang="zh-CN" altLang="en-US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778690" y="2204864"/>
              <a:ext cx="11591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0000FF"/>
                  </a:solidFill>
                  <a:latin typeface="+mn-lt"/>
                </a:rPr>
                <a:t>Temperate</a:t>
              </a:r>
              <a:endParaRPr lang="zh-CN" altLang="en-US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987626" y="5981218"/>
              <a:ext cx="368883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altLang="zh-CN" sz="2200" dirty="0" err="1">
                  <a:latin typeface="+mn-lt"/>
                </a:rPr>
                <a:t>Phytolith</a:t>
              </a:r>
              <a:r>
                <a:rPr lang="en-US" altLang="zh-CN" sz="2200" dirty="0">
                  <a:latin typeface="+mn-lt"/>
                </a:rPr>
                <a:t> turnover rate in soils </a:t>
              </a: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8388424" y="651605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13</a:t>
            </a: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82323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987824" y="44624"/>
            <a:ext cx="3240360" cy="886420"/>
          </a:xfrm>
        </p:spPr>
        <p:txBody>
          <a:bodyPr/>
          <a:lstStyle/>
          <a:p>
            <a:pPr algn="ctr"/>
            <a:r>
              <a:rPr lang="en-US" altLang="zh-CN" sz="3200" dirty="0" smtClean="0">
                <a:solidFill>
                  <a:srgbClr val="C00000"/>
                </a:solidFill>
              </a:rPr>
              <a:t>Outline</a:t>
            </a:r>
            <a:endParaRPr lang="zh-CN" altLang="en-US" sz="3200" dirty="0">
              <a:solidFill>
                <a:srgbClr val="C00000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67544" y="2276872"/>
            <a:ext cx="8490015" cy="4090343"/>
            <a:chOff x="2759872" y="1823655"/>
            <a:chExt cx="6747963" cy="2501788"/>
          </a:xfrm>
        </p:grpSpPr>
        <p:grpSp>
          <p:nvGrpSpPr>
            <p:cNvPr id="27" name="组合 26"/>
            <p:cNvGrpSpPr/>
            <p:nvPr/>
          </p:nvGrpSpPr>
          <p:grpSpPr>
            <a:xfrm>
              <a:off x="2759872" y="1823655"/>
              <a:ext cx="6051855" cy="456624"/>
              <a:chOff x="2759872" y="1823655"/>
              <a:chExt cx="6051855" cy="456624"/>
            </a:xfrm>
          </p:grpSpPr>
          <p:sp>
            <p:nvSpPr>
              <p:cNvPr id="28" name="八边形 27"/>
              <p:cNvSpPr/>
              <p:nvPr/>
            </p:nvSpPr>
            <p:spPr>
              <a:xfrm>
                <a:off x="2759872" y="1823655"/>
                <a:ext cx="864000" cy="432000"/>
              </a:xfrm>
              <a:prstGeom prst="octagon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cene3d>
                <a:camera prst="orthographicFront"/>
                <a:lightRig rig="threePt" dir="t"/>
              </a:scene3d>
              <a:sp3d extrusionH="76200" contourW="12700">
                <a:bevelT prst="angle"/>
                <a:bevelB w="139700" prst="cross"/>
                <a:extrusionClr>
                  <a:schemeClr val="tx1">
                    <a:lumMod val="65000"/>
                    <a:lumOff val="3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600" b="1" dirty="0" smtClean="0">
                    <a:solidFill>
                      <a:schemeClr val="bg1"/>
                    </a:solidFill>
                  </a:rPr>
                  <a:t>2</a:t>
                </a:r>
                <a:endParaRPr lang="zh-CN" altLang="en-US" sz="26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9" name="直接箭头连接符 28"/>
              <p:cNvCxnSpPr/>
              <p:nvPr/>
            </p:nvCxnSpPr>
            <p:spPr>
              <a:xfrm>
                <a:off x="3508072" y="2265175"/>
                <a:ext cx="5303655" cy="15104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2759872" y="2579480"/>
              <a:ext cx="6696238" cy="1182044"/>
              <a:chOff x="2697457" y="1412830"/>
              <a:chExt cx="6696238" cy="1182044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3529659" y="1412830"/>
                <a:ext cx="5864036" cy="301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600" b="1" dirty="0" smtClean="0"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</a:rPr>
                  <a:t>Storage and stability of </a:t>
                </a:r>
                <a:r>
                  <a:rPr lang="en-US" altLang="zh-CN" sz="2600" b="1" dirty="0" err="1" smtClean="0"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</a:rPr>
                  <a:t>phytoliths</a:t>
                </a:r>
                <a:r>
                  <a:rPr lang="en-US" altLang="zh-CN" sz="2600" b="1" dirty="0" smtClean="0"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</a:rPr>
                  <a:t> in soil profiles</a:t>
                </a:r>
                <a:endParaRPr lang="en-US" altLang="zh-CN" sz="2600" b="1" kern="1600" spc="3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2697457" y="2030847"/>
                <a:ext cx="6051855" cy="564027"/>
                <a:chOff x="2759872" y="1251519"/>
                <a:chExt cx="6051855" cy="564027"/>
              </a:xfrm>
            </p:grpSpPr>
            <p:sp>
              <p:nvSpPr>
                <p:cNvPr id="24" name="八边形 23"/>
                <p:cNvSpPr/>
                <p:nvPr/>
              </p:nvSpPr>
              <p:spPr>
                <a:xfrm>
                  <a:off x="2759872" y="1251519"/>
                  <a:ext cx="864000" cy="432000"/>
                </a:xfrm>
                <a:prstGeom prst="octagon">
                  <a:avLst/>
                </a:prstGeom>
                <a:solidFill>
                  <a:srgbClr val="0000FF"/>
                </a:solidFill>
                <a:ln>
                  <a:solidFill>
                    <a:schemeClr val="bg2">
                      <a:lumMod val="75000"/>
                      <a:lumOff val="2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>
                  <a:bevelT prst="angle"/>
                  <a:bevelB w="139700" prst="cross"/>
                  <a:extrusionClr>
                    <a:schemeClr val="tx1">
                      <a:lumMod val="65000"/>
                      <a:lumOff val="35000"/>
                    </a:schemeClr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600" b="1" dirty="0" smtClean="0">
                      <a:solidFill>
                        <a:schemeClr val="bg1"/>
                      </a:solidFill>
                    </a:rPr>
                    <a:t>4</a:t>
                  </a:r>
                  <a:endParaRPr lang="zh-CN" altLang="en-US" sz="2600" b="1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25" name="直接箭头连接符 24"/>
                <p:cNvCxnSpPr/>
                <p:nvPr/>
              </p:nvCxnSpPr>
              <p:spPr>
                <a:xfrm>
                  <a:off x="3508072" y="1815546"/>
                  <a:ext cx="5303655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组合 6"/>
            <p:cNvGrpSpPr/>
            <p:nvPr/>
          </p:nvGrpSpPr>
          <p:grpSpPr>
            <a:xfrm>
              <a:off x="2759872" y="2505611"/>
              <a:ext cx="6747963" cy="1035700"/>
              <a:chOff x="2697457" y="3247460"/>
              <a:chExt cx="6747963" cy="1035700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3555949" y="3981966"/>
                <a:ext cx="5889471" cy="301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600" b="1" dirty="0" err="1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Phytolith</a:t>
                </a:r>
                <a:r>
                  <a:rPr lang="en-US" altLang="zh-CN" sz="26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6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600" b="1" dirty="0" smtClean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sequestration in ecosystems of China</a:t>
                </a:r>
                <a:endParaRPr lang="zh-CN" altLang="en-US" sz="2600" b="1" kern="1600" spc="3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2697457" y="3247460"/>
                <a:ext cx="6051855" cy="545089"/>
                <a:chOff x="2759872" y="1595202"/>
                <a:chExt cx="6051855" cy="545089"/>
              </a:xfrm>
            </p:grpSpPr>
            <p:sp>
              <p:nvSpPr>
                <p:cNvPr id="20" name="八边形 19"/>
                <p:cNvSpPr/>
                <p:nvPr/>
              </p:nvSpPr>
              <p:spPr>
                <a:xfrm>
                  <a:off x="2759872" y="1595202"/>
                  <a:ext cx="864000" cy="432000"/>
                </a:xfrm>
                <a:prstGeom prst="octagon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bg2">
                      <a:lumMod val="75000"/>
                      <a:lumOff val="2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>
                  <a:bevelT prst="angle"/>
                  <a:bevelB w="139700" prst="cross"/>
                  <a:extrusionClr>
                    <a:schemeClr val="tx1">
                      <a:lumMod val="65000"/>
                      <a:lumOff val="35000"/>
                    </a:schemeClr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600" b="1" dirty="0" smtClean="0">
                      <a:solidFill>
                        <a:schemeClr val="bg1"/>
                      </a:solidFill>
                    </a:rPr>
                    <a:t>3</a:t>
                  </a:r>
                  <a:endParaRPr lang="zh-CN" altLang="en-US" sz="2600" b="1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21" name="直接箭头连接符 20"/>
                <p:cNvCxnSpPr/>
                <p:nvPr/>
              </p:nvCxnSpPr>
              <p:spPr>
                <a:xfrm>
                  <a:off x="3508072" y="2140291"/>
                  <a:ext cx="5303655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组合 7"/>
            <p:cNvGrpSpPr/>
            <p:nvPr/>
          </p:nvGrpSpPr>
          <p:grpSpPr>
            <a:xfrm>
              <a:off x="2759872" y="3849608"/>
              <a:ext cx="6046347" cy="475835"/>
              <a:chOff x="2697457" y="3505111"/>
              <a:chExt cx="6046347" cy="475835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3555949" y="3505111"/>
                <a:ext cx="4456495" cy="379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600" b="1" noProof="1" smtClean="0"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  <a:sym typeface="Arial" pitchFamily="34" charset="0"/>
                  </a:rPr>
                  <a:t>Conclusions and perspectives</a:t>
                </a:r>
                <a:endParaRPr lang="zh-CN" altLang="en-US" sz="2600" b="1" noProof="1">
                  <a:latin typeface="Times New Roman" panose="02020603050405020304" pitchFamily="18" charset="0"/>
                  <a:ea typeface="黑体" pitchFamily="49" charset="-122"/>
                  <a:cs typeface="Times New Roman" panose="02020603050405020304" pitchFamily="18" charset="0"/>
                  <a:sym typeface="Arial" pitchFamily="34" charset="0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2697457" y="3548946"/>
                <a:ext cx="6046347" cy="432000"/>
                <a:chOff x="2759872" y="888567"/>
                <a:chExt cx="6046347" cy="432000"/>
              </a:xfrm>
            </p:grpSpPr>
            <p:sp>
              <p:nvSpPr>
                <p:cNvPr id="16" name="八边形 15"/>
                <p:cNvSpPr/>
                <p:nvPr/>
              </p:nvSpPr>
              <p:spPr>
                <a:xfrm>
                  <a:off x="2759872" y="888567"/>
                  <a:ext cx="864000" cy="432000"/>
                </a:xfrm>
                <a:prstGeom prst="octagon">
                  <a:avLst/>
                </a:prstGeom>
                <a:solidFill>
                  <a:schemeClr val="bg2">
                    <a:lumMod val="75000"/>
                    <a:lumOff val="25000"/>
                  </a:schemeClr>
                </a:solidFill>
                <a:ln>
                  <a:solidFill>
                    <a:schemeClr val="bg2">
                      <a:lumMod val="75000"/>
                      <a:lumOff val="2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>
                  <a:bevelT prst="angle"/>
                  <a:bevelB w="139700" prst="cross"/>
                  <a:extrusionClr>
                    <a:schemeClr val="tx1">
                      <a:lumMod val="65000"/>
                      <a:lumOff val="35000"/>
                    </a:schemeClr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600" b="1" dirty="0" smtClean="0">
                      <a:solidFill>
                        <a:schemeClr val="bg1"/>
                      </a:solidFill>
                    </a:rPr>
                    <a:t>5</a:t>
                  </a:r>
                  <a:endParaRPr lang="zh-CN" altLang="en-US" sz="2600" b="1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7" name="直接箭头连接符 16"/>
                <p:cNvCxnSpPr/>
                <p:nvPr/>
              </p:nvCxnSpPr>
              <p:spPr>
                <a:xfrm flipV="1">
                  <a:off x="3502564" y="1319758"/>
                  <a:ext cx="5303655" cy="48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1" name="八边形 30"/>
          <p:cNvSpPr/>
          <p:nvPr/>
        </p:nvSpPr>
        <p:spPr>
          <a:xfrm>
            <a:off x="460614" y="1172118"/>
            <a:ext cx="1087050" cy="704559"/>
          </a:xfrm>
          <a:prstGeom prst="octagon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 extrusionH="76200" contourW="12700">
            <a:bevelT prst="angle"/>
            <a:bevelB w="139700" prst="cross"/>
            <a:extrusionClr>
              <a:schemeClr val="tx1">
                <a:lumMod val="65000"/>
                <a:lumOff val="3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600" b="1" dirty="0">
                <a:solidFill>
                  <a:schemeClr val="bg1"/>
                </a:solidFill>
              </a:rPr>
              <a:t>1</a:t>
            </a:r>
            <a:endParaRPr lang="zh-CN" altLang="en-US" sz="2600" b="1" dirty="0">
              <a:solidFill>
                <a:schemeClr val="bg1"/>
              </a:solidFill>
            </a:endParaRPr>
          </a:p>
        </p:txBody>
      </p:sp>
      <p:cxnSp>
        <p:nvCxnSpPr>
          <p:cNvPr id="32" name="直接箭头连接符 31"/>
          <p:cNvCxnSpPr/>
          <p:nvPr/>
        </p:nvCxnSpPr>
        <p:spPr>
          <a:xfrm>
            <a:off x="1401969" y="1892199"/>
            <a:ext cx="6672845" cy="24633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1547664" y="1280373"/>
            <a:ext cx="726846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b="1" dirty="0">
                <a:latin typeface="+mn-lt"/>
              </a:rPr>
              <a:t>T</a:t>
            </a:r>
            <a:r>
              <a:rPr lang="en-US" altLang="zh-CN" sz="2600" b="1" dirty="0" smtClean="0">
                <a:latin typeface="+mn-lt"/>
              </a:rPr>
              <a:t>errestrial biogeochemical cycles of Si and C</a:t>
            </a:r>
            <a:endParaRPr lang="zh-CN" altLang="en-US" sz="2600" b="1" dirty="0">
              <a:latin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73242" y="2329716"/>
            <a:ext cx="62391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latin typeface="+mn-lt"/>
              </a:rPr>
              <a:t>C</a:t>
            </a:r>
            <a:r>
              <a:rPr lang="en-US" altLang="zh-CN" sz="2600" b="1" dirty="0" smtClean="0">
                <a:latin typeface="+mn-lt"/>
              </a:rPr>
              <a:t>haracteristics of </a:t>
            </a:r>
            <a:r>
              <a:rPr lang="en-US" altLang="zh-CN" sz="2600" b="1" dirty="0" err="1" smtClean="0">
                <a:latin typeface="+mn-lt"/>
              </a:rPr>
              <a:t>phytoliths</a:t>
            </a:r>
            <a:endParaRPr lang="zh-CN" altLang="en-US" sz="2600" b="1" dirty="0">
              <a:latin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14</a:t>
            </a: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00110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52316" y="1036330"/>
            <a:ext cx="8468156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kumimoji="1" lang="en-US" altLang="zh-CN" sz="2600" b="1" kern="0" dirty="0" smtClean="0">
                <a:solidFill>
                  <a:srgbClr val="000000"/>
                </a:solidFill>
                <a:latin typeface="+mn-lt"/>
                <a:ea typeface="黑体" pitchFamily="49" charset="-122"/>
                <a:cs typeface="Times New Roman" panose="02020603050405020304" pitchFamily="18" charset="0"/>
              </a:rPr>
              <a:t>4.1 </a:t>
            </a:r>
            <a:r>
              <a:rPr lang="en-US" altLang="zh-CN" sz="2600" b="1" dirty="0">
                <a:latin typeface="+mn-lt"/>
              </a:rPr>
              <a:t>Mechanisms of </a:t>
            </a:r>
            <a:r>
              <a:rPr lang="en-US" altLang="zh-CN" sz="2600" b="1" dirty="0" err="1">
                <a:latin typeface="+mn-lt"/>
              </a:rPr>
              <a:t>PhytOC</a:t>
            </a:r>
            <a:r>
              <a:rPr lang="en-US" altLang="zh-CN" sz="2600" b="1" dirty="0">
                <a:latin typeface="+mn-lt"/>
              </a:rPr>
              <a:t> formation and </a:t>
            </a:r>
            <a:r>
              <a:rPr lang="en-US" altLang="zh-CN" sz="2600" b="1" dirty="0" smtClean="0">
                <a:latin typeface="+mn-lt"/>
              </a:rPr>
              <a:t>accumulation</a:t>
            </a:r>
            <a:endParaRPr kumimoji="1" lang="en-US" altLang="zh-CN" sz="2600" b="1" kern="0" dirty="0">
              <a:solidFill>
                <a:srgbClr val="000000"/>
              </a:solidFill>
              <a:latin typeface="+mn-lt"/>
              <a:ea typeface="黑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6292" y="188640"/>
            <a:ext cx="8684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600" spc="300" dirty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800" b="1" kern="1600" spc="300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2800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Phytolith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sequestration in ecosystems of China</a:t>
            </a:r>
            <a:endParaRPr lang="zh-CN" altLang="en-US" sz="2800" b="1" kern="1600" spc="300" dirty="0">
              <a:solidFill>
                <a:srgbClr val="00006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2" name="直接箭头连接符 11"/>
          <p:cNvCxnSpPr/>
          <p:nvPr/>
        </p:nvCxnSpPr>
        <p:spPr bwMode="auto">
          <a:xfrm flipH="1">
            <a:off x="393710" y="4137156"/>
            <a:ext cx="317246" cy="0"/>
          </a:xfrm>
          <a:prstGeom prst="straightConnector1">
            <a:avLst/>
          </a:prstGeom>
          <a:noFill/>
          <a:ln w="25400">
            <a:solidFill>
              <a:srgbClr val="FF0000"/>
            </a:solidFill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文本框 12"/>
          <p:cNvSpPr txBox="1"/>
          <p:nvPr/>
        </p:nvSpPr>
        <p:spPr>
          <a:xfrm>
            <a:off x="1718692" y="5649243"/>
            <a:ext cx="17186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F0000"/>
                </a:solidFill>
                <a:latin typeface="+mn-lt"/>
              </a:rPr>
              <a:t>Carbon leaching</a:t>
            </a:r>
            <a:endParaRPr lang="zh-CN" altLang="en-US" sz="1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-2" y="3789040"/>
            <a:ext cx="1290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F0000"/>
                </a:solidFill>
                <a:latin typeface="+mn-lt"/>
              </a:rPr>
              <a:t>Respiration CO</a:t>
            </a:r>
            <a:r>
              <a:rPr lang="en-US" altLang="zh-CN" sz="1600" b="1" baseline="-25000" dirty="0" smtClean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1600" b="1" baseline="-25000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36772" y="1700808"/>
            <a:ext cx="9007228" cy="4054049"/>
            <a:chOff x="136772" y="1988840"/>
            <a:chExt cx="9007228" cy="4054049"/>
          </a:xfrm>
        </p:grpSpPr>
        <p:grpSp>
          <p:nvGrpSpPr>
            <p:cNvPr id="11" name="组合 10"/>
            <p:cNvGrpSpPr/>
            <p:nvPr/>
          </p:nvGrpSpPr>
          <p:grpSpPr>
            <a:xfrm>
              <a:off x="136772" y="1988840"/>
              <a:ext cx="5202628" cy="4009755"/>
              <a:chOff x="401404" y="773161"/>
              <a:chExt cx="7085314" cy="4960095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1183369" y="1218531"/>
                <a:ext cx="6303349" cy="4514725"/>
                <a:chOff x="1183369" y="1218531"/>
                <a:chExt cx="6303349" cy="4514725"/>
              </a:xfrm>
            </p:grpSpPr>
            <p:sp>
              <p:nvSpPr>
                <p:cNvPr id="16" name="文本框 15"/>
                <p:cNvSpPr txBox="1"/>
                <p:nvPr/>
              </p:nvSpPr>
              <p:spPr>
                <a:xfrm>
                  <a:off x="3899552" y="3293823"/>
                  <a:ext cx="1396985" cy="4187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b="1" dirty="0" err="1" smtClean="0">
                      <a:solidFill>
                        <a:srgbClr val="C00000"/>
                      </a:solidFill>
                      <a:latin typeface="+mn-lt"/>
                    </a:rPr>
                    <a:t>Litterfall</a:t>
                  </a:r>
                  <a:endParaRPr lang="zh-CN" altLang="en-US" sz="1600" b="1" dirty="0">
                    <a:solidFill>
                      <a:srgbClr val="C00000"/>
                    </a:solidFill>
                    <a:latin typeface="+mn-lt"/>
                  </a:endParaRPr>
                </a:p>
              </p:txBody>
            </p:sp>
            <p:sp>
              <p:nvSpPr>
                <p:cNvPr id="17" name="文本框 16"/>
                <p:cNvSpPr txBox="1"/>
                <p:nvPr/>
              </p:nvSpPr>
              <p:spPr>
                <a:xfrm>
                  <a:off x="2437529" y="1218531"/>
                  <a:ext cx="1288512" cy="4187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b="1" dirty="0" smtClean="0">
                      <a:solidFill>
                        <a:srgbClr val="C00000"/>
                      </a:solidFill>
                      <a:latin typeface="+mn-lt"/>
                    </a:rPr>
                    <a:t>Harvest</a:t>
                  </a:r>
                  <a:endParaRPr lang="zh-CN" altLang="en-US" sz="1600" b="1" dirty="0">
                    <a:solidFill>
                      <a:srgbClr val="C00000"/>
                    </a:solidFill>
                    <a:latin typeface="+mn-lt"/>
                  </a:endParaRPr>
                </a:p>
              </p:txBody>
            </p:sp>
            <p:grpSp>
              <p:nvGrpSpPr>
                <p:cNvPr id="18" name="组合 17"/>
                <p:cNvGrpSpPr/>
                <p:nvPr/>
              </p:nvGrpSpPr>
              <p:grpSpPr>
                <a:xfrm>
                  <a:off x="1183369" y="1218531"/>
                  <a:ext cx="6303349" cy="4514725"/>
                  <a:chOff x="1183369" y="1218531"/>
                  <a:chExt cx="6303349" cy="4514725"/>
                </a:xfrm>
              </p:grpSpPr>
              <p:grpSp>
                <p:nvGrpSpPr>
                  <p:cNvPr id="19" name="组合 18"/>
                  <p:cNvGrpSpPr/>
                  <p:nvPr/>
                </p:nvGrpSpPr>
                <p:grpSpPr>
                  <a:xfrm>
                    <a:off x="1183369" y="1218531"/>
                    <a:ext cx="6303349" cy="4260723"/>
                    <a:chOff x="1183369" y="1218531"/>
                    <a:chExt cx="6303349" cy="4260723"/>
                  </a:xfrm>
                </p:grpSpPr>
                <p:grpSp>
                  <p:nvGrpSpPr>
                    <p:cNvPr id="21" name="组合 20"/>
                    <p:cNvGrpSpPr/>
                    <p:nvPr/>
                  </p:nvGrpSpPr>
                  <p:grpSpPr>
                    <a:xfrm>
                      <a:off x="1439912" y="4004952"/>
                      <a:ext cx="6046806" cy="1474302"/>
                      <a:chOff x="1932922" y="4293096"/>
                      <a:chExt cx="6046806" cy="1474302"/>
                    </a:xfrm>
                  </p:grpSpPr>
                  <p:grpSp>
                    <p:nvGrpSpPr>
                      <p:cNvPr id="40" name="组合 39"/>
                      <p:cNvGrpSpPr/>
                      <p:nvPr/>
                    </p:nvGrpSpPr>
                    <p:grpSpPr>
                      <a:xfrm>
                        <a:off x="1932922" y="4293096"/>
                        <a:ext cx="5760000" cy="1440000"/>
                        <a:chOff x="1932922" y="4293096"/>
                        <a:chExt cx="5760000" cy="1440000"/>
                      </a:xfrm>
                    </p:grpSpPr>
                    <p:sp>
                      <p:nvSpPr>
                        <p:cNvPr id="42" name="矩形 41"/>
                        <p:cNvSpPr/>
                        <p:nvPr/>
                      </p:nvSpPr>
                      <p:spPr bwMode="gray">
                        <a:xfrm>
                          <a:off x="1932922" y="4293096"/>
                          <a:ext cx="5760000" cy="1440000"/>
                        </a:xfrm>
                        <a:prstGeom prst="rect">
                          <a:avLst/>
                        </a:prstGeom>
                        <a:solidFill>
                          <a:srgbClr val="FFCCCC"/>
                        </a:solidFill>
                        <a:ln w="12700">
                          <a:solidFill>
                            <a:srgbClr val="333300"/>
                          </a:solidFill>
                          <a:prstDash val="dash"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rtlCol="0" anchor="ctr"/>
                        <a:lstStyle/>
                        <a:p>
                          <a:pPr marL="0" marR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en-US" sz="16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B166E"/>
                            </a:solidFill>
                            <a:uLnTx/>
                            <a:uFillTx/>
                            <a:latin typeface="+mn-lt"/>
                            <a:ea typeface="+mn-ea"/>
                          </a:endParaRPr>
                        </a:p>
                      </p:txBody>
                    </p:sp>
                    <p:grpSp>
                      <p:nvGrpSpPr>
                        <p:cNvPr id="43" name="组合 42"/>
                        <p:cNvGrpSpPr/>
                        <p:nvPr/>
                      </p:nvGrpSpPr>
                      <p:grpSpPr>
                        <a:xfrm>
                          <a:off x="2040842" y="4509120"/>
                          <a:ext cx="5627502" cy="965735"/>
                          <a:chOff x="2040842" y="4509120"/>
                          <a:chExt cx="5627502" cy="965735"/>
                        </a:xfrm>
                      </p:grpSpPr>
                      <p:grpSp>
                        <p:nvGrpSpPr>
                          <p:cNvPr id="44" name="组合 43"/>
                          <p:cNvGrpSpPr/>
                          <p:nvPr/>
                        </p:nvGrpSpPr>
                        <p:grpSpPr>
                          <a:xfrm>
                            <a:off x="2040842" y="4509120"/>
                            <a:ext cx="5627502" cy="432000"/>
                            <a:chOff x="2040842" y="4509120"/>
                            <a:chExt cx="5627502" cy="432000"/>
                          </a:xfrm>
                        </p:grpSpPr>
                        <p:sp>
                          <p:nvSpPr>
                            <p:cNvPr id="46" name="矩形 45"/>
                            <p:cNvSpPr/>
                            <p:nvPr/>
                          </p:nvSpPr>
                          <p:spPr bwMode="gray">
                            <a:xfrm>
                              <a:off x="2040842" y="4509120"/>
                              <a:ext cx="1512000" cy="432000"/>
                            </a:xfrm>
                            <a:prstGeom prst="rect">
                              <a:avLst/>
                            </a:prstGeom>
                            <a:noFill/>
                            <a:ln w="19050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</p:spPr>
                          <p:txBody>
                            <a:bodyPr wrap="none" rtlCol="0" anchor="ctr"/>
                            <a:lstStyle/>
                            <a:p>
                              <a:pPr marL="0" marR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</a:pPr>
                              <a:r>
                                <a:rPr kumimoji="0" lang="en-US" altLang="zh-CN" sz="12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uLnTx/>
                                  <a:uFillTx/>
                                  <a:latin typeface="+mn-lt"/>
                                  <a:ea typeface="+mn-ea"/>
                                  <a:cs typeface="Arial" panose="020B0604020202020204" pitchFamily="34" charset="0"/>
                                </a:rPr>
                                <a:t>Soil C</a:t>
                              </a:r>
                              <a:r>
                                <a:rPr kumimoji="0" lang="en-US" altLang="zh-CN" sz="1200" b="0" i="0" u="none" strike="noStrike" kern="0" cap="none" spc="0" normalizeH="0" noProof="0" dirty="0" smtClean="0">
                                  <a:ln>
                                    <a:noFill/>
                                  </a:ln>
                                  <a:uLnTx/>
                                  <a:uFillTx/>
                                  <a:latin typeface="+mn-lt"/>
                                  <a:ea typeface="+mn-ea"/>
                                  <a:cs typeface="Arial" panose="020B0604020202020204" pitchFamily="34" charset="0"/>
                                </a:rPr>
                                <a:t> change</a:t>
                              </a:r>
                              <a:endParaRPr kumimoji="0" lang="zh-CN" altLang="en-US" sz="12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uLnTx/>
                                <a:uFillTx/>
                                <a:latin typeface="+mn-lt"/>
                                <a:ea typeface="+mn-ea"/>
                                <a:cs typeface="Arial" panose="020B0604020202020204" pitchFamily="34" charset="0"/>
                              </a:endParaRPr>
                            </a:p>
                          </p:txBody>
                        </p:sp>
                        <p:sp>
                          <p:nvSpPr>
                            <p:cNvPr id="47" name="矩形 46"/>
                            <p:cNvSpPr/>
                            <p:nvPr/>
                          </p:nvSpPr>
                          <p:spPr bwMode="gray">
                            <a:xfrm>
                              <a:off x="5508344" y="4509120"/>
                              <a:ext cx="2160000" cy="432000"/>
                            </a:xfrm>
                            <a:prstGeom prst="rect">
                              <a:avLst/>
                            </a:prstGeom>
                            <a:noFill/>
                            <a:ln w="19050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:ln>
                            <a:effectLst/>
                          </p:spPr>
                          <p:txBody>
                            <a:bodyPr wrap="none" rtlCol="0" anchor="ctr"/>
                            <a:lstStyle/>
                            <a:p>
                              <a:pPr marL="0" marR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</a:pPr>
                              <a:r>
                                <a:rPr kumimoji="0" lang="en-US" altLang="zh-CN" sz="12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uLnTx/>
                                  <a:uFillTx/>
                                  <a:latin typeface="+mn-lt"/>
                                  <a:ea typeface="+mn-ea"/>
                                  <a:cs typeface="Arial" panose="020B0604020202020204" pitchFamily="34" charset="0"/>
                                </a:rPr>
                                <a:t>Soil  </a:t>
                              </a:r>
                              <a:r>
                                <a:rPr kumimoji="0" lang="en-US" altLang="zh-CN" sz="1200" b="0" i="0" u="none" strike="noStrike" kern="0" cap="none" spc="0" normalizeH="0" baseline="0" noProof="0" dirty="0" err="1" smtClean="0">
                                  <a:ln>
                                    <a:noFill/>
                                  </a:ln>
                                  <a:uLnTx/>
                                  <a:uFillTx/>
                                  <a:latin typeface="+mn-lt"/>
                                  <a:ea typeface="+mn-ea"/>
                                  <a:cs typeface="Arial" panose="020B0604020202020204" pitchFamily="34" charset="0"/>
                                </a:rPr>
                                <a:t>PhytOC</a:t>
                              </a:r>
                              <a:r>
                                <a:rPr kumimoji="0" lang="en-US" altLang="zh-CN" sz="1200" b="0" i="0" u="none" strike="noStrike" kern="0" cap="none" spc="0" normalizeH="0" noProof="0" dirty="0" smtClean="0">
                                  <a:ln>
                                    <a:noFill/>
                                  </a:ln>
                                  <a:uLnTx/>
                                  <a:uFillTx/>
                                  <a:latin typeface="+mn-lt"/>
                                  <a:ea typeface="+mn-ea"/>
                                  <a:cs typeface="Arial" panose="020B0604020202020204" pitchFamily="34" charset="0"/>
                                </a:rPr>
                                <a:t> accumulation</a:t>
                              </a:r>
                              <a:endParaRPr kumimoji="0" lang="zh-CN" altLang="en-US" sz="12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uLnTx/>
                                <a:uFillTx/>
                                <a:latin typeface="+mn-lt"/>
                                <a:ea typeface="+mn-ea"/>
                                <a:cs typeface="Arial" panose="020B0604020202020204" pitchFamily="34" charset="0"/>
                              </a:endParaRPr>
                            </a:p>
                          </p:txBody>
                        </p:sp>
                        <p:cxnSp>
                          <p:nvCxnSpPr>
                            <p:cNvPr id="48" name="直接箭头连接符 47"/>
                            <p:cNvCxnSpPr/>
                            <p:nvPr/>
                          </p:nvCxnSpPr>
                          <p:spPr bwMode="auto">
                            <a:xfrm flipH="1">
                              <a:off x="3564104" y="4725144"/>
                              <a:ext cx="1944000" cy="0"/>
                            </a:xfrm>
                            <a:prstGeom prst="straightConnector1">
                              <a:avLst/>
                            </a:prstGeom>
                            <a:noFill/>
                            <a:ln w="28575">
                              <a:solidFill>
                                <a:schemeClr val="tx1"/>
                              </a:solidFill>
                              <a:tailEnd type="stealth" w="med" len="lg"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cxnSp>
                      </p:grpSp>
                      <p:sp>
                        <p:nvSpPr>
                          <p:cNvPr id="45" name="文本框 44"/>
                          <p:cNvSpPr txBox="1"/>
                          <p:nvPr/>
                        </p:nvSpPr>
                        <p:spPr>
                          <a:xfrm>
                            <a:off x="3626830" y="4751486"/>
                            <a:ext cx="2088233" cy="723369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altLang="zh-CN" sz="1600" b="1" dirty="0" smtClean="0">
                                <a:latin typeface="+mn-lt"/>
                              </a:rPr>
                              <a:t>Slow </a:t>
                            </a:r>
                            <a:r>
                              <a:rPr lang="en-US" altLang="zh-CN" sz="1600" b="1" dirty="0" err="1" smtClean="0">
                                <a:latin typeface="+mn-lt"/>
                              </a:rPr>
                              <a:t>PhytOC</a:t>
                            </a:r>
                            <a:r>
                              <a:rPr lang="en-US" altLang="zh-CN" sz="1600" b="1" dirty="0" smtClean="0">
                                <a:latin typeface="+mn-lt"/>
                              </a:rPr>
                              <a:t> decomposition</a:t>
                            </a:r>
                            <a:endParaRPr lang="zh-CN" altLang="en-US" sz="1600" b="1" dirty="0">
                              <a:latin typeface="+mn-lt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41" name="文本框 40"/>
                      <p:cNvSpPr txBox="1"/>
                      <p:nvPr/>
                    </p:nvSpPr>
                    <p:spPr>
                      <a:xfrm>
                        <a:off x="6251537" y="5044027"/>
                        <a:ext cx="1728191" cy="72337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altLang="zh-CN" sz="1600" b="1" dirty="0" smtClean="0">
                            <a:solidFill>
                              <a:srgbClr val="000066"/>
                            </a:solidFill>
                            <a:latin typeface="+mn-lt"/>
                          </a:rPr>
                          <a:t>Soil subsystem</a:t>
                        </a:r>
                        <a:endParaRPr lang="zh-CN" altLang="en-US" sz="1600" b="1" dirty="0">
                          <a:solidFill>
                            <a:srgbClr val="000066"/>
                          </a:solidFill>
                          <a:latin typeface="+mn-lt"/>
                        </a:endParaRPr>
                      </a:p>
                    </p:txBody>
                  </p:sp>
                </p:grpSp>
                <p:grpSp>
                  <p:nvGrpSpPr>
                    <p:cNvPr id="22" name="组合 21"/>
                    <p:cNvGrpSpPr/>
                    <p:nvPr/>
                  </p:nvGrpSpPr>
                  <p:grpSpPr>
                    <a:xfrm>
                      <a:off x="1439912" y="1218531"/>
                      <a:ext cx="5925703" cy="2736000"/>
                      <a:chOff x="1439912" y="1218531"/>
                      <a:chExt cx="5925703" cy="2736000"/>
                    </a:xfrm>
                  </p:grpSpPr>
                  <p:grpSp>
                    <p:nvGrpSpPr>
                      <p:cNvPr id="27" name="组合 26"/>
                      <p:cNvGrpSpPr/>
                      <p:nvPr/>
                    </p:nvGrpSpPr>
                    <p:grpSpPr>
                      <a:xfrm>
                        <a:off x="1439912" y="1650531"/>
                        <a:ext cx="5925703" cy="1440000"/>
                        <a:chOff x="1439912" y="1650531"/>
                        <a:chExt cx="5925703" cy="1440000"/>
                      </a:xfrm>
                    </p:grpSpPr>
                    <p:sp>
                      <p:nvSpPr>
                        <p:cNvPr id="31" name="矩形 30"/>
                        <p:cNvSpPr/>
                        <p:nvPr/>
                      </p:nvSpPr>
                      <p:spPr bwMode="gray">
                        <a:xfrm>
                          <a:off x="1439912" y="1650531"/>
                          <a:ext cx="5760000" cy="1440000"/>
                        </a:xfrm>
                        <a:prstGeom prst="rect">
                          <a:avLst/>
                        </a:prstGeom>
                        <a:solidFill>
                          <a:srgbClr val="CCECFF"/>
                        </a:solidFill>
                        <a:ln w="12700">
                          <a:solidFill>
                            <a:srgbClr val="333300"/>
                          </a:solidFill>
                          <a:prstDash val="dash"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rtlCol="0" anchor="ctr"/>
                        <a:lstStyle/>
                        <a:p>
                          <a:pPr marL="0" marR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zh-CN" altLang="en-US" sz="16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B166E"/>
                            </a:solidFill>
                            <a:uLnTx/>
                            <a:uFillTx/>
                            <a:latin typeface="+mn-lt"/>
                            <a:ea typeface="+mn-ea"/>
                          </a:endParaRPr>
                        </a:p>
                      </p:txBody>
                    </p:sp>
                    <p:grpSp>
                      <p:nvGrpSpPr>
                        <p:cNvPr id="32" name="组合 31"/>
                        <p:cNvGrpSpPr/>
                        <p:nvPr/>
                      </p:nvGrpSpPr>
                      <p:grpSpPr>
                        <a:xfrm>
                          <a:off x="1547664" y="1707683"/>
                          <a:ext cx="5817951" cy="1289269"/>
                          <a:chOff x="1547664" y="1707683"/>
                          <a:chExt cx="5817951" cy="1289269"/>
                        </a:xfrm>
                      </p:grpSpPr>
                      <p:grpSp>
                        <p:nvGrpSpPr>
                          <p:cNvPr id="33" name="组合 32"/>
                          <p:cNvGrpSpPr/>
                          <p:nvPr/>
                        </p:nvGrpSpPr>
                        <p:grpSpPr>
                          <a:xfrm>
                            <a:off x="1547664" y="2020203"/>
                            <a:ext cx="5580392" cy="976749"/>
                            <a:chOff x="1547664" y="2020203"/>
                            <a:chExt cx="5580392" cy="976749"/>
                          </a:xfrm>
                        </p:grpSpPr>
                        <p:grpSp>
                          <p:nvGrpSpPr>
                            <p:cNvPr id="35" name="组合 34"/>
                            <p:cNvGrpSpPr/>
                            <p:nvPr/>
                          </p:nvGrpSpPr>
                          <p:grpSpPr>
                            <a:xfrm>
                              <a:off x="1547664" y="2564792"/>
                              <a:ext cx="5580392" cy="432160"/>
                              <a:chOff x="1547664" y="2564792"/>
                              <a:chExt cx="5580392" cy="432160"/>
                            </a:xfrm>
                          </p:grpSpPr>
                          <p:cxnSp>
                            <p:nvCxnSpPr>
                              <p:cNvPr id="37" name="直接箭头连接符 36"/>
                              <p:cNvCxnSpPr/>
                              <p:nvPr/>
                            </p:nvCxnSpPr>
                            <p:spPr bwMode="auto">
                              <a:xfrm>
                                <a:off x="3309423" y="2780792"/>
                                <a:ext cx="1728000" cy="0"/>
                              </a:xfrm>
                              <a:prstGeom prst="straightConnector1">
                                <a:avLst/>
                              </a:prstGeom>
                              <a:noFill/>
                              <a:ln w="28575">
                                <a:solidFill>
                                  <a:schemeClr val="tx1"/>
                                </a:solidFill>
                                <a:headEnd w="lg" len="lg"/>
                                <a:tailEnd type="stealth" w="med" len="lg"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cxnSp>
                          <p:sp>
                            <p:nvSpPr>
                              <p:cNvPr id="38" name="矩形 37"/>
                              <p:cNvSpPr/>
                              <p:nvPr/>
                            </p:nvSpPr>
                            <p:spPr bwMode="gray">
                              <a:xfrm>
                                <a:off x="1547664" y="2564952"/>
                                <a:ext cx="1754614" cy="432000"/>
                              </a:xfrm>
                              <a:prstGeom prst="rect">
                                <a:avLst/>
                              </a:prstGeom>
                              <a:noFill/>
                              <a:ln w="19050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rtlCol="0" anchor="ctr"/>
                              <a:lstStyle/>
                              <a:p>
                                <a:pPr marL="0" marR="0" indent="0" algn="ctr" defTabSz="91440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</a:pPr>
                                <a:r>
                                  <a:rPr kumimoji="0" lang="en-US" altLang="zh-CN" sz="1200" b="0" i="0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uLnTx/>
                                    <a:uFillTx/>
                                    <a:latin typeface="+mn-lt"/>
                                    <a:ea typeface="+mn-ea"/>
                                    <a:cs typeface="Arial" panose="020B0604020202020204" pitchFamily="34" charset="0"/>
                                  </a:rPr>
                                  <a:t>Biomass C</a:t>
                                </a:r>
                                <a:r>
                                  <a:rPr kumimoji="0" lang="en-US" altLang="zh-CN" sz="1200" b="0" i="0" u="none" strike="noStrike" kern="0" cap="none" spc="0" normalizeH="0" noProof="0" dirty="0" smtClean="0">
                                    <a:ln>
                                      <a:noFill/>
                                    </a:ln>
                                    <a:uLnTx/>
                                    <a:uFillTx/>
                                    <a:latin typeface="+mn-lt"/>
                                    <a:ea typeface="+mn-ea"/>
                                    <a:cs typeface="Arial" panose="020B0604020202020204" pitchFamily="34" charset="0"/>
                                  </a:rPr>
                                  <a:t> change</a:t>
                                </a:r>
                                <a:endParaRPr kumimoji="0" lang="zh-CN" altLang="en-US" sz="12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uLnTx/>
                                  <a:uFillTx/>
                                  <a:latin typeface="+mn-lt"/>
                                  <a:ea typeface="+mn-ea"/>
                                  <a:cs typeface="Arial" panose="020B0604020202020204" pitchFamily="34" charset="0"/>
                                </a:endParaRPr>
                              </a:p>
                            </p:txBody>
                          </p:sp>
                          <p:sp>
                            <p:nvSpPr>
                              <p:cNvPr id="39" name="矩形 38"/>
                              <p:cNvSpPr/>
                              <p:nvPr/>
                            </p:nvSpPr>
                            <p:spPr bwMode="gray">
                              <a:xfrm>
                                <a:off x="5076056" y="2564792"/>
                                <a:ext cx="2052000" cy="432000"/>
                              </a:xfrm>
                              <a:prstGeom prst="rect">
                                <a:avLst/>
                              </a:prstGeom>
                              <a:noFill/>
                              <a:ln w="19050">
                                <a:solidFill>
                                  <a:schemeClr val="tx1"/>
                                </a:solidFill>
                                <a:round/>
                                <a:headEnd/>
                                <a:tailEnd/>
                              </a:ln>
                              <a:effectLst/>
                            </p:spPr>
                            <p:txBody>
                              <a:bodyPr wrap="none" rtlCol="0" anchor="ctr"/>
                              <a:lstStyle/>
                              <a:p>
                                <a:pPr marL="0" marR="0" indent="0" algn="ctr" defTabSz="91440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</a:pPr>
                                <a:r>
                                  <a:rPr kumimoji="0" lang="en-US" altLang="zh-CN" sz="1200" b="0" i="0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uLnTx/>
                                    <a:uFillTx/>
                                    <a:latin typeface="+mn-lt"/>
                                    <a:ea typeface="+mn-ea"/>
                                    <a:cs typeface="Arial" panose="020B0604020202020204" pitchFamily="34" charset="0"/>
                                  </a:rPr>
                                  <a:t>Production</a:t>
                                </a:r>
                                <a:r>
                                  <a:rPr kumimoji="0" lang="en-US" altLang="zh-CN" sz="1200" b="0" i="0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uLnTx/>
                                    <a:uFillTx/>
                                    <a:latin typeface="+mn-lt"/>
                                    <a:ea typeface="+mn-ea"/>
                                  </a:rPr>
                                  <a:t> of </a:t>
                                </a:r>
                                <a:r>
                                  <a:rPr kumimoji="0" lang="en-US" altLang="zh-CN" sz="1200" b="0" i="0" u="none" strike="noStrike" kern="0" cap="none" spc="0" normalizeH="0" baseline="0" noProof="0" dirty="0" err="1" smtClean="0">
                                    <a:ln>
                                      <a:noFill/>
                                    </a:ln>
                                    <a:uLnTx/>
                                    <a:uFillTx/>
                                    <a:latin typeface="+mn-lt"/>
                                    <a:ea typeface="+mn-ea"/>
                                  </a:rPr>
                                  <a:t>PhytOC</a:t>
                                </a:r>
                                <a:endParaRPr kumimoji="0" lang="zh-CN" altLang="en-US" sz="1200" b="0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uLnTx/>
                                  <a:uFillTx/>
                                  <a:latin typeface="+mn-lt"/>
                                  <a:ea typeface="+mn-ea"/>
                                </a:endParaRPr>
                              </a:p>
                            </p:txBody>
                          </p:sp>
                        </p:grpSp>
                        <p:sp>
                          <p:nvSpPr>
                            <p:cNvPr id="36" name="文本框 35"/>
                            <p:cNvSpPr txBox="1"/>
                            <p:nvPr/>
                          </p:nvSpPr>
                          <p:spPr>
                            <a:xfrm>
                              <a:off x="3311481" y="2020203"/>
                              <a:ext cx="1584827" cy="723370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n-US" altLang="zh-CN" sz="1600" b="1" dirty="0" smtClean="0">
                                  <a:latin typeface="+mn-lt"/>
                                </a:rPr>
                                <a:t>Occlusion of C by Si </a:t>
                              </a:r>
                              <a:endParaRPr lang="zh-CN" altLang="en-US" sz="1600" b="1" dirty="0">
                                <a:latin typeface="+mn-lt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34" name="文本框 33"/>
                          <p:cNvSpPr txBox="1"/>
                          <p:nvPr/>
                        </p:nvSpPr>
                        <p:spPr>
                          <a:xfrm>
                            <a:off x="5758527" y="1707683"/>
                            <a:ext cx="1607088" cy="72337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altLang="zh-CN" sz="1600" b="1" dirty="0" smtClean="0">
                                <a:solidFill>
                                  <a:srgbClr val="000066"/>
                                </a:solidFill>
                                <a:latin typeface="+mn-lt"/>
                              </a:rPr>
                              <a:t>Vegetation subsystem</a:t>
                            </a:r>
                            <a:endParaRPr lang="zh-CN" altLang="en-US" sz="1600" b="1" dirty="0">
                              <a:solidFill>
                                <a:srgbClr val="000066"/>
                              </a:solidFill>
                              <a:latin typeface="+mn-lt"/>
                            </a:endParaRPr>
                          </a:p>
                        </p:txBody>
                      </p:sp>
                    </p:grpSp>
                  </p:grpSp>
                  <p:cxnSp>
                    <p:nvCxnSpPr>
                      <p:cNvPr id="28" name="直接箭头连接符 27"/>
                      <p:cNvCxnSpPr/>
                      <p:nvPr/>
                    </p:nvCxnSpPr>
                    <p:spPr bwMode="auto">
                      <a:xfrm>
                        <a:off x="3995936" y="3090531"/>
                        <a:ext cx="0" cy="864000"/>
                      </a:xfrm>
                      <a:prstGeom prst="straightConnector1">
                        <a:avLst/>
                      </a:prstGeom>
                      <a:noFill/>
                      <a:ln w="25400">
                        <a:solidFill>
                          <a:srgbClr val="C00000"/>
                        </a:solidFill>
                        <a:tailEnd type="stealth" w="med" len="lg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29" name="直接箭头连接符 28"/>
                      <p:cNvCxnSpPr/>
                      <p:nvPr/>
                    </p:nvCxnSpPr>
                    <p:spPr bwMode="auto">
                      <a:xfrm flipH="1">
                        <a:off x="2267744" y="1273240"/>
                        <a:ext cx="4083" cy="1185858"/>
                      </a:xfrm>
                      <a:prstGeom prst="straightConnector1">
                        <a:avLst/>
                      </a:prstGeom>
                      <a:noFill/>
                      <a:ln w="25400">
                        <a:solidFill>
                          <a:schemeClr val="accent5">
                            <a:lumMod val="25000"/>
                          </a:schemeClr>
                        </a:solidFill>
                        <a:tailEnd type="stealth" w="med" len="lg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30" name="直接箭头连接符 29"/>
                      <p:cNvCxnSpPr/>
                      <p:nvPr/>
                    </p:nvCxnSpPr>
                    <p:spPr bwMode="auto">
                      <a:xfrm rot="10800000">
                        <a:off x="2411760" y="1218531"/>
                        <a:ext cx="0" cy="432000"/>
                      </a:xfrm>
                      <a:prstGeom prst="straightConnector1">
                        <a:avLst/>
                      </a:prstGeom>
                      <a:noFill/>
                      <a:ln w="25400">
                        <a:solidFill>
                          <a:srgbClr val="C00000"/>
                        </a:solidFill>
                        <a:tailEnd type="stealth" w="med" len="lg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</p:grpSp>
                <p:grpSp>
                  <p:nvGrpSpPr>
                    <p:cNvPr id="23" name="组合 22"/>
                    <p:cNvGrpSpPr/>
                    <p:nvPr/>
                  </p:nvGrpSpPr>
                  <p:grpSpPr>
                    <a:xfrm>
                      <a:off x="1183369" y="2780792"/>
                      <a:ext cx="364295" cy="1656208"/>
                      <a:chOff x="1183369" y="2780792"/>
                      <a:chExt cx="364295" cy="1656208"/>
                    </a:xfrm>
                  </p:grpSpPr>
                  <p:cxnSp>
                    <p:nvCxnSpPr>
                      <p:cNvPr id="24" name="直接连接符 23"/>
                      <p:cNvCxnSpPr/>
                      <p:nvPr/>
                    </p:nvCxnSpPr>
                    <p:spPr bwMode="auto">
                      <a:xfrm>
                        <a:off x="1187664" y="2780792"/>
                        <a:ext cx="360000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25" name="直接连接符 24"/>
                      <p:cNvCxnSpPr/>
                      <p:nvPr/>
                    </p:nvCxnSpPr>
                    <p:spPr bwMode="auto">
                      <a:xfrm>
                        <a:off x="1187664" y="4437000"/>
                        <a:ext cx="360000" cy="0"/>
                      </a:xfrm>
                      <a:prstGeom prst="line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26" name="直接连接符 25"/>
                      <p:cNvCxnSpPr/>
                      <p:nvPr/>
                    </p:nvCxnSpPr>
                    <p:spPr bwMode="auto">
                      <a:xfrm>
                        <a:off x="1183369" y="2780792"/>
                        <a:ext cx="0" cy="1656000"/>
                      </a:xfrm>
                      <a:prstGeom prst="line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</p:grpSp>
              </p:grpSp>
              <p:cxnSp>
                <p:nvCxnSpPr>
                  <p:cNvPr id="20" name="直接箭头连接符 19"/>
                  <p:cNvCxnSpPr/>
                  <p:nvPr/>
                </p:nvCxnSpPr>
                <p:spPr bwMode="auto">
                  <a:xfrm>
                    <a:off x="2555776" y="4653136"/>
                    <a:ext cx="0" cy="1080120"/>
                  </a:xfrm>
                  <a:prstGeom prst="straightConnector1">
                    <a:avLst/>
                  </a:prstGeom>
                  <a:noFill/>
                  <a:ln w="25400">
                    <a:solidFill>
                      <a:srgbClr val="FF0000"/>
                    </a:solidFill>
                    <a:tailEnd type="stealth" w="med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sp>
            <p:nvSpPr>
              <p:cNvPr id="15" name="文本框 14"/>
              <p:cNvSpPr txBox="1"/>
              <p:nvPr/>
            </p:nvSpPr>
            <p:spPr>
              <a:xfrm>
                <a:off x="401404" y="773161"/>
                <a:ext cx="2004597" cy="7233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 err="1" smtClean="0">
                    <a:solidFill>
                      <a:schemeClr val="accent5">
                        <a:lumMod val="25000"/>
                      </a:schemeClr>
                    </a:solidFill>
                    <a:latin typeface="+mn-lt"/>
                  </a:rPr>
                  <a:t>Phytosynthesis</a:t>
                </a:r>
                <a:r>
                  <a:rPr lang="en-US" altLang="zh-CN" sz="1600" b="1" dirty="0" smtClean="0">
                    <a:solidFill>
                      <a:schemeClr val="accent5">
                        <a:lumMod val="25000"/>
                      </a:schemeClr>
                    </a:solidFill>
                    <a:latin typeface="+mn-lt"/>
                  </a:rPr>
                  <a:t> CO</a:t>
                </a:r>
                <a:r>
                  <a:rPr lang="en-US" altLang="zh-CN" sz="1600" b="1" baseline="-25000" dirty="0" smtClean="0">
                    <a:solidFill>
                      <a:schemeClr val="accent5">
                        <a:lumMod val="25000"/>
                      </a:schemeClr>
                    </a:solidFill>
                    <a:latin typeface="+mn-lt"/>
                  </a:rPr>
                  <a:t>2</a:t>
                </a:r>
                <a:endParaRPr lang="zh-CN" altLang="en-US" sz="1600" b="1" baseline="-25000" dirty="0">
                  <a:solidFill>
                    <a:schemeClr val="accent5">
                      <a:lumMod val="25000"/>
                    </a:schemeClr>
                  </a:solidFill>
                  <a:latin typeface="+mn-lt"/>
                </a:endParaRPr>
              </a:p>
            </p:txBody>
          </p:sp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8803" y="2478172"/>
              <a:ext cx="4015197" cy="3564717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1907704" y="6021288"/>
            <a:ext cx="52970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smtClean="0">
                <a:latin typeface="+mn-lt"/>
              </a:rPr>
              <a:t>The mechanism and stability of </a:t>
            </a:r>
            <a:r>
              <a:rPr lang="en-US" altLang="zh-CN" sz="2200" dirty="0" err="1" smtClean="0">
                <a:latin typeface="+mn-lt"/>
              </a:rPr>
              <a:t>PhytOC</a:t>
            </a:r>
            <a:r>
              <a:rPr lang="en-US" altLang="zh-CN" sz="2200" dirty="0" smtClean="0">
                <a:latin typeface="+mn-lt"/>
              </a:rPr>
              <a:t> sink</a:t>
            </a:r>
            <a:endParaRPr lang="zh-CN" altLang="en-US" sz="2200" dirty="0">
              <a:latin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52316" y="6280090"/>
            <a:ext cx="8396148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altLang="zh-CN" sz="2000" dirty="0" smtClean="0">
                <a:latin typeface="+mn-lt"/>
                <a:cs typeface="Times New Roman" panose="02020603050405020304" pitchFamily="18" charset="0"/>
              </a:rPr>
              <a:t>Parr et al., </a:t>
            </a:r>
            <a:r>
              <a:rPr lang="en-US" altLang="zh-CN" sz="2000" dirty="0">
                <a:latin typeface="+mn-lt"/>
              </a:rPr>
              <a:t>Soil Biol. </a:t>
            </a:r>
            <a:r>
              <a:rPr lang="en-US" altLang="zh-CN" sz="2000" dirty="0" err="1" smtClean="0">
                <a:latin typeface="+mn-lt"/>
              </a:rPr>
              <a:t>Biochem</a:t>
            </a:r>
            <a:r>
              <a:rPr lang="en-US" altLang="zh-CN" sz="2000" dirty="0" smtClean="0">
                <a:latin typeface="+mn-lt"/>
              </a:rPr>
              <a:t>,</a:t>
            </a:r>
            <a:r>
              <a:rPr lang="en-US" altLang="zh-CN" sz="2000" dirty="0" smtClean="0">
                <a:latin typeface="+mn-lt"/>
                <a:cs typeface="Times New Roman" panose="02020603050405020304" pitchFamily="18" charset="0"/>
              </a:rPr>
              <a:t> 2005; Song et al., Global Change Biology, 2013</a:t>
            </a:r>
            <a:endParaRPr lang="zh-CN" altLang="en-US" sz="2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460432" y="651605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15</a:t>
            </a: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22619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5496" y="964322"/>
            <a:ext cx="6912768" cy="545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kumimoji="1" lang="en-US" altLang="zh-CN" sz="2600" b="1" kern="0" dirty="0">
                <a:solidFill>
                  <a:srgbClr val="000000"/>
                </a:solidFill>
                <a:latin typeface="+mn-lt"/>
                <a:ea typeface="黑体" pitchFamily="49" charset="-122"/>
                <a:cs typeface="Times New Roman" panose="02020603050405020304" pitchFamily="18" charset="0"/>
              </a:rPr>
              <a:t>    4.2 </a:t>
            </a:r>
            <a:r>
              <a:rPr kumimoji="1" lang="en-US" altLang="zh-CN" sz="2600" b="1" kern="0" dirty="0" err="1">
                <a:solidFill>
                  <a:srgbClr val="000000"/>
                </a:solidFill>
                <a:latin typeface="+mn-lt"/>
                <a:ea typeface="黑体" pitchFamily="49" charset="-122"/>
                <a:cs typeface="Times New Roman" panose="02020603050405020304" pitchFamily="18" charset="0"/>
              </a:rPr>
              <a:t>Phytolith</a:t>
            </a:r>
            <a:r>
              <a:rPr kumimoji="1" lang="en-US" altLang="zh-CN" sz="2600" b="1" kern="0" dirty="0">
                <a:solidFill>
                  <a:srgbClr val="000000"/>
                </a:solidFill>
                <a:latin typeface="+mn-lt"/>
                <a:ea typeface="黑体" pitchFamily="49" charset="-122"/>
                <a:cs typeface="Times New Roman" panose="02020603050405020304" pitchFamily="18" charset="0"/>
              </a:rPr>
              <a:t> C sequestration in grasslands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51520" y="1721181"/>
            <a:ext cx="5688632" cy="4084083"/>
            <a:chOff x="251520" y="1745673"/>
            <a:chExt cx="6149499" cy="4779671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1745673"/>
              <a:ext cx="6149499" cy="4779671"/>
            </a:xfrm>
            <a:prstGeom prst="rect">
              <a:avLst/>
            </a:prstGeom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5680230"/>
              <a:ext cx="432048" cy="705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矩形 11"/>
          <p:cNvSpPr/>
          <p:nvPr/>
        </p:nvSpPr>
        <p:spPr>
          <a:xfrm>
            <a:off x="136292" y="188640"/>
            <a:ext cx="8684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600" spc="300" dirty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800" b="1" kern="1600" spc="300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2800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Phytolith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sequestration in ecosystems of China</a:t>
            </a:r>
            <a:endParaRPr lang="zh-CN" altLang="en-US" sz="2800" b="1" kern="1600" spc="300" dirty="0">
              <a:solidFill>
                <a:srgbClr val="00006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67744" y="6453336"/>
            <a:ext cx="45954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 smtClean="0">
                <a:latin typeface="+mn-lt"/>
                <a:cs typeface="Times New Roman" panose="02020603050405020304" pitchFamily="18" charset="0"/>
              </a:rPr>
              <a:t>Song </a:t>
            </a:r>
            <a:r>
              <a:rPr lang="en-US" altLang="zh-CN" sz="2000" dirty="0">
                <a:latin typeface="+mn-lt"/>
                <a:cs typeface="Times New Roman" panose="02020603050405020304" pitchFamily="18" charset="0"/>
              </a:rPr>
              <a:t>et al., Global Change Biology, </a:t>
            </a:r>
            <a:r>
              <a:rPr lang="en-US" altLang="zh-CN" sz="2000" dirty="0" smtClean="0">
                <a:latin typeface="+mn-lt"/>
                <a:cs typeface="Times New Roman" panose="02020603050405020304" pitchFamily="18" charset="0"/>
              </a:rPr>
              <a:t>2012</a:t>
            </a:r>
            <a:endParaRPr lang="zh-CN" altLang="en-US" sz="2000" dirty="0"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16</a:t>
            </a:r>
            <a:endParaRPr lang="zh-CN" altLang="en-US" dirty="0">
              <a:latin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3016" y="5949280"/>
            <a:ext cx="89434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200" dirty="0" smtClean="0">
                <a:latin typeface="+mn-lt"/>
              </a:rPr>
              <a:t>Distribution </a:t>
            </a:r>
            <a:r>
              <a:rPr lang="en-US" altLang="zh-CN" sz="2200" dirty="0">
                <a:latin typeface="+mn-lt"/>
              </a:rPr>
              <a:t>of the five grassland types of China at a scale of 1 : 1 000 000</a:t>
            </a:r>
            <a:endParaRPr lang="zh-CN" altLang="en-US" sz="2200" dirty="0">
              <a:latin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40152" y="1666356"/>
            <a:ext cx="3096344" cy="408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Grasslands in China: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cover </a:t>
            </a:r>
            <a:r>
              <a:rPr lang="en-US" altLang="zh-CN" sz="2400" dirty="0">
                <a:solidFill>
                  <a:srgbClr val="0000FF"/>
                </a:solidFill>
                <a:latin typeface="+mn-lt"/>
              </a:rPr>
              <a:t>nearly one third of </a:t>
            </a: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the country’s area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Show different degree of degradation from human </a:t>
            </a:r>
            <a:r>
              <a:rPr lang="en-US" altLang="zh-CN" sz="2400" dirty="0">
                <a:solidFill>
                  <a:srgbClr val="0000FF"/>
                </a:solidFill>
                <a:latin typeface="+mn-lt"/>
              </a:rPr>
              <a:t>activities</a:t>
            </a:r>
            <a:endParaRPr lang="zh-CN" altLang="en-US" sz="2400" dirty="0">
              <a:solidFill>
                <a:srgbClr val="00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556501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627784" y="5997188"/>
            <a:ext cx="626469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200" dirty="0" smtClean="0">
                <a:latin typeface="+mn-lt"/>
              </a:rPr>
              <a:t>Correlation </a:t>
            </a:r>
            <a:r>
              <a:rPr lang="en-US" altLang="zh-CN" sz="2200" dirty="0">
                <a:latin typeface="+mn-lt"/>
              </a:rPr>
              <a:t>of </a:t>
            </a:r>
            <a:r>
              <a:rPr lang="en-US" altLang="zh-CN" sz="2200" dirty="0" err="1">
                <a:latin typeface="+mn-lt"/>
              </a:rPr>
              <a:t>phytolith</a:t>
            </a:r>
            <a:r>
              <a:rPr lang="en-US" altLang="zh-CN" sz="2200" dirty="0">
                <a:latin typeface="+mn-lt"/>
              </a:rPr>
              <a:t> and SiO</a:t>
            </a:r>
            <a:r>
              <a:rPr lang="en-US" altLang="zh-CN" sz="2200" baseline="-25000" dirty="0">
                <a:latin typeface="+mn-lt"/>
              </a:rPr>
              <a:t>2</a:t>
            </a:r>
            <a:r>
              <a:rPr lang="en-US" altLang="zh-CN" sz="2200" dirty="0">
                <a:latin typeface="+mn-lt"/>
              </a:rPr>
              <a:t> in different </a:t>
            </a:r>
            <a:r>
              <a:rPr lang="en-US" altLang="zh-CN" sz="2200" dirty="0" smtClean="0">
                <a:latin typeface="+mn-lt"/>
              </a:rPr>
              <a:t>grasses</a:t>
            </a:r>
            <a:endParaRPr lang="zh-CN" altLang="en-US" sz="2200" dirty="0">
              <a:latin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3528" y="3359138"/>
            <a:ext cx="4104456" cy="194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Silica-</a:t>
            </a:r>
            <a:r>
              <a:rPr lang="en-US" altLang="zh-CN" sz="2400" dirty="0" err="1" smtClean="0">
                <a:solidFill>
                  <a:srgbClr val="0000FF"/>
                </a:solidFill>
                <a:latin typeface="+mn-lt"/>
              </a:rPr>
              <a:t>phytolith</a:t>
            </a: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 content transfer function for grassland plants: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    </a:t>
            </a:r>
            <a:r>
              <a:rPr lang="en-US" altLang="zh-CN" sz="2400" dirty="0" err="1" smtClean="0">
                <a:latin typeface="+mn-lt"/>
              </a:rPr>
              <a:t>Phytolith</a:t>
            </a:r>
            <a:r>
              <a:rPr lang="en-US" altLang="zh-CN" sz="2400" dirty="0" smtClean="0">
                <a:latin typeface="+mn-lt"/>
              </a:rPr>
              <a:t> content = 0.965</a:t>
            </a:r>
            <a:r>
              <a:rPr lang="en-US" altLang="zh-CN" sz="2400" dirty="0" smtClean="0"/>
              <a:t>×</a:t>
            </a:r>
            <a:r>
              <a:rPr lang="en-US" altLang="zh-CN" sz="2400" dirty="0" smtClean="0">
                <a:latin typeface="+mn-lt"/>
              </a:rPr>
              <a:t>silica content</a:t>
            </a:r>
            <a:endParaRPr lang="en-US" altLang="zh-CN" sz="2400" dirty="0">
              <a:latin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39752" y="6447330"/>
            <a:ext cx="44608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+mn-lt"/>
              </a:rPr>
              <a:t>Song </a:t>
            </a:r>
            <a:r>
              <a:rPr lang="en-US" altLang="zh-CN" sz="2000" dirty="0">
                <a:latin typeface="+mn-lt"/>
              </a:rPr>
              <a:t>et al., Global Change </a:t>
            </a:r>
            <a:r>
              <a:rPr lang="en-US" altLang="zh-CN" sz="2000" dirty="0" smtClean="0">
                <a:latin typeface="+mn-lt"/>
              </a:rPr>
              <a:t>Biology, 2012</a:t>
            </a:r>
            <a:endParaRPr lang="zh-CN" altLang="en-US" sz="2000" dirty="0">
              <a:latin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17</a:t>
            </a:r>
            <a:endParaRPr lang="zh-CN" altLang="en-US" dirty="0">
              <a:latin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256278" y="2885072"/>
            <a:ext cx="4492186" cy="3280232"/>
            <a:chOff x="1618202" y="1916832"/>
            <a:chExt cx="5690102" cy="40192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696" y="1916832"/>
              <a:ext cx="5472608" cy="4019260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3275855" y="5445224"/>
              <a:ext cx="2952328" cy="4902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latin typeface="+mn-lt"/>
                </a:rPr>
                <a:t>SiO</a:t>
              </a:r>
              <a:r>
                <a:rPr lang="en-US" altLang="zh-CN" sz="2000" b="1" baseline="-25000" dirty="0" smtClean="0">
                  <a:latin typeface="+mn-lt"/>
                </a:rPr>
                <a:t>2</a:t>
              </a:r>
              <a:r>
                <a:rPr lang="en-US" altLang="zh-CN" sz="2000" b="1" dirty="0" smtClean="0">
                  <a:latin typeface="+mn-lt"/>
                </a:rPr>
                <a:t> content (%)</a:t>
              </a:r>
              <a:endParaRPr lang="zh-CN" altLang="en-US" sz="2000" b="1" dirty="0">
                <a:latin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 rot="16200000">
              <a:off x="590365" y="3232701"/>
              <a:ext cx="2952329" cy="896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err="1" smtClean="0">
                  <a:latin typeface="+mn-lt"/>
                </a:rPr>
                <a:t>Phytolith</a:t>
              </a:r>
              <a:r>
                <a:rPr lang="en-US" altLang="zh-CN" sz="2000" b="1" dirty="0" smtClean="0">
                  <a:latin typeface="+mn-lt"/>
                </a:rPr>
                <a:t> content (%)</a:t>
              </a:r>
              <a:endParaRPr lang="zh-CN" altLang="en-US" sz="2000" b="1" dirty="0">
                <a:latin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555776" y="2165955"/>
              <a:ext cx="3096344" cy="867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latin typeface="+mn-lt"/>
                </a:rPr>
                <a:t>y=0.965x, R</a:t>
              </a:r>
              <a:r>
                <a:rPr lang="en-US" altLang="zh-CN" sz="2000" b="1" baseline="30000" dirty="0" smtClean="0">
                  <a:latin typeface="+mn-lt"/>
                </a:rPr>
                <a:t>2</a:t>
              </a:r>
              <a:r>
                <a:rPr lang="en-US" altLang="zh-CN" sz="2000" b="1" dirty="0" smtClean="0">
                  <a:latin typeface="+mn-lt"/>
                </a:rPr>
                <a:t>=0.8722</a:t>
              </a:r>
            </a:p>
            <a:p>
              <a:pPr algn="ctr"/>
              <a:r>
                <a:rPr lang="en-US" altLang="zh-CN" sz="2000" b="1" i="1" dirty="0" smtClean="0">
                  <a:latin typeface="+mn-lt"/>
                </a:rPr>
                <a:t>p</a:t>
              </a:r>
              <a:r>
                <a:rPr lang="en-US" altLang="zh-CN" sz="2000" b="1" dirty="0" smtClean="0">
                  <a:latin typeface="+mn-lt"/>
                </a:rPr>
                <a:t>&lt;0.01</a:t>
              </a:r>
              <a:endParaRPr lang="zh-CN" altLang="en-US" sz="2000" b="1" dirty="0">
                <a:latin typeface="+mn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23528" y="1124744"/>
            <a:ext cx="856895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altLang="zh-CN" sz="2400" dirty="0">
                <a:latin typeface="+mn-lt"/>
              </a:rPr>
              <a:t>PhytOC production flux = PhytOC content × SRO p</a:t>
            </a:r>
            <a:r>
              <a:rPr lang="fr-FR" altLang="zh-CN" sz="2400" dirty="0" smtClean="0">
                <a:latin typeface="+mn-lt"/>
              </a:rPr>
              <a:t>roduction flux</a:t>
            </a:r>
            <a:endParaRPr lang="zh-CN" altLang="en-US" sz="2400" dirty="0">
              <a:latin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3528" y="1730191"/>
            <a:ext cx="8424936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dirty="0" smtClean="0">
                <a:solidFill>
                  <a:srgbClr val="000000"/>
                </a:solidFill>
                <a:latin typeface="+mn-lt"/>
              </a:rPr>
              <a:t>where </a:t>
            </a:r>
            <a:r>
              <a:rPr lang="en-US" altLang="zh-CN" sz="2400" dirty="0" err="1" smtClean="0">
                <a:solidFill>
                  <a:srgbClr val="000000"/>
                </a:solidFill>
                <a:latin typeface="+mn-lt"/>
              </a:rPr>
              <a:t>PhytOC</a:t>
            </a:r>
            <a:r>
              <a:rPr lang="en-US" altLang="zh-CN" sz="2400" dirty="0" smtClean="0">
                <a:solidFill>
                  <a:srgbClr val="000000"/>
                </a:solidFill>
                <a:latin typeface="+mn-lt"/>
              </a:rPr>
              <a:t> content is estimated from C content  of </a:t>
            </a:r>
            <a:r>
              <a:rPr lang="en-US" altLang="zh-CN" sz="2400" dirty="0" err="1" smtClean="0">
                <a:solidFill>
                  <a:srgbClr val="000000"/>
                </a:solidFill>
                <a:latin typeface="+mn-lt"/>
              </a:rPr>
              <a:t>phytolihts</a:t>
            </a:r>
            <a:r>
              <a:rPr lang="en-US" altLang="zh-CN" sz="2400" dirty="0" smtClean="0">
                <a:solidFill>
                  <a:srgbClr val="000000"/>
                </a:solidFill>
                <a:latin typeface="+mn-lt"/>
              </a:rPr>
              <a:t> (1-4%) and </a:t>
            </a:r>
            <a:r>
              <a:rPr lang="en-US" altLang="zh-CN" sz="2400" dirty="0" err="1" smtClean="0">
                <a:solidFill>
                  <a:srgbClr val="000000"/>
                </a:solidFill>
                <a:latin typeface="+mn-lt"/>
              </a:rPr>
              <a:t>phytolith</a:t>
            </a:r>
            <a:r>
              <a:rPr lang="en-US" altLang="zh-CN" sz="2400" dirty="0" smtClean="0">
                <a:solidFill>
                  <a:srgbClr val="000000"/>
                </a:solidFill>
                <a:latin typeface="+mn-lt"/>
              </a:rPr>
              <a:t> content. SRO represents Si-rich organs.</a:t>
            </a:r>
            <a:endParaRPr lang="zh-CN" altLang="en-US" sz="2400" dirty="0">
              <a:latin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5744" y="445197"/>
            <a:ext cx="856895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r-FR" altLang="zh-CN" sz="2400" dirty="0">
                <a:solidFill>
                  <a:srgbClr val="0000FF"/>
                </a:solidFill>
                <a:latin typeface="+mn-lt"/>
              </a:rPr>
              <a:t>PhytOC production flux </a:t>
            </a: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of </a:t>
            </a:r>
            <a:r>
              <a:rPr lang="en-US" altLang="zh-CN" sz="2400" dirty="0">
                <a:solidFill>
                  <a:srgbClr val="0000FF"/>
                </a:solidFill>
                <a:latin typeface="+mn-lt"/>
              </a:rPr>
              <a:t>grassland </a:t>
            </a: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plants can </a:t>
            </a:r>
            <a:r>
              <a:rPr lang="en-US" altLang="zh-CN" sz="2400" dirty="0">
                <a:solidFill>
                  <a:srgbClr val="0000FF"/>
                </a:solidFill>
                <a:latin typeface="+mn-lt"/>
              </a:rPr>
              <a:t>be estimated </a:t>
            </a: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as:</a:t>
            </a:r>
            <a:endParaRPr lang="zh-CN" altLang="en-US" sz="2400" dirty="0">
              <a:solidFill>
                <a:srgbClr val="00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26076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962173"/>
              </p:ext>
            </p:extLst>
          </p:nvPr>
        </p:nvGraphicFramePr>
        <p:xfrm>
          <a:off x="467545" y="2852936"/>
          <a:ext cx="8208911" cy="3456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9413"/>
                <a:gridCol w="1299688"/>
                <a:gridCol w="2413706"/>
                <a:gridCol w="2506104"/>
              </a:tblGrid>
              <a:tr h="7436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Grassland type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2000" b="1" u="none" strike="noStrike" dirty="0">
                          <a:effectLst/>
                        </a:rPr>
                        <a:t>ANPP </a:t>
                      </a:r>
                      <a:endParaRPr lang="sv-SE" sz="2000" b="1" u="none" strike="noStrike" dirty="0" smtClean="0">
                        <a:effectLst/>
                      </a:endParaRPr>
                    </a:p>
                    <a:p>
                      <a:pPr algn="ctr" fontAlgn="b"/>
                      <a:r>
                        <a:rPr lang="sv-SE" sz="2000" b="1" u="none" strike="noStrike" dirty="0" smtClean="0">
                          <a:effectLst/>
                        </a:rPr>
                        <a:t>(</a:t>
                      </a:r>
                      <a:r>
                        <a:rPr lang="sv-SE" sz="2000" b="1" u="none" strike="noStrike" dirty="0">
                          <a:effectLst/>
                        </a:rPr>
                        <a:t>g </a:t>
                      </a:r>
                      <a:r>
                        <a:rPr lang="sv-SE" sz="2000" b="1" u="none" strike="noStrike" dirty="0" smtClean="0">
                          <a:effectLst/>
                        </a:rPr>
                        <a:t>m</a:t>
                      </a:r>
                      <a:r>
                        <a:rPr lang="sv-SE" sz="2000" b="1" u="none" strike="noStrike" baseline="30000" dirty="0" smtClean="0">
                          <a:effectLst/>
                        </a:rPr>
                        <a:t>-2</a:t>
                      </a:r>
                      <a:r>
                        <a:rPr lang="sv-SE" sz="2000" b="1" u="none" strike="noStrike" baseline="0" dirty="0" smtClean="0">
                          <a:effectLst/>
                        </a:rPr>
                        <a:t> </a:t>
                      </a:r>
                      <a:r>
                        <a:rPr lang="sv-SE" sz="2000" b="1" u="none" strike="noStrike" dirty="0" smtClean="0">
                          <a:effectLst/>
                        </a:rPr>
                        <a:t>yr</a:t>
                      </a:r>
                      <a:r>
                        <a:rPr lang="sv-SE" sz="2000" b="1" u="none" strike="noStrike" baseline="30000" dirty="0" smtClean="0">
                          <a:effectLst/>
                        </a:rPr>
                        <a:t>-1</a:t>
                      </a:r>
                      <a:r>
                        <a:rPr lang="sv-SE" sz="2000" b="1" u="none" strike="noStrike" dirty="0" smtClean="0">
                          <a:effectLst/>
                        </a:rPr>
                        <a:t>)</a:t>
                      </a:r>
                      <a:endParaRPr lang="sv-SE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 smtClean="0">
                          <a:effectLst/>
                        </a:rPr>
                        <a:t>Phytolith</a:t>
                      </a:r>
                      <a:r>
                        <a:rPr lang="en-US" sz="2000" b="1" u="none" strike="noStrike" dirty="0" smtClean="0">
                          <a:effectLst/>
                        </a:rPr>
                        <a:t> </a:t>
                      </a:r>
                      <a:r>
                        <a:rPr lang="en-US" sz="2000" b="1" u="none" strike="noStrike" dirty="0">
                          <a:effectLst/>
                        </a:rPr>
                        <a:t>production </a:t>
                      </a:r>
                      <a:r>
                        <a:rPr lang="en-US" sz="2000" b="1" u="none" strike="noStrike" dirty="0" smtClean="0">
                          <a:effectLst/>
                        </a:rPr>
                        <a:t>flux (g</a:t>
                      </a:r>
                      <a:r>
                        <a:rPr lang="en-US" sz="20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2000" b="1" u="none" strike="noStrike" dirty="0" smtClean="0">
                          <a:effectLst/>
                        </a:rPr>
                        <a:t>m</a:t>
                      </a:r>
                      <a:r>
                        <a:rPr lang="en-US" sz="2000" b="1" u="none" strike="noStrike" baseline="30000" dirty="0" smtClean="0">
                          <a:effectLst/>
                        </a:rPr>
                        <a:t>-2</a:t>
                      </a:r>
                      <a:r>
                        <a:rPr lang="en-US" sz="2000" b="1" u="none" strike="noStrike" dirty="0" smtClean="0">
                          <a:effectLst/>
                        </a:rPr>
                        <a:t> yr</a:t>
                      </a:r>
                      <a:r>
                        <a:rPr lang="en-US" sz="2000" b="1" u="none" strike="noStrike" baseline="30000" dirty="0" smtClean="0">
                          <a:effectLst/>
                        </a:rPr>
                        <a:t>-1</a:t>
                      </a:r>
                      <a:r>
                        <a:rPr lang="en-US" sz="2000" b="1" u="none" strike="noStrike" dirty="0" smtClean="0">
                          <a:effectLst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 smtClean="0">
                          <a:effectLst/>
                        </a:rPr>
                        <a:t>Phytolith</a:t>
                      </a:r>
                      <a:r>
                        <a:rPr lang="en-US" sz="2000" b="1" u="none" strike="noStrike" dirty="0" smtClean="0">
                          <a:effectLst/>
                        </a:rPr>
                        <a:t> </a:t>
                      </a:r>
                      <a:r>
                        <a:rPr lang="en-US" sz="2000" b="1" u="none" strike="noStrike" dirty="0">
                          <a:effectLst/>
                        </a:rPr>
                        <a:t>production </a:t>
                      </a:r>
                      <a:r>
                        <a:rPr lang="en-US" sz="2000" b="1" u="none" strike="noStrike" dirty="0" smtClean="0">
                          <a:effectLst/>
                        </a:rPr>
                        <a:t>rate (</a:t>
                      </a:r>
                      <a:r>
                        <a:rPr lang="en-US" sz="2000" b="1" u="none" strike="noStrike" dirty="0">
                          <a:effectLst/>
                        </a:rPr>
                        <a:t>10</a:t>
                      </a:r>
                      <a:r>
                        <a:rPr lang="en-US" sz="2000" b="1" u="none" strike="noStrike" baseline="30000" dirty="0">
                          <a:effectLst/>
                        </a:rPr>
                        <a:t>6</a:t>
                      </a:r>
                      <a:r>
                        <a:rPr lang="en-US" sz="2000" b="1" u="none" strike="noStrike" dirty="0">
                          <a:effectLst/>
                        </a:rPr>
                        <a:t> t </a:t>
                      </a:r>
                      <a:r>
                        <a:rPr lang="en-US" sz="2000" b="1" u="none" strike="noStrike" dirty="0" smtClean="0">
                          <a:effectLst/>
                        </a:rPr>
                        <a:t>yr</a:t>
                      </a:r>
                      <a:r>
                        <a:rPr lang="en-US" sz="2000" b="1" u="none" strike="noStrike" baseline="30000" dirty="0" smtClean="0">
                          <a:effectLst/>
                        </a:rPr>
                        <a:t>-1</a:t>
                      </a:r>
                      <a:r>
                        <a:rPr lang="en-US" sz="2000" b="1" u="none" strike="noStrike" dirty="0" smtClean="0">
                          <a:effectLst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95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Desert steppe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58.6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1.6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effectLst/>
                        </a:rPr>
                        <a:t>0.3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995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Typical steppe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effectLst/>
                        </a:rPr>
                        <a:t>109.2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effectLst/>
                        </a:rPr>
                        <a:t>3.8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effectLst/>
                        </a:rPr>
                        <a:t>1.5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5995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Meadow steppe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218.6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effectLst/>
                        </a:rPr>
                        <a:t>9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effectLst/>
                        </a:rPr>
                        <a:t>0.7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5995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>
                          <a:effectLst/>
                        </a:rPr>
                        <a:t>Alpine steppe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46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effectLst/>
                        </a:rPr>
                        <a:t>1.6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effectLst/>
                        </a:rPr>
                        <a:t>1.1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955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>
                          <a:effectLst/>
                        </a:rPr>
                        <a:t>Alpine meadow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105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effectLst/>
                        </a:rPr>
                        <a:t>2.9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effectLst/>
                        </a:rPr>
                        <a:t>1.7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466921" y="2278033"/>
            <a:ext cx="62734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200" dirty="0">
                <a:latin typeface="+mn-lt"/>
              </a:rPr>
              <a:t>Estimated grassland </a:t>
            </a:r>
            <a:r>
              <a:rPr lang="en-US" altLang="zh-CN" sz="2200" dirty="0" err="1">
                <a:latin typeface="+mn-lt"/>
              </a:rPr>
              <a:t>phytolith</a:t>
            </a:r>
            <a:r>
              <a:rPr lang="en-US" altLang="zh-CN" sz="2200" dirty="0">
                <a:latin typeface="+mn-lt"/>
              </a:rPr>
              <a:t> production flux </a:t>
            </a:r>
            <a:r>
              <a:rPr lang="en-US" altLang="zh-CN" sz="2200" dirty="0" smtClean="0">
                <a:latin typeface="+mn-lt"/>
              </a:rPr>
              <a:t>and rate</a:t>
            </a:r>
            <a:endParaRPr lang="zh-CN" altLang="en-US" sz="2200" dirty="0">
              <a:latin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39752" y="6447330"/>
            <a:ext cx="44608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+mn-lt"/>
              </a:rPr>
              <a:t>Song </a:t>
            </a:r>
            <a:r>
              <a:rPr lang="en-US" altLang="zh-CN" sz="2000" dirty="0">
                <a:latin typeface="+mn-lt"/>
              </a:rPr>
              <a:t>et al., Global Change </a:t>
            </a:r>
            <a:r>
              <a:rPr lang="en-US" altLang="zh-CN" sz="2000" dirty="0" smtClean="0">
                <a:latin typeface="+mn-lt"/>
              </a:rPr>
              <a:t>Biology, 2012</a:t>
            </a:r>
            <a:endParaRPr lang="zh-CN" altLang="en-US" sz="2000" dirty="0">
              <a:latin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18</a:t>
            </a:r>
            <a:endParaRPr lang="zh-CN" altLang="en-US" dirty="0">
              <a:latin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3528" y="363897"/>
            <a:ext cx="8496944" cy="1871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zh-CN" sz="2400" b="1" dirty="0" smtClean="0">
                <a:latin typeface="+mn-lt"/>
              </a:rPr>
              <a:t>There </a:t>
            </a:r>
            <a:r>
              <a:rPr lang="en-US" altLang="zh-CN" sz="2400" b="1" dirty="0">
                <a:latin typeface="+mn-lt"/>
              </a:rPr>
              <a:t>i</a:t>
            </a:r>
            <a:r>
              <a:rPr lang="en-US" altLang="zh-CN" sz="2400" b="1" dirty="0" smtClean="0">
                <a:latin typeface="+mn-lt"/>
              </a:rPr>
              <a:t>s significant difference in </a:t>
            </a:r>
            <a:r>
              <a:rPr lang="en-US" altLang="zh-CN" sz="2400" b="1" dirty="0" err="1" smtClean="0">
                <a:latin typeface="+mn-lt"/>
              </a:rPr>
              <a:t>phytolith</a:t>
            </a:r>
            <a:r>
              <a:rPr lang="en-US" altLang="zh-CN" sz="2400" b="1" dirty="0" smtClean="0">
                <a:latin typeface="+mn-lt"/>
              </a:rPr>
              <a:t> production flux among the five types of </a:t>
            </a:r>
            <a:r>
              <a:rPr lang="en-US" altLang="zh-CN" sz="2400" b="1" dirty="0">
                <a:latin typeface="+mn-lt"/>
              </a:rPr>
              <a:t>China’s</a:t>
            </a:r>
            <a:r>
              <a:rPr lang="en-US" altLang="zh-CN" sz="2400" b="1" dirty="0" smtClean="0">
                <a:latin typeface="+mn-lt"/>
              </a:rPr>
              <a:t> grasslands.</a:t>
            </a:r>
          </a:p>
          <a:p>
            <a:pPr marL="342900" indent="-342900" algn="just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en-US" altLang="zh-CN" sz="2400" b="1" dirty="0" err="1">
                <a:solidFill>
                  <a:srgbClr val="0000FF"/>
                </a:solidFill>
                <a:latin typeface="+mn-lt"/>
              </a:rPr>
              <a:t>P</a:t>
            </a:r>
            <a:r>
              <a:rPr lang="en-US" altLang="zh-CN" sz="2400" b="1" dirty="0" err="1" smtClean="0">
                <a:solidFill>
                  <a:srgbClr val="0000FF"/>
                </a:solidFill>
                <a:latin typeface="+mn-lt"/>
              </a:rPr>
              <a:t>hytolith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 production flux in meadow steppe and typical steppe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i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s higher than other grasslands.</a:t>
            </a:r>
          </a:p>
        </p:txBody>
      </p:sp>
      <p:sp>
        <p:nvSpPr>
          <p:cNvPr id="3" name="矩形 2"/>
          <p:cNvSpPr/>
          <p:nvPr/>
        </p:nvSpPr>
        <p:spPr bwMode="gray">
          <a:xfrm>
            <a:off x="374478" y="4294257"/>
            <a:ext cx="8445994" cy="1152128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kern="0" cap="none" spc="0" normalizeH="0" baseline="0" noProof="0" smtClean="0">
              <a:ln>
                <a:noFill/>
              </a:ln>
              <a:solidFill>
                <a:srgbClr val="2B166E"/>
              </a:solidFill>
              <a:uLnTx/>
              <a:uFillTx/>
              <a:latin typeface="Verdana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206916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365006"/>
              </p:ext>
            </p:extLst>
          </p:nvPr>
        </p:nvGraphicFramePr>
        <p:xfrm>
          <a:off x="179512" y="2564904"/>
          <a:ext cx="8784976" cy="33909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4135"/>
                <a:gridCol w="1944217"/>
                <a:gridCol w="2088232"/>
                <a:gridCol w="2016224"/>
                <a:gridCol w="1512168"/>
              </a:tblGrid>
              <a:tr h="12213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Region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u="none" strike="noStrike" dirty="0">
                          <a:effectLst/>
                        </a:rPr>
                        <a:t>SRO production flux (t ha</a:t>
                      </a:r>
                      <a:r>
                        <a:rPr lang="fr-FR" sz="2000" b="1" u="none" strike="noStrike" baseline="30000" dirty="0">
                          <a:effectLst/>
                        </a:rPr>
                        <a:t>-1</a:t>
                      </a:r>
                      <a:r>
                        <a:rPr lang="fr-FR" sz="2000" b="1" u="none" strike="noStrike" dirty="0">
                          <a:effectLst/>
                        </a:rPr>
                        <a:t> yr</a:t>
                      </a:r>
                      <a:r>
                        <a:rPr lang="fr-FR" sz="2000" b="1" u="none" strike="noStrike" baseline="30000" dirty="0">
                          <a:effectLst/>
                        </a:rPr>
                        <a:t>-1</a:t>
                      </a:r>
                      <a:r>
                        <a:rPr lang="fr-FR" sz="2000" b="1" u="none" strike="noStrike" dirty="0">
                          <a:effectLst/>
                        </a:rPr>
                        <a:t>)</a:t>
                      </a:r>
                      <a:endParaRPr lang="fr-FR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Phytolith</a:t>
                      </a:r>
                      <a:r>
                        <a:rPr lang="en-US" sz="2000" b="1" u="none" strike="noStrike" dirty="0">
                          <a:effectLst/>
                        </a:rPr>
                        <a:t> </a:t>
                      </a:r>
                      <a:r>
                        <a:rPr lang="en-US" sz="2000" b="1" u="none" strike="noStrike" dirty="0" smtClean="0">
                          <a:effectLst/>
                        </a:rPr>
                        <a:t>C </a:t>
                      </a:r>
                      <a:r>
                        <a:rPr lang="en-US" sz="2000" b="1" u="none" strike="noStrike" dirty="0" err="1">
                          <a:effectLst/>
                        </a:rPr>
                        <a:t>sequsetration</a:t>
                      </a:r>
                      <a:r>
                        <a:rPr lang="en-US" sz="2000" b="1" u="none" strike="noStrike" dirty="0">
                          <a:effectLst/>
                        </a:rPr>
                        <a:t> flux (kg CO</a:t>
                      </a:r>
                      <a:r>
                        <a:rPr lang="en-US" sz="2000" b="1" u="none" strike="noStrike" baseline="-25000" dirty="0">
                          <a:effectLst/>
                        </a:rPr>
                        <a:t>2</a:t>
                      </a:r>
                      <a:r>
                        <a:rPr lang="en-US" sz="2000" b="1" u="none" strike="noStrike" dirty="0">
                          <a:effectLst/>
                        </a:rPr>
                        <a:t> ha</a:t>
                      </a:r>
                      <a:r>
                        <a:rPr lang="en-US" sz="2000" b="1" u="none" strike="noStrike" baseline="30000" dirty="0">
                          <a:effectLst/>
                        </a:rPr>
                        <a:t>-1</a:t>
                      </a:r>
                      <a:r>
                        <a:rPr lang="en-US" sz="2000" b="1" u="none" strike="noStrike" dirty="0">
                          <a:effectLst/>
                        </a:rPr>
                        <a:t> yr</a:t>
                      </a:r>
                      <a:r>
                        <a:rPr lang="en-US" sz="2000" b="1" u="none" strike="noStrike" baseline="30000" dirty="0">
                          <a:effectLst/>
                        </a:rPr>
                        <a:t>-1</a:t>
                      </a:r>
                      <a:r>
                        <a:rPr lang="en-US" sz="2000" b="1" u="none" strike="noStrike" dirty="0">
                          <a:effectLst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Phytolith</a:t>
                      </a:r>
                      <a:r>
                        <a:rPr lang="en-US" sz="2000" b="1" u="none" strike="noStrike" dirty="0">
                          <a:effectLst/>
                        </a:rPr>
                        <a:t> </a:t>
                      </a:r>
                      <a:r>
                        <a:rPr lang="en-US" sz="2000" b="1" u="none" strike="noStrike" dirty="0" smtClean="0">
                          <a:effectLst/>
                        </a:rPr>
                        <a:t>C </a:t>
                      </a:r>
                      <a:r>
                        <a:rPr lang="en-US" sz="2000" b="1" u="none" strike="noStrike" dirty="0" err="1">
                          <a:effectLst/>
                        </a:rPr>
                        <a:t>sequsetration</a:t>
                      </a:r>
                      <a:r>
                        <a:rPr lang="en-US" sz="2000" b="1" u="none" strike="noStrike" dirty="0">
                          <a:effectLst/>
                        </a:rPr>
                        <a:t> rate (</a:t>
                      </a:r>
                      <a:r>
                        <a:rPr lang="en-US" sz="2000" b="1" u="none" strike="noStrike" dirty="0" err="1">
                          <a:effectLst/>
                        </a:rPr>
                        <a:t>Tg</a:t>
                      </a:r>
                      <a:r>
                        <a:rPr lang="en-US" sz="2000" b="1" u="none" strike="noStrike" dirty="0">
                          <a:effectLst/>
                        </a:rPr>
                        <a:t> CO</a:t>
                      </a:r>
                      <a:r>
                        <a:rPr lang="en-US" sz="2000" b="1" u="none" strike="noStrike" baseline="-25000" dirty="0">
                          <a:effectLst/>
                        </a:rPr>
                        <a:t>2</a:t>
                      </a:r>
                      <a:r>
                        <a:rPr lang="en-US" sz="2000" b="1" u="none" strike="noStrike" dirty="0">
                          <a:effectLst/>
                        </a:rPr>
                        <a:t> yr</a:t>
                      </a:r>
                      <a:r>
                        <a:rPr lang="en-US" sz="2000" b="1" u="none" strike="noStrike" baseline="30000" dirty="0">
                          <a:effectLst/>
                        </a:rPr>
                        <a:t>-1</a:t>
                      </a:r>
                      <a:r>
                        <a:rPr lang="en-US" sz="2000" b="1" u="none" strike="noStrike" dirty="0">
                          <a:effectLst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Reference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1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effectLst/>
                        </a:rPr>
                        <a:t>C</a:t>
                      </a:r>
                      <a:r>
                        <a:rPr lang="en-US" altLang="zh-CN" sz="2000" b="1" u="none" strike="noStrike" dirty="0" smtClean="0">
                          <a:effectLst/>
                        </a:rPr>
                        <a:t>hina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 smtClean="0">
                          <a:effectLst/>
                        </a:rPr>
                        <a:t>1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 smtClean="0">
                          <a:solidFill>
                            <a:srgbClr val="0000FF"/>
                          </a:solidFill>
                          <a:effectLst/>
                        </a:rPr>
                        <a:t>1.8(0.3)</a:t>
                      </a:r>
                      <a:endParaRPr lang="en-US" altLang="zh-CN" sz="2000" b="1" i="0" u="none" strike="noStrike" dirty="0"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 smtClean="0">
                          <a:solidFill>
                            <a:srgbClr val="0000FF"/>
                          </a:solidFill>
                          <a:effectLst/>
                        </a:rPr>
                        <a:t>0.6(0.1)</a:t>
                      </a:r>
                      <a:endParaRPr lang="en-US" altLang="zh-CN" sz="2000" b="1" i="0" u="none" strike="noStrike" dirty="0"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Song et al. 2012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231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North America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effectLst/>
                        </a:rPr>
                        <a:t>2.5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8.2(2.6)</a:t>
                      </a:r>
                      <a:endParaRPr lang="en-US" altLang="zh-CN" sz="2000" b="1" i="0" u="none" strike="noStrike" dirty="0"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1.0(0.3)</a:t>
                      </a:r>
                      <a:endParaRPr lang="en-US" altLang="zh-CN" sz="2000" b="1" i="0" u="none" strike="noStrike" dirty="0"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Blecker</a:t>
                      </a:r>
                      <a:r>
                        <a:rPr lang="en-US" sz="2000" b="1" u="none" strike="noStrike" dirty="0">
                          <a:effectLst/>
                        </a:rPr>
                        <a:t> et al. 2006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/>
                </a:tc>
              </a:tr>
              <a:tr h="7231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World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effectLst/>
                        </a:rPr>
                        <a:t>6.5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11.8(1.8)</a:t>
                      </a:r>
                      <a:endParaRPr lang="en-US" altLang="zh-CN" sz="2000" b="1" i="0" u="none" strike="noStrike" dirty="0"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41.4(6.3)</a:t>
                      </a:r>
                      <a:endParaRPr lang="en-US" altLang="zh-CN" sz="2000" b="1" i="0" u="none" strike="noStrike" dirty="0"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Song et al. 2012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2267744" y="6309320"/>
            <a:ext cx="45725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 smtClean="0">
                <a:latin typeface="+mn-lt"/>
              </a:rPr>
              <a:t>Song et al., </a:t>
            </a:r>
            <a:r>
              <a:rPr lang="en-US" altLang="zh-CN" sz="2000" dirty="0">
                <a:latin typeface="+mn-lt"/>
              </a:rPr>
              <a:t>Global Change </a:t>
            </a:r>
            <a:r>
              <a:rPr lang="en-US" altLang="zh-CN" sz="2000" dirty="0" smtClean="0">
                <a:latin typeface="+mn-lt"/>
              </a:rPr>
              <a:t>Biology, 2012</a:t>
            </a:r>
            <a:endParaRPr lang="zh-CN" altLang="en-US" sz="2000" dirty="0">
              <a:latin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5536" y="1844824"/>
            <a:ext cx="8390186" cy="539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2200" dirty="0">
                <a:solidFill>
                  <a:srgbClr val="000000"/>
                </a:solidFill>
                <a:latin typeface="Times New Roman"/>
              </a:rPr>
              <a:t>Aboveground </a:t>
            </a:r>
            <a:r>
              <a:rPr lang="en-US" altLang="zh-CN" sz="2200" dirty="0" err="1">
                <a:solidFill>
                  <a:srgbClr val="000000"/>
                </a:solidFill>
                <a:latin typeface="Times New Roman"/>
              </a:rPr>
              <a:t>phytolith</a:t>
            </a:r>
            <a:r>
              <a:rPr lang="en-US" altLang="zh-CN" sz="22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altLang="zh-CN" sz="2200" dirty="0" smtClean="0">
                <a:solidFill>
                  <a:srgbClr val="000000"/>
                </a:solidFill>
                <a:latin typeface="Times New Roman"/>
              </a:rPr>
              <a:t>C </a:t>
            </a:r>
            <a:r>
              <a:rPr lang="en-US" altLang="zh-CN" sz="2200" dirty="0">
                <a:solidFill>
                  <a:srgbClr val="000000"/>
                </a:solidFill>
                <a:latin typeface="Times New Roman"/>
              </a:rPr>
              <a:t>sequestration flux and rate in </a:t>
            </a:r>
            <a:r>
              <a:rPr lang="en-US" altLang="zh-CN" sz="2200" dirty="0" smtClean="0">
                <a:solidFill>
                  <a:srgbClr val="000000"/>
                </a:solidFill>
                <a:latin typeface="Times New Roman"/>
              </a:rPr>
              <a:t>grasslands </a:t>
            </a:r>
            <a:endParaRPr lang="en-US" altLang="zh-CN" sz="220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4976" y="422827"/>
            <a:ext cx="84707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The </a:t>
            </a:r>
            <a:r>
              <a:rPr lang="en-US" altLang="zh-CN" sz="2400" b="1" dirty="0" err="1" smtClean="0">
                <a:solidFill>
                  <a:srgbClr val="0000FF"/>
                </a:solidFill>
                <a:latin typeface="+mn-lt"/>
              </a:rPr>
              <a:t>PhytOC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production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flux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of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China’s grasslands is much lower than that in other areas mainly due to its lower ANPP.</a:t>
            </a:r>
            <a:endParaRPr lang="zh-CN" altLang="en-US" sz="2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19</a:t>
            </a:r>
            <a:endParaRPr lang="zh-CN" altLang="en-US" dirty="0">
              <a:latin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9512" y="5949280"/>
            <a:ext cx="2376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+mn-lt"/>
              </a:rPr>
              <a:t>*SOR: Si-rich organs. </a:t>
            </a:r>
            <a:endParaRPr lang="zh-CN" altLang="en-US" sz="2000" dirty="0">
              <a:latin typeface="+mn-lt"/>
            </a:endParaRPr>
          </a:p>
        </p:txBody>
      </p:sp>
      <p:sp>
        <p:nvSpPr>
          <p:cNvPr id="3" name="矩形 2"/>
          <p:cNvSpPr/>
          <p:nvPr/>
        </p:nvSpPr>
        <p:spPr bwMode="gray">
          <a:xfrm>
            <a:off x="3563888" y="3861048"/>
            <a:ext cx="1800200" cy="2088232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kern="0" cap="none" spc="0" normalizeH="0" baseline="0" noProof="0" smtClean="0">
              <a:ln>
                <a:noFill/>
              </a:ln>
              <a:solidFill>
                <a:srgbClr val="2B166E"/>
              </a:solidFill>
              <a:uLnTx/>
              <a:uFillTx/>
              <a:latin typeface="Verdana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681101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5536" y="5332449"/>
            <a:ext cx="8136904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200" dirty="0" smtClean="0">
                <a:latin typeface="+mn-lt"/>
              </a:rPr>
              <a:t>Correlation </a:t>
            </a:r>
            <a:r>
              <a:rPr lang="en-US" altLang="zh-CN" sz="2200" dirty="0">
                <a:latin typeface="+mn-lt"/>
              </a:rPr>
              <a:t>of grassland </a:t>
            </a:r>
            <a:r>
              <a:rPr lang="en-US" altLang="zh-CN" sz="2200" dirty="0" err="1">
                <a:latin typeface="+mn-lt"/>
              </a:rPr>
              <a:t>phytolith</a:t>
            </a:r>
            <a:r>
              <a:rPr lang="en-US" altLang="zh-CN" sz="2200" dirty="0">
                <a:latin typeface="+mn-lt"/>
              </a:rPr>
              <a:t> production flux with</a:t>
            </a:r>
            <a:r>
              <a:rPr lang="en-US" altLang="zh-CN" sz="2200" dirty="0" smtClean="0">
                <a:latin typeface="+mn-lt"/>
              </a:rPr>
              <a:t>:  (</a:t>
            </a:r>
            <a:r>
              <a:rPr lang="en-US" altLang="zh-CN" sz="2200" dirty="0">
                <a:latin typeface="+mn-lt"/>
              </a:rPr>
              <a:t>a) above-ground net primary productivity (ANPP), </a:t>
            </a:r>
            <a:r>
              <a:rPr lang="en-US" altLang="zh-CN" sz="2200" dirty="0" smtClean="0">
                <a:latin typeface="+mn-lt"/>
              </a:rPr>
              <a:t>(</a:t>
            </a:r>
            <a:r>
              <a:rPr lang="en-US" altLang="zh-CN" sz="2200" dirty="0">
                <a:latin typeface="+mn-lt"/>
              </a:rPr>
              <a:t>b) </a:t>
            </a:r>
            <a:r>
              <a:rPr lang="en-US" altLang="zh-CN" sz="2200" dirty="0" err="1" smtClean="0">
                <a:latin typeface="+mn-lt"/>
              </a:rPr>
              <a:t>phytolith</a:t>
            </a:r>
            <a:r>
              <a:rPr lang="en-US" altLang="zh-CN" sz="2200" dirty="0" smtClean="0">
                <a:latin typeface="+mn-lt"/>
              </a:rPr>
              <a:t> content</a:t>
            </a:r>
            <a:r>
              <a:rPr lang="en-US" altLang="zh-CN" sz="2200" dirty="0">
                <a:latin typeface="+mn-lt"/>
              </a:rPr>
              <a:t>.</a:t>
            </a:r>
            <a:endParaRPr lang="zh-CN" altLang="en-US" sz="2200" dirty="0">
              <a:latin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377585" y="6314713"/>
            <a:ext cx="446083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>
                <a:latin typeface="+mn-lt"/>
              </a:rPr>
              <a:t>Song et al., Global Change </a:t>
            </a:r>
            <a:r>
              <a:rPr lang="en-US" altLang="zh-CN" sz="2000" dirty="0" smtClean="0">
                <a:latin typeface="+mn-lt"/>
              </a:rPr>
              <a:t>Biology, </a:t>
            </a:r>
            <a:r>
              <a:rPr lang="en-US" altLang="zh-CN" sz="2000" dirty="0">
                <a:latin typeface="+mn-lt"/>
              </a:rPr>
              <a:t>2012</a:t>
            </a:r>
            <a:endParaRPr lang="zh-CN" altLang="en-US" sz="2000" dirty="0">
              <a:latin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0040" y="332656"/>
            <a:ext cx="8388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Management to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maximize ANPP has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great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potential to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enhance </a:t>
            </a:r>
            <a:r>
              <a:rPr lang="en-US" altLang="zh-CN" sz="2400" b="1" dirty="0" err="1" smtClean="0">
                <a:solidFill>
                  <a:srgbClr val="0000FF"/>
                </a:solidFill>
                <a:latin typeface="+mn-lt"/>
              </a:rPr>
              <a:t>phytolith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 C sequestration in China’s grasslands.</a:t>
            </a:r>
            <a:endParaRPr lang="zh-CN" altLang="en-US" sz="2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20</a:t>
            </a:r>
            <a:endParaRPr lang="zh-CN" altLang="en-US" dirty="0">
              <a:latin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47863" y="2120276"/>
            <a:ext cx="8422087" cy="3081205"/>
            <a:chOff x="347863" y="2120276"/>
            <a:chExt cx="8422087" cy="3081205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4498" y="2121771"/>
              <a:ext cx="4185452" cy="2954478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915" y="2120276"/>
              <a:ext cx="4052582" cy="3081205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1927471" y="4752851"/>
              <a:ext cx="1888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b="1" dirty="0" smtClean="0">
                  <a:latin typeface="+mn-lt"/>
                </a:rPr>
                <a:t>ANPP (g m</a:t>
              </a:r>
              <a:r>
                <a:rPr lang="en-US" altLang="zh-CN" b="1" baseline="30000" dirty="0" smtClean="0">
                  <a:latin typeface="+mn-lt"/>
                </a:rPr>
                <a:t>-2</a:t>
              </a:r>
              <a:r>
                <a:rPr lang="en-US" altLang="zh-CN" b="1" dirty="0" smtClean="0">
                  <a:latin typeface="+mn-lt"/>
                </a:rPr>
                <a:t> yr</a:t>
              </a:r>
              <a:r>
                <a:rPr lang="en-US" altLang="zh-CN" b="1" baseline="30000" dirty="0" smtClean="0">
                  <a:latin typeface="+mn-lt"/>
                </a:rPr>
                <a:t>-1</a:t>
              </a:r>
              <a:r>
                <a:rPr lang="en-US" altLang="zh-CN" b="1" dirty="0" smtClean="0">
                  <a:latin typeface="+mn-lt"/>
                </a:rPr>
                <a:t>)</a:t>
              </a:r>
              <a:endParaRPr lang="zh-CN" altLang="en-US" b="1" dirty="0">
                <a:latin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 rot="16200000">
              <a:off x="-448348" y="3073493"/>
              <a:ext cx="22387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b="1" dirty="0" err="1" smtClean="0">
                  <a:latin typeface="+mn-lt"/>
                </a:rPr>
                <a:t>Phytolith</a:t>
              </a:r>
              <a:r>
                <a:rPr lang="en-US" altLang="zh-CN" b="1" dirty="0" smtClean="0">
                  <a:latin typeface="+mn-lt"/>
                </a:rPr>
                <a:t> production</a:t>
              </a:r>
            </a:p>
            <a:p>
              <a:pPr algn="ctr"/>
              <a:r>
                <a:rPr lang="en-US" altLang="zh-CN" b="1" dirty="0" smtClean="0">
                  <a:latin typeface="+mn-lt"/>
                </a:rPr>
                <a:t>flux (g m</a:t>
              </a:r>
              <a:r>
                <a:rPr lang="en-US" altLang="zh-CN" b="1" baseline="30000" dirty="0" smtClean="0">
                  <a:latin typeface="+mn-lt"/>
                </a:rPr>
                <a:t>-2</a:t>
              </a:r>
              <a:r>
                <a:rPr lang="en-US" altLang="zh-CN" b="1" dirty="0" smtClean="0">
                  <a:latin typeface="+mn-lt"/>
                </a:rPr>
                <a:t> yr</a:t>
              </a:r>
              <a:r>
                <a:rPr lang="en-US" altLang="zh-CN" b="1" baseline="30000" dirty="0" smtClean="0">
                  <a:latin typeface="+mn-lt"/>
                </a:rPr>
                <a:t>-1</a:t>
              </a:r>
              <a:r>
                <a:rPr lang="en-US" altLang="zh-CN" b="1" dirty="0" smtClean="0">
                  <a:latin typeface="+mn-lt"/>
                </a:rPr>
                <a:t>)</a:t>
              </a:r>
              <a:endParaRPr lang="zh-CN" altLang="en-US" b="1" dirty="0">
                <a:latin typeface="+mn-lt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841669" y="2120681"/>
              <a:ext cx="7251648" cy="2776211"/>
              <a:chOff x="515247" y="1650556"/>
              <a:chExt cx="7859873" cy="3484390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827584" y="4581128"/>
                <a:ext cx="325251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latin typeface="+mn-lt"/>
                  </a:rPr>
                  <a:t>0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1415261" y="4581128"/>
                <a:ext cx="450347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latin typeface="+mn-lt"/>
                  </a:rPr>
                  <a:t>50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1" name="文本框 8"/>
              <p:cNvSpPr txBox="1"/>
              <p:nvPr/>
            </p:nvSpPr>
            <p:spPr>
              <a:xfrm>
                <a:off x="2717617" y="4581127"/>
                <a:ext cx="575445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 smtClean="0">
                    <a:latin typeface="+mn-lt"/>
                  </a:rPr>
                  <a:t>150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2" name="文本框 8"/>
              <p:cNvSpPr txBox="1"/>
              <p:nvPr/>
            </p:nvSpPr>
            <p:spPr>
              <a:xfrm>
                <a:off x="1989496" y="4599392"/>
                <a:ext cx="575445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 smtClean="0">
                    <a:latin typeface="+mn-lt"/>
                  </a:rPr>
                  <a:t>100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3" name="文本框 8"/>
              <p:cNvSpPr txBox="1"/>
              <p:nvPr/>
            </p:nvSpPr>
            <p:spPr>
              <a:xfrm>
                <a:off x="3381077" y="4581126"/>
                <a:ext cx="575445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 smtClean="0">
                    <a:latin typeface="+mn-lt"/>
                  </a:rPr>
                  <a:t>200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4" name="文本框 8"/>
              <p:cNvSpPr txBox="1"/>
              <p:nvPr/>
            </p:nvSpPr>
            <p:spPr>
              <a:xfrm>
                <a:off x="4076019" y="4581126"/>
                <a:ext cx="575445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 smtClean="0">
                    <a:latin typeface="+mn-lt"/>
                  </a:rPr>
                  <a:t>250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5" name="文本框 8"/>
              <p:cNvSpPr txBox="1"/>
              <p:nvPr/>
            </p:nvSpPr>
            <p:spPr>
              <a:xfrm>
                <a:off x="629321" y="4399440"/>
                <a:ext cx="325251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 smtClean="0">
                    <a:latin typeface="+mn-lt"/>
                  </a:rPr>
                  <a:t>0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6" name="文本框 8"/>
              <p:cNvSpPr txBox="1"/>
              <p:nvPr/>
            </p:nvSpPr>
            <p:spPr>
              <a:xfrm>
                <a:off x="624165" y="3861048"/>
                <a:ext cx="325251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 smtClean="0">
                    <a:latin typeface="+mn-lt"/>
                  </a:rPr>
                  <a:t>2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7" name="文本框 8"/>
              <p:cNvSpPr txBox="1"/>
              <p:nvPr/>
            </p:nvSpPr>
            <p:spPr>
              <a:xfrm>
                <a:off x="624165" y="3273248"/>
                <a:ext cx="325251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 smtClean="0">
                    <a:latin typeface="+mn-lt"/>
                  </a:rPr>
                  <a:t>4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8" name="文本框 8"/>
              <p:cNvSpPr txBox="1"/>
              <p:nvPr/>
            </p:nvSpPr>
            <p:spPr>
              <a:xfrm>
                <a:off x="624165" y="2720738"/>
                <a:ext cx="325251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 smtClean="0">
                    <a:latin typeface="+mn-lt"/>
                  </a:rPr>
                  <a:t>6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9" name="文本框 8"/>
              <p:cNvSpPr txBox="1"/>
              <p:nvPr/>
            </p:nvSpPr>
            <p:spPr>
              <a:xfrm>
                <a:off x="624165" y="2178726"/>
                <a:ext cx="325251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 smtClean="0">
                    <a:latin typeface="+mn-lt"/>
                  </a:rPr>
                  <a:t>8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20" name="文本框 8"/>
              <p:cNvSpPr txBox="1"/>
              <p:nvPr/>
            </p:nvSpPr>
            <p:spPr>
              <a:xfrm>
                <a:off x="515247" y="1650556"/>
                <a:ext cx="450347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 smtClean="0">
                    <a:latin typeface="+mn-lt"/>
                  </a:rPr>
                  <a:t>10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899592" y="1772815"/>
                <a:ext cx="492046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latin typeface="+mn-lt"/>
                  </a:rPr>
                  <a:t>(a)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755576" y="2110695"/>
                <a:ext cx="309634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 smtClean="0">
                    <a:latin typeface="+mn-lt"/>
                  </a:rPr>
                  <a:t>y=0.045x-1.006</a:t>
                </a:r>
              </a:p>
              <a:p>
                <a:pPr algn="ctr"/>
                <a:r>
                  <a:rPr lang="en-US" altLang="zh-CN" b="1" dirty="0" smtClean="0">
                    <a:latin typeface="+mn-lt"/>
                  </a:rPr>
                  <a:t>R</a:t>
                </a:r>
                <a:r>
                  <a:rPr lang="en-US" altLang="zh-CN" b="1" baseline="30000" dirty="0" smtClean="0">
                    <a:latin typeface="+mn-lt"/>
                  </a:rPr>
                  <a:t>2</a:t>
                </a:r>
                <a:r>
                  <a:rPr lang="en-US" altLang="zh-CN" b="1" dirty="0" smtClean="0">
                    <a:latin typeface="+mn-lt"/>
                  </a:rPr>
                  <a:t>=0.974</a:t>
                </a:r>
              </a:p>
            </p:txBody>
          </p:sp>
          <p:sp>
            <p:nvSpPr>
              <p:cNvPr id="26" name="文本框 8"/>
              <p:cNvSpPr txBox="1"/>
              <p:nvPr/>
            </p:nvSpPr>
            <p:spPr>
              <a:xfrm>
                <a:off x="4998494" y="4407495"/>
                <a:ext cx="325251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 smtClean="0">
                    <a:latin typeface="+mn-lt"/>
                  </a:rPr>
                  <a:t>0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27" name="文本框 8"/>
              <p:cNvSpPr txBox="1"/>
              <p:nvPr/>
            </p:nvSpPr>
            <p:spPr>
              <a:xfrm>
                <a:off x="4993339" y="3869103"/>
                <a:ext cx="325251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 smtClean="0">
                    <a:latin typeface="+mn-lt"/>
                  </a:rPr>
                  <a:t>2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28" name="文本框 8"/>
              <p:cNvSpPr txBox="1"/>
              <p:nvPr/>
            </p:nvSpPr>
            <p:spPr>
              <a:xfrm>
                <a:off x="4993339" y="3281303"/>
                <a:ext cx="325251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 smtClean="0">
                    <a:latin typeface="+mn-lt"/>
                  </a:rPr>
                  <a:t>4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29" name="文本框 8"/>
              <p:cNvSpPr txBox="1"/>
              <p:nvPr/>
            </p:nvSpPr>
            <p:spPr>
              <a:xfrm>
                <a:off x="4993339" y="2728794"/>
                <a:ext cx="325251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 smtClean="0">
                    <a:latin typeface="+mn-lt"/>
                  </a:rPr>
                  <a:t>6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30" name="文本框 8"/>
              <p:cNvSpPr txBox="1"/>
              <p:nvPr/>
            </p:nvSpPr>
            <p:spPr>
              <a:xfrm>
                <a:off x="4884420" y="1658611"/>
                <a:ext cx="450347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 smtClean="0">
                    <a:latin typeface="+mn-lt"/>
                  </a:rPr>
                  <a:t>10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 rot="16200000">
                <a:off x="3358426" y="2844314"/>
                <a:ext cx="2809834" cy="700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 err="1" smtClean="0">
                    <a:latin typeface="+mn-lt"/>
                  </a:rPr>
                  <a:t>Phytolith</a:t>
                </a:r>
                <a:r>
                  <a:rPr lang="en-US" altLang="zh-CN" b="1" dirty="0" smtClean="0">
                    <a:latin typeface="+mn-lt"/>
                  </a:rPr>
                  <a:t> production</a:t>
                </a:r>
              </a:p>
              <a:p>
                <a:pPr algn="ctr"/>
                <a:r>
                  <a:rPr lang="en-US" altLang="zh-CN" b="1" dirty="0" smtClean="0">
                    <a:latin typeface="+mn-lt"/>
                  </a:rPr>
                  <a:t>flux (g m</a:t>
                </a:r>
                <a:r>
                  <a:rPr lang="en-US" altLang="zh-CN" b="1" baseline="30000" dirty="0" smtClean="0">
                    <a:latin typeface="+mn-lt"/>
                  </a:rPr>
                  <a:t>-2</a:t>
                </a:r>
                <a:r>
                  <a:rPr lang="en-US" altLang="zh-CN" b="1" dirty="0" smtClean="0">
                    <a:latin typeface="+mn-lt"/>
                  </a:rPr>
                  <a:t> yr</a:t>
                </a:r>
                <a:r>
                  <a:rPr lang="en-US" altLang="zh-CN" b="1" baseline="30000" dirty="0" smtClean="0">
                    <a:latin typeface="+mn-lt"/>
                  </a:rPr>
                  <a:t>-1</a:t>
                </a:r>
                <a:r>
                  <a:rPr lang="en-US" altLang="zh-CN" b="1" dirty="0" smtClean="0">
                    <a:latin typeface="+mn-lt"/>
                  </a:rPr>
                  <a:t>)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5124749" y="2118750"/>
                <a:ext cx="309634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 smtClean="0">
                    <a:latin typeface="+mn-lt"/>
                  </a:rPr>
                  <a:t>y=4.37x-10.67</a:t>
                </a:r>
              </a:p>
              <a:p>
                <a:pPr algn="ctr"/>
                <a:r>
                  <a:rPr lang="en-US" altLang="zh-CN" b="1" dirty="0" smtClean="0">
                    <a:latin typeface="+mn-lt"/>
                  </a:rPr>
                  <a:t>R</a:t>
                </a:r>
                <a:r>
                  <a:rPr lang="en-US" altLang="zh-CN" b="1" baseline="30000" dirty="0" smtClean="0">
                    <a:latin typeface="+mn-lt"/>
                  </a:rPr>
                  <a:t>2</a:t>
                </a:r>
                <a:r>
                  <a:rPr lang="en-US" altLang="zh-CN" b="1" dirty="0" smtClean="0">
                    <a:latin typeface="+mn-lt"/>
                  </a:rPr>
                  <a:t>=0.658</a:t>
                </a:r>
              </a:p>
            </p:txBody>
          </p:sp>
          <p:sp>
            <p:nvSpPr>
              <p:cNvPr id="33" name="文本框 8"/>
              <p:cNvSpPr txBox="1"/>
              <p:nvPr/>
            </p:nvSpPr>
            <p:spPr>
              <a:xfrm>
                <a:off x="5004048" y="2204864"/>
                <a:ext cx="325251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>
                    <a:latin typeface="+mn-lt"/>
                  </a:rPr>
                  <a:t>8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5336506" y="1772815"/>
                <a:ext cx="505946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latin typeface="+mn-lt"/>
                  </a:rPr>
                  <a:t>(b)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5213738" y="4653138"/>
                <a:ext cx="325251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latin typeface="+mn-lt"/>
                  </a:rPr>
                  <a:t>0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5889630" y="4653138"/>
                <a:ext cx="325251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latin typeface="+mn-lt"/>
                  </a:rPr>
                  <a:t>1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37" name="文本框 8"/>
              <p:cNvSpPr txBox="1"/>
              <p:nvPr/>
            </p:nvSpPr>
            <p:spPr>
              <a:xfrm>
                <a:off x="7329790" y="4653138"/>
                <a:ext cx="325251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 smtClean="0">
                    <a:latin typeface="+mn-lt"/>
                  </a:rPr>
                  <a:t>3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38" name="文本框 8"/>
              <p:cNvSpPr txBox="1"/>
              <p:nvPr/>
            </p:nvSpPr>
            <p:spPr>
              <a:xfrm>
                <a:off x="6609710" y="4671402"/>
                <a:ext cx="325251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>
                    <a:latin typeface="+mn-lt"/>
                  </a:rPr>
                  <a:t>2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39" name="文本框 8"/>
              <p:cNvSpPr txBox="1"/>
              <p:nvPr/>
            </p:nvSpPr>
            <p:spPr>
              <a:xfrm>
                <a:off x="8049869" y="4653136"/>
                <a:ext cx="325251" cy="463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b="1" dirty="0">
                    <a:latin typeface="+mn-lt"/>
                  </a:rPr>
                  <a:t>4</a:t>
                </a:r>
                <a:endParaRPr lang="zh-CN" altLang="en-US" b="1" dirty="0">
                  <a:latin typeface="+mn-lt"/>
                </a:endParaRPr>
              </a:p>
            </p:txBody>
          </p:sp>
        </p:grpSp>
        <p:sp>
          <p:nvSpPr>
            <p:cNvPr id="40" name="文本框 8"/>
            <p:cNvSpPr txBox="1"/>
            <p:nvPr/>
          </p:nvSpPr>
          <p:spPr>
            <a:xfrm>
              <a:off x="8457595" y="451300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lang="en-US" altLang="zh-CN" b="1" dirty="0">
                  <a:latin typeface="+mn-lt"/>
                </a:rPr>
                <a:t>5</a:t>
              </a:r>
              <a:endParaRPr lang="zh-CN" altLang="en-US" b="1" dirty="0">
                <a:latin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779305" y="4787860"/>
              <a:ext cx="2326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b="1" dirty="0" err="1" smtClean="0">
                  <a:latin typeface="+mn-lt"/>
                </a:rPr>
                <a:t>Phytolith</a:t>
              </a:r>
              <a:r>
                <a:rPr lang="en-US" altLang="zh-CN" b="1" dirty="0" smtClean="0">
                  <a:latin typeface="+mn-lt"/>
                </a:rPr>
                <a:t> content (%)</a:t>
              </a:r>
              <a:endParaRPr lang="zh-CN" altLang="en-US" b="1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95411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252536" y="1036330"/>
            <a:ext cx="9073008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kumimoji="1" lang="en-US" altLang="zh-CN" sz="2600" b="1" kern="0" dirty="0" smtClean="0">
                <a:solidFill>
                  <a:srgbClr val="000000"/>
                </a:solidFill>
                <a:latin typeface="+mn-lt"/>
                <a:ea typeface="黑体" pitchFamily="49" charset="-122"/>
                <a:cs typeface="Times New Roman" panose="02020603050405020304" pitchFamily="18" charset="0"/>
              </a:rPr>
              <a:t>    4.3 </a:t>
            </a:r>
            <a:r>
              <a:rPr lang="en-US" altLang="zh-CN" sz="2600" b="1" dirty="0" err="1" smtClean="0">
                <a:latin typeface="+mn-lt"/>
              </a:rPr>
              <a:t>Phytolith</a:t>
            </a:r>
            <a:r>
              <a:rPr lang="en-US" altLang="zh-CN" sz="2600" b="1" dirty="0" smtClean="0">
                <a:latin typeface="+mn-lt"/>
              </a:rPr>
              <a:t> C sequestration in forest</a:t>
            </a:r>
            <a:endParaRPr kumimoji="1" lang="en-US" altLang="zh-CN" sz="2600" b="1" kern="0" dirty="0">
              <a:solidFill>
                <a:srgbClr val="000000"/>
              </a:solidFill>
              <a:latin typeface="+mn-lt"/>
              <a:ea typeface="黑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4695" y="5877272"/>
            <a:ext cx="874380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dirty="0" smtClean="0">
                <a:latin typeface="+mn-lt"/>
              </a:rPr>
              <a:t>Distribution </a:t>
            </a:r>
            <a:r>
              <a:rPr lang="en-US" altLang="zh-CN" sz="2200" dirty="0">
                <a:latin typeface="+mn-lt"/>
              </a:rPr>
              <a:t>of the eight Chinese forest types at a scale of 1 : </a:t>
            </a:r>
            <a:r>
              <a:rPr lang="en-US" altLang="zh-CN" sz="2200" dirty="0" smtClean="0">
                <a:latin typeface="+mn-lt"/>
              </a:rPr>
              <a:t>1000000</a:t>
            </a:r>
            <a:endParaRPr lang="zh-CN" altLang="en-US" sz="2200" dirty="0">
              <a:latin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73541"/>
            <a:ext cx="4896544" cy="378770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36292" y="188640"/>
            <a:ext cx="8756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600" spc="300" dirty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800" b="1" kern="1600" spc="300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2800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Phytolith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sequestration in ecosystems of China</a:t>
            </a:r>
            <a:endParaRPr lang="zh-CN" altLang="en-US" sz="2800" b="1" kern="1600" spc="300" dirty="0">
              <a:solidFill>
                <a:srgbClr val="00006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347707" y="6309320"/>
            <a:ext cx="446083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>
                <a:latin typeface="+mn-lt"/>
              </a:rPr>
              <a:t>Song et al., Global Change </a:t>
            </a:r>
            <a:r>
              <a:rPr lang="en-US" altLang="zh-CN" sz="2000" dirty="0" smtClean="0">
                <a:latin typeface="+mn-lt"/>
              </a:rPr>
              <a:t>Biology, 2013</a:t>
            </a:r>
            <a:endParaRPr lang="zh-CN" altLang="en-US" sz="2000" dirty="0"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21</a:t>
            </a:r>
            <a:endParaRPr lang="zh-CN" altLang="en-US" dirty="0">
              <a:latin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92080" y="1799872"/>
            <a:ext cx="3721169" cy="393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Font typeface="Wingdings" pitchFamily="2" charset="2"/>
              <a:buChar char="Ø"/>
            </a:pPr>
            <a:r>
              <a:rPr lang="en-US" altLang="zh-CN" sz="2400" dirty="0">
                <a:solidFill>
                  <a:srgbClr val="0000FF"/>
                </a:solidFill>
                <a:latin typeface="+mn-lt"/>
              </a:rPr>
              <a:t>China has 142.8 </a:t>
            </a: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million ha </a:t>
            </a:r>
            <a:r>
              <a:rPr lang="en-US" altLang="zh-CN" sz="2400" dirty="0">
                <a:solidFill>
                  <a:srgbClr val="0000FF"/>
                </a:solidFill>
                <a:latin typeface="+mn-lt"/>
              </a:rPr>
              <a:t>of forested land </a:t>
            </a: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including 7.2 million ha </a:t>
            </a:r>
            <a:r>
              <a:rPr lang="en-US" altLang="zh-CN" sz="2400" dirty="0">
                <a:solidFill>
                  <a:srgbClr val="0000FF"/>
                </a:solidFill>
                <a:latin typeface="+mn-lt"/>
              </a:rPr>
              <a:t>of </a:t>
            </a: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bamboo.</a:t>
            </a:r>
          </a:p>
          <a:p>
            <a:pPr marL="342900" indent="-342900">
              <a:lnSpc>
                <a:spcPct val="130000"/>
              </a:lnSpc>
              <a:buFont typeface="Wingdings" pitchFamily="2" charset="2"/>
              <a:buChar char="Ø"/>
            </a:pPr>
            <a:r>
              <a:rPr lang="en-US" altLang="zh-CN" sz="2400" dirty="0">
                <a:solidFill>
                  <a:srgbClr val="0000FF"/>
                </a:solidFill>
                <a:latin typeface="+mn-lt"/>
              </a:rPr>
              <a:t>China’s forests range from boreal forests in the north to </a:t>
            </a: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tropical forests </a:t>
            </a:r>
            <a:r>
              <a:rPr lang="en-US" altLang="zh-CN" sz="2400" dirty="0">
                <a:solidFill>
                  <a:srgbClr val="0000FF"/>
                </a:solidFill>
                <a:latin typeface="+mn-lt"/>
              </a:rPr>
              <a:t>in the south.</a:t>
            </a:r>
            <a:endParaRPr lang="zh-CN" altLang="en-US" sz="2400" dirty="0">
              <a:solidFill>
                <a:srgbClr val="00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06237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110" y="1573595"/>
            <a:ext cx="5920033" cy="444769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7504" y="5733256"/>
            <a:ext cx="87129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2200" dirty="0" smtClean="0">
                <a:latin typeface="+mn-lt"/>
              </a:rPr>
              <a:t>    Correlation </a:t>
            </a:r>
            <a:r>
              <a:rPr lang="en-US" altLang="zh-CN" sz="2200" dirty="0">
                <a:latin typeface="+mn-lt"/>
              </a:rPr>
              <a:t>of </a:t>
            </a:r>
            <a:r>
              <a:rPr lang="en-US" altLang="zh-CN" sz="2200" dirty="0" err="1">
                <a:latin typeface="+mn-lt"/>
              </a:rPr>
              <a:t>phytolith</a:t>
            </a:r>
            <a:r>
              <a:rPr lang="en-US" altLang="zh-CN" sz="2200" dirty="0">
                <a:latin typeface="+mn-lt"/>
              </a:rPr>
              <a:t> and SiO</a:t>
            </a:r>
            <a:r>
              <a:rPr lang="en-US" altLang="zh-CN" sz="2200" baseline="-25000" dirty="0">
                <a:latin typeface="+mn-lt"/>
              </a:rPr>
              <a:t>2</a:t>
            </a:r>
            <a:r>
              <a:rPr lang="en-US" altLang="zh-CN" sz="2200" dirty="0">
                <a:latin typeface="+mn-lt"/>
              </a:rPr>
              <a:t> in different </a:t>
            </a:r>
            <a:r>
              <a:rPr lang="en-US" altLang="zh-CN" sz="2200" dirty="0" smtClean="0">
                <a:latin typeface="+mn-lt"/>
              </a:rPr>
              <a:t>plants </a:t>
            </a:r>
            <a:r>
              <a:rPr lang="en-US" altLang="zh-CN" sz="2200" dirty="0">
                <a:latin typeface="+mn-lt"/>
              </a:rPr>
              <a:t>of </a:t>
            </a:r>
            <a:r>
              <a:rPr lang="en-US" altLang="zh-CN" sz="2200" dirty="0" smtClean="0">
                <a:latin typeface="+mn-lt"/>
              </a:rPr>
              <a:t>forests</a:t>
            </a:r>
            <a:endParaRPr lang="zh-CN" altLang="en-US" sz="2200" dirty="0">
              <a:latin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46116" y="278300"/>
            <a:ext cx="8302348" cy="120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1200"/>
              </a:spcBef>
            </a:pP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Silica content-</a:t>
            </a:r>
            <a:r>
              <a:rPr lang="en-US" altLang="zh-CN" sz="2400" b="1" dirty="0" err="1" smtClean="0">
                <a:solidFill>
                  <a:srgbClr val="0000FF"/>
                </a:solidFill>
                <a:latin typeface="+mn-lt"/>
              </a:rPr>
              <a:t>phytolith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 content transfer function in forests</a:t>
            </a:r>
            <a:r>
              <a:rPr lang="en-US" altLang="zh-CN" sz="2000" b="1" dirty="0" smtClean="0">
                <a:solidFill>
                  <a:srgbClr val="0000FF"/>
                </a:solidFill>
                <a:latin typeface="+mn-lt"/>
              </a:rPr>
              <a:t>:</a:t>
            </a:r>
          </a:p>
          <a:p>
            <a:pPr algn="just">
              <a:lnSpc>
                <a:spcPct val="130000"/>
              </a:lnSpc>
              <a:spcBef>
                <a:spcPts val="1200"/>
              </a:spcBef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 sz="2000" b="1" dirty="0" smtClean="0">
                <a:solidFill>
                  <a:srgbClr val="0000FF"/>
                </a:solidFill>
                <a:latin typeface="+mn-lt"/>
              </a:rPr>
              <a:t>   </a:t>
            </a:r>
            <a:r>
              <a:rPr lang="en-US" altLang="zh-CN" sz="2400" b="1" dirty="0" err="1" smtClean="0">
                <a:latin typeface="+mn-lt"/>
              </a:rPr>
              <a:t>Phytolith</a:t>
            </a:r>
            <a:r>
              <a:rPr lang="en-US" altLang="zh-CN" sz="2400" b="1" dirty="0" smtClean="0">
                <a:latin typeface="+mn-lt"/>
              </a:rPr>
              <a:t> content=0.953</a:t>
            </a:r>
            <a:r>
              <a:rPr lang="en-US" altLang="zh-CN" sz="2400" b="1" dirty="0" smtClean="0"/>
              <a:t>×</a:t>
            </a:r>
            <a:r>
              <a:rPr lang="en-US" altLang="zh-CN" sz="2400" b="1" dirty="0" smtClean="0">
                <a:latin typeface="+mn-lt"/>
              </a:rPr>
              <a:t>silica content</a:t>
            </a:r>
            <a:endParaRPr lang="en-US" altLang="zh-CN" sz="2400" b="1" dirty="0">
              <a:latin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39752" y="6413266"/>
            <a:ext cx="44608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+mn-lt"/>
              </a:rPr>
              <a:t>Song </a:t>
            </a:r>
            <a:r>
              <a:rPr lang="en-US" altLang="zh-CN" sz="2000" dirty="0">
                <a:latin typeface="+mn-lt"/>
              </a:rPr>
              <a:t>et al., Global Change </a:t>
            </a:r>
            <a:r>
              <a:rPr lang="en-US" altLang="zh-CN" sz="2000" dirty="0" smtClean="0">
                <a:latin typeface="+mn-lt"/>
              </a:rPr>
              <a:t>Biology, 2013</a:t>
            </a:r>
            <a:endParaRPr lang="zh-CN" altLang="en-US" sz="2000" dirty="0">
              <a:latin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22</a:t>
            </a:r>
            <a:endParaRPr lang="zh-CN" altLang="en-US" dirty="0"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03848" y="5517232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latin typeface="+mn-lt"/>
              </a:rPr>
              <a:t>SiO</a:t>
            </a:r>
            <a:r>
              <a:rPr lang="en-US" altLang="zh-CN" sz="2000" b="1" baseline="-25000" dirty="0" smtClean="0">
                <a:latin typeface="+mn-lt"/>
              </a:rPr>
              <a:t>2</a:t>
            </a:r>
            <a:r>
              <a:rPr lang="en-US" altLang="zh-CN" sz="2000" b="1" dirty="0" smtClean="0">
                <a:latin typeface="+mn-lt"/>
              </a:rPr>
              <a:t> content (%)</a:t>
            </a:r>
            <a:endParaRPr lang="zh-CN" altLang="en-US" sz="2000" b="1" dirty="0">
              <a:latin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 rot="16200000">
            <a:off x="272715" y="3336956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err="1" smtClean="0">
                <a:latin typeface="+mn-lt"/>
              </a:rPr>
              <a:t>Phytolith</a:t>
            </a:r>
            <a:r>
              <a:rPr lang="en-US" altLang="zh-CN" sz="2000" b="1" dirty="0" smtClean="0">
                <a:latin typeface="+mn-lt"/>
              </a:rPr>
              <a:t> content (%)</a:t>
            </a:r>
            <a:endParaRPr lang="zh-CN" altLang="en-US" sz="2000" b="1" dirty="0"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411760" y="1916832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latin typeface="+mn-lt"/>
              </a:rPr>
              <a:t>y = 0.953 x, </a:t>
            </a:r>
          </a:p>
          <a:p>
            <a:pPr algn="ctr"/>
            <a:r>
              <a:rPr lang="en-US" altLang="zh-CN" sz="2000" b="1" dirty="0" smtClean="0">
                <a:latin typeface="+mn-lt"/>
              </a:rPr>
              <a:t>R</a:t>
            </a:r>
            <a:r>
              <a:rPr lang="en-US" altLang="zh-CN" sz="2000" b="1" baseline="30000" dirty="0" smtClean="0">
                <a:latin typeface="+mn-lt"/>
              </a:rPr>
              <a:t>2</a:t>
            </a:r>
            <a:r>
              <a:rPr lang="en-US" altLang="zh-CN" sz="2000" b="1" dirty="0" smtClean="0">
                <a:latin typeface="+mn-lt"/>
              </a:rPr>
              <a:t>=0.955, </a:t>
            </a:r>
            <a:r>
              <a:rPr lang="en-US" altLang="zh-CN" sz="2000" b="1" i="1" dirty="0" smtClean="0">
                <a:latin typeface="+mn-lt"/>
              </a:rPr>
              <a:t>p</a:t>
            </a:r>
            <a:r>
              <a:rPr lang="en-US" altLang="zh-CN" sz="2000" b="1" dirty="0" smtClean="0">
                <a:latin typeface="+mn-lt"/>
              </a:rPr>
              <a:t> &lt; 0.01</a:t>
            </a:r>
          </a:p>
        </p:txBody>
      </p:sp>
      <p:sp>
        <p:nvSpPr>
          <p:cNvPr id="12" name="文本框 8"/>
          <p:cNvSpPr txBox="1"/>
          <p:nvPr/>
        </p:nvSpPr>
        <p:spPr>
          <a:xfrm>
            <a:off x="1961383" y="4983559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000" b="1" dirty="0" smtClean="0">
                <a:latin typeface="+mn-lt"/>
              </a:rPr>
              <a:t>0</a:t>
            </a:r>
            <a:endParaRPr lang="zh-CN" altLang="en-US" sz="2000" b="1" dirty="0">
              <a:latin typeface="+mn-lt"/>
            </a:endParaRPr>
          </a:p>
        </p:txBody>
      </p:sp>
      <p:sp>
        <p:nvSpPr>
          <p:cNvPr id="13" name="文本框 8"/>
          <p:cNvSpPr txBox="1"/>
          <p:nvPr/>
        </p:nvSpPr>
        <p:spPr>
          <a:xfrm>
            <a:off x="1956228" y="4335487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000" b="1" dirty="0" smtClean="0">
                <a:latin typeface="+mn-lt"/>
              </a:rPr>
              <a:t>2</a:t>
            </a:r>
            <a:endParaRPr lang="zh-CN" altLang="en-US" sz="2000" b="1" dirty="0">
              <a:latin typeface="+mn-lt"/>
            </a:endParaRPr>
          </a:p>
        </p:txBody>
      </p:sp>
      <p:sp>
        <p:nvSpPr>
          <p:cNvPr id="14" name="文本框 8"/>
          <p:cNvSpPr txBox="1"/>
          <p:nvPr/>
        </p:nvSpPr>
        <p:spPr>
          <a:xfrm>
            <a:off x="1956228" y="3645024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000" b="1" dirty="0" smtClean="0">
                <a:latin typeface="+mn-lt"/>
              </a:rPr>
              <a:t>4</a:t>
            </a:r>
            <a:endParaRPr lang="zh-CN" altLang="en-US" sz="2000" b="1" dirty="0">
              <a:latin typeface="+mn-lt"/>
            </a:endParaRPr>
          </a:p>
        </p:txBody>
      </p:sp>
      <p:sp>
        <p:nvSpPr>
          <p:cNvPr id="15" name="文本框 8"/>
          <p:cNvSpPr txBox="1"/>
          <p:nvPr/>
        </p:nvSpPr>
        <p:spPr>
          <a:xfrm>
            <a:off x="1956228" y="296733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000" b="1" dirty="0" smtClean="0">
                <a:latin typeface="+mn-lt"/>
              </a:rPr>
              <a:t>6</a:t>
            </a:r>
            <a:endParaRPr lang="zh-CN" altLang="en-US" sz="2000" b="1" dirty="0">
              <a:latin typeface="+mn-lt"/>
            </a:endParaRPr>
          </a:p>
        </p:txBody>
      </p:sp>
      <p:sp>
        <p:nvSpPr>
          <p:cNvPr id="16" name="文本框 8"/>
          <p:cNvSpPr txBox="1"/>
          <p:nvPr/>
        </p:nvSpPr>
        <p:spPr>
          <a:xfrm>
            <a:off x="1847309" y="165055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000" b="1" dirty="0" smtClean="0">
                <a:latin typeface="+mn-lt"/>
              </a:rPr>
              <a:t>10</a:t>
            </a:r>
            <a:endParaRPr lang="zh-CN" altLang="en-US" sz="2000" b="1" dirty="0">
              <a:latin typeface="+mn-lt"/>
            </a:endParaRPr>
          </a:p>
        </p:txBody>
      </p:sp>
      <p:sp>
        <p:nvSpPr>
          <p:cNvPr id="18" name="文本框 8"/>
          <p:cNvSpPr txBox="1"/>
          <p:nvPr/>
        </p:nvSpPr>
        <p:spPr>
          <a:xfrm>
            <a:off x="1979712" y="2276872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000" b="1" dirty="0">
                <a:latin typeface="+mn-lt"/>
              </a:rPr>
              <a:t>8</a:t>
            </a:r>
            <a:endParaRPr lang="zh-CN" altLang="en-US" sz="2000" b="1" dirty="0">
              <a:latin typeface="+mn-lt"/>
            </a:endParaRPr>
          </a:p>
        </p:txBody>
      </p:sp>
      <p:sp>
        <p:nvSpPr>
          <p:cNvPr id="19" name="文本框 8"/>
          <p:cNvSpPr txBox="1"/>
          <p:nvPr/>
        </p:nvSpPr>
        <p:spPr>
          <a:xfrm>
            <a:off x="2217222" y="522920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000" b="1" dirty="0" smtClean="0">
                <a:latin typeface="+mn-lt"/>
              </a:rPr>
              <a:t>0</a:t>
            </a:r>
            <a:endParaRPr lang="zh-CN" altLang="en-US" sz="2000" b="1" dirty="0">
              <a:latin typeface="+mn-lt"/>
            </a:endParaRPr>
          </a:p>
        </p:txBody>
      </p:sp>
      <p:sp>
        <p:nvSpPr>
          <p:cNvPr id="20" name="文本框 8"/>
          <p:cNvSpPr txBox="1"/>
          <p:nvPr/>
        </p:nvSpPr>
        <p:spPr>
          <a:xfrm>
            <a:off x="3131840" y="522920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000" b="1" dirty="0">
                <a:latin typeface="+mn-lt"/>
              </a:rPr>
              <a:t>2</a:t>
            </a:r>
            <a:endParaRPr lang="zh-CN" altLang="en-US" sz="2000" b="1" dirty="0">
              <a:latin typeface="+mn-lt"/>
            </a:endParaRPr>
          </a:p>
        </p:txBody>
      </p:sp>
      <p:sp>
        <p:nvSpPr>
          <p:cNvPr id="21" name="文本框 8"/>
          <p:cNvSpPr txBox="1"/>
          <p:nvPr/>
        </p:nvSpPr>
        <p:spPr>
          <a:xfrm>
            <a:off x="4017422" y="522920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000" b="1" dirty="0" smtClean="0">
                <a:latin typeface="+mn-lt"/>
              </a:rPr>
              <a:t>4</a:t>
            </a:r>
            <a:endParaRPr lang="zh-CN" altLang="en-US" sz="2000" b="1" dirty="0">
              <a:latin typeface="+mn-lt"/>
            </a:endParaRPr>
          </a:p>
        </p:txBody>
      </p:sp>
      <p:sp>
        <p:nvSpPr>
          <p:cNvPr id="22" name="文本框 8"/>
          <p:cNvSpPr txBox="1"/>
          <p:nvPr/>
        </p:nvSpPr>
        <p:spPr>
          <a:xfrm>
            <a:off x="5004048" y="522920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000" b="1" dirty="0" smtClean="0">
                <a:latin typeface="+mn-lt"/>
              </a:rPr>
              <a:t>6</a:t>
            </a:r>
            <a:endParaRPr lang="zh-CN" altLang="en-US" sz="2000" b="1" dirty="0">
              <a:latin typeface="+mn-lt"/>
            </a:endParaRPr>
          </a:p>
        </p:txBody>
      </p:sp>
      <p:sp>
        <p:nvSpPr>
          <p:cNvPr id="23" name="文本框 8"/>
          <p:cNvSpPr txBox="1"/>
          <p:nvPr/>
        </p:nvSpPr>
        <p:spPr>
          <a:xfrm>
            <a:off x="5940152" y="522920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000" b="1" dirty="0" smtClean="0">
                <a:latin typeface="+mn-lt"/>
              </a:rPr>
              <a:t>8</a:t>
            </a:r>
            <a:endParaRPr lang="zh-CN" altLang="en-US" sz="2000" b="1" dirty="0">
              <a:latin typeface="+mn-lt"/>
            </a:endParaRPr>
          </a:p>
        </p:txBody>
      </p:sp>
      <p:sp>
        <p:nvSpPr>
          <p:cNvPr id="24" name="文本框 8"/>
          <p:cNvSpPr txBox="1"/>
          <p:nvPr/>
        </p:nvSpPr>
        <p:spPr>
          <a:xfrm>
            <a:off x="6732240" y="5229200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000" b="1" dirty="0" smtClean="0">
                <a:latin typeface="+mn-lt"/>
              </a:rPr>
              <a:t>10</a:t>
            </a:r>
            <a:endParaRPr lang="zh-CN" alt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655043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342952"/>
              </p:ext>
            </p:extLst>
          </p:nvPr>
        </p:nvGraphicFramePr>
        <p:xfrm>
          <a:off x="611559" y="1555631"/>
          <a:ext cx="7992889" cy="3588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0826"/>
                <a:gridCol w="1535846"/>
                <a:gridCol w="2583014"/>
                <a:gridCol w="2513203"/>
              </a:tblGrid>
              <a:tr h="7212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Forest type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ANPP </a:t>
                      </a:r>
                      <a:endParaRPr lang="en-US" sz="2000" b="1" u="none" strike="noStrike" dirty="0" smtClean="0">
                        <a:effectLst/>
                      </a:endParaRPr>
                    </a:p>
                    <a:p>
                      <a:pPr algn="ctr" fontAlgn="b"/>
                      <a:r>
                        <a:rPr lang="en-US" sz="2000" b="1" u="none" strike="noStrike" dirty="0" smtClean="0">
                          <a:effectLst/>
                        </a:rPr>
                        <a:t>(</a:t>
                      </a:r>
                      <a:r>
                        <a:rPr lang="en-US" sz="2000" b="1" u="none" strike="noStrike" dirty="0">
                          <a:effectLst/>
                        </a:rPr>
                        <a:t>t hm</a:t>
                      </a:r>
                      <a:r>
                        <a:rPr lang="en-US" sz="2000" b="1" u="none" strike="noStrike" baseline="30000" dirty="0">
                          <a:effectLst/>
                        </a:rPr>
                        <a:t>-1</a:t>
                      </a:r>
                      <a:r>
                        <a:rPr lang="en-US" sz="2000" b="1" u="none" strike="noStrike" dirty="0">
                          <a:effectLst/>
                        </a:rPr>
                        <a:t> yr</a:t>
                      </a:r>
                      <a:r>
                        <a:rPr lang="en-US" sz="2000" b="1" u="none" strike="noStrike" baseline="30000" dirty="0">
                          <a:effectLst/>
                        </a:rPr>
                        <a:t>-1</a:t>
                      </a:r>
                      <a:r>
                        <a:rPr lang="en-US" sz="2000" b="1" u="none" strike="noStrike" dirty="0">
                          <a:effectLst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Phytolith</a:t>
                      </a:r>
                      <a:r>
                        <a:rPr lang="en-US" sz="2000" b="1" u="none" strike="noStrike" dirty="0">
                          <a:effectLst/>
                        </a:rPr>
                        <a:t> production flux (Kg CO</a:t>
                      </a:r>
                      <a:r>
                        <a:rPr lang="en-US" sz="2000" b="1" u="none" strike="noStrike" baseline="-25000" dirty="0">
                          <a:effectLst/>
                        </a:rPr>
                        <a:t>2</a:t>
                      </a:r>
                      <a:r>
                        <a:rPr lang="en-US" sz="2000" b="1" u="none" strike="noStrike" dirty="0">
                          <a:effectLst/>
                        </a:rPr>
                        <a:t> hm</a:t>
                      </a:r>
                      <a:r>
                        <a:rPr lang="en-US" sz="2000" b="1" u="none" strike="noStrike" baseline="30000" dirty="0">
                          <a:effectLst/>
                        </a:rPr>
                        <a:t>-1</a:t>
                      </a:r>
                      <a:r>
                        <a:rPr lang="en-US" sz="2000" b="1" u="none" strike="noStrike" dirty="0">
                          <a:effectLst/>
                        </a:rPr>
                        <a:t> yr</a:t>
                      </a:r>
                      <a:r>
                        <a:rPr lang="en-US" sz="2000" b="1" u="none" strike="noStrike" baseline="30000" dirty="0">
                          <a:effectLst/>
                        </a:rPr>
                        <a:t>-1</a:t>
                      </a:r>
                      <a:r>
                        <a:rPr lang="en-US" sz="2000" b="1" u="none" strike="noStrike" dirty="0">
                          <a:effectLst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Phytolith</a:t>
                      </a:r>
                      <a:r>
                        <a:rPr lang="en-US" sz="2000" b="1" u="none" strike="noStrike" dirty="0">
                          <a:effectLst/>
                        </a:rPr>
                        <a:t> production </a:t>
                      </a:r>
                      <a:r>
                        <a:rPr lang="en-US" sz="2000" b="1" u="none" strike="noStrike" dirty="0" smtClean="0">
                          <a:effectLst/>
                        </a:rPr>
                        <a:t>rate (</a:t>
                      </a:r>
                      <a:r>
                        <a:rPr lang="en-US" sz="2000" b="1" u="none" strike="noStrike" dirty="0" err="1">
                          <a:effectLst/>
                        </a:rPr>
                        <a:t>Tg</a:t>
                      </a:r>
                      <a:r>
                        <a:rPr lang="en-US" sz="2000" b="1" u="none" strike="noStrike" dirty="0">
                          <a:effectLst/>
                        </a:rPr>
                        <a:t> CO</a:t>
                      </a:r>
                      <a:r>
                        <a:rPr lang="en-US" sz="2000" b="1" u="none" strike="noStrike" baseline="-25000" dirty="0">
                          <a:effectLst/>
                        </a:rPr>
                        <a:t>2</a:t>
                      </a:r>
                      <a:r>
                        <a:rPr lang="en-US" sz="2000" b="1" u="none" strike="noStrike" dirty="0">
                          <a:effectLst/>
                        </a:rPr>
                        <a:t> yr</a:t>
                      </a:r>
                      <a:r>
                        <a:rPr lang="en-US" sz="2000" b="1" u="none" strike="noStrike" baseline="30000" dirty="0">
                          <a:effectLst/>
                        </a:rPr>
                        <a:t>-1</a:t>
                      </a:r>
                      <a:r>
                        <a:rPr lang="en-US" sz="2000" b="1" u="none" strike="noStrike" dirty="0">
                          <a:effectLst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7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>
                          <a:effectLst/>
                        </a:rPr>
                        <a:t>CTC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5.19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7.54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0.18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>
                          <a:effectLst/>
                        </a:rPr>
                        <a:t>STC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5.06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6.6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0.19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3647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CB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6.6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9.01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0.04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3647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>
                          <a:effectLst/>
                        </a:rPr>
                        <a:t>DBS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6.03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8.55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0.36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3647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>
                          <a:effectLst/>
                        </a:rPr>
                        <a:t>SEDB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8.05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21.7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0.27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3647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>
                          <a:effectLst/>
                        </a:rPr>
                        <a:t>SEB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8.6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effectLst/>
                        </a:rPr>
                        <a:t>12.89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0.28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3647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10.89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effectLst/>
                        </a:rPr>
                        <a:t>30.06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effectLst/>
                        </a:rPr>
                        <a:t>0.03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STB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7.37</a:t>
                      </a:r>
                      <a:endParaRPr lang="en-US" altLang="zh-CN" sz="2000" b="1" i="0" u="none" strike="noStrike" dirty="0"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81.63</a:t>
                      </a:r>
                      <a:endParaRPr lang="en-US" altLang="zh-CN" sz="2000" b="1" i="0" u="none" strike="noStrike" dirty="0"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0.59</a:t>
                      </a:r>
                      <a:endParaRPr lang="en-US" altLang="zh-CN" sz="2000" b="1" i="0" u="none" strike="noStrike" dirty="0"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07504" y="1052736"/>
            <a:ext cx="9001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200" dirty="0">
                <a:latin typeface="+mn-lt"/>
              </a:rPr>
              <a:t>Estimated </a:t>
            </a:r>
            <a:r>
              <a:rPr lang="en-US" altLang="zh-CN" sz="2200" dirty="0" err="1" smtClean="0">
                <a:latin typeface="+mn-lt"/>
              </a:rPr>
              <a:t>phytolith</a:t>
            </a:r>
            <a:r>
              <a:rPr lang="en-US" altLang="zh-CN" sz="2200" dirty="0" smtClean="0">
                <a:latin typeface="+mn-lt"/>
              </a:rPr>
              <a:t> production </a:t>
            </a:r>
            <a:r>
              <a:rPr lang="en-US" altLang="zh-CN" sz="2200" dirty="0">
                <a:latin typeface="+mn-lt"/>
              </a:rPr>
              <a:t>in China’s </a:t>
            </a:r>
            <a:r>
              <a:rPr lang="en-US" altLang="zh-CN" sz="2200" dirty="0" smtClean="0">
                <a:latin typeface="+mn-lt"/>
              </a:rPr>
              <a:t>forests</a:t>
            </a:r>
            <a:endParaRPr lang="zh-CN" altLang="en-US" sz="2200" dirty="0">
              <a:latin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83768" y="6413266"/>
            <a:ext cx="44608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+mn-lt"/>
              </a:rPr>
              <a:t>Song </a:t>
            </a:r>
            <a:r>
              <a:rPr lang="en-US" altLang="zh-CN" sz="2000" dirty="0">
                <a:latin typeface="+mn-lt"/>
              </a:rPr>
              <a:t>et al., Global Change </a:t>
            </a:r>
            <a:r>
              <a:rPr lang="en-US" altLang="zh-CN" sz="2000" dirty="0" smtClean="0">
                <a:latin typeface="+mn-lt"/>
              </a:rPr>
              <a:t>Biology, 2013</a:t>
            </a:r>
            <a:endParaRPr lang="zh-CN" altLang="en-US" sz="2000" dirty="0"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23</a:t>
            </a:r>
            <a:endParaRPr lang="zh-CN" altLang="en-US" dirty="0">
              <a:latin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2999" y="188640"/>
            <a:ext cx="8579481" cy="9048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just">
              <a:lnSpc>
                <a:spcPct val="110000"/>
              </a:lnSpc>
              <a:spcBef>
                <a:spcPts val="600"/>
              </a:spcBef>
            </a:pP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Subtropical and tropical bamboo (STB) has much higher </a:t>
            </a:r>
            <a:r>
              <a:rPr lang="en-US" altLang="zh-CN" sz="2400" b="1" dirty="0" err="1" smtClean="0">
                <a:solidFill>
                  <a:srgbClr val="0000FF"/>
                </a:solidFill>
                <a:latin typeface="+mn-lt"/>
              </a:rPr>
              <a:t>phytolith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 production flux than other forests.</a:t>
            </a:r>
          </a:p>
        </p:txBody>
      </p:sp>
      <p:sp>
        <p:nvSpPr>
          <p:cNvPr id="2" name="矩形 1"/>
          <p:cNvSpPr/>
          <p:nvPr/>
        </p:nvSpPr>
        <p:spPr bwMode="gray">
          <a:xfrm>
            <a:off x="683568" y="4869160"/>
            <a:ext cx="7272808" cy="288032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kern="0" cap="none" spc="0" normalizeH="0" baseline="0" noProof="0" smtClean="0">
              <a:ln>
                <a:noFill/>
              </a:ln>
              <a:solidFill>
                <a:srgbClr val="2B166E"/>
              </a:solidFill>
              <a:uLnTx/>
              <a:uFillTx/>
              <a:latin typeface="Verdana" pitchFamily="34" charset="0"/>
              <a:ea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2999" y="5229200"/>
            <a:ext cx="84354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latin typeface="+mn-lt"/>
              </a:rPr>
              <a:t>CTC, cold-temperate and temperate coniferous forest; </a:t>
            </a:r>
            <a:r>
              <a:rPr lang="en-US" altLang="zh-CN" dirty="0" smtClean="0">
                <a:latin typeface="+mn-lt"/>
              </a:rPr>
              <a:t>STC, (sub)tropical </a:t>
            </a:r>
            <a:r>
              <a:rPr lang="en-US" altLang="zh-CN" dirty="0">
                <a:latin typeface="+mn-lt"/>
              </a:rPr>
              <a:t>coniferous forest; CB, coniferous and </a:t>
            </a:r>
            <a:r>
              <a:rPr lang="en-US" altLang="zh-CN" dirty="0" smtClean="0">
                <a:latin typeface="+mn-lt"/>
              </a:rPr>
              <a:t>broad-leaf mixed </a:t>
            </a:r>
            <a:r>
              <a:rPr lang="en-US" altLang="zh-CN" dirty="0">
                <a:latin typeface="+mn-lt"/>
              </a:rPr>
              <a:t>forest; DBS, deciduous broad- or small-leaf forest; SEDB, subtropical evergreen and deciduous broad-leaf forest; </a:t>
            </a:r>
            <a:r>
              <a:rPr lang="en-US" altLang="zh-CN" dirty="0" smtClean="0">
                <a:latin typeface="+mn-lt"/>
              </a:rPr>
              <a:t>SEB, subtropical evergreen </a:t>
            </a:r>
            <a:r>
              <a:rPr lang="en-US" altLang="zh-CN" dirty="0">
                <a:latin typeface="+mn-lt"/>
              </a:rPr>
              <a:t>broad-leaf forest; T, tropical forest; and STB, subtropical </a:t>
            </a:r>
            <a:r>
              <a:rPr lang="en-US" altLang="zh-CN" dirty="0" smtClean="0">
                <a:latin typeface="+mn-lt"/>
              </a:rPr>
              <a:t>and </a:t>
            </a:r>
            <a:r>
              <a:rPr lang="en-US" altLang="zh-CN" dirty="0">
                <a:latin typeface="+mn-lt"/>
              </a:rPr>
              <a:t>tropical </a:t>
            </a:r>
            <a:r>
              <a:rPr lang="en-US" altLang="zh-CN" dirty="0" smtClean="0">
                <a:latin typeface="+mn-lt"/>
              </a:rPr>
              <a:t>bamboo.</a:t>
            </a: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206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838806"/>
              </p:ext>
            </p:extLst>
          </p:nvPr>
        </p:nvGraphicFramePr>
        <p:xfrm>
          <a:off x="467544" y="2204864"/>
          <a:ext cx="8064896" cy="36724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7899"/>
                <a:gridCol w="2114099"/>
                <a:gridCol w="2505599"/>
                <a:gridCol w="2427299"/>
              </a:tblGrid>
              <a:tr h="12473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Region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u="none" strike="noStrike" dirty="0">
                          <a:effectLst/>
                        </a:rPr>
                        <a:t>SRO production flux (t ha</a:t>
                      </a:r>
                      <a:r>
                        <a:rPr lang="fr-FR" sz="2000" b="1" u="none" strike="noStrike" baseline="30000" dirty="0">
                          <a:effectLst/>
                        </a:rPr>
                        <a:t>-1</a:t>
                      </a:r>
                      <a:r>
                        <a:rPr lang="fr-FR" sz="2000" b="1" u="none" strike="noStrike" dirty="0">
                          <a:effectLst/>
                        </a:rPr>
                        <a:t> yr</a:t>
                      </a:r>
                      <a:r>
                        <a:rPr lang="fr-FR" sz="2000" b="1" u="none" strike="noStrike" baseline="30000" dirty="0">
                          <a:effectLst/>
                        </a:rPr>
                        <a:t>-1</a:t>
                      </a:r>
                      <a:r>
                        <a:rPr lang="fr-FR" sz="2000" b="1" u="none" strike="noStrike" dirty="0">
                          <a:effectLst/>
                        </a:rPr>
                        <a:t>)</a:t>
                      </a:r>
                      <a:endParaRPr lang="fr-FR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Phytolith</a:t>
                      </a:r>
                      <a:r>
                        <a:rPr lang="en-US" sz="2000" b="1" u="none" strike="noStrike" dirty="0">
                          <a:effectLst/>
                        </a:rPr>
                        <a:t> </a:t>
                      </a:r>
                      <a:r>
                        <a:rPr lang="en-US" sz="2000" b="1" u="none" strike="noStrike" dirty="0" smtClean="0">
                          <a:effectLst/>
                        </a:rPr>
                        <a:t>C sequestration </a:t>
                      </a:r>
                      <a:r>
                        <a:rPr lang="en-US" sz="2000" b="1" u="none" strike="noStrike" dirty="0">
                          <a:effectLst/>
                        </a:rPr>
                        <a:t>flux (kg CO</a:t>
                      </a:r>
                      <a:r>
                        <a:rPr lang="en-US" sz="2000" b="1" u="none" strike="noStrike" baseline="-25000" dirty="0">
                          <a:effectLst/>
                        </a:rPr>
                        <a:t>2</a:t>
                      </a:r>
                      <a:r>
                        <a:rPr lang="en-US" sz="2000" b="1" u="none" strike="noStrike" dirty="0">
                          <a:effectLst/>
                        </a:rPr>
                        <a:t> ha</a:t>
                      </a:r>
                      <a:r>
                        <a:rPr lang="en-US" sz="2000" b="1" u="none" strike="noStrike" baseline="30000" dirty="0">
                          <a:effectLst/>
                        </a:rPr>
                        <a:t>-1</a:t>
                      </a:r>
                      <a:r>
                        <a:rPr lang="en-US" sz="2000" b="1" u="none" strike="noStrike" dirty="0">
                          <a:effectLst/>
                        </a:rPr>
                        <a:t> yr</a:t>
                      </a:r>
                      <a:r>
                        <a:rPr lang="en-US" sz="2000" b="1" u="none" strike="noStrike" baseline="30000" dirty="0">
                          <a:effectLst/>
                        </a:rPr>
                        <a:t>-1</a:t>
                      </a:r>
                      <a:r>
                        <a:rPr lang="en-US" sz="2000" b="1" u="none" strike="noStrike" dirty="0">
                          <a:effectLst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err="1">
                          <a:effectLst/>
                        </a:rPr>
                        <a:t>Phytolith</a:t>
                      </a:r>
                      <a:r>
                        <a:rPr lang="en-US" sz="2000" b="1" u="none" strike="noStrike" dirty="0">
                          <a:effectLst/>
                        </a:rPr>
                        <a:t> </a:t>
                      </a:r>
                      <a:r>
                        <a:rPr lang="en-US" sz="2000" b="1" u="none" strike="noStrike" dirty="0" smtClean="0">
                          <a:effectLst/>
                        </a:rPr>
                        <a:t>C sequestration </a:t>
                      </a:r>
                      <a:r>
                        <a:rPr lang="en-US" sz="2000" b="1" u="none" strike="noStrike" dirty="0">
                          <a:effectLst/>
                        </a:rPr>
                        <a:t>rate (</a:t>
                      </a:r>
                      <a:r>
                        <a:rPr lang="en-US" sz="2000" b="1" u="none" strike="noStrike" dirty="0" err="1">
                          <a:effectLst/>
                        </a:rPr>
                        <a:t>Tg</a:t>
                      </a:r>
                      <a:r>
                        <a:rPr lang="en-US" sz="2000" b="1" u="none" strike="noStrike" dirty="0">
                          <a:effectLst/>
                        </a:rPr>
                        <a:t> CO</a:t>
                      </a:r>
                      <a:r>
                        <a:rPr lang="en-US" sz="2000" b="1" u="none" strike="noStrike" baseline="-25000" dirty="0">
                          <a:effectLst/>
                        </a:rPr>
                        <a:t>2</a:t>
                      </a:r>
                      <a:r>
                        <a:rPr lang="en-US" sz="2000" b="1" u="none" strike="noStrike" dirty="0">
                          <a:effectLst/>
                        </a:rPr>
                        <a:t> yr</a:t>
                      </a:r>
                      <a:r>
                        <a:rPr lang="en-US" sz="2000" b="1" u="none" strike="noStrike" baseline="30000" dirty="0">
                          <a:effectLst/>
                        </a:rPr>
                        <a:t>-1</a:t>
                      </a:r>
                      <a:r>
                        <a:rPr lang="en-US" sz="2000" b="1" u="none" strike="noStrike" dirty="0">
                          <a:effectLst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9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effectLst/>
                        </a:rPr>
                        <a:t>China forest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 smtClean="0">
                          <a:effectLst/>
                        </a:rPr>
                        <a:t>6.4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 smtClean="0">
                          <a:effectLst/>
                        </a:rPr>
                        <a:t>13.6(3.1)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 smtClean="0">
                          <a:solidFill>
                            <a:srgbClr val="0000FF"/>
                          </a:solidFill>
                          <a:effectLst/>
                        </a:rPr>
                        <a:t>1.94(0.44)</a:t>
                      </a:r>
                      <a:endParaRPr lang="en-US" altLang="zh-CN" sz="2000" b="1" i="0" u="none" strike="noStrike" dirty="0"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effectLst/>
                        </a:rPr>
                        <a:t>China</a:t>
                      </a:r>
                      <a:r>
                        <a:rPr lang="en-US" sz="2000" b="1" u="none" strike="noStrike" baseline="0" dirty="0" smtClean="0">
                          <a:effectLst/>
                        </a:rPr>
                        <a:t> bamboo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 smtClean="0">
                          <a:effectLst/>
                        </a:rPr>
                        <a:t>7.37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 smtClean="0">
                          <a:effectLst/>
                        </a:rPr>
                        <a:t>81.63(7.11)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 smtClean="0">
                          <a:solidFill>
                            <a:srgbClr val="0000FF"/>
                          </a:solidFill>
                          <a:effectLst/>
                        </a:rPr>
                        <a:t>0.59(0.05)</a:t>
                      </a:r>
                      <a:endParaRPr lang="en-US" altLang="zh-CN" sz="2000" b="1" i="0" u="none" strike="noStrike" dirty="0"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/>
                </a:tc>
              </a:tr>
              <a:tr h="7200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World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 bamboo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 smtClean="0">
                          <a:effectLst/>
                        </a:rPr>
                        <a:t>7.37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 smtClean="0">
                          <a:effectLst/>
                        </a:rPr>
                        <a:t>81.63(7.11)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 dirty="0" smtClean="0">
                          <a:solidFill>
                            <a:srgbClr val="0000FF"/>
                          </a:solidFill>
                          <a:effectLst/>
                        </a:rPr>
                        <a:t>2.05(0.17)</a:t>
                      </a:r>
                      <a:endParaRPr lang="en-US" altLang="zh-CN" sz="2000" b="1" i="0" u="none" strike="noStrike" dirty="0">
                        <a:solidFill>
                          <a:srgbClr val="0000FF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7017" marR="7017" marT="701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2699792" y="6309320"/>
            <a:ext cx="443563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 smtClean="0">
                <a:latin typeface="+mn-lt"/>
              </a:rPr>
              <a:t>Song </a:t>
            </a:r>
            <a:r>
              <a:rPr lang="en-US" altLang="zh-CN" sz="2000" dirty="0">
                <a:latin typeface="+mn-lt"/>
              </a:rPr>
              <a:t>et al., Global Change </a:t>
            </a:r>
            <a:r>
              <a:rPr lang="en-US" altLang="zh-CN" sz="2000" dirty="0" smtClean="0">
                <a:latin typeface="+mn-lt"/>
              </a:rPr>
              <a:t>Biology, 2013</a:t>
            </a:r>
            <a:endParaRPr lang="en-US" altLang="zh-CN" sz="2000" dirty="0">
              <a:latin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47129" y="1484784"/>
            <a:ext cx="8049741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2400" dirty="0">
                <a:latin typeface="Times New Roman"/>
              </a:rPr>
              <a:t>Aboveground </a:t>
            </a:r>
            <a:r>
              <a:rPr lang="en-US" altLang="zh-CN" sz="2400" dirty="0" err="1">
                <a:latin typeface="Times New Roman"/>
              </a:rPr>
              <a:t>phytolith</a:t>
            </a:r>
            <a:r>
              <a:rPr lang="en-US" altLang="zh-CN" sz="2400" dirty="0">
                <a:latin typeface="Times New Roman"/>
              </a:rPr>
              <a:t> C sequestration flux and rate in forests </a:t>
            </a:r>
          </a:p>
        </p:txBody>
      </p:sp>
      <p:sp>
        <p:nvSpPr>
          <p:cNvPr id="3" name="矩形 2"/>
          <p:cNvSpPr/>
          <p:nvPr/>
        </p:nvSpPr>
        <p:spPr>
          <a:xfrm>
            <a:off x="251520" y="212447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30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% of the </a:t>
            </a:r>
            <a:r>
              <a:rPr lang="en-US" altLang="zh-CN" sz="2400" b="1" dirty="0" err="1">
                <a:solidFill>
                  <a:srgbClr val="0000FF"/>
                </a:solidFill>
                <a:latin typeface="+mn-lt"/>
              </a:rPr>
              <a:t>phytolith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 C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 sink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in China’s forests i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s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from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bamboo which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occupies only 5% of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the area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for China’s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forests.</a:t>
            </a:r>
            <a:endParaRPr lang="zh-CN" altLang="en-US" sz="2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24</a:t>
            </a:r>
            <a:endParaRPr lang="zh-CN" altLang="en-US" dirty="0">
              <a:latin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3686" y="5949280"/>
            <a:ext cx="47023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+mn-lt"/>
              </a:rPr>
              <a:t>*SOR: Si-rich organs. </a:t>
            </a:r>
            <a:endParaRPr lang="zh-CN" altLang="en-US" sz="2000" dirty="0">
              <a:latin typeface="+mn-lt"/>
            </a:endParaRPr>
          </a:p>
        </p:txBody>
      </p:sp>
      <p:sp>
        <p:nvSpPr>
          <p:cNvPr id="4" name="矩形 3"/>
          <p:cNvSpPr/>
          <p:nvPr/>
        </p:nvSpPr>
        <p:spPr bwMode="gray">
          <a:xfrm>
            <a:off x="4067944" y="3573016"/>
            <a:ext cx="4176464" cy="1512168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kern="0" cap="none" spc="0" normalizeH="0" baseline="0" noProof="0" smtClean="0">
              <a:ln>
                <a:noFill/>
              </a:ln>
              <a:solidFill>
                <a:srgbClr val="2B166E"/>
              </a:solidFill>
              <a:uLnTx/>
              <a:uFillTx/>
              <a:latin typeface="Verdana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414988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51520" y="5733256"/>
            <a:ext cx="87849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200" dirty="0" err="1" smtClean="0">
                <a:latin typeface="+mn-lt"/>
              </a:rPr>
              <a:t>Phytolith</a:t>
            </a:r>
            <a:r>
              <a:rPr lang="en-US" altLang="zh-CN" sz="2200" dirty="0" smtClean="0">
                <a:latin typeface="+mn-lt"/>
              </a:rPr>
              <a:t> C </a:t>
            </a:r>
            <a:r>
              <a:rPr lang="en-US" altLang="zh-CN" sz="2200" dirty="0">
                <a:latin typeface="+mn-lt"/>
              </a:rPr>
              <a:t>sink </a:t>
            </a:r>
            <a:r>
              <a:rPr lang="en-US" altLang="zh-CN" sz="2200" dirty="0" smtClean="0">
                <a:latin typeface="+mn-lt"/>
              </a:rPr>
              <a:t>in China’s </a:t>
            </a:r>
            <a:r>
              <a:rPr lang="en-US" altLang="zh-CN" sz="2200" dirty="0">
                <a:latin typeface="+mn-lt"/>
              </a:rPr>
              <a:t>bamboo, China’s forests, and world’s </a:t>
            </a:r>
            <a:r>
              <a:rPr lang="en-US" altLang="zh-CN" sz="2200" dirty="0" smtClean="0">
                <a:latin typeface="+mn-lt"/>
              </a:rPr>
              <a:t>bamboo </a:t>
            </a:r>
          </a:p>
        </p:txBody>
      </p:sp>
      <p:sp>
        <p:nvSpPr>
          <p:cNvPr id="2" name="矩形 1"/>
          <p:cNvSpPr/>
          <p:nvPr/>
        </p:nvSpPr>
        <p:spPr>
          <a:xfrm>
            <a:off x="323528" y="432188"/>
            <a:ext cx="856895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</a:pP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Management practices such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as bamboo afforestation and reforestation may significantly enhance </a:t>
            </a:r>
            <a:r>
              <a:rPr lang="en-US" altLang="zh-CN" sz="2400" b="1" dirty="0" err="1" smtClean="0">
                <a:solidFill>
                  <a:srgbClr val="0000FF"/>
                </a:solidFill>
                <a:latin typeface="+mn-lt"/>
              </a:rPr>
              <a:t>phytolith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 carbon sink.</a:t>
            </a:r>
            <a:endParaRPr lang="zh-CN" altLang="en-US" sz="2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25</a:t>
            </a:r>
            <a:endParaRPr lang="zh-CN" altLang="en-US" dirty="0">
              <a:latin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96" y="1956386"/>
            <a:ext cx="4897008" cy="343364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 bwMode="gray">
          <a:xfrm>
            <a:off x="3491880" y="2348880"/>
            <a:ext cx="216024" cy="216024"/>
          </a:xfrm>
          <a:prstGeom prst="rect">
            <a:avLst/>
          </a:prstGeom>
          <a:solidFill>
            <a:srgbClr val="808080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kern="0" cap="none" spc="0" normalizeH="0" baseline="0" noProof="0" smtClean="0">
              <a:ln>
                <a:noFill/>
              </a:ln>
              <a:solidFill>
                <a:srgbClr val="2B166E"/>
              </a:solidFill>
              <a:uLnTx/>
              <a:uFillTx/>
              <a:latin typeface="Verdana" pitchFamily="34" charset="0"/>
              <a:ea typeface="+mn-ea"/>
            </a:endParaRPr>
          </a:p>
        </p:txBody>
      </p:sp>
      <p:sp>
        <p:nvSpPr>
          <p:cNvPr id="9" name="矩形 8"/>
          <p:cNvSpPr/>
          <p:nvPr/>
        </p:nvSpPr>
        <p:spPr bwMode="gray">
          <a:xfrm>
            <a:off x="3491880" y="2636912"/>
            <a:ext cx="216024" cy="2160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kern="0" cap="none" spc="0" normalizeH="0" baseline="0" noProof="0" smtClean="0">
              <a:ln>
                <a:noFill/>
              </a:ln>
              <a:solidFill>
                <a:srgbClr val="2B166E"/>
              </a:solidFill>
              <a:uLnTx/>
              <a:uFillTx/>
              <a:latin typeface="Verdana" pitchFamily="34" charset="0"/>
              <a:ea typeface="+mn-ea"/>
            </a:endParaRPr>
          </a:p>
        </p:txBody>
      </p:sp>
      <p:sp>
        <p:nvSpPr>
          <p:cNvPr id="3" name="矩形 2"/>
          <p:cNvSpPr/>
          <p:nvPr/>
        </p:nvSpPr>
        <p:spPr bwMode="gray">
          <a:xfrm>
            <a:off x="3779912" y="2204864"/>
            <a:ext cx="1224136" cy="792088"/>
          </a:xfrm>
          <a:prstGeom prst="rect">
            <a:avLst/>
          </a:prstGeom>
          <a:solidFill>
            <a:schemeClr val="bg1"/>
          </a:solidFill>
          <a:ln w="38100">
            <a:noFill/>
            <a:round/>
            <a:headEnd/>
            <a:tailEnd/>
          </a:ln>
          <a:effectLst/>
        </p:spPr>
        <p:txBody>
          <a:bodyPr wrap="none" rtlCol="0" anchor="ctr"/>
          <a:lstStyle/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2200" b="1" i="0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n-lt"/>
                <a:ea typeface="+mn-ea"/>
              </a:rPr>
              <a:t>Present</a:t>
            </a:r>
          </a:p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200" b="1" kern="0" dirty="0">
                <a:latin typeface="+mn-lt"/>
                <a:ea typeface="+mn-ea"/>
              </a:rPr>
              <a:t>P</a:t>
            </a:r>
            <a:r>
              <a:rPr lang="en-US" altLang="zh-CN" sz="2200" b="1" kern="0" dirty="0" smtClean="0">
                <a:latin typeface="+mn-lt"/>
                <a:ea typeface="+mn-ea"/>
              </a:rPr>
              <a:t>otential</a:t>
            </a:r>
            <a:endParaRPr kumimoji="0" lang="zh-CN" altLang="en-US" sz="2200" b="1" i="0" u="none" strike="noStrike" kern="0" cap="none" spc="0" normalizeH="0" baseline="0" noProof="0" dirty="0" smtClean="0">
              <a:ln>
                <a:noFill/>
              </a:ln>
              <a:uLnTx/>
              <a:uFillTx/>
              <a:latin typeface="+mn-lt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699792" y="47263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+mn-lt"/>
              </a:rPr>
              <a:t>0</a:t>
            </a:r>
            <a:endParaRPr lang="zh-CN" altLang="en-US" b="1" dirty="0"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99792" y="429309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+mn-lt"/>
              </a:rPr>
              <a:t>5</a:t>
            </a:r>
            <a:endParaRPr lang="zh-CN" altLang="en-US" b="1" dirty="0">
              <a:latin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93038" y="386104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+mn-lt"/>
              </a:rPr>
              <a:t>10</a:t>
            </a:r>
            <a:endParaRPr lang="zh-CN" altLang="en-US" b="1" dirty="0">
              <a:latin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93038" y="34290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+mn-lt"/>
              </a:rPr>
              <a:t>15</a:t>
            </a:r>
            <a:endParaRPr lang="zh-CN" altLang="en-US" b="1" dirty="0">
              <a:latin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93038" y="227803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+mn-lt"/>
              </a:rPr>
              <a:t>30</a:t>
            </a:r>
            <a:endParaRPr lang="zh-CN" altLang="en-US" b="1" dirty="0">
              <a:latin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593038" y="271008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+mn-lt"/>
              </a:rPr>
              <a:t>25</a:t>
            </a:r>
            <a:endParaRPr lang="zh-CN" altLang="en-US" b="1" dirty="0">
              <a:latin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93038" y="307012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+mn-lt"/>
              </a:rPr>
              <a:t>20</a:t>
            </a:r>
            <a:endParaRPr lang="zh-CN" altLang="en-US" b="1" dirty="0">
              <a:latin typeface="+mn-lt"/>
            </a:endParaRPr>
          </a:p>
        </p:txBody>
      </p:sp>
      <p:sp>
        <p:nvSpPr>
          <p:cNvPr id="17" name="文本框 9"/>
          <p:cNvSpPr txBox="1"/>
          <p:nvPr/>
        </p:nvSpPr>
        <p:spPr>
          <a:xfrm>
            <a:off x="2593038" y="184482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b="1" dirty="0" smtClean="0">
                <a:latin typeface="+mn-lt"/>
              </a:rPr>
              <a:t>35</a:t>
            </a:r>
            <a:endParaRPr lang="zh-CN" altLang="en-US" b="1" dirty="0">
              <a:latin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627784" y="4931876"/>
            <a:ext cx="1798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+mn-lt"/>
              </a:rPr>
              <a:t>China’s bamboo</a:t>
            </a:r>
            <a:endParaRPr lang="zh-CN" altLang="en-US" b="1" dirty="0">
              <a:latin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355976" y="4941168"/>
            <a:ext cx="156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+mn-lt"/>
              </a:rPr>
              <a:t>China’s forest</a:t>
            </a:r>
            <a:endParaRPr lang="zh-CN" altLang="en-US" b="1" dirty="0">
              <a:latin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96136" y="4931876"/>
            <a:ext cx="1824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+mn-lt"/>
              </a:rPr>
              <a:t>World’s bamboo</a:t>
            </a:r>
            <a:endParaRPr lang="zh-CN" altLang="en-US" b="1" dirty="0">
              <a:latin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44032" y="5199583"/>
            <a:ext cx="10564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b="1" dirty="0" smtClean="0">
                <a:latin typeface="+mn-lt"/>
              </a:rPr>
              <a:t>Forests</a:t>
            </a:r>
            <a:endParaRPr lang="zh-CN" altLang="en-US" sz="2200" b="1" dirty="0">
              <a:latin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341582" y="6407750"/>
            <a:ext cx="44608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+mn-lt"/>
              </a:rPr>
              <a:t>Song et al., Global Change </a:t>
            </a:r>
            <a:r>
              <a:rPr lang="en-US" altLang="zh-CN" sz="2000" dirty="0" smtClean="0">
                <a:latin typeface="+mn-lt"/>
              </a:rPr>
              <a:t>Biology, </a:t>
            </a:r>
            <a:r>
              <a:rPr lang="en-US" altLang="zh-CN" sz="2000" dirty="0">
                <a:latin typeface="+mn-lt"/>
              </a:rPr>
              <a:t>2013</a:t>
            </a:r>
          </a:p>
        </p:txBody>
      </p:sp>
      <p:sp>
        <p:nvSpPr>
          <p:cNvPr id="23" name="文本框 22"/>
          <p:cNvSpPr txBox="1"/>
          <p:nvPr/>
        </p:nvSpPr>
        <p:spPr>
          <a:xfrm rot="16200000">
            <a:off x="817511" y="3070901"/>
            <a:ext cx="27895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200" b="1" dirty="0" err="1" smtClean="0">
                <a:latin typeface="+mn-lt"/>
              </a:rPr>
              <a:t>Phytolith</a:t>
            </a:r>
            <a:r>
              <a:rPr lang="en-US" altLang="zh-CN" sz="2200" b="1" dirty="0" smtClean="0">
                <a:latin typeface="+mn-lt"/>
              </a:rPr>
              <a:t> carbon sink</a:t>
            </a:r>
          </a:p>
          <a:p>
            <a:pPr algn="ctr"/>
            <a:r>
              <a:rPr lang="en-US" altLang="zh-CN" sz="2200" b="1" dirty="0" smtClean="0">
                <a:latin typeface="+mn-lt"/>
              </a:rPr>
              <a:t>(</a:t>
            </a:r>
            <a:r>
              <a:rPr lang="en-US" altLang="zh-CN" sz="2200" b="1" dirty="0" err="1" smtClean="0">
                <a:latin typeface="+mn-lt"/>
              </a:rPr>
              <a:t>Tg</a:t>
            </a:r>
            <a:r>
              <a:rPr lang="en-US" altLang="zh-CN" sz="2200" b="1" dirty="0" smtClean="0">
                <a:latin typeface="+mn-lt"/>
              </a:rPr>
              <a:t> CO</a:t>
            </a:r>
            <a:r>
              <a:rPr lang="en-US" altLang="zh-CN" sz="2200" b="1" baseline="-25000" dirty="0" smtClean="0">
                <a:latin typeface="+mn-lt"/>
              </a:rPr>
              <a:t>2</a:t>
            </a:r>
            <a:r>
              <a:rPr lang="en-US" altLang="zh-CN" sz="2200" b="1" dirty="0" smtClean="0">
                <a:latin typeface="+mn-lt"/>
              </a:rPr>
              <a:t> yr</a:t>
            </a:r>
            <a:r>
              <a:rPr lang="en-US" altLang="zh-CN" sz="2200" b="1" baseline="30000" dirty="0" smtClean="0">
                <a:latin typeface="+mn-lt"/>
              </a:rPr>
              <a:t>-1</a:t>
            </a:r>
            <a:r>
              <a:rPr lang="en-US" altLang="zh-CN" sz="2200" b="1" dirty="0" smtClean="0">
                <a:latin typeface="+mn-lt"/>
              </a:rPr>
              <a:t>)</a:t>
            </a:r>
            <a:endParaRPr lang="zh-CN" altLang="en-US" sz="2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06762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10630"/>
            <a:ext cx="5544616" cy="392262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91003" y="5805264"/>
            <a:ext cx="696697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200" dirty="0">
                <a:latin typeface="+mn-lt"/>
              </a:rPr>
              <a:t>Distribution of arable crops across China and sampling </a:t>
            </a:r>
            <a:r>
              <a:rPr lang="en-US" altLang="zh-CN" sz="2200" dirty="0" smtClean="0">
                <a:latin typeface="+mn-lt"/>
              </a:rPr>
              <a:t>sites</a:t>
            </a:r>
          </a:p>
        </p:txBody>
      </p:sp>
      <p:sp>
        <p:nvSpPr>
          <p:cNvPr id="6" name="矩形 5"/>
          <p:cNvSpPr/>
          <p:nvPr/>
        </p:nvSpPr>
        <p:spPr>
          <a:xfrm>
            <a:off x="208300" y="188640"/>
            <a:ext cx="8540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600" spc="300" dirty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800" b="1" kern="1600" spc="300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2800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Phytolith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sequestration in ecosystems of China</a:t>
            </a:r>
            <a:endParaRPr lang="zh-CN" altLang="en-US" sz="2800" b="1" kern="1600" spc="300" dirty="0">
              <a:solidFill>
                <a:srgbClr val="00006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26</a:t>
            </a:r>
            <a:endParaRPr lang="zh-CN" altLang="en-US" dirty="0">
              <a:latin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760" y="1036330"/>
            <a:ext cx="7038528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2600" b="1" dirty="0" smtClean="0">
                <a:latin typeface="+mn-lt"/>
              </a:rPr>
              <a:t>4.4 </a:t>
            </a:r>
            <a:r>
              <a:rPr lang="en-US" altLang="zh-CN" sz="2600" b="1" dirty="0" err="1" smtClean="0">
                <a:latin typeface="+mn-lt"/>
              </a:rPr>
              <a:t>Phytolith</a:t>
            </a:r>
            <a:r>
              <a:rPr lang="en-US" altLang="zh-CN" sz="2600" b="1" dirty="0" smtClean="0">
                <a:latin typeface="+mn-lt"/>
              </a:rPr>
              <a:t> </a:t>
            </a:r>
            <a:r>
              <a:rPr lang="en-US" altLang="zh-CN" sz="2600" b="1" dirty="0">
                <a:latin typeface="+mn-lt"/>
              </a:rPr>
              <a:t>carbon sequestration in croplands</a:t>
            </a:r>
            <a:endParaRPr kumimoji="1" lang="en-US" altLang="zh-CN" sz="2600" b="1" kern="0" dirty="0">
              <a:solidFill>
                <a:srgbClr val="000000"/>
              </a:solidFill>
              <a:latin typeface="+mn-lt"/>
              <a:ea typeface="黑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35696" y="6413266"/>
            <a:ext cx="55263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latin typeface="+mn-lt"/>
              </a:rPr>
              <a:t>Song et al., European Journal of Agronomy, 2014</a:t>
            </a:r>
            <a:endParaRPr lang="zh-CN" altLang="en-US" sz="2000" dirty="0">
              <a:latin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24128" y="1772816"/>
            <a:ext cx="3347864" cy="393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Font typeface="Wingdings" pitchFamily="2" charset="2"/>
              <a:buChar char="Ø"/>
            </a:pP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China </a:t>
            </a:r>
            <a:r>
              <a:rPr lang="en-US" altLang="zh-CN" sz="2400" dirty="0">
                <a:solidFill>
                  <a:srgbClr val="0000FF"/>
                </a:solidFill>
                <a:latin typeface="+mn-lt"/>
              </a:rPr>
              <a:t>has </a:t>
            </a: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160 million </a:t>
            </a:r>
            <a:r>
              <a:rPr lang="en-US" altLang="zh-CN" sz="2400" dirty="0">
                <a:solidFill>
                  <a:srgbClr val="0000FF"/>
                </a:solidFill>
                <a:latin typeface="+mn-lt"/>
              </a:rPr>
              <a:t>ha </a:t>
            </a: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croplands including 91 million ha cereal croplands (e.g., rice, wheat and corn).</a:t>
            </a:r>
          </a:p>
          <a:p>
            <a:pPr marL="342900" indent="-342900">
              <a:lnSpc>
                <a:spcPct val="130000"/>
              </a:lnSpc>
              <a:buFont typeface="Wingdings" pitchFamily="2" charset="2"/>
              <a:buChar char="Ø"/>
            </a:pPr>
            <a:r>
              <a:rPr lang="en-US" altLang="zh-CN" sz="2400" dirty="0" smtClean="0">
                <a:solidFill>
                  <a:srgbClr val="0000FF"/>
                </a:solidFill>
                <a:latin typeface="+mn-lt"/>
              </a:rPr>
              <a:t>Cultivation intensity decreases from south to north in China.</a:t>
            </a:r>
            <a:endParaRPr lang="zh-CN" altLang="en-US" sz="2400" dirty="0">
              <a:solidFill>
                <a:srgbClr val="00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9637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5709156"/>
            <a:ext cx="910850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200" dirty="0">
                <a:latin typeface="+mn-lt"/>
              </a:rPr>
              <a:t>C</a:t>
            </a:r>
            <a:r>
              <a:rPr lang="en-US" altLang="zh-CN" sz="2200" dirty="0" smtClean="0">
                <a:latin typeface="+mn-lt"/>
              </a:rPr>
              <a:t>orrelation </a:t>
            </a:r>
            <a:r>
              <a:rPr lang="en-US" altLang="zh-CN" sz="2200" dirty="0">
                <a:latin typeface="+mn-lt"/>
              </a:rPr>
              <a:t>of </a:t>
            </a:r>
            <a:r>
              <a:rPr lang="en-US" altLang="zh-CN" sz="2200" dirty="0" err="1">
                <a:latin typeface="+mn-lt"/>
              </a:rPr>
              <a:t>phytolith</a:t>
            </a:r>
            <a:r>
              <a:rPr lang="en-US" altLang="zh-CN" sz="2200" dirty="0">
                <a:latin typeface="+mn-lt"/>
              </a:rPr>
              <a:t> content </a:t>
            </a:r>
            <a:r>
              <a:rPr lang="en-US" altLang="zh-CN" sz="2200" dirty="0" smtClean="0">
                <a:latin typeface="+mn-lt"/>
              </a:rPr>
              <a:t>and </a:t>
            </a:r>
            <a:r>
              <a:rPr lang="en-US" altLang="zh-CN" sz="2200" dirty="0">
                <a:latin typeface="+mn-lt"/>
              </a:rPr>
              <a:t>SiO</a:t>
            </a:r>
            <a:r>
              <a:rPr lang="en-US" altLang="zh-CN" sz="2200" baseline="-25000" dirty="0">
                <a:latin typeface="+mn-lt"/>
              </a:rPr>
              <a:t>2</a:t>
            </a:r>
            <a:r>
              <a:rPr lang="en-US" altLang="zh-CN" sz="2200" dirty="0">
                <a:latin typeface="+mn-lt"/>
              </a:rPr>
              <a:t>content in different </a:t>
            </a:r>
            <a:r>
              <a:rPr lang="en-US" altLang="zh-CN" sz="2200" dirty="0" smtClean="0">
                <a:latin typeface="+mn-lt"/>
              </a:rPr>
              <a:t>crops</a:t>
            </a:r>
            <a:endParaRPr lang="zh-CN" altLang="en-US" sz="2200" dirty="0">
              <a:latin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3528" y="404664"/>
            <a:ext cx="84604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Silica content-</a:t>
            </a:r>
            <a:r>
              <a:rPr lang="en-US" altLang="zh-CN" sz="2400" b="1" dirty="0" err="1">
                <a:solidFill>
                  <a:srgbClr val="0000FF"/>
                </a:solidFill>
                <a:latin typeface="+mn-lt"/>
              </a:rPr>
              <a:t>phytolith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 content transfer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function in crops</a:t>
            </a:r>
            <a:r>
              <a:rPr lang="en-US" altLang="zh-CN" sz="2000" b="1" dirty="0" smtClean="0">
                <a:solidFill>
                  <a:srgbClr val="0000FF"/>
                </a:solidFill>
                <a:latin typeface="+mn-lt"/>
              </a:rPr>
              <a:t>:</a:t>
            </a:r>
            <a:endParaRPr lang="en-US" altLang="zh-CN" sz="2000" b="1" dirty="0">
              <a:solidFill>
                <a:srgbClr val="0000FF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+mn-lt"/>
              </a:rPr>
              <a:t>    </a:t>
            </a:r>
            <a:r>
              <a:rPr lang="en-US" altLang="zh-CN" sz="2400" b="1" dirty="0" err="1" smtClean="0">
                <a:latin typeface="+mn-lt"/>
              </a:rPr>
              <a:t>Phytolith</a:t>
            </a:r>
            <a:r>
              <a:rPr lang="en-US" altLang="zh-CN" sz="2400" b="1" dirty="0" smtClean="0">
                <a:latin typeface="+mn-lt"/>
              </a:rPr>
              <a:t> </a:t>
            </a:r>
            <a:r>
              <a:rPr lang="en-US" altLang="zh-CN" sz="2400" b="1" dirty="0">
                <a:latin typeface="+mn-lt"/>
              </a:rPr>
              <a:t>content (</a:t>
            </a:r>
            <a:r>
              <a:rPr lang="en-US" altLang="zh-CN" sz="2400" b="1" dirty="0" err="1" smtClean="0">
                <a:latin typeface="+mn-lt"/>
              </a:rPr>
              <a:t>wt</a:t>
            </a:r>
            <a:r>
              <a:rPr lang="en-US" altLang="zh-CN" sz="2400" b="1" dirty="0" smtClean="0">
                <a:latin typeface="+mn-lt"/>
              </a:rPr>
              <a:t> %) </a:t>
            </a:r>
            <a:r>
              <a:rPr lang="en-US" altLang="zh-CN" sz="2400" b="1" dirty="0">
                <a:latin typeface="+mn-lt"/>
              </a:rPr>
              <a:t>= silica content (</a:t>
            </a:r>
            <a:r>
              <a:rPr lang="en-US" altLang="zh-CN" sz="2400" b="1" dirty="0" err="1" smtClean="0">
                <a:latin typeface="+mn-lt"/>
              </a:rPr>
              <a:t>wt</a:t>
            </a:r>
            <a:r>
              <a:rPr lang="en-US" altLang="zh-CN" sz="2400" b="1" dirty="0" smtClean="0">
                <a:latin typeface="+mn-lt"/>
              </a:rPr>
              <a:t> %) </a:t>
            </a:r>
            <a:r>
              <a:rPr lang="en-US" altLang="zh-CN" sz="2400" b="1" dirty="0">
                <a:latin typeface="+mn-lt"/>
              </a:rPr>
              <a:t>× </a:t>
            </a:r>
            <a:r>
              <a:rPr lang="en-US" altLang="zh-CN" sz="2400" b="1" dirty="0" smtClean="0">
                <a:latin typeface="+mn-lt"/>
              </a:rPr>
              <a:t>0.967 </a:t>
            </a:r>
          </a:p>
        </p:txBody>
      </p:sp>
      <p:sp>
        <p:nvSpPr>
          <p:cNvPr id="2" name="矩形 1"/>
          <p:cNvSpPr/>
          <p:nvPr/>
        </p:nvSpPr>
        <p:spPr>
          <a:xfrm>
            <a:off x="1835696" y="6413266"/>
            <a:ext cx="55263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latin typeface="+mn-lt"/>
              </a:rPr>
              <a:t>Song et al., European Journal of Agronomy, 2014</a:t>
            </a:r>
            <a:endParaRPr lang="zh-CN" altLang="en-US" sz="2000" dirty="0">
              <a:latin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27</a:t>
            </a:r>
            <a:endParaRPr lang="zh-CN" altLang="en-US" dirty="0">
              <a:latin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334018" y="1844824"/>
            <a:ext cx="4623344" cy="3918049"/>
            <a:chOff x="2334018" y="2247255"/>
            <a:chExt cx="4623344" cy="391804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4018" y="2391600"/>
              <a:ext cx="4542238" cy="3773704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2987824" y="5445224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latin typeface="+mn-lt"/>
                </a:rPr>
                <a:t>0</a:t>
              </a:r>
              <a:endParaRPr lang="zh-CN" altLang="en-US" sz="2000" b="1" dirty="0">
                <a:latin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214913" y="5452293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latin typeface="+mn-lt"/>
                </a:rPr>
                <a:t>5</a:t>
              </a:r>
              <a:endParaRPr lang="zh-CN" altLang="en-US" sz="2000" b="1" dirty="0">
                <a:latin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321163" y="5445224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latin typeface="+mn-lt"/>
                </a:rPr>
                <a:t>10</a:t>
              </a:r>
              <a:endParaRPr lang="zh-CN" altLang="en-US" sz="2000" b="1" dirty="0">
                <a:latin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516216" y="5445224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latin typeface="+mn-lt"/>
                </a:rPr>
                <a:t>15</a:t>
              </a:r>
              <a:endParaRPr lang="zh-CN" altLang="en-US" sz="2000" b="1" dirty="0">
                <a:latin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793286" y="5271591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latin typeface="+mn-lt"/>
                </a:rPr>
                <a:t>0</a:t>
              </a:r>
              <a:endParaRPr lang="zh-CN" altLang="en-US" sz="2000" b="1" dirty="0">
                <a:latin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793286" y="4335487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latin typeface="+mn-lt"/>
                </a:rPr>
                <a:t>5</a:t>
              </a:r>
              <a:endParaRPr lang="zh-CN" altLang="en-US" sz="2000" b="1" dirty="0">
                <a:latin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627784" y="3284984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latin typeface="+mn-lt"/>
                </a:rPr>
                <a:t>10</a:t>
              </a:r>
              <a:endParaRPr lang="zh-CN" altLang="en-US" sz="2000" b="1" dirty="0">
                <a:latin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627784" y="224725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latin typeface="+mn-lt"/>
                </a:rPr>
                <a:t>15</a:t>
              </a:r>
              <a:endParaRPr lang="zh-CN" altLang="en-US" sz="2000" b="1" dirty="0">
                <a:latin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563888" y="5733256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latin typeface="+mn-lt"/>
                </a:rPr>
                <a:t>SiO</a:t>
              </a:r>
              <a:r>
                <a:rPr lang="en-US" altLang="zh-CN" sz="2000" b="1" baseline="-25000" dirty="0" smtClean="0">
                  <a:latin typeface="+mn-lt"/>
                </a:rPr>
                <a:t>2</a:t>
              </a:r>
              <a:r>
                <a:rPr lang="en-US" altLang="zh-CN" sz="2000" b="1" dirty="0" smtClean="0">
                  <a:latin typeface="+mn-lt"/>
                </a:rPr>
                <a:t> content (%)</a:t>
              </a:r>
              <a:endParaRPr lang="zh-CN" altLang="en-US" sz="2000" b="1" dirty="0">
                <a:latin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 rot="16200000">
              <a:off x="1064803" y="3841012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err="1" smtClean="0">
                  <a:latin typeface="+mn-lt"/>
                </a:rPr>
                <a:t>Phytolith</a:t>
              </a:r>
              <a:r>
                <a:rPr lang="en-US" altLang="zh-CN" sz="2000" b="1" dirty="0" smtClean="0">
                  <a:latin typeface="+mn-lt"/>
                </a:rPr>
                <a:t> content (%)</a:t>
              </a:r>
              <a:endParaRPr lang="zh-CN" altLang="en-US" sz="2000" b="1" dirty="0">
                <a:latin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059832" y="2525995"/>
              <a:ext cx="30963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latin typeface="+mn-lt"/>
                </a:rPr>
                <a:t>y = 0.967 x</a:t>
              </a:r>
            </a:p>
            <a:p>
              <a:pPr algn="ctr"/>
              <a:r>
                <a:rPr lang="en-US" altLang="zh-CN" sz="2000" b="1" dirty="0" smtClean="0">
                  <a:latin typeface="+mn-lt"/>
                </a:rPr>
                <a:t>R</a:t>
              </a:r>
              <a:r>
                <a:rPr lang="en-US" altLang="zh-CN" sz="2000" b="1" baseline="30000" dirty="0" smtClean="0">
                  <a:latin typeface="+mn-lt"/>
                </a:rPr>
                <a:t>2 </a:t>
              </a:r>
              <a:r>
                <a:rPr lang="en-US" altLang="zh-CN" sz="2000" b="1" dirty="0" smtClean="0">
                  <a:latin typeface="+mn-lt"/>
                </a:rPr>
                <a:t>= 0.94, </a:t>
              </a:r>
              <a:r>
                <a:rPr lang="en-US" altLang="zh-CN" sz="2000" b="1" i="1" dirty="0" smtClean="0">
                  <a:latin typeface="+mn-lt"/>
                </a:rPr>
                <a:t>p </a:t>
              </a:r>
              <a:r>
                <a:rPr lang="en-US" altLang="zh-CN" sz="2000" b="1" dirty="0" smtClean="0">
                  <a:latin typeface="+mn-lt"/>
                </a:rPr>
                <a:t>&lt; 0.01</a:t>
              </a:r>
              <a:endParaRPr lang="zh-CN" altLang="en-US" sz="2000" b="1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54785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87515"/>
              </p:ext>
            </p:extLst>
          </p:nvPr>
        </p:nvGraphicFramePr>
        <p:xfrm>
          <a:off x="72009" y="2367180"/>
          <a:ext cx="8964487" cy="38397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7402"/>
                <a:gridCol w="2409428"/>
                <a:gridCol w="2834620"/>
                <a:gridCol w="2453037"/>
              </a:tblGrid>
              <a:tr h="837658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1" u="none" strike="noStrike" dirty="0" smtClean="0">
                          <a:effectLst/>
                          <a:latin typeface="+mn-lt"/>
                        </a:rPr>
                        <a:t>Farm crops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SRO production flux (kg ha</a:t>
                      </a:r>
                      <a:r>
                        <a:rPr lang="en-US" sz="1800" b="1" u="none" strike="noStrike" baseline="30000" dirty="0">
                          <a:effectLst/>
                          <a:latin typeface="+mn-lt"/>
                        </a:rPr>
                        <a:t>−1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yr</a:t>
                      </a:r>
                      <a:r>
                        <a:rPr lang="en-US" sz="1800" b="1" u="none" strike="noStrike" baseline="30000" dirty="0">
                          <a:effectLst/>
                          <a:latin typeface="+mn-lt"/>
                        </a:rPr>
                        <a:t>−1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PhytOC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production </a:t>
                      </a:r>
                      <a:r>
                        <a:rPr lang="en-US" sz="1800" b="1" u="none" strike="noStrike" dirty="0" smtClean="0">
                          <a:effectLst/>
                          <a:latin typeface="+mn-lt"/>
                        </a:rPr>
                        <a:t>flux   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(kg CO</a:t>
                      </a:r>
                      <a:r>
                        <a:rPr lang="en-US" sz="1800" b="1" u="none" strike="noStrike" baseline="-25000" dirty="0">
                          <a:effectLst/>
                          <a:latin typeface="+mn-lt"/>
                        </a:rPr>
                        <a:t>2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ha</a:t>
                      </a:r>
                      <a:r>
                        <a:rPr lang="en-US" sz="1800" b="1" u="none" strike="noStrike" baseline="30000" dirty="0">
                          <a:effectLst/>
                          <a:latin typeface="+mn-lt"/>
                        </a:rPr>
                        <a:t>−1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yr</a:t>
                      </a:r>
                      <a:r>
                        <a:rPr lang="en-US" sz="1800" b="1" u="none" strike="noStrike" baseline="30000" dirty="0">
                          <a:effectLst/>
                          <a:latin typeface="+mn-lt"/>
                        </a:rPr>
                        <a:t>−1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PhytOC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production rate (</a:t>
                      </a:r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Tg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CO</a:t>
                      </a:r>
                      <a:r>
                        <a:rPr lang="en-US" sz="1800" b="1" u="none" strike="noStrike" baseline="-25000" dirty="0">
                          <a:effectLst/>
                          <a:latin typeface="+mn-lt"/>
                        </a:rPr>
                        <a:t>2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 yr</a:t>
                      </a:r>
                      <a:r>
                        <a:rPr lang="en-US" sz="1800" b="1" u="none" strike="noStrike" baseline="30000" dirty="0">
                          <a:effectLst/>
                          <a:latin typeface="+mn-lt"/>
                        </a:rPr>
                        <a:t>−1</a:t>
                      </a:r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0689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1" u="none" strike="noStrike" smtClean="0">
                          <a:effectLst/>
                          <a:latin typeface="+mn-lt"/>
                        </a:rPr>
                        <a:t>Rice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 dirty="0">
                          <a:effectLst/>
                          <a:latin typeface="+mn-lt"/>
                        </a:rPr>
                        <a:t>7356</a:t>
                      </a:r>
                      <a:endParaRPr lang="en-US" altLang="zh-CN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 dirty="0">
                          <a:effectLst/>
                          <a:latin typeface="+mn-lt"/>
                        </a:rPr>
                        <a:t>68</a:t>
                      </a:r>
                      <a:r>
                        <a:rPr lang="zh-CN" altLang="en-US" sz="1800" b="1" u="none" strike="noStrike" dirty="0">
                          <a:effectLst/>
                          <a:latin typeface="+mn-lt"/>
                        </a:rPr>
                        <a:t>（</a:t>
                      </a:r>
                      <a:r>
                        <a:rPr lang="en-US" altLang="zh-CN" sz="1800" b="1" u="none" strike="noStrike" dirty="0">
                          <a:effectLst/>
                          <a:latin typeface="+mn-lt"/>
                        </a:rPr>
                        <a:t>19</a:t>
                      </a:r>
                      <a:r>
                        <a:rPr lang="zh-CN" altLang="en-US" sz="1800" b="1" u="none" strike="noStrike" dirty="0">
                          <a:effectLst/>
                          <a:latin typeface="+mn-lt"/>
                        </a:rPr>
                        <a:t>）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>
                          <a:effectLst/>
                          <a:latin typeface="+mn-lt"/>
                        </a:rPr>
                        <a:t>2.04</a:t>
                      </a:r>
                      <a:r>
                        <a:rPr lang="zh-CN" altLang="en-US" sz="1800" b="1" u="none" strike="noStrike">
                          <a:effectLst/>
                          <a:latin typeface="+mn-lt"/>
                        </a:rPr>
                        <a:t>（</a:t>
                      </a:r>
                      <a:r>
                        <a:rPr lang="en-US" altLang="zh-CN" sz="1800" b="1" u="none" strike="noStrike">
                          <a:effectLst/>
                          <a:latin typeface="+mn-lt"/>
                        </a:rPr>
                        <a:t>0.58</a:t>
                      </a:r>
                      <a:r>
                        <a:rPr lang="zh-CN" altLang="en-US" sz="1800" b="1" u="none" strike="noStrike">
                          <a:effectLst/>
                          <a:latin typeface="+mn-lt"/>
                        </a:rPr>
                        <a:t>）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80689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1" u="none" strike="noStrike" dirty="0" smtClean="0">
                          <a:effectLst/>
                          <a:latin typeface="+mn-lt"/>
                        </a:rPr>
                        <a:t>Wheat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 dirty="0">
                          <a:effectLst/>
                          <a:latin typeface="+mn-lt"/>
                        </a:rPr>
                        <a:t>6225</a:t>
                      </a:r>
                      <a:endParaRPr lang="en-US" altLang="zh-CN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 dirty="0">
                          <a:effectLst/>
                          <a:latin typeface="+mn-lt"/>
                        </a:rPr>
                        <a:t>38</a:t>
                      </a:r>
                      <a:r>
                        <a:rPr lang="zh-CN" altLang="en-US" sz="1800" b="1" u="none" strike="noStrike" dirty="0">
                          <a:effectLst/>
                          <a:latin typeface="+mn-lt"/>
                        </a:rPr>
                        <a:t>（</a:t>
                      </a:r>
                      <a:r>
                        <a:rPr lang="en-US" altLang="zh-CN" sz="1800" b="1" u="none" strike="noStrike" dirty="0">
                          <a:effectLst/>
                          <a:latin typeface="+mn-lt"/>
                        </a:rPr>
                        <a:t>17</a:t>
                      </a:r>
                      <a:r>
                        <a:rPr lang="zh-CN" altLang="en-US" sz="1800" b="1" u="none" strike="noStrike" dirty="0">
                          <a:effectLst/>
                          <a:latin typeface="+mn-lt"/>
                        </a:rPr>
                        <a:t>）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>
                          <a:effectLst/>
                          <a:latin typeface="+mn-lt"/>
                        </a:rPr>
                        <a:t>0.91</a:t>
                      </a:r>
                      <a:r>
                        <a:rPr lang="zh-CN" altLang="en-US" sz="1800" b="1" u="none" strike="noStrike">
                          <a:effectLst/>
                          <a:latin typeface="+mn-lt"/>
                        </a:rPr>
                        <a:t>（</a:t>
                      </a:r>
                      <a:r>
                        <a:rPr lang="en-US" altLang="zh-CN" sz="1800" b="1" u="none" strike="noStrike">
                          <a:effectLst/>
                          <a:latin typeface="+mn-lt"/>
                        </a:rPr>
                        <a:t>0.41</a:t>
                      </a:r>
                      <a:r>
                        <a:rPr lang="zh-CN" altLang="en-US" sz="1800" b="1" u="none" strike="noStrike">
                          <a:effectLst/>
                          <a:latin typeface="+mn-lt"/>
                        </a:rPr>
                        <a:t>）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</a:tr>
              <a:tr h="380689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1" u="none" strike="noStrike" smtClean="0">
                          <a:effectLst/>
                          <a:latin typeface="+mn-lt"/>
                        </a:rPr>
                        <a:t>Corn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>
                          <a:effectLst/>
                          <a:latin typeface="+mn-lt"/>
                        </a:rPr>
                        <a:t>7771</a:t>
                      </a:r>
                      <a:endParaRPr lang="en-US" altLang="zh-C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 dirty="0">
                          <a:effectLst/>
                          <a:latin typeface="+mn-lt"/>
                        </a:rPr>
                        <a:t>44</a:t>
                      </a:r>
                      <a:r>
                        <a:rPr lang="zh-CN" altLang="en-US" sz="1800" b="1" u="none" strike="noStrike" dirty="0">
                          <a:effectLst/>
                          <a:latin typeface="+mn-lt"/>
                        </a:rPr>
                        <a:t>（</a:t>
                      </a:r>
                      <a:r>
                        <a:rPr lang="en-US" altLang="zh-CN" sz="1800" b="1" u="none" strike="noStrike" dirty="0">
                          <a:effectLst/>
                          <a:latin typeface="+mn-lt"/>
                        </a:rPr>
                        <a:t>17</a:t>
                      </a:r>
                      <a:r>
                        <a:rPr lang="zh-CN" altLang="en-US" sz="1800" b="1" u="none" strike="noStrike" dirty="0">
                          <a:effectLst/>
                          <a:latin typeface="+mn-lt"/>
                        </a:rPr>
                        <a:t>）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>
                          <a:effectLst/>
                          <a:latin typeface="+mn-lt"/>
                        </a:rPr>
                        <a:t>1.49</a:t>
                      </a:r>
                      <a:r>
                        <a:rPr lang="zh-CN" altLang="en-US" sz="1800" b="1" u="none" strike="noStrike">
                          <a:effectLst/>
                          <a:latin typeface="+mn-lt"/>
                        </a:rPr>
                        <a:t>（</a:t>
                      </a:r>
                      <a:r>
                        <a:rPr lang="en-US" altLang="zh-CN" sz="1800" b="1" u="none" strike="noStrike">
                          <a:effectLst/>
                          <a:latin typeface="+mn-lt"/>
                        </a:rPr>
                        <a:t>0.57</a:t>
                      </a:r>
                      <a:r>
                        <a:rPr lang="zh-CN" altLang="en-US" sz="1800" b="1" u="none" strike="noStrike">
                          <a:effectLst/>
                          <a:latin typeface="+mn-lt"/>
                        </a:rPr>
                        <a:t>）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</a:tr>
              <a:tr h="431296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1" u="none" strike="noStrike" smtClean="0">
                          <a:effectLst/>
                          <a:latin typeface="+mn-lt"/>
                        </a:rPr>
                        <a:t>Other cereal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 dirty="0">
                          <a:effectLst/>
                          <a:latin typeface="+mn-lt"/>
                        </a:rPr>
                        <a:t>2329</a:t>
                      </a:r>
                      <a:endParaRPr lang="en-US" altLang="zh-CN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 dirty="0">
                          <a:effectLst/>
                          <a:latin typeface="+mn-lt"/>
                        </a:rPr>
                        <a:t>14</a:t>
                      </a:r>
                      <a:r>
                        <a:rPr lang="zh-CN" altLang="en-US" sz="1800" b="1" u="none" strike="noStrike" dirty="0">
                          <a:effectLst/>
                          <a:latin typeface="+mn-lt"/>
                        </a:rPr>
                        <a:t>（</a:t>
                      </a:r>
                      <a:r>
                        <a:rPr lang="en-US" altLang="zh-CN" sz="1800" b="1" u="none" strike="noStrike" dirty="0">
                          <a:effectLst/>
                          <a:latin typeface="+mn-lt"/>
                        </a:rPr>
                        <a:t>8</a:t>
                      </a:r>
                      <a:r>
                        <a:rPr lang="zh-CN" altLang="en-US" sz="1800" b="1" u="none" strike="noStrike" dirty="0">
                          <a:effectLst/>
                          <a:latin typeface="+mn-lt"/>
                        </a:rPr>
                        <a:t>）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>
                          <a:effectLst/>
                          <a:latin typeface="+mn-lt"/>
                        </a:rPr>
                        <a:t>0.09</a:t>
                      </a:r>
                      <a:r>
                        <a:rPr lang="zh-CN" altLang="en-US" sz="1800" b="1" u="none" strike="noStrike">
                          <a:effectLst/>
                          <a:latin typeface="+mn-lt"/>
                        </a:rPr>
                        <a:t>（</a:t>
                      </a:r>
                      <a:r>
                        <a:rPr lang="en-US" altLang="zh-CN" sz="1800" b="1" u="none" strike="noStrike">
                          <a:effectLst/>
                          <a:latin typeface="+mn-lt"/>
                        </a:rPr>
                        <a:t>0.05</a:t>
                      </a:r>
                      <a:r>
                        <a:rPr lang="zh-CN" altLang="en-US" sz="1800" b="1" u="none" strike="noStrike">
                          <a:effectLst/>
                          <a:latin typeface="+mn-lt"/>
                        </a:rPr>
                        <a:t>）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</a:tr>
              <a:tr h="58711">
                <a:tc gridSpan="4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endParaRPr lang="en-US" sz="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endParaRPr lang="en-US" altLang="zh-CN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 hMerge="1"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</a:tr>
              <a:tr h="380689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1" u="none" strike="noStrike" dirty="0" smtClean="0">
                          <a:effectLst/>
                          <a:latin typeface="+mn-lt"/>
                        </a:rPr>
                        <a:t>Cotton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>
                          <a:effectLst/>
                          <a:latin typeface="+mn-lt"/>
                        </a:rPr>
                        <a:t>19101</a:t>
                      </a:r>
                      <a:endParaRPr lang="en-US" altLang="zh-C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>
                          <a:effectLst/>
                          <a:latin typeface="+mn-lt"/>
                        </a:rPr>
                        <a:t>17</a:t>
                      </a:r>
                      <a:r>
                        <a:rPr lang="zh-CN" altLang="en-US" sz="1800" b="1" u="none" strike="noStrike">
                          <a:effectLst/>
                          <a:latin typeface="+mn-lt"/>
                        </a:rPr>
                        <a:t>（</a:t>
                      </a:r>
                      <a:r>
                        <a:rPr lang="en-US" altLang="zh-CN" sz="1800" b="1" u="none" strike="noStrike">
                          <a:effectLst/>
                          <a:latin typeface="+mn-lt"/>
                        </a:rPr>
                        <a:t>6</a:t>
                      </a:r>
                      <a:r>
                        <a:rPr lang="zh-CN" altLang="en-US" sz="1800" b="1" u="none" strike="noStrike">
                          <a:effectLst/>
                          <a:latin typeface="+mn-lt"/>
                        </a:rPr>
                        <a:t>）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>
                          <a:effectLst/>
                          <a:latin typeface="+mn-lt"/>
                        </a:rPr>
                        <a:t>0.08</a:t>
                      </a:r>
                      <a:r>
                        <a:rPr lang="zh-CN" altLang="en-US" sz="1800" b="1" u="none" strike="noStrike">
                          <a:effectLst/>
                          <a:latin typeface="+mn-lt"/>
                        </a:rPr>
                        <a:t>（</a:t>
                      </a:r>
                      <a:r>
                        <a:rPr lang="en-US" altLang="zh-CN" sz="1800" b="1" u="none" strike="noStrike">
                          <a:effectLst/>
                          <a:latin typeface="+mn-lt"/>
                        </a:rPr>
                        <a:t>0.03</a:t>
                      </a:r>
                      <a:r>
                        <a:rPr lang="zh-CN" altLang="en-US" sz="1800" b="1" u="none" strike="noStrike">
                          <a:effectLst/>
                          <a:latin typeface="+mn-lt"/>
                        </a:rPr>
                        <a:t>）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</a:tr>
              <a:tr h="380689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1" u="none" strike="noStrike" smtClean="0">
                          <a:effectLst/>
                          <a:latin typeface="+mn-lt"/>
                        </a:rPr>
                        <a:t>Sugarcane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>
                          <a:effectLst/>
                          <a:latin typeface="+mn-lt"/>
                        </a:rPr>
                        <a:t>10575</a:t>
                      </a:r>
                      <a:endParaRPr lang="en-US" altLang="zh-C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 dirty="0">
                          <a:effectLst/>
                          <a:latin typeface="+mn-lt"/>
                        </a:rPr>
                        <a:t>96</a:t>
                      </a:r>
                      <a:r>
                        <a:rPr lang="zh-CN" altLang="en-US" sz="1800" b="1" u="none" strike="noStrike" dirty="0">
                          <a:effectLst/>
                          <a:latin typeface="+mn-lt"/>
                        </a:rPr>
                        <a:t>（</a:t>
                      </a:r>
                      <a:r>
                        <a:rPr lang="en-US" altLang="zh-CN" sz="1800" b="1" u="none" strike="noStrike" dirty="0">
                          <a:effectLst/>
                          <a:latin typeface="+mn-lt"/>
                        </a:rPr>
                        <a:t>26</a:t>
                      </a:r>
                      <a:r>
                        <a:rPr lang="zh-CN" altLang="en-US" sz="1800" b="1" u="none" strike="noStrike" dirty="0">
                          <a:effectLst/>
                          <a:latin typeface="+mn-lt"/>
                        </a:rPr>
                        <a:t>）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 dirty="0">
                          <a:effectLst/>
                          <a:latin typeface="+mn-lt"/>
                        </a:rPr>
                        <a:t>0.19</a:t>
                      </a:r>
                      <a:r>
                        <a:rPr lang="zh-CN" altLang="en-US" sz="1800" b="1" u="none" strike="noStrike" dirty="0">
                          <a:effectLst/>
                          <a:latin typeface="+mn-lt"/>
                        </a:rPr>
                        <a:t>（</a:t>
                      </a:r>
                      <a:r>
                        <a:rPr lang="en-US" altLang="zh-CN" sz="1800" b="1" u="none" strike="noStrike" dirty="0">
                          <a:effectLst/>
                          <a:latin typeface="+mn-lt"/>
                        </a:rPr>
                        <a:t>0.05</a:t>
                      </a:r>
                      <a:r>
                        <a:rPr lang="zh-CN" altLang="en-US" sz="1800" b="1" u="none" strike="noStrike" dirty="0">
                          <a:effectLst/>
                          <a:latin typeface="+mn-lt"/>
                        </a:rPr>
                        <a:t>）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/>
                </a:tc>
              </a:tr>
              <a:tr h="349829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1" u="none" strike="noStrike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6144</a:t>
                      </a:r>
                      <a:endParaRPr lang="en-US" altLang="zh-CN" sz="1800" b="1" i="0" u="none" strike="noStrike" dirty="0">
                        <a:solidFill>
                          <a:srgbClr val="0000FF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36</a:t>
                      </a:r>
                      <a:r>
                        <a:rPr lang="zh-CN" alt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（</a:t>
                      </a:r>
                      <a:r>
                        <a:rPr lang="en-US" altLang="zh-CN" sz="1800" b="1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13</a:t>
                      </a:r>
                      <a:r>
                        <a:rPr lang="zh-CN" alt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）</a:t>
                      </a:r>
                      <a:endParaRPr lang="zh-CN" alt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800" b="1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4.88</a:t>
                      </a:r>
                      <a:r>
                        <a:rPr lang="zh-CN" alt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（</a:t>
                      </a:r>
                      <a:r>
                        <a:rPr lang="en-US" altLang="zh-CN" sz="1800" b="1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1.73</a:t>
                      </a:r>
                      <a:r>
                        <a:rPr lang="zh-CN" altLang="en-US" sz="1800" b="1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）</a:t>
                      </a:r>
                      <a:endParaRPr lang="zh-CN" alt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7196" marR="7196" marT="719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1541372" y="1916832"/>
            <a:ext cx="61269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200" dirty="0">
                <a:latin typeface="+mn-lt"/>
              </a:rPr>
              <a:t>Estimated </a:t>
            </a:r>
            <a:r>
              <a:rPr lang="en-US" altLang="zh-CN" sz="2200" dirty="0" err="1">
                <a:latin typeface="+mn-lt"/>
              </a:rPr>
              <a:t>PhytOC</a:t>
            </a:r>
            <a:r>
              <a:rPr lang="en-US" altLang="zh-CN" sz="2200" dirty="0">
                <a:latin typeface="+mn-lt"/>
              </a:rPr>
              <a:t> production by Chinese </a:t>
            </a:r>
            <a:r>
              <a:rPr lang="en-US" altLang="zh-CN" sz="2200" dirty="0" smtClean="0">
                <a:latin typeface="+mn-lt"/>
              </a:rPr>
              <a:t>crops </a:t>
            </a:r>
            <a:endParaRPr lang="zh-CN" altLang="en-US" sz="2200" dirty="0">
              <a:latin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284" y="188640"/>
            <a:ext cx="9044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600" spc="300" dirty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800" b="1" kern="1600" spc="300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2800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Phytolith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sequestration in ecosystems of China</a:t>
            </a:r>
            <a:endParaRPr lang="zh-CN" altLang="en-US" sz="2800" b="1" kern="1600" spc="300" dirty="0">
              <a:solidFill>
                <a:srgbClr val="00006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83768" y="6413266"/>
            <a:ext cx="53103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latin typeface="+mn-lt"/>
              </a:rPr>
              <a:t>Song et al., European Journal of Agronomy, 2014</a:t>
            </a:r>
            <a:endParaRPr lang="zh-CN" altLang="en-US" sz="2000" dirty="0">
              <a:latin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7504" y="6237312"/>
            <a:ext cx="2448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+mn-lt"/>
              </a:rPr>
              <a:t>*SOR: Si-rich organs. </a:t>
            </a:r>
            <a:endParaRPr lang="zh-CN" altLang="en-US" sz="2000" dirty="0">
              <a:latin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3528" y="908720"/>
            <a:ext cx="849694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The predominant crop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species for </a:t>
            </a:r>
            <a:r>
              <a:rPr lang="en-US" altLang="zh-CN" sz="2400" b="1" dirty="0" err="1" smtClean="0">
                <a:solidFill>
                  <a:srgbClr val="0000FF"/>
                </a:solidFill>
                <a:latin typeface="+mn-lt"/>
              </a:rPr>
              <a:t>PhytOC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 production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a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re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rice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(40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%), wheat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(18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%) and corn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(30%). </a:t>
            </a:r>
            <a:endParaRPr lang="zh-CN" altLang="en-US" sz="2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28</a:t>
            </a:r>
            <a:endParaRPr lang="zh-CN" altLang="en-US" dirty="0">
              <a:latin typeface="+mn-lt"/>
            </a:endParaRPr>
          </a:p>
        </p:txBody>
      </p:sp>
      <p:sp>
        <p:nvSpPr>
          <p:cNvPr id="4" name="矩形 3"/>
          <p:cNvSpPr/>
          <p:nvPr/>
        </p:nvSpPr>
        <p:spPr bwMode="gray">
          <a:xfrm>
            <a:off x="107504" y="3284984"/>
            <a:ext cx="8712968" cy="1152128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kern="0" cap="none" spc="0" normalizeH="0" baseline="0" noProof="0" smtClean="0">
              <a:ln>
                <a:noFill/>
              </a:ln>
              <a:solidFill>
                <a:srgbClr val="2B166E"/>
              </a:solidFill>
              <a:uLnTx/>
              <a:uFillTx/>
              <a:latin typeface="Verdana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73185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36292" y="188640"/>
            <a:ext cx="8540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600" spc="300" dirty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800" b="1" kern="1600" spc="300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2800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Phytolith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sequestration in ecosystems of China</a:t>
            </a:r>
            <a:endParaRPr lang="zh-CN" altLang="en-US" sz="2800" b="1" kern="1600" spc="300" dirty="0">
              <a:solidFill>
                <a:srgbClr val="00006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3528" y="926952"/>
            <a:ext cx="852400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The largest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crop </a:t>
            </a:r>
            <a:r>
              <a:rPr lang="en-US" altLang="zh-CN" sz="2400" b="1" dirty="0" err="1" smtClean="0">
                <a:solidFill>
                  <a:srgbClr val="0000FF"/>
                </a:solidFill>
                <a:latin typeface="+mn-lt"/>
              </a:rPr>
              <a:t>phytolith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C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sequestration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in China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occurs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in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the </a:t>
            </a:r>
            <a:r>
              <a:rPr lang="en-US" altLang="zh-CN" sz="2400" b="1" dirty="0" err="1" smtClean="0">
                <a:solidFill>
                  <a:srgbClr val="0000FF"/>
                </a:solidFill>
                <a:latin typeface="+mn-lt"/>
              </a:rPr>
              <a:t>midsouthern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, and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northeastern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regions due to intensive rice production with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frequent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fertilization and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irrigation.</a:t>
            </a:r>
            <a:endParaRPr lang="zh-CN" altLang="en-US" sz="2400" b="1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1475657" y="2420888"/>
            <a:ext cx="6004886" cy="3742675"/>
            <a:chOff x="1691047" y="2710661"/>
            <a:chExt cx="5789495" cy="3598659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1047" y="2780928"/>
              <a:ext cx="5761905" cy="3428571"/>
            </a:xfrm>
            <a:prstGeom prst="rect">
              <a:avLst/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1826598" y="2710661"/>
              <a:ext cx="513154" cy="1582435"/>
              <a:chOff x="1754590" y="2658398"/>
              <a:chExt cx="513154" cy="1582435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1754590" y="2658398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2.0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1754590" y="2996952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1.5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754590" y="3306470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1.0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763688" y="3645024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0.5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907703" y="3933056"/>
                <a:ext cx="3282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0</a:t>
                </a:r>
                <a:endParaRPr lang="zh-CN" altLang="en-US" sz="1400" b="1" dirty="0">
                  <a:latin typeface="+mn-lt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835696" y="4438853"/>
              <a:ext cx="513154" cy="1582435"/>
              <a:chOff x="1754590" y="2658398"/>
              <a:chExt cx="513154" cy="1582435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754590" y="2658398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2.0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754590" y="2996952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1.5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754590" y="3306470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1.0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763688" y="3645024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0.5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907703" y="3933056"/>
                <a:ext cx="3282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0</a:t>
                </a:r>
                <a:endParaRPr lang="zh-CN" altLang="en-US" sz="1400" b="1" dirty="0">
                  <a:latin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5499006" y="2710661"/>
              <a:ext cx="513154" cy="1582435"/>
              <a:chOff x="1754590" y="2658398"/>
              <a:chExt cx="513154" cy="1582435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754590" y="2658398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2.0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754590" y="2996952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1.5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1754590" y="3306470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1.0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763688" y="3645024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0.5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907703" y="3933056"/>
                <a:ext cx="3282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0</a:t>
                </a:r>
                <a:endParaRPr lang="zh-CN" altLang="en-US" sz="1400" b="1" dirty="0">
                  <a:latin typeface="+mn-lt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3635896" y="2710661"/>
              <a:ext cx="513154" cy="1582435"/>
              <a:chOff x="1754590" y="2658398"/>
              <a:chExt cx="513154" cy="1582435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1754590" y="2658398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2.0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754590" y="2996952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1.5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754590" y="3306470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1.0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763688" y="3645024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0.5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907703" y="3933056"/>
                <a:ext cx="3282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0</a:t>
                </a:r>
                <a:endParaRPr lang="zh-CN" altLang="en-US" sz="1400" b="1" dirty="0">
                  <a:latin typeface="+mn-lt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5508104" y="4438853"/>
              <a:ext cx="513154" cy="1582435"/>
              <a:chOff x="1754590" y="2658398"/>
              <a:chExt cx="513154" cy="1582435"/>
            </a:xfrm>
          </p:grpSpPr>
          <p:sp>
            <p:nvSpPr>
              <p:cNvPr id="36" name="文本框 9"/>
              <p:cNvSpPr txBox="1"/>
              <p:nvPr/>
            </p:nvSpPr>
            <p:spPr>
              <a:xfrm>
                <a:off x="1754590" y="2658398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400" b="1" dirty="0" smtClean="0">
                    <a:latin typeface="+mn-lt"/>
                  </a:rPr>
                  <a:t>2.0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37" name="文本框 10"/>
              <p:cNvSpPr txBox="1"/>
              <p:nvPr/>
            </p:nvSpPr>
            <p:spPr>
              <a:xfrm>
                <a:off x="1754590" y="2996952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400" b="1" dirty="0" smtClean="0">
                    <a:latin typeface="+mn-lt"/>
                  </a:rPr>
                  <a:t>1.5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38" name="文本框 11"/>
              <p:cNvSpPr txBox="1"/>
              <p:nvPr/>
            </p:nvSpPr>
            <p:spPr>
              <a:xfrm>
                <a:off x="1754590" y="3306470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400" b="1" dirty="0" smtClean="0">
                    <a:latin typeface="+mn-lt"/>
                  </a:rPr>
                  <a:t>1.0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39" name="文本框 12"/>
              <p:cNvSpPr txBox="1"/>
              <p:nvPr/>
            </p:nvSpPr>
            <p:spPr>
              <a:xfrm>
                <a:off x="1763688" y="3645024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400" b="1" dirty="0" smtClean="0">
                    <a:latin typeface="+mn-lt"/>
                  </a:rPr>
                  <a:t>0.5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40" name="文本框 13"/>
              <p:cNvSpPr txBox="1"/>
              <p:nvPr/>
            </p:nvSpPr>
            <p:spPr>
              <a:xfrm>
                <a:off x="1907703" y="3933056"/>
                <a:ext cx="3282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400" b="1" dirty="0" smtClean="0">
                    <a:latin typeface="+mn-lt"/>
                  </a:rPr>
                  <a:t>0</a:t>
                </a:r>
                <a:endParaRPr lang="zh-CN" altLang="en-US" sz="1400" b="1" dirty="0">
                  <a:latin typeface="+mn-lt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635896" y="4438853"/>
              <a:ext cx="513154" cy="1582435"/>
              <a:chOff x="1754590" y="2658398"/>
              <a:chExt cx="513154" cy="1582435"/>
            </a:xfrm>
          </p:grpSpPr>
          <p:sp>
            <p:nvSpPr>
              <p:cNvPr id="42" name="文本框 9"/>
              <p:cNvSpPr txBox="1"/>
              <p:nvPr/>
            </p:nvSpPr>
            <p:spPr>
              <a:xfrm>
                <a:off x="1754590" y="2658398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400" b="1" dirty="0" smtClean="0">
                    <a:latin typeface="+mn-lt"/>
                  </a:rPr>
                  <a:t>2.0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43" name="文本框 10"/>
              <p:cNvSpPr txBox="1"/>
              <p:nvPr/>
            </p:nvSpPr>
            <p:spPr>
              <a:xfrm>
                <a:off x="1754590" y="2996952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400" b="1" dirty="0" smtClean="0">
                    <a:latin typeface="+mn-lt"/>
                  </a:rPr>
                  <a:t>1.5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44" name="文本框 11"/>
              <p:cNvSpPr txBox="1"/>
              <p:nvPr/>
            </p:nvSpPr>
            <p:spPr>
              <a:xfrm>
                <a:off x="1754590" y="3306470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400" b="1" dirty="0" smtClean="0">
                    <a:latin typeface="+mn-lt"/>
                  </a:rPr>
                  <a:t>1.0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45" name="文本框 12"/>
              <p:cNvSpPr txBox="1"/>
              <p:nvPr/>
            </p:nvSpPr>
            <p:spPr>
              <a:xfrm>
                <a:off x="1763688" y="3645024"/>
                <a:ext cx="504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400" b="1" dirty="0" smtClean="0">
                    <a:latin typeface="+mn-lt"/>
                  </a:rPr>
                  <a:t>0.5</a:t>
                </a:r>
                <a:endParaRPr lang="zh-CN" altLang="en-US" sz="1400" b="1" dirty="0">
                  <a:latin typeface="+mn-lt"/>
                </a:endParaRPr>
              </a:p>
            </p:txBody>
          </p:sp>
          <p:sp>
            <p:nvSpPr>
              <p:cNvPr id="46" name="文本框 13"/>
              <p:cNvSpPr txBox="1"/>
              <p:nvPr/>
            </p:nvSpPr>
            <p:spPr>
              <a:xfrm>
                <a:off x="1907703" y="3933056"/>
                <a:ext cx="3282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400" b="1" dirty="0" smtClean="0">
                    <a:latin typeface="+mn-lt"/>
                  </a:rPr>
                  <a:t>0</a:t>
                </a:r>
                <a:endParaRPr lang="zh-CN" altLang="en-US" sz="1400" b="1" dirty="0">
                  <a:latin typeface="+mn-lt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2175289" y="4088105"/>
              <a:ext cx="1676631" cy="440760"/>
              <a:chOff x="2175289" y="4088105"/>
              <a:chExt cx="1676631" cy="440760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2175289" y="4088105"/>
                <a:ext cx="4764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 smtClean="0">
                    <a:latin typeface="+mn-lt"/>
                  </a:rPr>
                  <a:t>Rice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2965774" y="4088105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 smtClean="0">
                    <a:latin typeface="+mn-lt"/>
                  </a:rPr>
                  <a:t>Corn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2510736" y="4088105"/>
                <a:ext cx="62068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 smtClean="0">
                    <a:latin typeface="+mn-lt"/>
                  </a:rPr>
                  <a:t>Wheat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3330302" y="4088105"/>
                <a:ext cx="5216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 smtClean="0">
                    <a:latin typeface="+mn-lt"/>
                  </a:rPr>
                  <a:t>Total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2696788" y="4221088"/>
                <a:ext cx="6510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Crops</a:t>
                </a:r>
                <a:endParaRPr lang="zh-CN" altLang="en-US" sz="1400" b="1" dirty="0">
                  <a:latin typeface="+mn-lt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5796136" y="4077072"/>
              <a:ext cx="1676631" cy="440760"/>
              <a:chOff x="2175289" y="4088105"/>
              <a:chExt cx="1676631" cy="440760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2175289" y="4088105"/>
                <a:ext cx="4764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 smtClean="0">
                    <a:latin typeface="+mn-lt"/>
                  </a:rPr>
                  <a:t>Rice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2965774" y="4088105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 smtClean="0">
                    <a:latin typeface="+mn-lt"/>
                  </a:rPr>
                  <a:t>Corn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2510736" y="4088105"/>
                <a:ext cx="62068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 smtClean="0">
                    <a:latin typeface="+mn-lt"/>
                  </a:rPr>
                  <a:t>Wheat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3330302" y="4088105"/>
                <a:ext cx="5216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 smtClean="0">
                    <a:latin typeface="+mn-lt"/>
                  </a:rPr>
                  <a:t>Total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2696788" y="4221088"/>
                <a:ext cx="6510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Crops</a:t>
                </a:r>
                <a:endParaRPr lang="zh-CN" altLang="en-US" sz="1400" b="1" dirty="0">
                  <a:latin typeface="+mn-lt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4012003" y="4077072"/>
              <a:ext cx="1676631" cy="440760"/>
              <a:chOff x="2175289" y="4088105"/>
              <a:chExt cx="1676631" cy="440760"/>
            </a:xfrm>
          </p:grpSpPr>
          <p:sp>
            <p:nvSpPr>
              <p:cNvPr id="60" name="文本框 59"/>
              <p:cNvSpPr txBox="1"/>
              <p:nvPr/>
            </p:nvSpPr>
            <p:spPr>
              <a:xfrm>
                <a:off x="2175289" y="4088105"/>
                <a:ext cx="4764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 smtClean="0">
                    <a:latin typeface="+mn-lt"/>
                  </a:rPr>
                  <a:t>Rice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2965774" y="4088105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 smtClean="0">
                    <a:latin typeface="+mn-lt"/>
                  </a:rPr>
                  <a:t>Corn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2510736" y="4088105"/>
                <a:ext cx="62068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 smtClean="0">
                    <a:latin typeface="+mn-lt"/>
                  </a:rPr>
                  <a:t>Wheat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3330302" y="4088105"/>
                <a:ext cx="5216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 smtClean="0">
                    <a:latin typeface="+mn-lt"/>
                  </a:rPr>
                  <a:t>Total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2696788" y="4221088"/>
                <a:ext cx="6510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 smtClean="0">
                    <a:latin typeface="+mn-lt"/>
                  </a:rPr>
                  <a:t>Crops</a:t>
                </a:r>
                <a:endParaRPr lang="zh-CN" altLang="en-US" sz="1400" b="1" dirty="0">
                  <a:latin typeface="+mn-lt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5803911" y="5861922"/>
              <a:ext cx="1676631" cy="440760"/>
              <a:chOff x="2175289" y="4088105"/>
              <a:chExt cx="1676631" cy="440760"/>
            </a:xfrm>
          </p:grpSpPr>
          <p:sp>
            <p:nvSpPr>
              <p:cNvPr id="66" name="文本框 46"/>
              <p:cNvSpPr txBox="1"/>
              <p:nvPr/>
            </p:nvSpPr>
            <p:spPr>
              <a:xfrm>
                <a:off x="2175289" y="4088105"/>
                <a:ext cx="4764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200" b="1" dirty="0" smtClean="0">
                    <a:latin typeface="+mn-lt"/>
                  </a:rPr>
                  <a:t>Rice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67" name="文本框 47"/>
              <p:cNvSpPr txBox="1"/>
              <p:nvPr/>
            </p:nvSpPr>
            <p:spPr>
              <a:xfrm>
                <a:off x="2965774" y="4088105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200" b="1" dirty="0" smtClean="0">
                    <a:latin typeface="+mn-lt"/>
                  </a:rPr>
                  <a:t>Corn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68" name="文本框 48"/>
              <p:cNvSpPr txBox="1"/>
              <p:nvPr/>
            </p:nvSpPr>
            <p:spPr>
              <a:xfrm>
                <a:off x="2510736" y="4088105"/>
                <a:ext cx="62068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200" b="1" dirty="0" smtClean="0">
                    <a:latin typeface="+mn-lt"/>
                  </a:rPr>
                  <a:t>Wheat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69" name="文本框 49"/>
              <p:cNvSpPr txBox="1"/>
              <p:nvPr/>
            </p:nvSpPr>
            <p:spPr>
              <a:xfrm>
                <a:off x="3330302" y="4088105"/>
                <a:ext cx="5216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200" b="1" dirty="0" smtClean="0">
                    <a:latin typeface="+mn-lt"/>
                  </a:rPr>
                  <a:t>Total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70" name="文本框 50"/>
              <p:cNvSpPr txBox="1"/>
              <p:nvPr/>
            </p:nvSpPr>
            <p:spPr>
              <a:xfrm>
                <a:off x="2696788" y="4221088"/>
                <a:ext cx="6510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400" b="1" dirty="0" smtClean="0">
                    <a:latin typeface="+mn-lt"/>
                  </a:rPr>
                  <a:t>Crops</a:t>
                </a:r>
                <a:endParaRPr lang="zh-CN" altLang="en-US" sz="1400" b="1" dirty="0">
                  <a:latin typeface="+mn-lt"/>
                </a:endParaRP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2164365" y="5863044"/>
              <a:ext cx="1676631" cy="440760"/>
              <a:chOff x="2175289" y="4088105"/>
              <a:chExt cx="1676631" cy="440760"/>
            </a:xfrm>
          </p:grpSpPr>
          <p:sp>
            <p:nvSpPr>
              <p:cNvPr id="72" name="文本框 46"/>
              <p:cNvSpPr txBox="1"/>
              <p:nvPr/>
            </p:nvSpPr>
            <p:spPr>
              <a:xfrm>
                <a:off x="2175289" y="4088105"/>
                <a:ext cx="4764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200" b="1" dirty="0" smtClean="0">
                    <a:latin typeface="+mn-lt"/>
                  </a:rPr>
                  <a:t>Rice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73" name="文本框 47"/>
              <p:cNvSpPr txBox="1"/>
              <p:nvPr/>
            </p:nvSpPr>
            <p:spPr>
              <a:xfrm>
                <a:off x="2965774" y="4088105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200" b="1" dirty="0" smtClean="0">
                    <a:latin typeface="+mn-lt"/>
                  </a:rPr>
                  <a:t>Corn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74" name="文本框 48"/>
              <p:cNvSpPr txBox="1"/>
              <p:nvPr/>
            </p:nvSpPr>
            <p:spPr>
              <a:xfrm>
                <a:off x="2510736" y="4088105"/>
                <a:ext cx="62068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200" b="1" dirty="0" smtClean="0">
                    <a:latin typeface="+mn-lt"/>
                  </a:rPr>
                  <a:t>Wheat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75" name="文本框 49"/>
              <p:cNvSpPr txBox="1"/>
              <p:nvPr/>
            </p:nvSpPr>
            <p:spPr>
              <a:xfrm>
                <a:off x="3330302" y="4088105"/>
                <a:ext cx="5216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200" b="1" dirty="0" smtClean="0">
                    <a:latin typeface="+mn-lt"/>
                  </a:rPr>
                  <a:t>Total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76" name="文本框 50"/>
              <p:cNvSpPr txBox="1"/>
              <p:nvPr/>
            </p:nvSpPr>
            <p:spPr>
              <a:xfrm>
                <a:off x="2696788" y="4221088"/>
                <a:ext cx="6510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400" b="1" dirty="0" smtClean="0">
                    <a:latin typeface="+mn-lt"/>
                  </a:rPr>
                  <a:t>Crops</a:t>
                </a:r>
                <a:endParaRPr lang="zh-CN" altLang="en-US" sz="1400" b="1" dirty="0">
                  <a:latin typeface="+mn-lt"/>
                </a:endParaRPr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>
              <a:off x="3975489" y="5868560"/>
              <a:ext cx="1676631" cy="440760"/>
              <a:chOff x="2175289" y="4088105"/>
              <a:chExt cx="1676631" cy="440760"/>
            </a:xfrm>
          </p:grpSpPr>
          <p:sp>
            <p:nvSpPr>
              <p:cNvPr id="78" name="文本框 46"/>
              <p:cNvSpPr txBox="1"/>
              <p:nvPr/>
            </p:nvSpPr>
            <p:spPr>
              <a:xfrm>
                <a:off x="2175289" y="4088105"/>
                <a:ext cx="4764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200" b="1" dirty="0" smtClean="0">
                    <a:latin typeface="+mn-lt"/>
                  </a:rPr>
                  <a:t>Rice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79" name="文本框 47"/>
              <p:cNvSpPr txBox="1"/>
              <p:nvPr/>
            </p:nvSpPr>
            <p:spPr>
              <a:xfrm>
                <a:off x="2965774" y="4088105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200" b="1" dirty="0" smtClean="0">
                    <a:latin typeface="+mn-lt"/>
                  </a:rPr>
                  <a:t>Corn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80" name="文本框 48"/>
              <p:cNvSpPr txBox="1"/>
              <p:nvPr/>
            </p:nvSpPr>
            <p:spPr>
              <a:xfrm>
                <a:off x="2510736" y="4088105"/>
                <a:ext cx="62068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200" b="1" dirty="0" smtClean="0">
                    <a:latin typeface="+mn-lt"/>
                  </a:rPr>
                  <a:t>Wheat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81" name="文本框 49"/>
              <p:cNvSpPr txBox="1"/>
              <p:nvPr/>
            </p:nvSpPr>
            <p:spPr>
              <a:xfrm>
                <a:off x="3330302" y="4088105"/>
                <a:ext cx="5216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200" b="1" dirty="0" smtClean="0">
                    <a:latin typeface="+mn-lt"/>
                  </a:rPr>
                  <a:t>Total</a:t>
                </a:r>
                <a:endParaRPr lang="zh-CN" altLang="en-US" sz="1200" b="1" dirty="0">
                  <a:latin typeface="+mn-lt"/>
                </a:endParaRPr>
              </a:p>
            </p:txBody>
          </p:sp>
          <p:sp>
            <p:nvSpPr>
              <p:cNvPr id="82" name="文本框 50"/>
              <p:cNvSpPr txBox="1"/>
              <p:nvPr/>
            </p:nvSpPr>
            <p:spPr>
              <a:xfrm>
                <a:off x="2696788" y="4221088"/>
                <a:ext cx="6510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r>
                  <a:rPr lang="en-US" altLang="zh-CN" sz="1400" b="1" dirty="0" smtClean="0">
                    <a:latin typeface="+mn-lt"/>
                  </a:rPr>
                  <a:t>Crops</a:t>
                </a:r>
                <a:endParaRPr lang="zh-CN" altLang="en-US" sz="1400" b="1" dirty="0">
                  <a:latin typeface="+mn-lt"/>
                </a:endParaRPr>
              </a:p>
            </p:txBody>
          </p:sp>
        </p:grpSp>
        <p:sp>
          <p:nvSpPr>
            <p:cNvPr id="84" name="文本框 83"/>
            <p:cNvSpPr txBox="1"/>
            <p:nvPr/>
          </p:nvSpPr>
          <p:spPr>
            <a:xfrm>
              <a:off x="2276842" y="276118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latin typeface="+mn-lt"/>
                </a:rPr>
                <a:t>a</a:t>
              </a:r>
              <a:endParaRPr lang="zh-CN" altLang="en-US" b="1" dirty="0">
                <a:latin typeface="+mn-lt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4115078" y="277163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+mn-lt"/>
                </a:rPr>
                <a:t>b</a:t>
              </a:r>
              <a:endParaRPr lang="zh-CN" altLang="en-US" b="1" dirty="0">
                <a:latin typeface="+mn-lt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5962783" y="2771636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+mn-lt"/>
                </a:rPr>
                <a:t>c</a:t>
              </a:r>
              <a:endParaRPr lang="zh-CN" altLang="en-US" b="1" dirty="0">
                <a:latin typeface="+mn-lt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2246118" y="456867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+mn-lt"/>
                </a:rPr>
                <a:t>d</a:t>
              </a:r>
              <a:endParaRPr lang="zh-CN" altLang="en-US" b="1" dirty="0">
                <a:latin typeface="+mn-lt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5918472" y="4537734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+mn-lt"/>
                </a:rPr>
                <a:t>f</a:t>
              </a:r>
              <a:endParaRPr lang="zh-CN" altLang="en-US" b="1" dirty="0">
                <a:latin typeface="+mn-lt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4060192" y="4496604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+mn-lt"/>
                </a:rPr>
                <a:t>e</a:t>
              </a:r>
              <a:endParaRPr lang="zh-CN" altLang="en-US" b="1" dirty="0">
                <a:latin typeface="+mn-lt"/>
              </a:endParaRPr>
            </a:p>
          </p:txBody>
        </p:sp>
      </p:grpSp>
      <p:sp>
        <p:nvSpPr>
          <p:cNvPr id="90" name="矩形 89"/>
          <p:cNvSpPr/>
          <p:nvPr/>
        </p:nvSpPr>
        <p:spPr>
          <a:xfrm>
            <a:off x="323528" y="6093296"/>
            <a:ext cx="852400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200" dirty="0" err="1">
                <a:solidFill>
                  <a:srgbClr val="000000"/>
                </a:solidFill>
                <a:latin typeface="+mn-lt"/>
              </a:rPr>
              <a:t>Phytolith</a:t>
            </a:r>
            <a:r>
              <a:rPr lang="en-US" altLang="zh-CN" sz="2200" dirty="0">
                <a:solidFill>
                  <a:srgbClr val="000000"/>
                </a:solidFill>
                <a:latin typeface="+mn-lt"/>
              </a:rPr>
              <a:t> C sink rate of arable crops in different regions of China in 2011 </a:t>
            </a:r>
            <a:endParaRPr lang="zh-CN" altLang="en-US" sz="2200" dirty="0">
              <a:latin typeface="+mn-lt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1916832" y="6485274"/>
            <a:ext cx="5310336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en-US" altLang="zh-CN" sz="2000" dirty="0">
                <a:latin typeface="+mn-lt"/>
              </a:rPr>
              <a:t>Song et al., European Journal of Agronomy, 2014</a:t>
            </a:r>
            <a:endParaRPr lang="zh-CN" altLang="en-US" sz="2000" dirty="0">
              <a:latin typeface="+mn-lt"/>
            </a:endParaRPr>
          </a:p>
        </p:txBody>
      </p:sp>
      <p:sp>
        <p:nvSpPr>
          <p:cNvPr id="93" name="文本框 10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29</a:t>
            </a:r>
            <a:endParaRPr lang="zh-CN" altLang="en-US" dirty="0">
              <a:latin typeface="+mn-lt"/>
            </a:endParaRPr>
          </a:p>
        </p:txBody>
      </p:sp>
      <p:sp>
        <p:nvSpPr>
          <p:cNvPr id="2" name="矩形 1"/>
          <p:cNvSpPr/>
          <p:nvPr/>
        </p:nvSpPr>
        <p:spPr>
          <a:xfrm rot="16200000">
            <a:off x="19427" y="3878858"/>
            <a:ext cx="26981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latin typeface="+mn-lt"/>
              </a:rPr>
              <a:t>Phytolith</a:t>
            </a:r>
            <a:r>
              <a:rPr lang="en-US" altLang="zh-CN" b="1" dirty="0">
                <a:latin typeface="+mn-lt"/>
              </a:rPr>
              <a:t> C </a:t>
            </a:r>
            <a:r>
              <a:rPr lang="en-US" altLang="zh-CN" b="1" dirty="0" smtClean="0">
                <a:latin typeface="+mn-lt"/>
              </a:rPr>
              <a:t>sequestration</a:t>
            </a:r>
          </a:p>
          <a:p>
            <a:pPr algn="ctr"/>
            <a:r>
              <a:rPr lang="en-US" altLang="zh-CN" b="1" dirty="0" smtClean="0">
                <a:latin typeface="+mn-lt"/>
              </a:rPr>
              <a:t> (</a:t>
            </a:r>
            <a:r>
              <a:rPr lang="en-US" altLang="zh-CN" b="1" dirty="0" err="1" smtClean="0">
                <a:latin typeface="+mn-lt"/>
              </a:rPr>
              <a:t>Tg</a:t>
            </a:r>
            <a:r>
              <a:rPr lang="en-US" altLang="zh-CN" b="1" dirty="0" smtClean="0">
                <a:latin typeface="+mn-lt"/>
              </a:rPr>
              <a:t> CO</a:t>
            </a:r>
            <a:r>
              <a:rPr lang="en-US" altLang="zh-CN" b="1" baseline="-25000" dirty="0" smtClean="0">
                <a:latin typeface="+mn-lt"/>
              </a:rPr>
              <a:t>2</a:t>
            </a:r>
            <a:r>
              <a:rPr lang="en-US" altLang="zh-CN" b="1" dirty="0" smtClean="0">
                <a:latin typeface="+mn-lt"/>
              </a:rPr>
              <a:t> yr</a:t>
            </a:r>
            <a:r>
              <a:rPr lang="en-US" altLang="zh-CN" b="1" baseline="30000" dirty="0" smtClean="0">
                <a:latin typeface="+mn-lt"/>
              </a:rPr>
              <a:t>-1</a:t>
            </a:r>
            <a:r>
              <a:rPr lang="en-US" altLang="zh-CN" b="1" dirty="0" smtClean="0">
                <a:latin typeface="+mn-lt"/>
              </a:rPr>
              <a:t>)</a:t>
            </a:r>
            <a:endParaRPr lang="zh-CN" alt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35364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866231" y="4581128"/>
            <a:ext cx="2306169" cy="1412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200" dirty="0" smtClean="0">
                <a:latin typeface="+mn-lt"/>
              </a:rPr>
              <a:t>Cropland </a:t>
            </a:r>
            <a:r>
              <a:rPr lang="en-US" altLang="zh-CN" sz="2200" dirty="0" err="1" smtClean="0">
                <a:latin typeface="+mn-lt"/>
              </a:rPr>
              <a:t>phytolith</a:t>
            </a:r>
            <a:r>
              <a:rPr lang="en-US" altLang="zh-CN" sz="2200" dirty="0" smtClean="0">
                <a:latin typeface="+mn-lt"/>
              </a:rPr>
              <a:t> </a:t>
            </a:r>
            <a:r>
              <a:rPr lang="en-US" altLang="zh-CN" sz="2200" dirty="0">
                <a:latin typeface="+mn-lt"/>
              </a:rPr>
              <a:t>C </a:t>
            </a:r>
            <a:r>
              <a:rPr lang="en-US" altLang="zh-CN" sz="2200" dirty="0" smtClean="0">
                <a:latin typeface="+mn-lt"/>
              </a:rPr>
              <a:t>sequestration change with time</a:t>
            </a:r>
            <a:endParaRPr lang="zh-CN" altLang="en-US" sz="2200" dirty="0">
              <a:latin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284" y="332656"/>
            <a:ext cx="9044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600" spc="300" dirty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800" b="1" kern="1600" spc="300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2800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Phytolith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sequestration in ecosystems of China</a:t>
            </a:r>
            <a:endParaRPr lang="zh-CN" altLang="en-US" sz="2800" b="1" kern="1600" spc="300" dirty="0">
              <a:solidFill>
                <a:srgbClr val="00006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835696" y="6453336"/>
            <a:ext cx="5454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latin typeface="+mn-lt"/>
              </a:rPr>
              <a:t>Song et al., European Journal of Agronomy, 2014</a:t>
            </a:r>
            <a:endParaRPr lang="zh-CN" altLang="en-US" sz="2000" dirty="0">
              <a:latin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1520" y="1052736"/>
            <a:ext cx="8621473" cy="160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400" b="1" dirty="0" err="1" smtClean="0">
                <a:solidFill>
                  <a:srgbClr val="0000FF"/>
                </a:solidFill>
                <a:latin typeface="+mn-lt"/>
              </a:rPr>
              <a:t>Phytolith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 C sink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of China’s croplands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has doubled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since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1978.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Cropland </a:t>
            </a:r>
            <a:r>
              <a:rPr lang="en-US" altLang="zh-CN" sz="2400" b="1" dirty="0" err="1" smtClean="0">
                <a:solidFill>
                  <a:srgbClr val="0000FF"/>
                </a:solidFill>
                <a:latin typeface="+mn-lt"/>
              </a:rPr>
              <a:t>phytolith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 C sink can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be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enhanced by cropping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system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optimization,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rational fertilization and irrigation.</a:t>
            </a:r>
            <a:endParaRPr lang="zh-CN" altLang="en-US" sz="2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30</a:t>
            </a:r>
            <a:endParaRPr lang="zh-CN" altLang="en-US" dirty="0">
              <a:latin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63914" y="2776818"/>
            <a:ext cx="4675543" cy="3676518"/>
            <a:chOff x="2422328" y="2416778"/>
            <a:chExt cx="4399162" cy="3398939"/>
          </a:xfrm>
        </p:grpSpPr>
        <p:sp>
          <p:nvSpPr>
            <p:cNvPr id="24" name="文本框 23"/>
            <p:cNvSpPr txBox="1"/>
            <p:nvPr/>
          </p:nvSpPr>
          <p:spPr>
            <a:xfrm>
              <a:off x="3034958" y="242088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+mn-lt"/>
                </a:rPr>
                <a:t>6</a:t>
              </a:r>
              <a:endParaRPr lang="zh-CN" altLang="en-US" b="1" dirty="0">
                <a:latin typeface="+mn-lt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923928" y="2627620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latin typeface="+mn-lt"/>
                </a:rPr>
                <a:t>Rice</a:t>
              </a:r>
              <a:endParaRPr lang="zh-CN" altLang="en-US" b="1" dirty="0">
                <a:latin typeface="+mn-lt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932040" y="2636912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latin typeface="+mn-lt"/>
                </a:rPr>
                <a:t>Wheat</a:t>
              </a:r>
              <a:endParaRPr lang="zh-CN" altLang="en-US" b="1" dirty="0">
                <a:latin typeface="+mn-lt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422328" y="2416778"/>
              <a:ext cx="4399162" cy="3398939"/>
              <a:chOff x="261679" y="2272762"/>
              <a:chExt cx="4377389" cy="3398939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3858" y="2272762"/>
                <a:ext cx="4158142" cy="3388486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827584" y="4973106"/>
                <a:ext cx="6431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latin typeface="+mn-lt"/>
                  </a:rPr>
                  <a:t>1975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642125" y="4973106"/>
                <a:ext cx="6431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latin typeface="+mn-lt"/>
                  </a:rPr>
                  <a:t>1985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2434213" y="4973106"/>
                <a:ext cx="6431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latin typeface="+mn-lt"/>
                  </a:rPr>
                  <a:t>1995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3203848" y="4973106"/>
                <a:ext cx="6431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latin typeface="+mn-lt"/>
                  </a:rPr>
                  <a:t>2005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3995936" y="4973106"/>
                <a:ext cx="6431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latin typeface="+mn-lt"/>
                  </a:rPr>
                  <a:t>2015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383750" y="5302369"/>
                <a:ext cx="6431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latin typeface="+mn-lt"/>
                  </a:rPr>
                  <a:t>Year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874718" y="4757082"/>
                <a:ext cx="298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latin typeface="+mn-lt"/>
                  </a:rPr>
                  <a:t>0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874718" y="4397042"/>
                <a:ext cx="298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latin typeface="+mn-lt"/>
                  </a:rPr>
                  <a:t>1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874718" y="3964994"/>
                <a:ext cx="298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latin typeface="+mn-lt"/>
                  </a:rPr>
                  <a:t>2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874718" y="3532946"/>
                <a:ext cx="298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latin typeface="+mn-lt"/>
                  </a:rPr>
                  <a:t>3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874718" y="3140968"/>
                <a:ext cx="298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latin typeface="+mn-lt"/>
                  </a:rPr>
                  <a:t>4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874718" y="2708920"/>
                <a:ext cx="2985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latin typeface="+mn-lt"/>
                  </a:rPr>
                  <a:t>5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 rot="16200000">
                <a:off x="-682994" y="3441096"/>
                <a:ext cx="2494461" cy="6051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 err="1" smtClean="0">
                    <a:latin typeface="+mn-lt"/>
                  </a:rPr>
                  <a:t>Phytolith</a:t>
                </a:r>
                <a:r>
                  <a:rPr lang="en-US" altLang="zh-CN" b="1" dirty="0" smtClean="0">
                    <a:latin typeface="+mn-lt"/>
                  </a:rPr>
                  <a:t> </a:t>
                </a:r>
                <a:r>
                  <a:rPr lang="en-US" altLang="zh-CN" b="1" dirty="0">
                    <a:latin typeface="+mn-lt"/>
                  </a:rPr>
                  <a:t>C</a:t>
                </a:r>
                <a:r>
                  <a:rPr lang="en-US" altLang="zh-CN" b="1" dirty="0" smtClean="0">
                    <a:latin typeface="+mn-lt"/>
                  </a:rPr>
                  <a:t> sequestration</a:t>
                </a:r>
              </a:p>
              <a:p>
                <a:pPr algn="ctr"/>
                <a:r>
                  <a:rPr lang="en-US" altLang="zh-CN" b="1" dirty="0" smtClean="0">
                    <a:latin typeface="+mn-lt"/>
                  </a:rPr>
                  <a:t>(</a:t>
                </a:r>
                <a:r>
                  <a:rPr lang="en-US" altLang="zh-CN" b="1" dirty="0" err="1" smtClean="0">
                    <a:latin typeface="+mn-lt"/>
                  </a:rPr>
                  <a:t>Tg</a:t>
                </a:r>
                <a:r>
                  <a:rPr lang="en-US" altLang="zh-CN" b="1" dirty="0" smtClean="0">
                    <a:latin typeface="+mn-lt"/>
                  </a:rPr>
                  <a:t> CO</a:t>
                </a:r>
                <a:r>
                  <a:rPr lang="en-US" altLang="zh-CN" b="1" baseline="-25000" dirty="0" smtClean="0">
                    <a:latin typeface="+mn-lt"/>
                  </a:rPr>
                  <a:t>2</a:t>
                </a:r>
                <a:r>
                  <a:rPr lang="en-US" altLang="zh-CN" b="1" dirty="0" smtClean="0">
                    <a:latin typeface="+mn-lt"/>
                  </a:rPr>
                  <a:t> yr</a:t>
                </a:r>
                <a:r>
                  <a:rPr lang="en-US" altLang="zh-CN" b="1" baseline="30000" dirty="0" smtClean="0">
                    <a:latin typeface="+mn-lt"/>
                  </a:rPr>
                  <a:t>-1</a:t>
                </a:r>
                <a:r>
                  <a:rPr lang="en-US" altLang="zh-CN" b="1" dirty="0" smtClean="0">
                    <a:latin typeface="+mn-lt"/>
                  </a:rPr>
                  <a:t>)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763688" y="2699628"/>
                <a:ext cx="6941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latin typeface="+mn-lt"/>
                  </a:rPr>
                  <a:t>Corn</a:t>
                </a:r>
                <a:endParaRPr lang="zh-CN" altLang="en-US" b="1" dirty="0">
                  <a:latin typeface="+mn-lt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2771800" y="2699628"/>
                <a:ext cx="6858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latin typeface="+mn-lt"/>
                  </a:rPr>
                  <a:t>Total</a:t>
                </a:r>
                <a:endParaRPr lang="zh-CN" altLang="en-US" b="1" dirty="0">
                  <a:latin typeface="+mn-lt"/>
                </a:endParaRPr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3951317" y="2627620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latin typeface="+mn-lt"/>
                </a:rPr>
                <a:t>Rice</a:t>
              </a:r>
              <a:endParaRPr lang="zh-CN" altLang="en-US" b="1" dirty="0">
                <a:latin typeface="+mn-lt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4959429" y="2627620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latin typeface="+mn-lt"/>
                </a:rPr>
                <a:t>Wheat</a:t>
              </a:r>
              <a:endParaRPr lang="zh-CN" altLang="en-US" b="1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7732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4284" y="332656"/>
            <a:ext cx="9044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600" spc="300" dirty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800" b="1" kern="1600" spc="300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2800" b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Phytolith</a:t>
            </a:r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sequestration in ecosystems of China</a:t>
            </a:r>
            <a:endParaRPr lang="zh-CN" altLang="en-US" sz="2800" b="1" kern="1600" spc="300" dirty="0">
              <a:solidFill>
                <a:srgbClr val="00006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8424" y="64440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n-lt"/>
              </a:rPr>
              <a:t>31</a:t>
            </a:r>
            <a:endParaRPr lang="zh-CN" altLang="en-US" dirty="0">
              <a:latin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69776" y="939185"/>
            <a:ext cx="7038528" cy="545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2600" b="1" dirty="0" smtClean="0">
                <a:latin typeface="+mn-lt"/>
              </a:rPr>
              <a:t>4.5 Comparison of different ecosystems</a:t>
            </a:r>
            <a:endParaRPr kumimoji="1" lang="en-US" altLang="zh-CN" sz="2600" b="1" kern="0" dirty="0">
              <a:solidFill>
                <a:srgbClr val="000000"/>
              </a:solidFill>
              <a:latin typeface="+mn-lt"/>
              <a:ea typeface="黑体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表格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281218"/>
              </p:ext>
            </p:extLst>
          </p:nvPr>
        </p:nvGraphicFramePr>
        <p:xfrm>
          <a:off x="539552" y="3645024"/>
          <a:ext cx="8064896" cy="2505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9942"/>
                <a:gridCol w="941328"/>
                <a:gridCol w="3064265"/>
                <a:gridCol w="2589361"/>
              </a:tblGrid>
              <a:tr h="721596">
                <a:tc>
                  <a:txBody>
                    <a:bodyPr/>
                    <a:lstStyle/>
                    <a:p>
                      <a:pPr algn="ctr" fontAlgn="ctr"/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+mn-lt"/>
                        </a:rPr>
                        <a:t>Area (10</a:t>
                      </a:r>
                      <a:r>
                        <a:rPr lang="en-US" sz="2000" b="1" u="none" strike="noStrike" baseline="30000" dirty="0">
                          <a:effectLst/>
                          <a:latin typeface="+mn-lt"/>
                        </a:rPr>
                        <a:t>6</a:t>
                      </a:r>
                      <a:r>
                        <a:rPr lang="en-US" sz="2000" b="1" u="none" strike="noStrike" dirty="0">
                          <a:effectLst/>
                          <a:latin typeface="+mn-lt"/>
                        </a:rPr>
                        <a:t>ha)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 err="1">
                          <a:effectLst/>
                          <a:latin typeface="+mn-lt"/>
                        </a:rPr>
                        <a:t>PhytOC</a:t>
                      </a:r>
                      <a:r>
                        <a:rPr lang="en-US" sz="20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1" u="none" strike="noStrike" dirty="0" smtClean="0">
                          <a:effectLst/>
                          <a:latin typeface="+mn-lt"/>
                        </a:rPr>
                        <a:t>production </a:t>
                      </a:r>
                      <a:r>
                        <a:rPr lang="en-US" sz="2000" b="1" u="none" strike="noStrike" dirty="0">
                          <a:effectLst/>
                          <a:latin typeface="+mn-lt"/>
                        </a:rPr>
                        <a:t>fluxes (kg CO</a:t>
                      </a:r>
                      <a:r>
                        <a:rPr lang="en-US" sz="2000" b="1" u="none" strike="noStrike" baseline="-25000" dirty="0">
                          <a:effectLst/>
                          <a:latin typeface="+mn-lt"/>
                        </a:rPr>
                        <a:t>2</a:t>
                      </a:r>
                      <a:r>
                        <a:rPr lang="en-US" sz="2000" b="1" u="none" strike="noStrike" dirty="0">
                          <a:effectLst/>
                          <a:latin typeface="+mn-lt"/>
                        </a:rPr>
                        <a:t> ha</a:t>
                      </a:r>
                      <a:r>
                        <a:rPr lang="en-US" sz="2000" b="1" u="none" strike="noStrike" baseline="30000" dirty="0">
                          <a:effectLst/>
                          <a:latin typeface="+mn-lt"/>
                        </a:rPr>
                        <a:t>−1</a:t>
                      </a:r>
                      <a:r>
                        <a:rPr lang="en-US" sz="2000" b="1" u="none" strike="noStrike" dirty="0">
                          <a:effectLst/>
                          <a:latin typeface="+mn-lt"/>
                        </a:rPr>
                        <a:t> a</a:t>
                      </a:r>
                      <a:r>
                        <a:rPr lang="en-US" sz="2000" b="1" u="none" strike="noStrike" baseline="30000" dirty="0">
                          <a:effectLst/>
                          <a:latin typeface="+mn-lt"/>
                        </a:rPr>
                        <a:t>−1</a:t>
                      </a:r>
                      <a:r>
                        <a:rPr lang="en-US" sz="2000" b="1" u="none" strike="noStrike" dirty="0">
                          <a:effectLst/>
                          <a:latin typeface="+mn-lt"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 err="1">
                          <a:effectLst/>
                          <a:latin typeface="+mn-lt"/>
                        </a:rPr>
                        <a:t>PhytOC</a:t>
                      </a:r>
                      <a:r>
                        <a:rPr lang="en-US" sz="2000" b="1" u="none" strike="noStrike" dirty="0">
                          <a:effectLst/>
                          <a:latin typeface="+mn-lt"/>
                        </a:rPr>
                        <a:t> production rate (</a:t>
                      </a:r>
                      <a:r>
                        <a:rPr lang="en-US" sz="2000" b="1" u="none" strike="noStrike" dirty="0" err="1">
                          <a:effectLst/>
                          <a:latin typeface="+mn-lt"/>
                        </a:rPr>
                        <a:t>Tg</a:t>
                      </a:r>
                      <a:r>
                        <a:rPr lang="en-US" sz="2000" b="1" u="none" strike="noStrike" dirty="0">
                          <a:effectLst/>
                          <a:latin typeface="+mn-lt"/>
                        </a:rPr>
                        <a:t> CO</a:t>
                      </a:r>
                      <a:r>
                        <a:rPr lang="en-US" sz="2000" b="1" u="none" strike="noStrike" baseline="-25000" dirty="0">
                          <a:effectLst/>
                          <a:latin typeface="+mn-lt"/>
                        </a:rPr>
                        <a:t>2</a:t>
                      </a:r>
                      <a:r>
                        <a:rPr lang="en-US" sz="2000" b="1" u="none" strike="noStrike" dirty="0">
                          <a:effectLst/>
                          <a:latin typeface="+mn-lt"/>
                        </a:rPr>
                        <a:t> a</a:t>
                      </a:r>
                      <a:r>
                        <a:rPr lang="en-US" sz="2000" b="1" u="none" strike="noStrike" baseline="30000" dirty="0">
                          <a:effectLst/>
                          <a:latin typeface="+mn-lt"/>
                        </a:rPr>
                        <a:t>−1</a:t>
                      </a:r>
                      <a:r>
                        <a:rPr lang="en-US" sz="2000" b="1" u="none" strike="noStrike" dirty="0">
                          <a:effectLst/>
                          <a:latin typeface="+mn-lt"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Shrubland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u="none" strike="noStrike">
                          <a:effectLst/>
                          <a:latin typeface="+mn-lt"/>
                        </a:rPr>
                        <a:t>215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u="none" strike="noStrike" dirty="0">
                          <a:effectLst/>
                          <a:latin typeface="+mn-lt"/>
                        </a:rPr>
                        <a:t>4.77–7.13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u="none" strike="noStrike">
                          <a:effectLst/>
                          <a:latin typeface="+mn-lt"/>
                        </a:rPr>
                        <a:t>1.28(0.25)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175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Croplands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u="none" strike="noStrike" dirty="0">
                          <a:effectLst/>
                          <a:latin typeface="+mn-lt"/>
                        </a:rPr>
                        <a:t>134.5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23–49</a:t>
                      </a:r>
                      <a:endParaRPr lang="en-US" altLang="zh-CN" sz="2000" b="1" i="0" u="none" strike="noStrike" dirty="0">
                        <a:solidFill>
                          <a:srgbClr val="0000FF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4.88(1.73)</a:t>
                      </a:r>
                      <a:endParaRPr lang="en-US" altLang="zh-CN" sz="2000" b="1" i="0" u="none" strike="noStrike" dirty="0">
                        <a:solidFill>
                          <a:srgbClr val="0000FF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/>
                </a:tc>
              </a:tr>
              <a:tr h="4470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Forests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u="none" strike="noStrike" dirty="0">
                          <a:effectLst/>
                          <a:latin typeface="+mn-lt"/>
                        </a:rPr>
                        <a:t>142.8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u="none" strike="noStrike" dirty="0">
                          <a:effectLst/>
                          <a:latin typeface="+mn-lt"/>
                        </a:rPr>
                        <a:t>10.5–16.7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u="none" strike="noStrike">
                          <a:effectLst/>
                          <a:latin typeface="+mn-lt"/>
                        </a:rPr>
                        <a:t>1.94(0.44)</a:t>
                      </a:r>
                      <a:endParaRPr lang="en-US" altLang="zh-CN" sz="2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/>
                </a:tc>
              </a:tr>
              <a:tr h="388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Grasslands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u="none" strike="noStrike" dirty="0">
                          <a:effectLst/>
                          <a:latin typeface="+mn-lt"/>
                        </a:rPr>
                        <a:t>331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u="none" strike="noStrike" dirty="0">
                          <a:effectLst/>
                          <a:latin typeface="+mn-lt"/>
                        </a:rPr>
                        <a:t>1–2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1" u="none" strike="noStrike" dirty="0">
                          <a:effectLst/>
                          <a:latin typeface="+mn-lt"/>
                        </a:rPr>
                        <a:t>0.60 (0.17)</a:t>
                      </a:r>
                      <a:endParaRPr lang="en-US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8296" marR="8296" marT="829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" name="文本框 2"/>
          <p:cNvSpPr txBox="1"/>
          <p:nvPr/>
        </p:nvSpPr>
        <p:spPr>
          <a:xfrm>
            <a:off x="323528" y="3212976"/>
            <a:ext cx="85689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 err="1" smtClean="0">
                <a:latin typeface="+mn-lt"/>
              </a:rPr>
              <a:t>PhytOC</a:t>
            </a:r>
            <a:r>
              <a:rPr lang="en-US" altLang="zh-CN" sz="2200" dirty="0" smtClean="0">
                <a:latin typeface="+mn-lt"/>
              </a:rPr>
              <a:t> production of different ecosystems in China </a:t>
            </a:r>
            <a:endParaRPr lang="zh-CN" altLang="en-US" sz="2200" dirty="0">
              <a:latin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1540" y="1419858"/>
            <a:ext cx="8352928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Cropland </a:t>
            </a:r>
            <a:r>
              <a:rPr lang="en-US" altLang="zh-CN" sz="2400" b="1" dirty="0" err="1" smtClean="0">
                <a:solidFill>
                  <a:srgbClr val="0000FF"/>
                </a:solidFill>
                <a:latin typeface="+mn-lt"/>
              </a:rPr>
              <a:t>phytolith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 C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</a:rPr>
              <a:t>sink 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contributes about one half of terrestrial ecosystems in China.</a:t>
            </a:r>
          </a:p>
          <a:p>
            <a:pPr marL="342900" indent="-342900" algn="just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The increasing potential of </a:t>
            </a:r>
            <a:r>
              <a:rPr lang="en-US" altLang="zh-CN" sz="2400" b="1" dirty="0" err="1" smtClean="0">
                <a:solidFill>
                  <a:srgbClr val="0000FF"/>
                </a:solidFill>
                <a:latin typeface="+mn-lt"/>
              </a:rPr>
              <a:t>phytolith</a:t>
            </a:r>
            <a:r>
              <a:rPr lang="en-US" altLang="zh-CN" sz="2400" b="1" dirty="0" smtClean="0">
                <a:solidFill>
                  <a:srgbClr val="0000FF"/>
                </a:solidFill>
                <a:latin typeface="+mn-lt"/>
              </a:rPr>
              <a:t> C sink in forests and grasslands are also large. </a:t>
            </a:r>
            <a:endParaRPr lang="zh-CN" altLang="en-US" sz="2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5" name="矩形 34"/>
          <p:cNvSpPr/>
          <p:nvPr/>
        </p:nvSpPr>
        <p:spPr bwMode="gray">
          <a:xfrm>
            <a:off x="539552" y="4869160"/>
            <a:ext cx="7992888" cy="360040"/>
          </a:xfrm>
          <a:prstGeom prst="rect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200" b="0" i="0" u="none" strike="noStrike" kern="0" cap="none" spc="0" normalizeH="0" baseline="0" noProof="0" smtClean="0">
              <a:ln>
                <a:noFill/>
              </a:ln>
              <a:solidFill>
                <a:srgbClr val="2B166E"/>
              </a:solidFill>
              <a:uLnTx/>
              <a:uFillTx/>
              <a:latin typeface="Verdana" pitchFamily="34" charset="0"/>
              <a:ea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79512" y="6093296"/>
            <a:ext cx="8820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latin typeface="+mn-lt"/>
              </a:rPr>
              <a:t>Song et al., Global Change Biology, 2012, 2013; Song </a:t>
            </a:r>
            <a:r>
              <a:rPr lang="en-US" altLang="zh-CN" sz="2000" dirty="0">
                <a:latin typeface="+mn-lt"/>
              </a:rPr>
              <a:t>et al., European Journal of Agronomy, </a:t>
            </a:r>
            <a:r>
              <a:rPr lang="en-US" altLang="zh-CN" sz="2000" dirty="0" smtClean="0">
                <a:latin typeface="+mn-lt"/>
              </a:rPr>
              <a:t>2014; </a:t>
            </a:r>
            <a:r>
              <a:rPr lang="en-US" altLang="zh-CN" sz="2000" dirty="0">
                <a:latin typeface="+mn-lt"/>
              </a:rPr>
              <a:t>Ru et al., Silicon, </a:t>
            </a:r>
            <a:r>
              <a:rPr lang="en-US" altLang="zh-CN" sz="2000" dirty="0" smtClean="0">
                <a:latin typeface="+mn-lt"/>
              </a:rPr>
              <a:t>2016</a:t>
            </a:r>
            <a:endParaRPr lang="zh-CN" alt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68334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987824" y="44624"/>
            <a:ext cx="3240360" cy="886420"/>
          </a:xfrm>
        </p:spPr>
        <p:txBody>
          <a:bodyPr/>
          <a:lstStyle/>
          <a:p>
            <a:pPr algn="ctr"/>
            <a:r>
              <a:rPr lang="en-US" altLang="zh-CN" sz="3200" dirty="0" smtClean="0">
                <a:solidFill>
                  <a:srgbClr val="C00000"/>
                </a:solidFill>
              </a:rPr>
              <a:t>Outline</a:t>
            </a:r>
            <a:endParaRPr lang="zh-CN" altLang="en-US" sz="3200" dirty="0">
              <a:solidFill>
                <a:srgbClr val="C00000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67544" y="2276872"/>
            <a:ext cx="8490015" cy="4090343"/>
            <a:chOff x="2759872" y="1823655"/>
            <a:chExt cx="6747963" cy="2501788"/>
          </a:xfrm>
        </p:grpSpPr>
        <p:grpSp>
          <p:nvGrpSpPr>
            <p:cNvPr id="27" name="组合 26"/>
            <p:cNvGrpSpPr/>
            <p:nvPr/>
          </p:nvGrpSpPr>
          <p:grpSpPr>
            <a:xfrm>
              <a:off x="2759872" y="1823655"/>
              <a:ext cx="6051855" cy="456624"/>
              <a:chOff x="2759872" y="1823655"/>
              <a:chExt cx="6051855" cy="456624"/>
            </a:xfrm>
          </p:grpSpPr>
          <p:sp>
            <p:nvSpPr>
              <p:cNvPr id="28" name="八边形 27"/>
              <p:cNvSpPr/>
              <p:nvPr/>
            </p:nvSpPr>
            <p:spPr>
              <a:xfrm>
                <a:off x="2759872" y="1823655"/>
                <a:ext cx="864000" cy="432000"/>
              </a:xfrm>
              <a:prstGeom prst="octagon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cene3d>
                <a:camera prst="orthographicFront"/>
                <a:lightRig rig="threePt" dir="t"/>
              </a:scene3d>
              <a:sp3d extrusionH="76200" contourW="12700">
                <a:bevelT prst="angle"/>
                <a:bevelB w="139700" prst="cross"/>
                <a:extrusionClr>
                  <a:schemeClr val="tx1">
                    <a:lumMod val="65000"/>
                    <a:lumOff val="3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600" b="1" dirty="0" smtClean="0">
                    <a:solidFill>
                      <a:schemeClr val="bg1"/>
                    </a:solidFill>
                  </a:rPr>
                  <a:t>2</a:t>
                </a:r>
                <a:endParaRPr lang="zh-CN" altLang="en-US" sz="26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9" name="直接箭头连接符 28"/>
              <p:cNvCxnSpPr/>
              <p:nvPr/>
            </p:nvCxnSpPr>
            <p:spPr>
              <a:xfrm>
                <a:off x="3508072" y="2265175"/>
                <a:ext cx="5303655" cy="15104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2759872" y="2579480"/>
              <a:ext cx="6696238" cy="1182044"/>
              <a:chOff x="2697457" y="1412830"/>
              <a:chExt cx="6696238" cy="1182044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3529659" y="1412830"/>
                <a:ext cx="5864036" cy="301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600" b="1" dirty="0" smtClean="0"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</a:rPr>
                  <a:t>Storage and stability of </a:t>
                </a:r>
                <a:r>
                  <a:rPr lang="en-US" altLang="zh-CN" sz="2600" b="1" dirty="0" err="1" smtClean="0"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</a:rPr>
                  <a:t>phytoliths</a:t>
                </a:r>
                <a:r>
                  <a:rPr lang="en-US" altLang="zh-CN" sz="2600" b="1" dirty="0" smtClean="0"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</a:rPr>
                  <a:t> in soil profiles</a:t>
                </a:r>
                <a:endParaRPr lang="en-US" altLang="zh-CN" sz="2600" b="1" kern="1600" spc="3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2697457" y="2030847"/>
                <a:ext cx="6051855" cy="564027"/>
                <a:chOff x="2759872" y="1251519"/>
                <a:chExt cx="6051855" cy="564027"/>
              </a:xfrm>
            </p:grpSpPr>
            <p:sp>
              <p:nvSpPr>
                <p:cNvPr id="24" name="八边形 23"/>
                <p:cNvSpPr/>
                <p:nvPr/>
              </p:nvSpPr>
              <p:spPr>
                <a:xfrm>
                  <a:off x="2759872" y="1251519"/>
                  <a:ext cx="864000" cy="432000"/>
                </a:xfrm>
                <a:prstGeom prst="octagon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bg2">
                      <a:lumMod val="75000"/>
                      <a:lumOff val="2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>
                  <a:bevelT prst="angle"/>
                  <a:bevelB w="139700" prst="cross"/>
                  <a:extrusionClr>
                    <a:schemeClr val="tx1">
                      <a:lumMod val="65000"/>
                      <a:lumOff val="35000"/>
                    </a:schemeClr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600" b="1" dirty="0" smtClean="0">
                      <a:solidFill>
                        <a:schemeClr val="bg1"/>
                      </a:solidFill>
                    </a:rPr>
                    <a:t>4</a:t>
                  </a:r>
                  <a:endParaRPr lang="zh-CN" altLang="en-US" sz="2600" b="1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25" name="直接箭头连接符 24"/>
                <p:cNvCxnSpPr/>
                <p:nvPr/>
              </p:nvCxnSpPr>
              <p:spPr>
                <a:xfrm>
                  <a:off x="3508072" y="1815546"/>
                  <a:ext cx="5303655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组合 6"/>
            <p:cNvGrpSpPr/>
            <p:nvPr/>
          </p:nvGrpSpPr>
          <p:grpSpPr>
            <a:xfrm>
              <a:off x="2759872" y="2505611"/>
              <a:ext cx="6747963" cy="1035700"/>
              <a:chOff x="2697457" y="3247460"/>
              <a:chExt cx="6747963" cy="1035700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3555949" y="3981966"/>
                <a:ext cx="5889471" cy="301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600" b="1" dirty="0" err="1" smtClean="0">
                    <a:solidFill>
                      <a:srgbClr val="33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Phytolith</a:t>
                </a:r>
                <a:r>
                  <a:rPr lang="en-US" altLang="zh-CN" sz="2600" b="1" dirty="0" smtClean="0">
                    <a:solidFill>
                      <a:srgbClr val="33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600" b="1" dirty="0">
                    <a:solidFill>
                      <a:srgbClr val="33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altLang="zh-CN" sz="2600" b="1" dirty="0" smtClean="0">
                    <a:solidFill>
                      <a:srgbClr val="33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sequestration in ecosystems of China</a:t>
                </a:r>
                <a:endParaRPr lang="zh-CN" altLang="en-US" sz="2600" b="1" kern="1600" spc="300" dirty="0">
                  <a:solidFill>
                    <a:srgbClr val="3333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2697457" y="3247460"/>
                <a:ext cx="6051855" cy="545089"/>
                <a:chOff x="2759872" y="1595202"/>
                <a:chExt cx="6051855" cy="545089"/>
              </a:xfrm>
            </p:grpSpPr>
            <p:sp>
              <p:nvSpPr>
                <p:cNvPr id="20" name="八边形 19"/>
                <p:cNvSpPr/>
                <p:nvPr/>
              </p:nvSpPr>
              <p:spPr>
                <a:xfrm>
                  <a:off x="2759872" y="1595202"/>
                  <a:ext cx="864000" cy="432000"/>
                </a:xfrm>
                <a:prstGeom prst="octagon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bg2">
                      <a:lumMod val="75000"/>
                      <a:lumOff val="2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>
                  <a:bevelT prst="angle"/>
                  <a:bevelB w="139700" prst="cross"/>
                  <a:extrusionClr>
                    <a:schemeClr val="tx1">
                      <a:lumMod val="65000"/>
                      <a:lumOff val="35000"/>
                    </a:schemeClr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600" b="1" dirty="0" smtClean="0">
                      <a:solidFill>
                        <a:schemeClr val="bg1"/>
                      </a:solidFill>
                    </a:rPr>
                    <a:t>3</a:t>
                  </a:r>
                  <a:endParaRPr lang="zh-CN" altLang="en-US" sz="2600" b="1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21" name="直接箭头连接符 20"/>
                <p:cNvCxnSpPr/>
                <p:nvPr/>
              </p:nvCxnSpPr>
              <p:spPr>
                <a:xfrm>
                  <a:off x="3508072" y="2140291"/>
                  <a:ext cx="5303655" cy="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组合 7"/>
            <p:cNvGrpSpPr/>
            <p:nvPr/>
          </p:nvGrpSpPr>
          <p:grpSpPr>
            <a:xfrm>
              <a:off x="2759872" y="3849608"/>
              <a:ext cx="6046347" cy="475835"/>
              <a:chOff x="2697457" y="3505111"/>
              <a:chExt cx="6046347" cy="475835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3555949" y="3505111"/>
                <a:ext cx="4456495" cy="379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600" b="1" noProof="1" smtClean="0">
                    <a:solidFill>
                      <a:srgbClr val="0000FF"/>
                    </a:solidFill>
                    <a:latin typeface="Times New Roman" panose="02020603050405020304" pitchFamily="18" charset="0"/>
                    <a:ea typeface="黑体" pitchFamily="49" charset="-122"/>
                    <a:cs typeface="Times New Roman" panose="02020603050405020304" pitchFamily="18" charset="0"/>
                    <a:sym typeface="Arial" pitchFamily="34" charset="0"/>
                  </a:rPr>
                  <a:t>Conclusions and perspectives</a:t>
                </a:r>
                <a:endParaRPr lang="zh-CN" altLang="en-US" sz="2600" b="1" noProof="1">
                  <a:solidFill>
                    <a:srgbClr val="0000FF"/>
                  </a:solidFill>
                  <a:latin typeface="Times New Roman" panose="02020603050405020304" pitchFamily="18" charset="0"/>
                  <a:ea typeface="黑体" pitchFamily="49" charset="-122"/>
                  <a:cs typeface="Times New Roman" panose="02020603050405020304" pitchFamily="18" charset="0"/>
                  <a:sym typeface="Arial" pitchFamily="34" charset="0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2697457" y="3548946"/>
                <a:ext cx="6046347" cy="432000"/>
                <a:chOff x="2759872" y="888567"/>
                <a:chExt cx="6046347" cy="432000"/>
              </a:xfrm>
            </p:grpSpPr>
            <p:sp>
              <p:nvSpPr>
                <p:cNvPr id="16" name="八边形 15"/>
                <p:cNvSpPr/>
                <p:nvPr/>
              </p:nvSpPr>
              <p:spPr>
                <a:xfrm>
                  <a:off x="2759872" y="888567"/>
                  <a:ext cx="864000" cy="432000"/>
                </a:xfrm>
                <a:prstGeom prst="octagon">
                  <a:avLst/>
                </a:prstGeom>
                <a:solidFill>
                  <a:srgbClr val="0000FF"/>
                </a:solidFill>
                <a:ln>
                  <a:solidFill>
                    <a:schemeClr val="bg2">
                      <a:lumMod val="75000"/>
                      <a:lumOff val="2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extrusionH="76200">
                  <a:bevelT prst="angle"/>
                  <a:bevelB w="139700" prst="cross"/>
                  <a:extrusionClr>
                    <a:schemeClr val="tx1">
                      <a:lumMod val="65000"/>
                      <a:lumOff val="35000"/>
                    </a:schemeClr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600" b="1" dirty="0" smtClean="0">
                      <a:solidFill>
                        <a:schemeClr val="bg1"/>
                      </a:solidFill>
                    </a:rPr>
                    <a:t>5</a:t>
                  </a:r>
                  <a:endParaRPr lang="zh-CN" altLang="en-US" sz="2600" b="1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7" name="直接箭头连接符 16"/>
                <p:cNvCxnSpPr/>
                <p:nvPr/>
              </p:nvCxnSpPr>
              <p:spPr>
                <a:xfrm flipV="1">
                  <a:off x="3502564" y="1319758"/>
                  <a:ext cx="5303655" cy="48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1" name="八边形 30"/>
          <p:cNvSpPr/>
          <p:nvPr/>
        </p:nvSpPr>
        <p:spPr>
          <a:xfrm>
            <a:off x="460614" y="1172118"/>
            <a:ext cx="1087050" cy="704559"/>
          </a:xfrm>
          <a:prstGeom prst="octagon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 extrusionH="76200" contourW="12700">
            <a:bevelT prst="angle"/>
            <a:bevelB w="139700" prst="cross"/>
            <a:extrusionClr>
              <a:schemeClr val="tx1">
                <a:lumMod val="65000"/>
                <a:lumOff val="3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600" b="1" dirty="0">
                <a:solidFill>
                  <a:schemeClr val="bg1"/>
                </a:solidFill>
              </a:rPr>
              <a:t>1</a:t>
            </a:r>
            <a:endParaRPr lang="zh-CN" altLang="en-US" sz="2600" b="1" dirty="0">
              <a:solidFill>
                <a:schemeClr val="bg1"/>
              </a:solidFill>
            </a:endParaRPr>
          </a:p>
        </p:txBody>
      </p:sp>
      <p:cxnSp>
        <p:nvCxnSpPr>
          <p:cNvPr id="32" name="直接箭头连接符 31"/>
          <p:cNvCxnSpPr/>
          <p:nvPr/>
        </p:nvCxnSpPr>
        <p:spPr>
          <a:xfrm>
            <a:off x="1401969" y="1892199"/>
            <a:ext cx="6672845" cy="24633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1547664" y="1280373"/>
            <a:ext cx="726846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b="1" dirty="0">
                <a:latin typeface="+mn-lt"/>
              </a:rPr>
              <a:t>T</a:t>
            </a:r>
            <a:r>
              <a:rPr lang="en-US" altLang="zh-CN" sz="2600" b="1" dirty="0" smtClean="0">
                <a:latin typeface="+mn-lt"/>
              </a:rPr>
              <a:t>errestrial biogeochemical cycles of Si and C</a:t>
            </a:r>
            <a:endParaRPr lang="zh-CN" altLang="en-US" sz="2600" b="1" dirty="0">
              <a:latin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73242" y="2329716"/>
            <a:ext cx="62391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 smtClean="0">
                <a:latin typeface="+mn-lt"/>
              </a:rPr>
              <a:t>The characteristics of </a:t>
            </a:r>
            <a:r>
              <a:rPr lang="en-US" altLang="zh-CN" sz="2600" b="1" dirty="0" err="1" smtClean="0">
                <a:latin typeface="+mn-lt"/>
              </a:rPr>
              <a:t>phytoliths</a:t>
            </a:r>
            <a:endParaRPr lang="zh-CN" altLang="en-US" sz="2600" b="1" dirty="0">
              <a:latin typeface="+mn-lt"/>
            </a:endParaRPr>
          </a:p>
        </p:txBody>
      </p:sp>
      <p:sp>
        <p:nvSpPr>
          <p:cNvPr id="26" name="文本框 10"/>
          <p:cNvSpPr txBox="1"/>
          <p:nvPr/>
        </p:nvSpPr>
        <p:spPr>
          <a:xfrm>
            <a:off x="8460432" y="6437585"/>
            <a:ext cx="674833" cy="375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en-US" altLang="zh-CN" dirty="0" smtClean="0">
                <a:latin typeface="+mn-lt"/>
              </a:rPr>
              <a:t>32</a:t>
            </a: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71396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5536" y="260648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Conclusions</a:t>
            </a:r>
            <a:endParaRPr lang="zh-CN" altLang="en-US" sz="2800" dirty="0"/>
          </a:p>
        </p:txBody>
      </p:sp>
      <p:sp>
        <p:nvSpPr>
          <p:cNvPr id="3" name="矩形 2"/>
          <p:cNvSpPr/>
          <p:nvPr/>
        </p:nvSpPr>
        <p:spPr>
          <a:xfrm>
            <a:off x="251520" y="1196752"/>
            <a:ext cx="8496944" cy="2759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ts val="38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altLang="zh-CN" sz="2400" b="1" dirty="0" err="1" smtClean="0">
                <a:latin typeface="+mn-lt"/>
              </a:rPr>
              <a:t>Phytolith</a:t>
            </a:r>
            <a:r>
              <a:rPr lang="en-US" altLang="zh-CN" sz="2400" b="1" dirty="0" smtClean="0">
                <a:latin typeface="+mn-lt"/>
              </a:rPr>
              <a:t> C sequestration in terrestrial ecosystems is a promising biogeochemical C sequestration mechanism and may contribute to the mitigation of global climate warming.</a:t>
            </a:r>
            <a:endParaRPr lang="zh-CN" altLang="en-US" sz="2400" b="1" dirty="0" smtClean="0">
              <a:latin typeface="+mn-lt"/>
            </a:endParaRPr>
          </a:p>
          <a:p>
            <a:pPr marL="457200" indent="-457200" algn="just">
              <a:lnSpc>
                <a:spcPts val="38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altLang="zh-CN" sz="2400" b="1" dirty="0">
                <a:latin typeface="+mn-lt"/>
              </a:rPr>
              <a:t>Management practices that can significantly enhance </a:t>
            </a:r>
            <a:r>
              <a:rPr lang="en-US" altLang="zh-CN" sz="2400" b="1" dirty="0" err="1">
                <a:latin typeface="+mn-lt"/>
              </a:rPr>
              <a:t>phytolith</a:t>
            </a:r>
            <a:r>
              <a:rPr lang="en-US" altLang="zh-CN" sz="2400" b="1" dirty="0">
                <a:latin typeface="+mn-lt"/>
              </a:rPr>
              <a:t> C sequestration include</a:t>
            </a:r>
            <a:r>
              <a:rPr lang="en-US" altLang="zh-CN" sz="2400" b="1" dirty="0" smtClean="0">
                <a:latin typeface="+mn-lt"/>
              </a:rPr>
              <a:t>:</a:t>
            </a:r>
            <a:endParaRPr lang="en-US" altLang="zh-CN" sz="2400" b="1" dirty="0">
              <a:latin typeface="+mn-lt"/>
            </a:endParaRPr>
          </a:p>
        </p:txBody>
      </p:sp>
      <p:sp>
        <p:nvSpPr>
          <p:cNvPr id="5" name="文本框 10"/>
          <p:cNvSpPr txBox="1"/>
          <p:nvPr/>
        </p:nvSpPr>
        <p:spPr>
          <a:xfrm>
            <a:off x="8388424" y="645333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en-US" altLang="zh-CN" dirty="0" smtClean="0">
                <a:latin typeface="+mn-lt"/>
              </a:rPr>
              <a:t>33</a:t>
            </a:r>
            <a:endParaRPr lang="zh-CN" altLang="en-US" dirty="0">
              <a:latin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7544" y="4061496"/>
            <a:ext cx="8352928" cy="2145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ts val="38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zh-CN" sz="2400" b="1" dirty="0">
                <a:latin typeface="+mn-lt"/>
              </a:rPr>
              <a:t>Grassland management to maximize ANPP</a:t>
            </a:r>
          </a:p>
          <a:p>
            <a:pPr marL="457200" indent="-457200" algn="just">
              <a:lnSpc>
                <a:spcPts val="38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zh-CN" sz="2400" b="1" dirty="0">
                <a:latin typeface="+mn-lt"/>
              </a:rPr>
              <a:t>Forest management practices (e.g. bamboo afforestation)</a:t>
            </a:r>
          </a:p>
          <a:p>
            <a:pPr marL="457200" indent="-457200" algn="just">
              <a:lnSpc>
                <a:spcPts val="38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en-US" altLang="zh-CN" sz="2400" b="1" dirty="0">
                <a:latin typeface="+mn-lt"/>
              </a:rPr>
              <a:t>Optimizing crop structures, rational fertilization and irrigation.   </a:t>
            </a:r>
          </a:p>
        </p:txBody>
      </p:sp>
    </p:spTree>
    <p:extLst>
      <p:ext uri="{BB962C8B-B14F-4D97-AF65-F5344CB8AC3E}">
        <p14:creationId xmlns:p14="http://schemas.microsoft.com/office/powerpoint/2010/main" val="26422670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23528" y="1151565"/>
            <a:ext cx="8424936" cy="510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3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altLang="zh-CN" sz="2400" b="1" dirty="0" smtClean="0">
                <a:latin typeface="+mn-lt"/>
              </a:rPr>
              <a:t>Understanding factors </a:t>
            </a:r>
            <a:r>
              <a:rPr lang="en-US" altLang="zh-CN" sz="2400" b="1" dirty="0">
                <a:latin typeface="+mn-lt"/>
              </a:rPr>
              <a:t>controlling the </a:t>
            </a:r>
            <a:r>
              <a:rPr lang="en-US" altLang="zh-CN" sz="2400" b="1" dirty="0" smtClean="0">
                <a:latin typeface="+mn-lt"/>
              </a:rPr>
              <a:t>turnover and stability </a:t>
            </a:r>
            <a:r>
              <a:rPr lang="en-US" altLang="zh-CN" sz="2400" b="1" dirty="0">
                <a:latin typeface="+mn-lt"/>
              </a:rPr>
              <a:t>of </a:t>
            </a:r>
            <a:r>
              <a:rPr lang="en-US" altLang="zh-CN" sz="2400" b="1" dirty="0" err="1" smtClean="0">
                <a:latin typeface="+mn-lt"/>
              </a:rPr>
              <a:t>phytoliths</a:t>
            </a:r>
            <a:r>
              <a:rPr lang="en-US" altLang="zh-CN" sz="2400" b="1" dirty="0" smtClean="0">
                <a:latin typeface="+mn-lt"/>
              </a:rPr>
              <a:t> in different environment is necessary.</a:t>
            </a:r>
            <a:endParaRPr lang="en-US" altLang="zh-CN" sz="2400" b="1" dirty="0">
              <a:latin typeface="+mn-lt"/>
            </a:endParaRPr>
          </a:p>
          <a:p>
            <a:pPr marL="342900" indent="-342900" algn="just">
              <a:lnSpc>
                <a:spcPct val="13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altLang="zh-CN" sz="2400" b="1" dirty="0" smtClean="0">
                <a:latin typeface="+mn-lt"/>
              </a:rPr>
              <a:t>Contribution </a:t>
            </a:r>
            <a:r>
              <a:rPr lang="en-US" altLang="zh-CN" sz="2400" b="1" dirty="0">
                <a:latin typeface="+mn-lt"/>
              </a:rPr>
              <a:t>of </a:t>
            </a:r>
            <a:r>
              <a:rPr lang="en-US" altLang="zh-CN" sz="2400" b="1" dirty="0" smtClean="0">
                <a:latin typeface="+mn-lt"/>
              </a:rPr>
              <a:t>grasslands and </a:t>
            </a:r>
            <a:r>
              <a:rPr lang="en-US" altLang="zh-CN" sz="2400" b="1" dirty="0">
                <a:latin typeface="+mn-lt"/>
              </a:rPr>
              <a:t>other </a:t>
            </a:r>
            <a:r>
              <a:rPr lang="en-US" altLang="zh-CN" sz="2400" b="1" dirty="0" smtClean="0">
                <a:latin typeface="+mn-lt"/>
              </a:rPr>
              <a:t>ecosystems to </a:t>
            </a:r>
            <a:r>
              <a:rPr lang="en-US" altLang="zh-CN" sz="2400" b="1" dirty="0">
                <a:latin typeface="+mn-lt"/>
              </a:rPr>
              <a:t>the global </a:t>
            </a:r>
            <a:r>
              <a:rPr lang="en-US" altLang="zh-CN" sz="2400" b="1" dirty="0" err="1" smtClean="0">
                <a:latin typeface="+mn-lt"/>
              </a:rPr>
              <a:t>phytolith</a:t>
            </a:r>
            <a:r>
              <a:rPr lang="en-US" altLang="zh-CN" sz="2400" b="1" dirty="0" smtClean="0">
                <a:latin typeface="+mn-lt"/>
              </a:rPr>
              <a:t> C sequestration needs </a:t>
            </a:r>
            <a:r>
              <a:rPr lang="en-US" altLang="zh-CN" sz="2400" b="1" dirty="0">
                <a:latin typeface="+mn-lt"/>
              </a:rPr>
              <a:t>to be quantified</a:t>
            </a:r>
            <a:r>
              <a:rPr lang="en-US" altLang="zh-CN" sz="2400" b="1" dirty="0" smtClean="0">
                <a:latin typeface="+mn-lt"/>
              </a:rPr>
              <a:t>.</a:t>
            </a:r>
          </a:p>
          <a:p>
            <a:pPr marL="342900" indent="-342900" algn="just">
              <a:lnSpc>
                <a:spcPct val="13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altLang="zh-CN" sz="2400" b="1" dirty="0">
                <a:latin typeface="+mn-lt"/>
              </a:rPr>
              <a:t>C</a:t>
            </a:r>
            <a:r>
              <a:rPr lang="en-US" altLang="zh-CN" sz="2400" b="1" dirty="0" smtClean="0">
                <a:latin typeface="+mn-lt"/>
              </a:rPr>
              <a:t>ost </a:t>
            </a:r>
            <a:r>
              <a:rPr lang="en-US" altLang="zh-CN" sz="2400" b="1" dirty="0">
                <a:latin typeface="+mn-lt"/>
              </a:rPr>
              <a:t>and potential of each </a:t>
            </a:r>
            <a:r>
              <a:rPr lang="en-US" altLang="zh-CN" sz="2400" b="1" dirty="0" smtClean="0">
                <a:latin typeface="+mn-lt"/>
              </a:rPr>
              <a:t>measure </a:t>
            </a:r>
            <a:r>
              <a:rPr lang="en-US" altLang="zh-CN" sz="2400" b="1" dirty="0">
                <a:latin typeface="+mn-lt"/>
              </a:rPr>
              <a:t>deserve investigation to enhance </a:t>
            </a:r>
            <a:r>
              <a:rPr lang="en-US" altLang="zh-CN" sz="2400" b="1" dirty="0" smtClean="0">
                <a:latin typeface="+mn-lt"/>
              </a:rPr>
              <a:t>terrestrial biogeochemical </a:t>
            </a:r>
            <a:r>
              <a:rPr lang="en-US" altLang="zh-CN" sz="2400" b="1" dirty="0">
                <a:latin typeface="+mn-lt"/>
              </a:rPr>
              <a:t>C</a:t>
            </a:r>
            <a:r>
              <a:rPr lang="en-US" altLang="zh-CN" sz="2400" b="1" dirty="0" smtClean="0">
                <a:latin typeface="+mn-lt"/>
              </a:rPr>
              <a:t> sequestration.</a:t>
            </a:r>
            <a:endParaRPr lang="en-US" altLang="zh-CN" sz="2400" b="1" dirty="0">
              <a:latin typeface="+mn-lt"/>
            </a:endParaRPr>
          </a:p>
          <a:p>
            <a:pPr marL="342900" indent="-342900" algn="just">
              <a:lnSpc>
                <a:spcPct val="13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altLang="zh-CN" sz="2400" b="1" dirty="0" err="1" smtClean="0">
                <a:latin typeface="+mn-lt"/>
              </a:rPr>
              <a:t>Phytolith</a:t>
            </a:r>
            <a:r>
              <a:rPr lang="en-US" altLang="zh-CN" sz="2400" b="1" dirty="0" smtClean="0">
                <a:latin typeface="+mn-lt"/>
              </a:rPr>
              <a:t> </a:t>
            </a:r>
            <a:r>
              <a:rPr lang="en-US" altLang="zh-CN" sz="2400" b="1" dirty="0">
                <a:latin typeface="+mn-lt"/>
              </a:rPr>
              <a:t>C sequestration </a:t>
            </a:r>
            <a:r>
              <a:rPr lang="en-US" altLang="zh-CN" sz="2400" b="1" dirty="0" smtClean="0">
                <a:latin typeface="+mn-lt"/>
              </a:rPr>
              <a:t>and related </a:t>
            </a:r>
            <a:r>
              <a:rPr lang="en-US" altLang="zh-CN" sz="2400" b="1" dirty="0">
                <a:latin typeface="+mn-lt"/>
              </a:rPr>
              <a:t>biogeochemical C sequestration </a:t>
            </a:r>
            <a:r>
              <a:rPr lang="en-US" altLang="zh-CN" sz="2400" b="1" dirty="0" smtClean="0">
                <a:latin typeface="+mn-lt"/>
              </a:rPr>
              <a:t>processes should </a:t>
            </a:r>
            <a:r>
              <a:rPr lang="en-US" altLang="zh-CN" sz="2400" b="1" dirty="0">
                <a:latin typeface="+mn-lt"/>
              </a:rPr>
              <a:t>be incorporated into </a:t>
            </a:r>
            <a:r>
              <a:rPr lang="en-US" altLang="zh-CN" sz="2400" b="1" dirty="0" smtClean="0">
                <a:latin typeface="+mn-lt"/>
              </a:rPr>
              <a:t>carbon-climate feedback models.</a:t>
            </a:r>
            <a:endParaRPr kumimoji="1" lang="en-US" altLang="zh-CN" sz="2400" b="1" kern="0" dirty="0">
              <a:latin typeface="+mn-lt"/>
              <a:ea typeface="黑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3528" y="260648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P</a:t>
            </a:r>
            <a:r>
              <a:rPr lang="en-US" altLang="zh-CN" sz="28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erspectives</a:t>
            </a:r>
            <a:endParaRPr lang="en-US" altLang="zh-CN" sz="3200" b="1" kern="1600" spc="300" dirty="0">
              <a:solidFill>
                <a:srgbClr val="00006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zh-CN" altLang="en-US" sz="3200" b="1" kern="1600" spc="300" dirty="0">
              <a:solidFill>
                <a:srgbClr val="00006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10"/>
          <p:cNvSpPr txBox="1"/>
          <p:nvPr/>
        </p:nvSpPr>
        <p:spPr>
          <a:xfrm>
            <a:off x="8388424" y="645333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en-US" altLang="zh-CN" dirty="0" smtClean="0">
                <a:latin typeface="+mn-lt"/>
              </a:rPr>
              <a:t>34</a:t>
            </a: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220086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3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5536" y="2721694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0000FF"/>
                </a:solidFill>
                <a:latin typeface="+mn-lt"/>
              </a:rPr>
              <a:t>Thank you for your attention!</a:t>
            </a:r>
            <a:endParaRPr lang="zh-CN" altLang="en-US" sz="54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" name="文本框 10"/>
          <p:cNvSpPr txBox="1"/>
          <p:nvPr/>
        </p:nvSpPr>
        <p:spPr>
          <a:xfrm>
            <a:off x="8460432" y="648866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en-US" altLang="zh-CN" dirty="0" smtClean="0">
                <a:latin typeface="+mn-lt"/>
              </a:rPr>
              <a:t>35</a:t>
            </a: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61783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ju-1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自定义 1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flip="none" rotWithShape="1">
          <a:gsLst>
            <a:gs pos="0">
              <a:srgbClr val="B3D2FF"/>
            </a:gs>
            <a:gs pos="50000">
              <a:srgbClr val="F3F8FF"/>
            </a:gs>
            <a:gs pos="100000">
              <a:srgbClr val="B3D2FF"/>
            </a:gs>
          </a:gsLst>
          <a:lin ang="13500000" scaled="1"/>
          <a:tileRect/>
        </a:gradFill>
        <a:ln w="38100">
          <a:solidFill>
            <a:schemeClr val="tx1"/>
          </a:solidFill>
          <a:round/>
          <a:headEnd/>
          <a:tailEnd/>
        </a:ln>
        <a:effectLst/>
      </a:spPr>
      <a:bodyPr wrap="none" anchor="ctr"/>
      <a:lstStyle>
        <a:defPPr marL="0" marR="0" indent="0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kern="0" cap="none" spc="0" normalizeH="0" baseline="0" noProof="0" smtClean="0">
            <a:ln>
              <a:noFill/>
            </a:ln>
            <a:solidFill>
              <a:srgbClr val="2B166E"/>
            </a:solidFill>
            <a:uLnTx/>
            <a:uFillTx/>
            <a:latin typeface="Verdana" pitchFamily="34" charset="0"/>
            <a:ea typeface="+mn-ea"/>
          </a:defRPr>
        </a:defPPr>
      </a:lstStyle>
    </a:spDef>
    <a:lnDef>
      <a:spPr bwMode="auto">
        <a:noFill/>
        <a:ln>
          <a:solidFill>
            <a:schemeClr val="tx1"/>
          </a:solidFill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34964</TotalTime>
  <Words>2589</Words>
  <Application>Microsoft Office PowerPoint</Application>
  <PresentationFormat>全屏显示(4:3)</PresentationFormat>
  <Paragraphs>665</Paragraphs>
  <Slides>35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36" baseType="lpstr">
      <vt:lpstr>Tju-1</vt:lpstr>
      <vt:lpstr>PowerPoint 演示文稿</vt:lpstr>
      <vt:lpstr>Outline</vt:lpstr>
      <vt:lpstr>PowerPoint 演示文稿</vt:lpstr>
      <vt:lpstr>PowerPoint 演示文稿</vt:lpstr>
      <vt:lpstr>Outline</vt:lpstr>
      <vt:lpstr>PowerPoint 演示文稿</vt:lpstr>
      <vt:lpstr>PowerPoint 演示文稿</vt:lpstr>
      <vt:lpstr>PowerPoint 演示文稿</vt:lpstr>
      <vt:lpstr>PowerPoint 演示文稿</vt:lpstr>
      <vt:lpstr>Outline</vt:lpstr>
      <vt:lpstr>PowerPoint 演示文稿</vt:lpstr>
      <vt:lpstr>PowerPoint 演示文稿</vt:lpstr>
      <vt:lpstr>PowerPoint 演示文稿</vt:lpstr>
      <vt:lpstr>Outline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Outline</vt:lpstr>
      <vt:lpstr>PowerPoint 演示文稿</vt:lpstr>
      <vt:lpstr>PowerPoint 演示文稿</vt:lpstr>
      <vt:lpstr>PowerPoint 演示文稿</vt:lpstr>
    </vt:vector>
  </TitlesOfParts>
  <Company>GCT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Lisor</dc:creator>
  <cp:lastModifiedBy>SONG</cp:lastModifiedBy>
  <cp:revision>3341</cp:revision>
  <cp:lastPrinted>2013-06-08T05:35:19Z</cp:lastPrinted>
  <dcterms:created xsi:type="dcterms:W3CDTF">2010-11-16T10:54:27Z</dcterms:created>
  <dcterms:modified xsi:type="dcterms:W3CDTF">2017-04-18T12:32:22Z</dcterms:modified>
</cp:coreProperties>
</file>