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22"/>
  </p:notesMasterIdLst>
  <p:sldIdLst>
    <p:sldId id="256" r:id="rId2"/>
    <p:sldId id="257" r:id="rId3"/>
    <p:sldId id="258" r:id="rId4"/>
    <p:sldId id="271" r:id="rId5"/>
    <p:sldId id="272" r:id="rId6"/>
    <p:sldId id="273" r:id="rId7"/>
    <p:sldId id="259" r:id="rId8"/>
    <p:sldId id="260" r:id="rId9"/>
    <p:sldId id="266" r:id="rId10"/>
    <p:sldId id="268" r:id="rId11"/>
    <p:sldId id="267" r:id="rId12"/>
    <p:sldId id="270" r:id="rId13"/>
    <p:sldId id="269" r:id="rId14"/>
    <p:sldId id="261" r:id="rId15"/>
    <p:sldId id="263" r:id="rId16"/>
    <p:sldId id="276" r:id="rId17"/>
    <p:sldId id="265" r:id="rId18"/>
    <p:sldId id="277" r:id="rId19"/>
    <p:sldId id="280" r:id="rId20"/>
    <p:sldId id="279" r:id="rId2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9292" autoAdjust="0"/>
  </p:normalViewPr>
  <p:slideViewPr>
    <p:cSldViewPr>
      <p:cViewPr>
        <p:scale>
          <a:sx n="80" d="100"/>
          <a:sy n="80" d="100"/>
        </p:scale>
        <p:origin x="-462"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01E0AB4-A187-44C8-9232-299C4CAF094C}" type="datetimeFigureOut">
              <a:rPr lang="tr-TR" smtClean="0"/>
              <a:t>26.10.2016</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3DC3E1-E5CF-4A0C-B515-C81DEEFC6041}" type="slidenum">
              <a:rPr lang="tr-TR" smtClean="0"/>
              <a:t>‹#›</a:t>
            </a:fld>
            <a:endParaRPr lang="tr-TR"/>
          </a:p>
        </p:txBody>
      </p:sp>
    </p:spTree>
    <p:extLst>
      <p:ext uri="{BB962C8B-B14F-4D97-AF65-F5344CB8AC3E}">
        <p14:creationId xmlns:p14="http://schemas.microsoft.com/office/powerpoint/2010/main" val="29676893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sz="1800" kern="1200" dirty="0" smtClean="0">
                <a:solidFill>
                  <a:schemeClr val="tx1"/>
                </a:solidFill>
                <a:effectLst/>
                <a:latin typeface="+mn-lt"/>
                <a:ea typeface="+mn-ea"/>
                <a:cs typeface="+mn-cs"/>
              </a:rPr>
              <a:t>Climate change, or global warming, refers to the rise in average surface temperatures on Earth. </a:t>
            </a:r>
            <a:endParaRPr lang="tr-TR" sz="1800" kern="1200" dirty="0" smtClean="0">
              <a:solidFill>
                <a:schemeClr val="tx1"/>
              </a:solidFill>
              <a:effectLst/>
              <a:latin typeface="+mn-lt"/>
              <a:ea typeface="+mn-ea"/>
              <a:cs typeface="+mn-cs"/>
            </a:endParaRPr>
          </a:p>
          <a:p>
            <a:r>
              <a:rPr lang="en-US" sz="1800" kern="1200" dirty="0" smtClean="0">
                <a:solidFill>
                  <a:schemeClr val="tx1"/>
                </a:solidFill>
                <a:effectLst/>
                <a:latin typeface="+mn-lt"/>
                <a:ea typeface="+mn-ea"/>
                <a:cs typeface="+mn-cs"/>
              </a:rPr>
              <a:t>The Earth's climate has changed throughout history.</a:t>
            </a:r>
            <a:r>
              <a:rPr lang="tr-TR" sz="1800" kern="1200" dirty="0" smtClean="0">
                <a:solidFill>
                  <a:schemeClr val="tx1"/>
                </a:solidFill>
                <a:effectLst/>
                <a:latin typeface="+mn-lt"/>
                <a:ea typeface="+mn-ea"/>
                <a:cs typeface="+mn-cs"/>
              </a:rPr>
              <a:t> </a:t>
            </a:r>
            <a:r>
              <a:rPr lang="tr-TR" sz="1800" kern="1200" dirty="0" err="1" smtClean="0">
                <a:solidFill>
                  <a:schemeClr val="tx1"/>
                </a:solidFill>
                <a:effectLst/>
                <a:latin typeface="+mn-lt"/>
                <a:ea typeface="+mn-ea"/>
                <a:cs typeface="+mn-cs"/>
              </a:rPr>
              <a:t>However</a:t>
            </a:r>
            <a:r>
              <a:rPr lang="tr-TR" sz="1800" kern="1200" dirty="0" smtClean="0">
                <a:solidFill>
                  <a:schemeClr val="tx1"/>
                </a:solidFill>
                <a:effectLst/>
                <a:latin typeface="+mn-lt"/>
                <a:ea typeface="+mn-ea"/>
                <a:cs typeface="+mn-cs"/>
              </a:rPr>
              <a:t>, </a:t>
            </a:r>
            <a:r>
              <a:rPr lang="tr-TR" sz="1800" kern="1200" dirty="0" err="1" smtClean="0">
                <a:solidFill>
                  <a:schemeClr val="tx1"/>
                </a:solidFill>
                <a:effectLst/>
                <a:latin typeface="+mn-lt"/>
                <a:ea typeface="+mn-ea"/>
                <a:cs typeface="+mn-cs"/>
              </a:rPr>
              <a:t>most</a:t>
            </a:r>
            <a:r>
              <a:rPr lang="tr-TR" sz="1800" kern="1200" dirty="0" smtClean="0">
                <a:solidFill>
                  <a:schemeClr val="tx1"/>
                </a:solidFill>
                <a:effectLst/>
                <a:latin typeface="+mn-lt"/>
                <a:ea typeface="+mn-ea"/>
                <a:cs typeface="+mn-cs"/>
              </a:rPr>
              <a:t> </a:t>
            </a:r>
            <a:r>
              <a:rPr lang="tr-TR" sz="1800" kern="1200" dirty="0" err="1" smtClean="0">
                <a:solidFill>
                  <a:schemeClr val="tx1"/>
                </a:solidFill>
                <a:effectLst/>
                <a:latin typeface="+mn-lt"/>
                <a:ea typeface="+mn-ea"/>
                <a:cs typeface="+mn-cs"/>
              </a:rPr>
              <a:t>changes</a:t>
            </a:r>
            <a:r>
              <a:rPr lang="tr-TR" sz="1800" kern="1200" dirty="0" smtClean="0">
                <a:solidFill>
                  <a:schemeClr val="tx1"/>
                </a:solidFill>
                <a:effectLst/>
                <a:latin typeface="+mn-lt"/>
                <a:ea typeface="+mn-ea"/>
                <a:cs typeface="+mn-cs"/>
              </a:rPr>
              <a:t> </a:t>
            </a:r>
            <a:r>
              <a:rPr lang="tr-TR" sz="1800" kern="1200" dirty="0" err="1" smtClean="0">
                <a:solidFill>
                  <a:schemeClr val="tx1"/>
                </a:solidFill>
                <a:effectLst/>
                <a:latin typeface="+mn-lt"/>
                <a:ea typeface="+mn-ea"/>
                <a:cs typeface="+mn-cs"/>
              </a:rPr>
              <a:t>were</a:t>
            </a:r>
            <a:r>
              <a:rPr lang="tr-TR" sz="1800" kern="1200" dirty="0" smtClean="0">
                <a:solidFill>
                  <a:schemeClr val="tx1"/>
                </a:solidFill>
                <a:effectLst/>
                <a:latin typeface="+mn-lt"/>
                <a:ea typeface="+mn-ea"/>
                <a:cs typeface="+mn-cs"/>
              </a:rPr>
              <a:t> </a:t>
            </a:r>
            <a:r>
              <a:rPr lang="tr-TR" sz="1800" kern="1200" dirty="0" err="1" smtClean="0">
                <a:solidFill>
                  <a:schemeClr val="tx1"/>
                </a:solidFill>
                <a:effectLst/>
                <a:latin typeface="+mn-lt"/>
                <a:ea typeface="+mn-ea"/>
                <a:cs typeface="+mn-cs"/>
              </a:rPr>
              <a:t>due</a:t>
            </a:r>
            <a:r>
              <a:rPr lang="tr-TR" sz="1800" kern="1200" dirty="0" smtClean="0">
                <a:solidFill>
                  <a:schemeClr val="tx1"/>
                </a:solidFill>
                <a:effectLst/>
                <a:latin typeface="+mn-lt"/>
                <a:ea typeface="+mn-ea"/>
                <a:cs typeface="+mn-cs"/>
              </a:rPr>
              <a:t> </a:t>
            </a:r>
            <a:r>
              <a:rPr lang="tr-TR" sz="1800" kern="1200" dirty="0" err="1" smtClean="0">
                <a:solidFill>
                  <a:schemeClr val="tx1"/>
                </a:solidFill>
                <a:effectLst/>
                <a:latin typeface="+mn-lt"/>
                <a:ea typeface="+mn-ea"/>
                <a:cs typeface="+mn-cs"/>
              </a:rPr>
              <a:t>to</a:t>
            </a:r>
            <a:r>
              <a:rPr lang="tr-TR" sz="1800" kern="1200" dirty="0" smtClean="0">
                <a:solidFill>
                  <a:schemeClr val="tx1"/>
                </a:solidFill>
                <a:effectLst/>
                <a:latin typeface="+mn-lt"/>
                <a:ea typeface="+mn-ea"/>
                <a:cs typeface="+mn-cs"/>
              </a:rPr>
              <a:t> </a:t>
            </a:r>
            <a:r>
              <a:rPr lang="tr-TR" sz="1800" kern="1200" dirty="0" err="1" smtClean="0">
                <a:solidFill>
                  <a:schemeClr val="tx1"/>
                </a:solidFill>
                <a:effectLst/>
                <a:latin typeface="+mn-lt"/>
                <a:ea typeface="+mn-ea"/>
                <a:cs typeface="+mn-cs"/>
              </a:rPr>
              <a:t>small</a:t>
            </a:r>
            <a:r>
              <a:rPr lang="tr-TR" sz="1800" kern="1200" dirty="0" smtClean="0">
                <a:solidFill>
                  <a:schemeClr val="tx1"/>
                </a:solidFill>
                <a:effectLst/>
                <a:latin typeface="+mn-lt"/>
                <a:ea typeface="+mn-ea"/>
                <a:cs typeface="+mn-cs"/>
              </a:rPr>
              <a:t> </a:t>
            </a:r>
            <a:r>
              <a:rPr lang="tr-TR" sz="1800" kern="1200" dirty="0" err="1" smtClean="0">
                <a:solidFill>
                  <a:schemeClr val="tx1"/>
                </a:solidFill>
                <a:effectLst/>
                <a:latin typeface="+mn-lt"/>
                <a:ea typeface="+mn-ea"/>
                <a:cs typeface="+mn-cs"/>
              </a:rPr>
              <a:t>variations</a:t>
            </a:r>
            <a:r>
              <a:rPr lang="tr-TR" sz="1800" kern="1200" dirty="0" smtClean="0">
                <a:solidFill>
                  <a:schemeClr val="tx1"/>
                </a:solidFill>
                <a:effectLst/>
                <a:latin typeface="+mn-lt"/>
                <a:ea typeface="+mn-ea"/>
                <a:cs typeface="+mn-cs"/>
              </a:rPr>
              <a:t> in </a:t>
            </a:r>
            <a:r>
              <a:rPr lang="tr-TR" sz="1800" kern="1200" dirty="0" err="1" smtClean="0">
                <a:solidFill>
                  <a:schemeClr val="tx1"/>
                </a:solidFill>
                <a:effectLst/>
                <a:latin typeface="+mn-lt"/>
                <a:ea typeface="+mn-ea"/>
                <a:cs typeface="+mn-cs"/>
              </a:rPr>
              <a:t>Earth’s</a:t>
            </a:r>
            <a:r>
              <a:rPr lang="tr-TR" sz="1800" kern="1200" dirty="0" smtClean="0">
                <a:solidFill>
                  <a:schemeClr val="tx1"/>
                </a:solidFill>
                <a:effectLst/>
                <a:latin typeface="+mn-lt"/>
                <a:ea typeface="+mn-ea"/>
                <a:cs typeface="+mn-cs"/>
              </a:rPr>
              <a:t> </a:t>
            </a:r>
            <a:r>
              <a:rPr lang="tr-TR" sz="1800" kern="1200" dirty="0" err="1" smtClean="0">
                <a:solidFill>
                  <a:schemeClr val="tx1"/>
                </a:solidFill>
                <a:effectLst/>
                <a:latin typeface="+mn-lt"/>
                <a:ea typeface="+mn-ea"/>
                <a:cs typeface="+mn-cs"/>
              </a:rPr>
              <a:t>orbit</a:t>
            </a:r>
            <a:r>
              <a:rPr lang="tr-TR" sz="1800" kern="1200" dirty="0" smtClean="0">
                <a:solidFill>
                  <a:schemeClr val="tx1"/>
                </a:solidFill>
                <a:effectLst/>
                <a:latin typeface="+mn-lt"/>
                <a:ea typeface="+mn-ea"/>
                <a:cs typeface="+mn-cs"/>
              </a:rPr>
              <a:t> </a:t>
            </a:r>
            <a:r>
              <a:rPr lang="tr-TR" sz="1800" kern="1200" dirty="0" err="1" smtClean="0">
                <a:solidFill>
                  <a:schemeClr val="tx1"/>
                </a:solidFill>
                <a:effectLst/>
                <a:latin typeface="+mn-lt"/>
                <a:ea typeface="+mn-ea"/>
                <a:cs typeface="+mn-cs"/>
              </a:rPr>
              <a:t>that</a:t>
            </a:r>
            <a:r>
              <a:rPr lang="tr-TR" sz="1800" kern="1200" dirty="0" smtClean="0">
                <a:solidFill>
                  <a:schemeClr val="tx1"/>
                </a:solidFill>
                <a:effectLst/>
                <a:latin typeface="+mn-lt"/>
                <a:ea typeface="+mn-ea"/>
                <a:cs typeface="+mn-cs"/>
              </a:rPr>
              <a:t> </a:t>
            </a:r>
            <a:r>
              <a:rPr lang="tr-TR" sz="1800" kern="1200" dirty="0" err="1" smtClean="0">
                <a:solidFill>
                  <a:schemeClr val="tx1"/>
                </a:solidFill>
                <a:effectLst/>
                <a:latin typeface="+mn-lt"/>
                <a:ea typeface="+mn-ea"/>
                <a:cs typeface="+mn-cs"/>
              </a:rPr>
              <a:t>change</a:t>
            </a:r>
            <a:r>
              <a:rPr lang="tr-TR" sz="1800" kern="1200" dirty="0" smtClean="0">
                <a:solidFill>
                  <a:schemeClr val="tx1"/>
                </a:solidFill>
                <a:effectLst/>
                <a:latin typeface="+mn-lt"/>
                <a:ea typeface="+mn-ea"/>
                <a:cs typeface="+mn-cs"/>
              </a:rPr>
              <a:t> </a:t>
            </a:r>
            <a:r>
              <a:rPr lang="tr-TR" sz="1800" kern="1200" dirty="0" err="1" smtClean="0">
                <a:solidFill>
                  <a:schemeClr val="tx1"/>
                </a:solidFill>
                <a:effectLst/>
                <a:latin typeface="+mn-lt"/>
                <a:ea typeface="+mn-ea"/>
                <a:cs typeface="+mn-cs"/>
              </a:rPr>
              <a:t>the</a:t>
            </a:r>
            <a:r>
              <a:rPr lang="tr-TR" sz="1800" kern="1200" dirty="0" smtClean="0">
                <a:solidFill>
                  <a:schemeClr val="tx1"/>
                </a:solidFill>
                <a:effectLst/>
                <a:latin typeface="+mn-lt"/>
                <a:ea typeface="+mn-ea"/>
                <a:cs typeface="+mn-cs"/>
              </a:rPr>
              <a:t> </a:t>
            </a:r>
            <a:r>
              <a:rPr lang="tr-TR" sz="1800" kern="1200" dirty="0" err="1" smtClean="0">
                <a:solidFill>
                  <a:schemeClr val="tx1"/>
                </a:solidFill>
                <a:effectLst/>
                <a:latin typeface="+mn-lt"/>
                <a:ea typeface="+mn-ea"/>
                <a:cs typeface="+mn-cs"/>
              </a:rPr>
              <a:t>amount</a:t>
            </a:r>
            <a:r>
              <a:rPr lang="tr-TR" sz="1800" kern="1200" dirty="0" smtClean="0">
                <a:solidFill>
                  <a:schemeClr val="tx1"/>
                </a:solidFill>
                <a:effectLst/>
                <a:latin typeface="+mn-lt"/>
                <a:ea typeface="+mn-ea"/>
                <a:cs typeface="+mn-cs"/>
              </a:rPr>
              <a:t> of solar </a:t>
            </a:r>
            <a:r>
              <a:rPr lang="tr-TR" sz="1800" kern="1200" dirty="0" err="1" smtClean="0">
                <a:solidFill>
                  <a:schemeClr val="tx1"/>
                </a:solidFill>
                <a:effectLst/>
                <a:latin typeface="+mn-lt"/>
                <a:ea typeface="+mn-ea"/>
                <a:cs typeface="+mn-cs"/>
              </a:rPr>
              <a:t>energy</a:t>
            </a:r>
            <a:r>
              <a:rPr lang="tr-TR" sz="1800" kern="1200" dirty="0" smtClean="0">
                <a:solidFill>
                  <a:schemeClr val="tx1"/>
                </a:solidFill>
                <a:effectLst/>
                <a:latin typeface="+mn-lt"/>
                <a:ea typeface="+mn-ea"/>
                <a:cs typeface="+mn-cs"/>
              </a:rPr>
              <a:t> </a:t>
            </a:r>
            <a:r>
              <a:rPr lang="tr-TR" sz="1800" kern="1200" dirty="0" err="1" smtClean="0">
                <a:solidFill>
                  <a:schemeClr val="tx1"/>
                </a:solidFill>
                <a:effectLst/>
                <a:latin typeface="+mn-lt"/>
                <a:ea typeface="+mn-ea"/>
                <a:cs typeface="+mn-cs"/>
              </a:rPr>
              <a:t>our</a:t>
            </a:r>
            <a:r>
              <a:rPr lang="tr-TR" sz="1800" kern="1200" dirty="0" smtClean="0">
                <a:solidFill>
                  <a:schemeClr val="tx1"/>
                </a:solidFill>
                <a:effectLst/>
                <a:latin typeface="+mn-lt"/>
                <a:ea typeface="+mn-ea"/>
                <a:cs typeface="+mn-cs"/>
              </a:rPr>
              <a:t> planet </a:t>
            </a:r>
            <a:r>
              <a:rPr lang="tr-TR" sz="1800" kern="1200" dirty="0" err="1" smtClean="0">
                <a:solidFill>
                  <a:schemeClr val="tx1"/>
                </a:solidFill>
                <a:effectLst/>
                <a:latin typeface="+mn-lt"/>
                <a:ea typeface="+mn-ea"/>
                <a:cs typeface="+mn-cs"/>
              </a:rPr>
              <a:t>receives</a:t>
            </a:r>
            <a:r>
              <a:rPr lang="tr-TR" sz="1800" kern="1200" dirty="0" smtClean="0">
                <a:solidFill>
                  <a:schemeClr val="tx1"/>
                </a:solidFill>
                <a:effectLst/>
                <a:latin typeface="+mn-lt"/>
                <a:ea typeface="+mn-ea"/>
                <a:cs typeface="+mn-cs"/>
              </a:rPr>
              <a:t>.</a:t>
            </a:r>
          </a:p>
          <a:p>
            <a:r>
              <a:rPr lang="en-US" sz="1800" kern="1200" dirty="0" smtClean="0">
                <a:solidFill>
                  <a:schemeClr val="tx1"/>
                </a:solidFill>
                <a:effectLst/>
                <a:latin typeface="+mn-lt"/>
                <a:ea typeface="+mn-ea"/>
                <a:cs typeface="+mn-cs"/>
              </a:rPr>
              <a:t>The current global warming trend is very significant and creates a threat to our planet because most of it is caused by human activities. Also, it is occurring at a great rate, a rate not seen in the past 1,300 years.</a:t>
            </a:r>
            <a:endParaRPr lang="tr-TR" sz="1800" kern="1200" dirty="0" smtClean="0">
              <a:solidFill>
                <a:schemeClr val="tx1"/>
              </a:solidFill>
              <a:effectLst/>
              <a:latin typeface="+mn-lt"/>
              <a:ea typeface="+mn-ea"/>
              <a:cs typeface="+mn-cs"/>
            </a:endParaRPr>
          </a:p>
          <a:p>
            <a:endParaRPr lang="tr-TR" dirty="0" smtClean="0"/>
          </a:p>
          <a:p>
            <a:endParaRPr lang="tr-TR" dirty="0" smtClean="0"/>
          </a:p>
          <a:p>
            <a:endParaRPr lang="tr-TR" dirty="0" smtClean="0"/>
          </a:p>
          <a:p>
            <a:endParaRPr lang="tr-TR" dirty="0"/>
          </a:p>
        </p:txBody>
      </p:sp>
      <p:sp>
        <p:nvSpPr>
          <p:cNvPr id="4" name="Slayt Numarası Yer Tutucusu 3"/>
          <p:cNvSpPr>
            <a:spLocks noGrp="1"/>
          </p:cNvSpPr>
          <p:nvPr>
            <p:ph type="sldNum" sz="quarter" idx="10"/>
          </p:nvPr>
        </p:nvSpPr>
        <p:spPr/>
        <p:txBody>
          <a:bodyPr/>
          <a:lstStyle/>
          <a:p>
            <a:fld id="{003DC3E1-E5CF-4A0C-B515-C81DEEFC6041}" type="slidenum">
              <a:rPr lang="tr-TR" smtClean="0"/>
              <a:t>2</a:t>
            </a:fld>
            <a:endParaRPr lang="tr-TR"/>
          </a:p>
        </p:txBody>
      </p:sp>
    </p:spTree>
    <p:extLst>
      <p:ext uri="{BB962C8B-B14F-4D97-AF65-F5344CB8AC3E}">
        <p14:creationId xmlns:p14="http://schemas.microsoft.com/office/powerpoint/2010/main" val="40726053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sz="1200" kern="1200" dirty="0" smtClean="0">
                <a:solidFill>
                  <a:schemeClr val="tx1"/>
                </a:solidFill>
                <a:effectLst/>
                <a:latin typeface="+mn-lt"/>
                <a:ea typeface="+mn-ea"/>
                <a:cs typeface="+mn-cs"/>
              </a:rPr>
              <a:t>Unfortunately, what we are facing today is not a typical fluctuation in global temperature.</a:t>
            </a:r>
            <a:endParaRPr lang="tr-TR"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Climate change has resulted in sea level rise, shrinking ice sheets, ocean acidification, decreased snow cover, declining Arctic Sea ice, glacial retreat, severe weather events, droughts and wildfires.</a:t>
            </a:r>
            <a:endParaRPr lang="tr-TR" sz="1200" kern="1200" dirty="0">
              <a:solidFill>
                <a:schemeClr val="tx1"/>
              </a:solidFill>
              <a:effectLst/>
              <a:latin typeface="+mn-lt"/>
              <a:ea typeface="+mn-ea"/>
              <a:cs typeface="+mn-cs"/>
            </a:endParaRPr>
          </a:p>
        </p:txBody>
      </p:sp>
      <p:sp>
        <p:nvSpPr>
          <p:cNvPr id="4" name="Slayt Numarası Yer Tutucusu 3"/>
          <p:cNvSpPr>
            <a:spLocks noGrp="1"/>
          </p:cNvSpPr>
          <p:nvPr>
            <p:ph type="sldNum" sz="quarter" idx="10"/>
          </p:nvPr>
        </p:nvSpPr>
        <p:spPr/>
        <p:txBody>
          <a:bodyPr/>
          <a:lstStyle/>
          <a:p>
            <a:fld id="{003DC3E1-E5CF-4A0C-B515-C81DEEFC6041}" type="slidenum">
              <a:rPr lang="tr-TR" smtClean="0"/>
              <a:t>3</a:t>
            </a:fld>
            <a:endParaRPr lang="tr-TR"/>
          </a:p>
        </p:txBody>
      </p:sp>
    </p:spTree>
    <p:extLst>
      <p:ext uri="{BB962C8B-B14F-4D97-AF65-F5344CB8AC3E}">
        <p14:creationId xmlns:p14="http://schemas.microsoft.com/office/powerpoint/2010/main" val="25670576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sz="1200" kern="1200" dirty="0" smtClean="0">
                <a:solidFill>
                  <a:schemeClr val="tx1"/>
                </a:solidFill>
                <a:effectLst/>
                <a:latin typeface="+mn-lt"/>
                <a:ea typeface="+mn-ea"/>
                <a:cs typeface="+mn-cs"/>
              </a:rPr>
              <a:t>A scientific consensus has been reached to conclude that climate change is primarily due to the human use of fossil fuels, which releases carbon dioxide and other greenhouse gases into the air. </a:t>
            </a:r>
            <a:endParaRPr lang="tr-TR"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gases released into the air trap heat within the atmosphere, and thus have wide range of influences on ecosystems.</a:t>
            </a:r>
            <a:endParaRPr lang="tr-TR" sz="1200" kern="1200" dirty="0" smtClean="0">
              <a:solidFill>
                <a:schemeClr val="tx1"/>
              </a:solidFill>
              <a:effectLst/>
              <a:latin typeface="+mn-lt"/>
              <a:ea typeface="+mn-ea"/>
              <a:cs typeface="+mn-cs"/>
            </a:endParaRPr>
          </a:p>
          <a:p>
            <a:endParaRPr lang="tr-TR" dirty="0"/>
          </a:p>
        </p:txBody>
      </p:sp>
      <p:sp>
        <p:nvSpPr>
          <p:cNvPr id="4" name="Slayt Numarası Yer Tutucusu 3"/>
          <p:cNvSpPr>
            <a:spLocks noGrp="1"/>
          </p:cNvSpPr>
          <p:nvPr>
            <p:ph type="sldNum" sz="quarter" idx="10"/>
          </p:nvPr>
        </p:nvSpPr>
        <p:spPr/>
        <p:txBody>
          <a:bodyPr/>
          <a:lstStyle/>
          <a:p>
            <a:fld id="{003DC3E1-E5CF-4A0C-B515-C81DEEFC6041}" type="slidenum">
              <a:rPr lang="tr-TR" smtClean="0"/>
              <a:t>4</a:t>
            </a:fld>
            <a:endParaRPr lang="tr-TR"/>
          </a:p>
        </p:txBody>
      </p:sp>
    </p:spTree>
    <p:extLst>
      <p:ext uri="{BB962C8B-B14F-4D97-AF65-F5344CB8AC3E}">
        <p14:creationId xmlns:p14="http://schemas.microsoft.com/office/powerpoint/2010/main" val="13580400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These two diagrams clearly show the causes and effects of climate change.</a:t>
            </a:r>
            <a:endParaRPr lang="tr-TR" sz="1200" kern="1200" dirty="0" smtClean="0">
              <a:solidFill>
                <a:schemeClr val="tx1"/>
              </a:solidFill>
              <a:effectLst/>
              <a:latin typeface="+mn-lt"/>
              <a:ea typeface="+mn-ea"/>
              <a:cs typeface="+mn-cs"/>
            </a:endParaRPr>
          </a:p>
          <a:p>
            <a:endParaRPr lang="tr-TR" dirty="0" smtClean="0"/>
          </a:p>
        </p:txBody>
      </p:sp>
      <p:sp>
        <p:nvSpPr>
          <p:cNvPr id="4" name="Slayt Numarası Yer Tutucusu 3"/>
          <p:cNvSpPr>
            <a:spLocks noGrp="1"/>
          </p:cNvSpPr>
          <p:nvPr>
            <p:ph type="sldNum" sz="quarter" idx="10"/>
          </p:nvPr>
        </p:nvSpPr>
        <p:spPr/>
        <p:txBody>
          <a:bodyPr/>
          <a:lstStyle/>
          <a:p>
            <a:fld id="{003DC3E1-E5CF-4A0C-B515-C81DEEFC6041}" type="slidenum">
              <a:rPr lang="tr-TR" smtClean="0"/>
              <a:t>5</a:t>
            </a:fld>
            <a:endParaRPr lang="tr-TR"/>
          </a:p>
        </p:txBody>
      </p:sp>
    </p:spTree>
    <p:extLst>
      <p:ext uri="{BB962C8B-B14F-4D97-AF65-F5344CB8AC3E}">
        <p14:creationId xmlns:p14="http://schemas.microsoft.com/office/powerpoint/2010/main" val="10569507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main aim of the Paris Agreement is to hold the increase in global average temperature below 2 degrees centigrade.</a:t>
            </a:r>
            <a:endParaRPr lang="tr-TR"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tr-TR" dirty="0"/>
          </a:p>
        </p:txBody>
      </p:sp>
      <p:sp>
        <p:nvSpPr>
          <p:cNvPr id="4" name="Slayt Numarası Yer Tutucusu 3"/>
          <p:cNvSpPr>
            <a:spLocks noGrp="1"/>
          </p:cNvSpPr>
          <p:nvPr>
            <p:ph type="sldNum" sz="quarter" idx="10"/>
          </p:nvPr>
        </p:nvSpPr>
        <p:spPr/>
        <p:txBody>
          <a:bodyPr/>
          <a:lstStyle/>
          <a:p>
            <a:fld id="{003DC3E1-E5CF-4A0C-B515-C81DEEFC6041}" type="slidenum">
              <a:rPr lang="tr-TR" smtClean="0"/>
              <a:t>6</a:t>
            </a:fld>
            <a:endParaRPr lang="tr-TR"/>
          </a:p>
        </p:txBody>
      </p:sp>
    </p:spTree>
    <p:extLst>
      <p:ext uri="{BB962C8B-B14F-4D97-AF65-F5344CB8AC3E}">
        <p14:creationId xmlns:p14="http://schemas.microsoft.com/office/powerpoint/2010/main" val="11035143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dirty="0" smtClean="0"/>
              <a:t>The Framework Agreement was a good start to finally address the big problem of climate change on an </a:t>
            </a:r>
            <a:r>
              <a:rPr lang="en-US" dirty="0" err="1" smtClean="0"/>
              <a:t>inernational</a:t>
            </a:r>
            <a:r>
              <a:rPr lang="en-US" dirty="0" smtClean="0"/>
              <a:t> level.</a:t>
            </a:r>
          </a:p>
          <a:p>
            <a:r>
              <a:rPr lang="en-US" dirty="0" smtClean="0"/>
              <a:t>The goals of the summit are really noteworthy, but are they realistic?</a:t>
            </a:r>
          </a:p>
          <a:p>
            <a:r>
              <a:rPr lang="en-US" dirty="0" smtClean="0"/>
              <a:t>First of all, the terms of the agreement are </a:t>
            </a:r>
            <a:r>
              <a:rPr lang="en-US" dirty="0" err="1" smtClean="0"/>
              <a:t>unenforcable</a:t>
            </a:r>
            <a:r>
              <a:rPr lang="en-US" dirty="0" smtClean="0"/>
              <a:t>.</a:t>
            </a:r>
          </a:p>
          <a:p>
            <a:r>
              <a:rPr lang="en-US" dirty="0" smtClean="0"/>
              <a:t>Also, there is no framework that explains what each country will do to meet its commitment targets.. like what technologies they will adopt.. or what reductions they will make in their consumptions.</a:t>
            </a:r>
          </a:p>
          <a:p>
            <a:r>
              <a:rPr lang="en-US" dirty="0" smtClean="0"/>
              <a:t>Yes, we can say that the global energy supply is moving toward clean technology, but at a very slow speed.. at a dangerously low speed.</a:t>
            </a:r>
          </a:p>
          <a:p>
            <a:r>
              <a:rPr lang="en-US" dirty="0" smtClean="0"/>
              <a:t>Holding the increase in global average temperature below 2 degrees centigrade will certainly reduce the risks and impacts of climate change, but it requires a significantly wide coverage of renewables and other fossil fuel free energy resources… and not only that… it also requires large-scale emissions reduction technologies.. </a:t>
            </a:r>
          </a:p>
          <a:p>
            <a:r>
              <a:rPr lang="en-US" dirty="0" smtClean="0"/>
              <a:t>Therefore, it does not look like an attainable goal in the short and most probably in the medium term.</a:t>
            </a:r>
          </a:p>
        </p:txBody>
      </p:sp>
      <p:sp>
        <p:nvSpPr>
          <p:cNvPr id="4" name="Slayt Numarası Yer Tutucusu 3"/>
          <p:cNvSpPr>
            <a:spLocks noGrp="1"/>
          </p:cNvSpPr>
          <p:nvPr>
            <p:ph type="sldNum" sz="quarter" idx="10"/>
          </p:nvPr>
        </p:nvSpPr>
        <p:spPr/>
        <p:txBody>
          <a:bodyPr/>
          <a:lstStyle/>
          <a:p>
            <a:fld id="{003DC3E1-E5CF-4A0C-B515-C81DEEFC6041}" type="slidenum">
              <a:rPr lang="tr-TR" smtClean="0"/>
              <a:t>7</a:t>
            </a:fld>
            <a:endParaRPr lang="tr-TR"/>
          </a:p>
        </p:txBody>
      </p:sp>
    </p:spTree>
    <p:extLst>
      <p:ext uri="{BB962C8B-B14F-4D97-AF65-F5344CB8AC3E}">
        <p14:creationId xmlns:p14="http://schemas.microsoft.com/office/powerpoint/2010/main" val="31977036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Turkey declared its Intended Nationally Determines Contribution as ‘a contribution to the collective efforts towards mitigation of climate change in line with the country’s circumstances and capabilities.</a:t>
            </a:r>
            <a:endParaRPr lang="tr-TR" sz="1200" kern="1200" dirty="0" smtClean="0">
              <a:solidFill>
                <a:schemeClr val="tx1"/>
              </a:solidFill>
              <a:effectLst/>
              <a:latin typeface="+mn-lt"/>
              <a:ea typeface="+mn-ea"/>
              <a:cs typeface="+mn-cs"/>
            </a:endParaRPr>
          </a:p>
          <a:p>
            <a:endParaRPr lang="tr-TR" dirty="0"/>
          </a:p>
        </p:txBody>
      </p:sp>
      <p:sp>
        <p:nvSpPr>
          <p:cNvPr id="4" name="Slayt Numarası Yer Tutucusu 3"/>
          <p:cNvSpPr>
            <a:spLocks noGrp="1"/>
          </p:cNvSpPr>
          <p:nvPr>
            <p:ph type="sldNum" sz="quarter" idx="10"/>
          </p:nvPr>
        </p:nvSpPr>
        <p:spPr/>
        <p:txBody>
          <a:bodyPr/>
          <a:lstStyle/>
          <a:p>
            <a:fld id="{003DC3E1-E5CF-4A0C-B515-C81DEEFC6041}" type="slidenum">
              <a:rPr lang="tr-TR" smtClean="0"/>
              <a:t>8</a:t>
            </a:fld>
            <a:endParaRPr lang="tr-TR"/>
          </a:p>
        </p:txBody>
      </p:sp>
    </p:spTree>
    <p:extLst>
      <p:ext uri="{BB962C8B-B14F-4D97-AF65-F5344CB8AC3E}">
        <p14:creationId xmlns:p14="http://schemas.microsoft.com/office/powerpoint/2010/main" val="29348233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Here is a list of Turkey’s strategies and plans to contribute to the global actions for climate change.</a:t>
            </a:r>
            <a:endParaRPr lang="tr-TR" sz="1200" kern="1200" dirty="0" smtClean="0">
              <a:solidFill>
                <a:schemeClr val="tx1"/>
              </a:solidFill>
              <a:effectLst/>
              <a:latin typeface="+mn-lt"/>
              <a:ea typeface="+mn-ea"/>
              <a:cs typeface="+mn-cs"/>
            </a:endParaRPr>
          </a:p>
          <a:p>
            <a:endParaRPr lang="tr-TR" dirty="0"/>
          </a:p>
        </p:txBody>
      </p:sp>
      <p:sp>
        <p:nvSpPr>
          <p:cNvPr id="4" name="Slayt Numarası Yer Tutucusu 3"/>
          <p:cNvSpPr>
            <a:spLocks noGrp="1"/>
          </p:cNvSpPr>
          <p:nvPr>
            <p:ph type="sldNum" sz="quarter" idx="10"/>
          </p:nvPr>
        </p:nvSpPr>
        <p:spPr/>
        <p:txBody>
          <a:bodyPr/>
          <a:lstStyle/>
          <a:p>
            <a:fld id="{003DC3E1-E5CF-4A0C-B515-C81DEEFC6041}" type="slidenum">
              <a:rPr lang="tr-TR" smtClean="0"/>
              <a:t>9</a:t>
            </a:fld>
            <a:endParaRPr lang="tr-TR"/>
          </a:p>
        </p:txBody>
      </p:sp>
    </p:spTree>
    <p:extLst>
      <p:ext uri="{BB962C8B-B14F-4D97-AF65-F5344CB8AC3E}">
        <p14:creationId xmlns:p14="http://schemas.microsoft.com/office/powerpoint/2010/main" val="22204929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T</a:t>
            </a:r>
            <a:r>
              <a:rPr lang="en-US" dirty="0" smtClean="0"/>
              <a:t>he figure shows the Business-As-Usual Scenario and the Mitigation Scenario.  As seen in the graph, the gap between the business-as-usual scenario and the mitigation scenario increases steadily and by 2030, total greenhouse gas emissions are estimated to be reduced by 21%</a:t>
            </a:r>
            <a:r>
              <a:rPr lang="tr-TR" baseline="0" dirty="0" smtClean="0"/>
              <a:t>.</a:t>
            </a:r>
            <a:endParaRPr lang="tr-TR" dirty="0"/>
          </a:p>
        </p:txBody>
      </p:sp>
      <p:sp>
        <p:nvSpPr>
          <p:cNvPr id="4" name="Slayt Numarası Yer Tutucusu 3"/>
          <p:cNvSpPr>
            <a:spLocks noGrp="1"/>
          </p:cNvSpPr>
          <p:nvPr>
            <p:ph type="sldNum" sz="quarter" idx="10"/>
          </p:nvPr>
        </p:nvSpPr>
        <p:spPr/>
        <p:txBody>
          <a:bodyPr/>
          <a:lstStyle/>
          <a:p>
            <a:fld id="{003DC3E1-E5CF-4A0C-B515-C81DEEFC6041}" type="slidenum">
              <a:rPr lang="tr-TR" smtClean="0"/>
              <a:t>10</a:t>
            </a:fld>
            <a:endParaRPr lang="tr-TR"/>
          </a:p>
        </p:txBody>
      </p:sp>
    </p:spTree>
    <p:extLst>
      <p:ext uri="{BB962C8B-B14F-4D97-AF65-F5344CB8AC3E}">
        <p14:creationId xmlns:p14="http://schemas.microsoft.com/office/powerpoint/2010/main" val="14093422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sz="1200" kern="1200" dirty="0" smtClean="0">
                <a:solidFill>
                  <a:schemeClr val="tx1"/>
                </a:solidFill>
                <a:effectLst/>
                <a:latin typeface="+mn-lt"/>
                <a:ea typeface="+mn-ea"/>
                <a:cs typeface="+mn-cs"/>
              </a:rPr>
              <a:t>Turkey has made a commitment to implement its INDC plans and strategies in these sectors.</a:t>
            </a:r>
            <a:endParaRPr lang="tr-TR"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Energy is the foremost among these sectors, yet it is the most challenging sector for an effective implementation of strategies towards mitigation of climate change.</a:t>
            </a:r>
            <a:endParaRPr lang="tr-TR"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reason is that the energy demand of the country is growing continuously due to growing population, increasing industrialization and rapid economic expansion.</a:t>
            </a:r>
            <a:endParaRPr lang="tr-TR" sz="1200" kern="1200" dirty="0">
              <a:solidFill>
                <a:schemeClr val="tx1"/>
              </a:solidFill>
              <a:effectLst/>
              <a:latin typeface="+mn-lt"/>
              <a:ea typeface="+mn-ea"/>
              <a:cs typeface="+mn-cs"/>
            </a:endParaRPr>
          </a:p>
        </p:txBody>
      </p:sp>
      <p:sp>
        <p:nvSpPr>
          <p:cNvPr id="4" name="Slayt Numarası Yer Tutucusu 3"/>
          <p:cNvSpPr>
            <a:spLocks noGrp="1"/>
          </p:cNvSpPr>
          <p:nvPr>
            <p:ph type="sldNum" sz="quarter" idx="10"/>
          </p:nvPr>
        </p:nvSpPr>
        <p:spPr/>
        <p:txBody>
          <a:bodyPr/>
          <a:lstStyle/>
          <a:p>
            <a:fld id="{003DC3E1-E5CF-4A0C-B515-C81DEEFC6041}" type="slidenum">
              <a:rPr lang="tr-TR" smtClean="0"/>
              <a:t>11</a:t>
            </a:fld>
            <a:endParaRPr lang="tr-TR"/>
          </a:p>
        </p:txBody>
      </p:sp>
    </p:spTree>
    <p:extLst>
      <p:ext uri="{BB962C8B-B14F-4D97-AF65-F5344CB8AC3E}">
        <p14:creationId xmlns:p14="http://schemas.microsoft.com/office/powerpoint/2010/main" val="18337346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sz="1200" kern="1200" dirty="0" smtClean="0">
                <a:solidFill>
                  <a:schemeClr val="tx1"/>
                </a:solidFill>
                <a:effectLst/>
                <a:latin typeface="+mn-lt"/>
                <a:ea typeface="+mn-ea"/>
                <a:cs typeface="+mn-cs"/>
              </a:rPr>
              <a:t>Coal continues to be an essential source of power in Turkey.</a:t>
            </a:r>
            <a:endParaRPr lang="tr-TR"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By adopting legally and politically acceptable models, the Turkish government aims at coal-fired power plant projects because coal still has a significant role in meeting energy requirements of the country.</a:t>
            </a:r>
            <a:endParaRPr lang="tr-TR" sz="1200" kern="1200" dirty="0" smtClean="0">
              <a:solidFill>
                <a:schemeClr val="tx1"/>
              </a:solidFill>
              <a:effectLst/>
              <a:latin typeface="+mn-lt"/>
              <a:ea typeface="+mn-ea"/>
              <a:cs typeface="+mn-cs"/>
            </a:endParaRPr>
          </a:p>
          <a:p>
            <a:endParaRPr lang="tr-TR" dirty="0"/>
          </a:p>
        </p:txBody>
      </p:sp>
      <p:sp>
        <p:nvSpPr>
          <p:cNvPr id="4" name="Slayt Numarası Yer Tutucusu 3"/>
          <p:cNvSpPr>
            <a:spLocks noGrp="1"/>
          </p:cNvSpPr>
          <p:nvPr>
            <p:ph type="sldNum" sz="quarter" idx="10"/>
          </p:nvPr>
        </p:nvSpPr>
        <p:spPr/>
        <p:txBody>
          <a:bodyPr/>
          <a:lstStyle/>
          <a:p>
            <a:fld id="{003DC3E1-E5CF-4A0C-B515-C81DEEFC6041}" type="slidenum">
              <a:rPr lang="tr-TR" smtClean="0"/>
              <a:t>12</a:t>
            </a:fld>
            <a:endParaRPr lang="tr-TR"/>
          </a:p>
        </p:txBody>
      </p:sp>
    </p:spTree>
    <p:extLst>
      <p:ext uri="{BB962C8B-B14F-4D97-AF65-F5344CB8AC3E}">
        <p14:creationId xmlns:p14="http://schemas.microsoft.com/office/powerpoint/2010/main" val="3094316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sz="1200" kern="1200" dirty="0" smtClean="0">
                <a:solidFill>
                  <a:schemeClr val="tx1"/>
                </a:solidFill>
                <a:effectLst/>
                <a:latin typeface="+mn-lt"/>
                <a:ea typeface="+mn-ea"/>
                <a:cs typeface="+mn-cs"/>
              </a:rPr>
              <a:t>The Turkish government claims that these projects will not conflict with their INDC strategies and plans to reduce carbon emissions.</a:t>
            </a:r>
            <a:endParaRPr lang="tr-TR"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Therefore, it seems that the Paris Agreement will not actually affect Turkey’s power plant projects and current plans in the sector. </a:t>
            </a:r>
            <a:endParaRPr lang="tr-TR" sz="1200" kern="1200" dirty="0">
              <a:solidFill>
                <a:schemeClr val="tx1"/>
              </a:solidFill>
              <a:effectLst/>
              <a:latin typeface="+mn-lt"/>
              <a:ea typeface="+mn-ea"/>
              <a:cs typeface="+mn-cs"/>
            </a:endParaRPr>
          </a:p>
        </p:txBody>
      </p:sp>
      <p:sp>
        <p:nvSpPr>
          <p:cNvPr id="4" name="Slayt Numarası Yer Tutucusu 3"/>
          <p:cNvSpPr>
            <a:spLocks noGrp="1"/>
          </p:cNvSpPr>
          <p:nvPr>
            <p:ph type="sldNum" sz="quarter" idx="10"/>
          </p:nvPr>
        </p:nvSpPr>
        <p:spPr/>
        <p:txBody>
          <a:bodyPr/>
          <a:lstStyle/>
          <a:p>
            <a:fld id="{003DC3E1-E5CF-4A0C-B515-C81DEEFC6041}" type="slidenum">
              <a:rPr lang="tr-TR" smtClean="0"/>
              <a:t>13</a:t>
            </a:fld>
            <a:endParaRPr lang="tr-TR"/>
          </a:p>
        </p:txBody>
      </p:sp>
    </p:spTree>
    <p:extLst>
      <p:ext uri="{BB962C8B-B14F-4D97-AF65-F5344CB8AC3E}">
        <p14:creationId xmlns:p14="http://schemas.microsoft.com/office/powerpoint/2010/main" val="14934948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sz="1200" kern="1200" dirty="0" smtClean="0">
                <a:solidFill>
                  <a:schemeClr val="tx1"/>
                </a:solidFill>
                <a:effectLst/>
                <a:latin typeface="+mn-lt"/>
                <a:ea typeface="+mn-ea"/>
                <a:cs typeface="+mn-cs"/>
              </a:rPr>
              <a:t>Going back to the aims of the Paris Agreement, we can conclude that the convention has provided a big nudge to us humans as well. </a:t>
            </a:r>
            <a:endParaRPr lang="tr-TR"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It has reminded us of our responsibility of addressing problems concerning climate change, which is the biggest threat to our planet. </a:t>
            </a:r>
            <a:endParaRPr lang="tr-TR"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We should seriously take necessary precautions before the problems are no longer preventable.</a:t>
            </a:r>
            <a:endParaRPr lang="tr-TR" sz="1200" kern="1200" dirty="0" smtClean="0">
              <a:solidFill>
                <a:schemeClr val="tx1"/>
              </a:solidFill>
              <a:effectLst/>
              <a:latin typeface="+mn-lt"/>
              <a:ea typeface="+mn-ea"/>
              <a:cs typeface="+mn-cs"/>
            </a:endParaRPr>
          </a:p>
          <a:p>
            <a:endParaRPr lang="tr-TR" dirty="0"/>
          </a:p>
        </p:txBody>
      </p:sp>
      <p:sp>
        <p:nvSpPr>
          <p:cNvPr id="4" name="Slayt Numarası Yer Tutucusu 3"/>
          <p:cNvSpPr>
            <a:spLocks noGrp="1"/>
          </p:cNvSpPr>
          <p:nvPr>
            <p:ph type="sldNum" sz="quarter" idx="10"/>
          </p:nvPr>
        </p:nvSpPr>
        <p:spPr/>
        <p:txBody>
          <a:bodyPr/>
          <a:lstStyle/>
          <a:p>
            <a:fld id="{003DC3E1-E5CF-4A0C-B515-C81DEEFC6041}" type="slidenum">
              <a:rPr lang="tr-TR" smtClean="0"/>
              <a:t>14</a:t>
            </a:fld>
            <a:endParaRPr lang="tr-TR"/>
          </a:p>
        </p:txBody>
      </p:sp>
    </p:spTree>
    <p:extLst>
      <p:ext uri="{BB962C8B-B14F-4D97-AF65-F5344CB8AC3E}">
        <p14:creationId xmlns:p14="http://schemas.microsoft.com/office/powerpoint/2010/main" val="38446738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sz="1200" kern="1200" dirty="0" smtClean="0">
                <a:solidFill>
                  <a:schemeClr val="tx1"/>
                </a:solidFill>
                <a:effectLst/>
                <a:latin typeface="+mn-lt"/>
                <a:ea typeface="+mn-ea"/>
                <a:cs typeface="+mn-cs"/>
              </a:rPr>
              <a:t>The Paris Agreement is the ultimate convention to collect the efforts of nations towards combating climate change.</a:t>
            </a:r>
            <a:endParaRPr lang="tr-TR"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Each country has submitted declared its Intended Nationally Determined Contribution in good faith, but as we said before, the terms of the agreement are not </a:t>
            </a:r>
            <a:r>
              <a:rPr lang="en-US" sz="1200" kern="1200" dirty="0" err="1" smtClean="0">
                <a:solidFill>
                  <a:schemeClr val="tx1"/>
                </a:solidFill>
                <a:effectLst/>
                <a:latin typeface="+mn-lt"/>
                <a:ea typeface="+mn-ea"/>
                <a:cs typeface="+mn-cs"/>
              </a:rPr>
              <a:t>enforcable</a:t>
            </a:r>
            <a:r>
              <a:rPr lang="en-US" sz="1200" kern="1200" dirty="0" smtClean="0">
                <a:solidFill>
                  <a:schemeClr val="tx1"/>
                </a:solidFill>
                <a:effectLst/>
                <a:latin typeface="+mn-lt"/>
                <a:ea typeface="+mn-ea"/>
                <a:cs typeface="+mn-cs"/>
              </a:rPr>
              <a:t>. </a:t>
            </a:r>
            <a:endParaRPr lang="tr-TR"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agreement also assigns tasks to the signing countries, like supervising each other and supporting underdeveloped and developing countries. </a:t>
            </a:r>
            <a:endParaRPr lang="tr-TR"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It is evident that not all countries will be able to show 100% commitment to their contribution plans. </a:t>
            </a:r>
            <a:endParaRPr lang="tr-TR"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It will also be difficult to impose climate change mitigation implementations on other countries.</a:t>
            </a:r>
            <a:endParaRPr lang="tr-TR"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Here, the role of individuals should be emphasized once again. </a:t>
            </a:r>
            <a:endParaRPr lang="tr-TR"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Individuals make up a nation and together they can be as powerful as their government. </a:t>
            </a:r>
            <a:endParaRPr lang="tr-TR"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Each individual should have an Intended Individually Determined Commitment plan. </a:t>
            </a:r>
            <a:endParaRPr lang="tr-TR"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We should stop thinking “the amount of hot water or aerosols I use will not change the climate.” Instead, we should think about the accumulation of our AMOUNTS!! And the impact of these amounts.</a:t>
            </a:r>
            <a:endParaRPr lang="tr-TR" sz="1200" kern="1200" dirty="0">
              <a:solidFill>
                <a:schemeClr val="tx1"/>
              </a:solidFill>
              <a:effectLst/>
              <a:latin typeface="+mn-lt"/>
              <a:ea typeface="+mn-ea"/>
              <a:cs typeface="+mn-cs"/>
            </a:endParaRPr>
          </a:p>
        </p:txBody>
      </p:sp>
      <p:sp>
        <p:nvSpPr>
          <p:cNvPr id="4" name="Slayt Numarası Yer Tutucusu 3"/>
          <p:cNvSpPr>
            <a:spLocks noGrp="1"/>
          </p:cNvSpPr>
          <p:nvPr>
            <p:ph type="sldNum" sz="quarter" idx="10"/>
          </p:nvPr>
        </p:nvSpPr>
        <p:spPr/>
        <p:txBody>
          <a:bodyPr/>
          <a:lstStyle/>
          <a:p>
            <a:fld id="{003DC3E1-E5CF-4A0C-B515-C81DEEFC6041}" type="slidenum">
              <a:rPr lang="tr-TR" smtClean="0"/>
              <a:t>15</a:t>
            </a:fld>
            <a:endParaRPr lang="tr-TR"/>
          </a:p>
        </p:txBody>
      </p:sp>
    </p:spTree>
    <p:extLst>
      <p:ext uri="{BB962C8B-B14F-4D97-AF65-F5344CB8AC3E}">
        <p14:creationId xmlns:p14="http://schemas.microsoft.com/office/powerpoint/2010/main" val="13523906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sz="1200" kern="1200" dirty="0" smtClean="0">
                <a:solidFill>
                  <a:schemeClr val="tx1"/>
                </a:solidFill>
                <a:effectLst/>
                <a:latin typeface="+mn-lt"/>
                <a:ea typeface="+mn-ea"/>
                <a:cs typeface="+mn-cs"/>
              </a:rPr>
              <a:t>There are many simple measures we can take individually to help mitigate climate change. Some of these measures involve small changes to our daily routine like cycling, using public transport or at least carpooling whenever possible.</a:t>
            </a:r>
            <a:endParaRPr lang="tr-TR"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Recycle-Reuse-Reduce… These 3 R’s should be part of our daily lives if we want to be environmentally responsible consumers.</a:t>
            </a:r>
            <a:endParaRPr lang="tr-TR"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Saving water at home and buying food with environment friendly packaging are other actions that we can easily adopt in daily life.</a:t>
            </a:r>
            <a:endParaRPr lang="tr-TR" sz="1200" kern="1200" dirty="0">
              <a:solidFill>
                <a:schemeClr val="tx1"/>
              </a:solidFill>
              <a:effectLst/>
              <a:latin typeface="+mn-lt"/>
              <a:ea typeface="+mn-ea"/>
              <a:cs typeface="+mn-cs"/>
            </a:endParaRPr>
          </a:p>
        </p:txBody>
      </p:sp>
      <p:sp>
        <p:nvSpPr>
          <p:cNvPr id="4" name="Slayt Numarası Yer Tutucusu 3"/>
          <p:cNvSpPr>
            <a:spLocks noGrp="1"/>
          </p:cNvSpPr>
          <p:nvPr>
            <p:ph type="sldNum" sz="quarter" idx="10"/>
          </p:nvPr>
        </p:nvSpPr>
        <p:spPr/>
        <p:txBody>
          <a:bodyPr/>
          <a:lstStyle/>
          <a:p>
            <a:fld id="{003DC3E1-E5CF-4A0C-B515-C81DEEFC6041}" type="slidenum">
              <a:rPr lang="tr-TR" smtClean="0"/>
              <a:t>16</a:t>
            </a:fld>
            <a:endParaRPr lang="tr-TR"/>
          </a:p>
        </p:txBody>
      </p:sp>
    </p:spTree>
    <p:extLst>
      <p:ext uri="{BB962C8B-B14F-4D97-AF65-F5344CB8AC3E}">
        <p14:creationId xmlns:p14="http://schemas.microsoft.com/office/powerpoint/2010/main" val="32437464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sz="1200" kern="1200" dirty="0" smtClean="0">
                <a:solidFill>
                  <a:schemeClr val="tx1"/>
                </a:solidFill>
                <a:effectLst/>
                <a:latin typeface="+mn-lt"/>
                <a:ea typeface="+mn-ea"/>
                <a:cs typeface="+mn-cs"/>
              </a:rPr>
              <a:t>In addition to the daily activities, there are some simple but very important things that we can do at home.</a:t>
            </a:r>
            <a:endParaRPr lang="tr-TR"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Like installing a solar heated system for hot water, replacing lightbulbs with eco-friendly ones, cleaning air conditioner filters regularly, insulating the home</a:t>
            </a:r>
            <a:r>
              <a:rPr lang="tr-TR" sz="1200" kern="1200" dirty="0" smtClean="0">
                <a:solidFill>
                  <a:schemeClr val="tx1"/>
                </a:solidFill>
                <a:effectLst/>
                <a:latin typeface="+mn-lt"/>
                <a:ea typeface="+mn-ea"/>
                <a:cs typeface="+mn-cs"/>
              </a:rPr>
              <a:t>.</a:t>
            </a:r>
          </a:p>
          <a:p>
            <a:endParaRPr lang="tr-TR" dirty="0"/>
          </a:p>
        </p:txBody>
      </p:sp>
      <p:sp>
        <p:nvSpPr>
          <p:cNvPr id="4" name="Slayt Numarası Yer Tutucusu 3"/>
          <p:cNvSpPr>
            <a:spLocks noGrp="1"/>
          </p:cNvSpPr>
          <p:nvPr>
            <p:ph type="sldNum" sz="quarter" idx="10"/>
          </p:nvPr>
        </p:nvSpPr>
        <p:spPr/>
        <p:txBody>
          <a:bodyPr/>
          <a:lstStyle/>
          <a:p>
            <a:fld id="{003DC3E1-E5CF-4A0C-B515-C81DEEFC6041}" type="slidenum">
              <a:rPr lang="tr-TR" smtClean="0"/>
              <a:t>17</a:t>
            </a:fld>
            <a:endParaRPr lang="tr-TR"/>
          </a:p>
        </p:txBody>
      </p:sp>
    </p:spTree>
    <p:extLst>
      <p:ext uri="{BB962C8B-B14F-4D97-AF65-F5344CB8AC3E}">
        <p14:creationId xmlns:p14="http://schemas.microsoft.com/office/powerpoint/2010/main" val="32566454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sz="1200" kern="1200" dirty="0" smtClean="0">
                <a:solidFill>
                  <a:schemeClr val="tx1"/>
                </a:solidFill>
                <a:effectLst/>
                <a:latin typeface="+mn-lt"/>
                <a:ea typeface="+mn-ea"/>
                <a:cs typeface="+mn-cs"/>
              </a:rPr>
              <a:t>Old appliances at home could be replaced with energy efficient new models.</a:t>
            </a:r>
            <a:endParaRPr lang="tr-TR"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Around our house we can plant trees and shrubs.</a:t>
            </a:r>
            <a:endParaRPr lang="tr-TR"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If we have a garden, we can use an electric or better a push lawn mower instead of one that works with fuel.</a:t>
            </a:r>
            <a:endParaRPr lang="tr-TR" sz="1200" kern="1200" dirty="0">
              <a:solidFill>
                <a:schemeClr val="tx1"/>
              </a:solidFill>
              <a:effectLst/>
              <a:latin typeface="+mn-lt"/>
              <a:ea typeface="+mn-ea"/>
              <a:cs typeface="+mn-cs"/>
            </a:endParaRPr>
          </a:p>
        </p:txBody>
      </p:sp>
      <p:sp>
        <p:nvSpPr>
          <p:cNvPr id="4" name="Slayt Numarası Yer Tutucusu 3"/>
          <p:cNvSpPr>
            <a:spLocks noGrp="1"/>
          </p:cNvSpPr>
          <p:nvPr>
            <p:ph type="sldNum" sz="quarter" idx="10"/>
          </p:nvPr>
        </p:nvSpPr>
        <p:spPr/>
        <p:txBody>
          <a:bodyPr/>
          <a:lstStyle/>
          <a:p>
            <a:fld id="{003DC3E1-E5CF-4A0C-B515-C81DEEFC6041}" type="slidenum">
              <a:rPr lang="tr-TR" smtClean="0"/>
              <a:t>18</a:t>
            </a:fld>
            <a:endParaRPr lang="tr-TR"/>
          </a:p>
        </p:txBody>
      </p:sp>
    </p:spTree>
    <p:extLst>
      <p:ext uri="{BB962C8B-B14F-4D97-AF65-F5344CB8AC3E}">
        <p14:creationId xmlns:p14="http://schemas.microsoft.com/office/powerpoint/2010/main" val="1252206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dirty="0" smtClean="0"/>
              <a:t>A carbon diet basically involves consuming less industrially produced food and eating locally grown food. A low carbon diet is an effective contribution to help reduce greenhouse gas emissions resulting from our consumption decisions. A carbon diet reduces carbon emissions in food production, packaging, processing, transportation and preparation stages. It also helps minimize waste of food. Research has shown that US food system is responsible for around 20 percent of greenhouse gases. Estimations in many other countries would not give a better result. It is our hope that all countries will adopt the ‘Farm to Table’ concept, which has gained increasing popularity in the US over the last few years.</a:t>
            </a:r>
            <a:endParaRPr lang="tr-TR" dirty="0"/>
          </a:p>
        </p:txBody>
      </p:sp>
      <p:sp>
        <p:nvSpPr>
          <p:cNvPr id="4" name="Slayt Numarası Yer Tutucusu 3"/>
          <p:cNvSpPr>
            <a:spLocks noGrp="1"/>
          </p:cNvSpPr>
          <p:nvPr>
            <p:ph type="sldNum" sz="quarter" idx="10"/>
          </p:nvPr>
        </p:nvSpPr>
        <p:spPr/>
        <p:txBody>
          <a:bodyPr/>
          <a:lstStyle/>
          <a:p>
            <a:fld id="{003DC3E1-E5CF-4A0C-B515-C81DEEFC6041}" type="slidenum">
              <a:rPr lang="tr-TR" smtClean="0"/>
              <a:t>19</a:t>
            </a:fld>
            <a:endParaRPr lang="tr-TR"/>
          </a:p>
        </p:txBody>
      </p:sp>
    </p:spTree>
    <p:extLst>
      <p:ext uri="{BB962C8B-B14F-4D97-AF65-F5344CB8AC3E}">
        <p14:creationId xmlns:p14="http://schemas.microsoft.com/office/powerpoint/2010/main" val="36538283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Our Intended Individually Determined Contribution should be to reduce our carbon footprint as much as possible by taking measures in our daily routine and life in general. Most of the things we can do are very simple and they are actions which will help us stay healthy. We should not underestimate our individual contributions, which when combined can help save our planet.</a:t>
            </a:r>
            <a:endParaRPr lang="tr-TR" sz="1200" kern="1200" dirty="0" smtClean="0">
              <a:solidFill>
                <a:schemeClr val="tx1"/>
              </a:solidFill>
              <a:effectLst/>
              <a:latin typeface="+mn-lt"/>
              <a:ea typeface="+mn-ea"/>
              <a:cs typeface="+mn-cs"/>
            </a:endParaRPr>
          </a:p>
          <a:p>
            <a:endParaRPr lang="tr-TR" dirty="0"/>
          </a:p>
        </p:txBody>
      </p:sp>
      <p:sp>
        <p:nvSpPr>
          <p:cNvPr id="4" name="Slayt Numarası Yer Tutucusu 3"/>
          <p:cNvSpPr>
            <a:spLocks noGrp="1"/>
          </p:cNvSpPr>
          <p:nvPr>
            <p:ph type="sldNum" sz="quarter" idx="10"/>
          </p:nvPr>
        </p:nvSpPr>
        <p:spPr/>
        <p:txBody>
          <a:bodyPr/>
          <a:lstStyle/>
          <a:p>
            <a:fld id="{003DC3E1-E5CF-4A0C-B515-C81DEEFC6041}" type="slidenum">
              <a:rPr lang="tr-TR" smtClean="0"/>
              <a:t>20</a:t>
            </a:fld>
            <a:endParaRPr lang="tr-TR"/>
          </a:p>
        </p:txBody>
      </p:sp>
    </p:spTree>
    <p:extLst>
      <p:ext uri="{BB962C8B-B14F-4D97-AF65-F5344CB8AC3E}">
        <p14:creationId xmlns:p14="http://schemas.microsoft.com/office/powerpoint/2010/main" val="25370473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tr-TR" smtClean="0"/>
              <a:t>Asıl başlık stili için tıklatın</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A23720DD-5B6D-40BF-8493-A6B52D484E6B}" type="datetimeFigureOut">
              <a:rPr lang="tr-TR" smtClean="0"/>
              <a:t>26.10.2016</a:t>
            </a:fld>
            <a:endParaRPr lang="tr-TR"/>
          </a:p>
        </p:txBody>
      </p:sp>
      <p:sp>
        <p:nvSpPr>
          <p:cNvPr id="5" name="Footer Placeholder 4"/>
          <p:cNvSpPr>
            <a:spLocks noGrp="1"/>
          </p:cNvSpPr>
          <p:nvPr>
            <p:ph type="ftr" sz="quarter" idx="11"/>
          </p:nvPr>
        </p:nvSpPr>
        <p:spPr>
          <a:xfrm>
            <a:off x="1174044" y="5357592"/>
            <a:ext cx="5034845" cy="365125"/>
          </a:xfrm>
        </p:spPr>
        <p:txBody>
          <a:bodyPr/>
          <a:lstStyle/>
          <a:p>
            <a:endParaRPr lang="tr-TR"/>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t>26.10.2016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tr-TR" smtClean="0"/>
              <a:t>Asıl başlık stili için tıklatın</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A23720DD-5B6D-40BF-8493-A6B52D484E6B}" type="datetimeFigureOut">
              <a:rPr lang="tr-TR" smtClean="0"/>
              <a:t>26.10.2016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5" name="Date Placeholder 4"/>
          <p:cNvSpPr>
            <a:spLocks noGrp="1"/>
          </p:cNvSpPr>
          <p:nvPr>
            <p:ph type="dt" sz="half" idx="10"/>
          </p:nvPr>
        </p:nvSpPr>
        <p:spPr/>
        <p:txBody>
          <a:bodyPr/>
          <a:lstStyle/>
          <a:p>
            <a:fld id="{A23720DD-5B6D-40BF-8493-A6B52D484E6B}" type="datetimeFigureOut">
              <a:rPr lang="tr-TR" smtClean="0"/>
              <a:t>26.10.2016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
        <p:nvSpPr>
          <p:cNvPr id="9" name="Content Placeholder 8"/>
          <p:cNvSpPr>
            <a:spLocks noGrp="1"/>
          </p:cNvSpPr>
          <p:nvPr>
            <p:ph sz="quarter" idx="13"/>
          </p:nvPr>
        </p:nvSpPr>
        <p:spPr>
          <a:xfrm>
            <a:off x="1298448" y="2121407"/>
            <a:ext cx="3200400" cy="3602736"/>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7" name="Date Placeholder 6"/>
          <p:cNvSpPr>
            <a:spLocks noGrp="1"/>
          </p:cNvSpPr>
          <p:nvPr>
            <p:ph type="dt" sz="half" idx="10"/>
          </p:nvPr>
        </p:nvSpPr>
        <p:spPr/>
        <p:txBody>
          <a:bodyPr/>
          <a:lstStyle/>
          <a:p>
            <a:fld id="{A23720DD-5B6D-40BF-8493-A6B52D484E6B}" type="datetimeFigureOut">
              <a:rPr lang="tr-TR" smtClean="0"/>
              <a:t>26.10.2016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302176B-0E47-46AC-8F43-DAB4B8A37D06}" type="slidenum">
              <a:rPr lang="tr-TR" smtClean="0"/>
              <a:t>‹#›</a:t>
            </a:fld>
            <a:endParaRPr lang="tr-TR"/>
          </a:p>
        </p:txBody>
      </p:sp>
      <p:sp>
        <p:nvSpPr>
          <p:cNvPr id="11" name="Content Placeholder 10"/>
          <p:cNvSpPr>
            <a:spLocks noGrp="1"/>
          </p:cNvSpPr>
          <p:nvPr>
            <p:ph sz="quarter" idx="13"/>
          </p:nvPr>
        </p:nvSpPr>
        <p:spPr>
          <a:xfrm>
            <a:off x="1298448" y="2944368"/>
            <a:ext cx="3227832" cy="2779776"/>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Date Placeholder 2"/>
          <p:cNvSpPr>
            <a:spLocks noGrp="1"/>
          </p:cNvSpPr>
          <p:nvPr>
            <p:ph type="dt" sz="half" idx="10"/>
          </p:nvPr>
        </p:nvSpPr>
        <p:spPr/>
        <p:txBody>
          <a:bodyPr/>
          <a:lstStyle/>
          <a:p>
            <a:fld id="{A23720DD-5B6D-40BF-8493-A6B52D484E6B}" type="datetimeFigureOut">
              <a:rPr lang="tr-TR" smtClean="0"/>
              <a:t>26.10.2016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720DD-5B6D-40BF-8493-A6B52D484E6B}" type="datetimeFigureOut">
              <a:rPr lang="tr-TR" smtClean="0"/>
              <a:t>26.10.2016</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tr-TR" smtClean="0"/>
              <a:t>Asıl başlık stili için tıklatın</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a:xfrm rot="60000">
            <a:off x="6341698" y="5885672"/>
            <a:ext cx="1213821" cy="365125"/>
          </a:xfrm>
        </p:spPr>
        <p:txBody>
          <a:bodyPr/>
          <a:lstStyle/>
          <a:p>
            <a:fld id="{A23720DD-5B6D-40BF-8493-A6B52D484E6B}" type="datetimeFigureOut">
              <a:rPr lang="tr-TR" smtClean="0"/>
              <a:t>26.10.2016</a:t>
            </a:fld>
            <a:endParaRPr lang="tr-TR"/>
          </a:p>
        </p:txBody>
      </p:sp>
      <p:sp>
        <p:nvSpPr>
          <p:cNvPr id="6" name="Footer Placeholder 5"/>
          <p:cNvSpPr>
            <a:spLocks noGrp="1"/>
          </p:cNvSpPr>
          <p:nvPr>
            <p:ph type="ftr" sz="quarter" idx="11"/>
          </p:nvPr>
        </p:nvSpPr>
        <p:spPr>
          <a:xfrm rot="-60000">
            <a:off x="914554" y="5829261"/>
            <a:ext cx="3522607" cy="365125"/>
          </a:xfrm>
        </p:spPr>
        <p:txBody>
          <a:bodyPr/>
          <a:lstStyle/>
          <a:p>
            <a:endParaRPr lang="tr-TR"/>
          </a:p>
        </p:txBody>
      </p:sp>
      <p:sp>
        <p:nvSpPr>
          <p:cNvPr id="7" name="Slide Number Placeholder 6"/>
          <p:cNvSpPr>
            <a:spLocks noGrp="1"/>
          </p:cNvSpPr>
          <p:nvPr>
            <p:ph type="sldNum" sz="quarter" idx="12"/>
          </p:nvPr>
        </p:nvSpPr>
        <p:spPr>
          <a:xfrm rot="60000">
            <a:off x="7557313" y="5896961"/>
            <a:ext cx="554023" cy="365125"/>
          </a:xfrm>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tr-TR" smtClean="0"/>
              <a:t>Asıl başlık stili için tıklatın</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a:xfrm rot="60000">
            <a:off x="6345936" y="5888737"/>
            <a:ext cx="1213821" cy="365125"/>
          </a:xfrm>
        </p:spPr>
        <p:txBody>
          <a:bodyPr/>
          <a:lstStyle/>
          <a:p>
            <a:fld id="{A23720DD-5B6D-40BF-8493-A6B52D484E6B}" type="datetimeFigureOut">
              <a:rPr lang="tr-TR" smtClean="0"/>
              <a:t>26.10.2016</a:t>
            </a:fld>
            <a:endParaRPr lang="tr-TR"/>
          </a:p>
        </p:txBody>
      </p:sp>
      <p:sp>
        <p:nvSpPr>
          <p:cNvPr id="6" name="Footer Placeholder 5"/>
          <p:cNvSpPr>
            <a:spLocks noGrp="1"/>
          </p:cNvSpPr>
          <p:nvPr>
            <p:ph type="ftr" sz="quarter" idx="11"/>
          </p:nvPr>
        </p:nvSpPr>
        <p:spPr>
          <a:xfrm rot="-60000">
            <a:off x="914569" y="5831037"/>
            <a:ext cx="3319043" cy="365125"/>
          </a:xfrm>
        </p:spPr>
        <p:txBody>
          <a:bodyPr/>
          <a:lstStyle/>
          <a:p>
            <a:endParaRPr lang="tr-TR"/>
          </a:p>
        </p:txBody>
      </p:sp>
      <p:sp>
        <p:nvSpPr>
          <p:cNvPr id="7" name="Slide Number Placeholder 6"/>
          <p:cNvSpPr>
            <a:spLocks noGrp="1"/>
          </p:cNvSpPr>
          <p:nvPr>
            <p:ph type="sldNum" sz="quarter" idx="12"/>
          </p:nvPr>
        </p:nvSpPr>
        <p:spPr>
          <a:xfrm rot="60000">
            <a:off x="7562089" y="5900026"/>
            <a:ext cx="554023" cy="365125"/>
          </a:xfrm>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p:txBody>
          <a:bodyPr vert="eaVert" anchor="ct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t>26.10.2016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t>26.10.2016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A23720DD-5B6D-40BF-8493-A6B52D484E6B}" type="datetimeFigureOut">
              <a:rPr lang="tr-TR" smtClean="0"/>
              <a:t>26.10.2016</a:t>
            </a:fld>
            <a:endParaRPr lang="tr-TR"/>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tr-TR"/>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1115616" y="1052736"/>
            <a:ext cx="6443548" cy="1828090"/>
          </a:xfrm>
        </p:spPr>
        <p:txBody>
          <a:bodyPr>
            <a:noAutofit/>
          </a:bodyPr>
          <a:lstStyle/>
          <a:p>
            <a:r>
              <a:rPr lang="tr-TR" sz="3000" b="1" dirty="0" smtClean="0">
                <a:solidFill>
                  <a:srgbClr val="2F5897"/>
                </a:solidFill>
                <a:effectLst>
                  <a:outerShdw blurRad="63500" dist="38100" dir="5400000" algn="t" rotWithShape="0">
                    <a:prstClr val="black">
                      <a:alpha val="25000"/>
                    </a:prstClr>
                  </a:outerShdw>
                </a:effectLst>
                <a:latin typeface="Palatino Linotype"/>
              </a:rPr>
              <a:t/>
            </a:r>
            <a:br>
              <a:rPr lang="tr-TR" sz="3000" b="1" dirty="0" smtClean="0">
                <a:solidFill>
                  <a:srgbClr val="2F5897"/>
                </a:solidFill>
                <a:effectLst>
                  <a:outerShdw blurRad="63500" dist="38100" dir="5400000" algn="t" rotWithShape="0">
                    <a:prstClr val="black">
                      <a:alpha val="25000"/>
                    </a:prstClr>
                  </a:outerShdw>
                </a:effectLst>
                <a:latin typeface="Palatino Linotype"/>
              </a:rPr>
            </a:br>
            <a:r>
              <a:rPr lang="tr-TR" sz="3000" b="1" dirty="0" smtClean="0">
                <a:solidFill>
                  <a:srgbClr val="2F5897"/>
                </a:solidFill>
                <a:effectLst>
                  <a:outerShdw blurRad="63500" dist="38100" dir="5400000" algn="t" rotWithShape="0">
                    <a:prstClr val="black">
                      <a:alpha val="25000"/>
                    </a:prstClr>
                  </a:outerShdw>
                </a:effectLst>
                <a:latin typeface="Palatino Linotype"/>
              </a:rPr>
              <a:t>FRAMEWORK </a:t>
            </a:r>
            <a:r>
              <a:rPr lang="tr-TR" sz="3000" b="1" dirty="0">
                <a:solidFill>
                  <a:srgbClr val="2F5897"/>
                </a:solidFill>
                <a:effectLst>
                  <a:outerShdw blurRad="63500" dist="38100" dir="5400000" algn="t" rotWithShape="0">
                    <a:prstClr val="black">
                      <a:alpha val="25000"/>
                    </a:prstClr>
                  </a:outerShdw>
                </a:effectLst>
                <a:latin typeface="Palatino Linotype"/>
              </a:rPr>
              <a:t>AGREEMENT </a:t>
            </a:r>
            <a:br>
              <a:rPr lang="tr-TR" sz="3000" b="1" dirty="0">
                <a:solidFill>
                  <a:srgbClr val="2F5897"/>
                </a:solidFill>
                <a:effectLst>
                  <a:outerShdw blurRad="63500" dist="38100" dir="5400000" algn="t" rotWithShape="0">
                    <a:prstClr val="black">
                      <a:alpha val="25000"/>
                    </a:prstClr>
                  </a:outerShdw>
                </a:effectLst>
                <a:latin typeface="Palatino Linotype"/>
              </a:rPr>
            </a:br>
            <a:r>
              <a:rPr lang="tr-TR" sz="3000" b="1" dirty="0">
                <a:solidFill>
                  <a:srgbClr val="2F5897"/>
                </a:solidFill>
                <a:effectLst>
                  <a:outerShdw blurRad="63500" dist="38100" dir="5400000" algn="t" rotWithShape="0">
                    <a:prstClr val="black">
                      <a:alpha val="25000"/>
                    </a:prstClr>
                  </a:outerShdw>
                </a:effectLst>
                <a:latin typeface="Palatino Linotype"/>
              </a:rPr>
              <a:t>	ON CLIMATE CHANGE &amp;</a:t>
            </a:r>
            <a:br>
              <a:rPr lang="tr-TR" sz="3000" b="1" dirty="0">
                <a:solidFill>
                  <a:srgbClr val="2F5897"/>
                </a:solidFill>
                <a:effectLst>
                  <a:outerShdw blurRad="63500" dist="38100" dir="5400000" algn="t" rotWithShape="0">
                    <a:prstClr val="black">
                      <a:alpha val="25000"/>
                    </a:prstClr>
                  </a:outerShdw>
                </a:effectLst>
                <a:latin typeface="Palatino Linotype"/>
              </a:rPr>
            </a:br>
            <a:r>
              <a:rPr lang="tr-TR" sz="3000" b="1" dirty="0">
                <a:solidFill>
                  <a:srgbClr val="2F5897"/>
                </a:solidFill>
                <a:effectLst>
                  <a:outerShdw blurRad="63500" dist="38100" dir="5400000" algn="t" rotWithShape="0">
                    <a:prstClr val="black">
                      <a:alpha val="25000"/>
                    </a:prstClr>
                  </a:outerShdw>
                </a:effectLst>
                <a:latin typeface="Palatino Linotype"/>
              </a:rPr>
              <a:t>	</a:t>
            </a:r>
            <a:r>
              <a:rPr lang="tr-TR" sz="3000" b="1" dirty="0" smtClean="0">
                <a:solidFill>
                  <a:srgbClr val="2F5897"/>
                </a:solidFill>
                <a:effectLst>
                  <a:outerShdw blurRad="63500" dist="38100" dir="5400000" algn="t" rotWithShape="0">
                    <a:prstClr val="black">
                      <a:alpha val="25000"/>
                    </a:prstClr>
                  </a:outerShdw>
                </a:effectLst>
                <a:latin typeface="Palatino Linotype"/>
              </a:rPr>
              <a:t>HUMAN </a:t>
            </a:r>
            <a:r>
              <a:rPr lang="tr-TR" sz="3000" b="1" dirty="0">
                <a:solidFill>
                  <a:srgbClr val="2F5897"/>
                </a:solidFill>
                <a:effectLst>
                  <a:outerShdw blurRad="63500" dist="38100" dir="5400000" algn="t" rotWithShape="0">
                    <a:prstClr val="black">
                      <a:alpha val="25000"/>
                    </a:prstClr>
                  </a:outerShdw>
                </a:effectLst>
                <a:latin typeface="Palatino Linotype"/>
              </a:rPr>
              <a:t>RESPONSIBILITIES</a:t>
            </a:r>
            <a:endParaRPr lang="tr-TR" sz="3000" dirty="0"/>
          </a:p>
        </p:txBody>
      </p:sp>
      <p:sp>
        <p:nvSpPr>
          <p:cNvPr id="3" name="Alt Başlık 2"/>
          <p:cNvSpPr>
            <a:spLocks noGrp="1"/>
          </p:cNvSpPr>
          <p:nvPr>
            <p:ph type="subTitle" idx="1"/>
          </p:nvPr>
        </p:nvSpPr>
        <p:spPr>
          <a:xfrm>
            <a:off x="1727200" y="3736622"/>
            <a:ext cx="5797128" cy="1996634"/>
          </a:xfrm>
        </p:spPr>
        <p:txBody>
          <a:bodyPr>
            <a:noAutofit/>
          </a:bodyPr>
          <a:lstStyle/>
          <a:p>
            <a:pPr lvl="0">
              <a:buClrTx/>
              <a:buSzTx/>
            </a:pPr>
            <a:endParaRPr lang="tr-TR" sz="1800" dirty="0" smtClean="0">
              <a:solidFill>
                <a:prstClr val="black"/>
              </a:solidFill>
              <a:latin typeface="Palatino Linotype" panose="02040502050505030304" pitchFamily="18" charset="0"/>
            </a:endParaRPr>
          </a:p>
          <a:p>
            <a:pPr lvl="0">
              <a:buClrTx/>
              <a:buSzTx/>
            </a:pPr>
            <a:endParaRPr lang="tr-TR" sz="1600" dirty="0">
              <a:solidFill>
                <a:prstClr val="black"/>
              </a:solidFill>
              <a:latin typeface="Palatino Linotype" panose="02040502050505030304" pitchFamily="18" charset="0"/>
            </a:endParaRPr>
          </a:p>
          <a:p>
            <a:pPr lvl="0">
              <a:buClrTx/>
              <a:buSzTx/>
            </a:pPr>
            <a:r>
              <a:rPr lang="tr-TR" sz="1600" dirty="0" smtClean="0">
                <a:solidFill>
                  <a:prstClr val="black"/>
                </a:solidFill>
                <a:latin typeface="Palatino Linotype" panose="02040502050505030304" pitchFamily="18" charset="0"/>
              </a:rPr>
              <a:t>Zeynep </a:t>
            </a:r>
            <a:r>
              <a:rPr lang="tr-TR" sz="1600" dirty="0">
                <a:solidFill>
                  <a:prstClr val="black"/>
                </a:solidFill>
                <a:latin typeface="Palatino Linotype" panose="02040502050505030304" pitchFamily="18" charset="0"/>
              </a:rPr>
              <a:t>Zaimoğlu</a:t>
            </a:r>
            <a:r>
              <a:rPr lang="tr-TR" sz="1600" baseline="30000" dirty="0">
                <a:solidFill>
                  <a:prstClr val="black"/>
                </a:solidFill>
                <a:latin typeface="Palatino Linotype" panose="02040502050505030304" pitchFamily="18" charset="0"/>
              </a:rPr>
              <a:t>1</a:t>
            </a:r>
            <a:r>
              <a:rPr lang="tr-TR" sz="1600" dirty="0">
                <a:solidFill>
                  <a:prstClr val="black"/>
                </a:solidFill>
                <a:latin typeface="Palatino Linotype" panose="02040502050505030304" pitchFamily="18" charset="0"/>
              </a:rPr>
              <a:t> Orhan Altürk</a:t>
            </a:r>
            <a:r>
              <a:rPr lang="tr-TR" sz="1600" baseline="30000" dirty="0">
                <a:solidFill>
                  <a:prstClr val="black"/>
                </a:solidFill>
                <a:latin typeface="Palatino Linotype" panose="02040502050505030304" pitchFamily="18" charset="0"/>
              </a:rPr>
              <a:t>1</a:t>
            </a:r>
            <a:r>
              <a:rPr lang="tr-TR" sz="1600" dirty="0">
                <a:solidFill>
                  <a:prstClr val="black"/>
                </a:solidFill>
                <a:latin typeface="Palatino Linotype" panose="02040502050505030304" pitchFamily="18" charset="0"/>
              </a:rPr>
              <a:t> Reyhan Erdoğan</a:t>
            </a:r>
            <a:r>
              <a:rPr lang="tr-TR" sz="1600" baseline="30000" dirty="0">
                <a:solidFill>
                  <a:prstClr val="black"/>
                </a:solidFill>
                <a:latin typeface="Palatino Linotype" panose="02040502050505030304" pitchFamily="18" charset="0"/>
              </a:rPr>
              <a:t>2</a:t>
            </a:r>
            <a:r>
              <a:rPr lang="tr-TR" sz="1600" dirty="0">
                <a:solidFill>
                  <a:prstClr val="black"/>
                </a:solidFill>
                <a:latin typeface="Palatino Linotype" panose="02040502050505030304" pitchFamily="18" charset="0"/>
              </a:rPr>
              <a:t/>
            </a:r>
            <a:br>
              <a:rPr lang="tr-TR" sz="1600" dirty="0">
                <a:solidFill>
                  <a:prstClr val="black"/>
                </a:solidFill>
                <a:latin typeface="Palatino Linotype" panose="02040502050505030304" pitchFamily="18" charset="0"/>
              </a:rPr>
            </a:br>
            <a:r>
              <a:rPr lang="tr-TR" sz="1600" b="1" baseline="30000" dirty="0">
                <a:solidFill>
                  <a:prstClr val="black"/>
                </a:solidFill>
                <a:latin typeface="Palatino Linotype" panose="02040502050505030304" pitchFamily="18" charset="0"/>
              </a:rPr>
              <a:t>1</a:t>
            </a:r>
            <a:r>
              <a:rPr lang="tr-TR" sz="1600" dirty="0">
                <a:solidFill>
                  <a:prstClr val="black"/>
                </a:solidFill>
                <a:latin typeface="Palatino Linotype" panose="02040502050505030304" pitchFamily="18" charset="0"/>
              </a:rPr>
              <a:t>Cukurova </a:t>
            </a:r>
            <a:r>
              <a:rPr lang="tr-TR" sz="1600" dirty="0" err="1">
                <a:solidFill>
                  <a:prstClr val="black"/>
                </a:solidFill>
                <a:latin typeface="Palatino Linotype" panose="02040502050505030304" pitchFamily="18" charset="0"/>
              </a:rPr>
              <a:t>University</a:t>
            </a:r>
            <a:r>
              <a:rPr lang="tr-TR" sz="1600" dirty="0">
                <a:solidFill>
                  <a:prstClr val="black"/>
                </a:solidFill>
                <a:latin typeface="Palatino Linotype" panose="02040502050505030304" pitchFamily="18" charset="0"/>
              </a:rPr>
              <a:t>, </a:t>
            </a:r>
            <a:r>
              <a:rPr lang="tr-TR" sz="1600" dirty="0" err="1">
                <a:solidFill>
                  <a:prstClr val="black"/>
                </a:solidFill>
                <a:latin typeface="Palatino Linotype" panose="02040502050505030304" pitchFamily="18" charset="0"/>
              </a:rPr>
              <a:t>Faculty</a:t>
            </a:r>
            <a:r>
              <a:rPr lang="tr-TR" sz="1600" dirty="0">
                <a:solidFill>
                  <a:prstClr val="black"/>
                </a:solidFill>
                <a:latin typeface="Palatino Linotype" panose="02040502050505030304" pitchFamily="18" charset="0"/>
              </a:rPr>
              <a:t> of </a:t>
            </a:r>
            <a:r>
              <a:rPr lang="tr-TR" sz="1600" dirty="0" err="1">
                <a:solidFill>
                  <a:prstClr val="black"/>
                </a:solidFill>
                <a:latin typeface="Palatino Linotype" panose="02040502050505030304" pitchFamily="18" charset="0"/>
              </a:rPr>
              <a:t>Engineering</a:t>
            </a:r>
            <a:r>
              <a:rPr lang="tr-TR" sz="1600" dirty="0">
                <a:solidFill>
                  <a:prstClr val="black"/>
                </a:solidFill>
                <a:latin typeface="Palatino Linotype" panose="02040502050505030304" pitchFamily="18" charset="0"/>
              </a:rPr>
              <a:t>, </a:t>
            </a:r>
            <a:r>
              <a:rPr lang="tr-TR" sz="1600" dirty="0" err="1">
                <a:solidFill>
                  <a:prstClr val="black"/>
                </a:solidFill>
                <a:latin typeface="Palatino Linotype" panose="02040502050505030304" pitchFamily="18" charset="0"/>
              </a:rPr>
              <a:t>Department</a:t>
            </a:r>
            <a:r>
              <a:rPr lang="tr-TR" sz="1600" dirty="0">
                <a:solidFill>
                  <a:prstClr val="black"/>
                </a:solidFill>
                <a:latin typeface="Palatino Linotype" panose="02040502050505030304" pitchFamily="18" charset="0"/>
              </a:rPr>
              <a:t> of </a:t>
            </a:r>
            <a:r>
              <a:rPr lang="tr-TR" sz="1600" dirty="0" err="1">
                <a:solidFill>
                  <a:prstClr val="black"/>
                </a:solidFill>
                <a:latin typeface="Palatino Linotype" panose="02040502050505030304" pitchFamily="18" charset="0"/>
              </a:rPr>
              <a:t>Environmental</a:t>
            </a:r>
            <a:r>
              <a:rPr lang="tr-TR" sz="1600" dirty="0">
                <a:solidFill>
                  <a:prstClr val="black"/>
                </a:solidFill>
                <a:latin typeface="Palatino Linotype" panose="02040502050505030304" pitchFamily="18" charset="0"/>
              </a:rPr>
              <a:t> </a:t>
            </a:r>
            <a:r>
              <a:rPr lang="tr-TR" sz="1600" dirty="0" err="1">
                <a:solidFill>
                  <a:prstClr val="black"/>
                </a:solidFill>
                <a:latin typeface="Palatino Linotype" panose="02040502050505030304" pitchFamily="18" charset="0"/>
              </a:rPr>
              <a:t>Engineering</a:t>
            </a:r>
            <a:r>
              <a:rPr lang="tr-TR" sz="1600" dirty="0">
                <a:solidFill>
                  <a:prstClr val="black"/>
                </a:solidFill>
                <a:latin typeface="Palatino Linotype" panose="02040502050505030304" pitchFamily="18" charset="0"/>
              </a:rPr>
              <a:t>, </a:t>
            </a:r>
            <a:r>
              <a:rPr lang="tr-TR" sz="1600" dirty="0" err="1">
                <a:solidFill>
                  <a:prstClr val="black"/>
                </a:solidFill>
                <a:latin typeface="Palatino Linotype" panose="02040502050505030304" pitchFamily="18" charset="0"/>
              </a:rPr>
              <a:t>Adana,Turkey</a:t>
            </a:r>
            <a:r>
              <a:rPr lang="tr-TR" sz="1600" dirty="0">
                <a:solidFill>
                  <a:prstClr val="black"/>
                </a:solidFill>
                <a:latin typeface="Palatino Linotype" panose="02040502050505030304" pitchFamily="18" charset="0"/>
              </a:rPr>
              <a:t/>
            </a:r>
            <a:br>
              <a:rPr lang="tr-TR" sz="1600" dirty="0">
                <a:solidFill>
                  <a:prstClr val="black"/>
                </a:solidFill>
                <a:latin typeface="Palatino Linotype" panose="02040502050505030304" pitchFamily="18" charset="0"/>
              </a:rPr>
            </a:br>
            <a:r>
              <a:rPr lang="en-US" sz="1600" b="1" baseline="30000" dirty="0">
                <a:solidFill>
                  <a:prstClr val="black"/>
                </a:solidFill>
                <a:latin typeface="Palatino Linotype" panose="02040502050505030304" pitchFamily="18" charset="0"/>
              </a:rPr>
              <a:t>2</a:t>
            </a:r>
            <a:r>
              <a:rPr lang="en-US" sz="1600" baseline="30000" dirty="0">
                <a:solidFill>
                  <a:prstClr val="black"/>
                </a:solidFill>
                <a:latin typeface="Palatino Linotype" panose="02040502050505030304" pitchFamily="18" charset="0"/>
              </a:rPr>
              <a:t> </a:t>
            </a:r>
            <a:r>
              <a:rPr lang="tr-TR" sz="1600" dirty="0">
                <a:solidFill>
                  <a:prstClr val="black"/>
                </a:solidFill>
                <a:latin typeface="Palatino Linotype" panose="02040502050505030304" pitchFamily="18" charset="0"/>
              </a:rPr>
              <a:t>Akdeniz </a:t>
            </a:r>
            <a:r>
              <a:rPr lang="tr-TR" sz="1600" dirty="0" err="1">
                <a:solidFill>
                  <a:prstClr val="black"/>
                </a:solidFill>
                <a:latin typeface="Palatino Linotype" panose="02040502050505030304" pitchFamily="18" charset="0"/>
              </a:rPr>
              <a:t>University</a:t>
            </a:r>
            <a:r>
              <a:rPr lang="tr-TR" sz="1600" dirty="0">
                <a:solidFill>
                  <a:prstClr val="black"/>
                </a:solidFill>
                <a:latin typeface="Palatino Linotype" panose="02040502050505030304" pitchFamily="18" charset="0"/>
              </a:rPr>
              <a:t> </a:t>
            </a:r>
            <a:r>
              <a:rPr lang="tr-TR" sz="1600" dirty="0" err="1">
                <a:solidFill>
                  <a:prstClr val="black"/>
                </a:solidFill>
                <a:latin typeface="Palatino Linotype" panose="02040502050505030304" pitchFamily="18" charset="0"/>
              </a:rPr>
              <a:t>Department</a:t>
            </a:r>
            <a:r>
              <a:rPr lang="tr-TR" sz="1600" dirty="0">
                <a:solidFill>
                  <a:prstClr val="black"/>
                </a:solidFill>
                <a:latin typeface="Palatino Linotype" panose="02040502050505030304" pitchFamily="18" charset="0"/>
              </a:rPr>
              <a:t> of </a:t>
            </a:r>
            <a:r>
              <a:rPr lang="tr-TR" sz="1600" dirty="0" err="1">
                <a:solidFill>
                  <a:prstClr val="black"/>
                </a:solidFill>
                <a:latin typeface="Palatino Linotype" panose="02040502050505030304" pitchFamily="18" charset="0"/>
              </a:rPr>
              <a:t>Landscape</a:t>
            </a:r>
            <a:r>
              <a:rPr lang="tr-TR" sz="1600" dirty="0">
                <a:solidFill>
                  <a:prstClr val="black"/>
                </a:solidFill>
                <a:latin typeface="Palatino Linotype" panose="02040502050505030304" pitchFamily="18" charset="0"/>
              </a:rPr>
              <a:t> Architecture, Antalya, </a:t>
            </a:r>
            <a:r>
              <a:rPr lang="tr-TR" sz="1600" dirty="0" err="1">
                <a:solidFill>
                  <a:prstClr val="black"/>
                </a:solidFill>
                <a:latin typeface="Palatino Linotype" panose="02040502050505030304" pitchFamily="18" charset="0"/>
              </a:rPr>
              <a:t>Turkey</a:t>
            </a:r>
            <a:r>
              <a:rPr lang="tr-TR" sz="1600" dirty="0">
                <a:solidFill>
                  <a:prstClr val="black"/>
                </a:solidFill>
                <a:latin typeface="Palatino Linotype" panose="02040502050505030304" pitchFamily="18" charset="0"/>
              </a:rPr>
              <a:t/>
            </a:r>
            <a:br>
              <a:rPr lang="tr-TR" sz="1600" dirty="0">
                <a:solidFill>
                  <a:prstClr val="black"/>
                </a:solidFill>
                <a:latin typeface="Palatino Linotype" panose="02040502050505030304" pitchFamily="18" charset="0"/>
              </a:rPr>
            </a:br>
            <a:endParaRPr lang="en-US" sz="1600" dirty="0">
              <a:solidFill>
                <a:prstClr val="black"/>
              </a:solidFill>
              <a:latin typeface="Palatino Linotype" panose="02040502050505030304" pitchFamily="18"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9912" y="2924944"/>
            <a:ext cx="1440160" cy="14401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243627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000" b="1" dirty="0" smtClean="0">
                <a:solidFill>
                  <a:srgbClr val="2F5897"/>
                </a:solidFill>
                <a:effectLst>
                  <a:outerShdw blurRad="63500" dist="38100" dir="5400000" algn="t" rotWithShape="0">
                    <a:prstClr val="black">
                      <a:alpha val="25000"/>
                    </a:prstClr>
                  </a:outerShdw>
                </a:effectLst>
                <a:latin typeface="Palatino Linotype"/>
              </a:rPr>
              <a:t>CLIMATE CHANGE</a:t>
            </a:r>
            <a:endParaRPr lang="tr-TR" sz="3000" dirty="0"/>
          </a:p>
        </p:txBody>
      </p:sp>
      <p:sp>
        <p:nvSpPr>
          <p:cNvPr id="3" name="İçerik Yer Tutucusu 2"/>
          <p:cNvSpPr>
            <a:spLocks noGrp="1"/>
          </p:cNvSpPr>
          <p:nvPr>
            <p:ph idx="1"/>
          </p:nvPr>
        </p:nvSpPr>
        <p:spPr/>
        <p:txBody>
          <a:bodyPr/>
          <a:lstStyle/>
          <a:p>
            <a:pPr marL="0" indent="0">
              <a:buNone/>
            </a:pPr>
            <a:r>
              <a:rPr lang="tr-TR" sz="2200" dirty="0" err="1">
                <a:latin typeface="Palatino Linotype" panose="02040502050505030304" pitchFamily="18" charset="0"/>
              </a:rPr>
              <a:t>Climate</a:t>
            </a:r>
            <a:r>
              <a:rPr lang="tr-TR" sz="2200" dirty="0">
                <a:latin typeface="Palatino Linotype" panose="02040502050505030304" pitchFamily="18" charset="0"/>
              </a:rPr>
              <a:t> </a:t>
            </a:r>
            <a:r>
              <a:rPr lang="tr-TR" sz="2200" dirty="0" err="1" smtClean="0">
                <a:latin typeface="Palatino Linotype" panose="02040502050505030304" pitchFamily="18" charset="0"/>
              </a:rPr>
              <a:t>change</a:t>
            </a:r>
            <a:r>
              <a:rPr lang="tr-TR" sz="2200" dirty="0" smtClean="0">
                <a:latin typeface="Palatino Linotype" panose="02040502050505030304" pitchFamily="18" charset="0"/>
              </a:rPr>
              <a:t>, </a:t>
            </a:r>
            <a:r>
              <a:rPr lang="tr-TR" sz="2200" dirty="0" err="1">
                <a:latin typeface="Palatino Linotype" panose="02040502050505030304" pitchFamily="18" charset="0"/>
              </a:rPr>
              <a:t>which</a:t>
            </a:r>
            <a:r>
              <a:rPr lang="tr-TR" sz="2200" dirty="0">
                <a:latin typeface="Palatino Linotype" panose="02040502050505030304" pitchFamily="18" charset="0"/>
              </a:rPr>
              <a:t> </a:t>
            </a:r>
            <a:r>
              <a:rPr lang="tr-TR" sz="2200" dirty="0" err="1">
                <a:latin typeface="Palatino Linotype" panose="02040502050505030304" pitchFamily="18" charset="0"/>
              </a:rPr>
              <a:t>emerges</a:t>
            </a:r>
            <a:r>
              <a:rPr lang="tr-TR" sz="2200" dirty="0">
                <a:latin typeface="Palatino Linotype" panose="02040502050505030304" pitchFamily="18" charset="0"/>
              </a:rPr>
              <a:t> as a </a:t>
            </a:r>
            <a:r>
              <a:rPr lang="tr-TR" sz="2200" dirty="0" err="1">
                <a:latin typeface="Palatino Linotype" panose="02040502050505030304" pitchFamily="18" charset="0"/>
              </a:rPr>
              <a:t>result</a:t>
            </a:r>
            <a:r>
              <a:rPr lang="tr-TR" sz="2200" dirty="0">
                <a:latin typeface="Palatino Linotype" panose="02040502050505030304" pitchFamily="18" charset="0"/>
              </a:rPr>
              <a:t> of global </a:t>
            </a:r>
            <a:r>
              <a:rPr lang="tr-TR" sz="2200" dirty="0" err="1" smtClean="0">
                <a:latin typeface="Palatino Linotype" panose="02040502050505030304" pitchFamily="18" charset="0"/>
              </a:rPr>
              <a:t>warming</a:t>
            </a:r>
            <a:r>
              <a:rPr lang="tr-TR" sz="2200" dirty="0" smtClean="0">
                <a:latin typeface="Palatino Linotype" panose="02040502050505030304" pitchFamily="18" charset="0"/>
              </a:rPr>
              <a:t>, </a:t>
            </a:r>
            <a:r>
              <a:rPr lang="tr-TR" sz="2200" dirty="0">
                <a:latin typeface="Palatino Linotype" panose="02040502050505030304" pitchFamily="18" charset="0"/>
              </a:rPr>
              <a:t>is </a:t>
            </a:r>
            <a:r>
              <a:rPr lang="tr-TR" sz="2200" dirty="0" err="1">
                <a:latin typeface="Palatino Linotype" panose="02040502050505030304" pitchFamily="18" charset="0"/>
              </a:rPr>
              <a:t>one</a:t>
            </a:r>
            <a:r>
              <a:rPr lang="tr-TR" sz="2200" dirty="0">
                <a:latin typeface="Palatino Linotype" panose="02040502050505030304" pitchFamily="18" charset="0"/>
              </a:rPr>
              <a:t> of </a:t>
            </a:r>
            <a:r>
              <a:rPr lang="tr-TR" sz="2200" dirty="0" err="1">
                <a:latin typeface="Palatino Linotype" panose="02040502050505030304" pitchFamily="18" charset="0"/>
              </a:rPr>
              <a:t>the</a:t>
            </a:r>
            <a:r>
              <a:rPr lang="tr-TR" sz="2200" dirty="0">
                <a:latin typeface="Palatino Linotype" panose="02040502050505030304" pitchFamily="18" charset="0"/>
              </a:rPr>
              <a:t> main </a:t>
            </a:r>
            <a:r>
              <a:rPr lang="tr-TR" sz="2200" dirty="0" err="1">
                <a:latin typeface="Palatino Linotype" panose="02040502050505030304" pitchFamily="18" charset="0"/>
              </a:rPr>
              <a:t>problems</a:t>
            </a:r>
            <a:r>
              <a:rPr lang="tr-TR" sz="2200" dirty="0">
                <a:latin typeface="Palatino Linotype" panose="02040502050505030304" pitchFamily="18" charset="0"/>
              </a:rPr>
              <a:t> </a:t>
            </a:r>
            <a:r>
              <a:rPr lang="tr-TR" sz="2200" dirty="0" err="1">
                <a:latin typeface="Palatino Linotype" panose="02040502050505030304" pitchFamily="18" charset="0"/>
              </a:rPr>
              <a:t>human</a:t>
            </a:r>
            <a:r>
              <a:rPr lang="tr-TR" sz="2200" dirty="0">
                <a:latin typeface="Palatino Linotype" panose="02040502050505030304" pitchFamily="18" charset="0"/>
              </a:rPr>
              <a:t> </a:t>
            </a:r>
            <a:r>
              <a:rPr lang="tr-TR" sz="2200" dirty="0" err="1">
                <a:latin typeface="Palatino Linotype" panose="02040502050505030304" pitchFamily="18" charset="0"/>
              </a:rPr>
              <a:t>being</a:t>
            </a:r>
            <a:r>
              <a:rPr lang="tr-TR" sz="2200" dirty="0">
                <a:latin typeface="Palatino Linotype" panose="02040502050505030304" pitchFamily="18" charset="0"/>
              </a:rPr>
              <a:t> </a:t>
            </a:r>
            <a:r>
              <a:rPr lang="tr-TR" sz="2200" dirty="0" err="1">
                <a:latin typeface="Palatino Linotype" panose="02040502050505030304" pitchFamily="18" charset="0"/>
              </a:rPr>
              <a:t>faces</a:t>
            </a:r>
            <a:r>
              <a:rPr lang="tr-TR" sz="2200" dirty="0">
                <a:latin typeface="Palatino Linotype" panose="02040502050505030304" pitchFamily="18" charset="0"/>
              </a:rPr>
              <a:t> in 21st </a:t>
            </a:r>
            <a:r>
              <a:rPr lang="tr-TR" sz="2200" dirty="0" err="1">
                <a:latin typeface="Palatino Linotype" panose="02040502050505030304" pitchFamily="18" charset="0"/>
              </a:rPr>
              <a:t>century</a:t>
            </a:r>
            <a:r>
              <a:rPr lang="tr-TR" sz="2200" dirty="0">
                <a:latin typeface="Palatino Linotype" panose="02040502050505030304" pitchFamily="18" charset="0"/>
              </a:rPr>
              <a:t> </a:t>
            </a:r>
            <a:endParaRPr lang="en-US" sz="2200" dirty="0">
              <a:latin typeface="Palatino Linotype" panose="02040502050505030304" pitchFamily="18" charset="0"/>
            </a:endParaRPr>
          </a:p>
          <a:p>
            <a:pPr marL="0" indent="0">
              <a:buNone/>
            </a:pPr>
            <a:endParaRPr lang="tr-TR" dirty="0"/>
          </a:p>
        </p:txBody>
      </p:sp>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1760" y="3356992"/>
            <a:ext cx="4333664" cy="24268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87804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000" b="1" dirty="0">
                <a:solidFill>
                  <a:srgbClr val="2F5897"/>
                </a:solidFill>
                <a:effectLst>
                  <a:outerShdw blurRad="63500" dist="38100" dir="5400000" algn="t" rotWithShape="0">
                    <a:prstClr val="black">
                      <a:alpha val="25000"/>
                    </a:prstClr>
                  </a:outerShdw>
                </a:effectLst>
                <a:latin typeface="Palatino Linotype"/>
              </a:rPr>
              <a:t>CLIMATE CHANGE</a:t>
            </a:r>
            <a:endParaRPr lang="tr-TR" dirty="0"/>
          </a:p>
        </p:txBody>
      </p:sp>
      <p:sp>
        <p:nvSpPr>
          <p:cNvPr id="3" name="İçerik Yer Tutucusu 2"/>
          <p:cNvSpPr>
            <a:spLocks noGrp="1"/>
          </p:cNvSpPr>
          <p:nvPr>
            <p:ph idx="1"/>
          </p:nvPr>
        </p:nvSpPr>
        <p:spPr/>
        <p:txBody>
          <a:bodyPr>
            <a:normAutofit lnSpcReduction="10000"/>
          </a:bodyPr>
          <a:lstStyle/>
          <a:p>
            <a:pPr marL="0" indent="0" algn="just">
              <a:lnSpc>
                <a:spcPct val="90000"/>
              </a:lnSpc>
              <a:spcAft>
                <a:spcPts val="600"/>
              </a:spcAft>
              <a:buNone/>
            </a:pPr>
            <a:r>
              <a:rPr lang="en-US" dirty="0">
                <a:latin typeface="Palatino Linotype" panose="02040502050505030304" pitchFamily="18" charset="0"/>
                <a:ea typeface="Osaka" charset="0"/>
                <a:cs typeface="Osaka" charset="0"/>
              </a:rPr>
              <a:t>Are humans responsible for most of the global temperature rise of the past century or so, or is the increase just a typical fluctuation in global temperature? </a:t>
            </a:r>
          </a:p>
          <a:p>
            <a:pPr marL="0" indent="0" algn="just">
              <a:lnSpc>
                <a:spcPct val="90000"/>
              </a:lnSpc>
              <a:buNone/>
            </a:pPr>
            <a:endParaRPr lang="tr-TR" dirty="0" smtClean="0">
              <a:latin typeface="Palatino Linotype" panose="02040502050505030304" pitchFamily="18" charset="0"/>
              <a:ea typeface="Osaka" charset="0"/>
              <a:cs typeface="Osaka" charset="0"/>
            </a:endParaRPr>
          </a:p>
          <a:p>
            <a:pPr marL="0" indent="0" algn="just">
              <a:lnSpc>
                <a:spcPct val="90000"/>
              </a:lnSpc>
              <a:buNone/>
            </a:pPr>
            <a:endParaRPr lang="tr-TR" dirty="0"/>
          </a:p>
          <a:p>
            <a:pPr marL="0" indent="0" algn="just">
              <a:lnSpc>
                <a:spcPct val="90000"/>
              </a:lnSpc>
              <a:buNone/>
            </a:pPr>
            <a:r>
              <a:rPr lang="en-US" dirty="0" smtClean="0">
                <a:latin typeface="Palatino Linotype" panose="02040502050505030304" pitchFamily="18" charset="0"/>
                <a:ea typeface="Osaka" charset="0"/>
                <a:cs typeface="Osaka" charset="0"/>
              </a:rPr>
              <a:t>If </a:t>
            </a:r>
            <a:r>
              <a:rPr lang="en-US" dirty="0">
                <a:latin typeface="Palatino Linotype" panose="02040502050505030304" pitchFamily="18" charset="0"/>
                <a:ea typeface="Osaka" charset="0"/>
                <a:cs typeface="Osaka" charset="0"/>
              </a:rPr>
              <a:t>most of the temperature rise can be attributed to increases in anthropogenic CO</a:t>
            </a:r>
            <a:r>
              <a:rPr lang="en-US" baseline="-25000" dirty="0">
                <a:latin typeface="Palatino Linotype" panose="02040502050505030304" pitchFamily="18" charset="0"/>
                <a:ea typeface="Osaka" charset="0"/>
                <a:cs typeface="Osaka" charset="0"/>
              </a:rPr>
              <a:t>2</a:t>
            </a:r>
            <a:r>
              <a:rPr lang="en-US" dirty="0">
                <a:latin typeface="Palatino Linotype" panose="02040502050505030304" pitchFamily="18" charset="0"/>
                <a:ea typeface="Osaka" charset="0"/>
                <a:cs typeface="Osaka" charset="0"/>
              </a:rPr>
              <a:t> emissions, what are the likely consequences if no action is taken to curb these emissions?</a:t>
            </a:r>
          </a:p>
          <a:p>
            <a:pPr marL="0" indent="0">
              <a:buNone/>
            </a:pPr>
            <a:endParaRPr lang="tr-TR"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00" y="3145248"/>
            <a:ext cx="1008112" cy="10081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46524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000" b="1" dirty="0">
                <a:solidFill>
                  <a:srgbClr val="2F5897"/>
                </a:solidFill>
                <a:effectLst>
                  <a:outerShdw blurRad="63500" dist="38100" dir="5400000" algn="t" rotWithShape="0">
                    <a:prstClr val="black">
                      <a:alpha val="25000"/>
                    </a:prstClr>
                  </a:outerShdw>
                </a:effectLst>
                <a:latin typeface="Palatino Linotype"/>
              </a:rPr>
              <a:t>CLIMATE CHANGE</a:t>
            </a:r>
            <a:endParaRPr lang="tr-TR" dirty="0"/>
          </a:p>
        </p:txBody>
      </p:sp>
      <p:sp>
        <p:nvSpPr>
          <p:cNvPr id="3" name="İçerik Yer Tutucusu 2"/>
          <p:cNvSpPr>
            <a:spLocks noGrp="1"/>
          </p:cNvSpPr>
          <p:nvPr>
            <p:ph idx="1"/>
          </p:nvPr>
        </p:nvSpPr>
        <p:spPr>
          <a:xfrm>
            <a:off x="755576" y="2119256"/>
            <a:ext cx="7704856" cy="4118055"/>
          </a:xfrm>
        </p:spPr>
        <p:txBody>
          <a:bodyPr/>
          <a:lstStyle/>
          <a:p>
            <a:r>
              <a:rPr lang="tr-TR" dirty="0" smtClean="0">
                <a:latin typeface="Palatino Linotype" panose="02040502050505030304" pitchFamily="18" charset="0"/>
              </a:rPr>
              <a:t>Human a</a:t>
            </a:r>
            <a:r>
              <a:rPr lang="en-US" dirty="0" err="1" smtClean="0">
                <a:latin typeface="Palatino Linotype" panose="02040502050505030304" pitchFamily="18" charset="0"/>
              </a:rPr>
              <a:t>ctivities</a:t>
            </a:r>
            <a:r>
              <a:rPr lang="en-US" dirty="0" smtClean="0">
                <a:latin typeface="Palatino Linotype" panose="02040502050505030304" pitchFamily="18" charset="0"/>
              </a:rPr>
              <a:t> </a:t>
            </a:r>
            <a:r>
              <a:rPr lang="en-US" dirty="0">
                <a:latin typeface="Palatino Linotype" panose="02040502050505030304" pitchFamily="18" charset="0"/>
              </a:rPr>
              <a:t>contribute to climate change by causing changes in Earth’s atmosphere in the amounts of greenhouse </a:t>
            </a:r>
            <a:r>
              <a:rPr lang="en-US" dirty="0" smtClean="0">
                <a:latin typeface="Palatino Linotype" panose="02040502050505030304" pitchFamily="18" charset="0"/>
              </a:rPr>
              <a:t>gases</a:t>
            </a:r>
            <a:r>
              <a:rPr lang="en-US" dirty="0">
                <a:latin typeface="Palatino Linotype" panose="02040502050505030304" pitchFamily="18" charset="0"/>
              </a:rPr>
              <a:t>, aerosols (small particles</a:t>
            </a:r>
            <a:r>
              <a:rPr lang="en-US" dirty="0" smtClean="0">
                <a:latin typeface="Palatino Linotype" panose="02040502050505030304" pitchFamily="18" charset="0"/>
              </a:rPr>
              <a:t>) </a:t>
            </a:r>
            <a:r>
              <a:rPr lang="en-US" dirty="0">
                <a:latin typeface="Palatino Linotype" panose="02040502050505030304" pitchFamily="18" charset="0"/>
              </a:rPr>
              <a:t>and </a:t>
            </a:r>
            <a:r>
              <a:rPr lang="en-US" dirty="0" smtClean="0">
                <a:latin typeface="Palatino Linotype" panose="02040502050505030304" pitchFamily="18" charset="0"/>
              </a:rPr>
              <a:t>cloudiness</a:t>
            </a:r>
            <a:endParaRPr lang="tr-TR" dirty="0" smtClean="0">
              <a:latin typeface="Palatino Linotype" panose="02040502050505030304" pitchFamily="18" charset="0"/>
            </a:endParaRPr>
          </a:p>
          <a:p>
            <a:pPr marL="0" indent="0">
              <a:buNone/>
            </a:pPr>
            <a:endParaRPr lang="tr-TR" dirty="0" smtClean="0">
              <a:latin typeface="Palatino Linotype" panose="02040502050505030304" pitchFamily="18" charset="0"/>
            </a:endParaRPr>
          </a:p>
          <a:p>
            <a:r>
              <a:rPr lang="en-US" dirty="0">
                <a:latin typeface="Palatino Linotype" panose="02040502050505030304" pitchFamily="18" charset="0"/>
              </a:rPr>
              <a:t>The largest known contribution comes from the burning of fossil fuels, which releases carbon dioxide gas to the </a:t>
            </a:r>
            <a:r>
              <a:rPr lang="en-US" dirty="0" smtClean="0">
                <a:latin typeface="Palatino Linotype" panose="02040502050505030304" pitchFamily="18" charset="0"/>
              </a:rPr>
              <a:t>atmosphere</a:t>
            </a:r>
            <a:r>
              <a:rPr lang="tr-TR" dirty="0" smtClean="0">
                <a:latin typeface="Palatino Linotype" panose="02040502050505030304" pitchFamily="18" charset="0"/>
              </a:rPr>
              <a:t>				</a:t>
            </a:r>
            <a:endParaRPr lang="tr-TR" dirty="0">
              <a:latin typeface="Palatino Linotype" panose="02040502050505030304" pitchFamily="18" charset="0"/>
            </a:endParaRPr>
          </a:p>
        </p:txBody>
      </p:sp>
    </p:spTree>
    <p:extLst>
      <p:ext uri="{BB962C8B-B14F-4D97-AF65-F5344CB8AC3E}">
        <p14:creationId xmlns:p14="http://schemas.microsoft.com/office/powerpoint/2010/main" val="12726695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000" b="1" dirty="0">
                <a:solidFill>
                  <a:srgbClr val="2F5897"/>
                </a:solidFill>
                <a:effectLst>
                  <a:outerShdw blurRad="63500" dist="38100" dir="5400000" algn="t" rotWithShape="0">
                    <a:prstClr val="black">
                      <a:alpha val="25000"/>
                    </a:prstClr>
                  </a:outerShdw>
                </a:effectLst>
                <a:latin typeface="Palatino Linotype"/>
              </a:rPr>
              <a:t>CLIMATE CHANGE</a:t>
            </a:r>
            <a:endParaRPr lang="tr-TR" dirty="0"/>
          </a:p>
        </p:txBody>
      </p:sp>
      <p:pic>
        <p:nvPicPr>
          <p:cNvPr id="717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971600" y="2276872"/>
            <a:ext cx="3384375" cy="25409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60032" y="3431610"/>
            <a:ext cx="3244619" cy="2433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85273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000" b="1" dirty="0" smtClean="0">
                <a:solidFill>
                  <a:srgbClr val="2F5897"/>
                </a:solidFill>
                <a:effectLst>
                  <a:outerShdw blurRad="63500" dist="38100" dir="5400000" algn="t" rotWithShape="0">
                    <a:prstClr val="black">
                      <a:alpha val="25000"/>
                    </a:prstClr>
                  </a:outerShdw>
                </a:effectLst>
                <a:latin typeface="Palatino Linotype"/>
              </a:rPr>
              <a:t>PARIS AGREEMENT</a:t>
            </a:r>
            <a:endParaRPr lang="tr-TR" dirty="0"/>
          </a:p>
        </p:txBody>
      </p:sp>
      <p:sp>
        <p:nvSpPr>
          <p:cNvPr id="3" name="İçerik Yer Tutucusu 2"/>
          <p:cNvSpPr>
            <a:spLocks noGrp="1"/>
          </p:cNvSpPr>
          <p:nvPr>
            <p:ph idx="1"/>
          </p:nvPr>
        </p:nvSpPr>
        <p:spPr>
          <a:xfrm>
            <a:off x="1463040" y="2119257"/>
            <a:ext cx="6196405" cy="3830024"/>
          </a:xfrm>
        </p:spPr>
        <p:txBody>
          <a:bodyPr>
            <a:normAutofit fontScale="77500" lnSpcReduction="20000"/>
          </a:bodyPr>
          <a:lstStyle/>
          <a:p>
            <a:pPr marL="0" indent="0">
              <a:buNone/>
            </a:pPr>
            <a:r>
              <a:rPr lang="tr-TR" dirty="0" err="1" smtClean="0">
                <a:latin typeface="Palatino Linotype" pitchFamily="18" charset="0"/>
              </a:rPr>
              <a:t>The</a:t>
            </a:r>
            <a:r>
              <a:rPr lang="tr-TR" dirty="0" smtClean="0">
                <a:latin typeface="Palatino Linotype" pitchFamily="18" charset="0"/>
              </a:rPr>
              <a:t> </a:t>
            </a:r>
            <a:r>
              <a:rPr lang="tr-TR" dirty="0" err="1" smtClean="0">
                <a:latin typeface="Palatino Linotype" pitchFamily="18" charset="0"/>
              </a:rPr>
              <a:t>aims</a:t>
            </a:r>
            <a:r>
              <a:rPr lang="tr-TR" dirty="0" smtClean="0">
                <a:latin typeface="Palatino Linotype" pitchFamily="18" charset="0"/>
              </a:rPr>
              <a:t> of </a:t>
            </a:r>
            <a:r>
              <a:rPr lang="tr-TR" dirty="0" err="1" smtClean="0">
                <a:latin typeface="Palatino Linotype" pitchFamily="18" charset="0"/>
              </a:rPr>
              <a:t>the</a:t>
            </a:r>
            <a:r>
              <a:rPr lang="tr-TR" dirty="0" smtClean="0">
                <a:latin typeface="Palatino Linotype" pitchFamily="18" charset="0"/>
              </a:rPr>
              <a:t> </a:t>
            </a:r>
            <a:r>
              <a:rPr lang="tr-TR" dirty="0" err="1" smtClean="0">
                <a:latin typeface="Palatino Linotype" pitchFamily="18" charset="0"/>
              </a:rPr>
              <a:t>convention</a:t>
            </a:r>
            <a:r>
              <a:rPr lang="tr-TR" dirty="0" smtClean="0">
                <a:latin typeface="Palatino Linotype" pitchFamily="18" charset="0"/>
              </a:rPr>
              <a:t> </a:t>
            </a:r>
            <a:r>
              <a:rPr lang="tr-TR" dirty="0" err="1" smtClean="0">
                <a:latin typeface="Palatino Linotype" pitchFamily="18" charset="0"/>
              </a:rPr>
              <a:t>are</a:t>
            </a:r>
            <a:r>
              <a:rPr lang="tr-TR" dirty="0" smtClean="0">
                <a:latin typeface="Palatino Linotype" pitchFamily="18" charset="0"/>
              </a:rPr>
              <a:t> </a:t>
            </a:r>
            <a:r>
              <a:rPr lang="tr-TR" dirty="0" err="1" smtClean="0">
                <a:latin typeface="Palatino Linotype" pitchFamily="18" charset="0"/>
              </a:rPr>
              <a:t>described</a:t>
            </a:r>
            <a:r>
              <a:rPr lang="tr-TR" dirty="0" smtClean="0">
                <a:latin typeface="Palatino Linotype" pitchFamily="18" charset="0"/>
              </a:rPr>
              <a:t> in </a:t>
            </a:r>
            <a:r>
              <a:rPr lang="tr-TR" dirty="0" err="1" smtClean="0">
                <a:latin typeface="Palatino Linotype" pitchFamily="18" charset="0"/>
              </a:rPr>
              <a:t>Article</a:t>
            </a:r>
            <a:r>
              <a:rPr lang="tr-TR" dirty="0" smtClean="0">
                <a:latin typeface="Palatino Linotype" pitchFamily="18" charset="0"/>
              </a:rPr>
              <a:t> 2 as:</a:t>
            </a:r>
          </a:p>
          <a:p>
            <a:pPr marL="0" indent="0">
              <a:buNone/>
            </a:pPr>
            <a:endParaRPr lang="tr-TR" dirty="0">
              <a:latin typeface="Palatino Linotype" pitchFamily="18" charset="0"/>
            </a:endParaRPr>
          </a:p>
          <a:p>
            <a:r>
              <a:rPr lang="tr-TR" dirty="0" err="1">
                <a:latin typeface="Palatino Linotype" panose="02040502050505030304" pitchFamily="18" charset="0"/>
              </a:rPr>
              <a:t>t</a:t>
            </a:r>
            <a:r>
              <a:rPr lang="tr-TR" dirty="0" err="1" smtClean="0">
                <a:latin typeface="Palatino Linotype" panose="02040502050505030304" pitchFamily="18" charset="0"/>
              </a:rPr>
              <a:t>o</a:t>
            </a:r>
            <a:r>
              <a:rPr lang="tr-TR" dirty="0" smtClean="0">
                <a:latin typeface="Palatino Linotype" panose="02040502050505030304" pitchFamily="18" charset="0"/>
              </a:rPr>
              <a:t> </a:t>
            </a:r>
            <a:r>
              <a:rPr lang="tr-TR" dirty="0" err="1" smtClean="0">
                <a:latin typeface="Palatino Linotype" panose="02040502050505030304" pitchFamily="18" charset="0"/>
              </a:rPr>
              <a:t>hold</a:t>
            </a:r>
            <a:r>
              <a:rPr lang="en-US" dirty="0" smtClean="0">
                <a:latin typeface="Palatino Linotype" panose="02040502050505030304" pitchFamily="18" charset="0"/>
              </a:rPr>
              <a:t> </a:t>
            </a:r>
            <a:r>
              <a:rPr lang="en-US" dirty="0">
                <a:latin typeface="Palatino Linotype" panose="02040502050505030304" pitchFamily="18" charset="0"/>
              </a:rPr>
              <a:t>the increase in the global average temperature to well below 2 °C above pre-industrial levels and to pursue efforts to limit the temperature increase to 1.5 °C above pre-industrial </a:t>
            </a:r>
            <a:r>
              <a:rPr lang="en-US" dirty="0" smtClean="0">
                <a:latin typeface="Palatino Linotype" panose="02040502050505030304" pitchFamily="18" charset="0"/>
              </a:rPr>
              <a:t>levels</a:t>
            </a:r>
            <a:endParaRPr lang="tr-TR" dirty="0" smtClean="0">
              <a:latin typeface="Palatino Linotype" panose="02040502050505030304" pitchFamily="18" charset="0"/>
            </a:endParaRPr>
          </a:p>
          <a:p>
            <a:endParaRPr lang="tr-TR" dirty="0" smtClean="0">
              <a:latin typeface="Palatino Linotype" panose="02040502050505030304" pitchFamily="18" charset="0"/>
            </a:endParaRPr>
          </a:p>
          <a:p>
            <a:r>
              <a:rPr lang="tr-TR" dirty="0" err="1" smtClean="0">
                <a:latin typeface="Palatino Linotype" pitchFamily="18" charset="0"/>
              </a:rPr>
              <a:t>to</a:t>
            </a:r>
            <a:r>
              <a:rPr lang="tr-TR" dirty="0" smtClean="0">
                <a:latin typeface="Palatino Linotype" pitchFamily="18" charset="0"/>
              </a:rPr>
              <a:t> </a:t>
            </a:r>
            <a:r>
              <a:rPr lang="tr-TR" dirty="0" err="1" smtClean="0">
                <a:latin typeface="Palatino Linotype" pitchFamily="18" charset="0"/>
              </a:rPr>
              <a:t>increase</a:t>
            </a:r>
            <a:r>
              <a:rPr lang="tr-TR" dirty="0" smtClean="0">
                <a:latin typeface="Palatino Linotype" pitchFamily="18" charset="0"/>
              </a:rPr>
              <a:t> </a:t>
            </a:r>
            <a:r>
              <a:rPr lang="tr-TR" dirty="0" err="1" smtClean="0">
                <a:latin typeface="Palatino Linotype" pitchFamily="18" charset="0"/>
              </a:rPr>
              <a:t>the</a:t>
            </a:r>
            <a:r>
              <a:rPr lang="tr-TR" dirty="0" smtClean="0">
                <a:latin typeface="Palatino Linotype" pitchFamily="18" charset="0"/>
              </a:rPr>
              <a:t> </a:t>
            </a:r>
            <a:r>
              <a:rPr lang="tr-TR" dirty="0" err="1" smtClean="0">
                <a:latin typeface="Palatino Linotype" pitchFamily="18" charset="0"/>
              </a:rPr>
              <a:t>ability</a:t>
            </a:r>
            <a:r>
              <a:rPr lang="tr-TR" dirty="0" smtClean="0">
                <a:latin typeface="Palatino Linotype" pitchFamily="18" charset="0"/>
              </a:rPr>
              <a:t> </a:t>
            </a:r>
            <a:r>
              <a:rPr lang="tr-TR" dirty="0" err="1" smtClean="0">
                <a:latin typeface="Palatino Linotype" pitchFamily="18" charset="0"/>
              </a:rPr>
              <a:t>to</a:t>
            </a:r>
            <a:r>
              <a:rPr lang="tr-TR" dirty="0" smtClean="0">
                <a:latin typeface="Palatino Linotype" pitchFamily="18" charset="0"/>
              </a:rPr>
              <a:t> </a:t>
            </a:r>
            <a:r>
              <a:rPr lang="tr-TR" dirty="0" err="1" smtClean="0">
                <a:latin typeface="Palatino Linotype" pitchFamily="18" charset="0"/>
              </a:rPr>
              <a:t>adapt</a:t>
            </a:r>
            <a:r>
              <a:rPr lang="tr-TR" dirty="0" smtClean="0">
                <a:latin typeface="Palatino Linotype" pitchFamily="18" charset="0"/>
              </a:rPr>
              <a:t> </a:t>
            </a:r>
            <a:r>
              <a:rPr lang="tr-TR" dirty="0" err="1" smtClean="0">
                <a:latin typeface="Palatino Linotype" pitchFamily="18" charset="0"/>
              </a:rPr>
              <a:t>to</a:t>
            </a:r>
            <a:r>
              <a:rPr lang="tr-TR" dirty="0" smtClean="0">
                <a:latin typeface="Palatino Linotype" pitchFamily="18" charset="0"/>
              </a:rPr>
              <a:t> </a:t>
            </a:r>
            <a:r>
              <a:rPr lang="tr-TR" dirty="0" err="1" smtClean="0">
                <a:latin typeface="Palatino Linotype" pitchFamily="18" charset="0"/>
              </a:rPr>
              <a:t>the</a:t>
            </a:r>
            <a:r>
              <a:rPr lang="tr-TR" dirty="0" smtClean="0">
                <a:latin typeface="Palatino Linotype" pitchFamily="18" charset="0"/>
              </a:rPr>
              <a:t> </a:t>
            </a:r>
            <a:r>
              <a:rPr lang="tr-TR" dirty="0" err="1" smtClean="0">
                <a:latin typeface="Palatino Linotype" pitchFamily="18" charset="0"/>
              </a:rPr>
              <a:t>adverse</a:t>
            </a:r>
            <a:r>
              <a:rPr lang="tr-TR" dirty="0" smtClean="0">
                <a:latin typeface="Palatino Linotype" pitchFamily="18" charset="0"/>
              </a:rPr>
              <a:t> </a:t>
            </a:r>
            <a:r>
              <a:rPr lang="tr-TR" dirty="0" err="1" smtClean="0">
                <a:latin typeface="Palatino Linotype" pitchFamily="18" charset="0"/>
              </a:rPr>
              <a:t>impacts</a:t>
            </a:r>
            <a:r>
              <a:rPr lang="tr-TR" dirty="0" smtClean="0">
                <a:latin typeface="Palatino Linotype" pitchFamily="18" charset="0"/>
              </a:rPr>
              <a:t> of </a:t>
            </a:r>
            <a:r>
              <a:rPr lang="tr-TR" dirty="0" err="1" smtClean="0">
                <a:latin typeface="Palatino Linotype" pitchFamily="18" charset="0"/>
              </a:rPr>
              <a:t>climate</a:t>
            </a:r>
            <a:r>
              <a:rPr lang="tr-TR" dirty="0" smtClean="0">
                <a:latin typeface="Palatino Linotype" pitchFamily="18" charset="0"/>
              </a:rPr>
              <a:t> </a:t>
            </a:r>
            <a:r>
              <a:rPr lang="tr-TR" dirty="0" err="1" smtClean="0">
                <a:latin typeface="Palatino Linotype" pitchFamily="18" charset="0"/>
              </a:rPr>
              <a:t>change</a:t>
            </a:r>
            <a:endParaRPr lang="tr-TR" dirty="0" smtClean="0">
              <a:latin typeface="Palatino Linotype" pitchFamily="18" charset="0"/>
            </a:endParaRPr>
          </a:p>
          <a:p>
            <a:endParaRPr lang="tr-TR" dirty="0" smtClean="0">
              <a:latin typeface="Palatino Linotype" pitchFamily="18" charset="0"/>
            </a:endParaRPr>
          </a:p>
          <a:p>
            <a:r>
              <a:rPr lang="tr-TR" dirty="0" err="1">
                <a:latin typeface="Palatino Linotype" pitchFamily="18" charset="0"/>
              </a:rPr>
              <a:t>t</a:t>
            </a:r>
            <a:r>
              <a:rPr lang="tr-TR" dirty="0" err="1" smtClean="0">
                <a:latin typeface="Palatino Linotype" pitchFamily="18" charset="0"/>
              </a:rPr>
              <a:t>o</a:t>
            </a:r>
            <a:r>
              <a:rPr lang="tr-TR" dirty="0" smtClean="0">
                <a:latin typeface="Palatino Linotype" pitchFamily="18" charset="0"/>
              </a:rPr>
              <a:t> </a:t>
            </a:r>
            <a:r>
              <a:rPr lang="tr-TR" dirty="0" err="1" smtClean="0">
                <a:latin typeface="Palatino Linotype" pitchFamily="18" charset="0"/>
              </a:rPr>
              <a:t>make</a:t>
            </a:r>
            <a:r>
              <a:rPr lang="tr-TR" dirty="0" smtClean="0">
                <a:latin typeface="Palatino Linotype" pitchFamily="18" charset="0"/>
              </a:rPr>
              <a:t> </a:t>
            </a:r>
            <a:r>
              <a:rPr lang="tr-TR" dirty="0" err="1" smtClean="0">
                <a:latin typeface="Palatino Linotype" pitchFamily="18" charset="0"/>
              </a:rPr>
              <a:t>finance</a:t>
            </a:r>
            <a:r>
              <a:rPr lang="tr-TR" dirty="0" smtClean="0">
                <a:latin typeface="Palatino Linotype" pitchFamily="18" charset="0"/>
              </a:rPr>
              <a:t> </a:t>
            </a:r>
            <a:r>
              <a:rPr lang="tr-TR" dirty="0" err="1" smtClean="0">
                <a:latin typeface="Palatino Linotype" pitchFamily="18" charset="0"/>
              </a:rPr>
              <a:t>flows</a:t>
            </a:r>
            <a:r>
              <a:rPr lang="tr-TR" dirty="0" smtClean="0">
                <a:latin typeface="Palatino Linotype" pitchFamily="18" charset="0"/>
              </a:rPr>
              <a:t> </a:t>
            </a:r>
            <a:r>
              <a:rPr lang="tr-TR" dirty="0" err="1" smtClean="0">
                <a:latin typeface="Palatino Linotype" pitchFamily="18" charset="0"/>
              </a:rPr>
              <a:t>consistent</a:t>
            </a:r>
            <a:r>
              <a:rPr lang="tr-TR" dirty="0" smtClean="0">
                <a:latin typeface="Palatino Linotype" pitchFamily="18" charset="0"/>
              </a:rPr>
              <a:t> </a:t>
            </a:r>
            <a:r>
              <a:rPr lang="tr-TR" dirty="0" err="1" smtClean="0">
                <a:latin typeface="Palatino Linotype" pitchFamily="18" charset="0"/>
              </a:rPr>
              <a:t>with</a:t>
            </a:r>
            <a:r>
              <a:rPr lang="tr-TR" dirty="0" smtClean="0">
                <a:latin typeface="Palatino Linotype" pitchFamily="18" charset="0"/>
              </a:rPr>
              <a:t> a </a:t>
            </a:r>
            <a:r>
              <a:rPr lang="tr-TR" dirty="0" err="1" smtClean="0">
                <a:latin typeface="Palatino Linotype" pitchFamily="18" charset="0"/>
              </a:rPr>
              <a:t>pathway</a:t>
            </a:r>
            <a:r>
              <a:rPr lang="tr-TR" dirty="0" smtClean="0">
                <a:latin typeface="Palatino Linotype" pitchFamily="18" charset="0"/>
              </a:rPr>
              <a:t> </a:t>
            </a:r>
            <a:r>
              <a:rPr lang="tr-TR" dirty="0" err="1" smtClean="0">
                <a:latin typeface="Palatino Linotype" pitchFamily="18" charset="0"/>
              </a:rPr>
              <a:t>towards</a:t>
            </a:r>
            <a:r>
              <a:rPr lang="tr-TR" dirty="0" smtClean="0">
                <a:latin typeface="Palatino Linotype" pitchFamily="18" charset="0"/>
              </a:rPr>
              <a:t> </a:t>
            </a:r>
            <a:r>
              <a:rPr lang="tr-TR" dirty="0" err="1" smtClean="0">
                <a:latin typeface="Palatino Linotype" pitchFamily="18" charset="0"/>
              </a:rPr>
              <a:t>low</a:t>
            </a:r>
            <a:r>
              <a:rPr lang="tr-TR" dirty="0" smtClean="0">
                <a:latin typeface="Palatino Linotype" pitchFamily="18" charset="0"/>
              </a:rPr>
              <a:t> </a:t>
            </a:r>
            <a:r>
              <a:rPr lang="tr-TR" dirty="0" err="1" smtClean="0">
                <a:latin typeface="Palatino Linotype" pitchFamily="18" charset="0"/>
              </a:rPr>
              <a:t>greenhouse</a:t>
            </a:r>
            <a:r>
              <a:rPr lang="tr-TR" dirty="0" smtClean="0">
                <a:latin typeface="Palatino Linotype" pitchFamily="18" charset="0"/>
              </a:rPr>
              <a:t> </a:t>
            </a:r>
            <a:r>
              <a:rPr lang="tr-TR" dirty="0" err="1" smtClean="0">
                <a:latin typeface="Palatino Linotype" pitchFamily="18" charset="0"/>
              </a:rPr>
              <a:t>gas</a:t>
            </a:r>
            <a:r>
              <a:rPr lang="tr-TR" dirty="0" smtClean="0">
                <a:latin typeface="Palatino Linotype" pitchFamily="18" charset="0"/>
              </a:rPr>
              <a:t> </a:t>
            </a:r>
            <a:r>
              <a:rPr lang="tr-TR" dirty="0" err="1" smtClean="0">
                <a:latin typeface="Palatino Linotype" pitchFamily="18" charset="0"/>
              </a:rPr>
              <a:t>emissions</a:t>
            </a:r>
            <a:r>
              <a:rPr lang="tr-TR" dirty="0" smtClean="0">
                <a:latin typeface="Palatino Linotype" pitchFamily="18" charset="0"/>
              </a:rPr>
              <a:t> </a:t>
            </a:r>
            <a:r>
              <a:rPr lang="tr-TR" dirty="0" err="1" smtClean="0">
                <a:latin typeface="Palatino Linotype" pitchFamily="18" charset="0"/>
              </a:rPr>
              <a:t>and</a:t>
            </a:r>
            <a:r>
              <a:rPr lang="tr-TR" dirty="0" smtClean="0">
                <a:latin typeface="Palatino Linotype" pitchFamily="18" charset="0"/>
              </a:rPr>
              <a:t> </a:t>
            </a:r>
            <a:r>
              <a:rPr lang="tr-TR" dirty="0" err="1" smtClean="0">
                <a:latin typeface="Palatino Linotype" pitchFamily="18" charset="0"/>
              </a:rPr>
              <a:t>climate</a:t>
            </a:r>
            <a:r>
              <a:rPr lang="tr-TR" dirty="0" smtClean="0">
                <a:latin typeface="Palatino Linotype" pitchFamily="18" charset="0"/>
              </a:rPr>
              <a:t> </a:t>
            </a:r>
            <a:r>
              <a:rPr lang="tr-TR" dirty="0" err="1" smtClean="0">
                <a:latin typeface="Palatino Linotype" pitchFamily="18" charset="0"/>
              </a:rPr>
              <a:t>resilient</a:t>
            </a:r>
            <a:r>
              <a:rPr lang="tr-TR" dirty="0" smtClean="0">
                <a:latin typeface="Palatino Linotype" pitchFamily="18" charset="0"/>
              </a:rPr>
              <a:t> </a:t>
            </a:r>
            <a:r>
              <a:rPr lang="tr-TR" dirty="0" err="1" smtClean="0">
                <a:latin typeface="Palatino Linotype" pitchFamily="18" charset="0"/>
              </a:rPr>
              <a:t>development</a:t>
            </a:r>
            <a:endParaRPr lang="tr-TR" dirty="0" smtClean="0">
              <a:latin typeface="Palatino Linotype" pitchFamily="18" charset="0"/>
            </a:endParaRPr>
          </a:p>
          <a:p>
            <a:pPr marL="0" indent="0">
              <a:buNone/>
            </a:pPr>
            <a:endParaRPr lang="tr-TR" dirty="0" err="1" smtClean="0">
              <a:latin typeface="Palatino Linotype" pitchFamily="18" charset="0"/>
            </a:endParaRPr>
          </a:p>
        </p:txBody>
      </p:sp>
    </p:spTree>
    <p:extLst>
      <p:ext uri="{BB962C8B-B14F-4D97-AF65-F5344CB8AC3E}">
        <p14:creationId xmlns:p14="http://schemas.microsoft.com/office/powerpoint/2010/main" val="40746591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3000" b="1" dirty="0" smtClean="0">
                <a:solidFill>
                  <a:srgbClr val="2F5897"/>
                </a:solidFill>
                <a:effectLst>
                  <a:outerShdw blurRad="63500" dist="38100" dir="5400000" algn="t" rotWithShape="0">
                    <a:prstClr val="black">
                      <a:alpha val="25000"/>
                    </a:prstClr>
                  </a:outerShdw>
                </a:effectLst>
                <a:latin typeface="Palatino Linotype"/>
              </a:rPr>
              <a:t>WILL THE PARIS AGREEMENT SAVE THE PLANET?</a:t>
            </a:r>
            <a:endParaRPr lang="tr-TR" sz="3000" dirty="0"/>
          </a:p>
        </p:txBody>
      </p:sp>
      <p:sp>
        <p:nvSpPr>
          <p:cNvPr id="3" name="İçerik Yer Tutucusu 2"/>
          <p:cNvSpPr>
            <a:spLocks noGrp="1"/>
          </p:cNvSpPr>
          <p:nvPr>
            <p:ph idx="1"/>
          </p:nvPr>
        </p:nvSpPr>
        <p:spPr>
          <a:xfrm>
            <a:off x="1115616" y="2119257"/>
            <a:ext cx="7128792" cy="3902031"/>
          </a:xfrm>
        </p:spPr>
        <p:txBody>
          <a:bodyPr>
            <a:normAutofit/>
          </a:bodyPr>
          <a:lstStyle/>
          <a:p>
            <a:pPr marL="0" indent="0">
              <a:buNone/>
            </a:pPr>
            <a:r>
              <a:rPr lang="tr-TR" b="1" i="1" dirty="0" smtClean="0">
                <a:latin typeface="Palatino Linotype" pitchFamily="18" charset="0"/>
              </a:rPr>
              <a:t> IS THIS GOAL REALISTIC AND ATTAINABLE?</a:t>
            </a:r>
          </a:p>
          <a:p>
            <a:pPr marL="0" indent="0">
              <a:buNone/>
            </a:pPr>
            <a:endParaRPr lang="tr-TR" dirty="0" smtClean="0">
              <a:latin typeface="Palatino Linotype" pitchFamily="18" charset="0"/>
            </a:endParaRPr>
          </a:p>
          <a:p>
            <a:pPr lvl="1"/>
            <a:r>
              <a:rPr lang="tr-TR" dirty="0" err="1" smtClean="0">
                <a:latin typeface="Palatino Linotype" pitchFamily="18" charset="0"/>
              </a:rPr>
              <a:t>Unenforcable</a:t>
            </a:r>
            <a:r>
              <a:rPr lang="tr-TR" dirty="0" smtClean="0">
                <a:latin typeface="Palatino Linotype" pitchFamily="18" charset="0"/>
              </a:rPr>
              <a:t> </a:t>
            </a:r>
            <a:r>
              <a:rPr lang="tr-TR" dirty="0" err="1" smtClean="0">
                <a:latin typeface="Palatino Linotype" pitchFamily="18" charset="0"/>
              </a:rPr>
              <a:t>agreement</a:t>
            </a:r>
            <a:r>
              <a:rPr lang="tr-TR" dirty="0" smtClean="0">
                <a:latin typeface="Palatino Linotype" pitchFamily="18" charset="0"/>
              </a:rPr>
              <a:t> </a:t>
            </a:r>
            <a:r>
              <a:rPr lang="tr-TR" dirty="0" err="1" smtClean="0">
                <a:latin typeface="Palatino Linotype" pitchFamily="18" charset="0"/>
              </a:rPr>
              <a:t>terms</a:t>
            </a:r>
            <a:endParaRPr lang="tr-TR" dirty="0" smtClean="0">
              <a:latin typeface="Palatino Linotype" pitchFamily="18" charset="0"/>
            </a:endParaRPr>
          </a:p>
          <a:p>
            <a:pPr lvl="1"/>
            <a:r>
              <a:rPr lang="tr-TR" dirty="0" smtClean="0">
                <a:latin typeface="Palatino Linotype" pitchFamily="18" charset="0"/>
              </a:rPr>
              <a:t>No </a:t>
            </a:r>
            <a:r>
              <a:rPr lang="tr-TR" dirty="0" err="1" smtClean="0">
                <a:latin typeface="Palatino Linotype" pitchFamily="18" charset="0"/>
              </a:rPr>
              <a:t>framework</a:t>
            </a:r>
            <a:r>
              <a:rPr lang="tr-TR" dirty="0" smtClean="0">
                <a:latin typeface="Palatino Linotype" pitchFamily="18" charset="0"/>
              </a:rPr>
              <a:t> </a:t>
            </a:r>
            <a:r>
              <a:rPr lang="tr-TR" dirty="0" err="1" smtClean="0">
                <a:latin typeface="Palatino Linotype" pitchFamily="18" charset="0"/>
              </a:rPr>
              <a:t>to</a:t>
            </a:r>
            <a:r>
              <a:rPr lang="tr-TR" dirty="0" smtClean="0">
                <a:latin typeface="Palatino Linotype" pitchFamily="18" charset="0"/>
              </a:rPr>
              <a:t> </a:t>
            </a:r>
            <a:r>
              <a:rPr lang="tr-TR" dirty="0" err="1" smtClean="0">
                <a:latin typeface="Palatino Linotype" pitchFamily="18" charset="0"/>
              </a:rPr>
              <a:t>explain</a:t>
            </a:r>
            <a:r>
              <a:rPr lang="tr-TR" dirty="0" smtClean="0">
                <a:latin typeface="Palatino Linotype" pitchFamily="18" charset="0"/>
              </a:rPr>
              <a:t> </a:t>
            </a:r>
            <a:r>
              <a:rPr lang="tr-TR" dirty="0" err="1" smtClean="0">
                <a:latin typeface="Palatino Linotype" pitchFamily="18" charset="0"/>
              </a:rPr>
              <a:t>what</a:t>
            </a:r>
            <a:r>
              <a:rPr lang="tr-TR" dirty="0" smtClean="0">
                <a:latin typeface="Palatino Linotype" pitchFamily="18" charset="0"/>
              </a:rPr>
              <a:t> </a:t>
            </a:r>
            <a:r>
              <a:rPr lang="tr-TR" dirty="0" err="1" smtClean="0">
                <a:latin typeface="Palatino Linotype" pitchFamily="18" charset="0"/>
              </a:rPr>
              <a:t>each</a:t>
            </a:r>
            <a:r>
              <a:rPr lang="tr-TR" dirty="0" smtClean="0">
                <a:latin typeface="Palatino Linotype" pitchFamily="18" charset="0"/>
              </a:rPr>
              <a:t> </a:t>
            </a:r>
            <a:r>
              <a:rPr lang="tr-TR" dirty="0" err="1" smtClean="0">
                <a:latin typeface="Palatino Linotype" pitchFamily="18" charset="0"/>
              </a:rPr>
              <a:t>country</a:t>
            </a:r>
            <a:r>
              <a:rPr lang="tr-TR" dirty="0" smtClean="0">
                <a:latin typeface="Palatino Linotype" pitchFamily="18" charset="0"/>
              </a:rPr>
              <a:t> do </a:t>
            </a:r>
            <a:r>
              <a:rPr lang="tr-TR" dirty="0" err="1" smtClean="0">
                <a:latin typeface="Palatino Linotype" pitchFamily="18" charset="0"/>
              </a:rPr>
              <a:t>for</a:t>
            </a:r>
            <a:r>
              <a:rPr lang="tr-TR" dirty="0" smtClean="0">
                <a:latin typeface="Palatino Linotype" pitchFamily="18" charset="0"/>
              </a:rPr>
              <a:t> </a:t>
            </a:r>
            <a:r>
              <a:rPr lang="tr-TR" dirty="0" err="1" smtClean="0">
                <a:latin typeface="Palatino Linotype" pitchFamily="18" charset="0"/>
              </a:rPr>
              <a:t>its</a:t>
            </a:r>
            <a:r>
              <a:rPr lang="tr-TR" dirty="0" smtClean="0">
                <a:latin typeface="Palatino Linotype" pitchFamily="18" charset="0"/>
              </a:rPr>
              <a:t> INDC</a:t>
            </a:r>
          </a:p>
          <a:p>
            <a:pPr lvl="1"/>
            <a:r>
              <a:rPr lang="tr-TR" dirty="0" err="1" smtClean="0">
                <a:latin typeface="Palatino Linotype" pitchFamily="18" charset="0"/>
              </a:rPr>
              <a:t>Requirement</a:t>
            </a:r>
            <a:r>
              <a:rPr lang="tr-TR" dirty="0" smtClean="0">
                <a:latin typeface="Palatino Linotype" pitchFamily="18" charset="0"/>
              </a:rPr>
              <a:t> </a:t>
            </a:r>
            <a:r>
              <a:rPr lang="tr-TR" dirty="0" err="1" smtClean="0">
                <a:latin typeface="Palatino Linotype" pitchFamily="18" charset="0"/>
              </a:rPr>
              <a:t>for</a:t>
            </a:r>
            <a:r>
              <a:rPr lang="tr-TR" dirty="0" smtClean="0">
                <a:latin typeface="Palatino Linotype" pitchFamily="18" charset="0"/>
              </a:rPr>
              <a:t> a </a:t>
            </a:r>
            <a:r>
              <a:rPr lang="tr-TR" dirty="0" err="1" smtClean="0">
                <a:latin typeface="Palatino Linotype" pitchFamily="18" charset="0"/>
              </a:rPr>
              <a:t>wide</a:t>
            </a:r>
            <a:r>
              <a:rPr lang="tr-TR" dirty="0" smtClean="0">
                <a:latin typeface="Palatino Linotype" pitchFamily="18" charset="0"/>
              </a:rPr>
              <a:t> </a:t>
            </a:r>
            <a:r>
              <a:rPr lang="tr-TR" dirty="0" err="1" smtClean="0">
                <a:latin typeface="Palatino Linotype" pitchFamily="18" charset="0"/>
              </a:rPr>
              <a:t>coverage</a:t>
            </a:r>
            <a:r>
              <a:rPr lang="tr-TR" dirty="0" smtClean="0">
                <a:latin typeface="Palatino Linotype" pitchFamily="18" charset="0"/>
              </a:rPr>
              <a:t> of </a:t>
            </a:r>
            <a:r>
              <a:rPr lang="tr-TR" dirty="0" err="1" smtClean="0">
                <a:latin typeface="Palatino Linotype" pitchFamily="18" charset="0"/>
              </a:rPr>
              <a:t>renewables</a:t>
            </a:r>
            <a:r>
              <a:rPr lang="tr-TR" dirty="0" smtClean="0">
                <a:latin typeface="Palatino Linotype" pitchFamily="18" charset="0"/>
              </a:rPr>
              <a:t>, </a:t>
            </a:r>
            <a:r>
              <a:rPr lang="tr-TR" dirty="0" err="1" smtClean="0">
                <a:latin typeface="Palatino Linotype" pitchFamily="18" charset="0"/>
              </a:rPr>
              <a:t>other</a:t>
            </a:r>
            <a:r>
              <a:rPr lang="tr-TR" dirty="0" smtClean="0">
                <a:latin typeface="Palatino Linotype" pitchFamily="18" charset="0"/>
              </a:rPr>
              <a:t> </a:t>
            </a:r>
            <a:r>
              <a:rPr lang="tr-TR" dirty="0" err="1" smtClean="0">
                <a:latin typeface="Palatino Linotype" pitchFamily="18" charset="0"/>
              </a:rPr>
              <a:t>fossil</a:t>
            </a:r>
            <a:r>
              <a:rPr lang="tr-TR" dirty="0" smtClean="0">
                <a:latin typeface="Palatino Linotype" pitchFamily="18" charset="0"/>
              </a:rPr>
              <a:t> </a:t>
            </a:r>
            <a:r>
              <a:rPr lang="tr-TR" dirty="0" err="1" smtClean="0">
                <a:latin typeface="Palatino Linotype" pitchFamily="18" charset="0"/>
              </a:rPr>
              <a:t>fuel-free</a:t>
            </a:r>
            <a:r>
              <a:rPr lang="tr-TR" dirty="0" smtClean="0">
                <a:latin typeface="Palatino Linotype" pitchFamily="18" charset="0"/>
              </a:rPr>
              <a:t> </a:t>
            </a:r>
            <a:r>
              <a:rPr lang="tr-TR" dirty="0" err="1" smtClean="0">
                <a:latin typeface="Palatino Linotype" pitchFamily="18" charset="0"/>
              </a:rPr>
              <a:t>energy</a:t>
            </a:r>
            <a:r>
              <a:rPr lang="tr-TR" dirty="0" smtClean="0">
                <a:latin typeface="Palatino Linotype" pitchFamily="18" charset="0"/>
              </a:rPr>
              <a:t> </a:t>
            </a:r>
            <a:r>
              <a:rPr lang="tr-TR" dirty="0" err="1" smtClean="0">
                <a:latin typeface="Palatino Linotype" pitchFamily="18" charset="0"/>
              </a:rPr>
              <a:t>sources</a:t>
            </a:r>
            <a:r>
              <a:rPr lang="tr-TR" dirty="0" smtClean="0">
                <a:latin typeface="Palatino Linotype" pitchFamily="18" charset="0"/>
              </a:rPr>
              <a:t> </a:t>
            </a:r>
            <a:r>
              <a:rPr lang="tr-TR" dirty="0" err="1" smtClean="0">
                <a:latin typeface="Palatino Linotype" pitchFamily="18" charset="0"/>
              </a:rPr>
              <a:t>and</a:t>
            </a:r>
            <a:r>
              <a:rPr lang="tr-TR" dirty="0" smtClean="0">
                <a:latin typeface="Palatino Linotype" pitchFamily="18" charset="0"/>
              </a:rPr>
              <a:t> </a:t>
            </a:r>
            <a:r>
              <a:rPr lang="tr-TR" dirty="0" err="1" smtClean="0">
                <a:latin typeface="Palatino Linotype" pitchFamily="18" charset="0"/>
              </a:rPr>
              <a:t>large-scale</a:t>
            </a:r>
            <a:r>
              <a:rPr lang="tr-TR" dirty="0" smtClean="0">
                <a:latin typeface="Palatino Linotype" pitchFamily="18" charset="0"/>
              </a:rPr>
              <a:t> </a:t>
            </a:r>
            <a:r>
              <a:rPr lang="tr-TR" dirty="0" err="1" smtClean="0">
                <a:latin typeface="Palatino Linotype" pitchFamily="18" charset="0"/>
              </a:rPr>
              <a:t>emissions</a:t>
            </a:r>
            <a:r>
              <a:rPr lang="tr-TR" dirty="0" smtClean="0">
                <a:latin typeface="Palatino Linotype" pitchFamily="18" charset="0"/>
              </a:rPr>
              <a:t> </a:t>
            </a:r>
            <a:r>
              <a:rPr lang="tr-TR" dirty="0" err="1" smtClean="0">
                <a:latin typeface="Palatino Linotype" pitchFamily="18" charset="0"/>
              </a:rPr>
              <a:t>reduction</a:t>
            </a:r>
            <a:r>
              <a:rPr lang="tr-TR" dirty="0" smtClean="0">
                <a:latin typeface="Palatino Linotype" pitchFamily="18" charset="0"/>
              </a:rPr>
              <a:t> </a:t>
            </a:r>
            <a:r>
              <a:rPr lang="tr-TR" dirty="0" err="1" smtClean="0">
                <a:latin typeface="Palatino Linotype" pitchFamily="18" charset="0"/>
              </a:rPr>
              <a:t>technologies</a:t>
            </a:r>
            <a:endParaRPr lang="tr-TR" dirty="0" smtClean="0">
              <a:latin typeface="Palatino Linotype" pitchFamily="18" charset="0"/>
            </a:endParaRPr>
          </a:p>
          <a:p>
            <a:endParaRPr lang="tr-TR" dirty="0" smtClean="0">
              <a:latin typeface="Palatino Linotype" pitchFamily="18" charset="0"/>
            </a:endParaRPr>
          </a:p>
        </p:txBody>
      </p:sp>
    </p:spTree>
    <p:extLst>
      <p:ext uri="{BB962C8B-B14F-4D97-AF65-F5344CB8AC3E}">
        <p14:creationId xmlns:p14="http://schemas.microsoft.com/office/powerpoint/2010/main" val="15197864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000" b="1" dirty="0" smtClean="0">
                <a:solidFill>
                  <a:srgbClr val="2F5897"/>
                </a:solidFill>
                <a:effectLst>
                  <a:outerShdw blurRad="63500" dist="38100" dir="5400000" algn="t" rotWithShape="0">
                    <a:prstClr val="black">
                      <a:alpha val="25000"/>
                    </a:prstClr>
                  </a:outerShdw>
                </a:effectLst>
                <a:latin typeface="Palatino Linotype"/>
              </a:rPr>
              <a:t>PARIS AGREEMENT AND CLIMATE COMMITMENT OF TURKEY</a:t>
            </a:r>
            <a:endParaRPr lang="tr-TR" sz="3000" dirty="0"/>
          </a:p>
        </p:txBody>
      </p:sp>
      <p:sp>
        <p:nvSpPr>
          <p:cNvPr id="3" name="İçerik Yer Tutucusu 2"/>
          <p:cNvSpPr>
            <a:spLocks noGrp="1"/>
          </p:cNvSpPr>
          <p:nvPr>
            <p:ph idx="1"/>
          </p:nvPr>
        </p:nvSpPr>
        <p:spPr/>
        <p:txBody>
          <a:bodyPr>
            <a:normAutofit/>
          </a:bodyPr>
          <a:lstStyle/>
          <a:p>
            <a:pPr marL="0" indent="0">
              <a:buNone/>
            </a:pPr>
            <a:r>
              <a:rPr lang="en-US" dirty="0">
                <a:latin typeface="Palatino Linotype" pitchFamily="18" charset="0"/>
              </a:rPr>
              <a:t>Within the scope of the Framework Agreement, Turkey declared its Intended Nationally Determined Contribution (INDC) as:</a:t>
            </a:r>
          </a:p>
          <a:p>
            <a:pPr marL="365760" lvl="1" indent="0">
              <a:buNone/>
            </a:pPr>
            <a:r>
              <a:rPr lang="en-US" dirty="0" smtClean="0">
                <a:latin typeface="Palatino Linotype" pitchFamily="18" charset="0"/>
              </a:rPr>
              <a:t>“</a:t>
            </a:r>
            <a:r>
              <a:rPr lang="en-US" dirty="0">
                <a:latin typeface="Palatino Linotype" pitchFamily="18" charset="0"/>
              </a:rPr>
              <a:t>A contribution to the collective </a:t>
            </a:r>
            <a:r>
              <a:rPr lang="en-US" dirty="0" smtClean="0">
                <a:latin typeface="Palatino Linotype" pitchFamily="18" charset="0"/>
              </a:rPr>
              <a:t>efforts </a:t>
            </a:r>
            <a:r>
              <a:rPr lang="en-US" dirty="0">
                <a:latin typeface="Palatino Linotype" pitchFamily="18" charset="0"/>
              </a:rPr>
              <a:t>of the signing countries to </a:t>
            </a:r>
            <a:r>
              <a:rPr lang="en-US" dirty="0" smtClean="0">
                <a:latin typeface="Palatino Linotype" pitchFamily="18" charset="0"/>
              </a:rPr>
              <a:t>avoid </a:t>
            </a:r>
            <a:r>
              <a:rPr lang="en-US" dirty="0">
                <a:latin typeface="Palatino Linotype" pitchFamily="18" charset="0"/>
              </a:rPr>
              <a:t>dangerous climate change by limiting </a:t>
            </a:r>
            <a:r>
              <a:rPr lang="tr-TR" dirty="0" smtClean="0">
                <a:latin typeface="Palatino Linotype" pitchFamily="18" charset="0"/>
              </a:rPr>
              <a:t>	</a:t>
            </a:r>
            <a:r>
              <a:rPr lang="en-US" dirty="0" smtClean="0">
                <a:latin typeface="Palatino Linotype" pitchFamily="18" charset="0"/>
              </a:rPr>
              <a:t>global </a:t>
            </a:r>
            <a:r>
              <a:rPr lang="en-US" dirty="0">
                <a:latin typeface="Palatino Linotype" pitchFamily="18" charset="0"/>
              </a:rPr>
              <a:t>warming in line with the country’s overall circumstances and capabilities” </a:t>
            </a:r>
            <a:endParaRPr lang="tr-TR" dirty="0">
              <a:latin typeface="Palatino Linotype" pitchFamily="18" charset="0"/>
            </a:endParaRPr>
          </a:p>
        </p:txBody>
      </p:sp>
    </p:spTree>
    <p:extLst>
      <p:ext uri="{BB962C8B-B14F-4D97-AF65-F5344CB8AC3E}">
        <p14:creationId xmlns:p14="http://schemas.microsoft.com/office/powerpoint/2010/main" val="22469408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27584" y="620688"/>
            <a:ext cx="7344816" cy="1512168"/>
          </a:xfrm>
        </p:spPr>
        <p:txBody>
          <a:bodyPr>
            <a:normAutofit/>
          </a:bodyPr>
          <a:lstStyle/>
          <a:p>
            <a:r>
              <a:rPr lang="tr-TR" sz="2700" b="1" dirty="0" smtClean="0">
                <a:solidFill>
                  <a:srgbClr val="2F5897"/>
                </a:solidFill>
                <a:effectLst>
                  <a:outerShdw blurRad="63500" dist="38100" dir="5400000" algn="t" rotWithShape="0">
                    <a:prstClr val="black">
                      <a:alpha val="25000"/>
                    </a:prstClr>
                  </a:outerShdw>
                </a:effectLst>
                <a:latin typeface="Palatino Linotype"/>
              </a:rPr>
              <a:t>TURKEY’S NATIONAL POLICY TOWARDS MITIGATION OF CLIMATE CHANGE</a:t>
            </a:r>
            <a:endParaRPr lang="tr-TR" sz="2700" dirty="0"/>
          </a:p>
        </p:txBody>
      </p:sp>
      <p:sp>
        <p:nvSpPr>
          <p:cNvPr id="3" name="İçerik Yer Tutucusu 2"/>
          <p:cNvSpPr>
            <a:spLocks noGrp="1"/>
          </p:cNvSpPr>
          <p:nvPr>
            <p:ph idx="1"/>
          </p:nvPr>
        </p:nvSpPr>
        <p:spPr>
          <a:xfrm>
            <a:off x="1331640" y="2132856"/>
            <a:ext cx="6196405" cy="3888433"/>
          </a:xfrm>
        </p:spPr>
        <p:txBody>
          <a:bodyPr>
            <a:noAutofit/>
          </a:bodyPr>
          <a:lstStyle/>
          <a:p>
            <a:r>
              <a:rPr lang="en-US" sz="2000" dirty="0"/>
              <a:t>1</a:t>
            </a:r>
            <a:r>
              <a:rPr lang="en-US" sz="2000" dirty="0">
                <a:latin typeface="Palatino Linotype" pitchFamily="18" charset="0"/>
              </a:rPr>
              <a:t>0th National Development Plan</a:t>
            </a:r>
          </a:p>
          <a:p>
            <a:r>
              <a:rPr lang="en-US" sz="2000" dirty="0">
                <a:latin typeface="Palatino Linotype" pitchFamily="18" charset="0"/>
              </a:rPr>
              <a:t>National Strategy on Climate Change</a:t>
            </a:r>
          </a:p>
          <a:p>
            <a:r>
              <a:rPr lang="en-US" sz="2000" dirty="0">
                <a:latin typeface="Palatino Linotype" pitchFamily="18" charset="0"/>
              </a:rPr>
              <a:t>National Climate Change Action Plan</a:t>
            </a:r>
          </a:p>
          <a:p>
            <a:r>
              <a:rPr lang="en-US" sz="2000" dirty="0">
                <a:latin typeface="Palatino Linotype" pitchFamily="18" charset="0"/>
              </a:rPr>
              <a:t>National Strategy on Industry</a:t>
            </a:r>
          </a:p>
          <a:p>
            <a:r>
              <a:rPr lang="en-US" sz="2000" dirty="0">
                <a:latin typeface="Palatino Linotype" pitchFamily="18" charset="0"/>
              </a:rPr>
              <a:t>Strategy on Energy Efficiency</a:t>
            </a:r>
          </a:p>
          <a:p>
            <a:r>
              <a:rPr lang="en-US" sz="2000" dirty="0">
                <a:latin typeface="Palatino Linotype" pitchFamily="18" charset="0"/>
              </a:rPr>
              <a:t>National Strategy and Action Plan on Recycling</a:t>
            </a:r>
          </a:p>
          <a:p>
            <a:r>
              <a:rPr lang="en-US" sz="2000" dirty="0">
                <a:latin typeface="Palatino Linotype" pitchFamily="18" charset="0"/>
              </a:rPr>
              <a:t>National Legislation on Monitoring, Reporting and Verification of GHG emissions</a:t>
            </a:r>
          </a:p>
          <a:p>
            <a:r>
              <a:rPr lang="en-US" sz="2000" dirty="0">
                <a:latin typeface="Palatino Linotype" pitchFamily="18" charset="0"/>
              </a:rPr>
              <a:t>National  Smart  Transportation  Systems  Strategy Document  (2014-2023) and its Action Plan (2014-2016)</a:t>
            </a:r>
          </a:p>
        </p:txBody>
      </p:sp>
    </p:spTree>
    <p:extLst>
      <p:ext uri="{BB962C8B-B14F-4D97-AF65-F5344CB8AC3E}">
        <p14:creationId xmlns:p14="http://schemas.microsoft.com/office/powerpoint/2010/main" val="13333037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817582"/>
            <a:ext cx="8208911" cy="1202485"/>
          </a:xfrm>
        </p:spPr>
        <p:txBody>
          <a:bodyPr/>
          <a:lstStyle/>
          <a:p>
            <a:r>
              <a:rPr lang="tr-TR" sz="3000" b="1" dirty="0">
                <a:solidFill>
                  <a:srgbClr val="2F5897"/>
                </a:solidFill>
                <a:effectLst>
                  <a:outerShdw blurRad="63500" dist="38100" dir="5400000" algn="t" rotWithShape="0">
                    <a:prstClr val="black">
                      <a:alpha val="25000"/>
                    </a:prstClr>
                  </a:outerShdw>
                </a:effectLst>
                <a:latin typeface="Palatino Linotype"/>
              </a:rPr>
              <a:t>TURKEY’S INDC PLANS AND POLICIES</a:t>
            </a:r>
            <a:endParaRPr lang="tr-TR" dirty="0"/>
          </a:p>
        </p:txBody>
      </p:sp>
      <p:pic>
        <p:nvPicPr>
          <p:cNvPr id="4" name="Content Placeholder 3"/>
          <p:cNvPicPr>
            <a:picLocks noGrp="1"/>
          </p:cNvPicPr>
          <p:nvPr>
            <p:ph idx="1"/>
          </p:nvPr>
        </p:nvPicPr>
        <p:blipFill>
          <a:blip r:embed="rId3">
            <a:extLst>
              <a:ext uri="{28A0092B-C50C-407E-A947-70E740481C1C}">
                <a14:useLocalDpi xmlns:a14="http://schemas.microsoft.com/office/drawing/2010/main" val="0"/>
              </a:ext>
            </a:extLst>
          </a:blip>
          <a:stretch>
            <a:fillRect/>
          </a:stretch>
        </p:blipFill>
        <p:spPr>
          <a:xfrm>
            <a:off x="1463675" y="2245013"/>
            <a:ext cx="6196013" cy="3352224"/>
          </a:xfrm>
          <a:prstGeom prst="rect">
            <a:avLst/>
          </a:prstGeom>
        </p:spPr>
      </p:pic>
    </p:spTree>
    <p:extLst>
      <p:ext uri="{BB962C8B-B14F-4D97-AF65-F5344CB8AC3E}">
        <p14:creationId xmlns:p14="http://schemas.microsoft.com/office/powerpoint/2010/main" val="12190009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755576" y="817582"/>
            <a:ext cx="7632847" cy="1202485"/>
          </a:xfrm>
        </p:spPr>
        <p:txBody>
          <a:bodyPr>
            <a:noAutofit/>
          </a:bodyPr>
          <a:lstStyle/>
          <a:p>
            <a:r>
              <a:rPr lang="tr-TR" sz="3000" b="1" dirty="0">
                <a:solidFill>
                  <a:srgbClr val="2F5897"/>
                </a:solidFill>
                <a:effectLst>
                  <a:outerShdw blurRad="63500" dist="38100" dir="5400000" algn="t" rotWithShape="0">
                    <a:prstClr val="black">
                      <a:alpha val="25000"/>
                    </a:prstClr>
                  </a:outerShdw>
                </a:effectLst>
                <a:latin typeface="Palatino Linotype"/>
              </a:rPr>
              <a:t>TURKEY’S </a:t>
            </a:r>
            <a:r>
              <a:rPr lang="tr-TR" sz="3000" b="1" dirty="0" smtClean="0">
                <a:solidFill>
                  <a:srgbClr val="2F5897"/>
                </a:solidFill>
                <a:effectLst>
                  <a:outerShdw blurRad="63500" dist="38100" dir="5400000" algn="t" rotWithShape="0">
                    <a:prstClr val="black">
                      <a:alpha val="25000"/>
                    </a:prstClr>
                  </a:outerShdw>
                </a:effectLst>
                <a:latin typeface="Palatino Linotype"/>
              </a:rPr>
              <a:t>INDC PLANS AND POLICIES</a:t>
            </a:r>
            <a:endParaRPr lang="tr-TR" sz="3000" dirty="0"/>
          </a:p>
        </p:txBody>
      </p:sp>
      <p:sp>
        <p:nvSpPr>
          <p:cNvPr id="3" name="İçerik Yer Tutucusu 2"/>
          <p:cNvSpPr>
            <a:spLocks noGrp="1"/>
          </p:cNvSpPr>
          <p:nvPr>
            <p:ph idx="1"/>
          </p:nvPr>
        </p:nvSpPr>
        <p:spPr/>
        <p:txBody>
          <a:bodyPr>
            <a:normAutofit fontScale="92500" lnSpcReduction="10000"/>
          </a:bodyPr>
          <a:lstStyle/>
          <a:p>
            <a:pPr marL="0" indent="0">
              <a:buNone/>
            </a:pPr>
            <a:r>
              <a:rPr lang="tr-TR" dirty="0">
                <a:latin typeface="Palatino Linotype" pitchFamily="18" charset="0"/>
              </a:rPr>
              <a:t>INDC p</a:t>
            </a:r>
            <a:r>
              <a:rPr lang="en-US" dirty="0" err="1">
                <a:latin typeface="Palatino Linotype" pitchFamily="18" charset="0"/>
              </a:rPr>
              <a:t>lans</a:t>
            </a:r>
            <a:r>
              <a:rPr lang="en-US" dirty="0">
                <a:latin typeface="Palatino Linotype" pitchFamily="18" charset="0"/>
              </a:rPr>
              <a:t> and policies will be implemented in the following sectors:</a:t>
            </a:r>
            <a:r>
              <a:rPr lang="tr-TR" dirty="0">
                <a:latin typeface="Palatino Linotype" pitchFamily="18" charset="0"/>
              </a:rPr>
              <a:t/>
            </a:r>
            <a:br>
              <a:rPr lang="tr-TR" dirty="0">
                <a:latin typeface="Palatino Linotype" pitchFamily="18" charset="0"/>
              </a:rPr>
            </a:br>
            <a:endParaRPr lang="tr-TR" dirty="0" smtClean="0">
              <a:latin typeface="Palatino Linotype" pitchFamily="18" charset="0"/>
            </a:endParaRPr>
          </a:p>
          <a:p>
            <a:r>
              <a:rPr lang="tr-TR" dirty="0" err="1" smtClean="0">
                <a:latin typeface="Palatino Linotype" pitchFamily="18" charset="0"/>
              </a:rPr>
              <a:t>Energy</a:t>
            </a:r>
            <a:endParaRPr lang="tr-TR" dirty="0">
              <a:latin typeface="Palatino Linotype" pitchFamily="18" charset="0"/>
            </a:endParaRPr>
          </a:p>
          <a:p>
            <a:r>
              <a:rPr lang="tr-TR" dirty="0" err="1">
                <a:latin typeface="Palatino Linotype" pitchFamily="18" charset="0"/>
              </a:rPr>
              <a:t>Industry</a:t>
            </a:r>
            <a:endParaRPr lang="tr-TR" dirty="0">
              <a:latin typeface="Palatino Linotype" pitchFamily="18" charset="0"/>
            </a:endParaRPr>
          </a:p>
          <a:p>
            <a:r>
              <a:rPr lang="tr-TR" dirty="0">
                <a:latin typeface="Palatino Linotype" pitchFamily="18" charset="0"/>
              </a:rPr>
              <a:t>Transport</a:t>
            </a:r>
          </a:p>
          <a:p>
            <a:r>
              <a:rPr lang="tr-TR" dirty="0" err="1">
                <a:latin typeface="Palatino Linotype" pitchFamily="18" charset="0"/>
              </a:rPr>
              <a:t>Buildings</a:t>
            </a:r>
            <a:r>
              <a:rPr lang="tr-TR" dirty="0">
                <a:latin typeface="Palatino Linotype" pitchFamily="18" charset="0"/>
              </a:rPr>
              <a:t> </a:t>
            </a:r>
            <a:r>
              <a:rPr lang="tr-TR" dirty="0" err="1">
                <a:latin typeface="Palatino Linotype" pitchFamily="18" charset="0"/>
              </a:rPr>
              <a:t>and</a:t>
            </a:r>
            <a:r>
              <a:rPr lang="tr-TR" dirty="0">
                <a:latin typeface="Palatino Linotype" pitchFamily="18" charset="0"/>
              </a:rPr>
              <a:t> Urban </a:t>
            </a:r>
            <a:r>
              <a:rPr lang="tr-TR" dirty="0" err="1">
                <a:latin typeface="Palatino Linotype" pitchFamily="18" charset="0"/>
              </a:rPr>
              <a:t>Transformation</a:t>
            </a:r>
            <a:endParaRPr lang="tr-TR" dirty="0">
              <a:latin typeface="Palatino Linotype" pitchFamily="18" charset="0"/>
            </a:endParaRPr>
          </a:p>
          <a:p>
            <a:r>
              <a:rPr lang="tr-TR" dirty="0" err="1">
                <a:latin typeface="Palatino Linotype" pitchFamily="18" charset="0"/>
              </a:rPr>
              <a:t>Agriculture</a:t>
            </a:r>
            <a:endParaRPr lang="tr-TR" dirty="0">
              <a:latin typeface="Palatino Linotype" pitchFamily="18" charset="0"/>
            </a:endParaRPr>
          </a:p>
          <a:p>
            <a:r>
              <a:rPr lang="tr-TR" dirty="0" err="1">
                <a:latin typeface="Palatino Linotype" pitchFamily="18" charset="0"/>
              </a:rPr>
              <a:t>Waste</a:t>
            </a:r>
            <a:endParaRPr lang="tr-TR" dirty="0">
              <a:latin typeface="Palatino Linotype" pitchFamily="18" charset="0"/>
            </a:endParaRPr>
          </a:p>
          <a:p>
            <a:r>
              <a:rPr lang="tr-TR" dirty="0" err="1">
                <a:latin typeface="Palatino Linotype" pitchFamily="18" charset="0"/>
              </a:rPr>
              <a:t>Forestry</a:t>
            </a:r>
            <a:endParaRPr lang="tr-TR" dirty="0">
              <a:latin typeface="Palatino Linotype" pitchFamily="18" charset="0"/>
            </a:endParaRPr>
          </a:p>
          <a:p>
            <a:endParaRPr lang="tr-TR" dirty="0"/>
          </a:p>
        </p:txBody>
      </p:sp>
    </p:spTree>
    <p:extLst>
      <p:ext uri="{BB962C8B-B14F-4D97-AF65-F5344CB8AC3E}">
        <p14:creationId xmlns:p14="http://schemas.microsoft.com/office/powerpoint/2010/main" val="30880811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817582"/>
            <a:ext cx="7992887" cy="1202485"/>
          </a:xfrm>
        </p:spPr>
        <p:txBody>
          <a:bodyPr/>
          <a:lstStyle/>
          <a:p>
            <a:r>
              <a:rPr lang="tr-TR" sz="3000" b="1" dirty="0">
                <a:solidFill>
                  <a:srgbClr val="2F5897"/>
                </a:solidFill>
                <a:effectLst>
                  <a:outerShdw blurRad="63500" dist="38100" dir="5400000" algn="t" rotWithShape="0">
                    <a:prstClr val="black">
                      <a:alpha val="25000"/>
                    </a:prstClr>
                  </a:outerShdw>
                </a:effectLst>
                <a:latin typeface="Palatino Linotype"/>
              </a:rPr>
              <a:t>TURKEY’S INDC PLANS AND POLICIES</a:t>
            </a:r>
            <a:endParaRPr lang="tr-TR" dirty="0"/>
          </a:p>
        </p:txBody>
      </p:sp>
      <p:sp>
        <p:nvSpPr>
          <p:cNvPr id="3" name="İçerik Yer Tutucusu 2"/>
          <p:cNvSpPr>
            <a:spLocks noGrp="1"/>
          </p:cNvSpPr>
          <p:nvPr>
            <p:ph idx="1"/>
          </p:nvPr>
        </p:nvSpPr>
        <p:spPr/>
        <p:txBody>
          <a:bodyPr/>
          <a:lstStyle/>
          <a:p>
            <a:pPr marL="0" indent="0">
              <a:buNone/>
            </a:pPr>
            <a:r>
              <a:rPr lang="en-US" dirty="0">
                <a:latin typeface="Palatino Linotype" panose="02040502050505030304" pitchFamily="18" charset="0"/>
              </a:rPr>
              <a:t>Coal is an essential source of power in Turkey and its role in meeting energy requirements in the short and medium term is significant.  </a:t>
            </a:r>
            <a:endParaRPr lang="tr-TR" dirty="0">
              <a:latin typeface="Palatino Linotype" panose="02040502050505030304" pitchFamily="18" charset="0"/>
            </a:endParaRPr>
          </a:p>
          <a:p>
            <a:pPr marL="0" indent="0">
              <a:buNone/>
            </a:pPr>
            <a:endParaRPr lang="tr-TR" dirty="0" smtClean="0">
              <a:latin typeface="Palatino Linotype" panose="02040502050505030304" pitchFamily="18" charset="0"/>
            </a:endParaRPr>
          </a:p>
          <a:p>
            <a:pPr marL="0" indent="0">
              <a:buNone/>
            </a:pPr>
            <a:r>
              <a:rPr lang="en-US" dirty="0" smtClean="0">
                <a:latin typeface="Palatino Linotype" panose="02040502050505030304" pitchFamily="18" charset="0"/>
              </a:rPr>
              <a:t>The </a:t>
            </a:r>
            <a:r>
              <a:rPr lang="en-US" dirty="0">
                <a:latin typeface="Palatino Linotype" panose="02040502050505030304" pitchFamily="18" charset="0"/>
              </a:rPr>
              <a:t>Turkish government aims to transform the identified </a:t>
            </a:r>
            <a:r>
              <a:rPr lang="en-US" dirty="0" smtClean="0">
                <a:latin typeface="Palatino Linotype" panose="02040502050505030304" pitchFamily="18" charset="0"/>
              </a:rPr>
              <a:t>mines </a:t>
            </a:r>
            <a:r>
              <a:rPr lang="en-US" dirty="0">
                <a:latin typeface="Palatino Linotype" panose="02040502050505030304" pitchFamily="18" charset="0"/>
              </a:rPr>
              <a:t>into coal-fired power plant projects using legally and politically acceptable feasible models.</a:t>
            </a:r>
            <a:endParaRPr lang="tr-TR" dirty="0">
              <a:latin typeface="Palatino Linotype" panose="02040502050505030304" pitchFamily="18" charset="0"/>
            </a:endParaRPr>
          </a:p>
          <a:p>
            <a:endParaRPr lang="tr-TR" dirty="0"/>
          </a:p>
        </p:txBody>
      </p:sp>
    </p:spTree>
    <p:extLst>
      <p:ext uri="{BB962C8B-B14F-4D97-AF65-F5344CB8AC3E}">
        <p14:creationId xmlns:p14="http://schemas.microsoft.com/office/powerpoint/2010/main" val="41652580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755576" y="817582"/>
            <a:ext cx="7704855" cy="1202485"/>
          </a:xfrm>
        </p:spPr>
        <p:txBody>
          <a:bodyPr/>
          <a:lstStyle/>
          <a:p>
            <a:r>
              <a:rPr lang="tr-TR" sz="3000" b="1" dirty="0">
                <a:solidFill>
                  <a:srgbClr val="2F5897"/>
                </a:solidFill>
                <a:effectLst>
                  <a:outerShdw blurRad="63500" dist="38100" dir="5400000" algn="t" rotWithShape="0">
                    <a:prstClr val="black">
                      <a:alpha val="25000"/>
                    </a:prstClr>
                  </a:outerShdw>
                </a:effectLst>
                <a:latin typeface="Palatino Linotype"/>
              </a:rPr>
              <a:t>TURKEY’S INDC PLANS AND POLICIES</a:t>
            </a:r>
            <a:endParaRPr lang="tr-TR" dirty="0"/>
          </a:p>
        </p:txBody>
      </p:sp>
      <p:sp>
        <p:nvSpPr>
          <p:cNvPr id="3" name="İçerik Yer Tutucusu 2"/>
          <p:cNvSpPr>
            <a:spLocks noGrp="1"/>
          </p:cNvSpPr>
          <p:nvPr>
            <p:ph idx="1"/>
          </p:nvPr>
        </p:nvSpPr>
        <p:spPr/>
        <p:txBody>
          <a:bodyPr/>
          <a:lstStyle/>
          <a:p>
            <a:pPr marL="0" indent="0">
              <a:buNone/>
            </a:pPr>
            <a:r>
              <a:rPr lang="en-US" dirty="0">
                <a:latin typeface="Palatino Linotype" panose="02040502050505030304" pitchFamily="18" charset="0"/>
              </a:rPr>
              <a:t>The government claims that this aim will not conflict with Turkey’s climate change mitigation objectives and targeted carbon emission reductions.</a:t>
            </a:r>
          </a:p>
          <a:p>
            <a:pPr marL="0" indent="0">
              <a:buNone/>
            </a:pPr>
            <a:endParaRPr lang="tr-TR" dirty="0" smtClean="0">
              <a:latin typeface="Palatino Linotype" panose="02040502050505030304" pitchFamily="18" charset="0"/>
            </a:endParaRPr>
          </a:p>
          <a:p>
            <a:pPr marL="0" indent="0">
              <a:buNone/>
            </a:pPr>
            <a:r>
              <a:rPr lang="en-US" dirty="0" smtClean="0">
                <a:latin typeface="Palatino Linotype" panose="02040502050505030304" pitchFamily="18" charset="0"/>
              </a:rPr>
              <a:t>Thus</a:t>
            </a:r>
            <a:r>
              <a:rPr lang="en-US" dirty="0">
                <a:latin typeface="Palatino Linotype" panose="02040502050505030304" pitchFamily="18" charset="0"/>
              </a:rPr>
              <a:t>, it can be concluded that the Paris Agreement will not actually affect the coal-fired power plant projects in Turkey’s energy sector.</a:t>
            </a:r>
          </a:p>
        </p:txBody>
      </p:sp>
    </p:spTree>
    <p:extLst>
      <p:ext uri="{BB962C8B-B14F-4D97-AF65-F5344CB8AC3E}">
        <p14:creationId xmlns:p14="http://schemas.microsoft.com/office/powerpoint/2010/main" val="28110936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000" b="1" dirty="0" smtClean="0">
                <a:solidFill>
                  <a:srgbClr val="2F5897"/>
                </a:solidFill>
                <a:effectLst>
                  <a:outerShdw blurRad="63500" dist="38100" dir="5400000" algn="t" rotWithShape="0">
                    <a:prstClr val="black">
                      <a:alpha val="25000"/>
                    </a:prstClr>
                  </a:outerShdw>
                </a:effectLst>
                <a:latin typeface="Palatino Linotype"/>
              </a:rPr>
              <a:t>HUMAN RESPONSIBILITIES</a:t>
            </a:r>
            <a:endParaRPr lang="tr-TR" sz="3000" dirty="0"/>
          </a:p>
        </p:txBody>
      </p:sp>
      <p:sp>
        <p:nvSpPr>
          <p:cNvPr id="3" name="İçerik Yer Tutucusu 2"/>
          <p:cNvSpPr>
            <a:spLocks noGrp="1"/>
          </p:cNvSpPr>
          <p:nvPr>
            <p:ph idx="1"/>
          </p:nvPr>
        </p:nvSpPr>
        <p:spPr>
          <a:xfrm>
            <a:off x="1115616" y="2119257"/>
            <a:ext cx="7056784" cy="3603812"/>
          </a:xfrm>
        </p:spPr>
        <p:txBody>
          <a:bodyPr/>
          <a:lstStyle/>
          <a:p>
            <a:pPr marL="0" indent="0">
              <a:buNone/>
            </a:pPr>
            <a:r>
              <a:rPr lang="tr-TR" dirty="0" smtClean="0">
                <a:latin typeface="Palatino Linotype" pitchFamily="18" charset="0"/>
              </a:rPr>
              <a:t>Paris </a:t>
            </a:r>
            <a:r>
              <a:rPr lang="tr-TR" dirty="0" err="1" smtClean="0">
                <a:latin typeface="Palatino Linotype" pitchFamily="18" charset="0"/>
              </a:rPr>
              <a:t>Agreement</a:t>
            </a:r>
            <a:r>
              <a:rPr lang="tr-TR" dirty="0" smtClean="0">
                <a:latin typeface="Palatino Linotype" pitchFamily="18" charset="0"/>
              </a:rPr>
              <a:t> has </a:t>
            </a:r>
            <a:r>
              <a:rPr lang="tr-TR" dirty="0" err="1" smtClean="0">
                <a:latin typeface="Palatino Linotype" pitchFamily="18" charset="0"/>
              </a:rPr>
              <a:t>sparked</a:t>
            </a:r>
            <a:r>
              <a:rPr lang="tr-TR" dirty="0" smtClean="0">
                <a:latin typeface="Palatino Linotype" pitchFamily="18" charset="0"/>
              </a:rPr>
              <a:t> </a:t>
            </a:r>
            <a:r>
              <a:rPr lang="tr-TR" dirty="0" err="1" smtClean="0">
                <a:latin typeface="Palatino Linotype" pitchFamily="18" charset="0"/>
              </a:rPr>
              <a:t>proactive</a:t>
            </a:r>
            <a:r>
              <a:rPr lang="tr-TR" dirty="0" smtClean="0">
                <a:latin typeface="Palatino Linotype" pitchFamily="18" charset="0"/>
              </a:rPr>
              <a:t> </a:t>
            </a:r>
            <a:r>
              <a:rPr lang="tr-TR" dirty="0" err="1" smtClean="0">
                <a:latin typeface="Palatino Linotype" pitchFamily="18" charset="0"/>
              </a:rPr>
              <a:t>thinking</a:t>
            </a:r>
            <a:endParaRPr lang="tr-TR" dirty="0" smtClean="0">
              <a:latin typeface="Palatino Linotype" pitchFamily="18" charset="0"/>
            </a:endParaRPr>
          </a:p>
          <a:p>
            <a:pPr marL="0" indent="0">
              <a:buNone/>
            </a:pPr>
            <a:endParaRPr lang="tr-TR" dirty="0">
              <a:latin typeface="Palatino Linotype" pitchFamily="18" charset="0"/>
            </a:endParaRPr>
          </a:p>
          <a:p>
            <a:r>
              <a:rPr lang="tr-TR" dirty="0" err="1">
                <a:latin typeface="Palatino Linotype" pitchFamily="18" charset="0"/>
              </a:rPr>
              <a:t>t</a:t>
            </a:r>
            <a:r>
              <a:rPr lang="tr-TR" dirty="0" err="1" smtClean="0">
                <a:latin typeface="Palatino Linotype" pitchFamily="18" charset="0"/>
              </a:rPr>
              <a:t>o</a:t>
            </a:r>
            <a:r>
              <a:rPr lang="tr-TR" dirty="0" smtClean="0">
                <a:latin typeface="Palatino Linotype" pitchFamily="18" charset="0"/>
              </a:rPr>
              <a:t> </a:t>
            </a:r>
            <a:r>
              <a:rPr lang="tr-TR" dirty="0" err="1" smtClean="0">
                <a:latin typeface="Palatino Linotype" pitchFamily="18" charset="0"/>
              </a:rPr>
              <a:t>get</a:t>
            </a:r>
            <a:r>
              <a:rPr lang="tr-TR" dirty="0" smtClean="0">
                <a:latin typeface="Palatino Linotype" pitchFamily="18" charset="0"/>
              </a:rPr>
              <a:t> </a:t>
            </a:r>
            <a:r>
              <a:rPr lang="tr-TR" dirty="0" err="1" smtClean="0">
                <a:latin typeface="Palatino Linotype" pitchFamily="18" charset="0"/>
              </a:rPr>
              <a:t>more</a:t>
            </a:r>
            <a:r>
              <a:rPr lang="tr-TR" dirty="0" smtClean="0">
                <a:latin typeface="Palatino Linotype" pitchFamily="18" charset="0"/>
              </a:rPr>
              <a:t> </a:t>
            </a:r>
            <a:r>
              <a:rPr lang="tr-TR" dirty="0" err="1" smtClean="0">
                <a:latin typeface="Palatino Linotype" pitchFamily="18" charset="0"/>
              </a:rPr>
              <a:t>responsible</a:t>
            </a:r>
            <a:r>
              <a:rPr lang="tr-TR" dirty="0" smtClean="0">
                <a:latin typeface="Palatino Linotype" pitchFamily="18" charset="0"/>
              </a:rPr>
              <a:t> </a:t>
            </a:r>
            <a:r>
              <a:rPr lang="tr-TR" dirty="0" err="1" smtClean="0">
                <a:latin typeface="Palatino Linotype" pitchFamily="18" charset="0"/>
              </a:rPr>
              <a:t>about</a:t>
            </a:r>
            <a:r>
              <a:rPr lang="tr-TR" dirty="0" smtClean="0">
                <a:latin typeface="Palatino Linotype" pitchFamily="18" charset="0"/>
              </a:rPr>
              <a:t> </a:t>
            </a:r>
            <a:r>
              <a:rPr lang="tr-TR" dirty="0" err="1" smtClean="0">
                <a:latin typeface="Palatino Linotype" pitchFamily="18" charset="0"/>
              </a:rPr>
              <a:t>saving</a:t>
            </a:r>
            <a:r>
              <a:rPr lang="tr-TR" dirty="0" smtClean="0">
                <a:latin typeface="Palatino Linotype" pitchFamily="18" charset="0"/>
              </a:rPr>
              <a:t> </a:t>
            </a:r>
            <a:r>
              <a:rPr lang="tr-TR" dirty="0" err="1" smtClean="0">
                <a:latin typeface="Palatino Linotype" pitchFamily="18" charset="0"/>
              </a:rPr>
              <a:t>our</a:t>
            </a:r>
            <a:r>
              <a:rPr lang="tr-TR" dirty="0" smtClean="0">
                <a:latin typeface="Palatino Linotype" pitchFamily="18" charset="0"/>
              </a:rPr>
              <a:t> planet</a:t>
            </a:r>
          </a:p>
          <a:p>
            <a:endParaRPr lang="tr-TR" dirty="0" smtClean="0">
              <a:latin typeface="Palatino Linotype" pitchFamily="18" charset="0"/>
            </a:endParaRPr>
          </a:p>
          <a:p>
            <a:r>
              <a:rPr lang="tr-TR" dirty="0" err="1">
                <a:latin typeface="Palatino Linotype" pitchFamily="18" charset="0"/>
              </a:rPr>
              <a:t>t</a:t>
            </a:r>
            <a:r>
              <a:rPr lang="tr-TR" dirty="0" err="1" smtClean="0">
                <a:latin typeface="Palatino Linotype" pitchFamily="18" charset="0"/>
              </a:rPr>
              <a:t>o</a:t>
            </a:r>
            <a:r>
              <a:rPr lang="tr-TR" dirty="0" smtClean="0">
                <a:latin typeface="Palatino Linotype" pitchFamily="18" charset="0"/>
              </a:rPr>
              <a:t> </a:t>
            </a:r>
            <a:r>
              <a:rPr lang="tr-TR" dirty="0" err="1" smtClean="0">
                <a:latin typeface="Palatino Linotype" pitchFamily="18" charset="0"/>
              </a:rPr>
              <a:t>leave</a:t>
            </a:r>
            <a:r>
              <a:rPr lang="tr-TR" dirty="0" smtClean="0">
                <a:latin typeface="Palatino Linotype" pitchFamily="18" charset="0"/>
              </a:rPr>
              <a:t> a </a:t>
            </a:r>
            <a:r>
              <a:rPr lang="tr-TR" dirty="0" err="1" smtClean="0">
                <a:latin typeface="Palatino Linotype" pitchFamily="18" charset="0"/>
              </a:rPr>
              <a:t>healthier</a:t>
            </a:r>
            <a:r>
              <a:rPr lang="tr-TR" dirty="0" smtClean="0">
                <a:latin typeface="Palatino Linotype" pitchFamily="18" charset="0"/>
              </a:rPr>
              <a:t> </a:t>
            </a:r>
            <a:r>
              <a:rPr lang="tr-TR" dirty="0" err="1" smtClean="0">
                <a:latin typeface="Palatino Linotype" pitchFamily="18" charset="0"/>
              </a:rPr>
              <a:t>future</a:t>
            </a:r>
            <a:r>
              <a:rPr lang="tr-TR" dirty="0" smtClean="0">
                <a:latin typeface="Palatino Linotype" pitchFamily="18" charset="0"/>
              </a:rPr>
              <a:t> </a:t>
            </a:r>
            <a:r>
              <a:rPr lang="tr-TR" dirty="0" err="1" smtClean="0">
                <a:latin typeface="Palatino Linotype" pitchFamily="18" charset="0"/>
              </a:rPr>
              <a:t>to</a:t>
            </a:r>
            <a:r>
              <a:rPr lang="tr-TR" dirty="0" smtClean="0">
                <a:latin typeface="Palatino Linotype" pitchFamily="18" charset="0"/>
              </a:rPr>
              <a:t> </a:t>
            </a:r>
            <a:r>
              <a:rPr lang="tr-TR" dirty="0" err="1" smtClean="0">
                <a:latin typeface="Palatino Linotype" pitchFamily="18" charset="0"/>
              </a:rPr>
              <a:t>next</a:t>
            </a:r>
            <a:r>
              <a:rPr lang="tr-TR" dirty="0" smtClean="0">
                <a:latin typeface="Palatino Linotype" pitchFamily="18" charset="0"/>
              </a:rPr>
              <a:t> </a:t>
            </a:r>
            <a:r>
              <a:rPr lang="tr-TR" dirty="0" err="1" smtClean="0">
                <a:latin typeface="Palatino Linotype" pitchFamily="18" charset="0"/>
              </a:rPr>
              <a:t>generations</a:t>
            </a:r>
            <a:endParaRPr lang="tr-TR" dirty="0" smtClean="0">
              <a:latin typeface="Palatino Linotype" pitchFamily="18" charset="0"/>
            </a:endParaRPr>
          </a:p>
          <a:p>
            <a:endParaRPr lang="tr-TR" dirty="0" smtClean="0">
              <a:latin typeface="Palatino Linotype" pitchFamily="18" charset="0"/>
            </a:endParaRPr>
          </a:p>
          <a:p>
            <a:r>
              <a:rPr lang="tr-TR" dirty="0" err="1" smtClean="0">
                <a:latin typeface="Palatino Linotype" pitchFamily="18" charset="0"/>
              </a:rPr>
              <a:t>to</a:t>
            </a:r>
            <a:r>
              <a:rPr lang="tr-TR" dirty="0" smtClean="0">
                <a:latin typeface="Palatino Linotype" pitchFamily="18" charset="0"/>
              </a:rPr>
              <a:t> </a:t>
            </a:r>
            <a:r>
              <a:rPr lang="tr-TR" dirty="0" err="1" smtClean="0">
                <a:latin typeface="Palatino Linotype" pitchFamily="18" charset="0"/>
              </a:rPr>
              <a:t>take</a:t>
            </a:r>
            <a:r>
              <a:rPr lang="tr-TR" dirty="0" smtClean="0">
                <a:latin typeface="Palatino Linotype" pitchFamily="18" charset="0"/>
              </a:rPr>
              <a:t> </a:t>
            </a:r>
            <a:r>
              <a:rPr lang="tr-TR" dirty="0" err="1" smtClean="0">
                <a:latin typeface="Palatino Linotype" pitchFamily="18" charset="0"/>
              </a:rPr>
              <a:t>preventive</a:t>
            </a:r>
            <a:r>
              <a:rPr lang="tr-TR" dirty="0" smtClean="0">
                <a:latin typeface="Palatino Linotype" pitchFamily="18" charset="0"/>
              </a:rPr>
              <a:t> </a:t>
            </a:r>
            <a:r>
              <a:rPr lang="tr-TR" dirty="0" err="1" smtClean="0">
                <a:latin typeface="Palatino Linotype" pitchFamily="18" charset="0"/>
              </a:rPr>
              <a:t>measures</a:t>
            </a:r>
            <a:r>
              <a:rPr lang="tr-TR" dirty="0" smtClean="0">
                <a:latin typeface="Palatino Linotype" pitchFamily="18" charset="0"/>
              </a:rPr>
              <a:t> </a:t>
            </a:r>
            <a:r>
              <a:rPr lang="tr-TR" dirty="0" err="1" smtClean="0">
                <a:latin typeface="Palatino Linotype" pitchFamily="18" charset="0"/>
              </a:rPr>
              <a:t>before</a:t>
            </a:r>
            <a:r>
              <a:rPr lang="tr-TR" dirty="0" smtClean="0">
                <a:latin typeface="Palatino Linotype" pitchFamily="18" charset="0"/>
              </a:rPr>
              <a:t> </a:t>
            </a:r>
            <a:r>
              <a:rPr lang="tr-TR" dirty="0" err="1" smtClean="0">
                <a:latin typeface="Palatino Linotype" pitchFamily="18" charset="0"/>
              </a:rPr>
              <a:t>problems</a:t>
            </a:r>
            <a:r>
              <a:rPr lang="tr-TR" dirty="0" smtClean="0">
                <a:latin typeface="Palatino Linotype" pitchFamily="18" charset="0"/>
              </a:rPr>
              <a:t> </a:t>
            </a:r>
            <a:r>
              <a:rPr lang="tr-TR" dirty="0" err="1" smtClean="0">
                <a:latin typeface="Palatino Linotype" pitchFamily="18" charset="0"/>
              </a:rPr>
              <a:t>become</a:t>
            </a:r>
            <a:r>
              <a:rPr lang="tr-TR" dirty="0" smtClean="0">
                <a:latin typeface="Palatino Linotype" pitchFamily="18" charset="0"/>
              </a:rPr>
              <a:t> </a:t>
            </a:r>
            <a:r>
              <a:rPr lang="tr-TR" dirty="0" err="1" smtClean="0">
                <a:latin typeface="Palatino Linotype" pitchFamily="18" charset="0"/>
              </a:rPr>
              <a:t>unpreventable</a:t>
            </a:r>
            <a:endParaRPr lang="tr-TR" dirty="0">
              <a:latin typeface="Palatino Linotype" pitchFamily="18" charset="0"/>
            </a:endParaRPr>
          </a:p>
        </p:txBody>
      </p:sp>
    </p:spTree>
    <p:extLst>
      <p:ext uri="{BB962C8B-B14F-4D97-AF65-F5344CB8AC3E}">
        <p14:creationId xmlns:p14="http://schemas.microsoft.com/office/powerpoint/2010/main" val="40876458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000" b="1" dirty="0">
                <a:solidFill>
                  <a:srgbClr val="2F5897"/>
                </a:solidFill>
                <a:effectLst>
                  <a:outerShdw blurRad="63500" dist="38100" dir="5400000" algn="t" rotWithShape="0">
                    <a:prstClr val="black">
                      <a:alpha val="25000"/>
                    </a:prstClr>
                  </a:outerShdw>
                </a:effectLst>
                <a:latin typeface="Palatino Linotype"/>
              </a:rPr>
              <a:t>HUMAN RESPONSIBILITIES</a:t>
            </a:r>
            <a:endParaRPr lang="tr-TR" dirty="0"/>
          </a:p>
        </p:txBody>
      </p:sp>
      <p:sp>
        <p:nvSpPr>
          <p:cNvPr id="3" name="İçerik Yer Tutucusu 2"/>
          <p:cNvSpPr>
            <a:spLocks noGrp="1"/>
          </p:cNvSpPr>
          <p:nvPr>
            <p:ph idx="1"/>
          </p:nvPr>
        </p:nvSpPr>
        <p:spPr>
          <a:xfrm>
            <a:off x="971600" y="1700808"/>
            <a:ext cx="7128792" cy="4464495"/>
          </a:xfrm>
        </p:spPr>
        <p:txBody>
          <a:bodyPr/>
          <a:lstStyle/>
          <a:p>
            <a:pPr marL="0" indent="0">
              <a:buNone/>
            </a:pPr>
            <a:endParaRPr lang="tr-TR" dirty="0" smtClean="0"/>
          </a:p>
          <a:p>
            <a:pPr marL="0" indent="0">
              <a:buNone/>
            </a:pPr>
            <a:r>
              <a:rPr lang="tr-TR" sz="2200" dirty="0" err="1" smtClean="0">
                <a:latin typeface="Palatino Linotype" panose="02040502050505030304" pitchFamily="18" charset="0"/>
              </a:rPr>
              <a:t>Intended</a:t>
            </a:r>
            <a:r>
              <a:rPr lang="tr-TR" sz="2200" dirty="0" smtClean="0">
                <a:latin typeface="Palatino Linotype" panose="02040502050505030304" pitchFamily="18" charset="0"/>
              </a:rPr>
              <a:t> </a:t>
            </a:r>
            <a:r>
              <a:rPr lang="tr-TR" sz="2200" dirty="0" err="1" smtClean="0">
                <a:latin typeface="Palatino Linotype" panose="02040502050505030304" pitchFamily="18" charset="0"/>
              </a:rPr>
              <a:t>Nationally</a:t>
            </a:r>
            <a:r>
              <a:rPr lang="tr-TR" sz="2200" dirty="0" smtClean="0">
                <a:latin typeface="Palatino Linotype" panose="02040502050505030304" pitchFamily="18" charset="0"/>
              </a:rPr>
              <a:t> </a:t>
            </a:r>
            <a:r>
              <a:rPr lang="tr-TR" sz="2200" dirty="0" err="1" smtClean="0">
                <a:latin typeface="Palatino Linotype" panose="02040502050505030304" pitchFamily="18" charset="0"/>
              </a:rPr>
              <a:t>Determined</a:t>
            </a:r>
            <a:r>
              <a:rPr lang="tr-TR" sz="2200" dirty="0" smtClean="0">
                <a:latin typeface="Palatino Linotype" panose="02040502050505030304" pitchFamily="18" charset="0"/>
              </a:rPr>
              <a:t> </a:t>
            </a:r>
            <a:r>
              <a:rPr lang="tr-TR" sz="2200" dirty="0" err="1" smtClean="0">
                <a:latin typeface="Palatino Linotype" panose="02040502050505030304" pitchFamily="18" charset="0"/>
              </a:rPr>
              <a:t>Contribution</a:t>
            </a:r>
            <a:endParaRPr lang="tr-TR" sz="2200" dirty="0" smtClean="0">
              <a:latin typeface="Palatino Linotype" panose="02040502050505030304" pitchFamily="18" charset="0"/>
            </a:endParaRPr>
          </a:p>
          <a:p>
            <a:pPr marL="0" indent="0">
              <a:buNone/>
            </a:pPr>
            <a:endParaRPr lang="tr-TR" dirty="0"/>
          </a:p>
          <a:p>
            <a:pPr marL="0" indent="0">
              <a:buNone/>
            </a:pPr>
            <a:endParaRPr lang="tr-TR" dirty="0" smtClean="0"/>
          </a:p>
          <a:p>
            <a:pPr marL="0" indent="0">
              <a:buNone/>
            </a:pPr>
            <a:endParaRPr lang="tr-TR" dirty="0" smtClean="0"/>
          </a:p>
          <a:p>
            <a:pPr marL="0" indent="0">
              <a:buNone/>
            </a:pPr>
            <a:r>
              <a:rPr lang="tr-TR" sz="2200" dirty="0" err="1" smtClean="0">
                <a:latin typeface="Palatino Linotype" panose="02040502050505030304" pitchFamily="18" charset="0"/>
              </a:rPr>
              <a:t>Intended</a:t>
            </a:r>
            <a:r>
              <a:rPr lang="tr-TR" sz="2200" dirty="0" smtClean="0">
                <a:latin typeface="Palatino Linotype" panose="02040502050505030304" pitchFamily="18" charset="0"/>
              </a:rPr>
              <a:t> </a:t>
            </a:r>
            <a:r>
              <a:rPr lang="tr-TR" sz="2200" dirty="0" err="1" smtClean="0">
                <a:latin typeface="Palatino Linotype" panose="02040502050505030304" pitchFamily="18" charset="0"/>
              </a:rPr>
              <a:t>Individually</a:t>
            </a:r>
            <a:r>
              <a:rPr lang="tr-TR" sz="2200" dirty="0" smtClean="0">
                <a:latin typeface="Palatino Linotype" panose="02040502050505030304" pitchFamily="18" charset="0"/>
              </a:rPr>
              <a:t> </a:t>
            </a:r>
            <a:r>
              <a:rPr lang="tr-TR" sz="2200" dirty="0" err="1" smtClean="0">
                <a:latin typeface="Palatino Linotype" panose="02040502050505030304" pitchFamily="18" charset="0"/>
              </a:rPr>
              <a:t>Determined</a:t>
            </a:r>
            <a:r>
              <a:rPr lang="tr-TR" sz="2200" dirty="0" smtClean="0">
                <a:latin typeface="Palatino Linotype" panose="02040502050505030304" pitchFamily="18" charset="0"/>
              </a:rPr>
              <a:t> </a:t>
            </a:r>
            <a:r>
              <a:rPr lang="tr-TR" sz="2200" dirty="0" err="1" smtClean="0">
                <a:latin typeface="Palatino Linotype" panose="02040502050505030304" pitchFamily="18" charset="0"/>
              </a:rPr>
              <a:t>Contribution</a:t>
            </a:r>
            <a:endParaRPr lang="tr-TR" sz="2200" dirty="0" smtClean="0">
              <a:latin typeface="Palatino Linotype" panose="02040502050505030304" pitchFamily="18" charset="0"/>
            </a:endParaRPr>
          </a:p>
          <a:p>
            <a:pPr marL="0" indent="0">
              <a:buNone/>
            </a:pPr>
            <a:endParaRPr lang="tr-TR"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7595" y="4437112"/>
            <a:ext cx="1800200" cy="18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03648" y="2564904"/>
            <a:ext cx="2405062" cy="1359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038805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87624" y="692696"/>
            <a:ext cx="6965245" cy="864096"/>
          </a:xfrm>
        </p:spPr>
        <p:txBody>
          <a:bodyPr/>
          <a:lstStyle/>
          <a:p>
            <a:r>
              <a:rPr lang="tr-TR" sz="3000" b="1" dirty="0" smtClean="0">
                <a:solidFill>
                  <a:srgbClr val="2F5897"/>
                </a:solidFill>
                <a:effectLst>
                  <a:outerShdw blurRad="63500" dist="38100" dir="5400000" algn="t" rotWithShape="0">
                    <a:prstClr val="black">
                      <a:alpha val="25000"/>
                    </a:prstClr>
                  </a:outerShdw>
                </a:effectLst>
                <a:latin typeface="Palatino Linotype"/>
              </a:rPr>
              <a:t>WHAT CAN YOU DO?</a:t>
            </a:r>
            <a:endParaRPr lang="tr-TR" dirty="0"/>
          </a:p>
        </p:txBody>
      </p:sp>
      <p:sp>
        <p:nvSpPr>
          <p:cNvPr id="3" name="İçerik Yer Tutucusu 2"/>
          <p:cNvSpPr>
            <a:spLocks noGrp="1"/>
          </p:cNvSpPr>
          <p:nvPr>
            <p:ph idx="1"/>
          </p:nvPr>
        </p:nvSpPr>
        <p:spPr>
          <a:xfrm>
            <a:off x="1331640" y="1556792"/>
            <a:ext cx="6196405" cy="4608512"/>
          </a:xfrm>
        </p:spPr>
        <p:txBody>
          <a:bodyPr>
            <a:noAutofit/>
          </a:bodyPr>
          <a:lstStyle/>
          <a:p>
            <a:pPr marL="0" indent="0">
              <a:buFontTx/>
              <a:buNone/>
            </a:pPr>
            <a:r>
              <a:rPr lang="en-GB" sz="2200" dirty="0">
                <a:latin typeface="Palatino Linotype" panose="02040502050505030304" pitchFamily="18" charset="0"/>
              </a:rPr>
              <a:t>Simple everyday actions </a:t>
            </a:r>
            <a:r>
              <a:rPr lang="tr-TR" sz="2200" dirty="0" err="1" smtClean="0">
                <a:latin typeface="Palatino Linotype" panose="02040502050505030304" pitchFamily="18" charset="0"/>
              </a:rPr>
              <a:t>against</a:t>
            </a:r>
            <a:r>
              <a:rPr lang="tr-TR" sz="2200" dirty="0" smtClean="0">
                <a:latin typeface="Palatino Linotype" panose="02040502050505030304" pitchFamily="18" charset="0"/>
              </a:rPr>
              <a:t> </a:t>
            </a:r>
            <a:r>
              <a:rPr lang="en-GB" sz="2200" dirty="0" smtClean="0">
                <a:latin typeface="Palatino Linotype" panose="02040502050505030304" pitchFamily="18" charset="0"/>
              </a:rPr>
              <a:t>climate change</a:t>
            </a:r>
            <a:r>
              <a:rPr lang="tr-TR" sz="2200" dirty="0" smtClean="0">
                <a:latin typeface="Palatino Linotype" panose="02040502050505030304" pitchFamily="18" charset="0"/>
              </a:rPr>
              <a:t>:</a:t>
            </a:r>
          </a:p>
          <a:p>
            <a:pPr marL="0" indent="0">
              <a:buFontTx/>
              <a:buNone/>
            </a:pPr>
            <a:endParaRPr lang="en-GB" sz="2200" dirty="0">
              <a:latin typeface="Palatino Linotype" panose="02040502050505030304" pitchFamily="18" charset="0"/>
            </a:endParaRPr>
          </a:p>
          <a:p>
            <a:pPr marL="820738" lvl="1"/>
            <a:r>
              <a:rPr lang="tr-TR" dirty="0" err="1" smtClean="0">
                <a:latin typeface="Palatino Linotype" panose="02040502050505030304" pitchFamily="18" charset="0"/>
              </a:rPr>
              <a:t>Cycling</a:t>
            </a:r>
            <a:r>
              <a:rPr lang="tr-TR" dirty="0" smtClean="0">
                <a:latin typeface="Palatino Linotype" panose="02040502050505030304" pitchFamily="18" charset="0"/>
              </a:rPr>
              <a:t>, </a:t>
            </a:r>
            <a:r>
              <a:rPr lang="tr-TR" dirty="0" err="1" smtClean="0">
                <a:latin typeface="Palatino Linotype" panose="02040502050505030304" pitchFamily="18" charset="0"/>
              </a:rPr>
              <a:t>walking</a:t>
            </a:r>
            <a:r>
              <a:rPr lang="tr-TR" dirty="0" smtClean="0">
                <a:latin typeface="Palatino Linotype" panose="02040502050505030304" pitchFamily="18" charset="0"/>
              </a:rPr>
              <a:t>, </a:t>
            </a:r>
            <a:r>
              <a:rPr lang="tr-TR" dirty="0" err="1" smtClean="0">
                <a:latin typeface="Palatino Linotype" panose="02040502050505030304" pitchFamily="18" charset="0"/>
              </a:rPr>
              <a:t>using</a:t>
            </a:r>
            <a:r>
              <a:rPr lang="tr-TR" dirty="0" smtClean="0">
                <a:latin typeface="Palatino Linotype" panose="02040502050505030304" pitchFamily="18" charset="0"/>
              </a:rPr>
              <a:t> </a:t>
            </a:r>
            <a:r>
              <a:rPr lang="tr-TR" dirty="0" err="1" smtClean="0">
                <a:latin typeface="Palatino Linotype" panose="02040502050505030304" pitchFamily="18" charset="0"/>
              </a:rPr>
              <a:t>public</a:t>
            </a:r>
            <a:r>
              <a:rPr lang="tr-TR" dirty="0" smtClean="0">
                <a:latin typeface="Palatino Linotype" panose="02040502050505030304" pitchFamily="18" charset="0"/>
              </a:rPr>
              <a:t> transport</a:t>
            </a:r>
          </a:p>
          <a:p>
            <a:pPr marL="546418" lvl="1" indent="0">
              <a:buNone/>
            </a:pPr>
            <a:endParaRPr lang="tr-TR" dirty="0" smtClean="0">
              <a:latin typeface="Palatino Linotype" panose="02040502050505030304" pitchFamily="18" charset="0"/>
            </a:endParaRPr>
          </a:p>
          <a:p>
            <a:pPr marL="820738" lvl="1"/>
            <a:r>
              <a:rPr lang="fr-FR" dirty="0" err="1" smtClean="0">
                <a:latin typeface="Palatino Linotype" panose="02040502050505030304" pitchFamily="18" charset="0"/>
              </a:rPr>
              <a:t>Recycl</a:t>
            </a:r>
            <a:r>
              <a:rPr lang="tr-TR" dirty="0" err="1" smtClean="0">
                <a:latin typeface="Palatino Linotype" panose="02040502050505030304" pitchFamily="18" charset="0"/>
              </a:rPr>
              <a:t>ing</a:t>
            </a:r>
            <a:r>
              <a:rPr lang="fr-FR" dirty="0" smtClean="0">
                <a:latin typeface="Palatino Linotype" panose="02040502050505030304" pitchFamily="18" charset="0"/>
              </a:rPr>
              <a:t> </a:t>
            </a:r>
            <a:r>
              <a:rPr lang="tr-TR" dirty="0" err="1" smtClean="0">
                <a:latin typeface="Palatino Linotype" panose="02040502050505030304" pitchFamily="18" charset="0"/>
              </a:rPr>
              <a:t>your</a:t>
            </a:r>
            <a:r>
              <a:rPr lang="tr-TR" dirty="0" smtClean="0">
                <a:latin typeface="Palatino Linotype" panose="02040502050505030304" pitchFamily="18" charset="0"/>
              </a:rPr>
              <a:t> </a:t>
            </a:r>
            <a:r>
              <a:rPr lang="tr-TR" dirty="0" err="1" smtClean="0">
                <a:latin typeface="Palatino Linotype" panose="02040502050505030304" pitchFamily="18" charset="0"/>
              </a:rPr>
              <a:t>home’s</a:t>
            </a:r>
            <a:r>
              <a:rPr lang="tr-TR" dirty="0" smtClean="0">
                <a:latin typeface="Palatino Linotype" panose="02040502050505030304" pitchFamily="18" charset="0"/>
              </a:rPr>
              <a:t> </a:t>
            </a:r>
            <a:r>
              <a:rPr lang="tr-TR" dirty="0" err="1" smtClean="0">
                <a:latin typeface="Palatino Linotype" panose="02040502050505030304" pitchFamily="18" charset="0"/>
              </a:rPr>
              <a:t>waste</a:t>
            </a:r>
            <a:r>
              <a:rPr lang="tr-TR" dirty="0" smtClean="0">
                <a:latin typeface="Palatino Linotype" panose="02040502050505030304" pitchFamily="18" charset="0"/>
              </a:rPr>
              <a:t> </a:t>
            </a:r>
            <a:r>
              <a:rPr lang="tr-TR" dirty="0" err="1">
                <a:latin typeface="Palatino Linotype" panose="02040502050505030304" pitchFamily="18" charset="0"/>
              </a:rPr>
              <a:t>n</a:t>
            </a:r>
            <a:r>
              <a:rPr lang="tr-TR" dirty="0" err="1" smtClean="0">
                <a:latin typeface="Palatino Linotype" panose="02040502050505030304" pitchFamily="18" charset="0"/>
              </a:rPr>
              <a:t>ewsprint</a:t>
            </a:r>
            <a:r>
              <a:rPr lang="tr-TR" dirty="0" smtClean="0">
                <a:latin typeface="Palatino Linotype" panose="02040502050505030304" pitchFamily="18" charset="0"/>
              </a:rPr>
              <a:t>, </a:t>
            </a:r>
            <a:r>
              <a:rPr lang="tr-TR" dirty="0" err="1" smtClean="0">
                <a:latin typeface="Palatino Linotype" panose="02040502050505030304" pitchFamily="18" charset="0"/>
              </a:rPr>
              <a:t>cardboard</a:t>
            </a:r>
            <a:r>
              <a:rPr lang="tr-TR" dirty="0" smtClean="0">
                <a:latin typeface="Palatino Linotype" panose="02040502050505030304" pitchFamily="18" charset="0"/>
              </a:rPr>
              <a:t>, </a:t>
            </a:r>
            <a:r>
              <a:rPr lang="tr-TR" dirty="0" err="1" smtClean="0">
                <a:latin typeface="Palatino Linotype" panose="02040502050505030304" pitchFamily="18" charset="0"/>
              </a:rPr>
              <a:t>glass</a:t>
            </a:r>
            <a:r>
              <a:rPr lang="tr-TR" dirty="0" smtClean="0">
                <a:latin typeface="Palatino Linotype" panose="02040502050505030304" pitchFamily="18" charset="0"/>
              </a:rPr>
              <a:t> </a:t>
            </a:r>
            <a:r>
              <a:rPr lang="tr-TR" dirty="0" err="1" smtClean="0">
                <a:latin typeface="Palatino Linotype" panose="02040502050505030304" pitchFamily="18" charset="0"/>
              </a:rPr>
              <a:t>and</a:t>
            </a:r>
            <a:r>
              <a:rPr lang="tr-TR" dirty="0" smtClean="0">
                <a:latin typeface="Palatino Linotype" panose="02040502050505030304" pitchFamily="18" charset="0"/>
              </a:rPr>
              <a:t> metal</a:t>
            </a:r>
            <a:endParaRPr lang="fr-FR" dirty="0">
              <a:latin typeface="Palatino Linotype" panose="02040502050505030304" pitchFamily="18" charset="0"/>
            </a:endParaRPr>
          </a:p>
          <a:p>
            <a:pPr marL="820738" lvl="1"/>
            <a:endParaRPr lang="fr-FR" dirty="0">
              <a:latin typeface="Palatino Linotype" panose="02040502050505030304" pitchFamily="18" charset="0"/>
            </a:endParaRPr>
          </a:p>
          <a:p>
            <a:pPr marL="820738" lvl="1"/>
            <a:r>
              <a:rPr lang="en-GB" dirty="0" err="1" smtClean="0">
                <a:latin typeface="Palatino Linotype" panose="02040502050505030304" pitchFamily="18" charset="0"/>
              </a:rPr>
              <a:t>Sav</a:t>
            </a:r>
            <a:r>
              <a:rPr lang="tr-TR" dirty="0" err="1" smtClean="0">
                <a:latin typeface="Palatino Linotype" panose="02040502050505030304" pitchFamily="18" charset="0"/>
              </a:rPr>
              <a:t>ing</a:t>
            </a:r>
            <a:r>
              <a:rPr lang="en-GB" dirty="0" smtClean="0">
                <a:latin typeface="Palatino Linotype" panose="02040502050505030304" pitchFamily="18" charset="0"/>
              </a:rPr>
              <a:t> </a:t>
            </a:r>
            <a:r>
              <a:rPr lang="en-GB" dirty="0">
                <a:latin typeface="Palatino Linotype" panose="02040502050505030304" pitchFamily="18" charset="0"/>
              </a:rPr>
              <a:t>hot water by taking a shower instead of a bath (four times less energy</a:t>
            </a:r>
            <a:r>
              <a:rPr lang="en-GB" dirty="0" smtClean="0">
                <a:latin typeface="Palatino Linotype" panose="02040502050505030304" pitchFamily="18" charset="0"/>
              </a:rPr>
              <a:t>)</a:t>
            </a:r>
            <a:endParaRPr lang="en-GB" dirty="0">
              <a:latin typeface="Palatino Linotype" panose="02040502050505030304" pitchFamily="18" charset="0"/>
            </a:endParaRPr>
          </a:p>
          <a:p>
            <a:pPr marL="820738" lvl="1">
              <a:buFontTx/>
              <a:buNone/>
            </a:pPr>
            <a:endParaRPr lang="fr-FR" dirty="0">
              <a:latin typeface="Palatino Linotype" panose="02040502050505030304" pitchFamily="18" charset="0"/>
            </a:endParaRPr>
          </a:p>
          <a:p>
            <a:pPr marL="820738" lvl="1"/>
            <a:r>
              <a:rPr lang="tr-TR" dirty="0" err="1" smtClean="0">
                <a:latin typeface="Palatino Linotype" panose="02040502050505030304" pitchFamily="18" charset="0"/>
              </a:rPr>
              <a:t>Buying</a:t>
            </a:r>
            <a:r>
              <a:rPr lang="tr-TR" dirty="0" smtClean="0">
                <a:latin typeface="Palatino Linotype" panose="02040502050505030304" pitchFamily="18" charset="0"/>
              </a:rPr>
              <a:t> </a:t>
            </a:r>
            <a:r>
              <a:rPr lang="tr-TR" dirty="0" err="1" smtClean="0">
                <a:latin typeface="Palatino Linotype" panose="02040502050505030304" pitchFamily="18" charset="0"/>
              </a:rPr>
              <a:t>food</a:t>
            </a:r>
            <a:r>
              <a:rPr lang="tr-TR" dirty="0" smtClean="0">
                <a:latin typeface="Palatino Linotype" panose="02040502050505030304" pitchFamily="18" charset="0"/>
              </a:rPr>
              <a:t> </a:t>
            </a:r>
            <a:r>
              <a:rPr lang="tr-TR" dirty="0" err="1" smtClean="0">
                <a:latin typeface="Palatino Linotype" panose="02040502050505030304" pitchFamily="18" charset="0"/>
              </a:rPr>
              <a:t>and</a:t>
            </a:r>
            <a:r>
              <a:rPr lang="tr-TR" dirty="0" smtClean="0">
                <a:latin typeface="Palatino Linotype" panose="02040502050505030304" pitchFamily="18" charset="0"/>
              </a:rPr>
              <a:t> </a:t>
            </a:r>
            <a:r>
              <a:rPr lang="tr-TR" dirty="0" err="1" smtClean="0">
                <a:latin typeface="Palatino Linotype" panose="02040502050505030304" pitchFamily="18" charset="0"/>
              </a:rPr>
              <a:t>other</a:t>
            </a:r>
            <a:r>
              <a:rPr lang="tr-TR" dirty="0" smtClean="0">
                <a:latin typeface="Palatino Linotype" panose="02040502050505030304" pitchFamily="18" charset="0"/>
              </a:rPr>
              <a:t> </a:t>
            </a:r>
            <a:r>
              <a:rPr lang="tr-TR" dirty="0" err="1" smtClean="0">
                <a:latin typeface="Palatino Linotype" panose="02040502050505030304" pitchFamily="18" charset="0"/>
              </a:rPr>
              <a:t>products</a:t>
            </a:r>
            <a:r>
              <a:rPr lang="tr-TR" dirty="0" smtClean="0">
                <a:latin typeface="Palatino Linotype" panose="02040502050505030304" pitchFamily="18" charset="0"/>
              </a:rPr>
              <a:t> </a:t>
            </a:r>
            <a:r>
              <a:rPr lang="tr-TR" dirty="0" err="1" smtClean="0">
                <a:latin typeface="Palatino Linotype" panose="02040502050505030304" pitchFamily="18" charset="0"/>
              </a:rPr>
              <a:t>with</a:t>
            </a:r>
            <a:r>
              <a:rPr lang="tr-TR" dirty="0" smtClean="0">
                <a:latin typeface="Palatino Linotype" panose="02040502050505030304" pitchFamily="18" charset="0"/>
              </a:rPr>
              <a:t> </a:t>
            </a:r>
            <a:r>
              <a:rPr lang="tr-TR" dirty="0" err="1" smtClean="0">
                <a:latin typeface="Palatino Linotype" panose="02040502050505030304" pitchFamily="18" charset="0"/>
              </a:rPr>
              <a:t>reusable</a:t>
            </a:r>
            <a:r>
              <a:rPr lang="tr-TR" dirty="0" smtClean="0">
                <a:latin typeface="Palatino Linotype" panose="02040502050505030304" pitchFamily="18" charset="0"/>
              </a:rPr>
              <a:t> </a:t>
            </a:r>
            <a:r>
              <a:rPr lang="tr-TR" dirty="0" err="1" smtClean="0">
                <a:latin typeface="Palatino Linotype" panose="02040502050505030304" pitchFamily="18" charset="0"/>
              </a:rPr>
              <a:t>or</a:t>
            </a:r>
            <a:r>
              <a:rPr lang="tr-TR" dirty="0" smtClean="0">
                <a:latin typeface="Palatino Linotype" panose="02040502050505030304" pitchFamily="18" charset="0"/>
              </a:rPr>
              <a:t> </a:t>
            </a:r>
            <a:r>
              <a:rPr lang="tr-TR" dirty="0" err="1" smtClean="0">
                <a:latin typeface="Palatino Linotype" panose="02040502050505030304" pitchFamily="18" charset="0"/>
              </a:rPr>
              <a:t>recyclable</a:t>
            </a:r>
            <a:r>
              <a:rPr lang="tr-TR" dirty="0" smtClean="0">
                <a:latin typeface="Palatino Linotype" panose="02040502050505030304" pitchFamily="18" charset="0"/>
              </a:rPr>
              <a:t> </a:t>
            </a:r>
            <a:r>
              <a:rPr lang="tr-TR" dirty="0" err="1" smtClean="0">
                <a:latin typeface="Palatino Linotype" panose="02040502050505030304" pitchFamily="18" charset="0"/>
              </a:rPr>
              <a:t>packaging</a:t>
            </a:r>
            <a:endParaRPr lang="tr-TR" dirty="0"/>
          </a:p>
        </p:txBody>
      </p:sp>
    </p:spTree>
    <p:extLst>
      <p:ext uri="{BB962C8B-B14F-4D97-AF65-F5344CB8AC3E}">
        <p14:creationId xmlns:p14="http://schemas.microsoft.com/office/powerpoint/2010/main" val="23529275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15616" y="836713"/>
            <a:ext cx="6965245" cy="936103"/>
          </a:xfrm>
        </p:spPr>
        <p:txBody>
          <a:bodyPr/>
          <a:lstStyle/>
          <a:p>
            <a:r>
              <a:rPr lang="tr-TR" sz="3000" b="1" dirty="0">
                <a:solidFill>
                  <a:srgbClr val="2F5897"/>
                </a:solidFill>
                <a:effectLst>
                  <a:outerShdw blurRad="63500" dist="38100" dir="5400000" algn="t" rotWithShape="0">
                    <a:prstClr val="black">
                      <a:alpha val="25000"/>
                    </a:prstClr>
                  </a:outerShdw>
                </a:effectLst>
                <a:latin typeface="Palatino Linotype"/>
              </a:rPr>
              <a:t>WHAT CAN YOU DO?</a:t>
            </a:r>
            <a:endParaRPr lang="tr-TR" dirty="0"/>
          </a:p>
        </p:txBody>
      </p:sp>
      <p:sp>
        <p:nvSpPr>
          <p:cNvPr id="3" name="İçerik Yer Tutucusu 2"/>
          <p:cNvSpPr>
            <a:spLocks noGrp="1"/>
          </p:cNvSpPr>
          <p:nvPr>
            <p:ph idx="1"/>
          </p:nvPr>
        </p:nvSpPr>
        <p:spPr>
          <a:xfrm>
            <a:off x="1463040" y="1772816"/>
            <a:ext cx="6196405" cy="4392488"/>
          </a:xfrm>
        </p:spPr>
        <p:txBody>
          <a:bodyPr>
            <a:normAutofit lnSpcReduction="10000"/>
          </a:bodyPr>
          <a:lstStyle/>
          <a:p>
            <a:pPr marL="0" indent="0">
              <a:buNone/>
            </a:pPr>
            <a:r>
              <a:rPr lang="tr-TR" sz="2200" dirty="0" smtClean="0">
                <a:latin typeface="Palatino Linotype" panose="02040502050505030304" pitchFamily="18" charset="0"/>
              </a:rPr>
              <a:t>Simple </a:t>
            </a:r>
            <a:r>
              <a:rPr lang="tr-TR" sz="2200" dirty="0" err="1" smtClean="0">
                <a:latin typeface="Palatino Linotype" panose="02040502050505030304" pitchFamily="18" charset="0"/>
              </a:rPr>
              <a:t>and</a:t>
            </a:r>
            <a:r>
              <a:rPr lang="tr-TR" sz="2200" dirty="0" smtClean="0">
                <a:latin typeface="Palatino Linotype" panose="02040502050505030304" pitchFamily="18" charset="0"/>
              </a:rPr>
              <a:t> </a:t>
            </a:r>
            <a:r>
              <a:rPr lang="tr-TR" sz="2200" dirty="0" err="1" smtClean="0">
                <a:latin typeface="Palatino Linotype" panose="02040502050505030304" pitchFamily="18" charset="0"/>
              </a:rPr>
              <a:t>cost-efficient</a:t>
            </a:r>
            <a:r>
              <a:rPr lang="tr-TR" sz="2200" dirty="0" smtClean="0">
                <a:latin typeface="Palatino Linotype" panose="02040502050505030304" pitchFamily="18" charset="0"/>
              </a:rPr>
              <a:t> </a:t>
            </a:r>
            <a:r>
              <a:rPr lang="tr-TR" sz="2200" dirty="0" err="1" smtClean="0">
                <a:latin typeface="Palatino Linotype" panose="02040502050505030304" pitchFamily="18" charset="0"/>
              </a:rPr>
              <a:t>changes</a:t>
            </a:r>
            <a:r>
              <a:rPr lang="tr-TR" sz="2200" dirty="0" smtClean="0">
                <a:latin typeface="Palatino Linotype" panose="02040502050505030304" pitchFamily="18" charset="0"/>
              </a:rPr>
              <a:t> </a:t>
            </a:r>
            <a:r>
              <a:rPr lang="tr-TR" sz="2200" dirty="0" err="1" smtClean="0">
                <a:latin typeface="Palatino Linotype" panose="02040502050505030304" pitchFamily="18" charset="0"/>
              </a:rPr>
              <a:t>to</a:t>
            </a:r>
            <a:r>
              <a:rPr lang="tr-TR" sz="2200" dirty="0" smtClean="0">
                <a:latin typeface="Palatino Linotype" panose="02040502050505030304" pitchFamily="18" charset="0"/>
              </a:rPr>
              <a:t> </a:t>
            </a:r>
            <a:r>
              <a:rPr lang="tr-TR" sz="2200" dirty="0" err="1" smtClean="0">
                <a:latin typeface="Palatino Linotype" panose="02040502050505030304" pitchFamily="18" charset="0"/>
              </a:rPr>
              <a:t>make</a:t>
            </a:r>
            <a:r>
              <a:rPr lang="tr-TR" sz="2200" dirty="0" smtClean="0">
                <a:latin typeface="Palatino Linotype" panose="02040502050505030304" pitchFamily="18" charset="0"/>
              </a:rPr>
              <a:t> at </a:t>
            </a:r>
            <a:r>
              <a:rPr lang="tr-TR" sz="2200" dirty="0" err="1" smtClean="0">
                <a:latin typeface="Palatino Linotype" panose="02040502050505030304" pitchFamily="18" charset="0"/>
              </a:rPr>
              <a:t>home</a:t>
            </a:r>
            <a:r>
              <a:rPr lang="tr-TR" sz="2200" dirty="0" smtClean="0">
                <a:latin typeface="Palatino Linotype" panose="02040502050505030304" pitchFamily="18" charset="0"/>
              </a:rPr>
              <a:t>:</a:t>
            </a:r>
          </a:p>
          <a:p>
            <a:pPr marL="0" indent="0">
              <a:buNone/>
            </a:pPr>
            <a:endParaRPr lang="en-GB" sz="2200" dirty="0">
              <a:latin typeface="Palatino Linotype" panose="02040502050505030304" pitchFamily="18" charset="0"/>
            </a:endParaRPr>
          </a:p>
          <a:p>
            <a:r>
              <a:rPr lang="tr-TR" sz="2200" dirty="0" err="1" smtClean="0">
                <a:latin typeface="Palatino Linotype" panose="02040502050505030304" pitchFamily="18" charset="0"/>
              </a:rPr>
              <a:t>Installing</a:t>
            </a:r>
            <a:r>
              <a:rPr lang="tr-TR" sz="2200" dirty="0" smtClean="0">
                <a:latin typeface="Palatino Linotype" panose="02040502050505030304" pitchFamily="18" charset="0"/>
              </a:rPr>
              <a:t> a solar </a:t>
            </a:r>
            <a:r>
              <a:rPr lang="tr-TR" sz="2200" dirty="0" err="1" smtClean="0">
                <a:latin typeface="Palatino Linotype" panose="02040502050505030304" pitchFamily="18" charset="0"/>
              </a:rPr>
              <a:t>heated</a:t>
            </a:r>
            <a:r>
              <a:rPr lang="tr-TR" sz="2200" dirty="0" smtClean="0">
                <a:latin typeface="Palatino Linotype" panose="02040502050505030304" pitchFamily="18" charset="0"/>
              </a:rPr>
              <a:t> </a:t>
            </a:r>
            <a:r>
              <a:rPr lang="tr-TR" sz="2200" dirty="0" err="1" smtClean="0">
                <a:latin typeface="Palatino Linotype" panose="02040502050505030304" pitchFamily="18" charset="0"/>
              </a:rPr>
              <a:t>system</a:t>
            </a:r>
            <a:r>
              <a:rPr lang="tr-TR" sz="2200" dirty="0" smtClean="0">
                <a:latin typeface="Palatino Linotype" panose="02040502050505030304" pitchFamily="18" charset="0"/>
              </a:rPr>
              <a:t> </a:t>
            </a:r>
            <a:r>
              <a:rPr lang="tr-TR" sz="2200" dirty="0" err="1" smtClean="0">
                <a:latin typeface="Palatino Linotype" panose="02040502050505030304" pitchFamily="18" charset="0"/>
              </a:rPr>
              <a:t>to</a:t>
            </a:r>
            <a:r>
              <a:rPr lang="tr-TR" sz="2200" dirty="0" smtClean="0">
                <a:latin typeface="Palatino Linotype" panose="02040502050505030304" pitchFamily="18" charset="0"/>
              </a:rPr>
              <a:t> </a:t>
            </a:r>
            <a:r>
              <a:rPr lang="tr-TR" sz="2200" dirty="0" err="1" smtClean="0">
                <a:latin typeface="Palatino Linotype" panose="02040502050505030304" pitchFamily="18" charset="0"/>
              </a:rPr>
              <a:t>provide</a:t>
            </a:r>
            <a:r>
              <a:rPr lang="tr-TR" sz="2200" dirty="0" smtClean="0">
                <a:latin typeface="Palatino Linotype" panose="02040502050505030304" pitchFamily="18" charset="0"/>
              </a:rPr>
              <a:t> </a:t>
            </a:r>
            <a:r>
              <a:rPr lang="tr-TR" sz="2200" dirty="0" err="1" smtClean="0">
                <a:latin typeface="Palatino Linotype" panose="02040502050505030304" pitchFamily="18" charset="0"/>
              </a:rPr>
              <a:t>your</a:t>
            </a:r>
            <a:r>
              <a:rPr lang="tr-TR" sz="2200" dirty="0" smtClean="0">
                <a:latin typeface="Palatino Linotype" panose="02040502050505030304" pitchFamily="18" charset="0"/>
              </a:rPr>
              <a:t>  hot </a:t>
            </a:r>
            <a:r>
              <a:rPr lang="tr-TR" sz="2200" dirty="0" err="1" smtClean="0">
                <a:latin typeface="Palatino Linotype" panose="02040502050505030304" pitchFamily="18" charset="0"/>
              </a:rPr>
              <a:t>water</a:t>
            </a:r>
            <a:endParaRPr lang="tr-TR" sz="2200" dirty="0" smtClean="0">
              <a:latin typeface="Palatino Linotype" panose="02040502050505030304" pitchFamily="18" charset="0"/>
            </a:endParaRPr>
          </a:p>
          <a:p>
            <a:endParaRPr lang="tr-TR" sz="2200" dirty="0">
              <a:latin typeface="Palatino Linotype" panose="02040502050505030304" pitchFamily="18" charset="0"/>
            </a:endParaRPr>
          </a:p>
          <a:p>
            <a:r>
              <a:rPr lang="tr-TR" sz="2200" dirty="0" err="1" smtClean="0">
                <a:latin typeface="Palatino Linotype" panose="02040502050505030304" pitchFamily="18" charset="0"/>
              </a:rPr>
              <a:t>Replacing</a:t>
            </a:r>
            <a:r>
              <a:rPr lang="tr-TR" sz="2200" dirty="0" smtClean="0">
                <a:latin typeface="Palatino Linotype" panose="02040502050505030304" pitchFamily="18" charset="0"/>
              </a:rPr>
              <a:t> </a:t>
            </a:r>
            <a:r>
              <a:rPr lang="tr-TR" sz="2200" dirty="0" err="1" smtClean="0">
                <a:latin typeface="Palatino Linotype" panose="02040502050505030304" pitchFamily="18" charset="0"/>
              </a:rPr>
              <a:t>regular</a:t>
            </a:r>
            <a:r>
              <a:rPr lang="tr-TR" sz="2200" dirty="0" smtClean="0">
                <a:latin typeface="Palatino Linotype" panose="02040502050505030304" pitchFamily="18" charset="0"/>
              </a:rPr>
              <a:t> </a:t>
            </a:r>
            <a:r>
              <a:rPr lang="tr-TR" sz="2200" dirty="0" err="1" smtClean="0">
                <a:latin typeface="Palatino Linotype" panose="02040502050505030304" pitchFamily="18" charset="0"/>
              </a:rPr>
              <a:t>lightbulbs</a:t>
            </a:r>
            <a:r>
              <a:rPr lang="tr-TR" sz="2200" dirty="0" smtClean="0">
                <a:latin typeface="Palatino Linotype" panose="02040502050505030304" pitchFamily="18" charset="0"/>
              </a:rPr>
              <a:t> </a:t>
            </a:r>
            <a:r>
              <a:rPr lang="tr-TR" sz="2200" dirty="0" err="1" smtClean="0">
                <a:latin typeface="Palatino Linotype" panose="02040502050505030304" pitchFamily="18" charset="0"/>
              </a:rPr>
              <a:t>with</a:t>
            </a:r>
            <a:r>
              <a:rPr lang="tr-TR" sz="2200" dirty="0" smtClean="0">
                <a:latin typeface="Palatino Linotype" panose="02040502050505030304" pitchFamily="18" charset="0"/>
              </a:rPr>
              <a:t> </a:t>
            </a:r>
            <a:r>
              <a:rPr lang="tr-TR" sz="2200" dirty="0" err="1" smtClean="0">
                <a:latin typeface="Palatino Linotype" panose="02040502050505030304" pitchFamily="18" charset="0"/>
              </a:rPr>
              <a:t>compact</a:t>
            </a:r>
            <a:r>
              <a:rPr lang="tr-TR" sz="2200" dirty="0" smtClean="0">
                <a:latin typeface="Palatino Linotype" panose="02040502050505030304" pitchFamily="18" charset="0"/>
              </a:rPr>
              <a:t> </a:t>
            </a:r>
            <a:r>
              <a:rPr lang="tr-TR" sz="2200" dirty="0" err="1" smtClean="0">
                <a:latin typeface="Palatino Linotype" panose="02040502050505030304" pitchFamily="18" charset="0"/>
              </a:rPr>
              <a:t>fluorescent</a:t>
            </a:r>
            <a:r>
              <a:rPr lang="tr-TR" sz="2200" dirty="0" smtClean="0">
                <a:latin typeface="Palatino Linotype" panose="02040502050505030304" pitchFamily="18" charset="0"/>
              </a:rPr>
              <a:t> </a:t>
            </a:r>
            <a:r>
              <a:rPr lang="tr-TR" sz="2200" dirty="0" err="1" smtClean="0">
                <a:latin typeface="Palatino Linotype" panose="02040502050505030304" pitchFamily="18" charset="0"/>
              </a:rPr>
              <a:t>ones</a:t>
            </a:r>
            <a:endParaRPr lang="tr-TR" sz="2200" dirty="0" smtClean="0">
              <a:latin typeface="Palatino Linotype" panose="02040502050505030304" pitchFamily="18" charset="0"/>
            </a:endParaRPr>
          </a:p>
          <a:p>
            <a:endParaRPr lang="tr-TR" sz="2200" dirty="0">
              <a:latin typeface="Palatino Linotype" panose="02040502050505030304" pitchFamily="18" charset="0"/>
            </a:endParaRPr>
          </a:p>
          <a:p>
            <a:r>
              <a:rPr lang="en-US" sz="2200" dirty="0" err="1" smtClean="0">
                <a:latin typeface="Palatino Linotype" panose="02040502050505030304" pitchFamily="18" charset="0"/>
              </a:rPr>
              <a:t>Insulat</a:t>
            </a:r>
            <a:r>
              <a:rPr lang="tr-TR" sz="2200" dirty="0" err="1" smtClean="0">
                <a:latin typeface="Palatino Linotype" panose="02040502050505030304" pitchFamily="18" charset="0"/>
              </a:rPr>
              <a:t>ing</a:t>
            </a:r>
            <a:r>
              <a:rPr lang="en-US" sz="2200" dirty="0" smtClean="0">
                <a:latin typeface="Palatino Linotype" panose="02040502050505030304" pitchFamily="18" charset="0"/>
              </a:rPr>
              <a:t> </a:t>
            </a:r>
            <a:r>
              <a:rPr lang="en-US" sz="2200" dirty="0">
                <a:latin typeface="Palatino Linotype" panose="02040502050505030304" pitchFamily="18" charset="0"/>
              </a:rPr>
              <a:t>your home, </a:t>
            </a:r>
            <a:r>
              <a:rPr lang="en-US" sz="2200" dirty="0" smtClean="0">
                <a:latin typeface="Palatino Linotype" panose="02040502050505030304" pitchFamily="18" charset="0"/>
              </a:rPr>
              <a:t>clean</a:t>
            </a:r>
            <a:r>
              <a:rPr lang="tr-TR" sz="2200" dirty="0" err="1" smtClean="0">
                <a:latin typeface="Palatino Linotype" panose="02040502050505030304" pitchFamily="18" charset="0"/>
              </a:rPr>
              <a:t>ing</a:t>
            </a:r>
            <a:r>
              <a:rPr lang="en-US" sz="2200" dirty="0" smtClean="0">
                <a:latin typeface="Palatino Linotype" panose="02040502050505030304" pitchFamily="18" charset="0"/>
              </a:rPr>
              <a:t> </a:t>
            </a:r>
            <a:r>
              <a:rPr lang="en-US" sz="2200" dirty="0">
                <a:latin typeface="Palatino Linotype" panose="02040502050505030304" pitchFamily="18" charset="0"/>
              </a:rPr>
              <a:t>your air conditioning filters and </a:t>
            </a:r>
            <a:r>
              <a:rPr lang="en-US" sz="2200" dirty="0" smtClean="0">
                <a:latin typeface="Palatino Linotype" panose="02040502050505030304" pitchFamily="18" charset="0"/>
              </a:rPr>
              <a:t>install</a:t>
            </a:r>
            <a:r>
              <a:rPr lang="tr-TR" sz="2200" dirty="0" err="1" smtClean="0">
                <a:latin typeface="Palatino Linotype" panose="02040502050505030304" pitchFamily="18" charset="0"/>
              </a:rPr>
              <a:t>ing</a:t>
            </a:r>
            <a:r>
              <a:rPr lang="en-US" sz="2200" dirty="0" smtClean="0">
                <a:latin typeface="Palatino Linotype" panose="02040502050505030304" pitchFamily="18" charset="0"/>
              </a:rPr>
              <a:t> </a:t>
            </a:r>
            <a:r>
              <a:rPr lang="en-US" sz="2200" dirty="0">
                <a:latin typeface="Palatino Linotype" panose="02040502050505030304" pitchFamily="18" charset="0"/>
              </a:rPr>
              <a:t>energy efficient </a:t>
            </a:r>
            <a:r>
              <a:rPr lang="en-US" sz="2200" dirty="0" smtClean="0">
                <a:latin typeface="Palatino Linotype" panose="02040502050505030304" pitchFamily="18" charset="0"/>
              </a:rPr>
              <a:t>showerheads</a:t>
            </a:r>
            <a:endParaRPr lang="tr-TR" sz="2200" dirty="0" smtClean="0">
              <a:latin typeface="Palatino Linotype" panose="02040502050505030304" pitchFamily="18" charset="0"/>
            </a:endParaRPr>
          </a:p>
        </p:txBody>
      </p:sp>
    </p:spTree>
    <p:extLst>
      <p:ext uri="{BB962C8B-B14F-4D97-AF65-F5344CB8AC3E}">
        <p14:creationId xmlns:p14="http://schemas.microsoft.com/office/powerpoint/2010/main" val="11131948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95023" y="817583"/>
            <a:ext cx="6965245" cy="955234"/>
          </a:xfrm>
        </p:spPr>
        <p:txBody>
          <a:bodyPr/>
          <a:lstStyle/>
          <a:p>
            <a:r>
              <a:rPr lang="tr-TR" sz="3000" b="1" dirty="0" smtClean="0">
                <a:solidFill>
                  <a:srgbClr val="2F5897"/>
                </a:solidFill>
                <a:effectLst>
                  <a:outerShdw blurRad="63500" dist="38100" dir="5400000" algn="t" rotWithShape="0">
                    <a:prstClr val="black">
                      <a:alpha val="25000"/>
                    </a:prstClr>
                  </a:outerShdw>
                </a:effectLst>
                <a:latin typeface="Palatino Linotype"/>
              </a:rPr>
              <a:t>WHAT CAN YOU DO?</a:t>
            </a:r>
            <a:endParaRPr lang="tr-TR" dirty="0"/>
          </a:p>
        </p:txBody>
      </p:sp>
      <p:sp>
        <p:nvSpPr>
          <p:cNvPr id="3" name="İçerik Yer Tutucusu 2"/>
          <p:cNvSpPr>
            <a:spLocks noGrp="1"/>
          </p:cNvSpPr>
          <p:nvPr>
            <p:ph idx="1"/>
          </p:nvPr>
        </p:nvSpPr>
        <p:spPr>
          <a:xfrm>
            <a:off x="1463040" y="1844824"/>
            <a:ext cx="6196405" cy="4248472"/>
          </a:xfrm>
        </p:spPr>
        <p:txBody>
          <a:bodyPr/>
          <a:lstStyle/>
          <a:p>
            <a:r>
              <a:rPr lang="en-US" dirty="0" err="1" smtClean="0">
                <a:latin typeface="Palatino Linotype" panose="02040502050505030304" pitchFamily="18" charset="0"/>
              </a:rPr>
              <a:t>Replac</a:t>
            </a:r>
            <a:r>
              <a:rPr lang="tr-TR" dirty="0" err="1" smtClean="0">
                <a:latin typeface="Palatino Linotype" panose="02040502050505030304" pitchFamily="18" charset="0"/>
              </a:rPr>
              <a:t>ing</a:t>
            </a:r>
            <a:r>
              <a:rPr lang="en-US" dirty="0" smtClean="0">
                <a:latin typeface="Palatino Linotype" panose="02040502050505030304" pitchFamily="18" charset="0"/>
              </a:rPr>
              <a:t> </a:t>
            </a:r>
            <a:r>
              <a:rPr lang="en-US" dirty="0">
                <a:latin typeface="Palatino Linotype" panose="02040502050505030304" pitchFamily="18" charset="0"/>
              </a:rPr>
              <a:t>your current home appliances </a:t>
            </a:r>
            <a:r>
              <a:rPr lang="en-US" dirty="0" smtClean="0">
                <a:latin typeface="Palatino Linotype" panose="02040502050505030304" pitchFamily="18" charset="0"/>
              </a:rPr>
              <a:t>with</a:t>
            </a:r>
            <a:r>
              <a:rPr lang="en-US" dirty="0">
                <a:latin typeface="Palatino Linotype" panose="02040502050505030304" pitchFamily="18" charset="0"/>
              </a:rPr>
              <a:t> high-efficiency </a:t>
            </a:r>
            <a:r>
              <a:rPr lang="en-US" dirty="0" smtClean="0">
                <a:latin typeface="Palatino Linotype" panose="02040502050505030304" pitchFamily="18" charset="0"/>
              </a:rPr>
              <a:t>models</a:t>
            </a:r>
            <a:endParaRPr lang="tr-TR" dirty="0">
              <a:latin typeface="Palatino Linotype" panose="02040502050505030304" pitchFamily="18" charset="0"/>
            </a:endParaRPr>
          </a:p>
          <a:p>
            <a:endParaRPr lang="tr-TR" dirty="0" smtClean="0">
              <a:latin typeface="Palatino Linotype" panose="02040502050505030304" pitchFamily="18" charset="0"/>
            </a:endParaRPr>
          </a:p>
          <a:p>
            <a:r>
              <a:rPr lang="en-US" dirty="0" smtClean="0">
                <a:latin typeface="Palatino Linotype" panose="02040502050505030304" pitchFamily="18" charset="0"/>
              </a:rPr>
              <a:t>Plant</a:t>
            </a:r>
            <a:r>
              <a:rPr lang="tr-TR" dirty="0" err="1" smtClean="0">
                <a:latin typeface="Palatino Linotype" panose="02040502050505030304" pitchFamily="18" charset="0"/>
              </a:rPr>
              <a:t>ing</a:t>
            </a:r>
            <a:r>
              <a:rPr lang="en-US" dirty="0" smtClean="0">
                <a:latin typeface="Palatino Linotype" panose="02040502050505030304" pitchFamily="18" charset="0"/>
              </a:rPr>
              <a:t> </a:t>
            </a:r>
            <a:r>
              <a:rPr lang="en-US" dirty="0">
                <a:latin typeface="Palatino Linotype" panose="02040502050505030304" pitchFamily="18" charset="0"/>
              </a:rPr>
              <a:t>trees and shrubs around your home and outdoor air conditioning </a:t>
            </a:r>
            <a:r>
              <a:rPr lang="en-US" dirty="0" smtClean="0">
                <a:latin typeface="Palatino Linotype" panose="02040502050505030304" pitchFamily="18" charset="0"/>
              </a:rPr>
              <a:t>unit</a:t>
            </a:r>
            <a:endParaRPr lang="tr-TR" dirty="0" smtClean="0">
              <a:latin typeface="Palatino Linotype" panose="02040502050505030304" pitchFamily="18" charset="0"/>
            </a:endParaRPr>
          </a:p>
          <a:p>
            <a:endParaRPr lang="tr-TR" dirty="0">
              <a:latin typeface="Palatino Linotype" panose="02040502050505030304" pitchFamily="18" charset="0"/>
            </a:endParaRPr>
          </a:p>
          <a:p>
            <a:r>
              <a:rPr lang="en-US" dirty="0" smtClean="0">
                <a:latin typeface="Palatino Linotype" panose="02040502050505030304" pitchFamily="18" charset="0"/>
              </a:rPr>
              <a:t>Us</a:t>
            </a:r>
            <a:r>
              <a:rPr lang="tr-TR" dirty="0" err="1" smtClean="0">
                <a:latin typeface="Palatino Linotype" panose="02040502050505030304" pitchFamily="18" charset="0"/>
              </a:rPr>
              <a:t>ing</a:t>
            </a:r>
            <a:r>
              <a:rPr lang="en-US" dirty="0" smtClean="0">
                <a:latin typeface="Palatino Linotype" panose="02040502050505030304" pitchFamily="18" charset="0"/>
              </a:rPr>
              <a:t> </a:t>
            </a:r>
            <a:r>
              <a:rPr lang="en-US" dirty="0">
                <a:latin typeface="Palatino Linotype" panose="02040502050505030304" pitchFamily="18" charset="0"/>
              </a:rPr>
              <a:t>an electric or push mower instead of a gasoline-powered mower to cut your </a:t>
            </a:r>
            <a:r>
              <a:rPr lang="en-US" dirty="0" smtClean="0">
                <a:latin typeface="Palatino Linotype" panose="02040502050505030304" pitchFamily="18" charset="0"/>
              </a:rPr>
              <a:t>lawn</a:t>
            </a:r>
            <a:endParaRPr lang="tr-TR" dirty="0">
              <a:latin typeface="Palatino Linotype" panose="02040502050505030304" pitchFamily="18" charset="0"/>
            </a:endParaRPr>
          </a:p>
          <a:p>
            <a:endParaRPr lang="tr-TR" dirty="0" smtClean="0"/>
          </a:p>
          <a:p>
            <a:endParaRPr lang="tr-TR" dirty="0"/>
          </a:p>
        </p:txBody>
      </p:sp>
    </p:spTree>
    <p:extLst>
      <p:ext uri="{BB962C8B-B14F-4D97-AF65-F5344CB8AC3E}">
        <p14:creationId xmlns:p14="http://schemas.microsoft.com/office/powerpoint/2010/main" val="30100728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000" b="1" dirty="0">
                <a:solidFill>
                  <a:srgbClr val="2F5897"/>
                </a:solidFill>
                <a:effectLst>
                  <a:outerShdw blurRad="63500" dist="38100" dir="5400000" algn="t" rotWithShape="0">
                    <a:prstClr val="black">
                      <a:alpha val="25000"/>
                    </a:prstClr>
                  </a:outerShdw>
                </a:effectLst>
                <a:latin typeface="Palatino Linotype"/>
              </a:rPr>
              <a:t>WHAT CAN YOU DO?</a:t>
            </a:r>
            <a:endParaRPr lang="tr-TR" dirty="0"/>
          </a:p>
        </p:txBody>
      </p:sp>
      <p:sp>
        <p:nvSpPr>
          <p:cNvPr id="3" name="İçerik Yer Tutucusu 2"/>
          <p:cNvSpPr>
            <a:spLocks noGrp="1"/>
          </p:cNvSpPr>
          <p:nvPr>
            <p:ph idx="1"/>
          </p:nvPr>
        </p:nvSpPr>
        <p:spPr>
          <a:xfrm>
            <a:off x="755576" y="2119257"/>
            <a:ext cx="7632848" cy="3603812"/>
          </a:xfrm>
        </p:spPr>
        <p:txBody>
          <a:bodyPr>
            <a:normAutofit/>
          </a:bodyPr>
          <a:lstStyle/>
          <a:p>
            <a:pPr marL="0" indent="0">
              <a:buNone/>
            </a:pPr>
            <a:r>
              <a:rPr lang="tr-TR" dirty="0" err="1" smtClean="0">
                <a:latin typeface="Palatino Linotype" panose="02040502050505030304" pitchFamily="18" charset="0"/>
              </a:rPr>
              <a:t>The</a:t>
            </a:r>
            <a:r>
              <a:rPr lang="tr-TR" dirty="0" smtClean="0">
                <a:latin typeface="Palatino Linotype" panose="02040502050505030304" pitchFamily="18" charset="0"/>
              </a:rPr>
              <a:t> </a:t>
            </a:r>
            <a:r>
              <a:rPr lang="tr-TR" dirty="0" err="1" smtClean="0">
                <a:latin typeface="Palatino Linotype" panose="02040502050505030304" pitchFamily="18" charset="0"/>
              </a:rPr>
              <a:t>least</a:t>
            </a:r>
            <a:r>
              <a:rPr lang="tr-TR" dirty="0" smtClean="0">
                <a:latin typeface="Palatino Linotype" panose="02040502050505030304" pitchFamily="18" charset="0"/>
              </a:rPr>
              <a:t> </a:t>
            </a:r>
            <a:r>
              <a:rPr lang="tr-TR" dirty="0" err="1" smtClean="0">
                <a:latin typeface="Palatino Linotype" panose="02040502050505030304" pitchFamily="18" charset="0"/>
              </a:rPr>
              <a:t>you</a:t>
            </a:r>
            <a:r>
              <a:rPr lang="tr-TR" dirty="0" smtClean="0">
                <a:latin typeface="Palatino Linotype" panose="02040502050505030304" pitchFamily="18" charset="0"/>
              </a:rPr>
              <a:t> can do is </a:t>
            </a:r>
            <a:r>
              <a:rPr lang="tr-TR" dirty="0" err="1" smtClean="0">
                <a:latin typeface="Palatino Linotype" panose="02040502050505030304" pitchFamily="18" charset="0"/>
              </a:rPr>
              <a:t>to</a:t>
            </a:r>
            <a:r>
              <a:rPr lang="tr-TR" dirty="0" smtClean="0">
                <a:latin typeface="Palatino Linotype" panose="02040502050505030304" pitchFamily="18" charset="0"/>
              </a:rPr>
              <a:t> </a:t>
            </a:r>
            <a:r>
              <a:rPr lang="tr-TR" dirty="0" err="1" smtClean="0">
                <a:latin typeface="Palatino Linotype" panose="02040502050505030304" pitchFamily="18" charset="0"/>
              </a:rPr>
              <a:t>adopt</a:t>
            </a:r>
            <a:r>
              <a:rPr lang="tr-TR" dirty="0" smtClean="0">
                <a:latin typeface="Palatino Linotype" panose="02040502050505030304" pitchFamily="18" charset="0"/>
              </a:rPr>
              <a:t> a </a:t>
            </a:r>
            <a:r>
              <a:rPr lang="tr-TR" dirty="0" err="1" smtClean="0">
                <a:latin typeface="Palatino Linotype" panose="02040502050505030304" pitchFamily="18" charset="0"/>
              </a:rPr>
              <a:t>low</a:t>
            </a:r>
            <a:r>
              <a:rPr lang="tr-TR" dirty="0" smtClean="0">
                <a:latin typeface="Palatino Linotype" panose="02040502050505030304" pitchFamily="18" charset="0"/>
              </a:rPr>
              <a:t> </a:t>
            </a:r>
            <a:r>
              <a:rPr lang="tr-TR" dirty="0" err="1" smtClean="0">
                <a:latin typeface="Palatino Linotype" panose="02040502050505030304" pitchFamily="18" charset="0"/>
              </a:rPr>
              <a:t>carbon</a:t>
            </a:r>
            <a:r>
              <a:rPr lang="tr-TR" dirty="0">
                <a:latin typeface="Palatino Linotype" panose="02040502050505030304" pitchFamily="18" charset="0"/>
              </a:rPr>
              <a:t> </a:t>
            </a:r>
            <a:r>
              <a:rPr lang="tr-TR" dirty="0" err="1" smtClean="0">
                <a:latin typeface="Palatino Linotype" panose="02040502050505030304" pitchFamily="18" charset="0"/>
              </a:rPr>
              <a:t>diet</a:t>
            </a:r>
            <a:r>
              <a:rPr lang="tr-TR" dirty="0" smtClean="0">
                <a:latin typeface="Palatino Linotype" panose="02040502050505030304" pitchFamily="18" charset="0"/>
              </a:rPr>
              <a:t>:</a:t>
            </a:r>
          </a:p>
          <a:p>
            <a:pPr marL="0" indent="0">
              <a:buNone/>
            </a:pPr>
            <a:endParaRPr lang="tr-TR" dirty="0" smtClean="0">
              <a:latin typeface="Palatino Linotype" panose="02040502050505030304" pitchFamily="18" charset="0"/>
            </a:endParaRPr>
          </a:p>
          <a:p>
            <a:r>
              <a:rPr lang="en-US" dirty="0" smtClean="0">
                <a:latin typeface="Palatino Linotype" panose="02040502050505030304" pitchFamily="18" charset="0"/>
              </a:rPr>
              <a:t>eat </a:t>
            </a:r>
            <a:r>
              <a:rPr lang="en-US" dirty="0">
                <a:latin typeface="Palatino Linotype" panose="02040502050505030304" pitchFamily="18" charset="0"/>
              </a:rPr>
              <a:t>food grown locally and </a:t>
            </a:r>
            <a:r>
              <a:rPr lang="en-US" dirty="0" smtClean="0">
                <a:latin typeface="Palatino Linotype" panose="02040502050505030304" pitchFamily="18" charset="0"/>
              </a:rPr>
              <a:t>seasonally</a:t>
            </a:r>
            <a:endParaRPr lang="tr-TR" dirty="0">
              <a:latin typeface="Palatino Linotype" panose="02040502050505030304" pitchFamily="18" charset="0"/>
            </a:endParaRPr>
          </a:p>
          <a:p>
            <a:r>
              <a:rPr lang="tr-TR" dirty="0">
                <a:latin typeface="Palatino Linotype" panose="02040502050505030304" pitchFamily="18" charset="0"/>
              </a:rPr>
              <a:t>e</a:t>
            </a:r>
            <a:r>
              <a:rPr lang="en-US" dirty="0">
                <a:latin typeface="Palatino Linotype" panose="02040502050505030304" pitchFamily="18" charset="0"/>
              </a:rPr>
              <a:t>at less processed and packaged foods </a:t>
            </a:r>
            <a:endParaRPr lang="tr-TR" dirty="0">
              <a:latin typeface="Palatino Linotype" panose="02040502050505030304" pitchFamily="18" charset="0"/>
            </a:endParaRPr>
          </a:p>
          <a:p>
            <a:r>
              <a:rPr lang="tr-TR" dirty="0" err="1" smtClean="0">
                <a:latin typeface="Palatino Linotype" panose="02040502050505030304" pitchFamily="18" charset="0"/>
              </a:rPr>
              <a:t>consume</a:t>
            </a:r>
            <a:r>
              <a:rPr lang="tr-TR" dirty="0" smtClean="0">
                <a:latin typeface="Palatino Linotype" panose="02040502050505030304" pitchFamily="18" charset="0"/>
              </a:rPr>
              <a:t> </a:t>
            </a:r>
            <a:r>
              <a:rPr lang="tr-TR" dirty="0" err="1" smtClean="0">
                <a:latin typeface="Palatino Linotype" panose="02040502050505030304" pitchFamily="18" charset="0"/>
              </a:rPr>
              <a:t>less</a:t>
            </a:r>
            <a:r>
              <a:rPr lang="tr-TR" dirty="0" smtClean="0">
                <a:latin typeface="Palatino Linotype" panose="02040502050505030304" pitchFamily="18" charset="0"/>
              </a:rPr>
              <a:t> </a:t>
            </a:r>
            <a:r>
              <a:rPr lang="tr-TR" dirty="0" err="1" smtClean="0">
                <a:latin typeface="Palatino Linotype" panose="02040502050505030304" pitchFamily="18" charset="0"/>
              </a:rPr>
              <a:t>meat</a:t>
            </a:r>
            <a:r>
              <a:rPr lang="tr-TR" dirty="0" smtClean="0">
                <a:latin typeface="Palatino Linotype" panose="02040502050505030304" pitchFamily="18" charset="0"/>
              </a:rPr>
              <a:t> </a:t>
            </a:r>
            <a:r>
              <a:rPr lang="tr-TR" dirty="0" err="1" smtClean="0">
                <a:latin typeface="Palatino Linotype" panose="02040502050505030304" pitchFamily="18" charset="0"/>
              </a:rPr>
              <a:t>and</a:t>
            </a:r>
            <a:r>
              <a:rPr lang="tr-TR" dirty="0" smtClean="0">
                <a:latin typeface="Palatino Linotype" panose="02040502050505030304" pitchFamily="18" charset="0"/>
              </a:rPr>
              <a:t> </a:t>
            </a:r>
            <a:r>
              <a:rPr lang="tr-TR" dirty="0" err="1" smtClean="0">
                <a:latin typeface="Palatino Linotype" panose="02040502050505030304" pitchFamily="18" charset="0"/>
              </a:rPr>
              <a:t>dairy</a:t>
            </a:r>
            <a:endParaRPr lang="tr-TR" dirty="0">
              <a:latin typeface="Palatino Linotype" panose="02040502050505030304" pitchFamily="18" charset="0"/>
            </a:endParaRPr>
          </a:p>
          <a:p>
            <a:r>
              <a:rPr lang="tr-TR" dirty="0" err="1" smtClean="0">
                <a:latin typeface="Palatino Linotype" panose="02040502050505030304" pitchFamily="18" charset="0"/>
              </a:rPr>
              <a:t>consume</a:t>
            </a:r>
            <a:r>
              <a:rPr lang="en-US" dirty="0" smtClean="0">
                <a:latin typeface="Palatino Linotype" panose="02040502050505030304" pitchFamily="18" charset="0"/>
              </a:rPr>
              <a:t> </a:t>
            </a:r>
            <a:r>
              <a:rPr lang="en-US" dirty="0">
                <a:latin typeface="Palatino Linotype" panose="02040502050505030304" pitchFamily="18" charset="0"/>
              </a:rPr>
              <a:t>less industrially produced food in </a:t>
            </a:r>
            <a:r>
              <a:rPr lang="en-US" dirty="0" smtClean="0">
                <a:latin typeface="Palatino Linotype" panose="02040502050505030304" pitchFamily="18" charset="0"/>
              </a:rPr>
              <a:t>general</a:t>
            </a:r>
            <a:endParaRPr lang="tr-TR" dirty="0" smtClean="0">
              <a:latin typeface="Palatino Linotype" panose="02040502050505030304" pitchFamily="18" charset="0"/>
            </a:endParaRPr>
          </a:p>
          <a:p>
            <a:r>
              <a:rPr lang="en-US" dirty="0" err="1" smtClean="0">
                <a:latin typeface="Palatino Linotype" panose="02040502050505030304" pitchFamily="18" charset="0"/>
              </a:rPr>
              <a:t>reduc</a:t>
            </a:r>
            <a:r>
              <a:rPr lang="tr-TR" dirty="0" smtClean="0">
                <a:latin typeface="Palatino Linotype" panose="02040502050505030304" pitchFamily="18" charset="0"/>
              </a:rPr>
              <a:t>e</a:t>
            </a:r>
            <a:r>
              <a:rPr lang="en-US" dirty="0" smtClean="0">
                <a:latin typeface="Palatino Linotype" panose="02040502050505030304" pitchFamily="18" charset="0"/>
              </a:rPr>
              <a:t> </a:t>
            </a:r>
            <a:r>
              <a:rPr lang="en-US" dirty="0">
                <a:latin typeface="Palatino Linotype" panose="02040502050505030304" pitchFamily="18" charset="0"/>
              </a:rPr>
              <a:t>waste from food by proper portion size</a:t>
            </a:r>
            <a:r>
              <a:rPr lang="en-US" dirty="0" smtClean="0">
                <a:latin typeface="Palatino Linotype" panose="02040502050505030304" pitchFamily="18" charset="0"/>
              </a:rPr>
              <a:t>,</a:t>
            </a:r>
            <a:r>
              <a:rPr lang="tr-TR" dirty="0" smtClean="0">
                <a:latin typeface="Palatino Linotype" panose="02040502050505030304" pitchFamily="18" charset="0"/>
              </a:rPr>
              <a:t> </a:t>
            </a:r>
            <a:r>
              <a:rPr lang="tr-TR" dirty="0" err="1" smtClean="0">
                <a:latin typeface="Palatino Linotype" panose="02040502050505030304" pitchFamily="18" charset="0"/>
              </a:rPr>
              <a:t>recycling</a:t>
            </a:r>
            <a:r>
              <a:rPr lang="tr-TR" dirty="0" smtClean="0">
                <a:latin typeface="Palatino Linotype" panose="02040502050505030304" pitchFamily="18" charset="0"/>
              </a:rPr>
              <a:t> </a:t>
            </a:r>
            <a:r>
              <a:rPr lang="tr-TR" dirty="0" err="1" smtClean="0">
                <a:latin typeface="Palatino Linotype" panose="02040502050505030304" pitchFamily="18" charset="0"/>
              </a:rPr>
              <a:t>or</a:t>
            </a:r>
            <a:r>
              <a:rPr lang="tr-TR" dirty="0" smtClean="0">
                <a:latin typeface="Palatino Linotype" panose="02040502050505030304" pitchFamily="18" charset="0"/>
              </a:rPr>
              <a:t> </a:t>
            </a:r>
            <a:r>
              <a:rPr lang="tr-TR" dirty="0" err="1" smtClean="0">
                <a:latin typeface="Palatino Linotype" panose="02040502050505030304" pitchFamily="18" charset="0"/>
              </a:rPr>
              <a:t>composting</a:t>
            </a:r>
            <a:endParaRPr lang="tr-TR"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74812" y="2636912"/>
            <a:ext cx="1911029" cy="504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380644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000" b="1" dirty="0">
                <a:solidFill>
                  <a:srgbClr val="2F5897"/>
                </a:solidFill>
                <a:effectLst>
                  <a:outerShdw blurRad="63500" dist="38100" dir="5400000" algn="t" rotWithShape="0">
                    <a:prstClr val="black">
                      <a:alpha val="25000"/>
                    </a:prstClr>
                  </a:outerShdw>
                </a:effectLst>
                <a:latin typeface="Palatino Linotype"/>
              </a:rPr>
              <a:t>WHAT CAN YOU DO?</a:t>
            </a:r>
            <a:endParaRPr lang="tr-TR" dirty="0"/>
          </a:p>
        </p:txBody>
      </p:sp>
      <p:pic>
        <p:nvPicPr>
          <p:cNvPr id="307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99592" y="1844824"/>
            <a:ext cx="4408690" cy="2232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2120" y="3861048"/>
            <a:ext cx="2160240" cy="10937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Metin kutusu 3"/>
          <p:cNvSpPr txBox="1"/>
          <p:nvPr/>
        </p:nvSpPr>
        <p:spPr>
          <a:xfrm>
            <a:off x="1210932" y="5166484"/>
            <a:ext cx="7105484" cy="461665"/>
          </a:xfrm>
          <a:prstGeom prst="rect">
            <a:avLst/>
          </a:prstGeom>
          <a:noFill/>
        </p:spPr>
        <p:txBody>
          <a:bodyPr wrap="square" rtlCol="0">
            <a:spAutoFit/>
          </a:bodyPr>
          <a:lstStyle/>
          <a:p>
            <a:r>
              <a:rPr lang="tr-TR" sz="2400" dirty="0" err="1" smtClean="0">
                <a:latin typeface="Palatino Linotype" panose="02040502050505030304" pitchFamily="18" charset="0"/>
              </a:rPr>
              <a:t>You</a:t>
            </a:r>
            <a:r>
              <a:rPr lang="tr-TR" sz="2400" dirty="0" smtClean="0">
                <a:latin typeface="Palatino Linotype" panose="02040502050505030304" pitchFamily="18" charset="0"/>
              </a:rPr>
              <a:t> can </a:t>
            </a:r>
            <a:r>
              <a:rPr lang="tr-TR" sz="2400" dirty="0" err="1" smtClean="0">
                <a:latin typeface="Palatino Linotype" panose="02040502050505030304" pitchFamily="18" charset="0"/>
              </a:rPr>
              <a:t>simply</a:t>
            </a:r>
            <a:r>
              <a:rPr lang="tr-TR" sz="2400" dirty="0" smtClean="0">
                <a:latin typeface="Palatino Linotype" panose="02040502050505030304" pitchFamily="18" charset="0"/>
              </a:rPr>
              <a:t> </a:t>
            </a:r>
            <a:r>
              <a:rPr lang="tr-TR" sz="2400" dirty="0" err="1" smtClean="0">
                <a:latin typeface="Palatino Linotype" panose="02040502050505030304" pitchFamily="18" charset="0"/>
              </a:rPr>
              <a:t>reduce</a:t>
            </a:r>
            <a:r>
              <a:rPr lang="tr-TR" sz="2400" dirty="0" smtClean="0">
                <a:latin typeface="Palatino Linotype" panose="02040502050505030304" pitchFamily="18" charset="0"/>
              </a:rPr>
              <a:t> </a:t>
            </a:r>
            <a:r>
              <a:rPr lang="tr-TR" sz="2400" dirty="0" err="1" smtClean="0">
                <a:latin typeface="Palatino Linotype" panose="02040502050505030304" pitchFamily="18" charset="0"/>
              </a:rPr>
              <a:t>your</a:t>
            </a:r>
            <a:r>
              <a:rPr lang="tr-TR" sz="2400" dirty="0" smtClean="0">
                <a:latin typeface="Palatino Linotype" panose="02040502050505030304" pitchFamily="18" charset="0"/>
              </a:rPr>
              <a:t> </a:t>
            </a:r>
            <a:r>
              <a:rPr lang="tr-TR" sz="2400" dirty="0" err="1" smtClean="0">
                <a:latin typeface="Palatino Linotype" panose="02040502050505030304" pitchFamily="18" charset="0"/>
              </a:rPr>
              <a:t>carbon</a:t>
            </a:r>
            <a:r>
              <a:rPr lang="tr-TR" sz="2400" dirty="0" smtClean="0">
                <a:latin typeface="Palatino Linotype" panose="02040502050505030304" pitchFamily="18" charset="0"/>
              </a:rPr>
              <a:t> </a:t>
            </a:r>
            <a:r>
              <a:rPr lang="tr-TR" sz="2400" dirty="0" err="1" smtClean="0">
                <a:latin typeface="Palatino Linotype" panose="02040502050505030304" pitchFamily="18" charset="0"/>
              </a:rPr>
              <a:t>footprint</a:t>
            </a:r>
            <a:r>
              <a:rPr lang="tr-TR" sz="2400" dirty="0" smtClean="0">
                <a:latin typeface="Palatino Linotype" panose="02040502050505030304" pitchFamily="18" charset="0"/>
              </a:rPr>
              <a:t>!</a:t>
            </a:r>
            <a:endParaRPr lang="tr-TR" sz="2400" dirty="0">
              <a:latin typeface="Palatino Linotype" panose="02040502050505030304" pitchFamily="18" charset="0"/>
            </a:endParaRPr>
          </a:p>
        </p:txBody>
      </p:sp>
    </p:spTree>
    <p:extLst>
      <p:ext uri="{BB962C8B-B14F-4D97-AF65-F5344CB8AC3E}">
        <p14:creationId xmlns:p14="http://schemas.microsoft.com/office/powerpoint/2010/main" val="262159622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Raptiye">
  <a:themeElements>
    <a:clrScheme name="Raptiye">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Raptiye">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aptiye">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1203</TotalTime>
  <Words>1988</Words>
  <Application>Microsoft Office PowerPoint</Application>
  <PresentationFormat>On-screen Show (4:3)</PresentationFormat>
  <Paragraphs>178</Paragraphs>
  <Slides>20</Slides>
  <Notes>19</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Raptiye</vt:lpstr>
      <vt:lpstr> FRAMEWORK AGREEMENT   ON CLIMATE CHANGE &amp;  HUMAN RESPONSIBILITIES</vt:lpstr>
      <vt:lpstr>CLIMATE CHANGE</vt:lpstr>
      <vt:lpstr>CLIMATE CHANGE</vt:lpstr>
      <vt:lpstr>CLIMATE CHANGE</vt:lpstr>
      <vt:lpstr>CLIMATE CHANGE</vt:lpstr>
      <vt:lpstr>PARIS AGREEMENT</vt:lpstr>
      <vt:lpstr>WILL THE PARIS AGREEMENT SAVE THE PLANET?</vt:lpstr>
      <vt:lpstr>PARIS AGREEMENT AND CLIMATE COMMITMENT OF TURKEY</vt:lpstr>
      <vt:lpstr>TURKEY’S NATIONAL POLICY TOWARDS MITIGATION OF CLIMATE CHANGE</vt:lpstr>
      <vt:lpstr>TURKEY’S INDC PLANS AND POLICIES</vt:lpstr>
      <vt:lpstr>TURKEY’S INDC PLANS AND POLICIES</vt:lpstr>
      <vt:lpstr>TURKEY’S INDC PLANS AND POLICIES</vt:lpstr>
      <vt:lpstr>TURKEY’S INDC PLANS AND POLICIES</vt:lpstr>
      <vt:lpstr>HUMAN RESPONSIBILITIES</vt:lpstr>
      <vt:lpstr>HUMAN RESPONSIBILITIES</vt:lpstr>
      <vt:lpstr>WHAT CAN YOU DO?</vt:lpstr>
      <vt:lpstr>WHAT CAN YOU DO?</vt:lpstr>
      <vt:lpstr>WHAT CAN YOU DO?</vt:lpstr>
      <vt:lpstr>WHAT CAN YOU DO?</vt:lpstr>
      <vt:lpstr>WHAT CAN YOU DO?</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FRAMEWORK AGREEMENT   ON CLIMATE CHANGE &amp;  HUMAN RESPONSIBILITIES</dc:title>
  <dc:creator>Ülgen</dc:creator>
  <cp:lastModifiedBy>omics</cp:lastModifiedBy>
  <cp:revision>43</cp:revision>
  <dcterms:created xsi:type="dcterms:W3CDTF">2016-10-16T20:57:00Z</dcterms:created>
  <dcterms:modified xsi:type="dcterms:W3CDTF">2016-10-26T09:04:03Z</dcterms:modified>
</cp:coreProperties>
</file>