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7" r:id="rId12"/>
    <p:sldId id="272" r:id="rId13"/>
    <p:sldId id="275" r:id="rId14"/>
    <p:sldId id="276" r:id="rId15"/>
    <p:sldId id="273" r:id="rId16"/>
    <p:sldId id="257" r:id="rId17"/>
    <p:sldId id="274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5" r:id="rId43"/>
    <p:sldId id="306" r:id="rId44"/>
    <p:sldId id="307" r:id="rId45"/>
    <p:sldId id="30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T2DM</c:v>
                </c:pt>
                <c:pt idx="1">
                  <c:v>OW</c:v>
                </c:pt>
                <c:pt idx="2">
                  <c:v>Obesity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9.5</c:v>
                </c:pt>
                <c:pt idx="1">
                  <c:v>27.2</c:v>
                </c:pt>
                <c:pt idx="2">
                  <c:v>13.1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Females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T2DM</c:v>
                </c:pt>
                <c:pt idx="1">
                  <c:v>OW</c:v>
                </c:pt>
                <c:pt idx="2">
                  <c:v>Obesity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6.8</c:v>
                </c:pt>
                <c:pt idx="1">
                  <c:v>25.2</c:v>
                </c:pt>
                <c:pt idx="2">
                  <c:v>20.3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T2DM</c:v>
                </c:pt>
                <c:pt idx="1">
                  <c:v>OW</c:v>
                </c:pt>
                <c:pt idx="2">
                  <c:v>Obesity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568064"/>
        <c:axId val="52569600"/>
      </c:barChart>
      <c:catAx>
        <c:axId val="52568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ar-SA"/>
          </a:p>
        </c:txPr>
        <c:crossAx val="52569600"/>
        <c:crosses val="autoZero"/>
        <c:auto val="1"/>
        <c:lblAlgn val="ctr"/>
        <c:lblOffset val="100"/>
        <c:noMultiLvlLbl val="0"/>
      </c:catAx>
      <c:valAx>
        <c:axId val="52569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2568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ar-S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73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0196560196560199"/>
          <c:y val="5.0387596899224819E-2"/>
          <c:w val="0.7371007371007372"/>
          <c:h val="0.841085271317829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14 - 19</c:v>
                </c:pt>
              </c:strCache>
            </c:strRef>
          </c:tx>
          <c:spPr>
            <a:solidFill>
              <a:schemeClr val="accent1"/>
            </a:solidFill>
            <a:ln w="844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1688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Male</c:v>
                </c:pt>
                <c:pt idx="1">
                  <c:v>Female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4.7</c:v>
                </c:pt>
                <c:pt idx="1">
                  <c:v>4.9000000000000004</c:v>
                </c:pt>
                <c:pt idx="2">
                  <c:v>8.4</c:v>
                </c:pt>
                <c:pt idx="3">
                  <c:v>11.7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20 - 29</c:v>
                </c:pt>
              </c:strCache>
            </c:strRef>
          </c:tx>
          <c:spPr>
            <a:solidFill>
              <a:schemeClr val="accent2"/>
            </a:solidFill>
            <a:ln w="844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1688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Male</c:v>
                </c:pt>
                <c:pt idx="1">
                  <c:v>Female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9.1300000000000008</c:v>
                </c:pt>
                <c:pt idx="1">
                  <c:v>13.2</c:v>
                </c:pt>
                <c:pt idx="2">
                  <c:v>21.4</c:v>
                </c:pt>
                <c:pt idx="3">
                  <c:v>24.3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30 - 39</c:v>
                </c:pt>
              </c:strCache>
            </c:strRef>
          </c:tx>
          <c:spPr>
            <a:solidFill>
              <a:schemeClr val="hlink"/>
            </a:solidFill>
            <a:ln w="844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1688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Male</c:v>
                </c:pt>
                <c:pt idx="1">
                  <c:v>Female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15.9</c:v>
                </c:pt>
                <c:pt idx="1">
                  <c:v>26.9</c:v>
                </c:pt>
                <c:pt idx="2">
                  <c:v>36.200000000000003</c:v>
                </c:pt>
                <c:pt idx="3">
                  <c:v>30.6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40 - 49</c:v>
                </c:pt>
              </c:strCache>
            </c:strRef>
          </c:tx>
          <c:spPr>
            <a:solidFill>
              <a:schemeClr val="folHlink"/>
            </a:solidFill>
            <a:ln w="844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1688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Male</c:v>
                </c:pt>
                <c:pt idx="1">
                  <c:v>Female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19.2</c:v>
                </c:pt>
                <c:pt idx="1">
                  <c:v>36.299999999999997</c:v>
                </c:pt>
                <c:pt idx="2">
                  <c:v>38.6</c:v>
                </c:pt>
                <c:pt idx="3">
                  <c:v>38.6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&gt;50</c:v>
                </c:pt>
              </c:strCache>
            </c:strRef>
          </c:tx>
          <c:spPr>
            <a:solidFill>
              <a:schemeClr val="tx2"/>
            </a:solidFill>
            <a:ln w="844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16885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Male</c:v>
                </c:pt>
                <c:pt idx="1">
                  <c:v>Female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16.399999999999999</c:v>
                </c:pt>
                <c:pt idx="1">
                  <c:v>28.7</c:v>
                </c:pt>
                <c:pt idx="2">
                  <c:v>35.200000000000003</c:v>
                </c:pt>
                <c:pt idx="3">
                  <c:v>34.799999999999997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77852672"/>
        <c:axId val="77854208"/>
        <c:axId val="0"/>
      </c:bar3DChart>
      <c:catAx>
        <c:axId val="7785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1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ar-SA"/>
          </a:p>
        </c:txPr>
        <c:crossAx val="7785420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77854208"/>
        <c:scaling>
          <c:orientation val="minMax"/>
        </c:scaling>
        <c:delete val="0"/>
        <c:axPos val="l"/>
        <c:majorGridlines>
          <c:spPr>
            <a:ln w="2111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 rot="0" vert="wordArtVert"/>
              <a:lstStyle/>
              <a:p>
                <a:pPr algn="ctr">
                  <a:defRPr/>
                </a:pPr>
                <a:r>
                  <a:rPr lang="en-US"/>
                  <a:t>Percentage</a:t>
                </a:r>
              </a:p>
            </c:rich>
          </c:tx>
          <c:layout>
            <c:manualLayout>
              <c:xMode val="edge"/>
              <c:yMode val="edge"/>
              <c:x val="2.334152334152334E-2"/>
              <c:y val="0.23643410852713184"/>
            </c:manualLayout>
          </c:layout>
          <c:overlay val="0"/>
          <c:spPr>
            <a:noFill/>
            <a:ln w="16885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1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ar-SA"/>
          </a:p>
        </c:txPr>
        <c:crossAx val="77852672"/>
        <c:crosses val="autoZero"/>
        <c:crossBetween val="between"/>
      </c:valAx>
      <c:spPr>
        <a:solidFill>
          <a:srgbClr val="333333"/>
        </a:solidFill>
        <a:ln w="16885">
          <a:noFill/>
        </a:ln>
      </c:spPr>
    </c:plotArea>
    <c:legend>
      <c:legendPos val="r"/>
      <c:layout>
        <c:manualLayout>
          <c:xMode val="edge"/>
          <c:yMode val="edge"/>
          <c:x val="0.86486486486486491"/>
          <c:y val="0.32751937984496143"/>
          <c:w val="0.13513513513513517"/>
          <c:h val="0.34108527131782956"/>
        </c:manualLayout>
      </c:layout>
      <c:overlay val="0"/>
      <c:spPr>
        <a:solidFill>
          <a:schemeClr val="bg1"/>
        </a:solidFill>
        <a:ln w="2111">
          <a:solidFill>
            <a:schemeClr val="tx1"/>
          </a:solidFill>
          <a:prstDash val="solid"/>
        </a:ln>
      </c:spPr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ar-SA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97" b="1" i="0" u="none" strike="noStrike" baseline="0">
          <a:solidFill>
            <a:srgbClr val="FFFF00"/>
          </a:solidFill>
          <a:latin typeface="Arial"/>
          <a:ea typeface="Arial"/>
          <a:cs typeface="Arial"/>
        </a:defRPr>
      </a:pPr>
      <a:endParaRPr lang="ar-S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1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5.4590570719602986E-2"/>
          <c:y val="4.5023696682464462E-2"/>
          <c:w val="0.77791563275434261"/>
          <c:h val="0.824644549763033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 w="1110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14-29</c:v>
                </c:pt>
                <c:pt idx="1">
                  <c:v>30-44</c:v>
                </c:pt>
                <c:pt idx="2">
                  <c:v>45-59</c:v>
                </c:pt>
                <c:pt idx="3">
                  <c:v>&gt;60 Yrs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0.38000000000000006</c:v>
                </c:pt>
                <c:pt idx="1">
                  <c:v>7</c:v>
                </c:pt>
                <c:pt idx="2">
                  <c:v>21</c:v>
                </c:pt>
                <c:pt idx="3">
                  <c:v>28.7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Females</c:v>
                </c:pt>
              </c:strCache>
            </c:strRef>
          </c:tx>
          <c:spPr>
            <a:solidFill>
              <a:schemeClr val="accent2"/>
            </a:solidFill>
            <a:ln w="1110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14-29</c:v>
                </c:pt>
                <c:pt idx="1">
                  <c:v>30-44</c:v>
                </c:pt>
                <c:pt idx="2">
                  <c:v>45-59</c:v>
                </c:pt>
                <c:pt idx="3">
                  <c:v>&gt;60 Yrs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22.1</c:v>
                </c:pt>
                <c:pt idx="3">
                  <c:v>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5153408"/>
        <c:axId val="55154944"/>
        <c:axId val="0"/>
      </c:bar3DChart>
      <c:catAx>
        <c:axId val="5515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77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74" b="1" i="0" u="none" strike="noStrike" baseline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defRPr>
            </a:pPr>
            <a:endParaRPr lang="ar-SA"/>
          </a:p>
        </c:txPr>
        <c:crossAx val="55154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5154944"/>
        <c:scaling>
          <c:orientation val="minMax"/>
        </c:scaling>
        <c:delete val="0"/>
        <c:axPos val="l"/>
        <c:majorGridlines>
          <c:spPr>
            <a:ln w="2776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77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74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ar-SA"/>
          </a:p>
        </c:txPr>
        <c:crossAx val="55153408"/>
        <c:crosses val="autoZero"/>
        <c:crossBetween val="between"/>
      </c:valAx>
      <c:spPr>
        <a:noFill/>
        <a:ln w="22205">
          <a:noFill/>
        </a:ln>
      </c:spPr>
    </c:plotArea>
    <c:legend>
      <c:legendPos val="r"/>
      <c:layout>
        <c:manualLayout>
          <c:xMode val="edge"/>
          <c:yMode val="edge"/>
          <c:x val="0.84615384615384626"/>
          <c:y val="0.42180094786729871"/>
          <c:w val="0.14888337468982629"/>
          <c:h val="0.15876777251184837"/>
        </c:manualLayout>
      </c:layout>
      <c:overlay val="0"/>
      <c:spPr>
        <a:noFill/>
        <a:ln w="2776">
          <a:solidFill>
            <a:schemeClr val="tx1"/>
          </a:solidFill>
          <a:prstDash val="solid"/>
        </a:ln>
      </c:spPr>
      <c:txPr>
        <a:bodyPr/>
        <a:lstStyle/>
        <a:p>
          <a:pPr>
            <a:defRPr sz="1447" b="1" i="0" u="none" strike="noStrike" baseline="0">
              <a:solidFill>
                <a:schemeClr val="tx1"/>
              </a:solidFill>
              <a:latin typeface="Arial" pitchFamily="34" charset="0"/>
              <a:ea typeface="Times New Roman"/>
              <a:cs typeface="Arial" pitchFamily="34" charset="0"/>
            </a:defRPr>
          </a:pPr>
          <a:endParaRPr lang="ar-SA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ar-S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Prevalence (%)</a:t>
            </a:r>
          </a:p>
        </c:rich>
      </c:tx>
      <c:layout>
        <c:manualLayout>
          <c:xMode val="edge"/>
          <c:yMode val="edge"/>
          <c:x val="5.6165896183859677E-2"/>
          <c:y val="0.1377925127780080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769230769230798"/>
          <c:y val="0.25"/>
          <c:w val="0.76666666666666672"/>
          <c:h val="0.343750000000000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9.6</c:v>
                </c:pt>
                <c:pt idx="1">
                  <c:v>7.7</c:v>
                </c:pt>
                <c:pt idx="2">
                  <c:v>7.3</c:v>
                </c:pt>
                <c:pt idx="3">
                  <c:v>7.2</c:v>
                </c:pt>
                <c:pt idx="4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7.2</c:v>
                </c:pt>
                <c:pt idx="1">
                  <c:v>7.9</c:v>
                </c:pt>
                <c:pt idx="2">
                  <c:v>6</c:v>
                </c:pt>
                <c:pt idx="3">
                  <c:v>6.3</c:v>
                </c:pt>
                <c:pt idx="4">
                  <c:v>9.7000000000000011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865344"/>
        <c:axId val="77866880"/>
      </c:barChart>
      <c:catAx>
        <c:axId val="7786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ar-SA"/>
          </a:p>
        </c:txPr>
        <c:crossAx val="77866880"/>
        <c:crosses val="autoZero"/>
        <c:auto val="1"/>
        <c:lblAlgn val="ctr"/>
        <c:lblOffset val="100"/>
        <c:tickMarkSkip val="1"/>
        <c:noMultiLvlLbl val="0"/>
      </c:catAx>
      <c:valAx>
        <c:axId val="77866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ar-SA"/>
          </a:p>
        </c:txPr>
        <c:crossAx val="778653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>
          <a:latin typeface="Arial" pitchFamily="34" charset="0"/>
          <a:cs typeface="Arial" pitchFamily="34" charset="0"/>
        </a:defRPr>
      </a:pPr>
      <a:endParaRPr lang="ar-SA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Prevalence (%)</a:t>
            </a:r>
          </a:p>
        </c:rich>
      </c:tx>
      <c:layout>
        <c:manualLayout>
          <c:xMode val="edge"/>
          <c:yMode val="edge"/>
          <c:x val="0.38363171355498732"/>
          <c:y val="1.953125000000000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670076726342721"/>
          <c:y val="0.203125"/>
          <c:w val="0.78772378516623887"/>
          <c:h val="0.347656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M(OW)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12.7</c:v>
                </c:pt>
                <c:pt idx="2">
                  <c:v>11.6</c:v>
                </c:pt>
                <c:pt idx="3">
                  <c:v>9.1</c:v>
                </c:pt>
                <c:pt idx="4">
                  <c:v>16.7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F(OW)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30.4</c:v>
                </c:pt>
                <c:pt idx="1">
                  <c:v>21.4</c:v>
                </c:pt>
                <c:pt idx="2">
                  <c:v>27.5</c:v>
                </c:pt>
                <c:pt idx="3">
                  <c:v>24.4</c:v>
                </c:pt>
                <c:pt idx="4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M(OB)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24.4</c:v>
                </c:pt>
                <c:pt idx="1">
                  <c:v>17</c:v>
                </c:pt>
                <c:pt idx="2">
                  <c:v>20.9</c:v>
                </c:pt>
                <c:pt idx="3">
                  <c:v>15.8</c:v>
                </c:pt>
                <c:pt idx="4">
                  <c:v>21.8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F(OB)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Central</c:v>
                </c:pt>
                <c:pt idx="1">
                  <c:v>Eastern</c:v>
                </c:pt>
                <c:pt idx="2">
                  <c:v>Northern</c:v>
                </c:pt>
                <c:pt idx="3">
                  <c:v>South Western</c:v>
                </c:pt>
                <c:pt idx="4">
                  <c:v>Western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27.9</c:v>
                </c:pt>
                <c:pt idx="1">
                  <c:v>27.3</c:v>
                </c:pt>
                <c:pt idx="2">
                  <c:v>25</c:v>
                </c:pt>
                <c:pt idx="3">
                  <c:v>23.2</c:v>
                </c:pt>
                <c:pt idx="4">
                  <c:v>24.2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098496"/>
        <c:axId val="111116672"/>
      </c:barChart>
      <c:catAx>
        <c:axId val="11109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ar-SA"/>
          </a:p>
        </c:txPr>
        <c:crossAx val="111116672"/>
        <c:crosses val="autoZero"/>
        <c:auto val="1"/>
        <c:lblAlgn val="ctr"/>
        <c:lblOffset val="100"/>
        <c:tickMarkSkip val="1"/>
        <c:noMultiLvlLbl val="0"/>
      </c:catAx>
      <c:valAx>
        <c:axId val="111116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ar-SA"/>
          </a:p>
        </c:txPr>
        <c:crossAx val="11109849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ar-SA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</cdr:x>
      <cdr:y>0.10742</cdr:y>
    </cdr:from>
    <cdr:to>
      <cdr:x>0.75</cdr:x>
      <cdr:y>0.2417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8800" y="304800"/>
          <a:ext cx="16002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T2DM</a:t>
          </a:r>
          <a:endParaRPr lang="en-US" sz="2000" b="1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C6E6C-430C-4D2E-8BCF-B4A315B62F6E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150B5-5DE8-4954-AA25-7A293D15A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8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B0EB-B41C-46D7-AFE7-A71CA121EBC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r"/>
            <a:r>
              <a:rPr lang="en-US" altLang="en-US" sz="1200">
                <a:solidFill>
                  <a:schemeClr val="tx1"/>
                </a:solidFill>
                <a:latin typeface="Arial" pitchFamily="34" charset="0"/>
              </a:rPr>
              <a:t>7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4C3C5C3-F645-418D-BFFD-FAFF80BB3D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28613" y="1941513"/>
            <a:ext cx="820896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33763" y="63436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C7217C-3200-45BB-A629-032193705C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428771-D9B4-49BB-BF43-CC76CF8018D2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DAC0CF-151C-4E88-AB61-E17B0217BA7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.wikipedia.org/wiki/File:Saudi_Arabia_(orthographic_projection).sv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File:Oasis_in_Libya.jpg" TargetMode="External"/><Relationship Id="rId13" Type="http://schemas.openxmlformats.org/officeDocument/2006/relationships/image" Target="../media/image14.jpeg"/><Relationship Id="rId3" Type="http://schemas.openxmlformats.org/officeDocument/2006/relationships/hyperlink" Target="https://www.google.co.uk/url?q=http://www.travelblog.org/Photos/3156165&amp;sa=U&amp;ei=LRFOU-nHNqfnywPr8YKoCQ&amp;ved=0CD4Q9QEwCA&amp;sig2=nfAlAI_gl6Ib-3fPh1VFOg&amp;usg=AFQjCNG17PRkuX2Ks8C1sxVXS6qLOhh0Cg" TargetMode="External"/><Relationship Id="rId7" Type="http://schemas.openxmlformats.org/officeDocument/2006/relationships/image" Target="../media/image10.jpeg"/><Relationship Id="rId12" Type="http://schemas.openxmlformats.org/officeDocument/2006/relationships/hyperlink" Target="https://www.google.co.uk/url?q=http://notesfromsaudiarabia.blogspot.com/2010/02/7th-century-village-discovered-in-saudi.html&amp;sa=U&amp;ei=LRFOU-nHNqfnywPr8YKoCQ&amp;ved=0CFAQ9QEwEQ&amp;sig2=ttUpFMfXXOHn8c3m-CK9xg&amp;usg=AFQjCNEE7-nZy3ph4UtqxLwOKmhLbj9WDA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.uk/url?q=http://faculty.ksu.edu.sa/geography-alsaleh/Pictures%20Library/Forms/DispForm.aspx?ID=10&amp;sa=U&amp;ei=rxJOU6jfCu2JyQObmYHYAQ&amp;ved=0CEIQ9QEwCg&amp;sig2=zEBU7LR217H1jg_cK8K1Fw&amp;usg=AFQjCNH01IONPC6Y2S_43XJ-7nNyCcs7bg" TargetMode="External"/><Relationship Id="rId11" Type="http://schemas.openxmlformats.org/officeDocument/2006/relationships/image" Target="../media/image13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.uk/url?q=http://www.saudicaves.com/lectures/&amp;sa=U&amp;ei=RiBOU-HjEK33yAO6roDYAQ&amp;ved=0CC4Q9QEwADgU&amp;sig2=Ey5nReWzvLMpL7QTT34E_w&amp;usg=AFQjCNEBJqrP5gRUnY6p0GJos0934GLNUA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hyperlink" Target="https://www.google.co.uk/url?q=http://www.earthbyte.org/Resources/ICONS/ARA/Rub_AlKhaliProvince_ArabianBasin/ARA.Rub_AlKhaliProvince_ArabianBasin.html&amp;sa=U&amp;ei=RiBOU-HjEK33yAO6roDYAQ&amp;ved=0CDQQ9QEwAzgU&amp;sig2=9Fm5CqNdtU2RWsrOSrnSdg&amp;usg=AFQjCNFyib4XS6YAg07FB-4qDa7yI06e-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.uk/url?q=http://photography.nationalgeographic.com/wallpaper/photography/photos/mysterious-earth/empty-quarter-dunes/&amp;sa=U&amp;ei=ZR9OU83ZMqv9ygPU8YCQAg&amp;ved=0CDQQ9QEwAg&amp;sig2=nrUyj-_jiuIUqCUxVPYUSg&amp;usg=AFQjCNGSXSy4mVbpBhd4Fi24hTI2vjV_4Q" TargetMode="External"/><Relationship Id="rId5" Type="http://schemas.openxmlformats.org/officeDocument/2006/relationships/image" Target="../media/image16.jpeg"/><Relationship Id="rId10" Type="http://schemas.openxmlformats.org/officeDocument/2006/relationships/image" Target="../media/image19.jpeg"/><Relationship Id="rId4" Type="http://schemas.openxmlformats.org/officeDocument/2006/relationships/hyperlink" Target="https://www.google.co.uk/url?q=http://americanbedu.com/2011/11/02/saudi-arabia-how-empty-is-the-%E2%80%9Cempty-quarter%E2%80%9D/&amp;sa=U&amp;ei=ZR9OU83ZMqv9ygPU8YCQAg&amp;ved=0CDgQ9QEwBA&amp;sig2=5CXMIzfMl0hBLJxn7GMuVA&amp;usg=AFQjCNFoGw-8uXg0-xL6xphR1I0Kn01R1Q" TargetMode="External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.uk/url?q=http://www.talkdrug.com/tag/taking-diet-pills&amp;sa=U&amp;ei=AilOU97AJ4bKtQbdk4CwAg&amp;ved=0CEgQ9QEwDQ&amp;sig2=rVTSSiTdedqiKuhQs_KTXA&amp;usg=AFQjCNEMTl8rUnUeYG8pIkLjxrRQj0ITcA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s://www.google.co.uk/url?q=http://news.bbc.co.uk/2/hi/middle_east/1050774.stm&amp;sa=U&amp;ei=TidOU_jrDoOdtAaQ64HIDA&amp;ved=0CFQQ9QEwEw&amp;sig2=sTnxGVjUr083thrXDTZOMQ&amp;usg=AFQjCNG_n_uBjuj_w7UPoH7RyVR0W9DX5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.uk/url?q=http://freekidneyinfo.com/kblog/2010/11/taking-your-blood-pressure-meds-can-improve-kidney-disease-outcomes/&amp;sa=U&amp;ei=yihOU8OyGojTsgb5_YHoCA&amp;ved=0CDgQ9QEwBQ&amp;sig2=RhC-1FHrkSxdxFUl8_8T3g&amp;usg=AFQjCNFH4UpeoqAv_Z-9yTx46KPzInA3xA" TargetMode="External"/><Relationship Id="rId11" Type="http://schemas.openxmlformats.org/officeDocument/2006/relationships/image" Target="../media/image25.jpeg"/><Relationship Id="rId5" Type="http://schemas.openxmlformats.org/officeDocument/2006/relationships/image" Target="../media/image22.jpeg"/><Relationship Id="rId10" Type="http://schemas.openxmlformats.org/officeDocument/2006/relationships/hyperlink" Target="https://www.google.co.uk/url?q=http://www.clipartguide.com/_search_terms/measuring.html&amp;sa=U&amp;ei=UClOU8vNCsGgtAanuoCICw&amp;ved=0CDQQ9QEwAw&amp;sig2=xODiC9uDbwvRvxY-54HAkA&amp;usg=AFQjCNEO0kZ3N-NuVjS364YmUPsN4MO8sw" TargetMode="External"/><Relationship Id="rId4" Type="http://schemas.openxmlformats.org/officeDocument/2006/relationships/hyperlink" Target="https://www.google.co.uk/url?q=http://melanomablog.co.uk/update-on-vitamin-d/2011/01/30/&amp;sa=U&amp;ei=pCdOU8WtCciRtAad7ICQBg&amp;ved=0CC4Q9QEwAA&amp;sig2=-bj4iIK_rjn9sSoG2Vy8Kg&amp;usg=AFQjCNH_LZkpcomntT53LYUijGq-KezFjw" TargetMode="External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m/url?url=http://wwwnc.cdc.gov/travel/destinations/traveler/none/saudi-arabia&amp;rct=j&amp;frm=1&amp;q=&amp;esrc=s&amp;sa=U&amp;ei=cPSyU5OJHImSqAbW5oCQCg&amp;ved=0CBwQ9QEwAw&amp;sig2=bgw-8_1Qm0TJj-YZCPwhXg&amp;usg=AFQjCNFBoCZJ7wnPw7GYSZUQduV2166Pkw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sa/url?q=http://www.smi-online.co.uk/pharmaceuticals/uk/conference/biomarkers-summit/&amp;sa=U&amp;ei=t1xEU4aoAYap4ATL3YHwDA&amp;ved=0CEwQ9QEwEDgU&amp;sig2=tFTMiHDK6qFDQAP0fhfIcg&amp;usg=AFQjCNH24-AF93CKFtP2u9-jXCmkfcFQkw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mindsparke.com/brain-training-blog/wp-content/uploads/2011/02/leptin.jpg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0"/>
            <a:ext cx="8763000" cy="2285999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distribution of diabetes mellitus and obesity in Saudi adolescents and adult population</a:t>
            </a:r>
            <a:r>
              <a: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en-US" sz="4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9624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Arjumand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Warsy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Mohsen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ElHazmi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Zaineb</a:t>
            </a: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Babay</a:t>
            </a:r>
            <a:endParaRPr lang="en-US" sz="3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381000"/>
            <a:ext cx="8763000" cy="21336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Common adult onset </a:t>
            </a:r>
            <a:r>
              <a:rPr lang="en-US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Multifactorial</a:t>
            </a:r>
            <a:r>
              <a:rPr lang="en-US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Disorders in Saudi Population</a:t>
            </a:r>
            <a:r>
              <a:rPr lang="en-GB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GB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en-US" sz="36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667000"/>
            <a:ext cx="8763000" cy="38862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Tx/>
              <a:buChar char="•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Multifactorial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disorders with an adult onset occur were frequently encountered in Saudi population.</a:t>
            </a:r>
          </a:p>
          <a:p>
            <a:pPr marL="457200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Being chronic in nature,  accounted for a major proportion of morbidity and mortality in Saudi adults.</a:t>
            </a:r>
          </a:p>
          <a:p>
            <a:pPr marL="457200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Include:</a:t>
            </a:r>
          </a:p>
          <a:p>
            <a:pPr marL="1371600" lvl="2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Diabetes mellitus:</a:t>
            </a:r>
          </a:p>
          <a:p>
            <a:pPr marL="1828800" lvl="3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T2DM</a:t>
            </a:r>
          </a:p>
          <a:p>
            <a:pPr marL="1371600" lvl="2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Hypertension.</a:t>
            </a:r>
          </a:p>
          <a:p>
            <a:pPr marL="1371600" lvl="2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Obesity</a:t>
            </a:r>
          </a:p>
          <a:p>
            <a:pPr marL="1371600" lvl="2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Coronary artery disease.</a:t>
            </a:r>
          </a:p>
          <a:p>
            <a:pPr marL="1371600" lvl="2" indent="-457200">
              <a:buFontTx/>
              <a:buChar char="•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Others.</a:t>
            </a:r>
            <a:endParaRPr lang="en-GB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704088"/>
            <a:ext cx="4800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Saudi Arabia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upload.wikimedia.org/wikipedia/commons/thumb/4/47/Saudi_Arabia_%28orthographic_projection%29.svg/250px-Saudi_Arabia_%28orthographic_projection%29.svg.png">
            <a:hlinkClick r:id="rId2" tooltip="Location of Saudi Arabia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43000"/>
            <a:ext cx="4572000" cy="4572000"/>
          </a:xfrm>
          <a:prstGeom prst="rect">
            <a:avLst/>
          </a:prstGeom>
          <a:noFill/>
        </p:spPr>
      </p:pic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128587" y="1524000"/>
            <a:ext cx="4443413" cy="740093"/>
          </a:xfrm>
          <a:prstGeom prst="cube">
            <a:avLst>
              <a:gd name="adj" fmla="val 1312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Objectives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2438400"/>
            <a:ext cx="4876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To investigate the </a:t>
            </a:r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prevalence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T2DM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obesity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Saudi population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 identify genetic and bio-markers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biomarkers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could predict the susceptibility to develop these disorders in Saudi population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915400" cy="43434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To screen the five Provinces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[According to a   				statistically designed protocol]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Areas (cities, towns, villages) screened: 34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3600"/>
            <a:ext cx="321477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5"/>
          <p:cNvGrpSpPr/>
          <p:nvPr/>
        </p:nvGrpSpPr>
        <p:grpSpPr>
          <a:xfrm>
            <a:off x="5105400" y="1905000"/>
            <a:ext cx="3414205" cy="2590800"/>
            <a:chOff x="1" y="0"/>
            <a:chExt cx="4738082" cy="3124200"/>
          </a:xfrm>
        </p:grpSpPr>
        <p:pic>
          <p:nvPicPr>
            <p:cNvPr id="7" name="Picture 4" descr="saudi arabia Saudi Arabia Travel Informati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" y="0"/>
              <a:ext cx="4738082" cy="31242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612573" y="0"/>
              <a:ext cx="1828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Riyadh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" name="Picture 4" descr="http://historycanbefun.com/pics/saudi-arabia/03-saudi_arabia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648200"/>
            <a:ext cx="3505200" cy="1997964"/>
          </a:xfrm>
          <a:prstGeom prst="rect">
            <a:avLst/>
          </a:prstGeom>
          <a:noFill/>
        </p:spPr>
      </p:pic>
      <p:grpSp>
        <p:nvGrpSpPr>
          <p:cNvPr id="4" name="Group 9"/>
          <p:cNvGrpSpPr/>
          <p:nvPr/>
        </p:nvGrpSpPr>
        <p:grpSpPr>
          <a:xfrm>
            <a:off x="2133600" y="4191000"/>
            <a:ext cx="3429000" cy="2362200"/>
            <a:chOff x="4114800" y="2356546"/>
            <a:chExt cx="4191000" cy="2996566"/>
          </a:xfrm>
        </p:grpSpPr>
        <p:pic>
          <p:nvPicPr>
            <p:cNvPr id="11" name="Picture 8" descr="http://historycanbefun.com/pics/saudi-arabia/12-saudi-arabia-city-by-water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14800" y="2356546"/>
              <a:ext cx="4191000" cy="2996566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6096000" y="2549873"/>
              <a:ext cx="1600201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Jeddah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historycanbefun.com/pics/saudi-arabia/01d-SaudiArabia_reli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3023" y="0"/>
            <a:ext cx="2937954" cy="2590800"/>
          </a:xfrm>
          <a:prstGeom prst="rect">
            <a:avLst/>
          </a:prstGeom>
          <a:noFill/>
        </p:spPr>
      </p:pic>
      <p:pic>
        <p:nvPicPr>
          <p:cNvPr id="3" name="Picture 6" descr="https://encrypted-tbn2.gstatic.com/images?q=tbn:ANd9GcRVEDPap1eNCWnBbm_FaqX900F8bVT8c69DoAOYomQUbqA662XIpxT8xm_6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914400"/>
            <a:ext cx="2648138" cy="1981200"/>
          </a:xfrm>
          <a:prstGeom prst="rect">
            <a:avLst/>
          </a:prstGeom>
          <a:noFill/>
        </p:spPr>
      </p:pic>
      <p:pic>
        <p:nvPicPr>
          <p:cNvPr id="4" name="Picture 2" descr="http://www.silvija.net/2002SaudiMay/MSbah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124200"/>
            <a:ext cx="2844925" cy="1925066"/>
          </a:xfrm>
          <a:prstGeom prst="rect">
            <a:avLst/>
          </a:prstGeom>
          <a:noFill/>
        </p:spPr>
      </p:pic>
      <p:pic>
        <p:nvPicPr>
          <p:cNvPr id="5" name="Picture 4" descr="https://encrypted-tbn2.gstatic.com/images?q=tbn:ANd9GcRbRJam8bzJSl3_bAlqbKR7P8GEo5yqTDbwDU2iIT3P52YcRtS1wVTNxZY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3048000"/>
            <a:ext cx="2819400" cy="1973580"/>
          </a:xfrm>
          <a:prstGeom prst="rect">
            <a:avLst/>
          </a:prstGeom>
          <a:noFill/>
        </p:spPr>
      </p:pic>
      <p:pic>
        <p:nvPicPr>
          <p:cNvPr id="6" name="Picture 6" descr="http://upload.wikimedia.org/wikipedia/commons/thumb/f/f5/Oasis_in_Libya.jpg/220px-Oasis_in_Libya.jpg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72200" y="762000"/>
            <a:ext cx="2667000" cy="2000251"/>
          </a:xfrm>
          <a:prstGeom prst="rect">
            <a:avLst/>
          </a:prstGeom>
          <a:noFill/>
        </p:spPr>
      </p:pic>
      <p:pic>
        <p:nvPicPr>
          <p:cNvPr id="7" name="Picture 2" descr="http://www.silvija.net/2002SaudiMay/MSstargate0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05200" y="2743200"/>
            <a:ext cx="2133600" cy="2290065"/>
          </a:xfrm>
          <a:prstGeom prst="rect">
            <a:avLst/>
          </a:prstGeom>
          <a:noFill/>
        </p:spPr>
      </p:pic>
      <p:pic>
        <p:nvPicPr>
          <p:cNvPr id="8" name="Picture 4" descr="http://www.silvija.net/2002SaudiMay/MSmarble0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52600" y="4876800"/>
            <a:ext cx="2590800" cy="1744472"/>
          </a:xfrm>
          <a:prstGeom prst="rect">
            <a:avLst/>
          </a:prstGeom>
          <a:noFill/>
        </p:spPr>
      </p:pic>
      <p:pic>
        <p:nvPicPr>
          <p:cNvPr id="9" name="Picture 8" descr="https://encrypted-tbn2.gstatic.com/images?q=tbn:ANd9GcRLe8dvGASwA_hV0VUeK7oRJL-wRvckVGf8UBWSMOEkhQFVWohlh4-dMw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953000" y="4800600"/>
            <a:ext cx="3111186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42" name="Picture 10" descr="https://encrypted-tbn1.gstatic.com/images?q=tbn:ANd9GcRynBacH9iBYLN1A93EDxVAElG-c35LSmRV63eCn0xp9SOSeNlgpt-98afw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5052" y="0"/>
            <a:ext cx="2700923" cy="3429000"/>
          </a:xfrm>
          <a:prstGeom prst="rect">
            <a:avLst/>
          </a:prstGeom>
          <a:noFill/>
        </p:spPr>
      </p:pic>
      <p:pic>
        <p:nvPicPr>
          <p:cNvPr id="146436" name="Picture 4" descr="https://encrypted-tbn1.gstatic.com/images?q=tbn:ANd9GcTsJYVAVreyvAyaXU-S2a_yTRT3SQ1BcMaL9JGuHzL4EjTn3SyylHZhj0Q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981200"/>
            <a:ext cx="4354286" cy="2438400"/>
          </a:xfrm>
          <a:prstGeom prst="rect">
            <a:avLst/>
          </a:prstGeom>
          <a:noFill/>
        </p:spPr>
      </p:pic>
      <p:pic>
        <p:nvPicPr>
          <p:cNvPr id="146438" name="Picture 6" descr="https://encrypted-tbn3.gstatic.com/images?q=tbn:ANd9GcT5DJPwQxz8llgRjvwfLMlC2NAceCsDreAxQO_m1ikZqU3ss9UOiSOuQTcV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2600" y="1600200"/>
            <a:ext cx="3548059" cy="2667000"/>
          </a:xfrm>
          <a:prstGeom prst="rect">
            <a:avLst/>
          </a:prstGeom>
          <a:noFill/>
        </p:spPr>
      </p:pic>
      <p:pic>
        <p:nvPicPr>
          <p:cNvPr id="146440" name="Picture 8" descr="https://encrypted-tbn1.gstatic.com/images?q=tbn:ANd9GcQBC5A-ehvSErGBOV43Xv_-_E2SITdEvfkC4rgd-eBI9hGkpteimIyIG5cY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76800" y="3810000"/>
            <a:ext cx="4047921" cy="2606199"/>
          </a:xfrm>
          <a:prstGeom prst="rect">
            <a:avLst/>
          </a:prstGeom>
          <a:noFill/>
        </p:spPr>
      </p:pic>
      <p:sp>
        <p:nvSpPr>
          <p:cNvPr id="8" name="Oval Callout 7"/>
          <p:cNvSpPr/>
          <p:nvPr/>
        </p:nvSpPr>
        <p:spPr>
          <a:xfrm>
            <a:off x="5943600" y="304800"/>
            <a:ext cx="2590800" cy="1219200"/>
          </a:xfrm>
          <a:prstGeom prst="wedgeEllipseCallout">
            <a:avLst>
              <a:gd name="adj1" fmla="val -74843"/>
              <a:gd name="adj2" fmla="val 954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 one lives there</a:t>
            </a:r>
            <a:endParaRPr lang="en-U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838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Rub al Khali-Intentionally left out from screening</a:t>
            </a:r>
            <a:endParaRPr lang="en-US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http://www.teachaway.com/sites/default/files/featured_teach_in_saudi_arabia_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495800"/>
            <a:ext cx="5165557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990600" y="76200"/>
            <a:ext cx="7827963" cy="1489829"/>
          </a:xfrm>
          <a:prstGeom prst="cube">
            <a:avLst>
              <a:gd name="adj" fmla="val 11644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Study design</a:t>
            </a:r>
          </a:p>
          <a:p>
            <a:pPr algn="ctr"/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) Prevalence </a:t>
            </a:r>
            <a:endParaRPr lang="en-GB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152400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endParaRPr lang="en-US" sz="2400" u="sng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sz="24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Population Screened:</a:t>
            </a:r>
            <a:endParaRPr lang="en-US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No. screened (adults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):14,660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71600" lvl="2" indent="-457200">
              <a:buFontTx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Males: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6162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1371600" lvl="2" indent="-457200">
              <a:buFontTx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Females: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8498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Age range: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14-70 yrs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Char char="•"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486400" y="2743200"/>
          <a:ext cx="3445266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3" imgW="10228571" imgH="11545912" progId="">
                  <p:embed/>
                </p:oleObj>
              </mc:Choice>
              <mc:Fallback>
                <p:oleObj name="Photo Editor Photo" r:id="rId3" imgW="10228571" imgH="11545912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743200"/>
                        <a:ext cx="3445266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858000" cy="81991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Choice of diagnostic test</a:t>
            </a:r>
            <a:endParaRPr lang="en-US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Limited choice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Marker of the disease---could show the </a:t>
            </a:r>
            <a:r>
              <a:rPr lang="en-US" sz="28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change</a:t>
            </a:r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Could be done easily, even in basically equipped labs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Did not require sophisticated equipments or expertise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Easily to perform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Could be done at a large scale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Specific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Sensitive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Cost effective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Reproducible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Differential diagnosis of the </a:t>
            </a:r>
            <a:r>
              <a:rPr lang="en-US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multifactorial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disorders (under study) was possible</a:t>
            </a:r>
            <a:endParaRPr lang="en-US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6172200"/>
            <a:ext cx="59436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Ever Friendly: Traditional Markers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876300" y="304800"/>
            <a:ext cx="73914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Diagnostic Tests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458200" cy="460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Based on WHO recommendations (using the traditional diagnostic markers)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Diabetes mellitus (based on blood glucose level)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Fasting venous blood glucose	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&gt;</a:t>
            </a:r>
            <a:r>
              <a:rPr lang="en-US" dirty="0">
                <a:latin typeface="Arial" pitchFamily="34" charset="0"/>
                <a:cs typeface="Arial" pitchFamily="34" charset="0"/>
              </a:rPr>
              <a:t> 6.7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mmol</a:t>
            </a:r>
            <a:r>
              <a:rPr lang="en-US" dirty="0">
                <a:latin typeface="Arial" pitchFamily="34" charset="0"/>
                <a:cs typeface="Arial" pitchFamily="34" charset="0"/>
              </a:rPr>
              <a:t>/l</a:t>
            </a:r>
          </a:p>
          <a:p>
            <a:pPr marL="914400" lvl="1" indent="-457200"/>
            <a:r>
              <a:rPr lang="en-US" dirty="0">
                <a:latin typeface="Arial" pitchFamily="34" charset="0"/>
                <a:cs typeface="Arial" pitchFamily="34" charset="0"/>
              </a:rPr>
              <a:t>	and 2 hr post glucose-load 	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&gt;</a:t>
            </a:r>
            <a:r>
              <a:rPr lang="en-US" dirty="0">
                <a:latin typeface="Arial" pitchFamily="34" charset="0"/>
                <a:cs typeface="Arial" pitchFamily="34" charset="0"/>
              </a:rPr>
              <a:t> 10.0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mmol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914400" lvl="1" indent="-4572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14400" lvl="1" indent="-914400"/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Obesity (based on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Quatelet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Index or BMI)</a:t>
            </a:r>
            <a:endParaRPr lang="en-US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2" indent="-4508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Normal Weight	BMI 	=	&lt;25  Wt/ m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lvl="2" indent="-4508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Overweight:          BMI	=	25 – 29.9 Wt/ m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14400" lvl="1" indent="-45085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Obesity:                BMI	=	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30  Wt/ m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pPr marL="914400" lvl="1" indent="-9144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914400" indent="-450850"/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05400" y="609600"/>
            <a:ext cx="3810000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Overnight Fasting state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105400" y="2057400"/>
            <a:ext cx="3810000" cy="20313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914400" lvl="1" indent="-457200"/>
            <a:r>
              <a:rPr lang="en-US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Information Recorded</a:t>
            </a:r>
            <a:endParaRPr lang="en-US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Informed consent</a:t>
            </a:r>
          </a:p>
          <a:p>
            <a:pPr marL="914400" lvl="1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Family/medical history</a:t>
            </a:r>
          </a:p>
          <a:p>
            <a:pPr marL="914400" lvl="1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Age </a:t>
            </a:r>
            <a:r>
              <a:rPr lang="en-US" dirty="0">
                <a:latin typeface="Arial" pitchFamily="34" charset="0"/>
                <a:cs typeface="Arial" pitchFamily="34" charset="0"/>
              </a:rPr>
              <a:t>(years)</a:t>
            </a:r>
          </a:p>
          <a:p>
            <a:pPr marL="914400" lvl="1" indent="-457200"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Height (m)</a:t>
            </a:r>
          </a:p>
          <a:p>
            <a:pPr marL="914400" lvl="1" indent="-457200">
              <a:buFontTx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Weight (kg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914400" lvl="1" indent="-457200"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BMI (Kg/m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4305300" y="992833"/>
            <a:ext cx="1485900" cy="10645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3" idx="3"/>
            <a:endCxn id="4" idx="1"/>
          </p:cNvCxnSpPr>
          <p:nvPr/>
        </p:nvCxnSpPr>
        <p:spPr>
          <a:xfrm flipV="1">
            <a:off x="4305300" y="809655"/>
            <a:ext cx="800100" cy="1831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2"/>
          <p:cNvGrpSpPr/>
          <p:nvPr/>
        </p:nvGrpSpPr>
        <p:grpSpPr>
          <a:xfrm>
            <a:off x="457200" y="762000"/>
            <a:ext cx="3848100" cy="1238310"/>
            <a:chOff x="457200" y="762000"/>
            <a:chExt cx="3848100" cy="1238310"/>
          </a:xfrm>
        </p:grpSpPr>
        <p:sp>
          <p:nvSpPr>
            <p:cNvPr id="3" name="TextBox 2"/>
            <p:cNvSpPr txBox="1"/>
            <p:nvPr/>
          </p:nvSpPr>
          <p:spPr>
            <a:xfrm>
              <a:off x="457200" y="762000"/>
              <a:ext cx="3848100" cy="46166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Adult males and females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5000" y="1600200"/>
              <a:ext cx="990600" cy="40011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Blood</a:t>
              </a:r>
              <a:endParaRPr lang="en-US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Down Arrow 25"/>
            <p:cNvSpPr/>
            <p:nvPr/>
          </p:nvSpPr>
          <p:spPr>
            <a:xfrm>
              <a:off x="2286000" y="1219200"/>
              <a:ext cx="1524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895600" y="3429000"/>
            <a:ext cx="1676400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dirty="0" smtClean="0">
                <a:latin typeface="Arial" pitchFamily="34" charset="0"/>
                <a:cs typeface="Arial" pitchFamily="34" charset="0"/>
              </a:rPr>
              <a:t>Aliquot used for fasting and 2 hr. post-glucose load blood glucose.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Arrow Connector 48"/>
          <p:cNvCxnSpPr>
            <a:stCxn id="20" idx="2"/>
          </p:cNvCxnSpPr>
          <p:nvPr/>
        </p:nvCxnSpPr>
        <p:spPr>
          <a:xfrm rot="16200000" flipH="1">
            <a:off x="2352705" y="2047905"/>
            <a:ext cx="1428690" cy="1333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20" idx="2"/>
          </p:cNvCxnSpPr>
          <p:nvPr/>
        </p:nvCxnSpPr>
        <p:spPr>
          <a:xfrm rot="5400000">
            <a:off x="828705" y="1857405"/>
            <a:ext cx="1428690" cy="171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0" y="3429000"/>
            <a:ext cx="2057400" cy="17543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Remainder of blood was stored after centrifugation as plasma,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buffy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coat, red cells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4" name="Picture 2" descr="https://encrypted-tbn2.gstatic.com/images?q=tbn:ANd9GcQgdwGHRf_M53JIK_mSOTmBGPgVtRetLfPSgbjGoYAwwUsnoejdx6JIpw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76400"/>
            <a:ext cx="1767837" cy="1066800"/>
          </a:xfrm>
          <a:prstGeom prst="rect">
            <a:avLst/>
          </a:prstGeom>
          <a:noFill/>
        </p:spPr>
      </p:pic>
      <p:pic>
        <p:nvPicPr>
          <p:cNvPr id="33796" name="Picture 4" descr="https://encrypted-tbn2.gstatic.com/images?q=tbn:ANd9GcTtCaOA7J9reM8wwSSdaYxG4drs5MrhfV0gyNrfng71A-SGzTcSREufSaEB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25" y="2362200"/>
            <a:ext cx="1285875" cy="847725"/>
          </a:xfrm>
          <a:prstGeom prst="rect">
            <a:avLst/>
          </a:prstGeom>
          <a:noFill/>
        </p:spPr>
      </p:pic>
      <p:pic>
        <p:nvPicPr>
          <p:cNvPr id="33798" name="Picture 6" descr="https://encrypted-tbn2.gstatic.com/images?q=tbn:ANd9GcQHsun9pE1CPbCfqDDNnqyXUvh6Mp3nMMCy7dcAeZHkaAlhYcrX_tQk1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96200" y="4724400"/>
            <a:ext cx="1181100" cy="942976"/>
          </a:xfrm>
          <a:prstGeom prst="rect">
            <a:avLst/>
          </a:prstGeom>
          <a:noFill/>
        </p:spPr>
      </p:pic>
      <p:pic>
        <p:nvPicPr>
          <p:cNvPr id="33800" name="Picture 8" descr="https://encrypted-tbn3.gstatic.com/images?q=tbn:ANd9GcQMr0hWN-z5UVW-Z7_dYXt5W-vkq0DGlKk4SoYIIH2W_ZV7zOT-LjE50eU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24600" y="5257800"/>
            <a:ext cx="1452490" cy="1600200"/>
          </a:xfrm>
          <a:prstGeom prst="rect">
            <a:avLst/>
          </a:prstGeom>
          <a:noFill/>
        </p:spPr>
      </p:pic>
      <p:pic>
        <p:nvPicPr>
          <p:cNvPr id="33802" name="Picture 10" descr="https://encrypted-tbn0.gstatic.com/images?q=tbn:ANd9GcQzCX-_5UIYOVezceR-sFOyzE3Zyb8tBjKO1av4Wqb02g0JupI9gwBgQQY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105400" y="4724400"/>
            <a:ext cx="921833" cy="1219200"/>
          </a:xfrm>
          <a:prstGeom prst="rect">
            <a:avLst/>
          </a:prstGeom>
          <a:noFill/>
        </p:spPr>
      </p:pic>
      <p:sp>
        <p:nvSpPr>
          <p:cNvPr id="56" name="TextBox 55"/>
          <p:cNvSpPr txBox="1"/>
          <p:nvPr/>
        </p:nvSpPr>
        <p:spPr>
          <a:xfrm>
            <a:off x="2895600" y="5248870"/>
            <a:ext cx="1676400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Using commercially available kits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" name="Straight Arrow Connector 57"/>
          <p:cNvCxnSpPr>
            <a:stCxn id="47" idx="2"/>
            <a:endCxn id="56" idx="0"/>
          </p:cNvCxnSpPr>
          <p:nvPr/>
        </p:nvCxnSpPr>
        <p:spPr>
          <a:xfrm rot="5400000">
            <a:off x="3562529" y="5077599"/>
            <a:ext cx="3425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676400" y="-76200"/>
            <a:ext cx="586740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>
                <a:latin typeface="Arial" pitchFamily="34" charset="0"/>
                <a:cs typeface="Arial" pitchFamily="34" charset="0"/>
              </a:rPr>
              <a:t>Results</a:t>
            </a:r>
          </a:p>
          <a:p>
            <a:pPr algn="ctr"/>
            <a:endParaRPr lang="en-GB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13716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prevalence of each disorder was calculated in (a) the total Saudi population, (b) in different age groups and  in five different provinces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04800" y="2438400"/>
            <a:ext cx="2057398" cy="2438400"/>
            <a:chOff x="304800" y="2438400"/>
            <a:chExt cx="2057398" cy="2438400"/>
          </a:xfrm>
        </p:grpSpPr>
        <p:pic>
          <p:nvPicPr>
            <p:cNvPr id="5122" name="Picture 2" descr="https://encrypted-tbn2.gstatic.com/images?q=tbn:ANd9GcRB856kZyrDQwmjHIa5hSiemU5Z-qr5TnbBZnKjTW7mnc11dKVsYA8Kmn8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2819400"/>
              <a:ext cx="2057398" cy="2057400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990600" y="24384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(a)</a:t>
              </a:r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438400" y="3886200"/>
            <a:ext cx="2819400" cy="2620328"/>
            <a:chOff x="2438400" y="3886200"/>
            <a:chExt cx="2819400" cy="2620328"/>
          </a:xfrm>
        </p:grpSpPr>
        <p:grpSp>
          <p:nvGrpSpPr>
            <p:cNvPr id="24" name="Group 23"/>
            <p:cNvGrpSpPr/>
            <p:nvPr/>
          </p:nvGrpSpPr>
          <p:grpSpPr>
            <a:xfrm>
              <a:off x="2438400" y="4495800"/>
              <a:ext cx="2819400" cy="2010728"/>
              <a:chOff x="6324600" y="4267200"/>
              <a:chExt cx="2819400" cy="2010728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7162800" y="4800600"/>
                <a:ext cx="13716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14 - 19	</a:t>
                </a:r>
              </a:p>
              <a:p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20 - 29	</a:t>
                </a:r>
              </a:p>
              <a:p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30 - 39	</a:t>
                </a:r>
              </a:p>
              <a:p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40 - 49	</a:t>
                </a:r>
              </a:p>
              <a:p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&gt;50	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324600" y="4267200"/>
                <a:ext cx="281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Age Groups (years)</a:t>
                </a:r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3276600" y="3886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(b)</a:t>
              </a:r>
              <a:endParaRPr lang="en-US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105400" y="2438400"/>
            <a:ext cx="4038600" cy="4191000"/>
            <a:chOff x="5105400" y="2438400"/>
            <a:chExt cx="4038600" cy="4191000"/>
          </a:xfrm>
        </p:grpSpPr>
        <p:grpSp>
          <p:nvGrpSpPr>
            <p:cNvPr id="20" name="Group 19"/>
            <p:cNvGrpSpPr/>
            <p:nvPr/>
          </p:nvGrpSpPr>
          <p:grpSpPr>
            <a:xfrm>
              <a:off x="5105400" y="2819400"/>
              <a:ext cx="4038600" cy="3810000"/>
              <a:chOff x="2209800" y="3048000"/>
              <a:chExt cx="4038600" cy="3810000"/>
            </a:xfrm>
          </p:grpSpPr>
          <p:pic>
            <p:nvPicPr>
              <p:cNvPr id="12" name="Picture 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438400" y="3048000"/>
                <a:ext cx="3810000" cy="381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4800600" y="388620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EP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209800" y="4724400"/>
                <a:ext cx="1371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NWP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572000" y="495300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P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590800" y="351538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P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581400" y="5715000"/>
                <a:ext cx="1752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SWP</a:t>
                </a:r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172200" y="24384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(c) 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800100" y="0"/>
            <a:ext cx="7543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(a) Overall prevalence of T2DM and overweight and obesity in Saudi population</a:t>
            </a:r>
            <a:endParaRPr lang="en-GB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304800" y="1905000"/>
            <a:ext cx="8534401" cy="1981200"/>
            <a:chOff x="304800" y="2365446"/>
            <a:chExt cx="7627056" cy="1938992"/>
          </a:xfrm>
        </p:grpSpPr>
        <p:sp>
          <p:nvSpPr>
            <p:cNvPr id="5" name="Text Box 29"/>
            <p:cNvSpPr txBox="1">
              <a:spLocks noChangeArrowheads="1"/>
            </p:cNvSpPr>
            <p:nvPr/>
          </p:nvSpPr>
          <p:spPr bwMode="auto">
            <a:xfrm>
              <a:off x="304800" y="2365446"/>
              <a:ext cx="6172200" cy="193899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457200" indent="-457200"/>
              <a:r>
                <a:rPr lang="en-US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Disorders</a:t>
              </a:r>
              <a:r>
                <a:rPr lang="en-US" sz="20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		     </a:t>
              </a:r>
              <a:r>
                <a:rPr lang="en-US" sz="2000" b="1" u="sng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Prevalence </a:t>
              </a:r>
              <a:r>
                <a:rPr lang="en-US" sz="2000" b="1" u="sng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(%)</a:t>
              </a:r>
            </a:p>
            <a:p>
              <a:pPr marL="457200" indent="-457200"/>
              <a:r>
                <a:rPr lang="en-US" sz="2000" b="1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				</a:t>
              </a:r>
              <a:r>
                <a:rPr lang="en-US" sz="20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Males		</a:t>
              </a:r>
              <a:r>
                <a:rPr lang="en-US" sz="20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Females</a:t>
              </a:r>
              <a:endPara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  <a:p>
              <a:pPr marL="457200" indent="-457200">
                <a:buFontTx/>
                <a:buChar char="•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Diabetes 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mellitus			 		</a:t>
              </a:r>
              <a:endParaRPr lang="en-US" sz="2000" dirty="0" smtClean="0">
                <a:latin typeface="Arial" pitchFamily="34" charset="0"/>
                <a:cs typeface="Arial" pitchFamily="34" charset="0"/>
              </a:endParaRPr>
            </a:p>
            <a:p>
              <a:pPr marL="914400" lvl="1" indent="-457200">
                <a:buFontTx/>
                <a:buChar char="•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T2DM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	</a:t>
              </a: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	9.50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*	</a:t>
              </a: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   	6.82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*</a:t>
              </a:r>
            </a:p>
            <a:p>
              <a:pPr marL="457200" indent="-457200">
                <a:buFontTx/>
                <a:buChar char="•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Overweight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	</a:t>
              </a: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             27.23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*		</a:t>
              </a: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25.20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*</a:t>
              </a:r>
            </a:p>
            <a:p>
              <a:pPr marL="457200" indent="-457200">
                <a:buFontTx/>
                <a:buChar char="•"/>
              </a:pP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Obesity</a:t>
              </a:r>
              <a:r>
                <a:rPr lang="en-US" sz="2000" dirty="0">
                  <a:latin typeface="Arial" pitchFamily="34" charset="0"/>
                  <a:cs typeface="Arial" pitchFamily="34" charset="0"/>
                </a:rPr>
                <a:t>		13.05*		</a:t>
              </a:r>
              <a:r>
                <a:rPr lang="en-US" sz="2000" dirty="0" smtClean="0">
                  <a:latin typeface="Arial" pitchFamily="34" charset="0"/>
                  <a:cs typeface="Arial" pitchFamily="34" charset="0"/>
                </a:rPr>
                <a:t>20.26*</a:t>
              </a:r>
              <a:endParaRPr lang="en-US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30"/>
            <p:cNvSpPr txBox="1">
              <a:spLocks noChangeArrowheads="1"/>
            </p:cNvSpPr>
            <p:nvPr/>
          </p:nvSpPr>
          <p:spPr bwMode="auto">
            <a:xfrm>
              <a:off x="6477000" y="3304401"/>
              <a:ext cx="1454856" cy="361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*p &lt; 0.005</a:t>
              </a:r>
              <a:endParaRPr lang="en-GB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15"/>
          <p:cNvGrpSpPr/>
          <p:nvPr/>
        </p:nvGrpSpPr>
        <p:grpSpPr>
          <a:xfrm>
            <a:off x="0" y="3810000"/>
            <a:ext cx="8153400" cy="3048000"/>
            <a:chOff x="-2514600" y="3581400"/>
            <a:chExt cx="8153400" cy="3048000"/>
          </a:xfrm>
        </p:grpSpPr>
        <p:grpSp>
          <p:nvGrpSpPr>
            <p:cNvPr id="8" name="Group 10"/>
            <p:cNvGrpSpPr/>
            <p:nvPr/>
          </p:nvGrpSpPr>
          <p:grpSpPr>
            <a:xfrm>
              <a:off x="228600" y="3581400"/>
              <a:ext cx="5410200" cy="3048000"/>
              <a:chOff x="228600" y="3200400"/>
              <a:chExt cx="5410200" cy="3048000"/>
            </a:xfrm>
          </p:grpSpPr>
          <p:graphicFrame>
            <p:nvGraphicFramePr>
              <p:cNvPr id="9" name="Content Placeholder 3"/>
              <p:cNvGraphicFramePr>
                <a:graphicFrameLocks/>
              </p:cNvGraphicFramePr>
              <p:nvPr/>
            </p:nvGraphicFramePr>
            <p:xfrm>
              <a:off x="228600" y="3200400"/>
              <a:ext cx="5410200" cy="3048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0" name="TextBox 9"/>
              <p:cNvSpPr txBox="1"/>
              <p:nvPr/>
            </p:nvSpPr>
            <p:spPr>
              <a:xfrm>
                <a:off x="3276600" y="4724400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%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-2514600" y="5029200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Overall prevalence (%)</a:t>
              </a:r>
              <a:endPara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1000" y="533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(b) Prevalence of obesity and overweight in different age groups </a:t>
            </a:r>
            <a:endParaRPr lang="en-US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2398" y="1219199"/>
            <a:ext cx="8229602" cy="4938768"/>
            <a:chOff x="152398" y="1219199"/>
            <a:chExt cx="8229602" cy="4938768"/>
          </a:xfrm>
        </p:grpSpPr>
        <p:grpSp>
          <p:nvGrpSpPr>
            <p:cNvPr id="2" name="Group 20"/>
            <p:cNvGrpSpPr/>
            <p:nvPr/>
          </p:nvGrpSpPr>
          <p:grpSpPr>
            <a:xfrm>
              <a:off x="152398" y="1219199"/>
              <a:ext cx="8229602" cy="4938768"/>
              <a:chOff x="5720959" y="3063551"/>
              <a:chExt cx="3546475" cy="2443487"/>
            </a:xfrm>
          </p:grpSpPr>
          <p:sp>
            <p:nvSpPr>
              <p:cNvPr id="3" name="Rectangle 4"/>
              <p:cNvSpPr>
                <a:spLocks noChangeArrowheads="1"/>
              </p:cNvSpPr>
              <p:nvPr/>
            </p:nvSpPr>
            <p:spPr bwMode="auto">
              <a:xfrm>
                <a:off x="6706092" y="5325578"/>
                <a:ext cx="667914" cy="1814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90488" tIns="44450" rIns="90488" bIns="44450">
                <a:spAutoFit/>
              </a:bodyPr>
              <a:lstStyle/>
              <a:p>
                <a:pPr eaLnBrk="0" hangingPunct="0"/>
                <a:r>
                  <a:rPr lang="en-US" b="1" dirty="0">
                    <a:solidFill>
                      <a:srgbClr val="C00000"/>
                    </a:solidFill>
                    <a:latin typeface="Arial" pitchFamily="34" charset="0"/>
                    <a:cs typeface="Times New Roman" pitchFamily="18" charset="0"/>
                  </a:rPr>
                  <a:t>Obesity</a:t>
                </a:r>
              </a:p>
            </p:txBody>
          </p:sp>
          <p:sp>
            <p:nvSpPr>
              <p:cNvPr id="4" name="Rectangle 5"/>
              <p:cNvSpPr>
                <a:spLocks noChangeArrowheads="1"/>
              </p:cNvSpPr>
              <p:nvPr/>
            </p:nvSpPr>
            <p:spPr bwMode="auto">
              <a:xfrm>
                <a:off x="7691223" y="5325578"/>
                <a:ext cx="820943" cy="18146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90488" tIns="44450" rIns="90488" bIns="44450">
                <a:spAutoFit/>
              </a:bodyPr>
              <a:lstStyle/>
              <a:p>
                <a:pPr eaLnBrk="0" hangingPunct="0"/>
                <a:r>
                  <a:rPr lang="en-US" b="1" dirty="0">
                    <a:solidFill>
                      <a:srgbClr val="C00000"/>
                    </a:solidFill>
                    <a:latin typeface="Arial" pitchFamily="34" charset="0"/>
                    <a:cs typeface="Times New Roman" pitchFamily="18" charset="0"/>
                  </a:rPr>
                  <a:t>Overweight</a:t>
                </a:r>
              </a:p>
            </p:txBody>
          </p:sp>
          <p:graphicFrame>
            <p:nvGraphicFramePr>
              <p:cNvPr id="9" name="Object 2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5720959" y="3063551"/>
              <a:ext cx="3546475" cy="22574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sp>
          <p:nvSpPr>
            <p:cNvPr id="11" name="TextBox 10"/>
            <p:cNvSpPr txBox="1"/>
            <p:nvPr/>
          </p:nvSpPr>
          <p:spPr>
            <a:xfrm>
              <a:off x="7391400" y="24384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Years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074003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(b) Prevalence of T2DM in different age groups in Saudi population </a:t>
            </a:r>
            <a:endParaRPr lang="en-US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2133600"/>
            <a:ext cx="8458200" cy="4363386"/>
            <a:chOff x="685800" y="2133600"/>
            <a:chExt cx="8458200" cy="4363386"/>
          </a:xfrm>
        </p:grpSpPr>
        <p:grpSp>
          <p:nvGrpSpPr>
            <p:cNvPr id="2" name="Group 22"/>
            <p:cNvGrpSpPr/>
            <p:nvPr/>
          </p:nvGrpSpPr>
          <p:grpSpPr>
            <a:xfrm>
              <a:off x="685800" y="2438400"/>
              <a:ext cx="8458200" cy="4058586"/>
              <a:chOff x="5334000" y="4307542"/>
              <a:chExt cx="3810000" cy="2275948"/>
            </a:xfrm>
          </p:grpSpPr>
          <p:graphicFrame>
            <p:nvGraphicFramePr>
              <p:cNvPr id="6" name="Object 2"/>
              <p:cNvGraphicFramePr>
                <a:graphicFrameLocks noChangeAspect="1"/>
              </p:cNvGraphicFramePr>
              <p:nvPr/>
            </p:nvGraphicFramePr>
            <p:xfrm>
              <a:off x="5334000" y="4307542"/>
              <a:ext cx="3810000" cy="201705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" name="TextBox 3"/>
              <p:cNvSpPr txBox="1"/>
              <p:nvPr/>
            </p:nvSpPr>
            <p:spPr>
              <a:xfrm>
                <a:off x="6629400" y="6324600"/>
                <a:ext cx="1447800" cy="25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T2DM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752600" y="2133600"/>
              <a:ext cx="152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%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914400"/>
            <a:ext cx="8610600" cy="609600"/>
          </a:xfrm>
          <a:noFill/>
          <a:ln/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(c) Prevalence of T2DM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 different provinces of Saudi Arabia</a:t>
            </a:r>
            <a:endParaRPr lang="en-GB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2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0" y="2514600"/>
          <a:ext cx="6998642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16002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(c ) Prevalence of Overweight and Obesity in different provinces of Saudi Arabia</a:t>
            </a:r>
            <a:endParaRPr lang="en-US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2930237" y="2133600"/>
            <a:ext cx="5985163" cy="4648200"/>
            <a:chOff x="2743200" y="1676400"/>
            <a:chExt cx="5985163" cy="5029200"/>
          </a:xfrm>
        </p:grpSpPr>
        <p:graphicFrame>
          <p:nvGraphicFramePr>
            <p:cNvPr id="4" name="Object 2"/>
            <p:cNvGraphicFramePr>
              <a:graphicFrameLocks noChangeAspect="1"/>
            </p:cNvGraphicFramePr>
            <p:nvPr/>
          </p:nvGraphicFramePr>
          <p:xfrm>
            <a:off x="2743200" y="1676400"/>
            <a:ext cx="5985163" cy="502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4191000" y="2209800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Obesity and overweight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  <a:noFill/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en-GB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38912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T2DM, overweight and obesity constitute a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major health problem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Saudi Populations and </a:t>
            </a:r>
            <a:r>
              <a:rPr lang="en-US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occurr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in all provinces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Saudi Arabia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Control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was necessary to prevent the associated morbidity and complications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Control and prevention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were only possible by identification of the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high risk individuals </a:t>
            </a:r>
            <a:r>
              <a:rPr lang="en-US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presymptomatically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Steps were necessary for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early and </a:t>
            </a:r>
            <a:r>
              <a:rPr lang="en-US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presymptomatic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diagnosis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an attempt to control the disease onset by modification of the life style and other environmental factors.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8006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246544">
            <a:off x="6486042" y="5088769"/>
            <a:ext cx="1066800" cy="161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own Arrow 9"/>
          <p:cNvSpPr/>
          <p:nvPr/>
        </p:nvSpPr>
        <p:spPr>
          <a:xfrm>
            <a:off x="2819400" y="4876800"/>
            <a:ext cx="914400" cy="457200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0" y="5334000"/>
            <a:ext cx="6096000" cy="15696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Objective 2: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Search for genetic and biochemical markers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Objective no.2</a:t>
            </a:r>
            <a:endParaRPr lang="en-US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38912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identify 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genetic and biomarkers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 diagnosis of these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multifactorial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states</a:t>
            </a:r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11"/>
          <p:cNvGrpSpPr/>
          <p:nvPr/>
        </p:nvGrpSpPr>
        <p:grpSpPr>
          <a:xfrm>
            <a:off x="304800" y="3124200"/>
            <a:ext cx="8534400" cy="3295650"/>
            <a:chOff x="304800" y="3124200"/>
            <a:chExt cx="8534400" cy="3295650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3124200"/>
              <a:ext cx="3648075" cy="329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4876800" y="3200400"/>
              <a:ext cx="3962400" cy="120032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Biomarkers: 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related to variations in levels of </a:t>
              </a:r>
              <a:r>
                <a:rPr lang="en-US" sz="2400" dirty="0" err="1" smtClean="0">
                  <a:latin typeface="Arial" pitchFamily="34" charset="0"/>
                  <a:cs typeface="Arial" pitchFamily="34" charset="0"/>
                </a:rPr>
                <a:t>Biomolecules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0" y="4648200"/>
              <a:ext cx="3505200" cy="120032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Genetic Biomarkers: 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related to the variations in the DNA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ight Arrow 9"/>
            <p:cNvSpPr/>
            <p:nvPr/>
          </p:nvSpPr>
          <p:spPr>
            <a:xfrm rot="19837925">
              <a:off x="3688153" y="3563036"/>
              <a:ext cx="1219200" cy="19488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/>
            <p:cNvSpPr/>
            <p:nvPr/>
          </p:nvSpPr>
          <p:spPr>
            <a:xfrm rot="19837925">
              <a:off x="4069153" y="5081282"/>
              <a:ext cx="1219200" cy="19488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2286000"/>
          </a:xfrm>
          <a:ln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T2DM, Obesity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ACE,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gene polymorphism.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(a),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Leptin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traditional risk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factors, insulin, C-peptide, BMI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6900" y="685800"/>
            <a:ext cx="5676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Biomarkers and Genetic markers included in the study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http://www.kurzweilai.net/images/synthetic-biomarker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353568">
            <a:off x="9422" y="3169305"/>
            <a:ext cx="1912828" cy="1035294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828800" y="2819400"/>
          <a:ext cx="4267200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5894"/>
                <a:gridCol w="2021306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Number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T2DM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421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Obesity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214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0600" y="762000"/>
            <a:ext cx="7086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Study Group: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Studies on Biomarkers and Genetic  Markers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4" name="Picture 2" descr="https://encrypted-tbn2.gstatic.com/images?q=tbn:ANd9GcQGRmQ75_6ZA0YkvdrePfkEZefHi1hutBdcowP9d2j26Q5EPF0AgjkqAQ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550902">
            <a:off x="6688145" y="1965589"/>
            <a:ext cx="1248048" cy="9332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248400" y="3157478"/>
            <a:ext cx="2895600" cy="230832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Biomarkers: 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Lp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(a),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leptin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lipids,  insulin and c-peptide</a:t>
            </a:r>
          </a:p>
          <a:p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Genetic markers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polymorphisms 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angiotensin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converting enzyme (ACE) gene and S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gene.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urved Up Arrow 8"/>
          <p:cNvSpPr/>
          <p:nvPr/>
        </p:nvSpPr>
        <p:spPr>
          <a:xfrm>
            <a:off x="4267200" y="4495800"/>
            <a:ext cx="2057400" cy="609600"/>
          </a:xfrm>
          <a:prstGeom prst="curvedUp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1600200"/>
            <a:ext cx="5105400" cy="4315599"/>
            <a:chOff x="76200" y="1981200"/>
            <a:chExt cx="5105400" cy="4315599"/>
          </a:xfrm>
        </p:grpSpPr>
        <p:sp>
          <p:nvSpPr>
            <p:cNvPr id="3" name="Down Arrow 2"/>
            <p:cNvSpPr/>
            <p:nvPr/>
          </p:nvSpPr>
          <p:spPr>
            <a:xfrm>
              <a:off x="3962400" y="4343400"/>
              <a:ext cx="1524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 flipV="1">
              <a:off x="762000" y="2324100"/>
              <a:ext cx="4419600" cy="381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39"/>
            <p:cNvGrpSpPr/>
            <p:nvPr/>
          </p:nvGrpSpPr>
          <p:grpSpPr>
            <a:xfrm>
              <a:off x="304800" y="1981200"/>
              <a:ext cx="4495800" cy="1447800"/>
              <a:chOff x="304800" y="1981200"/>
              <a:chExt cx="4495800" cy="1447800"/>
            </a:xfrm>
          </p:grpSpPr>
          <p:sp>
            <p:nvSpPr>
              <p:cNvPr id="11" name="Down Arrow 10"/>
              <p:cNvSpPr/>
              <p:nvPr/>
            </p:nvSpPr>
            <p:spPr>
              <a:xfrm>
                <a:off x="4017820" y="3048000"/>
                <a:ext cx="152400" cy="381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Down Arrow 11"/>
              <p:cNvSpPr/>
              <p:nvPr/>
            </p:nvSpPr>
            <p:spPr>
              <a:xfrm>
                <a:off x="3990110" y="2362200"/>
                <a:ext cx="152400" cy="381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Down Arrow 12"/>
              <p:cNvSpPr/>
              <p:nvPr/>
            </p:nvSpPr>
            <p:spPr>
              <a:xfrm>
                <a:off x="706580" y="2362200"/>
                <a:ext cx="152400" cy="381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Down Arrow 13"/>
              <p:cNvSpPr/>
              <p:nvPr/>
            </p:nvSpPr>
            <p:spPr>
              <a:xfrm>
                <a:off x="2286000" y="1981200"/>
                <a:ext cx="152400" cy="381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04800" y="2667000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Arial" pitchFamily="34" charset="0"/>
                    <a:cs typeface="Arial" pitchFamily="34" charset="0"/>
                  </a:rPr>
                  <a:t>Plasma</a:t>
                </a:r>
                <a:endParaRPr lang="en-US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Down Arrow 15"/>
              <p:cNvSpPr/>
              <p:nvPr/>
            </p:nvSpPr>
            <p:spPr>
              <a:xfrm>
                <a:off x="692725" y="3048000"/>
                <a:ext cx="152400" cy="381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048000" y="2667000"/>
                <a:ext cx="1752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Arial" pitchFamily="34" charset="0"/>
                    <a:cs typeface="Arial" pitchFamily="34" charset="0"/>
                  </a:rPr>
                  <a:t>Buffy coat</a:t>
                </a:r>
                <a:endParaRPr lang="en-US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76200" y="3429000"/>
              <a:ext cx="2590800" cy="175432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Leptin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, </a:t>
              </a:r>
            </a:p>
            <a:p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Lp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(a),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Coagulation 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factors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,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Lipids and lipoproteins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Insulin and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c-peptide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29000" y="3429000"/>
              <a:ext cx="1143000" cy="92333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ACE 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gene and </a:t>
              </a:r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S</a:t>
              </a:r>
              <a:r>
                <a:rPr lang="en-US" baseline="-25000" dirty="0" smtClean="0"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gene</a:t>
              </a:r>
            </a:p>
          </p:txBody>
        </p:sp>
        <p:sp>
          <p:nvSpPr>
            <p:cNvPr id="8" name="Down Arrow 7"/>
            <p:cNvSpPr/>
            <p:nvPr/>
          </p:nvSpPr>
          <p:spPr>
            <a:xfrm>
              <a:off x="1102376" y="5181600"/>
              <a:ext cx="1524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6576" y="5650468"/>
              <a:ext cx="2362200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Using 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autoanalyser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or specific kits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53450" y="4759125"/>
              <a:ext cx="1600200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PCR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PCR-RFLP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793224" y="990600"/>
            <a:ext cx="1676400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Blood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50824" y="1714500"/>
            <a:ext cx="1371600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Red cells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0824" y="3048000"/>
            <a:ext cx="346457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Grp="1" noChangeArrowheads="1"/>
          </p:cNvSpPr>
          <p:nvPr>
            <p:ph type="title"/>
          </p:nvPr>
        </p:nvSpPr>
        <p:spPr>
          <a:xfrm>
            <a:off x="2976563" y="304800"/>
            <a:ext cx="4033837" cy="762000"/>
          </a:xfrm>
          <a:prstGeom prst="cube">
            <a:avLst>
              <a:gd name="adj" fmla="val 25000"/>
            </a:avLst>
          </a:prstGeom>
          <a:noFill/>
          <a:ln/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Leptin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563" name="AutoShap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3733800"/>
          </a:xfrm>
          <a:prstGeom prst="cube">
            <a:avLst>
              <a:gd name="adj" fmla="val 6597"/>
            </a:avLst>
          </a:prstGeom>
          <a:noFill/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Leptin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- a Greek word, derived from “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leptos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” meaning thin.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polypeptide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hormone.</a:t>
            </a:r>
          </a:p>
          <a:p>
            <a:pPr>
              <a:lnSpc>
                <a:spcPct val="90000"/>
              </a:lnSpc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Synthesised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secreted by the adipose tissue.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Travels via blood to hypothalamus &amp; influences the appetite.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Acts on several target tissues.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My Documents\my pictures\effect of lept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0" y="3467100"/>
            <a:ext cx="4318000" cy="3238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" y="3048000"/>
            <a:ext cx="47244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satiety factor 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Involved in appetite regulation 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Effects energy homeostasis (i.e. the physiological balancing act that regulates food intake, storage and expenditure of energy)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Influences carbohydrate metabolism, 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Influences reproduction. 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Plays a role in bone formation.  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Decreases body fat, body weight, appetite, glucose and insulin.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Correlates with level of obesity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2" y="1019175"/>
            <a:ext cx="8637588" cy="1190625"/>
          </a:xfrm>
          <a:noFill/>
        </p:spPr>
        <p:txBody>
          <a:bodyPr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Leptin</a:t>
            </a:r>
            <a:r>
              <a:rPr lang="en-US" sz="3600" b="1" dirty="0">
                <a:solidFill>
                  <a:srgbClr val="002060"/>
                </a:solidFill>
              </a:rPr>
              <a:t> levels (</a:t>
            </a:r>
            <a:r>
              <a:rPr lang="en-US" sz="3600" b="1" dirty="0" err="1">
                <a:solidFill>
                  <a:srgbClr val="002060"/>
                </a:solidFill>
              </a:rPr>
              <a:t>ng</a:t>
            </a:r>
            <a:r>
              <a:rPr lang="en-US" sz="3600" b="1" dirty="0">
                <a:solidFill>
                  <a:srgbClr val="002060"/>
                </a:solidFill>
              </a:rPr>
              <a:t>/ml</a:t>
            </a:r>
            <a:r>
              <a:rPr lang="en-US" sz="3600" b="1" dirty="0" smtClean="0">
                <a:solidFill>
                  <a:srgbClr val="002060"/>
                </a:solidFill>
              </a:rPr>
              <a:t>) in T2DM and obesity compared </a:t>
            </a:r>
            <a:r>
              <a:rPr lang="en-US" sz="3600" b="1" dirty="0">
                <a:solidFill>
                  <a:srgbClr val="002060"/>
                </a:solidFill>
              </a:rPr>
              <a:t>to </a:t>
            </a:r>
            <a:r>
              <a:rPr lang="en-US" sz="3600" b="1" dirty="0" smtClean="0">
                <a:solidFill>
                  <a:srgbClr val="002060"/>
                </a:solidFill>
              </a:rPr>
              <a:t>the control </a:t>
            </a:r>
            <a:r>
              <a:rPr lang="en-US" sz="3600" b="1" dirty="0">
                <a:solidFill>
                  <a:srgbClr val="002060"/>
                </a:solidFill>
              </a:rPr>
              <a:t>Group</a:t>
            </a:r>
          </a:p>
        </p:txBody>
      </p:sp>
      <p:graphicFrame>
        <p:nvGraphicFramePr>
          <p:cNvPr id="195663" name="Group 79"/>
          <p:cNvGraphicFramePr>
            <a:graphicFrameLocks noGrp="1"/>
          </p:cNvGraphicFramePr>
          <p:nvPr>
            <p:ph type="tbl" idx="1"/>
          </p:nvPr>
        </p:nvGraphicFramePr>
        <p:xfrm>
          <a:off x="2614613" y="2743200"/>
          <a:ext cx="6453187" cy="1828800"/>
        </p:xfrm>
        <a:graphic>
          <a:graphicData uri="http://schemas.openxmlformats.org/drawingml/2006/table">
            <a:tbl>
              <a:tblPr/>
              <a:tblGrid>
                <a:gridCol w="1423987"/>
                <a:gridCol w="1905000"/>
                <a:gridCol w="1752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Controls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 1.2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T2DM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13.7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16.7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32.5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11.7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±6.5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35.1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14.2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114800" y="5638800"/>
            <a:ext cx="495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 P value compared to the control group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321076"/>
            <a:ext cx="20574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Leptin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levels were raised significantly in all the disorders investigated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urved Right Arrow 6"/>
          <p:cNvSpPr/>
          <p:nvPr/>
        </p:nvSpPr>
        <p:spPr>
          <a:xfrm rot="5199480">
            <a:off x="1578638" y="3280182"/>
            <a:ext cx="609600" cy="144780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1682" name="Picture 2" descr="leptin and brain fitnes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144" y="2057400"/>
            <a:ext cx="1328056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3206" y="990600"/>
            <a:ext cx="8637588" cy="1190625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Frequency Distribution </a:t>
            </a:r>
            <a:r>
              <a:rPr lang="en-US" sz="3600" b="1" dirty="0" smtClean="0">
                <a:solidFill>
                  <a:srgbClr val="002060"/>
                </a:solidFill>
              </a:rPr>
              <a:t>histogram </a:t>
            </a:r>
            <a:r>
              <a:rPr lang="en-US" sz="3600" b="1" dirty="0">
                <a:solidFill>
                  <a:srgbClr val="002060"/>
                </a:solidFill>
              </a:rPr>
              <a:t>of Plasma </a:t>
            </a:r>
            <a:r>
              <a:rPr lang="en-US" sz="3600" b="1" dirty="0" err="1">
                <a:solidFill>
                  <a:srgbClr val="002060"/>
                </a:solidFill>
              </a:rPr>
              <a:t>Leptin</a:t>
            </a:r>
            <a:r>
              <a:rPr lang="en-US" sz="3600" b="1" dirty="0">
                <a:solidFill>
                  <a:srgbClr val="002060"/>
                </a:solidFill>
              </a:rPr>
              <a:t> in </a:t>
            </a:r>
            <a:r>
              <a:rPr lang="en-US" sz="3600" b="1" dirty="0" err="1" smtClean="0">
                <a:solidFill>
                  <a:srgbClr val="002060"/>
                </a:solidFill>
              </a:rPr>
              <a:t>multifactorial</a:t>
            </a:r>
            <a:r>
              <a:rPr lang="en-US" sz="3600" b="1" dirty="0" smtClean="0">
                <a:solidFill>
                  <a:srgbClr val="002060"/>
                </a:solidFill>
              </a:rPr>
              <a:t> disorders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2476500" y="1443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76400" y="4191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9"/>
          <p:cNvGrpSpPr/>
          <p:nvPr/>
        </p:nvGrpSpPr>
        <p:grpSpPr>
          <a:xfrm>
            <a:off x="266700" y="2590800"/>
            <a:ext cx="8610600" cy="2964873"/>
            <a:chOff x="304800" y="1524000"/>
            <a:chExt cx="8610600" cy="2964873"/>
          </a:xfrm>
        </p:grpSpPr>
        <p:grpSp>
          <p:nvGrpSpPr>
            <p:cNvPr id="4" name="Group 17"/>
            <p:cNvGrpSpPr/>
            <p:nvPr/>
          </p:nvGrpSpPr>
          <p:grpSpPr>
            <a:xfrm>
              <a:off x="304800" y="1600200"/>
              <a:ext cx="8610600" cy="2888673"/>
              <a:chOff x="304800" y="1600200"/>
              <a:chExt cx="8610600" cy="2888673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304800" y="1600200"/>
                <a:ext cx="3886200" cy="2888673"/>
                <a:chOff x="152400" y="1600200"/>
                <a:chExt cx="3886200" cy="2888673"/>
              </a:xfrm>
            </p:grpSpPr>
            <p:graphicFrame>
              <p:nvGraphicFramePr>
                <p:cNvPr id="196611" name="Object 3"/>
                <p:cNvGraphicFramePr>
                  <a:graphicFrameLocks noChangeAspect="1"/>
                </p:cNvGraphicFramePr>
                <p:nvPr/>
              </p:nvGraphicFramePr>
              <p:xfrm>
                <a:off x="152400" y="1600200"/>
                <a:ext cx="3048000" cy="28886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6867" r:id="rId4" imgW="4478694" imgH="3582955" progId="">
                        <p:embed/>
                      </p:oleObj>
                    </mc:Choice>
                    <mc:Fallback>
                      <p:oleObj r:id="rId4" imgW="4478694" imgH="3582955" progId="">
                        <p:embed/>
                        <p:pic>
                          <p:nvPicPr>
                            <p:cNvPr id="0" name="Picture 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t="10176" r="24423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2400" y="1600200"/>
                              <a:ext cx="3048000" cy="288867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6" name="TextBox 5"/>
                <p:cNvSpPr txBox="1"/>
                <p:nvPr/>
              </p:nvSpPr>
              <p:spPr>
                <a:xfrm>
                  <a:off x="1524000" y="1676400"/>
                  <a:ext cx="2514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latin typeface="Arial" pitchFamily="34" charset="0"/>
                      <a:cs typeface="Arial" pitchFamily="34" charset="0"/>
                    </a:rPr>
                    <a:t>T2DM</a:t>
                  </a:r>
                  <a:endParaRPr lang="en-US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pic>
            <p:nvPicPr>
              <p:cNvPr id="24585" name="Picture 9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5715000" y="1600200"/>
                <a:ext cx="3200400" cy="25585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6172200" y="1676400"/>
                <a:ext cx="1524000" cy="381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Arial" pitchFamily="34" charset="0"/>
                    <a:cs typeface="Arial" pitchFamily="34" charset="0"/>
                  </a:rPr>
                  <a:t>Obesity</a:t>
                </a:r>
                <a:endParaRPr lang="en-US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838200" y="1524000"/>
              <a:ext cx="2590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657600" y="2438400"/>
            <a:ext cx="2057400" cy="36317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Normal range: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Males : 2.5 ± 1.2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\ml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females: 13.7 ± 7.1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\ml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Leptin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levels should wide variations in the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multifactorial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disorders investigated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3206" y="609600"/>
            <a:ext cx="8637588" cy="1190625"/>
          </a:xfrm>
        </p:spPr>
        <p:txBody>
          <a:bodyPr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Leptin</a:t>
            </a:r>
            <a:r>
              <a:rPr lang="en-US" sz="3600" b="1" dirty="0">
                <a:solidFill>
                  <a:srgbClr val="002060"/>
                </a:solidFill>
              </a:rPr>
              <a:t> levels (</a:t>
            </a:r>
            <a:r>
              <a:rPr lang="en-US" sz="3600" b="1" dirty="0" err="1">
                <a:solidFill>
                  <a:srgbClr val="002060"/>
                </a:solidFill>
              </a:rPr>
              <a:t>ng</a:t>
            </a:r>
            <a:r>
              <a:rPr lang="en-US" sz="3600" b="1" dirty="0">
                <a:solidFill>
                  <a:srgbClr val="002060"/>
                </a:solidFill>
              </a:rPr>
              <a:t>/ml</a:t>
            </a:r>
            <a:r>
              <a:rPr lang="en-US" sz="3600" b="1" dirty="0" smtClean="0">
                <a:solidFill>
                  <a:srgbClr val="002060"/>
                </a:solidFill>
              </a:rPr>
              <a:t>) in T2DM and Obesity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195663" name="Group 79"/>
          <p:cNvGraphicFramePr>
            <a:graphicFrameLocks noGrp="1"/>
          </p:cNvGraphicFramePr>
          <p:nvPr>
            <p:ph type="tbl" idx="1"/>
          </p:nvPr>
        </p:nvGraphicFramePr>
        <p:xfrm>
          <a:off x="2005012" y="1941513"/>
          <a:ext cx="6986588" cy="2743200"/>
        </p:xfrm>
        <a:graphic>
          <a:graphicData uri="http://schemas.openxmlformats.org/drawingml/2006/table">
            <a:tbl>
              <a:tblPr/>
              <a:tblGrid>
                <a:gridCol w="2643188"/>
                <a:gridCol w="2014087"/>
                <a:gridCol w="2329313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Females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Controls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2.49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 1.24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13.7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T2DM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13.7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16.7*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32.5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29.2*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T2DM+obesity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16.9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23.7*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35.1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14.2*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11.73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±6.5*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33.4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16.5*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HT+Obesity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22.7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20.1*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34.7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±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23.4*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4495800"/>
            <a:ext cx="17526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Leptin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not a good marker for differential diagnosis of T2DM and Obesity as it is raised in both disorders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urved Right Arrow 4"/>
          <p:cNvSpPr/>
          <p:nvPr/>
        </p:nvSpPr>
        <p:spPr>
          <a:xfrm rot="5199480">
            <a:off x="969038" y="3432582"/>
            <a:ext cx="609600" cy="1447800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3175" y="381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US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Correlation between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leptin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and some 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demographic and 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biochemical parameters 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 the control group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4" name="Table 113"/>
          <p:cNvGraphicFramePr>
            <a:graphicFrameLocks noGrp="1"/>
          </p:cNvGraphicFramePr>
          <p:nvPr/>
        </p:nvGraphicFramePr>
        <p:xfrm>
          <a:off x="3657600" y="2280920"/>
          <a:ext cx="51816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600200"/>
                <a:gridCol w="12954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Correlation between </a:t>
                      </a:r>
                      <a:r>
                        <a:rPr lang="en-US" sz="1800" b="1" dirty="0" err="1" smtClean="0">
                          <a:latin typeface="Arial" pitchFamily="34" charset="0"/>
                          <a:cs typeface="Arial" pitchFamily="34" charset="0"/>
                        </a:rPr>
                        <a:t>leptin</a:t>
                      </a:r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 and</a:t>
                      </a:r>
                    </a:p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Correlation coefficient (r)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0.299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0.013*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Bodyweight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0.260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0.026*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BMI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0.601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0.0001**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Cholesterol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0.449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0.001*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Triglycerides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0.172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0.209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Fasting glucose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- 0.292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0.47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>
                          <a:latin typeface="Arial" pitchFamily="34" charset="0"/>
                          <a:cs typeface="Arial" pitchFamily="34" charset="0"/>
                        </a:rPr>
                        <a:t>Lp</a:t>
                      </a: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(a)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0.429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0.010*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40146"/>
            <a:ext cx="3429000" cy="314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6" name="TextBox 115"/>
          <p:cNvSpPr txBox="1"/>
          <p:nvPr/>
        </p:nvSpPr>
        <p:spPr>
          <a:xfrm>
            <a:off x="152400" y="1600200"/>
            <a:ext cx="342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biomarkers frequently correlate with each other in control group, but the correlation may or may not exist in T2DM and obesity.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18"/>
          <p:cNvGrpSpPr/>
          <p:nvPr/>
        </p:nvGrpSpPr>
        <p:grpSpPr>
          <a:xfrm>
            <a:off x="0" y="3491068"/>
            <a:ext cx="3505200" cy="3290732"/>
            <a:chOff x="0" y="3491068"/>
            <a:chExt cx="3505200" cy="3290732"/>
          </a:xfrm>
        </p:grpSpPr>
        <p:pic>
          <p:nvPicPr>
            <p:cNvPr id="7065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491068"/>
              <a:ext cx="3505200" cy="3290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8" name="TextBox 117"/>
            <p:cNvSpPr txBox="1"/>
            <p:nvPr/>
          </p:nvSpPr>
          <p:spPr>
            <a:xfrm>
              <a:off x="990600" y="3733800"/>
              <a:ext cx="2438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Leptin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vs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Lp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(a) in DM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4724400" y="6019800"/>
            <a:ext cx="38100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Pattern of interaction changes in T2DM disorders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  <a:noFill/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ea typeface="MS Mincho" pitchFamily="49" charset="-128"/>
              </a:rPr>
              <a:t>Lipoprotein (a) [</a:t>
            </a:r>
            <a:r>
              <a:rPr lang="en-US" sz="4000" b="1" dirty="0" err="1">
                <a:solidFill>
                  <a:schemeClr val="tx1"/>
                </a:solidFill>
                <a:ea typeface="MS Mincho" pitchFamily="49" charset="-128"/>
              </a:rPr>
              <a:t>Lp</a:t>
            </a:r>
            <a:r>
              <a:rPr lang="en-US" sz="4000" b="1" dirty="0">
                <a:solidFill>
                  <a:schemeClr val="tx1"/>
                </a:solidFill>
                <a:ea typeface="MS Mincho" pitchFamily="49" charset="-128"/>
              </a:rPr>
              <a:t>(a</a:t>
            </a:r>
            <a:r>
              <a:rPr lang="en-US" sz="4000" b="1" dirty="0" smtClean="0">
                <a:solidFill>
                  <a:schemeClr val="tx1"/>
                </a:solidFill>
                <a:ea typeface="MS Mincho" pitchFamily="49" charset="-128"/>
              </a:rPr>
              <a:t>)]</a:t>
            </a:r>
            <a:endParaRPr lang="en-US" sz="3600" dirty="0">
              <a:solidFill>
                <a:schemeClr val="tx1"/>
              </a:solidFill>
              <a:ea typeface="MS Mincho" pitchFamily="49" charset="-128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7315200" cy="4495800"/>
          </a:xfrm>
          <a:noFill/>
        </p:spPr>
        <p:txBody>
          <a:bodyPr>
            <a:noAutofit/>
          </a:bodyPr>
          <a:lstStyle/>
          <a:p>
            <a:pPr eaLnBrk="0" hangingPunct="0">
              <a:spcBef>
                <a:spcPct val="0"/>
              </a:spcBef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Most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atherogenic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lipoprotein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man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eaLnBrk="0" hangingPunct="0">
              <a:spcBef>
                <a:spcPct val="0"/>
              </a:spcBef>
              <a:buFont typeface="Wingdings" pitchFamily="2" charset="2"/>
              <a:buChar char="ü"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Composed of a high molecular weight glycoprotein designated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apo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(a), linked to </a:t>
            </a:r>
            <a:r>
              <a:rPr lang="en-US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apo</a:t>
            </a: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B-100 of LDL.</a:t>
            </a:r>
          </a:p>
          <a:p>
            <a:pPr eaLnBrk="0" hangingPunct="0">
              <a:spcBef>
                <a:spcPct val="0"/>
              </a:spcBef>
              <a:buFont typeface="Wingdings" pitchFamily="2" charset="2"/>
              <a:buChar char="ü"/>
            </a:pPr>
            <a:r>
              <a:rPr lang="en-US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Binds to LDL receptors</a:t>
            </a: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Interacts with macrophages to stimulate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atherogenesis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 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Competitively binds with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plasminogen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inhibits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fibrinolysis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0" hangingPunct="0">
              <a:buClr>
                <a:srgbClr val="FF0033"/>
              </a:buClr>
              <a:buFont typeface="Wingdings" pitchFamily="2" charset="2"/>
              <a:buChar char="ü"/>
            </a:pP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An independent predictor of atherosclerotic risk that is genetically controlled.</a:t>
            </a:r>
          </a:p>
          <a:p>
            <a:pPr eaLnBrk="0" hangingPunct="0">
              <a:buClr>
                <a:srgbClr val="FF0033"/>
              </a:buClr>
              <a:buFont typeface="Wingdings" pitchFamily="2" charset="2"/>
              <a:buChar char="ü"/>
            </a:pPr>
            <a:r>
              <a:rPr lang="en-U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Lp</a:t>
            </a: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(a) levels are not affected by life style  attributes such as diet, smoking, and physical activity.</a:t>
            </a:r>
          </a:p>
          <a:p>
            <a:pPr eaLnBrk="0" hangingPunct="0">
              <a:buClr>
                <a:srgbClr val="FF0033"/>
              </a:buClr>
              <a:buFont typeface="Wingdings" pitchFamily="2" charset="2"/>
              <a:buChar char="ü"/>
            </a:pP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Age and gender has no effect on </a:t>
            </a:r>
            <a:r>
              <a:rPr lang="en-U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Lp</a:t>
            </a: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(a) levels.</a:t>
            </a:r>
          </a:p>
          <a:p>
            <a:pPr eaLnBrk="0" hangingPunct="0">
              <a:buClr>
                <a:srgbClr val="FF0033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Several studies suggested using </a:t>
            </a:r>
            <a:r>
              <a:rPr lang="en-US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Lp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(a) as a marker for CHD</a:t>
            </a:r>
            <a:r>
              <a:rPr lang="en-US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  </a:t>
            </a:r>
          </a:p>
          <a:p>
            <a:pPr eaLnBrk="0" hangingPunct="0">
              <a:spcBef>
                <a:spcPct val="0"/>
              </a:spcBef>
              <a:buFont typeface="Wingdings" pitchFamily="2" charset="2"/>
              <a:buChar char="ü"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:\Documents and Settings\A. S. Warsy\My Documents\structure of lp(a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850" y="2590800"/>
            <a:ext cx="2667000" cy="15240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593080"/>
            <a:ext cx="8229600" cy="13411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As early as 1993 the structure and functional relationships between </a:t>
            </a:r>
            <a:r>
              <a:rPr kumimoji="0" lang="en-US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Lp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(a) and the primary cellular interactions of atherosclerosis was suggested 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(M. Tennant and J. K. </a:t>
            </a:r>
            <a:r>
              <a:rPr kumimoji="0" lang="en-US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McGeachie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Lipoprotein(a) and its role in occlusive vascular disease. Ann R </a:t>
            </a:r>
            <a:r>
              <a:rPr kumimoji="0" lang="en-US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Coll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Surg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Engl. 1993; 75(1): 3–7)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1144588" y="460375"/>
            <a:ext cx="5788025" cy="1825625"/>
          </a:xfrm>
          <a:prstGeom prst="ellipse">
            <a:avLst/>
          </a:prstGeom>
          <a:noFill/>
          <a:ln w="12700">
            <a:noFill/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sz="3200" b="1" i="1" dirty="0" err="1">
                <a:solidFill>
                  <a:srgbClr val="002060"/>
                </a:solidFill>
                <a:latin typeface="Arial" pitchFamily="34" charset="0"/>
              </a:rPr>
              <a:t>Lp</a:t>
            </a:r>
            <a:r>
              <a:rPr lang="en-US" altLang="ar-SA" sz="3200" b="1" i="1" dirty="0">
                <a:solidFill>
                  <a:srgbClr val="002060"/>
                </a:solidFill>
                <a:latin typeface="Arial" pitchFamily="34" charset="0"/>
              </a:rPr>
              <a:t>(a) elevation reported in </a:t>
            </a:r>
          </a:p>
          <a:p>
            <a:pPr algn="ctr"/>
            <a:r>
              <a:rPr lang="en-US" altLang="ar-SA" sz="3200" b="1" i="1" dirty="0">
                <a:solidFill>
                  <a:srgbClr val="002060"/>
                </a:solidFill>
                <a:latin typeface="Arial" pitchFamily="34" charset="0"/>
              </a:rPr>
              <a:t>Patients with: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839788" y="3582988"/>
            <a:ext cx="1216025" cy="1673225"/>
          </a:xfrm>
          <a:prstGeom prst="ellipse">
            <a:avLst/>
          </a:prstGeom>
          <a:solidFill>
            <a:srgbClr val="660066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Acute 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Stroke</a:t>
            </a: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906588" y="2363788"/>
            <a:ext cx="1520825" cy="1139825"/>
          </a:xfrm>
          <a:prstGeom prst="ellipse">
            <a:avLst/>
          </a:prstGeom>
          <a:solidFill>
            <a:srgbClr val="80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CHD</a:t>
            </a:r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3125788" y="3430588"/>
            <a:ext cx="1901825" cy="1216025"/>
          </a:xfrm>
          <a:prstGeom prst="ellipse">
            <a:avLst/>
          </a:prstGeom>
          <a:solidFill>
            <a:srgbClr val="008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Myocardial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Infarction</a:t>
            </a: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4802188" y="2516188"/>
            <a:ext cx="1444625" cy="1063625"/>
          </a:xfrm>
          <a:prstGeom prst="ellipse">
            <a:avLst/>
          </a:prstGeom>
          <a:solidFill>
            <a:srgbClr val="0033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Stenosis</a:t>
            </a:r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6783388" y="915988"/>
            <a:ext cx="2359025" cy="1292225"/>
          </a:xfrm>
          <a:prstGeom prst="ellipse">
            <a:avLst/>
          </a:prstGeom>
          <a:solidFill>
            <a:srgbClr val="F35B1B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Atherosclerosis</a:t>
            </a:r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4421188" y="4268788"/>
            <a:ext cx="2359025" cy="2359025"/>
          </a:xfrm>
          <a:prstGeom prst="ellipse">
            <a:avLst/>
          </a:prstGeom>
          <a:solidFill>
            <a:srgbClr val="676767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Cerebral and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peripheral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vascular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disease.</a:t>
            </a: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6859588" y="4040188"/>
            <a:ext cx="2282825" cy="2206625"/>
          </a:xfrm>
          <a:prstGeom prst="ellipse">
            <a:avLst/>
          </a:prstGeom>
          <a:solidFill>
            <a:srgbClr val="CC00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Familial </a:t>
            </a:r>
          </a:p>
          <a:p>
            <a:pPr algn="ctr"/>
            <a:r>
              <a:rPr lang="en-US" altLang="ar-SA" b="1">
                <a:solidFill>
                  <a:srgbClr val="FFFFFF"/>
                </a:solidFill>
                <a:latin typeface="Arial" pitchFamily="34" charset="0"/>
              </a:rPr>
              <a:t>Hyper-</a:t>
            </a:r>
          </a:p>
          <a:p>
            <a:pPr algn="ctr"/>
            <a:r>
              <a:rPr lang="en-US" altLang="ar-SA" sz="2000" b="1">
                <a:solidFill>
                  <a:srgbClr val="FFFFFF"/>
                </a:solidFill>
                <a:latin typeface="Arial" pitchFamily="34" charset="0"/>
              </a:rPr>
              <a:t>cholesterolaemia</a:t>
            </a:r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3810000" y="1836738"/>
            <a:ext cx="0" cy="3667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1606550" y="2209800"/>
            <a:ext cx="47117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1600200" y="2217738"/>
            <a:ext cx="0" cy="13573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2667000" y="2217738"/>
            <a:ext cx="0" cy="1381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4191000" y="2217738"/>
            <a:ext cx="0" cy="12049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5638800" y="2217738"/>
            <a:ext cx="0" cy="290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6324600" y="2217738"/>
            <a:ext cx="0" cy="21193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>
            <a:off x="6332538" y="2217738"/>
            <a:ext cx="1357312" cy="1814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6332538" y="2052638"/>
            <a:ext cx="747712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543800" cy="1249362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Lp</a:t>
            </a: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(a) 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distribution</a:t>
            </a: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in healthy individuals </a:t>
            </a:r>
            <a:endParaRPr lang="en-US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19800"/>
            <a:ext cx="8229600" cy="685800"/>
          </a:xfrm>
        </p:spPr>
        <p:txBody>
          <a:bodyPr>
            <a:normAutofit/>
          </a:bodyPr>
          <a:lstStyle/>
          <a:p>
            <a:r>
              <a:rPr lang="en-US" sz="1800" dirty="0" err="1">
                <a:latin typeface="Arial" pitchFamily="34" charset="0"/>
                <a:cs typeface="Arial" pitchFamily="34" charset="0"/>
              </a:rPr>
              <a:t>Nordestgaard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BG et al Lipoprotein(a) as a cardiovascular risk factor: current status.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Eur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Heart J 2010 Dec;31(23):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2844-53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4550" y="2209800"/>
            <a:ext cx="4914900" cy="2824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2"/>
            <a:ext cx="8826500" cy="125888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Lp</a:t>
            </a:r>
            <a:r>
              <a:rPr lang="en-US" sz="3600" b="1" dirty="0" smtClean="0">
                <a:solidFill>
                  <a:srgbClr val="002060"/>
                </a:solidFill>
              </a:rPr>
              <a:t>(a) levels (</a:t>
            </a:r>
            <a:r>
              <a:rPr lang="en-US" sz="3600" b="1" dirty="0" err="1" smtClean="0">
                <a:solidFill>
                  <a:srgbClr val="002060"/>
                </a:solidFill>
              </a:rPr>
              <a:t>ng</a:t>
            </a:r>
            <a:r>
              <a:rPr lang="en-US" sz="3600" b="1" dirty="0" smtClean="0">
                <a:solidFill>
                  <a:srgbClr val="002060"/>
                </a:solidFill>
              </a:rPr>
              <a:t>/ml)in T2DM and obesity in Saudis </a:t>
            </a:r>
            <a:endParaRPr lang="en-US" sz="3200" dirty="0">
              <a:solidFill>
                <a:srgbClr val="002060"/>
              </a:solidFill>
            </a:endParaRPr>
          </a:p>
        </p:txBody>
      </p:sp>
      <p:graphicFrame>
        <p:nvGraphicFramePr>
          <p:cNvPr id="4" name="Group 79"/>
          <p:cNvGraphicFramePr>
            <a:graphicFrameLocks/>
          </p:cNvGraphicFramePr>
          <p:nvPr/>
        </p:nvGraphicFramePr>
        <p:xfrm>
          <a:off x="2133600" y="2743200"/>
          <a:ext cx="6781799" cy="1828800"/>
        </p:xfrm>
        <a:graphic>
          <a:graphicData uri="http://schemas.openxmlformats.org/drawingml/2006/table">
            <a:tbl>
              <a:tblPr/>
              <a:tblGrid>
                <a:gridCol w="1496500"/>
                <a:gridCol w="2278935"/>
                <a:gridCol w="1887717"/>
                <a:gridCol w="111864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Females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P*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Controls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26.5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 11.8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25.7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138.2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113.7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162.2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±1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227.0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±290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183.4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±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64.4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47800" y="5417403"/>
            <a:ext cx="7467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(a) levels were elevated in T2DM and obesity; obesity having the highest levels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:\Documents and Settings\A. S. Warsy\My Documents\structure of lp(a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585608">
            <a:off x="149142" y="3886772"/>
            <a:ext cx="2000330" cy="1142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19"/>
          <p:cNvGrpSpPr/>
          <p:nvPr/>
        </p:nvGrpSpPr>
        <p:grpSpPr>
          <a:xfrm>
            <a:off x="381000" y="1790700"/>
            <a:ext cx="8382000" cy="3276600"/>
            <a:chOff x="457200" y="990600"/>
            <a:chExt cx="8382000" cy="3276600"/>
          </a:xfrm>
        </p:grpSpPr>
        <p:pic>
          <p:nvPicPr>
            <p:cNvPr id="29703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43600" y="1421203"/>
              <a:ext cx="2895600" cy="2845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tangle 14"/>
            <p:cNvSpPr/>
            <p:nvPr/>
          </p:nvSpPr>
          <p:spPr>
            <a:xfrm>
              <a:off x="6096000" y="4038600"/>
              <a:ext cx="24384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17"/>
            <p:cNvGrpSpPr/>
            <p:nvPr/>
          </p:nvGrpSpPr>
          <p:grpSpPr>
            <a:xfrm>
              <a:off x="457200" y="990600"/>
              <a:ext cx="2819400" cy="3200400"/>
              <a:chOff x="457200" y="990600"/>
              <a:chExt cx="2819400" cy="3200400"/>
            </a:xfrm>
          </p:grpSpPr>
          <p:graphicFrame>
            <p:nvGraphicFramePr>
              <p:cNvPr id="29701" name="Object 5"/>
              <p:cNvGraphicFramePr>
                <a:graphicFrameLocks noChangeAspect="1"/>
              </p:cNvGraphicFramePr>
              <p:nvPr/>
            </p:nvGraphicFramePr>
            <p:xfrm>
              <a:off x="457200" y="1581150"/>
              <a:ext cx="2743200" cy="2609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7893" r:id="rId4" imgW="4478694" imgH="3582955" progId="">
                      <p:embed/>
                    </p:oleObj>
                  </mc:Choice>
                  <mc:Fallback>
                    <p:oleObj r:id="rId4" imgW="4478694" imgH="3582955" progId="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t="10176" r="24423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7200" y="1581150"/>
                            <a:ext cx="2743200" cy="26098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" name="TextBox 12"/>
              <p:cNvSpPr txBox="1"/>
              <p:nvPr/>
            </p:nvSpPr>
            <p:spPr>
              <a:xfrm>
                <a:off x="1600200" y="1828800"/>
                <a:ext cx="16764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Arial" pitchFamily="34" charset="0"/>
                    <a:cs typeface="Arial" pitchFamily="34" charset="0"/>
                  </a:rPr>
                  <a:t>T2DM</a:t>
                </a:r>
                <a:endParaRPr lang="en-US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990600" y="990600"/>
                <a:ext cx="228600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781800" y="1459468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Obesity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7630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Frequency Distribution Histogram of Plasma </a:t>
            </a:r>
            <a:r>
              <a:rPr lang="en-US" sz="3600" b="1" dirty="0" err="1" smtClean="0">
                <a:solidFill>
                  <a:srgbClr val="002060"/>
                </a:solidFill>
              </a:rPr>
              <a:t>Lp</a:t>
            </a:r>
            <a:r>
              <a:rPr lang="en-US" sz="3600" b="1" dirty="0" smtClean="0">
                <a:solidFill>
                  <a:srgbClr val="002060"/>
                </a:solidFill>
              </a:rPr>
              <a:t>(a) in T2DM and obesity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05200" y="4191000"/>
            <a:ext cx="2286000" cy="25237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Normal:</a:t>
            </a:r>
            <a:endParaRPr lang="en-US" altLang="ar-SA" sz="2000" b="1" dirty="0" smtClean="0">
              <a:solidFill>
                <a:schemeClr val="bg1"/>
              </a:solidFill>
              <a:latin typeface="Times New Roman (Arabic)" charset="0"/>
            </a:endParaRPr>
          </a:p>
          <a:p>
            <a:pPr lvl="0"/>
            <a:r>
              <a:rPr lang="en-US" sz="2000" dirty="0" smtClean="0">
                <a:solidFill>
                  <a:schemeClr val="bg1"/>
                </a:solidFill>
                <a:latin typeface="Arial" charset="0"/>
              </a:rPr>
              <a:t>26.5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± 11.8 </a:t>
            </a:r>
            <a:r>
              <a:rPr lang="en-US" altLang="ar-SA" sz="2000" b="1" dirty="0" smtClean="0">
                <a:solidFill>
                  <a:schemeClr val="bg1"/>
                </a:solidFill>
                <a:latin typeface="Times New Roman (Arabic)" charset="0"/>
              </a:rPr>
              <a:t>mg/dl</a:t>
            </a:r>
          </a:p>
          <a:p>
            <a:pPr algn="ctr"/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Lp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(a) levels showed wide variations in the </a:t>
            </a:r>
            <a:r>
              <a:rPr lang="en-US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multifactorial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disorders 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293688"/>
            <a:ext cx="8637588" cy="1190625"/>
          </a:xfrm>
          <a:noFill/>
        </p:spPr>
        <p:txBody>
          <a:bodyPr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Insulin levels in Saudi 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T2DM and obesity, </a:t>
            </a: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compared to Control Group</a:t>
            </a:r>
          </a:p>
        </p:txBody>
      </p:sp>
      <p:graphicFrame>
        <p:nvGraphicFramePr>
          <p:cNvPr id="201798" name="Group 70"/>
          <p:cNvGraphicFramePr>
            <a:graphicFrameLocks noGrp="1"/>
          </p:cNvGraphicFramePr>
          <p:nvPr>
            <p:ph type="tbl" idx="1"/>
          </p:nvPr>
        </p:nvGraphicFramePr>
        <p:xfrm>
          <a:off x="1064301" y="1981200"/>
          <a:ext cx="3507699" cy="1608277"/>
        </p:xfrm>
        <a:graphic>
          <a:graphicData uri="http://schemas.openxmlformats.org/drawingml/2006/table">
            <a:tbl>
              <a:tblPr/>
              <a:tblGrid>
                <a:gridCol w="1528998"/>
                <a:gridCol w="1978701"/>
              </a:tblGrid>
              <a:tr h="419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Insulin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21.5 ±6.0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885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T2DM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36.9± 68.4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5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130.9±25.2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70"/>
          <p:cNvGraphicFramePr>
            <a:graphicFrameLocks/>
          </p:cNvGraphicFramePr>
          <p:nvPr/>
        </p:nvGraphicFramePr>
        <p:xfrm>
          <a:off x="4876800" y="3200400"/>
          <a:ext cx="3507699" cy="1764748"/>
        </p:xfrm>
        <a:graphic>
          <a:graphicData uri="http://schemas.openxmlformats.org/drawingml/2006/table">
            <a:tbl>
              <a:tblPr/>
              <a:tblGrid>
                <a:gridCol w="1528998"/>
                <a:gridCol w="1978701"/>
              </a:tblGrid>
              <a:tr h="525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C-peptide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0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22.5± 6.25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130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T2DM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25.5± 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0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Obesity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32.1± 10.1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229600" cy="2057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Genetic markers in T2DM and Obesity in Saudis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0" y="3657600"/>
            <a:ext cx="3886200" cy="2667000"/>
            <a:chOff x="1746" y="1084"/>
            <a:chExt cx="2483" cy="1853"/>
          </a:xfrm>
        </p:grpSpPr>
        <p:sp>
          <p:nvSpPr>
            <p:cNvPr id="24581" name="Freeform 5"/>
            <p:cNvSpPr>
              <a:spLocks/>
            </p:cNvSpPr>
            <p:nvPr/>
          </p:nvSpPr>
          <p:spPr bwMode="auto">
            <a:xfrm>
              <a:off x="3339" y="1842"/>
              <a:ext cx="634" cy="757"/>
            </a:xfrm>
            <a:custGeom>
              <a:avLst/>
              <a:gdLst/>
              <a:ahLst/>
              <a:cxnLst>
                <a:cxn ang="0">
                  <a:pos x="83" y="724"/>
                </a:cxn>
                <a:cxn ang="0">
                  <a:pos x="89" y="754"/>
                </a:cxn>
                <a:cxn ang="0">
                  <a:pos x="188" y="720"/>
                </a:cxn>
                <a:cxn ang="0">
                  <a:pos x="231" y="729"/>
                </a:cxn>
                <a:cxn ang="0">
                  <a:pos x="253" y="726"/>
                </a:cxn>
                <a:cxn ang="0">
                  <a:pos x="253" y="692"/>
                </a:cxn>
                <a:cxn ang="0">
                  <a:pos x="272" y="666"/>
                </a:cxn>
                <a:cxn ang="0">
                  <a:pos x="351" y="650"/>
                </a:cxn>
                <a:cxn ang="0">
                  <a:pos x="364" y="629"/>
                </a:cxn>
                <a:cxn ang="0">
                  <a:pos x="379" y="615"/>
                </a:cxn>
                <a:cxn ang="0">
                  <a:pos x="394" y="578"/>
                </a:cxn>
                <a:cxn ang="0">
                  <a:pos x="436" y="560"/>
                </a:cxn>
                <a:cxn ang="0">
                  <a:pos x="469" y="552"/>
                </a:cxn>
                <a:cxn ang="0">
                  <a:pos x="483" y="448"/>
                </a:cxn>
                <a:cxn ang="0">
                  <a:pos x="497" y="416"/>
                </a:cxn>
                <a:cxn ang="0">
                  <a:pos x="508" y="409"/>
                </a:cxn>
                <a:cxn ang="0">
                  <a:pos x="518" y="430"/>
                </a:cxn>
                <a:cxn ang="0">
                  <a:pos x="535" y="427"/>
                </a:cxn>
                <a:cxn ang="0">
                  <a:pos x="536" y="387"/>
                </a:cxn>
                <a:cxn ang="0">
                  <a:pos x="550" y="373"/>
                </a:cxn>
                <a:cxn ang="0">
                  <a:pos x="584" y="333"/>
                </a:cxn>
                <a:cxn ang="0">
                  <a:pos x="599" y="297"/>
                </a:cxn>
                <a:cxn ang="0">
                  <a:pos x="633" y="247"/>
                </a:cxn>
                <a:cxn ang="0">
                  <a:pos x="580" y="201"/>
                </a:cxn>
                <a:cxn ang="0">
                  <a:pos x="556" y="125"/>
                </a:cxn>
                <a:cxn ang="0">
                  <a:pos x="541" y="110"/>
                </a:cxn>
                <a:cxn ang="0">
                  <a:pos x="508" y="129"/>
                </a:cxn>
                <a:cxn ang="0">
                  <a:pos x="467" y="129"/>
                </a:cxn>
                <a:cxn ang="0">
                  <a:pos x="425" y="101"/>
                </a:cxn>
                <a:cxn ang="0">
                  <a:pos x="372" y="2"/>
                </a:cxn>
                <a:cxn ang="0">
                  <a:pos x="357" y="19"/>
                </a:cxn>
                <a:cxn ang="0">
                  <a:pos x="330" y="57"/>
                </a:cxn>
                <a:cxn ang="0">
                  <a:pos x="256" y="230"/>
                </a:cxn>
                <a:cxn ang="0">
                  <a:pos x="292" y="278"/>
                </a:cxn>
                <a:cxn ang="0">
                  <a:pos x="243" y="439"/>
                </a:cxn>
                <a:cxn ang="0">
                  <a:pos x="5" y="552"/>
                </a:cxn>
              </a:cxnLst>
              <a:rect l="0" t="0" r="r" b="b"/>
              <a:pathLst>
                <a:path w="634" h="757">
                  <a:moveTo>
                    <a:pt x="5" y="552"/>
                  </a:moveTo>
                  <a:lnTo>
                    <a:pt x="83" y="724"/>
                  </a:lnTo>
                  <a:lnTo>
                    <a:pt x="87" y="756"/>
                  </a:lnTo>
                  <a:lnTo>
                    <a:pt x="89" y="754"/>
                  </a:lnTo>
                  <a:lnTo>
                    <a:pt x="170" y="726"/>
                  </a:lnTo>
                  <a:lnTo>
                    <a:pt x="188" y="720"/>
                  </a:lnTo>
                  <a:lnTo>
                    <a:pt x="202" y="722"/>
                  </a:lnTo>
                  <a:lnTo>
                    <a:pt x="231" y="729"/>
                  </a:lnTo>
                  <a:lnTo>
                    <a:pt x="243" y="730"/>
                  </a:lnTo>
                  <a:lnTo>
                    <a:pt x="253" y="726"/>
                  </a:lnTo>
                  <a:lnTo>
                    <a:pt x="258" y="719"/>
                  </a:lnTo>
                  <a:lnTo>
                    <a:pt x="253" y="692"/>
                  </a:lnTo>
                  <a:lnTo>
                    <a:pt x="256" y="679"/>
                  </a:lnTo>
                  <a:lnTo>
                    <a:pt x="272" y="666"/>
                  </a:lnTo>
                  <a:lnTo>
                    <a:pt x="299" y="655"/>
                  </a:lnTo>
                  <a:lnTo>
                    <a:pt x="351" y="650"/>
                  </a:lnTo>
                  <a:lnTo>
                    <a:pt x="358" y="636"/>
                  </a:lnTo>
                  <a:lnTo>
                    <a:pt x="364" y="629"/>
                  </a:lnTo>
                  <a:lnTo>
                    <a:pt x="375" y="624"/>
                  </a:lnTo>
                  <a:lnTo>
                    <a:pt x="379" y="615"/>
                  </a:lnTo>
                  <a:lnTo>
                    <a:pt x="384" y="590"/>
                  </a:lnTo>
                  <a:lnTo>
                    <a:pt x="394" y="578"/>
                  </a:lnTo>
                  <a:lnTo>
                    <a:pt x="406" y="569"/>
                  </a:lnTo>
                  <a:lnTo>
                    <a:pt x="436" y="560"/>
                  </a:lnTo>
                  <a:lnTo>
                    <a:pt x="465" y="558"/>
                  </a:lnTo>
                  <a:lnTo>
                    <a:pt x="469" y="552"/>
                  </a:lnTo>
                  <a:lnTo>
                    <a:pt x="465" y="476"/>
                  </a:lnTo>
                  <a:lnTo>
                    <a:pt x="483" y="448"/>
                  </a:lnTo>
                  <a:lnTo>
                    <a:pt x="491" y="434"/>
                  </a:lnTo>
                  <a:lnTo>
                    <a:pt x="497" y="416"/>
                  </a:lnTo>
                  <a:lnTo>
                    <a:pt x="502" y="409"/>
                  </a:lnTo>
                  <a:lnTo>
                    <a:pt x="508" y="409"/>
                  </a:lnTo>
                  <a:lnTo>
                    <a:pt x="512" y="419"/>
                  </a:lnTo>
                  <a:lnTo>
                    <a:pt x="518" y="430"/>
                  </a:lnTo>
                  <a:lnTo>
                    <a:pt x="528" y="433"/>
                  </a:lnTo>
                  <a:lnTo>
                    <a:pt x="535" y="427"/>
                  </a:lnTo>
                  <a:lnTo>
                    <a:pt x="536" y="411"/>
                  </a:lnTo>
                  <a:lnTo>
                    <a:pt x="536" y="387"/>
                  </a:lnTo>
                  <a:lnTo>
                    <a:pt x="541" y="382"/>
                  </a:lnTo>
                  <a:lnTo>
                    <a:pt x="550" y="373"/>
                  </a:lnTo>
                  <a:lnTo>
                    <a:pt x="557" y="346"/>
                  </a:lnTo>
                  <a:lnTo>
                    <a:pt x="584" y="333"/>
                  </a:lnTo>
                  <a:lnTo>
                    <a:pt x="592" y="323"/>
                  </a:lnTo>
                  <a:lnTo>
                    <a:pt x="599" y="297"/>
                  </a:lnTo>
                  <a:lnTo>
                    <a:pt x="631" y="254"/>
                  </a:lnTo>
                  <a:lnTo>
                    <a:pt x="633" y="247"/>
                  </a:lnTo>
                  <a:lnTo>
                    <a:pt x="629" y="242"/>
                  </a:lnTo>
                  <a:lnTo>
                    <a:pt x="580" y="201"/>
                  </a:lnTo>
                  <a:lnTo>
                    <a:pt x="573" y="189"/>
                  </a:lnTo>
                  <a:lnTo>
                    <a:pt x="556" y="125"/>
                  </a:lnTo>
                  <a:lnTo>
                    <a:pt x="550" y="114"/>
                  </a:lnTo>
                  <a:lnTo>
                    <a:pt x="541" y="110"/>
                  </a:lnTo>
                  <a:lnTo>
                    <a:pt x="531" y="113"/>
                  </a:lnTo>
                  <a:lnTo>
                    <a:pt x="508" y="129"/>
                  </a:lnTo>
                  <a:lnTo>
                    <a:pt x="494" y="134"/>
                  </a:lnTo>
                  <a:lnTo>
                    <a:pt x="467" y="129"/>
                  </a:lnTo>
                  <a:lnTo>
                    <a:pt x="445" y="116"/>
                  </a:lnTo>
                  <a:lnTo>
                    <a:pt x="425" y="101"/>
                  </a:lnTo>
                  <a:lnTo>
                    <a:pt x="400" y="65"/>
                  </a:lnTo>
                  <a:lnTo>
                    <a:pt x="372" y="2"/>
                  </a:lnTo>
                  <a:lnTo>
                    <a:pt x="373" y="0"/>
                  </a:lnTo>
                  <a:lnTo>
                    <a:pt x="357" y="19"/>
                  </a:lnTo>
                  <a:lnTo>
                    <a:pt x="347" y="31"/>
                  </a:lnTo>
                  <a:lnTo>
                    <a:pt x="330" y="57"/>
                  </a:lnTo>
                  <a:lnTo>
                    <a:pt x="290" y="151"/>
                  </a:lnTo>
                  <a:lnTo>
                    <a:pt x="256" y="230"/>
                  </a:lnTo>
                  <a:lnTo>
                    <a:pt x="256" y="231"/>
                  </a:lnTo>
                  <a:lnTo>
                    <a:pt x="292" y="278"/>
                  </a:lnTo>
                  <a:lnTo>
                    <a:pt x="247" y="433"/>
                  </a:lnTo>
                  <a:lnTo>
                    <a:pt x="243" y="439"/>
                  </a:lnTo>
                  <a:lnTo>
                    <a:pt x="0" y="549"/>
                  </a:lnTo>
                  <a:lnTo>
                    <a:pt x="5" y="552"/>
                  </a:lnTo>
                </a:path>
              </a:pathLst>
            </a:custGeom>
            <a:solidFill>
              <a:srgbClr val="4040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2" name="Freeform 6"/>
            <p:cNvSpPr>
              <a:spLocks/>
            </p:cNvSpPr>
            <p:nvPr/>
          </p:nvSpPr>
          <p:spPr bwMode="auto">
            <a:xfrm>
              <a:off x="3280" y="1749"/>
              <a:ext cx="109" cy="191"/>
            </a:xfrm>
            <a:custGeom>
              <a:avLst/>
              <a:gdLst/>
              <a:ahLst/>
              <a:cxnLst>
                <a:cxn ang="0">
                  <a:pos x="3" y="181"/>
                </a:cxn>
                <a:cxn ang="0">
                  <a:pos x="29" y="170"/>
                </a:cxn>
                <a:cxn ang="0">
                  <a:pos x="40" y="170"/>
                </a:cxn>
                <a:cxn ang="0">
                  <a:pos x="52" y="173"/>
                </a:cxn>
                <a:cxn ang="0">
                  <a:pos x="70" y="185"/>
                </a:cxn>
                <a:cxn ang="0">
                  <a:pos x="80" y="190"/>
                </a:cxn>
                <a:cxn ang="0">
                  <a:pos x="90" y="189"/>
                </a:cxn>
                <a:cxn ang="0">
                  <a:pos x="105" y="178"/>
                </a:cxn>
                <a:cxn ang="0">
                  <a:pos x="105" y="177"/>
                </a:cxn>
                <a:cxn ang="0">
                  <a:pos x="108" y="136"/>
                </a:cxn>
                <a:cxn ang="0">
                  <a:pos x="105" y="104"/>
                </a:cxn>
                <a:cxn ang="0">
                  <a:pos x="108" y="92"/>
                </a:cxn>
                <a:cxn ang="0">
                  <a:pos x="103" y="68"/>
                </a:cxn>
                <a:cxn ang="0">
                  <a:pos x="108" y="53"/>
                </a:cxn>
                <a:cxn ang="0">
                  <a:pos x="108" y="49"/>
                </a:cxn>
                <a:cxn ang="0">
                  <a:pos x="105" y="45"/>
                </a:cxn>
                <a:cxn ang="0">
                  <a:pos x="92" y="43"/>
                </a:cxn>
                <a:cxn ang="0">
                  <a:pos x="86" y="34"/>
                </a:cxn>
                <a:cxn ang="0">
                  <a:pos x="84" y="24"/>
                </a:cxn>
                <a:cxn ang="0">
                  <a:pos x="75" y="8"/>
                </a:cxn>
                <a:cxn ang="0">
                  <a:pos x="67" y="1"/>
                </a:cxn>
                <a:cxn ang="0">
                  <a:pos x="59" y="0"/>
                </a:cxn>
                <a:cxn ang="0">
                  <a:pos x="51" y="4"/>
                </a:cxn>
                <a:cxn ang="0">
                  <a:pos x="32" y="35"/>
                </a:cxn>
                <a:cxn ang="0">
                  <a:pos x="31" y="52"/>
                </a:cxn>
                <a:cxn ang="0">
                  <a:pos x="35" y="61"/>
                </a:cxn>
                <a:cxn ang="0">
                  <a:pos x="38" y="74"/>
                </a:cxn>
                <a:cxn ang="0">
                  <a:pos x="35" y="86"/>
                </a:cxn>
                <a:cxn ang="0">
                  <a:pos x="13" y="72"/>
                </a:cxn>
                <a:cxn ang="0">
                  <a:pos x="3" y="98"/>
                </a:cxn>
                <a:cxn ang="0">
                  <a:pos x="4" y="129"/>
                </a:cxn>
                <a:cxn ang="0">
                  <a:pos x="0" y="177"/>
                </a:cxn>
                <a:cxn ang="0">
                  <a:pos x="3" y="181"/>
                </a:cxn>
              </a:cxnLst>
              <a:rect l="0" t="0" r="r" b="b"/>
              <a:pathLst>
                <a:path w="109" h="191">
                  <a:moveTo>
                    <a:pt x="3" y="181"/>
                  </a:moveTo>
                  <a:lnTo>
                    <a:pt x="29" y="170"/>
                  </a:lnTo>
                  <a:lnTo>
                    <a:pt x="40" y="170"/>
                  </a:lnTo>
                  <a:lnTo>
                    <a:pt x="52" y="173"/>
                  </a:lnTo>
                  <a:lnTo>
                    <a:pt x="70" y="185"/>
                  </a:lnTo>
                  <a:lnTo>
                    <a:pt x="80" y="190"/>
                  </a:lnTo>
                  <a:lnTo>
                    <a:pt x="90" y="189"/>
                  </a:lnTo>
                  <a:lnTo>
                    <a:pt x="105" y="178"/>
                  </a:lnTo>
                  <a:lnTo>
                    <a:pt x="105" y="177"/>
                  </a:lnTo>
                  <a:lnTo>
                    <a:pt x="108" y="136"/>
                  </a:lnTo>
                  <a:lnTo>
                    <a:pt x="105" y="104"/>
                  </a:lnTo>
                  <a:lnTo>
                    <a:pt x="108" y="92"/>
                  </a:lnTo>
                  <a:lnTo>
                    <a:pt x="103" y="68"/>
                  </a:lnTo>
                  <a:lnTo>
                    <a:pt x="108" y="53"/>
                  </a:lnTo>
                  <a:lnTo>
                    <a:pt x="108" y="49"/>
                  </a:lnTo>
                  <a:lnTo>
                    <a:pt x="105" y="45"/>
                  </a:lnTo>
                  <a:lnTo>
                    <a:pt x="92" y="43"/>
                  </a:lnTo>
                  <a:lnTo>
                    <a:pt x="86" y="34"/>
                  </a:lnTo>
                  <a:lnTo>
                    <a:pt x="84" y="24"/>
                  </a:lnTo>
                  <a:lnTo>
                    <a:pt x="75" y="8"/>
                  </a:lnTo>
                  <a:lnTo>
                    <a:pt x="67" y="1"/>
                  </a:lnTo>
                  <a:lnTo>
                    <a:pt x="59" y="0"/>
                  </a:lnTo>
                  <a:lnTo>
                    <a:pt x="51" y="4"/>
                  </a:lnTo>
                  <a:lnTo>
                    <a:pt x="32" y="35"/>
                  </a:lnTo>
                  <a:lnTo>
                    <a:pt x="31" y="52"/>
                  </a:lnTo>
                  <a:lnTo>
                    <a:pt x="35" y="61"/>
                  </a:lnTo>
                  <a:lnTo>
                    <a:pt x="38" y="74"/>
                  </a:lnTo>
                  <a:lnTo>
                    <a:pt x="35" y="86"/>
                  </a:lnTo>
                  <a:lnTo>
                    <a:pt x="13" y="72"/>
                  </a:lnTo>
                  <a:lnTo>
                    <a:pt x="3" y="98"/>
                  </a:lnTo>
                  <a:lnTo>
                    <a:pt x="4" y="129"/>
                  </a:lnTo>
                  <a:lnTo>
                    <a:pt x="0" y="177"/>
                  </a:lnTo>
                  <a:lnTo>
                    <a:pt x="3" y="181"/>
                  </a:lnTo>
                </a:path>
              </a:pathLst>
            </a:custGeom>
            <a:solidFill>
              <a:srgbClr val="8080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3" name="Freeform 7"/>
            <p:cNvSpPr>
              <a:spLocks/>
            </p:cNvSpPr>
            <p:nvPr/>
          </p:nvSpPr>
          <p:spPr bwMode="auto">
            <a:xfrm>
              <a:off x="2898" y="1312"/>
              <a:ext cx="161" cy="204"/>
            </a:xfrm>
            <a:custGeom>
              <a:avLst/>
              <a:gdLst/>
              <a:ahLst/>
              <a:cxnLst>
                <a:cxn ang="0">
                  <a:pos x="1" y="115"/>
                </a:cxn>
                <a:cxn ang="0">
                  <a:pos x="8" y="118"/>
                </a:cxn>
                <a:cxn ang="0">
                  <a:pos x="30" y="119"/>
                </a:cxn>
                <a:cxn ang="0">
                  <a:pos x="38" y="120"/>
                </a:cxn>
                <a:cxn ang="0">
                  <a:pos x="41" y="128"/>
                </a:cxn>
                <a:cxn ang="0">
                  <a:pos x="42" y="138"/>
                </a:cxn>
                <a:cxn ang="0">
                  <a:pos x="61" y="145"/>
                </a:cxn>
                <a:cxn ang="0">
                  <a:pos x="73" y="157"/>
                </a:cxn>
                <a:cxn ang="0">
                  <a:pos x="74" y="169"/>
                </a:cxn>
                <a:cxn ang="0">
                  <a:pos x="81" y="195"/>
                </a:cxn>
                <a:cxn ang="0">
                  <a:pos x="95" y="199"/>
                </a:cxn>
                <a:cxn ang="0">
                  <a:pos x="111" y="201"/>
                </a:cxn>
                <a:cxn ang="0">
                  <a:pos x="141" y="201"/>
                </a:cxn>
                <a:cxn ang="0">
                  <a:pos x="147" y="203"/>
                </a:cxn>
                <a:cxn ang="0">
                  <a:pos x="152" y="152"/>
                </a:cxn>
                <a:cxn ang="0">
                  <a:pos x="154" y="120"/>
                </a:cxn>
                <a:cxn ang="0">
                  <a:pos x="138" y="117"/>
                </a:cxn>
                <a:cxn ang="0">
                  <a:pos x="121" y="124"/>
                </a:cxn>
                <a:cxn ang="0">
                  <a:pos x="122" y="115"/>
                </a:cxn>
                <a:cxn ang="0">
                  <a:pos x="132" y="102"/>
                </a:cxn>
                <a:cxn ang="0">
                  <a:pos x="155" y="83"/>
                </a:cxn>
                <a:cxn ang="0">
                  <a:pos x="160" y="73"/>
                </a:cxn>
                <a:cxn ang="0">
                  <a:pos x="157" y="58"/>
                </a:cxn>
                <a:cxn ang="0">
                  <a:pos x="150" y="53"/>
                </a:cxn>
                <a:cxn ang="0">
                  <a:pos x="151" y="38"/>
                </a:cxn>
                <a:cxn ang="0">
                  <a:pos x="140" y="38"/>
                </a:cxn>
                <a:cxn ang="0">
                  <a:pos x="127" y="38"/>
                </a:cxn>
                <a:cxn ang="0">
                  <a:pos x="115" y="29"/>
                </a:cxn>
                <a:cxn ang="0">
                  <a:pos x="110" y="19"/>
                </a:cxn>
                <a:cxn ang="0">
                  <a:pos x="102" y="7"/>
                </a:cxn>
                <a:cxn ang="0">
                  <a:pos x="92" y="1"/>
                </a:cxn>
                <a:cxn ang="0">
                  <a:pos x="78" y="0"/>
                </a:cxn>
                <a:cxn ang="0">
                  <a:pos x="69" y="8"/>
                </a:cxn>
                <a:cxn ang="0">
                  <a:pos x="67" y="21"/>
                </a:cxn>
                <a:cxn ang="0">
                  <a:pos x="62" y="32"/>
                </a:cxn>
                <a:cxn ang="0">
                  <a:pos x="46" y="38"/>
                </a:cxn>
                <a:cxn ang="0">
                  <a:pos x="28" y="56"/>
                </a:cxn>
                <a:cxn ang="0">
                  <a:pos x="19" y="75"/>
                </a:cxn>
                <a:cxn ang="0">
                  <a:pos x="10" y="88"/>
                </a:cxn>
                <a:cxn ang="0">
                  <a:pos x="0" y="115"/>
                </a:cxn>
                <a:cxn ang="0">
                  <a:pos x="1" y="115"/>
                </a:cxn>
              </a:cxnLst>
              <a:rect l="0" t="0" r="r" b="b"/>
              <a:pathLst>
                <a:path w="161" h="204">
                  <a:moveTo>
                    <a:pt x="1" y="115"/>
                  </a:moveTo>
                  <a:lnTo>
                    <a:pt x="8" y="118"/>
                  </a:lnTo>
                  <a:lnTo>
                    <a:pt x="30" y="119"/>
                  </a:lnTo>
                  <a:lnTo>
                    <a:pt x="38" y="120"/>
                  </a:lnTo>
                  <a:lnTo>
                    <a:pt x="41" y="128"/>
                  </a:lnTo>
                  <a:lnTo>
                    <a:pt x="42" y="138"/>
                  </a:lnTo>
                  <a:lnTo>
                    <a:pt x="61" y="145"/>
                  </a:lnTo>
                  <a:lnTo>
                    <a:pt x="73" y="157"/>
                  </a:lnTo>
                  <a:lnTo>
                    <a:pt x="74" y="169"/>
                  </a:lnTo>
                  <a:lnTo>
                    <a:pt x="81" y="195"/>
                  </a:lnTo>
                  <a:lnTo>
                    <a:pt x="95" y="199"/>
                  </a:lnTo>
                  <a:lnTo>
                    <a:pt x="111" y="201"/>
                  </a:lnTo>
                  <a:lnTo>
                    <a:pt x="141" y="201"/>
                  </a:lnTo>
                  <a:lnTo>
                    <a:pt x="147" y="203"/>
                  </a:lnTo>
                  <a:lnTo>
                    <a:pt x="152" y="152"/>
                  </a:lnTo>
                  <a:lnTo>
                    <a:pt x="154" y="120"/>
                  </a:lnTo>
                  <a:lnTo>
                    <a:pt x="138" y="117"/>
                  </a:lnTo>
                  <a:lnTo>
                    <a:pt x="121" y="124"/>
                  </a:lnTo>
                  <a:lnTo>
                    <a:pt x="122" y="115"/>
                  </a:lnTo>
                  <a:lnTo>
                    <a:pt x="132" y="102"/>
                  </a:lnTo>
                  <a:lnTo>
                    <a:pt x="155" y="83"/>
                  </a:lnTo>
                  <a:lnTo>
                    <a:pt x="160" y="73"/>
                  </a:lnTo>
                  <a:lnTo>
                    <a:pt x="157" y="58"/>
                  </a:lnTo>
                  <a:lnTo>
                    <a:pt x="150" y="53"/>
                  </a:lnTo>
                  <a:lnTo>
                    <a:pt x="151" y="38"/>
                  </a:lnTo>
                  <a:lnTo>
                    <a:pt x="140" y="38"/>
                  </a:lnTo>
                  <a:lnTo>
                    <a:pt x="127" y="38"/>
                  </a:lnTo>
                  <a:lnTo>
                    <a:pt x="115" y="29"/>
                  </a:lnTo>
                  <a:lnTo>
                    <a:pt x="110" y="19"/>
                  </a:lnTo>
                  <a:lnTo>
                    <a:pt x="102" y="7"/>
                  </a:lnTo>
                  <a:lnTo>
                    <a:pt x="92" y="1"/>
                  </a:lnTo>
                  <a:lnTo>
                    <a:pt x="78" y="0"/>
                  </a:lnTo>
                  <a:lnTo>
                    <a:pt x="69" y="8"/>
                  </a:lnTo>
                  <a:lnTo>
                    <a:pt x="67" y="21"/>
                  </a:lnTo>
                  <a:lnTo>
                    <a:pt x="62" y="32"/>
                  </a:lnTo>
                  <a:lnTo>
                    <a:pt x="46" y="38"/>
                  </a:lnTo>
                  <a:lnTo>
                    <a:pt x="28" y="56"/>
                  </a:lnTo>
                  <a:lnTo>
                    <a:pt x="19" y="75"/>
                  </a:lnTo>
                  <a:lnTo>
                    <a:pt x="10" y="88"/>
                  </a:lnTo>
                  <a:lnTo>
                    <a:pt x="0" y="115"/>
                  </a:lnTo>
                  <a:lnTo>
                    <a:pt x="1" y="115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4" name="Freeform 8"/>
            <p:cNvSpPr>
              <a:spLocks/>
            </p:cNvSpPr>
            <p:nvPr/>
          </p:nvSpPr>
          <p:spPr bwMode="auto">
            <a:xfrm>
              <a:off x="3648" y="1729"/>
              <a:ext cx="49" cy="61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36" y="58"/>
                </a:cxn>
                <a:cxn ang="0">
                  <a:pos x="38" y="60"/>
                </a:cxn>
                <a:cxn ang="0">
                  <a:pos x="39" y="59"/>
                </a:cxn>
                <a:cxn ang="0">
                  <a:pos x="46" y="44"/>
                </a:cxn>
                <a:cxn ang="0">
                  <a:pos x="48" y="32"/>
                </a:cxn>
                <a:cxn ang="0">
                  <a:pos x="45" y="16"/>
                </a:cxn>
                <a:cxn ang="0">
                  <a:pos x="45" y="0"/>
                </a:cxn>
                <a:cxn ang="0">
                  <a:pos x="33" y="16"/>
                </a:cxn>
                <a:cxn ang="0">
                  <a:pos x="14" y="32"/>
                </a:cxn>
                <a:cxn ang="0">
                  <a:pos x="1" y="50"/>
                </a:cxn>
                <a:cxn ang="0">
                  <a:pos x="0" y="52"/>
                </a:cxn>
              </a:cxnLst>
              <a:rect l="0" t="0" r="r" b="b"/>
              <a:pathLst>
                <a:path w="49" h="61">
                  <a:moveTo>
                    <a:pt x="0" y="52"/>
                  </a:moveTo>
                  <a:lnTo>
                    <a:pt x="36" y="58"/>
                  </a:lnTo>
                  <a:lnTo>
                    <a:pt x="38" y="60"/>
                  </a:lnTo>
                  <a:lnTo>
                    <a:pt x="39" y="59"/>
                  </a:lnTo>
                  <a:lnTo>
                    <a:pt x="46" y="44"/>
                  </a:lnTo>
                  <a:lnTo>
                    <a:pt x="48" y="32"/>
                  </a:lnTo>
                  <a:lnTo>
                    <a:pt x="45" y="16"/>
                  </a:lnTo>
                  <a:lnTo>
                    <a:pt x="45" y="0"/>
                  </a:lnTo>
                  <a:lnTo>
                    <a:pt x="33" y="16"/>
                  </a:lnTo>
                  <a:lnTo>
                    <a:pt x="14" y="32"/>
                  </a:lnTo>
                  <a:lnTo>
                    <a:pt x="1" y="50"/>
                  </a:lnTo>
                  <a:lnTo>
                    <a:pt x="0" y="52"/>
                  </a:lnTo>
                </a:path>
              </a:pathLst>
            </a:custGeom>
            <a:solidFill>
              <a:srgbClr val="FF00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5" name="Freeform 9"/>
            <p:cNvSpPr>
              <a:spLocks/>
            </p:cNvSpPr>
            <p:nvPr/>
          </p:nvSpPr>
          <p:spPr bwMode="auto">
            <a:xfrm>
              <a:off x="1935" y="1089"/>
              <a:ext cx="1696" cy="1574"/>
            </a:xfrm>
            <a:custGeom>
              <a:avLst/>
              <a:gdLst/>
              <a:ahLst/>
              <a:cxnLst>
                <a:cxn ang="0">
                  <a:pos x="529" y="95"/>
                </a:cxn>
                <a:cxn ang="0">
                  <a:pos x="630" y="151"/>
                </a:cxn>
                <a:cxn ang="0">
                  <a:pos x="715" y="244"/>
                </a:cxn>
                <a:cxn ang="0">
                  <a:pos x="769" y="305"/>
                </a:cxn>
                <a:cxn ang="0">
                  <a:pos x="954" y="338"/>
                </a:cxn>
                <a:cxn ang="0">
                  <a:pos x="1001" y="343"/>
                </a:cxn>
                <a:cxn ang="0">
                  <a:pos x="1036" y="381"/>
                </a:cxn>
                <a:cxn ang="0">
                  <a:pos x="1073" y="425"/>
                </a:cxn>
                <a:cxn ang="0">
                  <a:pos x="1119" y="446"/>
                </a:cxn>
                <a:cxn ang="0">
                  <a:pos x="1159" y="483"/>
                </a:cxn>
                <a:cxn ang="0">
                  <a:pos x="1179" y="515"/>
                </a:cxn>
                <a:cxn ang="0">
                  <a:pos x="1222" y="553"/>
                </a:cxn>
                <a:cxn ang="0">
                  <a:pos x="1249" y="572"/>
                </a:cxn>
                <a:cxn ang="0">
                  <a:pos x="1276" y="634"/>
                </a:cxn>
                <a:cxn ang="0">
                  <a:pos x="1282" y="679"/>
                </a:cxn>
                <a:cxn ang="0">
                  <a:pos x="1302" y="734"/>
                </a:cxn>
                <a:cxn ang="0">
                  <a:pos x="1312" y="787"/>
                </a:cxn>
                <a:cxn ang="0">
                  <a:pos x="1348" y="841"/>
                </a:cxn>
                <a:cxn ang="0">
                  <a:pos x="1619" y="986"/>
                </a:cxn>
                <a:cxn ang="0">
                  <a:pos x="1650" y="1194"/>
                </a:cxn>
                <a:cxn ang="0">
                  <a:pos x="1400" y="1311"/>
                </a:cxn>
                <a:cxn ang="0">
                  <a:pos x="1337" y="1329"/>
                </a:cxn>
                <a:cxn ang="0">
                  <a:pos x="1111" y="1406"/>
                </a:cxn>
                <a:cxn ang="0">
                  <a:pos x="1000" y="1567"/>
                </a:cxn>
                <a:cxn ang="0">
                  <a:pos x="879" y="1490"/>
                </a:cxn>
                <a:cxn ang="0">
                  <a:pos x="753" y="1398"/>
                </a:cxn>
                <a:cxn ang="0">
                  <a:pos x="690" y="1434"/>
                </a:cxn>
                <a:cxn ang="0">
                  <a:pos x="681" y="1497"/>
                </a:cxn>
                <a:cxn ang="0">
                  <a:pos x="654" y="1486"/>
                </a:cxn>
                <a:cxn ang="0">
                  <a:pos x="626" y="1436"/>
                </a:cxn>
                <a:cxn ang="0">
                  <a:pos x="589" y="1393"/>
                </a:cxn>
                <a:cxn ang="0">
                  <a:pos x="534" y="1270"/>
                </a:cxn>
                <a:cxn ang="0">
                  <a:pos x="494" y="1200"/>
                </a:cxn>
                <a:cxn ang="0">
                  <a:pos x="419" y="1141"/>
                </a:cxn>
                <a:cxn ang="0">
                  <a:pos x="363" y="1056"/>
                </a:cxn>
                <a:cxn ang="0">
                  <a:pos x="360" y="922"/>
                </a:cxn>
                <a:cxn ang="0">
                  <a:pos x="327" y="846"/>
                </a:cxn>
                <a:cxn ang="0">
                  <a:pos x="259" y="802"/>
                </a:cxn>
                <a:cxn ang="0">
                  <a:pos x="212" y="751"/>
                </a:cxn>
                <a:cxn ang="0">
                  <a:pos x="215" y="686"/>
                </a:cxn>
                <a:cxn ang="0">
                  <a:pos x="179" y="651"/>
                </a:cxn>
                <a:cxn ang="0">
                  <a:pos x="135" y="590"/>
                </a:cxn>
                <a:cxn ang="0">
                  <a:pos x="56" y="431"/>
                </a:cxn>
                <a:cxn ang="0">
                  <a:pos x="43" y="261"/>
                </a:cxn>
                <a:cxn ang="0">
                  <a:pos x="88" y="282"/>
                </a:cxn>
                <a:cxn ang="0">
                  <a:pos x="108" y="232"/>
                </a:cxn>
                <a:cxn ang="0">
                  <a:pos x="205" y="189"/>
                </a:cxn>
                <a:cxn ang="0">
                  <a:pos x="184" y="105"/>
                </a:cxn>
              </a:cxnLst>
              <a:rect l="0" t="0" r="r" b="b"/>
              <a:pathLst>
                <a:path w="1696" h="1574">
                  <a:moveTo>
                    <a:pt x="374" y="0"/>
                  </a:moveTo>
                  <a:lnTo>
                    <a:pt x="395" y="15"/>
                  </a:lnTo>
                  <a:lnTo>
                    <a:pt x="408" y="21"/>
                  </a:lnTo>
                  <a:lnTo>
                    <a:pt x="529" y="95"/>
                  </a:lnTo>
                  <a:lnTo>
                    <a:pt x="546" y="109"/>
                  </a:lnTo>
                  <a:lnTo>
                    <a:pt x="569" y="118"/>
                  </a:lnTo>
                  <a:lnTo>
                    <a:pt x="603" y="135"/>
                  </a:lnTo>
                  <a:lnTo>
                    <a:pt x="630" y="151"/>
                  </a:lnTo>
                  <a:lnTo>
                    <a:pt x="670" y="187"/>
                  </a:lnTo>
                  <a:lnTo>
                    <a:pt x="701" y="204"/>
                  </a:lnTo>
                  <a:lnTo>
                    <a:pt x="708" y="215"/>
                  </a:lnTo>
                  <a:lnTo>
                    <a:pt x="715" y="244"/>
                  </a:lnTo>
                  <a:lnTo>
                    <a:pt x="723" y="272"/>
                  </a:lnTo>
                  <a:lnTo>
                    <a:pt x="736" y="286"/>
                  </a:lnTo>
                  <a:lnTo>
                    <a:pt x="751" y="297"/>
                  </a:lnTo>
                  <a:lnTo>
                    <a:pt x="769" y="305"/>
                  </a:lnTo>
                  <a:lnTo>
                    <a:pt x="814" y="317"/>
                  </a:lnTo>
                  <a:lnTo>
                    <a:pt x="861" y="328"/>
                  </a:lnTo>
                  <a:lnTo>
                    <a:pt x="908" y="332"/>
                  </a:lnTo>
                  <a:lnTo>
                    <a:pt x="954" y="338"/>
                  </a:lnTo>
                  <a:lnTo>
                    <a:pt x="965" y="338"/>
                  </a:lnTo>
                  <a:lnTo>
                    <a:pt x="971" y="341"/>
                  </a:lnTo>
                  <a:lnTo>
                    <a:pt x="993" y="343"/>
                  </a:lnTo>
                  <a:lnTo>
                    <a:pt x="1001" y="343"/>
                  </a:lnTo>
                  <a:lnTo>
                    <a:pt x="1004" y="351"/>
                  </a:lnTo>
                  <a:lnTo>
                    <a:pt x="1005" y="361"/>
                  </a:lnTo>
                  <a:lnTo>
                    <a:pt x="1023" y="369"/>
                  </a:lnTo>
                  <a:lnTo>
                    <a:pt x="1036" y="381"/>
                  </a:lnTo>
                  <a:lnTo>
                    <a:pt x="1037" y="393"/>
                  </a:lnTo>
                  <a:lnTo>
                    <a:pt x="1044" y="418"/>
                  </a:lnTo>
                  <a:lnTo>
                    <a:pt x="1058" y="422"/>
                  </a:lnTo>
                  <a:lnTo>
                    <a:pt x="1073" y="425"/>
                  </a:lnTo>
                  <a:lnTo>
                    <a:pt x="1102" y="425"/>
                  </a:lnTo>
                  <a:lnTo>
                    <a:pt x="1108" y="427"/>
                  </a:lnTo>
                  <a:lnTo>
                    <a:pt x="1111" y="428"/>
                  </a:lnTo>
                  <a:lnTo>
                    <a:pt x="1119" y="446"/>
                  </a:lnTo>
                  <a:lnTo>
                    <a:pt x="1135" y="461"/>
                  </a:lnTo>
                  <a:lnTo>
                    <a:pt x="1159" y="473"/>
                  </a:lnTo>
                  <a:lnTo>
                    <a:pt x="1161" y="478"/>
                  </a:lnTo>
                  <a:lnTo>
                    <a:pt x="1159" y="483"/>
                  </a:lnTo>
                  <a:lnTo>
                    <a:pt x="1142" y="495"/>
                  </a:lnTo>
                  <a:lnTo>
                    <a:pt x="1143" y="501"/>
                  </a:lnTo>
                  <a:lnTo>
                    <a:pt x="1163" y="515"/>
                  </a:lnTo>
                  <a:lnTo>
                    <a:pt x="1179" y="515"/>
                  </a:lnTo>
                  <a:lnTo>
                    <a:pt x="1185" y="522"/>
                  </a:lnTo>
                  <a:lnTo>
                    <a:pt x="1199" y="550"/>
                  </a:lnTo>
                  <a:lnTo>
                    <a:pt x="1216" y="550"/>
                  </a:lnTo>
                  <a:lnTo>
                    <a:pt x="1222" y="553"/>
                  </a:lnTo>
                  <a:lnTo>
                    <a:pt x="1225" y="557"/>
                  </a:lnTo>
                  <a:lnTo>
                    <a:pt x="1228" y="570"/>
                  </a:lnTo>
                  <a:lnTo>
                    <a:pt x="1243" y="570"/>
                  </a:lnTo>
                  <a:lnTo>
                    <a:pt x="1249" y="572"/>
                  </a:lnTo>
                  <a:lnTo>
                    <a:pt x="1251" y="576"/>
                  </a:lnTo>
                  <a:lnTo>
                    <a:pt x="1250" y="585"/>
                  </a:lnTo>
                  <a:lnTo>
                    <a:pt x="1260" y="611"/>
                  </a:lnTo>
                  <a:lnTo>
                    <a:pt x="1276" y="634"/>
                  </a:lnTo>
                  <a:lnTo>
                    <a:pt x="1284" y="638"/>
                  </a:lnTo>
                  <a:lnTo>
                    <a:pt x="1287" y="644"/>
                  </a:lnTo>
                  <a:lnTo>
                    <a:pt x="1280" y="662"/>
                  </a:lnTo>
                  <a:lnTo>
                    <a:pt x="1282" y="679"/>
                  </a:lnTo>
                  <a:lnTo>
                    <a:pt x="1273" y="704"/>
                  </a:lnTo>
                  <a:lnTo>
                    <a:pt x="1273" y="713"/>
                  </a:lnTo>
                  <a:lnTo>
                    <a:pt x="1282" y="728"/>
                  </a:lnTo>
                  <a:lnTo>
                    <a:pt x="1302" y="734"/>
                  </a:lnTo>
                  <a:lnTo>
                    <a:pt x="1310" y="744"/>
                  </a:lnTo>
                  <a:lnTo>
                    <a:pt x="1311" y="757"/>
                  </a:lnTo>
                  <a:lnTo>
                    <a:pt x="1309" y="775"/>
                  </a:lnTo>
                  <a:lnTo>
                    <a:pt x="1312" y="787"/>
                  </a:lnTo>
                  <a:lnTo>
                    <a:pt x="1334" y="808"/>
                  </a:lnTo>
                  <a:lnTo>
                    <a:pt x="1341" y="827"/>
                  </a:lnTo>
                  <a:lnTo>
                    <a:pt x="1344" y="835"/>
                  </a:lnTo>
                  <a:lnTo>
                    <a:pt x="1348" y="841"/>
                  </a:lnTo>
                  <a:lnTo>
                    <a:pt x="1408" y="943"/>
                  </a:lnTo>
                  <a:lnTo>
                    <a:pt x="1524" y="969"/>
                  </a:lnTo>
                  <a:lnTo>
                    <a:pt x="1542" y="977"/>
                  </a:lnTo>
                  <a:lnTo>
                    <a:pt x="1619" y="986"/>
                  </a:lnTo>
                  <a:lnTo>
                    <a:pt x="1643" y="990"/>
                  </a:lnTo>
                  <a:lnTo>
                    <a:pt x="1659" y="992"/>
                  </a:lnTo>
                  <a:lnTo>
                    <a:pt x="1695" y="1039"/>
                  </a:lnTo>
                  <a:lnTo>
                    <a:pt x="1650" y="1194"/>
                  </a:lnTo>
                  <a:lnTo>
                    <a:pt x="1645" y="1200"/>
                  </a:lnTo>
                  <a:lnTo>
                    <a:pt x="1402" y="1309"/>
                  </a:lnTo>
                  <a:lnTo>
                    <a:pt x="1407" y="1312"/>
                  </a:lnTo>
                  <a:lnTo>
                    <a:pt x="1400" y="1311"/>
                  </a:lnTo>
                  <a:lnTo>
                    <a:pt x="1397" y="1312"/>
                  </a:lnTo>
                  <a:lnTo>
                    <a:pt x="1366" y="1321"/>
                  </a:lnTo>
                  <a:lnTo>
                    <a:pt x="1353" y="1327"/>
                  </a:lnTo>
                  <a:lnTo>
                    <a:pt x="1337" y="1329"/>
                  </a:lnTo>
                  <a:lnTo>
                    <a:pt x="1284" y="1340"/>
                  </a:lnTo>
                  <a:lnTo>
                    <a:pt x="1157" y="1357"/>
                  </a:lnTo>
                  <a:lnTo>
                    <a:pt x="1134" y="1362"/>
                  </a:lnTo>
                  <a:lnTo>
                    <a:pt x="1111" y="1406"/>
                  </a:lnTo>
                  <a:lnTo>
                    <a:pt x="1086" y="1457"/>
                  </a:lnTo>
                  <a:lnTo>
                    <a:pt x="1055" y="1508"/>
                  </a:lnTo>
                  <a:lnTo>
                    <a:pt x="1033" y="1533"/>
                  </a:lnTo>
                  <a:lnTo>
                    <a:pt x="1000" y="1567"/>
                  </a:lnTo>
                  <a:lnTo>
                    <a:pt x="997" y="1572"/>
                  </a:lnTo>
                  <a:lnTo>
                    <a:pt x="969" y="1573"/>
                  </a:lnTo>
                  <a:lnTo>
                    <a:pt x="945" y="1559"/>
                  </a:lnTo>
                  <a:lnTo>
                    <a:pt x="879" y="1490"/>
                  </a:lnTo>
                  <a:lnTo>
                    <a:pt x="857" y="1470"/>
                  </a:lnTo>
                  <a:lnTo>
                    <a:pt x="787" y="1416"/>
                  </a:lnTo>
                  <a:lnTo>
                    <a:pt x="765" y="1415"/>
                  </a:lnTo>
                  <a:lnTo>
                    <a:pt x="753" y="1398"/>
                  </a:lnTo>
                  <a:lnTo>
                    <a:pt x="730" y="1384"/>
                  </a:lnTo>
                  <a:lnTo>
                    <a:pt x="717" y="1389"/>
                  </a:lnTo>
                  <a:lnTo>
                    <a:pt x="692" y="1415"/>
                  </a:lnTo>
                  <a:lnTo>
                    <a:pt x="690" y="1434"/>
                  </a:lnTo>
                  <a:lnTo>
                    <a:pt x="697" y="1448"/>
                  </a:lnTo>
                  <a:lnTo>
                    <a:pt x="692" y="1463"/>
                  </a:lnTo>
                  <a:lnTo>
                    <a:pt x="681" y="1475"/>
                  </a:lnTo>
                  <a:lnTo>
                    <a:pt x="681" y="1497"/>
                  </a:lnTo>
                  <a:lnTo>
                    <a:pt x="677" y="1510"/>
                  </a:lnTo>
                  <a:lnTo>
                    <a:pt x="664" y="1517"/>
                  </a:lnTo>
                  <a:lnTo>
                    <a:pt x="656" y="1516"/>
                  </a:lnTo>
                  <a:lnTo>
                    <a:pt x="654" y="1486"/>
                  </a:lnTo>
                  <a:lnTo>
                    <a:pt x="636" y="1481"/>
                  </a:lnTo>
                  <a:lnTo>
                    <a:pt x="633" y="1474"/>
                  </a:lnTo>
                  <a:lnTo>
                    <a:pt x="638" y="1446"/>
                  </a:lnTo>
                  <a:lnTo>
                    <a:pt x="626" y="1436"/>
                  </a:lnTo>
                  <a:lnTo>
                    <a:pt x="618" y="1426"/>
                  </a:lnTo>
                  <a:lnTo>
                    <a:pt x="613" y="1413"/>
                  </a:lnTo>
                  <a:lnTo>
                    <a:pt x="608" y="1408"/>
                  </a:lnTo>
                  <a:lnTo>
                    <a:pt x="589" y="1393"/>
                  </a:lnTo>
                  <a:lnTo>
                    <a:pt x="579" y="1366"/>
                  </a:lnTo>
                  <a:lnTo>
                    <a:pt x="557" y="1325"/>
                  </a:lnTo>
                  <a:lnTo>
                    <a:pt x="540" y="1296"/>
                  </a:lnTo>
                  <a:lnTo>
                    <a:pt x="534" y="1270"/>
                  </a:lnTo>
                  <a:lnTo>
                    <a:pt x="523" y="1247"/>
                  </a:lnTo>
                  <a:lnTo>
                    <a:pt x="507" y="1234"/>
                  </a:lnTo>
                  <a:lnTo>
                    <a:pt x="498" y="1221"/>
                  </a:lnTo>
                  <a:lnTo>
                    <a:pt x="494" y="1200"/>
                  </a:lnTo>
                  <a:lnTo>
                    <a:pt x="480" y="1190"/>
                  </a:lnTo>
                  <a:lnTo>
                    <a:pt x="473" y="1177"/>
                  </a:lnTo>
                  <a:lnTo>
                    <a:pt x="458" y="1160"/>
                  </a:lnTo>
                  <a:lnTo>
                    <a:pt x="419" y="1141"/>
                  </a:lnTo>
                  <a:lnTo>
                    <a:pt x="406" y="1130"/>
                  </a:lnTo>
                  <a:lnTo>
                    <a:pt x="388" y="1105"/>
                  </a:lnTo>
                  <a:lnTo>
                    <a:pt x="374" y="1088"/>
                  </a:lnTo>
                  <a:lnTo>
                    <a:pt x="363" y="1056"/>
                  </a:lnTo>
                  <a:lnTo>
                    <a:pt x="363" y="1029"/>
                  </a:lnTo>
                  <a:lnTo>
                    <a:pt x="365" y="982"/>
                  </a:lnTo>
                  <a:lnTo>
                    <a:pt x="367" y="959"/>
                  </a:lnTo>
                  <a:lnTo>
                    <a:pt x="360" y="922"/>
                  </a:lnTo>
                  <a:lnTo>
                    <a:pt x="349" y="908"/>
                  </a:lnTo>
                  <a:lnTo>
                    <a:pt x="342" y="895"/>
                  </a:lnTo>
                  <a:lnTo>
                    <a:pt x="334" y="848"/>
                  </a:lnTo>
                  <a:lnTo>
                    <a:pt x="327" y="846"/>
                  </a:lnTo>
                  <a:lnTo>
                    <a:pt x="304" y="833"/>
                  </a:lnTo>
                  <a:lnTo>
                    <a:pt x="286" y="811"/>
                  </a:lnTo>
                  <a:lnTo>
                    <a:pt x="278" y="806"/>
                  </a:lnTo>
                  <a:lnTo>
                    <a:pt x="259" y="802"/>
                  </a:lnTo>
                  <a:lnTo>
                    <a:pt x="250" y="791"/>
                  </a:lnTo>
                  <a:lnTo>
                    <a:pt x="236" y="771"/>
                  </a:lnTo>
                  <a:lnTo>
                    <a:pt x="222" y="762"/>
                  </a:lnTo>
                  <a:lnTo>
                    <a:pt x="212" y="751"/>
                  </a:lnTo>
                  <a:lnTo>
                    <a:pt x="212" y="745"/>
                  </a:lnTo>
                  <a:lnTo>
                    <a:pt x="219" y="706"/>
                  </a:lnTo>
                  <a:lnTo>
                    <a:pt x="219" y="694"/>
                  </a:lnTo>
                  <a:lnTo>
                    <a:pt x="215" y="686"/>
                  </a:lnTo>
                  <a:lnTo>
                    <a:pt x="205" y="681"/>
                  </a:lnTo>
                  <a:lnTo>
                    <a:pt x="197" y="672"/>
                  </a:lnTo>
                  <a:lnTo>
                    <a:pt x="191" y="659"/>
                  </a:lnTo>
                  <a:lnTo>
                    <a:pt x="179" y="651"/>
                  </a:lnTo>
                  <a:lnTo>
                    <a:pt x="173" y="636"/>
                  </a:lnTo>
                  <a:lnTo>
                    <a:pt x="158" y="613"/>
                  </a:lnTo>
                  <a:lnTo>
                    <a:pt x="140" y="603"/>
                  </a:lnTo>
                  <a:lnTo>
                    <a:pt x="135" y="590"/>
                  </a:lnTo>
                  <a:lnTo>
                    <a:pt x="107" y="520"/>
                  </a:lnTo>
                  <a:lnTo>
                    <a:pt x="100" y="516"/>
                  </a:lnTo>
                  <a:lnTo>
                    <a:pt x="67" y="445"/>
                  </a:lnTo>
                  <a:lnTo>
                    <a:pt x="56" y="431"/>
                  </a:lnTo>
                  <a:lnTo>
                    <a:pt x="43" y="425"/>
                  </a:lnTo>
                  <a:lnTo>
                    <a:pt x="0" y="418"/>
                  </a:lnTo>
                  <a:lnTo>
                    <a:pt x="12" y="380"/>
                  </a:lnTo>
                  <a:lnTo>
                    <a:pt x="43" y="261"/>
                  </a:lnTo>
                  <a:lnTo>
                    <a:pt x="58" y="264"/>
                  </a:lnTo>
                  <a:lnTo>
                    <a:pt x="69" y="272"/>
                  </a:lnTo>
                  <a:lnTo>
                    <a:pt x="78" y="280"/>
                  </a:lnTo>
                  <a:lnTo>
                    <a:pt x="88" y="282"/>
                  </a:lnTo>
                  <a:lnTo>
                    <a:pt x="94" y="277"/>
                  </a:lnTo>
                  <a:lnTo>
                    <a:pt x="94" y="270"/>
                  </a:lnTo>
                  <a:lnTo>
                    <a:pt x="99" y="244"/>
                  </a:lnTo>
                  <a:lnTo>
                    <a:pt x="108" y="232"/>
                  </a:lnTo>
                  <a:lnTo>
                    <a:pt x="121" y="225"/>
                  </a:lnTo>
                  <a:lnTo>
                    <a:pt x="151" y="225"/>
                  </a:lnTo>
                  <a:lnTo>
                    <a:pt x="194" y="212"/>
                  </a:lnTo>
                  <a:lnTo>
                    <a:pt x="205" y="189"/>
                  </a:lnTo>
                  <a:lnTo>
                    <a:pt x="239" y="176"/>
                  </a:lnTo>
                  <a:lnTo>
                    <a:pt x="214" y="133"/>
                  </a:lnTo>
                  <a:lnTo>
                    <a:pt x="208" y="121"/>
                  </a:lnTo>
                  <a:lnTo>
                    <a:pt x="184" y="105"/>
                  </a:lnTo>
                  <a:lnTo>
                    <a:pt x="176" y="92"/>
                  </a:lnTo>
                  <a:lnTo>
                    <a:pt x="291" y="32"/>
                  </a:lnTo>
                  <a:lnTo>
                    <a:pt x="374" y="0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6" name="Freeform 10"/>
            <p:cNvSpPr>
              <a:spLocks/>
            </p:cNvSpPr>
            <p:nvPr/>
          </p:nvSpPr>
          <p:spPr bwMode="auto">
            <a:xfrm>
              <a:off x="3281" y="1781"/>
              <a:ext cx="432" cy="301"/>
            </a:xfrm>
            <a:custGeom>
              <a:avLst/>
              <a:gdLst/>
              <a:ahLst/>
              <a:cxnLst>
                <a:cxn ang="0">
                  <a:pos x="0" y="149"/>
                </a:cxn>
                <a:cxn ang="0">
                  <a:pos x="26" y="138"/>
                </a:cxn>
                <a:cxn ang="0">
                  <a:pos x="38" y="138"/>
                </a:cxn>
                <a:cxn ang="0">
                  <a:pos x="50" y="141"/>
                </a:cxn>
                <a:cxn ang="0">
                  <a:pos x="68" y="153"/>
                </a:cxn>
                <a:cxn ang="0">
                  <a:pos x="79" y="158"/>
                </a:cxn>
                <a:cxn ang="0">
                  <a:pos x="88" y="157"/>
                </a:cxn>
                <a:cxn ang="0">
                  <a:pos x="104" y="146"/>
                </a:cxn>
                <a:cxn ang="0">
                  <a:pos x="117" y="143"/>
                </a:cxn>
                <a:cxn ang="0">
                  <a:pos x="135" y="147"/>
                </a:cxn>
                <a:cxn ang="0">
                  <a:pos x="157" y="146"/>
                </a:cxn>
                <a:cxn ang="0">
                  <a:pos x="180" y="143"/>
                </a:cxn>
                <a:cxn ang="0">
                  <a:pos x="193" y="131"/>
                </a:cxn>
                <a:cxn ang="0">
                  <a:pos x="200" y="129"/>
                </a:cxn>
                <a:cxn ang="0">
                  <a:pos x="207" y="131"/>
                </a:cxn>
                <a:cxn ang="0">
                  <a:pos x="224" y="137"/>
                </a:cxn>
                <a:cxn ang="0">
                  <a:pos x="230" y="124"/>
                </a:cxn>
                <a:cxn ang="0">
                  <a:pos x="245" y="113"/>
                </a:cxn>
                <a:cxn ang="0">
                  <a:pos x="266" y="108"/>
                </a:cxn>
                <a:cxn ang="0">
                  <a:pos x="287" y="80"/>
                </a:cxn>
                <a:cxn ang="0">
                  <a:pos x="302" y="64"/>
                </a:cxn>
                <a:cxn ang="0">
                  <a:pos x="307" y="54"/>
                </a:cxn>
                <a:cxn ang="0">
                  <a:pos x="318" y="51"/>
                </a:cxn>
                <a:cxn ang="0">
                  <a:pos x="334" y="36"/>
                </a:cxn>
                <a:cxn ang="0">
                  <a:pos x="361" y="8"/>
                </a:cxn>
                <a:cxn ang="0">
                  <a:pos x="368" y="0"/>
                </a:cxn>
                <a:cxn ang="0">
                  <a:pos x="404" y="6"/>
                </a:cxn>
                <a:cxn ang="0">
                  <a:pos x="406" y="8"/>
                </a:cxn>
                <a:cxn ang="0">
                  <a:pos x="409" y="10"/>
                </a:cxn>
                <a:cxn ang="0">
                  <a:pos x="425" y="43"/>
                </a:cxn>
                <a:cxn ang="0">
                  <a:pos x="431" y="70"/>
                </a:cxn>
                <a:cxn ang="0">
                  <a:pos x="415" y="89"/>
                </a:cxn>
                <a:cxn ang="0">
                  <a:pos x="405" y="101"/>
                </a:cxn>
                <a:cxn ang="0">
                  <a:pos x="388" y="127"/>
                </a:cxn>
                <a:cxn ang="0">
                  <a:pos x="347" y="220"/>
                </a:cxn>
                <a:cxn ang="0">
                  <a:pos x="314" y="299"/>
                </a:cxn>
                <a:cxn ang="0">
                  <a:pos x="313" y="300"/>
                </a:cxn>
                <a:cxn ang="0">
                  <a:pos x="298" y="298"/>
                </a:cxn>
                <a:cxn ang="0">
                  <a:pos x="273" y="294"/>
                </a:cxn>
                <a:cxn ang="0">
                  <a:pos x="195" y="285"/>
                </a:cxn>
                <a:cxn ang="0">
                  <a:pos x="178" y="277"/>
                </a:cxn>
                <a:cxn ang="0">
                  <a:pos x="61" y="251"/>
                </a:cxn>
                <a:cxn ang="0">
                  <a:pos x="1" y="149"/>
                </a:cxn>
                <a:cxn ang="0">
                  <a:pos x="0" y="149"/>
                </a:cxn>
              </a:cxnLst>
              <a:rect l="0" t="0" r="r" b="b"/>
              <a:pathLst>
                <a:path w="432" h="301">
                  <a:moveTo>
                    <a:pt x="0" y="149"/>
                  </a:moveTo>
                  <a:lnTo>
                    <a:pt x="26" y="138"/>
                  </a:lnTo>
                  <a:lnTo>
                    <a:pt x="38" y="138"/>
                  </a:lnTo>
                  <a:lnTo>
                    <a:pt x="50" y="141"/>
                  </a:lnTo>
                  <a:lnTo>
                    <a:pt x="68" y="153"/>
                  </a:lnTo>
                  <a:lnTo>
                    <a:pt x="79" y="158"/>
                  </a:lnTo>
                  <a:lnTo>
                    <a:pt x="88" y="157"/>
                  </a:lnTo>
                  <a:lnTo>
                    <a:pt x="104" y="146"/>
                  </a:lnTo>
                  <a:lnTo>
                    <a:pt x="117" y="143"/>
                  </a:lnTo>
                  <a:lnTo>
                    <a:pt x="135" y="147"/>
                  </a:lnTo>
                  <a:lnTo>
                    <a:pt x="157" y="146"/>
                  </a:lnTo>
                  <a:lnTo>
                    <a:pt x="180" y="143"/>
                  </a:lnTo>
                  <a:lnTo>
                    <a:pt x="193" y="131"/>
                  </a:lnTo>
                  <a:lnTo>
                    <a:pt x="200" y="129"/>
                  </a:lnTo>
                  <a:lnTo>
                    <a:pt x="207" y="131"/>
                  </a:lnTo>
                  <a:lnTo>
                    <a:pt x="224" y="137"/>
                  </a:lnTo>
                  <a:lnTo>
                    <a:pt x="230" y="124"/>
                  </a:lnTo>
                  <a:lnTo>
                    <a:pt x="245" y="113"/>
                  </a:lnTo>
                  <a:lnTo>
                    <a:pt x="266" y="108"/>
                  </a:lnTo>
                  <a:lnTo>
                    <a:pt x="287" y="80"/>
                  </a:lnTo>
                  <a:lnTo>
                    <a:pt x="302" y="64"/>
                  </a:lnTo>
                  <a:lnTo>
                    <a:pt x="307" y="54"/>
                  </a:lnTo>
                  <a:lnTo>
                    <a:pt x="318" y="51"/>
                  </a:lnTo>
                  <a:lnTo>
                    <a:pt x="334" y="36"/>
                  </a:lnTo>
                  <a:lnTo>
                    <a:pt x="361" y="8"/>
                  </a:lnTo>
                  <a:lnTo>
                    <a:pt x="368" y="0"/>
                  </a:lnTo>
                  <a:lnTo>
                    <a:pt x="404" y="6"/>
                  </a:lnTo>
                  <a:lnTo>
                    <a:pt x="406" y="8"/>
                  </a:lnTo>
                  <a:lnTo>
                    <a:pt x="409" y="10"/>
                  </a:lnTo>
                  <a:lnTo>
                    <a:pt x="425" y="43"/>
                  </a:lnTo>
                  <a:lnTo>
                    <a:pt x="431" y="70"/>
                  </a:lnTo>
                  <a:lnTo>
                    <a:pt x="415" y="89"/>
                  </a:lnTo>
                  <a:lnTo>
                    <a:pt x="405" y="101"/>
                  </a:lnTo>
                  <a:lnTo>
                    <a:pt x="388" y="127"/>
                  </a:lnTo>
                  <a:lnTo>
                    <a:pt x="347" y="220"/>
                  </a:lnTo>
                  <a:lnTo>
                    <a:pt x="314" y="299"/>
                  </a:lnTo>
                  <a:lnTo>
                    <a:pt x="313" y="300"/>
                  </a:lnTo>
                  <a:lnTo>
                    <a:pt x="298" y="298"/>
                  </a:lnTo>
                  <a:lnTo>
                    <a:pt x="273" y="294"/>
                  </a:lnTo>
                  <a:lnTo>
                    <a:pt x="195" y="285"/>
                  </a:lnTo>
                  <a:lnTo>
                    <a:pt x="178" y="277"/>
                  </a:lnTo>
                  <a:lnTo>
                    <a:pt x="61" y="251"/>
                  </a:lnTo>
                  <a:lnTo>
                    <a:pt x="1" y="149"/>
                  </a:lnTo>
                  <a:lnTo>
                    <a:pt x="0" y="149"/>
                  </a:lnTo>
                </a:path>
              </a:pathLst>
            </a:custGeom>
            <a:solidFill>
              <a:srgbClr val="CA65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7" name="Freeform 11"/>
            <p:cNvSpPr>
              <a:spLocks/>
            </p:cNvSpPr>
            <p:nvPr/>
          </p:nvSpPr>
          <p:spPr bwMode="auto">
            <a:xfrm>
              <a:off x="2568" y="2400"/>
              <a:ext cx="858" cy="537"/>
            </a:xfrm>
            <a:custGeom>
              <a:avLst/>
              <a:gdLst/>
              <a:ahLst/>
              <a:cxnLst>
                <a:cxn ang="0">
                  <a:pos x="117" y="535"/>
                </a:cxn>
                <a:cxn ang="0">
                  <a:pos x="151" y="531"/>
                </a:cxn>
                <a:cxn ang="0">
                  <a:pos x="187" y="530"/>
                </a:cxn>
                <a:cxn ang="0">
                  <a:pos x="208" y="507"/>
                </a:cxn>
                <a:cxn ang="0">
                  <a:pos x="228" y="485"/>
                </a:cxn>
                <a:cxn ang="0">
                  <a:pos x="256" y="469"/>
                </a:cxn>
                <a:cxn ang="0">
                  <a:pos x="295" y="458"/>
                </a:cxn>
                <a:cxn ang="0">
                  <a:pos x="349" y="453"/>
                </a:cxn>
                <a:cxn ang="0">
                  <a:pos x="396" y="446"/>
                </a:cxn>
                <a:cxn ang="0">
                  <a:pos x="418" y="430"/>
                </a:cxn>
                <a:cxn ang="0">
                  <a:pos x="439" y="416"/>
                </a:cxn>
                <a:cxn ang="0">
                  <a:pos x="470" y="421"/>
                </a:cxn>
                <a:cxn ang="0">
                  <a:pos x="495" y="416"/>
                </a:cxn>
                <a:cxn ang="0">
                  <a:pos x="543" y="374"/>
                </a:cxn>
                <a:cxn ang="0">
                  <a:pos x="579" y="350"/>
                </a:cxn>
                <a:cxn ang="0">
                  <a:pos x="632" y="339"/>
                </a:cxn>
                <a:cxn ang="0">
                  <a:pos x="711" y="327"/>
                </a:cxn>
                <a:cxn ang="0">
                  <a:pos x="735" y="323"/>
                </a:cxn>
                <a:cxn ang="0">
                  <a:pos x="770" y="306"/>
                </a:cxn>
                <a:cxn ang="0">
                  <a:pos x="796" y="287"/>
                </a:cxn>
                <a:cxn ang="0">
                  <a:pos x="801" y="239"/>
                </a:cxn>
                <a:cxn ang="0">
                  <a:pos x="816" y="220"/>
                </a:cxn>
                <a:cxn ang="0">
                  <a:pos x="857" y="205"/>
                </a:cxn>
                <a:cxn ang="0">
                  <a:pos x="848" y="162"/>
                </a:cxn>
                <a:cxn ang="0">
                  <a:pos x="772" y="1"/>
                </a:cxn>
                <a:cxn ang="0">
                  <a:pos x="742" y="8"/>
                </a:cxn>
                <a:cxn ang="0">
                  <a:pos x="717" y="17"/>
                </a:cxn>
                <a:cxn ang="0">
                  <a:pos x="678" y="24"/>
                </a:cxn>
                <a:cxn ang="0">
                  <a:pos x="580" y="39"/>
                </a:cxn>
                <a:cxn ang="0">
                  <a:pos x="508" y="49"/>
                </a:cxn>
                <a:cxn ang="0">
                  <a:pos x="485" y="83"/>
                </a:cxn>
                <a:cxn ang="0">
                  <a:pos x="460" y="133"/>
                </a:cxn>
                <a:cxn ang="0">
                  <a:pos x="429" y="187"/>
                </a:cxn>
                <a:cxn ang="0">
                  <a:pos x="403" y="219"/>
                </a:cxn>
                <a:cxn ang="0">
                  <a:pos x="370" y="254"/>
                </a:cxn>
                <a:cxn ang="0">
                  <a:pos x="344" y="261"/>
                </a:cxn>
                <a:cxn ang="0">
                  <a:pos x="316" y="250"/>
                </a:cxn>
                <a:cxn ang="0">
                  <a:pos x="250" y="184"/>
                </a:cxn>
                <a:cxn ang="0">
                  <a:pos x="215" y="152"/>
                </a:cxn>
                <a:cxn ang="0">
                  <a:pos x="150" y="105"/>
                </a:cxn>
                <a:cxn ang="0">
                  <a:pos x="124" y="92"/>
                </a:cxn>
                <a:cxn ang="0">
                  <a:pos x="100" y="75"/>
                </a:cxn>
                <a:cxn ang="0">
                  <a:pos x="75" y="87"/>
                </a:cxn>
                <a:cxn ang="0">
                  <a:pos x="58" y="115"/>
                </a:cxn>
                <a:cxn ang="0">
                  <a:pos x="63" y="138"/>
                </a:cxn>
                <a:cxn ang="0">
                  <a:pos x="52" y="160"/>
                </a:cxn>
                <a:cxn ang="0">
                  <a:pos x="47" y="188"/>
                </a:cxn>
                <a:cxn ang="0">
                  <a:pos x="34" y="204"/>
                </a:cxn>
                <a:cxn ang="0">
                  <a:pos x="28" y="218"/>
                </a:cxn>
                <a:cxn ang="0">
                  <a:pos x="30" y="248"/>
                </a:cxn>
                <a:cxn ang="0">
                  <a:pos x="24" y="271"/>
                </a:cxn>
                <a:cxn ang="0">
                  <a:pos x="30" y="289"/>
                </a:cxn>
                <a:cxn ang="0">
                  <a:pos x="15" y="298"/>
                </a:cxn>
                <a:cxn ang="0">
                  <a:pos x="4" y="311"/>
                </a:cxn>
                <a:cxn ang="0">
                  <a:pos x="25" y="335"/>
                </a:cxn>
                <a:cxn ang="0">
                  <a:pos x="47" y="349"/>
                </a:cxn>
                <a:cxn ang="0">
                  <a:pos x="52" y="377"/>
                </a:cxn>
                <a:cxn ang="0">
                  <a:pos x="52" y="405"/>
                </a:cxn>
                <a:cxn ang="0">
                  <a:pos x="67" y="425"/>
                </a:cxn>
                <a:cxn ang="0">
                  <a:pos x="75" y="450"/>
                </a:cxn>
                <a:cxn ang="0">
                  <a:pos x="83" y="478"/>
                </a:cxn>
                <a:cxn ang="0">
                  <a:pos x="86" y="505"/>
                </a:cxn>
              </a:cxnLst>
              <a:rect l="0" t="0" r="r" b="b"/>
              <a:pathLst>
                <a:path w="858" h="537">
                  <a:moveTo>
                    <a:pt x="94" y="528"/>
                  </a:moveTo>
                  <a:lnTo>
                    <a:pt x="95" y="528"/>
                  </a:lnTo>
                  <a:lnTo>
                    <a:pt x="96" y="529"/>
                  </a:lnTo>
                  <a:lnTo>
                    <a:pt x="97" y="530"/>
                  </a:lnTo>
                  <a:lnTo>
                    <a:pt x="98" y="530"/>
                  </a:lnTo>
                  <a:lnTo>
                    <a:pt x="98" y="531"/>
                  </a:lnTo>
                  <a:lnTo>
                    <a:pt x="99" y="532"/>
                  </a:lnTo>
                  <a:lnTo>
                    <a:pt x="100" y="532"/>
                  </a:lnTo>
                  <a:lnTo>
                    <a:pt x="100" y="533"/>
                  </a:lnTo>
                  <a:lnTo>
                    <a:pt x="101" y="533"/>
                  </a:lnTo>
                  <a:lnTo>
                    <a:pt x="102" y="534"/>
                  </a:lnTo>
                  <a:lnTo>
                    <a:pt x="102" y="535"/>
                  </a:lnTo>
                  <a:lnTo>
                    <a:pt x="103" y="535"/>
                  </a:lnTo>
                  <a:lnTo>
                    <a:pt x="104" y="535"/>
                  </a:lnTo>
                  <a:lnTo>
                    <a:pt x="104" y="536"/>
                  </a:lnTo>
                  <a:lnTo>
                    <a:pt x="105" y="536"/>
                  </a:lnTo>
                  <a:lnTo>
                    <a:pt x="106" y="536"/>
                  </a:lnTo>
                  <a:lnTo>
                    <a:pt x="108" y="536"/>
                  </a:lnTo>
                  <a:lnTo>
                    <a:pt x="110" y="536"/>
                  </a:lnTo>
                  <a:lnTo>
                    <a:pt x="111" y="535"/>
                  </a:lnTo>
                  <a:lnTo>
                    <a:pt x="113" y="535"/>
                  </a:lnTo>
                  <a:lnTo>
                    <a:pt x="114" y="535"/>
                  </a:lnTo>
                  <a:lnTo>
                    <a:pt x="116" y="535"/>
                  </a:lnTo>
                  <a:lnTo>
                    <a:pt x="117" y="535"/>
                  </a:lnTo>
                  <a:lnTo>
                    <a:pt x="118" y="535"/>
                  </a:lnTo>
                  <a:lnTo>
                    <a:pt x="119" y="535"/>
                  </a:lnTo>
                  <a:lnTo>
                    <a:pt x="121" y="535"/>
                  </a:lnTo>
                  <a:lnTo>
                    <a:pt x="122" y="535"/>
                  </a:lnTo>
                  <a:lnTo>
                    <a:pt x="124" y="535"/>
                  </a:lnTo>
                  <a:lnTo>
                    <a:pt x="125" y="535"/>
                  </a:lnTo>
                  <a:lnTo>
                    <a:pt x="127" y="535"/>
                  </a:lnTo>
                  <a:lnTo>
                    <a:pt x="128" y="534"/>
                  </a:lnTo>
                  <a:lnTo>
                    <a:pt x="129" y="534"/>
                  </a:lnTo>
                  <a:lnTo>
                    <a:pt x="130" y="534"/>
                  </a:lnTo>
                  <a:lnTo>
                    <a:pt x="132" y="534"/>
                  </a:lnTo>
                  <a:lnTo>
                    <a:pt x="133" y="534"/>
                  </a:lnTo>
                  <a:lnTo>
                    <a:pt x="135" y="533"/>
                  </a:lnTo>
                  <a:lnTo>
                    <a:pt x="137" y="533"/>
                  </a:lnTo>
                  <a:lnTo>
                    <a:pt x="139" y="533"/>
                  </a:lnTo>
                  <a:lnTo>
                    <a:pt x="140" y="533"/>
                  </a:lnTo>
                  <a:lnTo>
                    <a:pt x="142" y="533"/>
                  </a:lnTo>
                  <a:lnTo>
                    <a:pt x="143" y="532"/>
                  </a:lnTo>
                  <a:lnTo>
                    <a:pt x="144" y="532"/>
                  </a:lnTo>
                  <a:lnTo>
                    <a:pt x="146" y="532"/>
                  </a:lnTo>
                  <a:lnTo>
                    <a:pt x="147" y="532"/>
                  </a:lnTo>
                  <a:lnTo>
                    <a:pt x="149" y="531"/>
                  </a:lnTo>
                  <a:lnTo>
                    <a:pt x="150" y="531"/>
                  </a:lnTo>
                  <a:lnTo>
                    <a:pt x="151" y="531"/>
                  </a:lnTo>
                  <a:lnTo>
                    <a:pt x="153" y="530"/>
                  </a:lnTo>
                  <a:lnTo>
                    <a:pt x="154" y="530"/>
                  </a:lnTo>
                  <a:lnTo>
                    <a:pt x="155" y="530"/>
                  </a:lnTo>
                  <a:lnTo>
                    <a:pt x="157" y="530"/>
                  </a:lnTo>
                  <a:lnTo>
                    <a:pt x="158" y="530"/>
                  </a:lnTo>
                  <a:lnTo>
                    <a:pt x="159" y="530"/>
                  </a:lnTo>
                  <a:lnTo>
                    <a:pt x="160" y="530"/>
                  </a:lnTo>
                  <a:lnTo>
                    <a:pt x="161" y="530"/>
                  </a:lnTo>
                  <a:lnTo>
                    <a:pt x="163" y="530"/>
                  </a:lnTo>
                  <a:lnTo>
                    <a:pt x="165" y="530"/>
                  </a:lnTo>
                  <a:lnTo>
                    <a:pt x="166" y="530"/>
                  </a:lnTo>
                  <a:lnTo>
                    <a:pt x="168" y="530"/>
                  </a:lnTo>
                  <a:lnTo>
                    <a:pt x="169" y="530"/>
                  </a:lnTo>
                  <a:lnTo>
                    <a:pt x="171" y="530"/>
                  </a:lnTo>
                  <a:lnTo>
                    <a:pt x="173" y="530"/>
                  </a:lnTo>
                  <a:lnTo>
                    <a:pt x="175" y="530"/>
                  </a:lnTo>
                  <a:lnTo>
                    <a:pt x="176" y="530"/>
                  </a:lnTo>
                  <a:lnTo>
                    <a:pt x="178" y="530"/>
                  </a:lnTo>
                  <a:lnTo>
                    <a:pt x="180" y="530"/>
                  </a:lnTo>
                  <a:lnTo>
                    <a:pt x="182" y="530"/>
                  </a:lnTo>
                  <a:lnTo>
                    <a:pt x="183" y="530"/>
                  </a:lnTo>
                  <a:lnTo>
                    <a:pt x="184" y="530"/>
                  </a:lnTo>
                  <a:lnTo>
                    <a:pt x="186" y="530"/>
                  </a:lnTo>
                  <a:lnTo>
                    <a:pt x="187" y="530"/>
                  </a:lnTo>
                  <a:lnTo>
                    <a:pt x="188" y="530"/>
                  </a:lnTo>
                  <a:lnTo>
                    <a:pt x="190" y="530"/>
                  </a:lnTo>
                  <a:lnTo>
                    <a:pt x="191" y="530"/>
                  </a:lnTo>
                  <a:lnTo>
                    <a:pt x="193" y="530"/>
                  </a:lnTo>
                  <a:lnTo>
                    <a:pt x="193" y="528"/>
                  </a:lnTo>
                  <a:lnTo>
                    <a:pt x="195" y="526"/>
                  </a:lnTo>
                  <a:lnTo>
                    <a:pt x="195" y="525"/>
                  </a:lnTo>
                  <a:lnTo>
                    <a:pt x="196" y="524"/>
                  </a:lnTo>
                  <a:lnTo>
                    <a:pt x="197" y="523"/>
                  </a:lnTo>
                  <a:lnTo>
                    <a:pt x="198" y="522"/>
                  </a:lnTo>
                  <a:lnTo>
                    <a:pt x="198" y="521"/>
                  </a:lnTo>
                  <a:lnTo>
                    <a:pt x="199" y="520"/>
                  </a:lnTo>
                  <a:lnTo>
                    <a:pt x="200" y="518"/>
                  </a:lnTo>
                  <a:lnTo>
                    <a:pt x="201" y="517"/>
                  </a:lnTo>
                  <a:lnTo>
                    <a:pt x="202" y="517"/>
                  </a:lnTo>
                  <a:lnTo>
                    <a:pt x="202" y="515"/>
                  </a:lnTo>
                  <a:lnTo>
                    <a:pt x="203" y="514"/>
                  </a:lnTo>
                  <a:lnTo>
                    <a:pt x="204" y="513"/>
                  </a:lnTo>
                  <a:lnTo>
                    <a:pt x="205" y="512"/>
                  </a:lnTo>
                  <a:lnTo>
                    <a:pt x="205" y="511"/>
                  </a:lnTo>
                  <a:lnTo>
                    <a:pt x="206" y="511"/>
                  </a:lnTo>
                  <a:lnTo>
                    <a:pt x="207" y="508"/>
                  </a:lnTo>
                  <a:lnTo>
                    <a:pt x="208" y="508"/>
                  </a:lnTo>
                  <a:lnTo>
                    <a:pt x="208" y="507"/>
                  </a:lnTo>
                  <a:lnTo>
                    <a:pt x="209" y="506"/>
                  </a:lnTo>
                  <a:lnTo>
                    <a:pt x="210" y="504"/>
                  </a:lnTo>
                  <a:lnTo>
                    <a:pt x="211" y="503"/>
                  </a:lnTo>
                  <a:lnTo>
                    <a:pt x="212" y="502"/>
                  </a:lnTo>
                  <a:lnTo>
                    <a:pt x="213" y="501"/>
                  </a:lnTo>
                  <a:lnTo>
                    <a:pt x="213" y="500"/>
                  </a:lnTo>
                  <a:lnTo>
                    <a:pt x="214" y="500"/>
                  </a:lnTo>
                  <a:lnTo>
                    <a:pt x="214" y="499"/>
                  </a:lnTo>
                  <a:lnTo>
                    <a:pt x="215" y="498"/>
                  </a:lnTo>
                  <a:lnTo>
                    <a:pt x="215" y="497"/>
                  </a:lnTo>
                  <a:lnTo>
                    <a:pt x="216" y="497"/>
                  </a:lnTo>
                  <a:lnTo>
                    <a:pt x="217" y="495"/>
                  </a:lnTo>
                  <a:lnTo>
                    <a:pt x="218" y="493"/>
                  </a:lnTo>
                  <a:lnTo>
                    <a:pt x="219" y="493"/>
                  </a:lnTo>
                  <a:lnTo>
                    <a:pt x="219" y="492"/>
                  </a:lnTo>
                  <a:lnTo>
                    <a:pt x="219" y="491"/>
                  </a:lnTo>
                  <a:lnTo>
                    <a:pt x="220" y="491"/>
                  </a:lnTo>
                  <a:lnTo>
                    <a:pt x="221" y="490"/>
                  </a:lnTo>
                  <a:lnTo>
                    <a:pt x="221" y="489"/>
                  </a:lnTo>
                  <a:lnTo>
                    <a:pt x="223" y="488"/>
                  </a:lnTo>
                  <a:lnTo>
                    <a:pt x="224" y="487"/>
                  </a:lnTo>
                  <a:lnTo>
                    <a:pt x="226" y="486"/>
                  </a:lnTo>
                  <a:lnTo>
                    <a:pt x="227" y="485"/>
                  </a:lnTo>
                  <a:lnTo>
                    <a:pt x="228" y="485"/>
                  </a:lnTo>
                  <a:lnTo>
                    <a:pt x="229" y="484"/>
                  </a:lnTo>
                  <a:lnTo>
                    <a:pt x="230" y="483"/>
                  </a:lnTo>
                  <a:lnTo>
                    <a:pt x="231" y="482"/>
                  </a:lnTo>
                  <a:lnTo>
                    <a:pt x="232" y="482"/>
                  </a:lnTo>
                  <a:lnTo>
                    <a:pt x="233" y="481"/>
                  </a:lnTo>
                  <a:lnTo>
                    <a:pt x="234" y="481"/>
                  </a:lnTo>
                  <a:lnTo>
                    <a:pt x="236" y="480"/>
                  </a:lnTo>
                  <a:lnTo>
                    <a:pt x="237" y="479"/>
                  </a:lnTo>
                  <a:lnTo>
                    <a:pt x="237" y="478"/>
                  </a:lnTo>
                  <a:lnTo>
                    <a:pt x="239" y="478"/>
                  </a:lnTo>
                  <a:lnTo>
                    <a:pt x="239" y="477"/>
                  </a:lnTo>
                  <a:lnTo>
                    <a:pt x="241" y="477"/>
                  </a:lnTo>
                  <a:lnTo>
                    <a:pt x="242" y="475"/>
                  </a:lnTo>
                  <a:lnTo>
                    <a:pt x="243" y="475"/>
                  </a:lnTo>
                  <a:lnTo>
                    <a:pt x="243" y="474"/>
                  </a:lnTo>
                  <a:lnTo>
                    <a:pt x="245" y="473"/>
                  </a:lnTo>
                  <a:lnTo>
                    <a:pt x="246" y="473"/>
                  </a:lnTo>
                  <a:lnTo>
                    <a:pt x="247" y="473"/>
                  </a:lnTo>
                  <a:lnTo>
                    <a:pt x="248" y="471"/>
                  </a:lnTo>
                  <a:lnTo>
                    <a:pt x="250" y="471"/>
                  </a:lnTo>
                  <a:lnTo>
                    <a:pt x="252" y="470"/>
                  </a:lnTo>
                  <a:lnTo>
                    <a:pt x="253" y="470"/>
                  </a:lnTo>
                  <a:lnTo>
                    <a:pt x="254" y="469"/>
                  </a:lnTo>
                  <a:lnTo>
                    <a:pt x="256" y="469"/>
                  </a:lnTo>
                  <a:lnTo>
                    <a:pt x="257" y="469"/>
                  </a:lnTo>
                  <a:lnTo>
                    <a:pt x="257" y="468"/>
                  </a:lnTo>
                  <a:lnTo>
                    <a:pt x="259" y="467"/>
                  </a:lnTo>
                  <a:lnTo>
                    <a:pt x="260" y="467"/>
                  </a:lnTo>
                  <a:lnTo>
                    <a:pt x="261" y="467"/>
                  </a:lnTo>
                  <a:lnTo>
                    <a:pt x="263" y="466"/>
                  </a:lnTo>
                  <a:lnTo>
                    <a:pt x="264" y="466"/>
                  </a:lnTo>
                  <a:lnTo>
                    <a:pt x="265" y="465"/>
                  </a:lnTo>
                  <a:lnTo>
                    <a:pt x="267" y="464"/>
                  </a:lnTo>
                  <a:lnTo>
                    <a:pt x="268" y="464"/>
                  </a:lnTo>
                  <a:lnTo>
                    <a:pt x="270" y="463"/>
                  </a:lnTo>
                  <a:lnTo>
                    <a:pt x="271" y="463"/>
                  </a:lnTo>
                  <a:lnTo>
                    <a:pt x="272" y="462"/>
                  </a:lnTo>
                  <a:lnTo>
                    <a:pt x="274" y="462"/>
                  </a:lnTo>
                  <a:lnTo>
                    <a:pt x="276" y="461"/>
                  </a:lnTo>
                  <a:lnTo>
                    <a:pt x="278" y="460"/>
                  </a:lnTo>
                  <a:lnTo>
                    <a:pt x="281" y="460"/>
                  </a:lnTo>
                  <a:lnTo>
                    <a:pt x="283" y="460"/>
                  </a:lnTo>
                  <a:lnTo>
                    <a:pt x="285" y="460"/>
                  </a:lnTo>
                  <a:lnTo>
                    <a:pt x="287" y="459"/>
                  </a:lnTo>
                  <a:lnTo>
                    <a:pt x="290" y="459"/>
                  </a:lnTo>
                  <a:lnTo>
                    <a:pt x="291" y="459"/>
                  </a:lnTo>
                  <a:lnTo>
                    <a:pt x="292" y="458"/>
                  </a:lnTo>
                  <a:lnTo>
                    <a:pt x="295" y="458"/>
                  </a:lnTo>
                  <a:lnTo>
                    <a:pt x="296" y="458"/>
                  </a:lnTo>
                  <a:lnTo>
                    <a:pt x="298" y="458"/>
                  </a:lnTo>
                  <a:lnTo>
                    <a:pt x="301" y="458"/>
                  </a:lnTo>
                  <a:lnTo>
                    <a:pt x="302" y="457"/>
                  </a:lnTo>
                  <a:lnTo>
                    <a:pt x="303" y="457"/>
                  </a:lnTo>
                  <a:lnTo>
                    <a:pt x="306" y="456"/>
                  </a:lnTo>
                  <a:lnTo>
                    <a:pt x="307" y="456"/>
                  </a:lnTo>
                  <a:lnTo>
                    <a:pt x="309" y="456"/>
                  </a:lnTo>
                  <a:lnTo>
                    <a:pt x="312" y="455"/>
                  </a:lnTo>
                  <a:lnTo>
                    <a:pt x="313" y="455"/>
                  </a:lnTo>
                  <a:lnTo>
                    <a:pt x="314" y="455"/>
                  </a:lnTo>
                  <a:lnTo>
                    <a:pt x="317" y="455"/>
                  </a:lnTo>
                  <a:lnTo>
                    <a:pt x="318" y="455"/>
                  </a:lnTo>
                  <a:lnTo>
                    <a:pt x="321" y="455"/>
                  </a:lnTo>
                  <a:lnTo>
                    <a:pt x="324" y="454"/>
                  </a:lnTo>
                  <a:lnTo>
                    <a:pt x="328" y="454"/>
                  </a:lnTo>
                  <a:lnTo>
                    <a:pt x="332" y="454"/>
                  </a:lnTo>
                  <a:lnTo>
                    <a:pt x="334" y="454"/>
                  </a:lnTo>
                  <a:lnTo>
                    <a:pt x="336" y="454"/>
                  </a:lnTo>
                  <a:lnTo>
                    <a:pt x="340" y="453"/>
                  </a:lnTo>
                  <a:lnTo>
                    <a:pt x="342" y="453"/>
                  </a:lnTo>
                  <a:lnTo>
                    <a:pt x="344" y="453"/>
                  </a:lnTo>
                  <a:lnTo>
                    <a:pt x="348" y="453"/>
                  </a:lnTo>
                  <a:lnTo>
                    <a:pt x="349" y="453"/>
                  </a:lnTo>
                  <a:lnTo>
                    <a:pt x="351" y="453"/>
                  </a:lnTo>
                  <a:lnTo>
                    <a:pt x="356" y="453"/>
                  </a:lnTo>
                  <a:lnTo>
                    <a:pt x="358" y="453"/>
                  </a:lnTo>
                  <a:lnTo>
                    <a:pt x="359" y="453"/>
                  </a:lnTo>
                  <a:lnTo>
                    <a:pt x="363" y="453"/>
                  </a:lnTo>
                  <a:lnTo>
                    <a:pt x="365" y="453"/>
                  </a:lnTo>
                  <a:lnTo>
                    <a:pt x="367" y="453"/>
                  </a:lnTo>
                  <a:lnTo>
                    <a:pt x="371" y="453"/>
                  </a:lnTo>
                  <a:lnTo>
                    <a:pt x="373" y="453"/>
                  </a:lnTo>
                  <a:lnTo>
                    <a:pt x="375" y="453"/>
                  </a:lnTo>
                  <a:lnTo>
                    <a:pt x="379" y="453"/>
                  </a:lnTo>
                  <a:lnTo>
                    <a:pt x="381" y="453"/>
                  </a:lnTo>
                  <a:lnTo>
                    <a:pt x="383" y="453"/>
                  </a:lnTo>
                  <a:lnTo>
                    <a:pt x="384" y="452"/>
                  </a:lnTo>
                  <a:lnTo>
                    <a:pt x="386" y="451"/>
                  </a:lnTo>
                  <a:lnTo>
                    <a:pt x="387" y="450"/>
                  </a:lnTo>
                  <a:lnTo>
                    <a:pt x="388" y="450"/>
                  </a:lnTo>
                  <a:lnTo>
                    <a:pt x="389" y="449"/>
                  </a:lnTo>
                  <a:lnTo>
                    <a:pt x="391" y="449"/>
                  </a:lnTo>
                  <a:lnTo>
                    <a:pt x="392" y="448"/>
                  </a:lnTo>
                  <a:lnTo>
                    <a:pt x="393" y="447"/>
                  </a:lnTo>
                  <a:lnTo>
                    <a:pt x="394" y="447"/>
                  </a:lnTo>
                  <a:lnTo>
                    <a:pt x="395" y="447"/>
                  </a:lnTo>
                  <a:lnTo>
                    <a:pt x="396" y="446"/>
                  </a:lnTo>
                  <a:lnTo>
                    <a:pt x="397" y="445"/>
                  </a:lnTo>
                  <a:lnTo>
                    <a:pt x="398" y="445"/>
                  </a:lnTo>
                  <a:lnTo>
                    <a:pt x="399" y="444"/>
                  </a:lnTo>
                  <a:lnTo>
                    <a:pt x="400" y="444"/>
                  </a:lnTo>
                  <a:lnTo>
                    <a:pt x="402" y="442"/>
                  </a:lnTo>
                  <a:lnTo>
                    <a:pt x="403" y="442"/>
                  </a:lnTo>
                  <a:lnTo>
                    <a:pt x="404" y="442"/>
                  </a:lnTo>
                  <a:lnTo>
                    <a:pt x="405" y="441"/>
                  </a:lnTo>
                  <a:lnTo>
                    <a:pt x="406" y="441"/>
                  </a:lnTo>
                  <a:lnTo>
                    <a:pt x="407" y="440"/>
                  </a:lnTo>
                  <a:lnTo>
                    <a:pt x="409" y="439"/>
                  </a:lnTo>
                  <a:lnTo>
                    <a:pt x="409" y="438"/>
                  </a:lnTo>
                  <a:lnTo>
                    <a:pt x="410" y="438"/>
                  </a:lnTo>
                  <a:lnTo>
                    <a:pt x="411" y="437"/>
                  </a:lnTo>
                  <a:lnTo>
                    <a:pt x="411" y="436"/>
                  </a:lnTo>
                  <a:lnTo>
                    <a:pt x="413" y="435"/>
                  </a:lnTo>
                  <a:lnTo>
                    <a:pt x="413" y="434"/>
                  </a:lnTo>
                  <a:lnTo>
                    <a:pt x="414" y="433"/>
                  </a:lnTo>
                  <a:lnTo>
                    <a:pt x="415" y="433"/>
                  </a:lnTo>
                  <a:lnTo>
                    <a:pt x="415" y="431"/>
                  </a:lnTo>
                  <a:lnTo>
                    <a:pt x="416" y="431"/>
                  </a:lnTo>
                  <a:lnTo>
                    <a:pt x="417" y="431"/>
                  </a:lnTo>
                  <a:lnTo>
                    <a:pt x="417" y="430"/>
                  </a:lnTo>
                  <a:lnTo>
                    <a:pt x="418" y="430"/>
                  </a:lnTo>
                  <a:lnTo>
                    <a:pt x="418" y="429"/>
                  </a:lnTo>
                  <a:lnTo>
                    <a:pt x="419" y="429"/>
                  </a:lnTo>
                  <a:lnTo>
                    <a:pt x="420" y="428"/>
                  </a:lnTo>
                  <a:lnTo>
                    <a:pt x="421" y="427"/>
                  </a:lnTo>
                  <a:lnTo>
                    <a:pt x="422" y="427"/>
                  </a:lnTo>
                  <a:lnTo>
                    <a:pt x="422" y="426"/>
                  </a:lnTo>
                  <a:lnTo>
                    <a:pt x="423" y="425"/>
                  </a:lnTo>
                  <a:lnTo>
                    <a:pt x="424" y="425"/>
                  </a:lnTo>
                  <a:lnTo>
                    <a:pt x="424" y="424"/>
                  </a:lnTo>
                  <a:lnTo>
                    <a:pt x="425" y="424"/>
                  </a:lnTo>
                  <a:lnTo>
                    <a:pt x="426" y="423"/>
                  </a:lnTo>
                  <a:lnTo>
                    <a:pt x="426" y="422"/>
                  </a:lnTo>
                  <a:lnTo>
                    <a:pt x="428" y="422"/>
                  </a:lnTo>
                  <a:lnTo>
                    <a:pt x="429" y="421"/>
                  </a:lnTo>
                  <a:lnTo>
                    <a:pt x="429" y="420"/>
                  </a:lnTo>
                  <a:lnTo>
                    <a:pt x="430" y="420"/>
                  </a:lnTo>
                  <a:lnTo>
                    <a:pt x="431" y="419"/>
                  </a:lnTo>
                  <a:lnTo>
                    <a:pt x="432" y="418"/>
                  </a:lnTo>
                  <a:lnTo>
                    <a:pt x="433" y="418"/>
                  </a:lnTo>
                  <a:lnTo>
                    <a:pt x="435" y="417"/>
                  </a:lnTo>
                  <a:lnTo>
                    <a:pt x="436" y="417"/>
                  </a:lnTo>
                  <a:lnTo>
                    <a:pt x="437" y="417"/>
                  </a:lnTo>
                  <a:lnTo>
                    <a:pt x="438" y="416"/>
                  </a:lnTo>
                  <a:lnTo>
                    <a:pt x="439" y="416"/>
                  </a:lnTo>
                  <a:lnTo>
                    <a:pt x="440" y="416"/>
                  </a:lnTo>
                  <a:lnTo>
                    <a:pt x="442" y="416"/>
                  </a:lnTo>
                  <a:lnTo>
                    <a:pt x="443" y="416"/>
                  </a:lnTo>
                  <a:lnTo>
                    <a:pt x="444" y="416"/>
                  </a:lnTo>
                  <a:lnTo>
                    <a:pt x="445" y="416"/>
                  </a:lnTo>
                  <a:lnTo>
                    <a:pt x="446" y="416"/>
                  </a:lnTo>
                  <a:lnTo>
                    <a:pt x="447" y="416"/>
                  </a:lnTo>
                  <a:lnTo>
                    <a:pt x="448" y="416"/>
                  </a:lnTo>
                  <a:lnTo>
                    <a:pt x="449" y="416"/>
                  </a:lnTo>
                  <a:lnTo>
                    <a:pt x="451" y="415"/>
                  </a:lnTo>
                  <a:lnTo>
                    <a:pt x="452" y="415"/>
                  </a:lnTo>
                  <a:lnTo>
                    <a:pt x="453" y="416"/>
                  </a:lnTo>
                  <a:lnTo>
                    <a:pt x="455" y="416"/>
                  </a:lnTo>
                  <a:lnTo>
                    <a:pt x="457" y="416"/>
                  </a:lnTo>
                  <a:lnTo>
                    <a:pt x="457" y="417"/>
                  </a:lnTo>
                  <a:lnTo>
                    <a:pt x="458" y="417"/>
                  </a:lnTo>
                  <a:lnTo>
                    <a:pt x="460" y="418"/>
                  </a:lnTo>
                  <a:lnTo>
                    <a:pt x="461" y="418"/>
                  </a:lnTo>
                  <a:lnTo>
                    <a:pt x="462" y="418"/>
                  </a:lnTo>
                  <a:lnTo>
                    <a:pt x="464" y="419"/>
                  </a:lnTo>
                  <a:lnTo>
                    <a:pt x="465" y="419"/>
                  </a:lnTo>
                  <a:lnTo>
                    <a:pt x="467" y="420"/>
                  </a:lnTo>
                  <a:lnTo>
                    <a:pt x="468" y="420"/>
                  </a:lnTo>
                  <a:lnTo>
                    <a:pt x="470" y="421"/>
                  </a:lnTo>
                  <a:lnTo>
                    <a:pt x="471" y="421"/>
                  </a:lnTo>
                  <a:lnTo>
                    <a:pt x="472" y="422"/>
                  </a:lnTo>
                  <a:lnTo>
                    <a:pt x="473" y="422"/>
                  </a:lnTo>
                  <a:lnTo>
                    <a:pt x="475" y="422"/>
                  </a:lnTo>
                  <a:lnTo>
                    <a:pt x="477" y="423"/>
                  </a:lnTo>
                  <a:lnTo>
                    <a:pt x="479" y="424"/>
                  </a:lnTo>
                  <a:lnTo>
                    <a:pt x="479" y="423"/>
                  </a:lnTo>
                  <a:lnTo>
                    <a:pt x="480" y="423"/>
                  </a:lnTo>
                  <a:lnTo>
                    <a:pt x="481" y="423"/>
                  </a:lnTo>
                  <a:lnTo>
                    <a:pt x="482" y="422"/>
                  </a:lnTo>
                  <a:lnTo>
                    <a:pt x="483" y="422"/>
                  </a:lnTo>
                  <a:lnTo>
                    <a:pt x="484" y="422"/>
                  </a:lnTo>
                  <a:lnTo>
                    <a:pt x="485" y="422"/>
                  </a:lnTo>
                  <a:lnTo>
                    <a:pt x="486" y="422"/>
                  </a:lnTo>
                  <a:lnTo>
                    <a:pt x="487" y="422"/>
                  </a:lnTo>
                  <a:lnTo>
                    <a:pt x="488" y="422"/>
                  </a:lnTo>
                  <a:lnTo>
                    <a:pt x="488" y="421"/>
                  </a:lnTo>
                  <a:lnTo>
                    <a:pt x="490" y="420"/>
                  </a:lnTo>
                  <a:lnTo>
                    <a:pt x="490" y="419"/>
                  </a:lnTo>
                  <a:lnTo>
                    <a:pt x="491" y="419"/>
                  </a:lnTo>
                  <a:lnTo>
                    <a:pt x="492" y="418"/>
                  </a:lnTo>
                  <a:lnTo>
                    <a:pt x="494" y="417"/>
                  </a:lnTo>
                  <a:lnTo>
                    <a:pt x="494" y="416"/>
                  </a:lnTo>
                  <a:lnTo>
                    <a:pt x="495" y="416"/>
                  </a:lnTo>
                  <a:lnTo>
                    <a:pt x="496" y="415"/>
                  </a:lnTo>
                  <a:lnTo>
                    <a:pt x="497" y="414"/>
                  </a:lnTo>
                  <a:lnTo>
                    <a:pt x="498" y="414"/>
                  </a:lnTo>
                  <a:lnTo>
                    <a:pt x="499" y="413"/>
                  </a:lnTo>
                  <a:lnTo>
                    <a:pt x="499" y="412"/>
                  </a:lnTo>
                  <a:lnTo>
                    <a:pt x="500" y="411"/>
                  </a:lnTo>
                  <a:lnTo>
                    <a:pt x="501" y="411"/>
                  </a:lnTo>
                  <a:lnTo>
                    <a:pt x="505" y="408"/>
                  </a:lnTo>
                  <a:lnTo>
                    <a:pt x="508" y="405"/>
                  </a:lnTo>
                  <a:lnTo>
                    <a:pt x="512" y="402"/>
                  </a:lnTo>
                  <a:lnTo>
                    <a:pt x="513" y="400"/>
                  </a:lnTo>
                  <a:lnTo>
                    <a:pt x="515" y="398"/>
                  </a:lnTo>
                  <a:lnTo>
                    <a:pt x="519" y="396"/>
                  </a:lnTo>
                  <a:lnTo>
                    <a:pt x="521" y="394"/>
                  </a:lnTo>
                  <a:lnTo>
                    <a:pt x="522" y="393"/>
                  </a:lnTo>
                  <a:lnTo>
                    <a:pt x="525" y="389"/>
                  </a:lnTo>
                  <a:lnTo>
                    <a:pt x="528" y="388"/>
                  </a:lnTo>
                  <a:lnTo>
                    <a:pt x="530" y="387"/>
                  </a:lnTo>
                  <a:lnTo>
                    <a:pt x="533" y="383"/>
                  </a:lnTo>
                  <a:lnTo>
                    <a:pt x="534" y="382"/>
                  </a:lnTo>
                  <a:lnTo>
                    <a:pt x="536" y="380"/>
                  </a:lnTo>
                  <a:lnTo>
                    <a:pt x="540" y="377"/>
                  </a:lnTo>
                  <a:lnTo>
                    <a:pt x="542" y="376"/>
                  </a:lnTo>
                  <a:lnTo>
                    <a:pt x="543" y="374"/>
                  </a:lnTo>
                  <a:lnTo>
                    <a:pt x="547" y="371"/>
                  </a:lnTo>
                  <a:lnTo>
                    <a:pt x="549" y="369"/>
                  </a:lnTo>
                  <a:lnTo>
                    <a:pt x="550" y="368"/>
                  </a:lnTo>
                  <a:lnTo>
                    <a:pt x="554" y="365"/>
                  </a:lnTo>
                  <a:lnTo>
                    <a:pt x="556" y="363"/>
                  </a:lnTo>
                  <a:lnTo>
                    <a:pt x="558" y="362"/>
                  </a:lnTo>
                  <a:lnTo>
                    <a:pt x="559" y="361"/>
                  </a:lnTo>
                  <a:lnTo>
                    <a:pt x="561" y="360"/>
                  </a:lnTo>
                  <a:lnTo>
                    <a:pt x="563" y="359"/>
                  </a:lnTo>
                  <a:lnTo>
                    <a:pt x="563" y="358"/>
                  </a:lnTo>
                  <a:lnTo>
                    <a:pt x="564" y="358"/>
                  </a:lnTo>
                  <a:lnTo>
                    <a:pt x="566" y="357"/>
                  </a:lnTo>
                  <a:lnTo>
                    <a:pt x="567" y="357"/>
                  </a:lnTo>
                  <a:lnTo>
                    <a:pt x="567" y="356"/>
                  </a:lnTo>
                  <a:lnTo>
                    <a:pt x="569" y="356"/>
                  </a:lnTo>
                  <a:lnTo>
                    <a:pt x="570" y="355"/>
                  </a:lnTo>
                  <a:lnTo>
                    <a:pt x="571" y="354"/>
                  </a:lnTo>
                  <a:lnTo>
                    <a:pt x="572" y="354"/>
                  </a:lnTo>
                  <a:lnTo>
                    <a:pt x="574" y="353"/>
                  </a:lnTo>
                  <a:lnTo>
                    <a:pt x="574" y="352"/>
                  </a:lnTo>
                  <a:lnTo>
                    <a:pt x="576" y="352"/>
                  </a:lnTo>
                  <a:lnTo>
                    <a:pt x="576" y="351"/>
                  </a:lnTo>
                  <a:lnTo>
                    <a:pt x="578" y="351"/>
                  </a:lnTo>
                  <a:lnTo>
                    <a:pt x="579" y="350"/>
                  </a:lnTo>
                  <a:lnTo>
                    <a:pt x="580" y="349"/>
                  </a:lnTo>
                  <a:lnTo>
                    <a:pt x="581" y="349"/>
                  </a:lnTo>
                  <a:lnTo>
                    <a:pt x="583" y="347"/>
                  </a:lnTo>
                  <a:lnTo>
                    <a:pt x="585" y="347"/>
                  </a:lnTo>
                  <a:lnTo>
                    <a:pt x="586" y="346"/>
                  </a:lnTo>
                  <a:lnTo>
                    <a:pt x="587" y="346"/>
                  </a:lnTo>
                  <a:lnTo>
                    <a:pt x="588" y="346"/>
                  </a:lnTo>
                  <a:lnTo>
                    <a:pt x="589" y="345"/>
                  </a:lnTo>
                  <a:lnTo>
                    <a:pt x="590" y="345"/>
                  </a:lnTo>
                  <a:lnTo>
                    <a:pt x="592" y="345"/>
                  </a:lnTo>
                  <a:lnTo>
                    <a:pt x="593" y="345"/>
                  </a:lnTo>
                  <a:lnTo>
                    <a:pt x="594" y="345"/>
                  </a:lnTo>
                  <a:lnTo>
                    <a:pt x="595" y="344"/>
                  </a:lnTo>
                  <a:lnTo>
                    <a:pt x="596" y="344"/>
                  </a:lnTo>
                  <a:lnTo>
                    <a:pt x="597" y="343"/>
                  </a:lnTo>
                  <a:lnTo>
                    <a:pt x="598" y="343"/>
                  </a:lnTo>
                  <a:lnTo>
                    <a:pt x="599" y="343"/>
                  </a:lnTo>
                  <a:lnTo>
                    <a:pt x="600" y="343"/>
                  </a:lnTo>
                  <a:lnTo>
                    <a:pt x="607" y="342"/>
                  </a:lnTo>
                  <a:lnTo>
                    <a:pt x="613" y="341"/>
                  </a:lnTo>
                  <a:lnTo>
                    <a:pt x="619" y="340"/>
                  </a:lnTo>
                  <a:lnTo>
                    <a:pt x="622" y="340"/>
                  </a:lnTo>
                  <a:lnTo>
                    <a:pt x="626" y="339"/>
                  </a:lnTo>
                  <a:lnTo>
                    <a:pt x="632" y="339"/>
                  </a:lnTo>
                  <a:lnTo>
                    <a:pt x="635" y="338"/>
                  </a:lnTo>
                  <a:lnTo>
                    <a:pt x="638" y="337"/>
                  </a:lnTo>
                  <a:lnTo>
                    <a:pt x="644" y="336"/>
                  </a:lnTo>
                  <a:lnTo>
                    <a:pt x="648" y="336"/>
                  </a:lnTo>
                  <a:lnTo>
                    <a:pt x="651" y="335"/>
                  </a:lnTo>
                  <a:lnTo>
                    <a:pt x="658" y="334"/>
                  </a:lnTo>
                  <a:lnTo>
                    <a:pt x="660" y="334"/>
                  </a:lnTo>
                  <a:lnTo>
                    <a:pt x="664" y="334"/>
                  </a:lnTo>
                  <a:lnTo>
                    <a:pt x="670" y="332"/>
                  </a:lnTo>
                  <a:lnTo>
                    <a:pt x="673" y="332"/>
                  </a:lnTo>
                  <a:lnTo>
                    <a:pt x="676" y="332"/>
                  </a:lnTo>
                  <a:lnTo>
                    <a:pt x="682" y="331"/>
                  </a:lnTo>
                  <a:lnTo>
                    <a:pt x="686" y="330"/>
                  </a:lnTo>
                  <a:lnTo>
                    <a:pt x="689" y="330"/>
                  </a:lnTo>
                  <a:lnTo>
                    <a:pt x="695" y="329"/>
                  </a:lnTo>
                  <a:lnTo>
                    <a:pt x="699" y="328"/>
                  </a:lnTo>
                  <a:lnTo>
                    <a:pt x="702" y="328"/>
                  </a:lnTo>
                  <a:lnTo>
                    <a:pt x="703" y="328"/>
                  </a:lnTo>
                  <a:lnTo>
                    <a:pt x="704" y="328"/>
                  </a:lnTo>
                  <a:lnTo>
                    <a:pt x="706" y="328"/>
                  </a:lnTo>
                  <a:lnTo>
                    <a:pt x="708" y="328"/>
                  </a:lnTo>
                  <a:lnTo>
                    <a:pt x="709" y="328"/>
                  </a:lnTo>
                  <a:lnTo>
                    <a:pt x="710" y="328"/>
                  </a:lnTo>
                  <a:lnTo>
                    <a:pt x="711" y="327"/>
                  </a:lnTo>
                  <a:lnTo>
                    <a:pt x="713" y="327"/>
                  </a:lnTo>
                  <a:lnTo>
                    <a:pt x="714" y="327"/>
                  </a:lnTo>
                  <a:lnTo>
                    <a:pt x="715" y="327"/>
                  </a:lnTo>
                  <a:lnTo>
                    <a:pt x="716" y="327"/>
                  </a:lnTo>
                  <a:lnTo>
                    <a:pt x="717" y="327"/>
                  </a:lnTo>
                  <a:lnTo>
                    <a:pt x="718" y="327"/>
                  </a:lnTo>
                  <a:lnTo>
                    <a:pt x="719" y="327"/>
                  </a:lnTo>
                  <a:lnTo>
                    <a:pt x="720" y="327"/>
                  </a:lnTo>
                  <a:lnTo>
                    <a:pt x="721" y="327"/>
                  </a:lnTo>
                  <a:lnTo>
                    <a:pt x="722" y="327"/>
                  </a:lnTo>
                  <a:lnTo>
                    <a:pt x="722" y="326"/>
                  </a:lnTo>
                  <a:lnTo>
                    <a:pt x="723" y="326"/>
                  </a:lnTo>
                  <a:lnTo>
                    <a:pt x="724" y="325"/>
                  </a:lnTo>
                  <a:lnTo>
                    <a:pt x="725" y="325"/>
                  </a:lnTo>
                  <a:lnTo>
                    <a:pt x="726" y="325"/>
                  </a:lnTo>
                  <a:lnTo>
                    <a:pt x="727" y="325"/>
                  </a:lnTo>
                  <a:lnTo>
                    <a:pt x="728" y="325"/>
                  </a:lnTo>
                  <a:lnTo>
                    <a:pt x="729" y="324"/>
                  </a:lnTo>
                  <a:lnTo>
                    <a:pt x="730" y="324"/>
                  </a:lnTo>
                  <a:lnTo>
                    <a:pt x="731" y="324"/>
                  </a:lnTo>
                  <a:lnTo>
                    <a:pt x="732" y="324"/>
                  </a:lnTo>
                  <a:lnTo>
                    <a:pt x="733" y="323"/>
                  </a:lnTo>
                  <a:lnTo>
                    <a:pt x="734" y="323"/>
                  </a:lnTo>
                  <a:lnTo>
                    <a:pt x="735" y="323"/>
                  </a:lnTo>
                  <a:lnTo>
                    <a:pt x="736" y="322"/>
                  </a:lnTo>
                  <a:lnTo>
                    <a:pt x="736" y="321"/>
                  </a:lnTo>
                  <a:lnTo>
                    <a:pt x="737" y="321"/>
                  </a:lnTo>
                  <a:lnTo>
                    <a:pt x="738" y="321"/>
                  </a:lnTo>
                  <a:lnTo>
                    <a:pt x="739" y="321"/>
                  </a:lnTo>
                  <a:lnTo>
                    <a:pt x="739" y="320"/>
                  </a:lnTo>
                  <a:lnTo>
                    <a:pt x="740" y="319"/>
                  </a:lnTo>
                  <a:lnTo>
                    <a:pt x="741" y="319"/>
                  </a:lnTo>
                  <a:lnTo>
                    <a:pt x="743" y="318"/>
                  </a:lnTo>
                  <a:lnTo>
                    <a:pt x="744" y="317"/>
                  </a:lnTo>
                  <a:lnTo>
                    <a:pt x="745" y="317"/>
                  </a:lnTo>
                  <a:lnTo>
                    <a:pt x="746" y="316"/>
                  </a:lnTo>
                  <a:lnTo>
                    <a:pt x="747" y="316"/>
                  </a:lnTo>
                  <a:lnTo>
                    <a:pt x="750" y="314"/>
                  </a:lnTo>
                  <a:lnTo>
                    <a:pt x="752" y="313"/>
                  </a:lnTo>
                  <a:lnTo>
                    <a:pt x="755" y="312"/>
                  </a:lnTo>
                  <a:lnTo>
                    <a:pt x="757" y="311"/>
                  </a:lnTo>
                  <a:lnTo>
                    <a:pt x="758" y="310"/>
                  </a:lnTo>
                  <a:lnTo>
                    <a:pt x="761" y="310"/>
                  </a:lnTo>
                  <a:lnTo>
                    <a:pt x="762" y="309"/>
                  </a:lnTo>
                  <a:lnTo>
                    <a:pt x="763" y="308"/>
                  </a:lnTo>
                  <a:lnTo>
                    <a:pt x="767" y="307"/>
                  </a:lnTo>
                  <a:lnTo>
                    <a:pt x="768" y="306"/>
                  </a:lnTo>
                  <a:lnTo>
                    <a:pt x="770" y="306"/>
                  </a:lnTo>
                  <a:lnTo>
                    <a:pt x="772" y="305"/>
                  </a:lnTo>
                  <a:lnTo>
                    <a:pt x="774" y="304"/>
                  </a:lnTo>
                  <a:lnTo>
                    <a:pt x="775" y="303"/>
                  </a:lnTo>
                  <a:lnTo>
                    <a:pt x="778" y="302"/>
                  </a:lnTo>
                  <a:lnTo>
                    <a:pt x="779" y="302"/>
                  </a:lnTo>
                  <a:lnTo>
                    <a:pt x="781" y="301"/>
                  </a:lnTo>
                  <a:lnTo>
                    <a:pt x="783" y="300"/>
                  </a:lnTo>
                  <a:lnTo>
                    <a:pt x="785" y="299"/>
                  </a:lnTo>
                  <a:lnTo>
                    <a:pt x="786" y="299"/>
                  </a:lnTo>
                  <a:lnTo>
                    <a:pt x="789" y="298"/>
                  </a:lnTo>
                  <a:lnTo>
                    <a:pt x="790" y="297"/>
                  </a:lnTo>
                  <a:lnTo>
                    <a:pt x="792" y="297"/>
                  </a:lnTo>
                  <a:lnTo>
                    <a:pt x="792" y="296"/>
                  </a:lnTo>
                  <a:lnTo>
                    <a:pt x="792" y="295"/>
                  </a:lnTo>
                  <a:lnTo>
                    <a:pt x="793" y="294"/>
                  </a:lnTo>
                  <a:lnTo>
                    <a:pt x="794" y="293"/>
                  </a:lnTo>
                  <a:lnTo>
                    <a:pt x="794" y="292"/>
                  </a:lnTo>
                  <a:lnTo>
                    <a:pt x="794" y="291"/>
                  </a:lnTo>
                  <a:lnTo>
                    <a:pt x="794" y="290"/>
                  </a:lnTo>
                  <a:lnTo>
                    <a:pt x="795" y="290"/>
                  </a:lnTo>
                  <a:lnTo>
                    <a:pt x="795" y="289"/>
                  </a:lnTo>
                  <a:lnTo>
                    <a:pt x="795" y="288"/>
                  </a:lnTo>
                  <a:lnTo>
                    <a:pt x="796" y="288"/>
                  </a:lnTo>
                  <a:lnTo>
                    <a:pt x="796" y="287"/>
                  </a:lnTo>
                  <a:lnTo>
                    <a:pt x="796" y="286"/>
                  </a:lnTo>
                  <a:lnTo>
                    <a:pt x="796" y="283"/>
                  </a:lnTo>
                  <a:lnTo>
                    <a:pt x="797" y="280"/>
                  </a:lnTo>
                  <a:lnTo>
                    <a:pt x="797" y="277"/>
                  </a:lnTo>
                  <a:lnTo>
                    <a:pt x="797" y="276"/>
                  </a:lnTo>
                  <a:lnTo>
                    <a:pt x="798" y="275"/>
                  </a:lnTo>
                  <a:lnTo>
                    <a:pt x="798" y="271"/>
                  </a:lnTo>
                  <a:lnTo>
                    <a:pt x="798" y="270"/>
                  </a:lnTo>
                  <a:lnTo>
                    <a:pt x="798" y="268"/>
                  </a:lnTo>
                  <a:lnTo>
                    <a:pt x="799" y="266"/>
                  </a:lnTo>
                  <a:lnTo>
                    <a:pt x="799" y="264"/>
                  </a:lnTo>
                  <a:lnTo>
                    <a:pt x="799" y="263"/>
                  </a:lnTo>
                  <a:lnTo>
                    <a:pt x="799" y="259"/>
                  </a:lnTo>
                  <a:lnTo>
                    <a:pt x="799" y="258"/>
                  </a:lnTo>
                  <a:lnTo>
                    <a:pt x="799" y="257"/>
                  </a:lnTo>
                  <a:lnTo>
                    <a:pt x="800" y="254"/>
                  </a:lnTo>
                  <a:lnTo>
                    <a:pt x="800" y="253"/>
                  </a:lnTo>
                  <a:lnTo>
                    <a:pt x="800" y="251"/>
                  </a:lnTo>
                  <a:lnTo>
                    <a:pt x="801" y="248"/>
                  </a:lnTo>
                  <a:lnTo>
                    <a:pt x="801" y="246"/>
                  </a:lnTo>
                  <a:lnTo>
                    <a:pt x="801" y="245"/>
                  </a:lnTo>
                  <a:lnTo>
                    <a:pt x="801" y="242"/>
                  </a:lnTo>
                  <a:lnTo>
                    <a:pt x="801" y="241"/>
                  </a:lnTo>
                  <a:lnTo>
                    <a:pt x="801" y="239"/>
                  </a:lnTo>
                  <a:lnTo>
                    <a:pt x="802" y="239"/>
                  </a:lnTo>
                  <a:lnTo>
                    <a:pt x="802" y="237"/>
                  </a:lnTo>
                  <a:lnTo>
                    <a:pt x="803" y="237"/>
                  </a:lnTo>
                  <a:lnTo>
                    <a:pt x="803" y="236"/>
                  </a:lnTo>
                  <a:lnTo>
                    <a:pt x="803" y="235"/>
                  </a:lnTo>
                  <a:lnTo>
                    <a:pt x="804" y="233"/>
                  </a:lnTo>
                  <a:lnTo>
                    <a:pt x="805" y="233"/>
                  </a:lnTo>
                  <a:lnTo>
                    <a:pt x="805" y="232"/>
                  </a:lnTo>
                  <a:lnTo>
                    <a:pt x="805" y="231"/>
                  </a:lnTo>
                  <a:lnTo>
                    <a:pt x="806" y="231"/>
                  </a:lnTo>
                  <a:lnTo>
                    <a:pt x="806" y="230"/>
                  </a:lnTo>
                  <a:lnTo>
                    <a:pt x="807" y="229"/>
                  </a:lnTo>
                  <a:lnTo>
                    <a:pt x="807" y="228"/>
                  </a:lnTo>
                  <a:lnTo>
                    <a:pt x="807" y="227"/>
                  </a:lnTo>
                  <a:lnTo>
                    <a:pt x="808" y="226"/>
                  </a:lnTo>
                  <a:lnTo>
                    <a:pt x="809" y="226"/>
                  </a:lnTo>
                  <a:lnTo>
                    <a:pt x="810" y="225"/>
                  </a:lnTo>
                  <a:lnTo>
                    <a:pt x="811" y="224"/>
                  </a:lnTo>
                  <a:lnTo>
                    <a:pt x="812" y="224"/>
                  </a:lnTo>
                  <a:lnTo>
                    <a:pt x="813" y="223"/>
                  </a:lnTo>
                  <a:lnTo>
                    <a:pt x="814" y="222"/>
                  </a:lnTo>
                  <a:lnTo>
                    <a:pt x="815" y="222"/>
                  </a:lnTo>
                  <a:lnTo>
                    <a:pt x="816" y="221"/>
                  </a:lnTo>
                  <a:lnTo>
                    <a:pt x="816" y="220"/>
                  </a:lnTo>
                  <a:lnTo>
                    <a:pt x="817" y="220"/>
                  </a:lnTo>
                  <a:lnTo>
                    <a:pt x="819" y="219"/>
                  </a:lnTo>
                  <a:lnTo>
                    <a:pt x="822" y="218"/>
                  </a:lnTo>
                  <a:lnTo>
                    <a:pt x="824" y="217"/>
                  </a:lnTo>
                  <a:lnTo>
                    <a:pt x="825" y="217"/>
                  </a:lnTo>
                  <a:lnTo>
                    <a:pt x="827" y="217"/>
                  </a:lnTo>
                  <a:lnTo>
                    <a:pt x="829" y="215"/>
                  </a:lnTo>
                  <a:lnTo>
                    <a:pt x="831" y="215"/>
                  </a:lnTo>
                  <a:lnTo>
                    <a:pt x="832" y="215"/>
                  </a:lnTo>
                  <a:lnTo>
                    <a:pt x="834" y="214"/>
                  </a:lnTo>
                  <a:lnTo>
                    <a:pt x="836" y="213"/>
                  </a:lnTo>
                  <a:lnTo>
                    <a:pt x="837" y="213"/>
                  </a:lnTo>
                  <a:lnTo>
                    <a:pt x="839" y="212"/>
                  </a:lnTo>
                  <a:lnTo>
                    <a:pt x="840" y="211"/>
                  </a:lnTo>
                  <a:lnTo>
                    <a:pt x="842" y="211"/>
                  </a:lnTo>
                  <a:lnTo>
                    <a:pt x="845" y="210"/>
                  </a:lnTo>
                  <a:lnTo>
                    <a:pt x="846" y="209"/>
                  </a:lnTo>
                  <a:lnTo>
                    <a:pt x="847" y="209"/>
                  </a:lnTo>
                  <a:lnTo>
                    <a:pt x="849" y="208"/>
                  </a:lnTo>
                  <a:lnTo>
                    <a:pt x="851" y="207"/>
                  </a:lnTo>
                  <a:lnTo>
                    <a:pt x="852" y="207"/>
                  </a:lnTo>
                  <a:lnTo>
                    <a:pt x="854" y="206"/>
                  </a:lnTo>
                  <a:lnTo>
                    <a:pt x="856" y="206"/>
                  </a:lnTo>
                  <a:lnTo>
                    <a:pt x="857" y="205"/>
                  </a:lnTo>
                  <a:lnTo>
                    <a:pt x="857" y="203"/>
                  </a:lnTo>
                  <a:lnTo>
                    <a:pt x="857" y="201"/>
                  </a:lnTo>
                  <a:lnTo>
                    <a:pt x="856" y="199"/>
                  </a:lnTo>
                  <a:lnTo>
                    <a:pt x="856" y="198"/>
                  </a:lnTo>
                  <a:lnTo>
                    <a:pt x="856" y="197"/>
                  </a:lnTo>
                  <a:lnTo>
                    <a:pt x="856" y="195"/>
                  </a:lnTo>
                  <a:lnTo>
                    <a:pt x="856" y="194"/>
                  </a:lnTo>
                  <a:lnTo>
                    <a:pt x="856" y="193"/>
                  </a:lnTo>
                  <a:lnTo>
                    <a:pt x="855" y="191"/>
                  </a:lnTo>
                  <a:lnTo>
                    <a:pt x="855" y="190"/>
                  </a:lnTo>
                  <a:lnTo>
                    <a:pt x="855" y="189"/>
                  </a:lnTo>
                  <a:lnTo>
                    <a:pt x="854" y="187"/>
                  </a:lnTo>
                  <a:lnTo>
                    <a:pt x="854" y="186"/>
                  </a:lnTo>
                  <a:lnTo>
                    <a:pt x="854" y="185"/>
                  </a:lnTo>
                  <a:lnTo>
                    <a:pt x="854" y="183"/>
                  </a:lnTo>
                  <a:lnTo>
                    <a:pt x="854" y="182"/>
                  </a:lnTo>
                  <a:lnTo>
                    <a:pt x="854" y="181"/>
                  </a:lnTo>
                  <a:lnTo>
                    <a:pt x="854" y="179"/>
                  </a:lnTo>
                  <a:lnTo>
                    <a:pt x="854" y="178"/>
                  </a:lnTo>
                  <a:lnTo>
                    <a:pt x="853" y="177"/>
                  </a:lnTo>
                  <a:lnTo>
                    <a:pt x="853" y="175"/>
                  </a:lnTo>
                  <a:lnTo>
                    <a:pt x="853" y="174"/>
                  </a:lnTo>
                  <a:lnTo>
                    <a:pt x="853" y="173"/>
                  </a:lnTo>
                  <a:lnTo>
                    <a:pt x="848" y="162"/>
                  </a:lnTo>
                  <a:lnTo>
                    <a:pt x="843" y="152"/>
                  </a:lnTo>
                  <a:lnTo>
                    <a:pt x="838" y="141"/>
                  </a:lnTo>
                  <a:lnTo>
                    <a:pt x="836" y="136"/>
                  </a:lnTo>
                  <a:lnTo>
                    <a:pt x="833" y="130"/>
                  </a:lnTo>
                  <a:lnTo>
                    <a:pt x="828" y="120"/>
                  </a:lnTo>
                  <a:lnTo>
                    <a:pt x="825" y="114"/>
                  </a:lnTo>
                  <a:lnTo>
                    <a:pt x="823" y="109"/>
                  </a:lnTo>
                  <a:lnTo>
                    <a:pt x="818" y="98"/>
                  </a:lnTo>
                  <a:lnTo>
                    <a:pt x="816" y="93"/>
                  </a:lnTo>
                  <a:lnTo>
                    <a:pt x="814" y="87"/>
                  </a:lnTo>
                  <a:lnTo>
                    <a:pt x="809" y="76"/>
                  </a:lnTo>
                  <a:lnTo>
                    <a:pt x="806" y="71"/>
                  </a:lnTo>
                  <a:lnTo>
                    <a:pt x="803" y="66"/>
                  </a:lnTo>
                  <a:lnTo>
                    <a:pt x="799" y="55"/>
                  </a:lnTo>
                  <a:lnTo>
                    <a:pt x="796" y="50"/>
                  </a:lnTo>
                  <a:lnTo>
                    <a:pt x="794" y="45"/>
                  </a:lnTo>
                  <a:lnTo>
                    <a:pt x="789" y="34"/>
                  </a:lnTo>
                  <a:lnTo>
                    <a:pt x="786" y="28"/>
                  </a:lnTo>
                  <a:lnTo>
                    <a:pt x="784" y="23"/>
                  </a:lnTo>
                  <a:lnTo>
                    <a:pt x="779" y="12"/>
                  </a:lnTo>
                  <a:lnTo>
                    <a:pt x="777" y="7"/>
                  </a:lnTo>
                  <a:lnTo>
                    <a:pt x="774" y="1"/>
                  </a:lnTo>
                  <a:lnTo>
                    <a:pt x="773" y="1"/>
                  </a:lnTo>
                  <a:lnTo>
                    <a:pt x="772" y="1"/>
                  </a:lnTo>
                  <a:lnTo>
                    <a:pt x="771" y="1"/>
                  </a:lnTo>
                  <a:lnTo>
                    <a:pt x="770" y="1"/>
                  </a:lnTo>
                  <a:lnTo>
                    <a:pt x="769" y="0"/>
                  </a:lnTo>
                  <a:lnTo>
                    <a:pt x="768" y="0"/>
                  </a:lnTo>
                  <a:lnTo>
                    <a:pt x="767" y="0"/>
                  </a:lnTo>
                  <a:lnTo>
                    <a:pt x="766" y="0"/>
                  </a:lnTo>
                  <a:lnTo>
                    <a:pt x="766" y="1"/>
                  </a:lnTo>
                  <a:lnTo>
                    <a:pt x="765" y="1"/>
                  </a:lnTo>
                  <a:lnTo>
                    <a:pt x="763" y="2"/>
                  </a:lnTo>
                  <a:lnTo>
                    <a:pt x="761" y="2"/>
                  </a:lnTo>
                  <a:lnTo>
                    <a:pt x="759" y="3"/>
                  </a:lnTo>
                  <a:lnTo>
                    <a:pt x="758" y="3"/>
                  </a:lnTo>
                  <a:lnTo>
                    <a:pt x="757" y="3"/>
                  </a:lnTo>
                  <a:lnTo>
                    <a:pt x="755" y="4"/>
                  </a:lnTo>
                  <a:lnTo>
                    <a:pt x="754" y="4"/>
                  </a:lnTo>
                  <a:lnTo>
                    <a:pt x="753" y="5"/>
                  </a:lnTo>
                  <a:lnTo>
                    <a:pt x="751" y="5"/>
                  </a:lnTo>
                  <a:lnTo>
                    <a:pt x="750" y="6"/>
                  </a:lnTo>
                  <a:lnTo>
                    <a:pt x="749" y="6"/>
                  </a:lnTo>
                  <a:lnTo>
                    <a:pt x="747" y="6"/>
                  </a:lnTo>
                  <a:lnTo>
                    <a:pt x="746" y="6"/>
                  </a:lnTo>
                  <a:lnTo>
                    <a:pt x="746" y="7"/>
                  </a:lnTo>
                  <a:lnTo>
                    <a:pt x="744" y="8"/>
                  </a:lnTo>
                  <a:lnTo>
                    <a:pt x="742" y="8"/>
                  </a:lnTo>
                  <a:lnTo>
                    <a:pt x="741" y="8"/>
                  </a:lnTo>
                  <a:lnTo>
                    <a:pt x="739" y="8"/>
                  </a:lnTo>
                  <a:lnTo>
                    <a:pt x="739" y="9"/>
                  </a:lnTo>
                  <a:lnTo>
                    <a:pt x="737" y="9"/>
                  </a:lnTo>
                  <a:lnTo>
                    <a:pt x="735" y="10"/>
                  </a:lnTo>
                  <a:lnTo>
                    <a:pt x="733" y="10"/>
                  </a:lnTo>
                  <a:lnTo>
                    <a:pt x="732" y="10"/>
                  </a:lnTo>
                  <a:lnTo>
                    <a:pt x="730" y="11"/>
                  </a:lnTo>
                  <a:lnTo>
                    <a:pt x="730" y="12"/>
                  </a:lnTo>
                  <a:lnTo>
                    <a:pt x="729" y="12"/>
                  </a:lnTo>
                  <a:lnTo>
                    <a:pt x="728" y="12"/>
                  </a:lnTo>
                  <a:lnTo>
                    <a:pt x="728" y="13"/>
                  </a:lnTo>
                  <a:lnTo>
                    <a:pt x="727" y="13"/>
                  </a:lnTo>
                  <a:lnTo>
                    <a:pt x="726" y="13"/>
                  </a:lnTo>
                  <a:lnTo>
                    <a:pt x="726" y="14"/>
                  </a:lnTo>
                  <a:lnTo>
                    <a:pt x="725" y="14"/>
                  </a:lnTo>
                  <a:lnTo>
                    <a:pt x="724" y="14"/>
                  </a:lnTo>
                  <a:lnTo>
                    <a:pt x="722" y="15"/>
                  </a:lnTo>
                  <a:lnTo>
                    <a:pt x="722" y="16"/>
                  </a:lnTo>
                  <a:lnTo>
                    <a:pt x="721" y="16"/>
                  </a:lnTo>
                  <a:lnTo>
                    <a:pt x="720" y="17"/>
                  </a:lnTo>
                  <a:lnTo>
                    <a:pt x="719" y="17"/>
                  </a:lnTo>
                  <a:lnTo>
                    <a:pt x="718" y="17"/>
                  </a:lnTo>
                  <a:lnTo>
                    <a:pt x="717" y="17"/>
                  </a:lnTo>
                  <a:lnTo>
                    <a:pt x="716" y="17"/>
                  </a:lnTo>
                  <a:lnTo>
                    <a:pt x="715" y="17"/>
                  </a:lnTo>
                  <a:lnTo>
                    <a:pt x="714" y="17"/>
                  </a:lnTo>
                  <a:lnTo>
                    <a:pt x="713" y="17"/>
                  </a:lnTo>
                  <a:lnTo>
                    <a:pt x="712" y="18"/>
                  </a:lnTo>
                  <a:lnTo>
                    <a:pt x="711" y="18"/>
                  </a:lnTo>
                  <a:lnTo>
                    <a:pt x="710" y="18"/>
                  </a:lnTo>
                  <a:lnTo>
                    <a:pt x="709" y="18"/>
                  </a:lnTo>
                  <a:lnTo>
                    <a:pt x="708" y="18"/>
                  </a:lnTo>
                  <a:lnTo>
                    <a:pt x="707" y="19"/>
                  </a:lnTo>
                  <a:lnTo>
                    <a:pt x="706" y="19"/>
                  </a:lnTo>
                  <a:lnTo>
                    <a:pt x="705" y="19"/>
                  </a:lnTo>
                  <a:lnTo>
                    <a:pt x="704" y="19"/>
                  </a:lnTo>
                  <a:lnTo>
                    <a:pt x="701" y="19"/>
                  </a:lnTo>
                  <a:lnTo>
                    <a:pt x="697" y="20"/>
                  </a:lnTo>
                  <a:lnTo>
                    <a:pt x="694" y="21"/>
                  </a:lnTo>
                  <a:lnTo>
                    <a:pt x="693" y="21"/>
                  </a:lnTo>
                  <a:lnTo>
                    <a:pt x="691" y="21"/>
                  </a:lnTo>
                  <a:lnTo>
                    <a:pt x="688" y="22"/>
                  </a:lnTo>
                  <a:lnTo>
                    <a:pt x="686" y="22"/>
                  </a:lnTo>
                  <a:lnTo>
                    <a:pt x="684" y="23"/>
                  </a:lnTo>
                  <a:lnTo>
                    <a:pt x="681" y="23"/>
                  </a:lnTo>
                  <a:lnTo>
                    <a:pt x="680" y="23"/>
                  </a:lnTo>
                  <a:lnTo>
                    <a:pt x="678" y="24"/>
                  </a:lnTo>
                  <a:lnTo>
                    <a:pt x="675" y="24"/>
                  </a:lnTo>
                  <a:lnTo>
                    <a:pt x="673" y="25"/>
                  </a:lnTo>
                  <a:lnTo>
                    <a:pt x="671" y="25"/>
                  </a:lnTo>
                  <a:lnTo>
                    <a:pt x="669" y="25"/>
                  </a:lnTo>
                  <a:lnTo>
                    <a:pt x="666" y="26"/>
                  </a:lnTo>
                  <a:lnTo>
                    <a:pt x="665" y="26"/>
                  </a:lnTo>
                  <a:lnTo>
                    <a:pt x="662" y="27"/>
                  </a:lnTo>
                  <a:lnTo>
                    <a:pt x="660" y="27"/>
                  </a:lnTo>
                  <a:lnTo>
                    <a:pt x="659" y="28"/>
                  </a:lnTo>
                  <a:lnTo>
                    <a:pt x="655" y="28"/>
                  </a:lnTo>
                  <a:lnTo>
                    <a:pt x="653" y="28"/>
                  </a:lnTo>
                  <a:lnTo>
                    <a:pt x="652" y="29"/>
                  </a:lnTo>
                  <a:lnTo>
                    <a:pt x="644" y="30"/>
                  </a:lnTo>
                  <a:lnTo>
                    <a:pt x="636" y="31"/>
                  </a:lnTo>
                  <a:lnTo>
                    <a:pt x="628" y="32"/>
                  </a:lnTo>
                  <a:lnTo>
                    <a:pt x="624" y="32"/>
                  </a:lnTo>
                  <a:lnTo>
                    <a:pt x="620" y="33"/>
                  </a:lnTo>
                  <a:lnTo>
                    <a:pt x="612" y="34"/>
                  </a:lnTo>
                  <a:lnTo>
                    <a:pt x="608" y="35"/>
                  </a:lnTo>
                  <a:lnTo>
                    <a:pt x="604" y="35"/>
                  </a:lnTo>
                  <a:lnTo>
                    <a:pt x="596" y="36"/>
                  </a:lnTo>
                  <a:lnTo>
                    <a:pt x="592" y="37"/>
                  </a:lnTo>
                  <a:lnTo>
                    <a:pt x="588" y="38"/>
                  </a:lnTo>
                  <a:lnTo>
                    <a:pt x="580" y="39"/>
                  </a:lnTo>
                  <a:lnTo>
                    <a:pt x="576" y="39"/>
                  </a:lnTo>
                  <a:lnTo>
                    <a:pt x="572" y="40"/>
                  </a:lnTo>
                  <a:lnTo>
                    <a:pt x="564" y="41"/>
                  </a:lnTo>
                  <a:lnTo>
                    <a:pt x="560" y="41"/>
                  </a:lnTo>
                  <a:lnTo>
                    <a:pt x="556" y="42"/>
                  </a:lnTo>
                  <a:lnTo>
                    <a:pt x="547" y="43"/>
                  </a:lnTo>
                  <a:lnTo>
                    <a:pt x="543" y="43"/>
                  </a:lnTo>
                  <a:lnTo>
                    <a:pt x="540" y="44"/>
                  </a:lnTo>
                  <a:lnTo>
                    <a:pt x="532" y="45"/>
                  </a:lnTo>
                  <a:lnTo>
                    <a:pt x="528" y="45"/>
                  </a:lnTo>
                  <a:lnTo>
                    <a:pt x="524" y="46"/>
                  </a:lnTo>
                  <a:lnTo>
                    <a:pt x="522" y="46"/>
                  </a:lnTo>
                  <a:lnTo>
                    <a:pt x="521" y="47"/>
                  </a:lnTo>
                  <a:lnTo>
                    <a:pt x="519" y="47"/>
                  </a:lnTo>
                  <a:lnTo>
                    <a:pt x="518" y="47"/>
                  </a:lnTo>
                  <a:lnTo>
                    <a:pt x="517" y="47"/>
                  </a:lnTo>
                  <a:lnTo>
                    <a:pt x="516" y="47"/>
                  </a:lnTo>
                  <a:lnTo>
                    <a:pt x="515" y="47"/>
                  </a:lnTo>
                  <a:lnTo>
                    <a:pt x="514" y="48"/>
                  </a:lnTo>
                  <a:lnTo>
                    <a:pt x="513" y="48"/>
                  </a:lnTo>
                  <a:lnTo>
                    <a:pt x="512" y="48"/>
                  </a:lnTo>
                  <a:lnTo>
                    <a:pt x="511" y="49"/>
                  </a:lnTo>
                  <a:lnTo>
                    <a:pt x="510" y="49"/>
                  </a:lnTo>
                  <a:lnTo>
                    <a:pt x="508" y="49"/>
                  </a:lnTo>
                  <a:lnTo>
                    <a:pt x="508" y="50"/>
                  </a:lnTo>
                  <a:lnTo>
                    <a:pt x="507" y="50"/>
                  </a:lnTo>
                  <a:lnTo>
                    <a:pt x="506" y="50"/>
                  </a:lnTo>
                  <a:lnTo>
                    <a:pt x="505" y="50"/>
                  </a:lnTo>
                  <a:lnTo>
                    <a:pt x="504" y="50"/>
                  </a:lnTo>
                  <a:lnTo>
                    <a:pt x="503" y="50"/>
                  </a:lnTo>
                  <a:lnTo>
                    <a:pt x="502" y="50"/>
                  </a:lnTo>
                  <a:lnTo>
                    <a:pt x="501" y="51"/>
                  </a:lnTo>
                  <a:lnTo>
                    <a:pt x="499" y="53"/>
                  </a:lnTo>
                  <a:lnTo>
                    <a:pt x="498" y="56"/>
                  </a:lnTo>
                  <a:lnTo>
                    <a:pt x="497" y="58"/>
                  </a:lnTo>
                  <a:lnTo>
                    <a:pt x="497" y="61"/>
                  </a:lnTo>
                  <a:lnTo>
                    <a:pt x="495" y="62"/>
                  </a:lnTo>
                  <a:lnTo>
                    <a:pt x="494" y="65"/>
                  </a:lnTo>
                  <a:lnTo>
                    <a:pt x="493" y="66"/>
                  </a:lnTo>
                  <a:lnTo>
                    <a:pt x="492" y="67"/>
                  </a:lnTo>
                  <a:lnTo>
                    <a:pt x="491" y="70"/>
                  </a:lnTo>
                  <a:lnTo>
                    <a:pt x="490" y="72"/>
                  </a:lnTo>
                  <a:lnTo>
                    <a:pt x="490" y="73"/>
                  </a:lnTo>
                  <a:lnTo>
                    <a:pt x="488" y="76"/>
                  </a:lnTo>
                  <a:lnTo>
                    <a:pt x="488" y="77"/>
                  </a:lnTo>
                  <a:lnTo>
                    <a:pt x="487" y="78"/>
                  </a:lnTo>
                  <a:lnTo>
                    <a:pt x="486" y="81"/>
                  </a:lnTo>
                  <a:lnTo>
                    <a:pt x="485" y="83"/>
                  </a:lnTo>
                  <a:lnTo>
                    <a:pt x="484" y="84"/>
                  </a:lnTo>
                  <a:lnTo>
                    <a:pt x="483" y="87"/>
                  </a:lnTo>
                  <a:lnTo>
                    <a:pt x="482" y="88"/>
                  </a:lnTo>
                  <a:lnTo>
                    <a:pt x="481" y="89"/>
                  </a:lnTo>
                  <a:lnTo>
                    <a:pt x="480" y="92"/>
                  </a:lnTo>
                  <a:lnTo>
                    <a:pt x="479" y="94"/>
                  </a:lnTo>
                  <a:lnTo>
                    <a:pt x="479" y="95"/>
                  </a:lnTo>
                  <a:lnTo>
                    <a:pt x="477" y="98"/>
                  </a:lnTo>
                  <a:lnTo>
                    <a:pt x="476" y="101"/>
                  </a:lnTo>
                  <a:lnTo>
                    <a:pt x="474" y="105"/>
                  </a:lnTo>
                  <a:lnTo>
                    <a:pt x="473" y="106"/>
                  </a:lnTo>
                  <a:lnTo>
                    <a:pt x="473" y="107"/>
                  </a:lnTo>
                  <a:lnTo>
                    <a:pt x="471" y="111"/>
                  </a:lnTo>
                  <a:lnTo>
                    <a:pt x="470" y="112"/>
                  </a:lnTo>
                  <a:lnTo>
                    <a:pt x="469" y="114"/>
                  </a:lnTo>
                  <a:lnTo>
                    <a:pt x="468" y="117"/>
                  </a:lnTo>
                  <a:lnTo>
                    <a:pt x="467" y="119"/>
                  </a:lnTo>
                  <a:lnTo>
                    <a:pt x="466" y="120"/>
                  </a:lnTo>
                  <a:lnTo>
                    <a:pt x="465" y="123"/>
                  </a:lnTo>
                  <a:lnTo>
                    <a:pt x="464" y="125"/>
                  </a:lnTo>
                  <a:lnTo>
                    <a:pt x="464" y="127"/>
                  </a:lnTo>
                  <a:lnTo>
                    <a:pt x="462" y="130"/>
                  </a:lnTo>
                  <a:lnTo>
                    <a:pt x="461" y="131"/>
                  </a:lnTo>
                  <a:lnTo>
                    <a:pt x="460" y="133"/>
                  </a:lnTo>
                  <a:lnTo>
                    <a:pt x="459" y="136"/>
                  </a:lnTo>
                  <a:lnTo>
                    <a:pt x="458" y="138"/>
                  </a:lnTo>
                  <a:lnTo>
                    <a:pt x="457" y="140"/>
                  </a:lnTo>
                  <a:lnTo>
                    <a:pt x="455" y="142"/>
                  </a:lnTo>
                  <a:lnTo>
                    <a:pt x="455" y="144"/>
                  </a:lnTo>
                  <a:lnTo>
                    <a:pt x="454" y="146"/>
                  </a:lnTo>
                  <a:lnTo>
                    <a:pt x="452" y="149"/>
                  </a:lnTo>
                  <a:lnTo>
                    <a:pt x="450" y="152"/>
                  </a:lnTo>
                  <a:lnTo>
                    <a:pt x="448" y="155"/>
                  </a:lnTo>
                  <a:lnTo>
                    <a:pt x="447" y="157"/>
                  </a:lnTo>
                  <a:lnTo>
                    <a:pt x="446" y="158"/>
                  </a:lnTo>
                  <a:lnTo>
                    <a:pt x="444" y="162"/>
                  </a:lnTo>
                  <a:lnTo>
                    <a:pt x="443" y="163"/>
                  </a:lnTo>
                  <a:lnTo>
                    <a:pt x="442" y="164"/>
                  </a:lnTo>
                  <a:lnTo>
                    <a:pt x="440" y="168"/>
                  </a:lnTo>
                  <a:lnTo>
                    <a:pt x="440" y="170"/>
                  </a:lnTo>
                  <a:lnTo>
                    <a:pt x="438" y="171"/>
                  </a:lnTo>
                  <a:lnTo>
                    <a:pt x="436" y="174"/>
                  </a:lnTo>
                  <a:lnTo>
                    <a:pt x="435" y="176"/>
                  </a:lnTo>
                  <a:lnTo>
                    <a:pt x="435" y="178"/>
                  </a:lnTo>
                  <a:lnTo>
                    <a:pt x="432" y="181"/>
                  </a:lnTo>
                  <a:lnTo>
                    <a:pt x="431" y="182"/>
                  </a:lnTo>
                  <a:lnTo>
                    <a:pt x="431" y="184"/>
                  </a:lnTo>
                  <a:lnTo>
                    <a:pt x="429" y="187"/>
                  </a:lnTo>
                  <a:lnTo>
                    <a:pt x="427" y="189"/>
                  </a:lnTo>
                  <a:lnTo>
                    <a:pt x="426" y="191"/>
                  </a:lnTo>
                  <a:lnTo>
                    <a:pt x="424" y="193"/>
                  </a:lnTo>
                  <a:lnTo>
                    <a:pt x="424" y="195"/>
                  </a:lnTo>
                  <a:lnTo>
                    <a:pt x="422" y="197"/>
                  </a:lnTo>
                  <a:lnTo>
                    <a:pt x="421" y="198"/>
                  </a:lnTo>
                  <a:lnTo>
                    <a:pt x="420" y="200"/>
                  </a:lnTo>
                  <a:lnTo>
                    <a:pt x="418" y="202"/>
                  </a:lnTo>
                  <a:lnTo>
                    <a:pt x="417" y="202"/>
                  </a:lnTo>
                  <a:lnTo>
                    <a:pt x="417" y="203"/>
                  </a:lnTo>
                  <a:lnTo>
                    <a:pt x="415" y="204"/>
                  </a:lnTo>
                  <a:lnTo>
                    <a:pt x="415" y="206"/>
                  </a:lnTo>
                  <a:lnTo>
                    <a:pt x="414" y="206"/>
                  </a:lnTo>
                  <a:lnTo>
                    <a:pt x="413" y="208"/>
                  </a:lnTo>
                  <a:lnTo>
                    <a:pt x="412" y="208"/>
                  </a:lnTo>
                  <a:lnTo>
                    <a:pt x="411" y="209"/>
                  </a:lnTo>
                  <a:lnTo>
                    <a:pt x="410" y="211"/>
                  </a:lnTo>
                  <a:lnTo>
                    <a:pt x="409" y="211"/>
                  </a:lnTo>
                  <a:lnTo>
                    <a:pt x="409" y="213"/>
                  </a:lnTo>
                  <a:lnTo>
                    <a:pt x="407" y="214"/>
                  </a:lnTo>
                  <a:lnTo>
                    <a:pt x="406" y="215"/>
                  </a:lnTo>
                  <a:lnTo>
                    <a:pt x="404" y="217"/>
                  </a:lnTo>
                  <a:lnTo>
                    <a:pt x="403" y="218"/>
                  </a:lnTo>
                  <a:lnTo>
                    <a:pt x="403" y="219"/>
                  </a:lnTo>
                  <a:lnTo>
                    <a:pt x="402" y="220"/>
                  </a:lnTo>
                  <a:lnTo>
                    <a:pt x="400" y="221"/>
                  </a:lnTo>
                  <a:lnTo>
                    <a:pt x="400" y="222"/>
                  </a:lnTo>
                  <a:lnTo>
                    <a:pt x="398" y="224"/>
                  </a:lnTo>
                  <a:lnTo>
                    <a:pt x="396" y="226"/>
                  </a:lnTo>
                  <a:lnTo>
                    <a:pt x="394" y="228"/>
                  </a:lnTo>
                  <a:lnTo>
                    <a:pt x="393" y="229"/>
                  </a:lnTo>
                  <a:lnTo>
                    <a:pt x="392" y="231"/>
                  </a:lnTo>
                  <a:lnTo>
                    <a:pt x="390" y="233"/>
                  </a:lnTo>
                  <a:lnTo>
                    <a:pt x="389" y="233"/>
                  </a:lnTo>
                  <a:lnTo>
                    <a:pt x="388" y="235"/>
                  </a:lnTo>
                  <a:lnTo>
                    <a:pt x="386" y="237"/>
                  </a:lnTo>
                  <a:lnTo>
                    <a:pt x="385" y="238"/>
                  </a:lnTo>
                  <a:lnTo>
                    <a:pt x="384" y="239"/>
                  </a:lnTo>
                  <a:lnTo>
                    <a:pt x="382" y="241"/>
                  </a:lnTo>
                  <a:lnTo>
                    <a:pt x="381" y="242"/>
                  </a:lnTo>
                  <a:lnTo>
                    <a:pt x="380" y="243"/>
                  </a:lnTo>
                  <a:lnTo>
                    <a:pt x="378" y="246"/>
                  </a:lnTo>
                  <a:lnTo>
                    <a:pt x="377" y="246"/>
                  </a:lnTo>
                  <a:lnTo>
                    <a:pt x="376" y="248"/>
                  </a:lnTo>
                  <a:lnTo>
                    <a:pt x="374" y="250"/>
                  </a:lnTo>
                  <a:lnTo>
                    <a:pt x="373" y="250"/>
                  </a:lnTo>
                  <a:lnTo>
                    <a:pt x="372" y="252"/>
                  </a:lnTo>
                  <a:lnTo>
                    <a:pt x="370" y="254"/>
                  </a:lnTo>
                  <a:lnTo>
                    <a:pt x="369" y="255"/>
                  </a:lnTo>
                  <a:lnTo>
                    <a:pt x="368" y="256"/>
                  </a:lnTo>
                  <a:lnTo>
                    <a:pt x="368" y="257"/>
                  </a:lnTo>
                  <a:lnTo>
                    <a:pt x="367" y="257"/>
                  </a:lnTo>
                  <a:lnTo>
                    <a:pt x="367" y="258"/>
                  </a:lnTo>
                  <a:lnTo>
                    <a:pt x="366" y="258"/>
                  </a:lnTo>
                  <a:lnTo>
                    <a:pt x="366" y="259"/>
                  </a:lnTo>
                  <a:lnTo>
                    <a:pt x="365" y="259"/>
                  </a:lnTo>
                  <a:lnTo>
                    <a:pt x="365" y="260"/>
                  </a:lnTo>
                  <a:lnTo>
                    <a:pt x="365" y="261"/>
                  </a:lnTo>
                  <a:lnTo>
                    <a:pt x="362" y="261"/>
                  </a:lnTo>
                  <a:lnTo>
                    <a:pt x="360" y="261"/>
                  </a:lnTo>
                  <a:lnTo>
                    <a:pt x="359" y="261"/>
                  </a:lnTo>
                  <a:lnTo>
                    <a:pt x="358" y="261"/>
                  </a:lnTo>
                  <a:lnTo>
                    <a:pt x="357" y="261"/>
                  </a:lnTo>
                  <a:lnTo>
                    <a:pt x="356" y="261"/>
                  </a:lnTo>
                  <a:lnTo>
                    <a:pt x="354" y="261"/>
                  </a:lnTo>
                  <a:lnTo>
                    <a:pt x="352" y="261"/>
                  </a:lnTo>
                  <a:lnTo>
                    <a:pt x="351" y="261"/>
                  </a:lnTo>
                  <a:lnTo>
                    <a:pt x="350" y="261"/>
                  </a:lnTo>
                  <a:lnTo>
                    <a:pt x="348" y="261"/>
                  </a:lnTo>
                  <a:lnTo>
                    <a:pt x="347" y="261"/>
                  </a:lnTo>
                  <a:lnTo>
                    <a:pt x="345" y="261"/>
                  </a:lnTo>
                  <a:lnTo>
                    <a:pt x="344" y="261"/>
                  </a:lnTo>
                  <a:lnTo>
                    <a:pt x="343" y="261"/>
                  </a:lnTo>
                  <a:lnTo>
                    <a:pt x="341" y="261"/>
                  </a:lnTo>
                  <a:lnTo>
                    <a:pt x="340" y="262"/>
                  </a:lnTo>
                  <a:lnTo>
                    <a:pt x="338" y="262"/>
                  </a:lnTo>
                  <a:lnTo>
                    <a:pt x="337" y="262"/>
                  </a:lnTo>
                  <a:lnTo>
                    <a:pt x="336" y="262"/>
                  </a:lnTo>
                  <a:lnTo>
                    <a:pt x="335" y="261"/>
                  </a:lnTo>
                  <a:lnTo>
                    <a:pt x="334" y="260"/>
                  </a:lnTo>
                  <a:lnTo>
                    <a:pt x="332" y="259"/>
                  </a:lnTo>
                  <a:lnTo>
                    <a:pt x="331" y="259"/>
                  </a:lnTo>
                  <a:lnTo>
                    <a:pt x="330" y="259"/>
                  </a:lnTo>
                  <a:lnTo>
                    <a:pt x="329" y="257"/>
                  </a:lnTo>
                  <a:lnTo>
                    <a:pt x="328" y="257"/>
                  </a:lnTo>
                  <a:lnTo>
                    <a:pt x="327" y="257"/>
                  </a:lnTo>
                  <a:lnTo>
                    <a:pt x="326" y="256"/>
                  </a:lnTo>
                  <a:lnTo>
                    <a:pt x="325" y="255"/>
                  </a:lnTo>
                  <a:lnTo>
                    <a:pt x="324" y="255"/>
                  </a:lnTo>
                  <a:lnTo>
                    <a:pt x="323" y="254"/>
                  </a:lnTo>
                  <a:lnTo>
                    <a:pt x="322" y="253"/>
                  </a:lnTo>
                  <a:lnTo>
                    <a:pt x="321" y="253"/>
                  </a:lnTo>
                  <a:lnTo>
                    <a:pt x="319" y="253"/>
                  </a:lnTo>
                  <a:lnTo>
                    <a:pt x="318" y="252"/>
                  </a:lnTo>
                  <a:lnTo>
                    <a:pt x="318" y="251"/>
                  </a:lnTo>
                  <a:lnTo>
                    <a:pt x="316" y="250"/>
                  </a:lnTo>
                  <a:lnTo>
                    <a:pt x="315" y="250"/>
                  </a:lnTo>
                  <a:lnTo>
                    <a:pt x="314" y="248"/>
                  </a:lnTo>
                  <a:lnTo>
                    <a:pt x="312" y="248"/>
                  </a:lnTo>
                  <a:lnTo>
                    <a:pt x="308" y="244"/>
                  </a:lnTo>
                  <a:lnTo>
                    <a:pt x="304" y="239"/>
                  </a:lnTo>
                  <a:lnTo>
                    <a:pt x="300" y="235"/>
                  </a:lnTo>
                  <a:lnTo>
                    <a:pt x="297" y="233"/>
                  </a:lnTo>
                  <a:lnTo>
                    <a:pt x="296" y="231"/>
                  </a:lnTo>
                  <a:lnTo>
                    <a:pt x="292" y="226"/>
                  </a:lnTo>
                  <a:lnTo>
                    <a:pt x="290" y="224"/>
                  </a:lnTo>
                  <a:lnTo>
                    <a:pt x="288" y="222"/>
                  </a:lnTo>
                  <a:lnTo>
                    <a:pt x="283" y="218"/>
                  </a:lnTo>
                  <a:lnTo>
                    <a:pt x="281" y="216"/>
                  </a:lnTo>
                  <a:lnTo>
                    <a:pt x="279" y="214"/>
                  </a:lnTo>
                  <a:lnTo>
                    <a:pt x="275" y="210"/>
                  </a:lnTo>
                  <a:lnTo>
                    <a:pt x="273" y="207"/>
                  </a:lnTo>
                  <a:lnTo>
                    <a:pt x="271" y="205"/>
                  </a:lnTo>
                  <a:lnTo>
                    <a:pt x="267" y="201"/>
                  </a:lnTo>
                  <a:lnTo>
                    <a:pt x="265" y="199"/>
                  </a:lnTo>
                  <a:lnTo>
                    <a:pt x="263" y="197"/>
                  </a:lnTo>
                  <a:lnTo>
                    <a:pt x="259" y="193"/>
                  </a:lnTo>
                  <a:lnTo>
                    <a:pt x="257" y="191"/>
                  </a:lnTo>
                  <a:lnTo>
                    <a:pt x="254" y="189"/>
                  </a:lnTo>
                  <a:lnTo>
                    <a:pt x="250" y="184"/>
                  </a:lnTo>
                  <a:lnTo>
                    <a:pt x="248" y="182"/>
                  </a:lnTo>
                  <a:lnTo>
                    <a:pt x="246" y="180"/>
                  </a:lnTo>
                  <a:lnTo>
                    <a:pt x="245" y="178"/>
                  </a:lnTo>
                  <a:lnTo>
                    <a:pt x="243" y="177"/>
                  </a:lnTo>
                  <a:lnTo>
                    <a:pt x="242" y="175"/>
                  </a:lnTo>
                  <a:lnTo>
                    <a:pt x="241" y="175"/>
                  </a:lnTo>
                  <a:lnTo>
                    <a:pt x="241" y="174"/>
                  </a:lnTo>
                  <a:lnTo>
                    <a:pt x="239" y="173"/>
                  </a:lnTo>
                  <a:lnTo>
                    <a:pt x="238" y="171"/>
                  </a:lnTo>
                  <a:lnTo>
                    <a:pt x="237" y="170"/>
                  </a:lnTo>
                  <a:lnTo>
                    <a:pt x="236" y="170"/>
                  </a:lnTo>
                  <a:lnTo>
                    <a:pt x="235" y="169"/>
                  </a:lnTo>
                  <a:lnTo>
                    <a:pt x="234" y="168"/>
                  </a:lnTo>
                  <a:lnTo>
                    <a:pt x="233" y="167"/>
                  </a:lnTo>
                  <a:lnTo>
                    <a:pt x="232" y="167"/>
                  </a:lnTo>
                  <a:lnTo>
                    <a:pt x="231" y="165"/>
                  </a:lnTo>
                  <a:lnTo>
                    <a:pt x="230" y="164"/>
                  </a:lnTo>
                  <a:lnTo>
                    <a:pt x="228" y="162"/>
                  </a:lnTo>
                  <a:lnTo>
                    <a:pt x="227" y="162"/>
                  </a:lnTo>
                  <a:lnTo>
                    <a:pt x="227" y="161"/>
                  </a:lnTo>
                  <a:lnTo>
                    <a:pt x="226" y="160"/>
                  </a:lnTo>
                  <a:lnTo>
                    <a:pt x="224" y="159"/>
                  </a:lnTo>
                  <a:lnTo>
                    <a:pt x="219" y="155"/>
                  </a:lnTo>
                  <a:lnTo>
                    <a:pt x="215" y="152"/>
                  </a:lnTo>
                  <a:lnTo>
                    <a:pt x="210" y="149"/>
                  </a:lnTo>
                  <a:lnTo>
                    <a:pt x="208" y="147"/>
                  </a:lnTo>
                  <a:lnTo>
                    <a:pt x="206" y="145"/>
                  </a:lnTo>
                  <a:lnTo>
                    <a:pt x="202" y="142"/>
                  </a:lnTo>
                  <a:lnTo>
                    <a:pt x="200" y="140"/>
                  </a:lnTo>
                  <a:lnTo>
                    <a:pt x="198" y="138"/>
                  </a:lnTo>
                  <a:lnTo>
                    <a:pt x="193" y="136"/>
                  </a:lnTo>
                  <a:lnTo>
                    <a:pt x="191" y="133"/>
                  </a:lnTo>
                  <a:lnTo>
                    <a:pt x="189" y="132"/>
                  </a:lnTo>
                  <a:lnTo>
                    <a:pt x="184" y="129"/>
                  </a:lnTo>
                  <a:lnTo>
                    <a:pt x="182" y="127"/>
                  </a:lnTo>
                  <a:lnTo>
                    <a:pt x="180" y="125"/>
                  </a:lnTo>
                  <a:lnTo>
                    <a:pt x="176" y="122"/>
                  </a:lnTo>
                  <a:lnTo>
                    <a:pt x="174" y="120"/>
                  </a:lnTo>
                  <a:lnTo>
                    <a:pt x="172" y="119"/>
                  </a:lnTo>
                  <a:lnTo>
                    <a:pt x="167" y="116"/>
                  </a:lnTo>
                  <a:lnTo>
                    <a:pt x="165" y="114"/>
                  </a:lnTo>
                  <a:lnTo>
                    <a:pt x="163" y="112"/>
                  </a:lnTo>
                  <a:lnTo>
                    <a:pt x="158" y="109"/>
                  </a:lnTo>
                  <a:lnTo>
                    <a:pt x="156" y="107"/>
                  </a:lnTo>
                  <a:lnTo>
                    <a:pt x="154" y="105"/>
                  </a:lnTo>
                  <a:lnTo>
                    <a:pt x="153" y="105"/>
                  </a:lnTo>
                  <a:lnTo>
                    <a:pt x="151" y="105"/>
                  </a:lnTo>
                  <a:lnTo>
                    <a:pt x="150" y="105"/>
                  </a:lnTo>
                  <a:lnTo>
                    <a:pt x="149" y="105"/>
                  </a:lnTo>
                  <a:lnTo>
                    <a:pt x="147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3" y="105"/>
                  </a:lnTo>
                  <a:lnTo>
                    <a:pt x="142" y="104"/>
                  </a:lnTo>
                  <a:lnTo>
                    <a:pt x="140" y="104"/>
                  </a:lnTo>
                  <a:lnTo>
                    <a:pt x="139" y="104"/>
                  </a:lnTo>
                  <a:lnTo>
                    <a:pt x="138" y="104"/>
                  </a:lnTo>
                  <a:lnTo>
                    <a:pt x="136" y="104"/>
                  </a:lnTo>
                  <a:lnTo>
                    <a:pt x="135" y="104"/>
                  </a:lnTo>
                  <a:lnTo>
                    <a:pt x="133" y="104"/>
                  </a:lnTo>
                  <a:lnTo>
                    <a:pt x="132" y="104"/>
                  </a:lnTo>
                  <a:lnTo>
                    <a:pt x="131" y="103"/>
                  </a:lnTo>
                  <a:lnTo>
                    <a:pt x="130" y="101"/>
                  </a:lnTo>
                  <a:lnTo>
                    <a:pt x="129" y="100"/>
                  </a:lnTo>
                  <a:lnTo>
                    <a:pt x="129" y="99"/>
                  </a:lnTo>
                  <a:lnTo>
                    <a:pt x="128" y="98"/>
                  </a:lnTo>
                  <a:lnTo>
                    <a:pt x="127" y="97"/>
                  </a:lnTo>
                  <a:lnTo>
                    <a:pt x="127" y="96"/>
                  </a:lnTo>
                  <a:lnTo>
                    <a:pt x="126" y="95"/>
                  </a:lnTo>
                  <a:lnTo>
                    <a:pt x="125" y="94"/>
                  </a:lnTo>
                  <a:lnTo>
                    <a:pt x="124" y="93"/>
                  </a:lnTo>
                  <a:lnTo>
                    <a:pt x="124" y="92"/>
                  </a:lnTo>
                  <a:lnTo>
                    <a:pt x="123" y="92"/>
                  </a:lnTo>
                  <a:lnTo>
                    <a:pt x="123" y="91"/>
                  </a:lnTo>
                  <a:lnTo>
                    <a:pt x="122" y="90"/>
                  </a:lnTo>
                  <a:lnTo>
                    <a:pt x="122" y="89"/>
                  </a:lnTo>
                  <a:lnTo>
                    <a:pt x="121" y="87"/>
                  </a:lnTo>
                  <a:lnTo>
                    <a:pt x="120" y="87"/>
                  </a:lnTo>
                  <a:lnTo>
                    <a:pt x="118" y="86"/>
                  </a:lnTo>
                  <a:lnTo>
                    <a:pt x="117" y="85"/>
                  </a:lnTo>
                  <a:lnTo>
                    <a:pt x="116" y="85"/>
                  </a:lnTo>
                  <a:lnTo>
                    <a:pt x="116" y="84"/>
                  </a:lnTo>
                  <a:lnTo>
                    <a:pt x="114" y="83"/>
                  </a:lnTo>
                  <a:lnTo>
                    <a:pt x="113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0" y="81"/>
                  </a:lnTo>
                  <a:lnTo>
                    <a:pt x="109" y="81"/>
                  </a:lnTo>
                  <a:lnTo>
                    <a:pt x="107" y="79"/>
                  </a:lnTo>
                  <a:lnTo>
                    <a:pt x="106" y="78"/>
                  </a:lnTo>
                  <a:lnTo>
                    <a:pt x="105" y="78"/>
                  </a:lnTo>
                  <a:lnTo>
                    <a:pt x="104" y="78"/>
                  </a:lnTo>
                  <a:lnTo>
                    <a:pt x="103" y="77"/>
                  </a:lnTo>
                  <a:lnTo>
                    <a:pt x="102" y="76"/>
                  </a:lnTo>
                  <a:lnTo>
                    <a:pt x="101" y="76"/>
                  </a:lnTo>
                  <a:lnTo>
                    <a:pt x="100" y="75"/>
                  </a:lnTo>
                  <a:lnTo>
                    <a:pt x="99" y="74"/>
                  </a:lnTo>
                  <a:lnTo>
                    <a:pt x="98" y="74"/>
                  </a:lnTo>
                  <a:lnTo>
                    <a:pt x="96" y="74"/>
                  </a:lnTo>
                  <a:lnTo>
                    <a:pt x="95" y="75"/>
                  </a:lnTo>
                  <a:lnTo>
                    <a:pt x="94" y="75"/>
                  </a:lnTo>
                  <a:lnTo>
                    <a:pt x="93" y="75"/>
                  </a:lnTo>
                  <a:lnTo>
                    <a:pt x="92" y="76"/>
                  </a:lnTo>
                  <a:lnTo>
                    <a:pt x="91" y="76"/>
                  </a:lnTo>
                  <a:lnTo>
                    <a:pt x="90" y="76"/>
                  </a:lnTo>
                  <a:lnTo>
                    <a:pt x="89" y="76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7" y="78"/>
                  </a:lnTo>
                  <a:lnTo>
                    <a:pt x="86" y="78"/>
                  </a:lnTo>
                  <a:lnTo>
                    <a:pt x="85" y="78"/>
                  </a:lnTo>
                  <a:lnTo>
                    <a:pt x="84" y="78"/>
                  </a:lnTo>
                  <a:lnTo>
                    <a:pt x="83" y="80"/>
                  </a:lnTo>
                  <a:lnTo>
                    <a:pt x="81" y="81"/>
                  </a:lnTo>
                  <a:lnTo>
                    <a:pt x="80" y="83"/>
                  </a:lnTo>
                  <a:lnTo>
                    <a:pt x="78" y="84"/>
                  </a:lnTo>
                  <a:lnTo>
                    <a:pt x="78" y="85"/>
                  </a:lnTo>
                  <a:lnTo>
                    <a:pt x="76" y="86"/>
                  </a:lnTo>
                  <a:lnTo>
                    <a:pt x="76" y="87"/>
                  </a:lnTo>
                  <a:lnTo>
                    <a:pt x="75" y="87"/>
                  </a:lnTo>
                  <a:lnTo>
                    <a:pt x="73" y="89"/>
                  </a:lnTo>
                  <a:lnTo>
                    <a:pt x="73" y="90"/>
                  </a:lnTo>
                  <a:lnTo>
                    <a:pt x="72" y="91"/>
                  </a:lnTo>
                  <a:lnTo>
                    <a:pt x="70" y="92"/>
                  </a:lnTo>
                  <a:lnTo>
                    <a:pt x="69" y="93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6" y="96"/>
                  </a:lnTo>
                  <a:lnTo>
                    <a:pt x="65" y="97"/>
                  </a:lnTo>
                  <a:lnTo>
                    <a:pt x="64" y="98"/>
                  </a:lnTo>
                  <a:lnTo>
                    <a:pt x="63" y="100"/>
                  </a:lnTo>
                  <a:lnTo>
                    <a:pt x="61" y="102"/>
                  </a:lnTo>
                  <a:lnTo>
                    <a:pt x="60" y="103"/>
                  </a:lnTo>
                  <a:lnTo>
                    <a:pt x="59" y="104"/>
                  </a:lnTo>
                  <a:lnTo>
                    <a:pt x="59" y="105"/>
                  </a:lnTo>
                  <a:lnTo>
                    <a:pt x="59" y="106"/>
                  </a:lnTo>
                  <a:lnTo>
                    <a:pt x="59" y="107"/>
                  </a:lnTo>
                  <a:lnTo>
                    <a:pt x="58" y="108"/>
                  </a:lnTo>
                  <a:lnTo>
                    <a:pt x="58" y="109"/>
                  </a:lnTo>
                  <a:lnTo>
                    <a:pt x="58" y="110"/>
                  </a:lnTo>
                  <a:lnTo>
                    <a:pt x="58" y="111"/>
                  </a:lnTo>
                  <a:lnTo>
                    <a:pt x="58" y="112"/>
                  </a:lnTo>
                  <a:lnTo>
                    <a:pt x="58" y="114"/>
                  </a:lnTo>
                  <a:lnTo>
                    <a:pt x="58" y="115"/>
                  </a:lnTo>
                  <a:lnTo>
                    <a:pt x="58" y="116"/>
                  </a:lnTo>
                  <a:lnTo>
                    <a:pt x="58" y="117"/>
                  </a:lnTo>
                  <a:lnTo>
                    <a:pt x="58" y="118"/>
                  </a:lnTo>
                  <a:lnTo>
                    <a:pt x="57" y="119"/>
                  </a:lnTo>
                  <a:lnTo>
                    <a:pt x="57" y="120"/>
                  </a:lnTo>
                  <a:lnTo>
                    <a:pt x="57" y="122"/>
                  </a:lnTo>
                  <a:lnTo>
                    <a:pt x="57" y="123"/>
                  </a:lnTo>
                  <a:lnTo>
                    <a:pt x="57" y="124"/>
                  </a:lnTo>
                  <a:lnTo>
                    <a:pt x="58" y="125"/>
                  </a:lnTo>
                  <a:lnTo>
                    <a:pt x="58" y="126"/>
                  </a:lnTo>
                  <a:lnTo>
                    <a:pt x="58" y="127"/>
                  </a:lnTo>
                  <a:lnTo>
                    <a:pt x="59" y="127"/>
                  </a:lnTo>
                  <a:lnTo>
                    <a:pt x="59" y="128"/>
                  </a:lnTo>
                  <a:lnTo>
                    <a:pt x="60" y="129"/>
                  </a:lnTo>
                  <a:lnTo>
                    <a:pt x="61" y="130"/>
                  </a:lnTo>
                  <a:lnTo>
                    <a:pt x="61" y="131"/>
                  </a:lnTo>
                  <a:lnTo>
                    <a:pt x="61" y="132"/>
                  </a:lnTo>
                  <a:lnTo>
                    <a:pt x="62" y="133"/>
                  </a:lnTo>
                  <a:lnTo>
                    <a:pt x="63" y="134"/>
                  </a:lnTo>
                  <a:lnTo>
                    <a:pt x="63" y="135"/>
                  </a:lnTo>
                  <a:lnTo>
                    <a:pt x="63" y="136"/>
                  </a:lnTo>
                  <a:lnTo>
                    <a:pt x="63" y="137"/>
                  </a:lnTo>
                  <a:lnTo>
                    <a:pt x="64" y="138"/>
                  </a:lnTo>
                  <a:lnTo>
                    <a:pt x="63" y="138"/>
                  </a:lnTo>
                  <a:lnTo>
                    <a:pt x="63" y="139"/>
                  </a:lnTo>
                  <a:lnTo>
                    <a:pt x="63" y="140"/>
                  </a:lnTo>
                  <a:lnTo>
                    <a:pt x="63" y="141"/>
                  </a:lnTo>
                  <a:lnTo>
                    <a:pt x="62" y="142"/>
                  </a:lnTo>
                  <a:lnTo>
                    <a:pt x="62" y="143"/>
                  </a:lnTo>
                  <a:lnTo>
                    <a:pt x="62" y="144"/>
                  </a:lnTo>
                  <a:lnTo>
                    <a:pt x="62" y="145"/>
                  </a:lnTo>
                  <a:lnTo>
                    <a:pt x="61" y="146"/>
                  </a:lnTo>
                  <a:lnTo>
                    <a:pt x="61" y="147"/>
                  </a:lnTo>
                  <a:lnTo>
                    <a:pt x="61" y="148"/>
                  </a:lnTo>
                  <a:lnTo>
                    <a:pt x="61" y="149"/>
                  </a:lnTo>
                  <a:lnTo>
                    <a:pt x="60" y="149"/>
                  </a:lnTo>
                  <a:lnTo>
                    <a:pt x="60" y="150"/>
                  </a:lnTo>
                  <a:lnTo>
                    <a:pt x="60" y="151"/>
                  </a:lnTo>
                  <a:lnTo>
                    <a:pt x="59" y="151"/>
                  </a:lnTo>
                  <a:lnTo>
                    <a:pt x="59" y="152"/>
                  </a:lnTo>
                  <a:lnTo>
                    <a:pt x="58" y="153"/>
                  </a:lnTo>
                  <a:lnTo>
                    <a:pt x="57" y="155"/>
                  </a:lnTo>
                  <a:lnTo>
                    <a:pt x="56" y="156"/>
                  </a:lnTo>
                  <a:lnTo>
                    <a:pt x="55" y="156"/>
                  </a:lnTo>
                  <a:lnTo>
                    <a:pt x="55" y="157"/>
                  </a:lnTo>
                  <a:lnTo>
                    <a:pt x="54" y="158"/>
                  </a:lnTo>
                  <a:lnTo>
                    <a:pt x="53" y="159"/>
                  </a:lnTo>
                  <a:lnTo>
                    <a:pt x="52" y="160"/>
                  </a:lnTo>
                  <a:lnTo>
                    <a:pt x="51" y="161"/>
                  </a:lnTo>
                  <a:lnTo>
                    <a:pt x="51" y="162"/>
                  </a:lnTo>
                  <a:lnTo>
                    <a:pt x="50" y="162"/>
                  </a:lnTo>
                  <a:lnTo>
                    <a:pt x="50" y="163"/>
                  </a:lnTo>
                  <a:lnTo>
                    <a:pt x="48" y="164"/>
                  </a:lnTo>
                  <a:lnTo>
                    <a:pt x="48" y="166"/>
                  </a:lnTo>
                  <a:lnTo>
                    <a:pt x="48" y="167"/>
                  </a:lnTo>
                  <a:lnTo>
                    <a:pt x="48" y="169"/>
                  </a:lnTo>
                  <a:lnTo>
                    <a:pt x="48" y="170"/>
                  </a:lnTo>
                  <a:lnTo>
                    <a:pt x="48" y="171"/>
                  </a:lnTo>
                  <a:lnTo>
                    <a:pt x="48" y="172"/>
                  </a:lnTo>
                  <a:lnTo>
                    <a:pt x="48" y="173"/>
                  </a:lnTo>
                  <a:lnTo>
                    <a:pt x="48" y="174"/>
                  </a:lnTo>
                  <a:lnTo>
                    <a:pt x="48" y="175"/>
                  </a:lnTo>
                  <a:lnTo>
                    <a:pt x="48" y="177"/>
                  </a:lnTo>
                  <a:lnTo>
                    <a:pt x="48" y="178"/>
                  </a:lnTo>
                  <a:lnTo>
                    <a:pt x="48" y="180"/>
                  </a:lnTo>
                  <a:lnTo>
                    <a:pt x="48" y="181"/>
                  </a:lnTo>
                  <a:lnTo>
                    <a:pt x="48" y="182"/>
                  </a:lnTo>
                  <a:lnTo>
                    <a:pt x="48" y="184"/>
                  </a:lnTo>
                  <a:lnTo>
                    <a:pt x="48" y="185"/>
                  </a:lnTo>
                  <a:lnTo>
                    <a:pt x="48" y="186"/>
                  </a:lnTo>
                  <a:lnTo>
                    <a:pt x="47" y="187"/>
                  </a:lnTo>
                  <a:lnTo>
                    <a:pt x="47" y="188"/>
                  </a:lnTo>
                  <a:lnTo>
                    <a:pt x="47" y="189"/>
                  </a:lnTo>
                  <a:lnTo>
                    <a:pt x="47" y="191"/>
                  </a:lnTo>
                  <a:lnTo>
                    <a:pt x="46" y="191"/>
                  </a:lnTo>
                  <a:lnTo>
                    <a:pt x="46" y="192"/>
                  </a:lnTo>
                  <a:lnTo>
                    <a:pt x="46" y="193"/>
                  </a:lnTo>
                  <a:lnTo>
                    <a:pt x="45" y="193"/>
                  </a:lnTo>
                  <a:lnTo>
                    <a:pt x="45" y="194"/>
                  </a:lnTo>
                  <a:lnTo>
                    <a:pt x="45" y="195"/>
                  </a:lnTo>
                  <a:lnTo>
                    <a:pt x="45" y="196"/>
                  </a:lnTo>
                  <a:lnTo>
                    <a:pt x="45" y="197"/>
                  </a:lnTo>
                  <a:lnTo>
                    <a:pt x="44" y="197"/>
                  </a:lnTo>
                  <a:lnTo>
                    <a:pt x="44" y="199"/>
                  </a:lnTo>
                  <a:lnTo>
                    <a:pt x="44" y="200"/>
                  </a:lnTo>
                  <a:lnTo>
                    <a:pt x="43" y="200"/>
                  </a:lnTo>
                  <a:lnTo>
                    <a:pt x="41" y="201"/>
                  </a:lnTo>
                  <a:lnTo>
                    <a:pt x="41" y="202"/>
                  </a:lnTo>
                  <a:lnTo>
                    <a:pt x="40" y="202"/>
                  </a:lnTo>
                  <a:lnTo>
                    <a:pt x="39" y="202"/>
                  </a:lnTo>
                  <a:lnTo>
                    <a:pt x="38" y="203"/>
                  </a:lnTo>
                  <a:lnTo>
                    <a:pt x="37" y="203"/>
                  </a:lnTo>
                  <a:lnTo>
                    <a:pt x="36" y="203"/>
                  </a:lnTo>
                  <a:lnTo>
                    <a:pt x="36" y="204"/>
                  </a:lnTo>
                  <a:lnTo>
                    <a:pt x="35" y="204"/>
                  </a:lnTo>
                  <a:lnTo>
                    <a:pt x="34" y="204"/>
                  </a:lnTo>
                  <a:lnTo>
                    <a:pt x="33" y="205"/>
                  </a:lnTo>
                  <a:lnTo>
                    <a:pt x="32" y="206"/>
                  </a:lnTo>
                  <a:lnTo>
                    <a:pt x="31" y="206"/>
                  </a:lnTo>
                  <a:lnTo>
                    <a:pt x="30" y="206"/>
                  </a:lnTo>
                  <a:lnTo>
                    <a:pt x="29" y="206"/>
                  </a:lnTo>
                  <a:lnTo>
                    <a:pt x="28" y="206"/>
                  </a:lnTo>
                  <a:lnTo>
                    <a:pt x="27" y="206"/>
                  </a:lnTo>
                  <a:lnTo>
                    <a:pt x="26" y="206"/>
                  </a:lnTo>
                  <a:lnTo>
                    <a:pt x="25" y="206"/>
                  </a:lnTo>
                  <a:lnTo>
                    <a:pt x="25" y="205"/>
                  </a:lnTo>
                  <a:lnTo>
                    <a:pt x="24" y="205"/>
                  </a:lnTo>
                  <a:lnTo>
                    <a:pt x="23" y="205"/>
                  </a:lnTo>
                  <a:lnTo>
                    <a:pt x="23" y="206"/>
                  </a:lnTo>
                  <a:lnTo>
                    <a:pt x="24" y="206"/>
                  </a:lnTo>
                  <a:lnTo>
                    <a:pt x="25" y="206"/>
                  </a:lnTo>
                  <a:lnTo>
                    <a:pt x="25" y="207"/>
                  </a:lnTo>
                  <a:lnTo>
                    <a:pt x="25" y="208"/>
                  </a:lnTo>
                  <a:lnTo>
                    <a:pt x="25" y="209"/>
                  </a:lnTo>
                  <a:lnTo>
                    <a:pt x="25" y="210"/>
                  </a:lnTo>
                  <a:lnTo>
                    <a:pt x="26" y="211"/>
                  </a:lnTo>
                  <a:lnTo>
                    <a:pt x="26" y="213"/>
                  </a:lnTo>
                  <a:lnTo>
                    <a:pt x="27" y="215"/>
                  </a:lnTo>
                  <a:lnTo>
                    <a:pt x="28" y="216"/>
                  </a:lnTo>
                  <a:lnTo>
                    <a:pt x="28" y="218"/>
                  </a:lnTo>
                  <a:lnTo>
                    <a:pt x="28" y="219"/>
                  </a:lnTo>
                  <a:lnTo>
                    <a:pt x="28" y="220"/>
                  </a:lnTo>
                  <a:lnTo>
                    <a:pt x="29" y="222"/>
                  </a:lnTo>
                  <a:lnTo>
                    <a:pt x="29" y="224"/>
                  </a:lnTo>
                  <a:lnTo>
                    <a:pt x="29" y="226"/>
                  </a:lnTo>
                  <a:lnTo>
                    <a:pt x="30" y="228"/>
                  </a:lnTo>
                  <a:lnTo>
                    <a:pt x="30" y="229"/>
                  </a:lnTo>
                  <a:lnTo>
                    <a:pt x="30" y="231"/>
                  </a:lnTo>
                  <a:lnTo>
                    <a:pt x="30" y="232"/>
                  </a:lnTo>
                  <a:lnTo>
                    <a:pt x="30" y="233"/>
                  </a:lnTo>
                  <a:lnTo>
                    <a:pt x="30" y="235"/>
                  </a:lnTo>
                  <a:lnTo>
                    <a:pt x="30" y="236"/>
                  </a:lnTo>
                  <a:lnTo>
                    <a:pt x="30" y="237"/>
                  </a:lnTo>
                  <a:lnTo>
                    <a:pt x="30" y="238"/>
                  </a:lnTo>
                  <a:lnTo>
                    <a:pt x="30" y="239"/>
                  </a:lnTo>
                  <a:lnTo>
                    <a:pt x="30" y="240"/>
                  </a:lnTo>
                  <a:lnTo>
                    <a:pt x="30" y="241"/>
                  </a:lnTo>
                  <a:lnTo>
                    <a:pt x="30" y="242"/>
                  </a:lnTo>
                  <a:lnTo>
                    <a:pt x="30" y="243"/>
                  </a:lnTo>
                  <a:lnTo>
                    <a:pt x="30" y="244"/>
                  </a:lnTo>
                  <a:lnTo>
                    <a:pt x="30" y="245"/>
                  </a:lnTo>
                  <a:lnTo>
                    <a:pt x="30" y="246"/>
                  </a:lnTo>
                  <a:lnTo>
                    <a:pt x="30" y="247"/>
                  </a:lnTo>
                  <a:lnTo>
                    <a:pt x="30" y="248"/>
                  </a:lnTo>
                  <a:lnTo>
                    <a:pt x="30" y="250"/>
                  </a:lnTo>
                  <a:lnTo>
                    <a:pt x="30" y="251"/>
                  </a:lnTo>
                  <a:lnTo>
                    <a:pt x="30" y="252"/>
                  </a:lnTo>
                  <a:lnTo>
                    <a:pt x="30" y="253"/>
                  </a:lnTo>
                  <a:lnTo>
                    <a:pt x="30" y="254"/>
                  </a:lnTo>
                  <a:lnTo>
                    <a:pt x="31" y="255"/>
                  </a:lnTo>
                  <a:lnTo>
                    <a:pt x="32" y="257"/>
                  </a:lnTo>
                  <a:lnTo>
                    <a:pt x="32" y="258"/>
                  </a:lnTo>
                  <a:lnTo>
                    <a:pt x="32" y="259"/>
                  </a:lnTo>
                  <a:lnTo>
                    <a:pt x="33" y="259"/>
                  </a:lnTo>
                  <a:lnTo>
                    <a:pt x="33" y="260"/>
                  </a:lnTo>
                  <a:lnTo>
                    <a:pt x="33" y="261"/>
                  </a:lnTo>
                  <a:lnTo>
                    <a:pt x="33" y="262"/>
                  </a:lnTo>
                  <a:lnTo>
                    <a:pt x="33" y="264"/>
                  </a:lnTo>
                  <a:lnTo>
                    <a:pt x="32" y="266"/>
                  </a:lnTo>
                  <a:lnTo>
                    <a:pt x="31" y="268"/>
                  </a:lnTo>
                  <a:lnTo>
                    <a:pt x="30" y="268"/>
                  </a:lnTo>
                  <a:lnTo>
                    <a:pt x="29" y="269"/>
                  </a:lnTo>
                  <a:lnTo>
                    <a:pt x="28" y="269"/>
                  </a:lnTo>
                  <a:lnTo>
                    <a:pt x="27" y="270"/>
                  </a:lnTo>
                  <a:lnTo>
                    <a:pt x="26" y="270"/>
                  </a:lnTo>
                  <a:lnTo>
                    <a:pt x="25" y="270"/>
                  </a:lnTo>
                  <a:lnTo>
                    <a:pt x="25" y="271"/>
                  </a:lnTo>
                  <a:lnTo>
                    <a:pt x="24" y="271"/>
                  </a:lnTo>
                  <a:lnTo>
                    <a:pt x="23" y="272"/>
                  </a:lnTo>
                  <a:lnTo>
                    <a:pt x="22" y="272"/>
                  </a:lnTo>
                  <a:lnTo>
                    <a:pt x="22" y="273"/>
                  </a:lnTo>
                  <a:lnTo>
                    <a:pt x="21" y="273"/>
                  </a:lnTo>
                  <a:lnTo>
                    <a:pt x="21" y="274"/>
                  </a:lnTo>
                  <a:lnTo>
                    <a:pt x="21" y="275"/>
                  </a:lnTo>
                  <a:lnTo>
                    <a:pt x="21" y="276"/>
                  </a:lnTo>
                  <a:lnTo>
                    <a:pt x="21" y="277"/>
                  </a:lnTo>
                  <a:lnTo>
                    <a:pt x="21" y="279"/>
                  </a:lnTo>
                  <a:lnTo>
                    <a:pt x="21" y="280"/>
                  </a:lnTo>
                  <a:lnTo>
                    <a:pt x="22" y="280"/>
                  </a:lnTo>
                  <a:lnTo>
                    <a:pt x="22" y="281"/>
                  </a:lnTo>
                  <a:lnTo>
                    <a:pt x="23" y="281"/>
                  </a:lnTo>
                  <a:lnTo>
                    <a:pt x="23" y="282"/>
                  </a:lnTo>
                  <a:lnTo>
                    <a:pt x="24" y="283"/>
                  </a:lnTo>
                  <a:lnTo>
                    <a:pt x="25" y="283"/>
                  </a:lnTo>
                  <a:lnTo>
                    <a:pt x="25" y="284"/>
                  </a:lnTo>
                  <a:lnTo>
                    <a:pt x="26" y="284"/>
                  </a:lnTo>
                  <a:lnTo>
                    <a:pt x="27" y="286"/>
                  </a:lnTo>
                  <a:lnTo>
                    <a:pt x="28" y="286"/>
                  </a:lnTo>
                  <a:lnTo>
                    <a:pt x="29" y="287"/>
                  </a:lnTo>
                  <a:lnTo>
                    <a:pt x="29" y="288"/>
                  </a:lnTo>
                  <a:lnTo>
                    <a:pt x="30" y="288"/>
                  </a:lnTo>
                  <a:lnTo>
                    <a:pt x="30" y="289"/>
                  </a:lnTo>
                  <a:lnTo>
                    <a:pt x="30" y="290"/>
                  </a:lnTo>
                  <a:lnTo>
                    <a:pt x="30" y="291"/>
                  </a:lnTo>
                  <a:lnTo>
                    <a:pt x="30" y="292"/>
                  </a:lnTo>
                  <a:lnTo>
                    <a:pt x="29" y="292"/>
                  </a:lnTo>
                  <a:lnTo>
                    <a:pt x="28" y="292"/>
                  </a:lnTo>
                  <a:lnTo>
                    <a:pt x="27" y="292"/>
                  </a:lnTo>
                  <a:lnTo>
                    <a:pt x="26" y="292"/>
                  </a:lnTo>
                  <a:lnTo>
                    <a:pt x="25" y="292"/>
                  </a:lnTo>
                  <a:lnTo>
                    <a:pt x="24" y="292"/>
                  </a:lnTo>
                  <a:lnTo>
                    <a:pt x="23" y="292"/>
                  </a:lnTo>
                  <a:lnTo>
                    <a:pt x="22" y="292"/>
                  </a:lnTo>
                  <a:lnTo>
                    <a:pt x="21" y="292"/>
                  </a:lnTo>
                  <a:lnTo>
                    <a:pt x="20" y="292"/>
                  </a:lnTo>
                  <a:lnTo>
                    <a:pt x="19" y="292"/>
                  </a:lnTo>
                  <a:lnTo>
                    <a:pt x="18" y="293"/>
                  </a:lnTo>
                  <a:lnTo>
                    <a:pt x="17" y="293"/>
                  </a:lnTo>
                  <a:lnTo>
                    <a:pt x="17" y="294"/>
                  </a:lnTo>
                  <a:lnTo>
                    <a:pt x="16" y="294"/>
                  </a:lnTo>
                  <a:lnTo>
                    <a:pt x="15" y="294"/>
                  </a:lnTo>
                  <a:lnTo>
                    <a:pt x="15" y="295"/>
                  </a:lnTo>
                  <a:lnTo>
                    <a:pt x="16" y="296"/>
                  </a:lnTo>
                  <a:lnTo>
                    <a:pt x="16" y="297"/>
                  </a:lnTo>
                  <a:lnTo>
                    <a:pt x="16" y="298"/>
                  </a:lnTo>
                  <a:lnTo>
                    <a:pt x="15" y="298"/>
                  </a:lnTo>
                  <a:lnTo>
                    <a:pt x="14" y="299"/>
                  </a:lnTo>
                  <a:lnTo>
                    <a:pt x="13" y="299"/>
                  </a:lnTo>
                  <a:lnTo>
                    <a:pt x="12" y="299"/>
                  </a:lnTo>
                  <a:lnTo>
                    <a:pt x="11" y="299"/>
                  </a:lnTo>
                  <a:lnTo>
                    <a:pt x="10" y="299"/>
                  </a:lnTo>
                  <a:lnTo>
                    <a:pt x="9" y="299"/>
                  </a:lnTo>
                  <a:lnTo>
                    <a:pt x="8" y="299"/>
                  </a:lnTo>
                  <a:lnTo>
                    <a:pt x="7" y="299"/>
                  </a:lnTo>
                  <a:lnTo>
                    <a:pt x="6" y="299"/>
                  </a:lnTo>
                  <a:lnTo>
                    <a:pt x="5" y="299"/>
                  </a:lnTo>
                  <a:lnTo>
                    <a:pt x="4" y="299"/>
                  </a:lnTo>
                  <a:lnTo>
                    <a:pt x="3" y="299"/>
                  </a:lnTo>
                  <a:lnTo>
                    <a:pt x="2" y="299"/>
                  </a:lnTo>
                  <a:lnTo>
                    <a:pt x="1" y="300"/>
                  </a:lnTo>
                  <a:lnTo>
                    <a:pt x="1" y="301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1" y="305"/>
                  </a:lnTo>
                  <a:lnTo>
                    <a:pt x="1" y="306"/>
                  </a:lnTo>
                  <a:lnTo>
                    <a:pt x="2" y="308"/>
                  </a:lnTo>
                  <a:lnTo>
                    <a:pt x="3" y="309"/>
                  </a:lnTo>
                  <a:lnTo>
                    <a:pt x="3" y="310"/>
                  </a:lnTo>
                  <a:lnTo>
                    <a:pt x="4" y="310"/>
                  </a:lnTo>
                  <a:lnTo>
                    <a:pt x="4" y="311"/>
                  </a:lnTo>
                  <a:lnTo>
                    <a:pt x="6" y="312"/>
                  </a:lnTo>
                  <a:lnTo>
                    <a:pt x="6" y="313"/>
                  </a:lnTo>
                  <a:lnTo>
                    <a:pt x="8" y="314"/>
                  </a:lnTo>
                  <a:lnTo>
                    <a:pt x="8" y="315"/>
                  </a:lnTo>
                  <a:lnTo>
                    <a:pt x="8" y="316"/>
                  </a:lnTo>
                  <a:lnTo>
                    <a:pt x="10" y="317"/>
                  </a:lnTo>
                  <a:lnTo>
                    <a:pt x="10" y="319"/>
                  </a:lnTo>
                  <a:lnTo>
                    <a:pt x="11" y="319"/>
                  </a:lnTo>
                  <a:lnTo>
                    <a:pt x="12" y="321"/>
                  </a:lnTo>
                  <a:lnTo>
                    <a:pt x="13" y="322"/>
                  </a:lnTo>
                  <a:lnTo>
                    <a:pt x="14" y="323"/>
                  </a:lnTo>
                  <a:lnTo>
                    <a:pt x="14" y="324"/>
                  </a:lnTo>
                  <a:lnTo>
                    <a:pt x="15" y="325"/>
                  </a:lnTo>
                  <a:lnTo>
                    <a:pt x="16" y="326"/>
                  </a:lnTo>
                  <a:lnTo>
                    <a:pt x="17" y="327"/>
                  </a:lnTo>
                  <a:lnTo>
                    <a:pt x="17" y="328"/>
                  </a:lnTo>
                  <a:lnTo>
                    <a:pt x="18" y="328"/>
                  </a:lnTo>
                  <a:lnTo>
                    <a:pt x="18" y="329"/>
                  </a:lnTo>
                  <a:lnTo>
                    <a:pt x="19" y="330"/>
                  </a:lnTo>
                  <a:lnTo>
                    <a:pt x="20" y="331"/>
                  </a:lnTo>
                  <a:lnTo>
                    <a:pt x="21" y="332"/>
                  </a:lnTo>
                  <a:lnTo>
                    <a:pt x="22" y="332"/>
                  </a:lnTo>
                  <a:lnTo>
                    <a:pt x="23" y="334"/>
                  </a:lnTo>
                  <a:lnTo>
                    <a:pt x="25" y="335"/>
                  </a:lnTo>
                  <a:lnTo>
                    <a:pt x="26" y="336"/>
                  </a:lnTo>
                  <a:lnTo>
                    <a:pt x="27" y="336"/>
                  </a:lnTo>
                  <a:lnTo>
                    <a:pt x="28" y="337"/>
                  </a:lnTo>
                  <a:lnTo>
                    <a:pt x="29" y="338"/>
                  </a:lnTo>
                  <a:lnTo>
                    <a:pt x="30" y="339"/>
                  </a:lnTo>
                  <a:lnTo>
                    <a:pt x="31" y="339"/>
                  </a:lnTo>
                  <a:lnTo>
                    <a:pt x="32" y="339"/>
                  </a:lnTo>
                  <a:lnTo>
                    <a:pt x="33" y="339"/>
                  </a:lnTo>
                  <a:lnTo>
                    <a:pt x="34" y="340"/>
                  </a:lnTo>
                  <a:lnTo>
                    <a:pt x="35" y="340"/>
                  </a:lnTo>
                  <a:lnTo>
                    <a:pt x="36" y="340"/>
                  </a:lnTo>
                  <a:lnTo>
                    <a:pt x="37" y="341"/>
                  </a:lnTo>
                  <a:lnTo>
                    <a:pt x="38" y="341"/>
                  </a:lnTo>
                  <a:lnTo>
                    <a:pt x="39" y="341"/>
                  </a:lnTo>
                  <a:lnTo>
                    <a:pt x="40" y="341"/>
                  </a:lnTo>
                  <a:lnTo>
                    <a:pt x="40" y="342"/>
                  </a:lnTo>
                  <a:lnTo>
                    <a:pt x="41" y="342"/>
                  </a:lnTo>
                  <a:lnTo>
                    <a:pt x="41" y="343"/>
                  </a:lnTo>
                  <a:lnTo>
                    <a:pt x="42" y="343"/>
                  </a:lnTo>
                  <a:lnTo>
                    <a:pt x="43" y="345"/>
                  </a:lnTo>
                  <a:lnTo>
                    <a:pt x="44" y="345"/>
                  </a:lnTo>
                  <a:lnTo>
                    <a:pt x="45" y="347"/>
                  </a:lnTo>
                  <a:lnTo>
                    <a:pt x="46" y="349"/>
                  </a:lnTo>
                  <a:lnTo>
                    <a:pt x="47" y="349"/>
                  </a:lnTo>
                  <a:lnTo>
                    <a:pt x="47" y="350"/>
                  </a:lnTo>
                  <a:lnTo>
                    <a:pt x="47" y="351"/>
                  </a:lnTo>
                  <a:lnTo>
                    <a:pt x="47" y="352"/>
                  </a:lnTo>
                  <a:lnTo>
                    <a:pt x="47" y="353"/>
                  </a:lnTo>
                  <a:lnTo>
                    <a:pt x="48" y="354"/>
                  </a:lnTo>
                  <a:lnTo>
                    <a:pt x="48" y="355"/>
                  </a:lnTo>
                  <a:lnTo>
                    <a:pt x="48" y="356"/>
                  </a:lnTo>
                  <a:lnTo>
                    <a:pt x="48" y="357"/>
                  </a:lnTo>
                  <a:lnTo>
                    <a:pt x="48" y="358"/>
                  </a:lnTo>
                  <a:lnTo>
                    <a:pt x="49" y="360"/>
                  </a:lnTo>
                  <a:lnTo>
                    <a:pt x="49" y="361"/>
                  </a:lnTo>
                  <a:lnTo>
                    <a:pt x="50" y="361"/>
                  </a:lnTo>
                  <a:lnTo>
                    <a:pt x="50" y="364"/>
                  </a:lnTo>
                  <a:lnTo>
                    <a:pt x="50" y="365"/>
                  </a:lnTo>
                  <a:lnTo>
                    <a:pt x="51" y="367"/>
                  </a:lnTo>
                  <a:lnTo>
                    <a:pt x="51" y="368"/>
                  </a:lnTo>
                  <a:lnTo>
                    <a:pt x="51" y="369"/>
                  </a:lnTo>
                  <a:lnTo>
                    <a:pt x="51" y="371"/>
                  </a:lnTo>
                  <a:lnTo>
                    <a:pt x="51" y="372"/>
                  </a:lnTo>
                  <a:lnTo>
                    <a:pt x="51" y="374"/>
                  </a:lnTo>
                  <a:lnTo>
                    <a:pt x="52" y="374"/>
                  </a:lnTo>
                  <a:lnTo>
                    <a:pt x="52" y="375"/>
                  </a:lnTo>
                  <a:lnTo>
                    <a:pt x="52" y="376"/>
                  </a:lnTo>
                  <a:lnTo>
                    <a:pt x="52" y="377"/>
                  </a:lnTo>
                  <a:lnTo>
                    <a:pt x="52" y="378"/>
                  </a:lnTo>
                  <a:lnTo>
                    <a:pt x="52" y="379"/>
                  </a:lnTo>
                  <a:lnTo>
                    <a:pt x="52" y="380"/>
                  </a:lnTo>
                  <a:lnTo>
                    <a:pt x="52" y="382"/>
                  </a:lnTo>
                  <a:lnTo>
                    <a:pt x="52" y="383"/>
                  </a:lnTo>
                  <a:lnTo>
                    <a:pt x="52" y="385"/>
                  </a:lnTo>
                  <a:lnTo>
                    <a:pt x="52" y="386"/>
                  </a:lnTo>
                  <a:lnTo>
                    <a:pt x="52" y="387"/>
                  </a:lnTo>
                  <a:lnTo>
                    <a:pt x="52" y="389"/>
                  </a:lnTo>
                  <a:lnTo>
                    <a:pt x="52" y="390"/>
                  </a:lnTo>
                  <a:lnTo>
                    <a:pt x="52" y="391"/>
                  </a:lnTo>
                  <a:lnTo>
                    <a:pt x="52" y="392"/>
                  </a:lnTo>
                  <a:lnTo>
                    <a:pt x="52" y="393"/>
                  </a:lnTo>
                  <a:lnTo>
                    <a:pt x="52" y="394"/>
                  </a:lnTo>
                  <a:lnTo>
                    <a:pt x="51" y="394"/>
                  </a:lnTo>
                  <a:lnTo>
                    <a:pt x="51" y="395"/>
                  </a:lnTo>
                  <a:lnTo>
                    <a:pt x="51" y="396"/>
                  </a:lnTo>
                  <a:lnTo>
                    <a:pt x="51" y="397"/>
                  </a:lnTo>
                  <a:lnTo>
                    <a:pt x="51" y="398"/>
                  </a:lnTo>
                  <a:lnTo>
                    <a:pt x="51" y="399"/>
                  </a:lnTo>
                  <a:lnTo>
                    <a:pt x="52" y="400"/>
                  </a:lnTo>
                  <a:lnTo>
                    <a:pt x="52" y="401"/>
                  </a:lnTo>
                  <a:lnTo>
                    <a:pt x="52" y="403"/>
                  </a:lnTo>
                  <a:lnTo>
                    <a:pt x="52" y="405"/>
                  </a:lnTo>
                  <a:lnTo>
                    <a:pt x="53" y="405"/>
                  </a:lnTo>
                  <a:lnTo>
                    <a:pt x="53" y="407"/>
                  </a:lnTo>
                  <a:lnTo>
                    <a:pt x="54" y="407"/>
                  </a:lnTo>
                  <a:lnTo>
                    <a:pt x="54" y="408"/>
                  </a:lnTo>
                  <a:lnTo>
                    <a:pt x="54" y="409"/>
                  </a:lnTo>
                  <a:lnTo>
                    <a:pt x="55" y="409"/>
                  </a:lnTo>
                  <a:lnTo>
                    <a:pt x="55" y="410"/>
                  </a:lnTo>
                  <a:lnTo>
                    <a:pt x="55" y="411"/>
                  </a:lnTo>
                  <a:lnTo>
                    <a:pt x="56" y="411"/>
                  </a:lnTo>
                  <a:lnTo>
                    <a:pt x="56" y="412"/>
                  </a:lnTo>
                  <a:lnTo>
                    <a:pt x="57" y="414"/>
                  </a:lnTo>
                  <a:lnTo>
                    <a:pt x="58" y="414"/>
                  </a:lnTo>
                  <a:lnTo>
                    <a:pt x="58" y="416"/>
                  </a:lnTo>
                  <a:lnTo>
                    <a:pt x="59" y="416"/>
                  </a:lnTo>
                  <a:lnTo>
                    <a:pt x="61" y="418"/>
                  </a:lnTo>
                  <a:lnTo>
                    <a:pt x="61" y="419"/>
                  </a:lnTo>
                  <a:lnTo>
                    <a:pt x="61" y="420"/>
                  </a:lnTo>
                  <a:lnTo>
                    <a:pt x="62" y="420"/>
                  </a:lnTo>
                  <a:lnTo>
                    <a:pt x="63" y="422"/>
                  </a:lnTo>
                  <a:lnTo>
                    <a:pt x="64" y="422"/>
                  </a:lnTo>
                  <a:lnTo>
                    <a:pt x="65" y="422"/>
                  </a:lnTo>
                  <a:lnTo>
                    <a:pt x="65" y="423"/>
                  </a:lnTo>
                  <a:lnTo>
                    <a:pt x="66" y="424"/>
                  </a:lnTo>
                  <a:lnTo>
                    <a:pt x="67" y="425"/>
                  </a:lnTo>
                  <a:lnTo>
                    <a:pt x="68" y="425"/>
                  </a:lnTo>
                  <a:lnTo>
                    <a:pt x="69" y="426"/>
                  </a:lnTo>
                  <a:lnTo>
                    <a:pt x="70" y="427"/>
                  </a:lnTo>
                  <a:lnTo>
                    <a:pt x="71" y="427"/>
                  </a:lnTo>
                  <a:lnTo>
                    <a:pt x="72" y="428"/>
                  </a:lnTo>
                  <a:lnTo>
                    <a:pt x="72" y="429"/>
                  </a:lnTo>
                  <a:lnTo>
                    <a:pt x="73" y="430"/>
                  </a:lnTo>
                  <a:lnTo>
                    <a:pt x="73" y="431"/>
                  </a:lnTo>
                  <a:lnTo>
                    <a:pt x="74" y="431"/>
                  </a:lnTo>
                  <a:lnTo>
                    <a:pt x="74" y="433"/>
                  </a:lnTo>
                  <a:lnTo>
                    <a:pt x="75" y="435"/>
                  </a:lnTo>
                  <a:lnTo>
                    <a:pt x="76" y="437"/>
                  </a:lnTo>
                  <a:lnTo>
                    <a:pt x="76" y="438"/>
                  </a:lnTo>
                  <a:lnTo>
                    <a:pt x="76" y="440"/>
                  </a:lnTo>
                  <a:lnTo>
                    <a:pt x="76" y="441"/>
                  </a:lnTo>
                  <a:lnTo>
                    <a:pt x="76" y="442"/>
                  </a:lnTo>
                  <a:lnTo>
                    <a:pt x="76" y="443"/>
                  </a:lnTo>
                  <a:lnTo>
                    <a:pt x="76" y="444"/>
                  </a:lnTo>
                  <a:lnTo>
                    <a:pt x="76" y="445"/>
                  </a:lnTo>
                  <a:lnTo>
                    <a:pt x="76" y="446"/>
                  </a:lnTo>
                  <a:lnTo>
                    <a:pt x="76" y="447"/>
                  </a:lnTo>
                  <a:lnTo>
                    <a:pt x="76" y="448"/>
                  </a:lnTo>
                  <a:lnTo>
                    <a:pt x="76" y="449"/>
                  </a:lnTo>
                  <a:lnTo>
                    <a:pt x="75" y="450"/>
                  </a:lnTo>
                  <a:lnTo>
                    <a:pt x="75" y="451"/>
                  </a:lnTo>
                  <a:lnTo>
                    <a:pt x="76" y="452"/>
                  </a:lnTo>
                  <a:lnTo>
                    <a:pt x="76" y="454"/>
                  </a:lnTo>
                  <a:lnTo>
                    <a:pt x="76" y="455"/>
                  </a:lnTo>
                  <a:lnTo>
                    <a:pt x="76" y="456"/>
                  </a:lnTo>
                  <a:lnTo>
                    <a:pt x="76" y="458"/>
                  </a:lnTo>
                  <a:lnTo>
                    <a:pt x="77" y="460"/>
                  </a:lnTo>
                  <a:lnTo>
                    <a:pt x="77" y="462"/>
                  </a:lnTo>
                  <a:lnTo>
                    <a:pt x="78" y="462"/>
                  </a:lnTo>
                  <a:lnTo>
                    <a:pt x="78" y="463"/>
                  </a:lnTo>
                  <a:lnTo>
                    <a:pt x="78" y="464"/>
                  </a:lnTo>
                  <a:lnTo>
                    <a:pt x="78" y="465"/>
                  </a:lnTo>
                  <a:lnTo>
                    <a:pt x="78" y="466"/>
                  </a:lnTo>
                  <a:lnTo>
                    <a:pt x="79" y="467"/>
                  </a:lnTo>
                  <a:lnTo>
                    <a:pt x="80" y="467"/>
                  </a:lnTo>
                  <a:lnTo>
                    <a:pt x="80" y="469"/>
                  </a:lnTo>
                  <a:lnTo>
                    <a:pt x="80" y="470"/>
                  </a:lnTo>
                  <a:lnTo>
                    <a:pt x="80" y="471"/>
                  </a:lnTo>
                  <a:lnTo>
                    <a:pt x="81" y="471"/>
                  </a:lnTo>
                  <a:lnTo>
                    <a:pt x="81" y="473"/>
                  </a:lnTo>
                  <a:lnTo>
                    <a:pt x="82" y="474"/>
                  </a:lnTo>
                  <a:lnTo>
                    <a:pt x="82" y="475"/>
                  </a:lnTo>
                  <a:lnTo>
                    <a:pt x="83" y="476"/>
                  </a:lnTo>
                  <a:lnTo>
                    <a:pt x="83" y="478"/>
                  </a:lnTo>
                  <a:lnTo>
                    <a:pt x="83" y="479"/>
                  </a:lnTo>
                  <a:lnTo>
                    <a:pt x="83" y="480"/>
                  </a:lnTo>
                  <a:lnTo>
                    <a:pt x="83" y="482"/>
                  </a:lnTo>
                  <a:lnTo>
                    <a:pt x="83" y="483"/>
                  </a:lnTo>
                  <a:lnTo>
                    <a:pt x="83" y="484"/>
                  </a:lnTo>
                  <a:lnTo>
                    <a:pt x="83" y="485"/>
                  </a:lnTo>
                  <a:lnTo>
                    <a:pt x="83" y="486"/>
                  </a:lnTo>
                  <a:lnTo>
                    <a:pt x="83" y="487"/>
                  </a:lnTo>
                  <a:lnTo>
                    <a:pt x="83" y="488"/>
                  </a:lnTo>
                  <a:lnTo>
                    <a:pt x="83" y="489"/>
                  </a:lnTo>
                  <a:lnTo>
                    <a:pt x="83" y="491"/>
                  </a:lnTo>
                  <a:lnTo>
                    <a:pt x="83" y="492"/>
                  </a:lnTo>
                  <a:lnTo>
                    <a:pt x="83" y="493"/>
                  </a:lnTo>
                  <a:lnTo>
                    <a:pt x="83" y="495"/>
                  </a:lnTo>
                  <a:lnTo>
                    <a:pt x="83" y="496"/>
                  </a:lnTo>
                  <a:lnTo>
                    <a:pt x="83" y="497"/>
                  </a:lnTo>
                  <a:lnTo>
                    <a:pt x="83" y="498"/>
                  </a:lnTo>
                  <a:lnTo>
                    <a:pt x="83" y="499"/>
                  </a:lnTo>
                  <a:lnTo>
                    <a:pt x="83" y="500"/>
                  </a:lnTo>
                  <a:lnTo>
                    <a:pt x="84" y="501"/>
                  </a:lnTo>
                  <a:lnTo>
                    <a:pt x="84" y="502"/>
                  </a:lnTo>
                  <a:lnTo>
                    <a:pt x="85" y="503"/>
                  </a:lnTo>
                  <a:lnTo>
                    <a:pt x="85" y="504"/>
                  </a:lnTo>
                  <a:lnTo>
                    <a:pt x="86" y="505"/>
                  </a:lnTo>
                  <a:lnTo>
                    <a:pt x="87" y="506"/>
                  </a:lnTo>
                  <a:lnTo>
                    <a:pt x="87" y="507"/>
                  </a:lnTo>
                  <a:lnTo>
                    <a:pt x="87" y="508"/>
                  </a:lnTo>
                  <a:lnTo>
                    <a:pt x="88" y="508"/>
                  </a:lnTo>
                  <a:lnTo>
                    <a:pt x="88" y="509"/>
                  </a:lnTo>
                  <a:lnTo>
                    <a:pt x="88" y="510"/>
                  </a:lnTo>
                  <a:lnTo>
                    <a:pt x="88" y="511"/>
                  </a:lnTo>
                  <a:lnTo>
                    <a:pt x="89" y="511"/>
                  </a:lnTo>
                  <a:lnTo>
                    <a:pt x="89" y="512"/>
                  </a:lnTo>
                  <a:lnTo>
                    <a:pt x="89" y="513"/>
                  </a:lnTo>
                  <a:lnTo>
                    <a:pt x="89" y="514"/>
                  </a:lnTo>
                  <a:lnTo>
                    <a:pt x="89" y="515"/>
                  </a:lnTo>
                  <a:lnTo>
                    <a:pt x="90" y="516"/>
                  </a:lnTo>
                  <a:lnTo>
                    <a:pt x="91" y="518"/>
                  </a:lnTo>
                  <a:lnTo>
                    <a:pt x="91" y="519"/>
                  </a:lnTo>
                  <a:lnTo>
                    <a:pt x="91" y="521"/>
                  </a:lnTo>
                  <a:lnTo>
                    <a:pt x="92" y="524"/>
                  </a:lnTo>
                  <a:lnTo>
                    <a:pt x="93" y="526"/>
                  </a:lnTo>
                  <a:lnTo>
                    <a:pt x="94" y="528"/>
                  </a:lnTo>
                </a:path>
              </a:pathLst>
            </a:custGeom>
            <a:solidFill>
              <a:srgbClr val="00808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88" name="Rectangle 12"/>
            <p:cNvSpPr>
              <a:spLocks noChangeArrowheads="1"/>
            </p:cNvSpPr>
            <p:nvPr/>
          </p:nvSpPr>
          <p:spPr bwMode="auto">
            <a:xfrm rot="19560000">
              <a:off x="2807" y="2567"/>
              <a:ext cx="421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1000"/>
                <a:t>Yemen</a:t>
              </a:r>
            </a:p>
          </p:txBody>
        </p:sp>
        <p:sp>
          <p:nvSpPr>
            <p:cNvPr id="24589" name="Rectangle 13"/>
            <p:cNvSpPr>
              <a:spLocks noChangeArrowheads="1"/>
            </p:cNvSpPr>
            <p:nvPr/>
          </p:nvSpPr>
          <p:spPr bwMode="auto">
            <a:xfrm rot="18360000">
              <a:off x="3478" y="2149"/>
              <a:ext cx="424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1000"/>
                <a:t>Oman</a:t>
              </a:r>
            </a:p>
          </p:txBody>
        </p:sp>
        <p:sp>
          <p:nvSpPr>
            <p:cNvPr id="24590" name="Rectangle 14"/>
            <p:cNvSpPr>
              <a:spLocks noChangeArrowheads="1"/>
            </p:cNvSpPr>
            <p:nvPr/>
          </p:nvSpPr>
          <p:spPr bwMode="auto">
            <a:xfrm>
              <a:off x="3334" y="1892"/>
              <a:ext cx="34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U.A.E</a:t>
              </a:r>
            </a:p>
          </p:txBody>
        </p:sp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 rot="2400000">
              <a:off x="3007" y="1562"/>
              <a:ext cx="59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Arabian Gulf</a:t>
              </a:r>
            </a:p>
          </p:txBody>
        </p:sp>
        <p:sp>
          <p:nvSpPr>
            <p:cNvPr id="24592" name="Rectangle 16"/>
            <p:cNvSpPr>
              <a:spLocks noChangeArrowheads="1"/>
            </p:cNvSpPr>
            <p:nvPr/>
          </p:nvSpPr>
          <p:spPr bwMode="auto">
            <a:xfrm>
              <a:off x="1746" y="1150"/>
              <a:ext cx="384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Jordan</a:t>
              </a:r>
            </a:p>
          </p:txBody>
        </p:sp>
        <p:sp>
          <p:nvSpPr>
            <p:cNvPr id="24593" name="Rectangle 17"/>
            <p:cNvSpPr>
              <a:spLocks noChangeArrowheads="1"/>
            </p:cNvSpPr>
            <p:nvPr/>
          </p:nvSpPr>
          <p:spPr bwMode="auto">
            <a:xfrm rot="20400000">
              <a:off x="3246" y="2605"/>
              <a:ext cx="736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1200"/>
                <a:t>Arabian Sea</a:t>
              </a:r>
            </a:p>
          </p:txBody>
        </p:sp>
        <p:sp>
          <p:nvSpPr>
            <p:cNvPr id="24594" name="Rectangle 18"/>
            <p:cNvSpPr>
              <a:spLocks noChangeArrowheads="1"/>
            </p:cNvSpPr>
            <p:nvPr/>
          </p:nvSpPr>
          <p:spPr bwMode="auto">
            <a:xfrm rot="3600000">
              <a:off x="1959" y="2378"/>
              <a:ext cx="541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1000"/>
                <a:t>Red Sea</a:t>
              </a:r>
            </a:p>
          </p:txBody>
        </p:sp>
        <p:sp>
          <p:nvSpPr>
            <p:cNvPr id="24595" name="Freeform 19"/>
            <p:cNvSpPr>
              <a:spLocks/>
            </p:cNvSpPr>
            <p:nvPr/>
          </p:nvSpPr>
          <p:spPr bwMode="auto">
            <a:xfrm>
              <a:off x="3046" y="1254"/>
              <a:ext cx="1183" cy="634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40" y="50"/>
                </a:cxn>
                <a:cxn ang="0">
                  <a:pos x="60" y="0"/>
                </a:cxn>
                <a:cxn ang="0">
                  <a:pos x="150" y="81"/>
                </a:cxn>
                <a:cxn ang="0">
                  <a:pos x="150" y="91"/>
                </a:cxn>
                <a:cxn ang="0">
                  <a:pos x="160" y="141"/>
                </a:cxn>
                <a:cxn ang="0">
                  <a:pos x="190" y="191"/>
                </a:cxn>
                <a:cxn ang="0">
                  <a:pos x="200" y="221"/>
                </a:cxn>
                <a:cxn ang="0">
                  <a:pos x="240" y="262"/>
                </a:cxn>
                <a:cxn ang="0">
                  <a:pos x="310" y="282"/>
                </a:cxn>
                <a:cxn ang="0">
                  <a:pos x="380" y="322"/>
                </a:cxn>
                <a:cxn ang="0">
                  <a:pos x="391" y="332"/>
                </a:cxn>
                <a:cxn ang="0">
                  <a:pos x="411" y="362"/>
                </a:cxn>
                <a:cxn ang="0">
                  <a:pos x="461" y="392"/>
                </a:cxn>
                <a:cxn ang="0">
                  <a:pos x="491" y="413"/>
                </a:cxn>
                <a:cxn ang="0">
                  <a:pos x="511" y="433"/>
                </a:cxn>
                <a:cxn ang="0">
                  <a:pos x="531" y="442"/>
                </a:cxn>
                <a:cxn ang="0">
                  <a:pos x="541" y="453"/>
                </a:cxn>
                <a:cxn ang="0">
                  <a:pos x="551" y="453"/>
                </a:cxn>
                <a:cxn ang="0">
                  <a:pos x="621" y="413"/>
                </a:cxn>
                <a:cxn ang="0">
                  <a:pos x="641" y="413"/>
                </a:cxn>
                <a:cxn ang="0">
                  <a:pos x="671" y="413"/>
                </a:cxn>
                <a:cxn ang="0">
                  <a:pos x="701" y="413"/>
                </a:cxn>
                <a:cxn ang="0">
                  <a:pos x="711" y="422"/>
                </a:cxn>
                <a:cxn ang="0">
                  <a:pos x="721" y="422"/>
                </a:cxn>
                <a:cxn ang="0">
                  <a:pos x="731" y="442"/>
                </a:cxn>
                <a:cxn ang="0">
                  <a:pos x="731" y="453"/>
                </a:cxn>
                <a:cxn ang="0">
                  <a:pos x="771" y="492"/>
                </a:cxn>
                <a:cxn ang="0">
                  <a:pos x="801" y="513"/>
                </a:cxn>
                <a:cxn ang="0">
                  <a:pos x="1022" y="603"/>
                </a:cxn>
                <a:cxn ang="0">
                  <a:pos x="1082" y="613"/>
                </a:cxn>
                <a:cxn ang="0">
                  <a:pos x="1132" y="623"/>
                </a:cxn>
                <a:cxn ang="0">
                  <a:pos x="1172" y="633"/>
                </a:cxn>
                <a:cxn ang="0">
                  <a:pos x="1182" y="633"/>
                </a:cxn>
              </a:cxnLst>
              <a:rect l="0" t="0" r="r" b="b"/>
              <a:pathLst>
                <a:path w="1183" h="634">
                  <a:moveTo>
                    <a:pt x="0" y="91"/>
                  </a:moveTo>
                  <a:lnTo>
                    <a:pt x="40" y="50"/>
                  </a:lnTo>
                  <a:lnTo>
                    <a:pt x="60" y="0"/>
                  </a:lnTo>
                  <a:lnTo>
                    <a:pt x="150" y="81"/>
                  </a:lnTo>
                  <a:lnTo>
                    <a:pt x="150" y="91"/>
                  </a:lnTo>
                  <a:lnTo>
                    <a:pt x="160" y="141"/>
                  </a:lnTo>
                  <a:lnTo>
                    <a:pt x="190" y="191"/>
                  </a:lnTo>
                  <a:lnTo>
                    <a:pt x="200" y="221"/>
                  </a:lnTo>
                  <a:lnTo>
                    <a:pt x="240" y="262"/>
                  </a:lnTo>
                  <a:lnTo>
                    <a:pt x="310" y="282"/>
                  </a:lnTo>
                  <a:lnTo>
                    <a:pt x="380" y="322"/>
                  </a:lnTo>
                  <a:lnTo>
                    <a:pt x="391" y="332"/>
                  </a:lnTo>
                  <a:lnTo>
                    <a:pt x="411" y="362"/>
                  </a:lnTo>
                  <a:lnTo>
                    <a:pt x="461" y="392"/>
                  </a:lnTo>
                  <a:lnTo>
                    <a:pt x="491" y="413"/>
                  </a:lnTo>
                  <a:lnTo>
                    <a:pt x="511" y="433"/>
                  </a:lnTo>
                  <a:lnTo>
                    <a:pt x="531" y="442"/>
                  </a:lnTo>
                  <a:lnTo>
                    <a:pt x="541" y="453"/>
                  </a:lnTo>
                  <a:lnTo>
                    <a:pt x="551" y="453"/>
                  </a:lnTo>
                  <a:lnTo>
                    <a:pt x="621" y="413"/>
                  </a:lnTo>
                  <a:lnTo>
                    <a:pt x="641" y="413"/>
                  </a:lnTo>
                  <a:lnTo>
                    <a:pt x="671" y="413"/>
                  </a:lnTo>
                  <a:lnTo>
                    <a:pt x="701" y="413"/>
                  </a:lnTo>
                  <a:lnTo>
                    <a:pt x="711" y="422"/>
                  </a:lnTo>
                  <a:lnTo>
                    <a:pt x="721" y="422"/>
                  </a:lnTo>
                  <a:lnTo>
                    <a:pt x="731" y="442"/>
                  </a:lnTo>
                  <a:lnTo>
                    <a:pt x="731" y="453"/>
                  </a:lnTo>
                  <a:lnTo>
                    <a:pt x="771" y="492"/>
                  </a:lnTo>
                  <a:lnTo>
                    <a:pt x="801" y="513"/>
                  </a:lnTo>
                  <a:lnTo>
                    <a:pt x="1022" y="603"/>
                  </a:lnTo>
                  <a:lnTo>
                    <a:pt x="1082" y="613"/>
                  </a:lnTo>
                  <a:lnTo>
                    <a:pt x="1132" y="623"/>
                  </a:lnTo>
                  <a:lnTo>
                    <a:pt x="1172" y="633"/>
                  </a:lnTo>
                  <a:lnTo>
                    <a:pt x="1182" y="633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Freeform 20"/>
            <p:cNvSpPr>
              <a:spLocks/>
            </p:cNvSpPr>
            <p:nvPr/>
          </p:nvSpPr>
          <p:spPr bwMode="auto">
            <a:xfrm>
              <a:off x="2669" y="2087"/>
              <a:ext cx="959" cy="582"/>
            </a:xfrm>
            <a:custGeom>
              <a:avLst/>
              <a:gdLst/>
              <a:ahLst/>
              <a:cxnLst>
                <a:cxn ang="0">
                  <a:pos x="878" y="0"/>
                </a:cxn>
                <a:cxn ang="0">
                  <a:pos x="908" y="0"/>
                </a:cxn>
                <a:cxn ang="0">
                  <a:pos x="958" y="45"/>
                </a:cxn>
                <a:cxn ang="0">
                  <a:pos x="908" y="205"/>
                </a:cxn>
                <a:cxn ang="0">
                  <a:pos x="667" y="316"/>
                </a:cxn>
                <a:cxn ang="0">
                  <a:pos x="396" y="365"/>
                </a:cxn>
                <a:cxn ang="0">
                  <a:pos x="331" y="501"/>
                </a:cxn>
                <a:cxn ang="0">
                  <a:pos x="256" y="576"/>
                </a:cxn>
                <a:cxn ang="0">
                  <a:pos x="231" y="581"/>
                </a:cxn>
                <a:cxn ang="0">
                  <a:pos x="201" y="566"/>
                </a:cxn>
                <a:cxn ang="0">
                  <a:pos x="120" y="486"/>
                </a:cxn>
                <a:cxn ang="0">
                  <a:pos x="91" y="456"/>
                </a:cxn>
                <a:cxn ang="0">
                  <a:pos x="70" y="431"/>
                </a:cxn>
                <a:cxn ang="0">
                  <a:pos x="50" y="416"/>
                </a:cxn>
                <a:cxn ang="0">
                  <a:pos x="30" y="416"/>
                </a:cxn>
                <a:cxn ang="0">
                  <a:pos x="0" y="391"/>
                </a:cxn>
                <a:cxn ang="0">
                  <a:pos x="216" y="250"/>
                </a:cxn>
                <a:cxn ang="0">
                  <a:pos x="426" y="140"/>
                </a:cxn>
                <a:cxn ang="0">
                  <a:pos x="682" y="60"/>
                </a:cxn>
                <a:cxn ang="0">
                  <a:pos x="878" y="0"/>
                </a:cxn>
              </a:cxnLst>
              <a:rect l="0" t="0" r="r" b="b"/>
              <a:pathLst>
                <a:path w="959" h="582">
                  <a:moveTo>
                    <a:pt x="878" y="0"/>
                  </a:moveTo>
                  <a:lnTo>
                    <a:pt x="908" y="0"/>
                  </a:lnTo>
                  <a:lnTo>
                    <a:pt x="958" y="45"/>
                  </a:lnTo>
                  <a:lnTo>
                    <a:pt x="908" y="205"/>
                  </a:lnTo>
                  <a:lnTo>
                    <a:pt x="667" y="316"/>
                  </a:lnTo>
                  <a:lnTo>
                    <a:pt x="396" y="365"/>
                  </a:lnTo>
                  <a:lnTo>
                    <a:pt x="331" y="501"/>
                  </a:lnTo>
                  <a:lnTo>
                    <a:pt x="256" y="576"/>
                  </a:lnTo>
                  <a:lnTo>
                    <a:pt x="231" y="581"/>
                  </a:lnTo>
                  <a:lnTo>
                    <a:pt x="201" y="566"/>
                  </a:lnTo>
                  <a:lnTo>
                    <a:pt x="120" y="486"/>
                  </a:lnTo>
                  <a:lnTo>
                    <a:pt x="91" y="456"/>
                  </a:lnTo>
                  <a:lnTo>
                    <a:pt x="70" y="431"/>
                  </a:lnTo>
                  <a:lnTo>
                    <a:pt x="50" y="416"/>
                  </a:lnTo>
                  <a:lnTo>
                    <a:pt x="30" y="416"/>
                  </a:lnTo>
                  <a:lnTo>
                    <a:pt x="0" y="391"/>
                  </a:lnTo>
                  <a:lnTo>
                    <a:pt x="216" y="250"/>
                  </a:lnTo>
                  <a:lnTo>
                    <a:pt x="426" y="140"/>
                  </a:lnTo>
                  <a:lnTo>
                    <a:pt x="682" y="60"/>
                  </a:lnTo>
                  <a:lnTo>
                    <a:pt x="878" y="0"/>
                  </a:lnTo>
                </a:path>
              </a:pathLst>
            </a:custGeom>
            <a:solidFill>
              <a:srgbClr val="8040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7" name="Freeform 21"/>
            <p:cNvSpPr>
              <a:spLocks/>
            </p:cNvSpPr>
            <p:nvPr/>
          </p:nvSpPr>
          <p:spPr bwMode="auto">
            <a:xfrm>
              <a:off x="2449" y="1603"/>
              <a:ext cx="674" cy="824"/>
            </a:xfrm>
            <a:custGeom>
              <a:avLst/>
              <a:gdLst/>
              <a:ahLst/>
              <a:cxnLst>
                <a:cxn ang="0">
                  <a:pos x="668" y="607"/>
                </a:cxn>
                <a:cxn ang="0">
                  <a:pos x="663" y="372"/>
                </a:cxn>
                <a:cxn ang="0">
                  <a:pos x="638" y="296"/>
                </a:cxn>
                <a:cxn ang="0">
                  <a:pos x="468" y="40"/>
                </a:cxn>
                <a:cxn ang="0">
                  <a:pos x="358" y="0"/>
                </a:cxn>
                <a:cxn ang="0">
                  <a:pos x="231" y="20"/>
                </a:cxn>
                <a:cxn ang="0">
                  <a:pos x="96" y="65"/>
                </a:cxn>
                <a:cxn ang="0">
                  <a:pos x="0" y="136"/>
                </a:cxn>
                <a:cxn ang="0">
                  <a:pos x="187" y="387"/>
                </a:cxn>
                <a:cxn ang="0">
                  <a:pos x="291" y="436"/>
                </a:cxn>
                <a:cxn ang="0">
                  <a:pos x="331" y="527"/>
                </a:cxn>
                <a:cxn ang="0">
                  <a:pos x="342" y="612"/>
                </a:cxn>
                <a:cxn ang="0">
                  <a:pos x="342" y="667"/>
                </a:cxn>
                <a:cxn ang="0">
                  <a:pos x="297" y="823"/>
                </a:cxn>
                <a:cxn ang="0">
                  <a:pos x="442" y="723"/>
                </a:cxn>
                <a:cxn ang="0">
                  <a:pos x="673" y="612"/>
                </a:cxn>
                <a:cxn ang="0">
                  <a:pos x="668" y="607"/>
                </a:cxn>
              </a:cxnLst>
              <a:rect l="0" t="0" r="r" b="b"/>
              <a:pathLst>
                <a:path w="674" h="824">
                  <a:moveTo>
                    <a:pt x="668" y="607"/>
                  </a:moveTo>
                  <a:lnTo>
                    <a:pt x="663" y="372"/>
                  </a:lnTo>
                  <a:lnTo>
                    <a:pt x="638" y="296"/>
                  </a:lnTo>
                  <a:lnTo>
                    <a:pt x="468" y="40"/>
                  </a:lnTo>
                  <a:lnTo>
                    <a:pt x="358" y="0"/>
                  </a:lnTo>
                  <a:lnTo>
                    <a:pt x="231" y="20"/>
                  </a:lnTo>
                  <a:lnTo>
                    <a:pt x="96" y="65"/>
                  </a:lnTo>
                  <a:lnTo>
                    <a:pt x="0" y="136"/>
                  </a:lnTo>
                  <a:lnTo>
                    <a:pt x="187" y="387"/>
                  </a:lnTo>
                  <a:lnTo>
                    <a:pt x="291" y="436"/>
                  </a:lnTo>
                  <a:lnTo>
                    <a:pt x="331" y="527"/>
                  </a:lnTo>
                  <a:lnTo>
                    <a:pt x="342" y="612"/>
                  </a:lnTo>
                  <a:lnTo>
                    <a:pt x="342" y="667"/>
                  </a:lnTo>
                  <a:lnTo>
                    <a:pt x="297" y="823"/>
                  </a:lnTo>
                  <a:lnTo>
                    <a:pt x="442" y="723"/>
                  </a:lnTo>
                  <a:lnTo>
                    <a:pt x="673" y="612"/>
                  </a:lnTo>
                  <a:lnTo>
                    <a:pt x="668" y="607"/>
                  </a:lnTo>
                </a:path>
              </a:pathLst>
            </a:custGeom>
            <a:solidFill>
              <a:srgbClr val="0000FF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8" name="Freeform 22"/>
            <p:cNvSpPr>
              <a:spLocks/>
            </p:cNvSpPr>
            <p:nvPr/>
          </p:nvSpPr>
          <p:spPr bwMode="auto">
            <a:xfrm>
              <a:off x="2680" y="1392"/>
              <a:ext cx="904" cy="820"/>
            </a:xfrm>
            <a:custGeom>
              <a:avLst/>
              <a:gdLst/>
              <a:ahLst/>
              <a:cxnLst>
                <a:cxn ang="0">
                  <a:pos x="903" y="689"/>
                </a:cxn>
                <a:cxn ang="0">
                  <a:pos x="657" y="643"/>
                </a:cxn>
                <a:cxn ang="0">
                  <a:pos x="602" y="523"/>
                </a:cxn>
                <a:cxn ang="0">
                  <a:pos x="566" y="498"/>
                </a:cxn>
                <a:cxn ang="0">
                  <a:pos x="552" y="437"/>
                </a:cxn>
                <a:cxn ang="0">
                  <a:pos x="522" y="427"/>
                </a:cxn>
                <a:cxn ang="0">
                  <a:pos x="532" y="402"/>
                </a:cxn>
                <a:cxn ang="0">
                  <a:pos x="532" y="372"/>
                </a:cxn>
                <a:cxn ang="0">
                  <a:pos x="537" y="332"/>
                </a:cxn>
                <a:cxn ang="0">
                  <a:pos x="511" y="332"/>
                </a:cxn>
                <a:cxn ang="0">
                  <a:pos x="507" y="281"/>
                </a:cxn>
                <a:cxn ang="0">
                  <a:pos x="491" y="281"/>
                </a:cxn>
                <a:cxn ang="0">
                  <a:pos x="476" y="256"/>
                </a:cxn>
                <a:cxn ang="0">
                  <a:pos x="452" y="256"/>
                </a:cxn>
                <a:cxn ang="0">
                  <a:pos x="432" y="221"/>
                </a:cxn>
                <a:cxn ang="0">
                  <a:pos x="391" y="201"/>
                </a:cxn>
                <a:cxn ang="0">
                  <a:pos x="411" y="181"/>
                </a:cxn>
                <a:cxn ang="0">
                  <a:pos x="361" y="120"/>
                </a:cxn>
                <a:cxn ang="0">
                  <a:pos x="306" y="125"/>
                </a:cxn>
                <a:cxn ang="0">
                  <a:pos x="296" y="90"/>
                </a:cxn>
                <a:cxn ang="0">
                  <a:pos x="281" y="75"/>
                </a:cxn>
                <a:cxn ang="0">
                  <a:pos x="266" y="70"/>
                </a:cxn>
                <a:cxn ang="0">
                  <a:pos x="251" y="40"/>
                </a:cxn>
                <a:cxn ang="0">
                  <a:pos x="191" y="34"/>
                </a:cxn>
                <a:cxn ang="0">
                  <a:pos x="125" y="25"/>
                </a:cxn>
                <a:cxn ang="0">
                  <a:pos x="45" y="1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105"/>
                </a:cxn>
                <a:cxn ang="0">
                  <a:pos x="5" y="161"/>
                </a:cxn>
                <a:cxn ang="0">
                  <a:pos x="241" y="251"/>
                </a:cxn>
                <a:cxn ang="0">
                  <a:pos x="316" y="382"/>
                </a:cxn>
                <a:cxn ang="0">
                  <a:pos x="411" y="507"/>
                </a:cxn>
                <a:cxn ang="0">
                  <a:pos x="432" y="588"/>
                </a:cxn>
                <a:cxn ang="0">
                  <a:pos x="441" y="819"/>
                </a:cxn>
                <a:cxn ang="0">
                  <a:pos x="903" y="689"/>
                </a:cxn>
              </a:cxnLst>
              <a:rect l="0" t="0" r="r" b="b"/>
              <a:pathLst>
                <a:path w="904" h="820">
                  <a:moveTo>
                    <a:pt x="903" y="689"/>
                  </a:moveTo>
                  <a:lnTo>
                    <a:pt x="657" y="643"/>
                  </a:lnTo>
                  <a:lnTo>
                    <a:pt x="602" y="523"/>
                  </a:lnTo>
                  <a:lnTo>
                    <a:pt x="566" y="498"/>
                  </a:lnTo>
                  <a:lnTo>
                    <a:pt x="552" y="437"/>
                  </a:lnTo>
                  <a:lnTo>
                    <a:pt x="522" y="427"/>
                  </a:lnTo>
                  <a:lnTo>
                    <a:pt x="532" y="402"/>
                  </a:lnTo>
                  <a:lnTo>
                    <a:pt x="532" y="372"/>
                  </a:lnTo>
                  <a:lnTo>
                    <a:pt x="537" y="332"/>
                  </a:lnTo>
                  <a:lnTo>
                    <a:pt x="511" y="332"/>
                  </a:lnTo>
                  <a:lnTo>
                    <a:pt x="507" y="281"/>
                  </a:lnTo>
                  <a:lnTo>
                    <a:pt x="491" y="281"/>
                  </a:lnTo>
                  <a:lnTo>
                    <a:pt x="476" y="256"/>
                  </a:lnTo>
                  <a:lnTo>
                    <a:pt x="452" y="256"/>
                  </a:lnTo>
                  <a:lnTo>
                    <a:pt x="432" y="221"/>
                  </a:lnTo>
                  <a:lnTo>
                    <a:pt x="391" y="201"/>
                  </a:lnTo>
                  <a:lnTo>
                    <a:pt x="411" y="181"/>
                  </a:lnTo>
                  <a:lnTo>
                    <a:pt x="361" y="120"/>
                  </a:lnTo>
                  <a:lnTo>
                    <a:pt x="306" y="125"/>
                  </a:lnTo>
                  <a:lnTo>
                    <a:pt x="296" y="90"/>
                  </a:lnTo>
                  <a:lnTo>
                    <a:pt x="281" y="75"/>
                  </a:lnTo>
                  <a:lnTo>
                    <a:pt x="266" y="70"/>
                  </a:lnTo>
                  <a:lnTo>
                    <a:pt x="251" y="40"/>
                  </a:lnTo>
                  <a:lnTo>
                    <a:pt x="191" y="34"/>
                  </a:lnTo>
                  <a:lnTo>
                    <a:pt x="125" y="25"/>
                  </a:lnTo>
                  <a:lnTo>
                    <a:pt x="45" y="1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0" y="105"/>
                  </a:lnTo>
                  <a:lnTo>
                    <a:pt x="5" y="161"/>
                  </a:lnTo>
                  <a:lnTo>
                    <a:pt x="241" y="251"/>
                  </a:lnTo>
                  <a:lnTo>
                    <a:pt x="316" y="382"/>
                  </a:lnTo>
                  <a:lnTo>
                    <a:pt x="411" y="507"/>
                  </a:lnTo>
                  <a:lnTo>
                    <a:pt x="432" y="588"/>
                  </a:lnTo>
                  <a:lnTo>
                    <a:pt x="441" y="819"/>
                  </a:lnTo>
                  <a:lnTo>
                    <a:pt x="903" y="689"/>
                  </a:lnTo>
                </a:path>
              </a:pathLst>
            </a:custGeom>
            <a:solidFill>
              <a:srgbClr val="8000FF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Freeform 23"/>
            <p:cNvSpPr>
              <a:spLocks/>
            </p:cNvSpPr>
            <p:nvPr/>
          </p:nvSpPr>
          <p:spPr bwMode="auto">
            <a:xfrm>
              <a:off x="2148" y="1783"/>
              <a:ext cx="483" cy="339"/>
            </a:xfrm>
            <a:custGeom>
              <a:avLst/>
              <a:gdLst/>
              <a:ahLst/>
              <a:cxnLst>
                <a:cxn ang="0">
                  <a:pos x="482" y="217"/>
                </a:cxn>
                <a:cxn ang="0">
                  <a:pos x="150" y="338"/>
                </a:cxn>
                <a:cxn ang="0">
                  <a:pos x="156" y="292"/>
                </a:cxn>
                <a:cxn ang="0">
                  <a:pos x="146" y="247"/>
                </a:cxn>
                <a:cxn ang="0">
                  <a:pos x="135" y="222"/>
                </a:cxn>
                <a:cxn ang="0">
                  <a:pos x="125" y="182"/>
                </a:cxn>
                <a:cxn ang="0">
                  <a:pos x="121" y="162"/>
                </a:cxn>
                <a:cxn ang="0">
                  <a:pos x="90" y="147"/>
                </a:cxn>
                <a:cxn ang="0">
                  <a:pos x="70" y="126"/>
                </a:cxn>
                <a:cxn ang="0">
                  <a:pos x="60" y="122"/>
                </a:cxn>
                <a:cxn ang="0">
                  <a:pos x="45" y="111"/>
                </a:cxn>
                <a:cxn ang="0">
                  <a:pos x="35" y="91"/>
                </a:cxn>
                <a:cxn ang="0">
                  <a:pos x="20" y="81"/>
                </a:cxn>
                <a:cxn ang="0">
                  <a:pos x="0" y="56"/>
                </a:cxn>
                <a:cxn ang="0">
                  <a:pos x="70" y="15"/>
                </a:cxn>
                <a:cxn ang="0">
                  <a:pos x="150" y="0"/>
                </a:cxn>
                <a:cxn ang="0">
                  <a:pos x="261" y="0"/>
                </a:cxn>
                <a:cxn ang="0">
                  <a:pos x="336" y="10"/>
                </a:cxn>
                <a:cxn ang="0">
                  <a:pos x="421" y="116"/>
                </a:cxn>
                <a:cxn ang="0">
                  <a:pos x="482" y="217"/>
                </a:cxn>
              </a:cxnLst>
              <a:rect l="0" t="0" r="r" b="b"/>
              <a:pathLst>
                <a:path w="483" h="339">
                  <a:moveTo>
                    <a:pt x="482" y="217"/>
                  </a:moveTo>
                  <a:lnTo>
                    <a:pt x="150" y="338"/>
                  </a:lnTo>
                  <a:lnTo>
                    <a:pt x="156" y="292"/>
                  </a:lnTo>
                  <a:lnTo>
                    <a:pt x="146" y="247"/>
                  </a:lnTo>
                  <a:lnTo>
                    <a:pt x="135" y="222"/>
                  </a:lnTo>
                  <a:lnTo>
                    <a:pt x="125" y="182"/>
                  </a:lnTo>
                  <a:lnTo>
                    <a:pt x="121" y="162"/>
                  </a:lnTo>
                  <a:lnTo>
                    <a:pt x="90" y="147"/>
                  </a:lnTo>
                  <a:lnTo>
                    <a:pt x="70" y="126"/>
                  </a:lnTo>
                  <a:lnTo>
                    <a:pt x="60" y="122"/>
                  </a:lnTo>
                  <a:lnTo>
                    <a:pt x="45" y="111"/>
                  </a:lnTo>
                  <a:lnTo>
                    <a:pt x="35" y="91"/>
                  </a:lnTo>
                  <a:lnTo>
                    <a:pt x="20" y="81"/>
                  </a:lnTo>
                  <a:lnTo>
                    <a:pt x="0" y="56"/>
                  </a:lnTo>
                  <a:lnTo>
                    <a:pt x="70" y="15"/>
                  </a:lnTo>
                  <a:lnTo>
                    <a:pt x="150" y="0"/>
                  </a:lnTo>
                  <a:lnTo>
                    <a:pt x="261" y="0"/>
                  </a:lnTo>
                  <a:lnTo>
                    <a:pt x="336" y="10"/>
                  </a:lnTo>
                  <a:lnTo>
                    <a:pt x="421" y="116"/>
                  </a:lnTo>
                  <a:lnTo>
                    <a:pt x="482" y="217"/>
                  </a:lnTo>
                </a:path>
              </a:pathLst>
            </a:custGeom>
            <a:solidFill>
              <a:srgbClr val="FF00FF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0" name="Freeform 24"/>
            <p:cNvSpPr>
              <a:spLocks/>
            </p:cNvSpPr>
            <p:nvPr/>
          </p:nvSpPr>
          <p:spPr bwMode="auto">
            <a:xfrm>
              <a:off x="2299" y="2000"/>
              <a:ext cx="492" cy="615"/>
            </a:xfrm>
            <a:custGeom>
              <a:avLst/>
              <a:gdLst/>
              <a:ahLst/>
              <a:cxnLst>
                <a:cxn ang="0">
                  <a:pos x="366" y="478"/>
                </a:cxn>
                <a:cxn ang="0">
                  <a:pos x="331" y="528"/>
                </a:cxn>
                <a:cxn ang="0">
                  <a:pos x="326" y="544"/>
                </a:cxn>
                <a:cxn ang="0">
                  <a:pos x="316" y="579"/>
                </a:cxn>
                <a:cxn ang="0">
                  <a:pos x="336" y="508"/>
                </a:cxn>
                <a:cxn ang="0">
                  <a:pos x="331" y="538"/>
                </a:cxn>
                <a:cxn ang="0">
                  <a:pos x="310" y="584"/>
                </a:cxn>
                <a:cxn ang="0">
                  <a:pos x="306" y="614"/>
                </a:cxn>
                <a:cxn ang="0">
                  <a:pos x="291" y="608"/>
                </a:cxn>
                <a:cxn ang="0">
                  <a:pos x="291" y="584"/>
                </a:cxn>
                <a:cxn ang="0">
                  <a:pos x="271" y="574"/>
                </a:cxn>
                <a:cxn ang="0">
                  <a:pos x="276" y="544"/>
                </a:cxn>
                <a:cxn ang="0">
                  <a:pos x="231" y="498"/>
                </a:cxn>
                <a:cxn ang="0">
                  <a:pos x="161" y="337"/>
                </a:cxn>
                <a:cxn ang="0">
                  <a:pos x="141" y="333"/>
                </a:cxn>
                <a:cxn ang="0">
                  <a:pos x="135" y="292"/>
                </a:cxn>
                <a:cxn ang="0">
                  <a:pos x="126" y="281"/>
                </a:cxn>
                <a:cxn ang="0">
                  <a:pos x="91" y="247"/>
                </a:cxn>
                <a:cxn ang="0">
                  <a:pos x="65" y="237"/>
                </a:cxn>
                <a:cxn ang="0">
                  <a:pos x="60" y="232"/>
                </a:cxn>
                <a:cxn ang="0">
                  <a:pos x="36" y="217"/>
                </a:cxn>
                <a:cxn ang="0">
                  <a:pos x="25" y="196"/>
                </a:cxn>
                <a:cxn ang="0">
                  <a:pos x="5" y="171"/>
                </a:cxn>
                <a:cxn ang="0">
                  <a:pos x="0" y="121"/>
                </a:cxn>
                <a:cxn ang="0">
                  <a:pos x="0" y="110"/>
                </a:cxn>
                <a:cxn ang="0">
                  <a:pos x="336" y="0"/>
                </a:cxn>
                <a:cxn ang="0">
                  <a:pos x="431" y="40"/>
                </a:cxn>
                <a:cxn ang="0">
                  <a:pos x="441" y="40"/>
                </a:cxn>
                <a:cxn ang="0">
                  <a:pos x="481" y="131"/>
                </a:cxn>
                <a:cxn ang="0">
                  <a:pos x="486" y="177"/>
                </a:cxn>
                <a:cxn ang="0">
                  <a:pos x="491" y="206"/>
                </a:cxn>
                <a:cxn ang="0">
                  <a:pos x="491" y="281"/>
                </a:cxn>
                <a:cxn ang="0">
                  <a:pos x="446" y="428"/>
                </a:cxn>
                <a:cxn ang="0">
                  <a:pos x="366" y="478"/>
                </a:cxn>
              </a:cxnLst>
              <a:rect l="0" t="0" r="r" b="b"/>
              <a:pathLst>
                <a:path w="492" h="615">
                  <a:moveTo>
                    <a:pt x="366" y="478"/>
                  </a:moveTo>
                  <a:lnTo>
                    <a:pt x="331" y="528"/>
                  </a:lnTo>
                  <a:lnTo>
                    <a:pt x="326" y="544"/>
                  </a:lnTo>
                  <a:lnTo>
                    <a:pt x="316" y="579"/>
                  </a:lnTo>
                  <a:lnTo>
                    <a:pt x="336" y="508"/>
                  </a:lnTo>
                  <a:lnTo>
                    <a:pt x="331" y="538"/>
                  </a:lnTo>
                  <a:lnTo>
                    <a:pt x="310" y="584"/>
                  </a:lnTo>
                  <a:lnTo>
                    <a:pt x="306" y="614"/>
                  </a:lnTo>
                  <a:lnTo>
                    <a:pt x="291" y="608"/>
                  </a:lnTo>
                  <a:lnTo>
                    <a:pt x="291" y="584"/>
                  </a:lnTo>
                  <a:lnTo>
                    <a:pt x="271" y="574"/>
                  </a:lnTo>
                  <a:lnTo>
                    <a:pt x="276" y="544"/>
                  </a:lnTo>
                  <a:lnTo>
                    <a:pt x="231" y="498"/>
                  </a:lnTo>
                  <a:lnTo>
                    <a:pt x="161" y="337"/>
                  </a:lnTo>
                  <a:lnTo>
                    <a:pt x="141" y="333"/>
                  </a:lnTo>
                  <a:lnTo>
                    <a:pt x="135" y="292"/>
                  </a:lnTo>
                  <a:lnTo>
                    <a:pt x="126" y="281"/>
                  </a:lnTo>
                  <a:lnTo>
                    <a:pt x="91" y="247"/>
                  </a:lnTo>
                  <a:lnTo>
                    <a:pt x="65" y="237"/>
                  </a:lnTo>
                  <a:lnTo>
                    <a:pt x="60" y="232"/>
                  </a:lnTo>
                  <a:lnTo>
                    <a:pt x="36" y="217"/>
                  </a:lnTo>
                  <a:lnTo>
                    <a:pt x="25" y="196"/>
                  </a:lnTo>
                  <a:lnTo>
                    <a:pt x="5" y="171"/>
                  </a:lnTo>
                  <a:lnTo>
                    <a:pt x="0" y="121"/>
                  </a:lnTo>
                  <a:lnTo>
                    <a:pt x="0" y="110"/>
                  </a:lnTo>
                  <a:lnTo>
                    <a:pt x="336" y="0"/>
                  </a:lnTo>
                  <a:lnTo>
                    <a:pt x="431" y="40"/>
                  </a:lnTo>
                  <a:lnTo>
                    <a:pt x="441" y="40"/>
                  </a:lnTo>
                  <a:lnTo>
                    <a:pt x="481" y="131"/>
                  </a:lnTo>
                  <a:lnTo>
                    <a:pt x="486" y="177"/>
                  </a:lnTo>
                  <a:lnTo>
                    <a:pt x="491" y="206"/>
                  </a:lnTo>
                  <a:lnTo>
                    <a:pt x="491" y="281"/>
                  </a:lnTo>
                  <a:lnTo>
                    <a:pt x="446" y="428"/>
                  </a:lnTo>
                  <a:lnTo>
                    <a:pt x="366" y="478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1" name="Rectangle 25"/>
            <p:cNvSpPr>
              <a:spLocks noChangeArrowheads="1"/>
            </p:cNvSpPr>
            <p:nvPr/>
          </p:nvSpPr>
          <p:spPr bwMode="auto">
            <a:xfrm>
              <a:off x="2430" y="2144"/>
              <a:ext cx="34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>
                  <a:solidFill>
                    <a:srgbClr val="FF0000"/>
                  </a:solidFill>
                </a:rPr>
                <a:t>South</a:t>
              </a:r>
            </a:p>
          </p:txBody>
        </p:sp>
        <p:sp>
          <p:nvSpPr>
            <p:cNvPr id="24602" name="Rectangle 26"/>
            <p:cNvSpPr>
              <a:spLocks noChangeArrowheads="1"/>
            </p:cNvSpPr>
            <p:nvPr/>
          </p:nvSpPr>
          <p:spPr bwMode="auto">
            <a:xfrm>
              <a:off x="2263" y="1854"/>
              <a:ext cx="320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West</a:t>
              </a:r>
            </a:p>
          </p:txBody>
        </p:sp>
        <p:sp>
          <p:nvSpPr>
            <p:cNvPr id="24603" name="Rectangle 27"/>
            <p:cNvSpPr>
              <a:spLocks noChangeArrowheads="1"/>
            </p:cNvSpPr>
            <p:nvPr/>
          </p:nvSpPr>
          <p:spPr bwMode="auto">
            <a:xfrm>
              <a:off x="2669" y="1858"/>
              <a:ext cx="398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Central</a:t>
              </a:r>
            </a:p>
          </p:txBody>
        </p:sp>
        <p:sp>
          <p:nvSpPr>
            <p:cNvPr id="24604" name="Rectangle 28"/>
            <p:cNvSpPr>
              <a:spLocks noChangeArrowheads="1"/>
            </p:cNvSpPr>
            <p:nvPr/>
          </p:nvSpPr>
          <p:spPr bwMode="auto">
            <a:xfrm>
              <a:off x="2951" y="1654"/>
              <a:ext cx="296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East</a:t>
              </a:r>
            </a:p>
          </p:txBody>
        </p:sp>
        <p:sp>
          <p:nvSpPr>
            <p:cNvPr id="24605" name="Rectangle 29"/>
            <p:cNvSpPr>
              <a:spLocks noChangeArrowheads="1"/>
            </p:cNvSpPr>
            <p:nvPr/>
          </p:nvSpPr>
          <p:spPr bwMode="auto">
            <a:xfrm rot="20280000">
              <a:off x="2816" y="2235"/>
              <a:ext cx="586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/>
                <a:t>Rab Al Khali</a:t>
              </a:r>
            </a:p>
          </p:txBody>
        </p:sp>
        <p:sp>
          <p:nvSpPr>
            <p:cNvPr id="24606" name="Freeform 30"/>
            <p:cNvSpPr>
              <a:spLocks/>
            </p:cNvSpPr>
            <p:nvPr/>
          </p:nvSpPr>
          <p:spPr bwMode="auto">
            <a:xfrm>
              <a:off x="1933" y="1084"/>
              <a:ext cx="867" cy="757"/>
            </a:xfrm>
            <a:custGeom>
              <a:avLst/>
              <a:gdLst/>
              <a:ahLst/>
              <a:cxnLst>
                <a:cxn ang="0">
                  <a:pos x="460" y="693"/>
                </a:cxn>
                <a:cxn ang="0">
                  <a:pos x="551" y="713"/>
                </a:cxn>
                <a:cxn ang="0">
                  <a:pos x="520" y="653"/>
                </a:cxn>
                <a:cxn ang="0">
                  <a:pos x="616" y="574"/>
                </a:cxn>
                <a:cxn ang="0">
                  <a:pos x="721" y="550"/>
                </a:cxn>
                <a:cxn ang="0">
                  <a:pos x="866" y="514"/>
                </a:cxn>
                <a:cxn ang="0">
                  <a:pos x="751" y="462"/>
                </a:cxn>
                <a:cxn ang="0">
                  <a:pos x="741" y="352"/>
                </a:cxn>
                <a:cxn ang="0">
                  <a:pos x="741" y="281"/>
                </a:cxn>
                <a:cxn ang="0">
                  <a:pos x="676" y="188"/>
                </a:cxn>
                <a:cxn ang="0">
                  <a:pos x="560" y="113"/>
                </a:cxn>
                <a:cxn ang="0">
                  <a:pos x="480" y="70"/>
                </a:cxn>
                <a:cxn ang="0">
                  <a:pos x="381" y="0"/>
                </a:cxn>
                <a:cxn ang="0">
                  <a:pos x="180" y="81"/>
                </a:cxn>
                <a:cxn ang="0">
                  <a:pos x="230" y="191"/>
                </a:cxn>
                <a:cxn ang="0">
                  <a:pos x="159" y="224"/>
                </a:cxn>
                <a:cxn ang="0">
                  <a:pos x="114" y="239"/>
                </a:cxn>
                <a:cxn ang="0">
                  <a:pos x="87" y="285"/>
                </a:cxn>
                <a:cxn ang="0">
                  <a:pos x="44" y="269"/>
                </a:cxn>
                <a:cxn ang="0">
                  <a:pos x="0" y="432"/>
                </a:cxn>
                <a:cxn ang="0">
                  <a:pos x="70" y="432"/>
                </a:cxn>
                <a:cxn ang="0">
                  <a:pos x="130" y="582"/>
                </a:cxn>
                <a:cxn ang="0">
                  <a:pos x="219" y="711"/>
                </a:cxn>
                <a:cxn ang="0">
                  <a:pos x="210" y="756"/>
                </a:cxn>
                <a:cxn ang="0">
                  <a:pos x="315" y="706"/>
                </a:cxn>
                <a:cxn ang="0">
                  <a:pos x="460" y="693"/>
                </a:cxn>
              </a:cxnLst>
              <a:rect l="0" t="0" r="r" b="b"/>
              <a:pathLst>
                <a:path w="867" h="757">
                  <a:moveTo>
                    <a:pt x="460" y="693"/>
                  </a:moveTo>
                  <a:lnTo>
                    <a:pt x="551" y="713"/>
                  </a:lnTo>
                  <a:lnTo>
                    <a:pt x="520" y="653"/>
                  </a:lnTo>
                  <a:lnTo>
                    <a:pt x="616" y="574"/>
                  </a:lnTo>
                  <a:lnTo>
                    <a:pt x="721" y="550"/>
                  </a:lnTo>
                  <a:lnTo>
                    <a:pt x="866" y="514"/>
                  </a:lnTo>
                  <a:lnTo>
                    <a:pt x="751" y="462"/>
                  </a:lnTo>
                  <a:lnTo>
                    <a:pt x="741" y="352"/>
                  </a:lnTo>
                  <a:lnTo>
                    <a:pt x="741" y="281"/>
                  </a:lnTo>
                  <a:lnTo>
                    <a:pt x="676" y="188"/>
                  </a:lnTo>
                  <a:lnTo>
                    <a:pt x="560" y="113"/>
                  </a:lnTo>
                  <a:lnTo>
                    <a:pt x="480" y="70"/>
                  </a:lnTo>
                  <a:lnTo>
                    <a:pt x="381" y="0"/>
                  </a:lnTo>
                  <a:lnTo>
                    <a:pt x="180" y="81"/>
                  </a:lnTo>
                  <a:lnTo>
                    <a:pt x="230" y="191"/>
                  </a:lnTo>
                  <a:lnTo>
                    <a:pt x="159" y="224"/>
                  </a:lnTo>
                  <a:lnTo>
                    <a:pt x="114" y="239"/>
                  </a:lnTo>
                  <a:lnTo>
                    <a:pt x="87" y="285"/>
                  </a:lnTo>
                  <a:lnTo>
                    <a:pt x="44" y="269"/>
                  </a:lnTo>
                  <a:lnTo>
                    <a:pt x="0" y="432"/>
                  </a:lnTo>
                  <a:lnTo>
                    <a:pt x="70" y="432"/>
                  </a:lnTo>
                  <a:lnTo>
                    <a:pt x="130" y="582"/>
                  </a:lnTo>
                  <a:lnTo>
                    <a:pt x="219" y="711"/>
                  </a:lnTo>
                  <a:lnTo>
                    <a:pt x="210" y="756"/>
                  </a:lnTo>
                  <a:lnTo>
                    <a:pt x="315" y="706"/>
                  </a:lnTo>
                  <a:lnTo>
                    <a:pt x="460" y="693"/>
                  </a:lnTo>
                </a:path>
              </a:pathLst>
            </a:custGeom>
            <a:solidFill>
              <a:srgbClr val="BF4646"/>
            </a:solidFill>
            <a:ln w="12700" cap="rnd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07" name="Rectangle 31"/>
            <p:cNvSpPr>
              <a:spLocks noChangeArrowheads="1"/>
            </p:cNvSpPr>
            <p:nvPr/>
          </p:nvSpPr>
          <p:spPr bwMode="auto">
            <a:xfrm>
              <a:off x="2140" y="1396"/>
              <a:ext cx="334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 anchor="ctr">
              <a:spAutoFit/>
            </a:bodyPr>
            <a:lstStyle/>
            <a:p>
              <a:pPr eaLnBrk="0" hangingPunct="0">
                <a:lnSpc>
                  <a:spcPct val="85000"/>
                </a:lnSpc>
                <a:spcBef>
                  <a:spcPct val="30000"/>
                </a:spcBef>
              </a:pPr>
              <a:r>
                <a:rPr lang="en-US" sz="900">
                  <a:solidFill>
                    <a:srgbClr val="FFFF00"/>
                  </a:solidFill>
                </a:rPr>
                <a:t>North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200400" y="2438400"/>
            <a:ext cx="5715000" cy="3352800"/>
            <a:chOff x="288" y="596"/>
            <a:chExt cx="5120" cy="3724"/>
          </a:xfrm>
        </p:grpSpPr>
        <p:pic>
          <p:nvPicPr>
            <p:cNvPr id="72" name="Picture 4" descr="A:\urinar16.jpg"/>
            <p:cNvPicPr>
              <a:picLocks noChangeAspect="1" noChangeArrowheads="1"/>
            </p:cNvPicPr>
            <p:nvPr/>
          </p:nvPicPr>
          <p:blipFill>
            <a:blip r:embed="rId2"/>
            <a:srcRect t="3000"/>
            <a:stretch>
              <a:fillRect/>
            </a:stretch>
          </p:blipFill>
          <p:spPr bwMode="auto">
            <a:xfrm>
              <a:off x="288" y="596"/>
              <a:ext cx="5120" cy="3724"/>
            </a:xfrm>
            <a:prstGeom prst="rect">
              <a:avLst/>
            </a:prstGeom>
            <a:noFill/>
          </p:spPr>
        </p:pic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2400" y="2256"/>
              <a:ext cx="1824" cy="768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1600">
                <a:solidFill>
                  <a:srgbClr val="FFFF0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Polymorphism in </a:t>
            </a:r>
            <a:r>
              <a:rPr lang="en-US" sz="4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Angiotensin</a:t>
            </a:r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Converting Enzyme gene(ACE)</a:t>
            </a:r>
            <a:endParaRPr lang="en-US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1"/>
          <p:cNvGrpSpPr/>
          <p:nvPr/>
        </p:nvGrpSpPr>
        <p:grpSpPr>
          <a:xfrm>
            <a:off x="304800" y="1828800"/>
            <a:ext cx="2904675" cy="4613691"/>
            <a:chOff x="1773238" y="1363663"/>
            <a:chExt cx="3462193" cy="4613691"/>
          </a:xfrm>
        </p:grpSpPr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2895600" y="1676400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2895600" y="51054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5" name="Group 27"/>
            <p:cNvGrpSpPr/>
            <p:nvPr/>
          </p:nvGrpSpPr>
          <p:grpSpPr>
            <a:xfrm>
              <a:off x="1773238" y="1363663"/>
              <a:ext cx="3462193" cy="4613691"/>
              <a:chOff x="1773238" y="1363663"/>
              <a:chExt cx="3462193" cy="4613691"/>
            </a:xfrm>
          </p:grpSpPr>
          <p:sp>
            <p:nvSpPr>
              <p:cNvPr id="26" name="Text Box 5"/>
              <p:cNvSpPr txBox="1">
                <a:spLocks noChangeArrowheads="1"/>
              </p:cNvSpPr>
              <p:nvPr/>
            </p:nvSpPr>
            <p:spPr bwMode="auto">
              <a:xfrm>
                <a:off x="1954889" y="1363663"/>
                <a:ext cx="2016150" cy="33855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/>
                  <a:t>Angiotensinogen</a:t>
                </a: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3048000" y="2590800"/>
                <a:ext cx="677222" cy="338554"/>
              </a:xfrm>
              <a:prstGeom prst="rect">
                <a:avLst/>
              </a:prstGeom>
              <a:solidFill>
                <a:srgbClr val="A5002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ACE</a:t>
                </a:r>
              </a:p>
            </p:txBody>
          </p:sp>
          <p:grpSp>
            <p:nvGrpSpPr>
              <p:cNvPr id="6" name="Group 26"/>
              <p:cNvGrpSpPr/>
              <p:nvPr/>
            </p:nvGrpSpPr>
            <p:grpSpPr>
              <a:xfrm>
                <a:off x="1773238" y="1744663"/>
                <a:ext cx="3462193" cy="4232691"/>
                <a:chOff x="1773238" y="1744663"/>
                <a:chExt cx="3462193" cy="4232691"/>
              </a:xfrm>
            </p:grpSpPr>
            <p:sp>
              <p:nvSpPr>
                <p:cNvPr id="29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070100" y="2057400"/>
                  <a:ext cx="1781442" cy="338554"/>
                </a:xfrm>
                <a:prstGeom prst="rect">
                  <a:avLst/>
                </a:prstGeom>
                <a:noFill/>
                <a:ln w="6350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 b="1" dirty="0" err="1">
                      <a:solidFill>
                        <a:srgbClr val="C00000"/>
                      </a:solidFill>
                    </a:rPr>
                    <a:t>Angiotensin</a:t>
                  </a:r>
                  <a:r>
                    <a:rPr lang="en-US" sz="1600" b="1" dirty="0">
                      <a:solidFill>
                        <a:srgbClr val="C00000"/>
                      </a:solidFill>
                    </a:rPr>
                    <a:t> I</a:t>
                  </a:r>
                </a:p>
              </p:txBody>
            </p:sp>
            <p:sp>
              <p:nvSpPr>
                <p:cNvPr id="3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128838" y="3352800"/>
                  <a:ext cx="2671762" cy="338554"/>
                </a:xfrm>
                <a:prstGeom prst="rect">
                  <a:avLst/>
                </a:prstGeom>
                <a:noFill/>
                <a:ln w="6350">
                  <a:solidFill>
                    <a:srgbClr val="FFFF0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600" b="1">
                      <a:solidFill>
                        <a:srgbClr val="C00000"/>
                      </a:solidFill>
                    </a:rPr>
                    <a:t>Angiotensin II + 2 a.a</a:t>
                  </a:r>
                </a:p>
              </p:txBody>
            </p:sp>
            <p:sp>
              <p:nvSpPr>
                <p:cNvPr id="3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276600" y="3962400"/>
                  <a:ext cx="1958831" cy="338554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/>
                    <a:t>Aminopeptidase</a:t>
                  </a:r>
                </a:p>
              </p:txBody>
            </p:sp>
            <p:sp>
              <p:nvSpPr>
                <p:cNvPr id="32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981200" y="4724400"/>
                  <a:ext cx="2514600" cy="338554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600"/>
                    <a:t>Angiotensin III + 1a.a</a:t>
                  </a:r>
                </a:p>
              </p:txBody>
            </p:sp>
            <p:sp>
              <p:nvSpPr>
                <p:cNvPr id="3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276600" y="5189538"/>
                  <a:ext cx="1958831" cy="338554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/>
                    <a:t>Aminopeptidase</a:t>
                  </a:r>
                </a:p>
              </p:txBody>
            </p:sp>
            <p:sp>
              <p:nvSpPr>
                <p:cNvPr id="3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773238" y="5638800"/>
                  <a:ext cx="2434666" cy="338554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600"/>
                    <a:t>Degradation Product</a:t>
                  </a:r>
                </a:p>
              </p:txBody>
            </p:sp>
            <p:sp>
              <p:nvSpPr>
                <p:cNvPr id="3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408100" y="1744663"/>
                  <a:ext cx="1005859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err="1">
                      <a:solidFill>
                        <a:srgbClr val="C00000"/>
                      </a:solidFill>
                    </a:rPr>
                    <a:t>Renin</a:t>
                  </a:r>
                  <a:r>
                    <a:rPr lang="en-US" sz="1600" dirty="0">
                      <a:solidFill>
                        <a:srgbClr val="C00000"/>
                      </a:solidFill>
                    </a:rPr>
                    <a:t> *</a:t>
                  </a:r>
                </a:p>
              </p:txBody>
            </p:sp>
            <p:sp>
              <p:nvSpPr>
                <p:cNvPr id="43" name="Line 25"/>
                <p:cNvSpPr>
                  <a:spLocks noChangeShapeType="1"/>
                </p:cNvSpPr>
                <p:nvPr/>
              </p:nvSpPr>
              <p:spPr bwMode="auto">
                <a:xfrm>
                  <a:off x="2895600" y="2438400"/>
                  <a:ext cx="0" cy="8382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44" name="Line 26"/>
                <p:cNvSpPr>
                  <a:spLocks noChangeShapeType="1"/>
                </p:cNvSpPr>
                <p:nvPr/>
              </p:nvSpPr>
              <p:spPr bwMode="auto">
                <a:xfrm>
                  <a:off x="2895600" y="3733800"/>
                  <a:ext cx="0" cy="8382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sz="16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060450" y="381000"/>
            <a:ext cx="6737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u="sng" dirty="0"/>
              <a:t>I/D </a:t>
            </a:r>
            <a:r>
              <a:rPr lang="en-US" sz="3600" u="sng" dirty="0">
                <a:latin typeface="Arial" pitchFamily="34" charset="0"/>
                <a:cs typeface="Arial" pitchFamily="34" charset="0"/>
              </a:rPr>
              <a:t>Polymorphism</a:t>
            </a:r>
            <a:r>
              <a:rPr lang="en-US" sz="3600" u="sng" dirty="0"/>
              <a:t> of ACE Gene </a:t>
            </a:r>
          </a:p>
        </p:txBody>
      </p:sp>
      <p:grpSp>
        <p:nvGrpSpPr>
          <p:cNvPr id="2" name="Group 29"/>
          <p:cNvGrpSpPr/>
          <p:nvPr/>
        </p:nvGrpSpPr>
        <p:grpSpPr>
          <a:xfrm>
            <a:off x="228601" y="1143000"/>
            <a:ext cx="8001000" cy="2990910"/>
            <a:chOff x="-605747" y="1484313"/>
            <a:chExt cx="10658358" cy="4649952"/>
          </a:xfrm>
        </p:grpSpPr>
        <p:sp>
          <p:nvSpPr>
            <p:cNvPr id="32770" name="Text Box 2"/>
            <p:cNvSpPr txBox="1">
              <a:spLocks noChangeArrowheads="1"/>
            </p:cNvSpPr>
            <p:nvPr/>
          </p:nvSpPr>
          <p:spPr bwMode="auto">
            <a:xfrm>
              <a:off x="-518120" y="3276601"/>
              <a:ext cx="4053483" cy="499687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sym typeface="Symbol" pitchFamily="18" charset="2"/>
                </a:rPr>
                <a:t>Deletion </a:t>
              </a:r>
              <a:r>
                <a:rPr lang="en-US" sz="2000" b="1" dirty="0">
                  <a:sym typeface="Symbol" pitchFamily="18" charset="2"/>
                </a:rPr>
                <a:t>(</a:t>
              </a:r>
              <a:r>
                <a:rPr lang="en-US" sz="2000" b="1" dirty="0">
                  <a:solidFill>
                    <a:srgbClr val="FFFF00"/>
                  </a:solidFill>
                </a:rPr>
                <a:t>D </a:t>
              </a:r>
              <a:r>
                <a:rPr lang="en-US" sz="2000" b="1" dirty="0">
                  <a:solidFill>
                    <a:schemeClr val="bg1"/>
                  </a:solidFill>
                </a:rPr>
                <a:t>variant)</a:t>
              </a:r>
            </a:p>
          </p:txBody>
        </p:sp>
        <p:sp>
          <p:nvSpPr>
            <p:cNvPr id="32771" name="Text Box 3"/>
            <p:cNvSpPr txBox="1">
              <a:spLocks noChangeArrowheads="1"/>
            </p:cNvSpPr>
            <p:nvPr/>
          </p:nvSpPr>
          <p:spPr bwMode="auto">
            <a:xfrm>
              <a:off x="3962398" y="3276601"/>
              <a:ext cx="3668764" cy="499687"/>
            </a:xfrm>
            <a:prstGeom prst="rect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>
                <a:buFont typeface="Symbol" pitchFamily="18" charset="2"/>
                <a:buNone/>
              </a:pPr>
              <a:r>
                <a:rPr lang="en-US" sz="2000" b="1" dirty="0">
                  <a:solidFill>
                    <a:schemeClr val="bg1"/>
                  </a:solidFill>
                </a:rPr>
                <a:t>Insertion</a:t>
              </a:r>
              <a:r>
                <a:rPr lang="en-US" sz="2000" b="1" dirty="0"/>
                <a:t> </a:t>
              </a:r>
              <a:r>
                <a:rPr lang="en-US" sz="2000" b="1" dirty="0">
                  <a:solidFill>
                    <a:srgbClr val="FFFF00"/>
                  </a:solidFill>
                </a:rPr>
                <a:t>(I variant)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974725" y="1484313"/>
              <a:ext cx="70294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5’	</a:t>
              </a:r>
              <a:r>
                <a:rPr lang="en-US" b="1" dirty="0" err="1">
                  <a:solidFill>
                    <a:srgbClr val="C00000"/>
                  </a:solidFill>
                </a:rPr>
                <a:t>Exon</a:t>
              </a:r>
              <a:r>
                <a:rPr lang="en-US" b="1" dirty="0">
                  <a:solidFill>
                    <a:srgbClr val="C00000"/>
                  </a:solidFill>
                </a:rPr>
                <a:t> 16	      </a:t>
              </a:r>
              <a:r>
                <a:rPr lang="en-US" b="1" dirty="0" err="1">
                  <a:solidFill>
                    <a:srgbClr val="C00000"/>
                  </a:solidFill>
                </a:rPr>
                <a:t>Intron</a:t>
              </a:r>
              <a:r>
                <a:rPr lang="en-US" b="1" dirty="0">
                  <a:solidFill>
                    <a:srgbClr val="C00000"/>
                  </a:solidFill>
                </a:rPr>
                <a:t> 16	</a:t>
              </a:r>
              <a:r>
                <a:rPr lang="en-US" b="1" dirty="0" err="1">
                  <a:solidFill>
                    <a:srgbClr val="C00000"/>
                  </a:solidFill>
                </a:rPr>
                <a:t>Exon</a:t>
              </a:r>
              <a:r>
                <a:rPr lang="en-US" b="1" dirty="0">
                  <a:solidFill>
                    <a:srgbClr val="C00000"/>
                  </a:solidFill>
                </a:rPr>
                <a:t> 17			    3’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4762499" y="4648200"/>
              <a:ext cx="1635815" cy="622049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>
                <a:buFont typeface="Symbol" pitchFamily="18" charset="2"/>
                <a:buNone/>
              </a:pPr>
              <a:r>
                <a:rPr lang="en-US" sz="2000" b="1" dirty="0">
                  <a:solidFill>
                    <a:schemeClr val="bg1"/>
                  </a:solidFill>
                </a:rPr>
                <a:t>Silencer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-605747" y="4572000"/>
              <a:ext cx="4720547" cy="499687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>
                <a:buFont typeface="Symbol" pitchFamily="18" charset="2"/>
                <a:buNone/>
              </a:pPr>
              <a:r>
                <a:rPr lang="en-US" sz="2000" b="1" dirty="0">
                  <a:solidFill>
                    <a:schemeClr val="bg1"/>
                  </a:solidFill>
                </a:rPr>
                <a:t>Increased gene expression</a:t>
              </a:r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 flipH="1">
              <a:off x="2209800" y="2362200"/>
              <a:ext cx="1524000" cy="838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13"/>
            <p:cNvSpPr>
              <a:spLocks noChangeShapeType="1"/>
            </p:cNvSpPr>
            <p:nvPr/>
          </p:nvSpPr>
          <p:spPr bwMode="auto">
            <a:xfrm>
              <a:off x="3733800" y="2362200"/>
              <a:ext cx="1524000" cy="838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>
              <a:off x="5334000" y="3657600"/>
              <a:ext cx="0" cy="838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83" name="Line 15"/>
            <p:cNvSpPr>
              <a:spLocks noChangeShapeType="1"/>
            </p:cNvSpPr>
            <p:nvPr/>
          </p:nvSpPr>
          <p:spPr bwMode="auto">
            <a:xfrm>
              <a:off x="2286000" y="36576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990600" y="1981200"/>
              <a:ext cx="7010400" cy="381000"/>
              <a:chOff x="624" y="1248"/>
              <a:chExt cx="4416" cy="240"/>
            </a:xfrm>
          </p:grpSpPr>
          <p:sp>
            <p:nvSpPr>
              <p:cNvPr id="32785" name="Rectangle 17"/>
              <p:cNvSpPr>
                <a:spLocks noChangeArrowheads="1"/>
              </p:cNvSpPr>
              <p:nvPr/>
            </p:nvSpPr>
            <p:spPr bwMode="auto">
              <a:xfrm>
                <a:off x="624" y="1248"/>
                <a:ext cx="4416" cy="240"/>
              </a:xfrm>
              <a:prstGeom prst="rect">
                <a:avLst/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6" name="Rectangle 18" descr="Wide upward diagonal"/>
              <p:cNvSpPr>
                <a:spLocks noChangeArrowheads="1"/>
              </p:cNvSpPr>
              <p:nvPr/>
            </p:nvSpPr>
            <p:spPr bwMode="auto">
              <a:xfrm>
                <a:off x="1104" y="1248"/>
                <a:ext cx="816" cy="240"/>
              </a:xfrm>
              <a:prstGeom prst="rect">
                <a:avLst/>
              </a:prstGeom>
              <a:pattFill prst="wdUpDiag">
                <a:fgClr>
                  <a:schemeClr val="bg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7" name="Rectangle 19" descr="Wide upward diagonal"/>
              <p:cNvSpPr>
                <a:spLocks noChangeArrowheads="1"/>
              </p:cNvSpPr>
              <p:nvPr/>
            </p:nvSpPr>
            <p:spPr bwMode="auto">
              <a:xfrm>
                <a:off x="2736" y="1248"/>
                <a:ext cx="864" cy="240"/>
              </a:xfrm>
              <a:prstGeom prst="rect">
                <a:avLst/>
              </a:prstGeom>
              <a:pattFill prst="wdUpDiag">
                <a:fgClr>
                  <a:schemeClr val="bg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788" name="Rectangle 20" descr="Wide upward diagonal"/>
              <p:cNvSpPr>
                <a:spLocks noChangeArrowheads="1"/>
              </p:cNvSpPr>
              <p:nvPr/>
            </p:nvSpPr>
            <p:spPr bwMode="auto">
              <a:xfrm>
                <a:off x="4224" y="1248"/>
                <a:ext cx="816" cy="240"/>
              </a:xfrm>
              <a:prstGeom prst="rect">
                <a:avLst/>
              </a:prstGeom>
              <a:pattFill prst="wdUpDiag">
                <a:fgClr>
                  <a:schemeClr val="bg2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4388973" y="5512216"/>
              <a:ext cx="5562127" cy="622049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>
                <a:buFont typeface="Symbol" pitchFamily="18" charset="2"/>
                <a:buNone/>
              </a:pPr>
              <a:r>
                <a:rPr lang="en-US" sz="2000" b="1" dirty="0">
                  <a:solidFill>
                    <a:srgbClr val="FFFF00"/>
                  </a:solidFill>
                </a:rPr>
                <a:t>Decreased gene expression</a:t>
              </a:r>
            </a:p>
          </p:txBody>
        </p:sp>
        <p:sp>
          <p:nvSpPr>
            <p:cNvPr id="32790" name="Line 22"/>
            <p:cNvSpPr>
              <a:spLocks noChangeShapeType="1"/>
            </p:cNvSpPr>
            <p:nvPr/>
          </p:nvSpPr>
          <p:spPr bwMode="auto">
            <a:xfrm>
              <a:off x="5410200" y="5105400"/>
              <a:ext cx="160020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730633" y="4419599"/>
              <a:ext cx="3321978" cy="499687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  <a:flatTx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Lower level of ACE </a:t>
              </a:r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 flipV="1">
              <a:off x="7696200" y="4876800"/>
              <a:ext cx="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4734716" y="4491335"/>
            <a:ext cx="4409284" cy="2290465"/>
            <a:chOff x="76200" y="2129135"/>
            <a:chExt cx="4409284" cy="2290465"/>
          </a:xfrm>
        </p:grpSpPr>
        <p:cxnSp>
          <p:nvCxnSpPr>
            <p:cNvPr id="33" name="Straight Arrow Connector 32"/>
            <p:cNvCxnSpPr>
              <a:stCxn id="35" idx="2"/>
            </p:cNvCxnSpPr>
            <p:nvPr/>
          </p:nvCxnSpPr>
          <p:spPr>
            <a:xfrm rot="16200000" flipH="1">
              <a:off x="2084319" y="3542435"/>
              <a:ext cx="533400" cy="172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cxnSp>
        <p:grpSp>
          <p:nvGrpSpPr>
            <p:cNvPr id="5" name="Group 15"/>
            <p:cNvGrpSpPr/>
            <p:nvPr/>
          </p:nvGrpSpPr>
          <p:grpSpPr>
            <a:xfrm>
              <a:off x="76200" y="2129135"/>
              <a:ext cx="4409284" cy="2290465"/>
              <a:chOff x="76200" y="2129135"/>
              <a:chExt cx="4409284" cy="2290465"/>
            </a:xfrm>
          </p:grpSpPr>
          <p:sp>
            <p:nvSpPr>
              <p:cNvPr id="39" name="Line 32"/>
              <p:cNvSpPr>
                <a:spLocks noChangeShapeType="1"/>
              </p:cNvSpPr>
              <p:nvPr/>
            </p:nvSpPr>
            <p:spPr bwMode="auto">
              <a:xfrm>
                <a:off x="2351884" y="3584515"/>
                <a:ext cx="0" cy="38100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 Box 22"/>
              <p:cNvSpPr txBox="1">
                <a:spLocks noChangeArrowheads="1"/>
              </p:cNvSpPr>
              <p:nvPr/>
            </p:nvSpPr>
            <p:spPr bwMode="auto">
              <a:xfrm>
                <a:off x="430213" y="3406775"/>
                <a:ext cx="3886200" cy="40322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Electrophoresis in </a:t>
                </a:r>
                <a:r>
                  <a:rPr lang="en-US" sz="2000" b="1" dirty="0" err="1">
                    <a:solidFill>
                      <a:schemeClr val="bg1"/>
                    </a:solidFill>
                  </a:rPr>
                  <a:t>agarose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gel</a:t>
                </a:r>
                <a:endParaRPr lang="en-US" sz="2000" b="1" dirty="0">
                  <a:solidFill>
                    <a:schemeClr val="bg1"/>
                  </a:solidFill>
                  <a:sym typeface="Symbol" pitchFamily="18" charset="2"/>
                </a:endParaRPr>
              </a:p>
            </p:txBody>
          </p:sp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1894684" y="2129135"/>
                <a:ext cx="853119" cy="46166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>
                <a:spAutoFit/>
                <a:flatTx/>
              </a:bodyPr>
              <a:lstStyle/>
              <a:p>
                <a:pPr>
                  <a:buFont typeface="Symbol" pitchFamily="18" charset="2"/>
                  <a:buNone/>
                </a:pPr>
                <a:r>
                  <a:rPr lang="en-US" sz="2400" dirty="0">
                    <a:solidFill>
                      <a:schemeClr val="bg1"/>
                    </a:solidFill>
                  </a:rPr>
                  <a:t>DNA</a:t>
                </a:r>
              </a:p>
            </p:txBody>
          </p:sp>
          <p:sp>
            <p:nvSpPr>
              <p:cNvPr id="35" name="Text Box 18"/>
              <p:cNvSpPr txBox="1">
                <a:spLocks noChangeArrowheads="1"/>
              </p:cNvSpPr>
              <p:nvPr/>
            </p:nvSpPr>
            <p:spPr bwMode="auto">
              <a:xfrm>
                <a:off x="1970884" y="2814935"/>
                <a:ext cx="758541" cy="46166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>
                <a:spAutoFit/>
                <a:flatTx/>
              </a:bodyPr>
              <a:lstStyle/>
              <a:p>
                <a:pPr>
                  <a:buFont typeface="Symbol" pitchFamily="18" charset="2"/>
                  <a:buNone/>
                </a:pPr>
                <a:r>
                  <a:rPr lang="en-US" sz="2400">
                    <a:solidFill>
                      <a:schemeClr val="bg1"/>
                    </a:solidFill>
                  </a:rPr>
                  <a:t>PCR</a:t>
                </a:r>
              </a:p>
            </p:txBody>
          </p:sp>
          <p:sp>
            <p:nvSpPr>
              <p:cNvPr id="37" name="Text Box 23"/>
              <p:cNvSpPr txBox="1">
                <a:spLocks noChangeArrowheads="1"/>
              </p:cNvSpPr>
              <p:nvPr/>
            </p:nvSpPr>
            <p:spPr bwMode="auto">
              <a:xfrm>
                <a:off x="76200" y="4019490"/>
                <a:ext cx="4409284" cy="40011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>
                <a:spAutoFit/>
                <a:flatTx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Visualization by </a:t>
                </a:r>
                <a:r>
                  <a:rPr lang="en-US" sz="2000" b="1" dirty="0" err="1">
                    <a:solidFill>
                      <a:schemeClr val="bg1"/>
                    </a:solidFill>
                  </a:rPr>
                  <a:t>ethidium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bromide</a:t>
                </a:r>
                <a:endParaRPr lang="en-US" sz="2000" b="1" dirty="0">
                  <a:solidFill>
                    <a:schemeClr val="bg1"/>
                  </a:solidFill>
                  <a:sym typeface="Symbol" pitchFamily="18" charset="2"/>
                </a:endParaRPr>
              </a:p>
            </p:txBody>
          </p:sp>
          <p:sp>
            <p:nvSpPr>
              <p:cNvPr id="38" name="Line 25"/>
              <p:cNvSpPr>
                <a:spLocks noChangeShapeType="1"/>
              </p:cNvSpPr>
              <p:nvPr/>
            </p:nvSpPr>
            <p:spPr bwMode="auto">
              <a:xfrm>
                <a:off x="2351884" y="2590800"/>
                <a:ext cx="0" cy="22860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" name="Group 45"/>
          <p:cNvGrpSpPr/>
          <p:nvPr/>
        </p:nvGrpSpPr>
        <p:grpSpPr>
          <a:xfrm>
            <a:off x="228600" y="4038600"/>
            <a:ext cx="4724400" cy="2641600"/>
            <a:chOff x="228600" y="4038600"/>
            <a:chExt cx="4724400" cy="2641600"/>
          </a:xfrm>
        </p:grpSpPr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228600" y="4038600"/>
              <a:ext cx="3886200" cy="2641600"/>
              <a:chOff x="1392" y="1248"/>
              <a:chExt cx="3408" cy="2576"/>
            </a:xfrm>
          </p:grpSpPr>
          <p:pic>
            <p:nvPicPr>
              <p:cNvPr id="41" name="Picture 4" descr="Fig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392" y="1248"/>
                <a:ext cx="3072" cy="2576"/>
              </a:xfrm>
              <a:prstGeom prst="rect">
                <a:avLst/>
              </a:prstGeom>
              <a:noFill/>
            </p:spPr>
          </p:pic>
          <p:sp>
            <p:nvSpPr>
              <p:cNvPr id="42" name="Rectangle 7"/>
              <p:cNvSpPr>
                <a:spLocks noChangeArrowheads="1"/>
              </p:cNvSpPr>
              <p:nvPr/>
            </p:nvSpPr>
            <p:spPr bwMode="auto">
              <a:xfrm>
                <a:off x="4464" y="2400"/>
                <a:ext cx="28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600">
                    <a:latin typeface="Arial" pitchFamily="34" charset="0"/>
                    <a:cs typeface="Arial" pitchFamily="34" charset="0"/>
                  </a:rPr>
                  <a:t>I</a:t>
                </a:r>
              </a:p>
            </p:txBody>
          </p:sp>
          <p:sp>
            <p:nvSpPr>
              <p:cNvPr id="43" name="Rectangle 8"/>
              <p:cNvSpPr>
                <a:spLocks noChangeArrowheads="1"/>
              </p:cNvSpPr>
              <p:nvPr/>
            </p:nvSpPr>
            <p:spPr bwMode="auto">
              <a:xfrm>
                <a:off x="4464" y="2976"/>
                <a:ext cx="336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1600">
                    <a:latin typeface="Arial" pitchFamily="34" charset="0"/>
                    <a:cs typeface="Arial" pitchFamily="34" charset="0"/>
                  </a:rPr>
                  <a:t>D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038600" y="51816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490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</a:rPr>
                <a:t>bp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038600" y="5791200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190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</a:rPr>
                <a:t>bp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74001" y="1066800"/>
            <a:ext cx="8795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ACE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gene polymorphism in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T2DM, overweight and obesity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66699" y="1752600"/>
          <a:ext cx="8610601" cy="2133600"/>
        </p:xfrm>
        <a:graphic>
          <a:graphicData uri="http://schemas.openxmlformats.org/drawingml/2006/table">
            <a:tbl>
              <a:tblPr/>
              <a:tblGrid>
                <a:gridCol w="1676400"/>
                <a:gridCol w="1443269"/>
                <a:gridCol w="1177587"/>
                <a:gridCol w="1177587"/>
                <a:gridCol w="794000"/>
                <a:gridCol w="780586"/>
                <a:gridCol w="780586"/>
                <a:gridCol w="780586"/>
              </a:tblGrid>
              <a:tr h="60960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Patients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Genotype frequency (%)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Allele frequency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  <a:sym typeface="Symbol"/>
                        </a:rPr>
                        <a:t>2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DD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ID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II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D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MS Mincho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MS Mincho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Control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56.03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41.84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2.13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0.759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0.231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T2DM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50.0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45.1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4.88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0.726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0.274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0.5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&gt;0.05</a:t>
                      </a:r>
                      <a:endParaRPr lang="en-US" sz="2000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Overweight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73.5*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24.86*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0.86*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8.6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0.013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Obese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76.9*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19.66*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3.42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0.87*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7.2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20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0.03</a:t>
                      </a:r>
                      <a:endParaRPr lang="en-US" sz="2000" dirty="0">
                        <a:solidFill>
                          <a:srgbClr val="C00000"/>
                        </a:solidFill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Group 53"/>
          <p:cNvGraphicFramePr>
            <a:graphicFrameLocks/>
          </p:cNvGraphicFramePr>
          <p:nvPr/>
        </p:nvGraphicFramePr>
        <p:xfrm>
          <a:off x="457200" y="5032448"/>
          <a:ext cx="8382000" cy="1657912"/>
        </p:xfrm>
        <a:graphic>
          <a:graphicData uri="http://schemas.openxmlformats.org/drawingml/2006/table">
            <a:tbl>
              <a:tblPr/>
              <a:tblGrid>
                <a:gridCol w="3434002"/>
                <a:gridCol w="756998"/>
                <a:gridCol w="813179"/>
                <a:gridCol w="750627"/>
                <a:gridCol w="1000836"/>
                <a:gridCol w="813179"/>
                <a:gridCol w="813179"/>
              </a:tblGrid>
              <a:tr h="33128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Population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Genotype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Allele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2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T2DM (nephropathy)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6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T2DM (without nephropathy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46.8</a:t>
                      </a:r>
                      <a:endParaRPr lang="en-US" sz="1600" b="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0" y="4495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ACE gene polymorphism in T2DM with and without nephropathy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506412" y="1103313"/>
            <a:ext cx="8637588" cy="496887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I/D Polymorphism of ACE in different </a:t>
            </a:r>
            <a:r>
              <a:rPr lang="en-US" sz="3200" b="1" dirty="0" smtClean="0">
                <a:solidFill>
                  <a:schemeClr val="tx1"/>
                </a:solidFill>
              </a:rPr>
              <a:t>healthy populations</a:t>
            </a:r>
            <a:endParaRPr lang="en-US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19589" name="Group 133"/>
          <p:cNvGraphicFramePr>
            <a:graphicFrameLocks noGrp="1"/>
          </p:cNvGraphicFramePr>
          <p:nvPr>
            <p:ph type="tbl" idx="1"/>
          </p:nvPr>
        </p:nvGraphicFramePr>
        <p:xfrm>
          <a:off x="457200" y="1752600"/>
          <a:ext cx="8229600" cy="3017520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  <a:gridCol w="1295400"/>
                <a:gridCol w="1295400"/>
                <a:gridCol w="1295400"/>
                <a:gridCol w="1295400"/>
              </a:tblGrid>
              <a:tr h="26246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Population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Prevalence (%) of genotype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Allele frequency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24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Saudis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Korean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Kuwait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Turkey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Germany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Japan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Group 108"/>
          <p:cNvGraphicFramePr>
            <a:graphicFrameLocks/>
          </p:cNvGraphicFramePr>
          <p:nvPr/>
        </p:nvGraphicFramePr>
        <p:xfrm>
          <a:off x="457200" y="4800600"/>
          <a:ext cx="8229600" cy="1676400"/>
        </p:xfrm>
        <a:graphic>
          <a:graphicData uri="http://schemas.openxmlformats.org/drawingml/2006/table">
            <a:tbl>
              <a:tblPr/>
              <a:tblGrid>
                <a:gridCol w="1752600"/>
                <a:gridCol w="1295400"/>
                <a:gridCol w="1295400"/>
                <a:gridCol w="1295400"/>
                <a:gridCol w="1295400"/>
                <a:gridCol w="1295400"/>
              </a:tblGrid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Greece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Croatia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Denmark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0.487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0.513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Italy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Finland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0.65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8915400" cy="762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Comparison of frequency of </a:t>
            </a:r>
            <a:r>
              <a:rPr lang="en-US" sz="3200" b="1" dirty="0" smtClean="0">
                <a:solidFill>
                  <a:schemeClr val="tx1"/>
                </a:solidFill>
              </a:rPr>
              <a:t>ACE genotypes </a:t>
            </a:r>
            <a:r>
              <a:rPr lang="en-US" sz="3200" b="1" dirty="0">
                <a:solidFill>
                  <a:schemeClr val="tx1"/>
                </a:solidFill>
              </a:rPr>
              <a:t>in different populations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37891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0" y="2362200"/>
          <a:ext cx="4676678" cy="2477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Chart" r:id="rId3" imgW="7772400" imgH="4114800" progId="MSGraph.Chart.8">
                  <p:embed followColorScheme="full"/>
                </p:oleObj>
              </mc:Choice>
              <mc:Fallback>
                <p:oleObj name="Chart" r:id="rId3" imgW="7772400" imgH="4114800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62200"/>
                        <a:ext cx="4676678" cy="24772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5" name="Object 3"/>
          <p:cNvGraphicFramePr>
            <a:graphicFrameLocks noChangeAspect="1"/>
          </p:cNvGraphicFramePr>
          <p:nvPr/>
        </p:nvGraphicFramePr>
        <p:xfrm>
          <a:off x="4572000" y="2362200"/>
          <a:ext cx="4609918" cy="244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Chart" r:id="rId5" imgW="7772400" imgH="4114800" progId="MSGraph.Chart.8">
                  <p:embed followColorScheme="full"/>
                </p:oleObj>
              </mc:Choice>
              <mc:Fallback>
                <p:oleObj name="Chart" r:id="rId5" imgW="7772400" imgH="411480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362200"/>
                        <a:ext cx="4609918" cy="244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0"/>
            <a:ext cx="6934200" cy="6397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gene</a:t>
            </a:r>
            <a:endParaRPr lang="en-US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0037"/>
            <a:ext cx="8763000" cy="5059363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gene was first reported in 1992 as a candidate gene responsible for high blood pressure spontaneously hypertensive in rats, and was highly expressed in the kidney of the rats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(Iwai N1,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Inagami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T. Identification of a candidate gene responsible for the high blood pressure of spontaneously hypertensive rats. J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Hypertens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 1992 Oct;10(10):1155-7)</a:t>
            </a: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Later shown as a candidate gene in humans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Iwai N, 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et al. Human SA gene locus as a candidate locus for essential hypertension. Hypertension.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1994:23:375-80)</a:t>
            </a: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Studies from UK, Poland failed to show any link between S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gene expression, abnormal functioning of the kidneys and hypertension 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Harrap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SB et al. The SA gene: predisposition to hypertension and renal function in man. 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Clin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Sci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Lond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).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1995;88:665-70; 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Gumprecht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J,et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 al. Human SA gene Pst1 polymorphism and chronic renal failure: results of the family-based study. </a:t>
            </a:r>
            <a:r>
              <a:rPr lang="en-US" sz="1700" dirty="0" err="1">
                <a:latin typeface="Arial" pitchFamily="34" charset="0"/>
                <a:cs typeface="Arial" pitchFamily="34" charset="0"/>
              </a:rPr>
              <a:t>Nephrol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 Dial Transplant. 2001;16:387-90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914400"/>
            <a:ext cx="8610600" cy="1143000"/>
          </a:xfrm>
          <a:noFill/>
        </p:spPr>
        <p:txBody>
          <a:bodyPr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a typeface="MS Mincho" pitchFamily="49" charset="-128"/>
              </a:rPr>
              <a:t>Agarose</a:t>
            </a:r>
            <a:r>
              <a:rPr lang="en-US" sz="3600" b="1" dirty="0">
                <a:solidFill>
                  <a:schemeClr val="tx1"/>
                </a:solidFill>
                <a:ea typeface="MS Mincho" pitchFamily="49" charset="-128"/>
              </a:rPr>
              <a:t> gel </a:t>
            </a:r>
            <a:r>
              <a:rPr lang="en-US" sz="3600" b="1" dirty="0" err="1">
                <a:solidFill>
                  <a:schemeClr val="tx1"/>
                </a:solidFill>
                <a:ea typeface="MS Mincho" pitchFamily="49" charset="-128"/>
              </a:rPr>
              <a:t>electrophoretic</a:t>
            </a:r>
            <a:r>
              <a:rPr lang="en-US" sz="3600" b="1" dirty="0">
                <a:solidFill>
                  <a:schemeClr val="tx1"/>
                </a:solidFill>
                <a:ea typeface="MS Mincho" pitchFamily="49" charset="-128"/>
              </a:rPr>
              <a:t> pattern of S</a:t>
            </a:r>
            <a:r>
              <a:rPr lang="en-US" sz="3600" b="1" baseline="-30000" dirty="0">
                <a:solidFill>
                  <a:schemeClr val="tx1"/>
                </a:solidFill>
                <a:ea typeface="MS Mincho" pitchFamily="49" charset="-128"/>
              </a:rPr>
              <a:t>A</a:t>
            </a:r>
            <a:r>
              <a:rPr lang="en-US" sz="3600" b="1" dirty="0">
                <a:solidFill>
                  <a:schemeClr val="tx1"/>
                </a:solidFill>
                <a:ea typeface="MS Mincho" pitchFamily="49" charset="-128"/>
              </a:rPr>
              <a:t> gene A1 and A2 alleles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86038" y="1643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40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819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1143000"/>
          </a:xfrm>
          <a:noFill/>
        </p:spPr>
        <p:txBody>
          <a:bodyPr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MS Mincho" pitchFamily="49" charset="-128"/>
              </a:rPr>
              <a:t>Frequency of S</a:t>
            </a:r>
            <a:r>
              <a:rPr lang="en-US" sz="2800" b="1" baseline="-30000" dirty="0">
                <a:solidFill>
                  <a:schemeClr val="tx1"/>
                </a:solidFill>
                <a:ea typeface="MS Mincho" pitchFamily="49" charset="-128"/>
              </a:rPr>
              <a:t>A</a:t>
            </a:r>
            <a:r>
              <a:rPr lang="en-US" sz="2800" b="1" dirty="0">
                <a:solidFill>
                  <a:schemeClr val="tx1"/>
                </a:solidFill>
                <a:ea typeface="MS Mincho" pitchFamily="49" charset="-128"/>
              </a:rPr>
              <a:t> gene genotypes and A1 and A2 alleles in the </a:t>
            </a:r>
            <a:r>
              <a:rPr lang="en-US" sz="2800" b="1" dirty="0" smtClean="0">
                <a:solidFill>
                  <a:schemeClr val="tx1"/>
                </a:solidFill>
                <a:ea typeface="MS Mincho" pitchFamily="49" charset="-128"/>
              </a:rPr>
              <a:t>T2DM, overweight and obesity compared to controls</a:t>
            </a:r>
            <a:endParaRPr lang="en-US" sz="2800" b="1" dirty="0">
              <a:solidFill>
                <a:schemeClr val="tx1"/>
              </a:solidFill>
              <a:ea typeface="MS Mincho" pitchFamily="49" charset="-128"/>
            </a:endParaRPr>
          </a:p>
        </p:txBody>
      </p:sp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571500" y="2286000"/>
          <a:ext cx="8001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</a:tblGrid>
              <a:tr h="357003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Genotype frequency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Allele frequency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6196">
                <a:tc>
                  <a:txBody>
                    <a:bodyPr/>
                    <a:lstStyle/>
                    <a:p>
                      <a:pPr algn="ctr"/>
                      <a:endParaRPr lang="en-US" sz="1800" b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A1A1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A1A2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A2A2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A1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A2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2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619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Control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38.13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59.2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2.31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0.704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MS Mincho" pitchFamily="49" charset="-128"/>
                          <a:cs typeface="Arial" pitchFamily="34" charset="0"/>
                        </a:rPr>
                        <a:t>0.319</a:t>
                      </a:r>
                    </a:p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700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T2DM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52.38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44.05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3.57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0.744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0.256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700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Obese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30.8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69.0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3.16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0.654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0.346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5700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OW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33.3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55.6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4.4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0.647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388620" algn="dec"/>
                        </a:tabLst>
                      </a:pPr>
                      <a:r>
                        <a:rPr lang="en-US" sz="1800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0.353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NS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47800" y="54864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NS: not significant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4582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Genetic and biochemical markers in T2DM and obesity in Saudis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371600"/>
            <a:ext cx="87630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Can be determine with high degree of reproducibility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Require expertise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Cannot be carried out in small hospital laboratories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whole battery of biomarkers is required before a confirmatory diagnosis can be made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Significant overlap in the levels of the biomarkers between the T2DM and overweight and obesity so differential diagnosis was not easily possible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Suitable for early diagnosis of a disease was not possible as the levels were normal except in the disease state.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Useful in determining the prognosis of a disease within an individual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Possible use in monitoring progression of a disease or response to treatment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Genetic markers (polymorphisms) showed significant overlap between the results in health controls and patients group. 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A SNP would be useful if it only increases or decreases in the patients group.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Significant population variations exist, where a variant is linked to a disease in some populations and not in others.</a:t>
            </a:r>
          </a:p>
          <a:p>
            <a:pPr lvl="1"/>
            <a:r>
              <a:rPr lang="en-US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Even within the healthy control group populations differ significantly in the genotype and allele frequencies.</a:t>
            </a:r>
            <a:endParaRPr lang="en-US" sz="1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35480"/>
            <a:ext cx="8686800" cy="477012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We are all still looking for that specific Biomarker or genetic marker for T2DM and obesity that is specific, sensitive, confirmatory for early diagnosis and follow-up on prognosis 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Pros and Cons of using the markers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187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9012" y="4572000"/>
            <a:ext cx="20859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Acknowledgements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590800"/>
            <a:ext cx="8153400" cy="2941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King Saud University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King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Abdulaziz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city for Science and Technology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Ministry of Health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Clinics of MOH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Our research teams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All the individuals who contributed by inclusion in the study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Blackadder ITC" pitchFamily="82" charset="0"/>
              </a:rPr>
              <a:t>Thank you for listening</a:t>
            </a:r>
            <a:endParaRPr lang="en-US" sz="6600" dirty="0">
              <a:solidFill>
                <a:srgbClr val="C00000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2042</Words>
  <Application>Microsoft Office PowerPoint</Application>
  <PresentationFormat>On-screen Show (4:3)</PresentationFormat>
  <Paragraphs>573</Paragraphs>
  <Slides>45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Flow</vt:lpstr>
      <vt:lpstr>Photo Editor Photo</vt:lpstr>
      <vt:lpstr>Chart</vt:lpstr>
      <vt:lpstr>The distribution of diabetes mellitus and obesity in Saudi adolescents and adult population </vt:lpstr>
      <vt:lpstr>Common adult onset Multifactorial Disorders in Saudi Population </vt:lpstr>
      <vt:lpstr>Saudi Arabia</vt:lpstr>
      <vt:lpstr>PowerPoint Presentation</vt:lpstr>
      <vt:lpstr>PowerPoint Presentation</vt:lpstr>
      <vt:lpstr>PowerPoint Presentation</vt:lpstr>
      <vt:lpstr>PowerPoint Presentation</vt:lpstr>
      <vt:lpstr>Choice of diagnostic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(c) Prevalence of T2DM in different provinces of Saudi Arabia</vt:lpstr>
      <vt:lpstr>(c ) Prevalence of Overweight and Obesity in different provinces of Saudi Arabia</vt:lpstr>
      <vt:lpstr>Conclusion</vt:lpstr>
      <vt:lpstr>Objective no.2</vt:lpstr>
      <vt:lpstr>PowerPoint Presentation</vt:lpstr>
      <vt:lpstr>PowerPoint Presentation</vt:lpstr>
      <vt:lpstr>PowerPoint Presentation</vt:lpstr>
      <vt:lpstr>Leptin</vt:lpstr>
      <vt:lpstr>Leptin levels (ng/ml) in T2DM and obesity compared to the control Group</vt:lpstr>
      <vt:lpstr>Frequency Distribution histogram of Plasma Leptin in multifactorial disorders</vt:lpstr>
      <vt:lpstr>Leptin levels (ng/ml) in T2DM and Obesity</vt:lpstr>
      <vt:lpstr>PowerPoint Presentation</vt:lpstr>
      <vt:lpstr>Lipoprotein (a) [Lp(a)]</vt:lpstr>
      <vt:lpstr>PowerPoint Presentation</vt:lpstr>
      <vt:lpstr>Lp(a) distribution in healthy individuals </vt:lpstr>
      <vt:lpstr>Lp(a) levels (ng/ml)in T2DM and obesity in Saudis </vt:lpstr>
      <vt:lpstr>Frequency Distribution Histogram of Plasma Lp(a) in T2DM and obesity</vt:lpstr>
      <vt:lpstr>Insulin levels in Saudi T2DM and obesity, compared to Control Group</vt:lpstr>
      <vt:lpstr>Genetic markers in T2DM and Obesity in Saudis</vt:lpstr>
      <vt:lpstr>Polymorphism in Angiotensin Converting Enzyme gene(ACE)</vt:lpstr>
      <vt:lpstr>PowerPoint Presentation</vt:lpstr>
      <vt:lpstr>PowerPoint Presentation</vt:lpstr>
      <vt:lpstr>I/D Polymorphism of ACE in different healthy populations</vt:lpstr>
      <vt:lpstr>Comparison of frequency of ACE genotypes in different populations </vt:lpstr>
      <vt:lpstr>SA gene</vt:lpstr>
      <vt:lpstr>Agarose gel electrophoretic pattern of SA gene A1 and A2 alleles </vt:lpstr>
      <vt:lpstr>Frequency of SA gene genotypes and A1 and A2 alleles in the T2DM, overweight and obesity compared to controls</vt:lpstr>
      <vt:lpstr>Genetic and biochemical markers in T2DM and obesity in Saudis</vt:lpstr>
      <vt:lpstr>Pros and Cons of using the markers</vt:lpstr>
      <vt:lpstr>Acknowledgements</vt:lpstr>
      <vt:lpstr>Thank you for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distribution of diabetes mellitus and obesity in Saudi adolescents and adult population</dc:title>
  <dc:creator>User</dc:creator>
  <cp:lastModifiedBy>m addar</cp:lastModifiedBy>
  <cp:revision>2</cp:revision>
  <dcterms:created xsi:type="dcterms:W3CDTF">2014-07-01T16:54:10Z</dcterms:created>
  <dcterms:modified xsi:type="dcterms:W3CDTF">2014-07-30T20:09:52Z</dcterms:modified>
</cp:coreProperties>
</file>