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309" r:id="rId4"/>
    <p:sldId id="286" r:id="rId5"/>
    <p:sldId id="261" r:id="rId6"/>
    <p:sldId id="288" r:id="rId7"/>
    <p:sldId id="304" r:id="rId8"/>
    <p:sldId id="265" r:id="rId9"/>
    <p:sldId id="294" r:id="rId10"/>
    <p:sldId id="266" r:id="rId11"/>
    <p:sldId id="308" r:id="rId12"/>
    <p:sldId id="296" r:id="rId13"/>
    <p:sldId id="267" r:id="rId14"/>
    <p:sldId id="268" r:id="rId15"/>
    <p:sldId id="306" r:id="rId16"/>
    <p:sldId id="269" r:id="rId17"/>
    <p:sldId id="273" r:id="rId18"/>
    <p:sldId id="271" r:id="rId19"/>
    <p:sldId id="275" r:id="rId20"/>
    <p:sldId id="276" r:id="rId21"/>
    <p:sldId id="284" r:id="rId22"/>
    <p:sldId id="298" r:id="rId23"/>
    <p:sldId id="307" r:id="rId24"/>
    <p:sldId id="282" r:id="rId25"/>
    <p:sldId id="297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8C02-E750-BF49-8242-C5BAC9F95C6C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0FC35-1E73-B64F-BDD5-0D378C781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57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62319AC-FDFF-7541-96B2-185F1EFA70A0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C8CA6D7-2AE6-6944-AACF-8160998214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0357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routes and </a:t>
            </a:r>
            <a:r>
              <a:rPr lang="en-US" dirty="0" err="1" smtClean="0"/>
              <a:t>doasge</a:t>
            </a:r>
            <a:r>
              <a:rPr lang="en-US" dirty="0" smtClean="0"/>
              <a:t> </a:t>
            </a:r>
            <a:r>
              <a:rPr lang="en-US" dirty="0" err="1" smtClean="0"/>
              <a:t>depency</a:t>
            </a:r>
            <a:r>
              <a:rPr lang="en-US" dirty="0" smtClean="0"/>
              <a:t> and gender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CA6D7-2AE6-6944-AACF-8160998214A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24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8CA6D7-2AE6-6944-AACF-8160998214A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41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B74392-3892-624C-8AD1-412D2536056F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E50-E704-1E4B-92AE-4206819B3BA9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23E7D-A7B7-E249-AB29-32B194C2508B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EA67-22DE-9C4F-8937-7BEF76A72A52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5311D-2B0B-234C-84DF-D2B7C19F6071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77E38-CCA5-3D44-89BE-C9316B1D0A9C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6F3C-D4AD-FF49-B3D0-36302743A708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8991C-A687-BD45-A352-7BBF9FDF55F5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4FBE-2520-BE4E-8E8C-EEF09F5D7DAD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83D1-A41A-D744-90DF-BC7CE5D9DD0D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BDE-B109-F74C-B8E4-51D33C6E699E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5345CF1-F756-A144-BB61-63A819FB5AC8}" type="datetime1">
              <a:rPr lang="en-US" smtClean="0"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mediacentre/factsheets/fs317/e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Occupational Exposure of Pesticides Plays a Role in Developing Cardiovascular Disease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0138" y="3694934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World Heart Congress Conference</a:t>
            </a:r>
          </a:p>
          <a:p>
            <a:r>
              <a:rPr lang="en-US" dirty="0" smtClean="0"/>
              <a:t> May 24, 2017</a:t>
            </a:r>
          </a:p>
          <a:p>
            <a:r>
              <a:rPr lang="en-US" dirty="0" smtClean="0"/>
              <a:t>Dr. Zara Kuhnhausen Berg </a:t>
            </a:r>
          </a:p>
          <a:p>
            <a:r>
              <a:rPr lang="en-US" dirty="0" smtClean="0"/>
              <a:t>Biomedical Science </a:t>
            </a:r>
            <a:r>
              <a:rPr lang="mr-IN" dirty="0" smtClean="0"/>
              <a:t>–</a:t>
            </a:r>
            <a:r>
              <a:rPr lang="en-US" dirty="0" smtClean="0"/>
              <a:t> Clinical Research Program  </a:t>
            </a:r>
          </a:p>
          <a:p>
            <a:r>
              <a:rPr lang="en-US" dirty="0" smtClean="0"/>
              <a:t>John A. Burns Medical School of the </a:t>
            </a:r>
          </a:p>
          <a:p>
            <a:r>
              <a:rPr lang="en-US" dirty="0" smtClean="0"/>
              <a:t>University of Hawaii  at Monoa</a:t>
            </a:r>
          </a:p>
        </p:txBody>
      </p:sp>
      <p:pic>
        <p:nvPicPr>
          <p:cNvPr id="4" name="Picture 3" descr="Screen Shot 2017-03-27 at 5.15.19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9" y="4629316"/>
            <a:ext cx="1552112" cy="2010446"/>
          </a:xfrm>
          <a:prstGeom prst="rect">
            <a:avLst/>
          </a:prstGeom>
        </p:spPr>
      </p:pic>
      <p:pic>
        <p:nvPicPr>
          <p:cNvPr id="5" name="Picture 4" descr="Screen Shot 2017-03-27 at 5.18.16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777" y="4629315"/>
            <a:ext cx="1690247" cy="2010446"/>
          </a:xfrm>
          <a:prstGeom prst="rect">
            <a:avLst/>
          </a:prstGeom>
        </p:spPr>
      </p:pic>
      <p:pic>
        <p:nvPicPr>
          <p:cNvPr id="8" name="Picture 38" descr="C:\Users\Kamal\AppData\Local\Microsoft\Windows\Temporary Internet Files\Content.Outlook\L48YPR3F\KMC Research LH 1-1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8749" y="5466844"/>
            <a:ext cx="3751504" cy="11118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5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4126" y="2046394"/>
            <a:ext cx="7745505" cy="44609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Occupational Pesticide Exposure and CVD</a:t>
            </a:r>
          </a:p>
          <a:p>
            <a:r>
              <a:rPr lang="en-US" sz="2800" dirty="0" smtClean="0"/>
              <a:t> Specific Aim of Study </a:t>
            </a:r>
          </a:p>
          <a:p>
            <a:r>
              <a:rPr lang="en-US" sz="2800" dirty="0" smtClean="0"/>
              <a:t>Honolulu Heart Program study population</a:t>
            </a:r>
          </a:p>
          <a:p>
            <a:r>
              <a:rPr lang="en-US" sz="2800" dirty="0" smtClean="0"/>
              <a:t>Literature Review of Occupational Studies of HHP</a:t>
            </a:r>
          </a:p>
          <a:p>
            <a:r>
              <a:rPr lang="en-US" sz="2800" dirty="0" smtClean="0"/>
              <a:t>Analysis Plan and Statistical Methods</a:t>
            </a:r>
          </a:p>
          <a:p>
            <a:r>
              <a:rPr lang="en-US" sz="2800" dirty="0" smtClean="0"/>
              <a:t>Results</a:t>
            </a:r>
          </a:p>
          <a:p>
            <a:r>
              <a:rPr lang="en-US" sz="2800" dirty="0" smtClean="0"/>
              <a:t>Discussion </a:t>
            </a:r>
          </a:p>
          <a:p>
            <a:r>
              <a:rPr lang="en-US" sz="2800" dirty="0" smtClean="0"/>
              <a:t>Conclusion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Acknowledgments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Topics of Discussion 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61442"/>
            <a:ext cx="2895600" cy="558975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4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Occupational Medicine and Environmental Cardiology</a:t>
            </a:r>
          </a:p>
          <a:p>
            <a:r>
              <a:rPr lang="en-US" dirty="0" smtClean="0"/>
              <a:t>Pesticides </a:t>
            </a:r>
            <a:r>
              <a:rPr lang="en-US" dirty="0"/>
              <a:t>and Cardiovascular Diseases</a:t>
            </a:r>
          </a:p>
          <a:p>
            <a:pPr lvl="1"/>
            <a:r>
              <a:rPr lang="en-US" dirty="0"/>
              <a:t>Chemical Class Dependent</a:t>
            </a:r>
          </a:p>
          <a:p>
            <a:pPr lvl="1"/>
            <a:r>
              <a:rPr lang="en-US" dirty="0"/>
              <a:t>Dosage </a:t>
            </a:r>
            <a:r>
              <a:rPr lang="en-US" dirty="0" smtClean="0"/>
              <a:t>dependent and route of exposure </a:t>
            </a:r>
            <a:endParaRPr lang="en-US" dirty="0"/>
          </a:p>
          <a:p>
            <a:pPr lvl="1"/>
            <a:r>
              <a:rPr lang="en-US" dirty="0"/>
              <a:t>Acute or Chronic  </a:t>
            </a:r>
          </a:p>
          <a:p>
            <a:pPr lvl="1"/>
            <a:r>
              <a:rPr lang="en-US" dirty="0"/>
              <a:t>Gender Specific  </a:t>
            </a:r>
          </a:p>
          <a:p>
            <a:pPr lvl="1"/>
            <a:r>
              <a:rPr lang="en-US" dirty="0"/>
              <a:t>Lifestyle factors </a:t>
            </a:r>
          </a:p>
          <a:p>
            <a:pPr lvl="2"/>
            <a:r>
              <a:rPr lang="en-US" dirty="0"/>
              <a:t>e.g. nutrition, smoking, alcohol consumption</a:t>
            </a:r>
          </a:p>
          <a:p>
            <a:endParaRPr lang="en-US" dirty="0"/>
          </a:p>
          <a:p>
            <a:r>
              <a:rPr lang="en-US" dirty="0"/>
              <a:t>Conclusion: mixed results and pesticides on the job may contribute to different types of cardiovascular diseases 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9248" y="296333"/>
            <a:ext cx="8592172" cy="1550323"/>
          </a:xfrm>
        </p:spPr>
        <p:txBody>
          <a:bodyPr/>
          <a:lstStyle/>
          <a:p>
            <a:r>
              <a:rPr lang="en-US" sz="3200" dirty="0" smtClean="0"/>
              <a:t>How Do Occupational Pesticides Potentially Impact Cardiovascular Disease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4648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03-27 at 7.48.55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3" y="2235710"/>
            <a:ext cx="8512445" cy="343695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endParaRPr lang="en-US" dirty="0" smtClean="0">
              <a:solidFill>
                <a:schemeClr val="accent1"/>
              </a:solidFill>
            </a:endParaRP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chemeClr val="accent1"/>
                </a:solidFill>
              </a:rPr>
              <a:t>The </a:t>
            </a:r>
            <a:r>
              <a:rPr lang="en-US" dirty="0">
                <a:solidFill>
                  <a:schemeClr val="accent1"/>
                </a:solidFill>
              </a:rPr>
              <a:t>purpose of this study is to determine if there is an association between occupational exposure </a:t>
            </a:r>
            <a:r>
              <a:rPr lang="en-US" dirty="0" smtClean="0">
                <a:solidFill>
                  <a:schemeClr val="accent1"/>
                </a:solidFill>
              </a:rPr>
              <a:t>of </a:t>
            </a:r>
            <a:r>
              <a:rPr lang="en-US" dirty="0">
                <a:solidFill>
                  <a:schemeClr val="accent1"/>
                </a:solidFill>
              </a:rPr>
              <a:t>pesticides and the incidence of cardiovascular diseases (CVD), including coronary heart disease (CHD) and stroke (CVA</a:t>
            </a:r>
            <a:r>
              <a:rPr lang="en-US" dirty="0" smtClean="0">
                <a:solidFill>
                  <a:schemeClr val="accent1"/>
                </a:solidFill>
              </a:rPr>
              <a:t>) in men of Japanese -  Ancestry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Specific Aim 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3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03-27 at 1.29.29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93" y="2776890"/>
            <a:ext cx="1736203" cy="331807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7049" y="2135980"/>
            <a:ext cx="6150338" cy="4393845"/>
          </a:xfrm>
        </p:spPr>
        <p:txBody>
          <a:bodyPr>
            <a:normAutofit/>
          </a:bodyPr>
          <a:lstStyle/>
          <a:p>
            <a:r>
              <a:rPr lang="en-US" dirty="0" smtClean="0"/>
              <a:t>Kuakini Honolulu Heart Program (HHP)</a:t>
            </a:r>
          </a:p>
          <a:p>
            <a:pPr lvl="1"/>
            <a:r>
              <a:rPr lang="en-US" dirty="0" smtClean="0"/>
              <a:t>Purpose: to study CVD, CHD, and CVA</a:t>
            </a:r>
          </a:p>
          <a:p>
            <a:pPr lvl="1"/>
            <a:r>
              <a:rPr lang="en-US" dirty="0" smtClean="0"/>
              <a:t>Started in 1965 on the island of Oahu, Hawaii</a:t>
            </a:r>
          </a:p>
          <a:p>
            <a:pPr lvl="1"/>
            <a:r>
              <a:rPr lang="en-US" dirty="0" smtClean="0"/>
              <a:t>8,006 Japanese</a:t>
            </a:r>
            <a:r>
              <a:rPr lang="mr-IN" dirty="0" smtClean="0"/>
              <a:t>–</a:t>
            </a:r>
            <a:r>
              <a:rPr lang="en-US" dirty="0" smtClean="0"/>
              <a:t>American men ages 45-68 years at baseline</a:t>
            </a:r>
          </a:p>
          <a:p>
            <a:pPr marL="411480" lvl="1" indent="0">
              <a:buNone/>
            </a:pPr>
            <a:endParaRPr lang="en-US" dirty="0" smtClean="0"/>
          </a:p>
          <a:p>
            <a:pPr marL="365760" lvl="1">
              <a:buFont typeface="Wingdings" pitchFamily="2" charset="2"/>
              <a:buChar char=""/>
            </a:pPr>
            <a:r>
              <a:rPr lang="en-US" dirty="0" smtClean="0"/>
              <a:t>For this analysis, 8,006 men were followed for 34 years (through December 1999) for CVD outcomes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Study Population  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6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Occupational Studies and the </a:t>
            </a:r>
            <a:r>
              <a:rPr lang="en-US" dirty="0" smtClean="0"/>
              <a:t>Kuakini Honolulu </a:t>
            </a:r>
            <a:r>
              <a:rPr lang="en-US" dirty="0"/>
              <a:t>Heart </a:t>
            </a:r>
            <a:r>
              <a:rPr lang="en-US" dirty="0" smtClean="0"/>
              <a:t>Program:</a:t>
            </a:r>
          </a:p>
          <a:p>
            <a:pPr lvl="1"/>
            <a:r>
              <a:rPr lang="en-US" dirty="0" smtClean="0"/>
              <a:t>Mortality</a:t>
            </a:r>
          </a:p>
          <a:p>
            <a:pPr lvl="1"/>
            <a:r>
              <a:rPr lang="en-US" dirty="0" smtClean="0"/>
              <a:t>Bone Fractures</a:t>
            </a:r>
          </a:p>
          <a:p>
            <a:pPr lvl="1"/>
            <a:r>
              <a:rPr lang="en-US" dirty="0" smtClean="0"/>
              <a:t>Hand Grip Strength </a:t>
            </a:r>
          </a:p>
          <a:p>
            <a:pPr lvl="1"/>
            <a:r>
              <a:rPr lang="en-US" dirty="0" smtClean="0"/>
              <a:t>Movement Abnormalities   </a:t>
            </a:r>
          </a:p>
          <a:p>
            <a:pPr lvl="1"/>
            <a:r>
              <a:rPr lang="en-US" dirty="0" smtClean="0"/>
              <a:t>Parkinson’s disease</a:t>
            </a:r>
          </a:p>
          <a:p>
            <a:pPr lvl="1"/>
            <a:r>
              <a:rPr lang="en-US" dirty="0" smtClean="0"/>
              <a:t>Dementia </a:t>
            </a:r>
          </a:p>
          <a:p>
            <a:pPr lvl="1"/>
            <a:r>
              <a:rPr lang="en-US" dirty="0" smtClean="0"/>
              <a:t>Cancer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Literature Review of </a:t>
            </a:r>
            <a:br>
              <a:rPr lang="en-US" sz="4400" dirty="0" smtClean="0"/>
            </a:br>
            <a:r>
              <a:rPr lang="en-US" sz="4400" dirty="0" smtClean="0"/>
              <a:t>Kuakini HHP and Occupation </a:t>
            </a:r>
            <a:endParaRPr lang="en-US" sz="4400" dirty="0"/>
          </a:p>
        </p:txBody>
      </p:sp>
      <p:pic>
        <p:nvPicPr>
          <p:cNvPr id="6" name="Picture 5" descr="Screen Shot 2017-03-27 at 1.30.34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88" y="4126705"/>
            <a:ext cx="2876161" cy="242271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61442"/>
            <a:ext cx="2650888" cy="365125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4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3-27 at 8.01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90" y="2248347"/>
            <a:ext cx="8127427" cy="452498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Occupational chemical exposure in relation to mortality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28% died from cardiovascular diseases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Broken down into every five year lag time periods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Exposure to pesticides and solvents contributed to CVD mortality, especially 15 years prior to death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Occupational Exposure to Pesticides, Metals, and Solvents: the Impact on Mortality Rates </a:t>
            </a:r>
            <a:br>
              <a:rPr lang="en-US" sz="2800" dirty="0" smtClean="0"/>
            </a:br>
            <a:r>
              <a:rPr lang="en-US" sz="2800" dirty="0" smtClean="0"/>
              <a:t>in the Kuakini Honolulu Heart Program  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8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Baseline risk factors compared among those with and without incident CVD</a:t>
            </a:r>
          </a:p>
          <a:p>
            <a:r>
              <a:rPr lang="en-US" dirty="0" smtClean="0"/>
              <a:t>Baseline </a:t>
            </a:r>
            <a:r>
              <a:rPr lang="en-US" dirty="0"/>
              <a:t>characteristics of CVD risk factors </a:t>
            </a:r>
            <a:r>
              <a:rPr lang="en-US" dirty="0" smtClean="0"/>
              <a:t>comparing groups by intensity of pesticide exposure</a:t>
            </a:r>
          </a:p>
          <a:p>
            <a:r>
              <a:rPr lang="en-US" dirty="0" smtClean="0"/>
              <a:t>Calculate incidence rates of CVD by levels of intensity of pesticide exposure (none, low-moderate, and high) </a:t>
            </a:r>
            <a:endParaRPr lang="en-US" dirty="0"/>
          </a:p>
          <a:p>
            <a:r>
              <a:rPr lang="en-US" dirty="0" smtClean="0"/>
              <a:t>Calculate </a:t>
            </a:r>
            <a:r>
              <a:rPr lang="en-US" dirty="0"/>
              <a:t>the </a:t>
            </a:r>
            <a:r>
              <a:rPr lang="en-US" dirty="0" smtClean="0"/>
              <a:t>Rate Ratios </a:t>
            </a:r>
            <a:r>
              <a:rPr lang="en-US" dirty="0"/>
              <a:t>of </a:t>
            </a:r>
            <a:r>
              <a:rPr lang="en-US" dirty="0" smtClean="0"/>
              <a:t>CVD</a:t>
            </a:r>
            <a:r>
              <a:rPr lang="en-US" dirty="0"/>
              <a:t> </a:t>
            </a:r>
            <a:r>
              <a:rPr lang="en-US" dirty="0" smtClean="0"/>
              <a:t>by </a:t>
            </a:r>
            <a:r>
              <a:rPr lang="en-US" dirty="0"/>
              <a:t>level of </a:t>
            </a:r>
            <a:r>
              <a:rPr lang="en-US" dirty="0" smtClean="0"/>
              <a:t>intensity for various lag times</a:t>
            </a:r>
            <a:r>
              <a:rPr lang="en-US" dirty="0"/>
              <a:t> </a:t>
            </a:r>
            <a:r>
              <a:rPr lang="en-US" dirty="0" smtClean="0"/>
              <a:t>of follow-up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Analysis Plan 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22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8" y="2094077"/>
            <a:ext cx="7745505" cy="4707825"/>
          </a:xfrm>
        </p:spPr>
        <p:txBody>
          <a:bodyPr>
            <a:normAutofit/>
          </a:bodyPr>
          <a:lstStyle/>
          <a:p>
            <a:r>
              <a:rPr lang="en-US" dirty="0" smtClean="0"/>
              <a:t>Excluded from this analysis:</a:t>
            </a:r>
          </a:p>
          <a:p>
            <a:pPr lvl="1"/>
            <a:r>
              <a:rPr lang="en-US" dirty="0" smtClean="0"/>
              <a:t>All prevalent cases of </a:t>
            </a:r>
            <a:r>
              <a:rPr lang="en-US" dirty="0"/>
              <a:t>CVD, CHD, &amp; </a:t>
            </a:r>
            <a:r>
              <a:rPr lang="en-US" dirty="0" smtClean="0"/>
              <a:t>CVA at baseline</a:t>
            </a:r>
          </a:p>
          <a:p>
            <a:pPr lvl="1"/>
            <a:r>
              <a:rPr lang="en-US" dirty="0" smtClean="0"/>
              <a:t>No occupational exposure data available</a:t>
            </a:r>
          </a:p>
          <a:p>
            <a:r>
              <a:rPr lang="en-US" dirty="0" smtClean="0"/>
              <a:t>Analytic </a:t>
            </a:r>
            <a:r>
              <a:rPr lang="en-US" dirty="0"/>
              <a:t>Sample: n = 7,557 participants  </a:t>
            </a:r>
          </a:p>
          <a:p>
            <a:r>
              <a:rPr lang="en-US" dirty="0" smtClean="0"/>
              <a:t>Independent </a:t>
            </a:r>
            <a:r>
              <a:rPr lang="en-US" dirty="0"/>
              <a:t>Variables – occupational exposure to </a:t>
            </a:r>
            <a:r>
              <a:rPr lang="en-US" dirty="0" smtClean="0"/>
              <a:t>pesticides across </a:t>
            </a:r>
            <a:r>
              <a:rPr lang="en-US" dirty="0"/>
              <a:t>the levels of intensity scores</a:t>
            </a:r>
          </a:p>
          <a:p>
            <a:r>
              <a:rPr lang="en-US" dirty="0"/>
              <a:t>Dependent </a:t>
            </a:r>
            <a:r>
              <a:rPr lang="en-US" dirty="0" smtClean="0"/>
              <a:t>Variable </a:t>
            </a:r>
            <a:r>
              <a:rPr lang="en-US" dirty="0"/>
              <a:t>– </a:t>
            </a:r>
            <a:r>
              <a:rPr lang="en-US" dirty="0" smtClean="0"/>
              <a:t>CVD incidence</a:t>
            </a:r>
          </a:p>
          <a:p>
            <a:r>
              <a:rPr lang="en-US" dirty="0"/>
              <a:t>Cox proportional hazards models used to calculate relative risks of CVD outcomes among pesticide exposure groups 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Methods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68750" y="6161442"/>
            <a:ext cx="4593166" cy="365125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7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103682"/>
            <a:ext cx="7745505" cy="4650536"/>
          </a:xfrm>
        </p:spPr>
        <p:txBody>
          <a:bodyPr>
            <a:normAutofit/>
          </a:bodyPr>
          <a:lstStyle/>
          <a:p>
            <a:r>
              <a:rPr lang="en-US" dirty="0" smtClean="0"/>
              <a:t>Age, education, glucose, alcohol, smoking, triglycerides, cholesterol</a:t>
            </a:r>
            <a:r>
              <a:rPr lang="en-US" dirty="0"/>
              <a:t>, physical </a:t>
            </a:r>
            <a:r>
              <a:rPr lang="en-US" dirty="0" smtClean="0"/>
              <a:t>activity, systolic blood pressure (SBP), diastolic blood pressure(DBP) and body mass index(BMI)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Multivariate models adjusted for above co-variates</a:t>
            </a:r>
          </a:p>
          <a:p>
            <a:r>
              <a:rPr lang="en-US" dirty="0" smtClean="0"/>
              <a:t>Lag time from baseline: 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ten years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ten years</a:t>
            </a:r>
          </a:p>
          <a:p>
            <a:pPr lvl="1"/>
            <a:r>
              <a:rPr lang="en-US" dirty="0" smtClean="0"/>
              <a:t>last 14 years</a:t>
            </a:r>
          </a:p>
          <a:p>
            <a:pPr lvl="1"/>
            <a:r>
              <a:rPr lang="en-US" dirty="0" smtClean="0"/>
              <a:t>overall 34 years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Risk Factors at Baseline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61442"/>
            <a:ext cx="4146550" cy="365125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11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Developed by National Institute for Occupational Safety and Health (NIOSH)</a:t>
            </a:r>
          </a:p>
          <a:p>
            <a:r>
              <a:rPr lang="en-US" dirty="0"/>
              <a:t>These methods assessed the potential for pesticides exposure in each reported </a:t>
            </a:r>
            <a:r>
              <a:rPr lang="en-US" dirty="0" smtClean="0"/>
              <a:t>occupation and how many years in workforce </a:t>
            </a:r>
            <a:endParaRPr lang="en-US" dirty="0"/>
          </a:p>
          <a:p>
            <a:r>
              <a:rPr lang="en-US" dirty="0"/>
              <a:t>Originally developed for the Honolulu Heart Program </a:t>
            </a:r>
            <a:r>
              <a:rPr lang="en-US" dirty="0" smtClean="0"/>
              <a:t>to analyze Parkinson’s Disease and Dementia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Intensity Levels:</a:t>
            </a:r>
          </a:p>
          <a:p>
            <a:r>
              <a:rPr lang="en-US" dirty="0" smtClean="0"/>
              <a:t>0 </a:t>
            </a:r>
            <a:r>
              <a:rPr lang="en-US" dirty="0"/>
              <a:t>= no </a:t>
            </a:r>
            <a:r>
              <a:rPr lang="en-US" dirty="0" smtClean="0"/>
              <a:t>exposure </a:t>
            </a:r>
            <a:endParaRPr lang="en-US" dirty="0"/>
          </a:p>
          <a:p>
            <a:r>
              <a:rPr lang="en-US" dirty="0"/>
              <a:t>1 = low </a:t>
            </a:r>
            <a:r>
              <a:rPr lang="en-US" dirty="0" smtClean="0"/>
              <a:t>exposure  </a:t>
            </a:r>
            <a:endParaRPr lang="en-US" dirty="0"/>
          </a:p>
          <a:p>
            <a:r>
              <a:rPr lang="en-US" dirty="0"/>
              <a:t>2 = medium </a:t>
            </a:r>
            <a:r>
              <a:rPr lang="en-US" dirty="0" smtClean="0"/>
              <a:t>exposure </a:t>
            </a:r>
            <a:endParaRPr lang="en-US" dirty="0"/>
          </a:p>
          <a:p>
            <a:r>
              <a:rPr lang="en-US" dirty="0"/>
              <a:t>3 = for potential high exposure based on occupation </a:t>
            </a:r>
          </a:p>
          <a:p>
            <a:pPr lvl="1"/>
            <a:r>
              <a:rPr lang="en-US" dirty="0"/>
              <a:t>They used conservative estimates to insure that those in the high group were truly exposed to high levels of pesticides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OSHA Scale That Determined Intensity Levels of Exposure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983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781164"/>
              </p:ext>
            </p:extLst>
          </p:nvPr>
        </p:nvGraphicFramePr>
        <p:xfrm>
          <a:off x="322130" y="1360087"/>
          <a:ext cx="8591867" cy="5364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739"/>
                <a:gridCol w="5217128"/>
              </a:tblGrid>
              <a:tr h="40414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Models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Variables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/>
                    </a:p>
                  </a:txBody>
                  <a:tcPr/>
                </a:tc>
              </a:tr>
              <a:tr h="33678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Unadjusted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Pesticide</a:t>
                      </a:r>
                      <a:r>
                        <a:rPr lang="en-US" sz="1800" baseline="0" dirty="0" smtClean="0"/>
                        <a:t> Exposure Only</a:t>
                      </a:r>
                      <a:endParaRPr lang="en-US" sz="1800" dirty="0"/>
                    </a:p>
                  </a:txBody>
                  <a:tcPr/>
                </a:tc>
              </a:tr>
              <a:tr h="33678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Age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Pesticide</a:t>
                      </a:r>
                      <a:r>
                        <a:rPr lang="en-US" sz="1800" baseline="0" dirty="0" smtClean="0"/>
                        <a:t> Exposure + Age </a:t>
                      </a:r>
                      <a:endParaRPr lang="en-US" sz="1800" dirty="0"/>
                    </a:p>
                  </a:txBody>
                  <a:tcPr/>
                </a:tc>
              </a:tr>
              <a:tr h="104404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Risk Factors </a:t>
                      </a:r>
                    </a:p>
                    <a:p>
                      <a:r>
                        <a:rPr lang="en-US" sz="1800" dirty="0" smtClean="0"/>
                        <a:t>(BMI &amp; SBP not included)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Pesticide Exposure + (Age, education,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glucose, alcohol, smoking, triglycerides,</a:t>
                      </a:r>
                      <a:r>
                        <a:rPr lang="en-US" sz="1800" baseline="0" dirty="0" smtClean="0"/>
                        <a:t> cholesterol, physical activity, smoking, alcohol) </a:t>
                      </a:r>
                      <a:r>
                        <a:rPr lang="en-US" sz="1800" dirty="0" smtClean="0"/>
                        <a:t> </a:t>
                      </a:r>
                    </a:p>
                  </a:txBody>
                  <a:tcPr/>
                </a:tc>
              </a:tr>
              <a:tr h="104404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Risk Factors</a:t>
                      </a:r>
                    </a:p>
                    <a:p>
                      <a:r>
                        <a:rPr lang="en-US" sz="1800" dirty="0" smtClean="0"/>
                        <a:t>(SBP included)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Pesticide Exposure + (Age, education,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glucose, alcohol, smoking, triglycerides,</a:t>
                      </a:r>
                      <a:r>
                        <a:rPr lang="en-US" sz="1800" baseline="0" dirty="0" smtClean="0"/>
                        <a:t> cholesterol, physical activity, smoking, alcohol and SBP) </a:t>
                      </a:r>
                      <a:r>
                        <a:rPr lang="en-US" sz="1800" dirty="0" smtClean="0"/>
                        <a:t> </a:t>
                      </a:r>
                    </a:p>
                  </a:txBody>
                  <a:tcPr/>
                </a:tc>
              </a:tr>
              <a:tr h="104404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Risk Factors</a:t>
                      </a:r>
                    </a:p>
                    <a:p>
                      <a:r>
                        <a:rPr lang="en-US" sz="1800" dirty="0" smtClean="0"/>
                        <a:t>(BMI included)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Pesticide Exposure + (Age, education,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glucose, alcohol, smoking, triglycerides,</a:t>
                      </a:r>
                      <a:r>
                        <a:rPr lang="en-US" sz="1800" baseline="0" dirty="0" smtClean="0"/>
                        <a:t> cholesterol, physical activity, smoking, alcohol and BMI) </a:t>
                      </a:r>
                      <a:r>
                        <a:rPr lang="en-US" sz="1800" dirty="0" smtClean="0"/>
                        <a:t> </a:t>
                      </a:r>
                    </a:p>
                  </a:txBody>
                  <a:tcPr/>
                </a:tc>
              </a:tr>
              <a:tr h="104404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Adjusted for All Risk Factors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Pesticide Exposure + (Age, education,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glucose, alcohol, smoking, triglycerides,</a:t>
                      </a:r>
                      <a:r>
                        <a:rPr lang="en-US" sz="1800" baseline="0" dirty="0" smtClean="0"/>
                        <a:t> cholesterol, physical activity, smoking, alcohol, SBP and BMI)</a:t>
                      </a:r>
                      <a:r>
                        <a:rPr lang="en-US" sz="1800" dirty="0" smtClean="0"/>
                        <a:t>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3868" y="351374"/>
            <a:ext cx="7756263" cy="1054250"/>
          </a:xfrm>
        </p:spPr>
        <p:txBody>
          <a:bodyPr/>
          <a:lstStyle/>
          <a:p>
            <a:r>
              <a:rPr lang="en-US" dirty="0" smtClean="0"/>
              <a:t>Adjusted Models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582832"/>
            <a:ext cx="2895600" cy="275167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5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585397"/>
              </p:ext>
            </p:extLst>
          </p:nvPr>
        </p:nvGraphicFramePr>
        <p:xfrm>
          <a:off x="546357" y="989414"/>
          <a:ext cx="8025443" cy="5444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3189"/>
                <a:gridCol w="2019534"/>
                <a:gridCol w="1935386"/>
                <a:gridCol w="1447334"/>
              </a:tblGrid>
              <a:tr h="61872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Risk Factors at Baseline For Those With and Without 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Variables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CVD</a:t>
                      </a:r>
                    </a:p>
                    <a:p>
                      <a:pPr algn="ctr" fontAlgn="b"/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n=5028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CVD 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n=2549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p-value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 (years)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54.20 ± 5.52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54.59 ± 5.60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0.0038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BMI (kg/m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23.55 ± 3.11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24.36 ± 3.04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SBP (mm Hg)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131.02 ± 19.73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139.10 ± 21.68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DBP (mm Hg)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80.74 ± 11.18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84.85 ± 11.89 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holesterol (mg/dL)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214.91 ± 36.83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223.52 ± 39.48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riglyceride (mg/dL)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223.79 ± 188.54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260.81 ± 228.18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lucose (mg/dL)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157.20 ± 54.26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168.50 ± 64.01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Activity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Index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32.96 ± 4.56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32.79 ± 4.49 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0.1389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Smoking (pack years)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23.30 ± 24.43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hr-H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hr-H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± 24.4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hr-H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mr-I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mr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0.0269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 (oz/month)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14.77 ± 25.15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12.65 ± 23.49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0.0004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ducation (&gt;=HS)</a:t>
                      </a:r>
                      <a:endParaRPr 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48.87% </a:t>
                      </a:r>
                      <a:endParaRPr lang="nb-NO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49.84</a:t>
                      </a:r>
                      <a:r>
                        <a:rPr lang="en-US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r>
                        <a:rPr lang="hr-HR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0.422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8002" y="69800"/>
            <a:ext cx="7756263" cy="1054250"/>
          </a:xfrm>
        </p:spPr>
        <p:txBody>
          <a:bodyPr/>
          <a:lstStyle/>
          <a:p>
            <a:r>
              <a:rPr lang="en-US" sz="4400" dirty="0" smtClean="0"/>
              <a:t>Results </a:t>
            </a:r>
            <a:endParaRPr lang="en-US" sz="4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433442"/>
            <a:ext cx="2895600" cy="424557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6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356983"/>
            <a:ext cx="7756263" cy="1054250"/>
          </a:xfrm>
        </p:spPr>
        <p:txBody>
          <a:bodyPr/>
          <a:lstStyle/>
          <a:p>
            <a:r>
              <a:rPr lang="en-US" sz="4400" dirty="0" smtClean="0"/>
              <a:t>Baseline Characteristics by Exposure Levels to Pesticides  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0068985"/>
              </p:ext>
            </p:extLst>
          </p:nvPr>
        </p:nvGraphicFramePr>
        <p:xfrm>
          <a:off x="280490" y="1662592"/>
          <a:ext cx="8605458" cy="4825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441"/>
                <a:gridCol w="1660506"/>
                <a:gridCol w="1677335"/>
                <a:gridCol w="1587578"/>
                <a:gridCol w="1256598"/>
              </a:tblGrid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Variables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Exposure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Low-Mod. Exposure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 Exposure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p-value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 (years)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56.61 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5.99 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  <a:endParaRPr lang="nb-NO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BMI (kg/m</a:t>
                      </a:r>
                      <a:r>
                        <a:rPr lang="en-US" sz="18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3.11 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23.63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2.97 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0.1717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SBP (mm Hg)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0.8243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DBP (mm Hg)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82.18 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11.54 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83.27 </a:t>
                      </a:r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12.45 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80.88 ± 12.04 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0.0202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holesterol (mg/dL)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.00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218.81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35.46 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0.5799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riglyceride (mg/dL)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238.18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204.21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219.86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163.01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.8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0.0063</a:t>
                      </a: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lucose (mg/dL)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160.80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58.08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169.50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55.21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162.15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56.69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0.6308</a:t>
                      </a: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Physical Activity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Index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34.38 </a:t>
                      </a:r>
                      <a:r>
                        <a:rPr lang="fi-FI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fi-FI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4.60  </a:t>
                      </a:r>
                      <a:endParaRPr lang="fi-F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Smoking (pack years)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± 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mr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0.0962</a:t>
                      </a:r>
                      <a:endParaRPr lang="it-IT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 (oz/month)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± 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.9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hr-H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0.0002</a:t>
                      </a:r>
                      <a:endParaRPr lang="is-I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  <a:tr h="382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ducation (&gt;= HS)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50.53% </a:t>
                      </a:r>
                      <a:endParaRPr lang="nb-NO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38.18% </a:t>
                      </a:r>
                      <a:endParaRPr lang="nb-NO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r>
                        <a:rPr lang="hr-HR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hr-HR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r>
                        <a:rPr lang="hr-HR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hr-HR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&lt;0.0001</a:t>
                      </a:r>
                      <a:endParaRPr lang="nb-NO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92332"/>
            <a:ext cx="2895600" cy="582085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9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260125"/>
              </p:ext>
            </p:extLst>
          </p:nvPr>
        </p:nvGraphicFramePr>
        <p:xfrm>
          <a:off x="688490" y="1633989"/>
          <a:ext cx="7747000" cy="4348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1549400"/>
                <a:gridCol w="1549400"/>
                <a:gridCol w="1549400"/>
                <a:gridCol w="1549400"/>
              </a:tblGrid>
              <a:tr h="3708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Incident CVD Rates for 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the 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first 10 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years 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 follow-up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Exposure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Sample Size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with CVD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Unadjusted Rates *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Age-Adjusted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Rates *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8.48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Low-moderate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4.28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10.74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Incident CVD Rates for 34 years of follow-up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Exposure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Sample Size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 with CVD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Unadjusted Rates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Age-Adjusted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Rates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14.46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14.83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Low-moderate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12.93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12.61</a:t>
                      </a: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16.04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15.28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9227" y="390642"/>
            <a:ext cx="7756263" cy="1054250"/>
          </a:xfrm>
        </p:spPr>
        <p:txBody>
          <a:bodyPr/>
          <a:lstStyle/>
          <a:p>
            <a:r>
              <a:rPr lang="en-US" dirty="0" smtClean="0"/>
              <a:t>Incident CVD Rates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2007" y="6033879"/>
            <a:ext cx="485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sz="2400" dirty="0" smtClean="0">
                <a:latin typeface="Calibri" panose="020F0502020204030204" pitchFamily="34" charset="0"/>
              </a:rPr>
              <a:t>Per 1,000 person/years follow-up  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71166"/>
            <a:ext cx="2895600" cy="486833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05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763404"/>
              </p:ext>
            </p:extLst>
          </p:nvPr>
        </p:nvGraphicFramePr>
        <p:xfrm>
          <a:off x="319759" y="1720007"/>
          <a:ext cx="8476432" cy="493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359"/>
                <a:gridCol w="1727823"/>
                <a:gridCol w="1121963"/>
                <a:gridCol w="1666116"/>
                <a:gridCol w="1189281"/>
                <a:gridCol w="1194890"/>
              </a:tblGrid>
              <a:tr h="56990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Cox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Proportional Hazards Models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69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Models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Hazard Ratio </a:t>
                      </a:r>
                    </a:p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ow-Moderate Exposure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p-value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Hazard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Ratio</a:t>
                      </a: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High Exposure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p-value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for trend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5690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Unadjusted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 (0.24-1.37)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0.209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1.46 </a:t>
                      </a:r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(1.10-1.95)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0.009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0.023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</a:tr>
              <a:tr h="5690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Age-adjusted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 (0.22-1.30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1.27 (0.95-1.69)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0.108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0.202</a:t>
                      </a:r>
                    </a:p>
                  </a:txBody>
                  <a:tcPr marL="12700" marR="12700" marT="127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90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Risk Factors, </a:t>
                      </a:r>
                    </a:p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BMI or SBP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 (0.23-1.31)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0.176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1.40 (1.04-1.89)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0.027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0.064</a:t>
                      </a:r>
                      <a:endParaRPr lang="nb-NO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</a:tr>
              <a:tr h="5690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isk Factors, </a:t>
                      </a:r>
                    </a:p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SBP only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 (0.20-1.19)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1.42 (1.05-1.91)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0.022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0.064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</a:tr>
              <a:tr h="56900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Risk Factors, </a:t>
                      </a:r>
                    </a:p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plus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BMI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only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 (0.22-1.29) </a:t>
                      </a:r>
                      <a:endParaRPr lang="mr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1.40 (1.04-1.89)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0.028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0.065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</a:tr>
              <a:tr h="6290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Adjusted for all Risk Factors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 (0.20-1.19) </a:t>
                      </a:r>
                      <a:endParaRPr lang="is-I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0.116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 (1.05-1.92)</a:t>
                      </a:r>
                      <a:endParaRPr lang="mr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0.021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0.062</a:t>
                      </a:r>
                    </a:p>
                  </a:txBody>
                  <a:tcPr marL="12700" marR="12700" marT="1270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439" y="317714"/>
            <a:ext cx="9099121" cy="1054250"/>
          </a:xfrm>
        </p:spPr>
        <p:txBody>
          <a:bodyPr/>
          <a:lstStyle/>
          <a:p>
            <a:r>
              <a:rPr lang="en-US" sz="3600" dirty="0" smtClean="0"/>
              <a:t>Pesticide Exposure and Incident CVD in</a:t>
            </a:r>
            <a:br>
              <a:rPr lang="en-US" sz="3600" dirty="0" smtClean="0"/>
            </a:br>
            <a:r>
              <a:rPr lang="en-US" sz="3600" dirty="0" smtClean="0"/>
              <a:t>First Ten Years of Follow-Up</a:t>
            </a:r>
            <a:endParaRPr lang="en-US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638504"/>
            <a:ext cx="2895600" cy="219495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490" y="446740"/>
            <a:ext cx="7756263" cy="1054250"/>
          </a:xfrm>
        </p:spPr>
        <p:txBody>
          <a:bodyPr/>
          <a:lstStyle/>
          <a:p>
            <a:r>
              <a:rPr lang="en-US" sz="4400" dirty="0" smtClean="0"/>
              <a:t>Kaplan-Meier Curves </a:t>
            </a:r>
            <a:endParaRPr lang="en-US" sz="4400" dirty="0"/>
          </a:p>
        </p:txBody>
      </p:sp>
      <p:pic>
        <p:nvPicPr>
          <p:cNvPr id="6" name="Content Placeholder 5" descr="Screen Shot 2017-04-06 at 3.18.1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521" r="-65521"/>
          <a:stretch>
            <a:fillRect/>
          </a:stretch>
        </p:blipFill>
        <p:spPr>
          <a:xfrm>
            <a:off x="-1123825" y="2264833"/>
            <a:ext cx="11249541" cy="410230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67140"/>
            <a:ext cx="2895600" cy="490859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6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Occupational Exposure of Pesticides </a:t>
            </a:r>
            <a:r>
              <a:rPr lang="en-US" dirty="0" smtClean="0">
                <a:solidFill>
                  <a:schemeClr val="tx1"/>
                </a:solidFill>
              </a:rPr>
              <a:t>in the Kuakini HHP Cohort:       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/>
              <a:t>High levels of pesticide </a:t>
            </a:r>
            <a:r>
              <a:rPr lang="en-US" dirty="0"/>
              <a:t>e</a:t>
            </a:r>
            <a:r>
              <a:rPr lang="en-US" dirty="0" smtClean="0"/>
              <a:t>xposure in the first ten years had a significant independent association with </a:t>
            </a:r>
            <a:r>
              <a:rPr lang="en-US" dirty="0" smtClean="0">
                <a:solidFill>
                  <a:schemeClr val="tx1"/>
                </a:solidFill>
              </a:rPr>
              <a:t>incident cardiovascular diseases in the HHP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/>
              <a:t>Findings are consistent with Hung study for CVD in Taiwan with long term effects  organophosphate acute exposure </a:t>
            </a:r>
          </a:p>
          <a:p>
            <a:pPr lvl="2"/>
            <a:r>
              <a:rPr lang="en-US" dirty="0"/>
              <a:t>During this longitudinal study by Hung, effects seem to be masked with increasing </a:t>
            </a:r>
            <a:r>
              <a:rPr lang="en-US" dirty="0" smtClean="0"/>
              <a:t>age </a:t>
            </a:r>
          </a:p>
          <a:p>
            <a:pPr lvl="1"/>
            <a:r>
              <a:rPr lang="en-US" dirty="0" smtClean="0"/>
              <a:t>Pesticides have been found to persist in the body after exposure for more than twenty years due to long-halve lives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Discussion 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1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8245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the first ten years, hypertension was a predictor of total mortality in the Kuakini HHP Cohort</a:t>
            </a:r>
          </a:p>
          <a:p>
            <a:pPr lvl="1"/>
            <a:r>
              <a:rPr lang="en-US" dirty="0" smtClean="0"/>
              <a:t>Causes of death in the first 10 years: </a:t>
            </a:r>
          </a:p>
          <a:p>
            <a:pPr marL="41148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 36% cancer and 34% CVD mortality   </a:t>
            </a:r>
          </a:p>
          <a:p>
            <a:r>
              <a:rPr lang="en-US" dirty="0" smtClean="0"/>
              <a:t>SBP was associated with CHD and CVD mortality</a:t>
            </a:r>
          </a:p>
          <a:p>
            <a:r>
              <a:rPr lang="en-US" dirty="0" smtClean="0"/>
              <a:t>DBP was associated with stroke mortality</a:t>
            </a:r>
          </a:p>
          <a:p>
            <a:r>
              <a:rPr lang="en-US" dirty="0" smtClean="0"/>
              <a:t>Agricultural studies of field workers have found an increase of hypertension and CVD </a:t>
            </a:r>
            <a:r>
              <a:rPr lang="mr-IN" dirty="0" smtClean="0"/>
              <a:t>–</a:t>
            </a:r>
            <a:r>
              <a:rPr lang="en-US" dirty="0" smtClean="0"/>
              <a:t> Slazenger, Yi, &amp; Areola  </a:t>
            </a:r>
          </a:p>
          <a:p>
            <a:r>
              <a:rPr lang="en-US" dirty="0" smtClean="0"/>
              <a:t>We found an association with DBP in the Kuakini HHP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Hypertension in Kuakini HHP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Disruption of autonomic function that controls the neurotransmitters of the cardiac rhythm </a:t>
            </a:r>
          </a:p>
          <a:p>
            <a:r>
              <a:rPr lang="en-US" dirty="0" smtClean="0"/>
              <a:t>PON1 gene and production of HDL </a:t>
            </a:r>
          </a:p>
          <a:p>
            <a:r>
              <a:rPr lang="en-US" dirty="0" smtClean="0"/>
              <a:t>Inhibit enzyme detoxification activity</a:t>
            </a:r>
          </a:p>
          <a:p>
            <a:r>
              <a:rPr lang="en-US" dirty="0" smtClean="0"/>
              <a:t>Good nutrition can decrease pesticide effects</a:t>
            </a:r>
          </a:p>
          <a:p>
            <a:pPr lvl="1"/>
            <a:r>
              <a:rPr lang="en-US" dirty="0" smtClean="0"/>
              <a:t>Antioxidant</a:t>
            </a:r>
          </a:p>
          <a:p>
            <a:pPr marL="411480" lvl="1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How do Pesticides </a:t>
            </a:r>
            <a:br>
              <a:rPr lang="en-US" sz="4400" dirty="0" smtClean="0"/>
            </a:br>
            <a:r>
              <a:rPr lang="en-US" sz="4400" dirty="0" smtClean="0"/>
              <a:t>Potentially Lead to CVD ?</a:t>
            </a:r>
            <a:endParaRPr lang="en-US" sz="4400" dirty="0"/>
          </a:p>
        </p:txBody>
      </p:sp>
      <p:pic>
        <p:nvPicPr>
          <p:cNvPr id="4" name="Picture 3" descr="Screen Shot 2017-03-27 at 6.07.32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04" y="4438647"/>
            <a:ext cx="3380256" cy="192310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61750"/>
            <a:ext cx="2895600" cy="496250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5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5369" y="1980266"/>
            <a:ext cx="8119383" cy="4835660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Strengths:</a:t>
            </a:r>
          </a:p>
          <a:p>
            <a:pPr lvl="2"/>
            <a:r>
              <a:rPr lang="en-US" sz="2400" dirty="0" smtClean="0"/>
              <a:t>Overall large sample size</a:t>
            </a:r>
          </a:p>
          <a:p>
            <a:pPr lvl="2"/>
            <a:r>
              <a:rPr lang="en-US" sz="2400" dirty="0" smtClean="0"/>
              <a:t>Homogenous ethnic population</a:t>
            </a:r>
          </a:p>
          <a:p>
            <a:pPr lvl="2"/>
            <a:r>
              <a:rPr lang="en-US" sz="2400" dirty="0" smtClean="0"/>
              <a:t>All men </a:t>
            </a:r>
          </a:p>
          <a:p>
            <a:pPr lvl="2"/>
            <a:r>
              <a:rPr lang="en-US" sz="2400" dirty="0" smtClean="0"/>
              <a:t>Long-term study and only 1% lost to follow-up</a:t>
            </a:r>
          </a:p>
          <a:p>
            <a:pPr lvl="1"/>
            <a:r>
              <a:rPr lang="en-US" sz="2800" dirty="0" smtClean="0"/>
              <a:t>Limitations: </a:t>
            </a:r>
          </a:p>
          <a:p>
            <a:pPr lvl="2"/>
            <a:r>
              <a:rPr lang="en-US" sz="2400" dirty="0" smtClean="0"/>
              <a:t>Specific pesticides and exact dosages not known</a:t>
            </a:r>
          </a:p>
          <a:p>
            <a:pPr lvl="2"/>
            <a:r>
              <a:rPr lang="en-US" sz="2400" dirty="0" smtClean="0"/>
              <a:t>Medium exposure level was combined with low exposure because sample size was small</a:t>
            </a:r>
          </a:p>
          <a:p>
            <a:pPr lvl="2"/>
            <a:r>
              <a:rPr lang="en-US" sz="2400" dirty="0" smtClean="0"/>
              <a:t>Exposure and occupations were self-reported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735" y="570156"/>
            <a:ext cx="8274479" cy="1054250"/>
          </a:xfrm>
        </p:spPr>
        <p:txBody>
          <a:bodyPr/>
          <a:lstStyle/>
          <a:p>
            <a:r>
              <a:rPr lang="en-US" sz="4400" dirty="0" smtClean="0"/>
              <a:t>Study Limitations and Strengths 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0000"/>
            <a:ext cx="2895600" cy="465926"/>
          </a:xfrm>
        </p:spPr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2058802"/>
            <a:ext cx="7745505" cy="4538341"/>
          </a:xfrm>
        </p:spPr>
        <p:txBody>
          <a:bodyPr>
            <a:normAutofit/>
          </a:bodyPr>
          <a:lstStyle/>
          <a:p>
            <a:r>
              <a:rPr lang="en-US" dirty="0" smtClean="0"/>
              <a:t>This study </a:t>
            </a:r>
            <a:r>
              <a:rPr lang="en-US" dirty="0"/>
              <a:t>g</a:t>
            </a:r>
            <a:r>
              <a:rPr lang="en-US" dirty="0" smtClean="0"/>
              <a:t>ives </a:t>
            </a:r>
            <a:r>
              <a:rPr lang="en-US" dirty="0"/>
              <a:t>insight to </a:t>
            </a:r>
            <a:r>
              <a:rPr lang="en-US" dirty="0" smtClean="0"/>
              <a:t>occupational </a:t>
            </a:r>
            <a:r>
              <a:rPr lang="en-US" dirty="0"/>
              <a:t>p</a:t>
            </a:r>
            <a:r>
              <a:rPr lang="en-US" dirty="0" smtClean="0"/>
              <a:t>esticide </a:t>
            </a:r>
            <a:r>
              <a:rPr lang="en-US" dirty="0"/>
              <a:t>e</a:t>
            </a:r>
            <a:r>
              <a:rPr lang="en-US" dirty="0" smtClean="0"/>
              <a:t>xposure in middle-aged men</a:t>
            </a:r>
          </a:p>
          <a:p>
            <a:r>
              <a:rPr lang="en-US" dirty="0" smtClean="0"/>
              <a:t>We found a statistically significant association between high pesticide exposure and incident CVD after 10 years of follow-up </a:t>
            </a:r>
            <a:endParaRPr lang="en-US" dirty="0"/>
          </a:p>
          <a:p>
            <a:r>
              <a:rPr lang="en-US" dirty="0" smtClean="0"/>
              <a:t>Consistent </a:t>
            </a:r>
            <a:r>
              <a:rPr lang="en-US" dirty="0"/>
              <a:t>with other studies that </a:t>
            </a:r>
            <a:r>
              <a:rPr lang="en-US" dirty="0" smtClean="0"/>
              <a:t>suggest that high </a:t>
            </a:r>
            <a:r>
              <a:rPr lang="en-US" dirty="0"/>
              <a:t>pesticide exposure </a:t>
            </a:r>
            <a:r>
              <a:rPr lang="en-US" dirty="0" smtClean="0"/>
              <a:t>leads </a:t>
            </a:r>
            <a:r>
              <a:rPr lang="en-US" dirty="0"/>
              <a:t>to CVD </a:t>
            </a:r>
          </a:p>
          <a:p>
            <a:r>
              <a:rPr lang="en-US" dirty="0" smtClean="0"/>
              <a:t>These findings justify the implementation of </a:t>
            </a:r>
            <a:r>
              <a:rPr lang="en-US" dirty="0"/>
              <a:t>prevention </a:t>
            </a:r>
            <a:r>
              <a:rPr lang="en-US" dirty="0" smtClean="0"/>
              <a:t>measures for cardiovascular diseases among subjects with occupations </a:t>
            </a:r>
            <a:r>
              <a:rPr lang="en-US" dirty="0"/>
              <a:t>at </a:t>
            </a:r>
            <a:r>
              <a:rPr lang="en-US" dirty="0" smtClean="0"/>
              <a:t>risk of exposure to pesticides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2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Kuakini Honolulu Heart Program</a:t>
            </a:r>
          </a:p>
          <a:p>
            <a:r>
              <a:rPr lang="en-US" dirty="0" smtClean="0"/>
              <a:t>Kuakini </a:t>
            </a:r>
            <a:r>
              <a:rPr lang="en-US" dirty="0"/>
              <a:t>M</a:t>
            </a:r>
            <a:r>
              <a:rPr lang="en-US" dirty="0" smtClean="0"/>
              <a:t>edical Center and its team of statisticians</a:t>
            </a:r>
          </a:p>
          <a:p>
            <a:r>
              <a:rPr lang="en-US" dirty="0" smtClean="0"/>
              <a:t>Graduate Committee</a:t>
            </a:r>
            <a:r>
              <a:rPr lang="en-US" dirty="0"/>
              <a:t> </a:t>
            </a:r>
            <a:r>
              <a:rPr lang="mr-IN" dirty="0" smtClean="0"/>
              <a:t>–</a:t>
            </a:r>
            <a:r>
              <a:rPr lang="en-US" dirty="0" smtClean="0"/>
              <a:t> Dr. Beatriz Rodriguez, Dr. Kamal Masaki, Dr. James Davis, Dr. Robert Cooney, and Dr. Alan Katz</a:t>
            </a:r>
          </a:p>
          <a:p>
            <a:r>
              <a:rPr lang="en-US" dirty="0" smtClean="0"/>
              <a:t>My fellow Peers  - Amhed Abdelkarim , Carmen Campbell, Cyndy Endrizal, Kealoha Fox, EmmaKate Friedlander, Carolina Polo &amp; Mary Tschann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Acknowledgments</a:t>
            </a:r>
            <a:endParaRPr lang="en-US" sz="4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9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en-US" dirty="0"/>
              <a:t>The Worldwide Health Organization </a:t>
            </a:r>
            <a:r>
              <a:rPr lang="en-US" u="sng" dirty="0">
                <a:hlinkClick r:id="rId3"/>
              </a:rPr>
              <a:t>http://www.who.int/mediacentre/factsheets/fs317/en/</a:t>
            </a:r>
            <a:endParaRPr lang="en-US" dirty="0"/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Abbott, Robert D.; Environment, Life-Style &amp; Physical Precursors of Clinical Parkinson’s Disease: Recent Finding From the Honolulu – Asia Aging Study; Journal of Neurology; 2003; Vol. 250[suppl 3]; pages 11130 – 11139; dol 10.1007/s00415-003-1306-7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Agirbasli, M.; Multifactor Dimensionality Reduction </a:t>
            </a:r>
            <a:r>
              <a:rPr lang="en-US" dirty="0" smtClean="0"/>
              <a:t>Analysis </a:t>
            </a:r>
            <a:r>
              <a:rPr lang="en-US" dirty="0"/>
              <a:t>of MTHRF, PAI – I; ACE; PON1, and eNOS gene polymorphisms in patients with early onset Coronary Artery Disease; European Journal of Cardiovascular Prevention and Rehabilitation; vol. 18 no.6; pp. 803-809; 2011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Akerstedt T.; Shift Work and Cardiovascular disease; Scandivian Journal of Work and Environmental Health; Vol 10(6): 409-414; 1984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Arcury, Thomas; A Lifetime and Current Pesticide Exposure Among Latino Farmworkers in Comparison to Other Latino Immigrants; American Journal Ind. Med.; Vol. 57(7): [g 776-787; July 2014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Arreboola; Historical Exposure to Persistent Organic Pollutants and Risk of Incident Hypertension; Environmental Resource; Issue 138: 217-23; 2015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Beaumont; James J.; Mortality in Agricultural Workers After Compensation Claims For Respiratory Disease Pesticide Illness and Injury; Mortality &amp; Agricultural Illness &amp; Injury Journal; pages 160; 1991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Bhatnagar; Aruni; Environmental Cardiology – Study Mechanistic Links Between Pollution and Heart Disease; Circulation Research; pages 692-705; 2006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Boeffetta, P.; Mortality From Cardiovascular Diseases and Exposure to Inorganic Mercury; Occupational Environmental Medicine; 2001; vol. 58; pages 461-466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Bohme, Susanne; Critical Assessment/Perspective: EPA’s proposed worker protection standard International Journal of Occupational and Environmental Health; Vol. 21 No. 2; 2015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Capewell Simon; Cardiovascular Risk Factors Trends &amp; Potential for Reducing Coronary Heart Disease Mortality in The United States of America: Bulletin of the World Health Organization; 2010; vol. 88; pages 120-130; doi: 10.2471/BLT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Center for Disease Control; Mortality Among Aerial Pesticide Applicators and Flight Instructors: Follow-up From 1965-1988; American Journal of Industrial Medicine; Vol. 36; pages 239-247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Charles, L.E.; Occupational and Other Risk Factors for Hand-Grip Strength: the Honolulu-Asia Aging Study; Occupational Environmental Medicine; 2006; Vol. 63; pages 820-827. Doi: 10.1136/oem.2006.027813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Charles L.E.; Occupational Exposure and Movement Abnormalities Among Japanese-American Men: The Honolulu-Asia Aging Study; Neuroepidemiology; volume 26, No. 3; 2006 DOI: 10.1159/000091178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Charles, Luenda E.; Occupational Exposure to Pesticides, Metals, &amp; Solvents: The Impact on Mortality Rates in the Honolulu Heart Program; Occupational Exposure &amp; Mortality; pages 205-215; April 2009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CDC; Acute Pesticide Related Illness Resulting from Occupational Exposure to A; CroleinCenter for Disease Control and Prevention MMWR weekly vol.62 no. 16;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Clark; Mortality Among Aerial Pesticide Applicators and Flight Instructors: Follow up from 1965 – 1988. Division of Public Health  “ The State of Aging and Health in America 2013 provided by the National Center for Chronic Prevention &amp; Health Promotion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2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MAHALO EVERYONE!</a:t>
            </a:r>
            <a:endParaRPr lang="en-US" dirty="0"/>
          </a:p>
        </p:txBody>
      </p:sp>
      <p:pic>
        <p:nvPicPr>
          <p:cNvPr id="5" name="Content Placeholder 4" descr="Screen Shot 2017-05-22 at 7.56.4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" b="2628"/>
          <a:stretch>
            <a:fillRect/>
          </a:stretch>
        </p:blipFill>
        <p:spPr/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World Heart Congress Conference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51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47769</TotalTime>
  <Words>1867</Words>
  <Application>Microsoft Office PowerPoint</Application>
  <PresentationFormat>On-screen Show (4:3)</PresentationFormat>
  <Paragraphs>420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Hardcover</vt:lpstr>
      <vt:lpstr>Occupational Exposure of Pesticides Plays a Role in Developing Cardiovascular Disease</vt:lpstr>
      <vt:lpstr>Topics of Discussion </vt:lpstr>
      <vt:lpstr>How Do Occupational Pesticides Potentially Impact Cardiovascular Disease </vt:lpstr>
      <vt:lpstr>Specific Aim </vt:lpstr>
      <vt:lpstr>Study Population  </vt:lpstr>
      <vt:lpstr>Literature Review of  Kuakini HHP and Occupation </vt:lpstr>
      <vt:lpstr>Occupational Exposure to Pesticides, Metals, and Solvents: the Impact on Mortality Rates  in the Kuakini Honolulu Heart Program  </vt:lpstr>
      <vt:lpstr>Analysis Plan </vt:lpstr>
      <vt:lpstr>Statistical Methods </vt:lpstr>
      <vt:lpstr>Risk Factors at Baseline</vt:lpstr>
      <vt:lpstr>OSHA Scale That Determined Intensity Levels of Exposure </vt:lpstr>
      <vt:lpstr>Adjusted Models </vt:lpstr>
      <vt:lpstr>Results </vt:lpstr>
      <vt:lpstr>Baseline Characteristics by Exposure Levels to Pesticides  </vt:lpstr>
      <vt:lpstr>Incident CVD Rates</vt:lpstr>
      <vt:lpstr>Pesticide Exposure and Incident CVD in First Ten Years of Follow-Up</vt:lpstr>
      <vt:lpstr>Kaplan-Meier Curves </vt:lpstr>
      <vt:lpstr>Discussion </vt:lpstr>
      <vt:lpstr>Hypertension in Kuakini HHP</vt:lpstr>
      <vt:lpstr>How do Pesticides  Potentially Lead to CVD ?</vt:lpstr>
      <vt:lpstr>Study Limitations and Strengths </vt:lpstr>
      <vt:lpstr>Conclusion</vt:lpstr>
      <vt:lpstr>Acknowledgments</vt:lpstr>
      <vt:lpstr>References</vt:lpstr>
      <vt:lpstr>MAHALO EVERYONE!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Occupational Pesticide of The Honolulu Heart Program Exposure in Relation to the Development of Cardiovascular Disease</dc:title>
  <dc:creator>zara berg</dc:creator>
  <cp:lastModifiedBy>Cellularcardiology</cp:lastModifiedBy>
  <cp:revision>152</cp:revision>
  <cp:lastPrinted>2017-05-04T06:43:32Z</cp:lastPrinted>
  <dcterms:created xsi:type="dcterms:W3CDTF">2017-02-23T08:53:29Z</dcterms:created>
  <dcterms:modified xsi:type="dcterms:W3CDTF">2017-06-06T08:41:32Z</dcterms:modified>
</cp:coreProperties>
</file>