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charts/chart3.xml" ContentType="application/vnd.openxmlformats-officedocument.drawingml.chart+xml"/>
  <Override PartName="/ppt/drawings/drawing3.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3"/>
  </p:notesMasterIdLst>
  <p:sldIdLst>
    <p:sldId id="256" r:id="rId2"/>
    <p:sldId id="281" r:id="rId3"/>
    <p:sldId id="279" r:id="rId4"/>
    <p:sldId id="280" r:id="rId5"/>
    <p:sldId id="257" r:id="rId6"/>
    <p:sldId id="258" r:id="rId7"/>
    <p:sldId id="261" r:id="rId8"/>
    <p:sldId id="262" r:id="rId9"/>
    <p:sldId id="263" r:id="rId10"/>
    <p:sldId id="273" r:id="rId11"/>
    <p:sldId id="265" r:id="rId12"/>
    <p:sldId id="271" r:id="rId13"/>
    <p:sldId id="266" r:id="rId14"/>
    <p:sldId id="267" r:id="rId15"/>
    <p:sldId id="278" r:id="rId16"/>
    <p:sldId id="277" r:id="rId17"/>
    <p:sldId id="275" r:id="rId18"/>
    <p:sldId id="276" r:id="rId19"/>
    <p:sldId id="274" r:id="rId20"/>
    <p:sldId id="268" r:id="rId21"/>
    <p:sldId id="269" r:id="rId22"/>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373" autoAdjust="0"/>
  </p:normalViewPr>
  <p:slideViewPr>
    <p:cSldViewPr>
      <p:cViewPr varScale="1">
        <p:scale>
          <a:sx n="58" d="100"/>
          <a:sy n="58" d="100"/>
        </p:scale>
        <p:origin x="-68" y="-180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G:\zaferakan@marmara.edu.tr\CV%20Zafer%20AKAN%20on%20work\Publications%20in%20SCI\B7%20Toxicology%20in%20Vitro\2%20quercetin%20H2O2%20sonuclar&#305;.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0980891593096317"/>
          <c:y val="0.16732982875707872"/>
          <c:w val="0.82428974787242504"/>
          <c:h val="0.59429551919275281"/>
        </c:manualLayout>
      </c:layout>
      <c:lineChart>
        <c:grouping val="stacked"/>
        <c:varyColors val="0"/>
        <c:ser>
          <c:idx val="0"/>
          <c:order val="0"/>
          <c:tx>
            <c:v>canlılık 3 saat</c:v>
          </c:tx>
          <c:spPr>
            <a:ln w="19050">
              <a:prstDash val="dash"/>
            </a:ln>
          </c:spPr>
          <c:marker>
            <c:symbol val="diamond"/>
            <c:size val="5"/>
          </c:marker>
          <c:errBars>
            <c:errDir val="y"/>
            <c:errBarType val="both"/>
            <c:errValType val="cust"/>
            <c:noEndCap val="0"/>
            <c:plus>
              <c:numRef>
                <c:f>Sayfa1!$L$3:$L$13</c:f>
                <c:numCache>
                  <c:formatCode>General</c:formatCode>
                  <c:ptCount val="11"/>
                  <c:pt idx="0">
                    <c:v>5.2027293661253307</c:v>
                  </c:pt>
                  <c:pt idx="1">
                    <c:v>1.6093476939431053</c:v>
                  </c:pt>
                  <c:pt idx="2">
                    <c:v>3.7643060449437455</c:v>
                  </c:pt>
                  <c:pt idx="3">
                    <c:v>0.59090326337452581</c:v>
                  </c:pt>
                  <c:pt idx="4">
                    <c:v>0</c:v>
                  </c:pt>
                  <c:pt idx="5">
                    <c:v>0</c:v>
                  </c:pt>
                  <c:pt idx="6">
                    <c:v>2.1920310216783032</c:v>
                  </c:pt>
                  <c:pt idx="7">
                    <c:v>0.70710678118654757</c:v>
                  </c:pt>
                  <c:pt idx="8">
                    <c:v>0</c:v>
                  </c:pt>
                  <c:pt idx="9">
                    <c:v>3.0405591591021524</c:v>
                  </c:pt>
                  <c:pt idx="10">
                    <c:v>1.9798989873223309</c:v>
                  </c:pt>
                </c:numCache>
              </c:numRef>
            </c:plus>
            <c:minus>
              <c:numRef>
                <c:f>Sayfa1!$L$3:$L$13</c:f>
                <c:numCache>
                  <c:formatCode>General</c:formatCode>
                  <c:ptCount val="11"/>
                  <c:pt idx="0">
                    <c:v>5.2027293661253307</c:v>
                  </c:pt>
                  <c:pt idx="1">
                    <c:v>1.6093476939431053</c:v>
                  </c:pt>
                  <c:pt idx="2">
                    <c:v>3.7643060449437455</c:v>
                  </c:pt>
                  <c:pt idx="3">
                    <c:v>0.59090326337452581</c:v>
                  </c:pt>
                  <c:pt idx="4">
                    <c:v>0</c:v>
                  </c:pt>
                  <c:pt idx="5">
                    <c:v>0</c:v>
                  </c:pt>
                  <c:pt idx="6">
                    <c:v>2.1920310216783032</c:v>
                  </c:pt>
                  <c:pt idx="7">
                    <c:v>0.70710678118654757</c:v>
                  </c:pt>
                  <c:pt idx="8">
                    <c:v>0</c:v>
                  </c:pt>
                  <c:pt idx="9">
                    <c:v>3.0405591591021524</c:v>
                  </c:pt>
                  <c:pt idx="10">
                    <c:v>1.9798989873223309</c:v>
                  </c:pt>
                </c:numCache>
              </c:numRef>
            </c:minus>
          </c:errBars>
          <c:cat>
            <c:strRef>
              <c:f>Sayfa1!$B$3:$B$13</c:f>
              <c:strCache>
                <c:ptCount val="11"/>
                <c:pt idx="0">
                  <c:v>Control</c:v>
                </c:pt>
                <c:pt idx="1">
                  <c:v>5</c:v>
                </c:pt>
                <c:pt idx="2">
                  <c:v>10</c:v>
                </c:pt>
                <c:pt idx="3">
                  <c:v>20</c:v>
                </c:pt>
                <c:pt idx="4">
                  <c:v>40</c:v>
                </c:pt>
                <c:pt idx="5">
                  <c:v>80</c:v>
                </c:pt>
                <c:pt idx="6">
                  <c:v>100</c:v>
                </c:pt>
                <c:pt idx="7">
                  <c:v>200</c:v>
                </c:pt>
                <c:pt idx="8">
                  <c:v>300</c:v>
                </c:pt>
                <c:pt idx="9">
                  <c:v>400</c:v>
                </c:pt>
                <c:pt idx="10">
                  <c:v>500</c:v>
                </c:pt>
              </c:strCache>
            </c:strRef>
          </c:cat>
          <c:val>
            <c:numRef>
              <c:f>Sayfa1!$K$3:$K$13</c:f>
              <c:numCache>
                <c:formatCode>0.00</c:formatCode>
                <c:ptCount val="11"/>
                <c:pt idx="0">
                  <c:v>91.0625</c:v>
                </c:pt>
                <c:pt idx="1">
                  <c:v>92.7</c:v>
                </c:pt>
                <c:pt idx="2">
                  <c:v>92.399999999999991</c:v>
                </c:pt>
                <c:pt idx="3">
                  <c:v>93.224999999999994</c:v>
                </c:pt>
                <c:pt idx="4">
                  <c:v>93.3</c:v>
                </c:pt>
                <c:pt idx="5">
                  <c:v>94.2</c:v>
                </c:pt>
                <c:pt idx="6">
                  <c:v>95.15</c:v>
                </c:pt>
                <c:pt idx="7">
                  <c:v>96.1</c:v>
                </c:pt>
                <c:pt idx="8">
                  <c:v>92.3</c:v>
                </c:pt>
                <c:pt idx="9">
                  <c:v>85.949999999999989</c:v>
                </c:pt>
                <c:pt idx="10">
                  <c:v>80.400000000000006</c:v>
                </c:pt>
              </c:numCache>
            </c:numRef>
          </c:val>
          <c:smooth val="0"/>
        </c:ser>
        <c:dLbls>
          <c:showLegendKey val="0"/>
          <c:showVal val="0"/>
          <c:showCatName val="0"/>
          <c:showSerName val="0"/>
          <c:showPercent val="0"/>
          <c:showBubbleSize val="0"/>
        </c:dLbls>
        <c:marker val="1"/>
        <c:smooth val="0"/>
        <c:axId val="36593152"/>
        <c:axId val="72713344"/>
      </c:lineChart>
      <c:catAx>
        <c:axId val="36593152"/>
        <c:scaling>
          <c:orientation val="minMax"/>
        </c:scaling>
        <c:delete val="0"/>
        <c:axPos val="b"/>
        <c:title>
          <c:tx>
            <c:rich>
              <a:bodyPr/>
              <a:lstStyle/>
              <a:p>
                <a:pPr>
                  <a:defRPr/>
                </a:pPr>
                <a:r>
                  <a:rPr lang="en-US"/>
                  <a:t>Quercetin </a:t>
                </a:r>
                <a:r>
                  <a:rPr lang="el-GR"/>
                  <a:t>μ</a:t>
                </a:r>
                <a:r>
                  <a:rPr lang="en-US"/>
                  <a:t>M</a:t>
                </a:r>
                <a:r>
                  <a:rPr lang="tr-TR"/>
                  <a:t>, 3h</a:t>
                </a:r>
                <a:endParaRPr lang="en-US"/>
              </a:p>
            </c:rich>
          </c:tx>
          <c:layout>
            <c:manualLayout>
              <c:xMode val="edge"/>
              <c:yMode val="edge"/>
              <c:x val="0.3654398005993203"/>
              <c:y val="0.8909823511673306"/>
            </c:manualLayout>
          </c:layout>
          <c:overlay val="0"/>
        </c:title>
        <c:numFmt formatCode="General" sourceLinked="1"/>
        <c:majorTickMark val="out"/>
        <c:minorTickMark val="none"/>
        <c:tickLblPos val="nextTo"/>
        <c:txPr>
          <a:bodyPr rot="5400000" vert="horz"/>
          <a:lstStyle/>
          <a:p>
            <a:pPr>
              <a:defRPr/>
            </a:pPr>
            <a:endParaRPr lang="tr-TR"/>
          </a:p>
        </c:txPr>
        <c:crossAx val="72713344"/>
        <c:crosses val="autoZero"/>
        <c:auto val="1"/>
        <c:lblAlgn val="ctr"/>
        <c:lblOffset val="100"/>
        <c:tickLblSkip val="1"/>
        <c:tickMarkSkip val="1"/>
        <c:noMultiLvlLbl val="0"/>
      </c:catAx>
      <c:valAx>
        <c:axId val="72713344"/>
        <c:scaling>
          <c:orientation val="minMax"/>
          <c:max val="100"/>
        </c:scaling>
        <c:delete val="0"/>
        <c:axPos val="l"/>
        <c:majorGridlines/>
        <c:numFmt formatCode="0" sourceLinked="0"/>
        <c:majorTickMark val="out"/>
        <c:minorTickMark val="none"/>
        <c:tickLblPos val="nextTo"/>
        <c:txPr>
          <a:bodyPr rot="0" vert="horz"/>
          <a:lstStyle/>
          <a:p>
            <a:pPr>
              <a:defRPr/>
            </a:pPr>
            <a:endParaRPr lang="tr-TR"/>
          </a:p>
        </c:txPr>
        <c:crossAx val="36593152"/>
        <c:crosses val="autoZero"/>
        <c:crossBetween val="between"/>
        <c:majorUnit val="10"/>
      </c:valAx>
    </c:plotArea>
    <c:plotVisOnly val="1"/>
    <c:dispBlanksAs val="gap"/>
    <c:showDLblsOverMax val="0"/>
  </c:chart>
  <c:txPr>
    <a:bodyPr/>
    <a:lstStyle/>
    <a:p>
      <a:pPr>
        <a:defRPr sz="1800">
          <a:latin typeface="Times New Roman" panose="02020603050405020304" pitchFamily="18" charset="0"/>
          <a:cs typeface="Times New Roman" panose="02020603050405020304" pitchFamily="18" charset="0"/>
        </a:defRPr>
      </a:pPr>
      <a:endParaRPr lang="tr-TR"/>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150762934294215E-2"/>
          <c:y val="0.12258083823846749"/>
          <c:w val="0.83535366341919115"/>
          <c:h val="0.64130892236079229"/>
        </c:manualLayout>
      </c:layout>
      <c:lineChart>
        <c:grouping val="stacked"/>
        <c:varyColors val="0"/>
        <c:ser>
          <c:idx val="0"/>
          <c:order val="0"/>
          <c:tx>
            <c:v>canlılık  24 saat</c:v>
          </c:tx>
          <c:spPr>
            <a:ln w="19050">
              <a:prstDash val="dash"/>
            </a:ln>
          </c:spPr>
          <c:marker>
            <c:symbol val="diamond"/>
            <c:size val="5"/>
          </c:marker>
          <c:errBars>
            <c:errDir val="y"/>
            <c:errBarType val="both"/>
            <c:errValType val="cust"/>
            <c:noEndCap val="0"/>
            <c:plus>
              <c:numLit>
                <c:formatCode>General</c:formatCode>
                <c:ptCount val="1"/>
                <c:pt idx="0">
                  <c:v>1</c:v>
                </c:pt>
              </c:numLit>
            </c:plus>
            <c:minus>
              <c:numLit>
                <c:formatCode>General</c:formatCode>
                <c:ptCount val="1"/>
                <c:pt idx="0">
                  <c:v>1</c:v>
                </c:pt>
              </c:numLit>
            </c:minus>
          </c:errBars>
          <c:cat>
            <c:strRef>
              <c:f>Sayfa1!$B$21:$B$26</c:f>
              <c:strCache>
                <c:ptCount val="6"/>
                <c:pt idx="0">
                  <c:v>control</c:v>
                </c:pt>
                <c:pt idx="1">
                  <c:v>100</c:v>
                </c:pt>
                <c:pt idx="2">
                  <c:v>200</c:v>
                </c:pt>
                <c:pt idx="3">
                  <c:v>300</c:v>
                </c:pt>
                <c:pt idx="4">
                  <c:v>400</c:v>
                </c:pt>
                <c:pt idx="5">
                  <c:v>500</c:v>
                </c:pt>
              </c:strCache>
            </c:strRef>
          </c:cat>
          <c:val>
            <c:numRef>
              <c:f>Sayfa1!$C$21:$C$26</c:f>
              <c:numCache>
                <c:formatCode>General</c:formatCode>
                <c:ptCount val="6"/>
                <c:pt idx="0">
                  <c:v>92.1</c:v>
                </c:pt>
                <c:pt idx="1">
                  <c:v>92.8</c:v>
                </c:pt>
                <c:pt idx="2">
                  <c:v>83.9</c:v>
                </c:pt>
                <c:pt idx="3">
                  <c:v>72.400000000000006</c:v>
                </c:pt>
                <c:pt idx="4">
                  <c:v>40.200000000000003</c:v>
                </c:pt>
                <c:pt idx="5">
                  <c:v>18.2</c:v>
                </c:pt>
              </c:numCache>
            </c:numRef>
          </c:val>
          <c:smooth val="0"/>
        </c:ser>
        <c:dLbls>
          <c:showLegendKey val="0"/>
          <c:showVal val="0"/>
          <c:showCatName val="0"/>
          <c:showSerName val="0"/>
          <c:showPercent val="0"/>
          <c:showBubbleSize val="0"/>
        </c:dLbls>
        <c:marker val="1"/>
        <c:smooth val="0"/>
        <c:axId val="36592640"/>
        <c:axId val="72700992"/>
      </c:lineChart>
      <c:catAx>
        <c:axId val="36592640"/>
        <c:scaling>
          <c:orientation val="minMax"/>
        </c:scaling>
        <c:delete val="0"/>
        <c:axPos val="b"/>
        <c:title>
          <c:tx>
            <c:rich>
              <a:bodyPr/>
              <a:lstStyle/>
              <a:p>
                <a:pPr>
                  <a:defRPr/>
                </a:pPr>
                <a:r>
                  <a:rPr lang="en-US"/>
                  <a:t>Quercetin </a:t>
                </a:r>
                <a:r>
                  <a:rPr lang="el-GR"/>
                  <a:t>μ</a:t>
                </a:r>
                <a:r>
                  <a:rPr lang="en-US"/>
                  <a:t>M</a:t>
                </a:r>
                <a:r>
                  <a:rPr lang="tr-TR"/>
                  <a:t>, 24h</a:t>
                </a:r>
                <a:endParaRPr lang="en-US"/>
              </a:p>
            </c:rich>
          </c:tx>
          <c:layout>
            <c:manualLayout>
              <c:xMode val="edge"/>
              <c:yMode val="edge"/>
              <c:x val="0.37318187567783201"/>
              <c:y val="0.93422737126807243"/>
            </c:manualLayout>
          </c:layout>
          <c:overlay val="0"/>
        </c:title>
        <c:numFmt formatCode="General" sourceLinked="1"/>
        <c:majorTickMark val="out"/>
        <c:minorTickMark val="none"/>
        <c:tickLblPos val="nextTo"/>
        <c:txPr>
          <a:bodyPr rot="5400000" vert="horz"/>
          <a:lstStyle/>
          <a:p>
            <a:pPr>
              <a:defRPr/>
            </a:pPr>
            <a:endParaRPr lang="tr-TR"/>
          </a:p>
        </c:txPr>
        <c:crossAx val="72700992"/>
        <c:crosses val="autoZero"/>
        <c:auto val="1"/>
        <c:lblAlgn val="ctr"/>
        <c:lblOffset val="100"/>
        <c:tickLblSkip val="1"/>
        <c:tickMarkSkip val="1"/>
        <c:noMultiLvlLbl val="0"/>
      </c:catAx>
      <c:valAx>
        <c:axId val="72700992"/>
        <c:scaling>
          <c:orientation val="minMax"/>
        </c:scaling>
        <c:delete val="0"/>
        <c:axPos val="l"/>
        <c:majorGridlines/>
        <c:numFmt formatCode="General" sourceLinked="1"/>
        <c:majorTickMark val="out"/>
        <c:minorTickMark val="none"/>
        <c:tickLblPos val="nextTo"/>
        <c:txPr>
          <a:bodyPr rot="0" vert="horz"/>
          <a:lstStyle/>
          <a:p>
            <a:pPr>
              <a:defRPr/>
            </a:pPr>
            <a:endParaRPr lang="tr-TR"/>
          </a:p>
        </c:txPr>
        <c:crossAx val="36592640"/>
        <c:crosses val="autoZero"/>
        <c:crossBetween val="between"/>
        <c:majorUnit val="10"/>
      </c:valAx>
    </c:plotArea>
    <c:plotVisOnly val="1"/>
    <c:dispBlanksAs val="gap"/>
    <c:showDLblsOverMax val="0"/>
  </c:chart>
  <c:txPr>
    <a:bodyPr/>
    <a:lstStyle/>
    <a:p>
      <a:pPr>
        <a:defRPr sz="1600">
          <a:latin typeface="Times New Roman" pitchFamily="18" charset="0"/>
          <a:cs typeface="Times New Roman" pitchFamily="18" charset="0"/>
        </a:defRPr>
      </a:pPr>
      <a:endParaRPr lang="tr-TR"/>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0"/>
  <c:lang val="tr-TR"/>
  <c:roundedCorners val="0"/>
  <mc:AlternateContent xmlns:mc="http://schemas.openxmlformats.org/markup-compatibility/2006">
    <mc:Choice xmlns:c14="http://schemas.microsoft.com/office/drawing/2007/8/2/chart" Requires="c14">
      <c14:style val="142"/>
    </mc:Choice>
    <mc:Fallback>
      <c:style val="42"/>
    </mc:Fallback>
  </mc:AlternateContent>
  <c:chart>
    <c:title>
      <c:tx>
        <c:rich>
          <a:bodyPr/>
          <a:lstStyle/>
          <a:p>
            <a:pPr>
              <a:defRPr/>
            </a:pPr>
            <a:r>
              <a:rPr lang="tr-TR"/>
              <a:t>Protective effect of Quercetin</a:t>
            </a:r>
            <a:endParaRPr lang="en-US"/>
          </a:p>
        </c:rich>
      </c:tx>
      <c:layout>
        <c:manualLayout>
          <c:xMode val="edge"/>
          <c:yMode val="edge"/>
          <c:x val="0.31359179060950715"/>
          <c:y val="6.1543587519385379E-2"/>
        </c:manualLayout>
      </c:layout>
      <c:overlay val="0"/>
    </c:title>
    <c:autoTitleDeleted val="0"/>
    <c:plotArea>
      <c:layout>
        <c:manualLayout>
          <c:layoutTarget val="inner"/>
          <c:xMode val="edge"/>
          <c:yMode val="edge"/>
          <c:x val="0.19304263006244024"/>
          <c:y val="0.19548227203306903"/>
          <c:w val="0.53437550135083967"/>
          <c:h val="0.55510585567048021"/>
        </c:manualLayout>
      </c:layout>
      <c:barChart>
        <c:barDir val="col"/>
        <c:grouping val="clustered"/>
        <c:varyColors val="0"/>
        <c:ser>
          <c:idx val="0"/>
          <c:order val="0"/>
          <c:tx>
            <c:strRef>
              <c:f>Sayfa1!$W$14</c:f>
              <c:strCache>
                <c:ptCount val="1"/>
                <c:pt idx="0">
                  <c:v>Control</c:v>
                </c:pt>
              </c:strCache>
            </c:strRef>
          </c:tx>
          <c:invertIfNegative val="0"/>
          <c:errBars>
            <c:errBarType val="both"/>
            <c:errValType val="cust"/>
            <c:noEndCap val="0"/>
            <c:plus>
              <c:numRef>
                <c:f>Sayfa1!$AC$15:$AC$17</c:f>
                <c:numCache>
                  <c:formatCode>General</c:formatCode>
                  <c:ptCount val="3"/>
                  <c:pt idx="0">
                    <c:v>0</c:v>
                  </c:pt>
                  <c:pt idx="1">
                    <c:v>0</c:v>
                  </c:pt>
                  <c:pt idx="2">
                    <c:v>0</c:v>
                  </c:pt>
                </c:numCache>
              </c:numRef>
            </c:plus>
            <c:minus>
              <c:numRef>
                <c:f>Sayfa1!$AC$15:$AC$17</c:f>
                <c:numCache>
                  <c:formatCode>General</c:formatCode>
                  <c:ptCount val="3"/>
                  <c:pt idx="0">
                    <c:v>0</c:v>
                  </c:pt>
                  <c:pt idx="1">
                    <c:v>0</c:v>
                  </c:pt>
                  <c:pt idx="2">
                    <c:v>0</c:v>
                  </c:pt>
                </c:numCache>
              </c:numRef>
            </c:minus>
          </c:errBars>
          <c:cat>
            <c:numRef>
              <c:f>Sayfa1!$V$15:$V$17</c:f>
              <c:numCache>
                <c:formatCode>0</c:formatCode>
                <c:ptCount val="3"/>
                <c:pt idx="0">
                  <c:v>150</c:v>
                </c:pt>
                <c:pt idx="1">
                  <c:v>300</c:v>
                </c:pt>
                <c:pt idx="2">
                  <c:v>600</c:v>
                </c:pt>
              </c:numCache>
            </c:numRef>
          </c:cat>
          <c:val>
            <c:numRef>
              <c:f>Sayfa1!$W$15:$W$17</c:f>
              <c:numCache>
                <c:formatCode>0.00</c:formatCode>
                <c:ptCount val="3"/>
                <c:pt idx="0">
                  <c:v>1</c:v>
                </c:pt>
                <c:pt idx="1">
                  <c:v>1</c:v>
                </c:pt>
                <c:pt idx="2">
                  <c:v>1</c:v>
                </c:pt>
              </c:numCache>
            </c:numRef>
          </c:val>
        </c:ser>
        <c:ser>
          <c:idx val="1"/>
          <c:order val="1"/>
          <c:tx>
            <c:strRef>
              <c:f>Sayfa1!$X$14</c:f>
              <c:strCache>
                <c:ptCount val="1"/>
                <c:pt idx="0">
                  <c:v>H₂O₂ μM</c:v>
                </c:pt>
              </c:strCache>
            </c:strRef>
          </c:tx>
          <c:invertIfNegative val="0"/>
          <c:errBars>
            <c:errBarType val="both"/>
            <c:errValType val="cust"/>
            <c:noEndCap val="0"/>
            <c:plus>
              <c:numRef>
                <c:f>Sayfa1!$AE$15:$AE$17</c:f>
                <c:numCache>
                  <c:formatCode>General</c:formatCode>
                  <c:ptCount val="3"/>
                  <c:pt idx="0">
                    <c:v>3.9622263120475461E-2</c:v>
                  </c:pt>
                  <c:pt idx="1">
                    <c:v>0.12084941825354727</c:v>
                  </c:pt>
                  <c:pt idx="2">
                    <c:v>0.15650534599631385</c:v>
                  </c:pt>
                </c:numCache>
              </c:numRef>
            </c:plus>
            <c:minus>
              <c:numRef>
                <c:f>Sayfa1!$AE$15:$AE$17</c:f>
                <c:numCache>
                  <c:formatCode>General</c:formatCode>
                  <c:ptCount val="3"/>
                  <c:pt idx="0">
                    <c:v>3.9622263120475461E-2</c:v>
                  </c:pt>
                  <c:pt idx="1">
                    <c:v>0.12084941825354727</c:v>
                  </c:pt>
                  <c:pt idx="2">
                    <c:v>0.15650534599631385</c:v>
                  </c:pt>
                </c:numCache>
              </c:numRef>
            </c:minus>
          </c:errBars>
          <c:cat>
            <c:numRef>
              <c:f>Sayfa1!$V$15:$V$17</c:f>
              <c:numCache>
                <c:formatCode>0</c:formatCode>
                <c:ptCount val="3"/>
                <c:pt idx="0">
                  <c:v>150</c:v>
                </c:pt>
                <c:pt idx="1">
                  <c:v>300</c:v>
                </c:pt>
                <c:pt idx="2">
                  <c:v>600</c:v>
                </c:pt>
              </c:numCache>
            </c:numRef>
          </c:cat>
          <c:val>
            <c:numRef>
              <c:f>Sayfa1!$X$15:$X$17</c:f>
              <c:numCache>
                <c:formatCode>0.00</c:formatCode>
                <c:ptCount val="3"/>
                <c:pt idx="0">
                  <c:v>0.87093692057822025</c:v>
                </c:pt>
                <c:pt idx="1">
                  <c:v>0.60089463996069215</c:v>
                </c:pt>
                <c:pt idx="2">
                  <c:v>0.38364267995085272</c:v>
                </c:pt>
              </c:numCache>
            </c:numRef>
          </c:val>
        </c:ser>
        <c:ser>
          <c:idx val="2"/>
          <c:order val="2"/>
          <c:tx>
            <c:strRef>
              <c:f>Sayfa1!$Y$14</c:f>
              <c:strCache>
                <c:ptCount val="1"/>
                <c:pt idx="0">
                  <c:v>Q 100μM+H₂O₂ μM</c:v>
                </c:pt>
              </c:strCache>
            </c:strRef>
          </c:tx>
          <c:invertIfNegative val="0"/>
          <c:errBars>
            <c:errBarType val="both"/>
            <c:errValType val="cust"/>
            <c:noEndCap val="0"/>
            <c:plus>
              <c:numRef>
                <c:f>Sayfa1!$AD$15:$AD$17</c:f>
                <c:numCache>
                  <c:formatCode>General</c:formatCode>
                  <c:ptCount val="3"/>
                  <c:pt idx="0">
                    <c:v>6.4934187786302123E-3</c:v>
                  </c:pt>
                  <c:pt idx="1">
                    <c:v>1.2766996043902114E-2</c:v>
                  </c:pt>
                  <c:pt idx="2">
                    <c:v>5.5714727598588989E-2</c:v>
                  </c:pt>
                </c:numCache>
              </c:numRef>
            </c:plus>
            <c:minus>
              <c:numRef>
                <c:f>Sayfa1!$AD$15:$AD$17</c:f>
                <c:numCache>
                  <c:formatCode>General</c:formatCode>
                  <c:ptCount val="3"/>
                  <c:pt idx="0">
                    <c:v>6.4934187786302123E-3</c:v>
                  </c:pt>
                  <c:pt idx="1">
                    <c:v>1.2766996043902114E-2</c:v>
                  </c:pt>
                  <c:pt idx="2">
                    <c:v>5.5714727598588989E-2</c:v>
                  </c:pt>
                </c:numCache>
              </c:numRef>
            </c:minus>
          </c:errBars>
          <c:cat>
            <c:numRef>
              <c:f>Sayfa1!$V$15:$V$17</c:f>
              <c:numCache>
                <c:formatCode>0</c:formatCode>
                <c:ptCount val="3"/>
                <c:pt idx="0">
                  <c:v>150</c:v>
                </c:pt>
                <c:pt idx="1">
                  <c:v>300</c:v>
                </c:pt>
                <c:pt idx="2">
                  <c:v>600</c:v>
                </c:pt>
              </c:numCache>
            </c:numRef>
          </c:cat>
          <c:val>
            <c:numRef>
              <c:f>Sayfa1!$Y$15:$Y$17</c:f>
              <c:numCache>
                <c:formatCode>0.00</c:formatCode>
                <c:ptCount val="3"/>
                <c:pt idx="0">
                  <c:v>0.96328469976687081</c:v>
                </c:pt>
                <c:pt idx="1">
                  <c:v>0.88915607015335452</c:v>
                </c:pt>
                <c:pt idx="2">
                  <c:v>0.76935519266010122</c:v>
                </c:pt>
              </c:numCache>
            </c:numRef>
          </c:val>
        </c:ser>
        <c:dLbls>
          <c:showLegendKey val="0"/>
          <c:showVal val="0"/>
          <c:showCatName val="0"/>
          <c:showSerName val="0"/>
          <c:showPercent val="0"/>
          <c:showBubbleSize val="0"/>
        </c:dLbls>
        <c:gapWidth val="150"/>
        <c:axId val="45920256"/>
        <c:axId val="121661120"/>
      </c:barChart>
      <c:catAx>
        <c:axId val="45920256"/>
        <c:scaling>
          <c:orientation val="minMax"/>
        </c:scaling>
        <c:delete val="0"/>
        <c:axPos val="b"/>
        <c:title>
          <c:tx>
            <c:rich>
              <a:bodyPr/>
              <a:lstStyle/>
              <a:p>
                <a:pPr>
                  <a:defRPr/>
                </a:pPr>
                <a:r>
                  <a:rPr lang="tr-TR"/>
                  <a:t>H</a:t>
                </a:r>
                <a:r>
                  <a:rPr lang="en-US"/>
                  <a:t>ydrogen </a:t>
                </a:r>
                <a:r>
                  <a:rPr lang="tr-TR"/>
                  <a:t>P</a:t>
                </a:r>
                <a:r>
                  <a:rPr lang="en-US"/>
                  <a:t>eroxide </a:t>
                </a:r>
                <a:r>
                  <a:rPr lang="tr-TR"/>
                  <a:t>(H₂O₂) </a:t>
                </a:r>
                <a:r>
                  <a:rPr lang="el-GR"/>
                  <a:t>μ</a:t>
                </a:r>
                <a:r>
                  <a:rPr lang="en-US"/>
                  <a:t>M</a:t>
                </a:r>
              </a:p>
            </c:rich>
          </c:tx>
          <c:layout>
            <c:manualLayout>
              <c:xMode val="edge"/>
              <c:yMode val="edge"/>
              <c:x val="0.35796964615534171"/>
              <c:y val="0.84182659027482121"/>
            </c:manualLayout>
          </c:layout>
          <c:overlay val="0"/>
        </c:title>
        <c:numFmt formatCode="0" sourceLinked="1"/>
        <c:majorTickMark val="none"/>
        <c:minorTickMark val="none"/>
        <c:tickLblPos val="nextTo"/>
        <c:txPr>
          <a:bodyPr rot="0" vert="horz"/>
          <a:lstStyle/>
          <a:p>
            <a:pPr>
              <a:defRPr/>
            </a:pPr>
            <a:endParaRPr lang="tr-TR"/>
          </a:p>
        </c:txPr>
        <c:crossAx val="121661120"/>
        <c:crosses val="autoZero"/>
        <c:auto val="1"/>
        <c:lblAlgn val="ctr"/>
        <c:lblOffset val="100"/>
        <c:tickLblSkip val="1"/>
        <c:tickMarkSkip val="1"/>
        <c:noMultiLvlLbl val="0"/>
      </c:catAx>
      <c:valAx>
        <c:axId val="121661120"/>
        <c:scaling>
          <c:orientation val="minMax"/>
        </c:scaling>
        <c:delete val="0"/>
        <c:axPos val="l"/>
        <c:majorGridlines/>
        <c:title>
          <c:tx>
            <c:rich>
              <a:bodyPr/>
              <a:lstStyle/>
              <a:p>
                <a:pPr>
                  <a:defRPr/>
                </a:pPr>
                <a:r>
                  <a:rPr lang="tr-TR"/>
                  <a:t>%  K562 cell viability 24 hours  E/C</a:t>
                </a:r>
                <a:endParaRPr lang="en-US"/>
              </a:p>
            </c:rich>
          </c:tx>
          <c:layout>
            <c:manualLayout>
              <c:xMode val="edge"/>
              <c:yMode val="edge"/>
              <c:x val="3.8054426203260543E-2"/>
              <c:y val="0.18532189094340734"/>
            </c:manualLayout>
          </c:layout>
          <c:overlay val="0"/>
        </c:title>
        <c:numFmt formatCode="0.0" sourceLinked="0"/>
        <c:majorTickMark val="out"/>
        <c:minorTickMark val="none"/>
        <c:tickLblPos val="nextTo"/>
        <c:txPr>
          <a:bodyPr rot="0" vert="horz"/>
          <a:lstStyle/>
          <a:p>
            <a:pPr>
              <a:defRPr/>
            </a:pPr>
            <a:endParaRPr lang="tr-TR"/>
          </a:p>
        </c:txPr>
        <c:crossAx val="45920256"/>
        <c:crosses val="autoZero"/>
        <c:crossBetween val="between"/>
      </c:valAx>
    </c:plotArea>
    <c:legend>
      <c:legendPos val="r"/>
      <c:layout>
        <c:manualLayout>
          <c:xMode val="edge"/>
          <c:yMode val="edge"/>
          <c:x val="0.75921745892874504"/>
          <c:y val="0.33259993508563812"/>
          <c:w val="0.18426484883833966"/>
          <c:h val="0.2563799129599601"/>
        </c:manualLayout>
      </c:layout>
      <c:overlay val="0"/>
    </c:legend>
    <c:plotVisOnly val="1"/>
    <c:dispBlanksAs val="gap"/>
    <c:showDLblsOverMax val="0"/>
  </c:chart>
  <c:txPr>
    <a:bodyPr/>
    <a:lstStyle/>
    <a:p>
      <a:pPr>
        <a:defRPr sz="1200">
          <a:latin typeface="Times New Roman" pitchFamily="18" charset="0"/>
          <a:cs typeface="Times New Roman" pitchFamily="18" charset="0"/>
        </a:defRPr>
      </a:pPr>
      <a:endParaRPr lang="tr-TR"/>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0.87161</cdr:x>
      <cdr:y>0.1712</cdr:y>
    </cdr:from>
    <cdr:to>
      <cdr:x>0.94897</cdr:x>
      <cdr:y>0.26961</cdr:y>
    </cdr:to>
    <cdr:sp macro="" textlink="">
      <cdr:nvSpPr>
        <cdr:cNvPr id="2" name="TextBox 1"/>
        <cdr:cNvSpPr txBox="1"/>
      </cdr:nvSpPr>
      <cdr:spPr>
        <a:xfrm xmlns:a="http://schemas.openxmlformats.org/drawingml/2006/main">
          <a:off x="4366917" y="569097"/>
          <a:ext cx="387585" cy="327137"/>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tr-TR" sz="2000" b="0" dirty="0">
              <a:solidFill>
                <a:sysClr val="windowText" lastClr="000000"/>
              </a:solidFill>
              <a:latin typeface="Times New Roman" pitchFamily="18" charset="0"/>
              <a:cs typeface="Times New Roman" pitchFamily="18" charset="0"/>
            </a:rPr>
            <a:t>*</a:t>
          </a:r>
          <a:endParaRPr lang="en-US" sz="2000" b="0" dirty="0">
            <a:solidFill>
              <a:sysClr val="windowText" lastClr="000000"/>
            </a:solidFill>
            <a:latin typeface="Times New Roman" pitchFamily="18" charset="0"/>
            <a:cs typeface="Times New Roman" pitchFamily="18" charset="0"/>
          </a:endParaRPr>
        </a:p>
      </cdr:txBody>
    </cdr:sp>
  </cdr:relSizeAnchor>
  <cdr:relSizeAnchor xmlns:cdr="http://schemas.openxmlformats.org/drawingml/2006/chartDrawing">
    <cdr:from>
      <cdr:x>0.42586</cdr:x>
      <cdr:y>0.035</cdr:y>
    </cdr:from>
    <cdr:to>
      <cdr:x>0.60837</cdr:x>
      <cdr:y>0.1325</cdr:y>
    </cdr:to>
    <cdr:sp macro="" textlink="">
      <cdr:nvSpPr>
        <cdr:cNvPr id="3" name="TextBox 2"/>
        <cdr:cNvSpPr txBox="1"/>
      </cdr:nvSpPr>
      <cdr:spPr>
        <a:xfrm xmlns:a="http://schemas.openxmlformats.org/drawingml/2006/main">
          <a:off x="2133600" y="133350"/>
          <a:ext cx="914400" cy="37147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0.29039</cdr:x>
      <cdr:y>0.06349</cdr:y>
    </cdr:from>
    <cdr:to>
      <cdr:x>0.74857</cdr:x>
      <cdr:y>0.14099</cdr:y>
    </cdr:to>
    <cdr:sp macro="" textlink="">
      <cdr:nvSpPr>
        <cdr:cNvPr id="4" name="TextBox 3"/>
        <cdr:cNvSpPr txBox="1"/>
      </cdr:nvSpPr>
      <cdr:spPr>
        <a:xfrm xmlns:a="http://schemas.openxmlformats.org/drawingml/2006/main">
          <a:off x="1269295" y="288032"/>
          <a:ext cx="2002704" cy="351579"/>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tr-TR" sz="1400" b="1">
              <a:solidFill>
                <a:sysClr val="windowText" lastClr="000000"/>
              </a:solidFill>
              <a:latin typeface="Times New Roman" pitchFamily="18" charset="0"/>
              <a:cs typeface="Times New Roman" pitchFamily="18" charset="0"/>
            </a:rPr>
            <a:t>Viability of K562 Cells</a:t>
          </a:r>
          <a:r>
            <a:rPr lang="tr-TR" sz="1400" b="1" baseline="0">
              <a:solidFill>
                <a:sysClr val="windowText" lastClr="000000"/>
              </a:solidFill>
              <a:latin typeface="Times New Roman" pitchFamily="18" charset="0"/>
              <a:cs typeface="Times New Roman" pitchFamily="18" charset="0"/>
            </a:rPr>
            <a:t> (%)</a:t>
          </a:r>
          <a:endParaRPr lang="en-US" sz="1400" b="1">
            <a:solidFill>
              <a:sysClr val="windowText" lastClr="000000"/>
            </a:solidFill>
            <a:latin typeface="Times New Roman" pitchFamily="18" charset="0"/>
            <a:cs typeface="Times New Roman"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0.41999</cdr:x>
      <cdr:y>0.14043</cdr:y>
    </cdr:from>
    <cdr:to>
      <cdr:x>0.55199</cdr:x>
      <cdr:y>0.2372</cdr:y>
    </cdr:to>
    <cdr:sp macro="" textlink="">
      <cdr:nvSpPr>
        <cdr:cNvPr id="2" name="TextBox 1"/>
        <cdr:cNvSpPr txBox="1"/>
      </cdr:nvSpPr>
      <cdr:spPr>
        <a:xfrm xmlns:a="http://schemas.openxmlformats.org/drawingml/2006/main">
          <a:off x="1888196" y="715613"/>
          <a:ext cx="593446" cy="493128"/>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tr-TR" sz="1200" b="0">
              <a:solidFill>
                <a:sysClr val="windowText" lastClr="000000"/>
              </a:solidFill>
              <a:latin typeface="Times New Roman" pitchFamily="18" charset="0"/>
              <a:cs typeface="Times New Roman" pitchFamily="18" charset="0"/>
            </a:rPr>
            <a:t>*</a:t>
          </a:r>
          <a:endParaRPr lang="en-US" sz="1200" b="0">
            <a:solidFill>
              <a:sysClr val="windowText" lastClr="000000"/>
            </a:solidFill>
            <a:latin typeface="Times New Roman" pitchFamily="18" charset="0"/>
            <a:cs typeface="Times New Roman" pitchFamily="18" charset="0"/>
          </a:endParaRPr>
        </a:p>
      </cdr:txBody>
    </cdr:sp>
  </cdr:relSizeAnchor>
  <cdr:relSizeAnchor xmlns:cdr="http://schemas.openxmlformats.org/drawingml/2006/chartDrawing">
    <cdr:from>
      <cdr:x>0.54556</cdr:x>
      <cdr:y>0.20723</cdr:y>
    </cdr:from>
    <cdr:to>
      <cdr:x>0.67756</cdr:x>
      <cdr:y>0.30401</cdr:y>
    </cdr:to>
    <cdr:sp macro="" textlink="">
      <cdr:nvSpPr>
        <cdr:cNvPr id="3" name="TextBox 1"/>
        <cdr:cNvSpPr txBox="1"/>
      </cdr:nvSpPr>
      <cdr:spPr>
        <a:xfrm xmlns:a="http://schemas.openxmlformats.org/drawingml/2006/main">
          <a:off x="2452745" y="1056005"/>
          <a:ext cx="593445" cy="49317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tr-TR" sz="1200" b="0">
              <a:solidFill>
                <a:sysClr val="windowText" lastClr="000000"/>
              </a:solidFill>
              <a:latin typeface="Times New Roman" pitchFamily="18" charset="0"/>
              <a:cs typeface="Times New Roman" pitchFamily="18" charset="0"/>
            </a:rPr>
            <a:t>**</a:t>
          </a:r>
          <a:endParaRPr lang="en-US" sz="1200" b="0">
            <a:solidFill>
              <a:sysClr val="windowText" lastClr="000000"/>
            </a:solidFill>
            <a:latin typeface="Times New Roman" pitchFamily="18" charset="0"/>
            <a:cs typeface="Times New Roman" pitchFamily="18" charset="0"/>
          </a:endParaRPr>
        </a:p>
      </cdr:txBody>
    </cdr:sp>
  </cdr:relSizeAnchor>
  <cdr:relSizeAnchor xmlns:cdr="http://schemas.openxmlformats.org/drawingml/2006/chartDrawing">
    <cdr:from>
      <cdr:x>0.68024</cdr:x>
      <cdr:y>0.4126</cdr:y>
    </cdr:from>
    <cdr:to>
      <cdr:x>0.81224</cdr:x>
      <cdr:y>0.50938</cdr:y>
    </cdr:to>
    <cdr:sp macro="" textlink="">
      <cdr:nvSpPr>
        <cdr:cNvPr id="4" name="TextBox 1"/>
        <cdr:cNvSpPr txBox="1"/>
      </cdr:nvSpPr>
      <cdr:spPr>
        <a:xfrm xmlns:a="http://schemas.openxmlformats.org/drawingml/2006/main">
          <a:off x="3058211" y="2102557"/>
          <a:ext cx="593445" cy="49317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tr-TR" sz="1200" b="0">
              <a:solidFill>
                <a:sysClr val="windowText" lastClr="000000"/>
              </a:solidFill>
              <a:latin typeface="Times New Roman" pitchFamily="18" charset="0"/>
              <a:cs typeface="Times New Roman" pitchFamily="18" charset="0"/>
            </a:rPr>
            <a:t>***</a:t>
          </a:r>
          <a:endParaRPr lang="en-US" sz="1200" b="0">
            <a:solidFill>
              <a:sysClr val="windowText" lastClr="000000"/>
            </a:solidFill>
            <a:latin typeface="Times New Roman" pitchFamily="18" charset="0"/>
            <a:cs typeface="Times New Roman" pitchFamily="18" charset="0"/>
          </a:endParaRPr>
        </a:p>
      </cdr:txBody>
    </cdr:sp>
  </cdr:relSizeAnchor>
  <cdr:relSizeAnchor xmlns:cdr="http://schemas.openxmlformats.org/drawingml/2006/chartDrawing">
    <cdr:from>
      <cdr:x>0.81365</cdr:x>
      <cdr:y>0.56135</cdr:y>
    </cdr:from>
    <cdr:to>
      <cdr:x>0.94565</cdr:x>
      <cdr:y>0.65813</cdr:y>
    </cdr:to>
    <cdr:sp macro="" textlink="">
      <cdr:nvSpPr>
        <cdr:cNvPr id="5" name="TextBox 1"/>
        <cdr:cNvSpPr txBox="1"/>
      </cdr:nvSpPr>
      <cdr:spPr>
        <a:xfrm xmlns:a="http://schemas.openxmlformats.org/drawingml/2006/main">
          <a:off x="3658027" y="2860559"/>
          <a:ext cx="593445" cy="493179"/>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tr-TR" sz="1200" b="0">
              <a:solidFill>
                <a:sysClr val="windowText" lastClr="000000"/>
              </a:solidFill>
              <a:latin typeface="Times New Roman" pitchFamily="18" charset="0"/>
              <a:cs typeface="Times New Roman" pitchFamily="18" charset="0"/>
            </a:rPr>
            <a:t>***</a:t>
          </a:r>
          <a:endParaRPr lang="en-US" sz="1200" b="0">
            <a:solidFill>
              <a:sysClr val="windowText" lastClr="000000"/>
            </a:solidFill>
            <a:latin typeface="Times New Roman" pitchFamily="18" charset="0"/>
            <a:cs typeface="Times New Roman" pitchFamily="18" charset="0"/>
          </a:endParaRPr>
        </a:p>
      </cdr:txBody>
    </cdr:sp>
  </cdr:relSizeAnchor>
  <cdr:relSizeAnchor xmlns:cdr="http://schemas.openxmlformats.org/drawingml/2006/chartDrawing">
    <cdr:from>
      <cdr:x>0.44915</cdr:x>
      <cdr:y>0.03178</cdr:y>
    </cdr:from>
    <cdr:to>
      <cdr:x>0.65254</cdr:x>
      <cdr:y>0.08972</cdr:y>
    </cdr:to>
    <cdr:sp macro="" textlink="">
      <cdr:nvSpPr>
        <cdr:cNvPr id="6" name="TextBox 5"/>
        <cdr:cNvSpPr txBox="1"/>
      </cdr:nvSpPr>
      <cdr:spPr>
        <a:xfrm xmlns:a="http://schemas.openxmlformats.org/drawingml/2006/main">
          <a:off x="2019300" y="161925"/>
          <a:ext cx="914400" cy="295275"/>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0.28222</cdr:x>
      <cdr:y>0.01695</cdr:y>
    </cdr:from>
    <cdr:to>
      <cdr:x>0.78222</cdr:x>
      <cdr:y>0.08985</cdr:y>
    </cdr:to>
    <cdr:sp macro="" textlink="">
      <cdr:nvSpPr>
        <cdr:cNvPr id="7" name="TextBox 6"/>
        <cdr:cNvSpPr txBox="1"/>
      </cdr:nvSpPr>
      <cdr:spPr>
        <a:xfrm xmlns:a="http://schemas.openxmlformats.org/drawingml/2006/main">
          <a:off x="1508255" y="72008"/>
          <a:ext cx="2672122" cy="30971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tr-TR" sz="1400" b="1" dirty="0" err="1">
              <a:latin typeface="Times New Roman" pitchFamily="18" charset="0"/>
              <a:cs typeface="Times New Roman" pitchFamily="18" charset="0"/>
            </a:rPr>
            <a:t>Viability</a:t>
          </a:r>
          <a:r>
            <a:rPr lang="tr-TR" sz="1400" b="1" dirty="0">
              <a:latin typeface="Times New Roman" pitchFamily="18" charset="0"/>
              <a:cs typeface="Times New Roman" pitchFamily="18" charset="0"/>
            </a:rPr>
            <a:t> of K562 </a:t>
          </a:r>
          <a:r>
            <a:rPr lang="tr-TR" sz="1400" b="1" dirty="0" err="1">
              <a:latin typeface="Times New Roman" pitchFamily="18" charset="0"/>
              <a:cs typeface="Times New Roman" pitchFamily="18" charset="0"/>
            </a:rPr>
            <a:t>Cells</a:t>
          </a:r>
          <a:r>
            <a:rPr lang="tr-TR" sz="1400" b="1" dirty="0">
              <a:latin typeface="Times New Roman" pitchFamily="18" charset="0"/>
              <a:cs typeface="Times New Roman" pitchFamily="18" charset="0"/>
            </a:rPr>
            <a:t> (%)</a:t>
          </a:r>
          <a:endParaRPr lang="en-US" sz="1400" b="1" dirty="0">
            <a:latin typeface="Times New Roman" pitchFamily="18" charset="0"/>
            <a:cs typeface="Times New Roman" pitchFamily="18" charset="0"/>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0.44624</cdr:x>
      <cdr:y>0.20683</cdr:y>
    </cdr:from>
    <cdr:to>
      <cdr:x>0.52204</cdr:x>
      <cdr:y>0.30229</cdr:y>
    </cdr:to>
    <cdr:sp macro="" textlink="">
      <cdr:nvSpPr>
        <cdr:cNvPr id="2" name="TextBox 1"/>
        <cdr:cNvSpPr txBox="1"/>
      </cdr:nvSpPr>
      <cdr:spPr>
        <a:xfrm xmlns:a="http://schemas.openxmlformats.org/drawingml/2006/main">
          <a:off x="3672408" y="936104"/>
          <a:ext cx="623804" cy="432048"/>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tr-TR" sz="1100" dirty="0">
              <a:solidFill>
                <a:schemeClr val="bg1"/>
              </a:solidFill>
            </a:rPr>
            <a:t>*</a:t>
          </a:r>
          <a:endParaRPr lang="en-US" sz="1100" dirty="0">
            <a:solidFill>
              <a:schemeClr val="bg1"/>
            </a:solidFill>
          </a:endParaRPr>
        </a:p>
      </cdr:txBody>
    </cdr:sp>
  </cdr:relSizeAnchor>
  <cdr:relSizeAnchor xmlns:cdr="http://schemas.openxmlformats.org/drawingml/2006/chartDrawing">
    <cdr:from>
      <cdr:x>0.62124</cdr:x>
      <cdr:y>0.20683</cdr:y>
    </cdr:from>
    <cdr:to>
      <cdr:x>0.69704</cdr:x>
      <cdr:y>0.30439</cdr:y>
    </cdr:to>
    <cdr:sp macro="" textlink="">
      <cdr:nvSpPr>
        <cdr:cNvPr id="3" name="TextBox 1"/>
        <cdr:cNvSpPr txBox="1"/>
      </cdr:nvSpPr>
      <cdr:spPr>
        <a:xfrm xmlns:a="http://schemas.openxmlformats.org/drawingml/2006/main">
          <a:off x="5112568" y="936104"/>
          <a:ext cx="623804" cy="441553"/>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tr-TR" sz="1100" dirty="0">
              <a:solidFill>
                <a:schemeClr val="bg1"/>
              </a:solidFill>
            </a:rPr>
            <a:t>**</a:t>
          </a:r>
          <a:endParaRPr lang="en-US" sz="1100" dirty="0">
            <a:solidFill>
              <a:schemeClr val="bg1"/>
            </a:solidFill>
          </a:endParaRP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0D685D9-7CC1-468E-BEAC-4AB52959D770}" type="datetimeFigureOut">
              <a:rPr lang="tr-TR" smtClean="0"/>
              <a:t>11.8.2015</a:t>
            </a:fld>
            <a:endParaRPr lang="tr-TR"/>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F45F6F1-48AF-4BD7-9283-97855491B184}" type="slidenum">
              <a:rPr lang="tr-TR" smtClean="0"/>
              <a:t>‹#›</a:t>
            </a:fld>
            <a:endParaRPr lang="tr-TR"/>
          </a:p>
        </p:txBody>
      </p:sp>
    </p:spTree>
    <p:extLst>
      <p:ext uri="{BB962C8B-B14F-4D97-AF65-F5344CB8AC3E}">
        <p14:creationId xmlns:p14="http://schemas.microsoft.com/office/powerpoint/2010/main" val="22684804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F45F6F1-48AF-4BD7-9283-97855491B184}" type="slidenum">
              <a:rPr lang="tr-TR" smtClean="0"/>
              <a:t>1</a:t>
            </a:fld>
            <a:endParaRPr lang="tr-TR"/>
          </a:p>
        </p:txBody>
      </p:sp>
    </p:spTree>
    <p:extLst>
      <p:ext uri="{BB962C8B-B14F-4D97-AF65-F5344CB8AC3E}">
        <p14:creationId xmlns:p14="http://schemas.microsoft.com/office/powerpoint/2010/main" val="5916159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Görüntüsü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10"/>
          </p:nvPr>
        </p:nvSpPr>
        <p:spPr/>
        <p:txBody>
          <a:bodyPr/>
          <a:lstStyle/>
          <a:p>
            <a:fld id="{FF45F6F1-48AF-4BD7-9283-97855491B184}" type="slidenum">
              <a:rPr lang="tr-TR" smtClean="0"/>
              <a:t>7</a:t>
            </a:fld>
            <a:endParaRPr lang="tr-TR"/>
          </a:p>
        </p:txBody>
      </p:sp>
    </p:spTree>
    <p:extLst>
      <p:ext uri="{BB962C8B-B14F-4D97-AF65-F5344CB8AC3E}">
        <p14:creationId xmlns:p14="http://schemas.microsoft.com/office/powerpoint/2010/main" val="30222422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tr-TR" smtClean="0"/>
              <a:t>Asıl başlık stili için tıklatın</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p:txBody>
          <a:bodyPr/>
          <a:lstStyle/>
          <a:p>
            <a:fld id="{22E46961-FDB3-42F2-B320-BD58E936288A}" type="datetimeFigureOut">
              <a:rPr lang="tr-TR" smtClean="0"/>
              <a:t>11.8.2015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9A26A1-0D49-438C-9905-F2125D2CD1CA}" type="slidenum">
              <a:rPr lang="tr-TR" smtClean="0"/>
              <a:t>‹#›</a:t>
            </a:fld>
            <a:endParaRPr lang="tr-T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22E46961-FDB3-42F2-B320-BD58E936288A}" type="datetimeFigureOut">
              <a:rPr lang="tr-TR" smtClean="0"/>
              <a:t>11.8.2015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9A26A1-0D49-438C-9905-F2125D2CD1CA}" type="slidenum">
              <a:rPr lang="tr-TR" smtClean="0"/>
              <a:t>‹#›</a:t>
            </a:fld>
            <a:endParaRPr lang="tr-TR"/>
          </a:p>
        </p:txBody>
      </p:sp>
      <p:sp>
        <p:nvSpPr>
          <p:cNvPr id="7" name="Title 6"/>
          <p:cNvSpPr>
            <a:spLocks noGrp="1"/>
          </p:cNvSpPr>
          <p:nvPr>
            <p:ph type="title"/>
          </p:nvPr>
        </p:nvSpPr>
        <p:spPr/>
        <p:txBody>
          <a:bodyPr/>
          <a:lstStyle/>
          <a:p>
            <a:r>
              <a:rPr lang="tr-TR" smtClean="0"/>
              <a:t>Asıl başlık stili için tıklatın</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22E46961-FDB3-42F2-B320-BD58E936288A}" type="datetimeFigureOut">
              <a:rPr lang="tr-TR" smtClean="0"/>
              <a:t>11.8.2015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9A26A1-0D49-438C-9905-F2125D2CD1CA}" type="slidenum">
              <a:rPr lang="tr-TR" smtClean="0"/>
              <a:t>‹#›</a:t>
            </a:fld>
            <a:endParaRPr lang="tr-T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5" name="Date Placeholder 4"/>
          <p:cNvSpPr>
            <a:spLocks noGrp="1"/>
          </p:cNvSpPr>
          <p:nvPr>
            <p:ph type="dt" sz="half" idx="10"/>
          </p:nvPr>
        </p:nvSpPr>
        <p:spPr/>
        <p:txBody>
          <a:bodyPr/>
          <a:lstStyle/>
          <a:p>
            <a:fld id="{22E46961-FDB3-42F2-B320-BD58E936288A}" type="datetimeFigureOut">
              <a:rPr lang="tr-TR" smtClean="0"/>
              <a:t>11.8.2015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9A26A1-0D49-438C-9905-F2125D2CD1CA}" type="slidenum">
              <a:rPr lang="tr-TR" smtClean="0"/>
              <a:t>‹#›</a:t>
            </a:fld>
            <a:endParaRPr lang="tr-TR"/>
          </a:p>
        </p:txBody>
      </p:sp>
      <p:sp>
        <p:nvSpPr>
          <p:cNvPr id="9" name="Content Placeholder 8"/>
          <p:cNvSpPr>
            <a:spLocks noGrp="1"/>
          </p:cNvSpPr>
          <p:nvPr>
            <p:ph sz="quarter" idx="13"/>
          </p:nvPr>
        </p:nvSpPr>
        <p:spPr>
          <a:xfrm>
            <a:off x="676655"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22E46961-FDB3-42F2-B320-BD58E936288A}" type="datetimeFigureOut">
              <a:rPr lang="tr-TR" smtClean="0"/>
              <a:t>11.8.2015</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9A26A1-0D49-438C-9905-F2125D2CD1CA}" type="slidenum">
              <a:rPr lang="tr-TR" smtClean="0"/>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Date Placeholder 2"/>
          <p:cNvSpPr>
            <a:spLocks noGrp="1"/>
          </p:cNvSpPr>
          <p:nvPr>
            <p:ph type="dt" sz="half" idx="10"/>
          </p:nvPr>
        </p:nvSpPr>
        <p:spPr/>
        <p:txBody>
          <a:bodyPr/>
          <a:lstStyle/>
          <a:p>
            <a:fld id="{22E46961-FDB3-42F2-B320-BD58E936288A}" type="datetimeFigureOut">
              <a:rPr lang="tr-TR" smtClean="0"/>
              <a:t>11.8.2015</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9A26A1-0D49-438C-9905-F2125D2CD1CA}" type="slidenum">
              <a:rPr lang="tr-TR" smtClean="0"/>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22E46961-FDB3-42F2-B320-BD58E936288A}" type="datetimeFigureOut">
              <a:rPr lang="tr-TR" smtClean="0"/>
              <a:t>11.8.2015</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9A26A1-0D49-438C-9905-F2125D2CD1CA}" type="slidenum">
              <a:rPr lang="tr-TR" smtClean="0"/>
              <a:t>‹#›</a:t>
            </a:fld>
            <a:endParaRPr lang="tr-T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22E46961-FDB3-42F2-B320-BD58E936288A}" type="datetimeFigureOut">
              <a:rPr lang="tr-TR" smtClean="0"/>
              <a:t>11.8.2015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9A26A1-0D49-438C-9905-F2125D2CD1CA}" type="slidenum">
              <a:rPr lang="tr-TR" smtClean="0"/>
              <a:t>‹#›</a:t>
            </a:fld>
            <a:endParaRPr lang="tr-TR"/>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tr-TR" smtClean="0"/>
              <a:t>Asıl başlık stili için tıklatın</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tr-TR" smtClean="0"/>
              <a:t>Asıl başlık stili için tıklatın</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22E46961-FDB3-42F2-B320-BD58E936288A}" type="datetimeFigureOut">
              <a:rPr lang="tr-TR" smtClean="0"/>
              <a:t>11.8.2015</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9A26A1-0D49-438C-9905-F2125D2CD1CA}" type="slidenum">
              <a:rPr lang="tr-TR" smtClean="0"/>
              <a:t>‹#›</a:t>
            </a:fld>
            <a:endParaRPr lang="tr-TR"/>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Resim eklemek için simgeyi tıklatın</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a:p>
        </p:txBody>
      </p:sp>
      <p:sp>
        <p:nvSpPr>
          <p:cNvPr id="4" name="Date Placeholder 3"/>
          <p:cNvSpPr>
            <a:spLocks noGrp="1"/>
          </p:cNvSpPr>
          <p:nvPr>
            <p:ph type="dt" sz="half" idx="10"/>
          </p:nvPr>
        </p:nvSpPr>
        <p:spPr/>
        <p:txBody>
          <a:bodyPr/>
          <a:lstStyle/>
          <a:p>
            <a:fld id="{22E46961-FDB3-42F2-B320-BD58E936288A}" type="datetimeFigureOut">
              <a:rPr lang="tr-TR" smtClean="0"/>
              <a:t>11.8.2015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9A26A1-0D49-438C-9905-F2125D2CD1CA}" type="slidenum">
              <a:rPr lang="tr-TR" smtClean="0"/>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22E46961-FDB3-42F2-B320-BD58E936288A}" type="datetimeFigureOut">
              <a:rPr lang="tr-TR" smtClean="0"/>
              <a:t>11.8.2015</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9A26A1-0D49-438C-9905-F2125D2CD1CA}" type="slidenum">
              <a:rPr lang="tr-TR" smtClean="0"/>
              <a:t>‹#›</a:t>
            </a:fld>
            <a:endParaRPr lang="tr-TR"/>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tr-TR" smtClean="0"/>
              <a:t>Asıl başlık stili için tıklatın</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22E46961-FDB3-42F2-B320-BD58E936288A}" type="datetimeFigureOut">
              <a:rPr lang="tr-TR" smtClean="0"/>
              <a:t>11.8.2015</a:t>
            </a:fld>
            <a:endParaRPr lang="tr-TR"/>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tr-TR"/>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F39A26A1-0D49-438C-9905-F2125D2CD1CA}" type="slidenum">
              <a:rPr lang="tr-TR" smtClean="0"/>
              <a:t>‹#›</a:t>
            </a:fld>
            <a:endParaRPr lang="tr-TR"/>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www.nature.com/nrd/journal/v12/n12/full/nrd4002.html#auth-1" TargetMode="External"/><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hyperlink" Target="http://www.nature.com/nrd/journal/v12/n12/full/nrd4002.html#auth-3" TargetMode="External"/><Relationship Id="rId4" Type="http://schemas.openxmlformats.org/officeDocument/2006/relationships/hyperlink" Target="http://www.nature.com/nrd/journal/v12/n12/full/nrd4002.html#auth-2"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noAutofit/>
          </a:bodyPr>
          <a:lstStyle/>
          <a:p>
            <a:r>
              <a:rPr lang="tr-TR" sz="2800" b="1" dirty="0" smtClean="0"/>
              <a:t>S</a:t>
            </a:r>
            <a:r>
              <a:rPr lang="en-GB" sz="2800" b="1" dirty="0" smtClean="0"/>
              <a:t>ide </a:t>
            </a:r>
            <a:r>
              <a:rPr lang="en-GB" sz="2800" b="1" dirty="0"/>
              <a:t>effects of Antioxidants over Cancer </a:t>
            </a:r>
            <a:r>
              <a:rPr lang="en-GB" sz="2800" b="1" dirty="0" smtClean="0"/>
              <a:t>Therapy</a:t>
            </a:r>
            <a:r>
              <a:rPr lang="tr-TR" sz="2800" dirty="0" smtClean="0"/>
              <a:t/>
            </a:r>
            <a:br>
              <a:rPr lang="tr-TR" sz="2800" dirty="0" smtClean="0"/>
            </a:br>
            <a:r>
              <a:rPr lang="tr-TR" sz="2800" dirty="0" smtClean="0"/>
              <a:t/>
            </a:r>
            <a:br>
              <a:rPr lang="tr-TR" sz="2800" dirty="0" smtClean="0"/>
            </a:br>
            <a:r>
              <a:rPr lang="en-GB" sz="2400" dirty="0" err="1" smtClean="0"/>
              <a:t>Zafer</a:t>
            </a:r>
            <a:r>
              <a:rPr lang="en-GB" sz="2400" dirty="0" smtClean="0"/>
              <a:t> AKAN</a:t>
            </a:r>
            <a:r>
              <a:rPr lang="en-GB" sz="2400" baseline="30000" dirty="0" smtClean="0"/>
              <a:t>1</a:t>
            </a:r>
            <a:r>
              <a:rPr lang="tr-TR" sz="2400" baseline="30000" dirty="0" smtClean="0"/>
              <a:t>*</a:t>
            </a:r>
            <a:r>
              <a:rPr lang="en-GB" sz="2400" dirty="0" smtClean="0"/>
              <a:t>, </a:t>
            </a:r>
            <a:r>
              <a:rPr lang="en-GB" sz="2400" dirty="0" err="1"/>
              <a:t>Talha</a:t>
            </a:r>
            <a:r>
              <a:rPr lang="en-GB" sz="2400" dirty="0"/>
              <a:t> </a:t>
            </a:r>
            <a:r>
              <a:rPr lang="en-GB" sz="2400" dirty="0" smtClean="0"/>
              <a:t>Muezzinoğlu</a:t>
            </a:r>
            <a:r>
              <a:rPr lang="en-GB" sz="2400" baseline="30000" dirty="0" smtClean="0"/>
              <a:t>2</a:t>
            </a:r>
            <a:r>
              <a:rPr lang="tr-TR" sz="2800" dirty="0" smtClean="0"/>
              <a:t/>
            </a:r>
            <a:br>
              <a:rPr lang="tr-TR" sz="2800" dirty="0" smtClean="0"/>
            </a:br>
            <a:endParaRPr lang="tr-TR" sz="2800" dirty="0"/>
          </a:p>
        </p:txBody>
      </p:sp>
      <p:sp>
        <p:nvSpPr>
          <p:cNvPr id="3" name="Alt Başlık 2"/>
          <p:cNvSpPr>
            <a:spLocks noGrp="1"/>
          </p:cNvSpPr>
          <p:nvPr>
            <p:ph type="subTitle" idx="1"/>
          </p:nvPr>
        </p:nvSpPr>
        <p:spPr>
          <a:xfrm>
            <a:off x="971600" y="3886200"/>
            <a:ext cx="7200800" cy="2423120"/>
          </a:xfrm>
        </p:spPr>
        <p:txBody>
          <a:bodyPr>
            <a:noAutofit/>
          </a:bodyPr>
          <a:lstStyle/>
          <a:p>
            <a:pPr algn="l"/>
            <a:r>
              <a:rPr lang="en-GB" sz="1800" baseline="30000" dirty="0" smtClean="0">
                <a:solidFill>
                  <a:schemeClr val="tx1"/>
                </a:solidFill>
              </a:rPr>
              <a:t>1</a:t>
            </a:r>
            <a:r>
              <a:rPr lang="tr-TR" sz="1800" baseline="30000" dirty="0" smtClean="0">
                <a:solidFill>
                  <a:schemeClr val="tx1"/>
                </a:solidFill>
              </a:rPr>
              <a:t>*</a:t>
            </a:r>
            <a:r>
              <a:rPr lang="en-GB" sz="1800" dirty="0" smtClean="0">
                <a:solidFill>
                  <a:schemeClr val="tx1"/>
                </a:solidFill>
              </a:rPr>
              <a:t>CBU</a:t>
            </a:r>
            <a:r>
              <a:rPr lang="en-GB" sz="1800" dirty="0">
                <a:solidFill>
                  <a:schemeClr val="tx1"/>
                </a:solidFill>
              </a:rPr>
              <a:t>, School of Medicine, Dept. of Biophysics, </a:t>
            </a:r>
            <a:r>
              <a:rPr lang="en-GB" sz="1800" dirty="0" err="1">
                <a:solidFill>
                  <a:schemeClr val="tx1"/>
                </a:solidFill>
              </a:rPr>
              <a:t>Manisa</a:t>
            </a:r>
            <a:r>
              <a:rPr lang="en-GB" sz="1800" dirty="0">
                <a:solidFill>
                  <a:schemeClr val="tx1"/>
                </a:solidFill>
              </a:rPr>
              <a:t> Turkey</a:t>
            </a:r>
            <a:endParaRPr lang="tr-TR" sz="1800" dirty="0">
              <a:solidFill>
                <a:schemeClr val="tx1"/>
              </a:solidFill>
            </a:endParaRPr>
          </a:p>
          <a:p>
            <a:pPr algn="l"/>
            <a:r>
              <a:rPr lang="en-GB" sz="1800" baseline="30000" dirty="0">
                <a:solidFill>
                  <a:schemeClr val="tx1"/>
                </a:solidFill>
              </a:rPr>
              <a:t>2</a:t>
            </a:r>
            <a:r>
              <a:rPr lang="en-GB" sz="1800" dirty="0">
                <a:solidFill>
                  <a:schemeClr val="tx1"/>
                </a:solidFill>
              </a:rPr>
              <a:t>CBU, School of Medicine, Dept. of Urology, </a:t>
            </a:r>
            <a:r>
              <a:rPr lang="en-GB" sz="1800" dirty="0" err="1">
                <a:solidFill>
                  <a:schemeClr val="tx1"/>
                </a:solidFill>
              </a:rPr>
              <a:t>Manisa</a:t>
            </a:r>
            <a:r>
              <a:rPr lang="en-GB" sz="1800" dirty="0">
                <a:solidFill>
                  <a:schemeClr val="tx1"/>
                </a:solidFill>
              </a:rPr>
              <a:t> Turkey</a:t>
            </a:r>
            <a:endParaRPr lang="tr-TR" sz="1800" dirty="0">
              <a:solidFill>
                <a:schemeClr val="tx1"/>
              </a:solidFill>
            </a:endParaRPr>
          </a:p>
          <a:p>
            <a:pPr algn="l"/>
            <a:endParaRPr lang="tr-TR" sz="1800" b="1" dirty="0" smtClean="0">
              <a:solidFill>
                <a:schemeClr val="tx1"/>
              </a:solidFill>
            </a:endParaRPr>
          </a:p>
          <a:p>
            <a:pPr algn="l"/>
            <a:endParaRPr lang="tr-TR" sz="1800" b="1" dirty="0">
              <a:solidFill>
                <a:schemeClr val="tx1"/>
              </a:solidFill>
            </a:endParaRPr>
          </a:p>
          <a:p>
            <a:pPr algn="l"/>
            <a:r>
              <a:rPr lang="en-GB" sz="1800" b="1" dirty="0" smtClean="0">
                <a:solidFill>
                  <a:schemeClr val="tx1"/>
                </a:solidFill>
              </a:rPr>
              <a:t>Akan </a:t>
            </a:r>
            <a:r>
              <a:rPr lang="en-GB" sz="1800" b="1" dirty="0">
                <a:solidFill>
                  <a:schemeClr val="tx1"/>
                </a:solidFill>
              </a:rPr>
              <a:t>Z</a:t>
            </a:r>
            <a:r>
              <a:rPr lang="en-GB" sz="1800" dirty="0">
                <a:solidFill>
                  <a:schemeClr val="tx1"/>
                </a:solidFill>
              </a:rPr>
              <a:t>, </a:t>
            </a:r>
            <a:r>
              <a:rPr lang="en-GB" sz="1800" dirty="0" err="1">
                <a:solidFill>
                  <a:schemeClr val="tx1"/>
                </a:solidFill>
              </a:rPr>
              <a:t>Garip</a:t>
            </a:r>
            <a:r>
              <a:rPr lang="en-GB" sz="1800" dirty="0">
                <a:solidFill>
                  <a:schemeClr val="tx1"/>
                </a:solidFill>
              </a:rPr>
              <a:t> AI, "Antioxidants may protect cancer cells from apoptosis signals and enhance cell durability", Asian Pac J Cancer </a:t>
            </a:r>
            <a:r>
              <a:rPr lang="en-GB" sz="1800" dirty="0" err="1">
                <a:solidFill>
                  <a:schemeClr val="tx1"/>
                </a:solidFill>
              </a:rPr>
              <a:t>Prev</a:t>
            </a:r>
            <a:r>
              <a:rPr lang="en-GB" sz="1800" dirty="0">
                <a:solidFill>
                  <a:schemeClr val="tx1"/>
                </a:solidFill>
              </a:rPr>
              <a:t> (ISI) , 4611-4614 pp., 2013</a:t>
            </a:r>
            <a:endParaRPr lang="tr-TR" sz="1800" dirty="0">
              <a:solidFill>
                <a:schemeClr val="tx1"/>
              </a:solidFill>
            </a:endParaRPr>
          </a:p>
          <a:p>
            <a:pPr algn="l"/>
            <a:endParaRPr lang="tr-TR" sz="1800" dirty="0">
              <a:solidFill>
                <a:schemeClr val="tx1"/>
              </a:solidFill>
            </a:endParaRPr>
          </a:p>
        </p:txBody>
      </p:sp>
    </p:spTree>
    <p:extLst>
      <p:ext uri="{BB962C8B-B14F-4D97-AF65-F5344CB8AC3E}">
        <p14:creationId xmlns:p14="http://schemas.microsoft.com/office/powerpoint/2010/main" val="13630324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755576" y="2708920"/>
            <a:ext cx="7408333" cy="3450696"/>
          </a:xfrm>
        </p:spPr>
        <p:txBody>
          <a:bodyPr>
            <a:normAutofit fontScale="70000" lnSpcReduction="20000"/>
          </a:bodyPr>
          <a:lstStyle/>
          <a:p>
            <a:r>
              <a:rPr lang="en-US" dirty="0" smtClean="0"/>
              <a:t>Cancer is occur after DNA damage o</a:t>
            </a:r>
            <a:r>
              <a:rPr lang="tr-TR" dirty="0" smtClean="0"/>
              <a:t>f</a:t>
            </a:r>
            <a:r>
              <a:rPr lang="en-US" dirty="0" smtClean="0"/>
              <a:t> cancer precursor genes (oncogene) such as p53</a:t>
            </a:r>
            <a:r>
              <a:rPr lang="tr-TR" dirty="0" smtClean="0"/>
              <a:t>,</a:t>
            </a:r>
            <a:r>
              <a:rPr lang="en-US" dirty="0" smtClean="0"/>
              <a:t> </a:t>
            </a:r>
            <a:r>
              <a:rPr lang="en-US" dirty="0" err="1" smtClean="0"/>
              <a:t>Ras</a:t>
            </a:r>
            <a:r>
              <a:rPr lang="tr-TR" dirty="0" smtClean="0"/>
              <a:t> </a:t>
            </a:r>
            <a:r>
              <a:rPr lang="tr-TR" dirty="0" err="1" smtClean="0"/>
              <a:t>and</a:t>
            </a:r>
            <a:r>
              <a:rPr lang="tr-TR" dirty="0" smtClean="0"/>
              <a:t> BCL </a:t>
            </a:r>
            <a:r>
              <a:rPr lang="tr-TR" dirty="0" err="1" smtClean="0"/>
              <a:t>genes</a:t>
            </a:r>
            <a:r>
              <a:rPr lang="en-US" dirty="0" smtClean="0"/>
              <a:t>. </a:t>
            </a:r>
            <a:endParaRPr lang="tr-TR" dirty="0" smtClean="0"/>
          </a:p>
          <a:p>
            <a:endParaRPr lang="en-US" dirty="0" smtClean="0"/>
          </a:p>
          <a:p>
            <a:r>
              <a:rPr lang="en-US" dirty="0" smtClean="0"/>
              <a:t>Radiation, Toxic metals, Viruses, and excessive metabolic free radical</a:t>
            </a:r>
            <a:r>
              <a:rPr lang="tr-TR" dirty="0" smtClean="0"/>
              <a:t> </a:t>
            </a:r>
            <a:r>
              <a:rPr lang="tr-TR" dirty="0" err="1" smtClean="0"/>
              <a:t>generation</a:t>
            </a:r>
            <a:r>
              <a:rPr lang="en-US" dirty="0" smtClean="0"/>
              <a:t> may lead to DNA damage and cancer.</a:t>
            </a:r>
            <a:endParaRPr lang="tr-TR" dirty="0" smtClean="0"/>
          </a:p>
          <a:p>
            <a:endParaRPr lang="en-US" dirty="0" smtClean="0"/>
          </a:p>
          <a:p>
            <a:r>
              <a:rPr lang="en-US" dirty="0" smtClean="0"/>
              <a:t>Cancer is second life threatened illness after </a:t>
            </a:r>
            <a:r>
              <a:rPr lang="tr-TR" dirty="0" err="1" smtClean="0"/>
              <a:t>cardiovascular</a:t>
            </a:r>
            <a:r>
              <a:rPr lang="en-US" dirty="0" smtClean="0"/>
              <a:t> diseases </a:t>
            </a:r>
            <a:r>
              <a:rPr lang="tr-TR" dirty="0" smtClean="0"/>
              <a:t>on </a:t>
            </a:r>
            <a:r>
              <a:rPr lang="tr-TR" dirty="0" err="1" smtClean="0"/>
              <a:t>the</a:t>
            </a:r>
            <a:r>
              <a:rPr lang="tr-TR" dirty="0" smtClean="0"/>
              <a:t> </a:t>
            </a:r>
            <a:r>
              <a:rPr lang="tr-TR" dirty="0" err="1" smtClean="0"/>
              <a:t>world</a:t>
            </a:r>
            <a:r>
              <a:rPr lang="tr-TR" dirty="0" smtClean="0"/>
              <a:t>.</a:t>
            </a:r>
          </a:p>
          <a:p>
            <a:endParaRPr lang="en-US" dirty="0" smtClean="0"/>
          </a:p>
          <a:p>
            <a:r>
              <a:rPr lang="en-US" dirty="0" smtClean="0"/>
              <a:t>So, Cancer patients intends to use traditional medicine. Especially</a:t>
            </a:r>
            <a:r>
              <a:rPr lang="tr-TR" dirty="0" smtClean="0"/>
              <a:t>,</a:t>
            </a:r>
            <a:r>
              <a:rPr lang="en-US" dirty="0" smtClean="0"/>
              <a:t> uses of therapeutic</a:t>
            </a:r>
            <a:r>
              <a:rPr lang="tr-TR" dirty="0" smtClean="0"/>
              <a:t> </a:t>
            </a:r>
            <a:r>
              <a:rPr lang="en-US" dirty="0" smtClean="0"/>
              <a:t>herbs</a:t>
            </a:r>
            <a:r>
              <a:rPr lang="tr-TR" dirty="0" smtClean="0"/>
              <a:t> is </a:t>
            </a:r>
            <a:r>
              <a:rPr lang="en-US" dirty="0" smtClean="0"/>
              <a:t>very</a:t>
            </a:r>
            <a:r>
              <a:rPr lang="tr-TR" dirty="0" smtClean="0"/>
              <a:t> popular, </a:t>
            </a:r>
          </a:p>
          <a:p>
            <a:endParaRPr lang="tr-TR" dirty="0" smtClean="0"/>
          </a:p>
          <a:p>
            <a:r>
              <a:rPr lang="tr-TR" dirty="0" smtClean="0"/>
              <a:t>At </a:t>
            </a:r>
            <a:r>
              <a:rPr lang="tr-TR" dirty="0" err="1" smtClean="0"/>
              <a:t>this</a:t>
            </a:r>
            <a:r>
              <a:rPr lang="tr-TR" dirty="0" smtClean="0"/>
              <a:t> </a:t>
            </a:r>
            <a:r>
              <a:rPr lang="tr-TR" dirty="0" err="1" smtClean="0"/>
              <a:t>point</a:t>
            </a:r>
            <a:r>
              <a:rPr lang="tr-TR" dirty="0" smtClean="0"/>
              <a:t> </a:t>
            </a:r>
            <a:r>
              <a:rPr lang="en-US" dirty="0" smtClean="0"/>
              <a:t>Uncontrolled uses of herbs and fruit extracts are real</a:t>
            </a:r>
            <a:r>
              <a:rPr lang="tr-TR" dirty="0" smtClean="0"/>
              <a:t>l</a:t>
            </a:r>
            <a:r>
              <a:rPr lang="en-US" dirty="0" smtClean="0"/>
              <a:t>y safe?</a:t>
            </a:r>
          </a:p>
        </p:txBody>
      </p:sp>
      <p:sp>
        <p:nvSpPr>
          <p:cNvPr id="2" name="Başlık 1"/>
          <p:cNvSpPr>
            <a:spLocks noGrp="1"/>
          </p:cNvSpPr>
          <p:nvPr>
            <p:ph type="title"/>
          </p:nvPr>
        </p:nvSpPr>
        <p:spPr>
          <a:xfrm>
            <a:off x="827584" y="692696"/>
            <a:ext cx="7488832" cy="1202485"/>
          </a:xfrm>
        </p:spPr>
        <p:txBody>
          <a:bodyPr>
            <a:normAutofit/>
          </a:bodyPr>
          <a:lstStyle/>
          <a:p>
            <a:r>
              <a:rPr lang="en-US" sz="2400" b="1" dirty="0" smtClean="0"/>
              <a:t>Cancer</a:t>
            </a:r>
            <a:r>
              <a:rPr lang="tr-TR" sz="2400" b="1" dirty="0" smtClean="0"/>
              <a:t>:</a:t>
            </a:r>
            <a:r>
              <a:rPr lang="en-US" sz="2400" b="1" dirty="0" smtClean="0"/>
              <a:t> </a:t>
            </a:r>
            <a:r>
              <a:rPr lang="tr-TR" sz="2400" b="1" dirty="0"/>
              <a:t>O</a:t>
            </a:r>
            <a:r>
              <a:rPr lang="en-US" sz="2400" b="1" dirty="0" smtClean="0"/>
              <a:t>ne of the biggest life threatened problem</a:t>
            </a:r>
            <a:endParaRPr lang="en-US" sz="2400" b="1" dirty="0"/>
          </a:p>
        </p:txBody>
      </p:sp>
    </p:spTree>
    <p:extLst>
      <p:ext uri="{BB962C8B-B14F-4D97-AF65-F5344CB8AC3E}">
        <p14:creationId xmlns:p14="http://schemas.microsoft.com/office/powerpoint/2010/main" val="18467722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00200"/>
            <a:ext cx="5050904" cy="4709120"/>
          </a:xfrm>
        </p:spPr>
        <p:txBody>
          <a:bodyPr>
            <a:normAutofit/>
          </a:bodyPr>
          <a:lstStyle/>
          <a:p>
            <a:r>
              <a:rPr lang="en-US" sz="1800" dirty="0" smtClean="0"/>
              <a:t>Quercetin </a:t>
            </a:r>
            <a:r>
              <a:rPr lang="en-US" sz="1800" dirty="0"/>
              <a:t>is one of the most abundant dietary flavonoids. It can be found in apples, black, green and buckwheat tea, onions, raspberries, red grapes, cherries, citrus fruits as well as in some well known medical plants (ginkgo </a:t>
            </a:r>
            <a:r>
              <a:rPr lang="en-US" sz="1800" dirty="0" err="1"/>
              <a:t>biloba</a:t>
            </a:r>
            <a:r>
              <a:rPr lang="en-US" sz="1800" dirty="0"/>
              <a:t>, cranberries and St John’s </a:t>
            </a:r>
            <a:r>
              <a:rPr lang="en-US" sz="1800" dirty="0" err="1"/>
              <a:t>wort</a:t>
            </a:r>
            <a:r>
              <a:rPr lang="en-US" sz="1800" dirty="0"/>
              <a:t>) (</a:t>
            </a:r>
            <a:r>
              <a:rPr lang="en-US" sz="1800" dirty="0" err="1"/>
              <a:t>Hertog</a:t>
            </a:r>
            <a:r>
              <a:rPr lang="en-US" sz="1800" dirty="0"/>
              <a:t> and Hollman, 1996; </a:t>
            </a:r>
            <a:r>
              <a:rPr lang="en-US" sz="1800" dirty="0" err="1"/>
              <a:t>Terao</a:t>
            </a:r>
            <a:r>
              <a:rPr lang="en-US" sz="1800" dirty="0"/>
              <a:t>, 2009). </a:t>
            </a:r>
          </a:p>
          <a:p>
            <a:pPr algn="just"/>
            <a:r>
              <a:rPr lang="en-US" sz="1800" dirty="0"/>
              <a:t>In previous </a:t>
            </a:r>
            <a:r>
              <a:rPr lang="en-US" sz="1800" i="1" dirty="0"/>
              <a:t>in vitro </a:t>
            </a:r>
            <a:r>
              <a:rPr lang="en-US" sz="1800" dirty="0"/>
              <a:t>studies has shown that quercetin acts as an antioxidant and anti-inflammatory agent and </a:t>
            </a:r>
            <a:r>
              <a:rPr lang="en-US" sz="1800" dirty="0">
                <a:solidFill>
                  <a:srgbClr val="FF0000"/>
                </a:solidFill>
              </a:rPr>
              <a:t>that it has potent </a:t>
            </a:r>
            <a:r>
              <a:rPr lang="en-US" sz="1800" dirty="0" err="1">
                <a:solidFill>
                  <a:srgbClr val="FF0000"/>
                </a:solidFill>
              </a:rPr>
              <a:t>anticarcinogenic</a:t>
            </a:r>
            <a:r>
              <a:rPr lang="en-US" sz="1800" dirty="0">
                <a:solidFill>
                  <a:srgbClr val="FF0000"/>
                </a:solidFill>
              </a:rPr>
              <a:t> properties as apoptosis inductor </a:t>
            </a:r>
            <a:r>
              <a:rPr lang="tr-TR" sz="1800" dirty="0" smtClean="0">
                <a:solidFill>
                  <a:srgbClr val="FF0000"/>
                </a:solidFill>
              </a:rPr>
              <a:t>.</a:t>
            </a:r>
          </a:p>
          <a:p>
            <a:endParaRPr lang="tr-TR" sz="1800" dirty="0">
              <a:solidFill>
                <a:srgbClr val="FF0000"/>
              </a:solidFill>
            </a:endParaRPr>
          </a:p>
          <a:p>
            <a:r>
              <a:rPr lang="tr-TR" sz="1800" dirty="0" err="1" smtClean="0">
                <a:solidFill>
                  <a:srgbClr val="FF0000"/>
                </a:solidFill>
              </a:rPr>
              <a:t>Apoptosis</a:t>
            </a:r>
            <a:r>
              <a:rPr lang="tr-TR" sz="1800" dirty="0" smtClean="0">
                <a:solidFill>
                  <a:srgbClr val="FF0000"/>
                </a:solidFill>
              </a:rPr>
              <a:t>: </a:t>
            </a:r>
            <a:r>
              <a:rPr lang="tr-TR" sz="1800" dirty="0" err="1" smtClean="0">
                <a:solidFill>
                  <a:srgbClr val="FF0000"/>
                </a:solidFill>
              </a:rPr>
              <a:t>Programmed</a:t>
            </a:r>
            <a:r>
              <a:rPr lang="tr-TR" sz="1800" dirty="0" smtClean="0">
                <a:solidFill>
                  <a:srgbClr val="FF0000"/>
                </a:solidFill>
              </a:rPr>
              <a:t> </a:t>
            </a:r>
            <a:r>
              <a:rPr lang="tr-TR" sz="1800" dirty="0" err="1" smtClean="0">
                <a:solidFill>
                  <a:srgbClr val="FF0000"/>
                </a:solidFill>
              </a:rPr>
              <a:t>cell</a:t>
            </a:r>
            <a:r>
              <a:rPr lang="tr-TR" sz="1800" dirty="0" smtClean="0">
                <a:solidFill>
                  <a:srgbClr val="FF0000"/>
                </a:solidFill>
              </a:rPr>
              <a:t> </a:t>
            </a:r>
            <a:r>
              <a:rPr lang="tr-TR" sz="1800" dirty="0" err="1" smtClean="0">
                <a:solidFill>
                  <a:srgbClr val="FF0000"/>
                </a:solidFill>
              </a:rPr>
              <a:t>death</a:t>
            </a:r>
            <a:r>
              <a:rPr lang="tr-TR" sz="1800" dirty="0" smtClean="0">
                <a:solidFill>
                  <a:srgbClr val="FF0000"/>
                </a:solidFill>
              </a:rPr>
              <a:t>,</a:t>
            </a:r>
            <a:endParaRPr lang="tr-TR" sz="1800" dirty="0">
              <a:solidFill>
                <a:srgbClr val="FF0000"/>
              </a:solidFill>
            </a:endParaRPr>
          </a:p>
        </p:txBody>
      </p:sp>
      <p:sp>
        <p:nvSpPr>
          <p:cNvPr id="2" name="Başlık 1"/>
          <p:cNvSpPr>
            <a:spLocks noGrp="1"/>
          </p:cNvSpPr>
          <p:nvPr>
            <p:ph type="title"/>
          </p:nvPr>
        </p:nvSpPr>
        <p:spPr>
          <a:xfrm>
            <a:off x="539552" y="548680"/>
            <a:ext cx="8280920" cy="1202485"/>
          </a:xfrm>
        </p:spPr>
        <p:txBody>
          <a:bodyPr>
            <a:normAutofit/>
          </a:bodyPr>
          <a:lstStyle/>
          <a:p>
            <a:pPr algn="l"/>
            <a:r>
              <a:rPr lang="en-US" sz="2800" dirty="0" smtClean="0"/>
              <a:t>Antioxidants and Quercetin as free Radical scavenger</a:t>
            </a:r>
            <a:endParaRPr lang="en-US" sz="2800" dirty="0"/>
          </a:p>
        </p:txBody>
      </p:sp>
      <p:pic>
        <p:nvPicPr>
          <p:cNvPr id="2050" name="Picture 2"/>
          <p:cNvPicPr>
            <a:picLocks noChangeAspect="1" noChangeArrowheads="1"/>
          </p:cNvPicPr>
          <p:nvPr/>
        </p:nvPicPr>
        <p:blipFill>
          <a:blip r:embed="rId2">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5508104" y="4077072"/>
            <a:ext cx="3312368" cy="21602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50062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11560" y="1484784"/>
            <a:ext cx="7632848" cy="4968552"/>
          </a:xfrm>
        </p:spPr>
        <p:txBody>
          <a:bodyPr>
            <a:normAutofit fontScale="92500" lnSpcReduction="10000"/>
          </a:bodyPr>
          <a:lstStyle/>
          <a:p>
            <a:endParaRPr lang="tr-TR" sz="1800" dirty="0"/>
          </a:p>
          <a:p>
            <a:r>
              <a:rPr lang="en-US" sz="1800" dirty="0" smtClean="0">
                <a:solidFill>
                  <a:srgbClr val="FF0000"/>
                </a:solidFill>
              </a:rPr>
              <a:t>In </a:t>
            </a:r>
            <a:r>
              <a:rPr lang="en-US" sz="1800" dirty="0">
                <a:solidFill>
                  <a:srgbClr val="FF0000"/>
                </a:solidFill>
              </a:rPr>
              <a:t>the normal conditions, herbal sourced </a:t>
            </a:r>
            <a:r>
              <a:rPr lang="en-US" sz="1800" dirty="0" smtClean="0">
                <a:solidFill>
                  <a:srgbClr val="FF0000"/>
                </a:solidFill>
              </a:rPr>
              <a:t>antioxidant</a:t>
            </a:r>
            <a:r>
              <a:rPr lang="tr-TR" sz="1800" dirty="0" smtClean="0">
                <a:solidFill>
                  <a:srgbClr val="FF0000"/>
                </a:solidFill>
              </a:rPr>
              <a:t> </a:t>
            </a:r>
            <a:r>
              <a:rPr lang="en-US" sz="1800" dirty="0" smtClean="0">
                <a:solidFill>
                  <a:srgbClr val="FF0000"/>
                </a:solidFill>
              </a:rPr>
              <a:t>intake</a:t>
            </a:r>
            <a:r>
              <a:rPr lang="tr-TR" sz="1800" dirty="0" smtClean="0">
                <a:solidFill>
                  <a:srgbClr val="FF0000"/>
                </a:solidFill>
              </a:rPr>
              <a:t>s</a:t>
            </a:r>
            <a:r>
              <a:rPr lang="en-US" sz="1800" dirty="0" smtClean="0">
                <a:solidFill>
                  <a:srgbClr val="FF0000"/>
                </a:solidFill>
              </a:rPr>
              <a:t> </a:t>
            </a:r>
            <a:r>
              <a:rPr lang="en-US" sz="1800" dirty="0">
                <a:solidFill>
                  <a:srgbClr val="FF0000"/>
                </a:solidFill>
              </a:rPr>
              <a:t>could be beneficial for cancer prevention (</a:t>
            </a:r>
            <a:r>
              <a:rPr lang="en-US" sz="1800" dirty="0" err="1">
                <a:solidFill>
                  <a:srgbClr val="FF0000"/>
                </a:solidFill>
              </a:rPr>
              <a:t>Gerhauser</a:t>
            </a:r>
            <a:r>
              <a:rPr lang="en-US" sz="1800" dirty="0">
                <a:solidFill>
                  <a:srgbClr val="FF0000"/>
                </a:solidFill>
              </a:rPr>
              <a:t>, 2008; Murakami et al., 2008), coronary artery disease prevention (Siu, 2010) and moderation of aging process</a:t>
            </a:r>
            <a:r>
              <a:rPr lang="en-US" sz="1800" dirty="0"/>
              <a:t>. </a:t>
            </a:r>
            <a:endParaRPr lang="tr-TR" sz="1800" dirty="0" smtClean="0"/>
          </a:p>
          <a:p>
            <a:endParaRPr lang="tr-TR" sz="1800" b="1" dirty="0"/>
          </a:p>
          <a:p>
            <a:r>
              <a:rPr lang="en-US" sz="1800" b="1" dirty="0" smtClean="0"/>
              <a:t>But </a:t>
            </a:r>
            <a:r>
              <a:rPr lang="en-US" sz="1800" b="1" dirty="0"/>
              <a:t>what will happen if cancer patient takes </a:t>
            </a:r>
            <a:r>
              <a:rPr lang="tr-TR" sz="1800" b="1" dirty="0" err="1" smtClean="0"/>
              <a:t>concentrated</a:t>
            </a:r>
            <a:r>
              <a:rPr lang="tr-TR" sz="1800" b="1" dirty="0" smtClean="0"/>
              <a:t> </a:t>
            </a:r>
            <a:r>
              <a:rPr lang="en-US" sz="1800" b="1" dirty="0" smtClean="0"/>
              <a:t>herbal </a:t>
            </a:r>
            <a:r>
              <a:rPr lang="en-US" sz="1800" b="1" dirty="0"/>
              <a:t>sourced antioxidants such as quercetin which is abundantly present in many herbs, fruits and </a:t>
            </a:r>
            <a:r>
              <a:rPr lang="en-US" sz="1800" b="1" dirty="0" smtClean="0"/>
              <a:t>grains</a:t>
            </a:r>
            <a:r>
              <a:rPr lang="tr-TR" sz="1800" b="1" dirty="0" smtClean="0"/>
              <a:t> </a:t>
            </a:r>
            <a:r>
              <a:rPr lang="tr-TR" sz="1800" b="1" dirty="0" err="1" smtClean="0"/>
              <a:t>during</a:t>
            </a:r>
            <a:r>
              <a:rPr lang="tr-TR" sz="1800" b="1" dirty="0" smtClean="0"/>
              <a:t> </a:t>
            </a:r>
            <a:r>
              <a:rPr lang="tr-TR" sz="1800" b="1" dirty="0" err="1" smtClean="0"/>
              <a:t>cancer</a:t>
            </a:r>
            <a:r>
              <a:rPr lang="tr-TR" sz="1800" b="1" dirty="0" smtClean="0"/>
              <a:t>  </a:t>
            </a:r>
            <a:r>
              <a:rPr lang="tr-TR" sz="1800" b="1" dirty="0" err="1" smtClean="0"/>
              <a:t>therapy</a:t>
            </a:r>
            <a:r>
              <a:rPr lang="en-US" sz="1800" b="1" dirty="0" smtClean="0"/>
              <a:t>. </a:t>
            </a:r>
            <a:r>
              <a:rPr lang="en-US" sz="1800" b="1" dirty="0"/>
              <a:t>Will it facilitate </a:t>
            </a:r>
            <a:r>
              <a:rPr lang="en-US" sz="1800" b="1" dirty="0" smtClean="0"/>
              <a:t>cancer </a:t>
            </a:r>
            <a:r>
              <a:rPr lang="en-US" sz="1800" b="1" dirty="0"/>
              <a:t>therapy or not? </a:t>
            </a:r>
            <a:endParaRPr lang="tr-TR" sz="1800" b="1" dirty="0" smtClean="0"/>
          </a:p>
          <a:p>
            <a:endParaRPr lang="en-US" sz="1800" dirty="0"/>
          </a:p>
          <a:p>
            <a:r>
              <a:rPr lang="en-US" sz="1800" dirty="0"/>
              <a:t>To examine that, </a:t>
            </a:r>
            <a:r>
              <a:rPr lang="tr-TR" sz="1800" dirty="0" smtClean="0"/>
              <a:t>a </a:t>
            </a:r>
            <a:r>
              <a:rPr lang="tr-TR" sz="1800" dirty="0" err="1" smtClean="0"/>
              <a:t>simple</a:t>
            </a:r>
            <a:r>
              <a:rPr lang="tr-TR" sz="1800" dirty="0" smtClean="0"/>
              <a:t> </a:t>
            </a:r>
            <a:r>
              <a:rPr lang="tr-TR" sz="1800" dirty="0" err="1" smtClean="0"/>
              <a:t>study</a:t>
            </a:r>
            <a:r>
              <a:rPr lang="tr-TR" sz="1800" dirty="0" smtClean="0"/>
              <a:t> </a:t>
            </a:r>
            <a:r>
              <a:rPr lang="tr-TR" sz="1800" dirty="0" err="1" smtClean="0"/>
              <a:t>was</a:t>
            </a:r>
            <a:r>
              <a:rPr lang="tr-TR" sz="1800" dirty="0" smtClean="0"/>
              <a:t> </a:t>
            </a:r>
            <a:r>
              <a:rPr lang="tr-TR" sz="1800" dirty="0" err="1" smtClean="0"/>
              <a:t>designed</a:t>
            </a:r>
            <a:r>
              <a:rPr lang="tr-TR" sz="1800" dirty="0" smtClean="0"/>
              <a:t>. E</a:t>
            </a:r>
            <a:r>
              <a:rPr lang="en-US" sz="1800" dirty="0" err="1" smtClean="0"/>
              <a:t>rythroleukemia</a:t>
            </a:r>
            <a:r>
              <a:rPr lang="en-US" sz="1800" dirty="0" smtClean="0"/>
              <a:t> </a:t>
            </a:r>
            <a:r>
              <a:rPr lang="en-US" sz="1800" dirty="0"/>
              <a:t>cell line </a:t>
            </a:r>
            <a:r>
              <a:rPr lang="tr-TR" sz="1800" dirty="0" smtClean="0"/>
              <a:t>(</a:t>
            </a:r>
            <a:r>
              <a:rPr lang="en-US" sz="1800" dirty="0" smtClean="0"/>
              <a:t>K562</a:t>
            </a:r>
            <a:r>
              <a:rPr lang="tr-TR" sz="1800" dirty="0" smtClean="0"/>
              <a:t>) </a:t>
            </a:r>
            <a:r>
              <a:rPr lang="en-US" sz="1800" dirty="0" smtClean="0"/>
              <a:t>was </a:t>
            </a:r>
            <a:r>
              <a:rPr lang="en-US" sz="1800" dirty="0"/>
              <a:t>induced to apoptosis by hydrogen peroxide and effect of quercetin over the apoptosis and viability of </a:t>
            </a:r>
            <a:r>
              <a:rPr lang="en-US" sz="1800" dirty="0" err="1"/>
              <a:t>erythroleukemia</a:t>
            </a:r>
            <a:r>
              <a:rPr lang="en-US" sz="1800" dirty="0"/>
              <a:t> </a:t>
            </a:r>
            <a:r>
              <a:rPr lang="en-US" sz="1800" dirty="0" smtClean="0"/>
              <a:t> </a:t>
            </a:r>
            <a:r>
              <a:rPr lang="en-US" sz="1800" dirty="0"/>
              <a:t>cells was observed with flow </a:t>
            </a:r>
            <a:r>
              <a:rPr lang="en-US" sz="1800" dirty="0" smtClean="0"/>
              <a:t>cytometer</a:t>
            </a:r>
            <a:r>
              <a:rPr lang="tr-TR" sz="1800" dirty="0" smtClean="0"/>
              <a:t>.</a:t>
            </a:r>
          </a:p>
          <a:p>
            <a:endParaRPr lang="tr-TR" sz="1800" dirty="0"/>
          </a:p>
          <a:p>
            <a:r>
              <a:rPr lang="tr-TR" sz="1800" dirty="0" err="1" smtClean="0"/>
              <a:t>Note</a:t>
            </a:r>
            <a:r>
              <a:rPr lang="tr-TR" sz="1800" dirty="0" smtClean="0"/>
              <a:t>: H</a:t>
            </a:r>
            <a:r>
              <a:rPr lang="en-US" sz="1800" dirty="0" err="1" smtClean="0"/>
              <a:t>ydrogen</a:t>
            </a:r>
            <a:r>
              <a:rPr lang="en-US" sz="1800" dirty="0" smtClean="0"/>
              <a:t> peroxide</a:t>
            </a:r>
            <a:r>
              <a:rPr lang="tr-TR" sz="1800" dirty="0" smtClean="0"/>
              <a:t> </a:t>
            </a:r>
            <a:r>
              <a:rPr lang="tr-TR" sz="1800" dirty="0" err="1" smtClean="0"/>
              <a:t>produces</a:t>
            </a:r>
            <a:r>
              <a:rPr lang="tr-TR" sz="1800" dirty="0" smtClean="0"/>
              <a:t> </a:t>
            </a:r>
            <a:r>
              <a:rPr lang="tr-TR" sz="1800" dirty="0" err="1" smtClean="0"/>
              <a:t>during</a:t>
            </a:r>
            <a:r>
              <a:rPr lang="tr-TR" sz="1800" dirty="0" smtClean="0"/>
              <a:t> </a:t>
            </a:r>
            <a:r>
              <a:rPr lang="tr-TR" sz="1800" dirty="0" err="1" smtClean="0"/>
              <a:t>cancer</a:t>
            </a:r>
            <a:r>
              <a:rPr lang="tr-TR" sz="1800" dirty="0" smtClean="0"/>
              <a:t> </a:t>
            </a:r>
            <a:r>
              <a:rPr lang="tr-TR" sz="1800" dirty="0" err="1" smtClean="0"/>
              <a:t>radiotherapy</a:t>
            </a:r>
            <a:r>
              <a:rPr lang="tr-TR" sz="1800" dirty="0" smtClean="0"/>
              <a:t> </a:t>
            </a:r>
            <a:r>
              <a:rPr lang="tr-TR" sz="1800" dirty="0" err="1" smtClean="0"/>
              <a:t>and</a:t>
            </a:r>
            <a:r>
              <a:rPr lang="tr-TR" sz="1800" dirty="0" smtClean="0"/>
              <a:t> </a:t>
            </a:r>
            <a:r>
              <a:rPr lang="tr-TR" sz="1800" dirty="0" err="1" smtClean="0"/>
              <a:t>chemotherapy</a:t>
            </a:r>
            <a:r>
              <a:rPr lang="tr-TR" sz="1800" dirty="0" smtClean="0"/>
              <a:t>, </a:t>
            </a:r>
            <a:r>
              <a:rPr lang="tr-TR" sz="1800" dirty="0" err="1" smtClean="0"/>
              <a:t>and</a:t>
            </a:r>
            <a:r>
              <a:rPr lang="tr-TR" sz="1800" dirty="0" smtClean="0"/>
              <a:t> it is </a:t>
            </a:r>
            <a:r>
              <a:rPr lang="tr-TR" sz="1800" dirty="0" err="1" smtClean="0"/>
              <a:t>one</a:t>
            </a:r>
            <a:r>
              <a:rPr lang="tr-TR" sz="1800" dirty="0" smtClean="0"/>
              <a:t> of </a:t>
            </a:r>
            <a:r>
              <a:rPr lang="tr-TR" sz="1800" dirty="0" err="1" smtClean="0"/>
              <a:t>the</a:t>
            </a:r>
            <a:r>
              <a:rPr lang="tr-TR" sz="1800" dirty="0" smtClean="0"/>
              <a:t> </a:t>
            </a:r>
            <a:r>
              <a:rPr lang="tr-TR" sz="1800" dirty="0" err="1" smtClean="0"/>
              <a:t>important</a:t>
            </a:r>
            <a:r>
              <a:rPr lang="tr-TR" sz="1800" dirty="0" smtClean="0"/>
              <a:t> </a:t>
            </a:r>
            <a:r>
              <a:rPr lang="tr-TR" sz="1800" dirty="0" err="1" smtClean="0"/>
              <a:t>keys</a:t>
            </a:r>
            <a:r>
              <a:rPr lang="tr-TR" sz="1800" dirty="0" smtClean="0"/>
              <a:t> </a:t>
            </a:r>
            <a:r>
              <a:rPr lang="tr-TR" sz="1800" dirty="0" err="1" smtClean="0"/>
              <a:t>to</a:t>
            </a:r>
            <a:r>
              <a:rPr lang="tr-TR" sz="1800" dirty="0" smtClean="0"/>
              <a:t> start </a:t>
            </a:r>
            <a:r>
              <a:rPr lang="tr-TR" sz="1800" dirty="0" err="1" smtClean="0"/>
              <a:t>apoptosis</a:t>
            </a:r>
            <a:r>
              <a:rPr lang="tr-TR" sz="1800" dirty="0" smtClean="0"/>
              <a:t> </a:t>
            </a:r>
            <a:r>
              <a:rPr lang="tr-TR" sz="1800" dirty="0" err="1" smtClean="0"/>
              <a:t>processes</a:t>
            </a:r>
            <a:r>
              <a:rPr lang="tr-TR" sz="1800" dirty="0" smtClean="0"/>
              <a:t> in </a:t>
            </a:r>
            <a:r>
              <a:rPr lang="tr-TR" sz="1800" dirty="0" err="1" smtClean="0"/>
              <a:t>the</a:t>
            </a:r>
            <a:r>
              <a:rPr lang="tr-TR" sz="1800" dirty="0" smtClean="0"/>
              <a:t> </a:t>
            </a:r>
            <a:r>
              <a:rPr lang="tr-TR" sz="1800" dirty="0" err="1" smtClean="0"/>
              <a:t>cell</a:t>
            </a:r>
            <a:r>
              <a:rPr lang="tr-TR" sz="1800" dirty="0" smtClean="0"/>
              <a:t> </a:t>
            </a:r>
            <a:r>
              <a:rPr lang="tr-TR" sz="1800" dirty="0" err="1" smtClean="0"/>
              <a:t>companents</a:t>
            </a:r>
            <a:endParaRPr lang="tr-TR" sz="1800" dirty="0"/>
          </a:p>
        </p:txBody>
      </p:sp>
      <p:sp>
        <p:nvSpPr>
          <p:cNvPr id="2" name="Başlık 1"/>
          <p:cNvSpPr>
            <a:spLocks noGrp="1"/>
          </p:cNvSpPr>
          <p:nvPr>
            <p:ph type="title"/>
          </p:nvPr>
        </p:nvSpPr>
        <p:spPr/>
        <p:txBody>
          <a:bodyPr>
            <a:normAutofit/>
          </a:bodyPr>
          <a:lstStyle/>
          <a:p>
            <a:pPr algn="l"/>
            <a:r>
              <a:rPr lang="tr-TR" sz="2800" dirty="0" err="1" smtClean="0"/>
              <a:t>Free</a:t>
            </a:r>
            <a:r>
              <a:rPr lang="tr-TR" sz="2800" dirty="0" smtClean="0"/>
              <a:t> </a:t>
            </a:r>
            <a:r>
              <a:rPr lang="tr-TR" sz="2800" dirty="0" err="1" smtClean="0"/>
              <a:t>radical</a:t>
            </a:r>
            <a:r>
              <a:rPr lang="tr-TR" sz="2800" dirty="0" smtClean="0"/>
              <a:t> </a:t>
            </a:r>
            <a:r>
              <a:rPr lang="tr-TR" sz="2800" dirty="0" err="1" smtClean="0"/>
              <a:t>scavengers</a:t>
            </a:r>
            <a:r>
              <a:rPr lang="tr-TR" sz="2800" dirty="0" smtClean="0"/>
              <a:t> </a:t>
            </a:r>
            <a:r>
              <a:rPr lang="tr-TR" sz="2800" dirty="0" err="1" smtClean="0"/>
              <a:t>and</a:t>
            </a:r>
            <a:r>
              <a:rPr lang="tr-TR" sz="2800" dirty="0" smtClean="0"/>
              <a:t> H</a:t>
            </a:r>
            <a:r>
              <a:rPr lang="en-US" sz="2800" dirty="0" err="1" smtClean="0"/>
              <a:t>ydrogen</a:t>
            </a:r>
            <a:r>
              <a:rPr lang="en-US" sz="2800" dirty="0" smtClean="0"/>
              <a:t> peroxide</a:t>
            </a:r>
            <a:r>
              <a:rPr lang="tr-TR" sz="2800" dirty="0" smtClean="0"/>
              <a:t> </a:t>
            </a:r>
            <a:endParaRPr lang="tr-TR" sz="2800" dirty="0"/>
          </a:p>
        </p:txBody>
      </p:sp>
    </p:spTree>
    <p:extLst>
      <p:ext uri="{BB962C8B-B14F-4D97-AF65-F5344CB8AC3E}">
        <p14:creationId xmlns:p14="http://schemas.microsoft.com/office/powerpoint/2010/main" val="1338726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00200"/>
            <a:ext cx="8507288" cy="4637112"/>
          </a:xfrm>
        </p:spPr>
        <p:txBody>
          <a:bodyPr>
            <a:normAutofit/>
          </a:bodyPr>
          <a:lstStyle/>
          <a:p>
            <a:r>
              <a:rPr lang="tr-TR" sz="1800" dirty="0" err="1" smtClean="0"/>
              <a:t>Reactive</a:t>
            </a:r>
            <a:r>
              <a:rPr lang="tr-TR" sz="1800" dirty="0" smtClean="0"/>
              <a:t> </a:t>
            </a:r>
            <a:r>
              <a:rPr lang="tr-TR" sz="1800" dirty="0" err="1"/>
              <a:t>oxygen</a:t>
            </a:r>
            <a:r>
              <a:rPr lang="tr-TR" sz="1800" dirty="0"/>
              <a:t> </a:t>
            </a:r>
            <a:r>
              <a:rPr lang="tr-TR" sz="1800" dirty="0" err="1"/>
              <a:t>species</a:t>
            </a:r>
            <a:r>
              <a:rPr lang="tr-TR" sz="1800" dirty="0"/>
              <a:t> (ROS) </a:t>
            </a:r>
            <a:r>
              <a:rPr lang="tr-TR" sz="1800" dirty="0" err="1"/>
              <a:t>are</a:t>
            </a:r>
            <a:r>
              <a:rPr lang="tr-TR" sz="1800" dirty="0"/>
              <a:t> </a:t>
            </a:r>
            <a:r>
              <a:rPr lang="tr-TR" sz="1800" dirty="0" err="1"/>
              <a:t>highly</a:t>
            </a:r>
            <a:r>
              <a:rPr lang="tr-TR" sz="1800" dirty="0"/>
              <a:t> </a:t>
            </a:r>
            <a:r>
              <a:rPr lang="tr-TR" sz="1800" dirty="0" err="1"/>
              <a:t>reactive</a:t>
            </a:r>
            <a:r>
              <a:rPr lang="tr-TR" sz="1800" dirty="0"/>
              <a:t> </a:t>
            </a:r>
            <a:r>
              <a:rPr lang="tr-TR" sz="1800" dirty="0" err="1"/>
              <a:t>molecules</a:t>
            </a:r>
            <a:r>
              <a:rPr lang="tr-TR" sz="1800" dirty="0"/>
              <a:t> </a:t>
            </a:r>
            <a:r>
              <a:rPr lang="tr-TR" sz="1800" dirty="0" err="1"/>
              <a:t>generated</a:t>
            </a:r>
            <a:r>
              <a:rPr lang="tr-TR" sz="1800" dirty="0"/>
              <a:t> </a:t>
            </a:r>
            <a:r>
              <a:rPr lang="tr-TR" sz="1800" dirty="0" err="1"/>
              <a:t>predominantly</a:t>
            </a:r>
            <a:r>
              <a:rPr lang="tr-TR" sz="1800" dirty="0"/>
              <a:t> </a:t>
            </a:r>
            <a:r>
              <a:rPr lang="tr-TR" sz="1800" dirty="0" err="1"/>
              <a:t>during</a:t>
            </a:r>
            <a:r>
              <a:rPr lang="tr-TR" sz="1800" dirty="0"/>
              <a:t> </a:t>
            </a:r>
            <a:r>
              <a:rPr lang="tr-TR" sz="1800" dirty="0" err="1"/>
              <a:t>cellular</a:t>
            </a:r>
            <a:r>
              <a:rPr lang="tr-TR" sz="1800" dirty="0"/>
              <a:t> </a:t>
            </a:r>
            <a:r>
              <a:rPr lang="tr-TR" sz="1800" dirty="0" err="1"/>
              <a:t>respiration</a:t>
            </a:r>
            <a:r>
              <a:rPr lang="tr-TR" sz="1800" dirty="0"/>
              <a:t> </a:t>
            </a:r>
            <a:r>
              <a:rPr lang="tr-TR" sz="1800" dirty="0" err="1"/>
              <a:t>and</a:t>
            </a:r>
            <a:r>
              <a:rPr lang="tr-TR" sz="1800" dirty="0"/>
              <a:t> normal </a:t>
            </a:r>
            <a:r>
              <a:rPr lang="tr-TR" sz="1800" dirty="0" err="1"/>
              <a:t>metabolism</a:t>
            </a:r>
            <a:r>
              <a:rPr lang="tr-TR" sz="1800" dirty="0"/>
              <a:t>. </a:t>
            </a:r>
            <a:r>
              <a:rPr lang="tr-TR" sz="1800" dirty="0" err="1"/>
              <a:t>These</a:t>
            </a:r>
            <a:r>
              <a:rPr lang="tr-TR" sz="1800" dirty="0"/>
              <a:t> </a:t>
            </a:r>
            <a:r>
              <a:rPr lang="tr-TR" sz="1800" dirty="0" err="1"/>
              <a:t>side</a:t>
            </a:r>
            <a:r>
              <a:rPr lang="tr-TR" sz="1800" dirty="0"/>
              <a:t> </a:t>
            </a:r>
            <a:r>
              <a:rPr lang="tr-TR" sz="1800" dirty="0" err="1"/>
              <a:t>products</a:t>
            </a:r>
            <a:r>
              <a:rPr lang="tr-TR" sz="1800" dirty="0"/>
              <a:t> can </a:t>
            </a:r>
            <a:r>
              <a:rPr lang="tr-TR" sz="1800" dirty="0" err="1"/>
              <a:t>damage</a:t>
            </a:r>
            <a:r>
              <a:rPr lang="tr-TR" sz="1800" dirty="0"/>
              <a:t> </a:t>
            </a:r>
            <a:r>
              <a:rPr lang="tr-TR" sz="1800" dirty="0" err="1"/>
              <a:t>many</a:t>
            </a:r>
            <a:r>
              <a:rPr lang="tr-TR" sz="1800" dirty="0"/>
              <a:t> </a:t>
            </a:r>
            <a:r>
              <a:rPr lang="tr-TR" sz="1800" dirty="0" err="1"/>
              <a:t>biological</a:t>
            </a:r>
            <a:r>
              <a:rPr lang="tr-TR" sz="1800" dirty="0"/>
              <a:t> </a:t>
            </a:r>
            <a:r>
              <a:rPr lang="tr-TR" sz="1800" dirty="0" err="1"/>
              <a:t>molecules</a:t>
            </a:r>
            <a:r>
              <a:rPr lang="tr-TR" sz="1800" dirty="0"/>
              <a:t>; </a:t>
            </a:r>
            <a:r>
              <a:rPr lang="tr-TR" sz="1800" dirty="0" err="1"/>
              <a:t>they</a:t>
            </a:r>
            <a:r>
              <a:rPr lang="tr-TR" sz="1800" dirty="0"/>
              <a:t> can </a:t>
            </a:r>
            <a:r>
              <a:rPr lang="tr-TR" sz="1800" dirty="0" err="1"/>
              <a:t>change</a:t>
            </a:r>
            <a:r>
              <a:rPr lang="tr-TR" sz="1800" dirty="0"/>
              <a:t> protein </a:t>
            </a:r>
            <a:r>
              <a:rPr lang="tr-TR" sz="1800" dirty="0" err="1"/>
              <a:t>functions</a:t>
            </a:r>
            <a:r>
              <a:rPr lang="tr-TR" sz="1800" dirty="0"/>
              <a:t>, </a:t>
            </a:r>
            <a:r>
              <a:rPr lang="tr-TR" sz="1800" dirty="0" err="1"/>
              <a:t>damage</a:t>
            </a:r>
            <a:r>
              <a:rPr lang="tr-TR" sz="1800" dirty="0"/>
              <a:t> DNA </a:t>
            </a:r>
            <a:r>
              <a:rPr lang="tr-TR" sz="1800" dirty="0" err="1"/>
              <a:t>material</a:t>
            </a:r>
            <a:r>
              <a:rPr lang="tr-TR" sz="1800" dirty="0"/>
              <a:t> </a:t>
            </a:r>
            <a:r>
              <a:rPr lang="tr-TR" sz="1800" dirty="0" err="1"/>
              <a:t>and</a:t>
            </a:r>
            <a:r>
              <a:rPr lang="tr-TR" sz="1800" dirty="0"/>
              <a:t> </a:t>
            </a:r>
            <a:r>
              <a:rPr lang="tr-TR" sz="1800" dirty="0" err="1"/>
              <a:t>cause</a:t>
            </a:r>
            <a:r>
              <a:rPr lang="tr-TR" sz="1800" dirty="0"/>
              <a:t> </a:t>
            </a:r>
            <a:r>
              <a:rPr lang="tr-TR" sz="1800" dirty="0" err="1"/>
              <a:t>lipid</a:t>
            </a:r>
            <a:r>
              <a:rPr lang="tr-TR" sz="1800" dirty="0"/>
              <a:t> </a:t>
            </a:r>
            <a:r>
              <a:rPr lang="tr-TR" sz="1800" dirty="0" err="1" smtClean="0"/>
              <a:t>peroxidation</a:t>
            </a:r>
            <a:r>
              <a:rPr lang="tr-TR" sz="1800" dirty="0" smtClean="0"/>
              <a:t> </a:t>
            </a:r>
            <a:r>
              <a:rPr lang="tr-TR" sz="1800" dirty="0"/>
              <a:t>of </a:t>
            </a:r>
            <a:r>
              <a:rPr lang="tr-TR" sz="1800" dirty="0" err="1"/>
              <a:t>cell</a:t>
            </a:r>
            <a:r>
              <a:rPr lang="tr-TR" sz="1800" dirty="0"/>
              <a:t> </a:t>
            </a:r>
            <a:r>
              <a:rPr lang="tr-TR" sz="1800" dirty="0" err="1" smtClean="0"/>
              <a:t>membranes</a:t>
            </a:r>
            <a:r>
              <a:rPr lang="tr-TR" sz="1800" dirty="0" smtClean="0"/>
              <a:t>  </a:t>
            </a:r>
            <a:r>
              <a:rPr lang="tr-TR" sz="1800" dirty="0"/>
              <a:t>(</a:t>
            </a:r>
            <a:r>
              <a:rPr lang="tr-TR" sz="1800" dirty="0" err="1"/>
              <a:t>Kulbacka</a:t>
            </a:r>
            <a:r>
              <a:rPr lang="tr-TR" sz="1800" dirty="0"/>
              <a:t> et al., 2009). </a:t>
            </a:r>
            <a:endParaRPr lang="tr-TR" sz="1800" dirty="0" smtClean="0"/>
          </a:p>
          <a:p>
            <a:endParaRPr lang="tr-TR" sz="1800" dirty="0" smtClean="0"/>
          </a:p>
          <a:p>
            <a:r>
              <a:rPr lang="tr-TR" sz="1800" dirty="0" err="1" smtClean="0"/>
              <a:t>In</a:t>
            </a:r>
            <a:r>
              <a:rPr lang="tr-TR" sz="1800" dirty="0" smtClean="0"/>
              <a:t> </a:t>
            </a:r>
            <a:r>
              <a:rPr lang="tr-TR" sz="1800" dirty="0"/>
              <a:t>general, </a:t>
            </a:r>
            <a:r>
              <a:rPr lang="tr-TR" sz="1800" dirty="0" err="1"/>
              <a:t>the</a:t>
            </a:r>
            <a:r>
              <a:rPr lang="tr-TR" sz="1800" dirty="0"/>
              <a:t> </a:t>
            </a:r>
            <a:r>
              <a:rPr lang="tr-TR" sz="1800" dirty="0" err="1"/>
              <a:t>reducing</a:t>
            </a:r>
            <a:r>
              <a:rPr lang="tr-TR" sz="1800" dirty="0"/>
              <a:t> </a:t>
            </a:r>
            <a:r>
              <a:rPr lang="tr-TR" sz="1800" dirty="0" err="1"/>
              <a:t>environment</a:t>
            </a:r>
            <a:r>
              <a:rPr lang="tr-TR" sz="1800" dirty="0"/>
              <a:t> inside </a:t>
            </a:r>
            <a:r>
              <a:rPr lang="tr-TR" sz="1800" dirty="0" err="1"/>
              <a:t>cells</a:t>
            </a:r>
            <a:r>
              <a:rPr lang="tr-TR" sz="1800" dirty="0"/>
              <a:t> </a:t>
            </a:r>
            <a:r>
              <a:rPr lang="tr-TR" sz="1800" dirty="0" err="1"/>
              <a:t>helps</a:t>
            </a:r>
            <a:r>
              <a:rPr lang="tr-TR" sz="1800" dirty="0"/>
              <a:t> </a:t>
            </a:r>
            <a:r>
              <a:rPr lang="tr-TR" sz="1800" dirty="0" err="1"/>
              <a:t>to</a:t>
            </a:r>
            <a:r>
              <a:rPr lang="tr-TR" sz="1800" dirty="0"/>
              <a:t> </a:t>
            </a:r>
            <a:r>
              <a:rPr lang="tr-TR" sz="1800" dirty="0" err="1"/>
              <a:t>prevent</a:t>
            </a:r>
            <a:r>
              <a:rPr lang="tr-TR" sz="1800" dirty="0"/>
              <a:t> </a:t>
            </a:r>
            <a:r>
              <a:rPr lang="tr-TR" sz="1800" dirty="0" err="1"/>
              <a:t>free</a:t>
            </a:r>
            <a:r>
              <a:rPr lang="tr-TR" sz="1800" dirty="0"/>
              <a:t> </a:t>
            </a:r>
            <a:r>
              <a:rPr lang="tr-TR" sz="1800" dirty="0" err="1"/>
              <a:t>radical</a:t>
            </a:r>
            <a:r>
              <a:rPr lang="tr-TR" sz="1800" dirty="0"/>
              <a:t> </a:t>
            </a:r>
            <a:r>
              <a:rPr lang="tr-TR" sz="1800" dirty="0" err="1"/>
              <a:t>mediated</a:t>
            </a:r>
            <a:r>
              <a:rPr lang="tr-TR" sz="1800" dirty="0"/>
              <a:t> </a:t>
            </a:r>
            <a:r>
              <a:rPr lang="tr-TR" sz="1800" dirty="0" err="1"/>
              <a:t>damage</a:t>
            </a:r>
            <a:r>
              <a:rPr lang="tr-TR" sz="1800" dirty="0"/>
              <a:t>. </a:t>
            </a:r>
            <a:r>
              <a:rPr lang="tr-TR" sz="1800" dirty="0" err="1"/>
              <a:t>This</a:t>
            </a:r>
            <a:r>
              <a:rPr lang="tr-TR" sz="1800" dirty="0"/>
              <a:t> </a:t>
            </a:r>
            <a:r>
              <a:rPr lang="tr-TR" sz="1800" dirty="0" err="1"/>
              <a:t>reducing</a:t>
            </a:r>
            <a:r>
              <a:rPr lang="tr-TR" sz="1800" dirty="0"/>
              <a:t> </a:t>
            </a:r>
            <a:r>
              <a:rPr lang="tr-TR" sz="1800" dirty="0" err="1"/>
              <a:t>environment</a:t>
            </a:r>
            <a:r>
              <a:rPr lang="tr-TR" sz="1800" dirty="0"/>
              <a:t> is </a:t>
            </a:r>
            <a:r>
              <a:rPr lang="tr-TR" sz="1800" dirty="0" err="1"/>
              <a:t>maintained</a:t>
            </a:r>
            <a:r>
              <a:rPr lang="tr-TR" sz="1800" dirty="0"/>
              <a:t> </a:t>
            </a:r>
            <a:r>
              <a:rPr lang="tr-TR" sz="1800" dirty="0" err="1"/>
              <a:t>by</a:t>
            </a:r>
            <a:r>
              <a:rPr lang="tr-TR" sz="1800" dirty="0"/>
              <a:t> </a:t>
            </a:r>
            <a:r>
              <a:rPr lang="tr-TR" sz="1800" dirty="0" err="1"/>
              <a:t>the</a:t>
            </a:r>
            <a:r>
              <a:rPr lang="tr-TR" sz="1800" dirty="0"/>
              <a:t> </a:t>
            </a:r>
            <a:r>
              <a:rPr lang="tr-TR" sz="1800" dirty="0" err="1"/>
              <a:t>action</a:t>
            </a:r>
            <a:r>
              <a:rPr lang="tr-TR" sz="1800" dirty="0"/>
              <a:t> of </a:t>
            </a:r>
            <a:r>
              <a:rPr lang="tr-TR" sz="1800" dirty="0" err="1"/>
              <a:t>antioxidant</a:t>
            </a:r>
            <a:r>
              <a:rPr lang="tr-TR" sz="1800" dirty="0"/>
              <a:t> </a:t>
            </a:r>
            <a:r>
              <a:rPr lang="tr-TR" sz="1800" dirty="0" err="1"/>
              <a:t>enzymes</a:t>
            </a:r>
            <a:r>
              <a:rPr lang="tr-TR" sz="1800" dirty="0"/>
              <a:t> </a:t>
            </a:r>
            <a:r>
              <a:rPr lang="tr-TR" sz="1800" dirty="0" err="1"/>
              <a:t>and</a:t>
            </a:r>
            <a:r>
              <a:rPr lang="tr-TR" sz="1800" dirty="0"/>
              <a:t> </a:t>
            </a:r>
            <a:r>
              <a:rPr lang="tr-TR" sz="1800" dirty="0" err="1"/>
              <a:t>substances</a:t>
            </a:r>
            <a:r>
              <a:rPr lang="tr-TR" sz="1800" dirty="0"/>
              <a:t>, </a:t>
            </a:r>
            <a:r>
              <a:rPr lang="tr-TR" sz="1800" dirty="0" err="1"/>
              <a:t>such</a:t>
            </a:r>
            <a:r>
              <a:rPr lang="tr-TR" sz="1800" dirty="0"/>
              <a:t> as </a:t>
            </a:r>
            <a:r>
              <a:rPr lang="tr-TR" sz="1800" dirty="0" err="1"/>
              <a:t>superoxide</a:t>
            </a:r>
            <a:r>
              <a:rPr lang="tr-TR" sz="1800" dirty="0"/>
              <a:t> </a:t>
            </a:r>
            <a:r>
              <a:rPr lang="tr-TR" sz="1800" dirty="0" err="1"/>
              <a:t>dismutase</a:t>
            </a:r>
            <a:r>
              <a:rPr lang="tr-TR" sz="1800" dirty="0"/>
              <a:t> (SOD), </a:t>
            </a:r>
            <a:r>
              <a:rPr lang="tr-TR" sz="1800" dirty="0" err="1"/>
              <a:t>catalase</a:t>
            </a:r>
            <a:r>
              <a:rPr lang="tr-TR" sz="1800" dirty="0"/>
              <a:t>, </a:t>
            </a:r>
            <a:r>
              <a:rPr lang="tr-TR" sz="1800" dirty="0" err="1"/>
              <a:t>glutathione</a:t>
            </a:r>
            <a:r>
              <a:rPr lang="tr-TR" sz="1800" dirty="0"/>
              <a:t> </a:t>
            </a:r>
            <a:r>
              <a:rPr lang="tr-TR" sz="1800" dirty="0" err="1"/>
              <a:t>peroxidase</a:t>
            </a:r>
            <a:r>
              <a:rPr lang="tr-TR" sz="1800" dirty="0"/>
              <a:t>, </a:t>
            </a:r>
            <a:r>
              <a:rPr lang="tr-TR" sz="1800" dirty="0" err="1" smtClean="0"/>
              <a:t>vitamins</a:t>
            </a:r>
            <a:r>
              <a:rPr lang="tr-TR" sz="1800" dirty="0" smtClean="0"/>
              <a:t> </a:t>
            </a:r>
            <a:r>
              <a:rPr lang="tr-TR" sz="1800" dirty="0"/>
              <a:t>C </a:t>
            </a:r>
            <a:r>
              <a:rPr lang="tr-TR" sz="1800" dirty="0" err="1"/>
              <a:t>and</a:t>
            </a:r>
            <a:r>
              <a:rPr lang="tr-TR" sz="1800" dirty="0"/>
              <a:t> </a:t>
            </a:r>
            <a:r>
              <a:rPr lang="tr-TR" sz="1800" dirty="0" smtClean="0"/>
              <a:t>E </a:t>
            </a:r>
            <a:r>
              <a:rPr lang="de-DE" sz="1800" dirty="0" smtClean="0"/>
              <a:t> </a:t>
            </a:r>
            <a:r>
              <a:rPr lang="de-DE" sz="1800" dirty="0"/>
              <a:t>(</a:t>
            </a:r>
            <a:r>
              <a:rPr lang="de-DE" sz="1800" dirty="0" err="1"/>
              <a:t>Bayir</a:t>
            </a:r>
            <a:r>
              <a:rPr lang="de-DE" sz="1800" dirty="0"/>
              <a:t>, 2005; </a:t>
            </a:r>
            <a:r>
              <a:rPr lang="de-DE" sz="1800" dirty="0" err="1"/>
              <a:t>Schafer</a:t>
            </a:r>
            <a:r>
              <a:rPr lang="de-DE" sz="1800" dirty="0"/>
              <a:t> et al., 2001). </a:t>
            </a:r>
            <a:endParaRPr lang="tr-TR" sz="1800" dirty="0" smtClean="0"/>
          </a:p>
          <a:p>
            <a:endParaRPr lang="tr-TR" sz="1800" dirty="0" smtClean="0"/>
          </a:p>
          <a:p>
            <a:r>
              <a:rPr lang="tr-TR" sz="1800" dirty="0" err="1" smtClean="0"/>
              <a:t>Due</a:t>
            </a:r>
            <a:r>
              <a:rPr lang="tr-TR" sz="1800" dirty="0" smtClean="0"/>
              <a:t> </a:t>
            </a:r>
            <a:r>
              <a:rPr lang="tr-TR" sz="1800" dirty="0" err="1" smtClean="0"/>
              <a:t>to</a:t>
            </a:r>
            <a:r>
              <a:rPr lang="tr-TR" sz="1800" dirty="0" smtClean="0"/>
              <a:t> DNA </a:t>
            </a:r>
            <a:r>
              <a:rPr lang="tr-TR" sz="1800" dirty="0" err="1" smtClean="0"/>
              <a:t>damagin</a:t>
            </a:r>
            <a:r>
              <a:rPr lang="tr-TR" sz="1800" dirty="0" smtClean="0"/>
              <a:t> </a:t>
            </a:r>
            <a:r>
              <a:rPr lang="tr-TR" sz="1800" dirty="0" err="1" smtClean="0"/>
              <a:t>effect</a:t>
            </a:r>
            <a:r>
              <a:rPr lang="tr-TR" sz="1800" dirty="0" smtClean="0"/>
              <a:t>, </a:t>
            </a:r>
            <a:r>
              <a:rPr lang="tr-TR" sz="1800" dirty="0" err="1" smtClean="0"/>
              <a:t>Reactive</a:t>
            </a:r>
            <a:r>
              <a:rPr lang="tr-TR" sz="1800" dirty="0" smtClean="0"/>
              <a:t> </a:t>
            </a:r>
            <a:r>
              <a:rPr lang="tr-TR" sz="1800" dirty="0" err="1"/>
              <a:t>oxygen</a:t>
            </a:r>
            <a:r>
              <a:rPr lang="tr-TR" sz="1800" dirty="0"/>
              <a:t> </a:t>
            </a:r>
            <a:r>
              <a:rPr lang="tr-TR" sz="1800" dirty="0" err="1"/>
              <a:t>species</a:t>
            </a:r>
            <a:r>
              <a:rPr lang="tr-TR" sz="1800" dirty="0"/>
              <a:t> </a:t>
            </a:r>
            <a:r>
              <a:rPr lang="tr-TR" sz="1800" dirty="0" err="1"/>
              <a:t>are</a:t>
            </a:r>
            <a:r>
              <a:rPr lang="tr-TR" sz="1800" dirty="0"/>
              <a:t> </a:t>
            </a:r>
            <a:r>
              <a:rPr lang="tr-TR" sz="1800" dirty="0" err="1"/>
              <a:t>key</a:t>
            </a:r>
            <a:r>
              <a:rPr lang="tr-TR" sz="1800" dirty="0"/>
              <a:t> </a:t>
            </a:r>
            <a:r>
              <a:rPr lang="tr-TR" sz="1800" dirty="0" err="1"/>
              <a:t>companents</a:t>
            </a:r>
            <a:r>
              <a:rPr lang="tr-TR" sz="1800" dirty="0"/>
              <a:t> </a:t>
            </a:r>
            <a:r>
              <a:rPr lang="tr-TR" sz="1800" dirty="0" err="1"/>
              <a:t>to</a:t>
            </a:r>
            <a:r>
              <a:rPr lang="tr-TR" sz="1800" dirty="0"/>
              <a:t> </a:t>
            </a:r>
            <a:r>
              <a:rPr lang="tr-TR" sz="1800" dirty="0" err="1"/>
              <a:t>destroy</a:t>
            </a:r>
            <a:r>
              <a:rPr lang="tr-TR" sz="1800" dirty="0"/>
              <a:t> </a:t>
            </a:r>
            <a:r>
              <a:rPr lang="tr-TR" sz="1800" dirty="0" err="1"/>
              <a:t>cancer</a:t>
            </a:r>
            <a:r>
              <a:rPr lang="tr-TR" sz="1800" dirty="0"/>
              <a:t> </a:t>
            </a:r>
            <a:r>
              <a:rPr lang="tr-TR" sz="1800" dirty="0" err="1"/>
              <a:t>cells</a:t>
            </a:r>
            <a:r>
              <a:rPr lang="tr-TR" sz="1800" dirty="0"/>
              <a:t> </a:t>
            </a:r>
            <a:r>
              <a:rPr lang="tr-TR" sz="1800" dirty="0" err="1"/>
              <a:t>via</a:t>
            </a:r>
            <a:r>
              <a:rPr lang="tr-TR" sz="1800" dirty="0"/>
              <a:t> </a:t>
            </a:r>
            <a:r>
              <a:rPr lang="tr-TR" sz="1800" dirty="0" err="1"/>
              <a:t>radiotherapy</a:t>
            </a:r>
            <a:r>
              <a:rPr lang="tr-TR" sz="1800" dirty="0"/>
              <a:t> </a:t>
            </a:r>
            <a:r>
              <a:rPr lang="tr-TR" sz="1800" dirty="0" err="1"/>
              <a:t>and</a:t>
            </a:r>
            <a:r>
              <a:rPr lang="tr-TR" sz="1800" dirty="0"/>
              <a:t> </a:t>
            </a:r>
            <a:r>
              <a:rPr lang="tr-TR" sz="1800" dirty="0" err="1" smtClean="0"/>
              <a:t>chemotherapy</a:t>
            </a:r>
            <a:endParaRPr lang="tr-TR" sz="1800" dirty="0"/>
          </a:p>
        </p:txBody>
      </p:sp>
      <p:sp>
        <p:nvSpPr>
          <p:cNvPr id="2" name="Başlık 1"/>
          <p:cNvSpPr>
            <a:spLocks noGrp="1"/>
          </p:cNvSpPr>
          <p:nvPr>
            <p:ph type="title"/>
          </p:nvPr>
        </p:nvSpPr>
        <p:spPr/>
        <p:txBody>
          <a:bodyPr>
            <a:noAutofit/>
          </a:bodyPr>
          <a:lstStyle/>
          <a:p>
            <a:pPr algn="l"/>
            <a:r>
              <a:rPr lang="tr-TR" sz="2800" dirty="0" err="1" smtClean="0"/>
              <a:t>Reactive</a:t>
            </a:r>
            <a:r>
              <a:rPr lang="tr-TR" sz="2800" dirty="0" smtClean="0"/>
              <a:t> </a:t>
            </a:r>
            <a:r>
              <a:rPr lang="tr-TR" sz="2800" dirty="0" err="1" smtClean="0"/>
              <a:t>oxygen</a:t>
            </a:r>
            <a:r>
              <a:rPr lang="tr-TR" sz="2800" dirty="0" smtClean="0"/>
              <a:t> </a:t>
            </a:r>
            <a:r>
              <a:rPr lang="tr-TR" sz="2800" dirty="0" err="1" smtClean="0"/>
              <a:t>species</a:t>
            </a:r>
            <a:r>
              <a:rPr lang="tr-TR" sz="2800" dirty="0" smtClean="0"/>
              <a:t> (ROS)</a:t>
            </a:r>
            <a:endParaRPr lang="tr-TR" sz="2600" dirty="0"/>
          </a:p>
        </p:txBody>
      </p:sp>
    </p:spTree>
    <p:extLst>
      <p:ext uri="{BB962C8B-B14F-4D97-AF65-F5344CB8AC3E}">
        <p14:creationId xmlns:p14="http://schemas.microsoft.com/office/powerpoint/2010/main" val="373303931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00201"/>
            <a:ext cx="8229600" cy="2260847"/>
          </a:xfrm>
        </p:spPr>
        <p:txBody>
          <a:bodyPr>
            <a:normAutofit/>
          </a:bodyPr>
          <a:lstStyle/>
          <a:p>
            <a:r>
              <a:rPr lang="en-US" sz="1800" dirty="0" smtClean="0"/>
              <a:t>Excessive </a:t>
            </a:r>
            <a:r>
              <a:rPr lang="en-US" sz="1800" dirty="0"/>
              <a:t>production of ROS may lead to programmed cell death and may accelerate the process of aging (</a:t>
            </a:r>
            <a:r>
              <a:rPr lang="en-US" sz="1800" dirty="0" err="1"/>
              <a:t>Chamond</a:t>
            </a:r>
            <a:r>
              <a:rPr lang="en-US" sz="1800" dirty="0"/>
              <a:t> et al., 1999). </a:t>
            </a:r>
          </a:p>
          <a:p>
            <a:endParaRPr lang="tr-TR" sz="1800" dirty="0" smtClean="0"/>
          </a:p>
          <a:p>
            <a:r>
              <a:rPr lang="en-US" sz="1800" dirty="0" smtClean="0"/>
              <a:t>For </a:t>
            </a:r>
            <a:r>
              <a:rPr lang="en-US" sz="1800" dirty="0"/>
              <a:t>a long time, reactive oxygen species (ROS) have been considered harmful mediators of inflammation owing to their highly reactive nature. However, there are an increasing number of findings suggesting that ROS can play role in anti-inflammatory and prevent autoimmune responses </a:t>
            </a:r>
            <a:endParaRPr lang="tr-TR" sz="1800" dirty="0"/>
          </a:p>
        </p:txBody>
      </p:sp>
      <p:sp>
        <p:nvSpPr>
          <p:cNvPr id="2" name="Başlık 1"/>
          <p:cNvSpPr>
            <a:spLocks noGrp="1"/>
          </p:cNvSpPr>
          <p:nvPr>
            <p:ph type="title"/>
          </p:nvPr>
        </p:nvSpPr>
        <p:spPr/>
        <p:txBody>
          <a:bodyPr>
            <a:noAutofit/>
          </a:bodyPr>
          <a:lstStyle/>
          <a:p>
            <a:pPr algn="l"/>
            <a:r>
              <a:rPr lang="tr-TR" sz="2800" dirty="0" err="1" smtClean="0"/>
              <a:t>Reactive</a:t>
            </a:r>
            <a:r>
              <a:rPr lang="tr-TR" sz="2800" dirty="0" smtClean="0"/>
              <a:t> </a:t>
            </a:r>
            <a:r>
              <a:rPr lang="tr-TR" sz="2800" dirty="0" err="1" smtClean="0"/>
              <a:t>oxygen</a:t>
            </a:r>
            <a:r>
              <a:rPr lang="tr-TR" sz="2800" dirty="0" smtClean="0"/>
              <a:t> </a:t>
            </a:r>
            <a:r>
              <a:rPr lang="tr-TR" sz="2800" dirty="0" err="1" smtClean="0"/>
              <a:t>species</a:t>
            </a:r>
            <a:r>
              <a:rPr lang="tr-TR" sz="2800" dirty="0" smtClean="0"/>
              <a:t> (ROS)</a:t>
            </a:r>
            <a:endParaRPr lang="tr-TR" sz="26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3717032"/>
            <a:ext cx="4624944" cy="259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405402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124744"/>
            <a:ext cx="8363272" cy="4133056"/>
          </a:xfrm>
        </p:spPr>
        <p:txBody>
          <a:bodyPr>
            <a:noAutofit/>
          </a:bodyPr>
          <a:lstStyle/>
          <a:p>
            <a:r>
              <a:rPr lang="tr-TR" sz="1800" b="1" i="1" dirty="0" err="1"/>
              <a:t>Apoptosis</a:t>
            </a:r>
            <a:r>
              <a:rPr lang="tr-TR" sz="1800" b="1" i="1" dirty="0"/>
              <a:t> </a:t>
            </a:r>
            <a:r>
              <a:rPr lang="tr-TR" sz="1800" b="1" i="1" dirty="0" err="1"/>
              <a:t>induction</a:t>
            </a:r>
            <a:r>
              <a:rPr lang="tr-TR" sz="1800" b="1" i="1" dirty="0"/>
              <a:t> </a:t>
            </a:r>
            <a:r>
              <a:rPr lang="tr-TR" sz="1800" b="1" i="1" dirty="0" err="1"/>
              <a:t>by</a:t>
            </a:r>
            <a:r>
              <a:rPr lang="tr-TR" sz="1800" b="1" i="1" dirty="0"/>
              <a:t> </a:t>
            </a:r>
            <a:r>
              <a:rPr lang="tr-TR" sz="1800" b="1" i="1" dirty="0" err="1"/>
              <a:t>quercetin</a:t>
            </a:r>
            <a:r>
              <a:rPr lang="tr-TR" sz="1800" b="1" i="1" dirty="0"/>
              <a:t> </a:t>
            </a:r>
            <a:endParaRPr lang="tr-TR" sz="1800" b="1" dirty="0"/>
          </a:p>
          <a:p>
            <a:r>
              <a:rPr lang="tr-TR" sz="1800" dirty="0" err="1"/>
              <a:t>Effect</a:t>
            </a:r>
            <a:r>
              <a:rPr lang="tr-TR" sz="1800" dirty="0"/>
              <a:t> of </a:t>
            </a:r>
            <a:r>
              <a:rPr lang="tr-TR" sz="1800" dirty="0" err="1"/>
              <a:t>quercetin</a:t>
            </a:r>
            <a:r>
              <a:rPr lang="tr-TR" sz="1800" dirty="0"/>
              <a:t> (</a:t>
            </a:r>
            <a:r>
              <a:rPr lang="tr-TR" sz="1400" dirty="0" err="1"/>
              <a:t>Sigma-Aldrich</a:t>
            </a:r>
            <a:r>
              <a:rPr lang="tr-TR" sz="1400" dirty="0"/>
              <a:t>, St. Louis, MO, USA</a:t>
            </a:r>
            <a:r>
              <a:rPr lang="tr-TR" sz="1800" dirty="0"/>
              <a:t>) on </a:t>
            </a:r>
            <a:r>
              <a:rPr lang="tr-TR" sz="1800" dirty="0" err="1"/>
              <a:t>the</a:t>
            </a:r>
            <a:r>
              <a:rPr lang="tr-TR" sz="1800" dirty="0"/>
              <a:t> </a:t>
            </a:r>
            <a:r>
              <a:rPr lang="en-US" sz="1800" dirty="0" err="1"/>
              <a:t>erythroleukemia</a:t>
            </a:r>
            <a:r>
              <a:rPr lang="en-US" sz="1800" dirty="0"/>
              <a:t> </a:t>
            </a:r>
            <a:r>
              <a:rPr lang="tr-TR" sz="1800" dirty="0" err="1" smtClean="0"/>
              <a:t>cell</a:t>
            </a:r>
            <a:r>
              <a:rPr lang="tr-TR" sz="1800" dirty="0" smtClean="0"/>
              <a:t> </a:t>
            </a:r>
            <a:r>
              <a:rPr lang="tr-TR" sz="1800" dirty="0" err="1" smtClean="0"/>
              <a:t>viability</a:t>
            </a:r>
            <a:r>
              <a:rPr lang="tr-TR" sz="1800" dirty="0" smtClean="0"/>
              <a:t> </a:t>
            </a:r>
            <a:r>
              <a:rPr lang="tr-TR" sz="1800" dirty="0" err="1" smtClean="0"/>
              <a:t>was</a:t>
            </a:r>
            <a:r>
              <a:rPr lang="tr-TR" sz="1800" dirty="0" smtClean="0"/>
              <a:t> </a:t>
            </a:r>
            <a:r>
              <a:rPr lang="tr-TR" sz="1800" dirty="0" err="1"/>
              <a:t>evaluated</a:t>
            </a:r>
            <a:r>
              <a:rPr lang="tr-TR" sz="1800" dirty="0"/>
              <a:t> </a:t>
            </a:r>
            <a:r>
              <a:rPr lang="tr-TR" sz="1800" dirty="0" err="1"/>
              <a:t>with</a:t>
            </a:r>
            <a:r>
              <a:rPr lang="tr-TR" sz="1800" dirty="0"/>
              <a:t> </a:t>
            </a:r>
            <a:r>
              <a:rPr lang="tr-TR" sz="1800" dirty="0" err="1"/>
              <a:t>different</a:t>
            </a:r>
            <a:r>
              <a:rPr lang="tr-TR" sz="1800" dirty="0"/>
              <a:t> </a:t>
            </a:r>
            <a:r>
              <a:rPr lang="tr-TR" sz="1800" dirty="0" err="1"/>
              <a:t>Quercetin</a:t>
            </a:r>
            <a:r>
              <a:rPr lang="tr-TR" sz="1800" dirty="0"/>
              <a:t> </a:t>
            </a:r>
            <a:r>
              <a:rPr lang="tr-TR" sz="1800" dirty="0" err="1"/>
              <a:t>concentration</a:t>
            </a:r>
            <a:r>
              <a:rPr lang="tr-TR" sz="1800" dirty="0"/>
              <a:t> (5-500 </a:t>
            </a:r>
            <a:r>
              <a:rPr lang="el-GR" sz="1800" dirty="0"/>
              <a:t>μ</a:t>
            </a:r>
            <a:r>
              <a:rPr lang="tr-TR" sz="1800" dirty="0"/>
              <a:t>M) </a:t>
            </a:r>
            <a:r>
              <a:rPr lang="tr-TR" sz="1800" dirty="0" err="1"/>
              <a:t>through</a:t>
            </a:r>
            <a:r>
              <a:rPr lang="tr-TR" sz="1800" dirty="0"/>
              <a:t> 3 </a:t>
            </a:r>
            <a:r>
              <a:rPr lang="tr-TR" sz="1800" dirty="0" err="1"/>
              <a:t>hours</a:t>
            </a:r>
            <a:r>
              <a:rPr lang="tr-TR" sz="1800" dirty="0"/>
              <a:t> </a:t>
            </a:r>
            <a:r>
              <a:rPr lang="tr-TR" sz="1800" dirty="0" err="1"/>
              <a:t>with</a:t>
            </a:r>
            <a:r>
              <a:rPr lang="tr-TR" sz="1800" dirty="0"/>
              <a:t> </a:t>
            </a:r>
            <a:r>
              <a:rPr lang="tr-TR" sz="1800" dirty="0" err="1"/>
              <a:t>Flow</a:t>
            </a:r>
            <a:r>
              <a:rPr lang="tr-TR" sz="1800" dirty="0"/>
              <a:t> </a:t>
            </a:r>
            <a:r>
              <a:rPr lang="tr-TR" sz="1800" dirty="0" err="1"/>
              <a:t>cytometer</a:t>
            </a:r>
            <a:r>
              <a:rPr lang="tr-TR" sz="1800" dirty="0"/>
              <a:t> (</a:t>
            </a:r>
            <a:r>
              <a:rPr lang="tr-TR" sz="1400" dirty="0" err="1"/>
              <a:t>Becton-Dickinson</a:t>
            </a:r>
            <a:r>
              <a:rPr lang="tr-TR" sz="1400" dirty="0"/>
              <a:t>, San </a:t>
            </a:r>
            <a:r>
              <a:rPr lang="tr-TR" sz="1400" dirty="0" err="1"/>
              <a:t>Jose</a:t>
            </a:r>
            <a:r>
              <a:rPr lang="tr-TR" sz="1400" dirty="0"/>
              <a:t>, CA, USA</a:t>
            </a:r>
            <a:r>
              <a:rPr lang="tr-TR" sz="1800" dirty="0"/>
              <a:t>). </a:t>
            </a:r>
            <a:r>
              <a:rPr lang="tr-TR" sz="1800" dirty="0" err="1"/>
              <a:t>Toxic</a:t>
            </a:r>
            <a:r>
              <a:rPr lang="tr-TR" sz="1800" dirty="0"/>
              <a:t> </a:t>
            </a:r>
            <a:r>
              <a:rPr lang="tr-TR" sz="1800" dirty="0" err="1"/>
              <a:t>dose</a:t>
            </a:r>
            <a:r>
              <a:rPr lang="tr-TR" sz="1800" dirty="0"/>
              <a:t> of </a:t>
            </a:r>
            <a:r>
              <a:rPr lang="tr-TR" sz="1800" dirty="0" err="1"/>
              <a:t>Quercetin</a:t>
            </a:r>
            <a:r>
              <a:rPr lang="tr-TR" sz="1800" dirty="0"/>
              <a:t> </a:t>
            </a:r>
            <a:r>
              <a:rPr lang="tr-TR" sz="1800" dirty="0" err="1"/>
              <a:t>concentrations</a:t>
            </a:r>
            <a:r>
              <a:rPr lang="tr-TR" sz="1800" dirty="0"/>
              <a:t> (100- 500 </a:t>
            </a:r>
            <a:r>
              <a:rPr lang="el-GR" sz="1800" dirty="0"/>
              <a:t>μ</a:t>
            </a:r>
            <a:r>
              <a:rPr lang="tr-TR" sz="1800" dirty="0"/>
              <a:t>M) </a:t>
            </a:r>
            <a:r>
              <a:rPr lang="tr-TR" sz="1800" dirty="0" err="1"/>
              <a:t>was</a:t>
            </a:r>
            <a:r>
              <a:rPr lang="tr-TR" sz="1800" dirty="0"/>
              <a:t> </a:t>
            </a:r>
            <a:r>
              <a:rPr lang="tr-TR" sz="1800" dirty="0" err="1"/>
              <a:t>evaluated</a:t>
            </a:r>
            <a:r>
              <a:rPr lang="tr-TR" sz="1800" dirty="0"/>
              <a:t> </a:t>
            </a:r>
            <a:r>
              <a:rPr lang="tr-TR" sz="1800" dirty="0" err="1"/>
              <a:t>through</a:t>
            </a:r>
            <a:r>
              <a:rPr lang="tr-TR" sz="1800" dirty="0"/>
              <a:t> 24 </a:t>
            </a:r>
            <a:r>
              <a:rPr lang="tr-TR" sz="1800" dirty="0" err="1"/>
              <a:t>hours</a:t>
            </a:r>
            <a:r>
              <a:rPr lang="tr-TR" sz="1800" dirty="0"/>
              <a:t>. </a:t>
            </a:r>
          </a:p>
          <a:p>
            <a:r>
              <a:rPr lang="en-US" sz="1800" b="1" i="1" dirty="0"/>
              <a:t>Apoptosis induction by hydrogen peroxide </a:t>
            </a:r>
            <a:endParaRPr lang="en-US" sz="1800" b="1" dirty="0"/>
          </a:p>
          <a:p>
            <a:r>
              <a:rPr lang="en-US" sz="1800" dirty="0" err="1"/>
              <a:t>erythroleukemia</a:t>
            </a:r>
            <a:r>
              <a:rPr lang="en-US" sz="1800" dirty="0"/>
              <a:t> </a:t>
            </a:r>
            <a:r>
              <a:rPr lang="en-US" sz="1800" dirty="0" smtClean="0"/>
              <a:t>cell</a:t>
            </a:r>
            <a:r>
              <a:rPr lang="tr-TR" sz="1800" dirty="0" smtClean="0"/>
              <a:t>s (K562) </a:t>
            </a:r>
            <a:r>
              <a:rPr lang="tr-TR" sz="1800" dirty="0" err="1" smtClean="0"/>
              <a:t>were</a:t>
            </a:r>
            <a:r>
              <a:rPr lang="tr-TR" sz="1800" dirty="0" smtClean="0"/>
              <a:t> </a:t>
            </a:r>
            <a:r>
              <a:rPr lang="tr-TR" sz="1800" dirty="0" err="1"/>
              <a:t>induced</a:t>
            </a:r>
            <a:r>
              <a:rPr lang="tr-TR" sz="1800" dirty="0"/>
              <a:t> </a:t>
            </a:r>
            <a:r>
              <a:rPr lang="tr-TR" sz="1800" dirty="0" err="1"/>
              <a:t>to</a:t>
            </a:r>
            <a:r>
              <a:rPr lang="tr-TR" sz="1800" dirty="0"/>
              <a:t> </a:t>
            </a:r>
            <a:r>
              <a:rPr lang="tr-TR" sz="1800" dirty="0" err="1"/>
              <a:t>apoptosis</a:t>
            </a:r>
            <a:r>
              <a:rPr lang="tr-TR" sz="1800" dirty="0"/>
              <a:t> </a:t>
            </a:r>
            <a:r>
              <a:rPr lang="tr-TR" sz="1800" dirty="0" err="1"/>
              <a:t>by</a:t>
            </a:r>
            <a:r>
              <a:rPr lang="tr-TR" sz="1800" dirty="0"/>
              <a:t> </a:t>
            </a:r>
            <a:r>
              <a:rPr lang="tr-TR" sz="1800" dirty="0" err="1" smtClean="0"/>
              <a:t>the</a:t>
            </a:r>
            <a:r>
              <a:rPr lang="tr-TR" sz="1800" dirty="0" smtClean="0"/>
              <a:t> </a:t>
            </a:r>
            <a:r>
              <a:rPr lang="tr-TR" sz="1800" dirty="0" err="1"/>
              <a:t>hydrogen</a:t>
            </a:r>
            <a:r>
              <a:rPr lang="tr-TR" sz="1800" dirty="0"/>
              <a:t> </a:t>
            </a:r>
            <a:r>
              <a:rPr lang="tr-TR" sz="1800" dirty="0" err="1"/>
              <a:t>peroxide</a:t>
            </a:r>
            <a:r>
              <a:rPr lang="tr-TR" sz="1800" dirty="0"/>
              <a:t> (</a:t>
            </a:r>
            <a:r>
              <a:rPr lang="tr-TR" sz="1200" dirty="0"/>
              <a:t>H2O2 </a:t>
            </a:r>
            <a:r>
              <a:rPr lang="tr-TR" sz="1200" dirty="0" err="1"/>
              <a:t>Riedel</a:t>
            </a:r>
            <a:r>
              <a:rPr lang="tr-TR" sz="1200" dirty="0"/>
              <a:t> de </a:t>
            </a:r>
            <a:r>
              <a:rPr lang="tr-TR" sz="1200" dirty="0" err="1"/>
              <a:t>Haen</a:t>
            </a:r>
            <a:r>
              <a:rPr lang="tr-TR" sz="1200" dirty="0"/>
              <a:t>, D3016, </a:t>
            </a:r>
            <a:r>
              <a:rPr lang="tr-TR" sz="1200" dirty="0" err="1"/>
              <a:t>Seelzel</a:t>
            </a:r>
            <a:r>
              <a:rPr lang="tr-TR" sz="1200" dirty="0"/>
              <a:t>, Germany</a:t>
            </a:r>
            <a:r>
              <a:rPr lang="tr-TR" sz="1800" dirty="0"/>
              <a:t>) in </a:t>
            </a:r>
            <a:r>
              <a:rPr lang="tr-TR" sz="1800" dirty="0" err="1"/>
              <a:t>different</a:t>
            </a:r>
            <a:r>
              <a:rPr lang="tr-TR" sz="1800" dirty="0"/>
              <a:t> </a:t>
            </a:r>
            <a:r>
              <a:rPr lang="tr-TR" sz="1800" dirty="0" err="1"/>
              <a:t>concentration</a:t>
            </a:r>
            <a:r>
              <a:rPr lang="tr-TR" sz="1800" dirty="0"/>
              <a:t> (150, 300, 600 </a:t>
            </a:r>
            <a:r>
              <a:rPr lang="el-GR" sz="1800" dirty="0"/>
              <a:t>μ</a:t>
            </a:r>
            <a:r>
              <a:rPr lang="tr-TR" sz="1800" dirty="0"/>
              <a:t>M) </a:t>
            </a:r>
            <a:r>
              <a:rPr lang="tr-TR" sz="1800" dirty="0" err="1"/>
              <a:t>and</a:t>
            </a:r>
            <a:r>
              <a:rPr lang="tr-TR" sz="1800" dirty="0"/>
              <a:t> </a:t>
            </a:r>
            <a:r>
              <a:rPr lang="tr-TR" sz="1800" dirty="0" err="1"/>
              <a:t>protective</a:t>
            </a:r>
            <a:r>
              <a:rPr lang="tr-TR" sz="1800" dirty="0"/>
              <a:t> </a:t>
            </a:r>
            <a:r>
              <a:rPr lang="tr-TR" sz="1800" dirty="0" err="1"/>
              <a:t>effect</a:t>
            </a:r>
            <a:r>
              <a:rPr lang="tr-TR" sz="1800" dirty="0"/>
              <a:t> of </a:t>
            </a:r>
            <a:r>
              <a:rPr lang="tr-TR" sz="1800" dirty="0" err="1"/>
              <a:t>Quercetin</a:t>
            </a:r>
            <a:r>
              <a:rPr lang="tr-TR" sz="1800" dirty="0"/>
              <a:t> (100 </a:t>
            </a:r>
            <a:r>
              <a:rPr lang="el-GR" sz="1800" dirty="0"/>
              <a:t>μ</a:t>
            </a:r>
            <a:r>
              <a:rPr lang="tr-TR" sz="1800" dirty="0"/>
              <a:t>M) </a:t>
            </a:r>
            <a:r>
              <a:rPr lang="tr-TR" sz="1800" dirty="0" err="1"/>
              <a:t>was</a:t>
            </a:r>
            <a:r>
              <a:rPr lang="tr-TR" sz="1800" dirty="0"/>
              <a:t> </a:t>
            </a:r>
            <a:r>
              <a:rPr lang="tr-TR" sz="1800" dirty="0" err="1"/>
              <a:t>analyzed</a:t>
            </a:r>
            <a:r>
              <a:rPr lang="tr-TR" sz="1800" dirty="0"/>
              <a:t> </a:t>
            </a:r>
            <a:r>
              <a:rPr lang="tr-TR" sz="1800" dirty="0" err="1"/>
              <a:t>through</a:t>
            </a:r>
            <a:r>
              <a:rPr lang="tr-TR" sz="1800" dirty="0"/>
              <a:t> 24 </a:t>
            </a:r>
            <a:r>
              <a:rPr lang="tr-TR" sz="1800" dirty="0" err="1"/>
              <a:t>hours</a:t>
            </a:r>
            <a:r>
              <a:rPr lang="tr-TR" sz="1800" dirty="0"/>
              <a:t>. </a:t>
            </a:r>
            <a:r>
              <a:rPr lang="tr-TR" sz="1800" dirty="0" err="1"/>
              <a:t>For</a:t>
            </a:r>
            <a:r>
              <a:rPr lang="tr-TR" sz="1800" dirty="0"/>
              <a:t> </a:t>
            </a:r>
            <a:r>
              <a:rPr lang="tr-TR" sz="1800" dirty="0" err="1"/>
              <a:t>this</a:t>
            </a:r>
            <a:r>
              <a:rPr lang="tr-TR" sz="1800" dirty="0"/>
              <a:t> </a:t>
            </a:r>
            <a:r>
              <a:rPr lang="tr-TR" sz="1800" dirty="0" err="1"/>
              <a:t>aim</a:t>
            </a:r>
            <a:r>
              <a:rPr lang="tr-TR" sz="1800" dirty="0"/>
              <a:t>, </a:t>
            </a:r>
            <a:r>
              <a:rPr lang="tr-TR" sz="1800" dirty="0" err="1"/>
              <a:t>protective</a:t>
            </a:r>
            <a:r>
              <a:rPr lang="tr-TR" sz="1800" dirty="0"/>
              <a:t> </a:t>
            </a:r>
            <a:r>
              <a:rPr lang="tr-TR" sz="1800" dirty="0" err="1"/>
              <a:t>dose</a:t>
            </a:r>
            <a:r>
              <a:rPr lang="tr-TR" sz="1800" dirty="0"/>
              <a:t> of </a:t>
            </a:r>
            <a:r>
              <a:rPr lang="tr-TR" sz="1800" dirty="0" err="1"/>
              <a:t>Quercetin</a:t>
            </a:r>
            <a:r>
              <a:rPr lang="tr-TR" sz="1800" dirty="0"/>
              <a:t> (100 </a:t>
            </a:r>
            <a:r>
              <a:rPr lang="el-GR" sz="1800" dirty="0"/>
              <a:t>μ</a:t>
            </a:r>
            <a:r>
              <a:rPr lang="tr-TR" sz="1800" dirty="0"/>
              <a:t>M) </a:t>
            </a:r>
            <a:r>
              <a:rPr lang="tr-TR" sz="1800" dirty="0" err="1"/>
              <a:t>was</a:t>
            </a:r>
            <a:r>
              <a:rPr lang="tr-TR" sz="1800" dirty="0"/>
              <a:t> </a:t>
            </a:r>
            <a:r>
              <a:rPr lang="tr-TR" sz="1800" dirty="0" err="1"/>
              <a:t>added</a:t>
            </a:r>
            <a:r>
              <a:rPr lang="tr-TR" sz="1800" dirty="0"/>
              <a:t> on </a:t>
            </a:r>
            <a:r>
              <a:rPr lang="tr-TR" sz="1800" dirty="0" err="1"/>
              <a:t>to</a:t>
            </a:r>
            <a:r>
              <a:rPr lang="tr-TR" sz="1800" dirty="0"/>
              <a:t> K562 </a:t>
            </a:r>
            <a:r>
              <a:rPr lang="tr-TR" sz="1800" dirty="0" err="1"/>
              <a:t>cell</a:t>
            </a:r>
            <a:r>
              <a:rPr lang="tr-TR" sz="1800" dirty="0"/>
              <a:t> (</a:t>
            </a:r>
            <a:r>
              <a:rPr lang="tr-TR" sz="1200" dirty="0" smtClean="0"/>
              <a:t>10^6 </a:t>
            </a:r>
            <a:r>
              <a:rPr lang="tr-TR" sz="1200" dirty="0" err="1"/>
              <a:t>cells</a:t>
            </a:r>
            <a:r>
              <a:rPr lang="tr-TR" sz="1200" dirty="0"/>
              <a:t> in 10 </a:t>
            </a:r>
            <a:r>
              <a:rPr lang="tr-TR" sz="1200" dirty="0" err="1"/>
              <a:t>mL</a:t>
            </a:r>
            <a:r>
              <a:rPr lang="tr-TR" sz="1200" dirty="0"/>
              <a:t> RPMI 1640, 10% FCS, </a:t>
            </a:r>
            <a:r>
              <a:rPr lang="tr-TR" sz="1200" dirty="0" err="1"/>
              <a:t>penicillin</a:t>
            </a:r>
            <a:r>
              <a:rPr lang="tr-TR" sz="1200" dirty="0"/>
              <a:t>/ </a:t>
            </a:r>
            <a:r>
              <a:rPr lang="tr-TR" sz="1200" dirty="0" err="1"/>
              <a:t>streptomycin</a:t>
            </a:r>
            <a:r>
              <a:rPr lang="tr-TR" sz="1800" dirty="0"/>
              <a:t>), </a:t>
            </a:r>
            <a:r>
              <a:rPr lang="tr-TR" sz="1800" dirty="0" err="1" smtClean="0"/>
              <a:t>Then</a:t>
            </a:r>
            <a:r>
              <a:rPr lang="tr-TR" sz="1800" dirty="0" smtClean="0"/>
              <a:t> </a:t>
            </a:r>
            <a:r>
              <a:rPr lang="tr-TR" sz="1800" dirty="0" err="1"/>
              <a:t>hydrogen</a:t>
            </a:r>
            <a:r>
              <a:rPr lang="tr-TR" sz="1800" dirty="0"/>
              <a:t> </a:t>
            </a:r>
            <a:r>
              <a:rPr lang="tr-TR" sz="1800" dirty="0" err="1"/>
              <a:t>peroxide</a:t>
            </a:r>
            <a:r>
              <a:rPr lang="tr-TR" sz="1800" dirty="0"/>
              <a:t> </a:t>
            </a:r>
            <a:r>
              <a:rPr lang="tr-TR" sz="1800" dirty="0" err="1"/>
              <a:t>were</a:t>
            </a:r>
            <a:r>
              <a:rPr lang="tr-TR" sz="1800" dirty="0"/>
              <a:t> </a:t>
            </a:r>
            <a:r>
              <a:rPr lang="tr-TR" sz="1800" dirty="0" err="1"/>
              <a:t>added</a:t>
            </a:r>
            <a:r>
              <a:rPr lang="tr-TR" sz="1800" dirty="0"/>
              <a:t> in </a:t>
            </a:r>
            <a:r>
              <a:rPr lang="tr-TR" sz="1800" dirty="0" err="1"/>
              <a:t>to</a:t>
            </a:r>
            <a:r>
              <a:rPr lang="tr-TR" sz="1800" dirty="0"/>
              <a:t> RPMI </a:t>
            </a:r>
            <a:r>
              <a:rPr lang="tr-TR" sz="1800" dirty="0" err="1" smtClean="0"/>
              <a:t>cell</a:t>
            </a:r>
            <a:r>
              <a:rPr lang="tr-TR" sz="1800" dirty="0" smtClean="0"/>
              <a:t> </a:t>
            </a:r>
            <a:r>
              <a:rPr lang="tr-TR" sz="1800" dirty="0" err="1" smtClean="0"/>
              <a:t>culture</a:t>
            </a:r>
            <a:r>
              <a:rPr lang="tr-TR" sz="1800" dirty="0" smtClean="0"/>
              <a:t> </a:t>
            </a:r>
            <a:r>
              <a:rPr lang="tr-TR" sz="1800" dirty="0" err="1" smtClean="0"/>
              <a:t>medium</a:t>
            </a:r>
            <a:r>
              <a:rPr lang="tr-TR" sz="1800" dirty="0"/>
              <a:t>. </a:t>
            </a:r>
          </a:p>
        </p:txBody>
      </p:sp>
      <p:sp>
        <p:nvSpPr>
          <p:cNvPr id="2" name="Başlık 1"/>
          <p:cNvSpPr>
            <a:spLocks noGrp="1"/>
          </p:cNvSpPr>
          <p:nvPr>
            <p:ph type="title"/>
          </p:nvPr>
        </p:nvSpPr>
        <p:spPr>
          <a:xfrm>
            <a:off x="467544" y="188640"/>
            <a:ext cx="8229600" cy="1252728"/>
          </a:xfrm>
        </p:spPr>
        <p:txBody>
          <a:bodyPr>
            <a:normAutofit/>
          </a:bodyPr>
          <a:lstStyle/>
          <a:p>
            <a:r>
              <a:rPr lang="tr-TR" sz="2800" dirty="0" err="1" smtClean="0"/>
              <a:t>Material</a:t>
            </a:r>
            <a:r>
              <a:rPr lang="tr-TR" sz="2800" dirty="0" smtClean="0"/>
              <a:t> </a:t>
            </a:r>
            <a:r>
              <a:rPr lang="tr-TR" sz="2800" dirty="0" err="1" smtClean="0"/>
              <a:t>and</a:t>
            </a:r>
            <a:r>
              <a:rPr lang="tr-TR" sz="2800" dirty="0" smtClean="0"/>
              <a:t> </a:t>
            </a:r>
            <a:r>
              <a:rPr lang="tr-TR" sz="2800" dirty="0" err="1" smtClean="0"/>
              <a:t>Methods</a:t>
            </a:r>
            <a:endParaRPr lang="tr-TR" sz="2800"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2534" y="4365104"/>
            <a:ext cx="3864226" cy="23835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402513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539552" y="1556792"/>
            <a:ext cx="4032448" cy="5040560"/>
          </a:xfrm>
        </p:spPr>
        <p:txBody>
          <a:bodyPr>
            <a:normAutofit fontScale="92500" lnSpcReduction="20000"/>
          </a:bodyPr>
          <a:lstStyle/>
          <a:p>
            <a:pPr algn="just"/>
            <a:r>
              <a:rPr lang="tr-TR" sz="1800" b="1" i="1" dirty="0"/>
              <a:t>FITC-</a:t>
            </a:r>
            <a:r>
              <a:rPr lang="tr-TR" sz="1800" b="1" i="1" dirty="0" err="1"/>
              <a:t>Annexin</a:t>
            </a:r>
            <a:r>
              <a:rPr lang="tr-TR" sz="1800" b="1" i="1" dirty="0"/>
              <a:t> V </a:t>
            </a:r>
            <a:r>
              <a:rPr lang="tr-TR" sz="1800" b="1" i="1" dirty="0" err="1"/>
              <a:t>staining</a:t>
            </a:r>
            <a:r>
              <a:rPr lang="tr-TR" sz="1800" b="1" i="1" dirty="0"/>
              <a:t> </a:t>
            </a:r>
            <a:r>
              <a:rPr lang="tr-TR" sz="1800" b="1" i="1" dirty="0" err="1"/>
              <a:t>assay</a:t>
            </a:r>
            <a:r>
              <a:rPr lang="tr-TR" sz="1800" b="1" i="1" dirty="0"/>
              <a:t> </a:t>
            </a:r>
            <a:r>
              <a:rPr lang="tr-TR" sz="1800" b="1" i="1" dirty="0" err="1" smtClean="0"/>
              <a:t>for</a:t>
            </a:r>
            <a:r>
              <a:rPr lang="tr-TR" sz="1800" b="1" i="1" dirty="0" smtClean="0"/>
              <a:t> </a:t>
            </a:r>
            <a:r>
              <a:rPr lang="tr-TR" sz="1800" b="1" i="1" dirty="0" err="1" smtClean="0"/>
              <a:t>apoptosis</a:t>
            </a:r>
            <a:r>
              <a:rPr lang="tr-TR" sz="1800" b="1" i="1" dirty="0" smtClean="0"/>
              <a:t> </a:t>
            </a:r>
            <a:r>
              <a:rPr lang="tr-TR" sz="1800" b="1" i="1" dirty="0" err="1" smtClean="0"/>
              <a:t>detection</a:t>
            </a:r>
            <a:endParaRPr lang="tr-TR" sz="1800" b="1" dirty="0"/>
          </a:p>
          <a:p>
            <a:pPr algn="just"/>
            <a:r>
              <a:rPr lang="en-US" sz="1800" dirty="0"/>
              <a:t>After induction with H2O2 and Quercetin, K562 cells were washed twice with PBS and suspended in 1x binding buffer (</a:t>
            </a:r>
            <a:r>
              <a:rPr lang="en-US" sz="1200" dirty="0"/>
              <a:t>10 </a:t>
            </a:r>
            <a:r>
              <a:rPr lang="en-US" sz="1200" dirty="0" err="1"/>
              <a:t>mM</a:t>
            </a:r>
            <a:r>
              <a:rPr lang="en-US" sz="1200" dirty="0"/>
              <a:t> HEPES, 140 </a:t>
            </a:r>
            <a:r>
              <a:rPr lang="en-US" sz="1200" dirty="0" err="1"/>
              <a:t>mM</a:t>
            </a:r>
            <a:r>
              <a:rPr lang="en-US" sz="1200" dirty="0"/>
              <a:t> </a:t>
            </a:r>
            <a:r>
              <a:rPr lang="en-US" sz="1200" dirty="0" err="1"/>
              <a:t>NaCl</a:t>
            </a:r>
            <a:r>
              <a:rPr lang="en-US" sz="1200" dirty="0"/>
              <a:t>, and 5 </a:t>
            </a:r>
            <a:r>
              <a:rPr lang="en-US" sz="1200" dirty="0" err="1"/>
              <a:t>mM</a:t>
            </a:r>
            <a:r>
              <a:rPr lang="en-US" sz="1200" dirty="0"/>
              <a:t> CaCl2 at pH 7.4</a:t>
            </a:r>
            <a:r>
              <a:rPr lang="en-US" sz="1800" dirty="0"/>
              <a:t>) at a concentration of </a:t>
            </a:r>
            <a:r>
              <a:rPr lang="en-US" sz="1800" dirty="0" err="1"/>
              <a:t>approx</a:t>
            </a:r>
            <a:r>
              <a:rPr lang="en-US" sz="1800" dirty="0"/>
              <a:t> </a:t>
            </a:r>
            <a:r>
              <a:rPr lang="en-US" sz="1800" dirty="0" smtClean="0"/>
              <a:t>10</a:t>
            </a:r>
            <a:r>
              <a:rPr lang="en-US" sz="1800" baseline="30000" dirty="0" smtClean="0"/>
              <a:t>5 </a:t>
            </a:r>
            <a:r>
              <a:rPr lang="en-US" sz="1800" dirty="0"/>
              <a:t>cells/ml. Five </a:t>
            </a:r>
            <a:r>
              <a:rPr lang="en-US" sz="1800" dirty="0" err="1"/>
              <a:t>μl</a:t>
            </a:r>
            <a:r>
              <a:rPr lang="en-US" sz="1800" dirty="0"/>
              <a:t> of FITC-</a:t>
            </a:r>
            <a:r>
              <a:rPr lang="en-US" sz="1800" dirty="0" err="1"/>
              <a:t>Annexin</a:t>
            </a:r>
            <a:r>
              <a:rPr lang="en-US" sz="1800" dirty="0"/>
              <a:t> V and 10 </a:t>
            </a:r>
            <a:r>
              <a:rPr lang="en-US" sz="1800" dirty="0" err="1"/>
              <a:t>μl</a:t>
            </a:r>
            <a:r>
              <a:rPr lang="en-US" sz="1800" dirty="0"/>
              <a:t> of </a:t>
            </a:r>
            <a:r>
              <a:rPr lang="en-US" sz="1800" dirty="0" err="1"/>
              <a:t>propidium</a:t>
            </a:r>
            <a:r>
              <a:rPr lang="en-US" sz="1800" dirty="0"/>
              <a:t> iodide (</a:t>
            </a:r>
            <a:r>
              <a:rPr lang="en-US" sz="1200" dirty="0"/>
              <a:t>Sigma, A2214, 1;100</a:t>
            </a:r>
            <a:r>
              <a:rPr lang="en-US" sz="1800" dirty="0"/>
              <a:t>) was added to both control and induced cell suspension from the 50 </a:t>
            </a:r>
            <a:r>
              <a:rPr lang="en-US" sz="1800" dirty="0" err="1"/>
              <a:t>μg</a:t>
            </a:r>
            <a:r>
              <a:rPr lang="en-US" sz="1800" dirty="0"/>
              <a:t>/ml stock. After incubation at room temperature for 10 minutes at dark, the fluorescence of the cells was determined immediately with a flow cytometer (</a:t>
            </a:r>
            <a:r>
              <a:rPr lang="en-US" sz="1200" dirty="0"/>
              <a:t>FACS </a:t>
            </a:r>
            <a:r>
              <a:rPr lang="en-US" sz="1200" dirty="0" err="1"/>
              <a:t>Calibur</a:t>
            </a:r>
            <a:r>
              <a:rPr lang="en-US" sz="1200" dirty="0"/>
              <a:t>, Becton-Dickinson, San Jose, CA, USA</a:t>
            </a:r>
            <a:r>
              <a:rPr lang="en-US" sz="1800" dirty="0"/>
              <a:t>). </a:t>
            </a:r>
          </a:p>
          <a:p>
            <a:pPr algn="just"/>
            <a:r>
              <a:rPr lang="tr-TR" sz="1800" b="1" i="1" dirty="0"/>
              <a:t>Statistical </a:t>
            </a:r>
            <a:r>
              <a:rPr lang="tr-TR" sz="1800" b="1" i="1" dirty="0" err="1"/>
              <a:t>analysis</a:t>
            </a:r>
            <a:r>
              <a:rPr lang="tr-TR" sz="1800" b="1" i="1" dirty="0"/>
              <a:t> </a:t>
            </a:r>
            <a:endParaRPr lang="tr-TR" sz="1800" b="1" dirty="0"/>
          </a:p>
          <a:p>
            <a:pPr algn="just"/>
            <a:r>
              <a:rPr lang="en-US" sz="1800" b="1" dirty="0"/>
              <a:t>Measurements were repeated more than 3 times and student t-test was used for statistical analysis</a:t>
            </a:r>
            <a:r>
              <a:rPr lang="en-US" sz="1800" dirty="0"/>
              <a:t>. </a:t>
            </a:r>
            <a:endParaRPr lang="tr-TR" sz="1800" dirty="0"/>
          </a:p>
        </p:txBody>
      </p:sp>
      <p:sp>
        <p:nvSpPr>
          <p:cNvPr id="2" name="Başlık 1"/>
          <p:cNvSpPr>
            <a:spLocks noGrp="1"/>
          </p:cNvSpPr>
          <p:nvPr>
            <p:ph type="title"/>
          </p:nvPr>
        </p:nvSpPr>
        <p:spPr/>
        <p:txBody>
          <a:bodyPr>
            <a:normAutofit/>
          </a:bodyPr>
          <a:lstStyle/>
          <a:p>
            <a:endParaRPr lang="tr-TR" sz="280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8064" y="1844824"/>
            <a:ext cx="3888432"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0424899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251520" y="1600200"/>
            <a:ext cx="8136904" cy="4709120"/>
          </a:xfrm>
        </p:spPr>
        <p:txBody>
          <a:bodyPr>
            <a:normAutofit fontScale="92500" lnSpcReduction="20000"/>
          </a:bodyPr>
          <a:lstStyle/>
          <a:p>
            <a:r>
              <a:rPr lang="en-US" sz="1800" dirty="0"/>
              <a:t>For the time-course and dose-response experiments, K562 </a:t>
            </a:r>
            <a:r>
              <a:rPr lang="en-US" sz="1800" dirty="0" err="1"/>
              <a:t>erythroleukemia</a:t>
            </a:r>
            <a:r>
              <a:rPr lang="en-US" sz="1800" dirty="0"/>
              <a:t> cells were treated </a:t>
            </a:r>
            <a:r>
              <a:rPr lang="en-US" sz="1800" dirty="0" smtClean="0"/>
              <a:t>with</a:t>
            </a:r>
            <a:r>
              <a:rPr lang="tr-TR" sz="1800" dirty="0" smtClean="0"/>
              <a:t> </a:t>
            </a:r>
            <a:r>
              <a:rPr lang="tr-TR" sz="1800" dirty="0" err="1" smtClean="0"/>
              <a:t>different</a:t>
            </a:r>
            <a:r>
              <a:rPr lang="tr-TR" sz="1800" dirty="0" smtClean="0"/>
              <a:t> </a:t>
            </a:r>
            <a:r>
              <a:rPr lang="tr-TR" sz="1800" dirty="0" err="1" smtClean="0"/>
              <a:t>concentration</a:t>
            </a:r>
            <a:r>
              <a:rPr lang="tr-TR" sz="1800" dirty="0" smtClean="0"/>
              <a:t> of </a:t>
            </a:r>
            <a:r>
              <a:rPr lang="tr-TR" sz="1800" dirty="0" err="1" smtClean="0"/>
              <a:t>quercetin</a:t>
            </a:r>
            <a:r>
              <a:rPr lang="en-US" sz="1800" dirty="0" smtClean="0"/>
              <a:t> </a:t>
            </a:r>
            <a:r>
              <a:rPr lang="tr-TR" sz="1800" dirty="0" smtClean="0"/>
              <a:t>(</a:t>
            </a:r>
            <a:r>
              <a:rPr lang="en-US" sz="1800" dirty="0" smtClean="0"/>
              <a:t>5</a:t>
            </a:r>
            <a:r>
              <a:rPr lang="en-US" sz="1800" dirty="0"/>
              <a:t>, 10, 20, 40, 80, 100, 200, 300, 400 and 500 </a:t>
            </a:r>
            <a:r>
              <a:rPr lang="en-US" sz="1800" dirty="0" err="1"/>
              <a:t>μM</a:t>
            </a:r>
            <a:r>
              <a:rPr lang="en-US" sz="1800" dirty="0"/>
              <a:t> of </a:t>
            </a:r>
            <a:r>
              <a:rPr lang="en-US" sz="1800" dirty="0" smtClean="0"/>
              <a:t>quercetin</a:t>
            </a:r>
            <a:r>
              <a:rPr lang="tr-TR" sz="1800" dirty="0" smtClean="0"/>
              <a:t>) </a:t>
            </a:r>
            <a:r>
              <a:rPr lang="en-US" sz="1800" dirty="0" smtClean="0"/>
              <a:t>for 3</a:t>
            </a:r>
            <a:r>
              <a:rPr lang="tr-TR" sz="1800" dirty="0" smtClean="0"/>
              <a:t> </a:t>
            </a:r>
            <a:r>
              <a:rPr lang="tr-TR" sz="1800" dirty="0" err="1" smtClean="0"/>
              <a:t>hours</a:t>
            </a:r>
            <a:r>
              <a:rPr lang="tr-TR" sz="1800" dirty="0" smtClean="0"/>
              <a:t>. </a:t>
            </a:r>
            <a:r>
              <a:rPr lang="en-US" sz="1800" dirty="0" smtClean="0"/>
              <a:t>Figure </a:t>
            </a:r>
            <a:r>
              <a:rPr lang="en-US" sz="1800" dirty="0"/>
              <a:t>1 shows that quercetin (In the 5-200 </a:t>
            </a:r>
            <a:r>
              <a:rPr lang="en-US" sz="1800" dirty="0" err="1"/>
              <a:t>μM</a:t>
            </a:r>
            <a:r>
              <a:rPr lang="en-US" sz="1800" dirty="0"/>
              <a:t> doses for 3 hours) caused slight increase of K562 cells viability </a:t>
            </a:r>
            <a:r>
              <a:rPr lang="tr-TR" sz="1800" dirty="0" smtClean="0"/>
              <a:t>(</a:t>
            </a:r>
            <a:r>
              <a:rPr lang="tr-TR" sz="1800" dirty="0" err="1" smtClean="0"/>
              <a:t>number</a:t>
            </a:r>
            <a:r>
              <a:rPr lang="tr-TR" sz="1800" dirty="0" smtClean="0"/>
              <a:t> of </a:t>
            </a:r>
            <a:r>
              <a:rPr lang="tr-TR" sz="1800" dirty="0" err="1" smtClean="0"/>
              <a:t>alive</a:t>
            </a:r>
            <a:r>
              <a:rPr lang="tr-TR" sz="1800" dirty="0" smtClean="0"/>
              <a:t> </a:t>
            </a:r>
            <a:r>
              <a:rPr lang="tr-TR" sz="1800" dirty="0" err="1" smtClean="0"/>
              <a:t>cells</a:t>
            </a:r>
            <a:r>
              <a:rPr lang="tr-TR" sz="1800" dirty="0" smtClean="0"/>
              <a:t> ) </a:t>
            </a:r>
            <a:r>
              <a:rPr lang="en-US" sz="1800" dirty="0" smtClean="0"/>
              <a:t>(Figure </a:t>
            </a:r>
            <a:r>
              <a:rPr lang="en-US" sz="1800" dirty="0"/>
              <a:t>1) but high doses of quercetin (over than 200 </a:t>
            </a:r>
            <a:r>
              <a:rPr lang="en-US" sz="1800" dirty="0" err="1"/>
              <a:t>μM</a:t>
            </a:r>
            <a:r>
              <a:rPr lang="en-US" sz="1800" dirty="0"/>
              <a:t>) caused to increase of apoptotic cell death (p&lt;0.01</a:t>
            </a:r>
            <a:r>
              <a:rPr lang="en-US" sz="1800" dirty="0" smtClean="0"/>
              <a:t>)</a:t>
            </a:r>
            <a:r>
              <a:rPr lang="tr-TR" sz="1800" dirty="0" smtClean="0"/>
              <a:t>.</a:t>
            </a:r>
          </a:p>
          <a:p>
            <a:endParaRPr lang="tr-TR" sz="1800" dirty="0"/>
          </a:p>
          <a:p>
            <a:r>
              <a:rPr lang="tr-TR" sz="1800" dirty="0" err="1" smtClean="0"/>
              <a:t>Some</a:t>
            </a:r>
            <a:r>
              <a:rPr lang="tr-TR" sz="1800" dirty="0" smtClean="0"/>
              <a:t> of </a:t>
            </a:r>
            <a:r>
              <a:rPr lang="tr-TR" sz="1800" dirty="0" err="1" smtClean="0"/>
              <a:t>previosly</a:t>
            </a:r>
            <a:r>
              <a:rPr lang="tr-TR" sz="1800" dirty="0" smtClean="0"/>
              <a:t> </a:t>
            </a:r>
            <a:r>
              <a:rPr lang="tr-TR" sz="1800" dirty="0" err="1" smtClean="0"/>
              <a:t>studies</a:t>
            </a:r>
            <a:r>
              <a:rPr lang="tr-TR" sz="1800" dirty="0" smtClean="0"/>
              <a:t> </a:t>
            </a:r>
            <a:r>
              <a:rPr lang="tr-TR" sz="1800" dirty="0" err="1" smtClean="0"/>
              <a:t>were</a:t>
            </a:r>
            <a:r>
              <a:rPr lang="tr-TR" sz="1800" dirty="0" smtClean="0"/>
              <a:t> </a:t>
            </a:r>
            <a:r>
              <a:rPr lang="tr-TR" sz="1800" dirty="0" err="1" smtClean="0"/>
              <a:t>indicate</a:t>
            </a:r>
            <a:r>
              <a:rPr lang="tr-TR" sz="1800" dirty="0" smtClean="0"/>
              <a:t> </a:t>
            </a:r>
            <a:r>
              <a:rPr lang="tr-TR" sz="1800" dirty="0" err="1" smtClean="0"/>
              <a:t>to</a:t>
            </a:r>
            <a:r>
              <a:rPr lang="tr-TR" sz="1800" dirty="0" smtClean="0"/>
              <a:t> </a:t>
            </a:r>
            <a:r>
              <a:rPr lang="tr-TR" sz="1800" dirty="0" err="1" smtClean="0"/>
              <a:t>apoptotic</a:t>
            </a:r>
            <a:r>
              <a:rPr lang="tr-TR" sz="1800" dirty="0" smtClean="0"/>
              <a:t> </a:t>
            </a:r>
            <a:r>
              <a:rPr lang="tr-TR" sz="1800" dirty="0" err="1" smtClean="0"/>
              <a:t>effect</a:t>
            </a:r>
            <a:r>
              <a:rPr lang="tr-TR" sz="1800" dirty="0" smtClean="0"/>
              <a:t> of </a:t>
            </a:r>
            <a:r>
              <a:rPr lang="tr-TR" sz="1800" dirty="0" err="1" smtClean="0"/>
              <a:t>quercetin</a:t>
            </a:r>
            <a:r>
              <a:rPr lang="tr-TR" sz="1800" dirty="0" smtClean="0"/>
              <a:t> </a:t>
            </a:r>
            <a:r>
              <a:rPr lang="tr-TR" sz="1800" dirty="0" err="1" smtClean="0"/>
              <a:t>even</a:t>
            </a:r>
            <a:r>
              <a:rPr lang="tr-TR" sz="1800" dirty="0" smtClean="0"/>
              <a:t> </a:t>
            </a:r>
            <a:r>
              <a:rPr lang="tr-TR" sz="1800" dirty="0" err="1" smtClean="0"/>
              <a:t>if</a:t>
            </a:r>
            <a:r>
              <a:rPr lang="tr-TR" sz="1800" dirty="0" smtClean="0"/>
              <a:t> </a:t>
            </a:r>
            <a:r>
              <a:rPr lang="tr-TR" sz="1800" dirty="0" err="1" smtClean="0"/>
              <a:t>low</a:t>
            </a:r>
            <a:r>
              <a:rPr lang="tr-TR" sz="1800" dirty="0" smtClean="0"/>
              <a:t> </a:t>
            </a:r>
            <a:r>
              <a:rPr lang="tr-TR" sz="1800" dirty="0" err="1" smtClean="0"/>
              <a:t>quercetin</a:t>
            </a:r>
            <a:r>
              <a:rPr lang="tr-TR" sz="1800" dirty="0" smtClean="0"/>
              <a:t> </a:t>
            </a:r>
            <a:r>
              <a:rPr lang="tr-TR" sz="1800" dirty="0" err="1" smtClean="0"/>
              <a:t>doses</a:t>
            </a:r>
            <a:r>
              <a:rPr lang="tr-TR" sz="1800" dirty="0" smtClean="0"/>
              <a:t> </a:t>
            </a:r>
            <a:r>
              <a:rPr lang="tr-TR" sz="1800" dirty="0" err="1" smtClean="0"/>
              <a:t>such</a:t>
            </a:r>
            <a:r>
              <a:rPr lang="tr-TR" sz="1800" dirty="0" smtClean="0"/>
              <a:t> as 5 </a:t>
            </a:r>
            <a:r>
              <a:rPr lang="tr-TR" sz="1800" dirty="0" err="1" smtClean="0"/>
              <a:t>to</a:t>
            </a:r>
            <a:r>
              <a:rPr lang="tr-TR" sz="1800" dirty="0" smtClean="0"/>
              <a:t> 100 </a:t>
            </a:r>
            <a:r>
              <a:rPr lang="en-US" sz="1800" dirty="0" err="1"/>
              <a:t>μM</a:t>
            </a:r>
            <a:r>
              <a:rPr lang="tr-TR" sz="1800" dirty="0" smtClean="0"/>
              <a:t> in </a:t>
            </a:r>
            <a:r>
              <a:rPr lang="tr-TR" sz="1800" dirty="0" err="1" smtClean="0"/>
              <a:t>the</a:t>
            </a:r>
            <a:r>
              <a:rPr lang="tr-TR" sz="1800" dirty="0" smtClean="0"/>
              <a:t> </a:t>
            </a:r>
            <a:r>
              <a:rPr lang="tr-TR" sz="1800" dirty="0" err="1" smtClean="0"/>
              <a:t>literature</a:t>
            </a:r>
            <a:r>
              <a:rPr lang="tr-TR" sz="1800" dirty="0" smtClean="0"/>
              <a:t> !</a:t>
            </a:r>
          </a:p>
          <a:p>
            <a:endParaRPr lang="tr-TR" sz="1800" dirty="0"/>
          </a:p>
          <a:p>
            <a:r>
              <a:rPr lang="tr-TR" sz="1800" b="1" dirty="0" smtClean="0"/>
              <a:t>As </a:t>
            </a:r>
            <a:r>
              <a:rPr lang="tr-TR" sz="1800" b="1" dirty="0" err="1" smtClean="0"/>
              <a:t>we</a:t>
            </a:r>
            <a:r>
              <a:rPr lang="tr-TR" sz="1800" b="1" dirty="0" smtClean="0"/>
              <a:t> </a:t>
            </a:r>
            <a:r>
              <a:rPr lang="tr-TR" sz="1800" b="1" dirty="0" err="1" smtClean="0"/>
              <a:t>expected</a:t>
            </a:r>
            <a:r>
              <a:rPr lang="tr-TR" sz="1800" b="1" dirty="0"/>
              <a:t>, </a:t>
            </a:r>
            <a:r>
              <a:rPr lang="tr-TR" sz="1800" b="1" dirty="0" err="1"/>
              <a:t>Contrary</a:t>
            </a:r>
            <a:r>
              <a:rPr lang="tr-TR" sz="1800" b="1" dirty="0"/>
              <a:t> </a:t>
            </a:r>
            <a:r>
              <a:rPr lang="tr-TR" sz="1800" b="1" dirty="0" err="1"/>
              <a:t>to</a:t>
            </a:r>
            <a:r>
              <a:rPr lang="tr-TR" sz="1800" b="1" dirty="0"/>
              <a:t> </a:t>
            </a:r>
            <a:r>
              <a:rPr lang="tr-TR" sz="1800" b="1" dirty="0" err="1"/>
              <a:t>the</a:t>
            </a:r>
            <a:r>
              <a:rPr lang="tr-TR" sz="1800" b="1" dirty="0"/>
              <a:t> </a:t>
            </a:r>
            <a:r>
              <a:rPr lang="tr-TR" sz="1800" b="1" dirty="0" err="1"/>
              <a:t>literature</a:t>
            </a:r>
            <a:r>
              <a:rPr lang="tr-TR" sz="1800" b="1" dirty="0"/>
              <a:t> </a:t>
            </a:r>
            <a:r>
              <a:rPr lang="tr-TR" sz="1800" b="1" dirty="0" smtClean="0"/>
              <a:t>, </a:t>
            </a:r>
            <a:r>
              <a:rPr lang="tr-TR" sz="1800" b="1" dirty="0" err="1" smtClean="0"/>
              <a:t>quercetin</a:t>
            </a:r>
            <a:r>
              <a:rPr lang="tr-TR" sz="1800" b="1" dirty="0" smtClean="0"/>
              <a:t> has </a:t>
            </a:r>
            <a:r>
              <a:rPr lang="tr-TR" sz="1800" b="1" dirty="0" err="1" smtClean="0"/>
              <a:t>protective</a:t>
            </a:r>
            <a:r>
              <a:rPr lang="tr-TR" sz="1800" b="1" dirty="0" smtClean="0"/>
              <a:t> </a:t>
            </a:r>
            <a:r>
              <a:rPr lang="tr-TR" sz="1800" b="1" dirty="0" err="1" smtClean="0"/>
              <a:t>potential</a:t>
            </a:r>
            <a:r>
              <a:rPr lang="tr-TR" sz="1800" b="1" dirty="0" smtClean="0"/>
              <a:t> </a:t>
            </a:r>
            <a:r>
              <a:rPr lang="tr-TR" sz="1800" b="1" dirty="0" err="1" smtClean="0"/>
              <a:t>over</a:t>
            </a:r>
            <a:r>
              <a:rPr lang="tr-TR" sz="1800" b="1" dirty="0" smtClean="0"/>
              <a:t> </a:t>
            </a:r>
            <a:r>
              <a:rPr lang="tr-TR" sz="1800" b="1" dirty="0" err="1" smtClean="0"/>
              <a:t>the</a:t>
            </a:r>
            <a:r>
              <a:rPr lang="tr-TR" sz="1800" b="1" dirty="0" smtClean="0"/>
              <a:t> </a:t>
            </a:r>
            <a:r>
              <a:rPr lang="tr-TR" sz="1800" b="1" dirty="0" err="1" smtClean="0"/>
              <a:t>cells</a:t>
            </a:r>
            <a:r>
              <a:rPr lang="tr-TR" sz="1800" b="1" dirty="0" smtClean="0"/>
              <a:t> in </a:t>
            </a:r>
            <a:r>
              <a:rPr lang="tr-TR" sz="1800" b="1" dirty="0" err="1" smtClean="0"/>
              <a:t>the</a:t>
            </a:r>
            <a:r>
              <a:rPr lang="tr-TR" sz="1800" b="1" dirty="0" smtClean="0"/>
              <a:t> normal </a:t>
            </a:r>
            <a:r>
              <a:rPr lang="tr-TR" sz="1800" b="1" dirty="0" err="1" smtClean="0"/>
              <a:t>environment</a:t>
            </a:r>
            <a:r>
              <a:rPr lang="tr-TR" sz="1800" b="1" dirty="0" smtClean="0"/>
              <a:t>  </a:t>
            </a:r>
          </a:p>
          <a:p>
            <a:endParaRPr lang="tr-TR" sz="1800" b="1" dirty="0"/>
          </a:p>
          <a:p>
            <a:r>
              <a:rPr lang="en-US" sz="1800" dirty="0"/>
              <a:t>For second experiment K562 cells were treated with 100, 200, 300, 400 and 500 </a:t>
            </a:r>
            <a:r>
              <a:rPr lang="en-US" sz="1800" dirty="0" err="1"/>
              <a:t>μM</a:t>
            </a:r>
            <a:r>
              <a:rPr lang="en-US" sz="1800" dirty="0"/>
              <a:t> of quercetin for 24 h. Toxic doses of quercetin (doses higher than 100 </a:t>
            </a:r>
            <a:r>
              <a:rPr lang="en-US" sz="1800" dirty="0" err="1"/>
              <a:t>μM</a:t>
            </a:r>
            <a:r>
              <a:rPr lang="en-US" sz="1800" dirty="0"/>
              <a:t>, 24 hours) resulted with decrease of K562 cell viability as expected (p&lt;0.01) (Figure 2). </a:t>
            </a:r>
            <a:endParaRPr lang="tr-TR" sz="1800" dirty="0"/>
          </a:p>
          <a:p>
            <a:endParaRPr lang="tr-TR" sz="1800" dirty="0"/>
          </a:p>
          <a:p>
            <a:r>
              <a:rPr lang="en-US" sz="1800" dirty="0"/>
              <a:t>Thus, 50-100 </a:t>
            </a:r>
            <a:r>
              <a:rPr lang="en-US" sz="1800" dirty="0" err="1"/>
              <a:t>μM</a:t>
            </a:r>
            <a:r>
              <a:rPr lang="en-US" sz="1800" dirty="0"/>
              <a:t> of quercetin was determined as the </a:t>
            </a:r>
            <a:r>
              <a:rPr lang="tr-TR" sz="1800"/>
              <a:t>p</a:t>
            </a:r>
            <a:r>
              <a:rPr lang="en-US" sz="1800" smtClean="0"/>
              <a:t>rotective</a:t>
            </a:r>
            <a:r>
              <a:rPr lang="en-US" sz="1800" dirty="0" smtClean="0"/>
              <a:t> </a:t>
            </a:r>
            <a:r>
              <a:rPr lang="en-US" sz="1800" dirty="0"/>
              <a:t>quercetin dose </a:t>
            </a:r>
            <a:r>
              <a:rPr lang="en-US" sz="1800" dirty="0" smtClean="0"/>
              <a:t>range</a:t>
            </a:r>
            <a:r>
              <a:rPr lang="tr-TR" sz="1800" dirty="0"/>
              <a:t> </a:t>
            </a:r>
            <a:r>
              <a:rPr lang="tr-TR" sz="1800" dirty="0" err="1" smtClean="0"/>
              <a:t>for</a:t>
            </a:r>
            <a:r>
              <a:rPr lang="tr-TR" sz="1800" dirty="0" smtClean="0"/>
              <a:t> </a:t>
            </a:r>
            <a:r>
              <a:rPr lang="tr-TR" sz="1800" dirty="0" err="1" smtClean="0"/>
              <a:t>the</a:t>
            </a:r>
            <a:r>
              <a:rPr lang="tr-TR" sz="1800" dirty="0" smtClean="0"/>
              <a:t> </a:t>
            </a:r>
            <a:r>
              <a:rPr lang="tr-TR" sz="1800" dirty="0" err="1" smtClean="0"/>
              <a:t>cells</a:t>
            </a:r>
            <a:endParaRPr lang="tr-TR" sz="1800" dirty="0"/>
          </a:p>
        </p:txBody>
      </p:sp>
      <p:sp>
        <p:nvSpPr>
          <p:cNvPr id="2" name="Başlık 1"/>
          <p:cNvSpPr>
            <a:spLocks noGrp="1"/>
          </p:cNvSpPr>
          <p:nvPr>
            <p:ph type="title"/>
          </p:nvPr>
        </p:nvSpPr>
        <p:spPr/>
        <p:txBody>
          <a:bodyPr>
            <a:normAutofit/>
          </a:bodyPr>
          <a:lstStyle/>
          <a:p>
            <a:r>
              <a:rPr lang="tr-TR" sz="2800" b="1" dirty="0" err="1"/>
              <a:t>Results</a:t>
            </a:r>
            <a:r>
              <a:rPr lang="tr-TR" sz="2800" b="1" dirty="0"/>
              <a:t> </a:t>
            </a:r>
            <a:endParaRPr lang="tr-TR" sz="2800" dirty="0"/>
          </a:p>
        </p:txBody>
      </p:sp>
    </p:spTree>
    <p:extLst>
      <p:ext uri="{BB962C8B-B14F-4D97-AF65-F5344CB8AC3E}">
        <p14:creationId xmlns:p14="http://schemas.microsoft.com/office/powerpoint/2010/main" val="50424899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1301402508"/>
              </p:ext>
            </p:extLst>
          </p:nvPr>
        </p:nvGraphicFramePr>
        <p:xfrm>
          <a:off x="136837" y="1268760"/>
          <a:ext cx="4370997" cy="4536504"/>
        </p:xfrm>
        <a:graphic>
          <a:graphicData uri="http://schemas.openxmlformats.org/drawingml/2006/chart">
            <c:chart xmlns:c="http://schemas.openxmlformats.org/drawingml/2006/chart" xmlns:r="http://schemas.openxmlformats.org/officeDocument/2006/relationships" r:id="rId2"/>
          </a:graphicData>
        </a:graphic>
      </p:graphicFrame>
      <p:sp>
        <p:nvSpPr>
          <p:cNvPr id="2" name="Dikdörtgen 1"/>
          <p:cNvSpPr/>
          <p:nvPr/>
        </p:nvSpPr>
        <p:spPr>
          <a:xfrm>
            <a:off x="159241" y="5984674"/>
            <a:ext cx="4392488" cy="646331"/>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Figure 1. Effect of Quercetin Over the Viability of </a:t>
            </a:r>
            <a:r>
              <a:rPr lang="en-US" sz="1200" b="1" dirty="0" smtClean="0">
                <a:latin typeface="Times New Roman" panose="02020603050405020304" pitchFamily="18" charset="0"/>
                <a:cs typeface="Times New Roman" panose="02020603050405020304" pitchFamily="18" charset="0"/>
              </a:rPr>
              <a:t>K562</a:t>
            </a:r>
            <a:r>
              <a:rPr lang="tr-TR" sz="1200" b="1" dirty="0" smtClean="0">
                <a:latin typeface="Times New Roman" panose="02020603050405020304" pitchFamily="18" charset="0"/>
                <a:cs typeface="Times New Roman" panose="02020603050405020304" pitchFamily="18" charset="0"/>
              </a:rPr>
              <a:t> </a:t>
            </a:r>
            <a:r>
              <a:rPr lang="en-US" sz="1200" b="1" dirty="0" smtClean="0">
                <a:latin typeface="Times New Roman" panose="02020603050405020304" pitchFamily="18" charset="0"/>
                <a:cs typeface="Times New Roman" panose="02020603050405020304" pitchFamily="18" charset="0"/>
              </a:rPr>
              <a:t>Cells </a:t>
            </a:r>
            <a:r>
              <a:rPr lang="en-US" sz="1200" b="1" dirty="0">
                <a:latin typeface="Times New Roman" panose="02020603050405020304" pitchFamily="18" charset="0"/>
                <a:cs typeface="Times New Roman" panose="02020603050405020304" pitchFamily="18" charset="0"/>
              </a:rPr>
              <a:t>for 3 Hours</a:t>
            </a:r>
            <a:r>
              <a:rPr lang="en-US" sz="1200" dirty="0">
                <a:latin typeface="Times New Roman" panose="02020603050405020304" pitchFamily="18" charset="0"/>
                <a:cs typeface="Times New Roman" panose="02020603050405020304" pitchFamily="18" charset="0"/>
              </a:rPr>
              <a:t>. Non-apoptotic cell rate (% viable cells) </a:t>
            </a:r>
            <a:r>
              <a:rPr lang="en-US" sz="1200" dirty="0" smtClean="0">
                <a:latin typeface="Times New Roman" panose="02020603050405020304" pitchFamily="18" charset="0"/>
                <a:cs typeface="Times New Roman" panose="02020603050405020304" pitchFamily="18" charset="0"/>
              </a:rPr>
              <a:t>was</a:t>
            </a:r>
            <a:r>
              <a:rPr lang="tr-TR" sz="1200" dirty="0" smtClean="0">
                <a:latin typeface="Times New Roman" panose="02020603050405020304" pitchFamily="18" charset="0"/>
                <a:cs typeface="Times New Roman" panose="02020603050405020304" pitchFamily="18" charset="0"/>
              </a:rPr>
              <a:t> </a:t>
            </a:r>
            <a:r>
              <a:rPr lang="en-US" sz="1200" dirty="0" smtClean="0">
                <a:latin typeface="Times New Roman" panose="02020603050405020304" pitchFamily="18" charset="0"/>
                <a:cs typeface="Times New Roman" panose="02020603050405020304" pitchFamily="18" charset="0"/>
              </a:rPr>
              <a:t>assessed </a:t>
            </a:r>
            <a:r>
              <a:rPr lang="en-US" sz="1200" dirty="0">
                <a:latin typeface="Times New Roman" panose="02020603050405020304" pitchFamily="18" charset="0"/>
                <a:cs typeface="Times New Roman" panose="02020603050405020304" pitchFamily="18" charset="0"/>
              </a:rPr>
              <a:t>by FITC-</a:t>
            </a:r>
            <a:r>
              <a:rPr lang="en-US" sz="1200" dirty="0" err="1">
                <a:latin typeface="Times New Roman" panose="02020603050405020304" pitchFamily="18" charset="0"/>
                <a:cs typeface="Times New Roman" panose="02020603050405020304" pitchFamily="18" charset="0"/>
              </a:rPr>
              <a:t>Annexin</a:t>
            </a:r>
            <a:r>
              <a:rPr lang="en-US" sz="1200" dirty="0">
                <a:latin typeface="Times New Roman" panose="02020603050405020304" pitchFamily="18" charset="0"/>
                <a:cs typeface="Times New Roman" panose="02020603050405020304" pitchFamily="18" charset="0"/>
              </a:rPr>
              <a:t> V/PI flow cytometer assay. *p&lt;0.05</a:t>
            </a:r>
            <a:endParaRPr lang="tr-TR" sz="1200" dirty="0">
              <a:latin typeface="Times New Roman" panose="02020603050405020304" pitchFamily="18" charset="0"/>
              <a:cs typeface="Times New Roman" panose="02020603050405020304" pitchFamily="18" charset="0"/>
            </a:endParaRPr>
          </a:p>
        </p:txBody>
      </p:sp>
      <p:graphicFrame>
        <p:nvGraphicFramePr>
          <p:cNvPr id="5" name="Chart 2"/>
          <p:cNvGraphicFramePr>
            <a:graphicFrameLocks/>
          </p:cNvGraphicFramePr>
          <p:nvPr>
            <p:extLst>
              <p:ext uri="{D42A27DB-BD31-4B8C-83A1-F6EECF244321}">
                <p14:modId xmlns:p14="http://schemas.microsoft.com/office/powerpoint/2010/main" val="2011336053"/>
              </p:ext>
            </p:extLst>
          </p:nvPr>
        </p:nvGraphicFramePr>
        <p:xfrm>
          <a:off x="4788024" y="1484784"/>
          <a:ext cx="3794859" cy="4248472"/>
        </p:xfrm>
        <a:graphic>
          <a:graphicData uri="http://schemas.openxmlformats.org/drawingml/2006/chart">
            <c:chart xmlns:c="http://schemas.openxmlformats.org/drawingml/2006/chart" xmlns:r="http://schemas.openxmlformats.org/officeDocument/2006/relationships" r:id="rId3"/>
          </a:graphicData>
        </a:graphic>
      </p:graphicFrame>
      <p:sp>
        <p:nvSpPr>
          <p:cNvPr id="6" name="Dikdörtgen 5"/>
          <p:cNvSpPr/>
          <p:nvPr/>
        </p:nvSpPr>
        <p:spPr>
          <a:xfrm>
            <a:off x="4704738" y="5982379"/>
            <a:ext cx="4346193" cy="830997"/>
          </a:xfrm>
          <a:prstGeom prst="rect">
            <a:avLst/>
          </a:prstGeom>
        </p:spPr>
        <p:txBody>
          <a:bodyPr wrap="square">
            <a:spAutoFit/>
          </a:bodyPr>
          <a:lstStyle/>
          <a:p>
            <a:r>
              <a:rPr lang="en-US" sz="1200" b="1" dirty="0">
                <a:latin typeface="Times New Roman" panose="02020603050405020304" pitchFamily="18" charset="0"/>
                <a:cs typeface="Times New Roman" panose="02020603050405020304" pitchFamily="18" charset="0"/>
              </a:rPr>
              <a:t>Figure 2. Effect of Quercetin Toxic Doses Over the K562 Cells Viability for 24 Hours. </a:t>
            </a:r>
            <a:r>
              <a:rPr lang="en-US" sz="1200" dirty="0">
                <a:latin typeface="Times New Roman" panose="02020603050405020304" pitchFamily="18" charset="0"/>
                <a:cs typeface="Times New Roman" panose="02020603050405020304" pitchFamily="18" charset="0"/>
              </a:rPr>
              <a:t>Non-apoptotic cells rate (% viable cells) was assessed by FITC-</a:t>
            </a:r>
            <a:r>
              <a:rPr lang="en-US" sz="1200" dirty="0" err="1">
                <a:latin typeface="Times New Roman" panose="02020603050405020304" pitchFamily="18" charset="0"/>
                <a:cs typeface="Times New Roman" panose="02020603050405020304" pitchFamily="18" charset="0"/>
              </a:rPr>
              <a:t>Annexin</a:t>
            </a:r>
            <a:r>
              <a:rPr lang="en-US" sz="1200" dirty="0">
                <a:latin typeface="Times New Roman" panose="02020603050405020304" pitchFamily="18" charset="0"/>
                <a:cs typeface="Times New Roman" panose="02020603050405020304" pitchFamily="18" charset="0"/>
              </a:rPr>
              <a:t> V/PI flow cytometer assay. *p&lt;0.05, **p&lt;0.01, ***p&lt;0.001 </a:t>
            </a:r>
            <a:endParaRPr lang="tr-TR" sz="1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564089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4200" r="3278"/>
          <a:stretch/>
        </p:blipFill>
        <p:spPr bwMode="auto">
          <a:xfrm>
            <a:off x="4437318" y="1552717"/>
            <a:ext cx="4527170" cy="46125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Başlık 1"/>
          <p:cNvSpPr>
            <a:spLocks noGrp="1"/>
          </p:cNvSpPr>
          <p:nvPr>
            <p:ph type="title"/>
          </p:nvPr>
        </p:nvSpPr>
        <p:spPr/>
        <p:txBody>
          <a:bodyPr>
            <a:normAutofit/>
          </a:bodyPr>
          <a:lstStyle/>
          <a:p>
            <a:endParaRPr lang="tr-TR" sz="2800"/>
          </a:p>
        </p:txBody>
      </p:sp>
      <p:sp>
        <p:nvSpPr>
          <p:cNvPr id="5" name="Dikdörtgen 4"/>
          <p:cNvSpPr/>
          <p:nvPr/>
        </p:nvSpPr>
        <p:spPr>
          <a:xfrm>
            <a:off x="107504" y="1412776"/>
            <a:ext cx="4176464" cy="5078313"/>
          </a:xfrm>
          <a:prstGeom prst="rect">
            <a:avLst/>
          </a:prstGeom>
        </p:spPr>
        <p:txBody>
          <a:bodyPr wrap="square">
            <a:spAutoFit/>
          </a:bodyPr>
          <a:lstStyle/>
          <a:p>
            <a:pPr marL="285750" indent="-285750">
              <a:buFont typeface="Arial" panose="020B0604020202020204" pitchFamily="34" charset="0"/>
              <a:buChar char="•"/>
            </a:pPr>
            <a:r>
              <a:rPr lang="en-US" dirty="0"/>
              <a:t>In third probe, hydrogen peroxide (H2O2) was applied in dose 150, 300 and 600 </a:t>
            </a:r>
            <a:r>
              <a:rPr lang="en-US" dirty="0" err="1"/>
              <a:t>μM</a:t>
            </a:r>
            <a:r>
              <a:rPr lang="en-US" dirty="0"/>
              <a:t> for 24h. Kind of ROS, hydrogen peroxide (H2O2) induced apoptosis of K562 cells had been shown previously and similar results was obtained in our study (p&lt;0.01) (Figure </a:t>
            </a:r>
            <a:r>
              <a:rPr lang="en-US" dirty="0" smtClean="0"/>
              <a:t>3). </a:t>
            </a:r>
            <a:endParaRPr lang="tr-TR" dirty="0" smtClean="0"/>
          </a:p>
          <a:p>
            <a:pPr marL="285750" indent="-285750">
              <a:buFont typeface="Arial" panose="020B0604020202020204" pitchFamily="34" charset="0"/>
              <a:buChar char="•"/>
            </a:pPr>
            <a:r>
              <a:rPr lang="en-US" dirty="0" smtClean="0"/>
              <a:t>To </a:t>
            </a:r>
            <a:r>
              <a:rPr lang="en-US" dirty="0"/>
              <a:t>determine preventive role of quercetin (free radical scavenger flavonoid) against to H2O2 (ROS) induced </a:t>
            </a:r>
            <a:r>
              <a:rPr lang="tr-TR" dirty="0" err="1"/>
              <a:t>apoptosis</a:t>
            </a:r>
            <a:r>
              <a:rPr lang="tr-TR" dirty="0"/>
              <a:t>, 100 </a:t>
            </a:r>
            <a:r>
              <a:rPr lang="el-GR" dirty="0"/>
              <a:t>μ</a:t>
            </a:r>
            <a:r>
              <a:rPr lang="tr-TR" dirty="0"/>
              <a:t>M of </a:t>
            </a:r>
            <a:r>
              <a:rPr lang="tr-TR" dirty="0" err="1"/>
              <a:t>quercetin</a:t>
            </a:r>
            <a:r>
              <a:rPr lang="tr-TR" dirty="0"/>
              <a:t> </a:t>
            </a:r>
            <a:r>
              <a:rPr lang="tr-TR" dirty="0" err="1"/>
              <a:t>was</a:t>
            </a:r>
            <a:r>
              <a:rPr lang="tr-TR" dirty="0"/>
              <a:t> </a:t>
            </a:r>
            <a:r>
              <a:rPr lang="tr-TR" dirty="0" err="1"/>
              <a:t>added</a:t>
            </a:r>
            <a:r>
              <a:rPr lang="tr-TR" dirty="0"/>
              <a:t> </a:t>
            </a:r>
            <a:r>
              <a:rPr lang="tr-TR" dirty="0" err="1"/>
              <a:t>into</a:t>
            </a:r>
            <a:r>
              <a:rPr lang="tr-TR" dirty="0"/>
              <a:t> </a:t>
            </a:r>
            <a:r>
              <a:rPr lang="tr-TR" dirty="0" err="1"/>
              <a:t>cell</a:t>
            </a:r>
            <a:r>
              <a:rPr lang="tr-TR" dirty="0"/>
              <a:t> </a:t>
            </a:r>
            <a:r>
              <a:rPr lang="tr-TR" dirty="0" err="1"/>
              <a:t>culture</a:t>
            </a:r>
            <a:r>
              <a:rPr lang="tr-TR" dirty="0"/>
              <a:t> </a:t>
            </a:r>
            <a:r>
              <a:rPr lang="tr-TR" dirty="0" err="1" smtClean="0"/>
              <a:t>medium</a:t>
            </a:r>
            <a:r>
              <a:rPr lang="tr-TR" dirty="0" smtClean="0"/>
              <a:t>, </a:t>
            </a:r>
            <a:r>
              <a:rPr lang="tr-TR" b="1" dirty="0" smtClean="0"/>
              <a:t>20 </a:t>
            </a:r>
            <a:r>
              <a:rPr lang="tr-TR" b="1" dirty="0" err="1"/>
              <a:t>minute</a:t>
            </a:r>
            <a:r>
              <a:rPr lang="tr-TR" b="1" dirty="0"/>
              <a:t> </a:t>
            </a:r>
            <a:r>
              <a:rPr lang="tr-TR" b="1" dirty="0" err="1"/>
              <a:t>before</a:t>
            </a:r>
            <a:r>
              <a:rPr lang="tr-TR" b="1" dirty="0"/>
              <a:t> </a:t>
            </a:r>
            <a:r>
              <a:rPr lang="tr-TR" b="1" dirty="0" err="1"/>
              <a:t>the</a:t>
            </a:r>
            <a:r>
              <a:rPr lang="tr-TR" b="1" dirty="0"/>
              <a:t> 150, 300, 600 </a:t>
            </a:r>
            <a:r>
              <a:rPr lang="el-GR" b="1" dirty="0"/>
              <a:t>μ</a:t>
            </a:r>
            <a:r>
              <a:rPr lang="tr-TR" b="1" dirty="0"/>
              <a:t>M H2O2 </a:t>
            </a:r>
            <a:r>
              <a:rPr lang="tr-TR" b="1" dirty="0" err="1"/>
              <a:t>treatment</a:t>
            </a:r>
            <a:r>
              <a:rPr lang="tr-TR" dirty="0"/>
              <a:t>. </a:t>
            </a:r>
            <a:endParaRPr lang="tr-TR" dirty="0" smtClean="0"/>
          </a:p>
          <a:p>
            <a:pPr marL="285750" indent="-285750">
              <a:buFont typeface="Arial" panose="020B0604020202020204" pitchFamily="34" charset="0"/>
              <a:buChar char="•"/>
            </a:pPr>
            <a:r>
              <a:rPr lang="tr-TR" dirty="0" smtClean="0"/>
              <a:t>K562 </a:t>
            </a:r>
            <a:r>
              <a:rPr lang="tr-TR" dirty="0" err="1"/>
              <a:t>cells</a:t>
            </a:r>
            <a:r>
              <a:rPr lang="tr-TR" dirty="0"/>
              <a:t> </a:t>
            </a:r>
            <a:r>
              <a:rPr lang="tr-TR" dirty="0" err="1"/>
              <a:t>viability</a:t>
            </a:r>
            <a:r>
              <a:rPr lang="tr-TR" dirty="0"/>
              <a:t> </a:t>
            </a:r>
            <a:r>
              <a:rPr lang="tr-TR" dirty="0" err="1"/>
              <a:t>were</a:t>
            </a:r>
            <a:r>
              <a:rPr lang="tr-TR" dirty="0"/>
              <a:t> </a:t>
            </a:r>
            <a:r>
              <a:rPr lang="tr-TR" dirty="0" err="1"/>
              <a:t>maintained</a:t>
            </a:r>
            <a:r>
              <a:rPr lang="tr-TR" dirty="0"/>
              <a:t> </a:t>
            </a:r>
            <a:r>
              <a:rPr lang="tr-TR" dirty="0" err="1"/>
              <a:t>by</a:t>
            </a:r>
            <a:r>
              <a:rPr lang="tr-TR" dirty="0"/>
              <a:t> </a:t>
            </a:r>
            <a:r>
              <a:rPr lang="tr-TR" dirty="0" err="1"/>
              <a:t>the</a:t>
            </a:r>
            <a:r>
              <a:rPr lang="tr-TR" dirty="0"/>
              <a:t> </a:t>
            </a:r>
            <a:r>
              <a:rPr lang="tr-TR" dirty="0" err="1"/>
              <a:t>Quercetin</a:t>
            </a:r>
            <a:r>
              <a:rPr lang="tr-TR" dirty="0"/>
              <a:t> </a:t>
            </a:r>
            <a:r>
              <a:rPr lang="tr-TR" dirty="0" err="1"/>
              <a:t>from</a:t>
            </a:r>
            <a:r>
              <a:rPr lang="tr-TR" dirty="0"/>
              <a:t> </a:t>
            </a:r>
            <a:r>
              <a:rPr lang="tr-TR" dirty="0" err="1"/>
              <a:t>the</a:t>
            </a:r>
            <a:r>
              <a:rPr lang="tr-TR" dirty="0"/>
              <a:t> H2O2 </a:t>
            </a:r>
            <a:r>
              <a:rPr lang="tr-TR" dirty="0" err="1"/>
              <a:t>induced</a:t>
            </a:r>
            <a:r>
              <a:rPr lang="tr-TR" dirty="0"/>
              <a:t> </a:t>
            </a:r>
            <a:r>
              <a:rPr lang="tr-TR" dirty="0" err="1"/>
              <a:t>apoptosis</a:t>
            </a:r>
            <a:r>
              <a:rPr lang="tr-TR" dirty="0"/>
              <a:t> (p&lt;0.01), (</a:t>
            </a:r>
            <a:r>
              <a:rPr lang="tr-TR" dirty="0" err="1"/>
              <a:t>Figure</a:t>
            </a:r>
            <a:r>
              <a:rPr lang="tr-TR" dirty="0"/>
              <a:t> </a:t>
            </a:r>
            <a:r>
              <a:rPr lang="tr-TR" dirty="0" smtClean="0"/>
              <a:t>3). </a:t>
            </a:r>
            <a:endParaRPr lang="tr-TR" dirty="0"/>
          </a:p>
        </p:txBody>
      </p:sp>
    </p:spTree>
    <p:extLst>
      <p:ext uri="{BB962C8B-B14F-4D97-AF65-F5344CB8AC3E}">
        <p14:creationId xmlns:p14="http://schemas.microsoft.com/office/powerpoint/2010/main" val="50424899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7"/>
          <p:cNvGraphicFramePr>
            <a:graphicFrameLocks noGrp="1"/>
          </p:cNvGraphicFramePr>
          <p:nvPr>
            <p:ph idx="1"/>
            <p:extLst>
              <p:ext uri="{D42A27DB-BD31-4B8C-83A1-F6EECF244321}">
                <p14:modId xmlns:p14="http://schemas.microsoft.com/office/powerpoint/2010/main" val="1453204803"/>
              </p:ext>
            </p:extLst>
          </p:nvPr>
        </p:nvGraphicFramePr>
        <p:xfrm>
          <a:off x="323528" y="1700808"/>
          <a:ext cx="8229600" cy="4525963"/>
        </p:xfrm>
        <a:graphic>
          <a:graphicData uri="http://schemas.openxmlformats.org/drawingml/2006/chart">
            <c:chart xmlns:c="http://schemas.openxmlformats.org/drawingml/2006/chart" xmlns:r="http://schemas.openxmlformats.org/officeDocument/2006/relationships" r:id="rId2"/>
          </a:graphicData>
        </a:graphic>
      </p:graphicFrame>
      <p:sp>
        <p:nvSpPr>
          <p:cNvPr id="2" name="Başlık 1"/>
          <p:cNvSpPr>
            <a:spLocks noGrp="1"/>
          </p:cNvSpPr>
          <p:nvPr>
            <p:ph type="title"/>
          </p:nvPr>
        </p:nvSpPr>
        <p:spPr>
          <a:xfrm>
            <a:off x="467544" y="332656"/>
            <a:ext cx="8229600" cy="1143000"/>
          </a:xfrm>
        </p:spPr>
        <p:txBody>
          <a:bodyPr/>
          <a:lstStyle/>
          <a:p>
            <a:endParaRPr lang="tr-TR"/>
          </a:p>
        </p:txBody>
      </p:sp>
    </p:spTree>
    <p:extLst>
      <p:ext uri="{BB962C8B-B14F-4D97-AF65-F5344CB8AC3E}">
        <p14:creationId xmlns:p14="http://schemas.microsoft.com/office/powerpoint/2010/main" val="89840367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57200" y="1600200"/>
            <a:ext cx="8229600" cy="4853136"/>
          </a:xfrm>
        </p:spPr>
        <p:txBody>
          <a:bodyPr>
            <a:normAutofit lnSpcReduction="10000"/>
          </a:bodyPr>
          <a:lstStyle/>
          <a:p>
            <a:r>
              <a:rPr lang="en-US" sz="1800" dirty="0"/>
              <a:t>In previous studies quercetin was implied as an apoptotic activator and antioxidant as well as protective agent against various types of cancer (Jung et al., 2010). It was shown that quercetin can inhibit proliferation of tumor cells and reduce the number of aberrant crypt foci in colon tumors (Van </a:t>
            </a:r>
            <a:r>
              <a:rPr lang="en-US" sz="1800" dirty="0" err="1"/>
              <a:t>Erk</a:t>
            </a:r>
            <a:r>
              <a:rPr lang="en-US" sz="1800" dirty="0"/>
              <a:t> et al., 2005) that it can facilitate programmed cell death in lung carcinoma (Nguyen et al., 2004) and </a:t>
            </a:r>
            <a:r>
              <a:rPr lang="en-US" sz="1800" dirty="0" err="1"/>
              <a:t>colonorectal</a:t>
            </a:r>
            <a:r>
              <a:rPr lang="en-US" sz="1800" dirty="0"/>
              <a:t> tumor cells (Richter et al., 1999). Other researchers had showed that quercetin acts as a free radical scavenger and protects cells from </a:t>
            </a:r>
            <a:r>
              <a:rPr lang="en-US" sz="1800" dirty="0" err="1"/>
              <a:t>oxidizier</a:t>
            </a:r>
            <a:r>
              <a:rPr lang="en-US" sz="1800" dirty="0"/>
              <a:t> molecules (</a:t>
            </a:r>
            <a:r>
              <a:rPr lang="en-US" sz="1800" dirty="0" err="1"/>
              <a:t>Orsolic</a:t>
            </a:r>
            <a:r>
              <a:rPr lang="en-US" sz="1800" dirty="0"/>
              <a:t> et al., 2007; </a:t>
            </a:r>
            <a:r>
              <a:rPr lang="en-US" sz="1800" dirty="0" err="1"/>
              <a:t>Benkovic</a:t>
            </a:r>
            <a:r>
              <a:rPr lang="en-US" sz="1800" dirty="0"/>
              <a:t> et al., 2009). </a:t>
            </a:r>
            <a:endParaRPr lang="tr-TR" sz="1800" dirty="0" smtClean="0"/>
          </a:p>
          <a:p>
            <a:r>
              <a:rPr lang="en-US" sz="1800" dirty="0" smtClean="0"/>
              <a:t>As </a:t>
            </a:r>
            <a:r>
              <a:rPr lang="en-US" sz="1800" dirty="0"/>
              <a:t>known, oxidative stress and free radicals are important activators for apoptosis (Rinaldi et al., 2009). </a:t>
            </a:r>
          </a:p>
          <a:p>
            <a:r>
              <a:rPr lang="en-US" sz="1800" dirty="0"/>
              <a:t>On the other hand, studies conducted in last ten years showed that quercetin can act as an </a:t>
            </a:r>
            <a:r>
              <a:rPr lang="en-US" sz="1800" dirty="0" err="1"/>
              <a:t>antiapoptotic</a:t>
            </a:r>
            <a:r>
              <a:rPr lang="en-US" sz="1800" dirty="0"/>
              <a:t> agent as well (Ishikawa and Kitamura, 2000). In a few studies it has been shown that quercetin can partially prevent H2O2 - induced apoptosis (Chow et al., 2005) and it was suggested that protective effects of quercetin against oxidative injuries of some cells may be achieved via modulation of mitochondrial dysfunction and inhibition of caspase activity (Park et al., 2003). </a:t>
            </a:r>
            <a:endParaRPr lang="tr-TR" sz="1800" dirty="0"/>
          </a:p>
        </p:txBody>
      </p:sp>
      <p:sp>
        <p:nvSpPr>
          <p:cNvPr id="2" name="Başlık 1"/>
          <p:cNvSpPr>
            <a:spLocks noGrp="1"/>
          </p:cNvSpPr>
          <p:nvPr>
            <p:ph type="title"/>
          </p:nvPr>
        </p:nvSpPr>
        <p:spPr/>
        <p:txBody>
          <a:bodyPr>
            <a:normAutofit/>
          </a:bodyPr>
          <a:lstStyle/>
          <a:p>
            <a:r>
              <a:rPr lang="tr-TR" sz="2800" b="1" dirty="0" err="1" smtClean="0"/>
              <a:t>Discussion</a:t>
            </a:r>
            <a:endParaRPr lang="tr-TR" sz="2800" b="1" dirty="0"/>
          </a:p>
        </p:txBody>
      </p:sp>
    </p:spTree>
    <p:extLst>
      <p:ext uri="{BB962C8B-B14F-4D97-AF65-F5344CB8AC3E}">
        <p14:creationId xmlns:p14="http://schemas.microsoft.com/office/powerpoint/2010/main" val="50424899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2132856"/>
            <a:ext cx="7272808" cy="3816424"/>
          </a:xfrm>
        </p:spPr>
        <p:txBody>
          <a:bodyPr>
            <a:normAutofit/>
          </a:bodyPr>
          <a:lstStyle/>
          <a:p>
            <a:r>
              <a:rPr lang="en-US" sz="2000" dirty="0"/>
              <a:t>In this study, our results showed that higher dose of quercetin than 200 </a:t>
            </a:r>
            <a:r>
              <a:rPr lang="en-US" sz="2000" dirty="0" err="1"/>
              <a:t>μM</a:t>
            </a:r>
            <a:r>
              <a:rPr lang="en-US" sz="2000" dirty="0"/>
              <a:t> </a:t>
            </a:r>
            <a:r>
              <a:rPr lang="en-US" sz="2000" dirty="0" smtClean="0"/>
              <a:t>reduce </a:t>
            </a:r>
            <a:r>
              <a:rPr lang="en-US" sz="2000" dirty="0"/>
              <a:t>cell viability (which considered as toxic doses by Cao et al. (2007) but low doses of quercetin (&lt;200 </a:t>
            </a:r>
            <a:r>
              <a:rPr lang="en-US" sz="2000" dirty="0" err="1"/>
              <a:t>μM</a:t>
            </a:r>
            <a:r>
              <a:rPr lang="en-US" sz="2000" dirty="0"/>
              <a:t>) can increase cell viability and considered as therapeutic dose. </a:t>
            </a:r>
            <a:endParaRPr lang="tr-TR" sz="2000" dirty="0" smtClean="0"/>
          </a:p>
          <a:p>
            <a:endParaRPr lang="tr-TR" sz="2000" dirty="0" smtClean="0"/>
          </a:p>
          <a:p>
            <a:r>
              <a:rPr lang="en-US" sz="2000" b="1" dirty="0" smtClean="0"/>
              <a:t>As </a:t>
            </a:r>
            <a:r>
              <a:rPr lang="en-US" sz="2000" b="1" dirty="0"/>
              <a:t>it known, hydrogen peroxide is an important apoptotic mediator over mitochondrial dependent apoptotic mechanism; we also showed protective effect of quercetin over the K562 cells which induced to apoptosis with H2O2</a:t>
            </a:r>
            <a:r>
              <a:rPr lang="en-US" sz="2000" dirty="0"/>
              <a:t>. </a:t>
            </a:r>
          </a:p>
        </p:txBody>
      </p:sp>
      <p:sp>
        <p:nvSpPr>
          <p:cNvPr id="2" name="Başlık 1"/>
          <p:cNvSpPr>
            <a:spLocks noGrp="1"/>
          </p:cNvSpPr>
          <p:nvPr>
            <p:ph type="title"/>
          </p:nvPr>
        </p:nvSpPr>
        <p:spPr/>
        <p:txBody>
          <a:bodyPr>
            <a:normAutofit/>
          </a:bodyPr>
          <a:lstStyle/>
          <a:p>
            <a:endParaRPr lang="tr-TR" sz="2800" dirty="0"/>
          </a:p>
        </p:txBody>
      </p:sp>
    </p:spTree>
    <p:extLst>
      <p:ext uri="{BB962C8B-B14F-4D97-AF65-F5344CB8AC3E}">
        <p14:creationId xmlns:p14="http://schemas.microsoft.com/office/powerpoint/2010/main" val="50424899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72067" y="2132856"/>
            <a:ext cx="7408333" cy="3993307"/>
          </a:xfrm>
        </p:spPr>
        <p:txBody>
          <a:bodyPr>
            <a:normAutofit fontScale="92500"/>
          </a:bodyPr>
          <a:lstStyle/>
          <a:p>
            <a:r>
              <a:rPr lang="en-US" dirty="0"/>
              <a:t>Free radical generation and inactivation’s are under the strict control of </a:t>
            </a:r>
            <a:r>
              <a:rPr lang="en-US" dirty="0" err="1"/>
              <a:t>oxidoreductive</a:t>
            </a:r>
            <a:r>
              <a:rPr lang="en-US" dirty="0"/>
              <a:t> reactions. Excessive superoxide production can accelerate cell death, DNA damage and can lead to cancer, also excessive inactivation of </a:t>
            </a:r>
            <a:r>
              <a:rPr lang="en-US" dirty="0" err="1"/>
              <a:t>superoxides</a:t>
            </a:r>
            <a:r>
              <a:rPr lang="en-US" dirty="0"/>
              <a:t> can disturb apoptosis signals. </a:t>
            </a:r>
            <a:endParaRPr lang="tr-TR" dirty="0" smtClean="0"/>
          </a:p>
          <a:p>
            <a:endParaRPr lang="tr-TR" dirty="0" smtClean="0"/>
          </a:p>
          <a:p>
            <a:r>
              <a:rPr lang="en-US" dirty="0" smtClean="0"/>
              <a:t>Inactivation </a:t>
            </a:r>
            <a:r>
              <a:rPr lang="en-US" dirty="0"/>
              <a:t>of radiation and environmental sourced </a:t>
            </a:r>
            <a:r>
              <a:rPr lang="en-US" dirty="0" err="1"/>
              <a:t>superoxides</a:t>
            </a:r>
            <a:r>
              <a:rPr lang="en-US" dirty="0"/>
              <a:t> by the herb sourced flavonoid free radical scavengers seems beneficial for cancer prevention (Murakami et al., 2008) but if cancer is already present, as known as free radicals are important for apoptosis signals. </a:t>
            </a:r>
            <a:endParaRPr lang="tr-TR" dirty="0"/>
          </a:p>
        </p:txBody>
      </p:sp>
      <p:sp>
        <p:nvSpPr>
          <p:cNvPr id="2" name="Başlık 1"/>
          <p:cNvSpPr>
            <a:spLocks noGrp="1"/>
          </p:cNvSpPr>
          <p:nvPr>
            <p:ph type="title"/>
          </p:nvPr>
        </p:nvSpPr>
        <p:spPr/>
        <p:txBody>
          <a:bodyPr/>
          <a:lstStyle/>
          <a:p>
            <a:endParaRPr lang="tr-TR"/>
          </a:p>
        </p:txBody>
      </p:sp>
    </p:spTree>
    <p:extLst>
      <p:ext uri="{BB962C8B-B14F-4D97-AF65-F5344CB8AC3E}">
        <p14:creationId xmlns:p14="http://schemas.microsoft.com/office/powerpoint/2010/main" val="412764296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872067" y="2276872"/>
            <a:ext cx="7408333" cy="3849291"/>
          </a:xfrm>
        </p:spPr>
        <p:txBody>
          <a:bodyPr>
            <a:normAutofit fontScale="92500" lnSpcReduction="20000"/>
          </a:bodyPr>
          <a:lstStyle/>
          <a:p>
            <a:r>
              <a:rPr lang="en-US" b="1" dirty="0"/>
              <a:t>For this reason, uncontrolled consumption of flavonoid free radical scavengers such as quercetin during chemotherapy </a:t>
            </a:r>
            <a:r>
              <a:rPr lang="tr-TR" b="1" dirty="0" err="1"/>
              <a:t>and</a:t>
            </a:r>
            <a:r>
              <a:rPr lang="tr-TR" b="1" dirty="0"/>
              <a:t> </a:t>
            </a:r>
            <a:r>
              <a:rPr lang="tr-TR" b="1" dirty="0" err="1"/>
              <a:t>radiotherapy</a:t>
            </a:r>
            <a:r>
              <a:rPr lang="tr-TR" b="1" dirty="0"/>
              <a:t> </a:t>
            </a:r>
            <a:r>
              <a:rPr lang="en-US" b="1" dirty="0"/>
              <a:t>may weaken the effect of chemotherapeutics and radiotherapy rather then help it</a:t>
            </a:r>
            <a:r>
              <a:rPr lang="en-US" dirty="0"/>
              <a:t>. </a:t>
            </a:r>
            <a:endParaRPr lang="tr-TR" dirty="0" smtClean="0"/>
          </a:p>
          <a:p>
            <a:endParaRPr lang="en-US" dirty="0"/>
          </a:p>
          <a:p>
            <a:r>
              <a:rPr lang="en-US" dirty="0"/>
              <a:t>It has been theorized that cancer risk reduction may be achieved by greater consumption of phytochemical-rich fruits and vegetables (Davis et al., 2009; Rinaldi et al., 2009). However, results of our research suggest that antioxidants can interfere and attenuate success of anticancer therapy so antioxidant intakes should be strictly controlled in the cancer diagnosed patients. </a:t>
            </a:r>
            <a:endParaRPr lang="tr-TR" dirty="0"/>
          </a:p>
          <a:p>
            <a:endParaRPr lang="tr-TR" dirty="0"/>
          </a:p>
        </p:txBody>
      </p:sp>
      <p:sp>
        <p:nvSpPr>
          <p:cNvPr id="2" name="Başlık 1"/>
          <p:cNvSpPr>
            <a:spLocks noGrp="1"/>
          </p:cNvSpPr>
          <p:nvPr>
            <p:ph type="title"/>
          </p:nvPr>
        </p:nvSpPr>
        <p:spPr/>
        <p:txBody>
          <a:bodyPr/>
          <a:lstStyle/>
          <a:p>
            <a:endParaRPr lang="tr-TR"/>
          </a:p>
        </p:txBody>
      </p:sp>
    </p:spTree>
    <p:extLst>
      <p:ext uri="{BB962C8B-B14F-4D97-AF65-F5344CB8AC3E}">
        <p14:creationId xmlns:p14="http://schemas.microsoft.com/office/powerpoint/2010/main" val="26580635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3688" y="836712"/>
            <a:ext cx="4968552" cy="3851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ikdörtgen 4"/>
          <p:cNvSpPr/>
          <p:nvPr/>
        </p:nvSpPr>
        <p:spPr>
          <a:xfrm>
            <a:off x="1079612" y="4795897"/>
            <a:ext cx="6768752" cy="1815882"/>
          </a:xfrm>
          <a:prstGeom prst="rect">
            <a:avLst/>
          </a:prstGeom>
        </p:spPr>
        <p:txBody>
          <a:bodyPr wrap="square">
            <a:spAutoFit/>
          </a:bodyPr>
          <a:lstStyle/>
          <a:p>
            <a:r>
              <a:rPr lang="en-US" sz="1600" dirty="0"/>
              <a:t>The production of reactive oxygen species (ROS) can be induced by hypoxia, metabolic defects, endoplasmic reticulum (ER) stress and oncogenes. Conversely, ROS are eliminated by the activation of the transcription factor nuclear </a:t>
            </a:r>
            <a:r>
              <a:rPr lang="en-US" sz="1600" dirty="0" smtClean="0"/>
              <a:t>factor</a:t>
            </a:r>
            <a:endParaRPr lang="tr-TR" sz="1600" dirty="0" smtClean="0"/>
          </a:p>
          <a:p>
            <a:r>
              <a:rPr lang="tr-TR" sz="1600" b="1" u="sng" dirty="0" err="1" smtClean="0">
                <a:hlinkClick r:id="rId3"/>
              </a:rPr>
              <a:t>Chiara</a:t>
            </a:r>
            <a:r>
              <a:rPr lang="tr-TR" sz="1600" b="1" u="sng" dirty="0" smtClean="0">
                <a:hlinkClick r:id="rId3"/>
              </a:rPr>
              <a:t> </a:t>
            </a:r>
            <a:r>
              <a:rPr lang="tr-TR" sz="1600" b="1" u="sng" dirty="0" err="1">
                <a:hlinkClick r:id="rId3"/>
              </a:rPr>
              <a:t>Gorrini</a:t>
            </a:r>
            <a:r>
              <a:rPr lang="tr-TR" sz="1600" b="1" dirty="0"/>
              <a:t>, </a:t>
            </a:r>
            <a:r>
              <a:rPr lang="tr-TR" sz="1600" b="1" dirty="0" smtClean="0">
                <a:hlinkClick r:id="rId4"/>
              </a:rPr>
              <a:t>Isaac </a:t>
            </a:r>
            <a:r>
              <a:rPr lang="tr-TR" sz="1600" b="1" dirty="0">
                <a:hlinkClick r:id="rId4"/>
              </a:rPr>
              <a:t>S. Harris</a:t>
            </a:r>
            <a:r>
              <a:rPr lang="tr-TR" sz="1600" b="1" dirty="0"/>
              <a:t> </a:t>
            </a:r>
            <a:r>
              <a:rPr lang="tr-TR" sz="1600" b="1" dirty="0" smtClean="0"/>
              <a:t>&amp;</a:t>
            </a:r>
            <a:r>
              <a:rPr lang="tr-TR" sz="1600" b="1" dirty="0"/>
              <a:t> </a:t>
            </a:r>
            <a:r>
              <a:rPr lang="tr-TR" sz="1600" b="1" dirty="0">
                <a:hlinkClick r:id="rId5"/>
              </a:rPr>
              <a:t>Tak W. </a:t>
            </a:r>
            <a:r>
              <a:rPr lang="tr-TR" sz="1600" b="1" dirty="0" err="1" smtClean="0">
                <a:hlinkClick r:id="rId5"/>
              </a:rPr>
              <a:t>Mak</a:t>
            </a:r>
            <a:r>
              <a:rPr lang="tr-TR" sz="1600" b="1" dirty="0" smtClean="0"/>
              <a:t>. </a:t>
            </a:r>
            <a:r>
              <a:rPr lang="en-US" sz="1600" dirty="0"/>
              <a:t>Modulation of oxidative stress as an anticancer </a:t>
            </a:r>
            <a:r>
              <a:rPr lang="en-US" sz="1600" dirty="0" smtClean="0"/>
              <a:t>strategy</a:t>
            </a:r>
            <a:r>
              <a:rPr lang="tr-TR" sz="1600" dirty="0" smtClean="0"/>
              <a:t>, </a:t>
            </a:r>
            <a:r>
              <a:rPr lang="en-US" sz="1600" dirty="0" smtClean="0"/>
              <a:t>Nature </a:t>
            </a:r>
            <a:r>
              <a:rPr lang="en-US" sz="1600" dirty="0"/>
              <a:t>Reviews Drug Discovery 12, 931–947 (2013) </a:t>
            </a:r>
            <a:r>
              <a:rPr lang="en-US" sz="1600" dirty="0" smtClean="0"/>
              <a:t>doi:10.1038/nrd4002</a:t>
            </a:r>
            <a:endParaRPr lang="tr-TR" sz="1600" dirty="0"/>
          </a:p>
        </p:txBody>
      </p:sp>
    </p:spTree>
    <p:extLst>
      <p:ext uri="{BB962C8B-B14F-4D97-AF65-F5344CB8AC3E}">
        <p14:creationId xmlns:p14="http://schemas.microsoft.com/office/powerpoint/2010/main" val="349854622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179512" y="1600200"/>
            <a:ext cx="8784976" cy="4525963"/>
          </a:xfrm>
        </p:spPr>
        <p:txBody>
          <a:bodyPr>
            <a:noAutofit/>
          </a:bodyPr>
          <a:lstStyle/>
          <a:p>
            <a:pPr marL="0" indent="0" algn="ctr">
              <a:buNone/>
            </a:pPr>
            <a:r>
              <a:rPr lang="tr-TR" sz="2400" dirty="0" err="1" smtClean="0"/>
              <a:t>All</a:t>
            </a:r>
            <a:r>
              <a:rPr lang="tr-TR" sz="2400" dirty="0" smtClean="0"/>
              <a:t> </a:t>
            </a:r>
            <a:r>
              <a:rPr lang="tr-TR" sz="2400" dirty="0" err="1" smtClean="0"/>
              <a:t>over</a:t>
            </a:r>
            <a:r>
              <a:rPr lang="tr-TR" sz="2400" dirty="0" smtClean="0"/>
              <a:t> </a:t>
            </a:r>
            <a:r>
              <a:rPr lang="tr-TR" sz="2400" dirty="0" err="1" smtClean="0"/>
              <a:t>that</a:t>
            </a:r>
            <a:r>
              <a:rPr lang="tr-TR" sz="2400" dirty="0" smtClean="0"/>
              <a:t>, </a:t>
            </a:r>
            <a:r>
              <a:rPr lang="tr-TR" sz="2400" dirty="0" err="1" smtClean="0"/>
              <a:t>we</a:t>
            </a:r>
            <a:r>
              <a:rPr lang="tr-TR" sz="2400" dirty="0" smtClean="0"/>
              <a:t> </a:t>
            </a:r>
            <a:r>
              <a:rPr lang="tr-TR" sz="2400" dirty="0" err="1" smtClean="0"/>
              <a:t>could</a:t>
            </a:r>
            <a:r>
              <a:rPr lang="tr-TR" sz="2400" dirty="0" smtClean="0"/>
              <a:t> say, </a:t>
            </a:r>
            <a:r>
              <a:rPr lang="tr-TR" sz="2400" dirty="0" err="1" smtClean="0"/>
              <a:t>cancer</a:t>
            </a:r>
            <a:r>
              <a:rPr lang="tr-TR" sz="2400" dirty="0" smtClean="0"/>
              <a:t> </a:t>
            </a:r>
            <a:r>
              <a:rPr lang="tr-TR" sz="2400" dirty="0" err="1" smtClean="0"/>
              <a:t>prevention</a:t>
            </a:r>
            <a:r>
              <a:rPr lang="tr-TR" sz="2400" dirty="0" smtClean="0"/>
              <a:t> </a:t>
            </a:r>
            <a:r>
              <a:rPr lang="tr-TR" sz="2400" dirty="0" err="1" smtClean="0"/>
              <a:t>and</a:t>
            </a:r>
            <a:r>
              <a:rPr lang="tr-TR" sz="2400" dirty="0" smtClean="0"/>
              <a:t> </a:t>
            </a:r>
            <a:r>
              <a:rPr lang="tr-TR" sz="2400" dirty="0" err="1" smtClean="0"/>
              <a:t>therapy</a:t>
            </a:r>
            <a:r>
              <a:rPr lang="tr-TR" sz="2400" dirty="0" smtClean="0"/>
              <a:t> </a:t>
            </a:r>
            <a:r>
              <a:rPr lang="tr-TR" sz="2400" dirty="0" err="1" smtClean="0"/>
              <a:t>are</a:t>
            </a:r>
            <a:r>
              <a:rPr lang="tr-TR" sz="2400" dirty="0" smtClean="0"/>
              <a:t> </a:t>
            </a:r>
            <a:r>
              <a:rPr lang="tr-TR" sz="2400" dirty="0" err="1" smtClean="0"/>
              <a:t>totaly</a:t>
            </a:r>
            <a:r>
              <a:rPr lang="tr-TR" sz="2400" dirty="0" smtClean="0"/>
              <a:t> </a:t>
            </a:r>
            <a:r>
              <a:rPr lang="tr-TR" sz="2400" dirty="0" err="1" smtClean="0"/>
              <a:t>different</a:t>
            </a:r>
            <a:r>
              <a:rPr lang="tr-TR" sz="2400" dirty="0" smtClean="0"/>
              <a:t> </a:t>
            </a:r>
            <a:r>
              <a:rPr lang="tr-TR" sz="2400" dirty="0" err="1" smtClean="0"/>
              <a:t>processes</a:t>
            </a:r>
            <a:r>
              <a:rPr lang="tr-TR" sz="2400" dirty="0" smtClean="0"/>
              <a:t> </a:t>
            </a:r>
            <a:r>
              <a:rPr lang="tr-TR" sz="2400" dirty="0" err="1" smtClean="0"/>
              <a:t>and</a:t>
            </a:r>
            <a:r>
              <a:rPr lang="tr-TR" sz="2400" dirty="0" smtClean="0"/>
              <a:t> </a:t>
            </a:r>
            <a:r>
              <a:rPr lang="tr-TR" sz="2400" dirty="0" err="1" smtClean="0"/>
              <a:t>aproaches</a:t>
            </a:r>
            <a:r>
              <a:rPr lang="tr-TR" sz="2400" dirty="0" smtClean="0"/>
              <a:t> </a:t>
            </a:r>
            <a:r>
              <a:rPr lang="tr-TR" sz="2400" dirty="0" err="1" smtClean="0"/>
              <a:t>should</a:t>
            </a:r>
            <a:r>
              <a:rPr lang="tr-TR" sz="2400" dirty="0" smtClean="0"/>
              <a:t> be </a:t>
            </a:r>
            <a:r>
              <a:rPr lang="tr-TR" sz="2400" dirty="0" err="1" smtClean="0"/>
              <a:t>different</a:t>
            </a:r>
            <a:endParaRPr lang="tr-TR" sz="2400" dirty="0" smtClean="0"/>
          </a:p>
          <a:p>
            <a:pPr marL="0" indent="0">
              <a:buNone/>
            </a:pPr>
            <a:endParaRPr lang="tr-TR" sz="2400" dirty="0" smtClean="0"/>
          </a:p>
          <a:p>
            <a:pPr marL="0" indent="0">
              <a:buNone/>
            </a:pPr>
            <a:endParaRPr lang="tr-TR" sz="2400" dirty="0" smtClean="0"/>
          </a:p>
          <a:p>
            <a:pPr marL="0" indent="0" algn="ctr">
              <a:buNone/>
            </a:pPr>
            <a:r>
              <a:rPr lang="en-US" sz="2400" b="1" dirty="0"/>
              <a:t>Three important point may be life saver with cancer </a:t>
            </a:r>
            <a:r>
              <a:rPr lang="en-US" sz="2400" b="1" dirty="0" smtClean="0"/>
              <a:t>struggle</a:t>
            </a:r>
            <a:endParaRPr lang="tr-TR" sz="2400" b="1" dirty="0" smtClean="0"/>
          </a:p>
          <a:p>
            <a:r>
              <a:rPr lang="tr-TR" sz="2000" dirty="0" err="1" smtClean="0"/>
              <a:t>The</a:t>
            </a:r>
            <a:r>
              <a:rPr lang="tr-TR" sz="2000" dirty="0" smtClean="0"/>
              <a:t> </a:t>
            </a:r>
            <a:r>
              <a:rPr lang="tr-TR" sz="2000" dirty="0" err="1" smtClean="0"/>
              <a:t>right</a:t>
            </a:r>
            <a:r>
              <a:rPr lang="tr-TR" sz="2000" dirty="0" smtClean="0"/>
              <a:t> </a:t>
            </a:r>
            <a:r>
              <a:rPr lang="tr-TR" sz="2000" dirty="0" err="1" smtClean="0"/>
              <a:t>diet</a:t>
            </a:r>
            <a:r>
              <a:rPr lang="tr-TR" sz="2000" dirty="0" smtClean="0"/>
              <a:t> </a:t>
            </a:r>
            <a:r>
              <a:rPr lang="tr-TR" sz="2000" dirty="0" err="1" smtClean="0"/>
              <a:t>for</a:t>
            </a:r>
            <a:r>
              <a:rPr lang="tr-TR" sz="2000" dirty="0" smtClean="0"/>
              <a:t> </a:t>
            </a:r>
            <a:r>
              <a:rPr lang="tr-TR" sz="2000" dirty="0" err="1" smtClean="0"/>
              <a:t>cancer</a:t>
            </a:r>
            <a:r>
              <a:rPr lang="tr-TR" sz="2000" dirty="0" smtClean="0"/>
              <a:t> </a:t>
            </a:r>
            <a:r>
              <a:rPr lang="tr-TR" sz="2000" dirty="0" err="1" smtClean="0"/>
              <a:t>prevention</a:t>
            </a:r>
            <a:r>
              <a:rPr lang="tr-TR" sz="2000" dirty="0" smtClean="0"/>
              <a:t>; </a:t>
            </a:r>
            <a:r>
              <a:rPr lang="tr-TR" sz="2000" dirty="0" err="1" smtClean="0"/>
              <a:t>intake</a:t>
            </a:r>
            <a:r>
              <a:rPr lang="tr-TR" sz="2000" dirty="0" smtClean="0"/>
              <a:t> of </a:t>
            </a:r>
            <a:r>
              <a:rPr lang="tr-TR" sz="2000" dirty="0" err="1" smtClean="0"/>
              <a:t>natural</a:t>
            </a:r>
            <a:r>
              <a:rPr lang="tr-TR" sz="2000" dirty="0" smtClean="0"/>
              <a:t> </a:t>
            </a:r>
            <a:r>
              <a:rPr lang="tr-TR" sz="2000" dirty="0" err="1" smtClean="0"/>
              <a:t>antioxydant</a:t>
            </a:r>
            <a:r>
              <a:rPr lang="tr-TR" sz="2000" dirty="0" smtClean="0"/>
              <a:t> </a:t>
            </a:r>
            <a:r>
              <a:rPr lang="tr-TR" sz="2000" dirty="0" err="1" smtClean="0"/>
              <a:t>flanovoids</a:t>
            </a:r>
            <a:endParaRPr lang="tr-TR" sz="2000" dirty="0" smtClean="0"/>
          </a:p>
          <a:p>
            <a:r>
              <a:rPr lang="tr-TR" sz="2000" dirty="0" err="1" smtClean="0"/>
              <a:t>Early</a:t>
            </a:r>
            <a:r>
              <a:rPr lang="tr-TR" sz="2000" dirty="0" smtClean="0"/>
              <a:t> </a:t>
            </a:r>
            <a:r>
              <a:rPr lang="tr-TR" sz="2000" dirty="0" err="1" smtClean="0"/>
              <a:t>detection</a:t>
            </a:r>
            <a:r>
              <a:rPr lang="tr-TR" sz="2000" dirty="0" smtClean="0"/>
              <a:t> </a:t>
            </a:r>
            <a:r>
              <a:rPr lang="tr-TR" sz="2000" dirty="0" err="1" smtClean="0"/>
              <a:t>and</a:t>
            </a:r>
            <a:r>
              <a:rPr lang="tr-TR" sz="2000" dirty="0" smtClean="0"/>
              <a:t> </a:t>
            </a:r>
            <a:r>
              <a:rPr lang="tr-TR" sz="2000" dirty="0" err="1" smtClean="0"/>
              <a:t>Rapid</a:t>
            </a:r>
            <a:r>
              <a:rPr lang="tr-TR" sz="2000" dirty="0" smtClean="0"/>
              <a:t> </a:t>
            </a:r>
            <a:r>
              <a:rPr lang="tr-TR" sz="2000" dirty="0" err="1" smtClean="0"/>
              <a:t>Intervention</a:t>
            </a:r>
            <a:r>
              <a:rPr lang="tr-TR" sz="2000" dirty="0" smtClean="0"/>
              <a:t> of </a:t>
            </a:r>
            <a:r>
              <a:rPr lang="tr-TR" sz="2000" dirty="0" err="1" smtClean="0"/>
              <a:t>Cancer</a:t>
            </a:r>
            <a:endParaRPr lang="tr-TR" sz="2000" dirty="0" smtClean="0"/>
          </a:p>
          <a:p>
            <a:r>
              <a:rPr lang="tr-TR" sz="2000" dirty="0" err="1" smtClean="0"/>
              <a:t>The</a:t>
            </a:r>
            <a:r>
              <a:rPr lang="tr-TR" sz="2000" dirty="0" smtClean="0"/>
              <a:t> </a:t>
            </a:r>
            <a:r>
              <a:rPr lang="tr-TR" sz="2000" dirty="0" err="1"/>
              <a:t>right</a:t>
            </a:r>
            <a:r>
              <a:rPr lang="tr-TR" sz="2000" dirty="0"/>
              <a:t> </a:t>
            </a:r>
            <a:r>
              <a:rPr lang="tr-TR" sz="2000" dirty="0" err="1" smtClean="0"/>
              <a:t>diet</a:t>
            </a:r>
            <a:r>
              <a:rPr lang="tr-TR" sz="2000" dirty="0" smtClean="0"/>
              <a:t> </a:t>
            </a:r>
            <a:r>
              <a:rPr lang="tr-TR" sz="2000" dirty="0" err="1" smtClean="0"/>
              <a:t>during</a:t>
            </a:r>
            <a:r>
              <a:rPr lang="tr-TR" sz="2000" dirty="0" smtClean="0"/>
              <a:t> </a:t>
            </a:r>
            <a:r>
              <a:rPr lang="tr-TR" sz="2000" dirty="0" err="1" smtClean="0"/>
              <a:t>cancer</a:t>
            </a:r>
            <a:r>
              <a:rPr lang="tr-TR" sz="2000" dirty="0" smtClean="0"/>
              <a:t> </a:t>
            </a:r>
            <a:r>
              <a:rPr lang="tr-TR" sz="2000" dirty="0" err="1" smtClean="0"/>
              <a:t>therapy</a:t>
            </a:r>
            <a:r>
              <a:rPr lang="tr-TR" sz="2000" dirty="0" smtClean="0"/>
              <a:t> </a:t>
            </a:r>
            <a:r>
              <a:rPr lang="tr-TR" sz="2000" dirty="0" err="1" smtClean="0"/>
              <a:t>with</a:t>
            </a:r>
            <a:r>
              <a:rPr lang="tr-TR" sz="2000" dirty="0" smtClean="0"/>
              <a:t> </a:t>
            </a:r>
            <a:r>
              <a:rPr lang="tr-TR" sz="2000" dirty="0" err="1" smtClean="0"/>
              <a:t>Sugar</a:t>
            </a:r>
            <a:r>
              <a:rPr lang="tr-TR" sz="2000" dirty="0" smtClean="0"/>
              <a:t> </a:t>
            </a:r>
            <a:r>
              <a:rPr lang="tr-TR" sz="2000" dirty="0" err="1" smtClean="0"/>
              <a:t>and</a:t>
            </a:r>
            <a:r>
              <a:rPr lang="tr-TR" sz="2000" dirty="0" smtClean="0"/>
              <a:t> </a:t>
            </a:r>
            <a:r>
              <a:rPr lang="tr-TR" sz="2000" dirty="0" err="1" smtClean="0"/>
              <a:t>antioxydant</a:t>
            </a:r>
            <a:r>
              <a:rPr lang="tr-TR" sz="2000" dirty="0" smtClean="0"/>
              <a:t> </a:t>
            </a:r>
            <a:r>
              <a:rPr lang="tr-TR" sz="2000" dirty="0" err="1" smtClean="0"/>
              <a:t>free</a:t>
            </a:r>
            <a:r>
              <a:rPr lang="tr-TR" sz="2000" dirty="0" smtClean="0"/>
              <a:t> </a:t>
            </a:r>
            <a:r>
              <a:rPr lang="tr-TR" sz="2000" dirty="0" err="1" smtClean="0"/>
              <a:t>feedings</a:t>
            </a:r>
            <a:r>
              <a:rPr lang="tr-TR" sz="2000" dirty="0"/>
              <a:t> </a:t>
            </a:r>
            <a:r>
              <a:rPr lang="tr-TR" sz="2000" dirty="0" err="1" smtClean="0"/>
              <a:t>and</a:t>
            </a:r>
            <a:r>
              <a:rPr lang="tr-TR" sz="2000" dirty="0" smtClean="0"/>
              <a:t> Protein </a:t>
            </a:r>
            <a:r>
              <a:rPr lang="tr-TR" sz="2000" dirty="0" err="1" smtClean="0"/>
              <a:t>enriched</a:t>
            </a:r>
            <a:r>
              <a:rPr lang="tr-TR" sz="2000" dirty="0" smtClean="0"/>
              <a:t> </a:t>
            </a:r>
            <a:r>
              <a:rPr lang="tr-TR" sz="2000" dirty="0" err="1" smtClean="0"/>
              <a:t>products</a:t>
            </a:r>
            <a:endParaRPr lang="tr-TR" sz="2000" dirty="0" smtClean="0"/>
          </a:p>
          <a:p>
            <a:pPr marL="0" indent="0">
              <a:buNone/>
            </a:pPr>
            <a:endParaRPr lang="tr-TR" sz="2400" dirty="0"/>
          </a:p>
        </p:txBody>
      </p:sp>
    </p:spTree>
    <p:extLst>
      <p:ext uri="{BB962C8B-B14F-4D97-AF65-F5344CB8AC3E}">
        <p14:creationId xmlns:p14="http://schemas.microsoft.com/office/powerpoint/2010/main" val="60806394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467544" y="1844824"/>
            <a:ext cx="8229600" cy="3417243"/>
          </a:xfrm>
        </p:spPr>
        <p:txBody>
          <a:bodyPr/>
          <a:lstStyle/>
          <a:p>
            <a:r>
              <a:rPr lang="tr-TR" sz="1400" dirty="0" smtClean="0"/>
              <a:t>Z </a:t>
            </a:r>
            <a:r>
              <a:rPr lang="en-US" sz="1400" dirty="0" smtClean="0"/>
              <a:t>Akan, </a:t>
            </a:r>
            <a:r>
              <a:rPr lang="tr-TR" sz="1400" dirty="0" smtClean="0"/>
              <a:t>et al,. </a:t>
            </a:r>
            <a:r>
              <a:rPr lang="en-US" sz="1400" dirty="0" smtClean="0"/>
              <a:t>Antioxidants </a:t>
            </a:r>
            <a:r>
              <a:rPr lang="en-US" sz="1400" dirty="0"/>
              <a:t>may protect cancer cells from apoptosis signals and enhance cell </a:t>
            </a:r>
            <a:r>
              <a:rPr lang="en-US" sz="1400" dirty="0" smtClean="0"/>
              <a:t>viability</a:t>
            </a:r>
            <a:r>
              <a:rPr lang="tr-TR" sz="1400" dirty="0" smtClean="0"/>
              <a:t>. </a:t>
            </a:r>
            <a:r>
              <a:rPr lang="en-US" sz="1400" dirty="0" smtClean="0"/>
              <a:t>Asian </a:t>
            </a:r>
            <a:r>
              <a:rPr lang="en-US" sz="1400" dirty="0"/>
              <a:t>Pacific Journal of Cancer Prevention 14 (8), </a:t>
            </a:r>
            <a:r>
              <a:rPr lang="en-US" sz="1400" dirty="0" smtClean="0"/>
              <a:t>4611-4614</a:t>
            </a:r>
            <a:endParaRPr lang="en-US" sz="1400" dirty="0"/>
          </a:p>
        </p:txBody>
      </p:sp>
      <p:sp>
        <p:nvSpPr>
          <p:cNvPr id="2" name="Başlık 1"/>
          <p:cNvSpPr>
            <a:spLocks noGrp="1"/>
          </p:cNvSpPr>
          <p:nvPr>
            <p:ph type="title"/>
          </p:nvPr>
        </p:nvSpPr>
        <p:spPr/>
        <p:txBody>
          <a:bodyPr/>
          <a:lstStyle/>
          <a:p>
            <a:r>
              <a:rPr lang="tr-TR" dirty="0" smtClean="0"/>
              <a:t>THANKS</a:t>
            </a:r>
            <a:endParaRPr lang="tr-TR" dirty="0"/>
          </a:p>
        </p:txBody>
      </p:sp>
      <p:pic>
        <p:nvPicPr>
          <p:cNvPr id="5122" name="Picture 2" descr="C:\Users\ASUS\Dropbox\Lycia\www.lycians.com\20150617_16185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470" t="28108" r="4368" b="28792"/>
          <a:stretch/>
        </p:blipFill>
        <p:spPr bwMode="auto">
          <a:xfrm>
            <a:off x="1331640" y="2636912"/>
            <a:ext cx="6417426" cy="3780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2464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rmAutofit fontScale="85000" lnSpcReduction="10000"/>
          </a:bodyPr>
          <a:lstStyle/>
          <a:p>
            <a:r>
              <a:rPr lang="en-US" sz="1200" dirty="0" err="1"/>
              <a:t>Bayir</a:t>
            </a:r>
            <a:r>
              <a:rPr lang="en-US" sz="1200" dirty="0"/>
              <a:t> H (2005). Reactive oxygen species. </a:t>
            </a:r>
            <a:r>
              <a:rPr lang="en-US" sz="1200" i="1" dirty="0" err="1"/>
              <a:t>Crit</a:t>
            </a:r>
            <a:r>
              <a:rPr lang="en-US" sz="1200" i="1" dirty="0"/>
              <a:t> Care Med</a:t>
            </a:r>
            <a:r>
              <a:rPr lang="en-US" sz="1200" dirty="0"/>
              <a:t>, </a:t>
            </a:r>
            <a:r>
              <a:rPr lang="en-US" sz="1200" b="1" dirty="0"/>
              <a:t>33</a:t>
            </a:r>
            <a:r>
              <a:rPr lang="en-US" sz="1200" dirty="0"/>
              <a:t>, 498-501. </a:t>
            </a:r>
          </a:p>
          <a:p>
            <a:r>
              <a:rPr lang="tr-TR" sz="1200" dirty="0" err="1"/>
              <a:t>Benkovic</a:t>
            </a:r>
            <a:r>
              <a:rPr lang="tr-TR" sz="1200" dirty="0"/>
              <a:t> V, </a:t>
            </a:r>
            <a:r>
              <a:rPr lang="tr-TR" sz="1200" dirty="0" err="1"/>
              <a:t>Knezevic</a:t>
            </a:r>
            <a:r>
              <a:rPr lang="tr-TR" sz="1200" dirty="0"/>
              <a:t> AH, </a:t>
            </a:r>
            <a:r>
              <a:rPr lang="tr-TR" sz="1200" dirty="0" err="1"/>
              <a:t>Dikic</a:t>
            </a:r>
            <a:r>
              <a:rPr lang="tr-TR" sz="1200" dirty="0"/>
              <a:t> D, et al (2009). </a:t>
            </a:r>
            <a:r>
              <a:rPr lang="tr-TR" sz="1200" dirty="0" err="1"/>
              <a:t>Radioprotective</a:t>
            </a:r>
            <a:r>
              <a:rPr lang="tr-TR" sz="1200" dirty="0"/>
              <a:t> </a:t>
            </a:r>
            <a:r>
              <a:rPr lang="tr-TR" sz="1200" dirty="0" err="1"/>
              <a:t>effects</a:t>
            </a:r>
            <a:r>
              <a:rPr lang="tr-TR" sz="1200" dirty="0"/>
              <a:t> of </a:t>
            </a:r>
            <a:r>
              <a:rPr lang="tr-TR" sz="1200" dirty="0" err="1"/>
              <a:t>quercetin</a:t>
            </a:r>
            <a:r>
              <a:rPr lang="tr-TR" sz="1200" dirty="0"/>
              <a:t> </a:t>
            </a:r>
            <a:r>
              <a:rPr lang="tr-TR" sz="1200" dirty="0" err="1"/>
              <a:t>and</a:t>
            </a:r>
            <a:r>
              <a:rPr lang="tr-TR" sz="1200" dirty="0"/>
              <a:t> </a:t>
            </a:r>
            <a:r>
              <a:rPr lang="tr-TR" sz="1200" dirty="0" err="1"/>
              <a:t>ethanolic</a:t>
            </a:r>
            <a:r>
              <a:rPr lang="tr-TR" sz="1200" dirty="0"/>
              <a:t> </a:t>
            </a:r>
            <a:r>
              <a:rPr lang="tr-TR" sz="1200" dirty="0" err="1"/>
              <a:t>extract</a:t>
            </a:r>
            <a:r>
              <a:rPr lang="tr-TR" sz="1200" dirty="0"/>
              <a:t> of </a:t>
            </a:r>
            <a:r>
              <a:rPr lang="tr-TR" sz="1200" dirty="0" err="1"/>
              <a:t>propolis</a:t>
            </a:r>
            <a:r>
              <a:rPr lang="tr-TR" sz="1200" dirty="0"/>
              <a:t> in gamma-</a:t>
            </a:r>
            <a:r>
              <a:rPr lang="tr-TR" sz="1200" dirty="0" err="1"/>
              <a:t>irradiated</a:t>
            </a:r>
            <a:r>
              <a:rPr lang="tr-TR" sz="1200" dirty="0"/>
              <a:t> </a:t>
            </a:r>
            <a:r>
              <a:rPr lang="tr-TR" sz="1200" dirty="0" err="1"/>
              <a:t>mice</a:t>
            </a:r>
            <a:r>
              <a:rPr lang="tr-TR" sz="1200" dirty="0"/>
              <a:t>. </a:t>
            </a:r>
            <a:r>
              <a:rPr lang="tr-TR" sz="1200" i="1" dirty="0" err="1"/>
              <a:t>Arh</a:t>
            </a:r>
            <a:r>
              <a:rPr lang="tr-TR" sz="1200" i="1" dirty="0"/>
              <a:t> </a:t>
            </a:r>
            <a:r>
              <a:rPr lang="tr-TR" sz="1200" i="1" dirty="0" err="1"/>
              <a:t>Hig</a:t>
            </a:r>
            <a:r>
              <a:rPr lang="tr-TR" sz="1200" i="1" dirty="0"/>
              <a:t> </a:t>
            </a:r>
            <a:r>
              <a:rPr lang="tr-TR" sz="1200" i="1" dirty="0" err="1"/>
              <a:t>Rada</a:t>
            </a:r>
            <a:r>
              <a:rPr lang="tr-TR" sz="1200" i="1" dirty="0"/>
              <a:t> </a:t>
            </a:r>
            <a:r>
              <a:rPr lang="tr-TR" sz="1200" i="1" dirty="0" err="1"/>
              <a:t>Toksikol</a:t>
            </a:r>
            <a:r>
              <a:rPr lang="tr-TR" sz="1200" dirty="0"/>
              <a:t>, </a:t>
            </a:r>
            <a:r>
              <a:rPr lang="tr-TR" sz="1200" b="1" dirty="0"/>
              <a:t>60</a:t>
            </a:r>
            <a:r>
              <a:rPr lang="tr-TR" sz="1200" dirty="0"/>
              <a:t>, 129-38. </a:t>
            </a:r>
          </a:p>
          <a:p>
            <a:r>
              <a:rPr lang="tr-TR" sz="1200" dirty="0" err="1"/>
              <a:t>Cao</a:t>
            </a:r>
            <a:r>
              <a:rPr lang="tr-TR" sz="1200" dirty="0"/>
              <a:t> XG, </a:t>
            </a:r>
            <a:r>
              <a:rPr lang="tr-TR" sz="1200" dirty="0" err="1"/>
              <a:t>Li</a:t>
            </a:r>
            <a:r>
              <a:rPr lang="tr-TR" sz="1200" dirty="0"/>
              <a:t> XX, </a:t>
            </a:r>
            <a:r>
              <a:rPr lang="tr-TR" sz="1200" dirty="0" err="1"/>
              <a:t>Bao</a:t>
            </a:r>
            <a:r>
              <a:rPr lang="tr-TR" sz="1200" dirty="0"/>
              <a:t> YZ, et al (2007). </a:t>
            </a:r>
            <a:r>
              <a:rPr lang="tr-TR" sz="1200" dirty="0" err="1"/>
              <a:t>Responses</a:t>
            </a:r>
            <a:r>
              <a:rPr lang="tr-TR" sz="1200" dirty="0"/>
              <a:t> of </a:t>
            </a:r>
            <a:r>
              <a:rPr lang="tr-TR" sz="1200" dirty="0" err="1"/>
              <a:t>human</a:t>
            </a:r>
            <a:r>
              <a:rPr lang="tr-TR" sz="1200" dirty="0"/>
              <a:t> lens </a:t>
            </a:r>
            <a:r>
              <a:rPr lang="tr-TR" sz="1200" dirty="0" err="1"/>
              <a:t>epithelial</a:t>
            </a:r>
            <a:r>
              <a:rPr lang="tr-TR" sz="1200" dirty="0"/>
              <a:t> </a:t>
            </a:r>
            <a:r>
              <a:rPr lang="tr-TR" sz="1200" dirty="0" err="1"/>
              <a:t>cells</a:t>
            </a:r>
            <a:r>
              <a:rPr lang="tr-TR" sz="1200" dirty="0"/>
              <a:t> </a:t>
            </a:r>
            <a:r>
              <a:rPr lang="tr-TR" sz="1200" dirty="0" err="1"/>
              <a:t>to</a:t>
            </a:r>
            <a:r>
              <a:rPr lang="tr-TR" sz="1200" dirty="0"/>
              <a:t> </a:t>
            </a:r>
            <a:r>
              <a:rPr lang="tr-TR" sz="1200" dirty="0" err="1"/>
              <a:t>quercetin</a:t>
            </a:r>
            <a:r>
              <a:rPr lang="tr-TR" sz="1200" dirty="0"/>
              <a:t> </a:t>
            </a:r>
            <a:r>
              <a:rPr lang="tr-TR" sz="1200" dirty="0" err="1"/>
              <a:t>and</a:t>
            </a:r>
            <a:r>
              <a:rPr lang="tr-TR" sz="1200" dirty="0"/>
              <a:t> DMSO. </a:t>
            </a:r>
            <a:r>
              <a:rPr lang="tr-TR" sz="1200" i="1" dirty="0" err="1"/>
              <a:t>Invest</a:t>
            </a:r>
            <a:r>
              <a:rPr lang="tr-TR" sz="1200" i="1" dirty="0"/>
              <a:t> </a:t>
            </a:r>
            <a:r>
              <a:rPr lang="tr-TR" sz="1200" i="1" dirty="0" err="1"/>
              <a:t>Ophthalmol</a:t>
            </a:r>
            <a:r>
              <a:rPr lang="tr-TR" sz="1200" i="1" dirty="0"/>
              <a:t> </a:t>
            </a:r>
            <a:r>
              <a:rPr lang="tr-TR" sz="1200" i="1" dirty="0" err="1"/>
              <a:t>Vis</a:t>
            </a:r>
            <a:r>
              <a:rPr lang="tr-TR" sz="1200" i="1" dirty="0"/>
              <a:t> </a:t>
            </a:r>
            <a:r>
              <a:rPr lang="tr-TR" sz="1200" i="1" dirty="0" err="1"/>
              <a:t>Sci</a:t>
            </a:r>
            <a:r>
              <a:rPr lang="tr-TR" sz="1200" dirty="0"/>
              <a:t>, </a:t>
            </a:r>
            <a:r>
              <a:rPr lang="tr-TR" sz="1200" b="1" dirty="0"/>
              <a:t>48</a:t>
            </a:r>
            <a:r>
              <a:rPr lang="tr-TR" sz="1200" dirty="0"/>
              <a:t>, 3714-8. </a:t>
            </a:r>
          </a:p>
          <a:p>
            <a:r>
              <a:rPr lang="tr-TR" sz="1200" dirty="0" err="1"/>
              <a:t>Chamond</a:t>
            </a:r>
            <a:r>
              <a:rPr lang="tr-TR" sz="1200" dirty="0"/>
              <a:t> RR, </a:t>
            </a:r>
            <a:r>
              <a:rPr lang="tr-TR" sz="1200" dirty="0" err="1"/>
              <a:t>Anon</a:t>
            </a:r>
            <a:r>
              <a:rPr lang="tr-TR" sz="1200" dirty="0"/>
              <a:t> JC, </a:t>
            </a:r>
            <a:r>
              <a:rPr lang="tr-TR" sz="1200" dirty="0" err="1"/>
              <a:t>Guerra</a:t>
            </a:r>
            <a:r>
              <a:rPr lang="tr-TR" sz="1200" dirty="0"/>
              <a:t> P, et al (1999). </a:t>
            </a:r>
            <a:r>
              <a:rPr lang="tr-TR" sz="1200" dirty="0" err="1"/>
              <a:t>Apoptosis</a:t>
            </a:r>
            <a:r>
              <a:rPr lang="tr-TR" sz="1200" dirty="0"/>
              <a:t> </a:t>
            </a:r>
            <a:r>
              <a:rPr lang="tr-TR" sz="1200" dirty="0" err="1"/>
              <a:t>and</a:t>
            </a:r>
            <a:r>
              <a:rPr lang="tr-TR" sz="1200" dirty="0"/>
              <a:t> </a:t>
            </a:r>
            <a:r>
              <a:rPr lang="tr-TR" sz="1200" dirty="0" err="1"/>
              <a:t>disease</a:t>
            </a:r>
            <a:r>
              <a:rPr lang="tr-TR" sz="1200" dirty="0"/>
              <a:t>. </a:t>
            </a:r>
            <a:r>
              <a:rPr lang="tr-TR" sz="1200" i="1" dirty="0" err="1"/>
              <a:t>Alergol</a:t>
            </a:r>
            <a:r>
              <a:rPr lang="tr-TR" sz="1200" i="1" dirty="0"/>
              <a:t> </a:t>
            </a:r>
            <a:r>
              <a:rPr lang="tr-TR" sz="1200" i="1" dirty="0" err="1"/>
              <a:t>Immunol</a:t>
            </a:r>
            <a:r>
              <a:rPr lang="tr-TR" sz="1200" i="1" dirty="0"/>
              <a:t> </a:t>
            </a:r>
            <a:r>
              <a:rPr lang="tr-TR" sz="1200" i="1" dirty="0" err="1"/>
              <a:t>Clin</a:t>
            </a:r>
            <a:r>
              <a:rPr lang="tr-TR" sz="1200" dirty="0"/>
              <a:t>, </a:t>
            </a:r>
            <a:r>
              <a:rPr lang="tr-TR" sz="1200" b="1" dirty="0"/>
              <a:t>14</a:t>
            </a:r>
            <a:r>
              <a:rPr lang="tr-TR" sz="1200" dirty="0"/>
              <a:t>, 367-74. </a:t>
            </a:r>
          </a:p>
          <a:p>
            <a:r>
              <a:rPr lang="tr-TR" sz="1200" dirty="0" err="1"/>
              <a:t>Chow</a:t>
            </a:r>
            <a:r>
              <a:rPr lang="tr-TR" sz="1200" dirty="0"/>
              <a:t> JM, </a:t>
            </a:r>
            <a:r>
              <a:rPr lang="tr-TR" sz="1200" dirty="0" err="1"/>
              <a:t>Shen</a:t>
            </a:r>
            <a:r>
              <a:rPr lang="tr-TR" sz="1200" dirty="0"/>
              <a:t> SC, </a:t>
            </a:r>
            <a:r>
              <a:rPr lang="tr-TR" sz="1200" dirty="0" err="1"/>
              <a:t>Huan</a:t>
            </a:r>
            <a:r>
              <a:rPr lang="tr-TR" sz="1200" dirty="0"/>
              <a:t> SK (2005). </a:t>
            </a:r>
            <a:r>
              <a:rPr lang="tr-TR" sz="1200" dirty="0" err="1"/>
              <a:t>Quercetin</a:t>
            </a:r>
            <a:r>
              <a:rPr lang="tr-TR" sz="1200" dirty="0"/>
              <a:t>, but not rutin </a:t>
            </a:r>
            <a:r>
              <a:rPr lang="tr-TR" sz="1200" dirty="0" err="1"/>
              <a:t>and</a:t>
            </a:r>
            <a:r>
              <a:rPr lang="tr-TR" sz="1200" dirty="0"/>
              <a:t> </a:t>
            </a:r>
            <a:r>
              <a:rPr lang="tr-TR" sz="1200" dirty="0" err="1"/>
              <a:t>quercitrin</a:t>
            </a:r>
            <a:r>
              <a:rPr lang="tr-TR" sz="1200" dirty="0"/>
              <a:t>, </a:t>
            </a:r>
            <a:r>
              <a:rPr lang="tr-TR" sz="1200" dirty="0" err="1"/>
              <a:t>prevention</a:t>
            </a:r>
            <a:r>
              <a:rPr lang="tr-TR" sz="1200" dirty="0"/>
              <a:t> of H2O2-induced </a:t>
            </a:r>
            <a:r>
              <a:rPr lang="tr-TR" sz="1200" dirty="0" err="1"/>
              <a:t>apoptosis</a:t>
            </a:r>
            <a:r>
              <a:rPr lang="tr-TR" sz="1200" dirty="0"/>
              <a:t> </a:t>
            </a:r>
            <a:r>
              <a:rPr lang="tr-TR" sz="1200" dirty="0" err="1"/>
              <a:t>via</a:t>
            </a:r>
            <a:r>
              <a:rPr lang="tr-TR" sz="1200" dirty="0"/>
              <a:t> anti-</a:t>
            </a:r>
            <a:r>
              <a:rPr lang="tr-TR" sz="1200" dirty="0" err="1"/>
              <a:t>oxidant</a:t>
            </a:r>
            <a:r>
              <a:rPr lang="tr-TR" sz="1200" dirty="0"/>
              <a:t> </a:t>
            </a:r>
            <a:r>
              <a:rPr lang="tr-TR" sz="1200" dirty="0" err="1"/>
              <a:t>activity</a:t>
            </a:r>
            <a:r>
              <a:rPr lang="tr-TR" sz="1200" dirty="0"/>
              <a:t> </a:t>
            </a:r>
            <a:r>
              <a:rPr lang="tr-TR" sz="1200" dirty="0" err="1"/>
              <a:t>and</a:t>
            </a:r>
            <a:r>
              <a:rPr lang="tr-TR" sz="1200" dirty="0"/>
              <a:t> </a:t>
            </a:r>
            <a:r>
              <a:rPr lang="tr-TR" sz="1200" dirty="0" err="1"/>
              <a:t>heme</a:t>
            </a:r>
            <a:r>
              <a:rPr lang="tr-TR" sz="1200" dirty="0"/>
              <a:t> </a:t>
            </a:r>
            <a:r>
              <a:rPr lang="tr-TR" sz="1200" dirty="0" err="1"/>
              <a:t>oxygenase</a:t>
            </a:r>
            <a:r>
              <a:rPr lang="tr-TR" sz="1200" dirty="0"/>
              <a:t> 1 gene </a:t>
            </a:r>
            <a:r>
              <a:rPr lang="tr-TR" sz="1200" dirty="0" err="1"/>
              <a:t>expression</a:t>
            </a:r>
            <a:r>
              <a:rPr lang="tr-TR" sz="1200" dirty="0"/>
              <a:t> in </a:t>
            </a:r>
            <a:r>
              <a:rPr lang="tr-TR" sz="1200" dirty="0" err="1"/>
              <a:t>macrophages</a:t>
            </a:r>
            <a:r>
              <a:rPr lang="tr-TR" sz="1200" dirty="0"/>
              <a:t>. </a:t>
            </a:r>
            <a:r>
              <a:rPr lang="tr-TR" sz="1200" i="1" dirty="0" err="1"/>
              <a:t>Biochem</a:t>
            </a:r>
            <a:r>
              <a:rPr lang="tr-TR" sz="1200" i="1" dirty="0"/>
              <a:t> </a:t>
            </a:r>
            <a:r>
              <a:rPr lang="tr-TR" sz="1200" i="1" dirty="0" err="1"/>
              <a:t>Pharmacol</a:t>
            </a:r>
            <a:r>
              <a:rPr lang="tr-TR" sz="1200" dirty="0"/>
              <a:t>, </a:t>
            </a:r>
            <a:r>
              <a:rPr lang="tr-TR" sz="1200" b="1" dirty="0"/>
              <a:t>69</a:t>
            </a:r>
            <a:r>
              <a:rPr lang="tr-TR" sz="1200" dirty="0"/>
              <a:t>, 1839-51. </a:t>
            </a:r>
          </a:p>
          <a:p>
            <a:r>
              <a:rPr lang="en-US" sz="1200" dirty="0"/>
              <a:t>Davis JM, Murphy EA, Carmichael MD (2009). Effects of the dietary flavonoid quercetin upon performance and health. </a:t>
            </a:r>
            <a:r>
              <a:rPr lang="en-US" sz="1200" i="1" dirty="0" err="1"/>
              <a:t>Curr</a:t>
            </a:r>
            <a:r>
              <a:rPr lang="en-US" sz="1200" i="1" dirty="0"/>
              <a:t> Sports Med Rep</a:t>
            </a:r>
            <a:r>
              <a:rPr lang="en-US" sz="1200" dirty="0"/>
              <a:t>, </a:t>
            </a:r>
            <a:r>
              <a:rPr lang="en-US" sz="1200" b="1" dirty="0"/>
              <a:t>8</a:t>
            </a:r>
            <a:r>
              <a:rPr lang="en-US" sz="1200" dirty="0"/>
              <a:t>, 206-13. </a:t>
            </a:r>
          </a:p>
          <a:p>
            <a:r>
              <a:rPr lang="en-US" sz="1200" dirty="0"/>
              <a:t>Formica JV, </a:t>
            </a:r>
            <a:r>
              <a:rPr lang="en-US" sz="1200" dirty="0" err="1"/>
              <a:t>Regelson</a:t>
            </a:r>
            <a:r>
              <a:rPr lang="en-US" sz="1200" dirty="0"/>
              <a:t> W (1995). Review of the biology of Quercetin and related bioflavonoids. </a:t>
            </a:r>
            <a:r>
              <a:rPr lang="en-US" sz="1200" i="1" dirty="0"/>
              <a:t>Food </a:t>
            </a:r>
            <a:r>
              <a:rPr lang="en-US" sz="1200" i="1" dirty="0" err="1"/>
              <a:t>Chem</a:t>
            </a:r>
            <a:r>
              <a:rPr lang="en-US" sz="1200" i="1" dirty="0"/>
              <a:t> </a:t>
            </a:r>
            <a:r>
              <a:rPr lang="en-US" sz="1200" i="1" dirty="0" err="1"/>
              <a:t>Toxicol</a:t>
            </a:r>
            <a:r>
              <a:rPr lang="en-US" sz="1200" i="1" dirty="0"/>
              <a:t>, </a:t>
            </a:r>
            <a:r>
              <a:rPr lang="en-US" sz="1200" b="1" dirty="0"/>
              <a:t>33</a:t>
            </a:r>
            <a:r>
              <a:rPr lang="en-US" sz="1200" dirty="0"/>
              <a:t>, 1061-80. </a:t>
            </a:r>
          </a:p>
          <a:p>
            <a:r>
              <a:rPr lang="en-US" sz="1200" dirty="0" err="1"/>
              <a:t>Gerhauser</a:t>
            </a:r>
            <a:r>
              <a:rPr lang="en-US" sz="1200" dirty="0"/>
              <a:t> C (2008). Cancer </a:t>
            </a:r>
            <a:r>
              <a:rPr lang="en-US" sz="1200" dirty="0" err="1"/>
              <a:t>chemopreventive</a:t>
            </a:r>
            <a:r>
              <a:rPr lang="en-US" sz="1200" dirty="0"/>
              <a:t> potential </a:t>
            </a:r>
            <a:r>
              <a:rPr lang="en-US" sz="1200" dirty="0" smtClean="0"/>
              <a:t>of</a:t>
            </a:r>
            <a:r>
              <a:rPr lang="tr-TR" sz="1200" dirty="0" smtClean="0"/>
              <a:t> </a:t>
            </a:r>
            <a:r>
              <a:rPr lang="tr-TR" sz="1200" dirty="0" err="1"/>
              <a:t>apples</a:t>
            </a:r>
            <a:r>
              <a:rPr lang="tr-TR" sz="1200" dirty="0"/>
              <a:t>, </a:t>
            </a:r>
            <a:r>
              <a:rPr lang="tr-TR" sz="1200" dirty="0" err="1"/>
              <a:t>apple</a:t>
            </a:r>
            <a:r>
              <a:rPr lang="tr-TR" sz="1200" dirty="0"/>
              <a:t> </a:t>
            </a:r>
            <a:r>
              <a:rPr lang="tr-TR" sz="1200" dirty="0" err="1"/>
              <a:t>juice</a:t>
            </a:r>
            <a:r>
              <a:rPr lang="tr-TR" sz="1200" dirty="0"/>
              <a:t>, </a:t>
            </a:r>
            <a:r>
              <a:rPr lang="tr-TR" sz="1200" dirty="0" err="1"/>
              <a:t>and</a:t>
            </a:r>
            <a:r>
              <a:rPr lang="tr-TR" sz="1200" dirty="0"/>
              <a:t> </a:t>
            </a:r>
            <a:r>
              <a:rPr lang="tr-TR" sz="1200" dirty="0" err="1"/>
              <a:t>apple</a:t>
            </a:r>
            <a:r>
              <a:rPr lang="tr-TR" sz="1200" dirty="0"/>
              <a:t> </a:t>
            </a:r>
            <a:r>
              <a:rPr lang="tr-TR" sz="1200" dirty="0" err="1"/>
              <a:t>components</a:t>
            </a:r>
            <a:r>
              <a:rPr lang="tr-TR" sz="1200" dirty="0"/>
              <a:t>. </a:t>
            </a:r>
            <a:r>
              <a:rPr lang="tr-TR" sz="1200" i="1" dirty="0" err="1"/>
              <a:t>Planta</a:t>
            </a:r>
            <a:r>
              <a:rPr lang="tr-TR" sz="1200" i="1" dirty="0"/>
              <a:t> </a:t>
            </a:r>
            <a:r>
              <a:rPr lang="tr-TR" sz="1200" i="1" dirty="0" err="1"/>
              <a:t>Med</a:t>
            </a:r>
            <a:r>
              <a:rPr lang="tr-TR" sz="1200" dirty="0"/>
              <a:t>, </a:t>
            </a:r>
            <a:r>
              <a:rPr lang="tr-TR" sz="1200" b="1" dirty="0"/>
              <a:t>74</a:t>
            </a:r>
            <a:r>
              <a:rPr lang="tr-TR" sz="1200" dirty="0"/>
              <a:t>, 1608-24. </a:t>
            </a:r>
            <a:endParaRPr lang="tr-TR" sz="1200" dirty="0" smtClean="0"/>
          </a:p>
          <a:p>
            <a:r>
              <a:rPr lang="en-US" sz="1200" dirty="0" err="1"/>
              <a:t>Hertog</a:t>
            </a:r>
            <a:r>
              <a:rPr lang="en-US" sz="1200" dirty="0"/>
              <a:t> MG, Hollman PC (1996). Potential health effects of the dietary </a:t>
            </a:r>
            <a:r>
              <a:rPr lang="en-US" sz="1200" dirty="0" err="1"/>
              <a:t>flavonol</a:t>
            </a:r>
            <a:r>
              <a:rPr lang="en-US" sz="1200" dirty="0"/>
              <a:t> quercetin. </a:t>
            </a:r>
            <a:r>
              <a:rPr lang="en-US" sz="1200" i="1" dirty="0" err="1"/>
              <a:t>Eur</a:t>
            </a:r>
            <a:r>
              <a:rPr lang="en-US" sz="1200" i="1" dirty="0"/>
              <a:t> J </a:t>
            </a:r>
            <a:r>
              <a:rPr lang="en-US" sz="1200" i="1" dirty="0" err="1"/>
              <a:t>Clin</a:t>
            </a:r>
            <a:r>
              <a:rPr lang="en-US" sz="1200" i="1" dirty="0"/>
              <a:t> </a:t>
            </a:r>
            <a:r>
              <a:rPr lang="en-US" sz="1200" i="1" dirty="0" err="1"/>
              <a:t>Nutr</a:t>
            </a:r>
            <a:r>
              <a:rPr lang="en-US" sz="1200" dirty="0"/>
              <a:t>, </a:t>
            </a:r>
            <a:r>
              <a:rPr lang="en-US" sz="1200" b="1" dirty="0"/>
              <a:t>50</a:t>
            </a:r>
            <a:r>
              <a:rPr lang="en-US" sz="1200" dirty="0"/>
              <a:t>, 63-71. </a:t>
            </a:r>
          </a:p>
          <a:p>
            <a:r>
              <a:rPr lang="tr-TR" sz="1200" dirty="0" err="1"/>
              <a:t>Hultqvist</a:t>
            </a:r>
            <a:r>
              <a:rPr lang="tr-TR" sz="1200" dirty="0"/>
              <a:t> M, </a:t>
            </a:r>
            <a:r>
              <a:rPr lang="tr-TR" sz="1200" dirty="0" err="1"/>
              <a:t>Olsson</a:t>
            </a:r>
            <a:r>
              <a:rPr lang="tr-TR" sz="1200" dirty="0"/>
              <a:t> LM, </a:t>
            </a:r>
            <a:r>
              <a:rPr lang="tr-TR" sz="1200" dirty="0" err="1"/>
              <a:t>Gelderman</a:t>
            </a:r>
            <a:r>
              <a:rPr lang="tr-TR" sz="1200" dirty="0"/>
              <a:t> KA, et al (2009). </a:t>
            </a:r>
            <a:r>
              <a:rPr lang="tr-TR" sz="1200" dirty="0" err="1"/>
              <a:t>The</a:t>
            </a:r>
            <a:r>
              <a:rPr lang="tr-TR" sz="1200" dirty="0"/>
              <a:t> </a:t>
            </a:r>
            <a:r>
              <a:rPr lang="tr-TR" sz="1200" dirty="0" err="1"/>
              <a:t>protective</a:t>
            </a:r>
            <a:r>
              <a:rPr lang="tr-TR" sz="1200" dirty="0"/>
              <a:t> role of ROS in </a:t>
            </a:r>
            <a:r>
              <a:rPr lang="tr-TR" sz="1200" dirty="0" err="1"/>
              <a:t>autoimmune</a:t>
            </a:r>
            <a:r>
              <a:rPr lang="tr-TR" sz="1200" dirty="0"/>
              <a:t> </a:t>
            </a:r>
            <a:r>
              <a:rPr lang="tr-TR" sz="1200" dirty="0" err="1"/>
              <a:t>disease</a:t>
            </a:r>
            <a:r>
              <a:rPr lang="tr-TR" sz="1200" dirty="0"/>
              <a:t>. </a:t>
            </a:r>
            <a:r>
              <a:rPr lang="tr-TR" sz="1200" i="1" dirty="0" err="1"/>
              <a:t>Trends</a:t>
            </a:r>
            <a:r>
              <a:rPr lang="tr-TR" sz="1200" i="1" dirty="0"/>
              <a:t> </a:t>
            </a:r>
            <a:r>
              <a:rPr lang="tr-TR" sz="1200" i="1" dirty="0" err="1"/>
              <a:t>Immunol</a:t>
            </a:r>
            <a:r>
              <a:rPr lang="tr-TR" sz="1200" dirty="0"/>
              <a:t>, </a:t>
            </a:r>
            <a:r>
              <a:rPr lang="tr-TR" sz="1200" b="1" dirty="0"/>
              <a:t>30</a:t>
            </a:r>
            <a:r>
              <a:rPr lang="tr-TR" sz="1200" dirty="0"/>
              <a:t>, 201-8. </a:t>
            </a:r>
          </a:p>
          <a:p>
            <a:r>
              <a:rPr lang="en-US" sz="1200" dirty="0"/>
              <a:t>Ishikawa Y, Kitamura M (2000). Anti-apoptotic effect of quercetin; intervention in the JNK- and ERK-mediated apoptotic pathways. </a:t>
            </a:r>
            <a:r>
              <a:rPr lang="en-US" sz="1200" i="1" dirty="0"/>
              <a:t>Kidney </a:t>
            </a:r>
            <a:r>
              <a:rPr lang="en-US" sz="1200" i="1" dirty="0" err="1"/>
              <a:t>Int</a:t>
            </a:r>
            <a:r>
              <a:rPr lang="en-US" sz="1200" dirty="0"/>
              <a:t>, </a:t>
            </a:r>
            <a:r>
              <a:rPr lang="en-US" sz="1200" b="1" dirty="0"/>
              <a:t>58</a:t>
            </a:r>
            <a:r>
              <a:rPr lang="en-US" sz="1200" dirty="0"/>
              <a:t>, 1078-87. </a:t>
            </a:r>
          </a:p>
          <a:p>
            <a:r>
              <a:rPr lang="tr-TR" sz="1200" dirty="0" err="1"/>
              <a:t>Jung</a:t>
            </a:r>
            <a:r>
              <a:rPr lang="tr-TR" sz="1200" dirty="0"/>
              <a:t> JH, Lee JO, Kim JH, et al (2010). </a:t>
            </a:r>
            <a:r>
              <a:rPr lang="tr-TR" sz="1200" dirty="0" err="1"/>
              <a:t>Quercetin</a:t>
            </a:r>
            <a:r>
              <a:rPr lang="tr-TR" sz="1200" dirty="0"/>
              <a:t> </a:t>
            </a:r>
            <a:r>
              <a:rPr lang="tr-TR" sz="1200" dirty="0" err="1"/>
              <a:t>suppresses</a:t>
            </a:r>
            <a:r>
              <a:rPr lang="tr-TR" sz="1200" dirty="0"/>
              <a:t> </a:t>
            </a:r>
            <a:r>
              <a:rPr lang="tr-TR" sz="1200" dirty="0" err="1"/>
              <a:t>HeLa</a:t>
            </a:r>
            <a:r>
              <a:rPr lang="tr-TR" sz="1200" dirty="0"/>
              <a:t> </a:t>
            </a:r>
            <a:r>
              <a:rPr lang="tr-TR" sz="1200" dirty="0" err="1"/>
              <a:t>cell</a:t>
            </a:r>
            <a:r>
              <a:rPr lang="tr-TR" sz="1200" dirty="0"/>
              <a:t> </a:t>
            </a:r>
            <a:r>
              <a:rPr lang="tr-TR" sz="1200" dirty="0" err="1"/>
              <a:t>viability</a:t>
            </a:r>
            <a:r>
              <a:rPr lang="tr-TR" sz="1200" dirty="0"/>
              <a:t> </a:t>
            </a:r>
            <a:r>
              <a:rPr lang="tr-TR" sz="1200" dirty="0" err="1"/>
              <a:t>via</a:t>
            </a:r>
            <a:r>
              <a:rPr lang="tr-TR" sz="1200" dirty="0"/>
              <a:t> AMPK-</a:t>
            </a:r>
            <a:r>
              <a:rPr lang="tr-TR" sz="1200" dirty="0" err="1"/>
              <a:t>induced</a:t>
            </a:r>
            <a:r>
              <a:rPr lang="tr-TR" sz="1200" dirty="0"/>
              <a:t> HSP70 </a:t>
            </a:r>
            <a:r>
              <a:rPr lang="tr-TR" sz="1200" dirty="0" err="1"/>
              <a:t>and</a:t>
            </a:r>
            <a:r>
              <a:rPr lang="tr-TR" sz="1200" dirty="0"/>
              <a:t> EGFR </a:t>
            </a:r>
            <a:r>
              <a:rPr lang="tr-TR" sz="1200" dirty="0" err="1"/>
              <a:t>down-regulation</a:t>
            </a:r>
            <a:r>
              <a:rPr lang="tr-TR" sz="1200" dirty="0"/>
              <a:t>. </a:t>
            </a:r>
            <a:r>
              <a:rPr lang="tr-TR" sz="1200" i="1" dirty="0"/>
              <a:t>J Cell </a:t>
            </a:r>
            <a:r>
              <a:rPr lang="tr-TR" sz="1200" i="1" dirty="0" err="1"/>
              <a:t>Physiol</a:t>
            </a:r>
            <a:r>
              <a:rPr lang="tr-TR" sz="1200" dirty="0"/>
              <a:t>, </a:t>
            </a:r>
            <a:r>
              <a:rPr lang="tr-TR" sz="1200" b="1" dirty="0"/>
              <a:t>223</a:t>
            </a:r>
            <a:r>
              <a:rPr lang="tr-TR" sz="1200" dirty="0"/>
              <a:t>, 408-14. </a:t>
            </a:r>
          </a:p>
          <a:p>
            <a:r>
              <a:rPr lang="tr-TR" sz="1200" dirty="0" err="1"/>
              <a:t>Kopani</a:t>
            </a:r>
            <a:r>
              <a:rPr lang="tr-TR" sz="1200" dirty="0"/>
              <a:t> M, </a:t>
            </a:r>
            <a:r>
              <a:rPr lang="tr-TR" sz="1200" dirty="0" err="1"/>
              <a:t>Celec</a:t>
            </a:r>
            <a:r>
              <a:rPr lang="tr-TR" sz="1200" dirty="0"/>
              <a:t> P, </a:t>
            </a:r>
            <a:r>
              <a:rPr lang="tr-TR" sz="1200" dirty="0" err="1"/>
              <a:t>Danisovic</a:t>
            </a:r>
            <a:r>
              <a:rPr lang="tr-TR" sz="1200" dirty="0"/>
              <a:t> L, et al (2006). </a:t>
            </a:r>
            <a:r>
              <a:rPr lang="tr-TR" sz="1200" dirty="0" err="1"/>
              <a:t>Oxidative</a:t>
            </a:r>
            <a:r>
              <a:rPr lang="tr-TR" sz="1200" dirty="0"/>
              <a:t> </a:t>
            </a:r>
            <a:r>
              <a:rPr lang="tr-TR" sz="1200" dirty="0" err="1"/>
              <a:t>stress</a:t>
            </a:r>
            <a:r>
              <a:rPr lang="tr-TR" sz="1200" dirty="0"/>
              <a:t> </a:t>
            </a:r>
            <a:r>
              <a:rPr lang="tr-TR" sz="1200" dirty="0" err="1"/>
              <a:t>and</a:t>
            </a:r>
            <a:r>
              <a:rPr lang="tr-TR" sz="1200" dirty="0"/>
              <a:t> </a:t>
            </a:r>
            <a:r>
              <a:rPr lang="tr-TR" sz="1200" dirty="0" err="1"/>
              <a:t>electron</a:t>
            </a:r>
            <a:r>
              <a:rPr lang="tr-TR" sz="1200" dirty="0"/>
              <a:t> </a:t>
            </a:r>
            <a:r>
              <a:rPr lang="tr-TR" sz="1200" dirty="0" err="1"/>
              <a:t>spin</a:t>
            </a:r>
            <a:r>
              <a:rPr lang="tr-TR" sz="1200" dirty="0"/>
              <a:t> </a:t>
            </a:r>
            <a:r>
              <a:rPr lang="tr-TR" sz="1200" dirty="0" err="1"/>
              <a:t>resonance</a:t>
            </a:r>
            <a:r>
              <a:rPr lang="tr-TR" sz="1200" dirty="0"/>
              <a:t>. </a:t>
            </a:r>
            <a:r>
              <a:rPr lang="tr-TR" sz="1200" i="1" dirty="0" err="1"/>
              <a:t>Clin</a:t>
            </a:r>
            <a:r>
              <a:rPr lang="tr-TR" sz="1200" i="1" dirty="0"/>
              <a:t> </a:t>
            </a:r>
            <a:r>
              <a:rPr lang="tr-TR" sz="1200" i="1" dirty="0" err="1"/>
              <a:t>Chim</a:t>
            </a:r>
            <a:r>
              <a:rPr lang="tr-TR" sz="1200" i="1" dirty="0"/>
              <a:t> </a:t>
            </a:r>
            <a:r>
              <a:rPr lang="tr-TR" sz="1200" i="1" dirty="0" err="1"/>
              <a:t>Acta</a:t>
            </a:r>
            <a:r>
              <a:rPr lang="tr-TR" sz="1200" dirty="0"/>
              <a:t>, </a:t>
            </a:r>
            <a:r>
              <a:rPr lang="tr-TR" sz="1200" b="1" dirty="0"/>
              <a:t>364</a:t>
            </a:r>
            <a:r>
              <a:rPr lang="tr-TR" sz="1200" dirty="0"/>
              <a:t>, 61-6. </a:t>
            </a:r>
          </a:p>
          <a:p>
            <a:r>
              <a:rPr lang="sv-SE" sz="1200" dirty="0"/>
              <a:t>Kulbacka J, Saczko J, Chwilkowska A (2009). Oxidative stress in cells damage processes. </a:t>
            </a:r>
            <a:r>
              <a:rPr lang="sv-SE" sz="1200" i="1" dirty="0"/>
              <a:t>Pol Merkur Lekarski</a:t>
            </a:r>
            <a:r>
              <a:rPr lang="sv-SE" sz="1200" dirty="0"/>
              <a:t>, </a:t>
            </a:r>
            <a:r>
              <a:rPr lang="sv-SE" sz="1200" b="1" dirty="0"/>
              <a:t>27</a:t>
            </a:r>
            <a:r>
              <a:rPr lang="sv-SE" sz="1200" dirty="0"/>
              <a:t>, 44-7. </a:t>
            </a:r>
          </a:p>
          <a:p>
            <a:endParaRPr lang="tr-TR" sz="1200" dirty="0"/>
          </a:p>
        </p:txBody>
      </p:sp>
      <p:sp>
        <p:nvSpPr>
          <p:cNvPr id="2" name="Başlık 1"/>
          <p:cNvSpPr>
            <a:spLocks noGrp="1"/>
          </p:cNvSpPr>
          <p:nvPr>
            <p:ph type="title"/>
          </p:nvPr>
        </p:nvSpPr>
        <p:spPr/>
        <p:txBody>
          <a:bodyPr>
            <a:normAutofit/>
          </a:bodyPr>
          <a:lstStyle/>
          <a:p>
            <a:r>
              <a:rPr lang="tr-TR" sz="2800" b="1" dirty="0" err="1" smtClean="0"/>
              <a:t>References</a:t>
            </a:r>
            <a:endParaRPr lang="tr-TR" sz="2800" b="1" dirty="0"/>
          </a:p>
        </p:txBody>
      </p:sp>
    </p:spTree>
    <p:extLst>
      <p:ext uri="{BB962C8B-B14F-4D97-AF65-F5344CB8AC3E}">
        <p14:creationId xmlns:p14="http://schemas.microsoft.com/office/powerpoint/2010/main" val="50424899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p:txBody>
          <a:bodyPr>
            <a:noAutofit/>
          </a:bodyPr>
          <a:lstStyle/>
          <a:p>
            <a:r>
              <a:rPr lang="tr-TR" sz="1200" dirty="0" err="1" smtClean="0"/>
              <a:t>Murakami</a:t>
            </a:r>
            <a:r>
              <a:rPr lang="tr-TR" sz="1200" dirty="0" smtClean="0"/>
              <a:t> </a:t>
            </a:r>
            <a:r>
              <a:rPr lang="tr-TR" sz="1200" dirty="0"/>
              <a:t>A, </a:t>
            </a:r>
            <a:r>
              <a:rPr lang="tr-TR" sz="1200" dirty="0" err="1"/>
              <a:t>Ashida</a:t>
            </a:r>
            <a:r>
              <a:rPr lang="tr-TR" sz="1200" dirty="0"/>
              <a:t> H, </a:t>
            </a:r>
            <a:r>
              <a:rPr lang="tr-TR" sz="1200" dirty="0" err="1"/>
              <a:t>Terao</a:t>
            </a:r>
            <a:r>
              <a:rPr lang="tr-TR" sz="1200" dirty="0"/>
              <a:t> J (2008). </a:t>
            </a:r>
            <a:r>
              <a:rPr lang="tr-TR" sz="1200" dirty="0" err="1"/>
              <a:t>Multitargeted</a:t>
            </a:r>
            <a:r>
              <a:rPr lang="tr-TR" sz="1200" dirty="0"/>
              <a:t> </a:t>
            </a:r>
            <a:r>
              <a:rPr lang="tr-TR" sz="1200" dirty="0" err="1"/>
              <a:t>cancer</a:t>
            </a:r>
            <a:r>
              <a:rPr lang="tr-TR" sz="1200" dirty="0"/>
              <a:t> </a:t>
            </a:r>
            <a:r>
              <a:rPr lang="tr-TR" sz="1200" dirty="0" err="1"/>
              <a:t>prevention</a:t>
            </a:r>
            <a:r>
              <a:rPr lang="tr-TR" sz="1200" dirty="0"/>
              <a:t> </a:t>
            </a:r>
            <a:r>
              <a:rPr lang="tr-TR" sz="1200" dirty="0" err="1"/>
              <a:t>by</a:t>
            </a:r>
            <a:r>
              <a:rPr lang="tr-TR" sz="1200" dirty="0"/>
              <a:t> </a:t>
            </a:r>
            <a:r>
              <a:rPr lang="tr-TR" sz="1200" dirty="0" err="1"/>
              <a:t>quercetin</a:t>
            </a:r>
            <a:r>
              <a:rPr lang="tr-TR" sz="1200" dirty="0"/>
              <a:t>. </a:t>
            </a:r>
            <a:r>
              <a:rPr lang="tr-TR" sz="1200" i="1" dirty="0" err="1"/>
              <a:t>Cancer</a:t>
            </a:r>
            <a:r>
              <a:rPr lang="tr-TR" sz="1200" i="1" dirty="0"/>
              <a:t> </a:t>
            </a:r>
            <a:r>
              <a:rPr lang="tr-TR" sz="1200" i="1" dirty="0" err="1"/>
              <a:t>Lett</a:t>
            </a:r>
            <a:r>
              <a:rPr lang="tr-TR" sz="1200" dirty="0"/>
              <a:t>, </a:t>
            </a:r>
            <a:r>
              <a:rPr lang="tr-TR" sz="1200" b="1" dirty="0"/>
              <a:t>269</a:t>
            </a:r>
            <a:r>
              <a:rPr lang="tr-TR" sz="1200" dirty="0"/>
              <a:t>, 315-25. </a:t>
            </a:r>
          </a:p>
          <a:p>
            <a:r>
              <a:rPr lang="en-US" sz="1200" dirty="0"/>
              <a:t>Nguyen TT, Tran E, Nguyen TH, et al (2004). The role of activated MEK-ERK pathway in quercetin-induced growth inhibition and apoptosis in A549 lung cancer cells. </a:t>
            </a:r>
            <a:r>
              <a:rPr lang="en-US" sz="1200" i="1" dirty="0"/>
              <a:t>Carcinogenesis</a:t>
            </a:r>
            <a:r>
              <a:rPr lang="en-US" sz="1200" dirty="0"/>
              <a:t>, </a:t>
            </a:r>
            <a:r>
              <a:rPr lang="en-US" sz="1200" b="1" dirty="0"/>
              <a:t>25</a:t>
            </a:r>
            <a:r>
              <a:rPr lang="en-US" sz="1200" dirty="0"/>
              <a:t>, 647-59. </a:t>
            </a:r>
          </a:p>
          <a:p>
            <a:r>
              <a:rPr lang="en-US" sz="1200" dirty="0" err="1"/>
              <a:t>Orsolic</a:t>
            </a:r>
            <a:r>
              <a:rPr lang="en-US" sz="1200" dirty="0"/>
              <a:t> N, </a:t>
            </a:r>
            <a:r>
              <a:rPr lang="en-US" sz="1200" dirty="0" err="1"/>
              <a:t>Benkovic</a:t>
            </a:r>
            <a:r>
              <a:rPr lang="en-US" sz="1200" dirty="0"/>
              <a:t> V, </a:t>
            </a:r>
            <a:r>
              <a:rPr lang="en-US" sz="1200" dirty="0" err="1"/>
              <a:t>Horvat-Knezevic</a:t>
            </a:r>
            <a:r>
              <a:rPr lang="en-US" sz="1200" dirty="0"/>
              <a:t> A, et al (2007). Assessment by survival analysis of the </a:t>
            </a:r>
            <a:r>
              <a:rPr lang="en-US" sz="1200" dirty="0" err="1"/>
              <a:t>radioprotective</a:t>
            </a:r>
            <a:r>
              <a:rPr lang="en-US" sz="1200" dirty="0"/>
              <a:t> properties of </a:t>
            </a:r>
            <a:r>
              <a:rPr lang="en-US" sz="1200" dirty="0" err="1"/>
              <a:t>propolis</a:t>
            </a:r>
            <a:r>
              <a:rPr lang="en-US" sz="1200" dirty="0"/>
              <a:t> and its polyphenolic compounds. </a:t>
            </a:r>
            <a:r>
              <a:rPr lang="en-US" sz="1200" i="1" dirty="0" err="1"/>
              <a:t>Biol</a:t>
            </a:r>
            <a:r>
              <a:rPr lang="en-US" sz="1200" i="1" dirty="0"/>
              <a:t> Pharm Bull</a:t>
            </a:r>
            <a:r>
              <a:rPr lang="en-US" sz="1200" dirty="0"/>
              <a:t>, </a:t>
            </a:r>
            <a:r>
              <a:rPr lang="en-US" sz="1200" b="1" dirty="0"/>
              <a:t>30</a:t>
            </a:r>
            <a:r>
              <a:rPr lang="en-US" sz="1200" dirty="0"/>
              <a:t>, 946-51. </a:t>
            </a:r>
          </a:p>
          <a:p>
            <a:r>
              <a:rPr lang="tr-TR" sz="1200" dirty="0"/>
              <a:t>Park C, </a:t>
            </a:r>
            <a:r>
              <a:rPr lang="tr-TR" sz="1200" dirty="0" err="1"/>
              <a:t>So</a:t>
            </a:r>
            <a:r>
              <a:rPr lang="tr-TR" sz="1200" dirty="0"/>
              <a:t> HS, </a:t>
            </a:r>
            <a:r>
              <a:rPr lang="tr-TR" sz="1200" dirty="0" err="1"/>
              <a:t>Shin</a:t>
            </a:r>
            <a:r>
              <a:rPr lang="tr-TR" sz="1200" dirty="0"/>
              <a:t> CH, et al (2003). </a:t>
            </a:r>
            <a:r>
              <a:rPr lang="tr-TR" sz="1200" dirty="0" err="1"/>
              <a:t>Quercetin</a:t>
            </a:r>
            <a:r>
              <a:rPr lang="tr-TR" sz="1200" dirty="0"/>
              <a:t> </a:t>
            </a:r>
            <a:r>
              <a:rPr lang="tr-TR" sz="1200" dirty="0" err="1"/>
              <a:t>protects</a:t>
            </a:r>
            <a:r>
              <a:rPr lang="tr-TR" sz="1200" dirty="0"/>
              <a:t> </a:t>
            </a:r>
            <a:r>
              <a:rPr lang="tr-TR" sz="1200" dirty="0" err="1"/>
              <a:t>the</a:t>
            </a:r>
            <a:r>
              <a:rPr lang="tr-TR" sz="1200" dirty="0"/>
              <a:t> </a:t>
            </a:r>
            <a:r>
              <a:rPr lang="tr-TR" sz="1200" dirty="0" err="1"/>
              <a:t>hydrogen</a:t>
            </a:r>
            <a:r>
              <a:rPr lang="tr-TR" sz="1200" dirty="0"/>
              <a:t> </a:t>
            </a:r>
            <a:r>
              <a:rPr lang="tr-TR" sz="1200" dirty="0" err="1"/>
              <a:t>peroxide-induced</a:t>
            </a:r>
            <a:r>
              <a:rPr lang="tr-TR" sz="1200" dirty="0"/>
              <a:t> </a:t>
            </a:r>
            <a:r>
              <a:rPr lang="tr-TR" sz="1200" dirty="0" err="1"/>
              <a:t>apoptosis</a:t>
            </a:r>
            <a:r>
              <a:rPr lang="tr-TR" sz="1200" dirty="0"/>
              <a:t> </a:t>
            </a:r>
            <a:r>
              <a:rPr lang="tr-TR" sz="1200" dirty="0" err="1"/>
              <a:t>via</a:t>
            </a:r>
            <a:r>
              <a:rPr lang="tr-TR" sz="1200" dirty="0"/>
              <a:t> </a:t>
            </a:r>
            <a:r>
              <a:rPr lang="tr-TR" sz="1200" dirty="0" err="1"/>
              <a:t>inhibition</a:t>
            </a:r>
            <a:r>
              <a:rPr lang="tr-TR" sz="1200" dirty="0"/>
              <a:t> of </a:t>
            </a:r>
            <a:r>
              <a:rPr lang="tr-TR" sz="1200" dirty="0" err="1"/>
              <a:t>mitochondrial</a:t>
            </a:r>
            <a:r>
              <a:rPr lang="tr-TR" sz="1200" dirty="0"/>
              <a:t> </a:t>
            </a:r>
            <a:r>
              <a:rPr lang="tr-TR" sz="1200" dirty="0" err="1"/>
              <a:t>dysfunction</a:t>
            </a:r>
            <a:r>
              <a:rPr lang="tr-TR" sz="1200" dirty="0"/>
              <a:t> in H9c2 </a:t>
            </a:r>
            <a:r>
              <a:rPr lang="tr-TR" sz="1200" dirty="0" err="1"/>
              <a:t>cardiomyoblast</a:t>
            </a:r>
            <a:r>
              <a:rPr lang="tr-TR" sz="1200" dirty="0"/>
              <a:t> </a:t>
            </a:r>
            <a:r>
              <a:rPr lang="tr-TR" sz="1200" dirty="0" err="1"/>
              <a:t>cells</a:t>
            </a:r>
            <a:r>
              <a:rPr lang="tr-TR" sz="1200" dirty="0"/>
              <a:t>. </a:t>
            </a:r>
            <a:r>
              <a:rPr lang="tr-TR" sz="1200" i="1" dirty="0" err="1"/>
              <a:t>Biochem</a:t>
            </a:r>
            <a:r>
              <a:rPr lang="tr-TR" sz="1200" i="1" dirty="0"/>
              <a:t> </a:t>
            </a:r>
            <a:r>
              <a:rPr lang="tr-TR" sz="1200" i="1" dirty="0" err="1"/>
              <a:t>Pharmacol</a:t>
            </a:r>
            <a:r>
              <a:rPr lang="tr-TR" sz="1200" dirty="0"/>
              <a:t>, </a:t>
            </a:r>
            <a:r>
              <a:rPr lang="tr-TR" sz="1200" b="1" dirty="0"/>
              <a:t>66</a:t>
            </a:r>
            <a:r>
              <a:rPr lang="tr-TR" sz="1200" dirty="0"/>
              <a:t>, 1287-95. </a:t>
            </a:r>
          </a:p>
          <a:p>
            <a:r>
              <a:rPr lang="tr-TR" sz="1200" dirty="0" err="1"/>
              <a:t>Rinaldi</a:t>
            </a:r>
            <a:r>
              <a:rPr lang="tr-TR" sz="1200" dirty="0"/>
              <a:t> S, </a:t>
            </a:r>
            <a:r>
              <a:rPr lang="tr-TR" sz="1200" dirty="0" err="1"/>
              <a:t>Landucci</a:t>
            </a:r>
            <a:r>
              <a:rPr lang="tr-TR" sz="1200" dirty="0"/>
              <a:t> F, De </a:t>
            </a:r>
            <a:r>
              <a:rPr lang="tr-TR" sz="1200" dirty="0" err="1"/>
              <a:t>Gaudio</a:t>
            </a:r>
            <a:r>
              <a:rPr lang="tr-TR" sz="1200" dirty="0"/>
              <a:t> AR (2009). </a:t>
            </a:r>
            <a:r>
              <a:rPr lang="tr-TR" sz="1200" dirty="0" err="1"/>
              <a:t>Antioxidant</a:t>
            </a:r>
            <a:r>
              <a:rPr lang="tr-TR" sz="1200" dirty="0"/>
              <a:t> </a:t>
            </a:r>
            <a:r>
              <a:rPr lang="tr-TR" sz="1200" dirty="0" err="1"/>
              <a:t>therapy</a:t>
            </a:r>
            <a:r>
              <a:rPr lang="tr-TR" sz="1200" dirty="0"/>
              <a:t> in </a:t>
            </a:r>
            <a:r>
              <a:rPr lang="tr-TR" sz="1200" dirty="0" err="1"/>
              <a:t>critically</a:t>
            </a:r>
            <a:r>
              <a:rPr lang="tr-TR" sz="1200" dirty="0"/>
              <a:t> </a:t>
            </a:r>
            <a:r>
              <a:rPr lang="tr-TR" sz="1200" dirty="0" err="1"/>
              <a:t>septic</a:t>
            </a:r>
            <a:r>
              <a:rPr lang="tr-TR" sz="1200" dirty="0"/>
              <a:t> </a:t>
            </a:r>
            <a:r>
              <a:rPr lang="tr-TR" sz="1200" dirty="0" err="1"/>
              <a:t>patients</a:t>
            </a:r>
            <a:r>
              <a:rPr lang="tr-TR" sz="1200" dirty="0"/>
              <a:t>. </a:t>
            </a:r>
            <a:r>
              <a:rPr lang="tr-TR" sz="1200" i="1" dirty="0" err="1"/>
              <a:t>Curr</a:t>
            </a:r>
            <a:r>
              <a:rPr lang="tr-TR" sz="1200" i="1" dirty="0"/>
              <a:t> </a:t>
            </a:r>
            <a:r>
              <a:rPr lang="tr-TR" sz="1200" i="1" dirty="0" err="1"/>
              <a:t>Drug</a:t>
            </a:r>
            <a:r>
              <a:rPr lang="tr-TR" sz="1200" i="1" dirty="0"/>
              <a:t> </a:t>
            </a:r>
            <a:r>
              <a:rPr lang="tr-TR" sz="1200" i="1" dirty="0" err="1"/>
              <a:t>Targets</a:t>
            </a:r>
            <a:r>
              <a:rPr lang="tr-TR" sz="1200" dirty="0"/>
              <a:t>, </a:t>
            </a:r>
            <a:r>
              <a:rPr lang="tr-TR" sz="1200" b="1" dirty="0"/>
              <a:t>10</a:t>
            </a:r>
            <a:r>
              <a:rPr lang="tr-TR" sz="1200" dirty="0"/>
              <a:t>, 872-80. </a:t>
            </a:r>
          </a:p>
          <a:p>
            <a:r>
              <a:rPr lang="tr-TR" sz="1200" dirty="0"/>
              <a:t>Richter M, </a:t>
            </a:r>
            <a:r>
              <a:rPr lang="tr-TR" sz="1200" dirty="0" err="1"/>
              <a:t>Ebermann</a:t>
            </a:r>
            <a:r>
              <a:rPr lang="tr-TR" sz="1200" dirty="0"/>
              <a:t> R, </a:t>
            </a:r>
            <a:r>
              <a:rPr lang="tr-TR" sz="1200" dirty="0" err="1"/>
              <a:t>Marian</a:t>
            </a:r>
            <a:r>
              <a:rPr lang="tr-TR" sz="1200" dirty="0"/>
              <a:t> B (1999). </a:t>
            </a:r>
            <a:r>
              <a:rPr lang="tr-TR" sz="1200" dirty="0" err="1"/>
              <a:t>Quercetin-induced</a:t>
            </a:r>
            <a:r>
              <a:rPr lang="tr-TR" sz="1200" dirty="0"/>
              <a:t> </a:t>
            </a:r>
            <a:r>
              <a:rPr lang="tr-TR" sz="1200" dirty="0" err="1"/>
              <a:t>apoptosis</a:t>
            </a:r>
            <a:r>
              <a:rPr lang="tr-TR" sz="1200" dirty="0"/>
              <a:t> in </a:t>
            </a:r>
            <a:r>
              <a:rPr lang="tr-TR" sz="1200" dirty="0" err="1"/>
              <a:t>colorectal</a:t>
            </a:r>
            <a:r>
              <a:rPr lang="tr-TR" sz="1200" dirty="0"/>
              <a:t> </a:t>
            </a:r>
            <a:r>
              <a:rPr lang="tr-TR" sz="1200" dirty="0" err="1"/>
              <a:t>tumor</a:t>
            </a:r>
            <a:r>
              <a:rPr lang="tr-TR" sz="1200" dirty="0"/>
              <a:t> </a:t>
            </a:r>
            <a:r>
              <a:rPr lang="tr-TR" sz="1200" dirty="0" err="1"/>
              <a:t>cells</a:t>
            </a:r>
            <a:r>
              <a:rPr lang="tr-TR" sz="1200" dirty="0"/>
              <a:t>; </a:t>
            </a:r>
            <a:r>
              <a:rPr lang="tr-TR" sz="1200" dirty="0" err="1"/>
              <a:t>possible</a:t>
            </a:r>
            <a:r>
              <a:rPr lang="tr-TR" sz="1200" dirty="0"/>
              <a:t> role of EGF </a:t>
            </a:r>
            <a:r>
              <a:rPr lang="tr-TR" sz="1200" dirty="0" err="1"/>
              <a:t>receptor</a:t>
            </a:r>
            <a:r>
              <a:rPr lang="tr-TR" sz="1200" dirty="0"/>
              <a:t> </a:t>
            </a:r>
            <a:r>
              <a:rPr lang="tr-TR" sz="1200" dirty="0" err="1"/>
              <a:t>signaling</a:t>
            </a:r>
            <a:r>
              <a:rPr lang="tr-TR" sz="1200" dirty="0"/>
              <a:t>. </a:t>
            </a:r>
            <a:r>
              <a:rPr lang="tr-TR" sz="1200" i="1" dirty="0" err="1"/>
              <a:t>Nutr</a:t>
            </a:r>
            <a:r>
              <a:rPr lang="tr-TR" sz="1200" i="1" dirty="0"/>
              <a:t> </a:t>
            </a:r>
            <a:r>
              <a:rPr lang="tr-TR" sz="1200" i="1" dirty="0" err="1"/>
              <a:t>Cancer</a:t>
            </a:r>
            <a:r>
              <a:rPr lang="tr-TR" sz="1200" dirty="0"/>
              <a:t>, </a:t>
            </a:r>
            <a:r>
              <a:rPr lang="tr-TR" sz="1200" b="1" dirty="0"/>
              <a:t>34</a:t>
            </a:r>
            <a:r>
              <a:rPr lang="tr-TR" sz="1200" dirty="0"/>
              <a:t>, 88-99. </a:t>
            </a:r>
          </a:p>
          <a:p>
            <a:r>
              <a:rPr lang="en-US" sz="1200" dirty="0"/>
              <a:t>Schafer FQ, </a:t>
            </a:r>
            <a:r>
              <a:rPr lang="en-US" sz="1200" dirty="0" err="1"/>
              <a:t>Buettner</a:t>
            </a:r>
            <a:r>
              <a:rPr lang="en-US" sz="1200" dirty="0"/>
              <a:t> GR (2001). Redox environment of the cell as viewed through the redox state of the glutathione disulfide/ glutathione couple. </a:t>
            </a:r>
            <a:r>
              <a:rPr lang="en-US" sz="1200" i="1" dirty="0"/>
              <a:t>Free </a:t>
            </a:r>
            <a:r>
              <a:rPr lang="en-US" sz="1200" i="1" dirty="0" err="1"/>
              <a:t>Radic</a:t>
            </a:r>
            <a:r>
              <a:rPr lang="en-US" sz="1200" i="1" dirty="0"/>
              <a:t> </a:t>
            </a:r>
            <a:r>
              <a:rPr lang="en-US" sz="1200" i="1" dirty="0" err="1"/>
              <a:t>Biol</a:t>
            </a:r>
            <a:r>
              <a:rPr lang="en-US" sz="1200" i="1" dirty="0"/>
              <a:t> Med</a:t>
            </a:r>
            <a:r>
              <a:rPr lang="en-US" sz="1200" dirty="0"/>
              <a:t>, </a:t>
            </a:r>
            <a:r>
              <a:rPr lang="en-US" sz="1200" b="1" dirty="0"/>
              <a:t>30</a:t>
            </a:r>
            <a:r>
              <a:rPr lang="en-US" sz="1200" dirty="0"/>
              <a:t>, 1191-212. </a:t>
            </a:r>
          </a:p>
          <a:p>
            <a:r>
              <a:rPr lang="en-US" sz="1200" dirty="0"/>
              <a:t>Siu D (2010). A new way of targeting to treat coronary artery disease. </a:t>
            </a:r>
            <a:r>
              <a:rPr lang="en-US" sz="1200" i="1" dirty="0"/>
              <a:t>J </a:t>
            </a:r>
            <a:r>
              <a:rPr lang="en-US" sz="1200" i="1" dirty="0" err="1"/>
              <a:t>Cardiovasc</a:t>
            </a:r>
            <a:r>
              <a:rPr lang="en-US" sz="1200" i="1" dirty="0"/>
              <a:t> Med (Hagerstown)</a:t>
            </a:r>
            <a:r>
              <a:rPr lang="en-US" sz="1200" dirty="0"/>
              <a:t>, </a:t>
            </a:r>
            <a:r>
              <a:rPr lang="en-US" sz="1200" b="1" dirty="0"/>
              <a:t>11</a:t>
            </a:r>
            <a:r>
              <a:rPr lang="en-US" sz="1200" dirty="0"/>
              <a:t>, 1-6. </a:t>
            </a:r>
          </a:p>
          <a:p>
            <a:r>
              <a:rPr lang="tr-TR" sz="1200" dirty="0" err="1"/>
              <a:t>Terao</a:t>
            </a:r>
            <a:r>
              <a:rPr lang="tr-TR" sz="1200" dirty="0"/>
              <a:t> J (2009). </a:t>
            </a:r>
            <a:r>
              <a:rPr lang="tr-TR" sz="1200" dirty="0" err="1"/>
              <a:t>Dietary</a:t>
            </a:r>
            <a:r>
              <a:rPr lang="tr-TR" sz="1200" dirty="0"/>
              <a:t> </a:t>
            </a:r>
            <a:r>
              <a:rPr lang="tr-TR" sz="1200" dirty="0" err="1"/>
              <a:t>flavonoids</a:t>
            </a:r>
            <a:r>
              <a:rPr lang="tr-TR" sz="1200" dirty="0"/>
              <a:t> as </a:t>
            </a:r>
            <a:r>
              <a:rPr lang="tr-TR" sz="1200" dirty="0" err="1"/>
              <a:t>antioxidants</a:t>
            </a:r>
            <a:r>
              <a:rPr lang="tr-TR" sz="1200" dirty="0"/>
              <a:t>. </a:t>
            </a:r>
            <a:r>
              <a:rPr lang="tr-TR" sz="1200" i="1" dirty="0"/>
              <a:t>Forum </a:t>
            </a:r>
            <a:r>
              <a:rPr lang="tr-TR" sz="1200" i="1" dirty="0" err="1"/>
              <a:t>Nutr</a:t>
            </a:r>
            <a:r>
              <a:rPr lang="tr-TR" sz="1200" dirty="0"/>
              <a:t>, </a:t>
            </a:r>
            <a:r>
              <a:rPr lang="tr-TR" sz="1200" b="1" dirty="0"/>
              <a:t>61</a:t>
            </a:r>
            <a:r>
              <a:rPr lang="tr-TR" sz="1200" dirty="0"/>
              <a:t>, 87-94. </a:t>
            </a:r>
          </a:p>
          <a:p>
            <a:r>
              <a:rPr lang="tr-TR" sz="1200" dirty="0" err="1"/>
              <a:t>Ueno</a:t>
            </a:r>
            <a:r>
              <a:rPr lang="tr-TR" sz="1200" dirty="0"/>
              <a:t> I, </a:t>
            </a:r>
            <a:r>
              <a:rPr lang="tr-TR" sz="1200" dirty="0" err="1"/>
              <a:t>Kohno</a:t>
            </a:r>
            <a:r>
              <a:rPr lang="tr-TR" sz="1200" dirty="0"/>
              <a:t> M, </a:t>
            </a:r>
            <a:r>
              <a:rPr lang="tr-TR" sz="1200" dirty="0" err="1"/>
              <a:t>Haraikawa</a:t>
            </a:r>
            <a:r>
              <a:rPr lang="tr-TR" sz="1200" dirty="0"/>
              <a:t> K, et al (1984). </a:t>
            </a:r>
            <a:r>
              <a:rPr lang="tr-TR" sz="1200" dirty="0" err="1"/>
              <a:t>Interaction</a:t>
            </a:r>
            <a:r>
              <a:rPr lang="tr-TR" sz="1200" dirty="0"/>
              <a:t> </a:t>
            </a:r>
            <a:r>
              <a:rPr lang="tr-TR" sz="1200" dirty="0" err="1"/>
              <a:t>between</a:t>
            </a:r>
            <a:r>
              <a:rPr lang="tr-TR" sz="1200" dirty="0"/>
              <a:t> </a:t>
            </a:r>
            <a:r>
              <a:rPr lang="tr-TR" sz="1200" dirty="0" err="1"/>
              <a:t>quercetin</a:t>
            </a:r>
            <a:r>
              <a:rPr lang="tr-TR" sz="1200" dirty="0"/>
              <a:t> </a:t>
            </a:r>
            <a:r>
              <a:rPr lang="tr-TR" sz="1200" dirty="0" err="1"/>
              <a:t>and</a:t>
            </a:r>
            <a:r>
              <a:rPr lang="tr-TR" sz="1200" dirty="0"/>
              <a:t> </a:t>
            </a:r>
            <a:r>
              <a:rPr lang="tr-TR" sz="1200" dirty="0" err="1"/>
              <a:t>superoxide</a:t>
            </a:r>
            <a:r>
              <a:rPr lang="tr-TR" sz="1200" dirty="0"/>
              <a:t> </a:t>
            </a:r>
            <a:r>
              <a:rPr lang="tr-TR" sz="1200" dirty="0" err="1"/>
              <a:t>radicals</a:t>
            </a:r>
            <a:r>
              <a:rPr lang="tr-TR" sz="1200" dirty="0"/>
              <a:t>. </a:t>
            </a:r>
            <a:r>
              <a:rPr lang="tr-TR" sz="1200" dirty="0" err="1"/>
              <a:t>Reduction</a:t>
            </a:r>
            <a:r>
              <a:rPr lang="tr-TR" sz="1200" dirty="0"/>
              <a:t> of </a:t>
            </a:r>
            <a:r>
              <a:rPr lang="tr-TR" sz="1200" dirty="0" err="1"/>
              <a:t>the</a:t>
            </a:r>
            <a:r>
              <a:rPr lang="tr-TR" sz="1200" dirty="0"/>
              <a:t> </a:t>
            </a:r>
            <a:r>
              <a:rPr lang="tr-TR" sz="1200" dirty="0" err="1"/>
              <a:t>quercetin</a:t>
            </a:r>
            <a:r>
              <a:rPr lang="tr-TR" sz="1200" dirty="0"/>
              <a:t> </a:t>
            </a:r>
            <a:r>
              <a:rPr lang="tr-TR" sz="1200" dirty="0" err="1"/>
              <a:t>mutagenicity</a:t>
            </a:r>
            <a:r>
              <a:rPr lang="tr-TR" sz="1200" dirty="0"/>
              <a:t>. </a:t>
            </a:r>
            <a:r>
              <a:rPr lang="tr-TR" sz="1200" i="1" dirty="0"/>
              <a:t>J </a:t>
            </a:r>
            <a:r>
              <a:rPr lang="tr-TR" sz="1200" i="1" dirty="0" err="1"/>
              <a:t>Pharmacobiodyn</a:t>
            </a:r>
            <a:r>
              <a:rPr lang="tr-TR" sz="1200" dirty="0"/>
              <a:t>, </a:t>
            </a:r>
            <a:r>
              <a:rPr lang="tr-TR" sz="1200" b="1" dirty="0"/>
              <a:t>7</a:t>
            </a:r>
            <a:r>
              <a:rPr lang="tr-TR" sz="1200" dirty="0"/>
              <a:t>, 798-803. </a:t>
            </a:r>
          </a:p>
          <a:p>
            <a:r>
              <a:rPr lang="tr-TR" sz="1200" dirty="0"/>
              <a:t>Van Erk MJ, </a:t>
            </a:r>
            <a:r>
              <a:rPr lang="tr-TR" sz="1200" dirty="0" err="1"/>
              <a:t>Roepman</a:t>
            </a:r>
            <a:r>
              <a:rPr lang="tr-TR" sz="1200" dirty="0"/>
              <a:t> P, </a:t>
            </a:r>
            <a:r>
              <a:rPr lang="tr-TR" sz="1200" dirty="0" err="1"/>
              <a:t>van</a:t>
            </a:r>
            <a:r>
              <a:rPr lang="tr-TR" sz="1200" dirty="0"/>
              <a:t> der </a:t>
            </a:r>
            <a:r>
              <a:rPr lang="tr-TR" sz="1200" dirty="0" err="1"/>
              <a:t>Lende</a:t>
            </a:r>
            <a:r>
              <a:rPr lang="tr-TR" sz="1200" dirty="0"/>
              <a:t> TR, et al (2005). </a:t>
            </a:r>
            <a:r>
              <a:rPr lang="tr-TR" sz="1200" dirty="0" err="1"/>
              <a:t>Integrated</a:t>
            </a:r>
            <a:r>
              <a:rPr lang="tr-TR" sz="1200" dirty="0"/>
              <a:t> </a:t>
            </a:r>
            <a:r>
              <a:rPr lang="tr-TR" sz="1200" dirty="0" err="1"/>
              <a:t>assessment</a:t>
            </a:r>
            <a:r>
              <a:rPr lang="tr-TR" sz="1200" dirty="0"/>
              <a:t> </a:t>
            </a:r>
            <a:r>
              <a:rPr lang="tr-TR" sz="1200" dirty="0" err="1"/>
              <a:t>by</a:t>
            </a:r>
            <a:r>
              <a:rPr lang="tr-TR" sz="1200" dirty="0"/>
              <a:t> </a:t>
            </a:r>
            <a:r>
              <a:rPr lang="tr-TR" sz="1200" dirty="0" err="1"/>
              <a:t>multiple</a:t>
            </a:r>
            <a:r>
              <a:rPr lang="tr-TR" sz="1200" dirty="0"/>
              <a:t> gene </a:t>
            </a:r>
            <a:r>
              <a:rPr lang="tr-TR" sz="1200" dirty="0" err="1"/>
              <a:t>expression</a:t>
            </a:r>
            <a:r>
              <a:rPr lang="tr-TR" sz="1200" dirty="0"/>
              <a:t> </a:t>
            </a:r>
            <a:r>
              <a:rPr lang="tr-TR" sz="1200" dirty="0" err="1"/>
              <a:t>analysis</a:t>
            </a:r>
            <a:r>
              <a:rPr lang="tr-TR" sz="1200" dirty="0"/>
              <a:t> of </a:t>
            </a:r>
            <a:r>
              <a:rPr lang="tr-TR" sz="1200" dirty="0" err="1"/>
              <a:t>quercetin</a:t>
            </a:r>
            <a:r>
              <a:rPr lang="tr-TR" sz="1200" dirty="0"/>
              <a:t> </a:t>
            </a:r>
            <a:r>
              <a:rPr lang="tr-TR" sz="1200" dirty="0" err="1"/>
              <a:t>bioactivity</a:t>
            </a:r>
            <a:r>
              <a:rPr lang="tr-TR" sz="1200" dirty="0"/>
              <a:t> on </a:t>
            </a:r>
            <a:r>
              <a:rPr lang="tr-TR" sz="1200" dirty="0" err="1"/>
              <a:t>anticancer-related</a:t>
            </a:r>
            <a:r>
              <a:rPr lang="tr-TR" sz="1200" dirty="0"/>
              <a:t> </a:t>
            </a:r>
            <a:r>
              <a:rPr lang="tr-TR" sz="1200" dirty="0" err="1"/>
              <a:t>mechanisms</a:t>
            </a:r>
            <a:r>
              <a:rPr lang="tr-TR" sz="1200" dirty="0"/>
              <a:t> in </a:t>
            </a:r>
            <a:r>
              <a:rPr lang="tr-TR" sz="1200" dirty="0" err="1"/>
              <a:t>colon</a:t>
            </a:r>
            <a:r>
              <a:rPr lang="tr-TR" sz="1200" dirty="0"/>
              <a:t> </a:t>
            </a:r>
            <a:r>
              <a:rPr lang="tr-TR" sz="1200" dirty="0" err="1"/>
              <a:t>cancer</a:t>
            </a:r>
            <a:r>
              <a:rPr lang="tr-TR" sz="1200" dirty="0"/>
              <a:t> </a:t>
            </a:r>
            <a:r>
              <a:rPr lang="tr-TR" sz="1200" dirty="0" err="1"/>
              <a:t>cells</a:t>
            </a:r>
            <a:r>
              <a:rPr lang="tr-TR" sz="1200" dirty="0"/>
              <a:t> </a:t>
            </a:r>
            <a:r>
              <a:rPr lang="tr-TR" sz="1200" i="1" dirty="0"/>
              <a:t>in </a:t>
            </a:r>
            <a:r>
              <a:rPr lang="tr-TR" sz="1200" i="1" dirty="0" err="1"/>
              <a:t>vitro</a:t>
            </a:r>
            <a:r>
              <a:rPr lang="tr-TR" sz="1200" i="1" dirty="0"/>
              <a:t>. </a:t>
            </a:r>
            <a:r>
              <a:rPr lang="tr-TR" sz="1200" i="1" dirty="0" err="1"/>
              <a:t>Eur</a:t>
            </a:r>
            <a:r>
              <a:rPr lang="tr-TR" sz="1200" i="1" dirty="0"/>
              <a:t> J </a:t>
            </a:r>
            <a:r>
              <a:rPr lang="tr-TR" sz="1200" i="1" dirty="0" err="1"/>
              <a:t>Nutr</a:t>
            </a:r>
            <a:r>
              <a:rPr lang="tr-TR" sz="1200" dirty="0"/>
              <a:t>, </a:t>
            </a:r>
            <a:r>
              <a:rPr lang="tr-TR" sz="1200" b="1" dirty="0"/>
              <a:t>44</a:t>
            </a:r>
            <a:r>
              <a:rPr lang="tr-TR" sz="1200" dirty="0"/>
              <a:t>, 143-56.</a:t>
            </a:r>
          </a:p>
        </p:txBody>
      </p:sp>
      <p:sp>
        <p:nvSpPr>
          <p:cNvPr id="2" name="Başlık 1"/>
          <p:cNvSpPr>
            <a:spLocks noGrp="1"/>
          </p:cNvSpPr>
          <p:nvPr>
            <p:ph type="title"/>
          </p:nvPr>
        </p:nvSpPr>
        <p:spPr/>
        <p:txBody>
          <a:bodyPr>
            <a:normAutofit/>
          </a:bodyPr>
          <a:lstStyle/>
          <a:p>
            <a:endParaRPr lang="tr-TR" sz="2800"/>
          </a:p>
        </p:txBody>
      </p:sp>
    </p:spTree>
    <p:extLst>
      <p:ext uri="{BB962C8B-B14F-4D97-AF65-F5344CB8AC3E}">
        <p14:creationId xmlns:p14="http://schemas.microsoft.com/office/powerpoint/2010/main" val="5042489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lga Biçimi">
  <a:themeElements>
    <a:clrScheme name="Dalga Biçimi">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Dalga Biçimi">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alga Biçimi">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252</TotalTime>
  <Words>2816</Words>
  <Application>Microsoft Office PowerPoint</Application>
  <PresentationFormat>Ekran Gösterisi (4:3)</PresentationFormat>
  <Paragraphs>130</Paragraphs>
  <Slides>21</Slides>
  <Notes>2</Notes>
  <HiddenSlides>0</HiddenSlides>
  <MMClips>0</MMClips>
  <ScaleCrop>false</ScaleCrop>
  <HeadingPairs>
    <vt:vector size="4" baseType="variant">
      <vt:variant>
        <vt:lpstr>Tema</vt:lpstr>
      </vt:variant>
      <vt:variant>
        <vt:i4>1</vt:i4>
      </vt:variant>
      <vt:variant>
        <vt:lpstr>Slayt Başlıkları</vt:lpstr>
      </vt:variant>
      <vt:variant>
        <vt:i4>21</vt:i4>
      </vt:variant>
    </vt:vector>
  </HeadingPairs>
  <TitlesOfParts>
    <vt:vector size="22" baseType="lpstr">
      <vt:lpstr>Dalga Biçimi</vt:lpstr>
      <vt:lpstr>Side effects of Antioxidants over Cancer Therapy  Zafer AKAN1*, Talha Muezzinoğlu2 </vt:lpstr>
      <vt:lpstr>Cancer: One of the biggest life threatened problem</vt:lpstr>
      <vt:lpstr>Antioxidants and Quercetin as free Radical scavenger</vt:lpstr>
      <vt:lpstr>Free radical scavengers and Hydrogen peroxide </vt:lpstr>
      <vt:lpstr>Reactive oxygen species (ROS)</vt:lpstr>
      <vt:lpstr>Reactive oxygen species (ROS)</vt:lpstr>
      <vt:lpstr>Material and Methods</vt:lpstr>
      <vt:lpstr>PowerPoint Sunusu</vt:lpstr>
      <vt:lpstr>Results </vt:lpstr>
      <vt:lpstr>PowerPoint Sunusu</vt:lpstr>
      <vt:lpstr>PowerPoint Sunusu</vt:lpstr>
      <vt:lpstr>PowerPoint Sunusu</vt:lpstr>
      <vt:lpstr>Discussion</vt:lpstr>
      <vt:lpstr>PowerPoint Sunusu</vt:lpstr>
      <vt:lpstr>PowerPoint Sunusu</vt:lpstr>
      <vt:lpstr>PowerPoint Sunusu</vt:lpstr>
      <vt:lpstr>PowerPoint Sunusu</vt:lpstr>
      <vt:lpstr>PowerPoint Sunusu</vt:lpstr>
      <vt:lpstr>THANKS</vt:lpstr>
      <vt:lpstr>References</vt:lpstr>
      <vt:lpstr>PowerPoint Sunusu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Side effects of Antioxidants over Cancer Therapy  Zafer AKAN1*, Talha Muezzinoğlu2</dc:title>
  <dc:creator>ASUS</dc:creator>
  <cp:lastModifiedBy>zafer akan</cp:lastModifiedBy>
  <cp:revision>47</cp:revision>
  <dcterms:created xsi:type="dcterms:W3CDTF">2015-07-30T05:58:28Z</dcterms:created>
  <dcterms:modified xsi:type="dcterms:W3CDTF">2015-08-11T09:01:17Z</dcterms:modified>
</cp:coreProperties>
</file>