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handoutMasterIdLst>
    <p:handoutMasterId r:id="rId96"/>
  </p:handoutMasterIdLst>
  <p:sldIdLst>
    <p:sldId id="256" r:id="rId2"/>
    <p:sldId id="392" r:id="rId3"/>
    <p:sldId id="305" r:id="rId4"/>
    <p:sldId id="447" r:id="rId5"/>
    <p:sldId id="458" r:id="rId6"/>
    <p:sldId id="459" r:id="rId7"/>
    <p:sldId id="460" r:id="rId8"/>
    <p:sldId id="461" r:id="rId9"/>
    <p:sldId id="462" r:id="rId10"/>
    <p:sldId id="463" r:id="rId11"/>
    <p:sldId id="464" r:id="rId12"/>
    <p:sldId id="466" r:id="rId13"/>
    <p:sldId id="467" r:id="rId14"/>
    <p:sldId id="468" r:id="rId15"/>
    <p:sldId id="470" r:id="rId16"/>
    <p:sldId id="469" r:id="rId17"/>
    <p:sldId id="472" r:id="rId18"/>
    <p:sldId id="471" r:id="rId19"/>
    <p:sldId id="473" r:id="rId20"/>
    <p:sldId id="474" r:id="rId21"/>
    <p:sldId id="475" r:id="rId22"/>
    <p:sldId id="476" r:id="rId23"/>
    <p:sldId id="477" r:id="rId24"/>
    <p:sldId id="478" r:id="rId25"/>
    <p:sldId id="465" r:id="rId26"/>
    <p:sldId id="549" r:id="rId27"/>
    <p:sldId id="550" r:id="rId28"/>
    <p:sldId id="551" r:id="rId29"/>
    <p:sldId id="552" r:id="rId30"/>
    <p:sldId id="479" r:id="rId31"/>
    <p:sldId id="486" r:id="rId32"/>
    <p:sldId id="553" r:id="rId33"/>
    <p:sldId id="554" r:id="rId34"/>
    <p:sldId id="555" r:id="rId35"/>
    <p:sldId id="556" r:id="rId36"/>
    <p:sldId id="557" r:id="rId37"/>
    <p:sldId id="558" r:id="rId38"/>
    <p:sldId id="494" r:id="rId39"/>
    <p:sldId id="542" r:id="rId40"/>
    <p:sldId id="543" r:id="rId41"/>
    <p:sldId id="544" r:id="rId42"/>
    <p:sldId id="545" r:id="rId43"/>
    <p:sldId id="546" r:id="rId44"/>
    <p:sldId id="547" r:id="rId45"/>
    <p:sldId id="541" r:id="rId46"/>
    <p:sldId id="495" r:id="rId47"/>
    <p:sldId id="496" r:id="rId48"/>
    <p:sldId id="497" r:id="rId49"/>
    <p:sldId id="548" r:id="rId50"/>
    <p:sldId id="498" r:id="rId51"/>
    <p:sldId id="499" r:id="rId52"/>
    <p:sldId id="500" r:id="rId53"/>
    <p:sldId id="501" r:id="rId54"/>
    <p:sldId id="502" r:id="rId55"/>
    <p:sldId id="503" r:id="rId56"/>
    <p:sldId id="504" r:id="rId57"/>
    <p:sldId id="505" r:id="rId58"/>
    <p:sldId id="506" r:id="rId59"/>
    <p:sldId id="507" r:id="rId60"/>
    <p:sldId id="508" r:id="rId61"/>
    <p:sldId id="509" r:id="rId62"/>
    <p:sldId id="510" r:id="rId63"/>
    <p:sldId id="511" r:id="rId64"/>
    <p:sldId id="512" r:id="rId65"/>
    <p:sldId id="513" r:id="rId66"/>
    <p:sldId id="514" r:id="rId67"/>
    <p:sldId id="515" r:id="rId68"/>
    <p:sldId id="516" r:id="rId69"/>
    <p:sldId id="517" r:id="rId70"/>
    <p:sldId id="519" r:id="rId71"/>
    <p:sldId id="518" r:id="rId72"/>
    <p:sldId id="520" r:id="rId73"/>
    <p:sldId id="521" r:id="rId74"/>
    <p:sldId id="522" r:id="rId75"/>
    <p:sldId id="523" r:id="rId76"/>
    <p:sldId id="524" r:id="rId77"/>
    <p:sldId id="525" r:id="rId78"/>
    <p:sldId id="526" r:id="rId79"/>
    <p:sldId id="527" r:id="rId80"/>
    <p:sldId id="528" r:id="rId81"/>
    <p:sldId id="529" r:id="rId82"/>
    <p:sldId id="537" r:id="rId83"/>
    <p:sldId id="538" r:id="rId84"/>
    <p:sldId id="539" r:id="rId85"/>
    <p:sldId id="540" r:id="rId86"/>
    <p:sldId id="446" r:id="rId87"/>
    <p:sldId id="530" r:id="rId88"/>
    <p:sldId id="531" r:id="rId89"/>
    <p:sldId id="532" r:id="rId90"/>
    <p:sldId id="533" r:id="rId91"/>
    <p:sldId id="534" r:id="rId92"/>
    <p:sldId id="535" r:id="rId93"/>
    <p:sldId id="536" r:id="rId94"/>
    <p:sldId id="445" r:id="rId95"/>
  </p:sldIdLst>
  <p:sldSz cx="9144000" cy="6858000" type="screen4x3"/>
  <p:notesSz cx="6854825" cy="9713913"/>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9966FF"/>
    <a:srgbClr val="6600FF"/>
    <a:srgbClr val="6666FF"/>
    <a:srgbClr val="0000FF"/>
    <a:srgbClr val="0000CC"/>
    <a:srgbClr val="3333CC"/>
    <a:srgbClr val="3333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0" autoAdjust="0"/>
    <p:restoredTop sz="97440" autoAdjust="0"/>
  </p:normalViewPr>
  <p:slideViewPr>
    <p:cSldViewPr>
      <p:cViewPr>
        <p:scale>
          <a:sx n="75" d="100"/>
          <a:sy n="75" d="100"/>
        </p:scale>
        <p:origin x="-1014" y="-75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8354" name="Rectangle 2"/>
          <p:cNvSpPr>
            <a:spLocks noGrp="1" noChangeArrowheads="1"/>
          </p:cNvSpPr>
          <p:nvPr>
            <p:ph type="hdr" sz="quarter"/>
          </p:nvPr>
        </p:nvSpPr>
        <p:spPr bwMode="auto">
          <a:xfrm>
            <a:off x="0" y="0"/>
            <a:ext cx="2970213"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pPr>
              <a:defRPr/>
            </a:pPr>
            <a:endParaRPr lang="tr-TR"/>
          </a:p>
        </p:txBody>
      </p:sp>
      <p:sp>
        <p:nvSpPr>
          <p:cNvPr id="228355" name="Rectangle 3"/>
          <p:cNvSpPr>
            <a:spLocks noGrp="1" noChangeArrowheads="1"/>
          </p:cNvSpPr>
          <p:nvPr>
            <p:ph type="dt" sz="quarter" idx="1"/>
          </p:nvPr>
        </p:nvSpPr>
        <p:spPr bwMode="auto">
          <a:xfrm>
            <a:off x="3883025" y="0"/>
            <a:ext cx="2970213"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pPr>
              <a:defRPr/>
            </a:pPr>
            <a:endParaRPr lang="tr-TR"/>
          </a:p>
        </p:txBody>
      </p:sp>
      <p:sp>
        <p:nvSpPr>
          <p:cNvPr id="228356" name="Rectangle 4"/>
          <p:cNvSpPr>
            <a:spLocks noGrp="1" noChangeArrowheads="1"/>
          </p:cNvSpPr>
          <p:nvPr>
            <p:ph type="ftr" sz="quarter" idx="2"/>
          </p:nvPr>
        </p:nvSpPr>
        <p:spPr bwMode="auto">
          <a:xfrm>
            <a:off x="0" y="9226550"/>
            <a:ext cx="2970213"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pPr>
              <a:defRPr/>
            </a:pPr>
            <a:endParaRPr lang="tr-TR"/>
          </a:p>
        </p:txBody>
      </p:sp>
      <p:sp>
        <p:nvSpPr>
          <p:cNvPr id="228357" name="Rectangle 5"/>
          <p:cNvSpPr>
            <a:spLocks noGrp="1" noChangeArrowheads="1"/>
          </p:cNvSpPr>
          <p:nvPr>
            <p:ph type="sldNum" sz="quarter" idx="3"/>
          </p:nvPr>
        </p:nvSpPr>
        <p:spPr bwMode="auto">
          <a:xfrm>
            <a:off x="3883025" y="9226550"/>
            <a:ext cx="2970213"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pPr>
              <a:defRPr/>
            </a:pPr>
            <a:fld id="{FA1E5502-EE0F-4A86-A578-665EABB676B1}" type="slidenum">
              <a:rPr lang="tr-TR"/>
              <a:pPr>
                <a:defRPr/>
              </a:pPr>
              <a:t>‹#›</a:t>
            </a:fld>
            <a:endParaRPr lang="tr-TR"/>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58370" name="Rectangle 2"/>
          <p:cNvSpPr>
            <a:spLocks noGrp="1" noRot="1" noChangeArrowheads="1"/>
          </p:cNvSpPr>
          <p:nvPr>
            <p:ph type="ctrTitle"/>
          </p:nvPr>
        </p:nvSpPr>
        <p:spPr>
          <a:xfrm>
            <a:off x="685800" y="1981200"/>
            <a:ext cx="7772400" cy="1600200"/>
          </a:xfrm>
        </p:spPr>
        <p:txBody>
          <a:bodyPr/>
          <a:lstStyle>
            <a:lvl1pPr>
              <a:defRPr/>
            </a:lvl1pPr>
          </a:lstStyle>
          <a:p>
            <a:r>
              <a:rPr lang="en-US"/>
              <a:t>Click to edit Master title style</a:t>
            </a:r>
          </a:p>
        </p:txBody>
      </p:sp>
      <p:sp>
        <p:nvSpPr>
          <p:cNvPr id="58371" name="Rectangle 3"/>
          <p:cNvSpPr>
            <a:spLocks noGrp="1" noRot="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B5F4B0D-91D6-41B7-A127-56A35DA130D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3C4FD3F-E4A9-4B87-8109-1EBF98CA465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729B377-64E8-42BC-B8AF-6DED40E03CB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301625"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086BF7-6B0E-46DF-A5A2-B67E0BCD25B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AE3700D-1593-411B-8025-0D4B78CC311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1937521-B974-422B-A7C9-987122729A1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B92E08E-4CC6-4492-9638-3B07B0B8956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43762A1-5313-4376-8E15-1DD13C413FB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C9777C8-6D3E-4342-B8F3-A0506EA92CD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BCCA58-CB80-491C-83F4-41D786A4E76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07188" y="228600"/>
            <a:ext cx="2135187" cy="587057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301625" y="228600"/>
            <a:ext cx="6253163" cy="587057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B2F00B2-58E7-44E3-B46E-7148042F22A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57346" name="Rectangle 2"/>
          <p:cNvSpPr>
            <a:spLocks noGrp="1" noRot="1" noChangeArrowheads="1"/>
          </p:cNvSpPr>
          <p:nvPr>
            <p:ph type="title"/>
          </p:nvPr>
        </p:nvSpPr>
        <p:spPr bwMode="auto">
          <a:xfrm>
            <a:off x="301625" y="228600"/>
            <a:ext cx="8510588" cy="1325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7347" name="Rectangle 3"/>
          <p:cNvSpPr>
            <a:spLocks noGrp="1" noRot="1" noChangeArrowheads="1"/>
          </p:cNvSpPr>
          <p:nvPr>
            <p:ph type="body" idx="1"/>
          </p:nvPr>
        </p:nvSpPr>
        <p:spPr bwMode="auto">
          <a:xfrm>
            <a:off x="301625" y="1676400"/>
            <a:ext cx="8540750" cy="4422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7348" name="Rectangle 4"/>
          <p:cNvSpPr>
            <a:spLocks noGrp="1" noChangeArrowheads="1"/>
          </p:cNvSpPr>
          <p:nvPr>
            <p:ph type="dt" sz="half" idx="2"/>
          </p:nvPr>
        </p:nvSpPr>
        <p:spPr bwMode="auto">
          <a:xfrm>
            <a:off x="3048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defRPr>
            </a:lvl1pPr>
          </a:lstStyle>
          <a:p>
            <a:pPr>
              <a:defRPr/>
            </a:pPr>
            <a:endParaRPr lang="en-US"/>
          </a:p>
        </p:txBody>
      </p:sp>
      <p:sp>
        <p:nvSpPr>
          <p:cNvPr id="5734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defRPr>
            </a:lvl1pPr>
          </a:lstStyle>
          <a:p>
            <a:pPr>
              <a:defRPr/>
            </a:pPr>
            <a:endParaRPr lang="en-US"/>
          </a:p>
        </p:txBody>
      </p:sp>
      <p:sp>
        <p:nvSpPr>
          <p:cNvPr id="57350" name="Rectangle 6"/>
          <p:cNvSpPr>
            <a:spLocks noGrp="1" noChangeArrowheads="1"/>
          </p:cNvSpPr>
          <p:nvPr>
            <p:ph type="sldNum" sz="quarter" idx="4"/>
          </p:nvPr>
        </p:nvSpPr>
        <p:spPr bwMode="auto">
          <a:xfrm>
            <a:off x="65532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pPr>
              <a:defRPr/>
            </a:pPr>
            <a:fld id="{01584FE7-5086-4668-9152-721FBFCC2C5D}"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38.xml"/><Relationship Id="rId13" Type="http://schemas.openxmlformats.org/officeDocument/2006/relationships/slide" Target="slide80.xml"/><Relationship Id="rId18" Type="http://schemas.openxmlformats.org/officeDocument/2006/relationships/image" Target="../media/image2.png"/><Relationship Id="rId3" Type="http://schemas.openxmlformats.org/officeDocument/2006/relationships/slide" Target="slide2.xml"/><Relationship Id="rId7" Type="http://schemas.openxmlformats.org/officeDocument/2006/relationships/slide" Target="slide31.xml"/><Relationship Id="rId12" Type="http://schemas.openxmlformats.org/officeDocument/2006/relationships/slide" Target="slide79.xml"/><Relationship Id="rId17" Type="http://schemas.openxmlformats.org/officeDocument/2006/relationships/slide" Target="slide94.xml"/><Relationship Id="rId2" Type="http://schemas.openxmlformats.org/officeDocument/2006/relationships/hyperlink" Target="mailto:toprakzey@itu.edu.tr" TargetMode="External"/><Relationship Id="rId16" Type="http://schemas.openxmlformats.org/officeDocument/2006/relationships/slide" Target="slide87.xml"/><Relationship Id="rId20"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slide" Target="slide25.xml"/><Relationship Id="rId11" Type="http://schemas.openxmlformats.org/officeDocument/2006/relationships/slide" Target="slide77.xml"/><Relationship Id="rId5" Type="http://schemas.openxmlformats.org/officeDocument/2006/relationships/slide" Target="slide3.xml"/><Relationship Id="rId15" Type="http://schemas.openxmlformats.org/officeDocument/2006/relationships/slide" Target="slide82.xml"/><Relationship Id="rId10" Type="http://schemas.openxmlformats.org/officeDocument/2006/relationships/slide" Target="slide69.xml"/><Relationship Id="rId19" Type="http://schemas.openxmlformats.org/officeDocument/2006/relationships/image" Target="../media/image3.jpeg"/><Relationship Id="rId4" Type="http://schemas.openxmlformats.org/officeDocument/2006/relationships/slide" Target="slide9.xml"/><Relationship Id="rId9" Type="http://schemas.openxmlformats.org/officeDocument/2006/relationships/slide" Target="slide45.xml"/><Relationship Id="rId14" Type="http://schemas.openxmlformats.org/officeDocument/2006/relationships/slide" Target="slide81.xml"/></Relationships>
</file>

<file path=ppt/slides/_rels/slide2.xml.rels><?xml version="1.0" encoding="UTF-8" standalone="yes"?>
<Relationships xmlns="http://schemas.openxmlformats.org/package/2006/relationships"><Relationship Id="rId8" Type="http://schemas.openxmlformats.org/officeDocument/2006/relationships/slide" Target="slide80.xml"/><Relationship Id="rId13" Type="http://schemas.openxmlformats.org/officeDocument/2006/relationships/slide" Target="slide2.xml"/><Relationship Id="rId18" Type="http://schemas.openxmlformats.org/officeDocument/2006/relationships/slide" Target="slide87.xml"/><Relationship Id="rId3" Type="http://schemas.openxmlformats.org/officeDocument/2006/relationships/slide" Target="slide38.xml"/><Relationship Id="rId7" Type="http://schemas.openxmlformats.org/officeDocument/2006/relationships/slide" Target="slide79.xml"/><Relationship Id="rId12" Type="http://schemas.openxmlformats.org/officeDocument/2006/relationships/image" Target="../media/image5.jpeg"/><Relationship Id="rId17" Type="http://schemas.openxmlformats.org/officeDocument/2006/relationships/slide" Target="slide25.xml"/><Relationship Id="rId2" Type="http://schemas.openxmlformats.org/officeDocument/2006/relationships/slide" Target="slide31.xml"/><Relationship Id="rId16" Type="http://schemas.openxmlformats.org/officeDocument/2006/relationships/slide" Target="slide9.xml"/><Relationship Id="rId1" Type="http://schemas.openxmlformats.org/officeDocument/2006/relationships/slideLayout" Target="../slideLayouts/slideLayout2.xml"/><Relationship Id="rId6" Type="http://schemas.openxmlformats.org/officeDocument/2006/relationships/slide" Target="slide77.xml"/><Relationship Id="rId11" Type="http://schemas.openxmlformats.org/officeDocument/2006/relationships/image" Target="../media/image3.jpeg"/><Relationship Id="rId5" Type="http://schemas.openxmlformats.org/officeDocument/2006/relationships/slide" Target="slide69.xml"/><Relationship Id="rId15" Type="http://schemas.openxmlformats.org/officeDocument/2006/relationships/slide" Target="slide3.xml"/><Relationship Id="rId10" Type="http://schemas.openxmlformats.org/officeDocument/2006/relationships/image" Target="../media/image2.png"/><Relationship Id="rId19" Type="http://schemas.openxmlformats.org/officeDocument/2006/relationships/slide" Target="slide94.xml"/><Relationship Id="rId4" Type="http://schemas.openxmlformats.org/officeDocument/2006/relationships/slide" Target="slide45.xml"/><Relationship Id="rId9" Type="http://schemas.openxmlformats.org/officeDocument/2006/relationships/slide" Target="slide81.xml"/><Relationship Id="rId14" Type="http://schemas.openxmlformats.org/officeDocument/2006/relationships/slide" Target="slide82.xml"/></Relationships>
</file>

<file path=ppt/slides/_rels/slide3.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image" Target="../media/image4.png"/><Relationship Id="rId18" Type="http://schemas.openxmlformats.org/officeDocument/2006/relationships/slide" Target="slide80.xml"/><Relationship Id="rId3" Type="http://schemas.openxmlformats.org/officeDocument/2006/relationships/slide" Target="slide87.xml"/><Relationship Id="rId7" Type="http://schemas.openxmlformats.org/officeDocument/2006/relationships/slide" Target="slide9.xml"/><Relationship Id="rId12" Type="http://schemas.openxmlformats.org/officeDocument/2006/relationships/image" Target="../media/image3.jpeg"/><Relationship Id="rId17" Type="http://schemas.openxmlformats.org/officeDocument/2006/relationships/slide" Target="slide79.xml"/><Relationship Id="rId2" Type="http://schemas.openxmlformats.org/officeDocument/2006/relationships/slide" Target="slide82.xml"/><Relationship Id="rId16" Type="http://schemas.openxmlformats.org/officeDocument/2006/relationships/slide" Target="slide77.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image" Target="../media/image2.png"/><Relationship Id="rId5" Type="http://schemas.openxmlformats.org/officeDocument/2006/relationships/slide" Target="slide2.xml"/><Relationship Id="rId15" Type="http://schemas.openxmlformats.org/officeDocument/2006/relationships/slide" Target="slide69.xml"/><Relationship Id="rId10" Type="http://schemas.openxmlformats.org/officeDocument/2006/relationships/slide" Target="slide38.xml"/><Relationship Id="rId19" Type="http://schemas.openxmlformats.org/officeDocument/2006/relationships/slide" Target="slide81.xml"/><Relationship Id="rId4" Type="http://schemas.openxmlformats.org/officeDocument/2006/relationships/slide" Target="slide94.xml"/><Relationship Id="rId9" Type="http://schemas.openxmlformats.org/officeDocument/2006/relationships/slide" Target="slide31.xml"/><Relationship Id="rId14" Type="http://schemas.openxmlformats.org/officeDocument/2006/relationships/slide" Target="slide45.xml"/></Relationships>
</file>

<file path=ppt/slides/_rels/slide4.xml.rels><?xml version="1.0" encoding="UTF-8" standalone="yes"?>
<Relationships xmlns="http://schemas.openxmlformats.org/package/2006/relationships"><Relationship Id="rId8" Type="http://schemas.openxmlformats.org/officeDocument/2006/relationships/slide" Target="slide31.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6.jpe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25.xml"/><Relationship Id="rId14" Type="http://schemas.openxmlformats.org/officeDocument/2006/relationships/slide" Target="slide79.xml"/></Relationships>
</file>

<file path=ppt/slides/_rels/slide5.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3.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25.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1.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8.xml"/><Relationship Id="rId14" Type="http://schemas.openxmlformats.org/officeDocument/2006/relationships/slide" Target="slide79.xml"/></Relationships>
</file>

<file path=ppt/slides/_rels/slide6.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3.xml"/><Relationship Id="rId12" Type="http://schemas.openxmlformats.org/officeDocument/2006/relationships/slide" Target="slide45.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8.xml"/><Relationship Id="rId11" Type="http://schemas.openxmlformats.org/officeDocument/2006/relationships/slide" Target="slide31.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25.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69.xml"/><Relationship Id="rId14" Type="http://schemas.openxmlformats.org/officeDocument/2006/relationships/slide" Target="slide79.xml"/></Relationships>
</file>

<file path=ppt/slides/_rels/slide7.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69.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3.xml"/><Relationship Id="rId12" Type="http://schemas.openxmlformats.org/officeDocument/2006/relationships/slide" Target="slide38.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45.xml"/><Relationship Id="rId11" Type="http://schemas.openxmlformats.org/officeDocument/2006/relationships/slide" Target="slide31.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25.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79.xml"/><Relationship Id="rId14" Type="http://schemas.openxmlformats.org/officeDocument/2006/relationships/slide" Target="slide77.xml"/></Relationships>
</file>

<file path=ppt/slides/_rels/slide8.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9.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10.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11.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1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13.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14.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15.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20"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16.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20"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17.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18.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19.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20.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21.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2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23.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24.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25.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69.xml"/><Relationship Id="rId18" Type="http://schemas.openxmlformats.org/officeDocument/2006/relationships/slide" Target="slide82.xml"/><Relationship Id="rId3" Type="http://schemas.openxmlformats.org/officeDocument/2006/relationships/image" Target="../media/image3.jpeg"/><Relationship Id="rId7" Type="http://schemas.openxmlformats.org/officeDocument/2006/relationships/slide" Target="slide3.xml"/><Relationship Id="rId12" Type="http://schemas.openxmlformats.org/officeDocument/2006/relationships/slide" Target="slide45.xml"/><Relationship Id="rId17" Type="http://schemas.openxmlformats.org/officeDocument/2006/relationships/slide" Target="slide81.xml"/><Relationship Id="rId2" Type="http://schemas.openxmlformats.org/officeDocument/2006/relationships/image" Target="../media/image2.png"/><Relationship Id="rId16" Type="http://schemas.openxmlformats.org/officeDocument/2006/relationships/slide" Target="slide80.xml"/><Relationship Id="rId20" Type="http://schemas.openxmlformats.org/officeDocument/2006/relationships/slide" Target="slide94.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38.xml"/><Relationship Id="rId5" Type="http://schemas.openxmlformats.org/officeDocument/2006/relationships/image" Target="../media/image9.png"/><Relationship Id="rId15" Type="http://schemas.openxmlformats.org/officeDocument/2006/relationships/slide" Target="slide79.xml"/><Relationship Id="rId10" Type="http://schemas.openxmlformats.org/officeDocument/2006/relationships/slide" Target="slide31.xml"/><Relationship Id="rId19" Type="http://schemas.openxmlformats.org/officeDocument/2006/relationships/slide" Target="slide87.xml"/><Relationship Id="rId4" Type="http://schemas.openxmlformats.org/officeDocument/2006/relationships/image" Target="../media/image4.png"/><Relationship Id="rId9" Type="http://schemas.openxmlformats.org/officeDocument/2006/relationships/slide" Target="slide25.xml"/><Relationship Id="rId14" Type="http://schemas.openxmlformats.org/officeDocument/2006/relationships/slide" Target="slide77.xml"/></Relationships>
</file>

<file path=ppt/slides/_rels/slide26.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69.xml"/><Relationship Id="rId18" Type="http://schemas.openxmlformats.org/officeDocument/2006/relationships/slide" Target="slide82.xml"/><Relationship Id="rId3" Type="http://schemas.openxmlformats.org/officeDocument/2006/relationships/image" Target="../media/image3.jpeg"/><Relationship Id="rId7" Type="http://schemas.openxmlformats.org/officeDocument/2006/relationships/slide" Target="slide3.xml"/><Relationship Id="rId12" Type="http://schemas.openxmlformats.org/officeDocument/2006/relationships/slide" Target="slide45.xml"/><Relationship Id="rId17" Type="http://schemas.openxmlformats.org/officeDocument/2006/relationships/slide" Target="slide81.xml"/><Relationship Id="rId2" Type="http://schemas.openxmlformats.org/officeDocument/2006/relationships/image" Target="../media/image2.png"/><Relationship Id="rId16" Type="http://schemas.openxmlformats.org/officeDocument/2006/relationships/slide" Target="slide80.xml"/><Relationship Id="rId20" Type="http://schemas.openxmlformats.org/officeDocument/2006/relationships/slide" Target="slide94.xml"/><Relationship Id="rId1" Type="http://schemas.openxmlformats.org/officeDocument/2006/relationships/slideLayout" Target="../slideLayouts/slideLayout7.xml"/><Relationship Id="rId6" Type="http://schemas.openxmlformats.org/officeDocument/2006/relationships/slide" Target="slide2.xml"/><Relationship Id="rId11" Type="http://schemas.openxmlformats.org/officeDocument/2006/relationships/slide" Target="slide38.xml"/><Relationship Id="rId5" Type="http://schemas.openxmlformats.org/officeDocument/2006/relationships/image" Target="../media/image9.png"/><Relationship Id="rId15" Type="http://schemas.openxmlformats.org/officeDocument/2006/relationships/slide" Target="slide79.xml"/><Relationship Id="rId10" Type="http://schemas.openxmlformats.org/officeDocument/2006/relationships/slide" Target="slide31.xml"/><Relationship Id="rId19" Type="http://schemas.openxmlformats.org/officeDocument/2006/relationships/slide" Target="slide87.xml"/><Relationship Id="rId4" Type="http://schemas.openxmlformats.org/officeDocument/2006/relationships/image" Target="../media/image4.png"/><Relationship Id="rId9" Type="http://schemas.openxmlformats.org/officeDocument/2006/relationships/slide" Target="slide25.xml"/><Relationship Id="rId14" Type="http://schemas.openxmlformats.org/officeDocument/2006/relationships/slide" Target="slide77.xml"/></Relationships>
</file>

<file path=ppt/slides/_rels/slide27.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69.xml"/><Relationship Id="rId18" Type="http://schemas.openxmlformats.org/officeDocument/2006/relationships/slide" Target="slide82.xml"/><Relationship Id="rId3" Type="http://schemas.openxmlformats.org/officeDocument/2006/relationships/image" Target="../media/image3.jpeg"/><Relationship Id="rId7" Type="http://schemas.openxmlformats.org/officeDocument/2006/relationships/slide" Target="slide3.xml"/><Relationship Id="rId12" Type="http://schemas.openxmlformats.org/officeDocument/2006/relationships/slide" Target="slide45.xml"/><Relationship Id="rId17" Type="http://schemas.openxmlformats.org/officeDocument/2006/relationships/slide" Target="slide81.xml"/><Relationship Id="rId2" Type="http://schemas.openxmlformats.org/officeDocument/2006/relationships/image" Target="../media/image2.png"/><Relationship Id="rId16" Type="http://schemas.openxmlformats.org/officeDocument/2006/relationships/slide" Target="slide80.xml"/><Relationship Id="rId20" Type="http://schemas.openxmlformats.org/officeDocument/2006/relationships/slide" Target="slide94.xml"/><Relationship Id="rId1" Type="http://schemas.openxmlformats.org/officeDocument/2006/relationships/slideLayout" Target="../slideLayouts/slideLayout7.xml"/><Relationship Id="rId6" Type="http://schemas.openxmlformats.org/officeDocument/2006/relationships/slide" Target="slide2.xml"/><Relationship Id="rId11" Type="http://schemas.openxmlformats.org/officeDocument/2006/relationships/slide" Target="slide38.xml"/><Relationship Id="rId5" Type="http://schemas.openxmlformats.org/officeDocument/2006/relationships/image" Target="../media/image9.png"/><Relationship Id="rId15" Type="http://schemas.openxmlformats.org/officeDocument/2006/relationships/slide" Target="slide79.xml"/><Relationship Id="rId10" Type="http://schemas.openxmlformats.org/officeDocument/2006/relationships/slide" Target="slide31.xml"/><Relationship Id="rId19" Type="http://schemas.openxmlformats.org/officeDocument/2006/relationships/slide" Target="slide87.xml"/><Relationship Id="rId4" Type="http://schemas.openxmlformats.org/officeDocument/2006/relationships/image" Target="../media/image4.png"/><Relationship Id="rId9" Type="http://schemas.openxmlformats.org/officeDocument/2006/relationships/slide" Target="slide25.xml"/><Relationship Id="rId14" Type="http://schemas.openxmlformats.org/officeDocument/2006/relationships/slide" Target="slide77.xml"/></Relationships>
</file>

<file path=ppt/slides/_rels/slide28.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69.xml"/><Relationship Id="rId18" Type="http://schemas.openxmlformats.org/officeDocument/2006/relationships/slide" Target="slide82.xml"/><Relationship Id="rId3" Type="http://schemas.openxmlformats.org/officeDocument/2006/relationships/image" Target="../media/image3.jpeg"/><Relationship Id="rId7" Type="http://schemas.openxmlformats.org/officeDocument/2006/relationships/slide" Target="slide3.xml"/><Relationship Id="rId12" Type="http://schemas.openxmlformats.org/officeDocument/2006/relationships/slide" Target="slide45.xml"/><Relationship Id="rId17" Type="http://schemas.openxmlformats.org/officeDocument/2006/relationships/slide" Target="slide81.xml"/><Relationship Id="rId2" Type="http://schemas.openxmlformats.org/officeDocument/2006/relationships/image" Target="../media/image2.png"/><Relationship Id="rId16" Type="http://schemas.openxmlformats.org/officeDocument/2006/relationships/slide" Target="slide80.xml"/><Relationship Id="rId20" Type="http://schemas.openxmlformats.org/officeDocument/2006/relationships/slide" Target="slide94.xml"/><Relationship Id="rId1" Type="http://schemas.openxmlformats.org/officeDocument/2006/relationships/slideLayout" Target="../slideLayouts/slideLayout7.xml"/><Relationship Id="rId6" Type="http://schemas.openxmlformats.org/officeDocument/2006/relationships/slide" Target="slide2.xml"/><Relationship Id="rId11" Type="http://schemas.openxmlformats.org/officeDocument/2006/relationships/slide" Target="slide38.xml"/><Relationship Id="rId5" Type="http://schemas.openxmlformats.org/officeDocument/2006/relationships/image" Target="../media/image9.png"/><Relationship Id="rId15" Type="http://schemas.openxmlformats.org/officeDocument/2006/relationships/slide" Target="slide79.xml"/><Relationship Id="rId10" Type="http://schemas.openxmlformats.org/officeDocument/2006/relationships/slide" Target="slide31.xml"/><Relationship Id="rId19" Type="http://schemas.openxmlformats.org/officeDocument/2006/relationships/slide" Target="slide87.xml"/><Relationship Id="rId4" Type="http://schemas.openxmlformats.org/officeDocument/2006/relationships/image" Target="../media/image4.png"/><Relationship Id="rId9" Type="http://schemas.openxmlformats.org/officeDocument/2006/relationships/slide" Target="slide25.xml"/><Relationship Id="rId14" Type="http://schemas.openxmlformats.org/officeDocument/2006/relationships/slide" Target="slide77.xml"/></Relationships>
</file>

<file path=ppt/slides/_rels/slide29.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69.xml"/><Relationship Id="rId18" Type="http://schemas.openxmlformats.org/officeDocument/2006/relationships/slide" Target="slide82.xml"/><Relationship Id="rId3" Type="http://schemas.openxmlformats.org/officeDocument/2006/relationships/image" Target="../media/image3.jpeg"/><Relationship Id="rId7" Type="http://schemas.openxmlformats.org/officeDocument/2006/relationships/slide" Target="slide3.xml"/><Relationship Id="rId12" Type="http://schemas.openxmlformats.org/officeDocument/2006/relationships/slide" Target="slide45.xml"/><Relationship Id="rId17" Type="http://schemas.openxmlformats.org/officeDocument/2006/relationships/slide" Target="slide81.xml"/><Relationship Id="rId2" Type="http://schemas.openxmlformats.org/officeDocument/2006/relationships/image" Target="../media/image2.png"/><Relationship Id="rId16" Type="http://schemas.openxmlformats.org/officeDocument/2006/relationships/slide" Target="slide80.xml"/><Relationship Id="rId20" Type="http://schemas.openxmlformats.org/officeDocument/2006/relationships/slide" Target="slide94.xml"/><Relationship Id="rId1" Type="http://schemas.openxmlformats.org/officeDocument/2006/relationships/slideLayout" Target="../slideLayouts/slideLayout7.xml"/><Relationship Id="rId6" Type="http://schemas.openxmlformats.org/officeDocument/2006/relationships/slide" Target="slide2.xml"/><Relationship Id="rId11" Type="http://schemas.openxmlformats.org/officeDocument/2006/relationships/slide" Target="slide38.xml"/><Relationship Id="rId5" Type="http://schemas.openxmlformats.org/officeDocument/2006/relationships/image" Target="../media/image9.png"/><Relationship Id="rId15" Type="http://schemas.openxmlformats.org/officeDocument/2006/relationships/slide" Target="slide79.xml"/><Relationship Id="rId10" Type="http://schemas.openxmlformats.org/officeDocument/2006/relationships/slide" Target="slide31.xml"/><Relationship Id="rId19" Type="http://schemas.openxmlformats.org/officeDocument/2006/relationships/slide" Target="slide87.xml"/><Relationship Id="rId4" Type="http://schemas.openxmlformats.org/officeDocument/2006/relationships/image" Target="../media/image4.png"/><Relationship Id="rId9" Type="http://schemas.openxmlformats.org/officeDocument/2006/relationships/slide" Target="slide25.xml"/><Relationship Id="rId14" Type="http://schemas.openxmlformats.org/officeDocument/2006/relationships/slide" Target="slide77.xml"/></Relationships>
</file>

<file path=ppt/slides/_rels/slide30.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69.xml"/><Relationship Id="rId18" Type="http://schemas.openxmlformats.org/officeDocument/2006/relationships/slide" Target="slide82.xml"/><Relationship Id="rId3" Type="http://schemas.openxmlformats.org/officeDocument/2006/relationships/image" Target="../media/image3.jpeg"/><Relationship Id="rId7" Type="http://schemas.openxmlformats.org/officeDocument/2006/relationships/slide" Target="slide3.xml"/><Relationship Id="rId12" Type="http://schemas.openxmlformats.org/officeDocument/2006/relationships/slide" Target="slide45.xml"/><Relationship Id="rId17" Type="http://schemas.openxmlformats.org/officeDocument/2006/relationships/slide" Target="slide81.xml"/><Relationship Id="rId2" Type="http://schemas.openxmlformats.org/officeDocument/2006/relationships/image" Target="../media/image2.png"/><Relationship Id="rId16" Type="http://schemas.openxmlformats.org/officeDocument/2006/relationships/slide" Target="slide80.xml"/><Relationship Id="rId20" Type="http://schemas.openxmlformats.org/officeDocument/2006/relationships/slide" Target="slide94.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38.xml"/><Relationship Id="rId5" Type="http://schemas.openxmlformats.org/officeDocument/2006/relationships/image" Target="../media/image10.png"/><Relationship Id="rId15" Type="http://schemas.openxmlformats.org/officeDocument/2006/relationships/slide" Target="slide79.xml"/><Relationship Id="rId10" Type="http://schemas.openxmlformats.org/officeDocument/2006/relationships/slide" Target="slide31.xml"/><Relationship Id="rId19" Type="http://schemas.openxmlformats.org/officeDocument/2006/relationships/slide" Target="slide87.xml"/><Relationship Id="rId4" Type="http://schemas.openxmlformats.org/officeDocument/2006/relationships/image" Target="../media/image4.png"/><Relationship Id="rId9" Type="http://schemas.openxmlformats.org/officeDocument/2006/relationships/slide" Target="slide25.xml"/><Relationship Id="rId14" Type="http://schemas.openxmlformats.org/officeDocument/2006/relationships/slide" Target="slide77.xml"/></Relationships>
</file>

<file path=ppt/slides/_rels/slide31.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69.xml"/><Relationship Id="rId18" Type="http://schemas.openxmlformats.org/officeDocument/2006/relationships/slide" Target="slide82.xml"/><Relationship Id="rId3" Type="http://schemas.openxmlformats.org/officeDocument/2006/relationships/image" Target="../media/image3.jpeg"/><Relationship Id="rId7" Type="http://schemas.openxmlformats.org/officeDocument/2006/relationships/slide" Target="slide3.xml"/><Relationship Id="rId12" Type="http://schemas.openxmlformats.org/officeDocument/2006/relationships/slide" Target="slide45.xml"/><Relationship Id="rId17" Type="http://schemas.openxmlformats.org/officeDocument/2006/relationships/slide" Target="slide81.xml"/><Relationship Id="rId2" Type="http://schemas.openxmlformats.org/officeDocument/2006/relationships/image" Target="../media/image2.png"/><Relationship Id="rId16" Type="http://schemas.openxmlformats.org/officeDocument/2006/relationships/slide" Target="slide80.xml"/><Relationship Id="rId20" Type="http://schemas.openxmlformats.org/officeDocument/2006/relationships/slide" Target="slide94.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38.xml"/><Relationship Id="rId5" Type="http://schemas.openxmlformats.org/officeDocument/2006/relationships/image" Target="../media/image11.png"/><Relationship Id="rId15" Type="http://schemas.openxmlformats.org/officeDocument/2006/relationships/slide" Target="slide79.xml"/><Relationship Id="rId10" Type="http://schemas.openxmlformats.org/officeDocument/2006/relationships/slide" Target="slide31.xml"/><Relationship Id="rId19" Type="http://schemas.openxmlformats.org/officeDocument/2006/relationships/slide" Target="slide87.xml"/><Relationship Id="rId4" Type="http://schemas.openxmlformats.org/officeDocument/2006/relationships/image" Target="../media/image4.png"/><Relationship Id="rId9" Type="http://schemas.openxmlformats.org/officeDocument/2006/relationships/slide" Target="slide25.xml"/><Relationship Id="rId14" Type="http://schemas.openxmlformats.org/officeDocument/2006/relationships/slide" Target="slide77.xml"/></Relationships>
</file>

<file path=ppt/slides/_rels/slide3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69.xml"/><Relationship Id="rId18" Type="http://schemas.openxmlformats.org/officeDocument/2006/relationships/slide" Target="slide82.xml"/><Relationship Id="rId3" Type="http://schemas.openxmlformats.org/officeDocument/2006/relationships/image" Target="../media/image3.jpeg"/><Relationship Id="rId7" Type="http://schemas.openxmlformats.org/officeDocument/2006/relationships/slide" Target="slide3.xml"/><Relationship Id="rId12" Type="http://schemas.openxmlformats.org/officeDocument/2006/relationships/slide" Target="slide45.xml"/><Relationship Id="rId17" Type="http://schemas.openxmlformats.org/officeDocument/2006/relationships/slide" Target="slide81.xml"/><Relationship Id="rId2" Type="http://schemas.openxmlformats.org/officeDocument/2006/relationships/image" Target="../media/image2.png"/><Relationship Id="rId16" Type="http://schemas.openxmlformats.org/officeDocument/2006/relationships/slide" Target="slide80.xml"/><Relationship Id="rId20" Type="http://schemas.openxmlformats.org/officeDocument/2006/relationships/slide" Target="slide94.xml"/><Relationship Id="rId1" Type="http://schemas.openxmlformats.org/officeDocument/2006/relationships/slideLayout" Target="../slideLayouts/slideLayout7.xml"/><Relationship Id="rId6" Type="http://schemas.openxmlformats.org/officeDocument/2006/relationships/slide" Target="slide2.xml"/><Relationship Id="rId11" Type="http://schemas.openxmlformats.org/officeDocument/2006/relationships/slide" Target="slide38.xml"/><Relationship Id="rId5" Type="http://schemas.openxmlformats.org/officeDocument/2006/relationships/image" Target="../media/image11.png"/><Relationship Id="rId15" Type="http://schemas.openxmlformats.org/officeDocument/2006/relationships/slide" Target="slide79.xml"/><Relationship Id="rId10" Type="http://schemas.openxmlformats.org/officeDocument/2006/relationships/slide" Target="slide31.xml"/><Relationship Id="rId19" Type="http://schemas.openxmlformats.org/officeDocument/2006/relationships/slide" Target="slide87.xml"/><Relationship Id="rId4" Type="http://schemas.openxmlformats.org/officeDocument/2006/relationships/image" Target="../media/image4.png"/><Relationship Id="rId9" Type="http://schemas.openxmlformats.org/officeDocument/2006/relationships/slide" Target="slide25.xml"/><Relationship Id="rId14" Type="http://schemas.openxmlformats.org/officeDocument/2006/relationships/slide" Target="slide77.xml"/></Relationships>
</file>

<file path=ppt/slides/_rels/slide33.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69.xml"/><Relationship Id="rId18" Type="http://schemas.openxmlformats.org/officeDocument/2006/relationships/slide" Target="slide82.xml"/><Relationship Id="rId3" Type="http://schemas.openxmlformats.org/officeDocument/2006/relationships/image" Target="../media/image3.jpeg"/><Relationship Id="rId7" Type="http://schemas.openxmlformats.org/officeDocument/2006/relationships/slide" Target="slide3.xml"/><Relationship Id="rId12" Type="http://schemas.openxmlformats.org/officeDocument/2006/relationships/slide" Target="slide45.xml"/><Relationship Id="rId17" Type="http://schemas.openxmlformats.org/officeDocument/2006/relationships/slide" Target="slide81.xml"/><Relationship Id="rId2" Type="http://schemas.openxmlformats.org/officeDocument/2006/relationships/image" Target="../media/image2.png"/><Relationship Id="rId16" Type="http://schemas.openxmlformats.org/officeDocument/2006/relationships/slide" Target="slide80.xml"/><Relationship Id="rId20" Type="http://schemas.openxmlformats.org/officeDocument/2006/relationships/slide" Target="slide94.xml"/><Relationship Id="rId1" Type="http://schemas.openxmlformats.org/officeDocument/2006/relationships/slideLayout" Target="../slideLayouts/slideLayout7.xml"/><Relationship Id="rId6" Type="http://schemas.openxmlformats.org/officeDocument/2006/relationships/slide" Target="slide2.xml"/><Relationship Id="rId11" Type="http://schemas.openxmlformats.org/officeDocument/2006/relationships/slide" Target="slide38.xml"/><Relationship Id="rId5" Type="http://schemas.openxmlformats.org/officeDocument/2006/relationships/image" Target="../media/image11.png"/><Relationship Id="rId15" Type="http://schemas.openxmlformats.org/officeDocument/2006/relationships/slide" Target="slide79.xml"/><Relationship Id="rId10" Type="http://schemas.openxmlformats.org/officeDocument/2006/relationships/slide" Target="slide31.xml"/><Relationship Id="rId19" Type="http://schemas.openxmlformats.org/officeDocument/2006/relationships/slide" Target="slide87.xml"/><Relationship Id="rId4" Type="http://schemas.openxmlformats.org/officeDocument/2006/relationships/image" Target="../media/image4.png"/><Relationship Id="rId9" Type="http://schemas.openxmlformats.org/officeDocument/2006/relationships/slide" Target="slide25.xml"/><Relationship Id="rId14" Type="http://schemas.openxmlformats.org/officeDocument/2006/relationships/slide" Target="slide77.xml"/></Relationships>
</file>

<file path=ppt/slides/_rels/slide34.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69.xml"/><Relationship Id="rId18" Type="http://schemas.openxmlformats.org/officeDocument/2006/relationships/slide" Target="slide82.xml"/><Relationship Id="rId3" Type="http://schemas.openxmlformats.org/officeDocument/2006/relationships/image" Target="../media/image3.jpeg"/><Relationship Id="rId7" Type="http://schemas.openxmlformats.org/officeDocument/2006/relationships/slide" Target="slide3.xml"/><Relationship Id="rId12" Type="http://schemas.openxmlformats.org/officeDocument/2006/relationships/slide" Target="slide45.xml"/><Relationship Id="rId17" Type="http://schemas.openxmlformats.org/officeDocument/2006/relationships/slide" Target="slide81.xml"/><Relationship Id="rId2" Type="http://schemas.openxmlformats.org/officeDocument/2006/relationships/image" Target="../media/image2.png"/><Relationship Id="rId16" Type="http://schemas.openxmlformats.org/officeDocument/2006/relationships/slide" Target="slide80.xml"/><Relationship Id="rId20" Type="http://schemas.openxmlformats.org/officeDocument/2006/relationships/slide" Target="slide94.xml"/><Relationship Id="rId1" Type="http://schemas.openxmlformats.org/officeDocument/2006/relationships/slideLayout" Target="../slideLayouts/slideLayout7.xml"/><Relationship Id="rId6" Type="http://schemas.openxmlformats.org/officeDocument/2006/relationships/slide" Target="slide2.xml"/><Relationship Id="rId11" Type="http://schemas.openxmlformats.org/officeDocument/2006/relationships/slide" Target="slide38.xml"/><Relationship Id="rId5" Type="http://schemas.openxmlformats.org/officeDocument/2006/relationships/image" Target="../media/image11.png"/><Relationship Id="rId15" Type="http://schemas.openxmlformats.org/officeDocument/2006/relationships/slide" Target="slide79.xml"/><Relationship Id="rId10" Type="http://schemas.openxmlformats.org/officeDocument/2006/relationships/slide" Target="slide31.xml"/><Relationship Id="rId19" Type="http://schemas.openxmlformats.org/officeDocument/2006/relationships/slide" Target="slide87.xml"/><Relationship Id="rId4" Type="http://schemas.openxmlformats.org/officeDocument/2006/relationships/image" Target="../media/image4.png"/><Relationship Id="rId9" Type="http://schemas.openxmlformats.org/officeDocument/2006/relationships/slide" Target="slide25.xml"/><Relationship Id="rId14" Type="http://schemas.openxmlformats.org/officeDocument/2006/relationships/slide" Target="slide77.xml"/></Relationships>
</file>

<file path=ppt/slides/_rels/slide35.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69.xml"/><Relationship Id="rId18" Type="http://schemas.openxmlformats.org/officeDocument/2006/relationships/slide" Target="slide82.xml"/><Relationship Id="rId3" Type="http://schemas.openxmlformats.org/officeDocument/2006/relationships/image" Target="../media/image3.jpeg"/><Relationship Id="rId7" Type="http://schemas.openxmlformats.org/officeDocument/2006/relationships/slide" Target="slide3.xml"/><Relationship Id="rId12" Type="http://schemas.openxmlformats.org/officeDocument/2006/relationships/slide" Target="slide45.xml"/><Relationship Id="rId17" Type="http://schemas.openxmlformats.org/officeDocument/2006/relationships/slide" Target="slide81.xml"/><Relationship Id="rId2" Type="http://schemas.openxmlformats.org/officeDocument/2006/relationships/image" Target="../media/image2.png"/><Relationship Id="rId16" Type="http://schemas.openxmlformats.org/officeDocument/2006/relationships/slide" Target="slide80.xml"/><Relationship Id="rId20" Type="http://schemas.openxmlformats.org/officeDocument/2006/relationships/slide" Target="slide94.xml"/><Relationship Id="rId1" Type="http://schemas.openxmlformats.org/officeDocument/2006/relationships/slideLayout" Target="../slideLayouts/slideLayout7.xml"/><Relationship Id="rId6" Type="http://schemas.openxmlformats.org/officeDocument/2006/relationships/slide" Target="slide2.xml"/><Relationship Id="rId11" Type="http://schemas.openxmlformats.org/officeDocument/2006/relationships/slide" Target="slide38.xml"/><Relationship Id="rId5" Type="http://schemas.openxmlformats.org/officeDocument/2006/relationships/image" Target="../media/image11.png"/><Relationship Id="rId15" Type="http://schemas.openxmlformats.org/officeDocument/2006/relationships/slide" Target="slide79.xml"/><Relationship Id="rId10" Type="http://schemas.openxmlformats.org/officeDocument/2006/relationships/slide" Target="slide31.xml"/><Relationship Id="rId19" Type="http://schemas.openxmlformats.org/officeDocument/2006/relationships/slide" Target="slide87.xml"/><Relationship Id="rId4" Type="http://schemas.openxmlformats.org/officeDocument/2006/relationships/image" Target="../media/image4.png"/><Relationship Id="rId9" Type="http://schemas.openxmlformats.org/officeDocument/2006/relationships/slide" Target="slide25.xml"/><Relationship Id="rId14" Type="http://schemas.openxmlformats.org/officeDocument/2006/relationships/slide" Target="slide77.xml"/></Relationships>
</file>

<file path=ppt/slides/_rels/slide36.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69.xml"/><Relationship Id="rId18" Type="http://schemas.openxmlformats.org/officeDocument/2006/relationships/slide" Target="slide82.xml"/><Relationship Id="rId3" Type="http://schemas.openxmlformats.org/officeDocument/2006/relationships/image" Target="../media/image3.jpeg"/><Relationship Id="rId7" Type="http://schemas.openxmlformats.org/officeDocument/2006/relationships/slide" Target="slide3.xml"/><Relationship Id="rId12" Type="http://schemas.openxmlformats.org/officeDocument/2006/relationships/slide" Target="slide45.xml"/><Relationship Id="rId17" Type="http://schemas.openxmlformats.org/officeDocument/2006/relationships/slide" Target="slide81.xml"/><Relationship Id="rId2" Type="http://schemas.openxmlformats.org/officeDocument/2006/relationships/image" Target="../media/image2.png"/><Relationship Id="rId16" Type="http://schemas.openxmlformats.org/officeDocument/2006/relationships/slide" Target="slide80.xml"/><Relationship Id="rId20" Type="http://schemas.openxmlformats.org/officeDocument/2006/relationships/slide" Target="slide94.xml"/><Relationship Id="rId1" Type="http://schemas.openxmlformats.org/officeDocument/2006/relationships/slideLayout" Target="../slideLayouts/slideLayout7.xml"/><Relationship Id="rId6" Type="http://schemas.openxmlformats.org/officeDocument/2006/relationships/slide" Target="slide2.xml"/><Relationship Id="rId11" Type="http://schemas.openxmlformats.org/officeDocument/2006/relationships/slide" Target="slide38.xml"/><Relationship Id="rId5" Type="http://schemas.openxmlformats.org/officeDocument/2006/relationships/image" Target="../media/image11.png"/><Relationship Id="rId15" Type="http://schemas.openxmlformats.org/officeDocument/2006/relationships/slide" Target="slide79.xml"/><Relationship Id="rId10" Type="http://schemas.openxmlformats.org/officeDocument/2006/relationships/slide" Target="slide31.xml"/><Relationship Id="rId19" Type="http://schemas.openxmlformats.org/officeDocument/2006/relationships/slide" Target="slide87.xml"/><Relationship Id="rId4" Type="http://schemas.openxmlformats.org/officeDocument/2006/relationships/image" Target="../media/image4.png"/><Relationship Id="rId9" Type="http://schemas.openxmlformats.org/officeDocument/2006/relationships/slide" Target="slide25.xml"/><Relationship Id="rId14" Type="http://schemas.openxmlformats.org/officeDocument/2006/relationships/slide" Target="slide77.xml"/></Relationships>
</file>

<file path=ppt/slides/_rels/slide37.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69.xml"/><Relationship Id="rId18" Type="http://schemas.openxmlformats.org/officeDocument/2006/relationships/slide" Target="slide82.xml"/><Relationship Id="rId3" Type="http://schemas.openxmlformats.org/officeDocument/2006/relationships/image" Target="../media/image3.jpeg"/><Relationship Id="rId7" Type="http://schemas.openxmlformats.org/officeDocument/2006/relationships/slide" Target="slide3.xml"/><Relationship Id="rId12" Type="http://schemas.openxmlformats.org/officeDocument/2006/relationships/slide" Target="slide45.xml"/><Relationship Id="rId17" Type="http://schemas.openxmlformats.org/officeDocument/2006/relationships/slide" Target="slide81.xml"/><Relationship Id="rId2" Type="http://schemas.openxmlformats.org/officeDocument/2006/relationships/image" Target="../media/image2.png"/><Relationship Id="rId16" Type="http://schemas.openxmlformats.org/officeDocument/2006/relationships/slide" Target="slide80.xml"/><Relationship Id="rId20" Type="http://schemas.openxmlformats.org/officeDocument/2006/relationships/slide" Target="slide94.xml"/><Relationship Id="rId1" Type="http://schemas.openxmlformats.org/officeDocument/2006/relationships/slideLayout" Target="../slideLayouts/slideLayout7.xml"/><Relationship Id="rId6" Type="http://schemas.openxmlformats.org/officeDocument/2006/relationships/slide" Target="slide2.xml"/><Relationship Id="rId11" Type="http://schemas.openxmlformats.org/officeDocument/2006/relationships/slide" Target="slide38.xml"/><Relationship Id="rId5" Type="http://schemas.openxmlformats.org/officeDocument/2006/relationships/image" Target="../media/image11.png"/><Relationship Id="rId15" Type="http://schemas.openxmlformats.org/officeDocument/2006/relationships/slide" Target="slide79.xml"/><Relationship Id="rId10" Type="http://schemas.openxmlformats.org/officeDocument/2006/relationships/slide" Target="slide31.xml"/><Relationship Id="rId19" Type="http://schemas.openxmlformats.org/officeDocument/2006/relationships/slide" Target="slide87.xml"/><Relationship Id="rId4" Type="http://schemas.openxmlformats.org/officeDocument/2006/relationships/image" Target="../media/image4.png"/><Relationship Id="rId9" Type="http://schemas.openxmlformats.org/officeDocument/2006/relationships/slide" Target="slide25.xml"/><Relationship Id="rId14" Type="http://schemas.openxmlformats.org/officeDocument/2006/relationships/slide" Target="slide77.xml"/></Relationships>
</file>

<file path=ppt/slides/_rels/slide38.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39.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40.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41.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slide" Target="slide38.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77.xml"/><Relationship Id="rId12" Type="http://schemas.openxmlformats.org/officeDocument/2006/relationships/slide" Target="slide31.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69.xml"/><Relationship Id="rId11" Type="http://schemas.openxmlformats.org/officeDocument/2006/relationships/slide" Target="slide25.xml"/><Relationship Id="rId5" Type="http://schemas.openxmlformats.org/officeDocument/2006/relationships/slide" Target="slide45.xml"/><Relationship Id="rId15" Type="http://schemas.openxmlformats.org/officeDocument/2006/relationships/slide" Target="slide80.xml"/><Relationship Id="rId10" Type="http://schemas.openxmlformats.org/officeDocument/2006/relationships/slide" Target="slide9.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xml"/><Relationship Id="rId14" Type="http://schemas.openxmlformats.org/officeDocument/2006/relationships/slide" Target="slide79.xml"/></Relationships>
</file>

<file path=ppt/slides/_rels/slide42.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6.jpeg"/><Relationship Id="rId18" Type="http://schemas.openxmlformats.org/officeDocument/2006/relationships/slide" Target="slide2.xml"/><Relationship Id="rId26" Type="http://schemas.openxmlformats.org/officeDocument/2006/relationships/slide" Target="slide77.xml"/><Relationship Id="rId3" Type="http://schemas.openxmlformats.org/officeDocument/2006/relationships/image" Target="../media/image3.jpeg"/><Relationship Id="rId21" Type="http://schemas.openxmlformats.org/officeDocument/2006/relationships/slide" Target="slide25.xml"/><Relationship Id="rId7" Type="http://schemas.openxmlformats.org/officeDocument/2006/relationships/hyperlink" Target="http://www.google.com.tr/imgres?imgurl=http://4.bp.blogspot.com/_I3Afhu6uE6E/SxKLU7X0inI/AAAAAAAACAc/TCsRLA4qflI/s1600/global-warming.jpg&amp;imgrefurl=http://greenbristolblog.blogspot.com/2009/11/global-warming-solution-part-1.html&amp;usg=__AnB5JUNo7EYJEVc1gIfWuEcYrJY=&amp;h=798&amp;w=1200&amp;sz=244&amp;hl=tr&amp;start=9&amp;zoom=1&amp;um=1&amp;itbs=1&amp;tbnid=0kyMqd6xvXs8LM:&amp;tbnh=100&amp;tbnw=150&amp;prev=/images%3Fq%3Dglobal%2Bwarming%26um%3D1%26hl%3Dtr%26sa%3DN%26tbs%3Disch:1&amp;ei=UOFbTanVMcvwsgaLpo2HBw" TargetMode="External"/><Relationship Id="rId12" Type="http://schemas.openxmlformats.org/officeDocument/2006/relationships/hyperlink" Target="http://www.google.com.tr/imgres?imgurl=http://yazarlikyazilimi.meb.gov.tr/Materyal/adiyaman/kureselisinma/etkileri/dunya_neden_isiniyor.jpg&amp;imgrefurl=http://yazarlikyazilimi.meb.gov.tr/Materyal/adiyaman/kureselisinma/etkileri/turkiyeye.html&amp;usg=__k-PsAFkQxM8Ujil76apGzH6JLf4=&amp;h=257&amp;w=337&amp;sz=23&amp;hl=tr&amp;start=89&amp;zoom=1&amp;um=1&amp;itbs=1&amp;tbnid=5vMgXnNHLbSZXM:&amp;tbnh=91&amp;tbnw=119&amp;prev=/images%3Fq%3Dd%25C3%25BCnya%2B%25C4%25B1s%25C4%25B1n%25C4%25B1yor%26start%3D80%26um%3D1%26hl%3Dtr%26sa%3DN%26ndsp%3D20%26tbs%3Disch:1&amp;ei=c99bTbh6z4OzBtr-lYcH" TargetMode="External"/><Relationship Id="rId17" Type="http://schemas.openxmlformats.org/officeDocument/2006/relationships/image" Target="../media/image18.jpeg"/><Relationship Id="rId25" Type="http://schemas.openxmlformats.org/officeDocument/2006/relationships/slide" Target="slide69.xml"/><Relationship Id="rId2" Type="http://schemas.openxmlformats.org/officeDocument/2006/relationships/image" Target="../media/image2.png"/><Relationship Id="rId16" Type="http://schemas.openxmlformats.org/officeDocument/2006/relationships/hyperlink" Target="http://www.google.com.tr/imgres?imgurl=http://www.conserve-energy-future.com/Images/Global_Warming.jpg&amp;imgrefurl=http://www.conserve-energy-future.com/GlobalWarming.php&amp;usg=__K0DB6WUnNtzlwSpVWvGDQO3HavQ=&amp;h=366&amp;w=551&amp;sz=37&amp;hl=tr&amp;start=33&amp;zoom=1&amp;um=1&amp;itbs=1&amp;tbnid=h0xL7Jfx1yaNdM:&amp;tbnh=88&amp;tbnw=133&amp;prev=/images%3Fq%3Dglobal%2Bwarming%26start%3D20%26um%3D1%26hl%3Dtr%26sa%3DN%26ndsp%3D20%26tbs%3Disch:1&amp;ei=meBbTeSNHojusgb_tbSGBw" TargetMode="External"/><Relationship Id="rId20" Type="http://schemas.openxmlformats.org/officeDocument/2006/relationships/slide" Target="slide9.xml"/><Relationship Id="rId29"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5.jpeg"/><Relationship Id="rId24" Type="http://schemas.openxmlformats.org/officeDocument/2006/relationships/slide" Target="slide45.xml"/><Relationship Id="rId32" Type="http://schemas.openxmlformats.org/officeDocument/2006/relationships/slide" Target="slide94.xml"/><Relationship Id="rId5" Type="http://schemas.openxmlformats.org/officeDocument/2006/relationships/hyperlink" Target="http://www.globalwarmingart.com/images/a/aa/Global_Warming_Predictions.png" TargetMode="External"/><Relationship Id="rId15" Type="http://schemas.openxmlformats.org/officeDocument/2006/relationships/image" Target="../media/image17.jpeg"/><Relationship Id="rId23" Type="http://schemas.openxmlformats.org/officeDocument/2006/relationships/slide" Target="slide38.xml"/><Relationship Id="rId28" Type="http://schemas.openxmlformats.org/officeDocument/2006/relationships/slide" Target="slide80.xml"/><Relationship Id="rId10" Type="http://schemas.openxmlformats.org/officeDocument/2006/relationships/hyperlink" Target="http://www.google.com.tr/imgres?imgurl=http://www.turkpoint.com/bilim/image/165298.jpg&amp;imgrefurl=http://www.turkpoint.com/bilim/k_dunya_alarm_veriyor.asp&amp;usg=__WxzsurZoV5nBKZXs-YKXY-mLYjQ=&amp;h=233&amp;w=346&amp;sz=14&amp;hl=tr&amp;start=84&amp;zoom=1&amp;um=1&amp;itbs=1&amp;tbnid=ZxchtSOPtvzS0M:&amp;tbnh=81&amp;tbnw=120&amp;prev=/images%3Fq%3Dd%25C3%25BCnya%2B%25C4%25B1s%25C4%25B1n%25C4%25B1yor%26start%3D80%26um%3D1%26hl%3Dtr%26sa%3DN%26ndsp%3D20%26tbs%3Disch:1&amp;ei=c99bTbh6z4OzBtr-lYcH" TargetMode="External"/><Relationship Id="rId19" Type="http://schemas.openxmlformats.org/officeDocument/2006/relationships/slide" Target="slide3.xml"/><Relationship Id="rId31" Type="http://schemas.openxmlformats.org/officeDocument/2006/relationships/slide" Target="slide87.xml"/><Relationship Id="rId4" Type="http://schemas.openxmlformats.org/officeDocument/2006/relationships/image" Target="../media/image4.png"/><Relationship Id="rId9" Type="http://schemas.openxmlformats.org/officeDocument/2006/relationships/image" Target="../media/image14.jpeg"/><Relationship Id="rId14" Type="http://schemas.openxmlformats.org/officeDocument/2006/relationships/hyperlink" Target="http://www.google.com.tr/imgres?imgurl=http://4.bp.blogspot.com/_2ptLyS7lFCE/Sk0kchwWIRI/AAAAAAAAAQs/vRUQuWvPkq0/s400/global-warming.jpg&amp;imgrefurl=http://globalwarming2009.blogspot.com/&amp;usg=__c9HZqhve37-km82rVEd-54rlJRI=&amp;h=400&amp;w=400&amp;sz=22&amp;hl=tr&amp;start=28&amp;zoom=1&amp;um=1&amp;itbs=1&amp;tbnid=QKfXuTPekEw1jM:&amp;tbnh=124&amp;tbnw=124&amp;prev=/images%3Fq%3Dglobal%2Bwarming%26start%3D20%26um%3D1%26hl%3Dtr%26sa%3DN%26ndsp%3D20%26tbs%3Disch:1&amp;ei=meBbTeSNHojusgb_tbSGBw" TargetMode="External"/><Relationship Id="rId22" Type="http://schemas.openxmlformats.org/officeDocument/2006/relationships/slide" Target="slide31.xml"/><Relationship Id="rId27" Type="http://schemas.openxmlformats.org/officeDocument/2006/relationships/slide" Target="slide79.xml"/><Relationship Id="rId30" Type="http://schemas.openxmlformats.org/officeDocument/2006/relationships/slide" Target="slide82.xml"/></Relationships>
</file>

<file path=ppt/slides/_rels/slide43.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69.xml"/><Relationship Id="rId18" Type="http://schemas.openxmlformats.org/officeDocument/2006/relationships/slide" Target="slide82.xml"/><Relationship Id="rId3" Type="http://schemas.openxmlformats.org/officeDocument/2006/relationships/image" Target="../media/image3.jpeg"/><Relationship Id="rId7" Type="http://schemas.openxmlformats.org/officeDocument/2006/relationships/slide" Target="slide2.xml"/><Relationship Id="rId12" Type="http://schemas.openxmlformats.org/officeDocument/2006/relationships/slide" Target="slide45.xml"/><Relationship Id="rId17" Type="http://schemas.openxmlformats.org/officeDocument/2006/relationships/slide" Target="slide81.xml"/><Relationship Id="rId2" Type="http://schemas.openxmlformats.org/officeDocument/2006/relationships/image" Target="../media/image2.png"/><Relationship Id="rId16" Type="http://schemas.openxmlformats.org/officeDocument/2006/relationships/slide" Target="slide80.xml"/><Relationship Id="rId20" Type="http://schemas.openxmlformats.org/officeDocument/2006/relationships/slide" Target="slide94.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slide" Target="slide38.xml"/><Relationship Id="rId5" Type="http://schemas.openxmlformats.org/officeDocument/2006/relationships/slide" Target="slide3.xml"/><Relationship Id="rId15" Type="http://schemas.openxmlformats.org/officeDocument/2006/relationships/slide" Target="slide79.xml"/><Relationship Id="rId10" Type="http://schemas.openxmlformats.org/officeDocument/2006/relationships/slide" Target="slide31.xml"/><Relationship Id="rId19" Type="http://schemas.openxmlformats.org/officeDocument/2006/relationships/slide" Target="slide87.xml"/><Relationship Id="rId4" Type="http://schemas.openxmlformats.org/officeDocument/2006/relationships/image" Target="../media/image4.png"/><Relationship Id="rId9" Type="http://schemas.openxmlformats.org/officeDocument/2006/relationships/slide" Target="slide25.xml"/><Relationship Id="rId14" Type="http://schemas.openxmlformats.org/officeDocument/2006/relationships/slide" Target="slide77.xml"/></Relationships>
</file>

<file path=ppt/slides/_rels/slide44.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hyperlink" Target="http://www.google.com.tr/imgres?imgurl=http://tr.toonpool.com/user/446/files/global_warming_cartoon1_256595.jpg&amp;imgrefurl=http://tr.toonpool.com/cartoons/global%2520warming%2520cartoon1_25659&amp;usg=__IBhGxjyEfOpOzq2acj86cVHQTb0=&amp;h=430&amp;w=301&amp;sz=21&amp;hl=tr&amp;start=29&amp;zoom=1&amp;um=1&amp;itbs=1&amp;tbnid=GdPGjed2sgmLIM:&amp;tbnh=126&amp;tbnw=88&amp;prev=/images%3Fq%3Dglobal%2Bwarming%26start%3D20%26um%3D1%26hl%3Dtr%26sa%3DN%26ndsp%3D20%26tbs%3Disch:1&amp;ei=W-RbTfnIBZSDswa-rJ2HBw" TargetMode="External"/><Relationship Id="rId18" Type="http://schemas.openxmlformats.org/officeDocument/2006/relationships/image" Target="../media/image26.jpeg"/><Relationship Id="rId26" Type="http://schemas.openxmlformats.org/officeDocument/2006/relationships/slide" Target="slide69.xml"/><Relationship Id="rId3" Type="http://schemas.openxmlformats.org/officeDocument/2006/relationships/image" Target="../media/image3.jpeg"/><Relationship Id="rId21" Type="http://schemas.openxmlformats.org/officeDocument/2006/relationships/slide" Target="slide9.xml"/><Relationship Id="rId7" Type="http://schemas.openxmlformats.org/officeDocument/2006/relationships/hyperlink" Target="http://www.google.com.tr/imgres?imgurl=http://www.renewablepowernews.com/wp-content/uploads/global_warming_is_uncool.gif&amp;imgrefurl=http://www.renewablepowernews.com/archives/1034&amp;usg=__v1bHPWrHftnGDQ6rjnPfGD8Iksg=&amp;h=794&amp;w=600&amp;sz=29&amp;hl=tr&amp;start=14&amp;zoom=1&amp;um=1&amp;itbs=1&amp;tbnid=JFSkZ23f2Jk0dM:&amp;tbnh=143&amp;tbnw=108&amp;prev=/images%3Fq%3Dglobal%2Bwarming%26um%3D1%26hl%3Dtr%26tbs%3Disch:1&amp;ei=rN9bTZ3cH47LswaxgLmHBw" TargetMode="External"/><Relationship Id="rId12" Type="http://schemas.openxmlformats.org/officeDocument/2006/relationships/image" Target="../media/image23.jpeg"/><Relationship Id="rId17" Type="http://schemas.openxmlformats.org/officeDocument/2006/relationships/hyperlink" Target="http://www.google.com.tr/imgres?imgurl=http://kellypettit.files.wordpress.com/2008/06/global_warming.jpg&amp;imgrefurl=http://www.lastfm.com.tr/group/Lithuania/forum/144/_/461567&amp;usg=__5k4RlBnLs5zvpJ2KuNMGiL6S2Rk=&amp;h=380&amp;w=363&amp;sz=39&amp;hl=tr&amp;start=11&amp;zoom=1&amp;um=1&amp;itbs=1&amp;tbnid=GTG_STDdk7kEHM:&amp;tbnh=123&amp;tbnw=117&amp;prev=/images%3Fq%3Dglobal%2Bwarming%26um%3D1%26hl%3Dtr%26tbs%3Disch:1&amp;ei=rN9bTZ3cH47LswaxgLmHBw" TargetMode="External"/><Relationship Id="rId25" Type="http://schemas.openxmlformats.org/officeDocument/2006/relationships/slide" Target="slide45.xml"/><Relationship Id="rId33" Type="http://schemas.openxmlformats.org/officeDocument/2006/relationships/slide" Target="slide94.xml"/><Relationship Id="rId2" Type="http://schemas.openxmlformats.org/officeDocument/2006/relationships/image" Target="../media/image2.png"/><Relationship Id="rId16" Type="http://schemas.openxmlformats.org/officeDocument/2006/relationships/image" Target="../media/image25.jpeg"/><Relationship Id="rId20" Type="http://schemas.openxmlformats.org/officeDocument/2006/relationships/slide" Target="slide3.xml"/><Relationship Id="rId29" Type="http://schemas.openxmlformats.org/officeDocument/2006/relationships/slide" Target="slide80.xml"/><Relationship Id="rId1" Type="http://schemas.openxmlformats.org/officeDocument/2006/relationships/slideLayout" Target="../slideLayouts/slideLayout1.xml"/><Relationship Id="rId6" Type="http://schemas.openxmlformats.org/officeDocument/2006/relationships/image" Target="../media/image20.jpeg"/><Relationship Id="rId11" Type="http://schemas.openxmlformats.org/officeDocument/2006/relationships/hyperlink" Target="http://www.google.com.tr/imgres?imgurl=http://www.solcomhouse.com/images/Global_Warming.gif&amp;imgrefurl=http://www.ismailgunes.com/&amp;usg=__HuB5pPLF0O5jun33TUMDqsvuZO8=&amp;h=351&amp;w=490&amp;sz=8&amp;hl=tr&amp;start=7&amp;zoom=1&amp;um=1&amp;itbs=1&amp;tbnid=JVEsTbuio90QYM:&amp;tbnh=93&amp;tbnw=130&amp;prev=/images%3Fq%3Dglobal%2Bwarming%26um%3D1%26hl%3Dtr%26sa%3DN%26tbs%3Disch:1&amp;ei=UOFbTanVMcvwsgaLpo2HBw" TargetMode="External"/><Relationship Id="rId24" Type="http://schemas.openxmlformats.org/officeDocument/2006/relationships/slide" Target="slide38.xml"/><Relationship Id="rId32" Type="http://schemas.openxmlformats.org/officeDocument/2006/relationships/slide" Target="slide87.xml"/><Relationship Id="rId5" Type="http://schemas.openxmlformats.org/officeDocument/2006/relationships/hyperlink" Target="http://www.google.com.tr/imgres?imgurl=http://haildubyus.com/wp-content/uploads/2008/09/2006-02-21-global_warming_polar_bear.jpg&amp;imgrefurl=http://haildubyus.com/2006/02/21/apologies-to-stephen-colbert-but-todays-topic-is-bears/&amp;usg=__g8rY2B-Dr0tHPJLK7pGoRGqSKlc=&amp;h=505&amp;w=400&amp;sz=52&amp;hl=tr&amp;start=30&amp;zoom=1&amp;um=1&amp;itbs=1&amp;tbnid=H8iLS0hd5As51M:&amp;tbnh=130&amp;tbnw=103&amp;prev=/images%3Fq%3Dglobal%2Bwarming%26start%3D20%26um%3D1%26hl%3Dtr%26sa%3DN%26ndsp%3D20%26tbs%3Disch:1&amp;ei=W-RbTfnIBZSDswa-rJ2HBw" TargetMode="External"/><Relationship Id="rId15" Type="http://schemas.openxmlformats.org/officeDocument/2006/relationships/hyperlink" Target="http://www.google.com.tr/imgres?imgurl=http://www.bizibozmaz.com/wp-content/uploads/2009/11/Global_Warming.jpg&amp;imgrefurl=http://www.bizibozmaz.com/yesil-kose-cevresel-kuresel-ekolojik-mevzuat-no2/&amp;usg=__BMe7nfA3__SzdxiUNiUl5mCDqmo=&amp;h=670&amp;w=468&amp;sz=274&amp;hl=tr&amp;start=24&amp;zoom=1&amp;um=1&amp;itbs=1&amp;tbnid=33VEALn1bRhOmM:&amp;tbnh=138&amp;tbnw=96&amp;prev=/images%3Fq%3Dglobal%2Bwarming%26start%3D20%26um%3D1%26hl%3Dtr%26sa%3DN%26ndsp%3D20%26tbs%3Disch:1&amp;ei=W-RbTfnIBZSDswa-rJ2HBw" TargetMode="External"/><Relationship Id="rId23" Type="http://schemas.openxmlformats.org/officeDocument/2006/relationships/slide" Target="slide31.xml"/><Relationship Id="rId28" Type="http://schemas.openxmlformats.org/officeDocument/2006/relationships/slide" Target="slide79.xml"/><Relationship Id="rId10" Type="http://schemas.openxmlformats.org/officeDocument/2006/relationships/image" Target="../media/image22.jpeg"/><Relationship Id="rId19" Type="http://schemas.openxmlformats.org/officeDocument/2006/relationships/slide" Target="slide2.xml"/><Relationship Id="rId31" Type="http://schemas.openxmlformats.org/officeDocument/2006/relationships/slide" Target="slide82.xml"/><Relationship Id="rId4" Type="http://schemas.openxmlformats.org/officeDocument/2006/relationships/image" Target="../media/image4.png"/><Relationship Id="rId9" Type="http://schemas.openxmlformats.org/officeDocument/2006/relationships/hyperlink" Target="http://www.google.com.tr/imgres?imgurl=http://tr.toonpool.com/user/1581/files/global_warming_208305.jpg&amp;imgrefurl=http://tr.toonpool.com/cartoons/global%2520warming_20830&amp;usg=__E-enx63dshYkQ-U12KUB0J3MBT8=&amp;h=500&amp;w=363&amp;sz=38&amp;hl=tr&amp;start=39&amp;zoom=1&amp;um=1&amp;itbs=1&amp;tbnid=6YJMo04ffgmUNM:&amp;tbnh=130&amp;tbnw=94&amp;prev=/images%3Fq%3Dglobal%2Bwarming%26start%3D20%26um%3D1%26hl%3Dtr%26sa%3DN%26ndsp%3D20%26tbs%3Disch:1&amp;ei=meBbTeSNHojusgb_tbSGBw" TargetMode="External"/><Relationship Id="rId14" Type="http://schemas.openxmlformats.org/officeDocument/2006/relationships/image" Target="../media/image24.jpeg"/><Relationship Id="rId22" Type="http://schemas.openxmlformats.org/officeDocument/2006/relationships/slide" Target="slide25.xml"/><Relationship Id="rId27" Type="http://schemas.openxmlformats.org/officeDocument/2006/relationships/slide" Target="slide77.xml"/><Relationship Id="rId30" Type="http://schemas.openxmlformats.org/officeDocument/2006/relationships/slide" Target="slide81.xml"/></Relationships>
</file>

<file path=ppt/slides/_rels/slide45.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slide" Target="slide9.xml"/><Relationship Id="rId18" Type="http://schemas.openxmlformats.org/officeDocument/2006/relationships/slide" Target="slide69.xml"/><Relationship Id="rId3" Type="http://schemas.openxmlformats.org/officeDocument/2006/relationships/image" Target="../media/image3.jpeg"/><Relationship Id="rId21" Type="http://schemas.openxmlformats.org/officeDocument/2006/relationships/slide" Target="slide80.xml"/><Relationship Id="rId7" Type="http://schemas.openxmlformats.org/officeDocument/2006/relationships/hyperlink" Target="http://www.google.com.tr/imgres?imgurl=http://kellypettit.files.wordpress.com/2008/06/global_warming.jpg&amp;imgrefurl=http://www.lastfm.com.tr/group/Lithuania/forum/144/_/461567&amp;usg=__5k4RlBnLs5zvpJ2KuNMGiL6S2Rk=&amp;h=380&amp;w=363&amp;sz=39&amp;hl=tr&amp;start=11&amp;zoom=1&amp;um=1&amp;itbs=1&amp;tbnid=GTG_STDdk7kEHM:&amp;tbnh=123&amp;tbnw=117&amp;prev=/images%3Fq%3Dglobal%2Bwarming%26um%3D1%26hl%3Dtr%26tbs%3Disch:1&amp;ei=rN9bTZ3cH47LswaxgLmHBw" TargetMode="External"/><Relationship Id="rId12" Type="http://schemas.openxmlformats.org/officeDocument/2006/relationships/slide" Target="slide3.xml"/><Relationship Id="rId17" Type="http://schemas.openxmlformats.org/officeDocument/2006/relationships/slide" Target="slide45.xml"/><Relationship Id="rId25" Type="http://schemas.openxmlformats.org/officeDocument/2006/relationships/slide" Target="slide94.xml"/><Relationship Id="rId2" Type="http://schemas.openxmlformats.org/officeDocument/2006/relationships/image" Target="../media/image2.png"/><Relationship Id="rId16" Type="http://schemas.openxmlformats.org/officeDocument/2006/relationships/slide" Target="slide38.xml"/><Relationship Id="rId20" Type="http://schemas.openxmlformats.org/officeDocument/2006/relationships/slide" Target="slide79.xml"/><Relationship Id="rId1" Type="http://schemas.openxmlformats.org/officeDocument/2006/relationships/slideLayout" Target="../slideLayouts/slideLayout1.xml"/><Relationship Id="rId6" Type="http://schemas.openxmlformats.org/officeDocument/2006/relationships/image" Target="../media/image27.jpeg"/><Relationship Id="rId11" Type="http://schemas.openxmlformats.org/officeDocument/2006/relationships/slide" Target="slide2.xml"/><Relationship Id="rId24" Type="http://schemas.openxmlformats.org/officeDocument/2006/relationships/slide" Target="slide87.xml"/><Relationship Id="rId5" Type="http://schemas.openxmlformats.org/officeDocument/2006/relationships/hyperlink" Target="http://www.google.com.tr/imgres?imgurl=http://www.thekidswindow.co.uk/images/CMScontent/Image/global_warming.jpg&amp;imgrefurl=http://www.thekidswindow.co.uk/News/Global_Warming.htm&amp;usg=__FY61nB8lq-siMPecU-JWpzqUxWM=&amp;h=316&amp;w=434&amp;sz=41&amp;hl=tr&amp;start=134&amp;zoom=1&amp;um=1&amp;itbs=1&amp;tbnid=UwBUvRGPi-Kc0M:&amp;tbnh=92&amp;tbnw=126&amp;prev=/images%3Fq%3Dglobal%2Bwarming%26start%3D120%26um%3D1%26hl%3Dtr%26sa%3DN%26ndsp%3D20%26tbs%3Disch:1&amp;ei=pOZbTbWUF4i1tAb3gPmGBw" TargetMode="External"/><Relationship Id="rId15" Type="http://schemas.openxmlformats.org/officeDocument/2006/relationships/slide" Target="slide31.xml"/><Relationship Id="rId23" Type="http://schemas.openxmlformats.org/officeDocument/2006/relationships/slide" Target="slide82.xml"/><Relationship Id="rId10" Type="http://schemas.openxmlformats.org/officeDocument/2006/relationships/image" Target="../media/image28.jpeg"/><Relationship Id="rId19" Type="http://schemas.openxmlformats.org/officeDocument/2006/relationships/slide" Target="slide77.xml"/><Relationship Id="rId4" Type="http://schemas.openxmlformats.org/officeDocument/2006/relationships/image" Target="../media/image4.png"/><Relationship Id="rId9" Type="http://schemas.openxmlformats.org/officeDocument/2006/relationships/hyperlink" Target="http://www.google.com.tr/imgres?imgurl=http://2.bp.blogspot.com/_lNMgJqwiDEY/TC-37d6vqdI/AAAAAAAAAmw/DFd90ab7i2c/s1600/global-warming.jpg&amp;imgrefurl=http://fillsout.blogspot.com/2010/07/global-warming-effects-facts-and-cure.html&amp;usg=__fOCULnkopRtVEcVSpEaXmjkuWXw=&amp;h=480&amp;w=368&amp;sz=24&amp;hl=tr&amp;start=36&amp;zoom=1&amp;um=1&amp;itbs=1&amp;tbnid=5cNOgB1DrI8bjM:&amp;tbnh=129&amp;tbnw=99&amp;prev=/images%3Fq%3Dglobal%2Bwarming%26start%3D20%26um%3D1%26hl%3Dtr%26sa%3DN%26ndsp%3D20%26tbs%3Disch:1&amp;ei=W-RbTfnIBZSDswa-rJ2HBw" TargetMode="External"/><Relationship Id="rId14" Type="http://schemas.openxmlformats.org/officeDocument/2006/relationships/slide" Target="slide25.xml"/><Relationship Id="rId22" Type="http://schemas.openxmlformats.org/officeDocument/2006/relationships/slide" Target="slide81.xml"/></Relationships>
</file>

<file path=ppt/slides/_rels/slide46.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47.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48.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49.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slide" Target="slide38.xml"/><Relationship Id="rId18" Type="http://schemas.openxmlformats.org/officeDocument/2006/relationships/slide" Target="slide80.xml"/><Relationship Id="rId3" Type="http://schemas.openxmlformats.org/officeDocument/2006/relationships/image" Target="../media/image3.jpeg"/><Relationship Id="rId21" Type="http://schemas.openxmlformats.org/officeDocument/2006/relationships/slide" Target="slide87.xml"/><Relationship Id="rId7" Type="http://schemas.openxmlformats.org/officeDocument/2006/relationships/image" Target="../media/image31.png"/><Relationship Id="rId12" Type="http://schemas.openxmlformats.org/officeDocument/2006/relationships/slide" Target="slide31.xml"/><Relationship Id="rId17" Type="http://schemas.openxmlformats.org/officeDocument/2006/relationships/slide" Target="slide79.xml"/><Relationship Id="rId2" Type="http://schemas.openxmlformats.org/officeDocument/2006/relationships/image" Target="../media/image2.png"/><Relationship Id="rId16" Type="http://schemas.openxmlformats.org/officeDocument/2006/relationships/slide" Target="slide77.xml"/><Relationship Id="rId20" Type="http://schemas.openxmlformats.org/officeDocument/2006/relationships/slide" Target="slide82.xml"/><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slide" Target="slide25.xml"/><Relationship Id="rId5" Type="http://schemas.openxmlformats.org/officeDocument/2006/relationships/image" Target="../media/image29.png"/><Relationship Id="rId15" Type="http://schemas.openxmlformats.org/officeDocument/2006/relationships/slide" Target="slide69.xml"/><Relationship Id="rId10" Type="http://schemas.openxmlformats.org/officeDocument/2006/relationships/slide" Target="slide9.xml"/><Relationship Id="rId19" Type="http://schemas.openxmlformats.org/officeDocument/2006/relationships/slide" Target="slide81.xml"/><Relationship Id="rId4" Type="http://schemas.openxmlformats.org/officeDocument/2006/relationships/image" Target="../media/image4.png"/><Relationship Id="rId9" Type="http://schemas.openxmlformats.org/officeDocument/2006/relationships/slide" Target="slide3.xml"/><Relationship Id="rId14" Type="http://schemas.openxmlformats.org/officeDocument/2006/relationships/slide" Target="slide45.xml"/><Relationship Id="rId22" Type="http://schemas.openxmlformats.org/officeDocument/2006/relationships/slide" Target="slide94.xml"/></Relationships>
</file>

<file path=ppt/slides/_rels/slide50.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51.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5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53.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54.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55.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56.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57.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58.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59.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60.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61.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6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63.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64.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65.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66.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67.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68.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69.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70.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71.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7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73.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74.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75.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76.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77.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78.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79.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80.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81.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8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83.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84.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85.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86.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69.xml"/><Relationship Id="rId18" Type="http://schemas.openxmlformats.org/officeDocument/2006/relationships/slide" Target="slide82.xml"/><Relationship Id="rId3" Type="http://schemas.openxmlformats.org/officeDocument/2006/relationships/image" Target="../media/image2.png"/><Relationship Id="rId7" Type="http://schemas.openxmlformats.org/officeDocument/2006/relationships/slide" Target="slide3.xml"/><Relationship Id="rId12" Type="http://schemas.openxmlformats.org/officeDocument/2006/relationships/slide" Target="slide45.xml"/><Relationship Id="rId17" Type="http://schemas.openxmlformats.org/officeDocument/2006/relationships/slide" Target="slide81.xml"/><Relationship Id="rId2" Type="http://schemas.openxmlformats.org/officeDocument/2006/relationships/image" Target="../media/image32.png"/><Relationship Id="rId16" Type="http://schemas.openxmlformats.org/officeDocument/2006/relationships/slide" Target="slide80.xml"/><Relationship Id="rId20" Type="http://schemas.openxmlformats.org/officeDocument/2006/relationships/slide" Target="slide94.xml"/><Relationship Id="rId1" Type="http://schemas.openxmlformats.org/officeDocument/2006/relationships/slideLayout" Target="../slideLayouts/slideLayout1.xml"/><Relationship Id="rId6" Type="http://schemas.openxmlformats.org/officeDocument/2006/relationships/slide" Target="slide2.xml"/><Relationship Id="rId11" Type="http://schemas.openxmlformats.org/officeDocument/2006/relationships/slide" Target="slide38.xml"/><Relationship Id="rId5" Type="http://schemas.openxmlformats.org/officeDocument/2006/relationships/image" Target="../media/image4.png"/><Relationship Id="rId15" Type="http://schemas.openxmlformats.org/officeDocument/2006/relationships/slide" Target="slide79.xml"/><Relationship Id="rId10" Type="http://schemas.openxmlformats.org/officeDocument/2006/relationships/slide" Target="slide31.xml"/><Relationship Id="rId19" Type="http://schemas.openxmlformats.org/officeDocument/2006/relationships/slide" Target="slide87.xml"/><Relationship Id="rId4" Type="http://schemas.openxmlformats.org/officeDocument/2006/relationships/image" Target="../media/image3.jpeg"/><Relationship Id="rId9" Type="http://schemas.openxmlformats.org/officeDocument/2006/relationships/slide" Target="slide25.xml"/><Relationship Id="rId14" Type="http://schemas.openxmlformats.org/officeDocument/2006/relationships/slide" Target="slide77.xml"/></Relationships>
</file>

<file path=ppt/slides/_rels/slide87.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88.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89.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90.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91.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92.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93.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77.xml"/><Relationship Id="rId18" Type="http://schemas.openxmlformats.org/officeDocument/2006/relationships/slide" Target="slide87.xml"/><Relationship Id="rId3" Type="http://schemas.openxmlformats.org/officeDocument/2006/relationships/image" Target="../media/image3.jpeg"/><Relationship Id="rId7" Type="http://schemas.openxmlformats.org/officeDocument/2006/relationships/slide" Target="slide9.xml"/><Relationship Id="rId12" Type="http://schemas.openxmlformats.org/officeDocument/2006/relationships/slide" Target="slide69.xml"/><Relationship Id="rId17" Type="http://schemas.openxmlformats.org/officeDocument/2006/relationships/slide" Target="slide82.xml"/><Relationship Id="rId2" Type="http://schemas.openxmlformats.org/officeDocument/2006/relationships/image" Target="../media/image2.png"/><Relationship Id="rId16" Type="http://schemas.openxmlformats.org/officeDocument/2006/relationships/slide" Target="slide81.xml"/><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45.xml"/><Relationship Id="rId5" Type="http://schemas.openxmlformats.org/officeDocument/2006/relationships/slide" Target="slide2.xml"/><Relationship Id="rId15" Type="http://schemas.openxmlformats.org/officeDocument/2006/relationships/slide" Target="slide80.xml"/><Relationship Id="rId10" Type="http://schemas.openxmlformats.org/officeDocument/2006/relationships/slide" Target="slide38.xml"/><Relationship Id="rId19" Type="http://schemas.openxmlformats.org/officeDocument/2006/relationships/slide" Target="slide94.xml"/><Relationship Id="rId4" Type="http://schemas.openxmlformats.org/officeDocument/2006/relationships/image" Target="../media/image4.png"/><Relationship Id="rId9" Type="http://schemas.openxmlformats.org/officeDocument/2006/relationships/slide" Target="slide31.xml"/><Relationship Id="rId14" Type="http://schemas.openxmlformats.org/officeDocument/2006/relationships/slide" Target="slide79.xml"/></Relationships>
</file>

<file path=ppt/slides/_rels/slide94.xml.rels><?xml version="1.0" encoding="UTF-8" standalone="yes"?>
<Relationships xmlns="http://schemas.openxmlformats.org/package/2006/relationships"><Relationship Id="rId8" Type="http://schemas.openxmlformats.org/officeDocument/2006/relationships/slide" Target="slide45.xml"/><Relationship Id="rId13" Type="http://schemas.openxmlformats.org/officeDocument/2006/relationships/slide" Target="slide81.xml"/><Relationship Id="rId18" Type="http://schemas.openxmlformats.org/officeDocument/2006/relationships/image" Target="../media/image3.jpeg"/><Relationship Id="rId3" Type="http://schemas.openxmlformats.org/officeDocument/2006/relationships/slide" Target="slide3.xml"/><Relationship Id="rId7" Type="http://schemas.openxmlformats.org/officeDocument/2006/relationships/slide" Target="slide38.xml"/><Relationship Id="rId12" Type="http://schemas.openxmlformats.org/officeDocument/2006/relationships/slide" Target="slide80.xml"/><Relationship Id="rId17" Type="http://schemas.openxmlformats.org/officeDocument/2006/relationships/image" Target="../media/image2.png"/><Relationship Id="rId2" Type="http://schemas.openxmlformats.org/officeDocument/2006/relationships/slide" Target="slide2.xml"/><Relationship Id="rId16" Type="http://schemas.openxmlformats.org/officeDocument/2006/relationships/slide" Target="slide94.xml"/><Relationship Id="rId1" Type="http://schemas.openxmlformats.org/officeDocument/2006/relationships/slideLayout" Target="../slideLayouts/slideLayout1.xml"/><Relationship Id="rId6" Type="http://schemas.openxmlformats.org/officeDocument/2006/relationships/slide" Target="slide31.xml"/><Relationship Id="rId11" Type="http://schemas.openxmlformats.org/officeDocument/2006/relationships/slide" Target="slide79.xml"/><Relationship Id="rId5" Type="http://schemas.openxmlformats.org/officeDocument/2006/relationships/slide" Target="slide25.xml"/><Relationship Id="rId15" Type="http://schemas.openxmlformats.org/officeDocument/2006/relationships/slide" Target="slide87.xml"/><Relationship Id="rId10" Type="http://schemas.openxmlformats.org/officeDocument/2006/relationships/slide" Target="slide77.xml"/><Relationship Id="rId19" Type="http://schemas.openxmlformats.org/officeDocument/2006/relationships/image" Target="../media/image4.png"/><Relationship Id="rId4" Type="http://schemas.openxmlformats.org/officeDocument/2006/relationships/slide" Target="slide9.xml"/><Relationship Id="rId9" Type="http://schemas.openxmlformats.org/officeDocument/2006/relationships/slide" Target="slide69.xml"/><Relationship Id="rId14" Type="http://schemas.openxmlformats.org/officeDocument/2006/relationships/slide" Target="slide8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ChangeArrowheads="1"/>
          </p:cNvSpPr>
          <p:nvPr/>
        </p:nvSpPr>
        <p:spPr bwMode="auto">
          <a:xfrm>
            <a:off x="900113" y="4540250"/>
            <a:ext cx="7343775" cy="1106488"/>
          </a:xfrm>
          <a:prstGeom prst="rect">
            <a:avLst/>
          </a:prstGeom>
          <a:noFill/>
          <a:ln w="76200">
            <a:noFill/>
            <a:miter lim="800000"/>
            <a:headEnd/>
            <a:tailEnd/>
          </a:ln>
        </p:spPr>
        <p:txBody>
          <a:bodyPr anchor="ctr">
            <a:spAutoFit/>
          </a:bodyPr>
          <a:lstStyle/>
          <a:p>
            <a:pPr algn="ctr" eaLnBrk="1" hangingPunct="1"/>
            <a:r>
              <a:rPr lang="tr-TR" b="1" i="1" u="sng"/>
              <a:t>Z. Fuat TOPRAK</a:t>
            </a:r>
            <a:endParaRPr lang="tr-TR" b="1" i="1"/>
          </a:p>
          <a:p>
            <a:pPr algn="ctr" eaLnBrk="1" hangingPunct="1"/>
            <a:endParaRPr lang="en-US" sz="2400">
              <a:latin typeface="Times New Roman" pitchFamily="18" charset="0"/>
            </a:endParaRPr>
          </a:p>
          <a:p>
            <a:pPr algn="ctr"/>
            <a:r>
              <a:rPr lang="en-US" sz="1200" i="1"/>
              <a:t>Dicle University Engineering Faculty, Civil Engineering Department 21280 Diyarbakir-Turkey</a:t>
            </a:r>
            <a:endParaRPr lang="en-US" sz="1200" i="1">
              <a:hlinkClick r:id="rId2"/>
            </a:endParaRPr>
          </a:p>
          <a:p>
            <a:pPr algn="ctr"/>
            <a:r>
              <a:rPr lang="en-US" sz="1200" i="1">
                <a:hlinkClick r:id="rId2"/>
              </a:rPr>
              <a:t>toprakzey@itu.edu.tr</a:t>
            </a:r>
            <a:r>
              <a:rPr lang="en-US" sz="1200" i="1"/>
              <a:t> , +90 533 490 16 09</a:t>
            </a:r>
          </a:p>
        </p:txBody>
      </p:sp>
      <p:sp>
        <p:nvSpPr>
          <p:cNvPr id="2051"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3" action="ppaction://hlinksldjump"/>
              </a:rPr>
              <a:t>CONTENTS</a:t>
            </a:r>
            <a:r>
              <a:rPr lang="en-US" sz="1300" b="1" i="1">
                <a:latin typeface="Tahoma" pitchFamily="34" charset="0"/>
                <a:hlinkClick r:id="rId4" action="ppaction://hlinksldjump"/>
              </a:rPr>
              <a:t> </a:t>
            </a:r>
            <a:r>
              <a:rPr lang="tr-TR" sz="1300" b="1" i="1">
                <a:latin typeface="Tahoma" pitchFamily="34" charset="0"/>
              </a:rPr>
              <a:t> </a:t>
            </a:r>
            <a:r>
              <a:rPr lang="tr-TR" sz="1300" b="1" i="1">
                <a:latin typeface="Tahoma" pitchFamily="34" charset="0"/>
                <a:hlinkClick r:id="rId5" action="ppaction://hlinksldjump"/>
              </a:rPr>
              <a:t>ABSTRACT</a:t>
            </a:r>
            <a:r>
              <a:rPr lang="tr-TR" sz="1300" b="1" i="1">
                <a:latin typeface="Tahoma" pitchFamily="34" charset="0"/>
              </a:rPr>
              <a:t> </a:t>
            </a:r>
            <a:r>
              <a:rPr lang="tr-TR" sz="1300" b="1" i="1">
                <a:latin typeface="Tahoma" pitchFamily="34" charset="0"/>
                <a:hlinkClick r:id="rId4" action="ppaction://hlinksldjump"/>
              </a:rPr>
              <a:t>INTRO</a:t>
            </a:r>
            <a:r>
              <a:rPr lang="tr-TR" sz="1300" b="1" i="1">
                <a:latin typeface="Tahoma" pitchFamily="34" charset="0"/>
                <a:hlinkClick r:id="rId6" action="ppaction://hlinksldjump"/>
              </a:rPr>
              <a:t> </a:t>
            </a:r>
            <a:r>
              <a:rPr lang="tr-TR" sz="1300" b="1" i="1"/>
              <a:t>  </a:t>
            </a:r>
            <a:r>
              <a:rPr lang="tr-TR" sz="1300" b="1" i="1">
                <a:hlinkClick r:id="rId6" action="ppaction://hlinksldjump"/>
              </a:rPr>
              <a:t>1</a:t>
            </a:r>
            <a:r>
              <a:rPr lang="tr-TR" sz="1300" b="1" i="1"/>
              <a:t>   </a:t>
            </a:r>
            <a:r>
              <a:rPr lang="tr-TR" sz="1300" b="1" i="1">
                <a:hlinkClick r:id="rId7" action="ppaction://hlinksldjump"/>
              </a:rPr>
              <a:t>2</a:t>
            </a:r>
            <a:r>
              <a:rPr lang="tr-TR" sz="1300" b="1" i="1"/>
              <a:t>   </a:t>
            </a:r>
            <a:r>
              <a:rPr lang="tr-TR" sz="1300" b="1" i="1">
                <a:latin typeface="Tahoma" pitchFamily="34" charset="0"/>
                <a:hlinkClick r:id="rId8" action="ppaction://hlinksldjump"/>
              </a:rPr>
              <a:t>REV</a:t>
            </a:r>
            <a:r>
              <a:rPr lang="tr-TR" sz="1300" b="1" i="1">
                <a:latin typeface="Tahoma" pitchFamily="34" charset="0"/>
              </a:rPr>
              <a:t> </a:t>
            </a:r>
            <a:r>
              <a:rPr lang="tr-TR" sz="1300" b="1" i="1"/>
              <a:t>   </a:t>
            </a:r>
            <a:r>
              <a:rPr lang="tr-TR" sz="1300" b="1" i="1">
                <a:hlinkClick r:id="rId8" action="ppaction://hlinksldjump"/>
              </a:rPr>
              <a:t>3</a:t>
            </a:r>
            <a:r>
              <a:rPr lang="tr-TR" sz="1300" b="1" i="1"/>
              <a:t>   </a:t>
            </a:r>
            <a:r>
              <a:rPr lang="tr-TR" sz="1300" b="1" i="1">
                <a:hlinkClick r:id="rId9" action="ppaction://hlinksldjump"/>
              </a:rPr>
              <a:t>4</a:t>
            </a:r>
            <a:r>
              <a:rPr lang="tr-TR" sz="1300" b="1" i="1"/>
              <a:t>   </a:t>
            </a:r>
            <a:r>
              <a:rPr lang="tr-TR" sz="1300" b="1" i="1">
                <a:hlinkClick r:id="rId10" action="ppaction://hlinksldjump"/>
              </a:rPr>
              <a:t>5</a:t>
            </a:r>
            <a:r>
              <a:rPr lang="tr-TR" sz="1300" b="1" i="1"/>
              <a:t>   </a:t>
            </a:r>
            <a:r>
              <a:rPr lang="tr-TR" sz="1300" b="1" i="1">
                <a:hlinkClick r:id="rId11" action="ppaction://hlinksldjump"/>
              </a:rPr>
              <a:t>6</a:t>
            </a:r>
            <a:r>
              <a:rPr lang="tr-TR" sz="1300" b="1" i="1"/>
              <a:t>  </a:t>
            </a:r>
            <a:r>
              <a:rPr lang="tr-TR" sz="1300" b="1" i="1">
                <a:hlinkClick r:id="rId12" action="ppaction://hlinksldjump"/>
              </a:rPr>
              <a:t>7</a:t>
            </a:r>
            <a:r>
              <a:rPr lang="tr-TR" sz="1300" b="1" i="1"/>
              <a:t>   </a:t>
            </a:r>
            <a:r>
              <a:rPr lang="tr-TR" sz="1300" b="1" i="1">
                <a:hlinkClick r:id="rId13" action="ppaction://hlinksldjump"/>
              </a:rPr>
              <a:t>8</a:t>
            </a:r>
            <a:r>
              <a:rPr lang="tr-TR" sz="1300" b="1" i="1"/>
              <a:t>   </a:t>
            </a:r>
            <a:r>
              <a:rPr lang="tr-TR" sz="1300" b="1" i="1">
                <a:hlinkClick r:id="rId14" action="ppaction://hlinksldjump"/>
              </a:rPr>
              <a:t>9</a:t>
            </a:r>
            <a:r>
              <a:rPr lang="tr-TR" sz="1300" b="1" i="1"/>
              <a:t>   </a:t>
            </a:r>
            <a:r>
              <a:rPr lang="tr-TR" sz="1300" b="1" i="1">
                <a:hlinkClick r:id="rId15" action="ppaction://hlinksldjump"/>
              </a:rPr>
              <a:t>10</a:t>
            </a:r>
            <a:r>
              <a:rPr lang="tr-TR" sz="1300" b="1" i="1"/>
              <a:t>  </a:t>
            </a:r>
            <a:r>
              <a:rPr lang="tr-TR" sz="1300" b="1" i="1">
                <a:latin typeface="Tahoma" pitchFamily="34" charset="0"/>
                <a:hlinkClick r:id="rId16" action="ppaction://hlinksldjump"/>
              </a:rPr>
              <a:t>CONC&amp;DISC</a:t>
            </a:r>
            <a:r>
              <a:rPr lang="tr-TR" sz="1300" b="1" i="1">
                <a:latin typeface="Tahoma" pitchFamily="34" charset="0"/>
              </a:rPr>
              <a:t> </a:t>
            </a:r>
            <a:r>
              <a:rPr lang="tr-TR" sz="1300" b="1" i="1">
                <a:latin typeface="Tahoma" pitchFamily="34" charset="0"/>
                <a:hlinkClick r:id="rId17" action="ppaction://hlinksldjump"/>
              </a:rPr>
              <a:t>THANKS</a:t>
            </a:r>
            <a:endParaRPr lang="en-US" sz="1300" b="1" i="1">
              <a:latin typeface="Tahoma" pitchFamily="34" charset="0"/>
            </a:endParaRPr>
          </a:p>
        </p:txBody>
      </p:sp>
      <p:sp>
        <p:nvSpPr>
          <p:cNvPr id="2052" name="Rectangle 50"/>
          <p:cNvSpPr>
            <a:spLocks noChangeArrowheads="1"/>
          </p:cNvSpPr>
          <p:nvPr/>
        </p:nvSpPr>
        <p:spPr bwMode="auto">
          <a:xfrm>
            <a:off x="0" y="2276475"/>
            <a:ext cx="9144000" cy="1463675"/>
          </a:xfrm>
          <a:prstGeom prst="rect">
            <a:avLst/>
          </a:prstGeom>
          <a:noFill/>
          <a:ln w="9525">
            <a:noFill/>
            <a:miter lim="800000"/>
            <a:headEnd/>
            <a:tailEnd/>
          </a:ln>
        </p:spPr>
        <p:txBody>
          <a:bodyPr>
            <a:spAutoFit/>
          </a:bodyPr>
          <a:lstStyle/>
          <a:p>
            <a:pPr algn="ctr"/>
            <a:r>
              <a:rPr lang="tr-TR" sz="3000" b="1" i="1"/>
              <a:t>A GENERAL OVERVIEW</a:t>
            </a:r>
          </a:p>
          <a:p>
            <a:pPr algn="ctr"/>
            <a:r>
              <a:rPr lang="tr-TR" sz="3000" b="1" i="1"/>
              <a:t>ON</a:t>
            </a:r>
          </a:p>
          <a:p>
            <a:pPr algn="ctr"/>
            <a:r>
              <a:rPr lang="tr-TR" sz="3000" b="1" i="1"/>
              <a:t>GLOBAL CLIMATE CHANGE</a:t>
            </a:r>
          </a:p>
        </p:txBody>
      </p:sp>
      <p:grpSp>
        <p:nvGrpSpPr>
          <p:cNvPr id="2057" name="Group 113"/>
          <p:cNvGrpSpPr>
            <a:grpSpLocks/>
          </p:cNvGrpSpPr>
          <p:nvPr/>
        </p:nvGrpSpPr>
        <p:grpSpPr bwMode="auto">
          <a:xfrm>
            <a:off x="11113" y="0"/>
            <a:ext cx="9126537" cy="1119188"/>
            <a:chOff x="7" y="0"/>
            <a:chExt cx="5749" cy="705"/>
          </a:xfrm>
        </p:grpSpPr>
        <p:sp>
          <p:nvSpPr>
            <p:cNvPr id="2062"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5247"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5248"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2078" name="Picture 30"/>
          <p:cNvPicPr preferRelativeResize="0">
            <a:picLocks noChangeArrowheads="1"/>
          </p:cNvPicPr>
          <p:nvPr/>
        </p:nvPicPr>
        <p:blipFill>
          <a:blip r:embed="rId18"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2059" name="Picture 34"/>
          <p:cNvPicPr>
            <a:picLocks noChangeAspect="1" noChangeArrowheads="1"/>
          </p:cNvPicPr>
          <p:nvPr/>
        </p:nvPicPr>
        <p:blipFill>
          <a:blip r:embed="rId19" cstate="print"/>
          <a:srcRect/>
          <a:stretch>
            <a:fillRect/>
          </a:stretch>
        </p:blipFill>
        <p:spPr bwMode="auto">
          <a:xfrm>
            <a:off x="8072438" y="104775"/>
            <a:ext cx="1046162" cy="900113"/>
          </a:xfrm>
          <a:prstGeom prst="rect">
            <a:avLst/>
          </a:prstGeom>
          <a:noFill/>
          <a:ln w="9525">
            <a:noFill/>
            <a:miter lim="800000"/>
            <a:headEnd/>
            <a:tailEnd/>
          </a:ln>
        </p:spPr>
      </p:pic>
      <p:pic>
        <p:nvPicPr>
          <p:cNvPr id="2060" name="Picture 34"/>
          <p:cNvPicPr>
            <a:picLocks noChangeAspect="1" noChangeArrowheads="1"/>
          </p:cNvPicPr>
          <p:nvPr/>
        </p:nvPicPr>
        <p:blipFill>
          <a:blip r:embed="rId19" cstate="print"/>
          <a:srcRect/>
          <a:stretch>
            <a:fillRect/>
          </a:stretch>
        </p:blipFill>
        <p:spPr bwMode="auto">
          <a:xfrm>
            <a:off x="12700" y="100013"/>
            <a:ext cx="1046163" cy="900112"/>
          </a:xfrm>
          <a:prstGeom prst="rect">
            <a:avLst/>
          </a:prstGeom>
          <a:noFill/>
          <a:ln w="9525">
            <a:noFill/>
            <a:miter lim="800000"/>
            <a:headEnd/>
            <a:tailEnd/>
          </a:ln>
        </p:spPr>
      </p:pic>
      <p:pic>
        <p:nvPicPr>
          <p:cNvPr id="2061" name="36 Resim"/>
          <p:cNvPicPr preferRelativeResize="0">
            <a:picLocks noChangeAspect="1" noChangeArrowheads="1"/>
          </p:cNvPicPr>
          <p:nvPr/>
        </p:nvPicPr>
        <p:blipFill>
          <a:blip r:embed="rId20" cstate="print"/>
          <a:srcRect/>
          <a:stretch>
            <a:fillRect/>
          </a:stretch>
        </p:blipFill>
        <p:spPr bwMode="auto">
          <a:xfrm>
            <a:off x="1714500" y="428625"/>
            <a:ext cx="539750" cy="539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rrowheads="1"/>
          </p:cNvSpPr>
          <p:nvPr>
            <p:ph type="title"/>
          </p:nvPr>
        </p:nvSpPr>
        <p:spPr>
          <a:xfrm>
            <a:off x="107950" y="1143000"/>
            <a:ext cx="9036050" cy="588963"/>
          </a:xfrm>
        </p:spPr>
        <p:txBody>
          <a:bodyPr/>
          <a:lstStyle/>
          <a:p>
            <a:pPr eaLnBrk="1" hangingPunct="1">
              <a:defRPr/>
            </a:pPr>
            <a:r>
              <a:rPr lang="tr-TR" sz="4000" b="1" i="1" dirty="0" smtClean="0">
                <a:latin typeface="Tahoma" pitchFamily="34" charset="0"/>
              </a:rPr>
              <a:t>CONTENTS</a:t>
            </a:r>
            <a:endParaRPr lang="en-US" sz="4000" b="1" i="1" dirty="0" smtClean="0">
              <a:latin typeface="Tahoma" pitchFamily="34" charset="0"/>
            </a:endParaRPr>
          </a:p>
        </p:txBody>
      </p:sp>
      <p:sp>
        <p:nvSpPr>
          <p:cNvPr id="160771" name="Rectangle 3"/>
          <p:cNvSpPr>
            <a:spLocks noGrp="1" noRot="1" noChangeArrowheads="1"/>
          </p:cNvSpPr>
          <p:nvPr>
            <p:ph type="body" idx="1"/>
          </p:nvPr>
        </p:nvSpPr>
        <p:spPr>
          <a:xfrm>
            <a:off x="0" y="1916113"/>
            <a:ext cx="9144000" cy="4143375"/>
          </a:xfrm>
        </p:spPr>
        <p:txBody>
          <a:bodyPr/>
          <a:lstStyle/>
          <a:p>
            <a:pPr eaLnBrk="1" hangingPunct="1">
              <a:defRPr/>
            </a:pPr>
            <a:r>
              <a:rPr lang="en-US" sz="2600" b="1" i="1" dirty="0" smtClean="0">
                <a:hlinkClick r:id="rId2" action="ppaction://hlinksldjump"/>
              </a:rPr>
              <a:t>Abstract</a:t>
            </a:r>
            <a:endParaRPr lang="en-US" sz="2600" b="1" i="1" dirty="0" smtClean="0"/>
          </a:p>
          <a:p>
            <a:pPr eaLnBrk="1" hangingPunct="1">
              <a:defRPr/>
            </a:pPr>
            <a:r>
              <a:rPr lang="en-US" sz="2600" b="1" i="1" dirty="0" smtClean="0">
                <a:hlinkClick r:id="rId3" action="ppaction://hlinksldjump"/>
              </a:rPr>
              <a:t>Introduction</a:t>
            </a:r>
            <a:endParaRPr lang="tr-TR" sz="2600" b="1" i="1" dirty="0" smtClean="0"/>
          </a:p>
          <a:p>
            <a:pPr eaLnBrk="1" hangingPunct="1">
              <a:defRPr/>
            </a:pPr>
            <a:r>
              <a:rPr lang="en-US" sz="2600" b="1" i="1" dirty="0" smtClean="0">
                <a:hlinkClick r:id="rId3" action="ppaction://hlinksldjump"/>
              </a:rPr>
              <a:t>Numerical Comparison of Scientific Studies Made on the Subject with the Perspective of Years</a:t>
            </a:r>
            <a:endParaRPr lang="tr-TR" sz="2600" b="1" i="1" dirty="0" smtClean="0">
              <a:hlinkClick r:id="rId4" action="ppaction://hlinksldjump"/>
            </a:endParaRPr>
          </a:p>
          <a:p>
            <a:pPr eaLnBrk="1" hangingPunct="1">
              <a:defRPr/>
            </a:pPr>
            <a:r>
              <a:rPr lang="en-US" sz="2600" b="1" i="1" dirty="0" smtClean="0">
                <a:hlinkClick r:id="rId5" action="ppaction://hlinksldjump"/>
              </a:rPr>
              <a:t>Reflection of the Problem to the Masses of Ordinary People Who Live It</a:t>
            </a:r>
          </a:p>
          <a:p>
            <a:pPr eaLnBrk="1" hangingPunct="1">
              <a:defRPr/>
            </a:pPr>
            <a:r>
              <a:rPr lang="en-US" sz="2600" b="1" i="1" dirty="0" smtClean="0">
                <a:hlinkClick r:id="rId5" action="ppaction://hlinksldjump"/>
              </a:rPr>
              <a:t>A Review on Published Studies Made on Global Climate Change</a:t>
            </a:r>
            <a:r>
              <a:rPr lang="en-US" sz="2600" b="1" i="1" dirty="0" smtClean="0">
                <a:hlinkClick r:id="rId6" action="ppaction://hlinksldjump"/>
              </a:rPr>
              <a:t> </a:t>
            </a:r>
            <a:endParaRPr lang="en-US" sz="2600" b="1" i="1" dirty="0" smtClean="0">
              <a:hlinkClick r:id="rId7" action="ppaction://hlinksldjump"/>
            </a:endParaRPr>
          </a:p>
          <a:p>
            <a:pPr eaLnBrk="1" hangingPunct="1">
              <a:defRPr/>
            </a:pPr>
            <a:r>
              <a:rPr lang="en-US" sz="2600" b="1" i="1" dirty="0" smtClean="0">
                <a:hlinkClick r:id="rId7" action="ppaction://hlinksldjump"/>
              </a:rPr>
              <a:t>Conclusions and Recommendations In 15 Questions</a:t>
            </a:r>
            <a:r>
              <a:rPr lang="en-US" sz="2600" b="1" i="1" dirty="0" smtClean="0">
                <a:hlinkClick r:id="rId8" action="ppaction://hlinksldjump"/>
              </a:rPr>
              <a:t> </a:t>
            </a:r>
            <a:endParaRPr lang="en-US" sz="2600" b="1" i="1" dirty="0" smtClean="0">
              <a:hlinkClick r:id="rId9" action="ppaction://hlinksldjump"/>
            </a:endParaRPr>
          </a:p>
        </p:txBody>
      </p:sp>
      <p:grpSp>
        <p:nvGrpSpPr>
          <p:cNvPr id="3081" name="Group 113"/>
          <p:cNvGrpSpPr>
            <a:grpSpLocks/>
          </p:cNvGrpSpPr>
          <p:nvPr/>
        </p:nvGrpSpPr>
        <p:grpSpPr bwMode="auto">
          <a:xfrm>
            <a:off x="11113" y="0"/>
            <a:ext cx="9126537" cy="1119188"/>
            <a:chOff x="7" y="0"/>
            <a:chExt cx="5749" cy="705"/>
          </a:xfrm>
        </p:grpSpPr>
        <p:sp>
          <p:nvSpPr>
            <p:cNvPr id="3086"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10"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3083" name="Picture 34"/>
          <p:cNvPicPr>
            <a:picLocks noChangeAspect="1" noChangeArrowheads="1"/>
          </p:cNvPicPr>
          <p:nvPr/>
        </p:nvPicPr>
        <p:blipFill>
          <a:blip r:embed="rId11" cstate="print"/>
          <a:srcRect/>
          <a:stretch>
            <a:fillRect/>
          </a:stretch>
        </p:blipFill>
        <p:spPr bwMode="auto">
          <a:xfrm>
            <a:off x="8072438" y="104775"/>
            <a:ext cx="1046162" cy="900113"/>
          </a:xfrm>
          <a:prstGeom prst="rect">
            <a:avLst/>
          </a:prstGeom>
          <a:noFill/>
          <a:ln w="9525">
            <a:noFill/>
            <a:miter lim="800000"/>
            <a:headEnd/>
            <a:tailEnd/>
          </a:ln>
        </p:spPr>
      </p:pic>
      <p:pic>
        <p:nvPicPr>
          <p:cNvPr id="3084" name="Picture 34"/>
          <p:cNvPicPr>
            <a:picLocks noChangeAspect="1" noChangeArrowheads="1"/>
          </p:cNvPicPr>
          <p:nvPr/>
        </p:nvPicPr>
        <p:blipFill>
          <a:blip r:embed="rId11" cstate="print"/>
          <a:srcRect/>
          <a:stretch>
            <a:fillRect/>
          </a:stretch>
        </p:blipFill>
        <p:spPr bwMode="auto">
          <a:xfrm>
            <a:off x="12700" y="100013"/>
            <a:ext cx="1046163" cy="900112"/>
          </a:xfrm>
          <a:prstGeom prst="rect">
            <a:avLst/>
          </a:prstGeom>
          <a:noFill/>
          <a:ln w="9525">
            <a:noFill/>
            <a:miter lim="800000"/>
            <a:headEnd/>
            <a:tailEnd/>
          </a:ln>
        </p:spPr>
      </p:pic>
      <p:pic>
        <p:nvPicPr>
          <p:cNvPr id="3085" name="36 Resim"/>
          <p:cNvPicPr preferRelativeResize="0">
            <a:picLocks noChangeAspect="1" noChangeArrowheads="1"/>
          </p:cNvPicPr>
          <p:nvPr/>
        </p:nvPicPr>
        <p:blipFill>
          <a:blip r:embed="rId12" cstate="print"/>
          <a:srcRect/>
          <a:stretch>
            <a:fillRect/>
          </a:stretch>
        </p:blipFill>
        <p:spPr bwMode="auto">
          <a:xfrm>
            <a:off x="1714500" y="428625"/>
            <a:ext cx="539750" cy="539750"/>
          </a:xfrm>
          <a:prstGeom prst="rect">
            <a:avLst/>
          </a:prstGeom>
          <a:noFill/>
          <a:ln w="9525">
            <a:noFill/>
            <a:miter lim="800000"/>
            <a:headEnd/>
            <a:tailEnd/>
          </a:ln>
        </p:spPr>
      </p:pic>
      <p:sp>
        <p:nvSpPr>
          <p:cNvPr id="3094"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13" action="ppaction://hlinksldjump"/>
              </a:rPr>
              <a:t>CONTENTS</a:t>
            </a:r>
            <a:r>
              <a:rPr lang="en-US" sz="1300" b="1" i="1">
                <a:latin typeface="Tahoma" pitchFamily="34" charset="0"/>
                <a:hlinkClick r:id="rId14" action="ppaction://hlinksldjump"/>
              </a:rPr>
              <a:t> </a:t>
            </a:r>
            <a:r>
              <a:rPr lang="tr-TR" sz="1300" b="1" i="1">
                <a:latin typeface="Tahoma" pitchFamily="34" charset="0"/>
              </a:rPr>
              <a:t> </a:t>
            </a:r>
            <a:r>
              <a:rPr lang="tr-TR" sz="1300" b="1" i="1">
                <a:latin typeface="Tahoma" pitchFamily="34" charset="0"/>
                <a:hlinkClick r:id="rId15" action="ppaction://hlinksldjump"/>
              </a:rPr>
              <a:t>ABSTRACT</a:t>
            </a:r>
            <a:r>
              <a:rPr lang="tr-TR" sz="1300" b="1" i="1">
                <a:latin typeface="Tahoma" pitchFamily="34" charset="0"/>
              </a:rPr>
              <a:t> </a:t>
            </a:r>
            <a:r>
              <a:rPr lang="tr-TR" sz="1300" b="1" i="1">
                <a:latin typeface="Tahoma" pitchFamily="34" charset="0"/>
                <a:hlinkClick r:id="rId16" action="ppaction://hlinksldjump"/>
              </a:rPr>
              <a:t>INTRO</a:t>
            </a:r>
            <a:r>
              <a:rPr lang="tr-TR" sz="1300" b="1" i="1">
                <a:latin typeface="Tahoma" pitchFamily="34" charset="0"/>
                <a:hlinkClick r:id="rId13" action="ppaction://hlinksldjump"/>
              </a:rPr>
              <a:t> </a:t>
            </a:r>
            <a:r>
              <a:rPr lang="tr-TR" sz="1300" b="1" i="1"/>
              <a:t>  </a:t>
            </a:r>
            <a:r>
              <a:rPr lang="tr-TR" sz="1300" b="1" i="1">
                <a:hlinkClick r:id="rId17" action="ppaction://hlinksldjump"/>
              </a:rPr>
              <a:t>1</a:t>
            </a:r>
            <a:r>
              <a:rPr lang="tr-TR" sz="1300" b="1" i="1"/>
              <a:t>   </a:t>
            </a:r>
            <a:r>
              <a:rPr lang="tr-TR" sz="1300" b="1" i="1">
                <a:hlinkClick r:id="rId2" action="ppaction://hlinksldjump"/>
              </a:rPr>
              <a:t>2</a:t>
            </a:r>
            <a:r>
              <a:rPr lang="tr-TR" sz="1300" b="1" i="1"/>
              <a:t>   </a:t>
            </a:r>
            <a:r>
              <a:rPr lang="tr-TR" sz="1300" b="1" i="1">
                <a:latin typeface="Tahoma" pitchFamily="34" charset="0"/>
                <a:hlinkClick r:id="rId3" action="ppaction://hlinksldjump"/>
              </a:rPr>
              <a:t>REV</a:t>
            </a:r>
            <a:r>
              <a:rPr lang="tr-TR" sz="1300" b="1" i="1">
                <a:latin typeface="Tahoma" pitchFamily="34" charset="0"/>
              </a:rPr>
              <a:t> </a:t>
            </a:r>
            <a:r>
              <a:rPr lang="tr-TR" sz="1300" b="1" i="1"/>
              <a:t>   </a:t>
            </a:r>
            <a:r>
              <a:rPr lang="tr-TR" sz="1300" b="1" i="1">
                <a:hlinkClick r:id="rId3" action="ppaction://hlinksldjump"/>
              </a:rPr>
              <a:t>3</a:t>
            </a:r>
            <a:r>
              <a:rPr lang="tr-TR" sz="1300" b="1" i="1"/>
              <a:t>   </a:t>
            </a:r>
            <a:r>
              <a:rPr lang="tr-TR" sz="1300" b="1" i="1">
                <a:hlinkClick r:id="rId4" action="ppaction://hlinksldjump"/>
              </a:rPr>
              <a:t>4</a:t>
            </a:r>
            <a:r>
              <a:rPr lang="tr-TR" sz="1300" b="1" i="1"/>
              <a:t>   </a:t>
            </a:r>
            <a:r>
              <a:rPr lang="tr-TR" sz="1300" b="1" i="1">
                <a:hlinkClick r:id="rId5" action="ppaction://hlinksldjump"/>
              </a:rPr>
              <a:t>5</a:t>
            </a:r>
            <a:r>
              <a:rPr lang="tr-TR" sz="1300" b="1" i="1"/>
              <a:t>   </a:t>
            </a:r>
            <a:r>
              <a:rPr lang="tr-TR" sz="1300" b="1" i="1">
                <a:hlinkClick r:id="rId6" action="ppaction://hlinksldjump"/>
              </a:rPr>
              <a:t>6</a:t>
            </a:r>
            <a:r>
              <a:rPr lang="tr-TR" sz="1300" b="1" i="1"/>
              <a:t>  </a:t>
            </a:r>
            <a:r>
              <a:rPr lang="tr-TR" sz="1300" b="1" i="1">
                <a:hlinkClick r:id="rId7" action="ppaction://hlinksldjump"/>
              </a:rPr>
              <a:t>7</a:t>
            </a:r>
            <a:r>
              <a:rPr lang="tr-TR" sz="1300" b="1" i="1"/>
              <a:t>   </a:t>
            </a:r>
            <a:r>
              <a:rPr lang="tr-TR" sz="1300" b="1" i="1">
                <a:hlinkClick r:id="rId8" action="ppaction://hlinksldjump"/>
              </a:rPr>
              <a:t>8</a:t>
            </a:r>
            <a:r>
              <a:rPr lang="tr-TR" sz="1300" b="1" i="1"/>
              <a:t>   </a:t>
            </a:r>
            <a:r>
              <a:rPr lang="tr-TR" sz="1300" b="1" i="1">
                <a:hlinkClick r:id="rId9" action="ppaction://hlinksldjump"/>
              </a:rPr>
              <a:t>9</a:t>
            </a:r>
            <a:r>
              <a:rPr lang="tr-TR" sz="1300" b="1" i="1"/>
              <a:t>   </a:t>
            </a:r>
            <a:r>
              <a:rPr lang="tr-TR" sz="1300" b="1" i="1">
                <a:hlinkClick r:id="rId14"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Rot="1" noChangeArrowheads="1"/>
          </p:cNvSpPr>
          <p:nvPr>
            <p:ph type="ctrTitle"/>
          </p:nvPr>
        </p:nvSpPr>
        <p:spPr>
          <a:xfrm>
            <a:off x="0" y="1196975"/>
            <a:ext cx="9144000" cy="647700"/>
          </a:xfrm>
        </p:spPr>
        <p:txBody>
          <a:bodyPr/>
          <a:lstStyle/>
          <a:p>
            <a:pPr eaLnBrk="1" hangingPunct="1">
              <a:defRPr/>
            </a:pPr>
            <a:r>
              <a:rPr lang="tr-TR" b="1" i="1" dirty="0" smtClean="0"/>
              <a:t>ABSTRACT</a:t>
            </a:r>
            <a:endParaRPr lang="en-US" b="1" i="1" dirty="0" smtClean="0"/>
          </a:p>
        </p:txBody>
      </p:sp>
      <p:sp>
        <p:nvSpPr>
          <p:cNvPr id="66757" name="Rectangle 197"/>
          <p:cNvSpPr>
            <a:spLocks noChangeArrowheads="1"/>
          </p:cNvSpPr>
          <p:nvPr/>
        </p:nvSpPr>
        <p:spPr bwMode="auto">
          <a:xfrm>
            <a:off x="0" y="1978025"/>
            <a:ext cx="9144000" cy="4492625"/>
          </a:xfrm>
          <a:prstGeom prst="rect">
            <a:avLst/>
          </a:prstGeom>
          <a:noFill/>
          <a:ln w="76200">
            <a:noFill/>
            <a:miter lim="800000"/>
            <a:headEnd/>
            <a:tailEnd/>
          </a:ln>
          <a:effectLst/>
        </p:spPr>
        <p:txBody>
          <a:bodyPr anchor="ctr">
            <a:spAutoFit/>
          </a:bodyPr>
          <a:lstStyle/>
          <a:p>
            <a:pPr algn="just">
              <a:spcBef>
                <a:spcPts val="600"/>
              </a:spcBef>
              <a:spcAft>
                <a:spcPts val="600"/>
              </a:spcAft>
              <a:defRPr/>
            </a:pPr>
            <a:r>
              <a:rPr lang="en-US" sz="2400" b="1" i="1" dirty="0">
                <a:effectLst>
                  <a:outerShdw blurRad="38100" dist="38100" dir="2700000" algn="tl">
                    <a:srgbClr val="000000"/>
                  </a:outerShdw>
                </a:effectLst>
              </a:rPr>
              <a:t>Herein first,</a:t>
            </a:r>
            <a:endParaRPr lang="tr-TR" sz="2400" b="1" i="1" dirty="0">
              <a:effectLst>
                <a:outerShdw blurRad="38100" dist="38100" dir="2700000" algn="tl">
                  <a:srgbClr val="000000"/>
                </a:outerShdw>
              </a:effectLst>
            </a:endParaRPr>
          </a:p>
          <a:p>
            <a:pPr algn="just">
              <a:spcBef>
                <a:spcPts val="600"/>
              </a:spcBef>
              <a:spcAft>
                <a:spcPts val="600"/>
              </a:spcAft>
              <a:defRPr/>
            </a:pPr>
            <a:r>
              <a:rPr lang="tr-TR" sz="2400" b="1" i="1" dirty="0">
                <a:effectLst>
                  <a:outerShdw blurRad="38100" dist="38100" dir="2700000" algn="tl">
                    <a:srgbClr val="000000"/>
                  </a:outerShdw>
                </a:effectLst>
              </a:rPr>
              <a:t>I</a:t>
            </a:r>
            <a:r>
              <a:rPr lang="en-US" sz="2400" b="1" i="1" dirty="0">
                <a:effectLst>
                  <a:outerShdw blurRad="38100" dist="38100" dir="2700000" algn="tl">
                    <a:srgbClr val="000000"/>
                  </a:outerShdw>
                </a:effectLst>
              </a:rPr>
              <a:t>n order to answer the questions</a:t>
            </a:r>
            <a:endParaRPr lang="tr-TR" sz="2400" b="1" i="1" dirty="0">
              <a:effectLst>
                <a:outerShdw blurRad="38100" dist="38100" dir="2700000" algn="tl">
                  <a:srgbClr val="000000"/>
                </a:outerShdw>
              </a:effectLst>
            </a:endParaRPr>
          </a:p>
          <a:p>
            <a:pPr algn="just">
              <a:spcBef>
                <a:spcPts val="600"/>
              </a:spcBef>
              <a:spcAft>
                <a:spcPts val="600"/>
              </a:spcAft>
              <a:defRPr/>
            </a:pPr>
            <a:r>
              <a:rPr lang="en-US" sz="2400" b="1" i="1" dirty="0">
                <a:effectLst>
                  <a:outerShdw blurRad="38100" dist="38100" dir="2700000" algn="tl">
                    <a:srgbClr val="000000"/>
                  </a:outerShdw>
                </a:effectLst>
                <a:hlinkClick r:id="rId2" action="ppaction://hlinksldjump"/>
              </a:rPr>
              <a:t>“what happen?”</a:t>
            </a:r>
            <a:endParaRPr lang="tr-TR" sz="2400" b="1" i="1" dirty="0">
              <a:effectLst>
                <a:outerShdw blurRad="38100" dist="38100" dir="2700000" algn="tl">
                  <a:srgbClr val="000000"/>
                </a:outerShdw>
              </a:effectLst>
            </a:endParaRPr>
          </a:p>
          <a:p>
            <a:pPr algn="just">
              <a:spcBef>
                <a:spcPts val="600"/>
              </a:spcBef>
              <a:spcAft>
                <a:spcPts val="600"/>
              </a:spcAft>
              <a:defRPr/>
            </a:pPr>
            <a:r>
              <a:rPr lang="en-US" sz="2400" b="1" i="1" dirty="0">
                <a:effectLst>
                  <a:outerShdw blurRad="38100" dist="38100" dir="2700000" algn="tl">
                    <a:srgbClr val="000000"/>
                  </a:outerShdw>
                </a:effectLst>
                <a:hlinkClick r:id="rId3" action="ppaction://hlinksldjump"/>
              </a:rPr>
              <a:t>“why</a:t>
            </a:r>
            <a:r>
              <a:rPr lang="tr-TR" sz="2400" b="1" i="1" dirty="0">
                <a:effectLst>
                  <a:outerShdw blurRad="38100" dist="38100" dir="2700000" algn="tl">
                    <a:srgbClr val="000000"/>
                  </a:outerShdw>
                </a:effectLst>
                <a:hlinkClick r:id="rId4" action="ppaction://hlinksldjump"/>
              </a:rPr>
              <a:t>?”</a:t>
            </a:r>
          </a:p>
          <a:p>
            <a:pPr algn="just">
              <a:spcBef>
                <a:spcPts val="600"/>
              </a:spcBef>
              <a:spcAft>
                <a:spcPts val="600"/>
              </a:spcAft>
              <a:defRPr/>
            </a:pPr>
            <a:r>
              <a:rPr lang="tr-TR" sz="2400" b="1" i="1" dirty="0">
                <a:effectLst>
                  <a:outerShdw blurRad="38100" dist="38100" dir="2700000" algn="tl">
                    <a:srgbClr val="000000"/>
                  </a:outerShdw>
                </a:effectLst>
                <a:hlinkClick r:id="rId5" action="ppaction://hlinksldjump"/>
              </a:rPr>
              <a:t>“</a:t>
            </a:r>
            <a:r>
              <a:rPr lang="en-US" sz="2400" b="1" i="1" dirty="0">
                <a:effectLst>
                  <a:outerShdw blurRad="38100" dist="38100" dir="2700000" algn="tl">
                    <a:srgbClr val="000000"/>
                  </a:outerShdw>
                </a:effectLst>
                <a:hlinkClick r:id="rId6" action="ppaction://hlinksldjump"/>
              </a:rPr>
              <a:t>how</a:t>
            </a:r>
            <a:r>
              <a:rPr lang="tr-TR" sz="2400" b="1" i="1" dirty="0">
                <a:effectLst>
                  <a:outerShdw blurRad="38100" dist="38100" dir="2700000" algn="tl">
                    <a:srgbClr val="000000"/>
                  </a:outerShdw>
                </a:effectLst>
                <a:hlinkClick r:id="rId7" action="ppaction://hlinksldjump"/>
              </a:rPr>
              <a:t>?”</a:t>
            </a:r>
            <a:r>
              <a:rPr lang="en-US" sz="2400" b="1" i="1" dirty="0">
                <a:effectLst>
                  <a:outerShdw blurRad="38100" dist="38100" dir="2700000" algn="tl">
                    <a:srgbClr val="000000"/>
                  </a:outerShdw>
                </a:effectLst>
                <a:hlinkClick r:id="rId8" action="ppaction://hlinksldjump"/>
              </a:rPr>
              <a:t> </a:t>
            </a:r>
            <a:endParaRPr lang="tr-TR" sz="2400" b="1" i="1" dirty="0">
              <a:effectLst>
                <a:outerShdw blurRad="38100" dist="38100" dir="2700000" algn="tl">
                  <a:srgbClr val="000000"/>
                </a:outerShdw>
              </a:effectLst>
            </a:endParaRPr>
          </a:p>
          <a:p>
            <a:pPr algn="just">
              <a:spcBef>
                <a:spcPts val="600"/>
              </a:spcBef>
              <a:spcAft>
                <a:spcPts val="600"/>
              </a:spcAft>
              <a:defRPr/>
            </a:pPr>
            <a:r>
              <a:rPr lang="tr-TR" sz="2400" b="1" i="1" dirty="0">
                <a:effectLst>
                  <a:outerShdw blurRad="38100" dist="38100" dir="2700000" algn="tl">
                    <a:srgbClr val="000000"/>
                  </a:outerShdw>
                </a:effectLst>
                <a:hlinkClick r:id="rId9" action="ppaction://hlinksldjump"/>
              </a:rPr>
              <a:t>“</a:t>
            </a:r>
            <a:r>
              <a:rPr lang="en-US" sz="2400" b="1" i="1" dirty="0">
                <a:effectLst>
                  <a:outerShdw blurRad="38100" dist="38100" dir="2700000" algn="tl">
                    <a:srgbClr val="000000"/>
                  </a:outerShdw>
                </a:effectLst>
                <a:hlinkClick r:id="rId10" action="ppaction://hlinksldjump"/>
              </a:rPr>
              <a:t>how much?”</a:t>
            </a:r>
            <a:endParaRPr lang="tr-TR" sz="2400" b="1" i="1" dirty="0">
              <a:effectLst>
                <a:outerShdw blurRad="38100" dist="38100" dir="2700000" algn="tl">
                  <a:srgbClr val="000000"/>
                </a:outerShdw>
              </a:effectLst>
            </a:endParaRPr>
          </a:p>
          <a:p>
            <a:pPr algn="just">
              <a:spcBef>
                <a:spcPts val="600"/>
              </a:spcBef>
              <a:spcAft>
                <a:spcPts val="600"/>
              </a:spcAft>
              <a:defRPr/>
            </a:pPr>
            <a:r>
              <a:rPr lang="en-US" sz="2400" b="1" i="1" dirty="0">
                <a:effectLst>
                  <a:outerShdw blurRad="38100" dist="38100" dir="2700000" algn="tl">
                    <a:srgbClr val="000000"/>
                  </a:outerShdw>
                </a:effectLst>
                <a:hlinkClick r:id="rId10" action="ppaction://hlinksldjump"/>
              </a:rPr>
              <a:t>“What have to be done?”</a:t>
            </a:r>
            <a:endParaRPr lang="tr-TR" sz="2400" dirty="0"/>
          </a:p>
          <a:p>
            <a:pPr algn="just">
              <a:spcBef>
                <a:spcPts val="600"/>
              </a:spcBef>
              <a:spcAft>
                <a:spcPts val="600"/>
              </a:spcAft>
              <a:defRPr/>
            </a:pPr>
            <a:r>
              <a:rPr lang="en-US" sz="2400" b="1" i="1" dirty="0">
                <a:effectLst>
                  <a:outerShdw blurRad="38100" dist="38100" dir="2700000" algn="tl">
                    <a:srgbClr val="000000"/>
                  </a:outerShdw>
                </a:effectLst>
              </a:rPr>
              <a:t>the previous researches on the “global climate change” have been abstracted, discussed, and concluded briefly. </a:t>
            </a:r>
          </a:p>
        </p:txBody>
      </p:sp>
      <p:grpSp>
        <p:nvGrpSpPr>
          <p:cNvPr id="4105" name="Group 113"/>
          <p:cNvGrpSpPr>
            <a:grpSpLocks/>
          </p:cNvGrpSpPr>
          <p:nvPr/>
        </p:nvGrpSpPr>
        <p:grpSpPr bwMode="auto">
          <a:xfrm>
            <a:off x="11113" y="0"/>
            <a:ext cx="9126537" cy="1119188"/>
            <a:chOff x="7" y="0"/>
            <a:chExt cx="5749" cy="705"/>
          </a:xfrm>
        </p:grpSpPr>
        <p:sp>
          <p:nvSpPr>
            <p:cNvPr id="4110"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11"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4107" name="Picture 34"/>
          <p:cNvPicPr>
            <a:picLocks noChangeAspect="1" noChangeArrowheads="1"/>
          </p:cNvPicPr>
          <p:nvPr/>
        </p:nvPicPr>
        <p:blipFill>
          <a:blip r:embed="rId12" cstate="print"/>
          <a:srcRect/>
          <a:stretch>
            <a:fillRect/>
          </a:stretch>
        </p:blipFill>
        <p:spPr bwMode="auto">
          <a:xfrm>
            <a:off x="8072438" y="104775"/>
            <a:ext cx="1046162" cy="900113"/>
          </a:xfrm>
          <a:prstGeom prst="rect">
            <a:avLst/>
          </a:prstGeom>
          <a:noFill/>
          <a:ln w="9525">
            <a:noFill/>
            <a:miter lim="800000"/>
            <a:headEnd/>
            <a:tailEnd/>
          </a:ln>
        </p:spPr>
      </p:pic>
      <p:pic>
        <p:nvPicPr>
          <p:cNvPr id="4108" name="Picture 34"/>
          <p:cNvPicPr>
            <a:picLocks noChangeAspect="1" noChangeArrowheads="1"/>
          </p:cNvPicPr>
          <p:nvPr/>
        </p:nvPicPr>
        <p:blipFill>
          <a:blip r:embed="rId12" cstate="print"/>
          <a:srcRect/>
          <a:stretch>
            <a:fillRect/>
          </a:stretch>
        </p:blipFill>
        <p:spPr bwMode="auto">
          <a:xfrm>
            <a:off x="12700" y="100013"/>
            <a:ext cx="1046163" cy="900112"/>
          </a:xfrm>
          <a:prstGeom prst="rect">
            <a:avLst/>
          </a:prstGeom>
          <a:noFill/>
          <a:ln w="9525">
            <a:noFill/>
            <a:miter lim="800000"/>
            <a:headEnd/>
            <a:tailEnd/>
          </a:ln>
        </p:spPr>
      </p:pic>
      <p:pic>
        <p:nvPicPr>
          <p:cNvPr id="4109" name="36 Resim"/>
          <p:cNvPicPr preferRelativeResize="0">
            <a:picLocks noChangeAspect="1" noChangeArrowheads="1"/>
          </p:cNvPicPr>
          <p:nvPr/>
        </p:nvPicPr>
        <p:blipFill>
          <a:blip r:embed="rId13" cstate="print"/>
          <a:srcRect/>
          <a:stretch>
            <a:fillRect/>
          </a:stretch>
        </p:blipFill>
        <p:spPr bwMode="auto">
          <a:xfrm>
            <a:off x="1714500" y="428625"/>
            <a:ext cx="539750" cy="539750"/>
          </a:xfrm>
          <a:prstGeom prst="rect">
            <a:avLst/>
          </a:prstGeom>
          <a:noFill/>
          <a:ln w="9525">
            <a:noFill/>
            <a:miter lim="800000"/>
            <a:headEnd/>
            <a:tailEnd/>
          </a:ln>
        </p:spPr>
      </p:pic>
      <p:sp>
        <p:nvSpPr>
          <p:cNvPr id="4118"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rId4" action="ppaction://hlinksldjump"/>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rId7" action="ppaction://hlinksldjump"/>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4" action="ppaction://hlinksldjump"/>
              </a:rPr>
              <a:t>4</a:t>
            </a:r>
            <a:r>
              <a:rPr lang="tr-TR" sz="1300" b="1" i="1"/>
              <a:t>   </a:t>
            </a:r>
            <a:r>
              <a:rPr lang="tr-TR" sz="1300" b="1" i="1">
                <a:hlinkClick r:id="rId15" action="ppaction://hlinksldjump"/>
              </a:rPr>
              <a:t>5</a:t>
            </a:r>
            <a:r>
              <a:rPr lang="tr-TR" sz="1300" b="1" i="1"/>
              <a:t>   </a:t>
            </a:r>
            <a:r>
              <a:rPr lang="tr-TR" sz="1300" b="1" i="1">
                <a:hlinkClick r:id="rId16" action="ppaction://hlinksldjump"/>
              </a:rPr>
              <a:t>6</a:t>
            </a:r>
            <a:r>
              <a:rPr lang="tr-TR" sz="1300" b="1" i="1"/>
              <a:t>  </a:t>
            </a:r>
            <a:r>
              <a:rPr lang="tr-TR" sz="1300" b="1" i="1">
                <a:hlinkClick r:id="rId17" action="ppaction://hlinksldjump"/>
              </a:rPr>
              <a:t>7</a:t>
            </a:r>
            <a:r>
              <a:rPr lang="tr-TR" sz="1300" b="1" i="1"/>
              <a:t>   </a:t>
            </a:r>
            <a:r>
              <a:rPr lang="tr-TR" sz="1300" b="1" i="1">
                <a:hlinkClick r:id="rId18" action="ppaction://hlinksldjump"/>
              </a:rPr>
              <a:t>8</a:t>
            </a:r>
            <a:r>
              <a:rPr lang="tr-TR" sz="1300" b="1" i="1"/>
              <a:t>   </a:t>
            </a:r>
            <a:r>
              <a:rPr lang="tr-TR" sz="1300" b="1" i="1">
                <a:hlinkClick r:id="rId19" action="ppaction://hlinksldjump"/>
              </a:rPr>
              <a:t>9</a:t>
            </a:r>
            <a:r>
              <a:rPr lang="tr-TR" sz="1300" b="1" i="1"/>
              <a:t>   </a:t>
            </a:r>
            <a:r>
              <a:rPr lang="tr-TR" sz="1300" b="1" i="1">
                <a:hlinkClick r:id="rId2" action="ppaction://hlinksldjump"/>
              </a:rPr>
              <a:t>10</a:t>
            </a:r>
            <a:r>
              <a:rPr lang="tr-TR" sz="1300" b="1" i="1"/>
              <a:t>  </a:t>
            </a:r>
            <a:r>
              <a:rPr lang="tr-TR" sz="1300" b="1" i="1">
                <a:latin typeface="Tahoma" pitchFamily="34" charset="0"/>
                <a:hlinkClick r:id="rId3" action="ppaction://hlinksldjump"/>
              </a:rPr>
              <a:t>CONC&amp;DISC</a:t>
            </a:r>
            <a:r>
              <a:rPr lang="tr-TR" sz="1300" b="1" i="1">
                <a:latin typeface="Tahoma" pitchFamily="34" charset="0"/>
              </a:rPr>
              <a:t> </a:t>
            </a:r>
            <a:r>
              <a:rPr lang="tr-TR" sz="1300" b="1" i="1">
                <a:latin typeface="Tahoma" pitchFamily="34" charset="0"/>
                <a:hlinkClick r:id="rId4"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ChangeArrowheads="1"/>
          </p:cNvSpPr>
          <p:nvPr/>
        </p:nvSpPr>
        <p:spPr bwMode="auto">
          <a:xfrm>
            <a:off x="0" y="3076575"/>
            <a:ext cx="9144000" cy="1568450"/>
          </a:xfrm>
          <a:prstGeom prst="rect">
            <a:avLst/>
          </a:prstGeom>
          <a:noFill/>
          <a:ln w="76200">
            <a:noFill/>
            <a:miter lim="800000"/>
            <a:headEnd/>
            <a:tailEnd/>
          </a:ln>
          <a:effectLst/>
        </p:spPr>
        <p:txBody>
          <a:bodyPr anchor="ctr">
            <a:spAutoFit/>
          </a:bodyPr>
          <a:lstStyle/>
          <a:p>
            <a:pPr algn="just">
              <a:defRPr/>
            </a:pPr>
            <a:r>
              <a:rPr lang="en-US" sz="2400" b="1" i="1" dirty="0">
                <a:effectLst>
                  <a:outerShdw blurRad="38100" dist="38100" dir="2700000" algn="tl">
                    <a:srgbClr val="000000"/>
                  </a:outerShdw>
                </a:effectLst>
              </a:rPr>
              <a:t>Ozone layer depletion (or the hole in the ozone layer) and then global climate change are the two important issues in the agenda of the world communities since 1980s. In general mostly the two problems are known as the same. </a:t>
            </a:r>
          </a:p>
        </p:txBody>
      </p:sp>
      <p:sp>
        <p:nvSpPr>
          <p:cNvPr id="219139"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ABSTRACT</a:t>
            </a:r>
            <a:endParaRPr lang="en-US" b="1" i="1" smtClean="0"/>
          </a:p>
        </p:txBody>
      </p:sp>
      <p:grpSp>
        <p:nvGrpSpPr>
          <p:cNvPr id="5129" name="Group 113"/>
          <p:cNvGrpSpPr>
            <a:grpSpLocks/>
          </p:cNvGrpSpPr>
          <p:nvPr/>
        </p:nvGrpSpPr>
        <p:grpSpPr bwMode="auto">
          <a:xfrm>
            <a:off x="11113" y="0"/>
            <a:ext cx="9126537" cy="1119188"/>
            <a:chOff x="7" y="0"/>
            <a:chExt cx="5749" cy="705"/>
          </a:xfrm>
        </p:grpSpPr>
        <p:sp>
          <p:nvSpPr>
            <p:cNvPr id="5134"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5131"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5132"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5133"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5142"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rId6" action="ppaction://hlinksldjump"/>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rId8" action="ppaction://hlinksldjump"/>
              </a:rPr>
              <a:t> </a:t>
            </a:r>
            <a:r>
              <a:rPr lang="tr-TR" sz="1300" b="1" i="1"/>
              <a:t>  </a:t>
            </a:r>
            <a:r>
              <a:rPr lang="tr-TR" sz="1300" b="1" i="1">
                <a:hlinkClick r:id="rId9" action="ppaction://hlinksldjump"/>
              </a:rPr>
              <a:t>1</a:t>
            </a:r>
            <a:r>
              <a:rPr lang="tr-TR" sz="1300" b="1" i="1"/>
              <a:t>   </a:t>
            </a:r>
            <a:r>
              <a:rPr lang="tr-TR" sz="1300" b="1" i="1">
                <a:hlinkClick r:id="rId8"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ChangeArrowheads="1"/>
          </p:cNvSpPr>
          <p:nvPr/>
        </p:nvSpPr>
        <p:spPr bwMode="auto">
          <a:xfrm>
            <a:off x="0" y="3216275"/>
            <a:ext cx="9144000" cy="1938338"/>
          </a:xfrm>
          <a:prstGeom prst="rect">
            <a:avLst/>
          </a:prstGeom>
          <a:noFill/>
          <a:ln w="76200">
            <a:noFill/>
            <a:miter lim="800000"/>
            <a:headEnd/>
            <a:tailEnd/>
          </a:ln>
          <a:effectLst/>
        </p:spPr>
        <p:txBody>
          <a:bodyPr anchor="ctr">
            <a:spAutoFit/>
          </a:bodyPr>
          <a:lstStyle/>
          <a:p>
            <a:pPr algn="just">
              <a:defRPr/>
            </a:pPr>
            <a:r>
              <a:rPr lang="en-US" sz="2400" b="1" i="1" dirty="0">
                <a:effectLst>
                  <a:outerShdw blurRad="38100" dist="38100" dir="2700000" algn="tl">
                    <a:srgbClr val="000000"/>
                  </a:outerShdw>
                </a:effectLst>
              </a:rPr>
              <a:t>Although the reasons of them are similar and one triggers the other, however, they are different problems. Due to their serious impacts upon almost all aspects of the life and the environment, the two problems are globally discussed among the members of all the vital sectors of the life. </a:t>
            </a:r>
          </a:p>
        </p:txBody>
      </p:sp>
      <p:sp>
        <p:nvSpPr>
          <p:cNvPr id="219139"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ABSTRACT</a:t>
            </a:r>
            <a:endParaRPr lang="en-US" b="1" i="1" smtClean="0"/>
          </a:p>
        </p:txBody>
      </p:sp>
      <p:grpSp>
        <p:nvGrpSpPr>
          <p:cNvPr id="6153" name="Group 113"/>
          <p:cNvGrpSpPr>
            <a:grpSpLocks/>
          </p:cNvGrpSpPr>
          <p:nvPr/>
        </p:nvGrpSpPr>
        <p:grpSpPr bwMode="auto">
          <a:xfrm>
            <a:off x="11113" y="0"/>
            <a:ext cx="9126537" cy="1119188"/>
            <a:chOff x="7" y="0"/>
            <a:chExt cx="5749" cy="705"/>
          </a:xfrm>
        </p:grpSpPr>
        <p:sp>
          <p:nvSpPr>
            <p:cNvPr id="6158"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6155"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6156"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6157"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6166"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rId6" action="ppaction://hlinksldjump"/>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rId9" action="ppaction://hlinksldjump"/>
              </a:rPr>
              <a:t> </a:t>
            </a:r>
            <a:r>
              <a:rPr lang="tr-TR" sz="1300" b="1" i="1"/>
              <a:t>  </a:t>
            </a:r>
            <a:r>
              <a:rPr lang="tr-TR" sz="1300" b="1" i="1">
                <a:hlinkClick r:id="rId6" action="ppaction://hlinksldjump"/>
              </a:rPr>
              <a:t>1</a:t>
            </a:r>
            <a:r>
              <a:rPr lang="tr-TR" sz="1300" b="1" i="1"/>
              <a:t>   </a:t>
            </a:r>
            <a:r>
              <a:rPr lang="tr-TR" sz="1300" b="1" i="1">
                <a:hlinkClick r:id="rId10" action="ppaction://hlinksldjump"/>
              </a:rPr>
              <a:t>2</a:t>
            </a:r>
            <a:r>
              <a:rPr lang="tr-TR" sz="1300" b="1" i="1"/>
              <a:t>   </a:t>
            </a:r>
            <a:r>
              <a:rPr lang="tr-TR" sz="1300" b="1" i="1">
                <a:latin typeface="Tahoma" pitchFamily="34" charset="0"/>
                <a:hlinkClick r:id="rId9" action="ppaction://hlinksldjump"/>
              </a:rPr>
              <a:t>REV</a:t>
            </a:r>
            <a:r>
              <a:rPr lang="tr-TR" sz="1300" b="1" i="1">
                <a:latin typeface="Tahoma" pitchFamily="34" charset="0"/>
              </a:rPr>
              <a:t> </a:t>
            </a:r>
            <a:r>
              <a:rPr lang="tr-TR" sz="1300" b="1" i="1"/>
              <a:t>   </a:t>
            </a:r>
            <a:r>
              <a:rPr lang="tr-TR" sz="1300" b="1" i="1">
                <a:hlinkClick r:id="rId9"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ChangeArrowheads="1"/>
          </p:cNvSpPr>
          <p:nvPr/>
        </p:nvSpPr>
        <p:spPr bwMode="auto">
          <a:xfrm>
            <a:off x="0" y="3586163"/>
            <a:ext cx="9144000" cy="1200150"/>
          </a:xfrm>
          <a:prstGeom prst="rect">
            <a:avLst/>
          </a:prstGeom>
          <a:noFill/>
          <a:ln w="76200">
            <a:noFill/>
            <a:miter lim="800000"/>
            <a:headEnd/>
            <a:tailEnd/>
          </a:ln>
          <a:effectLst/>
        </p:spPr>
        <p:txBody>
          <a:bodyPr anchor="ctr">
            <a:spAutoFit/>
          </a:bodyPr>
          <a:lstStyle/>
          <a:p>
            <a:pPr algn="just">
              <a:defRPr/>
            </a:pPr>
            <a:r>
              <a:rPr lang="en-US" sz="2400" b="1" i="1" dirty="0">
                <a:effectLst>
                  <a:outerShdw blurRad="38100" dist="38100" dir="2700000" algn="tl">
                    <a:srgbClr val="000000"/>
                  </a:outerShdw>
                </a:effectLst>
              </a:rPr>
              <a:t>In this study, in the light of the recent literature the past, the current, and the future of the global climate change are presented with its all aspects. </a:t>
            </a:r>
          </a:p>
        </p:txBody>
      </p:sp>
      <p:sp>
        <p:nvSpPr>
          <p:cNvPr id="219139"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ABSTRACT</a:t>
            </a:r>
            <a:endParaRPr lang="en-US" b="1" i="1" smtClean="0"/>
          </a:p>
        </p:txBody>
      </p:sp>
      <p:grpSp>
        <p:nvGrpSpPr>
          <p:cNvPr id="7177" name="Group 113"/>
          <p:cNvGrpSpPr>
            <a:grpSpLocks/>
          </p:cNvGrpSpPr>
          <p:nvPr/>
        </p:nvGrpSpPr>
        <p:grpSpPr bwMode="auto">
          <a:xfrm>
            <a:off x="11113" y="0"/>
            <a:ext cx="9126537" cy="1119188"/>
            <a:chOff x="7" y="0"/>
            <a:chExt cx="5749" cy="705"/>
          </a:xfrm>
        </p:grpSpPr>
        <p:sp>
          <p:nvSpPr>
            <p:cNvPr id="7182"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7179"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7180"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7181"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7190"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rId6" action="ppaction://hlinksldjump"/>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rId9" action="ppaction://hlinksldjump"/>
              </a:rPr>
              <a:t> </a:t>
            </a:r>
            <a:r>
              <a:rPr lang="tr-TR" sz="1300" b="1" i="1"/>
              <a:t>  </a:t>
            </a:r>
            <a:r>
              <a:rPr lang="tr-TR" sz="1300" b="1" i="1">
                <a:hlinkClick r:id="rId10" action="ppaction://hlinksldjump"/>
              </a:rPr>
              <a:t>1</a:t>
            </a:r>
            <a:r>
              <a:rPr lang="tr-TR" sz="1300" b="1" i="1"/>
              <a:t>   </a:t>
            </a:r>
            <a:r>
              <a:rPr lang="tr-TR" sz="1300" b="1" i="1">
                <a:hlinkClick r:id="rId11" action="ppaction://hlinksldjump"/>
              </a:rPr>
              <a:t>2</a:t>
            </a:r>
            <a:r>
              <a:rPr lang="tr-TR" sz="1300" b="1" i="1"/>
              <a:t>   </a:t>
            </a:r>
            <a:r>
              <a:rPr lang="tr-TR" sz="1300" b="1" i="1">
                <a:latin typeface="Tahoma" pitchFamily="34" charset="0"/>
                <a:hlinkClick r:id="rId6" action="ppaction://hlinksldjump"/>
              </a:rPr>
              <a:t>REV</a:t>
            </a:r>
            <a:r>
              <a:rPr lang="tr-TR" sz="1300" b="1" i="1">
                <a:latin typeface="Tahoma" pitchFamily="34" charset="0"/>
              </a:rPr>
              <a:t> </a:t>
            </a:r>
            <a:r>
              <a:rPr lang="tr-TR" sz="1300" b="1" i="1"/>
              <a:t>   </a:t>
            </a:r>
            <a:r>
              <a:rPr lang="tr-TR" sz="1300" b="1" i="1">
                <a:hlinkClick r:id="rId6" action="ppaction://hlinksldjump"/>
              </a:rPr>
              <a:t>3</a:t>
            </a:r>
            <a:r>
              <a:rPr lang="tr-TR" sz="1300" b="1" i="1"/>
              <a:t>   </a:t>
            </a:r>
            <a:r>
              <a:rPr lang="tr-TR" sz="1300" b="1" i="1">
                <a:hlinkClick r:id="rId12" action="ppaction://hlinksldjump"/>
              </a:rPr>
              <a:t>4</a:t>
            </a:r>
            <a:r>
              <a:rPr lang="tr-TR" sz="1300" b="1" i="1"/>
              <a:t>   </a:t>
            </a:r>
            <a:r>
              <a:rPr lang="tr-TR" sz="1300" b="1" i="1">
                <a:hlinkClick r:id="rId9"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ChangeArrowheads="1"/>
          </p:cNvSpPr>
          <p:nvPr/>
        </p:nvSpPr>
        <p:spPr bwMode="auto">
          <a:xfrm>
            <a:off x="0" y="3586163"/>
            <a:ext cx="9144000" cy="1200150"/>
          </a:xfrm>
          <a:prstGeom prst="rect">
            <a:avLst/>
          </a:prstGeom>
          <a:noFill/>
          <a:ln w="76200">
            <a:noFill/>
            <a:miter lim="800000"/>
            <a:headEnd/>
            <a:tailEnd/>
          </a:ln>
          <a:effectLst/>
        </p:spPr>
        <p:txBody>
          <a:bodyPr anchor="ctr">
            <a:spAutoFit/>
          </a:bodyPr>
          <a:lstStyle/>
          <a:p>
            <a:pPr algn="just">
              <a:defRPr/>
            </a:pPr>
            <a:r>
              <a:rPr lang="en-US" sz="2400" b="1" i="1" dirty="0">
                <a:effectLst>
                  <a:outerShdw blurRad="38100" dist="38100" dir="2700000" algn="tl">
                    <a:srgbClr val="000000"/>
                  </a:outerShdw>
                </a:effectLst>
              </a:rPr>
              <a:t>When a problem is tried to be presented in detail, sometimes a few points are off target. So in this paper the problem is not evaluated in detail, main dimensions are only discussed. </a:t>
            </a:r>
          </a:p>
        </p:txBody>
      </p:sp>
      <p:sp>
        <p:nvSpPr>
          <p:cNvPr id="219139"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ABSTRACT</a:t>
            </a:r>
            <a:endParaRPr lang="en-US" b="1" i="1" smtClean="0"/>
          </a:p>
        </p:txBody>
      </p:sp>
      <p:grpSp>
        <p:nvGrpSpPr>
          <p:cNvPr id="8201" name="Group 113"/>
          <p:cNvGrpSpPr>
            <a:grpSpLocks/>
          </p:cNvGrpSpPr>
          <p:nvPr/>
        </p:nvGrpSpPr>
        <p:grpSpPr bwMode="auto">
          <a:xfrm>
            <a:off x="11113" y="0"/>
            <a:ext cx="9126537" cy="1119188"/>
            <a:chOff x="7" y="0"/>
            <a:chExt cx="5749" cy="705"/>
          </a:xfrm>
        </p:grpSpPr>
        <p:sp>
          <p:nvSpPr>
            <p:cNvPr id="8206"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8203"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8204"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8205"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8214"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rId6" action="ppaction://hlinksldjump"/>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rId9" action="ppaction://hlinksldjump"/>
              </a:rPr>
              <a:t> </a:t>
            </a:r>
            <a:r>
              <a:rPr lang="tr-TR" sz="1300" b="1" i="1"/>
              <a:t>  </a:t>
            </a:r>
            <a:r>
              <a:rPr lang="tr-TR" sz="1300" b="1" i="1">
                <a:hlinkClick r:id="rId10" action="ppaction://hlinksldjump"/>
              </a:rPr>
              <a:t>1</a:t>
            </a:r>
            <a:r>
              <a:rPr lang="tr-TR" sz="1300" b="1" i="1"/>
              <a:t>   </a:t>
            </a:r>
            <a:r>
              <a:rPr lang="tr-TR" sz="1300" b="1" i="1">
                <a:hlinkClick r:id="rId11" action="ppaction://hlinksldjump"/>
              </a:rPr>
              <a:t>2</a:t>
            </a:r>
            <a:r>
              <a:rPr lang="tr-TR" sz="1300" b="1" i="1"/>
              <a:t>   </a:t>
            </a:r>
            <a:r>
              <a:rPr lang="tr-TR" sz="1300" b="1" i="1">
                <a:latin typeface="Tahoma" pitchFamily="34" charset="0"/>
                <a:hlinkClick r:id="rId12" action="ppaction://hlinksldjump"/>
              </a:rPr>
              <a:t>REV</a:t>
            </a:r>
            <a:r>
              <a:rPr lang="tr-TR" sz="1300" b="1" i="1">
                <a:latin typeface="Tahoma" pitchFamily="34" charset="0"/>
              </a:rPr>
              <a:t> </a:t>
            </a:r>
            <a:r>
              <a:rPr lang="tr-TR" sz="1300" b="1" i="1"/>
              <a:t>   </a:t>
            </a:r>
            <a:r>
              <a:rPr lang="tr-TR" sz="1300" b="1" i="1">
                <a:hlinkClick r:id="rId12" action="ppaction://hlinksldjump"/>
              </a:rPr>
              <a:t>3</a:t>
            </a:r>
            <a:r>
              <a:rPr lang="tr-TR" sz="1300" b="1" i="1"/>
              <a:t>   </a:t>
            </a:r>
            <a:r>
              <a:rPr lang="tr-TR" sz="1300" b="1" i="1">
                <a:hlinkClick r:id="rId6" action="ppaction://hlinksldjump"/>
              </a:rPr>
              <a:t>4</a:t>
            </a:r>
            <a:r>
              <a:rPr lang="tr-TR" sz="1300" b="1" i="1"/>
              <a:t>   </a:t>
            </a:r>
            <a:r>
              <a:rPr lang="tr-TR" sz="1300" b="1" i="1">
                <a:hlinkClick r:id="rId13" action="ppaction://hlinksldjump"/>
              </a:rPr>
              <a:t>5</a:t>
            </a:r>
            <a:r>
              <a:rPr lang="tr-TR" sz="1300" b="1" i="1"/>
              <a:t>   </a:t>
            </a:r>
            <a:r>
              <a:rPr lang="tr-TR" sz="1300" b="1" i="1">
                <a:hlinkClick r:id="rId14" action="ppaction://hlinksldjump"/>
              </a:rPr>
              <a:t>6</a:t>
            </a:r>
            <a:r>
              <a:rPr lang="tr-TR" sz="1300" b="1" i="1"/>
              <a:t>  </a:t>
            </a:r>
            <a:r>
              <a:rPr lang="tr-TR" sz="1300" b="1" i="1">
                <a:hlinkClick r:id="rId9"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ChangeArrowheads="1"/>
          </p:cNvSpPr>
          <p:nvPr/>
        </p:nvSpPr>
        <p:spPr bwMode="auto">
          <a:xfrm>
            <a:off x="0" y="3216275"/>
            <a:ext cx="9144000" cy="1938338"/>
          </a:xfrm>
          <a:prstGeom prst="rect">
            <a:avLst/>
          </a:prstGeom>
          <a:noFill/>
          <a:ln w="76200">
            <a:noFill/>
            <a:miter lim="800000"/>
            <a:headEnd/>
            <a:tailEnd/>
          </a:ln>
          <a:effectLst/>
        </p:spPr>
        <p:txBody>
          <a:bodyPr anchor="ctr">
            <a:spAutoFit/>
          </a:bodyPr>
          <a:lstStyle/>
          <a:p>
            <a:pPr algn="just">
              <a:defRPr/>
            </a:pPr>
            <a:r>
              <a:rPr lang="en-US" sz="2400" b="1" i="1" dirty="0">
                <a:effectLst>
                  <a:outerShdw blurRad="38100" dist="38100" dir="2700000" algn="tl">
                    <a:srgbClr val="000000"/>
                  </a:outerShdw>
                </a:effectLst>
              </a:rPr>
              <a:t>The paper will give to the readers the answers to three specified questions: 1) currently is the human faced with the global climate change or not? 2) “How much we have faced?”, and 3) “Is the reality </a:t>
            </a:r>
            <a:r>
              <a:rPr lang="tr-TR" sz="2400" b="1" i="1" dirty="0">
                <a:effectLst>
                  <a:outerShdw blurRad="38100" dist="38100" dir="2700000" algn="tl">
                    <a:srgbClr val="000000"/>
                  </a:outerShdw>
                </a:effectLst>
              </a:rPr>
              <a:t>as </a:t>
            </a:r>
            <a:r>
              <a:rPr lang="en-US" sz="2400" b="1" i="1" dirty="0">
                <a:effectLst>
                  <a:outerShdw blurRad="38100" dist="38100" dir="2700000" algn="tl">
                    <a:srgbClr val="000000"/>
                  </a:outerShdw>
                </a:effectLst>
              </a:rPr>
              <a:t>terrible </a:t>
            </a:r>
            <a:r>
              <a:rPr lang="en-US" sz="2400" b="1" i="1" dirty="0">
                <a:effectLst>
                  <a:outerShdw blurRad="38100" dist="38100" dir="2700000" algn="tl">
                    <a:srgbClr val="000000"/>
                  </a:outerShdw>
                </a:effectLst>
              </a:rPr>
              <a:t>as exaggerated or not?</a:t>
            </a:r>
          </a:p>
        </p:txBody>
      </p:sp>
      <p:sp>
        <p:nvSpPr>
          <p:cNvPr id="219139"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ABSTRACT</a:t>
            </a:r>
            <a:endParaRPr lang="en-US" b="1" i="1" smtClean="0"/>
          </a:p>
        </p:txBody>
      </p:sp>
      <p:grpSp>
        <p:nvGrpSpPr>
          <p:cNvPr id="9225" name="Group 113"/>
          <p:cNvGrpSpPr>
            <a:grpSpLocks/>
          </p:cNvGrpSpPr>
          <p:nvPr/>
        </p:nvGrpSpPr>
        <p:grpSpPr bwMode="auto">
          <a:xfrm>
            <a:off x="11113" y="0"/>
            <a:ext cx="9126537" cy="1119188"/>
            <a:chOff x="7" y="0"/>
            <a:chExt cx="5749" cy="705"/>
          </a:xfrm>
        </p:grpSpPr>
        <p:sp>
          <p:nvSpPr>
            <p:cNvPr id="9230"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9227"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9228"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9229"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9238"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14313" y="2786063"/>
            <a:ext cx="8642350" cy="1938337"/>
          </a:xfrm>
          <a:prstGeom prst="rect">
            <a:avLst/>
          </a:prstGeom>
          <a:noFill/>
          <a:ln w="76200">
            <a:noFill/>
            <a:miter lim="800000"/>
            <a:headEnd/>
            <a:tailEnd/>
          </a:ln>
        </p:spPr>
        <p:txBody>
          <a:bodyPr anchor="ctr">
            <a:spAutoFit/>
          </a:bodyPr>
          <a:lstStyle/>
          <a:p>
            <a:pPr algn="just">
              <a:defRPr/>
            </a:pPr>
            <a:r>
              <a:rPr lang="en-US" sz="2400" b="1" i="1" dirty="0">
                <a:effectLst>
                  <a:outerShdw blurRad="38100" dist="38100" dir="2700000" algn="tl">
                    <a:srgbClr val="000000"/>
                  </a:outerShdw>
                </a:effectLst>
              </a:rPr>
              <a:t>As well known, from 1980s, the first issue (OLD) had been discussed at least for two decades among scientists, environmental groups, civil society organizations, politicians, stakeholders, and almost all the sectors of the life. </a:t>
            </a:r>
          </a:p>
        </p:txBody>
      </p:sp>
      <p:sp>
        <p:nvSpPr>
          <p:cNvPr id="161795"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INTRODUCTION</a:t>
            </a:r>
            <a:endParaRPr lang="en-US" b="1" i="1" smtClean="0"/>
          </a:p>
        </p:txBody>
      </p:sp>
      <p:grpSp>
        <p:nvGrpSpPr>
          <p:cNvPr id="11273" name="Group 113"/>
          <p:cNvGrpSpPr>
            <a:grpSpLocks/>
          </p:cNvGrpSpPr>
          <p:nvPr/>
        </p:nvGrpSpPr>
        <p:grpSpPr bwMode="auto">
          <a:xfrm>
            <a:off x="11113" y="0"/>
            <a:ext cx="9126537" cy="1119188"/>
            <a:chOff x="7" y="0"/>
            <a:chExt cx="5749" cy="705"/>
          </a:xfrm>
        </p:grpSpPr>
        <p:sp>
          <p:nvSpPr>
            <p:cNvPr id="11278"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1275"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1276"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1277"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11286"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14313" y="3357563"/>
            <a:ext cx="8642350" cy="830262"/>
          </a:xfrm>
          <a:prstGeom prst="rect">
            <a:avLst/>
          </a:prstGeom>
          <a:noFill/>
          <a:ln w="76200">
            <a:noFill/>
            <a:miter lim="800000"/>
            <a:headEnd/>
            <a:tailEnd/>
          </a:ln>
        </p:spPr>
        <p:txBody>
          <a:bodyPr anchor="ctr">
            <a:spAutoFit/>
          </a:bodyPr>
          <a:lstStyle/>
          <a:p>
            <a:pPr algn="just">
              <a:defRPr/>
            </a:pPr>
            <a:r>
              <a:rPr lang="en-US" sz="2400" b="1" i="1" dirty="0">
                <a:effectLst>
                  <a:outerShdw blurRad="38100" dist="38100" dir="2700000" algn="tl">
                    <a:srgbClr val="000000"/>
                  </a:outerShdw>
                </a:effectLst>
              </a:rPr>
              <a:t>At that time, numerous scientific articles have pointed out the hole or the depletion in ozone layer (Table 1). </a:t>
            </a:r>
            <a:endParaRPr lang="en-US" sz="2400" b="1" i="1" dirty="0">
              <a:effectLst>
                <a:outerShdw blurRad="38100" dist="38100" dir="2700000" algn="tl">
                  <a:srgbClr val="000000"/>
                </a:outerShdw>
              </a:effectLst>
            </a:endParaRPr>
          </a:p>
        </p:txBody>
      </p:sp>
      <p:sp>
        <p:nvSpPr>
          <p:cNvPr id="161795"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INTRODUCTION</a:t>
            </a:r>
            <a:endParaRPr lang="en-US" b="1" i="1" smtClean="0"/>
          </a:p>
        </p:txBody>
      </p:sp>
      <p:grpSp>
        <p:nvGrpSpPr>
          <p:cNvPr id="12297" name="Group 113"/>
          <p:cNvGrpSpPr>
            <a:grpSpLocks/>
          </p:cNvGrpSpPr>
          <p:nvPr/>
        </p:nvGrpSpPr>
        <p:grpSpPr bwMode="auto">
          <a:xfrm>
            <a:off x="11113" y="0"/>
            <a:ext cx="9126537" cy="1119188"/>
            <a:chOff x="7" y="0"/>
            <a:chExt cx="5749" cy="705"/>
          </a:xfrm>
        </p:grpSpPr>
        <p:sp>
          <p:nvSpPr>
            <p:cNvPr id="12302"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2299"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2300"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2301"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12310"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14313" y="3500438"/>
            <a:ext cx="8642350" cy="1200150"/>
          </a:xfrm>
          <a:prstGeom prst="rect">
            <a:avLst/>
          </a:prstGeom>
          <a:noFill/>
          <a:ln w="76200">
            <a:noFill/>
            <a:miter lim="800000"/>
            <a:headEnd/>
            <a:tailEnd/>
          </a:ln>
        </p:spPr>
        <p:txBody>
          <a:bodyPr anchor="ctr">
            <a:spAutoFit/>
          </a:bodyPr>
          <a:lstStyle/>
          <a:p>
            <a:pPr algn="just">
              <a:defRPr/>
            </a:pPr>
            <a:r>
              <a:rPr lang="en-US" sz="2400" b="1" i="1" dirty="0">
                <a:effectLst>
                  <a:outerShdw blurRad="38100" dist="38100" dir="2700000" algn="tl">
                    <a:srgbClr val="000000"/>
                  </a:outerShdw>
                </a:effectLst>
              </a:rPr>
              <a:t>Furthermore, important news and political opinions or statements could be seen extremely and widespreadly in the past. </a:t>
            </a:r>
            <a:endParaRPr lang="en-US" sz="2400" b="1" i="1" dirty="0">
              <a:effectLst>
                <a:outerShdw blurRad="38100" dist="38100" dir="2700000" algn="tl">
                  <a:srgbClr val="000000"/>
                </a:outerShdw>
              </a:effectLst>
            </a:endParaRPr>
          </a:p>
        </p:txBody>
      </p:sp>
      <p:sp>
        <p:nvSpPr>
          <p:cNvPr id="161795"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INTRODUCTION</a:t>
            </a:r>
            <a:endParaRPr lang="en-US" b="1" i="1" smtClean="0"/>
          </a:p>
        </p:txBody>
      </p:sp>
      <p:grpSp>
        <p:nvGrpSpPr>
          <p:cNvPr id="13321" name="Group 113"/>
          <p:cNvGrpSpPr>
            <a:grpSpLocks/>
          </p:cNvGrpSpPr>
          <p:nvPr/>
        </p:nvGrpSpPr>
        <p:grpSpPr bwMode="auto">
          <a:xfrm>
            <a:off x="11113" y="0"/>
            <a:ext cx="9126537" cy="1119188"/>
            <a:chOff x="7" y="0"/>
            <a:chExt cx="5749" cy="705"/>
          </a:xfrm>
        </p:grpSpPr>
        <p:sp>
          <p:nvSpPr>
            <p:cNvPr id="13326"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3323"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3324"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3325"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13334"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14313" y="2339975"/>
            <a:ext cx="8642350" cy="4154488"/>
          </a:xfrm>
          <a:prstGeom prst="rect">
            <a:avLst/>
          </a:prstGeom>
          <a:noFill/>
          <a:ln w="76200">
            <a:noFill/>
            <a:miter lim="800000"/>
            <a:headEnd/>
            <a:tailEnd/>
          </a:ln>
        </p:spPr>
        <p:txBody>
          <a:bodyPr anchor="ctr">
            <a:spAutoFit/>
          </a:bodyPr>
          <a:lstStyle/>
          <a:p>
            <a:pPr algn="just">
              <a:defRPr/>
            </a:pPr>
            <a:r>
              <a:rPr lang="en-US" sz="2400" b="1" i="1" dirty="0">
                <a:effectLst>
                  <a:outerShdw blurRad="38100" dist="38100" dir="2700000" algn="tl">
                    <a:srgbClr val="000000"/>
                  </a:outerShdw>
                </a:effectLst>
              </a:rPr>
              <a:t>The </a:t>
            </a:r>
            <a:r>
              <a:rPr lang="en-US" sz="2400" b="1" i="1" dirty="0">
                <a:effectLst>
                  <a:outerShdw blurRad="38100" dist="38100" dir="2700000" algn="tl">
                    <a:srgbClr val="000000"/>
                  </a:outerShdw>
                </a:effectLst>
              </a:rPr>
              <a:t>ozone layer depletion leads to a significant increase in the surface Ultraviolet levels. The increase in the surface Ultraviolet levels causes many health and environmental consequences (i.e. skin cancer, cataract and immunity suppression, global warming, loss of agricultural products that in turn leads to a loss of farmers and food, changes in the physiology of plants affecting plant growth and crop yield, threaten the survival of certain species such as amphibians and larvae, destruction of phytoplankton affecting aquatic food chains). </a:t>
            </a:r>
          </a:p>
        </p:txBody>
      </p:sp>
      <p:sp>
        <p:nvSpPr>
          <p:cNvPr id="161795"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INTRODUCTION</a:t>
            </a:r>
            <a:endParaRPr lang="en-US" b="1" i="1" smtClean="0"/>
          </a:p>
        </p:txBody>
      </p:sp>
      <p:grpSp>
        <p:nvGrpSpPr>
          <p:cNvPr id="14345" name="Group 113"/>
          <p:cNvGrpSpPr>
            <a:grpSpLocks/>
          </p:cNvGrpSpPr>
          <p:nvPr/>
        </p:nvGrpSpPr>
        <p:grpSpPr bwMode="auto">
          <a:xfrm>
            <a:off x="11113" y="0"/>
            <a:ext cx="9126537" cy="1119188"/>
            <a:chOff x="7" y="0"/>
            <a:chExt cx="5749" cy="705"/>
          </a:xfrm>
        </p:grpSpPr>
        <p:sp>
          <p:nvSpPr>
            <p:cNvPr id="14350"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4347"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4348"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4349"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14358"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14313" y="3286125"/>
            <a:ext cx="8642350" cy="830263"/>
          </a:xfrm>
          <a:prstGeom prst="rect">
            <a:avLst/>
          </a:prstGeom>
          <a:noFill/>
          <a:ln w="76200">
            <a:noFill/>
            <a:miter lim="800000"/>
            <a:headEnd/>
            <a:tailEnd/>
          </a:ln>
        </p:spPr>
        <p:txBody>
          <a:bodyPr anchor="ctr">
            <a:spAutoFit/>
          </a:bodyPr>
          <a:lstStyle/>
          <a:p>
            <a:pPr algn="just">
              <a:defRPr/>
            </a:pPr>
            <a:r>
              <a:rPr lang="en-US" sz="2400" b="1" i="1" dirty="0">
                <a:effectLst>
                  <a:outerShdw blurRad="38100" dist="38100" dir="2700000" algn="tl">
                    <a:srgbClr val="000000"/>
                  </a:outerShdw>
                </a:effectLst>
              </a:rPr>
              <a:t>So</a:t>
            </a:r>
            <a:r>
              <a:rPr lang="en-US" sz="2400" b="1" i="1" dirty="0">
                <a:effectLst>
                  <a:outerShdw blurRad="38100" dist="38100" dir="2700000" algn="tl">
                    <a:srgbClr val="000000"/>
                  </a:outerShdw>
                </a:effectLst>
              </a:rPr>
              <a:t>, the results of the depletion in the ozone layer are clearly visible in the short term</a:t>
            </a:r>
            <a:r>
              <a:rPr lang="tr-TR" sz="2400" b="1" i="1" dirty="0">
                <a:effectLst>
                  <a:outerShdw blurRad="38100" dist="38100" dir="2700000" algn="tl">
                    <a:srgbClr val="000000"/>
                  </a:outerShdw>
                </a:effectLst>
              </a:rPr>
              <a:t>.</a:t>
            </a:r>
            <a:endParaRPr lang="en-US" sz="2400" b="1" i="1" dirty="0">
              <a:effectLst>
                <a:outerShdw blurRad="38100" dist="38100" dir="2700000" algn="tl">
                  <a:srgbClr val="000000"/>
                </a:outerShdw>
              </a:effectLst>
            </a:endParaRPr>
          </a:p>
        </p:txBody>
      </p:sp>
      <p:sp>
        <p:nvSpPr>
          <p:cNvPr id="161795"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INTRODUCTION</a:t>
            </a:r>
            <a:endParaRPr lang="en-US" b="1" i="1" smtClean="0"/>
          </a:p>
        </p:txBody>
      </p:sp>
      <p:grpSp>
        <p:nvGrpSpPr>
          <p:cNvPr id="15369" name="Group 113"/>
          <p:cNvGrpSpPr>
            <a:grpSpLocks/>
          </p:cNvGrpSpPr>
          <p:nvPr/>
        </p:nvGrpSpPr>
        <p:grpSpPr bwMode="auto">
          <a:xfrm>
            <a:off x="11113" y="0"/>
            <a:ext cx="9126537" cy="1119188"/>
            <a:chOff x="7" y="0"/>
            <a:chExt cx="5749" cy="705"/>
          </a:xfrm>
        </p:grpSpPr>
        <p:sp>
          <p:nvSpPr>
            <p:cNvPr id="15374"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5371"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5372"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5373"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15382"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14313" y="3473450"/>
            <a:ext cx="8642350" cy="457200"/>
          </a:xfrm>
          <a:prstGeom prst="rect">
            <a:avLst/>
          </a:prstGeom>
          <a:noFill/>
          <a:ln w="76200">
            <a:noFill/>
            <a:miter lim="800000"/>
            <a:headEnd/>
            <a:tailEnd/>
          </a:ln>
        </p:spPr>
        <p:txBody>
          <a:bodyPr anchor="ctr">
            <a:spAutoFit/>
          </a:bodyPr>
          <a:lstStyle/>
          <a:p>
            <a:pPr algn="just"/>
            <a:r>
              <a:rPr lang="en-US" sz="2400" b="1" i="1">
                <a:effectLst>
                  <a:outerShdw blurRad="38100" dist="38100" dir="2700000" algn="tl">
                    <a:srgbClr val="000000"/>
                  </a:outerShdw>
                </a:effectLst>
              </a:rPr>
              <a:t>The second issue (GCC) widely discussed after 1980s. </a:t>
            </a:r>
          </a:p>
        </p:txBody>
      </p:sp>
      <p:sp>
        <p:nvSpPr>
          <p:cNvPr id="161795"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INTRODUCTION</a:t>
            </a:r>
            <a:endParaRPr lang="en-US" b="1" i="1" smtClean="0"/>
          </a:p>
        </p:txBody>
      </p:sp>
      <p:grpSp>
        <p:nvGrpSpPr>
          <p:cNvPr id="16393" name="Group 113"/>
          <p:cNvGrpSpPr>
            <a:grpSpLocks/>
          </p:cNvGrpSpPr>
          <p:nvPr/>
        </p:nvGrpSpPr>
        <p:grpSpPr bwMode="auto">
          <a:xfrm>
            <a:off x="11113" y="0"/>
            <a:ext cx="9126537" cy="1119188"/>
            <a:chOff x="7" y="0"/>
            <a:chExt cx="5749" cy="705"/>
          </a:xfrm>
        </p:grpSpPr>
        <p:sp>
          <p:nvSpPr>
            <p:cNvPr id="16398"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6395"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6396"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6397"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16406"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INTRODUCTION</a:t>
            </a:r>
            <a:endParaRPr lang="en-US" b="1" i="1" smtClean="0"/>
          </a:p>
        </p:txBody>
      </p:sp>
      <p:grpSp>
        <p:nvGrpSpPr>
          <p:cNvPr id="17416" name="Group 113"/>
          <p:cNvGrpSpPr>
            <a:grpSpLocks/>
          </p:cNvGrpSpPr>
          <p:nvPr/>
        </p:nvGrpSpPr>
        <p:grpSpPr bwMode="auto">
          <a:xfrm>
            <a:off x="11113" y="0"/>
            <a:ext cx="9126537" cy="1119188"/>
            <a:chOff x="7" y="0"/>
            <a:chExt cx="5749" cy="705"/>
          </a:xfrm>
        </p:grpSpPr>
        <p:sp>
          <p:nvSpPr>
            <p:cNvPr id="17423"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7418"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7419"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7420"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2" name="21 Dikdörtgen"/>
          <p:cNvSpPr/>
          <p:nvPr/>
        </p:nvSpPr>
        <p:spPr>
          <a:xfrm>
            <a:off x="142875" y="5854700"/>
            <a:ext cx="8858250" cy="646113"/>
          </a:xfrm>
          <a:prstGeom prst="rect">
            <a:avLst/>
          </a:prstGeom>
        </p:spPr>
        <p:txBody>
          <a:bodyPr>
            <a:spAutoFit/>
          </a:bodyPr>
          <a:lstStyle/>
          <a:p>
            <a:pPr>
              <a:defRPr/>
            </a:pPr>
            <a:r>
              <a:rPr lang="en-US" dirty="0">
                <a:solidFill>
                  <a:schemeClr val="accent4">
                    <a:lumMod val="10000"/>
                  </a:schemeClr>
                </a:solidFill>
              </a:rPr>
              <a:t>Figure 1 Short-wave radiation that comes from the sun is reflected by the earth surface as long waves (http://forces.si.edu/atmosphere/02_04_07.html)</a:t>
            </a:r>
            <a:endParaRPr lang="tr-TR" dirty="0">
              <a:solidFill>
                <a:schemeClr val="accent4">
                  <a:lumMod val="10000"/>
                </a:schemeClr>
              </a:solidFill>
            </a:endParaRPr>
          </a:p>
        </p:txBody>
      </p:sp>
      <p:sp>
        <p:nvSpPr>
          <p:cNvPr id="17431"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pic>
        <p:nvPicPr>
          <p:cNvPr id="17432" name="Picture 24"/>
          <p:cNvPicPr>
            <a:picLocks noChangeAspect="1" noChangeArrowheads="1"/>
          </p:cNvPicPr>
          <p:nvPr/>
        </p:nvPicPr>
        <p:blipFill>
          <a:blip r:embed="rId20" cstate="print"/>
          <a:srcRect/>
          <a:stretch>
            <a:fillRect/>
          </a:stretch>
        </p:blipFill>
        <p:spPr bwMode="auto">
          <a:xfrm>
            <a:off x="250825" y="1844675"/>
            <a:ext cx="3738563" cy="3956050"/>
          </a:xfrm>
          <a:prstGeom prst="rect">
            <a:avLst/>
          </a:prstGeom>
          <a:noFill/>
        </p:spPr>
      </p:pic>
      <p:sp>
        <p:nvSpPr>
          <p:cNvPr id="10242" name="Rectangle 2"/>
          <p:cNvSpPr>
            <a:spLocks noChangeArrowheads="1"/>
          </p:cNvSpPr>
          <p:nvPr/>
        </p:nvSpPr>
        <p:spPr bwMode="auto">
          <a:xfrm>
            <a:off x="4211638" y="2925763"/>
            <a:ext cx="4645025" cy="1552575"/>
          </a:xfrm>
          <a:prstGeom prst="rect">
            <a:avLst/>
          </a:prstGeom>
          <a:noFill/>
          <a:ln w="76200">
            <a:noFill/>
            <a:miter lim="800000"/>
            <a:headEnd/>
            <a:tailEnd/>
          </a:ln>
        </p:spPr>
        <p:txBody>
          <a:bodyPr anchor="ctr">
            <a:spAutoFit/>
          </a:bodyPr>
          <a:lstStyle/>
          <a:p>
            <a:pPr algn="just"/>
            <a:r>
              <a:rPr lang="en-US" sz="2400" b="1" i="1">
                <a:effectLst>
                  <a:outerShdw blurRad="38100" dist="38100" dir="2700000" algn="tl">
                    <a:srgbClr val="000000"/>
                  </a:outerShdw>
                </a:effectLst>
              </a:rPr>
              <a:t>Short-wave radiation that comes from the sun is reflected by the earth surface as long waves (Figure 1).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4643438" y="2200275"/>
            <a:ext cx="4213225" cy="3743325"/>
          </a:xfrm>
          <a:prstGeom prst="rect">
            <a:avLst/>
          </a:prstGeom>
          <a:noFill/>
          <a:ln w="76200">
            <a:noFill/>
            <a:miter lim="800000"/>
            <a:headEnd/>
            <a:tailEnd/>
          </a:ln>
        </p:spPr>
        <p:txBody>
          <a:bodyPr anchor="ctr">
            <a:spAutoFit/>
          </a:bodyPr>
          <a:lstStyle/>
          <a:p>
            <a:pPr algn="just">
              <a:defRPr/>
            </a:pPr>
            <a:r>
              <a:rPr lang="en-US" sz="2400" b="1" i="1" dirty="0">
                <a:effectLst>
                  <a:outerShdw blurRad="38100" dist="38100" dir="2700000" algn="tl">
                    <a:srgbClr val="000000"/>
                  </a:outerShdw>
                </a:effectLst>
              </a:rPr>
              <a:t>On </a:t>
            </a:r>
            <a:r>
              <a:rPr lang="en-US" sz="2400" b="1" i="1" dirty="0">
                <a:effectLst>
                  <a:outerShdw blurRad="38100" dist="38100" dir="2700000" algn="tl">
                    <a:srgbClr val="000000"/>
                  </a:outerShdw>
                </a:effectLst>
              </a:rPr>
              <a:t>the other hand, increase in greenhouse gases (i.e. water vapor, CO2, CO, SO2, </a:t>
            </a:r>
            <a:r>
              <a:rPr lang="en-US" sz="2400" b="1" i="1" dirty="0" err="1">
                <a:effectLst>
                  <a:outerShdw blurRad="38100" dist="38100" dir="2700000" algn="tl">
                    <a:srgbClr val="000000"/>
                  </a:outerShdw>
                </a:effectLst>
              </a:rPr>
              <a:t>NOx</a:t>
            </a:r>
            <a:r>
              <a:rPr lang="en-US" sz="2400" b="1" i="1" dirty="0">
                <a:effectLst>
                  <a:outerShdw blurRad="38100" dist="38100" dir="2700000" algn="tl">
                    <a:srgbClr val="000000"/>
                  </a:outerShdw>
                </a:effectLst>
              </a:rPr>
              <a:t>, CFC, etc.) in the atmosphere restrains reflection of such shortwave solar radiation from the earth surface to the atmosphere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2014). </a:t>
            </a:r>
          </a:p>
        </p:txBody>
      </p:sp>
      <p:sp>
        <p:nvSpPr>
          <p:cNvPr id="161795" name="Rectangle 3"/>
          <p:cNvSpPr>
            <a:spLocks noGrp="1" noRot="1" noChangeArrowheads="1"/>
          </p:cNvSpPr>
          <p:nvPr>
            <p:ph type="ctrTitle"/>
          </p:nvPr>
        </p:nvSpPr>
        <p:spPr>
          <a:xfrm>
            <a:off x="611188" y="1196975"/>
            <a:ext cx="7772400" cy="647700"/>
          </a:xfrm>
        </p:spPr>
        <p:txBody>
          <a:bodyPr/>
          <a:lstStyle/>
          <a:p>
            <a:pPr eaLnBrk="1" hangingPunct="1">
              <a:defRPr/>
            </a:pPr>
            <a:r>
              <a:rPr lang="tr-TR" b="1" i="1" dirty="0" smtClean="0"/>
              <a:t>INTRODUCTION</a:t>
            </a:r>
            <a:endParaRPr lang="en-US" b="1" i="1" dirty="0" smtClean="0"/>
          </a:p>
        </p:txBody>
      </p:sp>
      <p:grpSp>
        <p:nvGrpSpPr>
          <p:cNvPr id="18441" name="Group 113"/>
          <p:cNvGrpSpPr>
            <a:grpSpLocks/>
          </p:cNvGrpSpPr>
          <p:nvPr/>
        </p:nvGrpSpPr>
        <p:grpSpPr bwMode="auto">
          <a:xfrm>
            <a:off x="11113" y="0"/>
            <a:ext cx="9126537" cy="1119188"/>
            <a:chOff x="7" y="0"/>
            <a:chExt cx="5749" cy="705"/>
          </a:xfrm>
        </p:grpSpPr>
        <p:sp>
          <p:nvSpPr>
            <p:cNvPr id="18446"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8443"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8444"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8445"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18454"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pic>
        <p:nvPicPr>
          <p:cNvPr id="18455" name="Picture 23"/>
          <p:cNvPicPr>
            <a:picLocks noChangeAspect="1" noChangeArrowheads="1"/>
          </p:cNvPicPr>
          <p:nvPr/>
        </p:nvPicPr>
        <p:blipFill>
          <a:blip r:embed="rId20" cstate="print"/>
          <a:srcRect/>
          <a:stretch>
            <a:fillRect/>
          </a:stretch>
        </p:blipFill>
        <p:spPr bwMode="auto">
          <a:xfrm>
            <a:off x="323850" y="1916113"/>
            <a:ext cx="3743325" cy="395922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14313" y="3101975"/>
            <a:ext cx="8642350" cy="1200150"/>
          </a:xfrm>
          <a:prstGeom prst="rect">
            <a:avLst/>
          </a:prstGeom>
          <a:noFill/>
          <a:ln w="76200">
            <a:noFill/>
            <a:miter lim="800000"/>
            <a:headEnd/>
            <a:tailEnd/>
          </a:ln>
        </p:spPr>
        <p:txBody>
          <a:bodyPr anchor="ctr">
            <a:spAutoFit/>
          </a:bodyPr>
          <a:lstStyle/>
          <a:p>
            <a:pPr algn="just">
              <a:defRPr/>
            </a:pPr>
            <a:r>
              <a:rPr lang="en-US" sz="2400" b="1" i="1" dirty="0">
                <a:effectLst>
                  <a:outerShdw blurRad="38100" dist="38100" dir="2700000" algn="tl">
                    <a:srgbClr val="000000"/>
                  </a:outerShdw>
                </a:effectLst>
              </a:rPr>
              <a:t>Previously </a:t>
            </a:r>
            <a:r>
              <a:rPr lang="en-US" sz="2400" b="1" i="1" dirty="0">
                <a:effectLst>
                  <a:outerShdw blurRad="38100" dist="38100" dir="2700000" algn="tl">
                    <a:srgbClr val="000000"/>
                  </a:outerShdw>
                </a:effectLst>
              </a:rPr>
              <a:t>(up to the end of the 1980s) the affects of the greenhouse gases were known only on temperature, therefore the problem was called as global warming. </a:t>
            </a:r>
          </a:p>
        </p:txBody>
      </p:sp>
      <p:sp>
        <p:nvSpPr>
          <p:cNvPr id="161795" name="Rectangle 3"/>
          <p:cNvSpPr>
            <a:spLocks noGrp="1" noRot="1" noChangeArrowheads="1"/>
          </p:cNvSpPr>
          <p:nvPr>
            <p:ph type="ctrTitle"/>
          </p:nvPr>
        </p:nvSpPr>
        <p:spPr>
          <a:xfrm>
            <a:off x="611188" y="1196975"/>
            <a:ext cx="7772400" cy="647700"/>
          </a:xfrm>
        </p:spPr>
        <p:txBody>
          <a:bodyPr/>
          <a:lstStyle/>
          <a:p>
            <a:pPr eaLnBrk="1" hangingPunct="1">
              <a:defRPr/>
            </a:pPr>
            <a:r>
              <a:rPr lang="tr-TR" b="1" i="1" dirty="0" smtClean="0"/>
              <a:t>INTRODUCTION</a:t>
            </a:r>
            <a:endParaRPr lang="en-US" b="1" i="1" dirty="0" smtClean="0"/>
          </a:p>
        </p:txBody>
      </p:sp>
      <p:grpSp>
        <p:nvGrpSpPr>
          <p:cNvPr id="19465" name="Group 113"/>
          <p:cNvGrpSpPr>
            <a:grpSpLocks/>
          </p:cNvGrpSpPr>
          <p:nvPr/>
        </p:nvGrpSpPr>
        <p:grpSpPr bwMode="auto">
          <a:xfrm>
            <a:off x="11113" y="0"/>
            <a:ext cx="9126537" cy="1119188"/>
            <a:chOff x="7" y="0"/>
            <a:chExt cx="5749" cy="705"/>
          </a:xfrm>
        </p:grpSpPr>
        <p:sp>
          <p:nvSpPr>
            <p:cNvPr id="19470"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9467"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9468"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9469"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19478"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14313" y="2178050"/>
            <a:ext cx="8642350" cy="3046413"/>
          </a:xfrm>
          <a:prstGeom prst="rect">
            <a:avLst/>
          </a:prstGeom>
          <a:noFill/>
          <a:ln w="76200">
            <a:noFill/>
            <a:miter lim="800000"/>
            <a:headEnd/>
            <a:tailEnd/>
          </a:ln>
        </p:spPr>
        <p:txBody>
          <a:bodyPr anchor="ctr">
            <a:spAutoFit/>
          </a:bodyPr>
          <a:lstStyle/>
          <a:p>
            <a:pPr algn="just">
              <a:defRPr/>
            </a:pPr>
            <a:r>
              <a:rPr lang="en-US" sz="2400" b="1" i="1" dirty="0">
                <a:effectLst>
                  <a:outerShdw blurRad="38100" dist="38100" dir="2700000" algn="tl">
                    <a:srgbClr val="000000"/>
                  </a:outerShdw>
                </a:effectLst>
              </a:rPr>
              <a:t>Later </a:t>
            </a:r>
            <a:r>
              <a:rPr lang="en-US" sz="2400" b="1" i="1" dirty="0">
                <a:effectLst>
                  <a:outerShdw blurRad="38100" dist="38100" dir="2700000" algn="tl">
                    <a:srgbClr val="000000"/>
                  </a:outerShdw>
                </a:effectLst>
              </a:rPr>
              <a:t>(after 1980s), it was recognized that the emission of greenhouse gases have effects not only on temperature but also on the other characteristics of both </a:t>
            </a:r>
            <a:r>
              <a:rPr lang="en-US" sz="2400" b="1" i="1" dirty="0" err="1">
                <a:effectLst>
                  <a:outerShdw blurRad="38100" dist="38100" dir="2700000" algn="tl">
                    <a:srgbClr val="000000"/>
                  </a:outerShdw>
                </a:effectLst>
              </a:rPr>
              <a:t>meteorolog</a:t>
            </a:r>
            <a:r>
              <a:rPr lang="en-US" sz="2400" b="1" i="1" dirty="0">
                <a:effectLst>
                  <a:outerShdw blurRad="38100" dist="38100" dir="2700000" algn="tl">
                    <a:srgbClr val="000000"/>
                  </a:outerShdw>
                </a:effectLst>
              </a:rPr>
              <a:t> </a:t>
            </a:r>
            <a:r>
              <a:rPr lang="en-US" sz="2400" b="1" i="1" dirty="0">
                <a:effectLst>
                  <a:outerShdw blurRad="38100" dist="38100" dir="2700000" algn="tl">
                    <a:srgbClr val="000000"/>
                  </a:outerShdw>
                </a:effectLst>
              </a:rPr>
              <a:t>(in short term) and </a:t>
            </a:r>
            <a:r>
              <a:rPr lang="en-US" sz="2400" b="1" i="1" dirty="0">
                <a:effectLst>
                  <a:outerShdw blurRad="38100" dist="38100" dir="2700000" algn="tl">
                    <a:srgbClr val="000000"/>
                  </a:outerShdw>
                </a:effectLst>
              </a:rPr>
              <a:t>climate </a:t>
            </a:r>
            <a:r>
              <a:rPr lang="en-US" sz="2400" b="1" i="1" dirty="0">
                <a:effectLst>
                  <a:outerShdw blurRad="38100" dist="38100" dir="2700000" algn="tl">
                    <a:srgbClr val="000000"/>
                  </a:outerShdw>
                </a:effectLst>
              </a:rPr>
              <a:t>(in long term) (i.e. rainfall, temperature, pressure, wind speed and its direction; number of flood, storms, and hurricanes; sea water level, snow thickness, snow-melting, glaciers-melting, fresh water resources, hydrological cycle etc.). </a:t>
            </a:r>
          </a:p>
        </p:txBody>
      </p:sp>
      <p:sp>
        <p:nvSpPr>
          <p:cNvPr id="161795"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INTRODUCTION</a:t>
            </a:r>
            <a:endParaRPr lang="en-US" b="1" i="1" smtClean="0"/>
          </a:p>
        </p:txBody>
      </p:sp>
      <p:grpSp>
        <p:nvGrpSpPr>
          <p:cNvPr id="20489" name="Group 113"/>
          <p:cNvGrpSpPr>
            <a:grpSpLocks/>
          </p:cNvGrpSpPr>
          <p:nvPr/>
        </p:nvGrpSpPr>
        <p:grpSpPr bwMode="auto">
          <a:xfrm>
            <a:off x="11113" y="0"/>
            <a:ext cx="9126537" cy="1119188"/>
            <a:chOff x="7" y="0"/>
            <a:chExt cx="5749" cy="705"/>
          </a:xfrm>
        </p:grpSpPr>
        <p:sp>
          <p:nvSpPr>
            <p:cNvPr id="20494"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20491"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20492"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20493"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0502"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14313" y="2547938"/>
            <a:ext cx="8642350" cy="2308225"/>
          </a:xfrm>
          <a:prstGeom prst="rect">
            <a:avLst/>
          </a:prstGeom>
          <a:noFill/>
          <a:ln w="76200">
            <a:noFill/>
            <a:miter lim="800000"/>
            <a:headEnd/>
            <a:tailEnd/>
          </a:ln>
        </p:spPr>
        <p:txBody>
          <a:bodyPr anchor="ctr">
            <a:spAutoFit/>
          </a:bodyPr>
          <a:lstStyle/>
          <a:p>
            <a:pPr algn="just">
              <a:defRPr/>
            </a:pPr>
            <a:r>
              <a:rPr lang="en-US" sz="2400" b="1" i="1" dirty="0">
                <a:effectLst>
                  <a:outerShdw blurRad="38100" dist="38100" dir="2700000" algn="tl">
                    <a:srgbClr val="000000"/>
                  </a:outerShdw>
                </a:effectLst>
              </a:rPr>
              <a:t>Therefore </a:t>
            </a:r>
            <a:r>
              <a:rPr lang="en-US" sz="2400" b="1" i="1" dirty="0">
                <a:effectLst>
                  <a:outerShdw blurRad="38100" dist="38100" dir="2700000" algn="tl">
                    <a:srgbClr val="000000"/>
                  </a:outerShdw>
                </a:effectLst>
              </a:rPr>
              <a:t>the problem was re-defined. The emission of greenhouse gases led changes in the atmospheric, meteorological and climatic conditions locally or globally in the short and long-term horizons, which are called today as global climate change. This definition is more realistic than the previously made (global warming</a:t>
            </a:r>
            <a:r>
              <a:rPr lang="en-US" sz="2400" b="1" i="1" dirty="0">
                <a:effectLst>
                  <a:outerShdw blurRad="38100" dist="38100" dir="2700000" algn="tl">
                    <a:srgbClr val="000000"/>
                  </a:outerShdw>
                </a:effectLst>
              </a:rPr>
              <a:t>).</a:t>
            </a:r>
            <a:endParaRPr lang="en-US" sz="2400" b="1" i="1" dirty="0">
              <a:effectLst>
                <a:outerShdw blurRad="38100" dist="38100" dir="2700000" algn="tl">
                  <a:srgbClr val="000000"/>
                </a:outerShdw>
              </a:effectLst>
            </a:endParaRPr>
          </a:p>
        </p:txBody>
      </p:sp>
      <p:sp>
        <p:nvSpPr>
          <p:cNvPr id="161795"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INTRODUCTION</a:t>
            </a:r>
            <a:endParaRPr lang="en-US" b="1" i="1" smtClean="0"/>
          </a:p>
        </p:txBody>
      </p:sp>
      <p:grpSp>
        <p:nvGrpSpPr>
          <p:cNvPr id="21513" name="Group 113"/>
          <p:cNvGrpSpPr>
            <a:grpSpLocks/>
          </p:cNvGrpSpPr>
          <p:nvPr/>
        </p:nvGrpSpPr>
        <p:grpSpPr bwMode="auto">
          <a:xfrm>
            <a:off x="11113" y="0"/>
            <a:ext cx="9126537" cy="1119188"/>
            <a:chOff x="7" y="0"/>
            <a:chExt cx="5749" cy="705"/>
          </a:xfrm>
        </p:grpSpPr>
        <p:sp>
          <p:nvSpPr>
            <p:cNvPr id="21518"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21515"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21516"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21517"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526"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14313" y="2732088"/>
            <a:ext cx="8642350" cy="1938337"/>
          </a:xfrm>
          <a:prstGeom prst="rect">
            <a:avLst/>
          </a:prstGeom>
          <a:noFill/>
          <a:ln w="76200">
            <a:noFill/>
            <a:miter lim="800000"/>
            <a:headEnd/>
            <a:tailEnd/>
          </a:ln>
        </p:spPr>
        <p:txBody>
          <a:bodyPr anchor="ctr">
            <a:spAutoFit/>
          </a:bodyPr>
          <a:lstStyle/>
          <a:p>
            <a:pPr algn="just">
              <a:defRPr/>
            </a:pPr>
            <a:r>
              <a:rPr lang="en-US" sz="2400" b="1" i="1" dirty="0">
                <a:effectLst>
                  <a:outerShdw blurRad="38100" dist="38100" dir="2700000" algn="tl">
                    <a:srgbClr val="000000"/>
                  </a:outerShdw>
                </a:effectLst>
              </a:rPr>
              <a:t>The use of fossil energy sources produces the greenhouse gases, and consequently, IPCC reports claim that emission of such gases mostly depends on human activities at high percentages of 98% or 99% (IPCC, 2007; IPCC, 2013). </a:t>
            </a:r>
            <a:endParaRPr lang="en-US" sz="2400" b="1" i="1" dirty="0">
              <a:effectLst>
                <a:outerShdw blurRad="38100" dist="38100" dir="2700000" algn="tl">
                  <a:srgbClr val="000000"/>
                </a:outerShdw>
              </a:effectLst>
            </a:endParaRPr>
          </a:p>
        </p:txBody>
      </p:sp>
      <p:sp>
        <p:nvSpPr>
          <p:cNvPr id="161795"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INTRODUCTION</a:t>
            </a:r>
            <a:endParaRPr lang="en-US" b="1" i="1" smtClean="0"/>
          </a:p>
        </p:txBody>
      </p:sp>
      <p:grpSp>
        <p:nvGrpSpPr>
          <p:cNvPr id="22537" name="Group 113"/>
          <p:cNvGrpSpPr>
            <a:grpSpLocks/>
          </p:cNvGrpSpPr>
          <p:nvPr/>
        </p:nvGrpSpPr>
        <p:grpSpPr bwMode="auto">
          <a:xfrm>
            <a:off x="11113" y="0"/>
            <a:ext cx="9126537" cy="1119188"/>
            <a:chOff x="7" y="0"/>
            <a:chExt cx="5749" cy="705"/>
          </a:xfrm>
        </p:grpSpPr>
        <p:sp>
          <p:nvSpPr>
            <p:cNvPr id="22542"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22539"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22540"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22541"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2550"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14313" y="2547938"/>
            <a:ext cx="8642350" cy="2308225"/>
          </a:xfrm>
          <a:prstGeom prst="rect">
            <a:avLst/>
          </a:prstGeom>
          <a:noFill/>
          <a:ln w="76200">
            <a:noFill/>
            <a:miter lim="800000"/>
            <a:headEnd/>
            <a:tailEnd/>
          </a:ln>
        </p:spPr>
        <p:txBody>
          <a:bodyPr anchor="ctr">
            <a:spAutoFit/>
          </a:bodyPr>
          <a:lstStyle/>
          <a:p>
            <a:pPr algn="just">
              <a:defRPr/>
            </a:pPr>
            <a:r>
              <a:rPr lang="en-US" sz="2400" b="1" i="1" dirty="0" err="1">
                <a:effectLst>
                  <a:outerShdw blurRad="38100" dist="38100" dir="2700000" algn="tl">
                    <a:srgbClr val="000000"/>
                  </a:outerShdw>
                </a:effectLst>
              </a:rPr>
              <a:t>Türkeş</a:t>
            </a:r>
            <a:r>
              <a:rPr lang="en-US" sz="2400" b="1" i="1" dirty="0">
                <a:effectLst>
                  <a:outerShdw blurRad="38100" dist="38100" dir="2700000" algn="tl">
                    <a:srgbClr val="000000"/>
                  </a:outerShdw>
                </a:effectLst>
              </a:rPr>
              <a:t> et al (2000) says that 1998 included abnormal and extreme meteorological and natural events. It was the warmest year of the last 140 years. Furthermore, 240 strong storms, 170 floods, 190 forest fire, numerous severe droughts and the warm as well as cold weather waves occurred in the same year (</a:t>
            </a:r>
            <a:r>
              <a:rPr lang="en-US" sz="2400" b="1" i="1" dirty="0" err="1">
                <a:effectLst>
                  <a:outerShdw blurRad="38100" dist="38100" dir="2700000" algn="tl">
                    <a:srgbClr val="000000"/>
                  </a:outerShdw>
                </a:effectLst>
              </a:rPr>
              <a:t>Turkeş</a:t>
            </a:r>
            <a:r>
              <a:rPr lang="en-US" sz="2400" b="1" i="1" dirty="0">
                <a:effectLst>
                  <a:outerShdw blurRad="38100" dist="38100" dir="2700000" algn="tl">
                    <a:srgbClr val="000000"/>
                  </a:outerShdw>
                </a:effectLst>
              </a:rPr>
              <a:t> et. al., 2000). </a:t>
            </a:r>
            <a:endParaRPr lang="en-US" sz="2400" b="1" i="1" dirty="0">
              <a:effectLst>
                <a:outerShdw blurRad="38100" dist="38100" dir="2700000" algn="tl">
                  <a:srgbClr val="000000"/>
                </a:outerShdw>
              </a:effectLst>
            </a:endParaRPr>
          </a:p>
        </p:txBody>
      </p:sp>
      <p:sp>
        <p:nvSpPr>
          <p:cNvPr id="161795"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INTRODUCTION</a:t>
            </a:r>
            <a:endParaRPr lang="en-US" b="1" i="1" smtClean="0"/>
          </a:p>
        </p:txBody>
      </p:sp>
      <p:grpSp>
        <p:nvGrpSpPr>
          <p:cNvPr id="23561" name="Group 113"/>
          <p:cNvGrpSpPr>
            <a:grpSpLocks/>
          </p:cNvGrpSpPr>
          <p:nvPr/>
        </p:nvGrpSpPr>
        <p:grpSpPr bwMode="auto">
          <a:xfrm>
            <a:off x="11113" y="0"/>
            <a:ext cx="9126537" cy="1119188"/>
            <a:chOff x="7" y="0"/>
            <a:chExt cx="5749" cy="705"/>
          </a:xfrm>
        </p:grpSpPr>
        <p:sp>
          <p:nvSpPr>
            <p:cNvPr id="23566"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23563"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23564"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23565"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3574"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14313" y="2178050"/>
            <a:ext cx="8642350" cy="3046413"/>
          </a:xfrm>
          <a:prstGeom prst="rect">
            <a:avLst/>
          </a:prstGeom>
          <a:noFill/>
          <a:ln w="76200">
            <a:noFill/>
            <a:miter lim="800000"/>
            <a:headEnd/>
            <a:tailEnd/>
          </a:ln>
        </p:spPr>
        <p:txBody>
          <a:bodyPr anchor="ctr">
            <a:spAutoFit/>
          </a:bodyPr>
          <a:lstStyle/>
          <a:p>
            <a:pPr algn="just">
              <a:defRPr/>
            </a:pPr>
            <a:r>
              <a:rPr lang="en-US" sz="2400" b="1" i="1" dirty="0">
                <a:effectLst>
                  <a:outerShdw blurRad="38100" dist="38100" dir="2700000" algn="tl">
                    <a:srgbClr val="000000"/>
                  </a:outerShdw>
                </a:effectLst>
              </a:rPr>
              <a:t>The GCC has serious impacts upon the atmosphere, earth, and ocean. Therefore, the issue becomes internationally disputable subject among climatologists, atmospheric researchers, oceanographers, hydro-meteorologists, agriculturalists, and in particular, among local administrators including politicians as well as the people at different walks of life as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(2013) says. </a:t>
            </a:r>
            <a:endParaRPr lang="en-US" sz="2400" b="1" i="1" dirty="0">
              <a:effectLst>
                <a:outerShdw blurRad="38100" dist="38100" dir="2700000" algn="tl">
                  <a:srgbClr val="000000"/>
                </a:outerShdw>
              </a:effectLst>
            </a:endParaRPr>
          </a:p>
        </p:txBody>
      </p:sp>
      <p:sp>
        <p:nvSpPr>
          <p:cNvPr id="161795"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INTRODUCTION</a:t>
            </a:r>
            <a:endParaRPr lang="en-US" b="1" i="1" smtClean="0"/>
          </a:p>
        </p:txBody>
      </p:sp>
      <p:grpSp>
        <p:nvGrpSpPr>
          <p:cNvPr id="24585" name="Group 113"/>
          <p:cNvGrpSpPr>
            <a:grpSpLocks/>
          </p:cNvGrpSpPr>
          <p:nvPr/>
        </p:nvGrpSpPr>
        <p:grpSpPr bwMode="auto">
          <a:xfrm>
            <a:off x="11113" y="0"/>
            <a:ext cx="9126537" cy="1119188"/>
            <a:chOff x="7" y="0"/>
            <a:chExt cx="5749" cy="705"/>
          </a:xfrm>
        </p:grpSpPr>
        <p:sp>
          <p:nvSpPr>
            <p:cNvPr id="24590"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24587"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24588"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24589"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4598"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14313" y="2916238"/>
            <a:ext cx="8642350" cy="1570037"/>
          </a:xfrm>
          <a:prstGeom prst="rect">
            <a:avLst/>
          </a:prstGeom>
          <a:noFill/>
          <a:ln w="76200">
            <a:noFill/>
            <a:miter lim="800000"/>
            <a:headEnd/>
            <a:tailEnd/>
          </a:ln>
        </p:spPr>
        <p:txBody>
          <a:bodyPr anchor="ctr">
            <a:spAutoFit/>
          </a:bodyPr>
          <a:lstStyle/>
          <a:p>
            <a:pPr algn="just">
              <a:defRPr/>
            </a:pPr>
            <a:r>
              <a:rPr lang="en-US" sz="2400" b="1" i="1" dirty="0">
                <a:effectLst>
                  <a:outerShdw blurRad="38100" dist="38100" dir="2700000" algn="tl">
                    <a:srgbClr val="000000"/>
                  </a:outerShdw>
                </a:effectLst>
              </a:rPr>
              <a:t>Such serious impacts of the GCC triggered the scientists, the governments, and the social organizations to make further researches as to measure and predict the consequences of the global climate change impacts. </a:t>
            </a:r>
            <a:endParaRPr lang="en-US" sz="2400" b="1" i="1" dirty="0">
              <a:effectLst>
                <a:outerShdw blurRad="38100" dist="38100" dir="2700000" algn="tl">
                  <a:srgbClr val="000000"/>
                </a:outerShdw>
              </a:effectLst>
            </a:endParaRPr>
          </a:p>
        </p:txBody>
      </p:sp>
      <p:sp>
        <p:nvSpPr>
          <p:cNvPr id="161795" name="Rectangle 3"/>
          <p:cNvSpPr>
            <a:spLocks noGrp="1" noRot="1" noChangeArrowheads="1"/>
          </p:cNvSpPr>
          <p:nvPr>
            <p:ph type="ctrTitle"/>
          </p:nvPr>
        </p:nvSpPr>
        <p:spPr>
          <a:xfrm>
            <a:off x="611188" y="1196975"/>
            <a:ext cx="7772400" cy="647700"/>
          </a:xfrm>
        </p:spPr>
        <p:txBody>
          <a:bodyPr/>
          <a:lstStyle/>
          <a:p>
            <a:pPr eaLnBrk="1" hangingPunct="1">
              <a:defRPr/>
            </a:pPr>
            <a:r>
              <a:rPr lang="tr-TR" b="1" i="1" smtClean="0"/>
              <a:t>INTRODUCTION</a:t>
            </a:r>
            <a:endParaRPr lang="en-US" b="1" i="1" smtClean="0"/>
          </a:p>
        </p:txBody>
      </p:sp>
      <p:grpSp>
        <p:nvGrpSpPr>
          <p:cNvPr id="25609" name="Group 113"/>
          <p:cNvGrpSpPr>
            <a:grpSpLocks/>
          </p:cNvGrpSpPr>
          <p:nvPr/>
        </p:nvGrpSpPr>
        <p:grpSpPr bwMode="auto">
          <a:xfrm>
            <a:off x="11113" y="0"/>
            <a:ext cx="9126537" cy="1119188"/>
            <a:chOff x="7" y="0"/>
            <a:chExt cx="5749" cy="705"/>
          </a:xfrm>
        </p:grpSpPr>
        <p:sp>
          <p:nvSpPr>
            <p:cNvPr id="25614"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25611"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25612"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25613"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5622"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214313" y="2362200"/>
            <a:ext cx="8642350" cy="2678113"/>
          </a:xfrm>
          <a:prstGeom prst="rect">
            <a:avLst/>
          </a:prstGeom>
          <a:noFill/>
          <a:ln w="76200">
            <a:noFill/>
            <a:miter lim="800000"/>
            <a:headEnd/>
            <a:tailEnd/>
          </a:ln>
        </p:spPr>
        <p:txBody>
          <a:bodyPr anchor="ctr">
            <a:spAutoFit/>
          </a:bodyPr>
          <a:lstStyle/>
          <a:p>
            <a:pPr algn="just">
              <a:defRPr/>
            </a:pPr>
            <a:r>
              <a:rPr lang="en-US" sz="2400" b="1" i="1" dirty="0">
                <a:effectLst>
                  <a:outerShdw blurRad="38100" dist="38100" dir="2700000" algn="tl">
                    <a:srgbClr val="000000"/>
                  </a:outerShdw>
                </a:effectLst>
              </a:rPr>
              <a:t>United Nations Framework Climate Change Convention (UNFCCC) and then Kyoto Protocol were signed in 1992 and 1997, respectively to alleviate the current situation. In addition to the protocols, Intergovernmental Panels on Climate Change (IPCC) are organized and their reports are</a:t>
            </a:r>
            <a:r>
              <a:rPr lang="tr-TR" sz="2400" b="1" i="1" dirty="0">
                <a:effectLst>
                  <a:outerShdw blurRad="38100" dist="38100" dir="2700000" algn="tl">
                    <a:srgbClr val="000000"/>
                  </a:outerShdw>
                </a:effectLst>
              </a:rPr>
              <a:t> </a:t>
            </a:r>
            <a:r>
              <a:rPr lang="en-US" sz="2400" b="1" i="1" dirty="0">
                <a:effectLst>
                  <a:outerShdw blurRad="38100" dist="38100" dir="2700000" algn="tl">
                    <a:srgbClr val="000000"/>
                  </a:outerShdw>
                </a:effectLst>
              </a:rPr>
              <a:t>periodically published (</a:t>
            </a:r>
            <a:r>
              <a:rPr lang="en-US" sz="2400" b="1" i="1" dirty="0" err="1">
                <a:effectLst>
                  <a:outerShdw blurRad="38100" dist="38100" dir="2700000" algn="tl">
                    <a:srgbClr val="000000"/>
                  </a:outerShdw>
                </a:effectLst>
              </a:rPr>
              <a:t>Batan</a:t>
            </a:r>
            <a:r>
              <a:rPr lang="en-US" sz="2400" b="1" i="1" dirty="0">
                <a:effectLst>
                  <a:outerShdw blurRad="38100" dist="38100" dir="2700000" algn="tl">
                    <a:srgbClr val="000000"/>
                  </a:outerShdw>
                </a:effectLst>
              </a:rPr>
              <a:t> et al., 2013;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2013;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2013;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2011).</a:t>
            </a:r>
            <a:endParaRPr lang="en-US" sz="2400" b="1" i="1" dirty="0">
              <a:effectLst>
                <a:outerShdw blurRad="38100" dist="38100" dir="2700000" algn="tl">
                  <a:srgbClr val="000000"/>
                </a:outerShdw>
              </a:effectLst>
            </a:endParaRPr>
          </a:p>
        </p:txBody>
      </p:sp>
      <p:sp>
        <p:nvSpPr>
          <p:cNvPr id="161795" name="Rectangle 3"/>
          <p:cNvSpPr>
            <a:spLocks noGrp="1" noRot="1" noChangeArrowheads="1"/>
          </p:cNvSpPr>
          <p:nvPr>
            <p:ph type="ctrTitle"/>
          </p:nvPr>
        </p:nvSpPr>
        <p:spPr>
          <a:xfrm>
            <a:off x="611188" y="1196975"/>
            <a:ext cx="7772400" cy="647700"/>
          </a:xfrm>
        </p:spPr>
        <p:txBody>
          <a:bodyPr/>
          <a:lstStyle/>
          <a:p>
            <a:pPr eaLnBrk="1" hangingPunct="1">
              <a:defRPr/>
            </a:pPr>
            <a:r>
              <a:rPr lang="tr-TR" b="1" i="1" dirty="0" smtClean="0"/>
              <a:t>INTRODUCTION</a:t>
            </a:r>
            <a:endParaRPr lang="en-US" b="1" i="1" dirty="0" smtClean="0"/>
          </a:p>
        </p:txBody>
      </p:sp>
      <p:grpSp>
        <p:nvGrpSpPr>
          <p:cNvPr id="26633" name="Group 113"/>
          <p:cNvGrpSpPr>
            <a:grpSpLocks/>
          </p:cNvGrpSpPr>
          <p:nvPr/>
        </p:nvGrpSpPr>
        <p:grpSpPr bwMode="auto">
          <a:xfrm>
            <a:off x="11113" y="0"/>
            <a:ext cx="9126537" cy="1119188"/>
            <a:chOff x="7" y="0"/>
            <a:chExt cx="5749" cy="705"/>
          </a:xfrm>
        </p:grpSpPr>
        <p:sp>
          <p:nvSpPr>
            <p:cNvPr id="26638"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26635"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26636"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26637"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6646"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NUMERICAL COMPARISON OF SCIENTIFIC STUDIES MADE ON THE SUBJECT WITH THE PERSPECTIVE OF YEARS</a:t>
            </a:r>
          </a:p>
        </p:txBody>
      </p:sp>
      <p:grpSp>
        <p:nvGrpSpPr>
          <p:cNvPr id="27656" name="Group 113"/>
          <p:cNvGrpSpPr>
            <a:grpSpLocks/>
          </p:cNvGrpSpPr>
          <p:nvPr/>
        </p:nvGrpSpPr>
        <p:grpSpPr bwMode="auto">
          <a:xfrm>
            <a:off x="11113" y="0"/>
            <a:ext cx="9126537" cy="1119188"/>
            <a:chOff x="7" y="0"/>
            <a:chExt cx="5749" cy="705"/>
          </a:xfrm>
        </p:grpSpPr>
        <p:sp>
          <p:nvSpPr>
            <p:cNvPr id="27662"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27658"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27659"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27660"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pic>
        <p:nvPicPr>
          <p:cNvPr id="27661" name="20 Resim"/>
          <p:cNvPicPr>
            <a:picLocks noChangeAspect="1" noChangeArrowheads="1"/>
          </p:cNvPicPr>
          <p:nvPr/>
        </p:nvPicPr>
        <p:blipFill>
          <a:blip r:embed="rId5" cstate="print"/>
          <a:srcRect/>
          <a:stretch>
            <a:fillRect/>
          </a:stretch>
        </p:blipFill>
        <p:spPr bwMode="auto">
          <a:xfrm>
            <a:off x="1412875" y="1916113"/>
            <a:ext cx="6399213" cy="3600450"/>
          </a:xfrm>
          <a:prstGeom prst="rect">
            <a:avLst/>
          </a:prstGeom>
          <a:noFill/>
          <a:ln w="9525">
            <a:noFill/>
            <a:miter lim="800000"/>
            <a:headEnd/>
            <a:tailEnd/>
          </a:ln>
        </p:spPr>
      </p:pic>
      <p:sp>
        <p:nvSpPr>
          <p:cNvPr id="27670"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6"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 action="ppaction://noaction"/>
              </a:rPr>
              <a:t> </a:t>
            </a:r>
            <a:r>
              <a:rPr lang="tr-TR" sz="1300" b="1" i="1"/>
              <a:t>  </a:t>
            </a:r>
            <a:r>
              <a:rPr lang="tr-TR" sz="1300" b="1" i="1">
                <a:hlinkClick r:id="rId9" action="ppaction://hlinksldjump"/>
              </a:rPr>
              <a:t>1</a:t>
            </a:r>
            <a:r>
              <a:rPr lang="tr-TR" sz="1300" b="1" i="1"/>
              <a:t>   </a:t>
            </a:r>
            <a:r>
              <a:rPr lang="tr-TR" sz="1300" b="1" i="1">
                <a:hlinkClick r:id="rId10" action="ppaction://hlinksldjump"/>
              </a:rPr>
              <a:t>2</a:t>
            </a:r>
            <a:r>
              <a:rPr lang="tr-TR" sz="1300" b="1" i="1"/>
              <a:t>   </a:t>
            </a:r>
            <a:r>
              <a:rPr lang="tr-TR" sz="1300" b="1" i="1">
                <a:latin typeface="Tahoma" pitchFamily="34" charset="0"/>
                <a:hlinkClick r:id="rId11" action="ppaction://hlinksldjump"/>
              </a:rPr>
              <a:t>REV</a:t>
            </a:r>
            <a:r>
              <a:rPr lang="tr-TR" sz="1300" b="1" i="1">
                <a:latin typeface="Tahoma" pitchFamily="34" charset="0"/>
              </a:rPr>
              <a:t> </a:t>
            </a:r>
            <a:r>
              <a:rPr lang="tr-TR" sz="1300" b="1" i="1"/>
              <a:t>   </a:t>
            </a:r>
            <a:r>
              <a:rPr lang="tr-TR" sz="1300" b="1" i="1">
                <a:hlinkClick r:id="rId11" action="ppaction://hlinksldjump"/>
              </a:rPr>
              <a:t>3</a:t>
            </a:r>
            <a:r>
              <a:rPr lang="tr-TR" sz="1300" b="1" i="1"/>
              <a:t>   </a:t>
            </a:r>
            <a:r>
              <a:rPr lang="tr-TR" sz="1300" b="1" i="1">
                <a:hlinkClick r:id="rId12" action="ppaction://hlinksldjump"/>
              </a:rPr>
              <a:t>4</a:t>
            </a:r>
            <a:r>
              <a:rPr lang="tr-TR" sz="1300" b="1" i="1"/>
              <a:t>   </a:t>
            </a:r>
            <a:r>
              <a:rPr lang="tr-TR" sz="1300" b="1" i="1">
                <a:hlinkClick r:id="rId13" action="ppaction://hlinksldjump"/>
              </a:rPr>
              <a:t>5</a:t>
            </a:r>
            <a:r>
              <a:rPr lang="tr-TR" sz="1300" b="1" i="1"/>
              <a:t>   </a:t>
            </a:r>
            <a:r>
              <a:rPr lang="tr-TR" sz="1300" b="1" i="1">
                <a:hlinkClick r:id="rId14" action="ppaction://hlinksldjump"/>
              </a:rPr>
              <a:t>6</a:t>
            </a:r>
            <a:r>
              <a:rPr lang="tr-TR" sz="1300" b="1" i="1"/>
              <a:t>  </a:t>
            </a:r>
            <a:r>
              <a:rPr lang="tr-TR" sz="1300" b="1" i="1">
                <a:hlinkClick r:id="rId15" action="ppaction://hlinksldjump"/>
              </a:rPr>
              <a:t>7</a:t>
            </a:r>
            <a:r>
              <a:rPr lang="tr-TR" sz="1300" b="1" i="1"/>
              <a:t>   </a:t>
            </a:r>
            <a:r>
              <a:rPr lang="tr-TR" sz="1300" b="1" i="1">
                <a:hlinkClick r:id="rId16" action="ppaction://hlinksldjump"/>
              </a:rPr>
              <a:t>8</a:t>
            </a:r>
            <a:r>
              <a:rPr lang="tr-TR" sz="1300" b="1" i="1"/>
              <a:t>   </a:t>
            </a:r>
            <a:r>
              <a:rPr lang="tr-TR" sz="1300" b="1" i="1">
                <a:hlinkClick r:id="rId17" action="ppaction://hlinksldjump"/>
              </a:rPr>
              <a:t>9</a:t>
            </a:r>
            <a:r>
              <a:rPr lang="tr-TR" sz="1300" b="1" i="1"/>
              <a:t>   </a:t>
            </a:r>
            <a:r>
              <a:rPr lang="tr-TR" sz="1300" b="1" i="1">
                <a:hlinkClick r:id="rId18" action="ppaction://hlinksldjump"/>
              </a:rPr>
              <a:t>10</a:t>
            </a:r>
            <a:r>
              <a:rPr lang="tr-TR" sz="1300" b="1" i="1"/>
              <a:t>  </a:t>
            </a:r>
            <a:r>
              <a:rPr lang="tr-TR" sz="1300" b="1" i="1">
                <a:latin typeface="Tahoma" pitchFamily="34" charset="0"/>
                <a:hlinkClick r:id="rId19" action="ppaction://hlinksldjump"/>
              </a:rPr>
              <a:t>CONC&amp;DISC</a:t>
            </a:r>
            <a:r>
              <a:rPr lang="tr-TR" sz="1300" b="1" i="1">
                <a:latin typeface="Tahoma" pitchFamily="34" charset="0"/>
              </a:rPr>
              <a:t> </a:t>
            </a:r>
            <a:r>
              <a:rPr lang="tr-TR" sz="1300" b="1" i="1">
                <a:latin typeface="Tahoma" pitchFamily="34" charset="0"/>
                <a:hlinkClick r:id="rId20" action="ppaction://hlinksldjump"/>
              </a:rPr>
              <a:t>THANKS</a:t>
            </a:r>
            <a:endParaRPr lang="en-US" sz="1300" b="1" i="1">
              <a:latin typeface="Tahoma" pitchFamily="34" charset="0"/>
            </a:endParaRPr>
          </a:p>
        </p:txBody>
      </p:sp>
      <p:sp>
        <p:nvSpPr>
          <p:cNvPr id="10242" name="Rectangle 2"/>
          <p:cNvSpPr>
            <a:spLocks noChangeArrowheads="1"/>
          </p:cNvSpPr>
          <p:nvPr/>
        </p:nvSpPr>
        <p:spPr bwMode="auto">
          <a:xfrm>
            <a:off x="0" y="5516563"/>
            <a:ext cx="9144000" cy="822325"/>
          </a:xfrm>
          <a:prstGeom prst="rect">
            <a:avLst/>
          </a:prstGeom>
          <a:noFill/>
          <a:ln w="76200">
            <a:noFill/>
            <a:miter lim="800000"/>
            <a:headEnd/>
            <a:tailEnd/>
          </a:ln>
        </p:spPr>
        <p:txBody>
          <a:bodyPr anchor="ctr">
            <a:spAutoFit/>
          </a:bodyPr>
          <a:lstStyle/>
          <a:p>
            <a:pPr algn="ctr"/>
            <a:r>
              <a:rPr lang="en-US" sz="2400" b="1" i="1">
                <a:effectLst>
                  <a:outerShdw blurRad="38100" dist="38100" dir="2700000" algn="tl">
                    <a:srgbClr val="000000"/>
                  </a:outerShdw>
                </a:effectLst>
              </a:rPr>
              <a:t>In light of the above consideration, the Table 1 and Figure 2 can be concluded without any interpretation as follows:</a:t>
            </a:r>
            <a:endParaRPr lang="tr-TR" sz="2400" b="1" i="1">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idx="4294967295"/>
          </p:nvPr>
        </p:nvSpPr>
        <p:spPr>
          <a:xfrm>
            <a:off x="0" y="1196975"/>
            <a:ext cx="9144000" cy="647700"/>
          </a:xfrm>
        </p:spPr>
        <p:txBody>
          <a:bodyPr/>
          <a:lstStyle/>
          <a:p>
            <a:pPr eaLnBrk="1" hangingPunct="1">
              <a:defRPr/>
            </a:pPr>
            <a:r>
              <a:rPr lang="en-US" sz="2400" b="1" i="1" dirty="0" smtClean="0"/>
              <a:t>NUMERICAL COMPARISON OF SCIENTIFIC STUDIES MADE ON THE SUBJECT WITH THE PERSPECTIVE OF YEARS</a:t>
            </a:r>
          </a:p>
        </p:txBody>
      </p:sp>
      <p:grpSp>
        <p:nvGrpSpPr>
          <p:cNvPr id="114691" name="Group 113"/>
          <p:cNvGrpSpPr>
            <a:grpSpLocks/>
          </p:cNvGrpSpPr>
          <p:nvPr/>
        </p:nvGrpSpPr>
        <p:grpSpPr bwMode="auto">
          <a:xfrm>
            <a:off x="11113" y="0"/>
            <a:ext cx="9126537" cy="1119188"/>
            <a:chOff x="7" y="0"/>
            <a:chExt cx="5749" cy="705"/>
          </a:xfrm>
        </p:grpSpPr>
        <p:sp>
          <p:nvSpPr>
            <p:cNvPr id="114692"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14696"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14697"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14698"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pic>
        <p:nvPicPr>
          <p:cNvPr id="114699" name="20 Resim"/>
          <p:cNvPicPr>
            <a:picLocks noChangeAspect="1" noChangeArrowheads="1"/>
          </p:cNvPicPr>
          <p:nvPr/>
        </p:nvPicPr>
        <p:blipFill>
          <a:blip r:embed="rId5" cstate="print"/>
          <a:srcRect/>
          <a:stretch>
            <a:fillRect/>
          </a:stretch>
        </p:blipFill>
        <p:spPr bwMode="auto">
          <a:xfrm>
            <a:off x="1412875" y="1916113"/>
            <a:ext cx="6399213" cy="3600450"/>
          </a:xfrm>
          <a:prstGeom prst="rect">
            <a:avLst/>
          </a:prstGeom>
          <a:noFill/>
          <a:ln w="9525">
            <a:noFill/>
            <a:miter lim="800000"/>
            <a:headEnd/>
            <a:tailEnd/>
          </a:ln>
        </p:spPr>
      </p:pic>
      <p:sp>
        <p:nvSpPr>
          <p:cNvPr id="114700"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6"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 action="ppaction://noaction"/>
              </a:rPr>
              <a:t> </a:t>
            </a:r>
            <a:r>
              <a:rPr lang="tr-TR" sz="1300" b="1" i="1"/>
              <a:t>  </a:t>
            </a:r>
            <a:r>
              <a:rPr lang="tr-TR" sz="1300" b="1" i="1">
                <a:hlinkClick r:id="rId9" action="ppaction://hlinksldjump"/>
              </a:rPr>
              <a:t>1</a:t>
            </a:r>
            <a:r>
              <a:rPr lang="tr-TR" sz="1300" b="1" i="1"/>
              <a:t>   </a:t>
            </a:r>
            <a:r>
              <a:rPr lang="tr-TR" sz="1300" b="1" i="1">
                <a:hlinkClick r:id="rId10" action="ppaction://hlinksldjump"/>
              </a:rPr>
              <a:t>2</a:t>
            </a:r>
            <a:r>
              <a:rPr lang="tr-TR" sz="1300" b="1" i="1"/>
              <a:t>   </a:t>
            </a:r>
            <a:r>
              <a:rPr lang="tr-TR" sz="1300" b="1" i="1">
                <a:latin typeface="Tahoma" pitchFamily="34" charset="0"/>
                <a:hlinkClick r:id="rId11" action="ppaction://hlinksldjump"/>
              </a:rPr>
              <a:t>REV</a:t>
            </a:r>
            <a:r>
              <a:rPr lang="tr-TR" sz="1300" b="1" i="1">
                <a:latin typeface="Tahoma" pitchFamily="34" charset="0"/>
              </a:rPr>
              <a:t> </a:t>
            </a:r>
            <a:r>
              <a:rPr lang="tr-TR" sz="1300" b="1" i="1"/>
              <a:t>   </a:t>
            </a:r>
            <a:r>
              <a:rPr lang="tr-TR" sz="1300" b="1" i="1">
                <a:hlinkClick r:id="rId11" action="ppaction://hlinksldjump"/>
              </a:rPr>
              <a:t>3</a:t>
            </a:r>
            <a:r>
              <a:rPr lang="tr-TR" sz="1300" b="1" i="1"/>
              <a:t>   </a:t>
            </a:r>
            <a:r>
              <a:rPr lang="tr-TR" sz="1300" b="1" i="1">
                <a:hlinkClick r:id="rId12" action="ppaction://hlinksldjump"/>
              </a:rPr>
              <a:t>4</a:t>
            </a:r>
            <a:r>
              <a:rPr lang="tr-TR" sz="1300" b="1" i="1"/>
              <a:t>   </a:t>
            </a:r>
            <a:r>
              <a:rPr lang="tr-TR" sz="1300" b="1" i="1">
                <a:hlinkClick r:id="rId13" action="ppaction://hlinksldjump"/>
              </a:rPr>
              <a:t>5</a:t>
            </a:r>
            <a:r>
              <a:rPr lang="tr-TR" sz="1300" b="1" i="1"/>
              <a:t>   </a:t>
            </a:r>
            <a:r>
              <a:rPr lang="tr-TR" sz="1300" b="1" i="1">
                <a:hlinkClick r:id="rId14" action="ppaction://hlinksldjump"/>
              </a:rPr>
              <a:t>6</a:t>
            </a:r>
            <a:r>
              <a:rPr lang="tr-TR" sz="1300" b="1" i="1"/>
              <a:t>  </a:t>
            </a:r>
            <a:r>
              <a:rPr lang="tr-TR" sz="1300" b="1" i="1">
                <a:hlinkClick r:id="rId15" action="ppaction://hlinksldjump"/>
              </a:rPr>
              <a:t>7</a:t>
            </a:r>
            <a:r>
              <a:rPr lang="tr-TR" sz="1300" b="1" i="1"/>
              <a:t>   </a:t>
            </a:r>
            <a:r>
              <a:rPr lang="tr-TR" sz="1300" b="1" i="1">
                <a:hlinkClick r:id="rId16" action="ppaction://hlinksldjump"/>
              </a:rPr>
              <a:t>8</a:t>
            </a:r>
            <a:r>
              <a:rPr lang="tr-TR" sz="1300" b="1" i="1"/>
              <a:t>   </a:t>
            </a:r>
            <a:r>
              <a:rPr lang="tr-TR" sz="1300" b="1" i="1">
                <a:hlinkClick r:id="rId17" action="ppaction://hlinksldjump"/>
              </a:rPr>
              <a:t>9</a:t>
            </a:r>
            <a:r>
              <a:rPr lang="tr-TR" sz="1300" b="1" i="1"/>
              <a:t>   </a:t>
            </a:r>
            <a:r>
              <a:rPr lang="tr-TR" sz="1300" b="1" i="1">
                <a:hlinkClick r:id="rId18" action="ppaction://hlinksldjump"/>
              </a:rPr>
              <a:t>10</a:t>
            </a:r>
            <a:r>
              <a:rPr lang="tr-TR" sz="1300" b="1" i="1"/>
              <a:t>  </a:t>
            </a:r>
            <a:r>
              <a:rPr lang="tr-TR" sz="1300" b="1" i="1">
                <a:latin typeface="Tahoma" pitchFamily="34" charset="0"/>
                <a:hlinkClick r:id="rId19" action="ppaction://hlinksldjump"/>
              </a:rPr>
              <a:t>CONC&amp;DISC</a:t>
            </a:r>
            <a:r>
              <a:rPr lang="tr-TR" sz="1300" b="1" i="1">
                <a:latin typeface="Tahoma" pitchFamily="34" charset="0"/>
              </a:rPr>
              <a:t> </a:t>
            </a:r>
            <a:r>
              <a:rPr lang="tr-TR" sz="1300" b="1" i="1">
                <a:latin typeface="Tahoma" pitchFamily="34" charset="0"/>
                <a:hlinkClick r:id="rId20" action="ppaction://hlinksldjump"/>
              </a:rPr>
              <a:t>THANKS</a:t>
            </a:r>
            <a:endParaRPr lang="en-US" sz="1300" b="1" i="1">
              <a:latin typeface="Tahoma" pitchFamily="34" charset="0"/>
            </a:endParaRPr>
          </a:p>
        </p:txBody>
      </p:sp>
      <p:sp>
        <p:nvSpPr>
          <p:cNvPr id="10242" name="Rectangle 2"/>
          <p:cNvSpPr>
            <a:spLocks noChangeArrowheads="1"/>
          </p:cNvSpPr>
          <p:nvPr/>
        </p:nvSpPr>
        <p:spPr bwMode="auto">
          <a:xfrm>
            <a:off x="0" y="5607050"/>
            <a:ext cx="9144000" cy="641350"/>
          </a:xfrm>
          <a:prstGeom prst="rect">
            <a:avLst/>
          </a:prstGeom>
          <a:noFill/>
          <a:ln w="76200">
            <a:noFill/>
            <a:miter lim="800000"/>
            <a:headEnd/>
            <a:tailEnd/>
          </a:ln>
        </p:spPr>
        <p:txBody>
          <a:bodyPr anchor="ctr">
            <a:spAutoFit/>
          </a:bodyPr>
          <a:lstStyle/>
          <a:p>
            <a:pPr algn="ctr"/>
            <a:r>
              <a:rPr lang="en-US" b="1" i="1">
                <a:effectLst>
                  <a:outerShdw blurRad="38100" dist="38100" dir="2700000" algn="tl">
                    <a:srgbClr val="000000"/>
                  </a:outerShdw>
                </a:effectLst>
              </a:rPr>
              <a:t>Although the problem in ozone layer was recognized by the scientists in 1980, however in this year the GCC was not yet.</a:t>
            </a:r>
            <a:endParaRPr lang="tr-TR" b="1" i="1">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idx="4294967295"/>
          </p:nvPr>
        </p:nvSpPr>
        <p:spPr>
          <a:xfrm>
            <a:off x="0" y="1196975"/>
            <a:ext cx="9144000" cy="647700"/>
          </a:xfrm>
        </p:spPr>
        <p:txBody>
          <a:bodyPr/>
          <a:lstStyle/>
          <a:p>
            <a:pPr eaLnBrk="1" hangingPunct="1">
              <a:defRPr/>
            </a:pPr>
            <a:r>
              <a:rPr lang="en-US" sz="2400" b="1" i="1" dirty="0" smtClean="0"/>
              <a:t>NUMERICAL COMPARISON OF SCIENTIFIC STUDIES MADE ON THE SUBJECT WITH THE PERSPECTIVE OF YEARS</a:t>
            </a:r>
          </a:p>
        </p:txBody>
      </p:sp>
      <p:grpSp>
        <p:nvGrpSpPr>
          <p:cNvPr id="115715" name="Group 113"/>
          <p:cNvGrpSpPr>
            <a:grpSpLocks/>
          </p:cNvGrpSpPr>
          <p:nvPr/>
        </p:nvGrpSpPr>
        <p:grpSpPr bwMode="auto">
          <a:xfrm>
            <a:off x="11113" y="0"/>
            <a:ext cx="9126537" cy="1119188"/>
            <a:chOff x="7" y="0"/>
            <a:chExt cx="5749" cy="705"/>
          </a:xfrm>
        </p:grpSpPr>
        <p:sp>
          <p:nvSpPr>
            <p:cNvPr id="115716"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15720"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15721"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15722"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pic>
        <p:nvPicPr>
          <p:cNvPr id="115723" name="20 Resim"/>
          <p:cNvPicPr>
            <a:picLocks noChangeAspect="1" noChangeArrowheads="1"/>
          </p:cNvPicPr>
          <p:nvPr/>
        </p:nvPicPr>
        <p:blipFill>
          <a:blip r:embed="rId5" cstate="print"/>
          <a:srcRect/>
          <a:stretch>
            <a:fillRect/>
          </a:stretch>
        </p:blipFill>
        <p:spPr bwMode="auto">
          <a:xfrm>
            <a:off x="1412875" y="1916113"/>
            <a:ext cx="6399213" cy="3600450"/>
          </a:xfrm>
          <a:prstGeom prst="rect">
            <a:avLst/>
          </a:prstGeom>
          <a:noFill/>
          <a:ln w="9525">
            <a:noFill/>
            <a:miter lim="800000"/>
            <a:headEnd/>
            <a:tailEnd/>
          </a:ln>
        </p:spPr>
      </p:pic>
      <p:sp>
        <p:nvSpPr>
          <p:cNvPr id="115724"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6"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 action="ppaction://noaction"/>
              </a:rPr>
              <a:t> </a:t>
            </a:r>
            <a:r>
              <a:rPr lang="tr-TR" sz="1300" b="1" i="1"/>
              <a:t>  </a:t>
            </a:r>
            <a:r>
              <a:rPr lang="tr-TR" sz="1300" b="1" i="1">
                <a:hlinkClick r:id="rId9" action="ppaction://hlinksldjump"/>
              </a:rPr>
              <a:t>1</a:t>
            </a:r>
            <a:r>
              <a:rPr lang="tr-TR" sz="1300" b="1" i="1"/>
              <a:t>   </a:t>
            </a:r>
            <a:r>
              <a:rPr lang="tr-TR" sz="1300" b="1" i="1">
                <a:hlinkClick r:id="rId10" action="ppaction://hlinksldjump"/>
              </a:rPr>
              <a:t>2</a:t>
            </a:r>
            <a:r>
              <a:rPr lang="tr-TR" sz="1300" b="1" i="1"/>
              <a:t>   </a:t>
            </a:r>
            <a:r>
              <a:rPr lang="tr-TR" sz="1300" b="1" i="1">
                <a:latin typeface="Tahoma" pitchFamily="34" charset="0"/>
                <a:hlinkClick r:id="rId11" action="ppaction://hlinksldjump"/>
              </a:rPr>
              <a:t>REV</a:t>
            </a:r>
            <a:r>
              <a:rPr lang="tr-TR" sz="1300" b="1" i="1">
                <a:latin typeface="Tahoma" pitchFamily="34" charset="0"/>
              </a:rPr>
              <a:t> </a:t>
            </a:r>
            <a:r>
              <a:rPr lang="tr-TR" sz="1300" b="1" i="1"/>
              <a:t>   </a:t>
            </a:r>
            <a:r>
              <a:rPr lang="tr-TR" sz="1300" b="1" i="1">
                <a:hlinkClick r:id="rId11" action="ppaction://hlinksldjump"/>
              </a:rPr>
              <a:t>3</a:t>
            </a:r>
            <a:r>
              <a:rPr lang="tr-TR" sz="1300" b="1" i="1"/>
              <a:t>   </a:t>
            </a:r>
            <a:r>
              <a:rPr lang="tr-TR" sz="1300" b="1" i="1">
                <a:hlinkClick r:id="rId12" action="ppaction://hlinksldjump"/>
              </a:rPr>
              <a:t>4</a:t>
            </a:r>
            <a:r>
              <a:rPr lang="tr-TR" sz="1300" b="1" i="1"/>
              <a:t>   </a:t>
            </a:r>
            <a:r>
              <a:rPr lang="tr-TR" sz="1300" b="1" i="1">
                <a:hlinkClick r:id="rId13" action="ppaction://hlinksldjump"/>
              </a:rPr>
              <a:t>5</a:t>
            </a:r>
            <a:r>
              <a:rPr lang="tr-TR" sz="1300" b="1" i="1"/>
              <a:t>   </a:t>
            </a:r>
            <a:r>
              <a:rPr lang="tr-TR" sz="1300" b="1" i="1">
                <a:hlinkClick r:id="rId14" action="ppaction://hlinksldjump"/>
              </a:rPr>
              <a:t>6</a:t>
            </a:r>
            <a:r>
              <a:rPr lang="tr-TR" sz="1300" b="1" i="1"/>
              <a:t>  </a:t>
            </a:r>
            <a:r>
              <a:rPr lang="tr-TR" sz="1300" b="1" i="1">
                <a:hlinkClick r:id="rId15" action="ppaction://hlinksldjump"/>
              </a:rPr>
              <a:t>7</a:t>
            </a:r>
            <a:r>
              <a:rPr lang="tr-TR" sz="1300" b="1" i="1"/>
              <a:t>   </a:t>
            </a:r>
            <a:r>
              <a:rPr lang="tr-TR" sz="1300" b="1" i="1">
                <a:hlinkClick r:id="rId16" action="ppaction://hlinksldjump"/>
              </a:rPr>
              <a:t>8</a:t>
            </a:r>
            <a:r>
              <a:rPr lang="tr-TR" sz="1300" b="1" i="1"/>
              <a:t>   </a:t>
            </a:r>
            <a:r>
              <a:rPr lang="tr-TR" sz="1300" b="1" i="1">
                <a:hlinkClick r:id="rId17" action="ppaction://hlinksldjump"/>
              </a:rPr>
              <a:t>9</a:t>
            </a:r>
            <a:r>
              <a:rPr lang="tr-TR" sz="1300" b="1" i="1"/>
              <a:t>   </a:t>
            </a:r>
            <a:r>
              <a:rPr lang="tr-TR" sz="1300" b="1" i="1">
                <a:hlinkClick r:id="rId18" action="ppaction://hlinksldjump"/>
              </a:rPr>
              <a:t>10</a:t>
            </a:r>
            <a:r>
              <a:rPr lang="tr-TR" sz="1300" b="1" i="1"/>
              <a:t>  </a:t>
            </a:r>
            <a:r>
              <a:rPr lang="tr-TR" sz="1300" b="1" i="1">
                <a:latin typeface="Tahoma" pitchFamily="34" charset="0"/>
                <a:hlinkClick r:id="rId19" action="ppaction://hlinksldjump"/>
              </a:rPr>
              <a:t>CONC&amp;DISC</a:t>
            </a:r>
            <a:r>
              <a:rPr lang="tr-TR" sz="1300" b="1" i="1">
                <a:latin typeface="Tahoma" pitchFamily="34" charset="0"/>
              </a:rPr>
              <a:t> </a:t>
            </a:r>
            <a:r>
              <a:rPr lang="tr-TR" sz="1300" b="1" i="1">
                <a:latin typeface="Tahoma" pitchFamily="34" charset="0"/>
                <a:hlinkClick r:id="rId20" action="ppaction://hlinksldjump"/>
              </a:rPr>
              <a:t>THANKS</a:t>
            </a:r>
            <a:endParaRPr lang="en-US" sz="1300" b="1" i="1">
              <a:latin typeface="Tahoma" pitchFamily="34" charset="0"/>
            </a:endParaRPr>
          </a:p>
        </p:txBody>
      </p:sp>
      <p:sp>
        <p:nvSpPr>
          <p:cNvPr id="10242" name="Rectangle 2"/>
          <p:cNvSpPr>
            <a:spLocks noChangeArrowheads="1"/>
          </p:cNvSpPr>
          <p:nvPr/>
        </p:nvSpPr>
        <p:spPr bwMode="auto">
          <a:xfrm>
            <a:off x="0" y="5607050"/>
            <a:ext cx="9144000" cy="641350"/>
          </a:xfrm>
          <a:prstGeom prst="rect">
            <a:avLst/>
          </a:prstGeom>
          <a:noFill/>
          <a:ln w="76200">
            <a:noFill/>
            <a:miter lim="800000"/>
            <a:headEnd/>
            <a:tailEnd/>
          </a:ln>
        </p:spPr>
        <p:txBody>
          <a:bodyPr anchor="ctr">
            <a:spAutoFit/>
          </a:bodyPr>
          <a:lstStyle/>
          <a:p>
            <a:pPr algn="ctr"/>
            <a:r>
              <a:rPr lang="en-US" b="1" i="1">
                <a:effectLst>
                  <a:outerShdw blurRad="38100" dist="38100" dir="2700000" algn="tl">
                    <a:srgbClr val="000000"/>
                  </a:outerShdw>
                </a:effectLst>
              </a:rPr>
              <a:t>For the first 11 years, the scientists have interested in both two topics with an increase trend year by year. This increase is more significant for GCC.</a:t>
            </a:r>
            <a:endParaRPr lang="tr-TR" b="1" i="1">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idx="4294967295"/>
          </p:nvPr>
        </p:nvSpPr>
        <p:spPr>
          <a:xfrm>
            <a:off x="0" y="1196975"/>
            <a:ext cx="9144000" cy="647700"/>
          </a:xfrm>
        </p:spPr>
        <p:txBody>
          <a:bodyPr/>
          <a:lstStyle/>
          <a:p>
            <a:pPr eaLnBrk="1" hangingPunct="1">
              <a:defRPr/>
            </a:pPr>
            <a:r>
              <a:rPr lang="en-US" sz="2400" b="1" i="1" dirty="0" smtClean="0"/>
              <a:t>NUMERICAL COMPARISON OF SCIENTIFIC STUDIES MADE ON THE SUBJECT WITH THE PERSPECTIVE OF YEARS</a:t>
            </a:r>
          </a:p>
        </p:txBody>
      </p:sp>
      <p:grpSp>
        <p:nvGrpSpPr>
          <p:cNvPr id="116739" name="Group 113"/>
          <p:cNvGrpSpPr>
            <a:grpSpLocks/>
          </p:cNvGrpSpPr>
          <p:nvPr/>
        </p:nvGrpSpPr>
        <p:grpSpPr bwMode="auto">
          <a:xfrm>
            <a:off x="11113" y="0"/>
            <a:ext cx="9126537" cy="1119188"/>
            <a:chOff x="7" y="0"/>
            <a:chExt cx="5749" cy="705"/>
          </a:xfrm>
        </p:grpSpPr>
        <p:sp>
          <p:nvSpPr>
            <p:cNvPr id="116740"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16744"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16745"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16746"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pic>
        <p:nvPicPr>
          <p:cNvPr id="116747" name="20 Resim"/>
          <p:cNvPicPr>
            <a:picLocks noChangeAspect="1" noChangeArrowheads="1"/>
          </p:cNvPicPr>
          <p:nvPr/>
        </p:nvPicPr>
        <p:blipFill>
          <a:blip r:embed="rId5" cstate="print"/>
          <a:srcRect/>
          <a:stretch>
            <a:fillRect/>
          </a:stretch>
        </p:blipFill>
        <p:spPr bwMode="auto">
          <a:xfrm>
            <a:off x="1412875" y="1916113"/>
            <a:ext cx="6399213" cy="3600450"/>
          </a:xfrm>
          <a:prstGeom prst="rect">
            <a:avLst/>
          </a:prstGeom>
          <a:noFill/>
          <a:ln w="9525">
            <a:noFill/>
            <a:miter lim="800000"/>
            <a:headEnd/>
            <a:tailEnd/>
          </a:ln>
        </p:spPr>
      </p:pic>
      <p:sp>
        <p:nvSpPr>
          <p:cNvPr id="116748"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6"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 action="ppaction://noaction"/>
              </a:rPr>
              <a:t> </a:t>
            </a:r>
            <a:r>
              <a:rPr lang="tr-TR" sz="1300" b="1" i="1"/>
              <a:t>  </a:t>
            </a:r>
            <a:r>
              <a:rPr lang="tr-TR" sz="1300" b="1" i="1">
                <a:hlinkClick r:id="rId9" action="ppaction://hlinksldjump"/>
              </a:rPr>
              <a:t>1</a:t>
            </a:r>
            <a:r>
              <a:rPr lang="tr-TR" sz="1300" b="1" i="1"/>
              <a:t>   </a:t>
            </a:r>
            <a:r>
              <a:rPr lang="tr-TR" sz="1300" b="1" i="1">
                <a:hlinkClick r:id="rId10" action="ppaction://hlinksldjump"/>
              </a:rPr>
              <a:t>2</a:t>
            </a:r>
            <a:r>
              <a:rPr lang="tr-TR" sz="1300" b="1" i="1"/>
              <a:t>   </a:t>
            </a:r>
            <a:r>
              <a:rPr lang="tr-TR" sz="1300" b="1" i="1">
                <a:latin typeface="Tahoma" pitchFamily="34" charset="0"/>
                <a:hlinkClick r:id="rId11" action="ppaction://hlinksldjump"/>
              </a:rPr>
              <a:t>REV</a:t>
            </a:r>
            <a:r>
              <a:rPr lang="tr-TR" sz="1300" b="1" i="1">
                <a:latin typeface="Tahoma" pitchFamily="34" charset="0"/>
              </a:rPr>
              <a:t> </a:t>
            </a:r>
            <a:r>
              <a:rPr lang="tr-TR" sz="1300" b="1" i="1"/>
              <a:t>   </a:t>
            </a:r>
            <a:r>
              <a:rPr lang="tr-TR" sz="1300" b="1" i="1">
                <a:hlinkClick r:id="rId11" action="ppaction://hlinksldjump"/>
              </a:rPr>
              <a:t>3</a:t>
            </a:r>
            <a:r>
              <a:rPr lang="tr-TR" sz="1300" b="1" i="1"/>
              <a:t>   </a:t>
            </a:r>
            <a:r>
              <a:rPr lang="tr-TR" sz="1300" b="1" i="1">
                <a:hlinkClick r:id="rId12" action="ppaction://hlinksldjump"/>
              </a:rPr>
              <a:t>4</a:t>
            </a:r>
            <a:r>
              <a:rPr lang="tr-TR" sz="1300" b="1" i="1"/>
              <a:t>   </a:t>
            </a:r>
            <a:r>
              <a:rPr lang="tr-TR" sz="1300" b="1" i="1">
                <a:hlinkClick r:id="rId13" action="ppaction://hlinksldjump"/>
              </a:rPr>
              <a:t>5</a:t>
            </a:r>
            <a:r>
              <a:rPr lang="tr-TR" sz="1300" b="1" i="1"/>
              <a:t>   </a:t>
            </a:r>
            <a:r>
              <a:rPr lang="tr-TR" sz="1300" b="1" i="1">
                <a:hlinkClick r:id="rId14" action="ppaction://hlinksldjump"/>
              </a:rPr>
              <a:t>6</a:t>
            </a:r>
            <a:r>
              <a:rPr lang="tr-TR" sz="1300" b="1" i="1"/>
              <a:t>  </a:t>
            </a:r>
            <a:r>
              <a:rPr lang="tr-TR" sz="1300" b="1" i="1">
                <a:hlinkClick r:id="rId15" action="ppaction://hlinksldjump"/>
              </a:rPr>
              <a:t>7</a:t>
            </a:r>
            <a:r>
              <a:rPr lang="tr-TR" sz="1300" b="1" i="1"/>
              <a:t>   </a:t>
            </a:r>
            <a:r>
              <a:rPr lang="tr-TR" sz="1300" b="1" i="1">
                <a:hlinkClick r:id="rId16" action="ppaction://hlinksldjump"/>
              </a:rPr>
              <a:t>8</a:t>
            </a:r>
            <a:r>
              <a:rPr lang="tr-TR" sz="1300" b="1" i="1"/>
              <a:t>   </a:t>
            </a:r>
            <a:r>
              <a:rPr lang="tr-TR" sz="1300" b="1" i="1">
                <a:hlinkClick r:id="rId17" action="ppaction://hlinksldjump"/>
              </a:rPr>
              <a:t>9</a:t>
            </a:r>
            <a:r>
              <a:rPr lang="tr-TR" sz="1300" b="1" i="1"/>
              <a:t>   </a:t>
            </a:r>
            <a:r>
              <a:rPr lang="tr-TR" sz="1300" b="1" i="1">
                <a:hlinkClick r:id="rId18" action="ppaction://hlinksldjump"/>
              </a:rPr>
              <a:t>10</a:t>
            </a:r>
            <a:r>
              <a:rPr lang="tr-TR" sz="1300" b="1" i="1"/>
              <a:t>  </a:t>
            </a:r>
            <a:r>
              <a:rPr lang="tr-TR" sz="1300" b="1" i="1">
                <a:latin typeface="Tahoma" pitchFamily="34" charset="0"/>
                <a:hlinkClick r:id="rId19" action="ppaction://hlinksldjump"/>
              </a:rPr>
              <a:t>CONC&amp;DISC</a:t>
            </a:r>
            <a:r>
              <a:rPr lang="tr-TR" sz="1300" b="1" i="1">
                <a:latin typeface="Tahoma" pitchFamily="34" charset="0"/>
              </a:rPr>
              <a:t> </a:t>
            </a:r>
            <a:r>
              <a:rPr lang="tr-TR" sz="1300" b="1" i="1">
                <a:latin typeface="Tahoma" pitchFamily="34" charset="0"/>
                <a:hlinkClick r:id="rId20" action="ppaction://hlinksldjump"/>
              </a:rPr>
              <a:t>THANKS</a:t>
            </a:r>
            <a:endParaRPr lang="en-US" sz="1300" b="1" i="1">
              <a:latin typeface="Tahoma" pitchFamily="34" charset="0"/>
            </a:endParaRPr>
          </a:p>
        </p:txBody>
      </p:sp>
      <p:sp>
        <p:nvSpPr>
          <p:cNvPr id="10242" name="Rectangle 2"/>
          <p:cNvSpPr>
            <a:spLocks noChangeArrowheads="1"/>
          </p:cNvSpPr>
          <p:nvPr/>
        </p:nvSpPr>
        <p:spPr bwMode="auto">
          <a:xfrm>
            <a:off x="0" y="5607050"/>
            <a:ext cx="9144000" cy="641350"/>
          </a:xfrm>
          <a:prstGeom prst="rect">
            <a:avLst/>
          </a:prstGeom>
          <a:noFill/>
          <a:ln w="76200">
            <a:noFill/>
            <a:miter lim="800000"/>
            <a:headEnd/>
            <a:tailEnd/>
          </a:ln>
        </p:spPr>
        <p:txBody>
          <a:bodyPr anchor="ctr">
            <a:spAutoFit/>
          </a:bodyPr>
          <a:lstStyle/>
          <a:p>
            <a:pPr algn="ctr"/>
            <a:r>
              <a:rPr lang="en-US" b="1" i="1">
                <a:effectLst>
                  <a:outerShdw blurRad="38100" dist="38100" dir="2700000" algn="tl">
                    <a:srgbClr val="000000"/>
                  </a:outerShdw>
                </a:effectLst>
              </a:rPr>
              <a:t>After 1990 the scientists have left the ozone layer depletion and instead they have preferred to interest in GCC. </a:t>
            </a:r>
            <a:endParaRPr lang="tr-TR" b="1" i="1">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idx="4294967295"/>
          </p:nvPr>
        </p:nvSpPr>
        <p:spPr>
          <a:xfrm>
            <a:off x="0" y="1196975"/>
            <a:ext cx="9144000" cy="647700"/>
          </a:xfrm>
        </p:spPr>
        <p:txBody>
          <a:bodyPr/>
          <a:lstStyle/>
          <a:p>
            <a:pPr eaLnBrk="1" hangingPunct="1">
              <a:defRPr/>
            </a:pPr>
            <a:r>
              <a:rPr lang="en-US" sz="2400" b="1" i="1" dirty="0" smtClean="0"/>
              <a:t>NUMERICAL COMPARISON OF SCIENTIFIC STUDIES MADE ON THE SUBJECT WITH THE PERSPECTIVE OF YEARS</a:t>
            </a:r>
          </a:p>
        </p:txBody>
      </p:sp>
      <p:grpSp>
        <p:nvGrpSpPr>
          <p:cNvPr id="117763" name="Group 113"/>
          <p:cNvGrpSpPr>
            <a:grpSpLocks/>
          </p:cNvGrpSpPr>
          <p:nvPr/>
        </p:nvGrpSpPr>
        <p:grpSpPr bwMode="auto">
          <a:xfrm>
            <a:off x="11113" y="0"/>
            <a:ext cx="9126537" cy="1119188"/>
            <a:chOff x="7" y="0"/>
            <a:chExt cx="5749" cy="705"/>
          </a:xfrm>
        </p:grpSpPr>
        <p:sp>
          <p:nvSpPr>
            <p:cNvPr id="117764"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17768"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17769"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17770"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pic>
        <p:nvPicPr>
          <p:cNvPr id="117771" name="20 Resim"/>
          <p:cNvPicPr>
            <a:picLocks noChangeAspect="1" noChangeArrowheads="1"/>
          </p:cNvPicPr>
          <p:nvPr/>
        </p:nvPicPr>
        <p:blipFill>
          <a:blip r:embed="rId5" cstate="print"/>
          <a:srcRect/>
          <a:stretch>
            <a:fillRect/>
          </a:stretch>
        </p:blipFill>
        <p:spPr bwMode="auto">
          <a:xfrm>
            <a:off x="1412875" y="1916113"/>
            <a:ext cx="6399213" cy="3600450"/>
          </a:xfrm>
          <a:prstGeom prst="rect">
            <a:avLst/>
          </a:prstGeom>
          <a:noFill/>
          <a:ln w="9525">
            <a:noFill/>
            <a:miter lim="800000"/>
            <a:headEnd/>
            <a:tailEnd/>
          </a:ln>
        </p:spPr>
      </p:pic>
      <p:sp>
        <p:nvSpPr>
          <p:cNvPr id="117772"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6"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 action="ppaction://noaction"/>
              </a:rPr>
              <a:t> </a:t>
            </a:r>
            <a:r>
              <a:rPr lang="tr-TR" sz="1300" b="1" i="1"/>
              <a:t>  </a:t>
            </a:r>
            <a:r>
              <a:rPr lang="tr-TR" sz="1300" b="1" i="1">
                <a:hlinkClick r:id="rId9" action="ppaction://hlinksldjump"/>
              </a:rPr>
              <a:t>1</a:t>
            </a:r>
            <a:r>
              <a:rPr lang="tr-TR" sz="1300" b="1" i="1"/>
              <a:t>   </a:t>
            </a:r>
            <a:r>
              <a:rPr lang="tr-TR" sz="1300" b="1" i="1">
                <a:hlinkClick r:id="rId10" action="ppaction://hlinksldjump"/>
              </a:rPr>
              <a:t>2</a:t>
            </a:r>
            <a:r>
              <a:rPr lang="tr-TR" sz="1300" b="1" i="1"/>
              <a:t>   </a:t>
            </a:r>
            <a:r>
              <a:rPr lang="tr-TR" sz="1300" b="1" i="1">
                <a:latin typeface="Tahoma" pitchFamily="34" charset="0"/>
                <a:hlinkClick r:id="rId11" action="ppaction://hlinksldjump"/>
              </a:rPr>
              <a:t>REV</a:t>
            </a:r>
            <a:r>
              <a:rPr lang="tr-TR" sz="1300" b="1" i="1">
                <a:latin typeface="Tahoma" pitchFamily="34" charset="0"/>
              </a:rPr>
              <a:t> </a:t>
            </a:r>
            <a:r>
              <a:rPr lang="tr-TR" sz="1300" b="1" i="1"/>
              <a:t>   </a:t>
            </a:r>
            <a:r>
              <a:rPr lang="tr-TR" sz="1300" b="1" i="1">
                <a:hlinkClick r:id="rId11" action="ppaction://hlinksldjump"/>
              </a:rPr>
              <a:t>3</a:t>
            </a:r>
            <a:r>
              <a:rPr lang="tr-TR" sz="1300" b="1" i="1"/>
              <a:t>   </a:t>
            </a:r>
            <a:r>
              <a:rPr lang="tr-TR" sz="1300" b="1" i="1">
                <a:hlinkClick r:id="rId12" action="ppaction://hlinksldjump"/>
              </a:rPr>
              <a:t>4</a:t>
            </a:r>
            <a:r>
              <a:rPr lang="tr-TR" sz="1300" b="1" i="1"/>
              <a:t>   </a:t>
            </a:r>
            <a:r>
              <a:rPr lang="tr-TR" sz="1300" b="1" i="1">
                <a:hlinkClick r:id="rId13" action="ppaction://hlinksldjump"/>
              </a:rPr>
              <a:t>5</a:t>
            </a:r>
            <a:r>
              <a:rPr lang="tr-TR" sz="1300" b="1" i="1"/>
              <a:t>   </a:t>
            </a:r>
            <a:r>
              <a:rPr lang="tr-TR" sz="1300" b="1" i="1">
                <a:hlinkClick r:id="rId14" action="ppaction://hlinksldjump"/>
              </a:rPr>
              <a:t>6</a:t>
            </a:r>
            <a:r>
              <a:rPr lang="tr-TR" sz="1300" b="1" i="1"/>
              <a:t>  </a:t>
            </a:r>
            <a:r>
              <a:rPr lang="tr-TR" sz="1300" b="1" i="1">
                <a:hlinkClick r:id="rId15" action="ppaction://hlinksldjump"/>
              </a:rPr>
              <a:t>7</a:t>
            </a:r>
            <a:r>
              <a:rPr lang="tr-TR" sz="1300" b="1" i="1"/>
              <a:t>   </a:t>
            </a:r>
            <a:r>
              <a:rPr lang="tr-TR" sz="1300" b="1" i="1">
                <a:hlinkClick r:id="rId16" action="ppaction://hlinksldjump"/>
              </a:rPr>
              <a:t>8</a:t>
            </a:r>
            <a:r>
              <a:rPr lang="tr-TR" sz="1300" b="1" i="1"/>
              <a:t>   </a:t>
            </a:r>
            <a:r>
              <a:rPr lang="tr-TR" sz="1300" b="1" i="1">
                <a:hlinkClick r:id="rId17" action="ppaction://hlinksldjump"/>
              </a:rPr>
              <a:t>9</a:t>
            </a:r>
            <a:r>
              <a:rPr lang="tr-TR" sz="1300" b="1" i="1"/>
              <a:t>   </a:t>
            </a:r>
            <a:r>
              <a:rPr lang="tr-TR" sz="1300" b="1" i="1">
                <a:hlinkClick r:id="rId18" action="ppaction://hlinksldjump"/>
              </a:rPr>
              <a:t>10</a:t>
            </a:r>
            <a:r>
              <a:rPr lang="tr-TR" sz="1300" b="1" i="1"/>
              <a:t>  </a:t>
            </a:r>
            <a:r>
              <a:rPr lang="tr-TR" sz="1300" b="1" i="1">
                <a:latin typeface="Tahoma" pitchFamily="34" charset="0"/>
                <a:hlinkClick r:id="rId19" action="ppaction://hlinksldjump"/>
              </a:rPr>
              <a:t>CONC&amp;DISC</a:t>
            </a:r>
            <a:r>
              <a:rPr lang="tr-TR" sz="1300" b="1" i="1">
                <a:latin typeface="Tahoma" pitchFamily="34" charset="0"/>
              </a:rPr>
              <a:t> </a:t>
            </a:r>
            <a:r>
              <a:rPr lang="tr-TR" sz="1300" b="1" i="1">
                <a:latin typeface="Tahoma" pitchFamily="34" charset="0"/>
                <a:hlinkClick r:id="rId20" action="ppaction://hlinksldjump"/>
              </a:rPr>
              <a:t>THANKS</a:t>
            </a:r>
            <a:endParaRPr lang="en-US" sz="1300" b="1" i="1">
              <a:latin typeface="Tahoma" pitchFamily="34" charset="0"/>
            </a:endParaRPr>
          </a:p>
        </p:txBody>
      </p:sp>
      <p:sp>
        <p:nvSpPr>
          <p:cNvPr id="10242" name="Rectangle 2"/>
          <p:cNvSpPr>
            <a:spLocks noChangeArrowheads="1"/>
          </p:cNvSpPr>
          <p:nvPr/>
        </p:nvSpPr>
        <p:spPr bwMode="auto">
          <a:xfrm>
            <a:off x="0" y="5743575"/>
            <a:ext cx="9144000" cy="366713"/>
          </a:xfrm>
          <a:prstGeom prst="rect">
            <a:avLst/>
          </a:prstGeom>
          <a:noFill/>
          <a:ln w="76200">
            <a:noFill/>
            <a:miter lim="800000"/>
            <a:headEnd/>
            <a:tailEnd/>
          </a:ln>
        </p:spPr>
        <p:txBody>
          <a:bodyPr anchor="ctr">
            <a:spAutoFit/>
          </a:bodyPr>
          <a:lstStyle/>
          <a:p>
            <a:pPr algn="ctr"/>
            <a:r>
              <a:rPr lang="en-US" b="1" i="1">
                <a:effectLst>
                  <a:outerShdw blurRad="38100" dist="38100" dir="2700000" algn="tl">
                    <a:srgbClr val="000000"/>
                  </a:outerShdw>
                </a:effectLst>
              </a:rPr>
              <a:t>In the next decades, this interest has increased significantly in GCC.</a:t>
            </a:r>
            <a:endParaRPr lang="tr-TR" b="1" i="1">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NUMERICAL COMPARISON OF SCIENTIFIC STUDIES MADE ON THE SUBJECT WITH THE PERSPECTIVE OF YEARS</a:t>
            </a:r>
          </a:p>
        </p:txBody>
      </p:sp>
      <p:grpSp>
        <p:nvGrpSpPr>
          <p:cNvPr id="28680" name="Group 113"/>
          <p:cNvGrpSpPr>
            <a:grpSpLocks/>
          </p:cNvGrpSpPr>
          <p:nvPr/>
        </p:nvGrpSpPr>
        <p:grpSpPr bwMode="auto">
          <a:xfrm>
            <a:off x="11113" y="0"/>
            <a:ext cx="9126537" cy="1119188"/>
            <a:chOff x="7" y="0"/>
            <a:chExt cx="5749" cy="705"/>
          </a:xfrm>
        </p:grpSpPr>
        <p:sp>
          <p:nvSpPr>
            <p:cNvPr id="28686"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28682"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28683"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28684"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pic>
        <p:nvPicPr>
          <p:cNvPr id="28685" name="20 Resim"/>
          <p:cNvPicPr>
            <a:picLocks noChangeAspect="1" noChangeArrowheads="1"/>
          </p:cNvPicPr>
          <p:nvPr/>
        </p:nvPicPr>
        <p:blipFill>
          <a:blip r:embed="rId5" cstate="print"/>
          <a:srcRect/>
          <a:stretch>
            <a:fillRect/>
          </a:stretch>
        </p:blipFill>
        <p:spPr bwMode="auto">
          <a:xfrm>
            <a:off x="0" y="1844675"/>
            <a:ext cx="9144000" cy="3816350"/>
          </a:xfrm>
          <a:prstGeom prst="rect">
            <a:avLst/>
          </a:prstGeom>
          <a:noFill/>
          <a:ln w="9525">
            <a:noFill/>
            <a:miter lim="800000"/>
            <a:headEnd/>
            <a:tailEnd/>
          </a:ln>
        </p:spPr>
      </p:pic>
      <p:sp>
        <p:nvSpPr>
          <p:cNvPr id="28694"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6"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 action="ppaction://noaction"/>
              </a:rPr>
              <a:t> </a:t>
            </a:r>
            <a:r>
              <a:rPr lang="tr-TR" sz="1300" b="1" i="1"/>
              <a:t>  </a:t>
            </a:r>
            <a:r>
              <a:rPr lang="tr-TR" sz="1300" b="1" i="1">
                <a:hlinkClick r:id="rId9" action="ppaction://hlinksldjump"/>
              </a:rPr>
              <a:t>1</a:t>
            </a:r>
            <a:r>
              <a:rPr lang="tr-TR" sz="1300" b="1" i="1"/>
              <a:t>   </a:t>
            </a:r>
            <a:r>
              <a:rPr lang="tr-TR" sz="1300" b="1" i="1">
                <a:hlinkClick r:id="rId10" action="ppaction://hlinksldjump"/>
              </a:rPr>
              <a:t>2</a:t>
            </a:r>
            <a:r>
              <a:rPr lang="tr-TR" sz="1300" b="1" i="1"/>
              <a:t>   </a:t>
            </a:r>
            <a:r>
              <a:rPr lang="tr-TR" sz="1300" b="1" i="1">
                <a:latin typeface="Tahoma" pitchFamily="34" charset="0"/>
                <a:hlinkClick r:id="rId11" action="ppaction://hlinksldjump"/>
              </a:rPr>
              <a:t>REV</a:t>
            </a:r>
            <a:r>
              <a:rPr lang="tr-TR" sz="1300" b="1" i="1">
                <a:latin typeface="Tahoma" pitchFamily="34" charset="0"/>
              </a:rPr>
              <a:t> </a:t>
            </a:r>
            <a:r>
              <a:rPr lang="tr-TR" sz="1300" b="1" i="1"/>
              <a:t>   </a:t>
            </a:r>
            <a:r>
              <a:rPr lang="tr-TR" sz="1300" b="1" i="1">
                <a:hlinkClick r:id="rId11" action="ppaction://hlinksldjump"/>
              </a:rPr>
              <a:t>3</a:t>
            </a:r>
            <a:r>
              <a:rPr lang="tr-TR" sz="1300" b="1" i="1"/>
              <a:t>   </a:t>
            </a:r>
            <a:r>
              <a:rPr lang="tr-TR" sz="1300" b="1" i="1">
                <a:hlinkClick r:id="rId12" action="ppaction://hlinksldjump"/>
              </a:rPr>
              <a:t>4</a:t>
            </a:r>
            <a:r>
              <a:rPr lang="tr-TR" sz="1300" b="1" i="1"/>
              <a:t>   </a:t>
            </a:r>
            <a:r>
              <a:rPr lang="tr-TR" sz="1300" b="1" i="1">
                <a:hlinkClick r:id="rId13" action="ppaction://hlinksldjump"/>
              </a:rPr>
              <a:t>5</a:t>
            </a:r>
            <a:r>
              <a:rPr lang="tr-TR" sz="1300" b="1" i="1"/>
              <a:t>   </a:t>
            </a:r>
            <a:r>
              <a:rPr lang="tr-TR" sz="1300" b="1" i="1">
                <a:hlinkClick r:id="rId14" action="ppaction://hlinksldjump"/>
              </a:rPr>
              <a:t>6</a:t>
            </a:r>
            <a:r>
              <a:rPr lang="tr-TR" sz="1300" b="1" i="1"/>
              <a:t>  </a:t>
            </a:r>
            <a:r>
              <a:rPr lang="tr-TR" sz="1300" b="1" i="1">
                <a:hlinkClick r:id="rId15" action="ppaction://hlinksldjump"/>
              </a:rPr>
              <a:t>7</a:t>
            </a:r>
            <a:r>
              <a:rPr lang="tr-TR" sz="1300" b="1" i="1"/>
              <a:t>   </a:t>
            </a:r>
            <a:r>
              <a:rPr lang="tr-TR" sz="1300" b="1" i="1">
                <a:hlinkClick r:id="rId16" action="ppaction://hlinksldjump"/>
              </a:rPr>
              <a:t>8</a:t>
            </a:r>
            <a:r>
              <a:rPr lang="tr-TR" sz="1300" b="1" i="1"/>
              <a:t>   </a:t>
            </a:r>
            <a:r>
              <a:rPr lang="tr-TR" sz="1300" b="1" i="1">
                <a:hlinkClick r:id="rId17" action="ppaction://hlinksldjump"/>
              </a:rPr>
              <a:t>9</a:t>
            </a:r>
            <a:r>
              <a:rPr lang="tr-TR" sz="1300" b="1" i="1"/>
              <a:t>   </a:t>
            </a:r>
            <a:r>
              <a:rPr lang="tr-TR" sz="1300" b="1" i="1">
                <a:hlinkClick r:id="rId18" action="ppaction://hlinksldjump"/>
              </a:rPr>
              <a:t>10</a:t>
            </a:r>
            <a:r>
              <a:rPr lang="tr-TR" sz="1300" b="1" i="1"/>
              <a:t>  </a:t>
            </a:r>
            <a:r>
              <a:rPr lang="tr-TR" sz="1300" b="1" i="1">
                <a:latin typeface="Tahoma" pitchFamily="34" charset="0"/>
                <a:hlinkClick r:id="rId19" action="ppaction://hlinksldjump"/>
              </a:rPr>
              <a:t>CONC&amp;DISC</a:t>
            </a:r>
            <a:r>
              <a:rPr lang="tr-TR" sz="1300" b="1" i="1">
                <a:latin typeface="Tahoma" pitchFamily="34" charset="0"/>
              </a:rPr>
              <a:t> </a:t>
            </a:r>
            <a:r>
              <a:rPr lang="tr-TR" sz="1300" b="1" i="1">
                <a:latin typeface="Tahoma" pitchFamily="34" charset="0"/>
                <a:hlinkClick r:id="rId20" action="ppaction://hlinksldjump"/>
              </a:rPr>
              <a:t>THANKS</a:t>
            </a:r>
            <a:endParaRPr lang="en-US" sz="1300" b="1" i="1">
              <a:latin typeface="Tahoma" pitchFamily="34" charset="0"/>
            </a:endParaRPr>
          </a:p>
        </p:txBody>
      </p:sp>
      <p:sp>
        <p:nvSpPr>
          <p:cNvPr id="28695" name="Rectangle 23"/>
          <p:cNvSpPr>
            <a:spLocks noChangeArrowheads="1"/>
          </p:cNvSpPr>
          <p:nvPr/>
        </p:nvSpPr>
        <p:spPr bwMode="auto">
          <a:xfrm>
            <a:off x="0" y="5589588"/>
            <a:ext cx="9144000" cy="915987"/>
          </a:xfrm>
          <a:prstGeom prst="rect">
            <a:avLst/>
          </a:prstGeom>
          <a:noFill/>
          <a:ln w="9525">
            <a:noFill/>
            <a:miter lim="800000"/>
            <a:headEnd/>
            <a:tailEnd/>
          </a:ln>
          <a:effectLst/>
        </p:spPr>
        <p:txBody>
          <a:bodyPr>
            <a:spAutoFit/>
          </a:bodyPr>
          <a:lstStyle/>
          <a:p>
            <a:pPr algn="ctr"/>
            <a:r>
              <a:rPr lang="en-US" b="1" i="1">
                <a:effectLst>
                  <a:outerShdw blurRad="38100" dist="38100" dir="2700000" algn="tl">
                    <a:srgbClr val="000000"/>
                  </a:outerShdw>
                </a:effectLst>
              </a:rPr>
              <a:t>Another interesting result can be extracted from the table as well as from the figure is fact that the studies made on GCC are more then those made on water after 2008.</a:t>
            </a:r>
            <a:endParaRPr lang="tr-TR" b="1" i="1">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REFLECTION OF THE PROBLEM TO THE MASSES OF ORDINARY PEOPLE WHO LIVE IT</a:t>
            </a:r>
          </a:p>
        </p:txBody>
      </p:sp>
      <p:grpSp>
        <p:nvGrpSpPr>
          <p:cNvPr id="35848" name="Group 113"/>
          <p:cNvGrpSpPr>
            <a:grpSpLocks/>
          </p:cNvGrpSpPr>
          <p:nvPr/>
        </p:nvGrpSpPr>
        <p:grpSpPr bwMode="auto">
          <a:xfrm>
            <a:off x="11113" y="0"/>
            <a:ext cx="9126537" cy="1119188"/>
            <a:chOff x="7" y="0"/>
            <a:chExt cx="5749" cy="705"/>
          </a:xfrm>
        </p:grpSpPr>
        <p:sp>
          <p:nvSpPr>
            <p:cNvPr id="35855"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35850"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35851"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35852"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66562" name="Rectangle 2"/>
          <p:cNvSpPr>
            <a:spLocks noChangeArrowheads="1"/>
          </p:cNvSpPr>
          <p:nvPr/>
        </p:nvSpPr>
        <p:spPr bwMode="auto">
          <a:xfrm>
            <a:off x="0" y="1824038"/>
            <a:ext cx="9144000" cy="400050"/>
          </a:xfrm>
          <a:prstGeom prst="rect">
            <a:avLst/>
          </a:prstGeom>
          <a:noFill/>
          <a:ln w="9525">
            <a:noFill/>
            <a:miter lim="800000"/>
            <a:headEnd/>
            <a:tailEnd/>
          </a:ln>
          <a:effectLst/>
        </p:spPr>
        <p:txBody>
          <a:bodyPr anchor="ctr">
            <a:spAutoFit/>
          </a:bodyPr>
          <a:lstStyle/>
          <a:p>
            <a:pPr algn="ctr"/>
            <a:r>
              <a:rPr lang="tr-TR" sz="2000" b="1" i="1">
                <a:effectLst>
                  <a:outerShdw blurRad="38100" dist="38100" dir="2700000" algn="tl">
                    <a:srgbClr val="000000"/>
                  </a:outerShdw>
                </a:effectLst>
              </a:rPr>
              <a:t>  </a:t>
            </a:r>
            <a:r>
              <a:rPr lang="en-US" sz="2000" b="1" i="1">
                <a:effectLst>
                  <a:outerShdw blurRad="38100" dist="38100" dir="2700000" algn="tl">
                    <a:srgbClr val="000000"/>
                  </a:outerShdw>
                </a:effectLst>
              </a:rPr>
              <a:t>Table 2 searching several important key words in GOOGLE engine </a:t>
            </a:r>
            <a:endParaRPr lang="tr-TR" sz="2000" b="1" i="1">
              <a:effectLst>
                <a:outerShdw blurRad="38100" dist="38100" dir="2700000" algn="tl">
                  <a:srgbClr val="000000"/>
                </a:outerShdw>
              </a:effectLst>
            </a:endParaRPr>
          </a:p>
        </p:txBody>
      </p:sp>
      <p:pic>
        <p:nvPicPr>
          <p:cNvPr id="35854" name="Resim 7"/>
          <p:cNvPicPr>
            <a:picLocks noChangeAspect="1" noChangeArrowheads="1"/>
          </p:cNvPicPr>
          <p:nvPr/>
        </p:nvPicPr>
        <p:blipFill>
          <a:blip r:embed="rId5" cstate="print"/>
          <a:srcRect/>
          <a:stretch>
            <a:fillRect/>
          </a:stretch>
        </p:blipFill>
        <p:spPr bwMode="auto">
          <a:xfrm>
            <a:off x="1349375" y="2276475"/>
            <a:ext cx="6535738" cy="3238500"/>
          </a:xfrm>
          <a:prstGeom prst="rect">
            <a:avLst/>
          </a:prstGeom>
          <a:noFill/>
          <a:ln w="9525">
            <a:noFill/>
            <a:miter lim="800000"/>
            <a:headEnd/>
            <a:tailEnd/>
          </a:ln>
        </p:spPr>
      </p:pic>
      <p:sp>
        <p:nvSpPr>
          <p:cNvPr id="35863"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6"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 action="ppaction://noaction"/>
              </a:rPr>
              <a:t> </a:t>
            </a:r>
            <a:r>
              <a:rPr lang="tr-TR" sz="1300" b="1" i="1"/>
              <a:t>  </a:t>
            </a:r>
            <a:r>
              <a:rPr lang="tr-TR" sz="1300" b="1" i="1">
                <a:hlinkClick r:id="rId9" action="ppaction://hlinksldjump"/>
              </a:rPr>
              <a:t>1</a:t>
            </a:r>
            <a:r>
              <a:rPr lang="tr-TR" sz="1300" b="1" i="1"/>
              <a:t>   </a:t>
            </a:r>
            <a:r>
              <a:rPr lang="tr-TR" sz="1300" b="1" i="1">
                <a:hlinkClick r:id="rId10" action="ppaction://hlinksldjump"/>
              </a:rPr>
              <a:t>2</a:t>
            </a:r>
            <a:r>
              <a:rPr lang="tr-TR" sz="1300" b="1" i="1"/>
              <a:t>   </a:t>
            </a:r>
            <a:r>
              <a:rPr lang="tr-TR" sz="1300" b="1" i="1">
                <a:latin typeface="Tahoma" pitchFamily="34" charset="0"/>
                <a:hlinkClick r:id="rId11" action="ppaction://hlinksldjump"/>
              </a:rPr>
              <a:t>REV</a:t>
            </a:r>
            <a:r>
              <a:rPr lang="tr-TR" sz="1300" b="1" i="1">
                <a:latin typeface="Tahoma" pitchFamily="34" charset="0"/>
              </a:rPr>
              <a:t> </a:t>
            </a:r>
            <a:r>
              <a:rPr lang="tr-TR" sz="1300" b="1" i="1"/>
              <a:t>   </a:t>
            </a:r>
            <a:r>
              <a:rPr lang="tr-TR" sz="1300" b="1" i="1">
                <a:hlinkClick r:id="rId11" action="ppaction://hlinksldjump"/>
              </a:rPr>
              <a:t>3</a:t>
            </a:r>
            <a:r>
              <a:rPr lang="tr-TR" sz="1300" b="1" i="1"/>
              <a:t>   </a:t>
            </a:r>
            <a:r>
              <a:rPr lang="tr-TR" sz="1300" b="1" i="1">
                <a:hlinkClick r:id="rId12" action="ppaction://hlinksldjump"/>
              </a:rPr>
              <a:t>4</a:t>
            </a:r>
            <a:r>
              <a:rPr lang="tr-TR" sz="1300" b="1" i="1"/>
              <a:t>   </a:t>
            </a:r>
            <a:r>
              <a:rPr lang="tr-TR" sz="1300" b="1" i="1">
                <a:hlinkClick r:id="rId13" action="ppaction://hlinksldjump"/>
              </a:rPr>
              <a:t>5</a:t>
            </a:r>
            <a:r>
              <a:rPr lang="tr-TR" sz="1300" b="1" i="1"/>
              <a:t>   </a:t>
            </a:r>
            <a:r>
              <a:rPr lang="tr-TR" sz="1300" b="1" i="1">
                <a:hlinkClick r:id="rId14" action="ppaction://hlinksldjump"/>
              </a:rPr>
              <a:t>6</a:t>
            </a:r>
            <a:r>
              <a:rPr lang="tr-TR" sz="1300" b="1" i="1"/>
              <a:t>  </a:t>
            </a:r>
            <a:r>
              <a:rPr lang="tr-TR" sz="1300" b="1" i="1">
                <a:hlinkClick r:id="rId15" action="ppaction://hlinksldjump"/>
              </a:rPr>
              <a:t>7</a:t>
            </a:r>
            <a:r>
              <a:rPr lang="tr-TR" sz="1300" b="1" i="1"/>
              <a:t>   </a:t>
            </a:r>
            <a:r>
              <a:rPr lang="tr-TR" sz="1300" b="1" i="1">
                <a:hlinkClick r:id="rId16" action="ppaction://hlinksldjump"/>
              </a:rPr>
              <a:t>8</a:t>
            </a:r>
            <a:r>
              <a:rPr lang="tr-TR" sz="1300" b="1" i="1"/>
              <a:t>   </a:t>
            </a:r>
            <a:r>
              <a:rPr lang="tr-TR" sz="1300" b="1" i="1">
                <a:hlinkClick r:id="rId17" action="ppaction://hlinksldjump"/>
              </a:rPr>
              <a:t>9</a:t>
            </a:r>
            <a:r>
              <a:rPr lang="tr-TR" sz="1300" b="1" i="1"/>
              <a:t>   </a:t>
            </a:r>
            <a:r>
              <a:rPr lang="tr-TR" sz="1300" b="1" i="1">
                <a:hlinkClick r:id="rId18" action="ppaction://hlinksldjump"/>
              </a:rPr>
              <a:t>10</a:t>
            </a:r>
            <a:r>
              <a:rPr lang="tr-TR" sz="1300" b="1" i="1"/>
              <a:t>  </a:t>
            </a:r>
            <a:r>
              <a:rPr lang="tr-TR" sz="1300" b="1" i="1">
                <a:latin typeface="Tahoma" pitchFamily="34" charset="0"/>
                <a:hlinkClick r:id="rId19" action="ppaction://hlinksldjump"/>
              </a:rPr>
              <a:t>CONC&amp;DISC</a:t>
            </a:r>
            <a:r>
              <a:rPr lang="tr-TR" sz="1300" b="1" i="1">
                <a:latin typeface="Tahoma" pitchFamily="34" charset="0"/>
              </a:rPr>
              <a:t> </a:t>
            </a:r>
            <a:r>
              <a:rPr lang="tr-TR" sz="1300" b="1" i="1">
                <a:latin typeface="Tahoma" pitchFamily="34" charset="0"/>
                <a:hlinkClick r:id="rId20" action="ppaction://hlinksldjump"/>
              </a:rPr>
              <a:t>THANKS</a:t>
            </a:r>
            <a:endParaRPr lang="en-US" sz="1300" b="1" i="1">
              <a:latin typeface="Tahoma" pitchFamily="34" charset="0"/>
            </a:endParaRPr>
          </a:p>
        </p:txBody>
      </p:sp>
      <p:sp>
        <p:nvSpPr>
          <p:cNvPr id="10242" name="Rectangle 2"/>
          <p:cNvSpPr>
            <a:spLocks noChangeArrowheads="1"/>
          </p:cNvSpPr>
          <p:nvPr/>
        </p:nvSpPr>
        <p:spPr bwMode="auto">
          <a:xfrm>
            <a:off x="0" y="5445125"/>
            <a:ext cx="9144000" cy="915988"/>
          </a:xfrm>
          <a:prstGeom prst="rect">
            <a:avLst/>
          </a:prstGeom>
          <a:noFill/>
          <a:ln w="76200">
            <a:noFill/>
            <a:miter lim="800000"/>
            <a:headEnd/>
            <a:tailEnd/>
          </a:ln>
        </p:spPr>
        <p:txBody>
          <a:bodyPr anchor="ctr">
            <a:spAutoFit/>
          </a:bodyPr>
          <a:lstStyle/>
          <a:p>
            <a:pPr algn="ctr"/>
            <a:r>
              <a:rPr lang="en-US" b="1" i="1">
                <a:effectLst>
                  <a:outerShdw blurRad="38100" dist="38100" dir="2700000" algn="tl">
                    <a:srgbClr val="000000"/>
                  </a:outerShdw>
                </a:effectLst>
              </a:rPr>
              <a:t>In order to investigate the reflection of the problem to masses of ordinary people who live it, the same keywords together with the “low” and “cancer” were searched in Google engine (April 14, 2011 and June 10, 2013).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idx="4294967295"/>
          </p:nvPr>
        </p:nvSpPr>
        <p:spPr>
          <a:xfrm>
            <a:off x="0" y="1196975"/>
            <a:ext cx="9144000" cy="647700"/>
          </a:xfrm>
        </p:spPr>
        <p:txBody>
          <a:bodyPr/>
          <a:lstStyle/>
          <a:p>
            <a:pPr eaLnBrk="1" hangingPunct="1">
              <a:defRPr/>
            </a:pPr>
            <a:r>
              <a:rPr lang="en-US" sz="2400" b="1" i="1" dirty="0" smtClean="0"/>
              <a:t>REFLECTION OF THE PROBLEM TO THE MASSES OF ORDINARY PEOPLE WHO LIVE IT</a:t>
            </a:r>
          </a:p>
        </p:txBody>
      </p:sp>
      <p:grpSp>
        <p:nvGrpSpPr>
          <p:cNvPr id="119811" name="Group 113"/>
          <p:cNvGrpSpPr>
            <a:grpSpLocks/>
          </p:cNvGrpSpPr>
          <p:nvPr/>
        </p:nvGrpSpPr>
        <p:grpSpPr bwMode="auto">
          <a:xfrm>
            <a:off x="11113" y="0"/>
            <a:ext cx="9126537" cy="1119188"/>
            <a:chOff x="7" y="0"/>
            <a:chExt cx="5749" cy="705"/>
          </a:xfrm>
        </p:grpSpPr>
        <p:sp>
          <p:nvSpPr>
            <p:cNvPr id="119812"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19816"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19817"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19818"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66562" name="Rectangle 2"/>
          <p:cNvSpPr>
            <a:spLocks noChangeArrowheads="1"/>
          </p:cNvSpPr>
          <p:nvPr/>
        </p:nvSpPr>
        <p:spPr bwMode="auto">
          <a:xfrm>
            <a:off x="0" y="1824038"/>
            <a:ext cx="9144000" cy="400050"/>
          </a:xfrm>
          <a:prstGeom prst="rect">
            <a:avLst/>
          </a:prstGeom>
          <a:noFill/>
          <a:ln w="9525">
            <a:noFill/>
            <a:miter lim="800000"/>
            <a:headEnd/>
            <a:tailEnd/>
          </a:ln>
          <a:effectLst/>
        </p:spPr>
        <p:txBody>
          <a:bodyPr anchor="ctr">
            <a:spAutoFit/>
          </a:bodyPr>
          <a:lstStyle/>
          <a:p>
            <a:pPr algn="ctr"/>
            <a:r>
              <a:rPr lang="tr-TR" sz="2000" b="1" i="1">
                <a:effectLst>
                  <a:outerShdw blurRad="38100" dist="38100" dir="2700000" algn="tl">
                    <a:srgbClr val="000000"/>
                  </a:outerShdw>
                </a:effectLst>
              </a:rPr>
              <a:t>  </a:t>
            </a:r>
            <a:r>
              <a:rPr lang="en-US" sz="2000" b="1" i="1">
                <a:effectLst>
                  <a:outerShdw blurRad="38100" dist="38100" dir="2700000" algn="tl">
                    <a:srgbClr val="000000"/>
                  </a:outerShdw>
                </a:effectLst>
              </a:rPr>
              <a:t>Table 2 searching several important key words in GOOGLE engine </a:t>
            </a:r>
            <a:endParaRPr lang="tr-TR" sz="2000" b="1" i="1">
              <a:effectLst>
                <a:outerShdw blurRad="38100" dist="38100" dir="2700000" algn="tl">
                  <a:srgbClr val="000000"/>
                </a:outerShdw>
              </a:effectLst>
            </a:endParaRPr>
          </a:p>
        </p:txBody>
      </p:sp>
      <p:pic>
        <p:nvPicPr>
          <p:cNvPr id="119820" name="Resim 7"/>
          <p:cNvPicPr>
            <a:picLocks noChangeAspect="1" noChangeArrowheads="1"/>
          </p:cNvPicPr>
          <p:nvPr/>
        </p:nvPicPr>
        <p:blipFill>
          <a:blip r:embed="rId5" cstate="print"/>
          <a:srcRect/>
          <a:stretch>
            <a:fillRect/>
          </a:stretch>
        </p:blipFill>
        <p:spPr bwMode="auto">
          <a:xfrm>
            <a:off x="1349375" y="2276475"/>
            <a:ext cx="6535738" cy="3238500"/>
          </a:xfrm>
          <a:prstGeom prst="rect">
            <a:avLst/>
          </a:prstGeom>
          <a:noFill/>
          <a:ln w="9525">
            <a:noFill/>
            <a:miter lim="800000"/>
            <a:headEnd/>
            <a:tailEnd/>
          </a:ln>
        </p:spPr>
      </p:pic>
      <p:sp>
        <p:nvSpPr>
          <p:cNvPr id="119821"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6"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 action="ppaction://noaction"/>
              </a:rPr>
              <a:t> </a:t>
            </a:r>
            <a:r>
              <a:rPr lang="tr-TR" sz="1300" b="1" i="1"/>
              <a:t>  </a:t>
            </a:r>
            <a:r>
              <a:rPr lang="tr-TR" sz="1300" b="1" i="1">
                <a:hlinkClick r:id="rId9" action="ppaction://hlinksldjump"/>
              </a:rPr>
              <a:t>1</a:t>
            </a:r>
            <a:r>
              <a:rPr lang="tr-TR" sz="1300" b="1" i="1"/>
              <a:t>   </a:t>
            </a:r>
            <a:r>
              <a:rPr lang="tr-TR" sz="1300" b="1" i="1">
                <a:hlinkClick r:id="rId10" action="ppaction://hlinksldjump"/>
              </a:rPr>
              <a:t>2</a:t>
            </a:r>
            <a:r>
              <a:rPr lang="tr-TR" sz="1300" b="1" i="1"/>
              <a:t>   </a:t>
            </a:r>
            <a:r>
              <a:rPr lang="tr-TR" sz="1300" b="1" i="1">
                <a:latin typeface="Tahoma" pitchFamily="34" charset="0"/>
                <a:hlinkClick r:id="rId11" action="ppaction://hlinksldjump"/>
              </a:rPr>
              <a:t>REV</a:t>
            </a:r>
            <a:r>
              <a:rPr lang="tr-TR" sz="1300" b="1" i="1">
                <a:latin typeface="Tahoma" pitchFamily="34" charset="0"/>
              </a:rPr>
              <a:t> </a:t>
            </a:r>
            <a:r>
              <a:rPr lang="tr-TR" sz="1300" b="1" i="1"/>
              <a:t>   </a:t>
            </a:r>
            <a:r>
              <a:rPr lang="tr-TR" sz="1300" b="1" i="1">
                <a:hlinkClick r:id="rId11" action="ppaction://hlinksldjump"/>
              </a:rPr>
              <a:t>3</a:t>
            </a:r>
            <a:r>
              <a:rPr lang="tr-TR" sz="1300" b="1" i="1"/>
              <a:t>   </a:t>
            </a:r>
            <a:r>
              <a:rPr lang="tr-TR" sz="1300" b="1" i="1">
                <a:hlinkClick r:id="rId12" action="ppaction://hlinksldjump"/>
              </a:rPr>
              <a:t>4</a:t>
            </a:r>
            <a:r>
              <a:rPr lang="tr-TR" sz="1300" b="1" i="1"/>
              <a:t>   </a:t>
            </a:r>
            <a:r>
              <a:rPr lang="tr-TR" sz="1300" b="1" i="1">
                <a:hlinkClick r:id="rId13" action="ppaction://hlinksldjump"/>
              </a:rPr>
              <a:t>5</a:t>
            </a:r>
            <a:r>
              <a:rPr lang="tr-TR" sz="1300" b="1" i="1"/>
              <a:t>   </a:t>
            </a:r>
            <a:r>
              <a:rPr lang="tr-TR" sz="1300" b="1" i="1">
                <a:hlinkClick r:id="rId14" action="ppaction://hlinksldjump"/>
              </a:rPr>
              <a:t>6</a:t>
            </a:r>
            <a:r>
              <a:rPr lang="tr-TR" sz="1300" b="1" i="1"/>
              <a:t>  </a:t>
            </a:r>
            <a:r>
              <a:rPr lang="tr-TR" sz="1300" b="1" i="1">
                <a:hlinkClick r:id="rId15" action="ppaction://hlinksldjump"/>
              </a:rPr>
              <a:t>7</a:t>
            </a:r>
            <a:r>
              <a:rPr lang="tr-TR" sz="1300" b="1" i="1"/>
              <a:t>   </a:t>
            </a:r>
            <a:r>
              <a:rPr lang="tr-TR" sz="1300" b="1" i="1">
                <a:hlinkClick r:id="rId16" action="ppaction://hlinksldjump"/>
              </a:rPr>
              <a:t>8</a:t>
            </a:r>
            <a:r>
              <a:rPr lang="tr-TR" sz="1300" b="1" i="1"/>
              <a:t>   </a:t>
            </a:r>
            <a:r>
              <a:rPr lang="tr-TR" sz="1300" b="1" i="1">
                <a:hlinkClick r:id="rId17" action="ppaction://hlinksldjump"/>
              </a:rPr>
              <a:t>9</a:t>
            </a:r>
            <a:r>
              <a:rPr lang="tr-TR" sz="1300" b="1" i="1"/>
              <a:t>   </a:t>
            </a:r>
            <a:r>
              <a:rPr lang="tr-TR" sz="1300" b="1" i="1">
                <a:hlinkClick r:id="rId18" action="ppaction://hlinksldjump"/>
              </a:rPr>
              <a:t>10</a:t>
            </a:r>
            <a:r>
              <a:rPr lang="tr-TR" sz="1300" b="1" i="1"/>
              <a:t>  </a:t>
            </a:r>
            <a:r>
              <a:rPr lang="tr-TR" sz="1300" b="1" i="1">
                <a:latin typeface="Tahoma" pitchFamily="34" charset="0"/>
                <a:hlinkClick r:id="rId19" action="ppaction://hlinksldjump"/>
              </a:rPr>
              <a:t>CONC&amp;DISC</a:t>
            </a:r>
            <a:r>
              <a:rPr lang="tr-TR" sz="1300" b="1" i="1">
                <a:latin typeface="Tahoma" pitchFamily="34" charset="0"/>
              </a:rPr>
              <a:t> </a:t>
            </a:r>
            <a:r>
              <a:rPr lang="tr-TR" sz="1300" b="1" i="1">
                <a:latin typeface="Tahoma" pitchFamily="34" charset="0"/>
                <a:hlinkClick r:id="rId20" action="ppaction://hlinksldjump"/>
              </a:rPr>
              <a:t>THANKS</a:t>
            </a:r>
            <a:endParaRPr lang="en-US" sz="1300" b="1" i="1">
              <a:latin typeface="Tahoma" pitchFamily="34" charset="0"/>
            </a:endParaRPr>
          </a:p>
        </p:txBody>
      </p:sp>
      <p:sp>
        <p:nvSpPr>
          <p:cNvPr id="10242" name="Rectangle 2"/>
          <p:cNvSpPr>
            <a:spLocks noChangeArrowheads="1"/>
          </p:cNvSpPr>
          <p:nvPr/>
        </p:nvSpPr>
        <p:spPr bwMode="auto">
          <a:xfrm>
            <a:off x="0" y="5445125"/>
            <a:ext cx="9144000" cy="915988"/>
          </a:xfrm>
          <a:prstGeom prst="rect">
            <a:avLst/>
          </a:prstGeom>
          <a:noFill/>
          <a:ln w="76200">
            <a:noFill/>
            <a:miter lim="800000"/>
            <a:headEnd/>
            <a:tailEnd/>
          </a:ln>
        </p:spPr>
        <p:txBody>
          <a:bodyPr anchor="ctr">
            <a:spAutoFit/>
          </a:bodyPr>
          <a:lstStyle/>
          <a:p>
            <a:pPr algn="ctr"/>
            <a:r>
              <a:rPr lang="en-US" b="1" i="1">
                <a:effectLst>
                  <a:outerShdw blurRad="38100" dist="38100" dir="2700000" algn="tl">
                    <a:srgbClr val="000000"/>
                  </a:outerShdw>
                </a:effectLst>
              </a:rPr>
              <a:t>The results are presented comparatively for two different dates in Table 2. The key words were searched in English. Table 2 can be concluded without any interpretation as follows: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idx="4294967295"/>
          </p:nvPr>
        </p:nvSpPr>
        <p:spPr>
          <a:xfrm>
            <a:off x="0" y="1196975"/>
            <a:ext cx="9144000" cy="647700"/>
          </a:xfrm>
        </p:spPr>
        <p:txBody>
          <a:bodyPr/>
          <a:lstStyle/>
          <a:p>
            <a:pPr eaLnBrk="1" hangingPunct="1">
              <a:defRPr/>
            </a:pPr>
            <a:r>
              <a:rPr lang="en-US" sz="2400" b="1" i="1" dirty="0" smtClean="0"/>
              <a:t>REFLECTION OF THE PROBLEM TO THE MASSES OF ORDINARY PEOPLE WHO LIVE IT</a:t>
            </a:r>
          </a:p>
        </p:txBody>
      </p:sp>
      <p:grpSp>
        <p:nvGrpSpPr>
          <p:cNvPr id="120835" name="Group 113"/>
          <p:cNvGrpSpPr>
            <a:grpSpLocks/>
          </p:cNvGrpSpPr>
          <p:nvPr/>
        </p:nvGrpSpPr>
        <p:grpSpPr bwMode="auto">
          <a:xfrm>
            <a:off x="11113" y="0"/>
            <a:ext cx="9126537" cy="1119188"/>
            <a:chOff x="7" y="0"/>
            <a:chExt cx="5749" cy="705"/>
          </a:xfrm>
        </p:grpSpPr>
        <p:sp>
          <p:nvSpPr>
            <p:cNvPr id="120836"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20840"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20841"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20842"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66562" name="Rectangle 2"/>
          <p:cNvSpPr>
            <a:spLocks noChangeArrowheads="1"/>
          </p:cNvSpPr>
          <p:nvPr/>
        </p:nvSpPr>
        <p:spPr bwMode="auto">
          <a:xfrm>
            <a:off x="0" y="1824038"/>
            <a:ext cx="9144000" cy="400050"/>
          </a:xfrm>
          <a:prstGeom prst="rect">
            <a:avLst/>
          </a:prstGeom>
          <a:noFill/>
          <a:ln w="9525">
            <a:noFill/>
            <a:miter lim="800000"/>
            <a:headEnd/>
            <a:tailEnd/>
          </a:ln>
          <a:effectLst/>
        </p:spPr>
        <p:txBody>
          <a:bodyPr anchor="ctr">
            <a:spAutoFit/>
          </a:bodyPr>
          <a:lstStyle/>
          <a:p>
            <a:pPr algn="ctr"/>
            <a:r>
              <a:rPr lang="tr-TR" sz="2000" b="1" i="1">
                <a:effectLst>
                  <a:outerShdw blurRad="38100" dist="38100" dir="2700000" algn="tl">
                    <a:srgbClr val="000000"/>
                  </a:outerShdw>
                </a:effectLst>
              </a:rPr>
              <a:t>  </a:t>
            </a:r>
            <a:r>
              <a:rPr lang="en-US" sz="2000" b="1" i="1">
                <a:effectLst>
                  <a:outerShdw blurRad="38100" dist="38100" dir="2700000" algn="tl">
                    <a:srgbClr val="000000"/>
                  </a:outerShdw>
                </a:effectLst>
              </a:rPr>
              <a:t>Table 2 searching several important key words in GOOGLE engine </a:t>
            </a:r>
            <a:endParaRPr lang="tr-TR" sz="2000" b="1" i="1">
              <a:effectLst>
                <a:outerShdw blurRad="38100" dist="38100" dir="2700000" algn="tl">
                  <a:srgbClr val="000000"/>
                </a:outerShdw>
              </a:effectLst>
            </a:endParaRPr>
          </a:p>
        </p:txBody>
      </p:sp>
      <p:pic>
        <p:nvPicPr>
          <p:cNvPr id="120844" name="Resim 7"/>
          <p:cNvPicPr>
            <a:picLocks noChangeAspect="1" noChangeArrowheads="1"/>
          </p:cNvPicPr>
          <p:nvPr/>
        </p:nvPicPr>
        <p:blipFill>
          <a:blip r:embed="rId5" cstate="print"/>
          <a:srcRect/>
          <a:stretch>
            <a:fillRect/>
          </a:stretch>
        </p:blipFill>
        <p:spPr bwMode="auto">
          <a:xfrm>
            <a:off x="1349375" y="2276475"/>
            <a:ext cx="6535738" cy="3238500"/>
          </a:xfrm>
          <a:prstGeom prst="rect">
            <a:avLst/>
          </a:prstGeom>
          <a:noFill/>
          <a:ln w="9525">
            <a:noFill/>
            <a:miter lim="800000"/>
            <a:headEnd/>
            <a:tailEnd/>
          </a:ln>
        </p:spPr>
      </p:pic>
      <p:sp>
        <p:nvSpPr>
          <p:cNvPr id="120845"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6"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 action="ppaction://noaction"/>
              </a:rPr>
              <a:t> </a:t>
            </a:r>
            <a:r>
              <a:rPr lang="tr-TR" sz="1300" b="1" i="1"/>
              <a:t>  </a:t>
            </a:r>
            <a:r>
              <a:rPr lang="tr-TR" sz="1300" b="1" i="1">
                <a:hlinkClick r:id="rId9" action="ppaction://hlinksldjump"/>
              </a:rPr>
              <a:t>1</a:t>
            </a:r>
            <a:r>
              <a:rPr lang="tr-TR" sz="1300" b="1" i="1"/>
              <a:t>   </a:t>
            </a:r>
            <a:r>
              <a:rPr lang="tr-TR" sz="1300" b="1" i="1">
                <a:hlinkClick r:id="rId10" action="ppaction://hlinksldjump"/>
              </a:rPr>
              <a:t>2</a:t>
            </a:r>
            <a:r>
              <a:rPr lang="tr-TR" sz="1300" b="1" i="1"/>
              <a:t>   </a:t>
            </a:r>
            <a:r>
              <a:rPr lang="tr-TR" sz="1300" b="1" i="1">
                <a:latin typeface="Tahoma" pitchFamily="34" charset="0"/>
                <a:hlinkClick r:id="rId11" action="ppaction://hlinksldjump"/>
              </a:rPr>
              <a:t>REV</a:t>
            </a:r>
            <a:r>
              <a:rPr lang="tr-TR" sz="1300" b="1" i="1">
                <a:latin typeface="Tahoma" pitchFamily="34" charset="0"/>
              </a:rPr>
              <a:t> </a:t>
            </a:r>
            <a:r>
              <a:rPr lang="tr-TR" sz="1300" b="1" i="1"/>
              <a:t>   </a:t>
            </a:r>
            <a:r>
              <a:rPr lang="tr-TR" sz="1300" b="1" i="1">
                <a:hlinkClick r:id="rId11" action="ppaction://hlinksldjump"/>
              </a:rPr>
              <a:t>3</a:t>
            </a:r>
            <a:r>
              <a:rPr lang="tr-TR" sz="1300" b="1" i="1"/>
              <a:t>   </a:t>
            </a:r>
            <a:r>
              <a:rPr lang="tr-TR" sz="1300" b="1" i="1">
                <a:hlinkClick r:id="rId12" action="ppaction://hlinksldjump"/>
              </a:rPr>
              <a:t>4</a:t>
            </a:r>
            <a:r>
              <a:rPr lang="tr-TR" sz="1300" b="1" i="1"/>
              <a:t>   </a:t>
            </a:r>
            <a:r>
              <a:rPr lang="tr-TR" sz="1300" b="1" i="1">
                <a:hlinkClick r:id="rId13" action="ppaction://hlinksldjump"/>
              </a:rPr>
              <a:t>5</a:t>
            </a:r>
            <a:r>
              <a:rPr lang="tr-TR" sz="1300" b="1" i="1"/>
              <a:t>   </a:t>
            </a:r>
            <a:r>
              <a:rPr lang="tr-TR" sz="1300" b="1" i="1">
                <a:hlinkClick r:id="rId14" action="ppaction://hlinksldjump"/>
              </a:rPr>
              <a:t>6</a:t>
            </a:r>
            <a:r>
              <a:rPr lang="tr-TR" sz="1300" b="1" i="1"/>
              <a:t>  </a:t>
            </a:r>
            <a:r>
              <a:rPr lang="tr-TR" sz="1300" b="1" i="1">
                <a:hlinkClick r:id="rId15" action="ppaction://hlinksldjump"/>
              </a:rPr>
              <a:t>7</a:t>
            </a:r>
            <a:r>
              <a:rPr lang="tr-TR" sz="1300" b="1" i="1"/>
              <a:t>   </a:t>
            </a:r>
            <a:r>
              <a:rPr lang="tr-TR" sz="1300" b="1" i="1">
                <a:hlinkClick r:id="rId16" action="ppaction://hlinksldjump"/>
              </a:rPr>
              <a:t>8</a:t>
            </a:r>
            <a:r>
              <a:rPr lang="tr-TR" sz="1300" b="1" i="1"/>
              <a:t>   </a:t>
            </a:r>
            <a:r>
              <a:rPr lang="tr-TR" sz="1300" b="1" i="1">
                <a:hlinkClick r:id="rId17" action="ppaction://hlinksldjump"/>
              </a:rPr>
              <a:t>9</a:t>
            </a:r>
            <a:r>
              <a:rPr lang="tr-TR" sz="1300" b="1" i="1"/>
              <a:t>   </a:t>
            </a:r>
            <a:r>
              <a:rPr lang="tr-TR" sz="1300" b="1" i="1">
                <a:hlinkClick r:id="rId18" action="ppaction://hlinksldjump"/>
              </a:rPr>
              <a:t>10</a:t>
            </a:r>
            <a:r>
              <a:rPr lang="tr-TR" sz="1300" b="1" i="1"/>
              <a:t>  </a:t>
            </a:r>
            <a:r>
              <a:rPr lang="tr-TR" sz="1300" b="1" i="1">
                <a:latin typeface="Tahoma" pitchFamily="34" charset="0"/>
                <a:hlinkClick r:id="rId19" action="ppaction://hlinksldjump"/>
              </a:rPr>
              <a:t>CONC&amp;DISC</a:t>
            </a:r>
            <a:r>
              <a:rPr lang="tr-TR" sz="1300" b="1" i="1">
                <a:latin typeface="Tahoma" pitchFamily="34" charset="0"/>
              </a:rPr>
              <a:t> </a:t>
            </a:r>
            <a:r>
              <a:rPr lang="tr-TR" sz="1300" b="1" i="1">
                <a:latin typeface="Tahoma" pitchFamily="34" charset="0"/>
                <a:hlinkClick r:id="rId20" action="ppaction://hlinksldjump"/>
              </a:rPr>
              <a:t>THANKS</a:t>
            </a:r>
            <a:endParaRPr lang="en-US" sz="1300" b="1" i="1">
              <a:latin typeface="Tahoma" pitchFamily="34" charset="0"/>
            </a:endParaRPr>
          </a:p>
        </p:txBody>
      </p:sp>
      <p:sp>
        <p:nvSpPr>
          <p:cNvPr id="10242" name="Rectangle 2"/>
          <p:cNvSpPr>
            <a:spLocks noChangeArrowheads="1"/>
          </p:cNvSpPr>
          <p:nvPr/>
        </p:nvSpPr>
        <p:spPr bwMode="auto">
          <a:xfrm>
            <a:off x="0" y="5445125"/>
            <a:ext cx="9144000" cy="915988"/>
          </a:xfrm>
          <a:prstGeom prst="rect">
            <a:avLst/>
          </a:prstGeom>
          <a:noFill/>
          <a:ln w="76200">
            <a:noFill/>
            <a:miter lim="800000"/>
            <a:headEnd/>
            <a:tailEnd/>
          </a:ln>
        </p:spPr>
        <p:txBody>
          <a:bodyPr anchor="ctr">
            <a:spAutoFit/>
          </a:bodyPr>
          <a:lstStyle/>
          <a:p>
            <a:pPr algn="ctr"/>
            <a:r>
              <a:rPr lang="en-US" b="1" i="1">
                <a:effectLst>
                  <a:outerShdw blurRad="38100" dist="38100" dir="2700000" algn="tl">
                    <a:srgbClr val="000000"/>
                  </a:outerShdw>
                </a:effectLst>
              </a:rPr>
              <a:t>The masses of ordinary people who live GCC still mainly mention the problem as “global warming”. “Global climate change” has not been adopted among people yet.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idx="4294967295"/>
          </p:nvPr>
        </p:nvSpPr>
        <p:spPr>
          <a:xfrm>
            <a:off x="0" y="1196975"/>
            <a:ext cx="9144000" cy="647700"/>
          </a:xfrm>
        </p:spPr>
        <p:txBody>
          <a:bodyPr/>
          <a:lstStyle/>
          <a:p>
            <a:pPr eaLnBrk="1" hangingPunct="1">
              <a:defRPr/>
            </a:pPr>
            <a:r>
              <a:rPr lang="en-US" sz="2400" b="1" i="1" dirty="0" smtClean="0"/>
              <a:t>REFLECTION OF THE PROBLEM TO THE MASSES OF ORDINARY PEOPLE WHO LIVE IT</a:t>
            </a:r>
          </a:p>
        </p:txBody>
      </p:sp>
      <p:grpSp>
        <p:nvGrpSpPr>
          <p:cNvPr id="121859" name="Group 113"/>
          <p:cNvGrpSpPr>
            <a:grpSpLocks/>
          </p:cNvGrpSpPr>
          <p:nvPr/>
        </p:nvGrpSpPr>
        <p:grpSpPr bwMode="auto">
          <a:xfrm>
            <a:off x="11113" y="0"/>
            <a:ext cx="9126537" cy="1119188"/>
            <a:chOff x="7" y="0"/>
            <a:chExt cx="5749" cy="705"/>
          </a:xfrm>
        </p:grpSpPr>
        <p:sp>
          <p:nvSpPr>
            <p:cNvPr id="121860"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21864"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21865"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21866"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66562" name="Rectangle 2"/>
          <p:cNvSpPr>
            <a:spLocks noChangeArrowheads="1"/>
          </p:cNvSpPr>
          <p:nvPr/>
        </p:nvSpPr>
        <p:spPr bwMode="auto">
          <a:xfrm>
            <a:off x="0" y="1824038"/>
            <a:ext cx="9144000" cy="400050"/>
          </a:xfrm>
          <a:prstGeom prst="rect">
            <a:avLst/>
          </a:prstGeom>
          <a:noFill/>
          <a:ln w="9525">
            <a:noFill/>
            <a:miter lim="800000"/>
            <a:headEnd/>
            <a:tailEnd/>
          </a:ln>
          <a:effectLst/>
        </p:spPr>
        <p:txBody>
          <a:bodyPr anchor="ctr">
            <a:spAutoFit/>
          </a:bodyPr>
          <a:lstStyle/>
          <a:p>
            <a:pPr algn="ctr"/>
            <a:r>
              <a:rPr lang="tr-TR" sz="2000" b="1" i="1">
                <a:effectLst>
                  <a:outerShdw blurRad="38100" dist="38100" dir="2700000" algn="tl">
                    <a:srgbClr val="000000"/>
                  </a:outerShdw>
                </a:effectLst>
              </a:rPr>
              <a:t>  </a:t>
            </a:r>
            <a:r>
              <a:rPr lang="en-US" sz="2000" b="1" i="1">
                <a:effectLst>
                  <a:outerShdw blurRad="38100" dist="38100" dir="2700000" algn="tl">
                    <a:srgbClr val="000000"/>
                  </a:outerShdw>
                </a:effectLst>
              </a:rPr>
              <a:t>Table 2 searching several important key words in GOOGLE engine </a:t>
            </a:r>
            <a:endParaRPr lang="tr-TR" sz="2000" b="1" i="1">
              <a:effectLst>
                <a:outerShdw blurRad="38100" dist="38100" dir="2700000" algn="tl">
                  <a:srgbClr val="000000"/>
                </a:outerShdw>
              </a:effectLst>
            </a:endParaRPr>
          </a:p>
        </p:txBody>
      </p:sp>
      <p:pic>
        <p:nvPicPr>
          <p:cNvPr id="121868" name="Resim 7"/>
          <p:cNvPicPr>
            <a:picLocks noChangeAspect="1" noChangeArrowheads="1"/>
          </p:cNvPicPr>
          <p:nvPr/>
        </p:nvPicPr>
        <p:blipFill>
          <a:blip r:embed="rId5" cstate="print"/>
          <a:srcRect/>
          <a:stretch>
            <a:fillRect/>
          </a:stretch>
        </p:blipFill>
        <p:spPr bwMode="auto">
          <a:xfrm>
            <a:off x="1349375" y="2276475"/>
            <a:ext cx="6535738" cy="3238500"/>
          </a:xfrm>
          <a:prstGeom prst="rect">
            <a:avLst/>
          </a:prstGeom>
          <a:noFill/>
          <a:ln w="9525">
            <a:noFill/>
            <a:miter lim="800000"/>
            <a:headEnd/>
            <a:tailEnd/>
          </a:ln>
        </p:spPr>
      </p:pic>
      <p:sp>
        <p:nvSpPr>
          <p:cNvPr id="121869"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6"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 action="ppaction://noaction"/>
              </a:rPr>
              <a:t> </a:t>
            </a:r>
            <a:r>
              <a:rPr lang="tr-TR" sz="1300" b="1" i="1"/>
              <a:t>  </a:t>
            </a:r>
            <a:r>
              <a:rPr lang="tr-TR" sz="1300" b="1" i="1">
                <a:hlinkClick r:id="rId9" action="ppaction://hlinksldjump"/>
              </a:rPr>
              <a:t>1</a:t>
            </a:r>
            <a:r>
              <a:rPr lang="tr-TR" sz="1300" b="1" i="1"/>
              <a:t>   </a:t>
            </a:r>
            <a:r>
              <a:rPr lang="tr-TR" sz="1300" b="1" i="1">
                <a:hlinkClick r:id="rId10" action="ppaction://hlinksldjump"/>
              </a:rPr>
              <a:t>2</a:t>
            </a:r>
            <a:r>
              <a:rPr lang="tr-TR" sz="1300" b="1" i="1"/>
              <a:t>   </a:t>
            </a:r>
            <a:r>
              <a:rPr lang="tr-TR" sz="1300" b="1" i="1">
                <a:latin typeface="Tahoma" pitchFamily="34" charset="0"/>
                <a:hlinkClick r:id="rId11" action="ppaction://hlinksldjump"/>
              </a:rPr>
              <a:t>REV</a:t>
            </a:r>
            <a:r>
              <a:rPr lang="tr-TR" sz="1300" b="1" i="1">
                <a:latin typeface="Tahoma" pitchFamily="34" charset="0"/>
              </a:rPr>
              <a:t> </a:t>
            </a:r>
            <a:r>
              <a:rPr lang="tr-TR" sz="1300" b="1" i="1"/>
              <a:t>   </a:t>
            </a:r>
            <a:r>
              <a:rPr lang="tr-TR" sz="1300" b="1" i="1">
                <a:hlinkClick r:id="rId11" action="ppaction://hlinksldjump"/>
              </a:rPr>
              <a:t>3</a:t>
            </a:r>
            <a:r>
              <a:rPr lang="tr-TR" sz="1300" b="1" i="1"/>
              <a:t>   </a:t>
            </a:r>
            <a:r>
              <a:rPr lang="tr-TR" sz="1300" b="1" i="1">
                <a:hlinkClick r:id="rId12" action="ppaction://hlinksldjump"/>
              </a:rPr>
              <a:t>4</a:t>
            </a:r>
            <a:r>
              <a:rPr lang="tr-TR" sz="1300" b="1" i="1"/>
              <a:t>   </a:t>
            </a:r>
            <a:r>
              <a:rPr lang="tr-TR" sz="1300" b="1" i="1">
                <a:hlinkClick r:id="rId13" action="ppaction://hlinksldjump"/>
              </a:rPr>
              <a:t>5</a:t>
            </a:r>
            <a:r>
              <a:rPr lang="tr-TR" sz="1300" b="1" i="1"/>
              <a:t>   </a:t>
            </a:r>
            <a:r>
              <a:rPr lang="tr-TR" sz="1300" b="1" i="1">
                <a:hlinkClick r:id="rId14" action="ppaction://hlinksldjump"/>
              </a:rPr>
              <a:t>6</a:t>
            </a:r>
            <a:r>
              <a:rPr lang="tr-TR" sz="1300" b="1" i="1"/>
              <a:t>  </a:t>
            </a:r>
            <a:r>
              <a:rPr lang="tr-TR" sz="1300" b="1" i="1">
                <a:hlinkClick r:id="rId15" action="ppaction://hlinksldjump"/>
              </a:rPr>
              <a:t>7</a:t>
            </a:r>
            <a:r>
              <a:rPr lang="tr-TR" sz="1300" b="1" i="1"/>
              <a:t>   </a:t>
            </a:r>
            <a:r>
              <a:rPr lang="tr-TR" sz="1300" b="1" i="1">
                <a:hlinkClick r:id="rId16" action="ppaction://hlinksldjump"/>
              </a:rPr>
              <a:t>8</a:t>
            </a:r>
            <a:r>
              <a:rPr lang="tr-TR" sz="1300" b="1" i="1"/>
              <a:t>   </a:t>
            </a:r>
            <a:r>
              <a:rPr lang="tr-TR" sz="1300" b="1" i="1">
                <a:hlinkClick r:id="rId17" action="ppaction://hlinksldjump"/>
              </a:rPr>
              <a:t>9</a:t>
            </a:r>
            <a:r>
              <a:rPr lang="tr-TR" sz="1300" b="1" i="1"/>
              <a:t>   </a:t>
            </a:r>
            <a:r>
              <a:rPr lang="tr-TR" sz="1300" b="1" i="1">
                <a:hlinkClick r:id="rId18" action="ppaction://hlinksldjump"/>
              </a:rPr>
              <a:t>10</a:t>
            </a:r>
            <a:r>
              <a:rPr lang="tr-TR" sz="1300" b="1" i="1"/>
              <a:t>  </a:t>
            </a:r>
            <a:r>
              <a:rPr lang="tr-TR" sz="1300" b="1" i="1">
                <a:latin typeface="Tahoma" pitchFamily="34" charset="0"/>
                <a:hlinkClick r:id="rId19" action="ppaction://hlinksldjump"/>
              </a:rPr>
              <a:t>CONC&amp;DISC</a:t>
            </a:r>
            <a:r>
              <a:rPr lang="tr-TR" sz="1300" b="1" i="1">
                <a:latin typeface="Tahoma" pitchFamily="34" charset="0"/>
              </a:rPr>
              <a:t> </a:t>
            </a:r>
            <a:r>
              <a:rPr lang="tr-TR" sz="1300" b="1" i="1">
                <a:latin typeface="Tahoma" pitchFamily="34" charset="0"/>
                <a:hlinkClick r:id="rId20" action="ppaction://hlinksldjump"/>
              </a:rPr>
              <a:t>THANKS</a:t>
            </a:r>
            <a:endParaRPr lang="en-US" sz="1300" b="1" i="1">
              <a:latin typeface="Tahoma" pitchFamily="34" charset="0"/>
            </a:endParaRPr>
          </a:p>
        </p:txBody>
      </p:sp>
      <p:sp>
        <p:nvSpPr>
          <p:cNvPr id="10242" name="Rectangle 2"/>
          <p:cNvSpPr>
            <a:spLocks noChangeArrowheads="1"/>
          </p:cNvSpPr>
          <p:nvPr/>
        </p:nvSpPr>
        <p:spPr bwMode="auto">
          <a:xfrm>
            <a:off x="0" y="5445125"/>
            <a:ext cx="9144000" cy="915988"/>
          </a:xfrm>
          <a:prstGeom prst="rect">
            <a:avLst/>
          </a:prstGeom>
          <a:noFill/>
          <a:ln w="76200">
            <a:noFill/>
            <a:miter lim="800000"/>
            <a:headEnd/>
            <a:tailEnd/>
          </a:ln>
        </p:spPr>
        <p:txBody>
          <a:bodyPr anchor="ctr">
            <a:spAutoFit/>
          </a:bodyPr>
          <a:lstStyle/>
          <a:p>
            <a:pPr algn="ctr"/>
            <a:r>
              <a:rPr lang="en-US" b="1" i="1">
                <a:effectLst>
                  <a:outerShdw blurRad="38100" dist="38100" dir="2700000" algn="tl">
                    <a:srgbClr val="000000"/>
                  </a:outerShdw>
                </a:effectLst>
              </a:rPr>
              <a:t>According to the data obtained in 2013, “global warming”, “global heating”, and “global climate change” have been mentioned 378 times more than “ozone layer depletion”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idx="4294967295"/>
          </p:nvPr>
        </p:nvSpPr>
        <p:spPr>
          <a:xfrm>
            <a:off x="0" y="1196975"/>
            <a:ext cx="9144000" cy="647700"/>
          </a:xfrm>
        </p:spPr>
        <p:txBody>
          <a:bodyPr/>
          <a:lstStyle/>
          <a:p>
            <a:pPr eaLnBrk="1" hangingPunct="1">
              <a:defRPr/>
            </a:pPr>
            <a:r>
              <a:rPr lang="en-US" sz="2400" b="1" i="1" dirty="0" smtClean="0"/>
              <a:t>REFLECTION OF THE PROBLEM TO THE MASSES OF ORDINARY PEOPLE WHO LIVE IT</a:t>
            </a:r>
          </a:p>
        </p:txBody>
      </p:sp>
      <p:grpSp>
        <p:nvGrpSpPr>
          <p:cNvPr id="122883" name="Group 113"/>
          <p:cNvGrpSpPr>
            <a:grpSpLocks/>
          </p:cNvGrpSpPr>
          <p:nvPr/>
        </p:nvGrpSpPr>
        <p:grpSpPr bwMode="auto">
          <a:xfrm>
            <a:off x="11113" y="0"/>
            <a:ext cx="9126537" cy="1119188"/>
            <a:chOff x="7" y="0"/>
            <a:chExt cx="5749" cy="705"/>
          </a:xfrm>
        </p:grpSpPr>
        <p:sp>
          <p:nvSpPr>
            <p:cNvPr id="122884"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22888"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22889"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22890"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66562" name="Rectangle 2"/>
          <p:cNvSpPr>
            <a:spLocks noChangeArrowheads="1"/>
          </p:cNvSpPr>
          <p:nvPr/>
        </p:nvSpPr>
        <p:spPr bwMode="auto">
          <a:xfrm>
            <a:off x="0" y="1824038"/>
            <a:ext cx="9144000" cy="400050"/>
          </a:xfrm>
          <a:prstGeom prst="rect">
            <a:avLst/>
          </a:prstGeom>
          <a:noFill/>
          <a:ln w="9525">
            <a:noFill/>
            <a:miter lim="800000"/>
            <a:headEnd/>
            <a:tailEnd/>
          </a:ln>
          <a:effectLst/>
        </p:spPr>
        <p:txBody>
          <a:bodyPr anchor="ctr">
            <a:spAutoFit/>
          </a:bodyPr>
          <a:lstStyle/>
          <a:p>
            <a:pPr algn="ctr"/>
            <a:r>
              <a:rPr lang="tr-TR" sz="2000" b="1" i="1">
                <a:effectLst>
                  <a:outerShdw blurRad="38100" dist="38100" dir="2700000" algn="tl">
                    <a:srgbClr val="000000"/>
                  </a:outerShdw>
                </a:effectLst>
              </a:rPr>
              <a:t>  </a:t>
            </a:r>
            <a:r>
              <a:rPr lang="en-US" sz="2000" b="1" i="1">
                <a:effectLst>
                  <a:outerShdw blurRad="38100" dist="38100" dir="2700000" algn="tl">
                    <a:srgbClr val="000000"/>
                  </a:outerShdw>
                </a:effectLst>
              </a:rPr>
              <a:t>Table 2 searching several important key words in GOOGLE engine </a:t>
            </a:r>
            <a:endParaRPr lang="tr-TR" sz="2000" b="1" i="1">
              <a:effectLst>
                <a:outerShdw blurRad="38100" dist="38100" dir="2700000" algn="tl">
                  <a:srgbClr val="000000"/>
                </a:outerShdw>
              </a:effectLst>
            </a:endParaRPr>
          </a:p>
        </p:txBody>
      </p:sp>
      <p:pic>
        <p:nvPicPr>
          <p:cNvPr id="122892" name="Resim 7"/>
          <p:cNvPicPr>
            <a:picLocks noChangeAspect="1" noChangeArrowheads="1"/>
          </p:cNvPicPr>
          <p:nvPr/>
        </p:nvPicPr>
        <p:blipFill>
          <a:blip r:embed="rId5" cstate="print"/>
          <a:srcRect/>
          <a:stretch>
            <a:fillRect/>
          </a:stretch>
        </p:blipFill>
        <p:spPr bwMode="auto">
          <a:xfrm>
            <a:off x="1349375" y="2276475"/>
            <a:ext cx="6535738" cy="3238500"/>
          </a:xfrm>
          <a:prstGeom prst="rect">
            <a:avLst/>
          </a:prstGeom>
          <a:noFill/>
          <a:ln w="9525">
            <a:noFill/>
            <a:miter lim="800000"/>
            <a:headEnd/>
            <a:tailEnd/>
          </a:ln>
        </p:spPr>
      </p:pic>
      <p:sp>
        <p:nvSpPr>
          <p:cNvPr id="122893"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6"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 action="ppaction://noaction"/>
              </a:rPr>
              <a:t> </a:t>
            </a:r>
            <a:r>
              <a:rPr lang="tr-TR" sz="1300" b="1" i="1"/>
              <a:t>  </a:t>
            </a:r>
            <a:r>
              <a:rPr lang="tr-TR" sz="1300" b="1" i="1">
                <a:hlinkClick r:id="rId9" action="ppaction://hlinksldjump"/>
              </a:rPr>
              <a:t>1</a:t>
            </a:r>
            <a:r>
              <a:rPr lang="tr-TR" sz="1300" b="1" i="1"/>
              <a:t>   </a:t>
            </a:r>
            <a:r>
              <a:rPr lang="tr-TR" sz="1300" b="1" i="1">
                <a:hlinkClick r:id="rId10" action="ppaction://hlinksldjump"/>
              </a:rPr>
              <a:t>2</a:t>
            </a:r>
            <a:r>
              <a:rPr lang="tr-TR" sz="1300" b="1" i="1"/>
              <a:t>   </a:t>
            </a:r>
            <a:r>
              <a:rPr lang="tr-TR" sz="1300" b="1" i="1">
                <a:latin typeface="Tahoma" pitchFamily="34" charset="0"/>
                <a:hlinkClick r:id="rId11" action="ppaction://hlinksldjump"/>
              </a:rPr>
              <a:t>REV</a:t>
            </a:r>
            <a:r>
              <a:rPr lang="tr-TR" sz="1300" b="1" i="1">
                <a:latin typeface="Tahoma" pitchFamily="34" charset="0"/>
              </a:rPr>
              <a:t> </a:t>
            </a:r>
            <a:r>
              <a:rPr lang="tr-TR" sz="1300" b="1" i="1"/>
              <a:t>   </a:t>
            </a:r>
            <a:r>
              <a:rPr lang="tr-TR" sz="1300" b="1" i="1">
                <a:hlinkClick r:id="rId11" action="ppaction://hlinksldjump"/>
              </a:rPr>
              <a:t>3</a:t>
            </a:r>
            <a:r>
              <a:rPr lang="tr-TR" sz="1300" b="1" i="1"/>
              <a:t>   </a:t>
            </a:r>
            <a:r>
              <a:rPr lang="tr-TR" sz="1300" b="1" i="1">
                <a:hlinkClick r:id="rId12" action="ppaction://hlinksldjump"/>
              </a:rPr>
              <a:t>4</a:t>
            </a:r>
            <a:r>
              <a:rPr lang="tr-TR" sz="1300" b="1" i="1"/>
              <a:t>   </a:t>
            </a:r>
            <a:r>
              <a:rPr lang="tr-TR" sz="1300" b="1" i="1">
                <a:hlinkClick r:id="rId13" action="ppaction://hlinksldjump"/>
              </a:rPr>
              <a:t>5</a:t>
            </a:r>
            <a:r>
              <a:rPr lang="tr-TR" sz="1300" b="1" i="1"/>
              <a:t>   </a:t>
            </a:r>
            <a:r>
              <a:rPr lang="tr-TR" sz="1300" b="1" i="1">
                <a:hlinkClick r:id="rId14" action="ppaction://hlinksldjump"/>
              </a:rPr>
              <a:t>6</a:t>
            </a:r>
            <a:r>
              <a:rPr lang="tr-TR" sz="1300" b="1" i="1"/>
              <a:t>  </a:t>
            </a:r>
            <a:r>
              <a:rPr lang="tr-TR" sz="1300" b="1" i="1">
                <a:hlinkClick r:id="rId15" action="ppaction://hlinksldjump"/>
              </a:rPr>
              <a:t>7</a:t>
            </a:r>
            <a:r>
              <a:rPr lang="tr-TR" sz="1300" b="1" i="1"/>
              <a:t>   </a:t>
            </a:r>
            <a:r>
              <a:rPr lang="tr-TR" sz="1300" b="1" i="1">
                <a:hlinkClick r:id="rId16" action="ppaction://hlinksldjump"/>
              </a:rPr>
              <a:t>8</a:t>
            </a:r>
            <a:r>
              <a:rPr lang="tr-TR" sz="1300" b="1" i="1"/>
              <a:t>   </a:t>
            </a:r>
            <a:r>
              <a:rPr lang="tr-TR" sz="1300" b="1" i="1">
                <a:hlinkClick r:id="rId17" action="ppaction://hlinksldjump"/>
              </a:rPr>
              <a:t>9</a:t>
            </a:r>
            <a:r>
              <a:rPr lang="tr-TR" sz="1300" b="1" i="1"/>
              <a:t>   </a:t>
            </a:r>
            <a:r>
              <a:rPr lang="tr-TR" sz="1300" b="1" i="1">
                <a:hlinkClick r:id="rId18" action="ppaction://hlinksldjump"/>
              </a:rPr>
              <a:t>10</a:t>
            </a:r>
            <a:r>
              <a:rPr lang="tr-TR" sz="1300" b="1" i="1"/>
              <a:t>  </a:t>
            </a:r>
            <a:r>
              <a:rPr lang="tr-TR" sz="1300" b="1" i="1">
                <a:latin typeface="Tahoma" pitchFamily="34" charset="0"/>
                <a:hlinkClick r:id="rId19" action="ppaction://hlinksldjump"/>
              </a:rPr>
              <a:t>CONC&amp;DISC</a:t>
            </a:r>
            <a:r>
              <a:rPr lang="tr-TR" sz="1300" b="1" i="1">
                <a:latin typeface="Tahoma" pitchFamily="34" charset="0"/>
              </a:rPr>
              <a:t> </a:t>
            </a:r>
            <a:r>
              <a:rPr lang="tr-TR" sz="1300" b="1" i="1">
                <a:latin typeface="Tahoma" pitchFamily="34" charset="0"/>
                <a:hlinkClick r:id="rId20" action="ppaction://hlinksldjump"/>
              </a:rPr>
              <a:t>THANKS</a:t>
            </a:r>
            <a:endParaRPr lang="en-US" sz="1300" b="1" i="1">
              <a:latin typeface="Tahoma" pitchFamily="34" charset="0"/>
            </a:endParaRPr>
          </a:p>
        </p:txBody>
      </p:sp>
      <p:sp>
        <p:nvSpPr>
          <p:cNvPr id="10242" name="Rectangle 2"/>
          <p:cNvSpPr>
            <a:spLocks noChangeArrowheads="1"/>
          </p:cNvSpPr>
          <p:nvPr/>
        </p:nvSpPr>
        <p:spPr bwMode="auto">
          <a:xfrm>
            <a:off x="0" y="5581650"/>
            <a:ext cx="9144000" cy="641350"/>
          </a:xfrm>
          <a:prstGeom prst="rect">
            <a:avLst/>
          </a:prstGeom>
          <a:noFill/>
          <a:ln w="76200">
            <a:noFill/>
            <a:miter lim="800000"/>
            <a:headEnd/>
            <a:tailEnd/>
          </a:ln>
        </p:spPr>
        <p:txBody>
          <a:bodyPr anchor="ctr">
            <a:spAutoFit/>
          </a:bodyPr>
          <a:lstStyle/>
          <a:p>
            <a:pPr algn="ctr"/>
            <a:r>
              <a:rPr lang="en-US" b="1" i="1">
                <a:effectLst>
                  <a:outerShdw blurRad="38100" dist="38100" dir="2700000" algn="tl">
                    <a:srgbClr val="000000"/>
                  </a:outerShdw>
                </a:effectLst>
              </a:rPr>
              <a:t>According to the table from April 2011 to June 2013 33 Billion of pages about the first three key words have been added to the web (16.5 Billion of pages/year).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idx="4294967295"/>
          </p:nvPr>
        </p:nvSpPr>
        <p:spPr>
          <a:xfrm>
            <a:off x="0" y="1196975"/>
            <a:ext cx="9144000" cy="647700"/>
          </a:xfrm>
        </p:spPr>
        <p:txBody>
          <a:bodyPr/>
          <a:lstStyle/>
          <a:p>
            <a:pPr eaLnBrk="1" hangingPunct="1">
              <a:defRPr/>
            </a:pPr>
            <a:r>
              <a:rPr lang="en-US" sz="2400" b="1" i="1" dirty="0" smtClean="0"/>
              <a:t>REFLECTION OF THE PROBLEM TO THE MASSES OF ORDINARY PEOPLE WHO LIVE IT</a:t>
            </a:r>
          </a:p>
        </p:txBody>
      </p:sp>
      <p:grpSp>
        <p:nvGrpSpPr>
          <p:cNvPr id="123907" name="Group 113"/>
          <p:cNvGrpSpPr>
            <a:grpSpLocks/>
          </p:cNvGrpSpPr>
          <p:nvPr/>
        </p:nvGrpSpPr>
        <p:grpSpPr bwMode="auto">
          <a:xfrm>
            <a:off x="11113" y="0"/>
            <a:ext cx="9126537" cy="1119188"/>
            <a:chOff x="7" y="0"/>
            <a:chExt cx="5749" cy="705"/>
          </a:xfrm>
        </p:grpSpPr>
        <p:sp>
          <p:nvSpPr>
            <p:cNvPr id="123908"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23912"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23913"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23914"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66562" name="Rectangle 2"/>
          <p:cNvSpPr>
            <a:spLocks noChangeArrowheads="1"/>
          </p:cNvSpPr>
          <p:nvPr/>
        </p:nvSpPr>
        <p:spPr bwMode="auto">
          <a:xfrm>
            <a:off x="0" y="1824038"/>
            <a:ext cx="9144000" cy="400050"/>
          </a:xfrm>
          <a:prstGeom prst="rect">
            <a:avLst/>
          </a:prstGeom>
          <a:noFill/>
          <a:ln w="9525">
            <a:noFill/>
            <a:miter lim="800000"/>
            <a:headEnd/>
            <a:tailEnd/>
          </a:ln>
          <a:effectLst/>
        </p:spPr>
        <p:txBody>
          <a:bodyPr anchor="ctr">
            <a:spAutoFit/>
          </a:bodyPr>
          <a:lstStyle/>
          <a:p>
            <a:pPr algn="ctr"/>
            <a:r>
              <a:rPr lang="tr-TR" sz="2000" b="1" i="1">
                <a:effectLst>
                  <a:outerShdw blurRad="38100" dist="38100" dir="2700000" algn="tl">
                    <a:srgbClr val="000000"/>
                  </a:outerShdw>
                </a:effectLst>
              </a:rPr>
              <a:t>  </a:t>
            </a:r>
            <a:r>
              <a:rPr lang="en-US" sz="2000" b="1" i="1">
                <a:effectLst>
                  <a:outerShdw blurRad="38100" dist="38100" dir="2700000" algn="tl">
                    <a:srgbClr val="000000"/>
                  </a:outerShdw>
                </a:effectLst>
              </a:rPr>
              <a:t>Table 2 searching several important key words in GOOGLE engine </a:t>
            </a:r>
            <a:endParaRPr lang="tr-TR" sz="2000" b="1" i="1">
              <a:effectLst>
                <a:outerShdw blurRad="38100" dist="38100" dir="2700000" algn="tl">
                  <a:srgbClr val="000000"/>
                </a:outerShdw>
              </a:effectLst>
            </a:endParaRPr>
          </a:p>
        </p:txBody>
      </p:sp>
      <p:pic>
        <p:nvPicPr>
          <p:cNvPr id="123916" name="Resim 7"/>
          <p:cNvPicPr>
            <a:picLocks noChangeAspect="1" noChangeArrowheads="1"/>
          </p:cNvPicPr>
          <p:nvPr/>
        </p:nvPicPr>
        <p:blipFill>
          <a:blip r:embed="rId5" cstate="print"/>
          <a:srcRect/>
          <a:stretch>
            <a:fillRect/>
          </a:stretch>
        </p:blipFill>
        <p:spPr bwMode="auto">
          <a:xfrm>
            <a:off x="1349375" y="2276475"/>
            <a:ext cx="6535738" cy="3238500"/>
          </a:xfrm>
          <a:prstGeom prst="rect">
            <a:avLst/>
          </a:prstGeom>
          <a:noFill/>
          <a:ln w="9525">
            <a:noFill/>
            <a:miter lim="800000"/>
            <a:headEnd/>
            <a:tailEnd/>
          </a:ln>
        </p:spPr>
      </p:pic>
      <p:sp>
        <p:nvSpPr>
          <p:cNvPr id="123917"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6"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 action="ppaction://noaction"/>
              </a:rPr>
              <a:t> </a:t>
            </a:r>
            <a:r>
              <a:rPr lang="tr-TR" sz="1300" b="1" i="1"/>
              <a:t>  </a:t>
            </a:r>
            <a:r>
              <a:rPr lang="tr-TR" sz="1300" b="1" i="1">
                <a:hlinkClick r:id="rId9" action="ppaction://hlinksldjump"/>
              </a:rPr>
              <a:t>1</a:t>
            </a:r>
            <a:r>
              <a:rPr lang="tr-TR" sz="1300" b="1" i="1"/>
              <a:t>   </a:t>
            </a:r>
            <a:r>
              <a:rPr lang="tr-TR" sz="1300" b="1" i="1">
                <a:hlinkClick r:id="rId10" action="ppaction://hlinksldjump"/>
              </a:rPr>
              <a:t>2</a:t>
            </a:r>
            <a:r>
              <a:rPr lang="tr-TR" sz="1300" b="1" i="1"/>
              <a:t>   </a:t>
            </a:r>
            <a:r>
              <a:rPr lang="tr-TR" sz="1300" b="1" i="1">
                <a:latin typeface="Tahoma" pitchFamily="34" charset="0"/>
                <a:hlinkClick r:id="rId11" action="ppaction://hlinksldjump"/>
              </a:rPr>
              <a:t>REV</a:t>
            </a:r>
            <a:r>
              <a:rPr lang="tr-TR" sz="1300" b="1" i="1">
                <a:latin typeface="Tahoma" pitchFamily="34" charset="0"/>
              </a:rPr>
              <a:t> </a:t>
            </a:r>
            <a:r>
              <a:rPr lang="tr-TR" sz="1300" b="1" i="1"/>
              <a:t>   </a:t>
            </a:r>
            <a:r>
              <a:rPr lang="tr-TR" sz="1300" b="1" i="1">
                <a:hlinkClick r:id="rId11" action="ppaction://hlinksldjump"/>
              </a:rPr>
              <a:t>3</a:t>
            </a:r>
            <a:r>
              <a:rPr lang="tr-TR" sz="1300" b="1" i="1"/>
              <a:t>   </a:t>
            </a:r>
            <a:r>
              <a:rPr lang="tr-TR" sz="1300" b="1" i="1">
                <a:hlinkClick r:id="rId12" action="ppaction://hlinksldjump"/>
              </a:rPr>
              <a:t>4</a:t>
            </a:r>
            <a:r>
              <a:rPr lang="tr-TR" sz="1300" b="1" i="1"/>
              <a:t>   </a:t>
            </a:r>
            <a:r>
              <a:rPr lang="tr-TR" sz="1300" b="1" i="1">
                <a:hlinkClick r:id="rId13" action="ppaction://hlinksldjump"/>
              </a:rPr>
              <a:t>5</a:t>
            </a:r>
            <a:r>
              <a:rPr lang="tr-TR" sz="1300" b="1" i="1"/>
              <a:t>   </a:t>
            </a:r>
            <a:r>
              <a:rPr lang="tr-TR" sz="1300" b="1" i="1">
                <a:hlinkClick r:id="rId14" action="ppaction://hlinksldjump"/>
              </a:rPr>
              <a:t>6</a:t>
            </a:r>
            <a:r>
              <a:rPr lang="tr-TR" sz="1300" b="1" i="1"/>
              <a:t>  </a:t>
            </a:r>
            <a:r>
              <a:rPr lang="tr-TR" sz="1300" b="1" i="1">
                <a:hlinkClick r:id="rId15" action="ppaction://hlinksldjump"/>
              </a:rPr>
              <a:t>7</a:t>
            </a:r>
            <a:r>
              <a:rPr lang="tr-TR" sz="1300" b="1" i="1"/>
              <a:t>   </a:t>
            </a:r>
            <a:r>
              <a:rPr lang="tr-TR" sz="1300" b="1" i="1">
                <a:hlinkClick r:id="rId16" action="ppaction://hlinksldjump"/>
              </a:rPr>
              <a:t>8</a:t>
            </a:r>
            <a:r>
              <a:rPr lang="tr-TR" sz="1300" b="1" i="1"/>
              <a:t>   </a:t>
            </a:r>
            <a:r>
              <a:rPr lang="tr-TR" sz="1300" b="1" i="1">
                <a:hlinkClick r:id="rId17" action="ppaction://hlinksldjump"/>
              </a:rPr>
              <a:t>9</a:t>
            </a:r>
            <a:r>
              <a:rPr lang="tr-TR" sz="1300" b="1" i="1"/>
              <a:t>   </a:t>
            </a:r>
            <a:r>
              <a:rPr lang="tr-TR" sz="1300" b="1" i="1">
                <a:hlinkClick r:id="rId18" action="ppaction://hlinksldjump"/>
              </a:rPr>
              <a:t>10</a:t>
            </a:r>
            <a:r>
              <a:rPr lang="tr-TR" sz="1300" b="1" i="1"/>
              <a:t>  </a:t>
            </a:r>
            <a:r>
              <a:rPr lang="tr-TR" sz="1300" b="1" i="1">
                <a:latin typeface="Tahoma" pitchFamily="34" charset="0"/>
                <a:hlinkClick r:id="rId19" action="ppaction://hlinksldjump"/>
              </a:rPr>
              <a:t>CONC&amp;DISC</a:t>
            </a:r>
            <a:r>
              <a:rPr lang="tr-TR" sz="1300" b="1" i="1">
                <a:latin typeface="Tahoma" pitchFamily="34" charset="0"/>
              </a:rPr>
              <a:t> </a:t>
            </a:r>
            <a:r>
              <a:rPr lang="tr-TR" sz="1300" b="1" i="1">
                <a:latin typeface="Tahoma" pitchFamily="34" charset="0"/>
                <a:hlinkClick r:id="rId20" action="ppaction://hlinksldjump"/>
              </a:rPr>
              <a:t>THANKS</a:t>
            </a:r>
            <a:endParaRPr lang="en-US" sz="1300" b="1" i="1">
              <a:latin typeface="Tahoma" pitchFamily="34" charset="0"/>
            </a:endParaRPr>
          </a:p>
        </p:txBody>
      </p:sp>
      <p:sp>
        <p:nvSpPr>
          <p:cNvPr id="10242" name="Rectangle 2"/>
          <p:cNvSpPr>
            <a:spLocks noChangeArrowheads="1"/>
          </p:cNvSpPr>
          <p:nvPr/>
        </p:nvSpPr>
        <p:spPr bwMode="auto">
          <a:xfrm>
            <a:off x="0" y="5581650"/>
            <a:ext cx="9144000" cy="641350"/>
          </a:xfrm>
          <a:prstGeom prst="rect">
            <a:avLst/>
          </a:prstGeom>
          <a:noFill/>
          <a:ln w="76200">
            <a:noFill/>
            <a:miter lim="800000"/>
            <a:headEnd/>
            <a:tailEnd/>
          </a:ln>
        </p:spPr>
        <p:txBody>
          <a:bodyPr anchor="ctr">
            <a:spAutoFit/>
          </a:bodyPr>
          <a:lstStyle/>
          <a:p>
            <a:pPr algn="ctr"/>
            <a:r>
              <a:rPr lang="en-US" b="1" i="1">
                <a:effectLst>
                  <a:outerShdw blurRad="38100" dist="38100" dir="2700000" algn="tl">
                    <a:srgbClr val="000000"/>
                  </a:outerShdw>
                </a:effectLst>
              </a:rPr>
              <a:t>Globally masses of ordinary people who live the problem still more interests in or talks about “low”, “water”, and “cancer”, respectively.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idx="4294967295"/>
          </p:nvPr>
        </p:nvSpPr>
        <p:spPr>
          <a:xfrm>
            <a:off x="0" y="1196975"/>
            <a:ext cx="9144000" cy="647700"/>
          </a:xfrm>
        </p:spPr>
        <p:txBody>
          <a:bodyPr/>
          <a:lstStyle/>
          <a:p>
            <a:pPr eaLnBrk="1" hangingPunct="1">
              <a:defRPr/>
            </a:pPr>
            <a:r>
              <a:rPr lang="en-US" sz="2400" b="1" i="1" dirty="0" smtClean="0"/>
              <a:t>REFLECTION OF THE PROBLEM TO THE MASSES OF ORDINARY PEOPLE WHO LIVE IT</a:t>
            </a:r>
          </a:p>
        </p:txBody>
      </p:sp>
      <p:grpSp>
        <p:nvGrpSpPr>
          <p:cNvPr id="124931" name="Group 113"/>
          <p:cNvGrpSpPr>
            <a:grpSpLocks/>
          </p:cNvGrpSpPr>
          <p:nvPr/>
        </p:nvGrpSpPr>
        <p:grpSpPr bwMode="auto">
          <a:xfrm>
            <a:off x="11113" y="0"/>
            <a:ext cx="9126537" cy="1119188"/>
            <a:chOff x="7" y="0"/>
            <a:chExt cx="5749" cy="705"/>
          </a:xfrm>
        </p:grpSpPr>
        <p:sp>
          <p:nvSpPr>
            <p:cNvPr id="124932"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24936"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24937"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24938"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66562" name="Rectangle 2"/>
          <p:cNvSpPr>
            <a:spLocks noChangeArrowheads="1"/>
          </p:cNvSpPr>
          <p:nvPr/>
        </p:nvSpPr>
        <p:spPr bwMode="auto">
          <a:xfrm>
            <a:off x="0" y="1824038"/>
            <a:ext cx="9144000" cy="400050"/>
          </a:xfrm>
          <a:prstGeom prst="rect">
            <a:avLst/>
          </a:prstGeom>
          <a:noFill/>
          <a:ln w="9525">
            <a:noFill/>
            <a:miter lim="800000"/>
            <a:headEnd/>
            <a:tailEnd/>
          </a:ln>
          <a:effectLst/>
        </p:spPr>
        <p:txBody>
          <a:bodyPr anchor="ctr">
            <a:spAutoFit/>
          </a:bodyPr>
          <a:lstStyle/>
          <a:p>
            <a:pPr algn="ctr"/>
            <a:r>
              <a:rPr lang="tr-TR" sz="2000" b="1" i="1">
                <a:effectLst>
                  <a:outerShdw blurRad="38100" dist="38100" dir="2700000" algn="tl">
                    <a:srgbClr val="000000"/>
                  </a:outerShdw>
                </a:effectLst>
              </a:rPr>
              <a:t>  </a:t>
            </a:r>
            <a:r>
              <a:rPr lang="en-US" sz="2000" b="1" i="1">
                <a:effectLst>
                  <a:outerShdw blurRad="38100" dist="38100" dir="2700000" algn="tl">
                    <a:srgbClr val="000000"/>
                  </a:outerShdw>
                </a:effectLst>
              </a:rPr>
              <a:t>Table 2 searching several important key words in GOOGLE engine </a:t>
            </a:r>
            <a:endParaRPr lang="tr-TR" sz="2000" b="1" i="1">
              <a:effectLst>
                <a:outerShdw blurRad="38100" dist="38100" dir="2700000" algn="tl">
                  <a:srgbClr val="000000"/>
                </a:outerShdw>
              </a:effectLst>
            </a:endParaRPr>
          </a:p>
        </p:txBody>
      </p:sp>
      <p:pic>
        <p:nvPicPr>
          <p:cNvPr id="124940" name="Resim 7"/>
          <p:cNvPicPr>
            <a:picLocks noChangeAspect="1" noChangeArrowheads="1"/>
          </p:cNvPicPr>
          <p:nvPr/>
        </p:nvPicPr>
        <p:blipFill>
          <a:blip r:embed="rId5" cstate="print"/>
          <a:srcRect/>
          <a:stretch>
            <a:fillRect/>
          </a:stretch>
        </p:blipFill>
        <p:spPr bwMode="auto">
          <a:xfrm>
            <a:off x="1349375" y="2276475"/>
            <a:ext cx="6535738" cy="3238500"/>
          </a:xfrm>
          <a:prstGeom prst="rect">
            <a:avLst/>
          </a:prstGeom>
          <a:noFill/>
          <a:ln w="9525">
            <a:noFill/>
            <a:miter lim="800000"/>
            <a:headEnd/>
            <a:tailEnd/>
          </a:ln>
        </p:spPr>
      </p:pic>
      <p:sp>
        <p:nvSpPr>
          <p:cNvPr id="124941"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6"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 action="ppaction://noaction"/>
              </a:rPr>
              <a:t> </a:t>
            </a:r>
            <a:r>
              <a:rPr lang="tr-TR" sz="1300" b="1" i="1"/>
              <a:t>  </a:t>
            </a:r>
            <a:r>
              <a:rPr lang="tr-TR" sz="1300" b="1" i="1">
                <a:hlinkClick r:id="rId9" action="ppaction://hlinksldjump"/>
              </a:rPr>
              <a:t>1</a:t>
            </a:r>
            <a:r>
              <a:rPr lang="tr-TR" sz="1300" b="1" i="1"/>
              <a:t>   </a:t>
            </a:r>
            <a:r>
              <a:rPr lang="tr-TR" sz="1300" b="1" i="1">
                <a:hlinkClick r:id="rId10" action="ppaction://hlinksldjump"/>
              </a:rPr>
              <a:t>2</a:t>
            </a:r>
            <a:r>
              <a:rPr lang="tr-TR" sz="1300" b="1" i="1"/>
              <a:t>   </a:t>
            </a:r>
            <a:r>
              <a:rPr lang="tr-TR" sz="1300" b="1" i="1">
                <a:latin typeface="Tahoma" pitchFamily="34" charset="0"/>
                <a:hlinkClick r:id="rId11" action="ppaction://hlinksldjump"/>
              </a:rPr>
              <a:t>REV</a:t>
            </a:r>
            <a:r>
              <a:rPr lang="tr-TR" sz="1300" b="1" i="1">
                <a:latin typeface="Tahoma" pitchFamily="34" charset="0"/>
              </a:rPr>
              <a:t> </a:t>
            </a:r>
            <a:r>
              <a:rPr lang="tr-TR" sz="1300" b="1" i="1"/>
              <a:t>   </a:t>
            </a:r>
            <a:r>
              <a:rPr lang="tr-TR" sz="1300" b="1" i="1">
                <a:hlinkClick r:id="rId11" action="ppaction://hlinksldjump"/>
              </a:rPr>
              <a:t>3</a:t>
            </a:r>
            <a:r>
              <a:rPr lang="tr-TR" sz="1300" b="1" i="1"/>
              <a:t>   </a:t>
            </a:r>
            <a:r>
              <a:rPr lang="tr-TR" sz="1300" b="1" i="1">
                <a:hlinkClick r:id="rId12" action="ppaction://hlinksldjump"/>
              </a:rPr>
              <a:t>4</a:t>
            </a:r>
            <a:r>
              <a:rPr lang="tr-TR" sz="1300" b="1" i="1"/>
              <a:t>   </a:t>
            </a:r>
            <a:r>
              <a:rPr lang="tr-TR" sz="1300" b="1" i="1">
                <a:hlinkClick r:id="rId13" action="ppaction://hlinksldjump"/>
              </a:rPr>
              <a:t>5</a:t>
            </a:r>
            <a:r>
              <a:rPr lang="tr-TR" sz="1300" b="1" i="1"/>
              <a:t>   </a:t>
            </a:r>
            <a:r>
              <a:rPr lang="tr-TR" sz="1300" b="1" i="1">
                <a:hlinkClick r:id="rId14" action="ppaction://hlinksldjump"/>
              </a:rPr>
              <a:t>6</a:t>
            </a:r>
            <a:r>
              <a:rPr lang="tr-TR" sz="1300" b="1" i="1"/>
              <a:t>  </a:t>
            </a:r>
            <a:r>
              <a:rPr lang="tr-TR" sz="1300" b="1" i="1">
                <a:hlinkClick r:id="rId15" action="ppaction://hlinksldjump"/>
              </a:rPr>
              <a:t>7</a:t>
            </a:r>
            <a:r>
              <a:rPr lang="tr-TR" sz="1300" b="1" i="1"/>
              <a:t>   </a:t>
            </a:r>
            <a:r>
              <a:rPr lang="tr-TR" sz="1300" b="1" i="1">
                <a:hlinkClick r:id="rId16" action="ppaction://hlinksldjump"/>
              </a:rPr>
              <a:t>8</a:t>
            </a:r>
            <a:r>
              <a:rPr lang="tr-TR" sz="1300" b="1" i="1"/>
              <a:t>   </a:t>
            </a:r>
            <a:r>
              <a:rPr lang="tr-TR" sz="1300" b="1" i="1">
                <a:hlinkClick r:id="rId17" action="ppaction://hlinksldjump"/>
              </a:rPr>
              <a:t>9</a:t>
            </a:r>
            <a:r>
              <a:rPr lang="tr-TR" sz="1300" b="1" i="1"/>
              <a:t>   </a:t>
            </a:r>
            <a:r>
              <a:rPr lang="tr-TR" sz="1300" b="1" i="1">
                <a:hlinkClick r:id="rId18" action="ppaction://hlinksldjump"/>
              </a:rPr>
              <a:t>10</a:t>
            </a:r>
            <a:r>
              <a:rPr lang="tr-TR" sz="1300" b="1" i="1"/>
              <a:t>  </a:t>
            </a:r>
            <a:r>
              <a:rPr lang="tr-TR" sz="1300" b="1" i="1">
                <a:latin typeface="Tahoma" pitchFamily="34" charset="0"/>
                <a:hlinkClick r:id="rId19" action="ppaction://hlinksldjump"/>
              </a:rPr>
              <a:t>CONC&amp;DISC</a:t>
            </a:r>
            <a:r>
              <a:rPr lang="tr-TR" sz="1300" b="1" i="1">
                <a:latin typeface="Tahoma" pitchFamily="34" charset="0"/>
              </a:rPr>
              <a:t> </a:t>
            </a:r>
            <a:r>
              <a:rPr lang="tr-TR" sz="1300" b="1" i="1">
                <a:latin typeface="Tahoma" pitchFamily="34" charset="0"/>
                <a:hlinkClick r:id="rId20" action="ppaction://hlinksldjump"/>
              </a:rPr>
              <a:t>THANKS</a:t>
            </a:r>
            <a:endParaRPr lang="en-US" sz="1300" b="1" i="1">
              <a:latin typeface="Tahoma" pitchFamily="34" charset="0"/>
            </a:endParaRPr>
          </a:p>
        </p:txBody>
      </p:sp>
      <p:sp>
        <p:nvSpPr>
          <p:cNvPr id="10242" name="Rectangle 2"/>
          <p:cNvSpPr>
            <a:spLocks noChangeArrowheads="1"/>
          </p:cNvSpPr>
          <p:nvPr/>
        </p:nvSpPr>
        <p:spPr bwMode="auto">
          <a:xfrm>
            <a:off x="0" y="5718175"/>
            <a:ext cx="9144000" cy="366713"/>
          </a:xfrm>
          <a:prstGeom prst="rect">
            <a:avLst/>
          </a:prstGeom>
          <a:noFill/>
          <a:ln w="76200">
            <a:noFill/>
            <a:miter lim="800000"/>
            <a:headEnd/>
            <a:tailEnd/>
          </a:ln>
        </p:spPr>
        <p:txBody>
          <a:bodyPr anchor="ctr">
            <a:spAutoFit/>
          </a:bodyPr>
          <a:lstStyle/>
          <a:p>
            <a:pPr algn="ctr"/>
            <a:r>
              <a:rPr lang="en-US" b="1" i="1">
                <a:effectLst>
                  <a:outerShdw blurRad="38100" dist="38100" dir="2700000" algn="tl">
                    <a:srgbClr val="000000"/>
                  </a:outerShdw>
                </a:effectLst>
              </a:rPr>
              <a:t>The Kyoto Protocol has globally taken place in the people agenda.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44040" name="Group 113"/>
          <p:cNvGrpSpPr>
            <a:grpSpLocks/>
          </p:cNvGrpSpPr>
          <p:nvPr/>
        </p:nvGrpSpPr>
        <p:grpSpPr bwMode="auto">
          <a:xfrm>
            <a:off x="11113" y="0"/>
            <a:ext cx="9126537" cy="1119188"/>
            <a:chOff x="7" y="0"/>
            <a:chExt cx="5749" cy="705"/>
          </a:xfrm>
        </p:grpSpPr>
        <p:sp>
          <p:nvSpPr>
            <p:cNvPr id="44047"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44042"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44043"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44044"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Classification of Published Studies Based on Time Slices</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2644775"/>
            <a:ext cx="9144000" cy="831850"/>
          </a:xfrm>
          <a:prstGeom prst="rect">
            <a:avLst/>
          </a:prstGeom>
        </p:spPr>
        <p:txBody>
          <a:bodyPr>
            <a:spAutoFit/>
          </a:bodyPr>
          <a:lstStyle/>
          <a:p>
            <a:pPr algn="just">
              <a:defRPr/>
            </a:pPr>
            <a:r>
              <a:rPr lang="en-US" sz="2400" b="1" i="1" dirty="0">
                <a:effectLst>
                  <a:outerShdw blurRad="38100" dist="38100" dir="2700000" algn="tl">
                    <a:srgbClr val="000000"/>
                  </a:outerShdw>
                </a:effectLst>
              </a:rPr>
              <a:t>The previous studies can be classified into three main categories on the basis of time slices. </a:t>
            </a:r>
          </a:p>
        </p:txBody>
      </p:sp>
      <p:sp>
        <p:nvSpPr>
          <p:cNvPr id="44055"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45064" name="Group 113"/>
          <p:cNvGrpSpPr>
            <a:grpSpLocks/>
          </p:cNvGrpSpPr>
          <p:nvPr/>
        </p:nvGrpSpPr>
        <p:grpSpPr bwMode="auto">
          <a:xfrm>
            <a:off x="11113" y="0"/>
            <a:ext cx="9126537" cy="1119188"/>
            <a:chOff x="7" y="0"/>
            <a:chExt cx="5749" cy="705"/>
          </a:xfrm>
        </p:grpSpPr>
        <p:sp>
          <p:nvSpPr>
            <p:cNvPr id="45071"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45066"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45067"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45068"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Classification of Published Studies Based on Time Slices</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2644775"/>
            <a:ext cx="9144000" cy="2308225"/>
          </a:xfrm>
          <a:prstGeom prst="rect">
            <a:avLst/>
          </a:prstGeom>
        </p:spPr>
        <p:txBody>
          <a:bodyPr>
            <a:spAutoFit/>
          </a:bodyPr>
          <a:lstStyle/>
          <a:p>
            <a:pPr algn="just">
              <a:defRPr/>
            </a:pPr>
            <a:r>
              <a:rPr lang="en-US" sz="2400" b="1" i="1" dirty="0">
                <a:effectLst>
                  <a:outerShdw blurRad="38100" dist="38100" dir="2700000" algn="tl">
                    <a:srgbClr val="000000"/>
                  </a:outerShdw>
                </a:effectLst>
              </a:rPr>
              <a:t>The first lots of studies concerning global climate change are completed prior to 1990</a:t>
            </a:r>
            <a:r>
              <a:rPr lang="tr-TR" sz="2400" b="1" i="1" dirty="0">
                <a:effectLst>
                  <a:outerShdw blurRad="38100" dist="38100" dir="2700000" algn="tl">
                    <a:srgbClr val="000000"/>
                  </a:outerShdw>
                </a:effectLst>
              </a:rPr>
              <a:t>.</a:t>
            </a:r>
          </a:p>
          <a:p>
            <a:pPr algn="just">
              <a:defRPr/>
            </a:pPr>
            <a:endParaRPr lang="tr-TR" sz="2400" b="1" i="1" dirty="0">
              <a:effectLst>
                <a:outerShdw blurRad="38100" dist="38100" dir="2700000" algn="tl">
                  <a:srgbClr val="000000"/>
                </a:outerShdw>
              </a:effectLst>
            </a:endParaRPr>
          </a:p>
          <a:p>
            <a:pPr algn="just">
              <a:defRPr/>
            </a:pPr>
            <a:r>
              <a:rPr lang="tr-TR" sz="2400" b="1" i="1" dirty="0">
                <a:effectLst>
                  <a:outerShdw blurRad="38100" dist="38100" dir="2700000" algn="tl">
                    <a:srgbClr val="000000"/>
                  </a:outerShdw>
                </a:effectLst>
              </a:rPr>
              <a:t>T</a:t>
            </a:r>
            <a:r>
              <a:rPr lang="en-US" sz="2400" b="1" i="1" dirty="0" err="1">
                <a:effectLst>
                  <a:outerShdw blurRad="38100" dist="38100" dir="2700000" algn="tl">
                    <a:srgbClr val="000000"/>
                  </a:outerShdw>
                </a:effectLst>
              </a:rPr>
              <a:t>hese</a:t>
            </a:r>
            <a:r>
              <a:rPr lang="en-US" sz="2400" b="1" i="1" dirty="0">
                <a:effectLst>
                  <a:outerShdw blurRad="38100" dist="38100" dir="2700000" algn="tl">
                    <a:srgbClr val="000000"/>
                  </a:outerShdw>
                </a:effectLst>
              </a:rPr>
              <a:t> </a:t>
            </a:r>
            <a:r>
              <a:rPr lang="tr-TR" sz="2400" b="1" i="1" dirty="0" err="1">
                <a:effectLst>
                  <a:outerShdw blurRad="38100" dist="38100" dir="2700000" algn="tl">
                    <a:srgbClr val="000000"/>
                  </a:outerShdw>
                </a:effectLst>
              </a:rPr>
              <a:t>works</a:t>
            </a:r>
            <a:r>
              <a:rPr lang="tr-TR" sz="2400" b="1" i="1" dirty="0">
                <a:effectLst>
                  <a:outerShdw blurRad="38100" dist="38100" dir="2700000" algn="tl">
                    <a:srgbClr val="000000"/>
                  </a:outerShdw>
                </a:effectLst>
              </a:rPr>
              <a:t> </a:t>
            </a:r>
            <a:r>
              <a:rPr lang="en-US" sz="2400" b="1" i="1" dirty="0">
                <a:effectLst>
                  <a:outerShdw blurRad="38100" dist="38100" dir="2700000" algn="tl">
                    <a:srgbClr val="000000"/>
                  </a:outerShdw>
                </a:effectLst>
              </a:rPr>
              <a:t>can be regarded as pioneering works for the attraction of attention by scientists, administrators, and politicians all over the world at different countries. </a:t>
            </a:r>
          </a:p>
        </p:txBody>
      </p:sp>
      <p:sp>
        <p:nvSpPr>
          <p:cNvPr id="45079"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46088" name="Group 113"/>
          <p:cNvGrpSpPr>
            <a:grpSpLocks/>
          </p:cNvGrpSpPr>
          <p:nvPr/>
        </p:nvGrpSpPr>
        <p:grpSpPr bwMode="auto">
          <a:xfrm>
            <a:off x="11113" y="0"/>
            <a:ext cx="9126537" cy="1119188"/>
            <a:chOff x="7" y="0"/>
            <a:chExt cx="5749" cy="705"/>
          </a:xfrm>
        </p:grpSpPr>
        <p:sp>
          <p:nvSpPr>
            <p:cNvPr id="46095"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46090"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46091"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46092"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Classification of Published Studies Based on Time Slices</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2644775"/>
            <a:ext cx="9144000" cy="2308225"/>
          </a:xfrm>
          <a:prstGeom prst="rect">
            <a:avLst/>
          </a:prstGeom>
        </p:spPr>
        <p:txBody>
          <a:bodyPr>
            <a:spAutoFit/>
          </a:bodyPr>
          <a:lstStyle/>
          <a:p>
            <a:pPr algn="just">
              <a:defRPr/>
            </a:pPr>
            <a:r>
              <a:rPr lang="tr-TR" sz="2400" b="1" i="1" dirty="0" err="1">
                <a:effectLst>
                  <a:outerShdw blurRad="38100" dist="38100" dir="2700000" algn="tl">
                    <a:srgbClr val="000000"/>
                  </a:outerShdw>
                </a:effectLst>
              </a:rPr>
              <a:t>The</a:t>
            </a:r>
            <a:r>
              <a:rPr lang="tr-TR" sz="2400" b="1" i="1" dirty="0">
                <a:effectLst>
                  <a:outerShdw blurRad="38100" dist="38100" dir="2700000" algn="tl">
                    <a:srgbClr val="000000"/>
                  </a:outerShdw>
                </a:effectLst>
              </a:rPr>
              <a:t> </a:t>
            </a:r>
            <a:r>
              <a:rPr lang="en-US" sz="2400" b="1" i="1" dirty="0">
                <a:effectLst>
                  <a:outerShdw blurRad="38100" dist="38100" dir="2700000" algn="tl">
                    <a:srgbClr val="000000"/>
                  </a:outerShdw>
                </a:effectLst>
              </a:rPr>
              <a:t>works </a:t>
            </a:r>
            <a:r>
              <a:rPr lang="tr-TR" sz="2400" b="1" i="1" dirty="0" err="1">
                <a:effectLst>
                  <a:outerShdw blurRad="38100" dist="38100" dir="2700000" algn="tl">
                    <a:srgbClr val="000000"/>
                  </a:outerShdw>
                </a:effectLst>
              </a:rPr>
              <a:t>published</a:t>
            </a:r>
            <a:r>
              <a:rPr lang="tr-TR" sz="2400" b="1" i="1" dirty="0">
                <a:effectLst>
                  <a:outerShdw blurRad="38100" dist="38100" dir="2700000" algn="tl">
                    <a:srgbClr val="000000"/>
                  </a:outerShdw>
                </a:effectLst>
              </a:rPr>
              <a:t> </a:t>
            </a:r>
            <a:r>
              <a:rPr lang="en-US" sz="2400" b="1" i="1" dirty="0">
                <a:effectLst>
                  <a:outerShdw blurRad="38100" dist="38100" dir="2700000" algn="tl">
                    <a:srgbClr val="000000"/>
                  </a:outerShdw>
                </a:effectLst>
              </a:rPr>
              <a:t>between 1990 and 2000 </a:t>
            </a:r>
            <a:r>
              <a:rPr lang="tr-TR" sz="2400" b="1" i="1" dirty="0">
                <a:effectLst>
                  <a:outerShdw blurRad="38100" dist="38100" dir="2700000" algn="tl">
                    <a:srgbClr val="000000"/>
                  </a:outerShdw>
                </a:effectLst>
              </a:rPr>
              <a:t>can be </a:t>
            </a:r>
            <a:r>
              <a:rPr lang="tr-TR" sz="2400" b="1" i="1" dirty="0" err="1">
                <a:effectLst>
                  <a:outerShdw blurRad="38100" dist="38100" dir="2700000" algn="tl">
                    <a:srgbClr val="000000"/>
                  </a:outerShdw>
                </a:effectLst>
              </a:rPr>
              <a:t>accounted</a:t>
            </a:r>
            <a:r>
              <a:rPr lang="tr-TR" sz="2400" b="1" i="1" dirty="0">
                <a:effectLst>
                  <a:outerShdw blurRad="38100" dist="38100" dir="2700000" algn="tl">
                    <a:srgbClr val="000000"/>
                  </a:outerShdw>
                </a:effectLst>
              </a:rPr>
              <a:t> i</a:t>
            </a:r>
            <a:r>
              <a:rPr lang="en-US" sz="2400" b="1" i="1" dirty="0">
                <a:effectLst>
                  <a:outerShdw blurRad="38100" dist="38100" dir="2700000" algn="tl">
                    <a:srgbClr val="000000"/>
                  </a:outerShdw>
                </a:effectLst>
              </a:rPr>
              <a:t>n the second category</a:t>
            </a:r>
            <a:r>
              <a:rPr lang="tr-TR" sz="2400" b="1" i="1" dirty="0">
                <a:effectLst>
                  <a:outerShdw blurRad="38100" dist="38100" dir="2700000" algn="tl">
                    <a:srgbClr val="000000"/>
                  </a:outerShdw>
                </a:effectLst>
              </a:rPr>
              <a:t>.</a:t>
            </a:r>
          </a:p>
          <a:p>
            <a:pPr algn="just">
              <a:defRPr/>
            </a:pPr>
            <a:endParaRPr lang="tr-TR" sz="2400" b="1" i="1" dirty="0">
              <a:effectLst>
                <a:outerShdw blurRad="38100" dist="38100" dir="2700000" algn="tl">
                  <a:srgbClr val="000000"/>
                </a:outerShdw>
              </a:effectLst>
            </a:endParaRPr>
          </a:p>
          <a:p>
            <a:pPr algn="just">
              <a:defRPr/>
            </a:pPr>
            <a:r>
              <a:rPr lang="tr-TR" sz="2400" b="1" i="1" dirty="0" err="1">
                <a:effectLst>
                  <a:outerShdw blurRad="38100" dist="38100" dir="2700000" algn="tl">
                    <a:srgbClr val="000000"/>
                  </a:outerShdw>
                </a:effectLst>
              </a:rPr>
              <a:t>They</a:t>
            </a:r>
            <a:r>
              <a:rPr lang="tr-TR" sz="2400" b="1" i="1" dirty="0">
                <a:effectLst>
                  <a:outerShdw blurRad="38100" dist="38100" dir="2700000" algn="tl">
                    <a:srgbClr val="000000"/>
                  </a:outerShdw>
                </a:effectLst>
              </a:rPr>
              <a:t> </a:t>
            </a:r>
            <a:r>
              <a:rPr lang="en-US" sz="2400" b="1" i="1" dirty="0" err="1">
                <a:effectLst>
                  <a:outerShdw blurRad="38100" dist="38100" dir="2700000" algn="tl">
                    <a:srgbClr val="000000"/>
                  </a:outerShdw>
                </a:effectLst>
              </a:rPr>
              <a:t>concentrat</a:t>
            </a:r>
            <a:r>
              <a:rPr lang="tr-TR" sz="2400" b="1" i="1" dirty="0">
                <a:effectLst>
                  <a:outerShdw blurRad="38100" dist="38100" dir="2700000" algn="tl">
                    <a:srgbClr val="000000"/>
                  </a:outerShdw>
                </a:effectLst>
              </a:rPr>
              <a:t>e </a:t>
            </a:r>
            <a:r>
              <a:rPr lang="en-US" sz="2400" b="1" i="1" dirty="0">
                <a:effectLst>
                  <a:outerShdw blurRad="38100" dist="38100" dir="2700000" algn="tl">
                    <a:srgbClr val="000000"/>
                  </a:outerShdw>
                </a:effectLst>
              </a:rPr>
              <a:t>on the question what might happen on different sectors such as energy, environment, water resources, food security, agriculture, etc.</a:t>
            </a:r>
          </a:p>
        </p:txBody>
      </p:sp>
      <p:sp>
        <p:nvSpPr>
          <p:cNvPr id="46103"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47112" name="Group 113"/>
          <p:cNvGrpSpPr>
            <a:grpSpLocks/>
          </p:cNvGrpSpPr>
          <p:nvPr/>
        </p:nvGrpSpPr>
        <p:grpSpPr bwMode="auto">
          <a:xfrm>
            <a:off x="11113" y="0"/>
            <a:ext cx="9126537" cy="1119188"/>
            <a:chOff x="7" y="0"/>
            <a:chExt cx="5749" cy="705"/>
          </a:xfrm>
        </p:grpSpPr>
        <p:sp>
          <p:nvSpPr>
            <p:cNvPr id="47119"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47114"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47115"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47116"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Classification of Published Studies Based on Time Slices</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2644775"/>
            <a:ext cx="9144000" cy="1939925"/>
          </a:xfrm>
          <a:prstGeom prst="rect">
            <a:avLst/>
          </a:prstGeom>
        </p:spPr>
        <p:txBody>
          <a:bodyPr>
            <a:spAutoFit/>
          </a:bodyPr>
          <a:lstStyle/>
          <a:p>
            <a:pPr algn="just">
              <a:defRPr/>
            </a:pPr>
            <a:r>
              <a:rPr lang="en-US" sz="2400" b="1" i="1" dirty="0">
                <a:effectLst>
                  <a:outerShdw blurRad="38100" dist="38100" dir="2700000" algn="tl">
                    <a:srgbClr val="000000"/>
                  </a:outerShdw>
                </a:effectLst>
              </a:rPr>
              <a:t>Works published after 2000 can be mentioned in the last class.</a:t>
            </a:r>
          </a:p>
          <a:p>
            <a:pPr algn="just">
              <a:defRPr/>
            </a:pPr>
            <a:endParaRPr lang="en-US" sz="2400" b="1" i="1" dirty="0">
              <a:effectLst>
                <a:outerShdw blurRad="38100" dist="38100" dir="2700000" algn="tl">
                  <a:srgbClr val="000000"/>
                </a:outerShdw>
              </a:effectLst>
            </a:endParaRPr>
          </a:p>
          <a:p>
            <a:pPr algn="just">
              <a:defRPr/>
            </a:pPr>
            <a:r>
              <a:rPr lang="en-US" sz="2400" b="1" i="1" dirty="0">
                <a:effectLst>
                  <a:outerShdw blurRad="38100" dist="38100" dir="2700000" algn="tl">
                    <a:srgbClr val="000000"/>
                  </a:outerShdw>
                </a:effectLst>
              </a:rPr>
              <a:t>They have the target to interrogate the questions “</a:t>
            </a:r>
            <a:r>
              <a:rPr lang="en-US" sz="2400" b="1" i="1" dirty="0">
                <a:hlinkClick r:id="rId5" action="ppaction://hlinksldjump"/>
              </a:rPr>
              <a:t>why</a:t>
            </a:r>
            <a:r>
              <a:rPr lang="en-US" sz="2400" b="1" i="1" dirty="0">
                <a:effectLst>
                  <a:outerShdw blurRad="38100" dist="38100" dir="2700000" algn="tl">
                    <a:srgbClr val="000000"/>
                  </a:outerShdw>
                </a:effectLst>
              </a:rPr>
              <a:t>”, “</a:t>
            </a:r>
            <a:r>
              <a:rPr lang="en-US" sz="2400" b="1" i="1" dirty="0">
                <a:hlinkClick r:id="rId6" action="ppaction://hlinksldjump"/>
              </a:rPr>
              <a:t>how</a:t>
            </a:r>
            <a:r>
              <a:rPr lang="en-US" sz="2400" b="1" i="1" dirty="0">
                <a:effectLst>
                  <a:outerShdw blurRad="38100" dist="38100" dir="2700000" algn="tl">
                    <a:srgbClr val="000000"/>
                  </a:outerShdw>
                </a:effectLst>
              </a:rPr>
              <a:t>”,</a:t>
            </a:r>
            <a:r>
              <a:rPr lang="en-US" sz="2400" b="1" i="1" dirty="0"/>
              <a:t> </a:t>
            </a:r>
            <a:r>
              <a:rPr lang="en-US" sz="2400" b="1" i="1" dirty="0">
                <a:effectLst>
                  <a:outerShdw blurRad="38100" dist="38100" dir="2700000" algn="tl">
                    <a:srgbClr val="000000"/>
                  </a:outerShdw>
                </a:effectLst>
              </a:rPr>
              <a:t>and “</a:t>
            </a:r>
            <a:r>
              <a:rPr lang="en-US" sz="2400" b="1" i="1" dirty="0">
                <a:hlinkClick r:id="rId7" action="ppaction://hlinksldjump"/>
              </a:rPr>
              <a:t>how much</a:t>
            </a:r>
            <a:r>
              <a:rPr lang="en-US" sz="2400" b="1" i="1" dirty="0">
                <a:effectLst>
                  <a:outerShdw blurRad="38100" dist="38100" dir="2700000" algn="tl">
                    <a:srgbClr val="000000"/>
                  </a:outerShdw>
                </a:effectLst>
              </a:rPr>
              <a:t>”.</a:t>
            </a:r>
          </a:p>
        </p:txBody>
      </p:sp>
      <p:sp>
        <p:nvSpPr>
          <p:cNvPr id="47127"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8"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9" action="ppaction://hlinksldjump"/>
              </a:rPr>
              <a:t>ABSTRACT</a:t>
            </a:r>
            <a:r>
              <a:rPr lang="tr-TR" sz="1300" b="1" i="1">
                <a:latin typeface="Tahoma" pitchFamily="34" charset="0"/>
              </a:rPr>
              <a:t> </a:t>
            </a:r>
            <a:r>
              <a:rPr lang="tr-TR" sz="1300" b="1" i="1">
                <a:latin typeface="Tahoma" pitchFamily="34" charset="0"/>
                <a:hlinkClick r:id="rId10" action="ppaction://hlinksldjump"/>
              </a:rPr>
              <a:t>INTRO</a:t>
            </a:r>
            <a:r>
              <a:rPr lang="tr-TR" sz="1300" b="1" i="1">
                <a:latin typeface="Tahoma" pitchFamily="34" charset="0"/>
                <a:hlinkClick r:id="" action="ppaction://noaction"/>
              </a:rPr>
              <a:t> </a:t>
            </a:r>
            <a:r>
              <a:rPr lang="tr-TR" sz="1300" b="1" i="1"/>
              <a:t>  </a:t>
            </a:r>
            <a:r>
              <a:rPr lang="tr-TR" sz="1300" b="1" i="1">
                <a:hlinkClick r:id="rId11" action="ppaction://hlinksldjump"/>
              </a:rPr>
              <a:t>1</a:t>
            </a:r>
            <a:r>
              <a:rPr lang="tr-TR" sz="1300" b="1" i="1"/>
              <a:t>   </a:t>
            </a:r>
            <a:r>
              <a:rPr lang="tr-TR" sz="1300" b="1" i="1">
                <a:hlinkClick r:id="rId12" action="ppaction://hlinksldjump"/>
              </a:rPr>
              <a:t>2</a:t>
            </a:r>
            <a:r>
              <a:rPr lang="tr-TR" sz="1300" b="1" i="1"/>
              <a:t>   </a:t>
            </a:r>
            <a:r>
              <a:rPr lang="tr-TR" sz="1300" b="1" i="1">
                <a:latin typeface="Tahoma" pitchFamily="34" charset="0"/>
                <a:hlinkClick r:id="rId13" action="ppaction://hlinksldjump"/>
              </a:rPr>
              <a:t>REV</a:t>
            </a:r>
            <a:r>
              <a:rPr lang="tr-TR" sz="1300" b="1" i="1">
                <a:latin typeface="Tahoma" pitchFamily="34" charset="0"/>
              </a:rPr>
              <a:t> </a:t>
            </a:r>
            <a:r>
              <a:rPr lang="tr-TR" sz="1300" b="1" i="1"/>
              <a:t>   </a:t>
            </a:r>
            <a:r>
              <a:rPr lang="tr-TR" sz="1300" b="1" i="1">
                <a:hlinkClick r:id="rId13" action="ppaction://hlinksldjump"/>
              </a:rPr>
              <a:t>3</a:t>
            </a:r>
            <a:r>
              <a:rPr lang="tr-TR" sz="1300" b="1" i="1"/>
              <a:t>   </a:t>
            </a:r>
            <a:r>
              <a:rPr lang="tr-TR" sz="1300" b="1" i="1">
                <a:hlinkClick r:id="rId5" action="ppaction://hlinksldjump"/>
              </a:rPr>
              <a:t>4</a:t>
            </a:r>
            <a:r>
              <a:rPr lang="tr-TR" sz="1300" b="1" i="1"/>
              <a:t>   </a:t>
            </a:r>
            <a:r>
              <a:rPr lang="tr-TR" sz="1300" b="1" i="1">
                <a:hlinkClick r:id="rId6" action="ppaction://hlinksldjump"/>
              </a:rPr>
              <a:t>5</a:t>
            </a:r>
            <a:r>
              <a:rPr lang="tr-TR" sz="1300" b="1" i="1"/>
              <a:t>   </a:t>
            </a:r>
            <a:r>
              <a:rPr lang="tr-TR" sz="1300" b="1" i="1">
                <a:hlinkClick r:id="rId7"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48136" name="Group 113"/>
          <p:cNvGrpSpPr>
            <a:grpSpLocks/>
          </p:cNvGrpSpPr>
          <p:nvPr/>
        </p:nvGrpSpPr>
        <p:grpSpPr bwMode="auto">
          <a:xfrm>
            <a:off x="11113" y="0"/>
            <a:ext cx="9126537" cy="1119188"/>
            <a:chOff x="7" y="0"/>
            <a:chExt cx="5749" cy="705"/>
          </a:xfrm>
        </p:grpSpPr>
        <p:sp>
          <p:nvSpPr>
            <p:cNvPr id="48150"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48138"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48139"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48140"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3" name="Rectangle 2"/>
          <p:cNvSpPr txBox="1">
            <a:spLocks noRot="1" noChangeArrowheads="1"/>
          </p:cNvSpPr>
          <p:nvPr/>
        </p:nvSpPr>
        <p:spPr bwMode="auto">
          <a:xfrm>
            <a:off x="0" y="1852613"/>
            <a:ext cx="9144000" cy="647700"/>
          </a:xfrm>
          <a:prstGeom prst="rect">
            <a:avLst/>
          </a:prstGeom>
          <a:noFill/>
          <a:ln w="9525">
            <a:noFill/>
            <a:miter lim="800000"/>
            <a:headEnd/>
            <a:tailEnd/>
          </a:ln>
          <a:effectLst/>
        </p:spPr>
        <p:txBody>
          <a:bodyPr anchor="ctr"/>
          <a:lstStyle/>
          <a:p>
            <a:pPr algn="ctr" eaLnBrk="1" hangingPunct="1">
              <a:defRPr/>
            </a:pPr>
            <a:r>
              <a:rPr lang="tr-TR" sz="4400" b="1" i="1" kern="0" dirty="0">
                <a:effectLst>
                  <a:outerShdw blurRad="38100" dist="38100" dir="2700000" algn="tl">
                    <a:srgbClr val="000000"/>
                  </a:outerShdw>
                </a:effectLst>
                <a:latin typeface="+mj-lt"/>
                <a:ea typeface="+mj-ea"/>
                <a:cs typeface="+mj-cs"/>
              </a:rPr>
              <a:t>WHY?</a:t>
            </a:r>
            <a:endParaRPr lang="en-US" sz="4400" b="1" i="1" kern="0" dirty="0">
              <a:effectLst>
                <a:outerShdw blurRad="38100" dist="38100" dir="2700000" algn="tl">
                  <a:srgbClr val="000000"/>
                </a:outerShdw>
              </a:effectLst>
              <a:latin typeface="+mj-lt"/>
              <a:ea typeface="+mj-ea"/>
              <a:cs typeface="+mj-cs"/>
            </a:endParaRPr>
          </a:p>
        </p:txBody>
      </p:sp>
      <p:pic>
        <p:nvPicPr>
          <p:cNvPr id="48142" name="Picture 32" descr="File:Global Warming Predictions.png">
            <a:hlinkClick r:id="rId5"/>
          </p:cNvPr>
          <p:cNvPicPr preferRelativeResize="0">
            <a:picLocks noChangeArrowheads="1"/>
          </p:cNvPicPr>
          <p:nvPr/>
        </p:nvPicPr>
        <p:blipFill>
          <a:blip r:embed="rId6" cstate="print"/>
          <a:srcRect/>
          <a:stretch>
            <a:fillRect/>
          </a:stretch>
        </p:blipFill>
        <p:spPr bwMode="auto">
          <a:xfrm>
            <a:off x="2397125" y="2795588"/>
            <a:ext cx="4318000" cy="2879725"/>
          </a:xfrm>
          <a:prstGeom prst="rect">
            <a:avLst/>
          </a:prstGeom>
          <a:noFill/>
          <a:ln w="9525">
            <a:noFill/>
            <a:miter lim="800000"/>
            <a:headEnd/>
            <a:tailEnd/>
          </a:ln>
        </p:spPr>
      </p:pic>
      <p:pic>
        <p:nvPicPr>
          <p:cNvPr id="48143" name="Picture 33" descr="ANd9GcQLnjxqXa6R_rhg2HucLn1bVxltuFzK0KdvsnBh0hXknU0aGCd8HgdhKew">
            <a:hlinkClick r:id="rId7"/>
          </p:cNvPr>
          <p:cNvPicPr preferRelativeResize="0">
            <a:picLocks noChangeArrowheads="1"/>
          </p:cNvPicPr>
          <p:nvPr/>
        </p:nvPicPr>
        <p:blipFill>
          <a:blip r:embed="rId8" cstate="print"/>
          <a:srcRect/>
          <a:stretch>
            <a:fillRect/>
          </a:stretch>
        </p:blipFill>
        <p:spPr bwMode="auto">
          <a:xfrm>
            <a:off x="179388" y="1571625"/>
            <a:ext cx="1079500" cy="1079500"/>
          </a:xfrm>
          <a:prstGeom prst="rect">
            <a:avLst/>
          </a:prstGeom>
          <a:noFill/>
          <a:ln w="9525">
            <a:noFill/>
            <a:miter lim="800000"/>
            <a:headEnd/>
            <a:tailEnd/>
          </a:ln>
        </p:spPr>
      </p:pic>
      <p:pic>
        <p:nvPicPr>
          <p:cNvPr id="48144" name="Picture 34" descr="global_warming_myth_2"/>
          <p:cNvPicPr preferRelativeResize="0">
            <a:picLocks noChangeArrowheads="1"/>
          </p:cNvPicPr>
          <p:nvPr/>
        </p:nvPicPr>
        <p:blipFill>
          <a:blip r:embed="rId9" cstate="print"/>
          <a:srcRect/>
          <a:stretch>
            <a:fillRect/>
          </a:stretch>
        </p:blipFill>
        <p:spPr bwMode="auto">
          <a:xfrm>
            <a:off x="7885113" y="1571625"/>
            <a:ext cx="1079500" cy="1079500"/>
          </a:xfrm>
          <a:prstGeom prst="rect">
            <a:avLst/>
          </a:prstGeom>
          <a:noFill/>
          <a:ln w="9525">
            <a:noFill/>
            <a:miter lim="800000"/>
            <a:headEnd/>
            <a:tailEnd/>
          </a:ln>
        </p:spPr>
      </p:pic>
      <p:pic>
        <p:nvPicPr>
          <p:cNvPr id="48145" name="Picture 35" descr="ANd9GcR9ICgcqKpC4wFp2onjE9FY4K6Gd5STMUkW9ukVUT6vsX82e9_2D4P2_DY">
            <a:hlinkClick r:id="rId10"/>
          </p:cNvPr>
          <p:cNvPicPr preferRelativeResize="0">
            <a:picLocks noChangeArrowheads="1"/>
          </p:cNvPicPr>
          <p:nvPr/>
        </p:nvPicPr>
        <p:blipFill>
          <a:blip r:embed="rId11" cstate="print"/>
          <a:srcRect/>
          <a:stretch>
            <a:fillRect/>
          </a:stretch>
        </p:blipFill>
        <p:spPr bwMode="auto">
          <a:xfrm>
            <a:off x="7885113" y="2651125"/>
            <a:ext cx="1079500" cy="1079500"/>
          </a:xfrm>
          <a:prstGeom prst="rect">
            <a:avLst/>
          </a:prstGeom>
          <a:noFill/>
          <a:ln w="9525">
            <a:noFill/>
            <a:miter lim="800000"/>
            <a:headEnd/>
            <a:tailEnd/>
          </a:ln>
        </p:spPr>
      </p:pic>
      <p:pic>
        <p:nvPicPr>
          <p:cNvPr id="48146" name="Picture 37" descr="ANd9GcT7Jfdv65TgpQYZXOWnqrma5ah2lskd5h5Y4tbxy76ZmzCJz9UtZeKYJkc">
            <a:hlinkClick r:id="rId12"/>
          </p:cNvPr>
          <p:cNvPicPr preferRelativeResize="0">
            <a:picLocks noChangeArrowheads="1"/>
          </p:cNvPicPr>
          <p:nvPr/>
        </p:nvPicPr>
        <p:blipFill>
          <a:blip r:embed="rId13" cstate="print"/>
          <a:srcRect/>
          <a:stretch>
            <a:fillRect/>
          </a:stretch>
        </p:blipFill>
        <p:spPr bwMode="auto">
          <a:xfrm>
            <a:off x="179388" y="2651125"/>
            <a:ext cx="1079500" cy="1079500"/>
          </a:xfrm>
          <a:prstGeom prst="rect">
            <a:avLst/>
          </a:prstGeom>
          <a:noFill/>
          <a:ln w="9525">
            <a:noFill/>
            <a:miter lim="800000"/>
            <a:headEnd/>
            <a:tailEnd/>
          </a:ln>
        </p:spPr>
      </p:pic>
      <p:pic>
        <p:nvPicPr>
          <p:cNvPr id="48147" name="Picture 38" descr="ANd9GcSLO5cbo66zQcLJB-dZo0IZ9RRzOFLtmx7jAltVSiZF4fvIfE3zZlBA4A">
            <a:hlinkClick r:id="rId14"/>
          </p:cNvPr>
          <p:cNvPicPr preferRelativeResize="0">
            <a:picLocks noChangeArrowheads="1"/>
          </p:cNvPicPr>
          <p:nvPr/>
        </p:nvPicPr>
        <p:blipFill>
          <a:blip r:embed="rId15" cstate="print"/>
          <a:srcRect/>
          <a:stretch>
            <a:fillRect/>
          </a:stretch>
        </p:blipFill>
        <p:spPr bwMode="auto">
          <a:xfrm>
            <a:off x="7885113" y="3732213"/>
            <a:ext cx="1079500" cy="1079500"/>
          </a:xfrm>
          <a:prstGeom prst="rect">
            <a:avLst/>
          </a:prstGeom>
          <a:noFill/>
          <a:ln w="9525">
            <a:noFill/>
            <a:miter lim="800000"/>
            <a:headEnd/>
            <a:tailEnd/>
          </a:ln>
        </p:spPr>
      </p:pic>
      <p:pic>
        <p:nvPicPr>
          <p:cNvPr id="48148" name="Picture 39" descr="ANd9GcQpqElHxBbBXjzikRwzPS9rLa6vn1M3Zhgu3Jxx8v4SzNIUlK3hinCQv3s">
            <a:hlinkClick r:id="rId16"/>
          </p:cNvPr>
          <p:cNvPicPr preferRelativeResize="0">
            <a:picLocks noChangeArrowheads="1"/>
          </p:cNvPicPr>
          <p:nvPr/>
        </p:nvPicPr>
        <p:blipFill>
          <a:blip r:embed="rId17" cstate="print"/>
          <a:srcRect/>
          <a:stretch>
            <a:fillRect/>
          </a:stretch>
        </p:blipFill>
        <p:spPr bwMode="auto">
          <a:xfrm>
            <a:off x="179388" y="3732213"/>
            <a:ext cx="1079500" cy="1079500"/>
          </a:xfrm>
          <a:prstGeom prst="rect">
            <a:avLst/>
          </a:prstGeom>
          <a:noFill/>
          <a:ln w="9525">
            <a:noFill/>
            <a:miter lim="800000"/>
            <a:headEnd/>
            <a:tailEnd/>
          </a:ln>
        </p:spPr>
      </p:pic>
      <p:sp>
        <p:nvSpPr>
          <p:cNvPr id="31" name="Text Box 42"/>
          <p:cNvSpPr txBox="1">
            <a:spLocks noChangeArrowheads="1"/>
          </p:cNvSpPr>
          <p:nvPr/>
        </p:nvSpPr>
        <p:spPr bwMode="auto">
          <a:xfrm>
            <a:off x="0" y="6108700"/>
            <a:ext cx="9144000" cy="366713"/>
          </a:xfrm>
          <a:prstGeom prst="rect">
            <a:avLst/>
          </a:prstGeom>
          <a:noFill/>
          <a:ln w="9525">
            <a:noFill/>
            <a:miter lim="800000"/>
            <a:headEnd/>
            <a:tailEnd/>
          </a:ln>
          <a:effectLst/>
        </p:spPr>
        <p:txBody>
          <a:bodyPr>
            <a:spAutoFit/>
          </a:bodyPr>
          <a:lstStyle/>
          <a:p>
            <a:pPr algn="ctr">
              <a:spcBef>
                <a:spcPct val="50000"/>
              </a:spcBef>
              <a:defRPr/>
            </a:pPr>
            <a:r>
              <a:rPr lang="tr-TR" b="1" i="1" dirty="0">
                <a:effectLst>
                  <a:outerShdw blurRad="38100" dist="38100" dir="2700000" algn="tl">
                    <a:srgbClr val="000000"/>
                  </a:outerShdw>
                </a:effectLst>
                <a:hlinkClick r:id="rId18" action="ppaction://hlinksldjump"/>
              </a:rPr>
              <a:t>BACK</a:t>
            </a:r>
            <a:endParaRPr lang="tr-TR" b="1" i="1" dirty="0">
              <a:effectLst>
                <a:outerShdw blurRad="38100" dist="38100" dir="2700000" algn="tl">
                  <a:srgbClr val="000000"/>
                </a:outerShdw>
              </a:effectLst>
            </a:endParaRPr>
          </a:p>
        </p:txBody>
      </p:sp>
      <p:sp>
        <p:nvSpPr>
          <p:cNvPr id="48158"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18"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19" action="ppaction://hlinksldjump"/>
              </a:rPr>
              <a:t>ABSTRACT</a:t>
            </a:r>
            <a:r>
              <a:rPr lang="tr-TR" sz="1300" b="1" i="1">
                <a:latin typeface="Tahoma" pitchFamily="34" charset="0"/>
              </a:rPr>
              <a:t> </a:t>
            </a:r>
            <a:r>
              <a:rPr lang="tr-TR" sz="1300" b="1" i="1">
                <a:latin typeface="Tahoma" pitchFamily="34" charset="0"/>
                <a:hlinkClick r:id="rId20" action="ppaction://hlinksldjump"/>
              </a:rPr>
              <a:t>INTRO</a:t>
            </a:r>
            <a:r>
              <a:rPr lang="tr-TR" sz="1300" b="1" i="1">
                <a:latin typeface="Tahoma" pitchFamily="34" charset="0"/>
                <a:hlinkClick r:id="" action="ppaction://noaction"/>
              </a:rPr>
              <a:t> </a:t>
            </a:r>
            <a:r>
              <a:rPr lang="tr-TR" sz="1300" b="1" i="1"/>
              <a:t>  </a:t>
            </a:r>
            <a:r>
              <a:rPr lang="tr-TR" sz="1300" b="1" i="1">
                <a:hlinkClick r:id="rId21" action="ppaction://hlinksldjump"/>
              </a:rPr>
              <a:t>1</a:t>
            </a:r>
            <a:r>
              <a:rPr lang="tr-TR" sz="1300" b="1" i="1"/>
              <a:t>   </a:t>
            </a:r>
            <a:r>
              <a:rPr lang="tr-TR" sz="1300" b="1" i="1">
                <a:hlinkClick r:id="rId22" action="ppaction://hlinksldjump"/>
              </a:rPr>
              <a:t>2</a:t>
            </a:r>
            <a:r>
              <a:rPr lang="tr-TR" sz="1300" b="1" i="1"/>
              <a:t>   </a:t>
            </a:r>
            <a:r>
              <a:rPr lang="tr-TR" sz="1300" b="1" i="1">
                <a:latin typeface="Tahoma" pitchFamily="34" charset="0"/>
                <a:hlinkClick r:id="rId23" action="ppaction://hlinksldjump"/>
              </a:rPr>
              <a:t>REV</a:t>
            </a:r>
            <a:r>
              <a:rPr lang="tr-TR" sz="1300" b="1" i="1">
                <a:latin typeface="Tahoma" pitchFamily="34" charset="0"/>
              </a:rPr>
              <a:t> </a:t>
            </a:r>
            <a:r>
              <a:rPr lang="tr-TR" sz="1300" b="1" i="1"/>
              <a:t>   </a:t>
            </a:r>
            <a:r>
              <a:rPr lang="tr-TR" sz="1300" b="1" i="1">
                <a:hlinkClick r:id="rId23" action="ppaction://hlinksldjump"/>
              </a:rPr>
              <a:t>3</a:t>
            </a:r>
            <a:r>
              <a:rPr lang="tr-TR" sz="1300" b="1" i="1"/>
              <a:t>   </a:t>
            </a:r>
            <a:r>
              <a:rPr lang="tr-TR" sz="1300" b="1" i="1">
                <a:hlinkClick r:id="rId24" action="ppaction://hlinksldjump"/>
              </a:rPr>
              <a:t>4</a:t>
            </a:r>
            <a:r>
              <a:rPr lang="tr-TR" sz="1300" b="1" i="1"/>
              <a:t>   </a:t>
            </a:r>
            <a:r>
              <a:rPr lang="tr-TR" sz="1300" b="1" i="1">
                <a:hlinkClick r:id="rId25" action="ppaction://hlinksldjump"/>
              </a:rPr>
              <a:t>5</a:t>
            </a:r>
            <a:r>
              <a:rPr lang="tr-TR" sz="1300" b="1" i="1"/>
              <a:t>   </a:t>
            </a:r>
            <a:r>
              <a:rPr lang="tr-TR" sz="1300" b="1" i="1">
                <a:hlinkClick r:id="rId26" action="ppaction://hlinksldjump"/>
              </a:rPr>
              <a:t>6</a:t>
            </a:r>
            <a:r>
              <a:rPr lang="tr-TR" sz="1300" b="1" i="1"/>
              <a:t>  </a:t>
            </a:r>
            <a:r>
              <a:rPr lang="tr-TR" sz="1300" b="1" i="1">
                <a:hlinkClick r:id="rId27" action="ppaction://hlinksldjump"/>
              </a:rPr>
              <a:t>7</a:t>
            </a:r>
            <a:r>
              <a:rPr lang="tr-TR" sz="1300" b="1" i="1"/>
              <a:t>   </a:t>
            </a:r>
            <a:r>
              <a:rPr lang="tr-TR" sz="1300" b="1" i="1">
                <a:hlinkClick r:id="rId28" action="ppaction://hlinksldjump"/>
              </a:rPr>
              <a:t>8</a:t>
            </a:r>
            <a:r>
              <a:rPr lang="tr-TR" sz="1300" b="1" i="1"/>
              <a:t>   </a:t>
            </a:r>
            <a:r>
              <a:rPr lang="tr-TR" sz="1300" b="1" i="1">
                <a:hlinkClick r:id="rId29" action="ppaction://hlinksldjump"/>
              </a:rPr>
              <a:t>9</a:t>
            </a:r>
            <a:r>
              <a:rPr lang="tr-TR" sz="1300" b="1" i="1"/>
              <a:t>   </a:t>
            </a:r>
            <a:r>
              <a:rPr lang="tr-TR" sz="1300" b="1" i="1">
                <a:hlinkClick r:id="rId30" action="ppaction://hlinksldjump"/>
              </a:rPr>
              <a:t>10</a:t>
            </a:r>
            <a:r>
              <a:rPr lang="tr-TR" sz="1300" b="1" i="1"/>
              <a:t>  </a:t>
            </a:r>
            <a:r>
              <a:rPr lang="tr-TR" sz="1300" b="1" i="1">
                <a:latin typeface="Tahoma" pitchFamily="34" charset="0"/>
                <a:hlinkClick r:id="rId31" action="ppaction://hlinksldjump"/>
              </a:rPr>
              <a:t>CONC&amp;DISC</a:t>
            </a:r>
            <a:r>
              <a:rPr lang="tr-TR" sz="1300" b="1" i="1">
                <a:latin typeface="Tahoma" pitchFamily="34" charset="0"/>
              </a:rPr>
              <a:t> </a:t>
            </a:r>
            <a:r>
              <a:rPr lang="tr-TR" sz="1300" b="1" i="1">
                <a:latin typeface="Tahoma" pitchFamily="34" charset="0"/>
                <a:hlinkClick r:id="rId32"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49160" name="Group 113"/>
          <p:cNvGrpSpPr>
            <a:grpSpLocks/>
          </p:cNvGrpSpPr>
          <p:nvPr/>
        </p:nvGrpSpPr>
        <p:grpSpPr bwMode="auto">
          <a:xfrm>
            <a:off x="11113" y="0"/>
            <a:ext cx="9126537" cy="1119188"/>
            <a:chOff x="7" y="0"/>
            <a:chExt cx="5749" cy="705"/>
          </a:xfrm>
        </p:grpSpPr>
        <p:sp>
          <p:nvSpPr>
            <p:cNvPr id="49168"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49162"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49163"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49164"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35" name="Rectangle 2"/>
          <p:cNvSpPr txBox="1">
            <a:spLocks noRot="1" noChangeArrowheads="1"/>
          </p:cNvSpPr>
          <p:nvPr/>
        </p:nvSpPr>
        <p:spPr bwMode="auto">
          <a:xfrm>
            <a:off x="0" y="1924050"/>
            <a:ext cx="9144000" cy="647700"/>
          </a:xfrm>
          <a:prstGeom prst="rect">
            <a:avLst/>
          </a:prstGeom>
          <a:noFill/>
          <a:ln w="9525">
            <a:noFill/>
            <a:miter lim="800000"/>
            <a:headEnd/>
            <a:tailEnd/>
          </a:ln>
          <a:effectLst/>
        </p:spPr>
        <p:txBody>
          <a:bodyPr anchor="ctr"/>
          <a:lstStyle/>
          <a:p>
            <a:pPr algn="ctr" eaLnBrk="1" hangingPunct="1">
              <a:defRPr/>
            </a:pPr>
            <a:r>
              <a:rPr lang="tr-TR" sz="4400" b="1" i="1" kern="0" dirty="0">
                <a:effectLst>
                  <a:outerShdw blurRad="38100" dist="38100" dir="2700000" algn="tl">
                    <a:srgbClr val="000000"/>
                  </a:outerShdw>
                </a:effectLst>
                <a:latin typeface="+mj-lt"/>
                <a:ea typeface="+mj-ea"/>
                <a:cs typeface="+mj-cs"/>
              </a:rPr>
              <a:t>HOW?</a:t>
            </a:r>
            <a:endParaRPr lang="en-US" sz="4400" b="1" i="1" kern="0" dirty="0">
              <a:effectLst>
                <a:outerShdw blurRad="38100" dist="38100" dir="2700000" algn="tl">
                  <a:srgbClr val="000000"/>
                </a:outerShdw>
              </a:effectLst>
              <a:latin typeface="+mj-lt"/>
              <a:ea typeface="+mj-ea"/>
              <a:cs typeface="+mj-cs"/>
            </a:endParaRPr>
          </a:p>
        </p:txBody>
      </p:sp>
      <p:sp>
        <p:nvSpPr>
          <p:cNvPr id="37" name="Text Box 33"/>
          <p:cNvSpPr txBox="1">
            <a:spLocks noChangeArrowheads="1"/>
          </p:cNvSpPr>
          <p:nvPr/>
        </p:nvSpPr>
        <p:spPr bwMode="auto">
          <a:xfrm>
            <a:off x="0" y="5965825"/>
            <a:ext cx="9144000" cy="366713"/>
          </a:xfrm>
          <a:prstGeom prst="rect">
            <a:avLst/>
          </a:prstGeom>
          <a:noFill/>
          <a:ln w="9525">
            <a:noFill/>
            <a:miter lim="800000"/>
            <a:headEnd/>
            <a:tailEnd/>
          </a:ln>
          <a:effectLst/>
        </p:spPr>
        <p:txBody>
          <a:bodyPr>
            <a:spAutoFit/>
          </a:bodyPr>
          <a:lstStyle/>
          <a:p>
            <a:pPr algn="ctr">
              <a:spcBef>
                <a:spcPct val="50000"/>
              </a:spcBef>
              <a:defRPr/>
            </a:pPr>
            <a:r>
              <a:rPr lang="tr-TR" b="1" i="1" dirty="0">
                <a:effectLst>
                  <a:outerShdw blurRad="38100" dist="38100" dir="2700000" algn="tl">
                    <a:srgbClr val="000000"/>
                  </a:outerShdw>
                </a:effectLst>
                <a:hlinkClick r:id="rId5" action="ppaction://hlinksldjump"/>
              </a:rPr>
              <a:t>BACK</a:t>
            </a:r>
            <a:endParaRPr lang="tr-TR" b="1" i="1" dirty="0">
              <a:effectLst>
                <a:outerShdw blurRad="38100" dist="38100" dir="2700000" algn="tl">
                  <a:srgbClr val="000000"/>
                </a:outerShdw>
              </a:effectLst>
            </a:endParaRPr>
          </a:p>
        </p:txBody>
      </p:sp>
      <p:pic>
        <p:nvPicPr>
          <p:cNvPr id="49167" name="37 Resim"/>
          <p:cNvPicPr>
            <a:picLocks noChangeAspect="1" noChangeArrowheads="1"/>
          </p:cNvPicPr>
          <p:nvPr/>
        </p:nvPicPr>
        <p:blipFill>
          <a:blip r:embed="rId6" cstate="print"/>
          <a:srcRect/>
          <a:stretch>
            <a:fillRect/>
          </a:stretch>
        </p:blipFill>
        <p:spPr bwMode="auto">
          <a:xfrm>
            <a:off x="395288" y="2643188"/>
            <a:ext cx="8320087" cy="3286125"/>
          </a:xfrm>
          <a:prstGeom prst="rect">
            <a:avLst/>
          </a:prstGeom>
          <a:noFill/>
          <a:ln w="9525">
            <a:noFill/>
            <a:miter lim="800000"/>
            <a:headEnd/>
            <a:tailEnd/>
          </a:ln>
        </p:spPr>
      </p:pic>
      <p:sp>
        <p:nvSpPr>
          <p:cNvPr id="49176"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7"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5"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 action="ppaction://noaction"/>
              </a:rPr>
              <a:t> </a:t>
            </a:r>
            <a:r>
              <a:rPr lang="tr-TR" sz="1300" b="1" i="1"/>
              <a:t>  </a:t>
            </a:r>
            <a:r>
              <a:rPr lang="tr-TR" sz="1300" b="1" i="1">
                <a:hlinkClick r:id="rId9" action="ppaction://hlinksldjump"/>
              </a:rPr>
              <a:t>1</a:t>
            </a:r>
            <a:r>
              <a:rPr lang="tr-TR" sz="1300" b="1" i="1"/>
              <a:t>   </a:t>
            </a:r>
            <a:r>
              <a:rPr lang="tr-TR" sz="1300" b="1" i="1">
                <a:hlinkClick r:id="rId10" action="ppaction://hlinksldjump"/>
              </a:rPr>
              <a:t>2</a:t>
            </a:r>
            <a:r>
              <a:rPr lang="tr-TR" sz="1300" b="1" i="1"/>
              <a:t>   </a:t>
            </a:r>
            <a:r>
              <a:rPr lang="tr-TR" sz="1300" b="1" i="1">
                <a:latin typeface="Tahoma" pitchFamily="34" charset="0"/>
                <a:hlinkClick r:id="rId11" action="ppaction://hlinksldjump"/>
              </a:rPr>
              <a:t>REV</a:t>
            </a:r>
            <a:r>
              <a:rPr lang="tr-TR" sz="1300" b="1" i="1">
                <a:latin typeface="Tahoma" pitchFamily="34" charset="0"/>
              </a:rPr>
              <a:t> </a:t>
            </a:r>
            <a:r>
              <a:rPr lang="tr-TR" sz="1300" b="1" i="1"/>
              <a:t>   </a:t>
            </a:r>
            <a:r>
              <a:rPr lang="tr-TR" sz="1300" b="1" i="1">
                <a:hlinkClick r:id="rId11" action="ppaction://hlinksldjump"/>
              </a:rPr>
              <a:t>3</a:t>
            </a:r>
            <a:r>
              <a:rPr lang="tr-TR" sz="1300" b="1" i="1"/>
              <a:t>   </a:t>
            </a:r>
            <a:r>
              <a:rPr lang="tr-TR" sz="1300" b="1" i="1">
                <a:hlinkClick r:id="rId12" action="ppaction://hlinksldjump"/>
              </a:rPr>
              <a:t>4</a:t>
            </a:r>
            <a:r>
              <a:rPr lang="tr-TR" sz="1300" b="1" i="1"/>
              <a:t>   </a:t>
            </a:r>
            <a:r>
              <a:rPr lang="tr-TR" sz="1300" b="1" i="1">
                <a:hlinkClick r:id="rId13" action="ppaction://hlinksldjump"/>
              </a:rPr>
              <a:t>5</a:t>
            </a:r>
            <a:r>
              <a:rPr lang="tr-TR" sz="1300" b="1" i="1"/>
              <a:t>   </a:t>
            </a:r>
            <a:r>
              <a:rPr lang="tr-TR" sz="1300" b="1" i="1">
                <a:hlinkClick r:id="rId14" action="ppaction://hlinksldjump"/>
              </a:rPr>
              <a:t>6</a:t>
            </a:r>
            <a:r>
              <a:rPr lang="tr-TR" sz="1300" b="1" i="1"/>
              <a:t>  </a:t>
            </a:r>
            <a:r>
              <a:rPr lang="tr-TR" sz="1300" b="1" i="1">
                <a:hlinkClick r:id="rId15" action="ppaction://hlinksldjump"/>
              </a:rPr>
              <a:t>7</a:t>
            </a:r>
            <a:r>
              <a:rPr lang="tr-TR" sz="1300" b="1" i="1"/>
              <a:t>   </a:t>
            </a:r>
            <a:r>
              <a:rPr lang="tr-TR" sz="1300" b="1" i="1">
                <a:hlinkClick r:id="rId16" action="ppaction://hlinksldjump"/>
              </a:rPr>
              <a:t>8</a:t>
            </a:r>
            <a:r>
              <a:rPr lang="tr-TR" sz="1300" b="1" i="1"/>
              <a:t>   </a:t>
            </a:r>
            <a:r>
              <a:rPr lang="tr-TR" sz="1300" b="1" i="1">
                <a:hlinkClick r:id="rId17" action="ppaction://hlinksldjump"/>
              </a:rPr>
              <a:t>9</a:t>
            </a:r>
            <a:r>
              <a:rPr lang="tr-TR" sz="1300" b="1" i="1"/>
              <a:t>   </a:t>
            </a:r>
            <a:r>
              <a:rPr lang="tr-TR" sz="1300" b="1" i="1">
                <a:hlinkClick r:id="rId18" action="ppaction://hlinksldjump"/>
              </a:rPr>
              <a:t>10</a:t>
            </a:r>
            <a:r>
              <a:rPr lang="tr-TR" sz="1300" b="1" i="1"/>
              <a:t>  </a:t>
            </a:r>
            <a:r>
              <a:rPr lang="tr-TR" sz="1300" b="1" i="1">
                <a:latin typeface="Tahoma" pitchFamily="34" charset="0"/>
                <a:hlinkClick r:id="rId19" action="ppaction://hlinksldjump"/>
              </a:rPr>
              <a:t>CONC&amp;DISC</a:t>
            </a:r>
            <a:r>
              <a:rPr lang="tr-TR" sz="1300" b="1" i="1">
                <a:latin typeface="Tahoma" pitchFamily="34" charset="0"/>
              </a:rPr>
              <a:t> </a:t>
            </a:r>
            <a:r>
              <a:rPr lang="tr-TR" sz="1300" b="1" i="1">
                <a:latin typeface="Tahoma" pitchFamily="34" charset="0"/>
                <a:hlinkClick r:id="rId20"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tr-TR" b="1" i="1" dirty="0" smtClean="0">
                <a:solidFill>
                  <a:schemeClr val="tx1"/>
                </a:solidFill>
              </a:rPr>
              <a:t>HOW MUCH?</a:t>
            </a:r>
            <a:endParaRPr lang="en-US" b="1" i="1" dirty="0" smtClean="0"/>
          </a:p>
        </p:txBody>
      </p:sp>
      <p:grpSp>
        <p:nvGrpSpPr>
          <p:cNvPr id="50184" name="Group 113"/>
          <p:cNvGrpSpPr>
            <a:grpSpLocks/>
          </p:cNvGrpSpPr>
          <p:nvPr/>
        </p:nvGrpSpPr>
        <p:grpSpPr bwMode="auto">
          <a:xfrm>
            <a:off x="11113" y="0"/>
            <a:ext cx="9126537" cy="1119188"/>
            <a:chOff x="7" y="0"/>
            <a:chExt cx="5749" cy="705"/>
          </a:xfrm>
        </p:grpSpPr>
        <p:sp>
          <p:nvSpPr>
            <p:cNvPr id="50196"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50186"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50187"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50188"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pic>
        <p:nvPicPr>
          <p:cNvPr id="50189" name="Picture 33" descr="ANd9GcT3yhXFr5Ed9WbE0rX7nuG49vXpHFK9RsK6wVpYhGSAlaUi_5XgRtD9zyuz">
            <a:hlinkClick r:id="rId5"/>
          </p:cNvPr>
          <p:cNvPicPr preferRelativeResize="0">
            <a:picLocks noChangeArrowheads="1"/>
          </p:cNvPicPr>
          <p:nvPr/>
        </p:nvPicPr>
        <p:blipFill>
          <a:blip r:embed="rId6" cstate="print"/>
          <a:srcRect/>
          <a:stretch>
            <a:fillRect/>
          </a:stretch>
        </p:blipFill>
        <p:spPr bwMode="auto">
          <a:xfrm>
            <a:off x="7308850" y="1125538"/>
            <a:ext cx="1800225" cy="1800225"/>
          </a:xfrm>
          <a:prstGeom prst="rect">
            <a:avLst/>
          </a:prstGeom>
          <a:noFill/>
          <a:ln w="9525">
            <a:noFill/>
            <a:miter lim="800000"/>
            <a:headEnd/>
            <a:tailEnd/>
          </a:ln>
        </p:spPr>
      </p:pic>
      <p:pic>
        <p:nvPicPr>
          <p:cNvPr id="50190" name="Picture 34" descr="ANd9GcRHvah7Y5Nsb9uFAPDzPdShSpJqLTXSxm-nVLyWTj0WBIqce4xzArXYvy8">
            <a:hlinkClick r:id="rId7"/>
          </p:cNvPr>
          <p:cNvPicPr preferRelativeResize="0">
            <a:picLocks noChangeArrowheads="1"/>
          </p:cNvPicPr>
          <p:nvPr/>
        </p:nvPicPr>
        <p:blipFill>
          <a:blip r:embed="rId8" cstate="print"/>
          <a:srcRect/>
          <a:stretch>
            <a:fillRect/>
          </a:stretch>
        </p:blipFill>
        <p:spPr bwMode="auto">
          <a:xfrm>
            <a:off x="34925" y="4724400"/>
            <a:ext cx="1800225" cy="1800225"/>
          </a:xfrm>
          <a:prstGeom prst="rect">
            <a:avLst/>
          </a:prstGeom>
          <a:noFill/>
          <a:ln w="9525">
            <a:noFill/>
            <a:miter lim="800000"/>
            <a:headEnd/>
            <a:tailEnd/>
          </a:ln>
        </p:spPr>
      </p:pic>
      <p:pic>
        <p:nvPicPr>
          <p:cNvPr id="50191" name="Picture 35" descr="ANd9GcQBNK8dQYhUx8G3bCGB_GViJR6-G-s2pq7P800EYACJHYBC9lZB_8j3qjU">
            <a:hlinkClick r:id="rId9"/>
          </p:cNvPr>
          <p:cNvPicPr preferRelativeResize="0">
            <a:picLocks noChangeArrowheads="1"/>
          </p:cNvPicPr>
          <p:nvPr/>
        </p:nvPicPr>
        <p:blipFill>
          <a:blip r:embed="rId10" cstate="print"/>
          <a:srcRect/>
          <a:stretch>
            <a:fillRect/>
          </a:stretch>
        </p:blipFill>
        <p:spPr bwMode="auto">
          <a:xfrm>
            <a:off x="4610100" y="1916113"/>
            <a:ext cx="2698750" cy="2698750"/>
          </a:xfrm>
          <a:prstGeom prst="rect">
            <a:avLst/>
          </a:prstGeom>
          <a:noFill/>
          <a:ln w="9525">
            <a:noFill/>
            <a:miter lim="800000"/>
            <a:headEnd/>
            <a:tailEnd/>
          </a:ln>
        </p:spPr>
      </p:pic>
      <p:pic>
        <p:nvPicPr>
          <p:cNvPr id="50192" name="Picture 36" descr="ANd9GcTXznc2RaXQ3qPLJAubGydnGhF7wrUEcdQsWqLnaFGZYWQfrsOLgIdVHok">
            <a:hlinkClick r:id="rId11"/>
          </p:cNvPr>
          <p:cNvPicPr preferRelativeResize="0">
            <a:picLocks noChangeArrowheads="1"/>
          </p:cNvPicPr>
          <p:nvPr/>
        </p:nvPicPr>
        <p:blipFill>
          <a:blip r:embed="rId12" cstate="print"/>
          <a:srcRect/>
          <a:stretch>
            <a:fillRect/>
          </a:stretch>
        </p:blipFill>
        <p:spPr bwMode="auto">
          <a:xfrm>
            <a:off x="34925" y="1196975"/>
            <a:ext cx="1800225" cy="1800225"/>
          </a:xfrm>
          <a:prstGeom prst="rect">
            <a:avLst/>
          </a:prstGeom>
          <a:noFill/>
          <a:ln w="9525">
            <a:noFill/>
            <a:miter lim="800000"/>
            <a:headEnd/>
            <a:tailEnd/>
          </a:ln>
        </p:spPr>
      </p:pic>
      <p:pic>
        <p:nvPicPr>
          <p:cNvPr id="50193" name="Picture 37" descr="ANd9GcSLRPsgj2H-Eokii7QEiK9W8PTsmqPonQUf-Ali6z9rM2N55mQ8ge_QxVk">
            <a:hlinkClick r:id="rId13"/>
          </p:cNvPr>
          <p:cNvPicPr preferRelativeResize="0">
            <a:picLocks noChangeArrowheads="1"/>
          </p:cNvPicPr>
          <p:nvPr/>
        </p:nvPicPr>
        <p:blipFill>
          <a:blip r:embed="rId14" cstate="print"/>
          <a:srcRect/>
          <a:stretch>
            <a:fillRect/>
          </a:stretch>
        </p:blipFill>
        <p:spPr bwMode="auto">
          <a:xfrm>
            <a:off x="1835150" y="1916113"/>
            <a:ext cx="2698750" cy="2698750"/>
          </a:xfrm>
          <a:prstGeom prst="rect">
            <a:avLst/>
          </a:prstGeom>
          <a:noFill/>
          <a:ln w="9525">
            <a:noFill/>
            <a:miter lim="800000"/>
            <a:headEnd/>
            <a:tailEnd/>
          </a:ln>
        </p:spPr>
      </p:pic>
      <p:pic>
        <p:nvPicPr>
          <p:cNvPr id="50194" name="Picture 38" descr="ANd9GcTkmxlbFHg7Qu76N7tN7H0qUhvMPWMiywcMVZ08L7wAaWjlGQbui5-63OM">
            <a:hlinkClick r:id="rId15"/>
          </p:cNvPr>
          <p:cNvPicPr preferRelativeResize="0">
            <a:picLocks noChangeArrowheads="1"/>
          </p:cNvPicPr>
          <p:nvPr/>
        </p:nvPicPr>
        <p:blipFill>
          <a:blip r:embed="rId16" cstate="print"/>
          <a:srcRect/>
          <a:stretch>
            <a:fillRect/>
          </a:stretch>
        </p:blipFill>
        <p:spPr bwMode="auto">
          <a:xfrm>
            <a:off x="3660775" y="4652963"/>
            <a:ext cx="1800225" cy="1800225"/>
          </a:xfrm>
          <a:prstGeom prst="rect">
            <a:avLst/>
          </a:prstGeom>
          <a:noFill/>
          <a:ln w="9525">
            <a:noFill/>
            <a:miter lim="800000"/>
            <a:headEnd/>
            <a:tailEnd/>
          </a:ln>
        </p:spPr>
      </p:pic>
      <p:pic>
        <p:nvPicPr>
          <p:cNvPr id="50195" name="Picture 46" descr="ANd9GcSam79_qKMP1RY_wRJBxBSD291ZNpvEkd2y_kcog22uhAKOIppiTJ_TiA">
            <a:hlinkClick r:id="rId17"/>
          </p:cNvPr>
          <p:cNvPicPr preferRelativeResize="0">
            <a:picLocks noChangeArrowheads="1"/>
          </p:cNvPicPr>
          <p:nvPr/>
        </p:nvPicPr>
        <p:blipFill>
          <a:blip r:embed="rId18" cstate="print"/>
          <a:srcRect/>
          <a:stretch>
            <a:fillRect/>
          </a:stretch>
        </p:blipFill>
        <p:spPr bwMode="auto">
          <a:xfrm>
            <a:off x="7308850" y="4652963"/>
            <a:ext cx="1800225" cy="1800225"/>
          </a:xfrm>
          <a:prstGeom prst="rect">
            <a:avLst/>
          </a:prstGeom>
          <a:noFill/>
          <a:ln w="9525">
            <a:noFill/>
            <a:miter lim="800000"/>
            <a:headEnd/>
            <a:tailEnd/>
          </a:ln>
        </p:spPr>
      </p:pic>
      <p:sp>
        <p:nvSpPr>
          <p:cNvPr id="50204"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19"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20" action="ppaction://hlinksldjump"/>
              </a:rPr>
              <a:t>ABSTRACT</a:t>
            </a:r>
            <a:r>
              <a:rPr lang="tr-TR" sz="1300" b="1" i="1">
                <a:latin typeface="Tahoma" pitchFamily="34" charset="0"/>
              </a:rPr>
              <a:t> </a:t>
            </a:r>
            <a:r>
              <a:rPr lang="tr-TR" sz="1300" b="1" i="1">
                <a:latin typeface="Tahoma" pitchFamily="34" charset="0"/>
                <a:hlinkClick r:id="rId21" action="ppaction://hlinksldjump"/>
              </a:rPr>
              <a:t>INTRO</a:t>
            </a:r>
            <a:r>
              <a:rPr lang="tr-TR" sz="1300" b="1" i="1">
                <a:latin typeface="Tahoma" pitchFamily="34" charset="0"/>
                <a:hlinkClick r:id="" action="ppaction://noaction"/>
              </a:rPr>
              <a:t> </a:t>
            </a:r>
            <a:r>
              <a:rPr lang="tr-TR" sz="1300" b="1" i="1"/>
              <a:t>  </a:t>
            </a:r>
            <a:r>
              <a:rPr lang="tr-TR" sz="1300" b="1" i="1">
                <a:hlinkClick r:id="rId22" action="ppaction://hlinksldjump"/>
              </a:rPr>
              <a:t>1</a:t>
            </a:r>
            <a:r>
              <a:rPr lang="tr-TR" sz="1300" b="1" i="1"/>
              <a:t>   </a:t>
            </a:r>
            <a:r>
              <a:rPr lang="tr-TR" sz="1300" b="1" i="1">
                <a:hlinkClick r:id="rId23" action="ppaction://hlinksldjump"/>
              </a:rPr>
              <a:t>2</a:t>
            </a:r>
            <a:r>
              <a:rPr lang="tr-TR" sz="1300" b="1" i="1"/>
              <a:t>   </a:t>
            </a:r>
            <a:r>
              <a:rPr lang="tr-TR" sz="1300" b="1" i="1">
                <a:latin typeface="Tahoma" pitchFamily="34" charset="0"/>
                <a:hlinkClick r:id="rId24" action="ppaction://hlinksldjump"/>
              </a:rPr>
              <a:t>REV</a:t>
            </a:r>
            <a:r>
              <a:rPr lang="tr-TR" sz="1300" b="1" i="1">
                <a:latin typeface="Tahoma" pitchFamily="34" charset="0"/>
              </a:rPr>
              <a:t> </a:t>
            </a:r>
            <a:r>
              <a:rPr lang="tr-TR" sz="1300" b="1" i="1"/>
              <a:t>   </a:t>
            </a:r>
            <a:r>
              <a:rPr lang="tr-TR" sz="1300" b="1" i="1">
                <a:hlinkClick r:id="rId24" action="ppaction://hlinksldjump"/>
              </a:rPr>
              <a:t>3</a:t>
            </a:r>
            <a:r>
              <a:rPr lang="tr-TR" sz="1300" b="1" i="1"/>
              <a:t>   </a:t>
            </a:r>
            <a:r>
              <a:rPr lang="tr-TR" sz="1300" b="1" i="1">
                <a:hlinkClick r:id="rId25" action="ppaction://hlinksldjump"/>
              </a:rPr>
              <a:t>4</a:t>
            </a:r>
            <a:r>
              <a:rPr lang="tr-TR" sz="1300" b="1" i="1"/>
              <a:t>   </a:t>
            </a:r>
            <a:r>
              <a:rPr lang="tr-TR" sz="1300" b="1" i="1">
                <a:hlinkClick r:id="rId26" action="ppaction://hlinksldjump"/>
              </a:rPr>
              <a:t>5</a:t>
            </a:r>
            <a:r>
              <a:rPr lang="tr-TR" sz="1300" b="1" i="1"/>
              <a:t>   </a:t>
            </a:r>
            <a:r>
              <a:rPr lang="tr-TR" sz="1300" b="1" i="1">
                <a:hlinkClick r:id="rId27" action="ppaction://hlinksldjump"/>
              </a:rPr>
              <a:t>6</a:t>
            </a:r>
            <a:r>
              <a:rPr lang="tr-TR" sz="1300" b="1" i="1"/>
              <a:t>  </a:t>
            </a:r>
            <a:r>
              <a:rPr lang="tr-TR" sz="1300" b="1" i="1">
                <a:hlinkClick r:id="rId28" action="ppaction://hlinksldjump"/>
              </a:rPr>
              <a:t>7</a:t>
            </a:r>
            <a:r>
              <a:rPr lang="tr-TR" sz="1300" b="1" i="1"/>
              <a:t>   </a:t>
            </a:r>
            <a:r>
              <a:rPr lang="tr-TR" sz="1300" b="1" i="1">
                <a:hlinkClick r:id="rId29" action="ppaction://hlinksldjump"/>
              </a:rPr>
              <a:t>8</a:t>
            </a:r>
            <a:r>
              <a:rPr lang="tr-TR" sz="1300" b="1" i="1"/>
              <a:t>   </a:t>
            </a:r>
            <a:r>
              <a:rPr lang="tr-TR" sz="1300" b="1" i="1">
                <a:hlinkClick r:id="rId30" action="ppaction://hlinksldjump"/>
              </a:rPr>
              <a:t>9</a:t>
            </a:r>
            <a:r>
              <a:rPr lang="tr-TR" sz="1300" b="1" i="1"/>
              <a:t>   </a:t>
            </a:r>
            <a:r>
              <a:rPr lang="tr-TR" sz="1300" b="1" i="1">
                <a:hlinkClick r:id="rId31" action="ppaction://hlinksldjump"/>
              </a:rPr>
              <a:t>10</a:t>
            </a:r>
            <a:r>
              <a:rPr lang="tr-TR" sz="1300" b="1" i="1"/>
              <a:t>  </a:t>
            </a:r>
            <a:r>
              <a:rPr lang="tr-TR" sz="1300" b="1" i="1">
                <a:latin typeface="Tahoma" pitchFamily="34" charset="0"/>
                <a:hlinkClick r:id="rId32" action="ppaction://hlinksldjump"/>
              </a:rPr>
              <a:t>CONC&amp;DISC</a:t>
            </a:r>
            <a:r>
              <a:rPr lang="tr-TR" sz="1300" b="1" i="1">
                <a:latin typeface="Tahoma" pitchFamily="34" charset="0"/>
              </a:rPr>
              <a:t> </a:t>
            </a:r>
            <a:r>
              <a:rPr lang="tr-TR" sz="1300" b="1" i="1">
                <a:latin typeface="Tahoma" pitchFamily="34" charset="0"/>
                <a:hlinkClick r:id="rId33"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51208" name="Group 113"/>
          <p:cNvGrpSpPr>
            <a:grpSpLocks/>
          </p:cNvGrpSpPr>
          <p:nvPr/>
        </p:nvGrpSpPr>
        <p:grpSpPr bwMode="auto">
          <a:xfrm>
            <a:off x="11113" y="0"/>
            <a:ext cx="9126537" cy="1119188"/>
            <a:chOff x="7" y="0"/>
            <a:chExt cx="5749" cy="705"/>
          </a:xfrm>
        </p:grpSpPr>
        <p:sp>
          <p:nvSpPr>
            <p:cNvPr id="51220"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51210"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51211"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51212"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644775"/>
            <a:ext cx="9144000" cy="1662113"/>
          </a:xfrm>
          <a:prstGeom prst="rect">
            <a:avLst/>
          </a:prstGeom>
        </p:spPr>
        <p:txBody>
          <a:bodyPr>
            <a:spAutoFit/>
          </a:bodyPr>
          <a:lstStyle/>
          <a:p>
            <a:pPr algn="just">
              <a:defRPr/>
            </a:pPr>
            <a:r>
              <a:rPr lang="en-US" sz="2400" b="1" i="1" dirty="0">
                <a:effectLst>
                  <a:outerShdw blurRad="38100" dist="38100" dir="2700000" algn="tl">
                    <a:srgbClr val="000000"/>
                  </a:outerShdw>
                </a:effectLst>
              </a:rPr>
              <a:t>According to most researches “</a:t>
            </a:r>
            <a:r>
              <a:rPr lang="en-US" sz="3000" b="1" i="1" dirty="0">
                <a:solidFill>
                  <a:srgbClr val="C00000"/>
                </a:solidFill>
                <a:effectLst>
                  <a:outerShdw blurRad="38100" dist="38100" dir="2700000" algn="tl">
                    <a:srgbClr val="000000"/>
                  </a:outerShdw>
                </a:effectLst>
              </a:rPr>
              <a:t>the earth has a fever</a:t>
            </a:r>
            <a:r>
              <a:rPr lang="en-US" sz="2400" b="1" i="1" dirty="0">
                <a:effectLst>
                  <a:outerShdw blurRad="38100" dist="38100" dir="2700000" algn="tl">
                    <a:srgbClr val="000000"/>
                  </a:outerShdw>
                </a:effectLst>
              </a:rPr>
              <a:t>”. Among all the publications about 90% of the scientific articles put forward evidences on the existence of the global warming or global climate change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2013). </a:t>
            </a:r>
            <a:endParaRPr lang="tr-TR" sz="2400" b="1" i="1" dirty="0">
              <a:effectLst>
                <a:outerShdw blurRad="38100" dist="38100" dir="2700000" algn="tl">
                  <a:srgbClr val="000000"/>
                </a:outerShdw>
              </a:effectLst>
            </a:endParaRPr>
          </a:p>
        </p:txBody>
      </p:sp>
      <p:pic>
        <p:nvPicPr>
          <p:cNvPr id="51217" name="Picture 68" descr="ANd9GcQqjA1DRt4Dad0h5uRZTqlZstxwc2pGm4pMY1xn9v5l0E5qJbAI78DgCJU">
            <a:hlinkClick r:id="rId5"/>
          </p:cNvPr>
          <p:cNvPicPr preferRelativeResize="0">
            <a:picLocks noChangeArrowheads="1"/>
          </p:cNvPicPr>
          <p:nvPr/>
        </p:nvPicPr>
        <p:blipFill>
          <a:blip r:embed="rId6" cstate="print"/>
          <a:srcRect/>
          <a:stretch>
            <a:fillRect/>
          </a:stretch>
        </p:blipFill>
        <p:spPr bwMode="auto">
          <a:xfrm>
            <a:off x="214313" y="4365625"/>
            <a:ext cx="2159000" cy="2159000"/>
          </a:xfrm>
          <a:prstGeom prst="rect">
            <a:avLst/>
          </a:prstGeom>
          <a:noFill/>
          <a:ln w="9525">
            <a:noFill/>
            <a:miter lim="800000"/>
            <a:headEnd/>
            <a:tailEnd/>
          </a:ln>
        </p:spPr>
      </p:pic>
      <p:pic>
        <p:nvPicPr>
          <p:cNvPr id="51218" name="Picture 69" descr="ANd9GcSam79_qKMP1RY_wRJBxBSD291ZNpvEkd2y_kcog22uhAKOIppiTJ_TiA">
            <a:hlinkClick r:id="rId7"/>
          </p:cNvPr>
          <p:cNvPicPr preferRelativeResize="0">
            <a:picLocks noChangeArrowheads="1"/>
          </p:cNvPicPr>
          <p:nvPr/>
        </p:nvPicPr>
        <p:blipFill>
          <a:blip r:embed="rId8" cstate="print"/>
          <a:srcRect/>
          <a:stretch>
            <a:fillRect/>
          </a:stretch>
        </p:blipFill>
        <p:spPr bwMode="auto">
          <a:xfrm>
            <a:off x="6767513" y="4365625"/>
            <a:ext cx="2159000" cy="2159000"/>
          </a:xfrm>
          <a:prstGeom prst="rect">
            <a:avLst/>
          </a:prstGeom>
          <a:noFill/>
          <a:ln w="9525">
            <a:noFill/>
            <a:miter lim="800000"/>
            <a:headEnd/>
            <a:tailEnd/>
          </a:ln>
        </p:spPr>
      </p:pic>
      <p:pic>
        <p:nvPicPr>
          <p:cNvPr id="51219" name="Picture 70" descr="ANd9GcS4LXXDQYG4OG6rNbWKTCaArbfpjfqmkcbsbFhqsZPxIy67famMbDvF_X02">
            <a:hlinkClick r:id="rId9"/>
          </p:cNvPr>
          <p:cNvPicPr preferRelativeResize="0">
            <a:picLocks noChangeArrowheads="1"/>
          </p:cNvPicPr>
          <p:nvPr/>
        </p:nvPicPr>
        <p:blipFill>
          <a:blip r:embed="rId10" cstate="print"/>
          <a:srcRect/>
          <a:stretch>
            <a:fillRect/>
          </a:stretch>
        </p:blipFill>
        <p:spPr bwMode="auto">
          <a:xfrm>
            <a:off x="3395663" y="4373563"/>
            <a:ext cx="2159000" cy="2159000"/>
          </a:xfrm>
          <a:prstGeom prst="rect">
            <a:avLst/>
          </a:prstGeom>
          <a:noFill/>
          <a:ln w="9525">
            <a:noFill/>
            <a:miter lim="800000"/>
            <a:headEnd/>
            <a:tailEnd/>
          </a:ln>
        </p:spPr>
      </p:pic>
      <p:sp>
        <p:nvSpPr>
          <p:cNvPr id="51228"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11"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12" action="ppaction://hlinksldjump"/>
              </a:rPr>
              <a:t>ABSTRACT</a:t>
            </a:r>
            <a:r>
              <a:rPr lang="tr-TR" sz="1300" b="1" i="1">
                <a:latin typeface="Tahoma" pitchFamily="34" charset="0"/>
              </a:rPr>
              <a:t> </a:t>
            </a:r>
            <a:r>
              <a:rPr lang="tr-TR" sz="1300" b="1" i="1">
                <a:latin typeface="Tahoma" pitchFamily="34" charset="0"/>
                <a:hlinkClick r:id="rId13" action="ppaction://hlinksldjump"/>
              </a:rPr>
              <a:t>INTRO</a:t>
            </a:r>
            <a:r>
              <a:rPr lang="tr-TR" sz="1300" b="1" i="1">
                <a:latin typeface="Tahoma" pitchFamily="34" charset="0"/>
                <a:hlinkClick r:id="" action="ppaction://noaction"/>
              </a:rPr>
              <a:t> </a:t>
            </a:r>
            <a:r>
              <a:rPr lang="tr-TR" sz="1300" b="1" i="1"/>
              <a:t>  </a:t>
            </a:r>
            <a:r>
              <a:rPr lang="tr-TR" sz="1300" b="1" i="1">
                <a:hlinkClick r:id="rId14" action="ppaction://hlinksldjump"/>
              </a:rPr>
              <a:t>1</a:t>
            </a:r>
            <a:r>
              <a:rPr lang="tr-TR" sz="1300" b="1" i="1"/>
              <a:t>   </a:t>
            </a:r>
            <a:r>
              <a:rPr lang="tr-TR" sz="1300" b="1" i="1">
                <a:hlinkClick r:id="rId15" action="ppaction://hlinksldjump"/>
              </a:rPr>
              <a:t>2</a:t>
            </a:r>
            <a:r>
              <a:rPr lang="tr-TR" sz="1300" b="1" i="1"/>
              <a:t>   </a:t>
            </a:r>
            <a:r>
              <a:rPr lang="tr-TR" sz="1300" b="1" i="1">
                <a:latin typeface="Tahoma" pitchFamily="34" charset="0"/>
                <a:hlinkClick r:id="rId16" action="ppaction://hlinksldjump"/>
              </a:rPr>
              <a:t>REV</a:t>
            </a:r>
            <a:r>
              <a:rPr lang="tr-TR" sz="1300" b="1" i="1">
                <a:latin typeface="Tahoma" pitchFamily="34" charset="0"/>
              </a:rPr>
              <a:t> </a:t>
            </a:r>
            <a:r>
              <a:rPr lang="tr-TR" sz="1300" b="1" i="1"/>
              <a:t>   </a:t>
            </a:r>
            <a:r>
              <a:rPr lang="tr-TR" sz="1300" b="1" i="1">
                <a:hlinkClick r:id="rId16" action="ppaction://hlinksldjump"/>
              </a:rPr>
              <a:t>3</a:t>
            </a:r>
            <a:r>
              <a:rPr lang="tr-TR" sz="1300" b="1" i="1"/>
              <a:t>   </a:t>
            </a:r>
            <a:r>
              <a:rPr lang="tr-TR" sz="1300" b="1" i="1">
                <a:hlinkClick r:id="rId17" action="ppaction://hlinksldjump"/>
              </a:rPr>
              <a:t>4</a:t>
            </a:r>
            <a:r>
              <a:rPr lang="tr-TR" sz="1300" b="1" i="1"/>
              <a:t>   </a:t>
            </a:r>
            <a:r>
              <a:rPr lang="tr-TR" sz="1300" b="1" i="1">
                <a:hlinkClick r:id="rId18" action="ppaction://hlinksldjump"/>
              </a:rPr>
              <a:t>5</a:t>
            </a:r>
            <a:r>
              <a:rPr lang="tr-TR" sz="1300" b="1" i="1"/>
              <a:t>   </a:t>
            </a:r>
            <a:r>
              <a:rPr lang="tr-TR" sz="1300" b="1" i="1">
                <a:hlinkClick r:id="rId19" action="ppaction://hlinksldjump"/>
              </a:rPr>
              <a:t>6</a:t>
            </a:r>
            <a:r>
              <a:rPr lang="tr-TR" sz="1300" b="1" i="1"/>
              <a:t>  </a:t>
            </a:r>
            <a:r>
              <a:rPr lang="tr-TR" sz="1300" b="1" i="1">
                <a:hlinkClick r:id="rId20" action="ppaction://hlinksldjump"/>
              </a:rPr>
              <a:t>7</a:t>
            </a:r>
            <a:r>
              <a:rPr lang="tr-TR" sz="1300" b="1" i="1"/>
              <a:t>   </a:t>
            </a:r>
            <a:r>
              <a:rPr lang="tr-TR" sz="1300" b="1" i="1">
                <a:hlinkClick r:id="rId21" action="ppaction://hlinksldjump"/>
              </a:rPr>
              <a:t>8</a:t>
            </a:r>
            <a:r>
              <a:rPr lang="tr-TR" sz="1300" b="1" i="1"/>
              <a:t>   </a:t>
            </a:r>
            <a:r>
              <a:rPr lang="tr-TR" sz="1300" b="1" i="1">
                <a:hlinkClick r:id="rId22" action="ppaction://hlinksldjump"/>
              </a:rPr>
              <a:t>9</a:t>
            </a:r>
            <a:r>
              <a:rPr lang="tr-TR" sz="1300" b="1" i="1"/>
              <a:t>   </a:t>
            </a:r>
            <a:r>
              <a:rPr lang="tr-TR" sz="1300" b="1" i="1">
                <a:hlinkClick r:id="rId23" action="ppaction://hlinksldjump"/>
              </a:rPr>
              <a:t>10</a:t>
            </a:r>
            <a:r>
              <a:rPr lang="tr-TR" sz="1300" b="1" i="1"/>
              <a:t>  </a:t>
            </a:r>
            <a:r>
              <a:rPr lang="tr-TR" sz="1300" b="1" i="1">
                <a:latin typeface="Tahoma" pitchFamily="34" charset="0"/>
                <a:hlinkClick r:id="rId24" action="ppaction://hlinksldjump"/>
              </a:rPr>
              <a:t>CONC&amp;DISC</a:t>
            </a:r>
            <a:r>
              <a:rPr lang="tr-TR" sz="1300" b="1" i="1">
                <a:latin typeface="Tahoma" pitchFamily="34" charset="0"/>
              </a:rPr>
              <a:t> </a:t>
            </a:r>
            <a:r>
              <a:rPr lang="tr-TR" sz="1300" b="1" i="1">
                <a:latin typeface="Tahoma" pitchFamily="34" charset="0"/>
                <a:hlinkClick r:id="rId25"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52232" name="Group 113"/>
          <p:cNvGrpSpPr>
            <a:grpSpLocks/>
          </p:cNvGrpSpPr>
          <p:nvPr/>
        </p:nvGrpSpPr>
        <p:grpSpPr bwMode="auto">
          <a:xfrm>
            <a:off x="11113" y="0"/>
            <a:ext cx="9126537" cy="1119188"/>
            <a:chOff x="7" y="0"/>
            <a:chExt cx="5749" cy="705"/>
          </a:xfrm>
        </p:grpSpPr>
        <p:sp>
          <p:nvSpPr>
            <p:cNvPr id="52239"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52234"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52235"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52236"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2308225"/>
          </a:xfrm>
          <a:prstGeom prst="rect">
            <a:avLst/>
          </a:prstGeom>
        </p:spPr>
        <p:txBody>
          <a:bodyPr>
            <a:spAutoFit/>
          </a:bodyPr>
          <a:lstStyle/>
          <a:p>
            <a:pPr algn="just">
              <a:defRPr/>
            </a:pPr>
            <a:r>
              <a:rPr lang="en-US" sz="2400" b="1" i="1" dirty="0">
                <a:effectLst>
                  <a:outerShdw blurRad="38100" dist="38100" dir="2700000" algn="tl">
                    <a:srgbClr val="000000"/>
                  </a:outerShdw>
                </a:effectLst>
              </a:rPr>
              <a:t>On the other hand, “why”, “how”, and “how much” questions are among the second set of questions. Almost all scientists believe that the problem is present, but there is not a clear or strong agreement on the sizes, depths, dimensions and the effects as well as the reasons of the existing global problem says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(2013). </a:t>
            </a:r>
            <a:endParaRPr lang="tr-TR" sz="2400" b="1" i="1" dirty="0">
              <a:effectLst>
                <a:outerShdw blurRad="38100" dist="38100" dir="2700000" algn="tl">
                  <a:srgbClr val="000000"/>
                </a:outerShdw>
              </a:effectLst>
            </a:endParaRPr>
          </a:p>
        </p:txBody>
      </p:sp>
      <p:sp>
        <p:nvSpPr>
          <p:cNvPr id="52247"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53256" name="Group 113"/>
          <p:cNvGrpSpPr>
            <a:grpSpLocks/>
          </p:cNvGrpSpPr>
          <p:nvPr/>
        </p:nvGrpSpPr>
        <p:grpSpPr bwMode="auto">
          <a:xfrm>
            <a:off x="11113" y="0"/>
            <a:ext cx="9126537" cy="1119188"/>
            <a:chOff x="7" y="0"/>
            <a:chExt cx="5749" cy="705"/>
          </a:xfrm>
        </p:grpSpPr>
        <p:sp>
          <p:nvSpPr>
            <p:cNvPr id="53263"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53258"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53259"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53260"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830263"/>
          </a:xfrm>
          <a:prstGeom prst="rect">
            <a:avLst/>
          </a:prstGeom>
        </p:spPr>
        <p:txBody>
          <a:bodyPr>
            <a:spAutoFit/>
          </a:bodyPr>
          <a:lstStyle/>
          <a:p>
            <a:pPr algn="just">
              <a:defRPr/>
            </a:pPr>
            <a:r>
              <a:rPr lang="en-US" sz="2400" b="1" i="1" dirty="0">
                <a:effectLst>
                  <a:outerShdw blurRad="38100" dist="38100" dir="2700000" algn="tl">
                    <a:srgbClr val="000000"/>
                  </a:outerShdw>
                </a:effectLst>
              </a:rPr>
              <a:t>Therefore the published works or the researchers first should be classified into three groups:</a:t>
            </a:r>
            <a:endParaRPr lang="tr-TR" sz="2400" b="1" i="1" dirty="0">
              <a:effectLst>
                <a:outerShdw blurRad="38100" dist="38100" dir="2700000" algn="tl">
                  <a:srgbClr val="000000"/>
                </a:outerShdw>
              </a:effectLst>
            </a:endParaRPr>
          </a:p>
        </p:txBody>
      </p:sp>
      <p:sp>
        <p:nvSpPr>
          <p:cNvPr id="53271"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54280" name="Group 113"/>
          <p:cNvGrpSpPr>
            <a:grpSpLocks/>
          </p:cNvGrpSpPr>
          <p:nvPr/>
        </p:nvGrpSpPr>
        <p:grpSpPr bwMode="auto">
          <a:xfrm>
            <a:off x="11113" y="0"/>
            <a:ext cx="9126537" cy="1119188"/>
            <a:chOff x="7" y="0"/>
            <a:chExt cx="5749" cy="705"/>
          </a:xfrm>
        </p:grpSpPr>
        <p:sp>
          <p:nvSpPr>
            <p:cNvPr id="54287"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54282"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54283"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54284"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1200150"/>
          </a:xfrm>
          <a:prstGeom prst="rect">
            <a:avLst/>
          </a:prstGeom>
        </p:spPr>
        <p:txBody>
          <a:bodyPr>
            <a:spAutoFit/>
          </a:bodyPr>
          <a:lstStyle/>
          <a:p>
            <a:pPr algn="just">
              <a:defRPr/>
            </a:pPr>
            <a:r>
              <a:rPr lang="en-US" sz="2400" b="1" i="1" dirty="0">
                <a:effectLst>
                  <a:outerShdw blurRad="38100" dist="38100" dir="2700000" algn="tl">
                    <a:srgbClr val="000000"/>
                  </a:outerShdw>
                </a:effectLst>
              </a:rPr>
              <a:t>First group published studies or researchers put forward evidences on the existence of the global warming or global climate change.</a:t>
            </a:r>
            <a:endParaRPr lang="tr-TR" sz="2400" b="1" i="1" dirty="0">
              <a:effectLst>
                <a:outerShdw blurRad="38100" dist="38100" dir="2700000" algn="tl">
                  <a:srgbClr val="000000"/>
                </a:outerShdw>
              </a:effectLst>
            </a:endParaRPr>
          </a:p>
        </p:txBody>
      </p:sp>
      <p:sp>
        <p:nvSpPr>
          <p:cNvPr id="54295"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55304" name="Group 113"/>
          <p:cNvGrpSpPr>
            <a:grpSpLocks/>
          </p:cNvGrpSpPr>
          <p:nvPr/>
        </p:nvGrpSpPr>
        <p:grpSpPr bwMode="auto">
          <a:xfrm>
            <a:off x="11113" y="0"/>
            <a:ext cx="9126537" cy="1119188"/>
            <a:chOff x="7" y="0"/>
            <a:chExt cx="5749" cy="705"/>
          </a:xfrm>
        </p:grpSpPr>
        <p:sp>
          <p:nvSpPr>
            <p:cNvPr id="55315"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55306"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55307"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55308"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830263"/>
          </a:xfrm>
          <a:prstGeom prst="rect">
            <a:avLst/>
          </a:prstGeom>
        </p:spPr>
        <p:txBody>
          <a:bodyPr>
            <a:spAutoFit/>
          </a:bodyPr>
          <a:lstStyle/>
          <a:p>
            <a:pPr algn="just">
              <a:defRPr/>
            </a:pPr>
            <a:r>
              <a:rPr lang="en-US" sz="2400" b="1" i="1" dirty="0">
                <a:effectLst>
                  <a:outerShdw blurRad="38100" dist="38100" dir="2700000" algn="tl">
                    <a:srgbClr val="000000"/>
                  </a:outerShdw>
                </a:effectLst>
              </a:rPr>
              <a:t>These researchers believe that the problem is big just as it is reflected today.</a:t>
            </a:r>
            <a:endParaRPr lang="tr-TR" sz="2400" b="1" i="1" dirty="0">
              <a:effectLst>
                <a:outerShdw blurRad="38100" dist="38100" dir="2700000" algn="tl">
                  <a:srgbClr val="000000"/>
                </a:outerShdw>
              </a:effectLst>
            </a:endParaRPr>
          </a:p>
        </p:txBody>
      </p:sp>
      <p:sp>
        <p:nvSpPr>
          <p:cNvPr id="23" name="Rectangle 2"/>
          <p:cNvSpPr txBox="1">
            <a:spLocks noRot="1" noChangeArrowheads="1"/>
          </p:cNvSpPr>
          <p:nvPr/>
        </p:nvSpPr>
        <p:spPr bwMode="auto">
          <a:xfrm>
            <a:off x="0" y="3429000"/>
            <a:ext cx="9144000" cy="588963"/>
          </a:xfrm>
          <a:prstGeom prst="rect">
            <a:avLst/>
          </a:prstGeom>
          <a:noFill/>
          <a:ln w="9525">
            <a:noFill/>
            <a:miter lim="800000"/>
            <a:headEnd/>
            <a:tailEnd/>
          </a:ln>
          <a:effectLst/>
        </p:spPr>
        <p:txBody>
          <a:bodyPr anchor="ctr"/>
          <a:lstStyle/>
          <a:p>
            <a:pPr algn="ctr" eaLnBrk="1" hangingPunct="1">
              <a:defRPr/>
            </a:pPr>
            <a:r>
              <a:rPr lang="tr-TR" sz="4400" b="1" i="1" kern="0" dirty="0">
                <a:solidFill>
                  <a:schemeClr val="tx2"/>
                </a:solidFill>
                <a:effectLst>
                  <a:outerShdw blurRad="38100" dist="38100" dir="2700000" algn="tl">
                    <a:srgbClr val="000000"/>
                  </a:outerShdw>
                </a:effectLst>
                <a:latin typeface="+mj-lt"/>
                <a:ea typeface="+mj-ea"/>
                <a:cs typeface="+mj-cs"/>
              </a:rPr>
              <a:t>WE LIVE IT</a:t>
            </a:r>
            <a:endParaRPr lang="en-US" sz="4400" b="1" i="1" kern="0" dirty="0">
              <a:solidFill>
                <a:schemeClr val="tx2"/>
              </a:solidFill>
              <a:effectLst>
                <a:outerShdw blurRad="38100" dist="38100" dir="2700000" algn="tl">
                  <a:srgbClr val="000000"/>
                </a:outerShdw>
              </a:effectLst>
              <a:latin typeface="+mj-lt"/>
              <a:ea typeface="+mj-ea"/>
              <a:cs typeface="+mj-cs"/>
            </a:endParaRPr>
          </a:p>
        </p:txBody>
      </p:sp>
      <p:pic>
        <p:nvPicPr>
          <p:cNvPr id="55312" name="Picture 35"/>
          <p:cNvPicPr preferRelativeResize="0">
            <a:picLocks noChangeArrowheads="1"/>
          </p:cNvPicPr>
          <p:nvPr/>
        </p:nvPicPr>
        <p:blipFill>
          <a:blip r:embed="rId5" cstate="print"/>
          <a:srcRect/>
          <a:stretch>
            <a:fillRect/>
          </a:stretch>
        </p:blipFill>
        <p:spPr bwMode="auto">
          <a:xfrm>
            <a:off x="1831975" y="4000500"/>
            <a:ext cx="5572125" cy="1214438"/>
          </a:xfrm>
          <a:prstGeom prst="rect">
            <a:avLst/>
          </a:prstGeom>
          <a:noFill/>
          <a:ln w="9525">
            <a:noFill/>
            <a:miter lim="800000"/>
            <a:headEnd/>
            <a:tailEnd/>
          </a:ln>
        </p:spPr>
      </p:pic>
      <p:pic>
        <p:nvPicPr>
          <p:cNvPr id="55313" name="Picture 38"/>
          <p:cNvPicPr preferRelativeResize="0">
            <a:picLocks noChangeArrowheads="1"/>
          </p:cNvPicPr>
          <p:nvPr/>
        </p:nvPicPr>
        <p:blipFill>
          <a:blip r:embed="rId6" cstate="print"/>
          <a:srcRect/>
          <a:stretch>
            <a:fillRect/>
          </a:stretch>
        </p:blipFill>
        <p:spPr bwMode="auto">
          <a:xfrm>
            <a:off x="5500688" y="5214938"/>
            <a:ext cx="2786062" cy="1285875"/>
          </a:xfrm>
          <a:prstGeom prst="rect">
            <a:avLst/>
          </a:prstGeom>
          <a:noFill/>
          <a:ln w="9525">
            <a:noFill/>
            <a:miter lim="800000"/>
            <a:headEnd/>
            <a:tailEnd/>
          </a:ln>
        </p:spPr>
      </p:pic>
      <p:pic>
        <p:nvPicPr>
          <p:cNvPr id="55314" name="Picture 39"/>
          <p:cNvPicPr preferRelativeResize="0">
            <a:picLocks noChangeArrowheads="1"/>
          </p:cNvPicPr>
          <p:nvPr/>
        </p:nvPicPr>
        <p:blipFill>
          <a:blip r:embed="rId7" cstate="print"/>
          <a:srcRect/>
          <a:stretch>
            <a:fillRect/>
          </a:stretch>
        </p:blipFill>
        <p:spPr bwMode="auto">
          <a:xfrm>
            <a:off x="857250" y="5214938"/>
            <a:ext cx="2693988" cy="1285875"/>
          </a:xfrm>
          <a:prstGeom prst="rect">
            <a:avLst/>
          </a:prstGeom>
          <a:noFill/>
          <a:ln w="9525">
            <a:noFill/>
            <a:miter lim="800000"/>
            <a:headEnd/>
            <a:tailEnd/>
          </a:ln>
        </p:spPr>
      </p:pic>
      <p:sp>
        <p:nvSpPr>
          <p:cNvPr id="55323"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8"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9" action="ppaction://hlinksldjump"/>
              </a:rPr>
              <a:t>ABSTRACT</a:t>
            </a:r>
            <a:r>
              <a:rPr lang="tr-TR" sz="1300" b="1" i="1">
                <a:latin typeface="Tahoma" pitchFamily="34" charset="0"/>
              </a:rPr>
              <a:t> </a:t>
            </a:r>
            <a:r>
              <a:rPr lang="tr-TR" sz="1300" b="1" i="1">
                <a:latin typeface="Tahoma" pitchFamily="34" charset="0"/>
                <a:hlinkClick r:id="rId10" action="ppaction://hlinksldjump"/>
              </a:rPr>
              <a:t>INTRO</a:t>
            </a:r>
            <a:r>
              <a:rPr lang="tr-TR" sz="1300" b="1" i="1">
                <a:latin typeface="Tahoma" pitchFamily="34" charset="0"/>
                <a:hlinkClick r:id="" action="ppaction://noaction"/>
              </a:rPr>
              <a:t> </a:t>
            </a:r>
            <a:r>
              <a:rPr lang="tr-TR" sz="1300" b="1" i="1"/>
              <a:t>  </a:t>
            </a:r>
            <a:r>
              <a:rPr lang="tr-TR" sz="1300" b="1" i="1">
                <a:hlinkClick r:id="rId11" action="ppaction://hlinksldjump"/>
              </a:rPr>
              <a:t>1</a:t>
            </a:r>
            <a:r>
              <a:rPr lang="tr-TR" sz="1300" b="1" i="1"/>
              <a:t>   </a:t>
            </a:r>
            <a:r>
              <a:rPr lang="tr-TR" sz="1300" b="1" i="1">
                <a:hlinkClick r:id="rId12" action="ppaction://hlinksldjump"/>
              </a:rPr>
              <a:t>2</a:t>
            </a:r>
            <a:r>
              <a:rPr lang="tr-TR" sz="1300" b="1" i="1"/>
              <a:t>   </a:t>
            </a:r>
            <a:r>
              <a:rPr lang="tr-TR" sz="1300" b="1" i="1">
                <a:latin typeface="Tahoma" pitchFamily="34" charset="0"/>
                <a:hlinkClick r:id="rId13" action="ppaction://hlinksldjump"/>
              </a:rPr>
              <a:t>REV</a:t>
            </a:r>
            <a:r>
              <a:rPr lang="tr-TR" sz="1300" b="1" i="1">
                <a:latin typeface="Tahoma" pitchFamily="34" charset="0"/>
              </a:rPr>
              <a:t> </a:t>
            </a:r>
            <a:r>
              <a:rPr lang="tr-TR" sz="1300" b="1" i="1"/>
              <a:t>   </a:t>
            </a:r>
            <a:r>
              <a:rPr lang="tr-TR" sz="1300" b="1" i="1">
                <a:hlinkClick r:id="rId13" action="ppaction://hlinksldjump"/>
              </a:rPr>
              <a:t>3</a:t>
            </a:r>
            <a:r>
              <a:rPr lang="tr-TR" sz="1300" b="1" i="1"/>
              <a:t>   </a:t>
            </a:r>
            <a:r>
              <a:rPr lang="tr-TR" sz="1300" b="1" i="1">
                <a:hlinkClick r:id="rId14" action="ppaction://hlinksldjump"/>
              </a:rPr>
              <a:t>4</a:t>
            </a:r>
            <a:r>
              <a:rPr lang="tr-TR" sz="1300" b="1" i="1"/>
              <a:t>   </a:t>
            </a:r>
            <a:r>
              <a:rPr lang="tr-TR" sz="1300" b="1" i="1">
                <a:hlinkClick r:id="rId15" action="ppaction://hlinksldjump"/>
              </a:rPr>
              <a:t>5</a:t>
            </a:r>
            <a:r>
              <a:rPr lang="tr-TR" sz="1300" b="1" i="1"/>
              <a:t>   </a:t>
            </a:r>
            <a:r>
              <a:rPr lang="tr-TR" sz="1300" b="1" i="1">
                <a:hlinkClick r:id="rId16" action="ppaction://hlinksldjump"/>
              </a:rPr>
              <a:t>6</a:t>
            </a:r>
            <a:r>
              <a:rPr lang="tr-TR" sz="1300" b="1" i="1"/>
              <a:t>  </a:t>
            </a:r>
            <a:r>
              <a:rPr lang="tr-TR" sz="1300" b="1" i="1">
                <a:hlinkClick r:id="rId17" action="ppaction://hlinksldjump"/>
              </a:rPr>
              <a:t>7</a:t>
            </a:r>
            <a:r>
              <a:rPr lang="tr-TR" sz="1300" b="1" i="1"/>
              <a:t>   </a:t>
            </a:r>
            <a:r>
              <a:rPr lang="tr-TR" sz="1300" b="1" i="1">
                <a:hlinkClick r:id="rId18" action="ppaction://hlinksldjump"/>
              </a:rPr>
              <a:t>8</a:t>
            </a:r>
            <a:r>
              <a:rPr lang="tr-TR" sz="1300" b="1" i="1"/>
              <a:t>   </a:t>
            </a:r>
            <a:r>
              <a:rPr lang="tr-TR" sz="1300" b="1" i="1">
                <a:hlinkClick r:id="rId19" action="ppaction://hlinksldjump"/>
              </a:rPr>
              <a:t>9</a:t>
            </a:r>
            <a:r>
              <a:rPr lang="tr-TR" sz="1300" b="1" i="1"/>
              <a:t>   </a:t>
            </a:r>
            <a:r>
              <a:rPr lang="tr-TR" sz="1300" b="1" i="1">
                <a:hlinkClick r:id="rId20" action="ppaction://hlinksldjump"/>
              </a:rPr>
              <a:t>10</a:t>
            </a:r>
            <a:r>
              <a:rPr lang="tr-TR" sz="1300" b="1" i="1"/>
              <a:t>  </a:t>
            </a:r>
            <a:r>
              <a:rPr lang="tr-TR" sz="1300" b="1" i="1">
                <a:latin typeface="Tahoma" pitchFamily="34" charset="0"/>
                <a:hlinkClick r:id="rId21" action="ppaction://hlinksldjump"/>
              </a:rPr>
              <a:t>CONC&amp;DISC</a:t>
            </a:r>
            <a:r>
              <a:rPr lang="tr-TR" sz="1300" b="1" i="1">
                <a:latin typeface="Tahoma" pitchFamily="34" charset="0"/>
              </a:rPr>
              <a:t> </a:t>
            </a:r>
            <a:r>
              <a:rPr lang="tr-TR" sz="1300" b="1" i="1">
                <a:latin typeface="Tahoma" pitchFamily="34" charset="0"/>
                <a:hlinkClick r:id="rId22"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56328" name="Group 113"/>
          <p:cNvGrpSpPr>
            <a:grpSpLocks/>
          </p:cNvGrpSpPr>
          <p:nvPr/>
        </p:nvGrpSpPr>
        <p:grpSpPr bwMode="auto">
          <a:xfrm>
            <a:off x="11113" y="0"/>
            <a:ext cx="9126537" cy="1119188"/>
            <a:chOff x="7" y="0"/>
            <a:chExt cx="5749" cy="705"/>
          </a:xfrm>
        </p:grpSpPr>
        <p:sp>
          <p:nvSpPr>
            <p:cNvPr id="56335"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56330"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56331"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56332"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1200150"/>
          </a:xfrm>
          <a:prstGeom prst="rect">
            <a:avLst/>
          </a:prstGeom>
        </p:spPr>
        <p:txBody>
          <a:bodyPr>
            <a:spAutoFit/>
          </a:bodyPr>
          <a:lstStyle/>
          <a:p>
            <a:pPr algn="just">
              <a:defRPr/>
            </a:pPr>
            <a:r>
              <a:rPr lang="en-US" sz="2400" b="1" i="1" dirty="0">
                <a:effectLst>
                  <a:outerShdw blurRad="38100" dist="38100" dir="2700000" algn="tl">
                    <a:srgbClr val="000000"/>
                  </a:outerShdw>
                </a:effectLst>
              </a:rPr>
              <a:t>Second group researchers or published works believe that the problem exists, however they have several doubts in its results and reasons.</a:t>
            </a:r>
            <a:endParaRPr lang="tr-TR" sz="2400" b="1" i="1" dirty="0">
              <a:effectLst>
                <a:outerShdw blurRad="38100" dist="38100" dir="2700000" algn="tl">
                  <a:srgbClr val="000000"/>
                </a:outerShdw>
              </a:effectLst>
            </a:endParaRPr>
          </a:p>
        </p:txBody>
      </p:sp>
      <p:sp>
        <p:nvSpPr>
          <p:cNvPr id="56343"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57352" name="Group 113"/>
          <p:cNvGrpSpPr>
            <a:grpSpLocks/>
          </p:cNvGrpSpPr>
          <p:nvPr/>
        </p:nvGrpSpPr>
        <p:grpSpPr bwMode="auto">
          <a:xfrm>
            <a:off x="11113" y="0"/>
            <a:ext cx="9126537" cy="1119188"/>
            <a:chOff x="7" y="0"/>
            <a:chExt cx="5749" cy="705"/>
          </a:xfrm>
        </p:grpSpPr>
        <p:sp>
          <p:nvSpPr>
            <p:cNvPr id="57359"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57354"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57355"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57356"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830263"/>
          </a:xfrm>
          <a:prstGeom prst="rect">
            <a:avLst/>
          </a:prstGeom>
        </p:spPr>
        <p:txBody>
          <a:bodyPr>
            <a:spAutoFit/>
          </a:bodyPr>
          <a:lstStyle/>
          <a:p>
            <a:pPr algn="just">
              <a:defRPr/>
            </a:pPr>
            <a:r>
              <a:rPr lang="en-US" sz="2400" b="1" i="1" dirty="0">
                <a:effectLst>
                  <a:outerShdw blurRad="38100" dist="38100" dir="2700000" algn="tl">
                    <a:srgbClr val="000000"/>
                  </a:outerShdw>
                </a:effectLst>
              </a:rPr>
              <a:t>The third group researchers or published works have doubts in existence of the problem.</a:t>
            </a:r>
            <a:endParaRPr lang="tr-TR" sz="2400" b="1" i="1" dirty="0">
              <a:effectLst>
                <a:outerShdw blurRad="38100" dist="38100" dir="2700000" algn="tl">
                  <a:srgbClr val="000000"/>
                </a:outerShdw>
              </a:effectLst>
            </a:endParaRPr>
          </a:p>
        </p:txBody>
      </p:sp>
      <p:sp>
        <p:nvSpPr>
          <p:cNvPr id="57367"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58376" name="Group 113"/>
          <p:cNvGrpSpPr>
            <a:grpSpLocks/>
          </p:cNvGrpSpPr>
          <p:nvPr/>
        </p:nvGrpSpPr>
        <p:grpSpPr bwMode="auto">
          <a:xfrm>
            <a:off x="11113" y="0"/>
            <a:ext cx="9126537" cy="1119188"/>
            <a:chOff x="7" y="0"/>
            <a:chExt cx="5749" cy="705"/>
          </a:xfrm>
        </p:grpSpPr>
        <p:sp>
          <p:nvSpPr>
            <p:cNvPr id="58383"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58378"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58379"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58380"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3784600"/>
          </a:xfrm>
          <a:prstGeom prst="rect">
            <a:avLst/>
          </a:prstGeom>
        </p:spPr>
        <p:txBody>
          <a:bodyPr>
            <a:spAutoFit/>
          </a:bodyPr>
          <a:lstStyle/>
          <a:p>
            <a:pPr algn="just">
              <a:defRPr/>
            </a:pPr>
            <a:r>
              <a:rPr lang="en-US" sz="2400" b="1" i="1" dirty="0" err="1">
                <a:effectLst>
                  <a:outerShdw blurRad="38100" dist="38100" dir="2700000" algn="tl">
                    <a:srgbClr val="000000"/>
                  </a:outerShdw>
                </a:effectLst>
              </a:rPr>
              <a:t>Kickert</a:t>
            </a:r>
            <a:r>
              <a:rPr lang="en-US" sz="2400" b="1" i="1" dirty="0">
                <a:effectLst>
                  <a:outerShdw blurRad="38100" dist="38100" dir="2700000" algn="tl">
                    <a:srgbClr val="000000"/>
                  </a:outerShdw>
                </a:effectLst>
              </a:rPr>
              <a:t> and </a:t>
            </a:r>
            <a:r>
              <a:rPr lang="en-US" sz="2400" b="1" i="1" dirty="0" err="1">
                <a:effectLst>
                  <a:outerShdw blurRad="38100" dist="38100" dir="2700000" algn="tl">
                    <a:srgbClr val="000000"/>
                  </a:outerShdw>
                </a:effectLst>
              </a:rPr>
              <a:t>Krupa</a:t>
            </a:r>
            <a:r>
              <a:rPr lang="en-US" sz="2400" b="1" i="1" dirty="0">
                <a:effectLst>
                  <a:outerShdw blurRad="38100" dist="38100" dir="2700000" algn="tl">
                    <a:srgbClr val="000000"/>
                  </a:outerShdw>
                </a:effectLst>
              </a:rPr>
              <a:t> (1990), </a:t>
            </a:r>
            <a:r>
              <a:rPr lang="en-US" sz="2400" b="1" i="1" dirty="0" err="1">
                <a:effectLst>
                  <a:outerShdw blurRad="38100" dist="38100" dir="2700000" algn="tl">
                    <a:srgbClr val="000000"/>
                  </a:outerShdw>
                </a:effectLst>
              </a:rPr>
              <a:t>Kondratyev</a:t>
            </a:r>
            <a:r>
              <a:rPr lang="en-US" sz="2400" b="1" i="1" dirty="0">
                <a:effectLst>
                  <a:outerShdw blurRad="38100" dist="38100" dir="2700000" algn="tl">
                    <a:srgbClr val="000000"/>
                  </a:outerShdw>
                </a:effectLst>
              </a:rPr>
              <a:t> (1991), Schwartz (1992), Fields et al. (1993), </a:t>
            </a:r>
            <a:r>
              <a:rPr lang="en-US" sz="2400" b="1" i="1" dirty="0" err="1">
                <a:effectLst>
                  <a:outerShdw blurRad="38100" dist="38100" dir="2700000" algn="tl">
                    <a:srgbClr val="000000"/>
                  </a:outerShdw>
                </a:effectLst>
              </a:rPr>
              <a:t>şen</a:t>
            </a:r>
            <a:r>
              <a:rPr lang="en-US" sz="2400" b="1" i="1" dirty="0">
                <a:effectLst>
                  <a:outerShdw blurRad="38100" dist="38100" dir="2700000" algn="tl">
                    <a:srgbClr val="000000"/>
                  </a:outerShdw>
                </a:effectLst>
              </a:rPr>
              <a:t> (2009),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(2009), </a:t>
            </a:r>
            <a:r>
              <a:rPr lang="en-US" sz="2400" b="1" i="1" dirty="0" err="1">
                <a:effectLst>
                  <a:outerShdw blurRad="38100" dist="38100" dir="2700000" algn="tl">
                    <a:srgbClr val="000000"/>
                  </a:outerShdw>
                </a:effectLst>
              </a:rPr>
              <a:t>Buyukyildiz</a:t>
            </a:r>
            <a:r>
              <a:rPr lang="en-US" sz="2400" b="1" i="1" dirty="0">
                <a:effectLst>
                  <a:outerShdw blurRad="38100" dist="38100" dir="2700000" algn="tl">
                    <a:srgbClr val="000000"/>
                  </a:outerShdw>
                </a:effectLst>
              </a:rPr>
              <a:t> et al. (2010), </a:t>
            </a:r>
            <a:r>
              <a:rPr lang="en-US" sz="2400" b="1" i="1" dirty="0" err="1">
                <a:effectLst>
                  <a:outerShdw blurRad="38100" dist="38100" dir="2700000" algn="tl">
                    <a:srgbClr val="000000"/>
                  </a:outerShdw>
                </a:effectLst>
              </a:rPr>
              <a:t>Culley</a:t>
            </a:r>
            <a:r>
              <a:rPr lang="en-US" sz="2400" b="1" i="1" dirty="0">
                <a:effectLst>
                  <a:outerShdw blurRad="38100" dist="38100" dir="2700000" algn="tl">
                    <a:srgbClr val="000000"/>
                  </a:outerShdw>
                </a:effectLst>
              </a:rPr>
              <a:t> (2010), Davis et al. (2010), </a:t>
            </a:r>
            <a:r>
              <a:rPr lang="en-US" sz="2400" b="1" i="1" dirty="0" err="1">
                <a:effectLst>
                  <a:outerShdw blurRad="38100" dist="38100" dir="2700000" algn="tl">
                    <a:srgbClr val="000000"/>
                  </a:outerShdw>
                </a:effectLst>
              </a:rPr>
              <a:t>Ekholm</a:t>
            </a:r>
            <a:r>
              <a:rPr lang="en-US" sz="2400" b="1" i="1" dirty="0">
                <a:effectLst>
                  <a:outerShdw blurRad="38100" dist="38100" dir="2700000" algn="tl">
                    <a:srgbClr val="000000"/>
                  </a:outerShdw>
                </a:effectLst>
              </a:rPr>
              <a:t> et al. (2010), Falk (2010), </a:t>
            </a:r>
            <a:r>
              <a:rPr lang="en-US" sz="2400" b="1" i="1" dirty="0" err="1">
                <a:effectLst>
                  <a:outerShdw blurRad="38100" dist="38100" dir="2700000" algn="tl">
                    <a:srgbClr val="000000"/>
                  </a:outerShdw>
                </a:effectLst>
              </a:rPr>
              <a:t>Kreuzwieser</a:t>
            </a:r>
            <a:r>
              <a:rPr lang="en-US" sz="2400" b="1" i="1" dirty="0">
                <a:effectLst>
                  <a:outerShdw blurRad="38100" dist="38100" dir="2700000" algn="tl">
                    <a:srgbClr val="000000"/>
                  </a:outerShdw>
                </a:effectLst>
              </a:rPr>
              <a:t> and </a:t>
            </a:r>
            <a:r>
              <a:rPr lang="en-US" sz="2400" b="1" i="1" dirty="0" err="1">
                <a:effectLst>
                  <a:outerShdw blurRad="38100" dist="38100" dir="2700000" algn="tl">
                    <a:srgbClr val="000000"/>
                  </a:outerShdw>
                </a:effectLst>
              </a:rPr>
              <a:t>Gessler</a:t>
            </a:r>
            <a:r>
              <a:rPr lang="en-US" sz="2400" b="1" i="1" dirty="0">
                <a:effectLst>
                  <a:outerShdw blurRad="38100" dist="38100" dir="2700000" algn="tl">
                    <a:srgbClr val="000000"/>
                  </a:outerShdw>
                </a:effectLst>
              </a:rPr>
              <a:t> (2010), Maynard et al. (2010), </a:t>
            </a:r>
            <a:r>
              <a:rPr lang="en-US" sz="2400" b="1" i="1" dirty="0" err="1">
                <a:effectLst>
                  <a:outerShdw blurRad="38100" dist="38100" dir="2700000" algn="tl">
                    <a:srgbClr val="000000"/>
                  </a:outerShdw>
                </a:effectLst>
              </a:rPr>
              <a:t>Schreurs</a:t>
            </a:r>
            <a:r>
              <a:rPr lang="en-US" sz="2400" b="1" i="1" dirty="0">
                <a:effectLst>
                  <a:outerShdw blurRad="38100" dist="38100" dir="2700000" algn="tl">
                    <a:srgbClr val="000000"/>
                  </a:outerShdw>
                </a:effectLst>
              </a:rPr>
              <a:t> (2010), Thompson (2010), </a:t>
            </a:r>
            <a:r>
              <a:rPr lang="en-US" sz="2400" b="1" i="1" dirty="0" err="1">
                <a:effectLst>
                  <a:outerShdw blurRad="38100" dist="38100" dir="2700000" algn="tl">
                    <a:srgbClr val="000000"/>
                  </a:outerShdw>
                </a:effectLst>
              </a:rPr>
              <a:t>Şen</a:t>
            </a:r>
            <a:r>
              <a:rPr lang="en-US" sz="2400" b="1" i="1" dirty="0">
                <a:effectLst>
                  <a:outerShdw blurRad="38100" dist="38100" dir="2700000" algn="tl">
                    <a:srgbClr val="000000"/>
                  </a:outerShdw>
                </a:effectLst>
              </a:rPr>
              <a:t> et al. (2011),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(2011),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(2013), </a:t>
            </a:r>
            <a:r>
              <a:rPr lang="en-US" sz="2400" b="1" i="1" dirty="0" err="1">
                <a:effectLst>
                  <a:outerShdw blurRad="38100" dist="38100" dir="2700000" algn="tl">
                    <a:srgbClr val="000000"/>
                  </a:outerShdw>
                </a:effectLst>
              </a:rPr>
              <a:t>Batan</a:t>
            </a:r>
            <a:r>
              <a:rPr lang="en-US" sz="2400" b="1" i="1" dirty="0">
                <a:effectLst>
                  <a:outerShdw blurRad="38100" dist="38100" dir="2700000" algn="tl">
                    <a:srgbClr val="000000"/>
                  </a:outerShdw>
                </a:effectLst>
              </a:rPr>
              <a:t> and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(2014), </a:t>
            </a:r>
            <a:r>
              <a:rPr lang="en-US" sz="2400" b="1" i="1" dirty="0" err="1">
                <a:effectLst>
                  <a:outerShdw blurRad="38100" dist="38100" dir="2700000" algn="tl">
                    <a:srgbClr val="000000"/>
                  </a:outerShdw>
                </a:effectLst>
              </a:rPr>
              <a:t>Batan</a:t>
            </a:r>
            <a:r>
              <a:rPr lang="en-US" sz="2400" b="1" i="1" dirty="0">
                <a:effectLst>
                  <a:outerShdw blurRad="38100" dist="38100" dir="2700000" algn="tl">
                    <a:srgbClr val="000000"/>
                  </a:outerShdw>
                </a:effectLst>
              </a:rPr>
              <a:t> (2014), and many others can be accounted among the publications put forwards evidences on existence of the GCC which can be mentioned in the first group.</a:t>
            </a:r>
            <a:endParaRPr lang="tr-TR" sz="2400" b="1" i="1" dirty="0">
              <a:effectLst>
                <a:outerShdw blurRad="38100" dist="38100" dir="2700000" algn="tl">
                  <a:srgbClr val="000000"/>
                </a:outerShdw>
              </a:effectLst>
            </a:endParaRPr>
          </a:p>
        </p:txBody>
      </p:sp>
      <p:sp>
        <p:nvSpPr>
          <p:cNvPr id="58391"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59400" name="Group 113"/>
          <p:cNvGrpSpPr>
            <a:grpSpLocks/>
          </p:cNvGrpSpPr>
          <p:nvPr/>
        </p:nvGrpSpPr>
        <p:grpSpPr bwMode="auto">
          <a:xfrm>
            <a:off x="11113" y="0"/>
            <a:ext cx="9126537" cy="1119188"/>
            <a:chOff x="7" y="0"/>
            <a:chExt cx="5749" cy="705"/>
          </a:xfrm>
        </p:grpSpPr>
        <p:sp>
          <p:nvSpPr>
            <p:cNvPr id="59407"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59402"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59403"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59404"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830263"/>
          </a:xfrm>
          <a:prstGeom prst="rect">
            <a:avLst/>
          </a:prstGeom>
        </p:spPr>
        <p:txBody>
          <a:bodyPr>
            <a:spAutoFit/>
          </a:bodyPr>
          <a:lstStyle/>
          <a:p>
            <a:pPr algn="just">
              <a:defRPr/>
            </a:pPr>
            <a:r>
              <a:rPr lang="en-US" sz="2400" b="1" i="1" dirty="0">
                <a:effectLst>
                  <a:outerShdw blurRad="38100" dist="38100" dir="2700000" algn="tl">
                    <a:srgbClr val="000000"/>
                  </a:outerShdw>
                </a:effectLst>
              </a:rPr>
              <a:t>Accordingly, the Kyoto Protocol and IPCC establishment in 1992 can be mentioned among the outcomes of such a belief. </a:t>
            </a:r>
            <a:endParaRPr lang="tr-TR" sz="2400" b="1" i="1" dirty="0">
              <a:effectLst>
                <a:outerShdw blurRad="38100" dist="38100" dir="2700000" algn="tl">
                  <a:srgbClr val="000000"/>
                </a:outerShdw>
              </a:effectLst>
            </a:endParaRPr>
          </a:p>
        </p:txBody>
      </p:sp>
      <p:sp>
        <p:nvSpPr>
          <p:cNvPr id="59415"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60424" name="Group 113"/>
          <p:cNvGrpSpPr>
            <a:grpSpLocks/>
          </p:cNvGrpSpPr>
          <p:nvPr/>
        </p:nvGrpSpPr>
        <p:grpSpPr bwMode="auto">
          <a:xfrm>
            <a:off x="11113" y="0"/>
            <a:ext cx="9126537" cy="1119188"/>
            <a:chOff x="7" y="0"/>
            <a:chExt cx="5749" cy="705"/>
          </a:xfrm>
        </p:grpSpPr>
        <p:sp>
          <p:nvSpPr>
            <p:cNvPr id="60431"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60426"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60427"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60428"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2676525"/>
          </a:xfrm>
          <a:prstGeom prst="rect">
            <a:avLst/>
          </a:prstGeom>
        </p:spPr>
        <p:txBody>
          <a:bodyPr>
            <a:spAutoFit/>
          </a:bodyPr>
          <a:lstStyle/>
          <a:p>
            <a:pPr algn="just">
              <a:defRPr/>
            </a:pPr>
            <a:r>
              <a:rPr lang="en-US" sz="2400" b="1" i="1" dirty="0">
                <a:effectLst>
                  <a:outerShdw blurRad="38100" dist="38100" dir="2700000" algn="tl">
                    <a:srgbClr val="000000"/>
                  </a:outerShdw>
                </a:effectLst>
              </a:rPr>
              <a:t>In the second group, Kempton (1991), </a:t>
            </a:r>
            <a:r>
              <a:rPr lang="en-US" sz="2400" b="1" i="1" dirty="0" err="1">
                <a:effectLst>
                  <a:outerShdw blurRad="38100" dist="38100" dir="2700000" algn="tl">
                    <a:srgbClr val="000000"/>
                  </a:outerShdw>
                </a:effectLst>
              </a:rPr>
              <a:t>Hammerle</a:t>
            </a:r>
            <a:r>
              <a:rPr lang="en-US" sz="2400" b="1" i="1" dirty="0">
                <a:effectLst>
                  <a:outerShdw blurRad="38100" dist="38100" dir="2700000" algn="tl">
                    <a:srgbClr val="000000"/>
                  </a:outerShdw>
                </a:effectLst>
              </a:rPr>
              <a:t> et al. (1991), </a:t>
            </a:r>
            <a:r>
              <a:rPr lang="en-US" sz="2400" b="1" i="1" dirty="0" err="1">
                <a:effectLst>
                  <a:outerShdw blurRad="38100" dist="38100" dir="2700000" algn="tl">
                    <a:srgbClr val="000000"/>
                  </a:outerShdw>
                </a:effectLst>
              </a:rPr>
              <a:t>Horness</a:t>
            </a:r>
            <a:r>
              <a:rPr lang="en-US" sz="2400" b="1" i="1" dirty="0">
                <a:effectLst>
                  <a:outerShdw blurRad="38100" dist="38100" dir="2700000" algn="tl">
                    <a:srgbClr val="000000"/>
                  </a:outerShdw>
                </a:effectLst>
              </a:rPr>
              <a:t> (1991), Feldman (1991), </a:t>
            </a:r>
            <a:r>
              <a:rPr lang="en-US" sz="2400" b="1" i="1" dirty="0" err="1">
                <a:effectLst>
                  <a:outerShdw blurRad="38100" dist="38100" dir="2700000" algn="tl">
                    <a:srgbClr val="000000"/>
                  </a:outerShdw>
                </a:effectLst>
              </a:rPr>
              <a:t>Jutro</a:t>
            </a:r>
            <a:r>
              <a:rPr lang="en-US" sz="2400" b="1" i="1" dirty="0">
                <a:effectLst>
                  <a:outerShdw blurRad="38100" dist="38100" dir="2700000" algn="tl">
                    <a:srgbClr val="000000"/>
                  </a:outerShdw>
                </a:effectLst>
              </a:rPr>
              <a:t> (1991), </a:t>
            </a:r>
            <a:r>
              <a:rPr lang="en-US" sz="2400" b="1" i="1" dirty="0" err="1">
                <a:effectLst>
                  <a:outerShdw blurRad="38100" dist="38100" dir="2700000" algn="tl">
                    <a:srgbClr val="000000"/>
                  </a:outerShdw>
                </a:effectLst>
              </a:rPr>
              <a:t>Runge</a:t>
            </a:r>
            <a:r>
              <a:rPr lang="en-US" sz="2400" b="1" i="1" dirty="0">
                <a:effectLst>
                  <a:outerShdw blurRad="38100" dist="38100" dir="2700000" algn="tl">
                    <a:srgbClr val="000000"/>
                  </a:outerShdw>
                </a:effectLst>
              </a:rPr>
              <a:t> (1992), Jamieson (1992), and Read et al. (1994) Beckerman and </a:t>
            </a:r>
            <a:r>
              <a:rPr lang="en-US" sz="2400" b="1" i="1" dirty="0" err="1">
                <a:effectLst>
                  <a:outerShdw blurRad="38100" dist="38100" dir="2700000" algn="tl">
                    <a:srgbClr val="000000"/>
                  </a:outerShdw>
                </a:effectLst>
              </a:rPr>
              <a:t>Malkin</a:t>
            </a:r>
            <a:r>
              <a:rPr lang="en-US" sz="2400" b="1" i="1" dirty="0">
                <a:effectLst>
                  <a:outerShdw blurRad="38100" dist="38100" dir="2700000" algn="tl">
                    <a:srgbClr val="000000"/>
                  </a:outerShdw>
                </a:effectLst>
              </a:rPr>
              <a:t> (1994), </a:t>
            </a:r>
            <a:r>
              <a:rPr lang="en-US" sz="2400" b="1" i="1" dirty="0" err="1">
                <a:effectLst>
                  <a:outerShdw blurRad="38100" dist="38100" dir="2700000" algn="tl">
                    <a:srgbClr val="000000"/>
                  </a:outerShdw>
                </a:effectLst>
              </a:rPr>
              <a:t>Krupa</a:t>
            </a:r>
            <a:r>
              <a:rPr lang="en-US" sz="2400" b="1" i="1" dirty="0">
                <a:effectLst>
                  <a:outerShdw blurRad="38100" dist="38100" dir="2700000" algn="tl">
                    <a:srgbClr val="000000"/>
                  </a:outerShdw>
                </a:effectLst>
              </a:rPr>
              <a:t> (1997), Karl and </a:t>
            </a:r>
            <a:r>
              <a:rPr lang="en-US" sz="2400" b="1" i="1" dirty="0" err="1">
                <a:effectLst>
                  <a:outerShdw blurRad="38100" dist="38100" dir="2700000" algn="tl">
                    <a:srgbClr val="000000"/>
                  </a:outerShdw>
                </a:effectLst>
              </a:rPr>
              <a:t>Trenberth</a:t>
            </a:r>
            <a:r>
              <a:rPr lang="en-US" sz="2400" b="1" i="1" dirty="0">
                <a:effectLst>
                  <a:outerShdw blurRad="38100" dist="38100" dir="2700000" algn="tl">
                    <a:srgbClr val="000000"/>
                  </a:outerShdw>
                </a:effectLst>
              </a:rPr>
              <a:t> (2003), </a:t>
            </a:r>
            <a:r>
              <a:rPr lang="en-US" sz="2400" b="1" i="1" dirty="0" err="1">
                <a:effectLst>
                  <a:outerShdw blurRad="38100" dist="38100" dir="2700000" algn="tl">
                    <a:srgbClr val="000000"/>
                  </a:outerShdw>
                </a:effectLst>
              </a:rPr>
              <a:t>Lukac</a:t>
            </a:r>
            <a:r>
              <a:rPr lang="en-US" sz="2400" b="1" i="1" dirty="0">
                <a:effectLst>
                  <a:outerShdw blurRad="38100" dist="38100" dir="2700000" algn="tl">
                    <a:srgbClr val="000000"/>
                  </a:outerShdw>
                </a:effectLst>
              </a:rPr>
              <a:t> et al. (2010), </a:t>
            </a:r>
            <a:r>
              <a:rPr lang="en-US" sz="2400" b="1" i="1" dirty="0" err="1">
                <a:effectLst>
                  <a:outerShdw blurRad="38100" dist="38100" dir="2700000" algn="tl">
                    <a:srgbClr val="000000"/>
                  </a:outerShdw>
                </a:effectLst>
              </a:rPr>
              <a:t>Kreuzwieser</a:t>
            </a:r>
            <a:r>
              <a:rPr lang="en-US" sz="2400" b="1" i="1" dirty="0">
                <a:effectLst>
                  <a:outerShdw blurRad="38100" dist="38100" dir="2700000" algn="tl">
                    <a:srgbClr val="000000"/>
                  </a:outerShdw>
                </a:effectLst>
              </a:rPr>
              <a:t> and </a:t>
            </a:r>
            <a:r>
              <a:rPr lang="en-US" sz="2400" b="1" i="1" dirty="0" err="1">
                <a:effectLst>
                  <a:outerShdw blurRad="38100" dist="38100" dir="2700000" algn="tl">
                    <a:srgbClr val="000000"/>
                  </a:outerShdw>
                </a:effectLst>
              </a:rPr>
              <a:t>Gessler</a:t>
            </a:r>
            <a:r>
              <a:rPr lang="en-US" sz="2400" b="1" i="1" dirty="0">
                <a:effectLst>
                  <a:outerShdw blurRad="38100" dist="38100" dir="2700000" algn="tl">
                    <a:srgbClr val="000000"/>
                  </a:outerShdw>
                </a:effectLst>
              </a:rPr>
              <a:t> (2010), </a:t>
            </a:r>
            <a:r>
              <a:rPr lang="en-US" sz="2400" b="1" i="1" dirty="0" err="1">
                <a:effectLst>
                  <a:outerShdw blurRad="38100" dist="38100" dir="2700000" algn="tl">
                    <a:srgbClr val="000000"/>
                  </a:outerShdw>
                </a:effectLst>
              </a:rPr>
              <a:t>Boretti</a:t>
            </a:r>
            <a:r>
              <a:rPr lang="en-US" sz="2400" b="1" i="1" dirty="0">
                <a:effectLst>
                  <a:outerShdw blurRad="38100" dist="38100" dir="2700000" algn="tl">
                    <a:srgbClr val="000000"/>
                  </a:outerShdw>
                </a:effectLst>
              </a:rPr>
              <a:t> and Watson Thomas (2011), and Budzianowski (2011) can be mentioned.</a:t>
            </a:r>
            <a:endParaRPr lang="tr-TR" sz="2400" b="1" i="1" dirty="0">
              <a:effectLst>
                <a:outerShdw blurRad="38100" dist="38100" dir="2700000" algn="tl">
                  <a:srgbClr val="000000"/>
                </a:outerShdw>
              </a:effectLst>
            </a:endParaRPr>
          </a:p>
        </p:txBody>
      </p:sp>
      <p:sp>
        <p:nvSpPr>
          <p:cNvPr id="60439"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61448" name="Group 113"/>
          <p:cNvGrpSpPr>
            <a:grpSpLocks/>
          </p:cNvGrpSpPr>
          <p:nvPr/>
        </p:nvGrpSpPr>
        <p:grpSpPr bwMode="auto">
          <a:xfrm>
            <a:off x="11113" y="0"/>
            <a:ext cx="9126537" cy="1119188"/>
            <a:chOff x="7" y="0"/>
            <a:chExt cx="5749" cy="705"/>
          </a:xfrm>
        </p:grpSpPr>
        <p:sp>
          <p:nvSpPr>
            <p:cNvPr id="61455"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61450"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61451"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61452"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1200150"/>
          </a:xfrm>
          <a:prstGeom prst="rect">
            <a:avLst/>
          </a:prstGeom>
        </p:spPr>
        <p:txBody>
          <a:bodyPr>
            <a:spAutoFit/>
          </a:bodyPr>
          <a:lstStyle/>
          <a:p>
            <a:pPr algn="just">
              <a:defRPr/>
            </a:pPr>
            <a:r>
              <a:rPr lang="en-US" sz="2400" b="1" i="1" dirty="0">
                <a:effectLst>
                  <a:outerShdw blurRad="38100" dist="38100" dir="2700000" algn="tl">
                    <a:srgbClr val="000000"/>
                  </a:outerShdw>
                </a:effectLst>
              </a:rPr>
              <a:t>A few researchers have doubts on the existence of the problem. </a:t>
            </a:r>
            <a:r>
              <a:rPr lang="en-US" sz="2400" b="1" i="1" dirty="0" err="1">
                <a:effectLst>
                  <a:outerShdw blurRad="38100" dist="38100" dir="2700000" algn="tl">
                    <a:srgbClr val="000000"/>
                  </a:outerShdw>
                </a:effectLst>
              </a:rPr>
              <a:t>Çelik</a:t>
            </a:r>
            <a:r>
              <a:rPr lang="en-US" sz="2400" b="1" i="1" dirty="0">
                <a:effectLst>
                  <a:outerShdw blurRad="38100" dist="38100" dir="2700000" algn="tl">
                    <a:srgbClr val="000000"/>
                  </a:outerShdw>
                </a:effectLst>
              </a:rPr>
              <a:t> (2011) mentioned such ideas this group (for detail please see the given referee).</a:t>
            </a:r>
            <a:endParaRPr lang="tr-TR" sz="2400" b="1" i="1" dirty="0">
              <a:effectLst>
                <a:outerShdw blurRad="38100" dist="38100" dir="2700000" algn="tl">
                  <a:srgbClr val="000000"/>
                </a:outerShdw>
              </a:effectLst>
            </a:endParaRPr>
          </a:p>
        </p:txBody>
      </p:sp>
      <p:sp>
        <p:nvSpPr>
          <p:cNvPr id="61463"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62472" name="Group 113"/>
          <p:cNvGrpSpPr>
            <a:grpSpLocks/>
          </p:cNvGrpSpPr>
          <p:nvPr/>
        </p:nvGrpSpPr>
        <p:grpSpPr bwMode="auto">
          <a:xfrm>
            <a:off x="11113" y="0"/>
            <a:ext cx="9126537" cy="1119188"/>
            <a:chOff x="7" y="0"/>
            <a:chExt cx="5749" cy="705"/>
          </a:xfrm>
        </p:grpSpPr>
        <p:sp>
          <p:nvSpPr>
            <p:cNvPr id="62479"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62474"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62475"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62476"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1200150"/>
          </a:xfrm>
          <a:prstGeom prst="rect">
            <a:avLst/>
          </a:prstGeom>
        </p:spPr>
        <p:txBody>
          <a:bodyPr>
            <a:spAutoFit/>
          </a:bodyPr>
          <a:lstStyle/>
          <a:p>
            <a:pPr algn="just">
              <a:defRPr/>
            </a:pPr>
            <a:r>
              <a:rPr lang="en-US" sz="2400" b="1" i="1" dirty="0">
                <a:effectLst>
                  <a:outerShdw blurRad="38100" dist="38100" dir="2700000" algn="tl">
                    <a:srgbClr val="000000"/>
                  </a:outerShdw>
                </a:effectLst>
              </a:rPr>
              <a:t>It is now possible to say that humans live global climate change and environment and the globe warms up. However, there is not any consensus on its reasons, sizes, and effects. </a:t>
            </a:r>
            <a:endParaRPr lang="tr-TR" sz="2400" b="1" i="1" dirty="0">
              <a:effectLst>
                <a:outerShdw blurRad="38100" dist="38100" dir="2700000" algn="tl">
                  <a:srgbClr val="000000"/>
                </a:outerShdw>
              </a:effectLst>
            </a:endParaRPr>
          </a:p>
        </p:txBody>
      </p:sp>
      <p:sp>
        <p:nvSpPr>
          <p:cNvPr id="62487"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63496" name="Group 113"/>
          <p:cNvGrpSpPr>
            <a:grpSpLocks/>
          </p:cNvGrpSpPr>
          <p:nvPr/>
        </p:nvGrpSpPr>
        <p:grpSpPr bwMode="auto">
          <a:xfrm>
            <a:off x="11113" y="0"/>
            <a:ext cx="9126537" cy="1119188"/>
            <a:chOff x="7" y="0"/>
            <a:chExt cx="5749" cy="705"/>
          </a:xfrm>
        </p:grpSpPr>
        <p:sp>
          <p:nvSpPr>
            <p:cNvPr id="63503"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63498"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63499"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63500"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1568450"/>
          </a:xfrm>
          <a:prstGeom prst="rect">
            <a:avLst/>
          </a:prstGeom>
        </p:spPr>
        <p:txBody>
          <a:bodyPr>
            <a:spAutoFit/>
          </a:bodyPr>
          <a:lstStyle/>
          <a:p>
            <a:pPr algn="just">
              <a:defRPr/>
            </a:pPr>
            <a:r>
              <a:rPr lang="en-US" sz="2400" b="1" i="1" dirty="0">
                <a:effectLst>
                  <a:outerShdw blurRad="38100" dist="38100" dir="2700000" algn="tl">
                    <a:srgbClr val="000000"/>
                  </a:outerShdw>
                </a:effectLst>
              </a:rPr>
              <a:t>Here in there is no need to discuss the approaches of first group researchers have not any doubts on the issue, because the majority of scientists are in this group and their opinion is well known.</a:t>
            </a:r>
            <a:endParaRPr lang="tr-TR" sz="2400" b="1" i="1" dirty="0">
              <a:effectLst>
                <a:outerShdw blurRad="38100" dist="38100" dir="2700000" algn="tl">
                  <a:srgbClr val="000000"/>
                </a:outerShdw>
              </a:effectLst>
            </a:endParaRPr>
          </a:p>
        </p:txBody>
      </p:sp>
      <p:sp>
        <p:nvSpPr>
          <p:cNvPr id="63511"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64520" name="Group 113"/>
          <p:cNvGrpSpPr>
            <a:grpSpLocks/>
          </p:cNvGrpSpPr>
          <p:nvPr/>
        </p:nvGrpSpPr>
        <p:grpSpPr bwMode="auto">
          <a:xfrm>
            <a:off x="11113" y="0"/>
            <a:ext cx="9126537" cy="1119188"/>
            <a:chOff x="7" y="0"/>
            <a:chExt cx="5749" cy="705"/>
          </a:xfrm>
        </p:grpSpPr>
        <p:sp>
          <p:nvSpPr>
            <p:cNvPr id="64527"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64522"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64523"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64524"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1200150"/>
          </a:xfrm>
          <a:prstGeom prst="rect">
            <a:avLst/>
          </a:prstGeom>
        </p:spPr>
        <p:txBody>
          <a:bodyPr>
            <a:spAutoFit/>
          </a:bodyPr>
          <a:lstStyle/>
          <a:p>
            <a:pPr algn="just">
              <a:defRPr/>
            </a:pPr>
            <a:r>
              <a:rPr lang="en-US" sz="2400" b="1" i="1" dirty="0">
                <a:effectLst>
                  <a:outerShdw blurRad="38100" dist="38100" dir="2700000" algn="tl">
                    <a:srgbClr val="000000"/>
                  </a:outerShdw>
                </a:effectLst>
              </a:rPr>
              <a:t>On the other hand, due to the fact that there are numerous studies in the literature, it is almost impossible to mention such researchers one by one.</a:t>
            </a:r>
            <a:endParaRPr lang="tr-TR" sz="2400" b="1" i="1" dirty="0">
              <a:effectLst>
                <a:outerShdw blurRad="38100" dist="38100" dir="2700000" algn="tl">
                  <a:srgbClr val="000000"/>
                </a:outerShdw>
              </a:effectLst>
            </a:endParaRPr>
          </a:p>
        </p:txBody>
      </p:sp>
      <p:sp>
        <p:nvSpPr>
          <p:cNvPr id="64535"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65544" name="Group 113"/>
          <p:cNvGrpSpPr>
            <a:grpSpLocks/>
          </p:cNvGrpSpPr>
          <p:nvPr/>
        </p:nvGrpSpPr>
        <p:grpSpPr bwMode="auto">
          <a:xfrm>
            <a:off x="11113" y="0"/>
            <a:ext cx="9126537" cy="1119188"/>
            <a:chOff x="7" y="0"/>
            <a:chExt cx="5749" cy="705"/>
          </a:xfrm>
        </p:grpSpPr>
        <p:sp>
          <p:nvSpPr>
            <p:cNvPr id="65551"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65546"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65547"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65548"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1200150"/>
          </a:xfrm>
          <a:prstGeom prst="rect">
            <a:avLst/>
          </a:prstGeom>
        </p:spPr>
        <p:txBody>
          <a:bodyPr>
            <a:spAutoFit/>
          </a:bodyPr>
          <a:lstStyle/>
          <a:p>
            <a:pPr algn="just">
              <a:defRPr/>
            </a:pPr>
            <a:r>
              <a:rPr lang="en-US" sz="2400" b="1" i="1" dirty="0">
                <a:effectLst>
                  <a:outerShdw blurRad="38100" dist="38100" dir="2700000" algn="tl">
                    <a:srgbClr val="000000"/>
                  </a:outerShdw>
                </a:effectLst>
              </a:rPr>
              <a:t>However, it is necessary to give place to the second group researchers have doubts on the issue, because they are in minority and they are not well known. </a:t>
            </a:r>
            <a:endParaRPr lang="tr-TR" sz="2400" b="1" i="1" dirty="0">
              <a:effectLst>
                <a:outerShdw blurRad="38100" dist="38100" dir="2700000" algn="tl">
                  <a:srgbClr val="000000"/>
                </a:outerShdw>
              </a:effectLst>
            </a:endParaRPr>
          </a:p>
        </p:txBody>
      </p:sp>
      <p:sp>
        <p:nvSpPr>
          <p:cNvPr id="65559"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66568" name="Group 113"/>
          <p:cNvGrpSpPr>
            <a:grpSpLocks/>
          </p:cNvGrpSpPr>
          <p:nvPr/>
        </p:nvGrpSpPr>
        <p:grpSpPr bwMode="auto">
          <a:xfrm>
            <a:off x="11113" y="0"/>
            <a:ext cx="9126537" cy="1119188"/>
            <a:chOff x="7" y="0"/>
            <a:chExt cx="5749" cy="705"/>
          </a:xfrm>
        </p:grpSpPr>
        <p:sp>
          <p:nvSpPr>
            <p:cNvPr id="66575"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66570"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66571"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66572"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2308225"/>
          </a:xfrm>
          <a:prstGeom prst="rect">
            <a:avLst/>
          </a:prstGeom>
        </p:spPr>
        <p:txBody>
          <a:bodyPr>
            <a:spAutoFit/>
          </a:bodyPr>
          <a:lstStyle/>
          <a:p>
            <a:pPr algn="just">
              <a:defRPr/>
            </a:pPr>
            <a:r>
              <a:rPr lang="en-US" sz="2400" b="1" i="1" dirty="0" err="1">
                <a:effectLst>
                  <a:outerShdw blurRad="38100" dist="38100" dir="2700000" algn="tl">
                    <a:srgbClr val="000000"/>
                  </a:outerShdw>
                </a:effectLst>
              </a:rPr>
              <a:t>Hammerle</a:t>
            </a:r>
            <a:r>
              <a:rPr lang="en-US" sz="2400" b="1" i="1" dirty="0">
                <a:effectLst>
                  <a:outerShdw blurRad="38100" dist="38100" dir="2700000" algn="tl">
                    <a:srgbClr val="000000"/>
                  </a:outerShdw>
                </a:effectLst>
              </a:rPr>
              <a:t> et al. (1991) indicates that currently there is very limited evidence that man's activity has caused global warming. Additionally, the authors says that mathematical models of the earth's heat balance predict warming and associated climate changes, but their predictions have not been validated with actual data. </a:t>
            </a:r>
            <a:endParaRPr lang="tr-TR" sz="2400" b="1" i="1" dirty="0">
              <a:effectLst>
                <a:outerShdw blurRad="38100" dist="38100" dir="2700000" algn="tl">
                  <a:srgbClr val="000000"/>
                </a:outerShdw>
              </a:effectLst>
            </a:endParaRPr>
          </a:p>
        </p:txBody>
      </p:sp>
      <p:sp>
        <p:nvSpPr>
          <p:cNvPr id="66583"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67592" name="Group 113"/>
          <p:cNvGrpSpPr>
            <a:grpSpLocks/>
          </p:cNvGrpSpPr>
          <p:nvPr/>
        </p:nvGrpSpPr>
        <p:grpSpPr bwMode="auto">
          <a:xfrm>
            <a:off x="11113" y="0"/>
            <a:ext cx="9126537" cy="1119188"/>
            <a:chOff x="7" y="0"/>
            <a:chExt cx="5749" cy="705"/>
          </a:xfrm>
        </p:grpSpPr>
        <p:sp>
          <p:nvSpPr>
            <p:cNvPr id="67599"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67594"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67595"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67596"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1938338"/>
          </a:xfrm>
          <a:prstGeom prst="rect">
            <a:avLst/>
          </a:prstGeom>
        </p:spPr>
        <p:txBody>
          <a:bodyPr>
            <a:spAutoFit/>
          </a:bodyPr>
          <a:lstStyle/>
          <a:p>
            <a:pPr algn="just">
              <a:defRPr/>
            </a:pPr>
            <a:r>
              <a:rPr lang="en-US" sz="2400" b="1" i="1" dirty="0" err="1">
                <a:effectLst>
                  <a:outerShdw blurRad="38100" dist="38100" dir="2700000" algn="tl">
                    <a:srgbClr val="000000"/>
                  </a:outerShdw>
                </a:effectLst>
              </a:rPr>
              <a:t>Jutro</a:t>
            </a:r>
            <a:r>
              <a:rPr lang="en-US" sz="2400" b="1" i="1" dirty="0">
                <a:effectLst>
                  <a:outerShdw blurRad="38100" dist="38100" dir="2700000" algn="tl">
                    <a:srgbClr val="000000"/>
                  </a:outerShdw>
                </a:effectLst>
              </a:rPr>
              <a:t> (1991) says that human activities are currently responsible for a species loss rate that is the most extreme in millions of years, and an alarmingly increasing rate of transformation and fragmentation of natural landscapes as suggested. </a:t>
            </a:r>
            <a:endParaRPr lang="tr-TR" sz="2400" b="1" i="1" dirty="0">
              <a:effectLst>
                <a:outerShdw blurRad="38100" dist="38100" dir="2700000" algn="tl">
                  <a:srgbClr val="000000"/>
                </a:outerShdw>
              </a:effectLst>
            </a:endParaRPr>
          </a:p>
        </p:txBody>
      </p:sp>
      <p:sp>
        <p:nvSpPr>
          <p:cNvPr id="67607"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68616" name="Group 113"/>
          <p:cNvGrpSpPr>
            <a:grpSpLocks/>
          </p:cNvGrpSpPr>
          <p:nvPr/>
        </p:nvGrpSpPr>
        <p:grpSpPr bwMode="auto">
          <a:xfrm>
            <a:off x="11113" y="0"/>
            <a:ext cx="9126537" cy="1119188"/>
            <a:chOff x="7" y="0"/>
            <a:chExt cx="5749" cy="705"/>
          </a:xfrm>
        </p:grpSpPr>
        <p:sp>
          <p:nvSpPr>
            <p:cNvPr id="68623"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68618"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68619"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68620"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1200150"/>
          </a:xfrm>
          <a:prstGeom prst="rect">
            <a:avLst/>
          </a:prstGeom>
        </p:spPr>
        <p:txBody>
          <a:bodyPr>
            <a:spAutoFit/>
          </a:bodyPr>
          <a:lstStyle/>
          <a:p>
            <a:pPr algn="just">
              <a:defRPr/>
            </a:pPr>
            <a:r>
              <a:rPr lang="en-US" sz="2400" b="1" i="1" dirty="0">
                <a:solidFill>
                  <a:schemeClr val="accent6">
                    <a:lumMod val="60000"/>
                    <a:lumOff val="40000"/>
                  </a:schemeClr>
                </a:solidFill>
                <a:effectLst>
                  <a:outerShdw blurRad="38100" dist="38100" dir="2700000" algn="tl">
                    <a:srgbClr val="000000"/>
                  </a:outerShdw>
                </a:effectLst>
              </a:rPr>
              <a:t>Jamieson (1992) claims that the expected results of the global climate change are not scientific, but they are ethic and politic.</a:t>
            </a:r>
            <a:endParaRPr lang="tr-TR" sz="2400" b="1" i="1" dirty="0">
              <a:solidFill>
                <a:schemeClr val="accent6">
                  <a:lumMod val="60000"/>
                  <a:lumOff val="40000"/>
                </a:schemeClr>
              </a:solidFill>
              <a:effectLst>
                <a:outerShdw blurRad="38100" dist="38100" dir="2700000" algn="tl">
                  <a:srgbClr val="000000"/>
                </a:outerShdw>
              </a:effectLst>
            </a:endParaRPr>
          </a:p>
        </p:txBody>
      </p:sp>
      <p:sp>
        <p:nvSpPr>
          <p:cNvPr id="68631"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69640" name="Group 113"/>
          <p:cNvGrpSpPr>
            <a:grpSpLocks/>
          </p:cNvGrpSpPr>
          <p:nvPr/>
        </p:nvGrpSpPr>
        <p:grpSpPr bwMode="auto">
          <a:xfrm>
            <a:off x="11113" y="0"/>
            <a:ext cx="9126537" cy="1119188"/>
            <a:chOff x="7" y="0"/>
            <a:chExt cx="5749" cy="705"/>
          </a:xfrm>
        </p:grpSpPr>
        <p:sp>
          <p:nvSpPr>
            <p:cNvPr id="69647"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69642"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69643"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69644"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1938338"/>
          </a:xfrm>
          <a:prstGeom prst="rect">
            <a:avLst/>
          </a:prstGeom>
        </p:spPr>
        <p:txBody>
          <a:bodyPr>
            <a:spAutoFit/>
          </a:bodyPr>
          <a:lstStyle/>
          <a:p>
            <a:pPr algn="just">
              <a:defRPr/>
            </a:pPr>
            <a:r>
              <a:rPr lang="en-US" sz="2400" b="1" i="1" dirty="0">
                <a:solidFill>
                  <a:schemeClr val="accent6">
                    <a:lumMod val="60000"/>
                    <a:lumOff val="40000"/>
                  </a:schemeClr>
                </a:solidFill>
                <a:effectLst>
                  <a:outerShdw blurRad="38100" dist="38100" dir="2700000" algn="tl">
                    <a:srgbClr val="000000"/>
                  </a:outerShdw>
                </a:effectLst>
              </a:rPr>
              <a:t>Beckerman and </a:t>
            </a:r>
            <a:r>
              <a:rPr lang="en-US" sz="2400" b="1" i="1" dirty="0" err="1">
                <a:solidFill>
                  <a:schemeClr val="accent6">
                    <a:lumMod val="60000"/>
                    <a:lumOff val="40000"/>
                  </a:schemeClr>
                </a:solidFill>
                <a:effectLst>
                  <a:outerShdw blurRad="38100" dist="38100" dir="2700000" algn="tl">
                    <a:srgbClr val="000000"/>
                  </a:outerShdw>
                </a:effectLst>
              </a:rPr>
              <a:t>Malkin</a:t>
            </a:r>
            <a:r>
              <a:rPr lang="en-US" sz="2400" b="1" i="1" dirty="0">
                <a:solidFill>
                  <a:schemeClr val="accent6">
                    <a:lumMod val="60000"/>
                    <a:lumOff val="40000"/>
                  </a:schemeClr>
                </a:solidFill>
                <a:effectLst>
                  <a:outerShdw blurRad="38100" dist="38100" dir="2700000" algn="tl">
                    <a:srgbClr val="000000"/>
                  </a:outerShdw>
                </a:effectLst>
              </a:rPr>
              <a:t> (1994) indicate that IPCC reports have not been interrogated sufficiently, the reports represent several intellectual’s idea, the media effects the civil society organizations and governments; the reality is not as terrible as exaggerated.</a:t>
            </a:r>
            <a:endParaRPr lang="tr-TR" sz="2400" b="1" i="1" dirty="0">
              <a:solidFill>
                <a:schemeClr val="accent6">
                  <a:lumMod val="60000"/>
                  <a:lumOff val="40000"/>
                </a:schemeClr>
              </a:solidFill>
              <a:effectLst>
                <a:outerShdw blurRad="38100" dist="38100" dir="2700000" algn="tl">
                  <a:srgbClr val="000000"/>
                </a:outerShdw>
              </a:effectLst>
            </a:endParaRPr>
          </a:p>
        </p:txBody>
      </p:sp>
      <p:sp>
        <p:nvSpPr>
          <p:cNvPr id="69655"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70664" name="Group 113"/>
          <p:cNvGrpSpPr>
            <a:grpSpLocks/>
          </p:cNvGrpSpPr>
          <p:nvPr/>
        </p:nvGrpSpPr>
        <p:grpSpPr bwMode="auto">
          <a:xfrm>
            <a:off x="11113" y="0"/>
            <a:ext cx="9126537" cy="1119188"/>
            <a:chOff x="7" y="0"/>
            <a:chExt cx="5749" cy="705"/>
          </a:xfrm>
        </p:grpSpPr>
        <p:sp>
          <p:nvSpPr>
            <p:cNvPr id="70671"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70666"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70667"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70668"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830263"/>
          </a:xfrm>
          <a:prstGeom prst="rect">
            <a:avLst/>
          </a:prstGeom>
        </p:spPr>
        <p:txBody>
          <a:bodyPr>
            <a:spAutoFit/>
          </a:bodyPr>
          <a:lstStyle/>
          <a:p>
            <a:pPr algn="just">
              <a:defRPr/>
            </a:pPr>
            <a:r>
              <a:rPr lang="en-US" sz="2400" b="1" i="1" dirty="0" err="1">
                <a:effectLst>
                  <a:outerShdw blurRad="38100" dist="38100" dir="2700000" algn="tl">
                    <a:srgbClr val="000000"/>
                  </a:outerShdw>
                </a:effectLst>
              </a:rPr>
              <a:t>Krupa</a:t>
            </a:r>
            <a:r>
              <a:rPr lang="en-US" sz="2400" b="1" i="1" dirty="0">
                <a:effectLst>
                  <a:outerShdw blurRad="38100" dist="38100" dir="2700000" algn="tl">
                    <a:srgbClr val="000000"/>
                  </a:outerShdw>
                </a:effectLst>
              </a:rPr>
              <a:t> </a:t>
            </a:r>
            <a:r>
              <a:rPr lang="tr-TR" sz="2400" b="1" i="1" dirty="0">
                <a:effectLst>
                  <a:outerShdw blurRad="38100" dist="38100" dir="2700000" algn="tl">
                    <a:srgbClr val="000000"/>
                  </a:outerShdw>
                </a:effectLst>
              </a:rPr>
              <a:t>(</a:t>
            </a:r>
            <a:r>
              <a:rPr lang="en-US" sz="2400" b="1" i="1" dirty="0">
                <a:effectLst>
                  <a:outerShdw blurRad="38100" dist="38100" dir="2700000" algn="tl">
                    <a:srgbClr val="000000"/>
                  </a:outerShdw>
                </a:effectLst>
              </a:rPr>
              <a:t>1997)</a:t>
            </a:r>
            <a:r>
              <a:rPr lang="tr-TR" sz="2400" b="1" i="1" dirty="0">
                <a:effectLst>
                  <a:outerShdw blurRad="38100" dist="38100" dir="2700000" algn="tl">
                    <a:srgbClr val="000000"/>
                  </a:outerShdw>
                </a:effectLst>
              </a:rPr>
              <a:t> </a:t>
            </a:r>
            <a:r>
              <a:rPr lang="en-US" sz="2400" b="1" i="1" dirty="0">
                <a:effectLst>
                  <a:outerShdw blurRad="38100" dist="38100" dir="2700000" algn="tl">
                    <a:srgbClr val="000000"/>
                  </a:outerShdw>
                </a:effectLst>
              </a:rPr>
              <a:t>indicates that our knowledge of global climate change has many uncertainties. </a:t>
            </a:r>
            <a:endParaRPr lang="tr-TR" sz="2400" b="1" i="1" dirty="0">
              <a:effectLst>
                <a:outerShdw blurRad="38100" dist="38100" dir="2700000" algn="tl">
                  <a:srgbClr val="000000"/>
                </a:outerShdw>
              </a:effectLst>
            </a:endParaRPr>
          </a:p>
        </p:txBody>
      </p:sp>
      <p:sp>
        <p:nvSpPr>
          <p:cNvPr id="70679"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71688" name="Group 113"/>
          <p:cNvGrpSpPr>
            <a:grpSpLocks/>
          </p:cNvGrpSpPr>
          <p:nvPr/>
        </p:nvGrpSpPr>
        <p:grpSpPr bwMode="auto">
          <a:xfrm>
            <a:off x="11113" y="0"/>
            <a:ext cx="9126537" cy="1119188"/>
            <a:chOff x="7" y="0"/>
            <a:chExt cx="5749" cy="705"/>
          </a:xfrm>
        </p:grpSpPr>
        <p:sp>
          <p:nvSpPr>
            <p:cNvPr id="71695"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71690"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71691"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71692"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1938338"/>
          </a:xfrm>
          <a:prstGeom prst="rect">
            <a:avLst/>
          </a:prstGeom>
        </p:spPr>
        <p:txBody>
          <a:bodyPr>
            <a:spAutoFit/>
          </a:bodyPr>
          <a:lstStyle/>
          <a:p>
            <a:pPr algn="just">
              <a:defRPr/>
            </a:pPr>
            <a:r>
              <a:rPr lang="en-US" sz="2400" b="1" i="1" dirty="0" err="1">
                <a:effectLst>
                  <a:outerShdw blurRad="38100" dist="38100" dir="2700000" algn="tl">
                    <a:srgbClr val="000000"/>
                  </a:outerShdw>
                </a:effectLst>
              </a:rPr>
              <a:t>Boretti</a:t>
            </a:r>
            <a:r>
              <a:rPr lang="en-US" sz="2400" b="1" i="1" dirty="0">
                <a:effectLst>
                  <a:outerShdw blurRad="38100" dist="38100" dir="2700000" algn="tl">
                    <a:srgbClr val="000000"/>
                  </a:outerShdw>
                </a:effectLst>
              </a:rPr>
              <a:t> and Watson Thomas (2011) says that the individual analysis of the raw temperature data from different measuring stations clearly shows that there is no warming globally occurring, with warming being conversely very well localized in time and space.</a:t>
            </a:r>
            <a:endParaRPr lang="tr-TR" sz="2400" b="1" i="1" dirty="0">
              <a:effectLst>
                <a:outerShdw blurRad="38100" dist="38100" dir="2700000" algn="tl">
                  <a:srgbClr val="000000"/>
                </a:outerShdw>
              </a:effectLst>
            </a:endParaRPr>
          </a:p>
        </p:txBody>
      </p:sp>
      <p:sp>
        <p:nvSpPr>
          <p:cNvPr id="71703"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72712" name="Group 113"/>
          <p:cNvGrpSpPr>
            <a:grpSpLocks/>
          </p:cNvGrpSpPr>
          <p:nvPr/>
        </p:nvGrpSpPr>
        <p:grpSpPr bwMode="auto">
          <a:xfrm>
            <a:off x="11113" y="0"/>
            <a:ext cx="9126537" cy="1119188"/>
            <a:chOff x="7" y="0"/>
            <a:chExt cx="5749" cy="705"/>
          </a:xfrm>
        </p:grpSpPr>
        <p:sp>
          <p:nvSpPr>
            <p:cNvPr id="72719"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72714"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72715"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72716"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1568450"/>
          </a:xfrm>
          <a:prstGeom prst="rect">
            <a:avLst/>
          </a:prstGeom>
        </p:spPr>
        <p:txBody>
          <a:bodyPr>
            <a:spAutoFit/>
          </a:bodyPr>
          <a:lstStyle/>
          <a:p>
            <a:pPr algn="just">
              <a:defRPr/>
            </a:pPr>
            <a:r>
              <a:rPr lang="en-US" sz="2400" b="1" i="1" dirty="0">
                <a:effectLst>
                  <a:outerShdw blurRad="38100" dist="38100" dir="2700000" algn="tl">
                    <a:srgbClr val="000000"/>
                  </a:outerShdw>
                </a:effectLst>
              </a:rPr>
              <a:t>Budzianowski (2011) concludes his/her work with an interesting statement: The effect of GHGs warms climate and simultaneously suspends the </a:t>
            </a:r>
            <a:r>
              <a:rPr lang="en-US" sz="2400" b="1" i="1" dirty="0" err="1">
                <a:effectLst>
                  <a:outerShdw blurRad="38100" dist="38100" dir="2700000" algn="tl">
                    <a:srgbClr val="000000"/>
                  </a:outerShdw>
                </a:effectLst>
              </a:rPr>
              <a:t>glaciation</a:t>
            </a:r>
            <a:r>
              <a:rPr lang="en-US" sz="2400" b="1" i="1" dirty="0">
                <a:effectLst>
                  <a:outerShdw blurRad="38100" dist="38100" dir="2700000" algn="tl">
                    <a:srgbClr val="000000"/>
                  </a:outerShdw>
                </a:effectLst>
              </a:rPr>
              <a:t>/</a:t>
            </a:r>
            <a:r>
              <a:rPr lang="en-US" sz="2400" b="1" i="1" dirty="0" err="1">
                <a:effectLst>
                  <a:outerShdw blurRad="38100" dist="38100" dir="2700000" algn="tl">
                    <a:srgbClr val="000000"/>
                  </a:outerShdw>
                </a:effectLst>
              </a:rPr>
              <a:t>glaciation</a:t>
            </a:r>
            <a:r>
              <a:rPr lang="en-US" sz="2400" b="1" i="1" dirty="0">
                <a:effectLst>
                  <a:outerShdw blurRad="38100" dist="38100" dir="2700000" algn="tl">
                    <a:srgbClr val="000000"/>
                  </a:outerShdw>
                </a:effectLst>
              </a:rPr>
              <a:t> cycles that periodically occurred in the past.</a:t>
            </a:r>
            <a:endParaRPr lang="tr-TR" sz="2400" b="1" i="1" dirty="0">
              <a:effectLst>
                <a:outerShdw blurRad="38100" dist="38100" dir="2700000" algn="tl">
                  <a:srgbClr val="000000"/>
                </a:outerShdw>
              </a:effectLst>
            </a:endParaRPr>
          </a:p>
        </p:txBody>
      </p:sp>
      <p:sp>
        <p:nvSpPr>
          <p:cNvPr id="72727"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73736" name="Group 113"/>
          <p:cNvGrpSpPr>
            <a:grpSpLocks/>
          </p:cNvGrpSpPr>
          <p:nvPr/>
        </p:nvGrpSpPr>
        <p:grpSpPr bwMode="auto">
          <a:xfrm>
            <a:off x="11113" y="0"/>
            <a:ext cx="9126537" cy="1119188"/>
            <a:chOff x="7" y="0"/>
            <a:chExt cx="5749" cy="705"/>
          </a:xfrm>
        </p:grpSpPr>
        <p:sp>
          <p:nvSpPr>
            <p:cNvPr id="73743"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73738"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73739"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73740"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1568450"/>
          </a:xfrm>
          <a:prstGeom prst="rect">
            <a:avLst/>
          </a:prstGeom>
        </p:spPr>
        <p:txBody>
          <a:bodyPr>
            <a:spAutoFit/>
          </a:bodyPr>
          <a:lstStyle/>
          <a:p>
            <a:pPr algn="just">
              <a:defRPr/>
            </a:pPr>
            <a:r>
              <a:rPr lang="en-US" sz="2400" b="1" i="1" dirty="0">
                <a:effectLst>
                  <a:outerShdw blurRad="38100" dist="38100" dir="2700000" algn="tl">
                    <a:srgbClr val="000000"/>
                  </a:outerShdw>
                </a:effectLst>
              </a:rPr>
              <a:t>On the other hand, it can be easily understood that the other guess reasons of global warming can be accounted by El Nino, climatic period, astronomic processes, volcanoes, and natural and man-made greenhouse effect. </a:t>
            </a:r>
            <a:endParaRPr lang="tr-TR" sz="2400" b="1" i="1" dirty="0">
              <a:effectLst>
                <a:outerShdw blurRad="38100" dist="38100" dir="2700000" algn="tl">
                  <a:srgbClr val="000000"/>
                </a:outerShdw>
              </a:effectLst>
            </a:endParaRPr>
          </a:p>
        </p:txBody>
      </p:sp>
      <p:sp>
        <p:nvSpPr>
          <p:cNvPr id="73751"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74760" name="Group 113"/>
          <p:cNvGrpSpPr>
            <a:grpSpLocks/>
          </p:cNvGrpSpPr>
          <p:nvPr/>
        </p:nvGrpSpPr>
        <p:grpSpPr bwMode="auto">
          <a:xfrm>
            <a:off x="11113" y="0"/>
            <a:ext cx="9126537" cy="1119188"/>
            <a:chOff x="7" y="0"/>
            <a:chExt cx="5749" cy="705"/>
          </a:xfrm>
        </p:grpSpPr>
        <p:sp>
          <p:nvSpPr>
            <p:cNvPr id="74767"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74762"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74763"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74764"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on Believing in GCC</a:t>
            </a:r>
          </a:p>
        </p:txBody>
      </p:sp>
      <p:sp>
        <p:nvSpPr>
          <p:cNvPr id="22" name="21 Dikdörtgen"/>
          <p:cNvSpPr/>
          <p:nvPr/>
        </p:nvSpPr>
        <p:spPr>
          <a:xfrm>
            <a:off x="0" y="2578100"/>
            <a:ext cx="9144000" cy="2308225"/>
          </a:xfrm>
          <a:prstGeom prst="rect">
            <a:avLst/>
          </a:prstGeom>
        </p:spPr>
        <p:txBody>
          <a:bodyPr>
            <a:spAutoFit/>
          </a:bodyPr>
          <a:lstStyle/>
          <a:p>
            <a:pPr algn="just">
              <a:defRPr/>
            </a:pPr>
            <a:r>
              <a:rPr lang="en-US" sz="2400" b="1" i="1" dirty="0">
                <a:effectLst>
                  <a:outerShdw blurRad="38100" dist="38100" dir="2700000" algn="tl">
                    <a:srgbClr val="000000"/>
                  </a:outerShdw>
                </a:effectLst>
              </a:rPr>
              <a:t>It should be noted herein that Kempton (1991), </a:t>
            </a:r>
            <a:r>
              <a:rPr lang="en-US" sz="2400" b="1" i="1" dirty="0" err="1">
                <a:effectLst>
                  <a:outerShdw blurRad="38100" dist="38100" dir="2700000" algn="tl">
                    <a:srgbClr val="000000"/>
                  </a:outerShdw>
                </a:effectLst>
              </a:rPr>
              <a:t>Hammerle</a:t>
            </a:r>
            <a:r>
              <a:rPr lang="en-US" sz="2400" b="1" i="1" dirty="0">
                <a:effectLst>
                  <a:outerShdw blurRad="38100" dist="38100" dir="2700000" algn="tl">
                    <a:srgbClr val="000000"/>
                  </a:outerShdw>
                </a:effectLst>
              </a:rPr>
              <a:t> et al. (1991), </a:t>
            </a:r>
            <a:r>
              <a:rPr lang="en-US" sz="2400" b="1" i="1" dirty="0" err="1">
                <a:effectLst>
                  <a:outerShdw blurRad="38100" dist="38100" dir="2700000" algn="tl">
                    <a:srgbClr val="000000"/>
                  </a:outerShdw>
                </a:effectLst>
              </a:rPr>
              <a:t>Horness</a:t>
            </a:r>
            <a:r>
              <a:rPr lang="en-US" sz="2400" b="1" i="1" dirty="0">
                <a:effectLst>
                  <a:outerShdw blurRad="38100" dist="38100" dir="2700000" algn="tl">
                    <a:srgbClr val="000000"/>
                  </a:outerShdw>
                </a:effectLst>
              </a:rPr>
              <a:t> (1991), Feldman (1991), </a:t>
            </a:r>
            <a:r>
              <a:rPr lang="en-US" sz="2400" b="1" i="1" dirty="0" err="1">
                <a:effectLst>
                  <a:outerShdw blurRad="38100" dist="38100" dir="2700000" algn="tl">
                    <a:srgbClr val="000000"/>
                  </a:outerShdw>
                </a:effectLst>
              </a:rPr>
              <a:t>Jutro</a:t>
            </a:r>
            <a:r>
              <a:rPr lang="en-US" sz="2400" b="1" i="1" dirty="0">
                <a:effectLst>
                  <a:outerShdw blurRad="38100" dist="38100" dir="2700000" algn="tl">
                    <a:srgbClr val="000000"/>
                  </a:outerShdw>
                </a:effectLst>
              </a:rPr>
              <a:t> (1991), </a:t>
            </a:r>
            <a:r>
              <a:rPr lang="en-US" sz="2400" b="1" i="1" dirty="0" err="1">
                <a:effectLst>
                  <a:outerShdw blurRad="38100" dist="38100" dir="2700000" algn="tl">
                    <a:srgbClr val="000000"/>
                  </a:outerShdw>
                </a:effectLst>
              </a:rPr>
              <a:t>Runge</a:t>
            </a:r>
            <a:r>
              <a:rPr lang="en-US" sz="2400" b="1" i="1" dirty="0">
                <a:effectLst>
                  <a:outerShdw blurRad="38100" dist="38100" dir="2700000" algn="tl">
                    <a:srgbClr val="000000"/>
                  </a:outerShdw>
                </a:effectLst>
              </a:rPr>
              <a:t> (1992), Jamieson (1992), and Read et al. (1994), Beckerman and </a:t>
            </a:r>
            <a:r>
              <a:rPr lang="en-US" sz="2400" b="1" i="1" dirty="0" err="1">
                <a:effectLst>
                  <a:outerShdw blurRad="38100" dist="38100" dir="2700000" algn="tl">
                    <a:srgbClr val="000000"/>
                  </a:outerShdw>
                </a:effectLst>
              </a:rPr>
              <a:t>Malkin</a:t>
            </a:r>
            <a:r>
              <a:rPr lang="en-US" sz="2400" b="1" i="1" dirty="0">
                <a:effectLst>
                  <a:outerShdw blurRad="38100" dist="38100" dir="2700000" algn="tl">
                    <a:srgbClr val="000000"/>
                  </a:outerShdw>
                </a:effectLst>
              </a:rPr>
              <a:t> (1994), and </a:t>
            </a:r>
            <a:r>
              <a:rPr lang="en-US" sz="2400" b="1" i="1" dirty="0" err="1">
                <a:effectLst>
                  <a:outerShdw blurRad="38100" dist="38100" dir="2700000" algn="tl">
                    <a:srgbClr val="000000"/>
                  </a:outerShdw>
                </a:effectLst>
              </a:rPr>
              <a:t>Krupa</a:t>
            </a:r>
            <a:r>
              <a:rPr lang="en-US" sz="2400" b="1" i="1" dirty="0">
                <a:effectLst>
                  <a:outerShdw blurRad="38100" dist="38100" dir="2700000" algn="tl">
                    <a:srgbClr val="000000"/>
                  </a:outerShdw>
                </a:effectLst>
              </a:rPr>
              <a:t> (1997) were published at the beginning of the understanding the problem, so they should be more interrogated.</a:t>
            </a:r>
            <a:endParaRPr lang="tr-TR" sz="2400" b="1" i="1" dirty="0">
              <a:effectLst>
                <a:outerShdw blurRad="38100" dist="38100" dir="2700000" algn="tl">
                  <a:srgbClr val="000000"/>
                </a:outerShdw>
              </a:effectLst>
            </a:endParaRPr>
          </a:p>
        </p:txBody>
      </p:sp>
      <p:sp>
        <p:nvSpPr>
          <p:cNvPr id="74775"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75784" name="Group 113"/>
          <p:cNvGrpSpPr>
            <a:grpSpLocks/>
          </p:cNvGrpSpPr>
          <p:nvPr/>
        </p:nvGrpSpPr>
        <p:grpSpPr bwMode="auto">
          <a:xfrm>
            <a:off x="11113" y="0"/>
            <a:ext cx="9126537" cy="1119188"/>
            <a:chOff x="7" y="0"/>
            <a:chExt cx="5749" cy="705"/>
          </a:xfrm>
        </p:grpSpPr>
        <p:sp>
          <p:nvSpPr>
            <p:cNvPr id="75791"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75786"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75787"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75788"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a:t>
            </a:r>
            <a:r>
              <a:rPr lang="en-US" sz="2400" b="1" i="1" dirty="0">
                <a:solidFill>
                  <a:schemeClr val="tx2"/>
                </a:solidFill>
                <a:effectLst>
                  <a:outerShdw blurRad="38100" dist="38100" dir="2700000" algn="tl">
                    <a:srgbClr val="000000"/>
                  </a:outerShdw>
                </a:effectLst>
                <a:latin typeface="+mj-lt"/>
                <a:ea typeface="+mj-ea"/>
                <a:cs typeface="+mj-cs"/>
              </a:rPr>
              <a:t>on Problem </a:t>
            </a:r>
            <a:r>
              <a:rPr lang="en-US" sz="2400" b="1" i="1" dirty="0">
                <a:solidFill>
                  <a:schemeClr val="tx2"/>
                </a:solidFill>
                <a:effectLst>
                  <a:outerShdw blurRad="38100" dist="38100" dir="2700000" algn="tl">
                    <a:srgbClr val="000000"/>
                  </a:outerShdw>
                </a:effectLst>
                <a:latin typeface="+mj-lt"/>
                <a:ea typeface="+mj-ea"/>
                <a:cs typeface="+mj-cs"/>
              </a:rPr>
              <a:t>Solution</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2578100"/>
            <a:ext cx="9144000" cy="1200150"/>
          </a:xfrm>
          <a:prstGeom prst="rect">
            <a:avLst/>
          </a:prstGeom>
        </p:spPr>
        <p:txBody>
          <a:bodyPr>
            <a:spAutoFit/>
          </a:bodyPr>
          <a:lstStyle/>
          <a:p>
            <a:pPr algn="just">
              <a:defRPr/>
            </a:pPr>
            <a:r>
              <a:rPr lang="en-US" sz="2400" b="1" i="1" dirty="0">
                <a:effectLst>
                  <a:outerShdw blurRad="38100" dist="38100" dir="2700000" algn="tl">
                    <a:srgbClr val="000000"/>
                  </a:outerShdw>
                </a:effectLst>
              </a:rPr>
              <a:t>It is possible to say that there is a global (intergovernmental) agreement on solving the problem on the basis of IPCC recommendations. </a:t>
            </a:r>
            <a:endParaRPr lang="tr-TR" sz="2400" b="1" i="1" dirty="0">
              <a:effectLst>
                <a:outerShdw blurRad="38100" dist="38100" dir="2700000" algn="tl">
                  <a:srgbClr val="000000"/>
                </a:outerShdw>
              </a:effectLst>
            </a:endParaRPr>
          </a:p>
        </p:txBody>
      </p:sp>
      <p:sp>
        <p:nvSpPr>
          <p:cNvPr id="75799"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76808" name="Group 113"/>
          <p:cNvGrpSpPr>
            <a:grpSpLocks/>
          </p:cNvGrpSpPr>
          <p:nvPr/>
        </p:nvGrpSpPr>
        <p:grpSpPr bwMode="auto">
          <a:xfrm>
            <a:off x="11113" y="0"/>
            <a:ext cx="9126537" cy="1119188"/>
            <a:chOff x="7" y="0"/>
            <a:chExt cx="5749" cy="705"/>
          </a:xfrm>
        </p:grpSpPr>
        <p:sp>
          <p:nvSpPr>
            <p:cNvPr id="76815"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76810"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76811"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76812"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a:t>
            </a:r>
            <a:r>
              <a:rPr lang="en-US" sz="2400" b="1" i="1" dirty="0">
                <a:solidFill>
                  <a:schemeClr val="tx2"/>
                </a:solidFill>
                <a:effectLst>
                  <a:outerShdw blurRad="38100" dist="38100" dir="2700000" algn="tl">
                    <a:srgbClr val="000000"/>
                  </a:outerShdw>
                </a:effectLst>
                <a:latin typeface="+mj-lt"/>
                <a:ea typeface="+mj-ea"/>
                <a:cs typeface="+mj-cs"/>
              </a:rPr>
              <a:t>on Problem </a:t>
            </a:r>
            <a:r>
              <a:rPr lang="en-US" sz="2400" b="1" i="1" dirty="0">
                <a:solidFill>
                  <a:schemeClr val="tx2"/>
                </a:solidFill>
                <a:effectLst>
                  <a:outerShdw blurRad="38100" dist="38100" dir="2700000" algn="tl">
                    <a:srgbClr val="000000"/>
                  </a:outerShdw>
                </a:effectLst>
                <a:latin typeface="+mj-lt"/>
                <a:ea typeface="+mj-ea"/>
                <a:cs typeface="+mj-cs"/>
              </a:rPr>
              <a:t>Solution</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2578100"/>
            <a:ext cx="9144000" cy="2308225"/>
          </a:xfrm>
          <a:prstGeom prst="rect">
            <a:avLst/>
          </a:prstGeom>
        </p:spPr>
        <p:txBody>
          <a:bodyPr>
            <a:spAutoFit/>
          </a:bodyPr>
          <a:lstStyle/>
          <a:p>
            <a:pPr algn="just">
              <a:defRPr/>
            </a:pPr>
            <a:r>
              <a:rPr lang="en-US" sz="2400" b="1" i="1" dirty="0">
                <a:effectLst>
                  <a:outerShdw blurRad="38100" dist="38100" dir="2700000" algn="tl">
                    <a:srgbClr val="000000"/>
                  </a:outerShdw>
                </a:effectLst>
              </a:rPr>
              <a:t>For instance, Kyoto Protocol is generated after the Third Assessment Report (TAR) of IPCC. As of October 2010, 191 states and one supranational union (the EU) have signed and ratified the Kyoto Protocol to the United Nations Framework Convention on Climate Change, which aims at combating global warming collectively. </a:t>
            </a:r>
            <a:endParaRPr lang="tr-TR" sz="2400" b="1" i="1" dirty="0">
              <a:effectLst>
                <a:outerShdw blurRad="38100" dist="38100" dir="2700000" algn="tl">
                  <a:srgbClr val="000000"/>
                </a:outerShdw>
              </a:effectLst>
            </a:endParaRPr>
          </a:p>
        </p:txBody>
      </p:sp>
      <p:sp>
        <p:nvSpPr>
          <p:cNvPr id="76823"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77832" name="Group 113"/>
          <p:cNvGrpSpPr>
            <a:grpSpLocks/>
          </p:cNvGrpSpPr>
          <p:nvPr/>
        </p:nvGrpSpPr>
        <p:grpSpPr bwMode="auto">
          <a:xfrm>
            <a:off x="11113" y="0"/>
            <a:ext cx="9126537" cy="1119188"/>
            <a:chOff x="7" y="0"/>
            <a:chExt cx="5749" cy="705"/>
          </a:xfrm>
        </p:grpSpPr>
        <p:sp>
          <p:nvSpPr>
            <p:cNvPr id="77839"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77834"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77835"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77836"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a:t>
            </a:r>
            <a:r>
              <a:rPr lang="en-US" sz="2400" b="1" i="1" dirty="0">
                <a:solidFill>
                  <a:schemeClr val="tx2"/>
                </a:solidFill>
                <a:effectLst>
                  <a:outerShdw blurRad="38100" dist="38100" dir="2700000" algn="tl">
                    <a:srgbClr val="000000"/>
                  </a:outerShdw>
                </a:effectLst>
                <a:latin typeface="+mj-lt"/>
                <a:ea typeface="+mj-ea"/>
                <a:cs typeface="+mj-cs"/>
              </a:rPr>
              <a:t>on Problem </a:t>
            </a:r>
            <a:r>
              <a:rPr lang="en-US" sz="2400" b="1" i="1" dirty="0">
                <a:solidFill>
                  <a:schemeClr val="tx2"/>
                </a:solidFill>
                <a:effectLst>
                  <a:outerShdw blurRad="38100" dist="38100" dir="2700000" algn="tl">
                    <a:srgbClr val="000000"/>
                  </a:outerShdw>
                </a:effectLst>
                <a:latin typeface="+mj-lt"/>
                <a:ea typeface="+mj-ea"/>
                <a:cs typeface="+mj-cs"/>
              </a:rPr>
              <a:t>Solution</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2578100"/>
            <a:ext cx="9144000" cy="1568450"/>
          </a:xfrm>
          <a:prstGeom prst="rect">
            <a:avLst/>
          </a:prstGeom>
        </p:spPr>
        <p:txBody>
          <a:bodyPr>
            <a:spAutoFit/>
          </a:bodyPr>
          <a:lstStyle/>
          <a:p>
            <a:pPr algn="just">
              <a:defRPr/>
            </a:pPr>
            <a:r>
              <a:rPr lang="en-US" sz="2400" b="1" i="1" dirty="0">
                <a:effectLst>
                  <a:outerShdw blurRad="38100" dist="38100" dir="2700000" algn="tl">
                    <a:srgbClr val="000000"/>
                  </a:outerShdw>
                </a:effectLst>
              </a:rPr>
              <a:t>As previously stated that although it is possible to say that humans live global climate change environment and the globe warms up, however, there is not any consensus on its reasons, sizes, and effects. </a:t>
            </a:r>
            <a:endParaRPr lang="tr-TR" sz="2400" b="1" i="1" dirty="0">
              <a:effectLst>
                <a:outerShdw blurRad="38100" dist="38100" dir="2700000" algn="tl">
                  <a:srgbClr val="000000"/>
                </a:outerShdw>
              </a:effectLst>
            </a:endParaRPr>
          </a:p>
        </p:txBody>
      </p:sp>
      <p:sp>
        <p:nvSpPr>
          <p:cNvPr id="77847"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78856" name="Group 113"/>
          <p:cNvGrpSpPr>
            <a:grpSpLocks/>
          </p:cNvGrpSpPr>
          <p:nvPr/>
        </p:nvGrpSpPr>
        <p:grpSpPr bwMode="auto">
          <a:xfrm>
            <a:off x="11113" y="0"/>
            <a:ext cx="9126537" cy="1119188"/>
            <a:chOff x="7" y="0"/>
            <a:chExt cx="5749" cy="705"/>
          </a:xfrm>
        </p:grpSpPr>
        <p:sp>
          <p:nvSpPr>
            <p:cNvPr id="78863"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78858"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78859"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78860"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a:t>
            </a:r>
            <a:r>
              <a:rPr lang="en-US" sz="2400" b="1" i="1" dirty="0">
                <a:solidFill>
                  <a:schemeClr val="tx2"/>
                </a:solidFill>
                <a:effectLst>
                  <a:outerShdw blurRad="38100" dist="38100" dir="2700000" algn="tl">
                    <a:srgbClr val="000000"/>
                  </a:outerShdw>
                </a:effectLst>
                <a:latin typeface="+mj-lt"/>
                <a:ea typeface="+mj-ea"/>
                <a:cs typeface="+mj-cs"/>
              </a:rPr>
              <a:t>on Problem </a:t>
            </a:r>
            <a:r>
              <a:rPr lang="en-US" sz="2400" b="1" i="1" dirty="0">
                <a:solidFill>
                  <a:schemeClr val="tx2"/>
                </a:solidFill>
                <a:effectLst>
                  <a:outerShdw blurRad="38100" dist="38100" dir="2700000" algn="tl">
                    <a:srgbClr val="000000"/>
                  </a:outerShdw>
                </a:effectLst>
                <a:latin typeface="+mj-lt"/>
                <a:ea typeface="+mj-ea"/>
                <a:cs typeface="+mj-cs"/>
              </a:rPr>
              <a:t>Solution</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2578100"/>
            <a:ext cx="9144000" cy="1200150"/>
          </a:xfrm>
          <a:prstGeom prst="rect">
            <a:avLst/>
          </a:prstGeom>
        </p:spPr>
        <p:txBody>
          <a:bodyPr>
            <a:spAutoFit/>
          </a:bodyPr>
          <a:lstStyle/>
          <a:p>
            <a:pPr algn="just">
              <a:defRPr/>
            </a:pPr>
            <a:r>
              <a:rPr lang="en-US" sz="2400" b="1" i="1" dirty="0">
                <a:effectLst>
                  <a:outerShdw blurRad="38100" dist="38100" dir="2700000" algn="tl">
                    <a:srgbClr val="000000"/>
                  </a:outerShdw>
                </a:effectLst>
              </a:rPr>
              <a:t>Concerning these points the related approaches on the problem solution can be classified into two categories as follows</a:t>
            </a:r>
            <a:r>
              <a:rPr lang="tr-TR" sz="2400" b="1" i="1" dirty="0">
                <a:effectLst>
                  <a:outerShdw blurRad="38100" dist="38100" dir="2700000" algn="tl">
                    <a:srgbClr val="000000"/>
                  </a:outerShdw>
                </a:effectLst>
              </a:rPr>
              <a:t>:</a:t>
            </a:r>
          </a:p>
        </p:txBody>
      </p:sp>
      <p:sp>
        <p:nvSpPr>
          <p:cNvPr id="78871"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79880" name="Group 113"/>
          <p:cNvGrpSpPr>
            <a:grpSpLocks/>
          </p:cNvGrpSpPr>
          <p:nvPr/>
        </p:nvGrpSpPr>
        <p:grpSpPr bwMode="auto">
          <a:xfrm>
            <a:off x="11113" y="0"/>
            <a:ext cx="9126537" cy="1119188"/>
            <a:chOff x="7" y="0"/>
            <a:chExt cx="5749" cy="705"/>
          </a:xfrm>
        </p:grpSpPr>
        <p:sp>
          <p:nvSpPr>
            <p:cNvPr id="79887"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79882"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79883"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79884"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a:t>
            </a:r>
            <a:r>
              <a:rPr lang="en-US" sz="2400" b="1" i="1" dirty="0">
                <a:solidFill>
                  <a:schemeClr val="tx2"/>
                </a:solidFill>
                <a:effectLst>
                  <a:outerShdw blurRad="38100" dist="38100" dir="2700000" algn="tl">
                    <a:srgbClr val="000000"/>
                  </a:outerShdw>
                </a:effectLst>
                <a:latin typeface="+mj-lt"/>
                <a:ea typeface="+mj-ea"/>
                <a:cs typeface="+mj-cs"/>
              </a:rPr>
              <a:t>on Problem </a:t>
            </a:r>
            <a:r>
              <a:rPr lang="en-US" sz="2400" b="1" i="1" dirty="0">
                <a:solidFill>
                  <a:schemeClr val="tx2"/>
                </a:solidFill>
                <a:effectLst>
                  <a:outerShdw blurRad="38100" dist="38100" dir="2700000" algn="tl">
                    <a:srgbClr val="000000"/>
                  </a:outerShdw>
                </a:effectLst>
                <a:latin typeface="+mj-lt"/>
                <a:ea typeface="+mj-ea"/>
                <a:cs typeface="+mj-cs"/>
              </a:rPr>
              <a:t>Solution</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2578100"/>
            <a:ext cx="9144000" cy="3416300"/>
          </a:xfrm>
          <a:prstGeom prst="rect">
            <a:avLst/>
          </a:prstGeom>
        </p:spPr>
        <p:txBody>
          <a:bodyPr>
            <a:spAutoFit/>
          </a:bodyPr>
          <a:lstStyle/>
          <a:p>
            <a:pPr algn="just">
              <a:defRPr/>
            </a:pPr>
            <a:r>
              <a:rPr lang="en-US" sz="2400" b="1" i="1" dirty="0">
                <a:effectLst>
                  <a:outerShdw blurRad="38100" dist="38100" dir="2700000" algn="tl">
                    <a:srgbClr val="000000"/>
                  </a:outerShdw>
                </a:effectLst>
              </a:rPr>
              <a:t>1) Reduction in the greenhouse gases (this is an approach of the Kyoto Protocol seems to be a reason of the believing in human activities that affect the global climate change as reported by IPCC).</a:t>
            </a:r>
            <a:endParaRPr lang="tr-TR" sz="2400" b="1" i="1" dirty="0">
              <a:effectLst>
                <a:outerShdw blurRad="38100" dist="38100" dir="2700000" algn="tl">
                  <a:srgbClr val="000000"/>
                </a:outerShdw>
              </a:effectLst>
            </a:endParaRPr>
          </a:p>
          <a:p>
            <a:pPr algn="just">
              <a:defRPr/>
            </a:pPr>
            <a:r>
              <a:rPr lang="en-US" sz="2400" b="1" i="1" dirty="0">
                <a:effectLst>
                  <a:outerShdw blurRad="38100" dist="38100" dir="2700000" algn="tl">
                    <a:srgbClr val="000000"/>
                  </a:outerShdw>
                </a:effectLst>
              </a:rPr>
              <a:t>2) Adaptation to the Blue Planet’s new conditions (this approach seems to be a reason of the believing in natural events (phenomenon) that affect the global climate change). </a:t>
            </a:r>
            <a:endParaRPr lang="tr-TR" sz="2400" b="1" i="1" dirty="0">
              <a:effectLst>
                <a:outerShdw blurRad="38100" dist="38100" dir="2700000" algn="tl">
                  <a:srgbClr val="000000"/>
                </a:outerShdw>
              </a:effectLst>
            </a:endParaRPr>
          </a:p>
          <a:p>
            <a:pPr algn="just">
              <a:defRPr/>
            </a:pPr>
            <a:r>
              <a:rPr lang="en-US" sz="2400" b="1" i="1" dirty="0">
                <a:effectLst>
                  <a:outerShdw blurRad="38100" dist="38100" dir="2700000" algn="tl">
                    <a:srgbClr val="000000"/>
                  </a:outerShdw>
                </a:effectLst>
              </a:rPr>
              <a:t>In 2007 IPCC report, it is indicated that man's activity has caused 98% of global warming. </a:t>
            </a:r>
            <a:endParaRPr lang="tr-TR" sz="2400" b="1" i="1" dirty="0">
              <a:effectLst>
                <a:outerShdw blurRad="38100" dist="38100" dir="2700000" algn="tl">
                  <a:srgbClr val="000000"/>
                </a:outerShdw>
              </a:effectLst>
            </a:endParaRPr>
          </a:p>
        </p:txBody>
      </p:sp>
      <p:sp>
        <p:nvSpPr>
          <p:cNvPr id="79895"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80904" name="Group 113"/>
          <p:cNvGrpSpPr>
            <a:grpSpLocks/>
          </p:cNvGrpSpPr>
          <p:nvPr/>
        </p:nvGrpSpPr>
        <p:grpSpPr bwMode="auto">
          <a:xfrm>
            <a:off x="11113" y="0"/>
            <a:ext cx="9126537" cy="1119188"/>
            <a:chOff x="7" y="0"/>
            <a:chExt cx="5749" cy="705"/>
          </a:xfrm>
        </p:grpSpPr>
        <p:sp>
          <p:nvSpPr>
            <p:cNvPr id="80911"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80906"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80907"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80908"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a:t>
            </a:r>
            <a:r>
              <a:rPr lang="en-US" sz="2400" b="1" i="1" dirty="0">
                <a:solidFill>
                  <a:schemeClr val="tx2"/>
                </a:solidFill>
                <a:effectLst>
                  <a:outerShdw blurRad="38100" dist="38100" dir="2700000" algn="tl">
                    <a:srgbClr val="000000"/>
                  </a:outerShdw>
                </a:effectLst>
                <a:latin typeface="+mj-lt"/>
                <a:ea typeface="+mj-ea"/>
                <a:cs typeface="+mj-cs"/>
              </a:rPr>
              <a:t>on Problem </a:t>
            </a:r>
            <a:r>
              <a:rPr lang="en-US" sz="2400" b="1" i="1" dirty="0">
                <a:solidFill>
                  <a:schemeClr val="tx2"/>
                </a:solidFill>
                <a:effectLst>
                  <a:outerShdw blurRad="38100" dist="38100" dir="2700000" algn="tl">
                    <a:srgbClr val="000000"/>
                  </a:outerShdw>
                </a:effectLst>
                <a:latin typeface="+mj-lt"/>
                <a:ea typeface="+mj-ea"/>
                <a:cs typeface="+mj-cs"/>
              </a:rPr>
              <a:t>Solution</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2578100"/>
            <a:ext cx="9144000" cy="1200150"/>
          </a:xfrm>
          <a:prstGeom prst="rect">
            <a:avLst/>
          </a:prstGeom>
        </p:spPr>
        <p:txBody>
          <a:bodyPr>
            <a:spAutoFit/>
          </a:bodyPr>
          <a:lstStyle/>
          <a:p>
            <a:pPr algn="just">
              <a:defRPr/>
            </a:pPr>
            <a:r>
              <a:rPr lang="en-US" sz="2400" b="1" i="1" dirty="0">
                <a:effectLst>
                  <a:outerShdw blurRad="38100" dist="38100" dir="2700000" algn="tl">
                    <a:srgbClr val="000000"/>
                  </a:outerShdw>
                </a:effectLst>
              </a:rPr>
              <a:t>However, as mentioned previously, the scientists are not sure that man's activity has caused global warming with such high percentage. </a:t>
            </a:r>
            <a:endParaRPr lang="tr-TR" sz="2400" b="1" i="1" dirty="0">
              <a:effectLst>
                <a:outerShdw blurRad="38100" dist="38100" dir="2700000" algn="tl">
                  <a:srgbClr val="000000"/>
                </a:outerShdw>
              </a:effectLst>
            </a:endParaRPr>
          </a:p>
        </p:txBody>
      </p:sp>
      <p:sp>
        <p:nvSpPr>
          <p:cNvPr id="80919"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81928" name="Group 113"/>
          <p:cNvGrpSpPr>
            <a:grpSpLocks/>
          </p:cNvGrpSpPr>
          <p:nvPr/>
        </p:nvGrpSpPr>
        <p:grpSpPr bwMode="auto">
          <a:xfrm>
            <a:off x="11113" y="0"/>
            <a:ext cx="9126537" cy="1119188"/>
            <a:chOff x="7" y="0"/>
            <a:chExt cx="5749" cy="705"/>
          </a:xfrm>
        </p:grpSpPr>
        <p:sp>
          <p:nvSpPr>
            <p:cNvPr id="81935"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81930"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81931"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81932"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a:t>
            </a:r>
            <a:r>
              <a:rPr lang="en-US" sz="2400" b="1" i="1" dirty="0">
                <a:solidFill>
                  <a:schemeClr val="tx2"/>
                </a:solidFill>
                <a:effectLst>
                  <a:outerShdw blurRad="38100" dist="38100" dir="2700000" algn="tl">
                    <a:srgbClr val="000000"/>
                  </a:outerShdw>
                </a:effectLst>
                <a:latin typeface="+mj-lt"/>
                <a:ea typeface="+mj-ea"/>
                <a:cs typeface="+mj-cs"/>
              </a:rPr>
              <a:t>on Problem </a:t>
            </a:r>
            <a:r>
              <a:rPr lang="en-US" sz="2400" b="1" i="1" dirty="0">
                <a:solidFill>
                  <a:schemeClr val="tx2"/>
                </a:solidFill>
                <a:effectLst>
                  <a:outerShdw blurRad="38100" dist="38100" dir="2700000" algn="tl">
                    <a:srgbClr val="000000"/>
                  </a:outerShdw>
                </a:effectLst>
                <a:latin typeface="+mj-lt"/>
                <a:ea typeface="+mj-ea"/>
                <a:cs typeface="+mj-cs"/>
              </a:rPr>
              <a:t>Solution</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2578100"/>
            <a:ext cx="9144000" cy="2676525"/>
          </a:xfrm>
          <a:prstGeom prst="rect">
            <a:avLst/>
          </a:prstGeom>
        </p:spPr>
        <p:txBody>
          <a:bodyPr>
            <a:spAutoFit/>
          </a:bodyPr>
          <a:lstStyle/>
          <a:p>
            <a:pPr algn="just">
              <a:defRPr/>
            </a:pPr>
            <a:r>
              <a:rPr lang="en-US" sz="2400" b="1" i="1" dirty="0">
                <a:effectLst>
                  <a:outerShdw blurRad="38100" dist="38100" dir="2700000" algn="tl">
                    <a:srgbClr val="000000"/>
                  </a:outerShdw>
                </a:effectLst>
              </a:rPr>
              <a:t>Kyoto Protocol seems to be a reason of the believing in the human activities that affect the global warming or global climate change. However, it should be noted that behind all global or regional reliable problems, it is possible to see one or more global or regional self-seekers, who exaggerate the problems bigger than usual, more effectible, and more dangerous. </a:t>
            </a:r>
            <a:endParaRPr lang="tr-TR" sz="2400" b="1" i="1" dirty="0">
              <a:effectLst>
                <a:outerShdw blurRad="38100" dist="38100" dir="2700000" algn="tl">
                  <a:srgbClr val="000000"/>
                </a:outerShdw>
              </a:effectLst>
            </a:endParaRPr>
          </a:p>
        </p:txBody>
      </p:sp>
      <p:sp>
        <p:nvSpPr>
          <p:cNvPr id="81943"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82952" name="Group 113"/>
          <p:cNvGrpSpPr>
            <a:grpSpLocks/>
          </p:cNvGrpSpPr>
          <p:nvPr/>
        </p:nvGrpSpPr>
        <p:grpSpPr bwMode="auto">
          <a:xfrm>
            <a:off x="11113" y="0"/>
            <a:ext cx="9126537" cy="1119188"/>
            <a:chOff x="7" y="0"/>
            <a:chExt cx="5749" cy="705"/>
          </a:xfrm>
        </p:grpSpPr>
        <p:sp>
          <p:nvSpPr>
            <p:cNvPr id="82959"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82954"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82955"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82956"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Approaches </a:t>
            </a:r>
            <a:r>
              <a:rPr lang="en-US" sz="2400" b="1" i="1" dirty="0">
                <a:solidFill>
                  <a:schemeClr val="tx2"/>
                </a:solidFill>
                <a:effectLst>
                  <a:outerShdw blurRad="38100" dist="38100" dir="2700000" algn="tl">
                    <a:srgbClr val="000000"/>
                  </a:outerShdw>
                </a:effectLst>
                <a:latin typeface="+mj-lt"/>
                <a:ea typeface="+mj-ea"/>
                <a:cs typeface="+mj-cs"/>
              </a:rPr>
              <a:t>on Problem </a:t>
            </a:r>
            <a:r>
              <a:rPr lang="en-US" sz="2400" b="1" i="1" dirty="0">
                <a:solidFill>
                  <a:schemeClr val="tx2"/>
                </a:solidFill>
                <a:effectLst>
                  <a:outerShdw blurRad="38100" dist="38100" dir="2700000" algn="tl">
                    <a:srgbClr val="000000"/>
                  </a:outerShdw>
                </a:effectLst>
                <a:latin typeface="+mj-lt"/>
                <a:ea typeface="+mj-ea"/>
                <a:cs typeface="+mj-cs"/>
              </a:rPr>
              <a:t>Solution</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2578100"/>
            <a:ext cx="9144000" cy="1568450"/>
          </a:xfrm>
          <a:prstGeom prst="rect">
            <a:avLst/>
          </a:prstGeom>
        </p:spPr>
        <p:txBody>
          <a:bodyPr>
            <a:spAutoFit/>
          </a:bodyPr>
          <a:lstStyle/>
          <a:p>
            <a:pPr algn="just">
              <a:defRPr/>
            </a:pPr>
            <a:r>
              <a:rPr lang="en-US" sz="2400" b="1" i="1" dirty="0">
                <a:effectLst>
                  <a:outerShdw blurRad="38100" dist="38100" dir="2700000" algn="tl">
                    <a:srgbClr val="000000"/>
                  </a:outerShdw>
                </a:effectLst>
              </a:rPr>
              <a:t>Scientists should present a systematic effort, to build a bridge between science and policy as well as among different sectors (i.e. civil society organizations, governments, politicians, and people) in global or regional climate change. </a:t>
            </a:r>
            <a:endParaRPr lang="tr-TR" sz="2400" b="1" i="1" dirty="0">
              <a:effectLst>
                <a:outerShdw blurRad="38100" dist="38100" dir="2700000" algn="tl">
                  <a:srgbClr val="000000"/>
                </a:outerShdw>
              </a:effectLst>
            </a:endParaRPr>
          </a:p>
        </p:txBody>
      </p:sp>
      <p:sp>
        <p:nvSpPr>
          <p:cNvPr id="82967"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83976" name="Group 113"/>
          <p:cNvGrpSpPr>
            <a:grpSpLocks/>
          </p:cNvGrpSpPr>
          <p:nvPr/>
        </p:nvGrpSpPr>
        <p:grpSpPr bwMode="auto">
          <a:xfrm>
            <a:off x="11113" y="0"/>
            <a:ext cx="9126537" cy="1119188"/>
            <a:chOff x="7" y="0"/>
            <a:chExt cx="5749" cy="705"/>
          </a:xfrm>
        </p:grpSpPr>
        <p:sp>
          <p:nvSpPr>
            <p:cNvPr id="83984"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83978"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83979"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83980"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Classification of the Published </a:t>
            </a:r>
            <a:r>
              <a:rPr lang="en-US" sz="2400" b="1" i="1" dirty="0">
                <a:solidFill>
                  <a:schemeClr val="tx2"/>
                </a:solidFill>
                <a:effectLst>
                  <a:outerShdw blurRad="38100" dist="38100" dir="2700000" algn="tl">
                    <a:srgbClr val="000000"/>
                  </a:outerShdw>
                </a:effectLst>
                <a:latin typeface="+mj-lt"/>
                <a:ea typeface="+mj-ea"/>
                <a:cs typeface="+mj-cs"/>
              </a:rPr>
              <a:t>Works</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3419475"/>
            <a:ext cx="9144000" cy="2308225"/>
          </a:xfrm>
          <a:prstGeom prst="rect">
            <a:avLst/>
          </a:prstGeom>
        </p:spPr>
        <p:txBody>
          <a:bodyPr>
            <a:spAutoFit/>
          </a:bodyPr>
          <a:lstStyle/>
          <a:p>
            <a:pPr algn="just">
              <a:defRPr/>
            </a:pPr>
            <a:r>
              <a:rPr lang="en-US" sz="2400" b="1" i="1" dirty="0" err="1">
                <a:effectLst>
                  <a:outerShdw blurRad="38100" dist="38100" dir="2700000" algn="tl">
                    <a:srgbClr val="000000"/>
                  </a:outerShdw>
                </a:effectLst>
              </a:rPr>
              <a:t>Kickert</a:t>
            </a:r>
            <a:r>
              <a:rPr lang="en-US" sz="2400" b="1" i="1" dirty="0">
                <a:effectLst>
                  <a:outerShdw blurRad="38100" dist="38100" dir="2700000" algn="tl">
                    <a:srgbClr val="000000"/>
                  </a:outerShdw>
                </a:effectLst>
              </a:rPr>
              <a:t> and </a:t>
            </a:r>
            <a:r>
              <a:rPr lang="en-US" sz="2400" b="1" i="1" dirty="0" err="1">
                <a:effectLst>
                  <a:outerShdw blurRad="38100" dist="38100" dir="2700000" algn="tl">
                    <a:srgbClr val="000000"/>
                  </a:outerShdw>
                </a:effectLst>
              </a:rPr>
              <a:t>Krupa</a:t>
            </a:r>
            <a:r>
              <a:rPr lang="en-US" sz="2400" b="1" i="1" dirty="0">
                <a:effectLst>
                  <a:outerShdw blurRad="38100" dist="38100" dir="2700000" algn="tl">
                    <a:srgbClr val="000000"/>
                  </a:outerShdw>
                </a:effectLst>
              </a:rPr>
              <a:t> (1990), Schwartz (1992), Fields et al. (1993), Davis et al. (2010), </a:t>
            </a:r>
            <a:r>
              <a:rPr lang="en-US" sz="2400" b="1" i="1" dirty="0" err="1">
                <a:effectLst>
                  <a:outerShdw blurRad="38100" dist="38100" dir="2700000" algn="tl">
                    <a:srgbClr val="000000"/>
                  </a:outerShdw>
                </a:effectLst>
              </a:rPr>
              <a:t>Culley</a:t>
            </a:r>
            <a:r>
              <a:rPr lang="en-US" sz="2400" b="1" i="1" dirty="0">
                <a:effectLst>
                  <a:outerShdw blurRad="38100" dist="38100" dir="2700000" algn="tl">
                    <a:srgbClr val="000000"/>
                  </a:outerShdw>
                </a:effectLst>
              </a:rPr>
              <a:t> and Angelique (2010), </a:t>
            </a:r>
            <a:r>
              <a:rPr lang="en-US" sz="2400" b="1" i="1" dirty="0" err="1">
                <a:effectLst>
                  <a:outerShdw blurRad="38100" dist="38100" dir="2700000" algn="tl">
                    <a:srgbClr val="000000"/>
                  </a:outerShdw>
                </a:effectLst>
              </a:rPr>
              <a:t>Şen</a:t>
            </a:r>
            <a:r>
              <a:rPr lang="en-US" sz="2400" b="1" i="1" dirty="0">
                <a:effectLst>
                  <a:outerShdw blurRad="38100" dist="38100" dir="2700000" algn="tl">
                    <a:srgbClr val="000000"/>
                  </a:outerShdw>
                </a:effectLst>
              </a:rPr>
              <a:t> et al. (2011), Grasso et al. (2011), </a:t>
            </a:r>
            <a:r>
              <a:rPr lang="en-US" sz="2400" b="1" i="1" dirty="0" err="1">
                <a:effectLst>
                  <a:outerShdw blurRad="38100" dist="38100" dir="2700000" algn="tl">
                    <a:srgbClr val="000000"/>
                  </a:outerShdw>
                </a:effectLst>
              </a:rPr>
              <a:t>Buyukyildiz</a:t>
            </a:r>
            <a:r>
              <a:rPr lang="en-US" sz="2400" b="1" i="1" dirty="0">
                <a:effectLst>
                  <a:outerShdw blurRad="38100" dist="38100" dir="2700000" algn="tl">
                    <a:srgbClr val="000000"/>
                  </a:outerShdw>
                </a:effectLst>
              </a:rPr>
              <a:t>, Marti, and </a:t>
            </a:r>
            <a:r>
              <a:rPr lang="en-US" sz="2400" b="1" i="1" dirty="0" err="1">
                <a:effectLst>
                  <a:outerShdw blurRad="38100" dist="38100" dir="2700000" algn="tl">
                    <a:srgbClr val="000000"/>
                  </a:outerShdw>
                </a:effectLst>
              </a:rPr>
              <a:t>Yilmaz</a:t>
            </a:r>
            <a:r>
              <a:rPr lang="en-US" sz="2400" b="1" i="1" dirty="0">
                <a:effectLst>
                  <a:outerShdw blurRad="38100" dist="38100" dir="2700000" algn="tl">
                    <a:srgbClr val="000000"/>
                  </a:outerShdw>
                </a:effectLst>
              </a:rPr>
              <a:t> (2009),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(2013),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2014 and many other are the works published on the impacts of the GCC on the environment. </a:t>
            </a:r>
            <a:endParaRPr lang="tr-TR" sz="2400" b="1" i="1" dirty="0">
              <a:effectLst>
                <a:outerShdw blurRad="38100" dist="38100" dir="2700000" algn="tl">
                  <a:srgbClr val="000000"/>
                </a:outerShdw>
              </a:effectLst>
            </a:endParaRPr>
          </a:p>
        </p:txBody>
      </p:sp>
      <p:sp>
        <p:nvSpPr>
          <p:cNvPr id="23" name="Rectangle 3"/>
          <p:cNvSpPr txBox="1">
            <a:spLocks noRot="1" noChangeArrowheads="1"/>
          </p:cNvSpPr>
          <p:nvPr/>
        </p:nvSpPr>
        <p:spPr bwMode="auto">
          <a:xfrm>
            <a:off x="0" y="24955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Climate Change and </a:t>
            </a:r>
            <a:r>
              <a:rPr lang="en-US" sz="2400" b="1" i="1" dirty="0">
                <a:solidFill>
                  <a:schemeClr val="tx2"/>
                </a:solidFill>
                <a:effectLst>
                  <a:outerShdw blurRad="38100" dist="38100" dir="2700000" algn="tl">
                    <a:srgbClr val="000000"/>
                  </a:outerShdw>
                </a:effectLst>
                <a:latin typeface="+mj-lt"/>
                <a:ea typeface="+mj-ea"/>
                <a:cs typeface="+mj-cs"/>
              </a:rPr>
              <a:t>Environment</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83992"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85000" name="Group 113"/>
          <p:cNvGrpSpPr>
            <a:grpSpLocks/>
          </p:cNvGrpSpPr>
          <p:nvPr/>
        </p:nvGrpSpPr>
        <p:grpSpPr bwMode="auto">
          <a:xfrm>
            <a:off x="11113" y="0"/>
            <a:ext cx="9126537" cy="1119188"/>
            <a:chOff x="7" y="0"/>
            <a:chExt cx="5749" cy="705"/>
          </a:xfrm>
        </p:grpSpPr>
        <p:sp>
          <p:nvSpPr>
            <p:cNvPr id="85008"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85002"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85003"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85004"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Classification of the Published </a:t>
            </a:r>
            <a:r>
              <a:rPr lang="en-US" sz="2400" b="1" i="1" dirty="0">
                <a:solidFill>
                  <a:schemeClr val="tx2"/>
                </a:solidFill>
                <a:effectLst>
                  <a:outerShdw blurRad="38100" dist="38100" dir="2700000" algn="tl">
                    <a:srgbClr val="000000"/>
                  </a:outerShdw>
                </a:effectLst>
                <a:latin typeface="+mj-lt"/>
                <a:ea typeface="+mj-ea"/>
                <a:cs typeface="+mj-cs"/>
              </a:rPr>
              <a:t>Works</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3419475"/>
            <a:ext cx="9144000" cy="1938338"/>
          </a:xfrm>
          <a:prstGeom prst="rect">
            <a:avLst/>
          </a:prstGeom>
        </p:spPr>
        <p:txBody>
          <a:bodyPr>
            <a:spAutoFit/>
          </a:bodyPr>
          <a:lstStyle/>
          <a:p>
            <a:pPr algn="just">
              <a:defRPr/>
            </a:pPr>
            <a:r>
              <a:rPr lang="en-US" sz="2400" b="1" i="1" dirty="0">
                <a:effectLst>
                  <a:outerShdw blurRad="38100" dist="38100" dir="2700000" algn="tl">
                    <a:srgbClr val="000000"/>
                  </a:outerShdw>
                </a:effectLst>
              </a:rPr>
              <a:t>According to the above mentioned published works it can be say that the climate change can be accepted among the greatest environmental problems from the increasing energy consumption, urbanization, and deforestation events threatening the healthy life of people and environment.</a:t>
            </a:r>
            <a:endParaRPr lang="tr-TR" sz="2400" b="1" i="1" dirty="0">
              <a:effectLst>
                <a:outerShdw blurRad="38100" dist="38100" dir="2700000" algn="tl">
                  <a:srgbClr val="000000"/>
                </a:outerShdw>
              </a:effectLst>
            </a:endParaRPr>
          </a:p>
        </p:txBody>
      </p:sp>
      <p:sp>
        <p:nvSpPr>
          <p:cNvPr id="23" name="Rectangle 3"/>
          <p:cNvSpPr txBox="1">
            <a:spLocks noRot="1" noChangeArrowheads="1"/>
          </p:cNvSpPr>
          <p:nvPr/>
        </p:nvSpPr>
        <p:spPr bwMode="auto">
          <a:xfrm>
            <a:off x="0" y="24955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Climate Change and </a:t>
            </a:r>
            <a:r>
              <a:rPr lang="en-US" sz="2400" b="1" i="1" dirty="0">
                <a:solidFill>
                  <a:schemeClr val="tx2"/>
                </a:solidFill>
                <a:effectLst>
                  <a:outerShdw blurRad="38100" dist="38100" dir="2700000" algn="tl">
                    <a:srgbClr val="000000"/>
                  </a:outerShdw>
                </a:effectLst>
                <a:latin typeface="+mj-lt"/>
                <a:ea typeface="+mj-ea"/>
                <a:cs typeface="+mj-cs"/>
              </a:rPr>
              <a:t>Environment</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85016"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86024" name="Group 113"/>
          <p:cNvGrpSpPr>
            <a:grpSpLocks/>
          </p:cNvGrpSpPr>
          <p:nvPr/>
        </p:nvGrpSpPr>
        <p:grpSpPr bwMode="auto">
          <a:xfrm>
            <a:off x="11113" y="0"/>
            <a:ext cx="9126537" cy="1119188"/>
            <a:chOff x="7" y="0"/>
            <a:chExt cx="5749" cy="705"/>
          </a:xfrm>
        </p:grpSpPr>
        <p:sp>
          <p:nvSpPr>
            <p:cNvPr id="86032"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86026"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86027"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86028"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Classification of the Published </a:t>
            </a:r>
            <a:r>
              <a:rPr lang="en-US" sz="2400" b="1" i="1" dirty="0">
                <a:solidFill>
                  <a:schemeClr val="tx2"/>
                </a:solidFill>
                <a:effectLst>
                  <a:outerShdw blurRad="38100" dist="38100" dir="2700000" algn="tl">
                    <a:srgbClr val="000000"/>
                  </a:outerShdw>
                </a:effectLst>
                <a:latin typeface="+mj-lt"/>
                <a:ea typeface="+mj-ea"/>
                <a:cs typeface="+mj-cs"/>
              </a:rPr>
              <a:t>Works</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3419475"/>
            <a:ext cx="9144000" cy="1938338"/>
          </a:xfrm>
          <a:prstGeom prst="rect">
            <a:avLst/>
          </a:prstGeom>
        </p:spPr>
        <p:txBody>
          <a:bodyPr>
            <a:spAutoFit/>
          </a:bodyPr>
          <a:lstStyle/>
          <a:p>
            <a:pPr algn="just">
              <a:defRPr/>
            </a:pPr>
            <a:r>
              <a:rPr lang="en-US" sz="2400" b="1" i="1" dirty="0">
                <a:effectLst>
                  <a:outerShdw blurRad="38100" dist="38100" dir="2700000" algn="tl">
                    <a:srgbClr val="000000"/>
                  </a:outerShdw>
                </a:effectLst>
              </a:rPr>
              <a:t>Mendelssohn and Dinar (2009), </a:t>
            </a:r>
            <a:r>
              <a:rPr lang="en-US" sz="2400" b="1" i="1" dirty="0" err="1">
                <a:effectLst>
                  <a:outerShdw blurRad="38100" dist="38100" dir="2700000" algn="tl">
                    <a:srgbClr val="000000"/>
                  </a:outerShdw>
                </a:effectLst>
              </a:rPr>
              <a:t>Buyukyildiz</a:t>
            </a:r>
            <a:r>
              <a:rPr lang="en-US" sz="2400" b="1" i="1" dirty="0">
                <a:effectLst>
                  <a:outerShdw blurRad="38100" dist="38100" dir="2700000" algn="tl">
                    <a:srgbClr val="000000"/>
                  </a:outerShdw>
                </a:effectLst>
              </a:rPr>
              <a:t> et al. (2009), Thompson (2010), </a:t>
            </a:r>
            <a:r>
              <a:rPr lang="en-US" sz="2400" b="1" i="1" dirty="0" err="1">
                <a:effectLst>
                  <a:outerShdw blurRad="38100" dist="38100" dir="2700000" algn="tl">
                    <a:srgbClr val="000000"/>
                  </a:outerShdw>
                </a:effectLst>
              </a:rPr>
              <a:t>Şen</a:t>
            </a:r>
            <a:r>
              <a:rPr lang="en-US" sz="2400" b="1" i="1" dirty="0">
                <a:effectLst>
                  <a:outerShdw blurRad="38100" dist="38100" dir="2700000" algn="tl">
                    <a:srgbClr val="000000"/>
                  </a:outerShdw>
                </a:effectLst>
              </a:rPr>
              <a:t> et al. (2011),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(2013),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2014 are a few of numerous published works made on the relationship between climate change and glaciers as well as climate change and snow melts.</a:t>
            </a:r>
            <a:endParaRPr lang="tr-TR" sz="2400" b="1" i="1" dirty="0">
              <a:effectLst>
                <a:outerShdw blurRad="38100" dist="38100" dir="2700000" algn="tl">
                  <a:srgbClr val="000000"/>
                </a:outerShdw>
              </a:effectLst>
            </a:endParaRPr>
          </a:p>
        </p:txBody>
      </p:sp>
      <p:sp>
        <p:nvSpPr>
          <p:cNvPr id="23" name="Rectangle 3"/>
          <p:cNvSpPr txBox="1">
            <a:spLocks noRot="1" noChangeArrowheads="1"/>
          </p:cNvSpPr>
          <p:nvPr/>
        </p:nvSpPr>
        <p:spPr bwMode="auto">
          <a:xfrm>
            <a:off x="0" y="24955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Climate Change and </a:t>
            </a:r>
            <a:r>
              <a:rPr lang="en-US" sz="2400" b="1" i="1" dirty="0">
                <a:solidFill>
                  <a:schemeClr val="tx2"/>
                </a:solidFill>
                <a:effectLst>
                  <a:outerShdw blurRad="38100" dist="38100" dir="2700000" algn="tl">
                    <a:srgbClr val="000000"/>
                  </a:outerShdw>
                </a:effectLst>
                <a:latin typeface="+mj-lt"/>
                <a:ea typeface="+mj-ea"/>
                <a:cs typeface="+mj-cs"/>
              </a:rPr>
              <a:t>Glaciers</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86040"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87048" name="Group 113"/>
          <p:cNvGrpSpPr>
            <a:grpSpLocks/>
          </p:cNvGrpSpPr>
          <p:nvPr/>
        </p:nvGrpSpPr>
        <p:grpSpPr bwMode="auto">
          <a:xfrm>
            <a:off x="11113" y="0"/>
            <a:ext cx="9126537" cy="1119188"/>
            <a:chOff x="7" y="0"/>
            <a:chExt cx="5749" cy="705"/>
          </a:xfrm>
        </p:grpSpPr>
        <p:sp>
          <p:nvSpPr>
            <p:cNvPr id="87056"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87050"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87051"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87052"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Classification of the Published </a:t>
            </a:r>
            <a:r>
              <a:rPr lang="en-US" sz="2400" b="1" i="1" dirty="0">
                <a:solidFill>
                  <a:schemeClr val="tx2"/>
                </a:solidFill>
                <a:effectLst>
                  <a:outerShdw blurRad="38100" dist="38100" dir="2700000" algn="tl">
                    <a:srgbClr val="000000"/>
                  </a:outerShdw>
                </a:effectLst>
                <a:latin typeface="+mj-lt"/>
                <a:ea typeface="+mj-ea"/>
                <a:cs typeface="+mj-cs"/>
              </a:rPr>
              <a:t>Works</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3419475"/>
            <a:ext cx="9144000" cy="2308225"/>
          </a:xfrm>
          <a:prstGeom prst="rect">
            <a:avLst/>
          </a:prstGeom>
        </p:spPr>
        <p:txBody>
          <a:bodyPr>
            <a:spAutoFit/>
          </a:bodyPr>
          <a:lstStyle/>
          <a:p>
            <a:pPr algn="just">
              <a:defRPr/>
            </a:pPr>
            <a:r>
              <a:rPr lang="en-US" sz="2400" b="1" i="1" dirty="0" err="1">
                <a:effectLst>
                  <a:outerShdw blurRad="38100" dist="38100" dir="2700000" algn="tl">
                    <a:srgbClr val="000000"/>
                  </a:outerShdw>
                </a:effectLst>
              </a:rPr>
              <a:t>Schreurs</a:t>
            </a:r>
            <a:r>
              <a:rPr lang="en-US" sz="2400" b="1" i="1" dirty="0">
                <a:effectLst>
                  <a:outerShdw blurRad="38100" dist="38100" dir="2700000" algn="tl">
                    <a:srgbClr val="000000"/>
                  </a:outerShdw>
                </a:effectLst>
              </a:rPr>
              <a:t> (2010), </a:t>
            </a:r>
            <a:r>
              <a:rPr lang="en-US" sz="2400" b="1" i="1" dirty="0" err="1">
                <a:effectLst>
                  <a:outerShdw blurRad="38100" dist="38100" dir="2700000" algn="tl">
                    <a:srgbClr val="000000"/>
                  </a:outerShdw>
                </a:effectLst>
              </a:rPr>
              <a:t>Brunettia</a:t>
            </a:r>
            <a:r>
              <a:rPr lang="en-US" sz="2400" b="1" i="1" dirty="0">
                <a:effectLst>
                  <a:outerShdw blurRad="38100" dist="38100" dir="2700000" algn="tl">
                    <a:srgbClr val="000000"/>
                  </a:outerShdw>
                </a:effectLst>
              </a:rPr>
              <a:t> et al. (2003), Chen et al. (2003), </a:t>
            </a:r>
            <a:r>
              <a:rPr lang="en-US" sz="2400" b="1" i="1" dirty="0" err="1">
                <a:effectLst>
                  <a:outerShdw blurRad="38100" dist="38100" dir="2700000" algn="tl">
                    <a:srgbClr val="000000"/>
                  </a:outerShdw>
                </a:effectLst>
              </a:rPr>
              <a:t>López</a:t>
            </a:r>
            <a:r>
              <a:rPr lang="en-US" sz="2400" b="1" i="1" dirty="0">
                <a:effectLst>
                  <a:outerShdw blurRad="38100" dist="38100" dir="2700000" algn="tl">
                    <a:srgbClr val="000000"/>
                  </a:outerShdw>
                </a:effectLst>
              </a:rPr>
              <a:t>-Moreno and </a:t>
            </a:r>
            <a:r>
              <a:rPr lang="en-US" sz="2400" b="1" i="1" dirty="0" err="1">
                <a:effectLst>
                  <a:outerShdw blurRad="38100" dist="38100" dir="2700000" algn="tl">
                    <a:srgbClr val="000000"/>
                  </a:outerShdw>
                </a:effectLst>
              </a:rPr>
              <a:t>García</a:t>
            </a:r>
            <a:r>
              <a:rPr lang="en-US" sz="2400" b="1" i="1" dirty="0">
                <a:effectLst>
                  <a:outerShdw blurRad="38100" dist="38100" dir="2700000" algn="tl">
                    <a:srgbClr val="000000"/>
                  </a:outerShdw>
                </a:effectLst>
              </a:rPr>
              <a:t>-Ruiz (2008), </a:t>
            </a:r>
            <a:r>
              <a:rPr lang="en-US" sz="2400" b="1" i="1" dirty="0" err="1">
                <a:effectLst>
                  <a:outerShdw blurRad="38100" dist="38100" dir="2700000" algn="tl">
                    <a:srgbClr val="000000"/>
                  </a:outerShdw>
                </a:effectLst>
              </a:rPr>
              <a:t>Schönfelda</a:t>
            </a:r>
            <a:r>
              <a:rPr lang="en-US" sz="2400" b="1" i="1" dirty="0">
                <a:effectLst>
                  <a:outerShdw blurRad="38100" dist="38100" dir="2700000" algn="tl">
                    <a:srgbClr val="000000"/>
                  </a:outerShdw>
                </a:effectLst>
              </a:rPr>
              <a:t> and de </a:t>
            </a:r>
            <a:r>
              <a:rPr lang="en-US" sz="2400" b="1" i="1" dirty="0" err="1">
                <a:effectLst>
                  <a:outerShdw blurRad="38100" dist="38100" dir="2700000" algn="tl">
                    <a:srgbClr val="000000"/>
                  </a:outerShdw>
                </a:effectLst>
              </a:rPr>
              <a:t>Abreu</a:t>
            </a:r>
            <a:r>
              <a:rPr lang="en-US" sz="2400" b="1" i="1" dirty="0">
                <a:effectLst>
                  <a:outerShdw blurRad="38100" dist="38100" dir="2700000" algn="tl">
                    <a:srgbClr val="000000"/>
                  </a:outerShdw>
                </a:effectLst>
              </a:rPr>
              <a:t> (2003), </a:t>
            </a:r>
            <a:r>
              <a:rPr lang="en-US" sz="2400" b="1" i="1" dirty="0" err="1">
                <a:effectLst>
                  <a:outerShdw blurRad="38100" dist="38100" dir="2700000" algn="tl">
                    <a:srgbClr val="000000"/>
                  </a:outerShdw>
                </a:effectLst>
              </a:rPr>
              <a:t>Gosselin</a:t>
            </a:r>
            <a:r>
              <a:rPr lang="en-US" sz="2400" b="1" i="1" dirty="0">
                <a:effectLst>
                  <a:outerShdw blurRad="38100" dist="38100" dir="2700000" algn="tl">
                    <a:srgbClr val="000000"/>
                  </a:outerShdw>
                </a:effectLst>
              </a:rPr>
              <a:t> and </a:t>
            </a:r>
            <a:r>
              <a:rPr lang="en-US" sz="2400" b="1" i="1" dirty="0" err="1">
                <a:effectLst>
                  <a:outerShdw blurRad="38100" dist="38100" dir="2700000" algn="tl">
                    <a:srgbClr val="000000"/>
                  </a:outerShdw>
                </a:effectLst>
              </a:rPr>
              <a:t>Mareschal</a:t>
            </a:r>
            <a:r>
              <a:rPr lang="en-US" sz="2400" b="1" i="1" dirty="0">
                <a:effectLst>
                  <a:outerShdw blurRad="38100" dist="38100" dir="2700000" algn="tl">
                    <a:srgbClr val="000000"/>
                  </a:outerShdw>
                </a:effectLst>
              </a:rPr>
              <a:t> (2003), </a:t>
            </a:r>
            <a:r>
              <a:rPr lang="en-US" sz="2400" b="1" i="1" dirty="0" err="1">
                <a:effectLst>
                  <a:outerShdw blurRad="38100" dist="38100" dir="2700000" algn="tl">
                    <a:srgbClr val="000000"/>
                  </a:outerShdw>
                </a:effectLst>
              </a:rPr>
              <a:t>Sertel</a:t>
            </a:r>
            <a:r>
              <a:rPr lang="en-US" sz="2400" b="1" i="1" dirty="0">
                <a:effectLst>
                  <a:outerShdw blurRad="38100" dist="38100" dir="2700000" algn="tl">
                    <a:srgbClr val="000000"/>
                  </a:outerShdw>
                </a:effectLst>
              </a:rPr>
              <a:t> et al.  (2011), Al-</a:t>
            </a:r>
            <a:r>
              <a:rPr lang="en-US" sz="2400" b="1" i="1" dirty="0" err="1">
                <a:effectLst>
                  <a:outerShdw blurRad="38100" dist="38100" dir="2700000" algn="tl">
                    <a:srgbClr val="000000"/>
                  </a:outerShdw>
                </a:effectLst>
              </a:rPr>
              <a:t>Nuaimi</a:t>
            </a:r>
            <a:r>
              <a:rPr lang="en-US" sz="2400" b="1" i="1" dirty="0">
                <a:effectLst>
                  <a:outerShdw blurRad="38100" dist="38100" dir="2700000" algn="tl">
                    <a:srgbClr val="000000"/>
                  </a:outerShdw>
                </a:effectLst>
              </a:rPr>
              <a:t> and </a:t>
            </a:r>
            <a:r>
              <a:rPr lang="en-US" sz="2400" b="1" i="1" dirty="0" err="1">
                <a:effectLst>
                  <a:outerShdw blurRad="38100" dist="38100" dir="2700000" algn="tl">
                    <a:srgbClr val="000000"/>
                  </a:outerShdw>
                </a:effectLst>
              </a:rPr>
              <a:t>Nagelkerke</a:t>
            </a:r>
            <a:r>
              <a:rPr lang="en-US" sz="2400" b="1" i="1" dirty="0">
                <a:effectLst>
                  <a:outerShdw blurRad="38100" dist="38100" dir="2700000" algn="tl">
                    <a:srgbClr val="000000"/>
                  </a:outerShdw>
                </a:effectLst>
              </a:rPr>
              <a:t> (2011) and </a:t>
            </a:r>
            <a:r>
              <a:rPr lang="en-US" sz="2400" b="1" i="1" dirty="0" err="1">
                <a:effectLst>
                  <a:outerShdw blurRad="38100" dist="38100" dir="2700000" algn="tl">
                    <a:srgbClr val="000000"/>
                  </a:outerShdw>
                </a:effectLst>
              </a:rPr>
              <a:t>Şen</a:t>
            </a:r>
            <a:r>
              <a:rPr lang="en-US" sz="2400" b="1" i="1" dirty="0">
                <a:effectLst>
                  <a:outerShdw blurRad="38100" dist="38100" dir="2700000" algn="tl">
                    <a:srgbClr val="000000"/>
                  </a:outerShdw>
                </a:effectLst>
              </a:rPr>
              <a:t> et al. (2011) are the valuable works on the regional impacts of climate change.</a:t>
            </a:r>
            <a:endParaRPr lang="tr-TR" sz="2400" b="1" i="1" dirty="0">
              <a:effectLst>
                <a:outerShdw blurRad="38100" dist="38100" dir="2700000" algn="tl">
                  <a:srgbClr val="000000"/>
                </a:outerShdw>
              </a:effectLst>
            </a:endParaRPr>
          </a:p>
        </p:txBody>
      </p:sp>
      <p:sp>
        <p:nvSpPr>
          <p:cNvPr id="23" name="Rectangle 3"/>
          <p:cNvSpPr txBox="1">
            <a:spLocks noRot="1" noChangeArrowheads="1"/>
          </p:cNvSpPr>
          <p:nvPr/>
        </p:nvSpPr>
        <p:spPr bwMode="auto">
          <a:xfrm>
            <a:off x="0" y="24955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Climate Change and </a:t>
            </a:r>
            <a:r>
              <a:rPr lang="en-US" sz="2400" b="1" i="1" dirty="0">
                <a:solidFill>
                  <a:schemeClr val="tx2"/>
                </a:solidFill>
                <a:effectLst>
                  <a:outerShdw blurRad="38100" dist="38100" dir="2700000" algn="tl">
                    <a:srgbClr val="000000"/>
                  </a:outerShdw>
                </a:effectLst>
                <a:latin typeface="+mj-lt"/>
                <a:ea typeface="+mj-ea"/>
                <a:cs typeface="+mj-cs"/>
              </a:rPr>
              <a:t>Regions</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87064"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88072" name="Group 113"/>
          <p:cNvGrpSpPr>
            <a:grpSpLocks/>
          </p:cNvGrpSpPr>
          <p:nvPr/>
        </p:nvGrpSpPr>
        <p:grpSpPr bwMode="auto">
          <a:xfrm>
            <a:off x="11113" y="0"/>
            <a:ext cx="9126537" cy="1119188"/>
            <a:chOff x="7" y="0"/>
            <a:chExt cx="5749" cy="705"/>
          </a:xfrm>
        </p:grpSpPr>
        <p:sp>
          <p:nvSpPr>
            <p:cNvPr id="88080"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88074"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88075"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88076"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Classification of the Published </a:t>
            </a:r>
            <a:r>
              <a:rPr lang="en-US" sz="2400" b="1" i="1" dirty="0">
                <a:solidFill>
                  <a:schemeClr val="tx2"/>
                </a:solidFill>
                <a:effectLst>
                  <a:outerShdw blurRad="38100" dist="38100" dir="2700000" algn="tl">
                    <a:srgbClr val="000000"/>
                  </a:outerShdw>
                </a:effectLst>
                <a:latin typeface="+mj-lt"/>
                <a:ea typeface="+mj-ea"/>
                <a:cs typeface="+mj-cs"/>
              </a:rPr>
              <a:t>Works</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3419475"/>
            <a:ext cx="9144000" cy="1938338"/>
          </a:xfrm>
          <a:prstGeom prst="rect">
            <a:avLst/>
          </a:prstGeom>
        </p:spPr>
        <p:txBody>
          <a:bodyPr>
            <a:spAutoFit/>
          </a:bodyPr>
          <a:lstStyle/>
          <a:p>
            <a:pPr algn="just">
              <a:defRPr/>
            </a:pPr>
            <a:r>
              <a:rPr lang="en-US" sz="2400" b="1" i="1" dirty="0">
                <a:effectLst>
                  <a:outerShdw blurRad="38100" dist="38100" dir="2700000" algn="tl">
                    <a:srgbClr val="000000"/>
                  </a:outerShdw>
                </a:effectLst>
              </a:rPr>
              <a:t>There are numerous published works or reports to model regionally or globally changes in climate in the current literature. </a:t>
            </a:r>
            <a:r>
              <a:rPr lang="en-US" sz="2400" b="1" i="1" dirty="0" err="1">
                <a:effectLst>
                  <a:outerShdw blurRad="38100" dist="38100" dir="2700000" algn="tl">
                    <a:srgbClr val="000000"/>
                  </a:outerShdw>
                </a:effectLst>
              </a:rPr>
              <a:t>Şen</a:t>
            </a:r>
            <a:r>
              <a:rPr lang="en-US" sz="2400" b="1" i="1" dirty="0">
                <a:effectLst>
                  <a:outerShdw blurRad="38100" dist="38100" dir="2700000" algn="tl">
                    <a:srgbClr val="000000"/>
                  </a:outerShdw>
                </a:effectLst>
              </a:rPr>
              <a:t> (2009), Giannakopoulos et al. (2009), SAR, TAR and other IPCC reports,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(2009), </a:t>
            </a:r>
            <a:r>
              <a:rPr lang="en-US" sz="2400" b="1" i="1" dirty="0" err="1">
                <a:effectLst>
                  <a:outerShdw blurRad="38100" dist="38100" dir="2700000" algn="tl">
                    <a:srgbClr val="000000"/>
                  </a:outerShdw>
                </a:effectLst>
              </a:rPr>
              <a:t>Milanovich</a:t>
            </a:r>
            <a:r>
              <a:rPr lang="en-US" sz="2400" b="1" i="1" dirty="0">
                <a:effectLst>
                  <a:outerShdw blurRad="38100" dist="38100" dir="2700000" algn="tl">
                    <a:srgbClr val="000000"/>
                  </a:outerShdw>
                </a:effectLst>
              </a:rPr>
              <a:t> et al. (2010), and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(2013) are a few of such works.</a:t>
            </a:r>
            <a:endParaRPr lang="tr-TR" sz="2400" b="1" i="1" dirty="0">
              <a:effectLst>
                <a:outerShdw blurRad="38100" dist="38100" dir="2700000" algn="tl">
                  <a:srgbClr val="000000"/>
                </a:outerShdw>
              </a:effectLst>
            </a:endParaRPr>
          </a:p>
        </p:txBody>
      </p:sp>
      <p:sp>
        <p:nvSpPr>
          <p:cNvPr id="23" name="Rectangle 3"/>
          <p:cNvSpPr txBox="1">
            <a:spLocks noRot="1" noChangeArrowheads="1"/>
          </p:cNvSpPr>
          <p:nvPr/>
        </p:nvSpPr>
        <p:spPr bwMode="auto">
          <a:xfrm>
            <a:off x="0" y="24955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Climate Change and </a:t>
            </a:r>
            <a:r>
              <a:rPr lang="en-US" sz="2400" b="1" i="1" dirty="0">
                <a:solidFill>
                  <a:schemeClr val="tx2"/>
                </a:solidFill>
                <a:effectLst>
                  <a:outerShdw blurRad="38100" dist="38100" dir="2700000" algn="tl">
                    <a:srgbClr val="000000"/>
                  </a:outerShdw>
                </a:effectLst>
                <a:latin typeface="+mj-lt"/>
                <a:ea typeface="+mj-ea"/>
                <a:cs typeface="+mj-cs"/>
              </a:rPr>
              <a:t>Modeling</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88088"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89096" name="Group 113"/>
          <p:cNvGrpSpPr>
            <a:grpSpLocks/>
          </p:cNvGrpSpPr>
          <p:nvPr/>
        </p:nvGrpSpPr>
        <p:grpSpPr bwMode="auto">
          <a:xfrm>
            <a:off x="11113" y="0"/>
            <a:ext cx="9126537" cy="1119188"/>
            <a:chOff x="7" y="0"/>
            <a:chExt cx="5749" cy="705"/>
          </a:xfrm>
        </p:grpSpPr>
        <p:sp>
          <p:nvSpPr>
            <p:cNvPr id="89104"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89098"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89099"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89100"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Classification of the Published </a:t>
            </a:r>
            <a:r>
              <a:rPr lang="en-US" sz="2400" b="1" i="1" dirty="0">
                <a:solidFill>
                  <a:schemeClr val="tx2"/>
                </a:solidFill>
                <a:effectLst>
                  <a:outerShdw blurRad="38100" dist="38100" dir="2700000" algn="tl">
                    <a:srgbClr val="000000"/>
                  </a:outerShdw>
                </a:effectLst>
                <a:latin typeface="+mj-lt"/>
                <a:ea typeface="+mj-ea"/>
                <a:cs typeface="+mj-cs"/>
              </a:rPr>
              <a:t>Works</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3049588"/>
            <a:ext cx="9144000" cy="2308225"/>
          </a:xfrm>
          <a:prstGeom prst="rect">
            <a:avLst/>
          </a:prstGeom>
        </p:spPr>
        <p:txBody>
          <a:bodyPr>
            <a:spAutoFit/>
          </a:bodyPr>
          <a:lstStyle/>
          <a:p>
            <a:pPr algn="just">
              <a:defRPr/>
            </a:pPr>
            <a:r>
              <a:rPr lang="en-US" sz="2400" b="1" i="1" dirty="0">
                <a:effectLst>
                  <a:outerShdw blurRad="38100" dist="38100" dir="2700000" algn="tl">
                    <a:srgbClr val="000000"/>
                  </a:outerShdw>
                </a:effectLst>
              </a:rPr>
              <a:t>In order to determine and follow the existence and the local impacts of global climate changes for any country or region, reliable data in a comparative, illustrative, and visual format are essential preliminary requirements. It will be more appropriate to use internationally common format in the meteorological observations and measurements records. </a:t>
            </a:r>
            <a:endParaRPr lang="tr-TR" sz="2400" b="1" i="1" dirty="0">
              <a:effectLst>
                <a:outerShdw blurRad="38100" dist="38100" dir="2700000" algn="tl">
                  <a:srgbClr val="000000"/>
                </a:outerShdw>
              </a:effectLst>
            </a:endParaRPr>
          </a:p>
        </p:txBody>
      </p:sp>
      <p:sp>
        <p:nvSpPr>
          <p:cNvPr id="23" name="Rectangle 3"/>
          <p:cNvSpPr txBox="1">
            <a:spLocks noRot="1" noChangeArrowheads="1"/>
          </p:cNvSpPr>
          <p:nvPr/>
        </p:nvSpPr>
        <p:spPr bwMode="auto">
          <a:xfrm>
            <a:off x="0" y="24955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Climate Change and </a:t>
            </a:r>
            <a:r>
              <a:rPr lang="en-US" sz="2400" b="1" i="1" dirty="0">
                <a:solidFill>
                  <a:schemeClr val="tx2"/>
                </a:solidFill>
                <a:effectLst>
                  <a:outerShdw blurRad="38100" dist="38100" dir="2700000" algn="tl">
                    <a:srgbClr val="000000"/>
                  </a:outerShdw>
                </a:effectLst>
                <a:latin typeface="+mj-lt"/>
                <a:ea typeface="+mj-ea"/>
                <a:cs typeface="+mj-cs"/>
              </a:rPr>
              <a:t>Climate Identity</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89112"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90120" name="Group 113"/>
          <p:cNvGrpSpPr>
            <a:grpSpLocks/>
          </p:cNvGrpSpPr>
          <p:nvPr/>
        </p:nvGrpSpPr>
        <p:grpSpPr bwMode="auto">
          <a:xfrm>
            <a:off x="11113" y="0"/>
            <a:ext cx="9126537" cy="1119188"/>
            <a:chOff x="7" y="0"/>
            <a:chExt cx="5749" cy="705"/>
          </a:xfrm>
        </p:grpSpPr>
        <p:sp>
          <p:nvSpPr>
            <p:cNvPr id="90128"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90122"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90123"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90124"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Classification of the Published </a:t>
            </a:r>
            <a:r>
              <a:rPr lang="en-US" sz="2400" b="1" i="1" dirty="0">
                <a:solidFill>
                  <a:schemeClr val="tx2"/>
                </a:solidFill>
                <a:effectLst>
                  <a:outerShdw blurRad="38100" dist="38100" dir="2700000" algn="tl">
                    <a:srgbClr val="000000"/>
                  </a:outerShdw>
                </a:effectLst>
                <a:latin typeface="+mj-lt"/>
                <a:ea typeface="+mj-ea"/>
                <a:cs typeface="+mj-cs"/>
              </a:rPr>
              <a:t>Works</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3013075"/>
            <a:ext cx="9144000" cy="2678113"/>
          </a:xfrm>
          <a:prstGeom prst="rect">
            <a:avLst/>
          </a:prstGeom>
        </p:spPr>
        <p:txBody>
          <a:bodyPr>
            <a:spAutoFit/>
          </a:bodyPr>
          <a:lstStyle/>
          <a:p>
            <a:pPr algn="just">
              <a:defRPr/>
            </a:pPr>
            <a:r>
              <a:rPr lang="en-US" sz="2400" b="1" i="1" dirty="0">
                <a:effectLst>
                  <a:outerShdw blurRad="38100" dist="38100" dir="2700000" algn="tl">
                    <a:srgbClr val="000000"/>
                  </a:outerShdw>
                </a:effectLst>
              </a:rPr>
              <a:t>For this aim,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(2011) introduced to the “climatic identity” concept and the concept was detailed in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(2013)</a:t>
            </a:r>
            <a:r>
              <a:rPr lang="tr-TR" sz="2400" b="1" i="1" dirty="0">
                <a:effectLst>
                  <a:outerShdw blurRad="38100" dist="38100" dir="2700000" algn="tl">
                    <a:srgbClr val="000000"/>
                  </a:outerShdw>
                </a:effectLst>
              </a:rPr>
              <a:t>. </a:t>
            </a:r>
            <a:r>
              <a:rPr lang="tr-TR" sz="2400" b="1" i="1" dirty="0" err="1">
                <a:effectLst>
                  <a:outerShdw blurRad="38100" dist="38100" dir="2700000" algn="tl">
                    <a:srgbClr val="000000"/>
                  </a:outerShdw>
                </a:effectLst>
              </a:rPr>
              <a:t>In</a:t>
            </a:r>
            <a:r>
              <a:rPr lang="tr-TR" sz="2400" b="1" i="1" dirty="0">
                <a:effectLst>
                  <a:outerShdw blurRad="38100" dist="38100" dir="2700000" algn="tl">
                    <a:srgbClr val="000000"/>
                  </a:outerShdw>
                </a:effectLst>
              </a:rPr>
              <a:t> </a:t>
            </a:r>
            <a:r>
              <a:rPr lang="tr-TR" sz="2400" b="1" i="1" dirty="0" err="1">
                <a:effectLst>
                  <a:outerShdw blurRad="38100" dist="38100" dir="2700000" algn="tl">
                    <a:srgbClr val="000000"/>
                  </a:outerShdw>
                </a:effectLst>
              </a:rPr>
              <a:t>the</a:t>
            </a:r>
            <a:r>
              <a:rPr lang="tr-TR" sz="2400" b="1" i="1" dirty="0">
                <a:effectLst>
                  <a:outerShdw blurRad="38100" dist="38100" dir="2700000" algn="tl">
                    <a:srgbClr val="000000"/>
                  </a:outerShdw>
                </a:effectLst>
              </a:rPr>
              <a:t> </a:t>
            </a:r>
            <a:r>
              <a:rPr lang="en-US" sz="2400" b="1" i="1" dirty="0" err="1">
                <a:effectLst>
                  <a:outerShdw blurRad="38100" dist="38100" dir="2700000" algn="tl">
                    <a:srgbClr val="000000"/>
                  </a:outerShdw>
                </a:effectLst>
              </a:rPr>
              <a:t>Toprak</a:t>
            </a:r>
            <a:r>
              <a:rPr lang="en-US" sz="2400" b="1" i="1" dirty="0">
                <a:effectLst>
                  <a:outerShdw blurRad="38100" dist="38100" dir="2700000" algn="tl">
                    <a:srgbClr val="000000"/>
                  </a:outerShdw>
                </a:effectLst>
              </a:rPr>
              <a:t> et al. (2013)</a:t>
            </a:r>
            <a:r>
              <a:rPr lang="tr-TR" sz="2400" b="1" i="1" dirty="0">
                <a:effectLst>
                  <a:outerShdw blurRad="38100" dist="38100" dir="2700000" algn="tl">
                    <a:srgbClr val="000000"/>
                  </a:outerShdw>
                </a:effectLst>
              </a:rPr>
              <a:t> </a:t>
            </a:r>
            <a:r>
              <a:rPr lang="en-US" sz="2400" b="1" i="1" dirty="0">
                <a:effectLst>
                  <a:outerShdw blurRad="38100" dist="38100" dir="2700000" algn="tl">
                    <a:srgbClr val="000000"/>
                  </a:outerShdw>
                </a:effectLst>
              </a:rPr>
              <a:t>“Climatic Identity” is defined as “the distinction of a region from any other based on the climatic properties at a certain time or duration (period, cycle)”. </a:t>
            </a:r>
          </a:p>
          <a:p>
            <a:pPr algn="just">
              <a:defRPr/>
            </a:pPr>
            <a:endParaRPr lang="tr-TR" sz="2400" b="1" i="1" dirty="0">
              <a:effectLst>
                <a:outerShdw blurRad="38100" dist="38100" dir="2700000" algn="tl">
                  <a:srgbClr val="000000"/>
                </a:outerShdw>
              </a:effectLst>
            </a:endParaRPr>
          </a:p>
        </p:txBody>
      </p:sp>
      <p:sp>
        <p:nvSpPr>
          <p:cNvPr id="23" name="Rectangle 3"/>
          <p:cNvSpPr txBox="1">
            <a:spLocks noRot="1" noChangeArrowheads="1"/>
          </p:cNvSpPr>
          <p:nvPr/>
        </p:nvSpPr>
        <p:spPr bwMode="auto">
          <a:xfrm>
            <a:off x="0" y="24955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Climate Change and </a:t>
            </a:r>
            <a:r>
              <a:rPr lang="en-US" sz="2400" b="1" i="1" dirty="0">
                <a:solidFill>
                  <a:schemeClr val="tx2"/>
                </a:solidFill>
                <a:effectLst>
                  <a:outerShdw blurRad="38100" dist="38100" dir="2700000" algn="tl">
                    <a:srgbClr val="000000"/>
                  </a:outerShdw>
                </a:effectLst>
                <a:latin typeface="+mj-lt"/>
                <a:ea typeface="+mj-ea"/>
                <a:cs typeface="+mj-cs"/>
              </a:rPr>
              <a:t>Climate Identity</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90136"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91144" name="Group 113"/>
          <p:cNvGrpSpPr>
            <a:grpSpLocks/>
          </p:cNvGrpSpPr>
          <p:nvPr/>
        </p:nvGrpSpPr>
        <p:grpSpPr bwMode="auto">
          <a:xfrm>
            <a:off x="11113" y="0"/>
            <a:ext cx="9126537" cy="1119188"/>
            <a:chOff x="7" y="0"/>
            <a:chExt cx="5749" cy="705"/>
          </a:xfrm>
        </p:grpSpPr>
        <p:sp>
          <p:nvSpPr>
            <p:cNvPr id="91152"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91146"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91147"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91148"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Classification of the Published </a:t>
            </a:r>
            <a:r>
              <a:rPr lang="en-US" sz="2400" b="1" i="1" dirty="0">
                <a:solidFill>
                  <a:schemeClr val="tx2"/>
                </a:solidFill>
                <a:effectLst>
                  <a:outerShdw blurRad="38100" dist="38100" dir="2700000" algn="tl">
                    <a:srgbClr val="000000"/>
                  </a:outerShdw>
                </a:effectLst>
                <a:latin typeface="+mj-lt"/>
                <a:ea typeface="+mj-ea"/>
                <a:cs typeface="+mj-cs"/>
              </a:rPr>
              <a:t>Works</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3013075"/>
            <a:ext cx="9144000" cy="1570038"/>
          </a:xfrm>
          <a:prstGeom prst="rect">
            <a:avLst/>
          </a:prstGeom>
        </p:spPr>
        <p:txBody>
          <a:bodyPr>
            <a:spAutoFit/>
          </a:bodyPr>
          <a:lstStyle/>
          <a:p>
            <a:pPr algn="just">
              <a:defRPr/>
            </a:pPr>
            <a:r>
              <a:rPr lang="en-US" sz="2400" b="1" i="1" dirty="0">
                <a:effectLst>
                  <a:outerShdw blurRad="38100" dist="38100" dir="2700000" algn="tl">
                    <a:srgbClr val="000000"/>
                  </a:outerShdw>
                </a:effectLst>
              </a:rPr>
              <a:t>“Climatic Identity” has been defined concerning which information should be reported in the commonly formatted records for further discussion and data base preparation prior to climate change modeling</a:t>
            </a:r>
            <a:r>
              <a:rPr lang="tr-TR" sz="2400" b="1" i="1" dirty="0">
                <a:effectLst>
                  <a:outerShdw blurRad="38100" dist="38100" dir="2700000" algn="tl">
                    <a:srgbClr val="000000"/>
                  </a:outerShdw>
                </a:effectLst>
              </a:rPr>
              <a:t> (</a:t>
            </a:r>
            <a:r>
              <a:rPr lang="en-US" sz="2400" b="1" i="1" dirty="0">
                <a:effectLst>
                  <a:outerShdw blurRad="38100" dist="38100" dir="2700000" algn="tl">
                    <a:srgbClr val="000000"/>
                  </a:outerShdw>
                </a:effectLst>
              </a:rPr>
              <a:t>Table 3).</a:t>
            </a:r>
          </a:p>
        </p:txBody>
      </p:sp>
      <p:sp>
        <p:nvSpPr>
          <p:cNvPr id="23" name="Rectangle 3"/>
          <p:cNvSpPr txBox="1">
            <a:spLocks noRot="1" noChangeArrowheads="1"/>
          </p:cNvSpPr>
          <p:nvPr/>
        </p:nvSpPr>
        <p:spPr bwMode="auto">
          <a:xfrm>
            <a:off x="0" y="24955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Climate Change and </a:t>
            </a:r>
            <a:r>
              <a:rPr lang="en-US" sz="2400" b="1" i="1" dirty="0">
                <a:solidFill>
                  <a:schemeClr val="tx2"/>
                </a:solidFill>
                <a:effectLst>
                  <a:outerShdw blurRad="38100" dist="38100" dir="2700000" algn="tl">
                    <a:srgbClr val="000000"/>
                  </a:outerShdw>
                </a:effectLst>
                <a:latin typeface="+mj-lt"/>
                <a:ea typeface="+mj-ea"/>
                <a:cs typeface="+mj-cs"/>
              </a:rPr>
              <a:t>Climate Identity</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91160"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A REVIEW ON PUBLISHED STUDIES MADE ON GLOBAL CLIMATE CHANGE</a:t>
            </a:r>
          </a:p>
        </p:txBody>
      </p:sp>
      <p:grpSp>
        <p:nvGrpSpPr>
          <p:cNvPr id="92168" name="Group 113"/>
          <p:cNvGrpSpPr>
            <a:grpSpLocks/>
          </p:cNvGrpSpPr>
          <p:nvPr/>
        </p:nvGrpSpPr>
        <p:grpSpPr bwMode="auto">
          <a:xfrm>
            <a:off x="11113" y="0"/>
            <a:ext cx="9126537" cy="1119188"/>
            <a:chOff x="7" y="0"/>
            <a:chExt cx="5749" cy="705"/>
          </a:xfrm>
        </p:grpSpPr>
        <p:sp>
          <p:nvSpPr>
            <p:cNvPr id="92176"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92170"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92171"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92172"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1" name="Rectangle 3"/>
          <p:cNvSpPr txBox="1">
            <a:spLocks noRot="1" noChangeArrowheads="1"/>
          </p:cNvSpPr>
          <p:nvPr/>
        </p:nvSpPr>
        <p:spPr bwMode="auto">
          <a:xfrm>
            <a:off x="0" y="20002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Classification of the Published </a:t>
            </a:r>
            <a:r>
              <a:rPr lang="en-US" sz="2400" b="1" i="1" dirty="0">
                <a:solidFill>
                  <a:schemeClr val="tx2"/>
                </a:solidFill>
                <a:effectLst>
                  <a:outerShdw blurRad="38100" dist="38100" dir="2700000" algn="tl">
                    <a:srgbClr val="000000"/>
                  </a:outerShdw>
                </a:effectLst>
                <a:latin typeface="+mj-lt"/>
                <a:ea typeface="+mj-ea"/>
                <a:cs typeface="+mj-cs"/>
              </a:rPr>
              <a:t>Works</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22" name="21 Dikdörtgen"/>
          <p:cNvSpPr/>
          <p:nvPr/>
        </p:nvSpPr>
        <p:spPr>
          <a:xfrm>
            <a:off x="0" y="3013075"/>
            <a:ext cx="9144000" cy="1938338"/>
          </a:xfrm>
          <a:prstGeom prst="rect">
            <a:avLst/>
          </a:prstGeom>
        </p:spPr>
        <p:txBody>
          <a:bodyPr>
            <a:spAutoFit/>
          </a:bodyPr>
          <a:lstStyle/>
          <a:p>
            <a:pPr algn="just">
              <a:defRPr/>
            </a:pPr>
            <a:r>
              <a:rPr lang="en-US" sz="2400" b="1" i="1" dirty="0">
                <a:effectLst>
                  <a:outerShdw blurRad="38100" dist="38100" dir="2700000" algn="tl">
                    <a:srgbClr val="000000"/>
                  </a:outerShdw>
                </a:effectLst>
              </a:rPr>
              <a:t>The changes in climate are expressed by the climatic parameters such as temperature, wind speed, rainfall, humidity, evaporation, snow, and snow melt e</a:t>
            </a:r>
            <a:r>
              <a:rPr lang="tr-TR" sz="2400" b="1" i="1" dirty="0">
                <a:effectLst>
                  <a:outerShdw blurRad="38100" dist="38100" dir="2700000" algn="tl">
                    <a:srgbClr val="000000"/>
                  </a:outerShdw>
                </a:effectLst>
              </a:rPr>
              <a:t>t</a:t>
            </a:r>
            <a:r>
              <a:rPr lang="en-US" sz="2400" b="1" i="1" dirty="0">
                <a:effectLst>
                  <a:outerShdw blurRad="38100" dist="38100" dir="2700000" algn="tl">
                    <a:srgbClr val="000000"/>
                  </a:outerShdw>
                </a:effectLst>
              </a:rPr>
              <a:t>c. The climate change processes vary according to both location and the time period, which necessitates local identifications. </a:t>
            </a:r>
            <a:endParaRPr lang="tr-TR" sz="2400" b="1" i="1" dirty="0">
              <a:effectLst>
                <a:outerShdw blurRad="38100" dist="38100" dir="2700000" algn="tl">
                  <a:srgbClr val="000000"/>
                </a:outerShdw>
              </a:effectLst>
            </a:endParaRPr>
          </a:p>
        </p:txBody>
      </p:sp>
      <p:sp>
        <p:nvSpPr>
          <p:cNvPr id="23" name="Rectangle 3"/>
          <p:cNvSpPr txBox="1">
            <a:spLocks noRot="1" noChangeArrowheads="1"/>
          </p:cNvSpPr>
          <p:nvPr/>
        </p:nvSpPr>
        <p:spPr bwMode="auto">
          <a:xfrm>
            <a:off x="0" y="2495550"/>
            <a:ext cx="9144000" cy="647700"/>
          </a:xfrm>
          <a:prstGeom prst="rect">
            <a:avLst/>
          </a:prstGeom>
          <a:noFill/>
          <a:ln w="9525">
            <a:noFill/>
            <a:miter lim="800000"/>
            <a:headEnd/>
            <a:tailEnd/>
          </a:ln>
          <a:effectLst/>
        </p:spPr>
        <p:txBody>
          <a:bodyPr anchor="ctr"/>
          <a:lstStyle/>
          <a:p>
            <a:pPr eaLnBrk="1" hangingPunct="1">
              <a:defRPr/>
            </a:pPr>
            <a:r>
              <a:rPr lang="en-US" sz="2400" b="1" i="1" dirty="0">
                <a:solidFill>
                  <a:schemeClr val="tx2"/>
                </a:solidFill>
                <a:effectLst>
                  <a:outerShdw blurRad="38100" dist="38100" dir="2700000" algn="tl">
                    <a:srgbClr val="000000"/>
                  </a:outerShdw>
                </a:effectLst>
                <a:latin typeface="+mj-lt"/>
                <a:ea typeface="+mj-ea"/>
                <a:cs typeface="+mj-cs"/>
              </a:rPr>
              <a:t>Climate Change and </a:t>
            </a:r>
            <a:r>
              <a:rPr lang="en-US" sz="2400" b="1" i="1" dirty="0">
                <a:solidFill>
                  <a:schemeClr val="tx2"/>
                </a:solidFill>
                <a:effectLst>
                  <a:outerShdw blurRad="38100" dist="38100" dir="2700000" algn="tl">
                    <a:srgbClr val="000000"/>
                  </a:outerShdw>
                </a:effectLst>
                <a:latin typeface="+mj-lt"/>
                <a:ea typeface="+mj-ea"/>
                <a:cs typeface="+mj-cs"/>
              </a:rPr>
              <a:t>Climate Identity</a:t>
            </a:r>
            <a:endParaRPr lang="en-US" sz="2400" b="1" i="1" dirty="0">
              <a:solidFill>
                <a:schemeClr val="tx2"/>
              </a:solidFill>
              <a:effectLst>
                <a:outerShdw blurRad="38100" dist="38100" dir="2700000" algn="tl">
                  <a:srgbClr val="000000"/>
                </a:outerShdw>
              </a:effectLst>
              <a:latin typeface="+mj-lt"/>
              <a:ea typeface="+mj-ea"/>
              <a:cs typeface="+mj-cs"/>
            </a:endParaRPr>
          </a:p>
        </p:txBody>
      </p:sp>
      <p:sp>
        <p:nvSpPr>
          <p:cNvPr id="92184"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3"/>
          <p:cNvSpPr>
            <a:spLocks noGrp="1" noRot="1" noChangeArrowheads="1"/>
          </p:cNvSpPr>
          <p:nvPr>
            <p:ph type="ctrTitle"/>
          </p:nvPr>
        </p:nvSpPr>
        <p:spPr>
          <a:xfrm>
            <a:off x="395288" y="1196975"/>
            <a:ext cx="8353425" cy="287338"/>
          </a:xfrm>
        </p:spPr>
        <p:txBody>
          <a:bodyPr/>
          <a:lstStyle/>
          <a:p>
            <a:pPr eaLnBrk="1" hangingPunct="1"/>
            <a:r>
              <a:rPr lang="en-US" sz="1800" b="1" i="1" smtClean="0">
                <a:solidFill>
                  <a:schemeClr val="tx1"/>
                </a:solidFill>
                <a:effectLst/>
              </a:rPr>
              <a:t>Table 3 An example for climatic identity</a:t>
            </a:r>
          </a:p>
        </p:txBody>
      </p:sp>
      <p:pic>
        <p:nvPicPr>
          <p:cNvPr id="93187" name="Picture 10"/>
          <p:cNvPicPr>
            <a:picLocks noChangeAspect="1" noChangeArrowheads="1"/>
          </p:cNvPicPr>
          <p:nvPr/>
        </p:nvPicPr>
        <p:blipFill>
          <a:blip r:embed="rId2" cstate="print"/>
          <a:srcRect/>
          <a:stretch>
            <a:fillRect/>
          </a:stretch>
        </p:blipFill>
        <p:spPr bwMode="auto">
          <a:xfrm>
            <a:off x="49213" y="1516063"/>
            <a:ext cx="9043987" cy="4865687"/>
          </a:xfrm>
          <a:prstGeom prst="rect">
            <a:avLst/>
          </a:prstGeom>
          <a:noFill/>
          <a:ln w="19050">
            <a:solidFill>
              <a:srgbClr val="000000"/>
            </a:solidFill>
            <a:miter lim="800000"/>
            <a:headEnd/>
            <a:tailEnd/>
          </a:ln>
        </p:spPr>
      </p:pic>
      <p:grpSp>
        <p:nvGrpSpPr>
          <p:cNvPr id="93193" name="Group 113"/>
          <p:cNvGrpSpPr>
            <a:grpSpLocks/>
          </p:cNvGrpSpPr>
          <p:nvPr/>
        </p:nvGrpSpPr>
        <p:grpSpPr bwMode="auto">
          <a:xfrm>
            <a:off x="11113" y="0"/>
            <a:ext cx="9126537" cy="1119188"/>
            <a:chOff x="7" y="0"/>
            <a:chExt cx="5749" cy="705"/>
          </a:xfrm>
        </p:grpSpPr>
        <p:sp>
          <p:nvSpPr>
            <p:cNvPr id="93198"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3"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93195" name="Picture 34"/>
          <p:cNvPicPr>
            <a:picLocks noChangeAspect="1" noChangeArrowheads="1"/>
          </p:cNvPicPr>
          <p:nvPr/>
        </p:nvPicPr>
        <p:blipFill>
          <a:blip r:embed="rId4" cstate="print"/>
          <a:srcRect/>
          <a:stretch>
            <a:fillRect/>
          </a:stretch>
        </p:blipFill>
        <p:spPr bwMode="auto">
          <a:xfrm>
            <a:off x="8072438" y="104775"/>
            <a:ext cx="1046162" cy="900113"/>
          </a:xfrm>
          <a:prstGeom prst="rect">
            <a:avLst/>
          </a:prstGeom>
          <a:noFill/>
          <a:ln w="9525">
            <a:noFill/>
            <a:miter lim="800000"/>
            <a:headEnd/>
            <a:tailEnd/>
          </a:ln>
        </p:spPr>
      </p:pic>
      <p:pic>
        <p:nvPicPr>
          <p:cNvPr id="93196" name="Picture 34"/>
          <p:cNvPicPr>
            <a:picLocks noChangeAspect="1" noChangeArrowheads="1"/>
          </p:cNvPicPr>
          <p:nvPr/>
        </p:nvPicPr>
        <p:blipFill>
          <a:blip r:embed="rId4" cstate="print"/>
          <a:srcRect/>
          <a:stretch>
            <a:fillRect/>
          </a:stretch>
        </p:blipFill>
        <p:spPr bwMode="auto">
          <a:xfrm>
            <a:off x="12700" y="100013"/>
            <a:ext cx="1046163" cy="900112"/>
          </a:xfrm>
          <a:prstGeom prst="rect">
            <a:avLst/>
          </a:prstGeom>
          <a:noFill/>
          <a:ln w="9525">
            <a:noFill/>
            <a:miter lim="800000"/>
            <a:headEnd/>
            <a:tailEnd/>
          </a:ln>
        </p:spPr>
      </p:pic>
      <p:pic>
        <p:nvPicPr>
          <p:cNvPr id="93197" name="36 Resim"/>
          <p:cNvPicPr preferRelativeResize="0">
            <a:picLocks noChangeAspect="1" noChangeArrowheads="1"/>
          </p:cNvPicPr>
          <p:nvPr/>
        </p:nvPicPr>
        <p:blipFill>
          <a:blip r:embed="rId5" cstate="print"/>
          <a:srcRect/>
          <a:stretch>
            <a:fillRect/>
          </a:stretch>
        </p:blipFill>
        <p:spPr bwMode="auto">
          <a:xfrm>
            <a:off x="1714500" y="428625"/>
            <a:ext cx="539750" cy="539750"/>
          </a:xfrm>
          <a:prstGeom prst="rect">
            <a:avLst/>
          </a:prstGeom>
          <a:noFill/>
          <a:ln w="9525">
            <a:noFill/>
            <a:miter lim="800000"/>
            <a:headEnd/>
            <a:tailEnd/>
          </a:ln>
        </p:spPr>
      </p:pic>
      <p:sp>
        <p:nvSpPr>
          <p:cNvPr id="93206"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6"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7" action="ppaction://hlinksldjump"/>
              </a:rPr>
              <a:t>ABSTRACT</a:t>
            </a:r>
            <a:r>
              <a:rPr lang="tr-TR" sz="1300" b="1" i="1">
                <a:latin typeface="Tahoma" pitchFamily="34" charset="0"/>
              </a:rPr>
              <a:t> </a:t>
            </a:r>
            <a:r>
              <a:rPr lang="tr-TR" sz="1300" b="1" i="1">
                <a:latin typeface="Tahoma" pitchFamily="34" charset="0"/>
                <a:hlinkClick r:id="rId8" action="ppaction://hlinksldjump"/>
              </a:rPr>
              <a:t>INTRO</a:t>
            </a:r>
            <a:r>
              <a:rPr lang="tr-TR" sz="1300" b="1" i="1">
                <a:latin typeface="Tahoma" pitchFamily="34" charset="0"/>
                <a:hlinkClick r:id="" action="ppaction://noaction"/>
              </a:rPr>
              <a:t> </a:t>
            </a:r>
            <a:r>
              <a:rPr lang="tr-TR" sz="1300" b="1" i="1"/>
              <a:t>  </a:t>
            </a:r>
            <a:r>
              <a:rPr lang="tr-TR" sz="1300" b="1" i="1">
                <a:hlinkClick r:id="rId9" action="ppaction://hlinksldjump"/>
              </a:rPr>
              <a:t>1</a:t>
            </a:r>
            <a:r>
              <a:rPr lang="tr-TR" sz="1300" b="1" i="1"/>
              <a:t>   </a:t>
            </a:r>
            <a:r>
              <a:rPr lang="tr-TR" sz="1300" b="1" i="1">
                <a:hlinkClick r:id="rId10" action="ppaction://hlinksldjump"/>
              </a:rPr>
              <a:t>2</a:t>
            </a:r>
            <a:r>
              <a:rPr lang="tr-TR" sz="1300" b="1" i="1"/>
              <a:t>   </a:t>
            </a:r>
            <a:r>
              <a:rPr lang="tr-TR" sz="1300" b="1" i="1">
                <a:latin typeface="Tahoma" pitchFamily="34" charset="0"/>
                <a:hlinkClick r:id="rId11" action="ppaction://hlinksldjump"/>
              </a:rPr>
              <a:t>REV</a:t>
            </a:r>
            <a:r>
              <a:rPr lang="tr-TR" sz="1300" b="1" i="1">
                <a:latin typeface="Tahoma" pitchFamily="34" charset="0"/>
              </a:rPr>
              <a:t> </a:t>
            </a:r>
            <a:r>
              <a:rPr lang="tr-TR" sz="1300" b="1" i="1"/>
              <a:t>   </a:t>
            </a:r>
            <a:r>
              <a:rPr lang="tr-TR" sz="1300" b="1" i="1">
                <a:hlinkClick r:id="rId11" action="ppaction://hlinksldjump"/>
              </a:rPr>
              <a:t>3</a:t>
            </a:r>
            <a:r>
              <a:rPr lang="tr-TR" sz="1300" b="1" i="1"/>
              <a:t>   </a:t>
            </a:r>
            <a:r>
              <a:rPr lang="tr-TR" sz="1300" b="1" i="1">
                <a:hlinkClick r:id="rId12" action="ppaction://hlinksldjump"/>
              </a:rPr>
              <a:t>4</a:t>
            </a:r>
            <a:r>
              <a:rPr lang="tr-TR" sz="1300" b="1" i="1"/>
              <a:t>   </a:t>
            </a:r>
            <a:r>
              <a:rPr lang="tr-TR" sz="1300" b="1" i="1">
                <a:hlinkClick r:id="rId13" action="ppaction://hlinksldjump"/>
              </a:rPr>
              <a:t>5</a:t>
            </a:r>
            <a:r>
              <a:rPr lang="tr-TR" sz="1300" b="1" i="1"/>
              <a:t>   </a:t>
            </a:r>
            <a:r>
              <a:rPr lang="tr-TR" sz="1300" b="1" i="1">
                <a:hlinkClick r:id="rId14" action="ppaction://hlinksldjump"/>
              </a:rPr>
              <a:t>6</a:t>
            </a:r>
            <a:r>
              <a:rPr lang="tr-TR" sz="1300" b="1" i="1"/>
              <a:t>  </a:t>
            </a:r>
            <a:r>
              <a:rPr lang="tr-TR" sz="1300" b="1" i="1">
                <a:hlinkClick r:id="rId15" action="ppaction://hlinksldjump"/>
              </a:rPr>
              <a:t>7</a:t>
            </a:r>
            <a:r>
              <a:rPr lang="tr-TR" sz="1300" b="1" i="1"/>
              <a:t>   </a:t>
            </a:r>
            <a:r>
              <a:rPr lang="tr-TR" sz="1300" b="1" i="1">
                <a:hlinkClick r:id="rId16" action="ppaction://hlinksldjump"/>
              </a:rPr>
              <a:t>8</a:t>
            </a:r>
            <a:r>
              <a:rPr lang="tr-TR" sz="1300" b="1" i="1"/>
              <a:t>   </a:t>
            </a:r>
            <a:r>
              <a:rPr lang="tr-TR" sz="1300" b="1" i="1">
                <a:hlinkClick r:id="rId17" action="ppaction://hlinksldjump"/>
              </a:rPr>
              <a:t>9</a:t>
            </a:r>
            <a:r>
              <a:rPr lang="tr-TR" sz="1300" b="1" i="1"/>
              <a:t>   </a:t>
            </a:r>
            <a:r>
              <a:rPr lang="tr-TR" sz="1300" b="1" i="1">
                <a:hlinkClick r:id="rId18" action="ppaction://hlinksldjump"/>
              </a:rPr>
              <a:t>10</a:t>
            </a:r>
            <a:r>
              <a:rPr lang="tr-TR" sz="1300" b="1" i="1"/>
              <a:t>  </a:t>
            </a:r>
            <a:r>
              <a:rPr lang="tr-TR" sz="1300" b="1" i="1">
                <a:latin typeface="Tahoma" pitchFamily="34" charset="0"/>
                <a:hlinkClick r:id="rId19" action="ppaction://hlinksldjump"/>
              </a:rPr>
              <a:t>CONC&amp;DISC</a:t>
            </a:r>
            <a:r>
              <a:rPr lang="tr-TR" sz="1300" b="1" i="1">
                <a:latin typeface="Tahoma" pitchFamily="34" charset="0"/>
              </a:rPr>
              <a:t> </a:t>
            </a:r>
            <a:r>
              <a:rPr lang="tr-TR" sz="1300" b="1" i="1">
                <a:latin typeface="Tahoma" pitchFamily="34" charset="0"/>
                <a:hlinkClick r:id="rId20"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CONCLUSIONS AND RECOMMENDATIONS IN 15 QUESTIONS</a:t>
            </a:r>
          </a:p>
        </p:txBody>
      </p:sp>
      <p:grpSp>
        <p:nvGrpSpPr>
          <p:cNvPr id="94216" name="Group 113"/>
          <p:cNvGrpSpPr>
            <a:grpSpLocks/>
          </p:cNvGrpSpPr>
          <p:nvPr/>
        </p:nvGrpSpPr>
        <p:grpSpPr bwMode="auto">
          <a:xfrm>
            <a:off x="11113" y="0"/>
            <a:ext cx="9126537" cy="1119188"/>
            <a:chOff x="7" y="0"/>
            <a:chExt cx="5749" cy="705"/>
          </a:xfrm>
        </p:grpSpPr>
        <p:sp>
          <p:nvSpPr>
            <p:cNvPr id="94222"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94218"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94219"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94220"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2" name="21 Dikdörtgen"/>
          <p:cNvSpPr/>
          <p:nvPr/>
        </p:nvSpPr>
        <p:spPr>
          <a:xfrm>
            <a:off x="0" y="2000250"/>
            <a:ext cx="9144000" cy="2678113"/>
          </a:xfrm>
          <a:prstGeom prst="rect">
            <a:avLst/>
          </a:prstGeom>
        </p:spPr>
        <p:txBody>
          <a:bodyPr>
            <a:spAutoFit/>
          </a:bodyPr>
          <a:lstStyle/>
          <a:p>
            <a:pPr algn="just">
              <a:defRPr/>
            </a:pPr>
            <a:r>
              <a:rPr lang="en-US" sz="2400" b="1" i="1" dirty="0">
                <a:effectLst>
                  <a:outerShdw blurRad="38100" dist="38100" dir="2700000" algn="tl">
                    <a:srgbClr val="000000"/>
                  </a:outerShdw>
                </a:effectLst>
              </a:rPr>
              <a:t>As the conclusion, it is possible to say according to most researches “the earth has a fever”. Although almost all scientists believe that the problem is present, however there is not a clear or strong agreement on the sizes, the effects as well as the reasons of the existing global problem. Therefore, “why”, “how”, and “how much” questions can be listed among unanswered questions.</a:t>
            </a:r>
            <a:endParaRPr lang="tr-TR" sz="2400" b="1" i="1" dirty="0">
              <a:effectLst>
                <a:outerShdw blurRad="38100" dist="38100" dir="2700000" algn="tl">
                  <a:srgbClr val="000000"/>
                </a:outerShdw>
              </a:effectLst>
            </a:endParaRPr>
          </a:p>
        </p:txBody>
      </p:sp>
      <p:sp>
        <p:nvSpPr>
          <p:cNvPr id="94230"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CONCLUSIONS AND RECOMMENDATIONS IN 15 QUESTIONS</a:t>
            </a:r>
          </a:p>
        </p:txBody>
      </p:sp>
      <p:grpSp>
        <p:nvGrpSpPr>
          <p:cNvPr id="95240" name="Group 113"/>
          <p:cNvGrpSpPr>
            <a:grpSpLocks/>
          </p:cNvGrpSpPr>
          <p:nvPr/>
        </p:nvGrpSpPr>
        <p:grpSpPr bwMode="auto">
          <a:xfrm>
            <a:off x="11113" y="0"/>
            <a:ext cx="9126537" cy="1119188"/>
            <a:chOff x="7" y="0"/>
            <a:chExt cx="5749" cy="705"/>
          </a:xfrm>
        </p:grpSpPr>
        <p:sp>
          <p:nvSpPr>
            <p:cNvPr id="95246"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95242"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95243"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95244"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2" name="21 Dikdörtgen"/>
          <p:cNvSpPr/>
          <p:nvPr/>
        </p:nvSpPr>
        <p:spPr>
          <a:xfrm>
            <a:off x="0" y="2000250"/>
            <a:ext cx="9144000" cy="2308225"/>
          </a:xfrm>
          <a:prstGeom prst="rect">
            <a:avLst/>
          </a:prstGeom>
        </p:spPr>
        <p:txBody>
          <a:bodyPr>
            <a:spAutoFit/>
          </a:bodyPr>
          <a:lstStyle/>
          <a:p>
            <a:pPr algn="just">
              <a:defRPr/>
            </a:pPr>
            <a:r>
              <a:rPr lang="en-US" sz="2400" b="1" i="1" dirty="0">
                <a:effectLst>
                  <a:outerShdw blurRad="38100" dist="38100" dir="2700000" algn="tl">
                    <a:srgbClr val="000000"/>
                  </a:outerShdw>
                </a:effectLst>
              </a:rPr>
              <a:t>Accordingly the published works or the related researchers can be classified into three groups: 1) who put forward evidences on the existence of the global warming or global climate change, 2) who believes that the problem exists, however has several doubts in its results and reasons, and 3) who has doubts in existence of the problem.</a:t>
            </a:r>
            <a:endParaRPr lang="tr-TR" sz="2400" b="1" i="1" dirty="0">
              <a:effectLst>
                <a:outerShdw blurRad="38100" dist="38100" dir="2700000" algn="tl">
                  <a:srgbClr val="000000"/>
                </a:outerShdw>
              </a:effectLst>
            </a:endParaRPr>
          </a:p>
        </p:txBody>
      </p:sp>
      <p:sp>
        <p:nvSpPr>
          <p:cNvPr id="95254"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CONCLUSIONS AND RECOMMENDATIONS IN 15 QUESTIONS</a:t>
            </a:r>
          </a:p>
        </p:txBody>
      </p:sp>
      <p:grpSp>
        <p:nvGrpSpPr>
          <p:cNvPr id="96264" name="Group 113"/>
          <p:cNvGrpSpPr>
            <a:grpSpLocks/>
          </p:cNvGrpSpPr>
          <p:nvPr/>
        </p:nvGrpSpPr>
        <p:grpSpPr bwMode="auto">
          <a:xfrm>
            <a:off x="11113" y="0"/>
            <a:ext cx="9126537" cy="1119188"/>
            <a:chOff x="7" y="0"/>
            <a:chExt cx="5749" cy="705"/>
          </a:xfrm>
        </p:grpSpPr>
        <p:sp>
          <p:nvSpPr>
            <p:cNvPr id="96270"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96266"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96267"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96268"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2" name="21 Dikdörtgen"/>
          <p:cNvSpPr/>
          <p:nvPr/>
        </p:nvSpPr>
        <p:spPr>
          <a:xfrm>
            <a:off x="0" y="2000250"/>
            <a:ext cx="9144000" cy="3046413"/>
          </a:xfrm>
          <a:prstGeom prst="rect">
            <a:avLst/>
          </a:prstGeom>
        </p:spPr>
        <p:txBody>
          <a:bodyPr>
            <a:spAutoFit/>
          </a:bodyPr>
          <a:lstStyle/>
          <a:p>
            <a:pPr algn="just">
              <a:defRPr/>
            </a:pPr>
            <a:r>
              <a:rPr lang="en-US" sz="2400" b="1" i="1" dirty="0">
                <a:effectLst>
                  <a:outerShdw blurRad="38100" dist="38100" dir="2700000" algn="tl">
                    <a:srgbClr val="000000"/>
                  </a:outerShdw>
                </a:effectLst>
              </a:rPr>
              <a:t>Similarly mainly two different ways for the problem solution are proposed: 1) reduction in the greenhouse gases (this is an approach of the Kyoto Protocol seems to be a reason of the believing in human activities that affect the global climate change as reported by IPCC), 2) adaptation to the Blue Planet’s new conditions (this approach seems to be a reason of the believing in natural events (phenomenon) that affect the global climate change).</a:t>
            </a:r>
            <a:endParaRPr lang="tr-TR" sz="2400" b="1" i="1" dirty="0">
              <a:effectLst>
                <a:outerShdw blurRad="38100" dist="38100" dir="2700000" algn="tl">
                  <a:srgbClr val="000000"/>
                </a:outerShdw>
              </a:effectLst>
            </a:endParaRPr>
          </a:p>
        </p:txBody>
      </p:sp>
      <p:sp>
        <p:nvSpPr>
          <p:cNvPr id="96278"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CONCLUSIONS AND RECOMMENDATIONS IN 15 QUESTIONS</a:t>
            </a:r>
          </a:p>
        </p:txBody>
      </p:sp>
      <p:grpSp>
        <p:nvGrpSpPr>
          <p:cNvPr id="97288" name="Group 113"/>
          <p:cNvGrpSpPr>
            <a:grpSpLocks/>
          </p:cNvGrpSpPr>
          <p:nvPr/>
        </p:nvGrpSpPr>
        <p:grpSpPr bwMode="auto">
          <a:xfrm>
            <a:off x="11113" y="0"/>
            <a:ext cx="9126537" cy="1119188"/>
            <a:chOff x="7" y="0"/>
            <a:chExt cx="5749" cy="705"/>
          </a:xfrm>
        </p:grpSpPr>
        <p:sp>
          <p:nvSpPr>
            <p:cNvPr id="97294"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97290"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97291"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97292"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2" name="21 Dikdörtgen"/>
          <p:cNvSpPr/>
          <p:nvPr/>
        </p:nvSpPr>
        <p:spPr>
          <a:xfrm>
            <a:off x="0" y="2000250"/>
            <a:ext cx="9144000" cy="830263"/>
          </a:xfrm>
          <a:prstGeom prst="rect">
            <a:avLst/>
          </a:prstGeom>
        </p:spPr>
        <p:txBody>
          <a:bodyPr>
            <a:spAutoFit/>
          </a:bodyPr>
          <a:lstStyle/>
          <a:p>
            <a:pPr algn="just">
              <a:defRPr/>
            </a:pPr>
            <a:r>
              <a:rPr lang="en-US" sz="2400" b="1" i="1" dirty="0">
                <a:effectLst>
                  <a:outerShdw blurRad="38100" dist="38100" dir="2700000" algn="tl">
                    <a:srgbClr val="000000"/>
                  </a:outerShdw>
                </a:effectLst>
              </a:rPr>
              <a:t>On the other hand the problem should be discussed in the following 15 questions:</a:t>
            </a:r>
            <a:endParaRPr lang="tr-TR" sz="2400" b="1" i="1" dirty="0">
              <a:effectLst>
                <a:outerShdw blurRad="38100" dist="38100" dir="2700000" algn="tl">
                  <a:srgbClr val="000000"/>
                </a:outerShdw>
              </a:effectLst>
            </a:endParaRPr>
          </a:p>
        </p:txBody>
      </p:sp>
      <p:sp>
        <p:nvSpPr>
          <p:cNvPr id="97302"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CONCLUSIONS AND RECOMMENDATIONS IN 15 QUESTIONS</a:t>
            </a:r>
          </a:p>
        </p:txBody>
      </p:sp>
      <p:grpSp>
        <p:nvGrpSpPr>
          <p:cNvPr id="98312" name="Group 113"/>
          <p:cNvGrpSpPr>
            <a:grpSpLocks/>
          </p:cNvGrpSpPr>
          <p:nvPr/>
        </p:nvGrpSpPr>
        <p:grpSpPr bwMode="auto">
          <a:xfrm>
            <a:off x="11113" y="0"/>
            <a:ext cx="9126537" cy="1119188"/>
            <a:chOff x="7" y="0"/>
            <a:chExt cx="5749" cy="705"/>
          </a:xfrm>
        </p:grpSpPr>
        <p:sp>
          <p:nvSpPr>
            <p:cNvPr id="98318"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98314"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98315"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98316"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2" name="21 Dikdörtgen"/>
          <p:cNvSpPr/>
          <p:nvPr/>
        </p:nvSpPr>
        <p:spPr>
          <a:xfrm>
            <a:off x="0" y="2000250"/>
            <a:ext cx="9144000" cy="3743325"/>
          </a:xfrm>
          <a:prstGeom prst="rect">
            <a:avLst/>
          </a:prstGeom>
        </p:spPr>
        <p:txBody>
          <a:bodyPr>
            <a:spAutoFit/>
          </a:bodyPr>
          <a:lstStyle/>
          <a:p>
            <a:pPr algn="just">
              <a:buFont typeface="Arial" charset="0"/>
              <a:buChar char="•"/>
            </a:pPr>
            <a:r>
              <a:rPr lang="en-US" sz="2400" b="1" i="1">
                <a:effectLst>
                  <a:outerShdw blurRad="38100" dist="38100" dir="2700000" algn="tl">
                    <a:srgbClr val="000000"/>
                  </a:outerShdw>
                </a:effectLst>
              </a:rPr>
              <a:t>Was there any hole or depletion in ozone layer</a:t>
            </a:r>
            <a:r>
              <a:rPr lang="tr-TR" sz="2400" b="1" i="1">
                <a:effectLst>
                  <a:outerShdw blurRad="38100" dist="38100" dir="2700000" algn="tl">
                    <a:srgbClr val="000000"/>
                  </a:outerShdw>
                </a:effectLst>
              </a:rPr>
              <a:t> </a:t>
            </a:r>
            <a:r>
              <a:rPr lang="en-US" sz="2400" b="1" i="1">
                <a:effectLst>
                  <a:outerShdw blurRad="38100" dist="38100" dir="2700000" algn="tl">
                    <a:srgbClr val="000000"/>
                  </a:outerShdw>
                </a:effectLst>
              </a:rPr>
              <a:t>in the past?</a:t>
            </a:r>
            <a:endParaRPr lang="tr-TR" sz="2400" b="1" i="1">
              <a:effectLst>
                <a:outerShdw blurRad="38100" dist="38100" dir="2700000" algn="tl">
                  <a:srgbClr val="000000"/>
                </a:outerShdw>
              </a:effectLst>
            </a:endParaRPr>
          </a:p>
          <a:p>
            <a:pPr algn="just">
              <a:buFont typeface="Arial" charset="0"/>
              <a:buChar char="•"/>
            </a:pPr>
            <a:r>
              <a:rPr lang="en-US" sz="2400" b="1" i="1">
                <a:effectLst>
                  <a:outerShdw blurRad="38100" dist="38100" dir="2700000" algn="tl">
                    <a:srgbClr val="000000"/>
                  </a:outerShdw>
                </a:effectLst>
              </a:rPr>
              <a:t>If yes, who repaired it and when was it repaired?</a:t>
            </a:r>
          </a:p>
          <a:p>
            <a:pPr algn="just">
              <a:buFont typeface="Arial" charset="0"/>
              <a:buChar char="•"/>
            </a:pPr>
            <a:r>
              <a:rPr lang="en-US" sz="2400" b="1" i="1">
                <a:effectLst>
                  <a:outerShdw blurRad="38100" dist="38100" dir="2700000" algn="tl">
                    <a:srgbClr val="000000"/>
                  </a:outerShdw>
                </a:effectLst>
              </a:rPr>
              <a:t>If no, why is it not globally in people’s agenda?</a:t>
            </a:r>
            <a:endParaRPr lang="tr-TR" sz="2400" b="1" i="1">
              <a:effectLst>
                <a:outerShdw blurRad="38100" dist="38100" dir="2700000" algn="tl">
                  <a:srgbClr val="000000"/>
                </a:outerShdw>
              </a:effectLst>
            </a:endParaRPr>
          </a:p>
          <a:p>
            <a:pPr algn="just">
              <a:buFont typeface="Arial" charset="0"/>
              <a:buChar char="•"/>
            </a:pPr>
            <a:r>
              <a:rPr lang="en-US" sz="2400" b="1" i="1">
                <a:effectLst>
                  <a:outerShdw blurRad="38100" dist="38100" dir="2700000" algn="tl">
                    <a:srgbClr val="000000"/>
                  </a:outerShdw>
                </a:effectLst>
              </a:rPr>
              <a:t>Does the OLD danger for human, other living, and environment in close, medium, and long term as much as GCC?</a:t>
            </a:r>
            <a:endParaRPr lang="tr-TR" sz="2400" b="1" i="1">
              <a:effectLst>
                <a:outerShdw blurRad="38100" dist="38100" dir="2700000" algn="tl">
                  <a:srgbClr val="000000"/>
                </a:outerShdw>
              </a:effectLst>
            </a:endParaRPr>
          </a:p>
          <a:p>
            <a:pPr algn="just">
              <a:buFont typeface="Arial" charset="0"/>
              <a:buChar char="•"/>
            </a:pPr>
            <a:r>
              <a:rPr lang="en-US" sz="2400" b="1" i="1">
                <a:effectLst>
                  <a:outerShdw blurRad="38100" dist="38100" dir="2700000" algn="tl">
                    <a:srgbClr val="000000"/>
                  </a:outerShdw>
                </a:effectLst>
              </a:rPr>
              <a:t>Are the effects of the depletion in the ozone layer clearly visible in the short term?</a:t>
            </a:r>
            <a:endParaRPr lang="tr-TR" sz="2400" b="1" i="1">
              <a:effectLst>
                <a:outerShdw blurRad="38100" dist="38100" dir="2700000" algn="tl">
                  <a:srgbClr val="000000"/>
                </a:outerShdw>
              </a:effectLst>
            </a:endParaRPr>
          </a:p>
          <a:p>
            <a:pPr algn="just">
              <a:buFont typeface="Arial" charset="0"/>
              <a:buChar char="•"/>
            </a:pPr>
            <a:r>
              <a:rPr lang="en-US" sz="2400" b="1" i="1">
                <a:effectLst>
                  <a:outerShdw blurRad="38100" dist="38100" dir="2700000" algn="tl">
                    <a:srgbClr val="000000"/>
                  </a:outerShdw>
                </a:effectLst>
              </a:rPr>
              <a:t>OLD has local or global effects?</a:t>
            </a:r>
            <a:endParaRPr lang="tr-TR" sz="2400" b="1" i="1">
              <a:effectLst>
                <a:outerShdw blurRad="38100" dist="38100" dir="2700000" algn="tl">
                  <a:srgbClr val="000000"/>
                </a:outerShdw>
              </a:effectLst>
            </a:endParaRPr>
          </a:p>
          <a:p>
            <a:pPr algn="just">
              <a:buFont typeface="Arial" charset="0"/>
              <a:buChar char="•"/>
            </a:pPr>
            <a:r>
              <a:rPr lang="en-US" sz="2400" b="1" i="1">
                <a:effectLst>
                  <a:outerShdw blurRad="38100" dist="38100" dir="2700000" algn="tl">
                    <a:srgbClr val="000000"/>
                  </a:outerShdw>
                </a:effectLst>
              </a:rPr>
              <a:t>Why the scientists have given “global warming” up?</a:t>
            </a:r>
            <a:endParaRPr lang="tr-TR" sz="2400" b="1" i="1">
              <a:effectLst>
                <a:outerShdw blurRad="38100" dist="38100" dir="2700000" algn="tl">
                  <a:srgbClr val="000000"/>
                </a:outerShdw>
              </a:effectLst>
            </a:endParaRPr>
          </a:p>
        </p:txBody>
      </p:sp>
      <p:sp>
        <p:nvSpPr>
          <p:cNvPr id="98326"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CONCLUSIONS AND RECOMMENDATIONS IN 15 QUESTIONS</a:t>
            </a:r>
          </a:p>
        </p:txBody>
      </p:sp>
      <p:grpSp>
        <p:nvGrpSpPr>
          <p:cNvPr id="99336" name="Group 113"/>
          <p:cNvGrpSpPr>
            <a:grpSpLocks/>
          </p:cNvGrpSpPr>
          <p:nvPr/>
        </p:nvGrpSpPr>
        <p:grpSpPr bwMode="auto">
          <a:xfrm>
            <a:off x="11113" y="0"/>
            <a:ext cx="9126537" cy="1119188"/>
            <a:chOff x="7" y="0"/>
            <a:chExt cx="5749" cy="705"/>
          </a:xfrm>
        </p:grpSpPr>
        <p:sp>
          <p:nvSpPr>
            <p:cNvPr id="99342"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99338"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99339"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99340"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2" name="21 Dikdörtgen"/>
          <p:cNvSpPr/>
          <p:nvPr/>
        </p:nvSpPr>
        <p:spPr>
          <a:xfrm>
            <a:off x="0" y="2000250"/>
            <a:ext cx="9144000" cy="3416300"/>
          </a:xfrm>
          <a:prstGeom prst="rect">
            <a:avLst/>
          </a:prstGeom>
        </p:spPr>
        <p:txBody>
          <a:bodyPr>
            <a:spAutoFit/>
          </a:bodyPr>
          <a:lstStyle/>
          <a:p>
            <a:pPr algn="just">
              <a:buFont typeface="Arial" pitchFamily="34" charset="0"/>
              <a:buChar char="•"/>
              <a:defRPr/>
            </a:pPr>
            <a:r>
              <a:rPr lang="tr-TR" sz="2400" b="1" i="1" dirty="0">
                <a:effectLst>
                  <a:outerShdw blurRad="38100" dist="38100" dir="2700000" algn="tl">
                    <a:srgbClr val="000000"/>
                  </a:outerShdw>
                </a:effectLst>
              </a:rPr>
              <a:t> </a:t>
            </a:r>
            <a:r>
              <a:rPr lang="en-US" sz="2400" b="1" i="1" dirty="0">
                <a:effectLst>
                  <a:outerShdw blurRad="38100" dist="38100" dir="2700000" algn="tl">
                    <a:srgbClr val="000000"/>
                  </a:outerShdw>
                </a:effectLst>
              </a:rPr>
              <a:t>Does global warming could not be proven?</a:t>
            </a:r>
            <a:endParaRPr lang="tr-TR" sz="2400" b="1" i="1" dirty="0">
              <a:effectLst>
                <a:outerShdw blurRad="38100" dist="38100" dir="2700000" algn="tl">
                  <a:srgbClr val="000000"/>
                </a:outerShdw>
              </a:effectLst>
            </a:endParaRPr>
          </a:p>
          <a:p>
            <a:pPr algn="just">
              <a:buFont typeface="Arial" pitchFamily="34" charset="0"/>
              <a:buChar char="•"/>
              <a:defRPr/>
            </a:pPr>
            <a:r>
              <a:rPr lang="tr-TR" sz="2400" b="1" i="1" dirty="0">
                <a:effectLst>
                  <a:outerShdw blurRad="38100" dist="38100" dir="2700000" algn="tl">
                    <a:srgbClr val="000000"/>
                  </a:outerShdw>
                </a:effectLst>
              </a:rPr>
              <a:t> </a:t>
            </a:r>
            <a:r>
              <a:rPr lang="en-US" sz="2400" b="1" i="1" dirty="0">
                <a:effectLst>
                  <a:outerShdw blurRad="38100" dist="38100" dir="2700000" algn="tl">
                    <a:srgbClr val="000000"/>
                  </a:outerShdw>
                </a:effectLst>
              </a:rPr>
              <a:t>Is the "global climate change" more meaningful, accurate, and inclusive?</a:t>
            </a:r>
            <a:endParaRPr lang="tr-TR" sz="2400" b="1" i="1" dirty="0">
              <a:effectLst>
                <a:outerShdw blurRad="38100" dist="38100" dir="2700000" algn="tl">
                  <a:srgbClr val="000000"/>
                </a:outerShdw>
              </a:effectLst>
            </a:endParaRPr>
          </a:p>
          <a:p>
            <a:pPr algn="just">
              <a:buFont typeface="Arial" pitchFamily="34" charset="0"/>
              <a:buChar char="•"/>
              <a:defRPr/>
            </a:pPr>
            <a:r>
              <a:rPr lang="tr-TR" sz="2400" b="1" i="1" dirty="0">
                <a:effectLst>
                  <a:outerShdw blurRad="38100" dist="38100" dir="2700000" algn="tl">
                    <a:srgbClr val="000000"/>
                  </a:outerShdw>
                </a:effectLst>
              </a:rPr>
              <a:t> </a:t>
            </a:r>
            <a:r>
              <a:rPr lang="en-US" sz="2400" b="1" i="1" dirty="0">
                <a:effectLst>
                  <a:outerShdw blurRad="38100" dist="38100" dir="2700000" algn="tl">
                    <a:srgbClr val="000000"/>
                  </a:outerShdw>
                </a:effectLst>
              </a:rPr>
              <a:t>Is it possible to forget the "Global climate change" just as "ozone depletion"?</a:t>
            </a:r>
            <a:endParaRPr lang="tr-TR" sz="2400" b="1" i="1" dirty="0">
              <a:effectLst>
                <a:outerShdw blurRad="38100" dist="38100" dir="2700000" algn="tl">
                  <a:srgbClr val="000000"/>
                </a:outerShdw>
              </a:effectLst>
            </a:endParaRPr>
          </a:p>
          <a:p>
            <a:pPr algn="just">
              <a:buFont typeface="Arial" pitchFamily="34" charset="0"/>
              <a:buChar char="•"/>
              <a:defRPr/>
            </a:pPr>
            <a:r>
              <a:rPr lang="tr-TR" sz="2400" b="1" i="1" dirty="0">
                <a:effectLst>
                  <a:outerShdw blurRad="38100" dist="38100" dir="2700000" algn="tl">
                    <a:srgbClr val="000000"/>
                  </a:outerShdw>
                </a:effectLst>
              </a:rPr>
              <a:t> Is </a:t>
            </a:r>
            <a:r>
              <a:rPr lang="en-US" sz="2400" b="1" i="1" dirty="0">
                <a:effectLst>
                  <a:outerShdw blurRad="38100" dist="38100" dir="2700000" algn="tl">
                    <a:srgbClr val="000000"/>
                  </a:outerShdw>
                </a:effectLst>
              </a:rPr>
              <a:t>it possible to discuss later another global problem?</a:t>
            </a:r>
            <a:endParaRPr lang="tr-TR" sz="2400" b="1" i="1" dirty="0">
              <a:effectLst>
                <a:outerShdw blurRad="38100" dist="38100" dir="2700000" algn="tl">
                  <a:srgbClr val="000000"/>
                </a:outerShdw>
              </a:effectLst>
            </a:endParaRPr>
          </a:p>
          <a:p>
            <a:pPr algn="just">
              <a:buFont typeface="Arial" pitchFamily="34" charset="0"/>
              <a:buChar char="•"/>
              <a:defRPr/>
            </a:pPr>
            <a:r>
              <a:rPr lang="tr-TR" sz="2400" b="1" i="1" dirty="0">
                <a:effectLst>
                  <a:outerShdw blurRad="38100" dist="38100" dir="2700000" algn="tl">
                    <a:srgbClr val="000000"/>
                  </a:outerShdw>
                </a:effectLst>
              </a:rPr>
              <a:t> </a:t>
            </a:r>
            <a:r>
              <a:rPr lang="en-US" sz="2400" b="1" i="1" dirty="0">
                <a:effectLst>
                  <a:outerShdw blurRad="38100" dist="38100" dir="2700000" algn="tl">
                    <a:srgbClr val="000000"/>
                  </a:outerShdw>
                </a:effectLst>
              </a:rPr>
              <a:t>Why still people talk more on love, water, and cancer after 30 years?</a:t>
            </a:r>
            <a:endParaRPr lang="tr-TR" sz="2400" b="1" i="1" dirty="0">
              <a:effectLst>
                <a:outerShdw blurRad="38100" dist="38100" dir="2700000" algn="tl">
                  <a:srgbClr val="000000"/>
                </a:outerShdw>
              </a:effectLst>
            </a:endParaRPr>
          </a:p>
          <a:p>
            <a:pPr algn="just">
              <a:buFont typeface="Arial" pitchFamily="34" charset="0"/>
              <a:buChar char="•"/>
              <a:defRPr/>
            </a:pPr>
            <a:r>
              <a:rPr lang="tr-TR" sz="2400" b="1" i="1" dirty="0">
                <a:effectLst>
                  <a:outerShdw blurRad="38100" dist="38100" dir="2700000" algn="tl">
                    <a:srgbClr val="000000"/>
                  </a:outerShdw>
                </a:effectLst>
              </a:rPr>
              <a:t> </a:t>
            </a:r>
            <a:r>
              <a:rPr lang="en-US" sz="2400" b="1" i="1" dirty="0">
                <a:effectLst>
                  <a:outerShdw blurRad="38100" dist="38100" dir="2700000" algn="tl">
                    <a:srgbClr val="000000"/>
                  </a:outerShdw>
                </a:effectLst>
              </a:rPr>
              <a:t>Could not the people be convinced yet?</a:t>
            </a:r>
            <a:endParaRPr lang="tr-TR" sz="2400" b="1" i="1" dirty="0">
              <a:effectLst>
                <a:outerShdw blurRad="38100" dist="38100" dir="2700000" algn="tl">
                  <a:srgbClr val="000000"/>
                </a:outerShdw>
              </a:effectLst>
            </a:endParaRPr>
          </a:p>
        </p:txBody>
      </p:sp>
      <p:sp>
        <p:nvSpPr>
          <p:cNvPr id="99350"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ctrTitle"/>
          </p:nvPr>
        </p:nvSpPr>
        <p:spPr>
          <a:xfrm>
            <a:off x="0" y="1196975"/>
            <a:ext cx="9144000" cy="647700"/>
          </a:xfrm>
        </p:spPr>
        <p:txBody>
          <a:bodyPr/>
          <a:lstStyle/>
          <a:p>
            <a:pPr eaLnBrk="1" hangingPunct="1">
              <a:defRPr/>
            </a:pPr>
            <a:r>
              <a:rPr lang="en-US" sz="2400" b="1" i="1" dirty="0" smtClean="0"/>
              <a:t>CONCLUSIONS AND RECOMMENDATIONS IN 15 QUESTIONS</a:t>
            </a:r>
          </a:p>
        </p:txBody>
      </p:sp>
      <p:grpSp>
        <p:nvGrpSpPr>
          <p:cNvPr id="100360" name="Group 113"/>
          <p:cNvGrpSpPr>
            <a:grpSpLocks/>
          </p:cNvGrpSpPr>
          <p:nvPr/>
        </p:nvGrpSpPr>
        <p:grpSpPr bwMode="auto">
          <a:xfrm>
            <a:off x="11113" y="0"/>
            <a:ext cx="9126537" cy="1119188"/>
            <a:chOff x="7" y="0"/>
            <a:chExt cx="5749" cy="705"/>
          </a:xfrm>
        </p:grpSpPr>
        <p:sp>
          <p:nvSpPr>
            <p:cNvPr id="100366"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2"/>
              <a:ext cx="4581" cy="291"/>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2" cstate="print"/>
          <a:srcRect/>
          <a:stretch>
            <a:fillRect/>
          </a:stretch>
        </p:blipFill>
        <p:spPr bwMode="auto">
          <a:xfrm>
            <a:off x="6961188" y="428625"/>
            <a:ext cx="539750" cy="539750"/>
          </a:xfrm>
          <a:prstGeom prst="rect">
            <a:avLst/>
          </a:prstGeom>
          <a:solidFill>
            <a:schemeClr val="bg1">
              <a:lumMod val="60000"/>
              <a:lumOff val="40000"/>
              <a:alpha val="67000"/>
            </a:schemeClr>
          </a:solidFill>
          <a:ln w="9525">
            <a:noFill/>
            <a:miter lim="800000"/>
            <a:headEnd/>
            <a:tailEnd/>
          </a:ln>
          <a:effectLst/>
        </p:spPr>
      </p:pic>
      <p:pic>
        <p:nvPicPr>
          <p:cNvPr id="100362" name="Picture 34"/>
          <p:cNvPicPr>
            <a:picLocks noChangeAspect="1" noChangeArrowheads="1"/>
          </p:cNvPicPr>
          <p:nvPr/>
        </p:nvPicPr>
        <p:blipFill>
          <a:blip r:embed="rId3" cstate="print"/>
          <a:srcRect/>
          <a:stretch>
            <a:fillRect/>
          </a:stretch>
        </p:blipFill>
        <p:spPr bwMode="auto">
          <a:xfrm>
            <a:off x="8072438" y="104775"/>
            <a:ext cx="1046162" cy="900113"/>
          </a:xfrm>
          <a:prstGeom prst="rect">
            <a:avLst/>
          </a:prstGeom>
          <a:noFill/>
          <a:ln w="9525">
            <a:noFill/>
            <a:miter lim="800000"/>
            <a:headEnd/>
            <a:tailEnd/>
          </a:ln>
        </p:spPr>
      </p:pic>
      <p:pic>
        <p:nvPicPr>
          <p:cNvPr id="100363" name="Picture 34"/>
          <p:cNvPicPr>
            <a:picLocks noChangeAspect="1" noChangeArrowheads="1"/>
          </p:cNvPicPr>
          <p:nvPr/>
        </p:nvPicPr>
        <p:blipFill>
          <a:blip r:embed="rId3" cstate="print"/>
          <a:srcRect/>
          <a:stretch>
            <a:fillRect/>
          </a:stretch>
        </p:blipFill>
        <p:spPr bwMode="auto">
          <a:xfrm>
            <a:off x="12700" y="100013"/>
            <a:ext cx="1046163" cy="900112"/>
          </a:xfrm>
          <a:prstGeom prst="rect">
            <a:avLst/>
          </a:prstGeom>
          <a:noFill/>
          <a:ln w="9525">
            <a:noFill/>
            <a:miter lim="800000"/>
            <a:headEnd/>
            <a:tailEnd/>
          </a:ln>
        </p:spPr>
      </p:pic>
      <p:pic>
        <p:nvPicPr>
          <p:cNvPr id="100364" name="36 Resim"/>
          <p:cNvPicPr preferRelativeResize="0">
            <a:picLocks noChangeAspect="1" noChangeArrowheads="1"/>
          </p:cNvPicPr>
          <p:nvPr/>
        </p:nvPicPr>
        <p:blipFill>
          <a:blip r:embed="rId4" cstate="print"/>
          <a:srcRect/>
          <a:stretch>
            <a:fillRect/>
          </a:stretch>
        </p:blipFill>
        <p:spPr bwMode="auto">
          <a:xfrm>
            <a:off x="1714500" y="428625"/>
            <a:ext cx="539750" cy="539750"/>
          </a:xfrm>
          <a:prstGeom prst="rect">
            <a:avLst/>
          </a:prstGeom>
          <a:noFill/>
          <a:ln w="9525">
            <a:noFill/>
            <a:miter lim="800000"/>
            <a:headEnd/>
            <a:tailEnd/>
          </a:ln>
        </p:spPr>
      </p:pic>
      <p:sp>
        <p:nvSpPr>
          <p:cNvPr id="22" name="21 Dikdörtgen"/>
          <p:cNvSpPr/>
          <p:nvPr/>
        </p:nvSpPr>
        <p:spPr>
          <a:xfrm>
            <a:off x="0" y="2000250"/>
            <a:ext cx="9144000" cy="1917700"/>
          </a:xfrm>
          <a:prstGeom prst="rect">
            <a:avLst/>
          </a:prstGeom>
        </p:spPr>
        <p:txBody>
          <a:bodyPr>
            <a:spAutoFit/>
          </a:bodyPr>
          <a:lstStyle/>
          <a:p>
            <a:pPr algn="just">
              <a:buFont typeface="Arial" charset="0"/>
              <a:buChar char="•"/>
            </a:pPr>
            <a:r>
              <a:rPr lang="tr-TR" sz="2400" b="1" i="1">
                <a:effectLst>
                  <a:outerShdw blurRad="38100" dist="38100" dir="2700000" algn="tl">
                    <a:srgbClr val="000000"/>
                  </a:outerShdw>
                </a:effectLst>
              </a:rPr>
              <a:t> </a:t>
            </a:r>
            <a:r>
              <a:rPr lang="en-US" sz="2400" b="1" i="1">
                <a:effectLst>
                  <a:outerShdw blurRad="38100" dist="38100" dir="2700000" algn="tl">
                    <a:srgbClr val="000000"/>
                  </a:outerShdw>
                </a:effectLst>
              </a:rPr>
              <a:t>Is it possible to see one or more global or regional self-seekers, who exaggerate the problems bigger than usual, more effectible, and more dangerous?</a:t>
            </a:r>
            <a:endParaRPr lang="tr-TR" sz="2400" b="1" i="1">
              <a:effectLst>
                <a:outerShdw blurRad="38100" dist="38100" dir="2700000" algn="tl">
                  <a:srgbClr val="000000"/>
                </a:outerShdw>
              </a:effectLst>
            </a:endParaRPr>
          </a:p>
          <a:p>
            <a:pPr algn="just">
              <a:buFont typeface="Arial" charset="0"/>
              <a:buChar char="•"/>
            </a:pPr>
            <a:r>
              <a:rPr lang="tr-TR" sz="2400" b="1" i="1">
                <a:effectLst>
                  <a:outerShdw blurRad="38100" dist="38100" dir="2700000" algn="tl">
                    <a:srgbClr val="000000"/>
                  </a:outerShdw>
                </a:effectLst>
              </a:rPr>
              <a:t> </a:t>
            </a:r>
            <a:r>
              <a:rPr lang="en-US" sz="2400" b="1" i="1">
                <a:effectLst>
                  <a:outerShdw blurRad="38100" dist="38100" dir="2700000" algn="tl">
                    <a:srgbClr val="000000"/>
                  </a:outerShdw>
                </a:effectLst>
              </a:rPr>
              <a:t>Is it possible to obviate such a concern? Can the scientists do this?</a:t>
            </a:r>
            <a:endParaRPr lang="tr-TR" sz="2400" b="1" i="1">
              <a:effectLst>
                <a:outerShdw blurRad="38100" dist="38100" dir="2700000" algn="tl">
                  <a:srgbClr val="000000"/>
                </a:outerShdw>
              </a:effectLst>
            </a:endParaRPr>
          </a:p>
        </p:txBody>
      </p:sp>
      <p:sp>
        <p:nvSpPr>
          <p:cNvPr id="100374"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5"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6" action="ppaction://hlinksldjump"/>
              </a:rPr>
              <a:t>ABSTRACT</a:t>
            </a:r>
            <a:r>
              <a:rPr lang="tr-TR" sz="1300" b="1" i="1">
                <a:latin typeface="Tahoma" pitchFamily="34" charset="0"/>
              </a:rPr>
              <a:t> </a:t>
            </a:r>
            <a:r>
              <a:rPr lang="tr-TR" sz="1300" b="1" i="1">
                <a:latin typeface="Tahoma" pitchFamily="34" charset="0"/>
                <a:hlinkClick r:id="rId7" action="ppaction://hlinksldjump"/>
              </a:rPr>
              <a:t>INTRO</a:t>
            </a:r>
            <a:r>
              <a:rPr lang="tr-TR" sz="1300" b="1" i="1">
                <a:latin typeface="Tahoma" pitchFamily="34" charset="0"/>
                <a:hlinkClick r:id="" action="ppaction://noaction"/>
              </a:rPr>
              <a:t> </a:t>
            </a:r>
            <a:r>
              <a:rPr lang="tr-TR" sz="1300" b="1" i="1"/>
              <a:t>  </a:t>
            </a:r>
            <a:r>
              <a:rPr lang="tr-TR" sz="1300" b="1" i="1">
                <a:hlinkClick r:id="rId8" action="ppaction://hlinksldjump"/>
              </a:rPr>
              <a:t>1</a:t>
            </a:r>
            <a:r>
              <a:rPr lang="tr-TR" sz="1300" b="1" i="1"/>
              <a:t>   </a:t>
            </a:r>
            <a:r>
              <a:rPr lang="tr-TR" sz="1300" b="1" i="1">
                <a:hlinkClick r:id="rId9" action="ppaction://hlinksldjump"/>
              </a:rPr>
              <a:t>2</a:t>
            </a:r>
            <a:r>
              <a:rPr lang="tr-TR" sz="1300" b="1" i="1"/>
              <a:t>   </a:t>
            </a:r>
            <a:r>
              <a:rPr lang="tr-TR" sz="1300" b="1" i="1">
                <a:latin typeface="Tahoma" pitchFamily="34" charset="0"/>
                <a:hlinkClick r:id="rId10" action="ppaction://hlinksldjump"/>
              </a:rPr>
              <a:t>REV</a:t>
            </a:r>
            <a:r>
              <a:rPr lang="tr-TR" sz="1300" b="1" i="1">
                <a:latin typeface="Tahoma" pitchFamily="34" charset="0"/>
              </a:rPr>
              <a:t> </a:t>
            </a:r>
            <a:r>
              <a:rPr lang="tr-TR" sz="1300" b="1" i="1"/>
              <a:t>   </a:t>
            </a:r>
            <a:r>
              <a:rPr lang="tr-TR" sz="1300" b="1" i="1">
                <a:hlinkClick r:id="rId10" action="ppaction://hlinksldjump"/>
              </a:rPr>
              <a:t>3</a:t>
            </a:r>
            <a:r>
              <a:rPr lang="tr-TR" sz="1300" b="1" i="1"/>
              <a:t>   </a:t>
            </a:r>
            <a:r>
              <a:rPr lang="tr-TR" sz="1300" b="1" i="1">
                <a:hlinkClick r:id="rId11" action="ppaction://hlinksldjump"/>
              </a:rPr>
              <a:t>4</a:t>
            </a:r>
            <a:r>
              <a:rPr lang="tr-TR" sz="1300" b="1" i="1"/>
              <a:t>   </a:t>
            </a:r>
            <a:r>
              <a:rPr lang="tr-TR" sz="1300" b="1" i="1">
                <a:hlinkClick r:id="rId12" action="ppaction://hlinksldjump"/>
              </a:rPr>
              <a:t>5</a:t>
            </a:r>
            <a:r>
              <a:rPr lang="tr-TR" sz="1300" b="1" i="1"/>
              <a:t>   </a:t>
            </a:r>
            <a:r>
              <a:rPr lang="tr-TR" sz="1300" b="1" i="1">
                <a:hlinkClick r:id="rId13" action="ppaction://hlinksldjump"/>
              </a:rPr>
              <a:t>6</a:t>
            </a:r>
            <a:r>
              <a:rPr lang="tr-TR" sz="1300" b="1" i="1"/>
              <a:t>  </a:t>
            </a:r>
            <a:r>
              <a:rPr lang="tr-TR" sz="1300" b="1" i="1">
                <a:hlinkClick r:id="rId14" action="ppaction://hlinksldjump"/>
              </a:rPr>
              <a:t>7</a:t>
            </a:r>
            <a:r>
              <a:rPr lang="tr-TR" sz="1300" b="1" i="1"/>
              <a:t>   </a:t>
            </a:r>
            <a:r>
              <a:rPr lang="tr-TR" sz="1300" b="1" i="1">
                <a:hlinkClick r:id="rId15" action="ppaction://hlinksldjump"/>
              </a:rPr>
              <a:t>8</a:t>
            </a:r>
            <a:r>
              <a:rPr lang="tr-TR" sz="1300" b="1" i="1"/>
              <a:t>   </a:t>
            </a:r>
            <a:r>
              <a:rPr lang="tr-TR" sz="1300" b="1" i="1">
                <a:hlinkClick r:id="rId16" action="ppaction://hlinksldjump"/>
              </a:rPr>
              <a:t>9</a:t>
            </a:r>
            <a:r>
              <a:rPr lang="tr-TR" sz="1300" b="1" i="1"/>
              <a:t>   </a:t>
            </a:r>
            <a:r>
              <a:rPr lang="tr-TR" sz="1300" b="1" i="1">
                <a:hlinkClick r:id="rId17" action="ppaction://hlinksldjump"/>
              </a:rPr>
              <a:t>10</a:t>
            </a:r>
            <a:r>
              <a:rPr lang="tr-TR" sz="1300" b="1" i="1"/>
              <a:t>  </a:t>
            </a:r>
            <a:r>
              <a:rPr lang="tr-TR" sz="1300" b="1" i="1">
                <a:latin typeface="Tahoma" pitchFamily="34" charset="0"/>
                <a:hlinkClick r:id="rId18" action="ppaction://hlinksldjump"/>
              </a:rPr>
              <a:t>CONC&amp;DISC</a:t>
            </a:r>
            <a:r>
              <a:rPr lang="tr-TR" sz="1300" b="1" i="1">
                <a:latin typeface="Tahoma" pitchFamily="34" charset="0"/>
              </a:rPr>
              <a:t> </a:t>
            </a:r>
            <a:r>
              <a:rPr lang="tr-TR" sz="1300" b="1" i="1">
                <a:latin typeface="Tahoma" pitchFamily="34" charset="0"/>
                <a:hlinkClick r:id="rId19" action="ppaction://hlinksldjump"/>
              </a:rPr>
              <a:t>THANKS</a:t>
            </a:r>
            <a:endParaRPr lang="en-US" sz="1300" b="1" i="1">
              <a:latin typeface="Tahoma" pitchFamily="34" charset="0"/>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1" name="Rectangle 3"/>
          <p:cNvSpPr>
            <a:spLocks noGrp="1" noRot="1" noChangeArrowheads="1"/>
          </p:cNvSpPr>
          <p:nvPr>
            <p:ph type="ctrTitle"/>
          </p:nvPr>
        </p:nvSpPr>
        <p:spPr>
          <a:xfrm>
            <a:off x="0" y="1484313"/>
            <a:ext cx="9144000" cy="1800225"/>
          </a:xfrm>
        </p:spPr>
        <p:txBody>
          <a:bodyPr/>
          <a:lstStyle/>
          <a:p>
            <a:pPr eaLnBrk="1" hangingPunct="1">
              <a:defRPr/>
            </a:pPr>
            <a:r>
              <a:rPr lang="en-US" sz="3000" b="1" i="1" dirty="0" smtClean="0"/>
              <a:t>THANK YOU VERY MUCH</a:t>
            </a:r>
            <a:br>
              <a:rPr lang="en-US" sz="3000" b="1" i="1" dirty="0" smtClean="0"/>
            </a:br>
            <a:r>
              <a:rPr lang="en-US" sz="3000" b="1" i="1" dirty="0" smtClean="0"/>
              <a:t>FOR</a:t>
            </a:r>
            <a:br>
              <a:rPr lang="en-US" sz="3000" b="1" i="1" dirty="0" smtClean="0"/>
            </a:br>
            <a:r>
              <a:rPr lang="en-US" sz="3000" b="1" i="1" dirty="0" smtClean="0"/>
              <a:t>YOUR ATTENTION</a:t>
            </a:r>
            <a:r>
              <a:rPr lang="en-US" sz="4000" dirty="0" smtClean="0"/>
              <a:t> </a:t>
            </a:r>
          </a:p>
        </p:txBody>
      </p:sp>
      <p:sp>
        <p:nvSpPr>
          <p:cNvPr id="217121" name="Rectangle 33"/>
          <p:cNvSpPr>
            <a:spLocks noRot="1" noChangeArrowheads="1"/>
          </p:cNvSpPr>
          <p:nvPr/>
        </p:nvSpPr>
        <p:spPr bwMode="auto">
          <a:xfrm>
            <a:off x="0" y="3716338"/>
            <a:ext cx="9144000" cy="2500312"/>
          </a:xfrm>
          <a:prstGeom prst="rect">
            <a:avLst/>
          </a:prstGeom>
          <a:noFill/>
          <a:ln w="9525">
            <a:noFill/>
            <a:miter lim="800000"/>
            <a:headEnd/>
            <a:tailEnd/>
          </a:ln>
          <a:effectLst/>
        </p:spPr>
        <p:txBody>
          <a:bodyPr anchor="ctr"/>
          <a:lstStyle/>
          <a:p>
            <a:pPr algn="ctr" eaLnBrk="1" hangingPunct="1"/>
            <a:r>
              <a:rPr lang="en-US" sz="3000" b="1" i="1">
                <a:solidFill>
                  <a:schemeClr val="tx2"/>
                </a:solidFill>
                <a:effectLst>
                  <a:outerShdw blurRad="38100" dist="38100" dir="2700000" algn="tl">
                    <a:srgbClr val="000000"/>
                  </a:outerShdw>
                </a:effectLst>
              </a:rPr>
              <a:t>MANY THANKS </a:t>
            </a:r>
            <a:br>
              <a:rPr lang="en-US" sz="3000" b="1" i="1">
                <a:solidFill>
                  <a:schemeClr val="tx2"/>
                </a:solidFill>
                <a:effectLst>
                  <a:outerShdw blurRad="38100" dist="38100" dir="2700000" algn="tl">
                    <a:srgbClr val="000000"/>
                  </a:outerShdw>
                </a:effectLst>
              </a:rPr>
            </a:br>
            <a:r>
              <a:rPr lang="en-US" sz="3000" b="1" i="1">
                <a:solidFill>
                  <a:schemeClr val="tx2"/>
                </a:solidFill>
                <a:effectLst>
                  <a:outerShdw blurRad="38100" dist="38100" dir="2700000" algn="tl">
                    <a:srgbClr val="000000"/>
                  </a:outerShdw>
                </a:effectLst>
              </a:rPr>
              <a:t>TO</a:t>
            </a:r>
            <a:br>
              <a:rPr lang="en-US" sz="3000" b="1" i="1">
                <a:solidFill>
                  <a:schemeClr val="tx2"/>
                </a:solidFill>
                <a:effectLst>
                  <a:outerShdw blurRad="38100" dist="38100" dir="2700000" algn="tl">
                    <a:srgbClr val="000000"/>
                  </a:outerShdw>
                </a:effectLst>
              </a:rPr>
            </a:br>
            <a:r>
              <a:rPr lang="en-US" sz="3000" b="1" i="1">
                <a:solidFill>
                  <a:schemeClr val="tx2"/>
                </a:solidFill>
                <a:effectLst>
                  <a:outerShdw blurRad="38100" dist="38100" dir="2700000" algn="tl">
                    <a:srgbClr val="000000"/>
                  </a:outerShdw>
                </a:effectLst>
              </a:rPr>
              <a:t>Prof. Zekai ŞEN</a:t>
            </a:r>
            <a:endParaRPr lang="en-US" sz="3000">
              <a:solidFill>
                <a:schemeClr val="tx2"/>
              </a:solidFill>
              <a:effectLst>
                <a:outerShdw blurRad="38100" dist="38100" dir="2700000" algn="tl">
                  <a:srgbClr val="000000"/>
                </a:outerShdw>
              </a:effectLst>
            </a:endParaRPr>
          </a:p>
        </p:txBody>
      </p:sp>
      <p:sp>
        <p:nvSpPr>
          <p:cNvPr id="101385" name="Rectangle 86"/>
          <p:cNvSpPr>
            <a:spLocks noChangeArrowheads="1"/>
          </p:cNvSpPr>
          <p:nvPr/>
        </p:nvSpPr>
        <p:spPr bwMode="auto">
          <a:xfrm>
            <a:off x="0" y="3429000"/>
            <a:ext cx="9126538" cy="10001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101408" name="Text Box 36"/>
          <p:cNvSpPr txBox="1">
            <a:spLocks noChangeArrowheads="1"/>
          </p:cNvSpPr>
          <p:nvPr/>
        </p:nvSpPr>
        <p:spPr bwMode="auto">
          <a:xfrm>
            <a:off x="827088" y="6496050"/>
            <a:ext cx="7489825" cy="290513"/>
          </a:xfrm>
          <a:prstGeom prst="rect">
            <a:avLst/>
          </a:prstGeom>
          <a:noFill/>
          <a:ln w="38100">
            <a:noFill/>
            <a:miter lim="800000"/>
            <a:headEnd/>
            <a:tailEnd/>
          </a:ln>
        </p:spPr>
        <p:txBody>
          <a:bodyPr>
            <a:spAutoFit/>
          </a:bodyPr>
          <a:lstStyle/>
          <a:p>
            <a:pPr algn="ctr">
              <a:spcBef>
                <a:spcPct val="50000"/>
              </a:spcBef>
            </a:pPr>
            <a:r>
              <a:rPr lang="tr-TR" sz="1300" b="1" i="1">
                <a:latin typeface="Tahoma" pitchFamily="34" charset="0"/>
                <a:hlinkClick r:id="rId2" action="ppaction://hlinksldjump"/>
              </a:rPr>
              <a:t>CONTENTS</a:t>
            </a:r>
            <a:r>
              <a:rPr lang="en-US" sz="1300" b="1" i="1">
                <a:latin typeface="Tahoma" pitchFamily="34" charset="0"/>
                <a:hlinkClick r:id="" action="ppaction://noaction"/>
              </a:rPr>
              <a:t> </a:t>
            </a:r>
            <a:r>
              <a:rPr lang="tr-TR" sz="1300" b="1" i="1">
                <a:latin typeface="Tahoma" pitchFamily="34" charset="0"/>
              </a:rPr>
              <a:t> </a:t>
            </a:r>
            <a:r>
              <a:rPr lang="tr-TR" sz="1300" b="1" i="1">
                <a:latin typeface="Tahoma" pitchFamily="34" charset="0"/>
                <a:hlinkClick r:id="rId3" action="ppaction://hlinksldjump"/>
              </a:rPr>
              <a:t>ABSTRACT</a:t>
            </a:r>
            <a:r>
              <a:rPr lang="tr-TR" sz="1300" b="1" i="1">
                <a:latin typeface="Tahoma" pitchFamily="34" charset="0"/>
              </a:rPr>
              <a:t> </a:t>
            </a:r>
            <a:r>
              <a:rPr lang="tr-TR" sz="1300" b="1" i="1">
                <a:latin typeface="Tahoma" pitchFamily="34" charset="0"/>
                <a:hlinkClick r:id="rId4" action="ppaction://hlinksldjump"/>
              </a:rPr>
              <a:t>INTRO</a:t>
            </a:r>
            <a:r>
              <a:rPr lang="tr-TR" sz="1300" b="1" i="1">
                <a:latin typeface="Tahoma" pitchFamily="34" charset="0"/>
                <a:hlinkClick r:id="" action="ppaction://noaction"/>
              </a:rPr>
              <a:t> </a:t>
            </a:r>
            <a:r>
              <a:rPr lang="tr-TR" sz="1300" b="1" i="1"/>
              <a:t>  </a:t>
            </a:r>
            <a:r>
              <a:rPr lang="tr-TR" sz="1300" b="1" i="1">
                <a:hlinkClick r:id="rId5" action="ppaction://hlinksldjump"/>
              </a:rPr>
              <a:t>1</a:t>
            </a:r>
            <a:r>
              <a:rPr lang="tr-TR" sz="1300" b="1" i="1"/>
              <a:t>   </a:t>
            </a:r>
            <a:r>
              <a:rPr lang="tr-TR" sz="1300" b="1" i="1">
                <a:hlinkClick r:id="rId6" action="ppaction://hlinksldjump"/>
              </a:rPr>
              <a:t>2</a:t>
            </a:r>
            <a:r>
              <a:rPr lang="tr-TR" sz="1300" b="1" i="1"/>
              <a:t>   </a:t>
            </a:r>
            <a:r>
              <a:rPr lang="tr-TR" sz="1300" b="1" i="1">
                <a:latin typeface="Tahoma" pitchFamily="34" charset="0"/>
                <a:hlinkClick r:id="rId7" action="ppaction://hlinksldjump"/>
              </a:rPr>
              <a:t>REV</a:t>
            </a:r>
            <a:r>
              <a:rPr lang="tr-TR" sz="1300" b="1" i="1">
                <a:latin typeface="Tahoma" pitchFamily="34" charset="0"/>
              </a:rPr>
              <a:t> </a:t>
            </a:r>
            <a:r>
              <a:rPr lang="tr-TR" sz="1300" b="1" i="1"/>
              <a:t>   </a:t>
            </a:r>
            <a:r>
              <a:rPr lang="tr-TR" sz="1300" b="1" i="1">
                <a:hlinkClick r:id="rId7" action="ppaction://hlinksldjump"/>
              </a:rPr>
              <a:t>3</a:t>
            </a:r>
            <a:r>
              <a:rPr lang="tr-TR" sz="1300" b="1" i="1"/>
              <a:t>   </a:t>
            </a:r>
            <a:r>
              <a:rPr lang="tr-TR" sz="1300" b="1" i="1">
                <a:hlinkClick r:id="rId8" action="ppaction://hlinksldjump"/>
              </a:rPr>
              <a:t>4</a:t>
            </a:r>
            <a:r>
              <a:rPr lang="tr-TR" sz="1300" b="1" i="1"/>
              <a:t>   </a:t>
            </a:r>
            <a:r>
              <a:rPr lang="tr-TR" sz="1300" b="1" i="1">
                <a:hlinkClick r:id="rId9" action="ppaction://hlinksldjump"/>
              </a:rPr>
              <a:t>5</a:t>
            </a:r>
            <a:r>
              <a:rPr lang="tr-TR" sz="1300" b="1" i="1"/>
              <a:t>   </a:t>
            </a:r>
            <a:r>
              <a:rPr lang="tr-TR" sz="1300" b="1" i="1">
                <a:hlinkClick r:id="rId10" action="ppaction://hlinksldjump"/>
              </a:rPr>
              <a:t>6</a:t>
            </a:r>
            <a:r>
              <a:rPr lang="tr-TR" sz="1300" b="1" i="1"/>
              <a:t>  </a:t>
            </a:r>
            <a:r>
              <a:rPr lang="tr-TR" sz="1300" b="1" i="1">
                <a:hlinkClick r:id="rId11" action="ppaction://hlinksldjump"/>
              </a:rPr>
              <a:t>7</a:t>
            </a:r>
            <a:r>
              <a:rPr lang="tr-TR" sz="1300" b="1" i="1"/>
              <a:t>   </a:t>
            </a:r>
            <a:r>
              <a:rPr lang="tr-TR" sz="1300" b="1" i="1">
                <a:hlinkClick r:id="rId12" action="ppaction://hlinksldjump"/>
              </a:rPr>
              <a:t>8</a:t>
            </a:r>
            <a:r>
              <a:rPr lang="tr-TR" sz="1300" b="1" i="1"/>
              <a:t>   </a:t>
            </a:r>
            <a:r>
              <a:rPr lang="tr-TR" sz="1300" b="1" i="1">
                <a:hlinkClick r:id="rId13" action="ppaction://hlinksldjump"/>
              </a:rPr>
              <a:t>9</a:t>
            </a:r>
            <a:r>
              <a:rPr lang="tr-TR" sz="1300" b="1" i="1"/>
              <a:t>   </a:t>
            </a:r>
            <a:r>
              <a:rPr lang="tr-TR" sz="1300" b="1" i="1">
                <a:hlinkClick r:id="rId14" action="ppaction://hlinksldjump"/>
              </a:rPr>
              <a:t>10</a:t>
            </a:r>
            <a:r>
              <a:rPr lang="tr-TR" sz="1300" b="1" i="1"/>
              <a:t>  </a:t>
            </a:r>
            <a:r>
              <a:rPr lang="tr-TR" sz="1300" b="1" i="1">
                <a:latin typeface="Tahoma" pitchFamily="34" charset="0"/>
                <a:hlinkClick r:id="rId15" action="ppaction://hlinksldjump"/>
              </a:rPr>
              <a:t>CONC&amp;DISC</a:t>
            </a:r>
            <a:r>
              <a:rPr lang="tr-TR" sz="1300" b="1" i="1">
                <a:latin typeface="Tahoma" pitchFamily="34" charset="0"/>
              </a:rPr>
              <a:t> </a:t>
            </a:r>
            <a:r>
              <a:rPr lang="tr-TR" sz="1300" b="1" i="1">
                <a:latin typeface="Tahoma" pitchFamily="34" charset="0"/>
                <a:hlinkClick r:id="rId16" action="ppaction://hlinksldjump"/>
              </a:rPr>
              <a:t>THANKS</a:t>
            </a:r>
            <a:endParaRPr lang="en-US" sz="1300" b="1" i="1">
              <a:latin typeface="Tahoma" pitchFamily="34" charset="0"/>
            </a:endParaRPr>
          </a:p>
        </p:txBody>
      </p:sp>
      <p:grpSp>
        <p:nvGrpSpPr>
          <p:cNvPr id="101409" name="Group 113"/>
          <p:cNvGrpSpPr>
            <a:grpSpLocks/>
          </p:cNvGrpSpPr>
          <p:nvPr/>
        </p:nvGrpSpPr>
        <p:grpSpPr bwMode="auto">
          <a:xfrm>
            <a:off x="1588" y="215900"/>
            <a:ext cx="9126537" cy="1119188"/>
            <a:chOff x="7" y="0"/>
            <a:chExt cx="5749" cy="705"/>
          </a:xfrm>
        </p:grpSpPr>
        <p:sp>
          <p:nvSpPr>
            <p:cNvPr id="101410" name="Rectangle 125"/>
            <p:cNvSpPr>
              <a:spLocks noChangeArrowheads="1"/>
            </p:cNvSpPr>
            <p:nvPr/>
          </p:nvSpPr>
          <p:spPr bwMode="auto">
            <a:xfrm>
              <a:off x="7" y="642"/>
              <a:ext cx="5749" cy="63"/>
            </a:xfrm>
            <a:prstGeom prst="rect">
              <a:avLst/>
            </a:prstGeom>
            <a:solidFill>
              <a:schemeClr val="accent1"/>
            </a:solidFill>
            <a:ln w="9525">
              <a:solidFill>
                <a:schemeClr val="tx1"/>
              </a:solidFill>
              <a:miter lim="800000"/>
              <a:headEnd/>
              <a:tailEnd/>
            </a:ln>
          </p:spPr>
          <p:txBody>
            <a:bodyPr wrap="none" anchor="ctr"/>
            <a:lstStyle/>
            <a:p>
              <a:endParaRPr lang="tr-TR"/>
            </a:p>
          </p:txBody>
        </p:sp>
        <p:sp>
          <p:nvSpPr>
            <p:cNvPr id="32" name="Rectangle 127"/>
            <p:cNvSpPr>
              <a:spLocks noChangeArrowheads="1"/>
            </p:cNvSpPr>
            <p:nvPr/>
          </p:nvSpPr>
          <p:spPr bwMode="auto">
            <a:xfrm>
              <a:off x="612" y="333"/>
              <a:ext cx="4581" cy="288"/>
            </a:xfrm>
            <a:prstGeom prst="rect">
              <a:avLst/>
            </a:prstGeom>
            <a:noFill/>
            <a:ln w="9525">
              <a:noFill/>
              <a:miter lim="800000"/>
              <a:headEnd/>
              <a:tailEnd/>
            </a:ln>
            <a:effectLst/>
          </p:spPr>
          <p:txBody>
            <a:bodyPr anchor="ctr">
              <a:spAutoFit/>
            </a:bodyPr>
            <a:lstStyle/>
            <a:p>
              <a:pPr algn="ctr" eaLnBrk="1" hangingPunct="1">
                <a:defRPr/>
              </a:pPr>
              <a:r>
                <a:rPr lang="en-US" sz="1200" b="1" i="1" dirty="0">
                  <a:solidFill>
                    <a:schemeClr val="tx2"/>
                  </a:solidFill>
                  <a:effectLst>
                    <a:outerShdw blurRad="38100" dist="38100" dir="2700000" algn="tl">
                      <a:srgbClr val="000000"/>
                    </a:outerShdw>
                  </a:effectLst>
                </a:rPr>
                <a:t>A General Overview </a:t>
              </a:r>
              <a:r>
                <a:rPr lang="tr-TR" sz="1200" b="1" i="1" dirty="0">
                  <a:solidFill>
                    <a:schemeClr val="tx2"/>
                  </a:solidFill>
                  <a:effectLst>
                    <a:outerShdw blurRad="38100" dist="38100" dir="2700000" algn="tl">
                      <a:srgbClr val="000000"/>
                    </a:outerShdw>
                  </a:effectLst>
                </a:rPr>
                <a:t> </a:t>
              </a:r>
              <a:r>
                <a:rPr lang="en-US" sz="1200" b="1" i="1" dirty="0">
                  <a:solidFill>
                    <a:schemeClr val="tx2"/>
                  </a:solidFill>
                  <a:effectLst>
                    <a:outerShdw blurRad="38100" dist="38100" dir="2700000" algn="tl">
                      <a:srgbClr val="000000"/>
                    </a:outerShdw>
                  </a:effectLst>
                </a:rPr>
                <a:t>on Global Climate Change </a:t>
              </a:r>
            </a:p>
            <a:p>
              <a:pPr algn="ctr" eaLnBrk="1" hangingPunct="1">
                <a:defRPr/>
              </a:pPr>
              <a:r>
                <a:rPr lang="en-US" sz="1200" b="1" i="1" dirty="0" err="1">
                  <a:solidFill>
                    <a:schemeClr val="tx2"/>
                  </a:solidFill>
                  <a:effectLst>
                    <a:outerShdw blurRad="38100" dist="38100" dir="2700000" algn="tl">
                      <a:srgbClr val="000000"/>
                    </a:outerShdw>
                  </a:effectLst>
                </a:rPr>
                <a:t>Toprak</a:t>
              </a:r>
              <a:r>
                <a:rPr lang="en-US" sz="1200" b="1" i="1" dirty="0">
                  <a:solidFill>
                    <a:schemeClr val="tx2"/>
                  </a:solidFill>
                  <a:effectLst>
                    <a:outerShdw blurRad="38100" dist="38100" dir="2700000" algn="tl">
                      <a:srgbClr val="000000"/>
                    </a:outerShdw>
                  </a:effectLst>
                </a:rPr>
                <a:t>, ZF</a:t>
              </a:r>
            </a:p>
          </p:txBody>
        </p:sp>
        <p:sp>
          <p:nvSpPr>
            <p:cNvPr id="33" name="Rectangle 128"/>
            <p:cNvSpPr>
              <a:spLocks noRot="1" noChangeArrowheads="1"/>
            </p:cNvSpPr>
            <p:nvPr/>
          </p:nvSpPr>
          <p:spPr bwMode="auto">
            <a:xfrm>
              <a:off x="612" y="0"/>
              <a:ext cx="4581" cy="391"/>
            </a:xfrm>
            <a:prstGeom prst="rect">
              <a:avLst/>
            </a:prstGeom>
            <a:noFill/>
            <a:ln w="9525">
              <a:noFill/>
              <a:miter lim="800000"/>
              <a:headEnd/>
              <a:tailEnd/>
            </a:ln>
            <a:effectLst/>
          </p:spPr>
          <p:txBody>
            <a:bodyPr anchor="ctr"/>
            <a:lstStyle/>
            <a:p>
              <a:pPr algn="ctr" eaLnBrk="1" hangingPunct="1">
                <a:defRPr/>
              </a:pPr>
              <a:r>
                <a:rPr lang="en-US" sz="1200" b="1" i="1" dirty="0">
                  <a:solidFill>
                    <a:schemeClr val="tx2"/>
                  </a:solidFill>
                  <a:effectLst>
                    <a:outerShdw blurRad="38100" dist="38100" dir="2700000" algn="tl">
                      <a:srgbClr val="000000"/>
                    </a:outerShdw>
                  </a:effectLst>
                </a:rPr>
                <a:t>3</a:t>
              </a:r>
              <a:r>
                <a:rPr lang="en-US" sz="1200" b="1" i="1" baseline="30000" dirty="0">
                  <a:solidFill>
                    <a:schemeClr val="tx2"/>
                  </a:solidFill>
                  <a:effectLst>
                    <a:outerShdw blurRad="38100" dist="38100" dir="2700000" algn="tl">
                      <a:srgbClr val="000000"/>
                    </a:outerShdw>
                  </a:effectLst>
                </a:rPr>
                <a:t>rd </a:t>
              </a:r>
              <a:r>
                <a:rPr lang="en-US" sz="1200" b="1" i="1" dirty="0">
                  <a:solidFill>
                    <a:schemeClr val="tx2"/>
                  </a:solidFill>
                  <a:effectLst>
                    <a:outerShdw blurRad="38100" dist="38100" dir="2700000" algn="tl">
                      <a:srgbClr val="000000"/>
                    </a:outerShdw>
                  </a:effectLst>
                </a:rPr>
                <a:t>International Conference on Hydrology &amp; Meteorology</a:t>
              </a:r>
            </a:p>
            <a:p>
              <a:pPr algn="ctr" eaLnBrk="1" hangingPunct="1">
                <a:defRPr/>
              </a:pPr>
              <a:r>
                <a:rPr lang="en-US" sz="1200" b="1" i="1" dirty="0">
                  <a:solidFill>
                    <a:schemeClr val="tx2"/>
                  </a:solidFill>
                  <a:effectLst>
                    <a:outerShdw blurRad="38100" dist="38100" dir="2700000" algn="tl">
                      <a:srgbClr val="000000"/>
                    </a:outerShdw>
                  </a:effectLst>
                </a:rPr>
                <a:t>September 15-16, 2014 HICC, Hyderabad</a:t>
              </a:r>
              <a:r>
                <a:rPr lang="en-US" sz="1200" dirty="0"/>
                <a:t>, </a:t>
              </a:r>
              <a:r>
                <a:rPr lang="en-US" sz="1200" b="1" i="1" dirty="0">
                  <a:solidFill>
                    <a:schemeClr val="tx2"/>
                  </a:solidFill>
                  <a:effectLst>
                    <a:outerShdw blurRad="38100" dist="38100" dir="2700000" algn="tl">
                      <a:srgbClr val="000000"/>
                    </a:outerShdw>
                  </a:effectLst>
                </a:rPr>
                <a:t>India</a:t>
              </a:r>
            </a:p>
          </p:txBody>
        </p:sp>
      </p:grpSp>
      <p:pic>
        <p:nvPicPr>
          <p:cNvPr id="34" name="Picture 30"/>
          <p:cNvPicPr preferRelativeResize="0">
            <a:picLocks noChangeArrowheads="1"/>
          </p:cNvPicPr>
          <p:nvPr/>
        </p:nvPicPr>
        <p:blipFill>
          <a:blip r:embed="rId17" cstate="print"/>
          <a:srcRect/>
          <a:stretch>
            <a:fillRect/>
          </a:stretch>
        </p:blipFill>
        <p:spPr bwMode="auto">
          <a:xfrm>
            <a:off x="6951663" y="644525"/>
            <a:ext cx="539750" cy="539750"/>
          </a:xfrm>
          <a:prstGeom prst="rect">
            <a:avLst/>
          </a:prstGeom>
          <a:solidFill>
            <a:schemeClr val="bg1">
              <a:lumMod val="60000"/>
              <a:lumOff val="40000"/>
              <a:alpha val="67000"/>
            </a:schemeClr>
          </a:solidFill>
          <a:ln w="9525">
            <a:noFill/>
            <a:miter lim="800000"/>
            <a:headEnd/>
            <a:tailEnd/>
          </a:ln>
          <a:effectLst/>
        </p:spPr>
      </p:pic>
      <p:pic>
        <p:nvPicPr>
          <p:cNvPr id="101414" name="Picture 34"/>
          <p:cNvPicPr>
            <a:picLocks noChangeAspect="1" noChangeArrowheads="1"/>
          </p:cNvPicPr>
          <p:nvPr/>
        </p:nvPicPr>
        <p:blipFill>
          <a:blip r:embed="rId18" cstate="print"/>
          <a:srcRect/>
          <a:stretch>
            <a:fillRect/>
          </a:stretch>
        </p:blipFill>
        <p:spPr bwMode="auto">
          <a:xfrm>
            <a:off x="8062913" y="320675"/>
            <a:ext cx="1046162" cy="900113"/>
          </a:xfrm>
          <a:prstGeom prst="rect">
            <a:avLst/>
          </a:prstGeom>
          <a:noFill/>
          <a:ln w="9525">
            <a:noFill/>
            <a:miter lim="800000"/>
            <a:headEnd/>
            <a:tailEnd/>
          </a:ln>
        </p:spPr>
      </p:pic>
      <p:pic>
        <p:nvPicPr>
          <p:cNvPr id="101415" name="Picture 34"/>
          <p:cNvPicPr>
            <a:picLocks noChangeAspect="1" noChangeArrowheads="1"/>
          </p:cNvPicPr>
          <p:nvPr/>
        </p:nvPicPr>
        <p:blipFill>
          <a:blip r:embed="rId18" cstate="print"/>
          <a:srcRect/>
          <a:stretch>
            <a:fillRect/>
          </a:stretch>
        </p:blipFill>
        <p:spPr bwMode="auto">
          <a:xfrm>
            <a:off x="3175" y="315913"/>
            <a:ext cx="1046163" cy="900112"/>
          </a:xfrm>
          <a:prstGeom prst="rect">
            <a:avLst/>
          </a:prstGeom>
          <a:noFill/>
          <a:ln w="9525">
            <a:noFill/>
            <a:miter lim="800000"/>
            <a:headEnd/>
            <a:tailEnd/>
          </a:ln>
        </p:spPr>
      </p:pic>
      <p:pic>
        <p:nvPicPr>
          <p:cNvPr id="101416" name="36 Resim"/>
          <p:cNvPicPr preferRelativeResize="0">
            <a:picLocks noChangeAspect="1" noChangeArrowheads="1"/>
          </p:cNvPicPr>
          <p:nvPr/>
        </p:nvPicPr>
        <p:blipFill>
          <a:blip r:embed="rId19" cstate="print"/>
          <a:srcRect/>
          <a:stretch>
            <a:fillRect/>
          </a:stretch>
        </p:blipFill>
        <p:spPr bwMode="auto">
          <a:xfrm>
            <a:off x="1704975" y="644525"/>
            <a:ext cx="539750" cy="539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Clouds">
  <a:themeElements>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Clouds">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Clouds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louds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Clouds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Clouds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Clouds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Clouds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Clouds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Clouds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8695</Words>
  <Application>Microsoft Office PowerPoint</Application>
  <PresentationFormat>Ekran Gösterisi (4:3)</PresentationFormat>
  <Paragraphs>758</Paragraphs>
  <Slides>94</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94</vt:i4>
      </vt:variant>
    </vt:vector>
  </HeadingPairs>
  <TitlesOfParts>
    <vt:vector size="100" baseType="lpstr">
      <vt:lpstr>Arial</vt:lpstr>
      <vt:lpstr>Wingdings</vt:lpstr>
      <vt:lpstr>Calibri</vt:lpstr>
      <vt:lpstr>Times New Roman</vt:lpstr>
      <vt:lpstr>Tahoma</vt:lpstr>
      <vt:lpstr>Clouds</vt:lpstr>
      <vt:lpstr>Slayt 1</vt:lpstr>
      <vt:lpstr>CONTENTS</vt:lpstr>
      <vt:lpstr>ABSTRACT</vt:lpstr>
      <vt:lpstr>ABSTRACT</vt:lpstr>
      <vt:lpstr>ABSTRACT</vt:lpstr>
      <vt:lpstr>ABSTRACT</vt:lpstr>
      <vt:lpstr>ABSTRACT</vt:lpstr>
      <vt:lpstr>ABSTRACT</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NUMERICAL COMPARISON OF SCIENTIFIC STUDIES MADE ON THE SUBJECT WITH THE PERSPECTIVE OF YEARS</vt:lpstr>
      <vt:lpstr>NUMERICAL COMPARISON OF SCIENTIFIC STUDIES MADE ON THE SUBJECT WITH THE PERSPECTIVE OF YEARS</vt:lpstr>
      <vt:lpstr>NUMERICAL COMPARISON OF SCIENTIFIC STUDIES MADE ON THE SUBJECT WITH THE PERSPECTIVE OF YEARS</vt:lpstr>
      <vt:lpstr>NUMERICAL COMPARISON OF SCIENTIFIC STUDIES MADE ON THE SUBJECT WITH THE PERSPECTIVE OF YEARS</vt:lpstr>
      <vt:lpstr>NUMERICAL COMPARISON OF SCIENTIFIC STUDIES MADE ON THE SUBJECT WITH THE PERSPECTIVE OF YEARS</vt:lpstr>
      <vt:lpstr>NUMERICAL COMPARISON OF SCIENTIFIC STUDIES MADE ON THE SUBJECT WITH THE PERSPECTIVE OF YEARS</vt:lpstr>
      <vt:lpstr>REFLECTION OF THE PROBLEM TO THE MASSES OF ORDINARY PEOPLE WHO LIVE IT</vt:lpstr>
      <vt:lpstr>REFLECTION OF THE PROBLEM TO THE MASSES OF ORDINARY PEOPLE WHO LIVE IT</vt:lpstr>
      <vt:lpstr>REFLECTION OF THE PROBLEM TO THE MASSES OF ORDINARY PEOPLE WHO LIVE IT</vt:lpstr>
      <vt:lpstr>REFLECTION OF THE PROBLEM TO THE MASSES OF ORDINARY PEOPLE WHO LIVE IT</vt:lpstr>
      <vt:lpstr>REFLECTION OF THE PROBLEM TO THE MASSES OF ORDINARY PEOPLE WHO LIVE IT</vt:lpstr>
      <vt:lpstr>REFLECTION OF THE PROBLEM TO THE MASSES OF ORDINARY PEOPLE WHO LIVE IT</vt:lpstr>
      <vt:lpstr>REFLECTION OF THE PROBLEM TO THE MASSES OF ORDINARY PEOPLE WHO LIVE IT</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HOW MUCH?</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A REVIEW ON PUBLISHED STUDIES MADE ON GLOBAL CLIMATE CHANGE</vt:lpstr>
      <vt:lpstr>Table 3 An example for climatic identity</vt:lpstr>
      <vt:lpstr>CONCLUSIONS AND RECOMMENDATIONS IN 15 QUESTIONS</vt:lpstr>
      <vt:lpstr>CONCLUSIONS AND RECOMMENDATIONS IN 15 QUESTIONS</vt:lpstr>
      <vt:lpstr>CONCLUSIONS AND RECOMMENDATIONS IN 15 QUESTIONS</vt:lpstr>
      <vt:lpstr>CONCLUSIONS AND RECOMMENDATIONS IN 15 QUESTIONS</vt:lpstr>
      <vt:lpstr>CONCLUSIONS AND RECOMMENDATIONS IN 15 QUESTIONS</vt:lpstr>
      <vt:lpstr>CONCLUSIONS AND RECOMMENDATIONS IN 15 QUESTIONS</vt:lpstr>
      <vt:lpstr>CONCLUSIONS AND RECOMMENDATIONS IN 15 QUESTIONS</vt:lpstr>
      <vt:lpstr>THANK YOU VERY MUCH FOR YOUR ATTENTION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User</dc:creator>
  <cp:lastModifiedBy>User</cp:lastModifiedBy>
  <cp:revision>12</cp:revision>
  <dcterms:modified xsi:type="dcterms:W3CDTF">2014-09-12T11:38:30Z</dcterms:modified>
</cp:coreProperties>
</file>