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Default Extension="vml" ContentType="application/vnd.openxmlformats-officedocument.vmlDrawing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9.xml" ContentType="application/vnd.openxmlformats-officedocument.presentationml.notesSlide+xml"/>
  <Override PartName="/ppt/drawings/drawing9.xml" ContentType="application/vnd.openxmlformats-officedocument.drawingml.chartshapes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rawings/drawing7.xml" ContentType="application/vnd.openxmlformats-officedocument.drawingml.chartshapes+xml"/>
  <Override PartName="/ppt/drawings/drawing8.xml" ContentType="application/vnd.openxmlformats-officedocument.drawingml.chartshapes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rawings/drawing5.xml" ContentType="application/vnd.openxmlformats-officedocument.drawingml.chartshapes+xml"/>
  <Override PartName="/ppt/notesSlides/notesSlide5.xml" ContentType="application/vnd.openxmlformats-officedocument.presentationml.notesSlide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52" r:id="rId2"/>
    <p:sldId id="353" r:id="rId3"/>
    <p:sldId id="256" r:id="rId4"/>
    <p:sldId id="338" r:id="rId5"/>
    <p:sldId id="339" r:id="rId6"/>
    <p:sldId id="311" r:id="rId7"/>
    <p:sldId id="340" r:id="rId8"/>
    <p:sldId id="325" r:id="rId9"/>
    <p:sldId id="295" r:id="rId10"/>
    <p:sldId id="342" r:id="rId11"/>
    <p:sldId id="344" r:id="rId12"/>
    <p:sldId id="345" r:id="rId13"/>
    <p:sldId id="346" r:id="rId14"/>
    <p:sldId id="347" r:id="rId15"/>
    <p:sldId id="348" r:id="rId16"/>
    <p:sldId id="349" r:id="rId17"/>
    <p:sldId id="350" r:id="rId18"/>
    <p:sldId id="351" r:id="rId19"/>
    <p:sldId id="354" r:id="rId20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00"/>
    <a:srgbClr val="4F81BD"/>
    <a:srgbClr val="FF9900"/>
    <a:srgbClr val="FFCC00"/>
    <a:srgbClr val="FF0000"/>
    <a:srgbClr val="3399FF"/>
    <a:srgbClr val="FF9933"/>
    <a:srgbClr val="008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516" y="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Office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Office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Office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Yves\Documents\Rapports\Optics-2014\In%20search%20of%20the%20A%20B%20C%20coefficients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Office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Office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C:\Users\Yves\Documents\Rapports\Optics-2014\Auger%20coefficient%20version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style val="28"/>
  <c:chart>
    <c:plotArea>
      <c:layout>
        <c:manualLayout>
          <c:layoutTarget val="inner"/>
          <c:xMode val="edge"/>
          <c:yMode val="edge"/>
          <c:x val="0.16931260673106488"/>
          <c:y val="8.8339375033429229E-2"/>
          <c:w val="0.78307080613117508"/>
          <c:h val="0.68197997525807375"/>
        </c:manualLayout>
      </c:layout>
      <c:scatterChart>
        <c:scatterStyle val="lineMarker"/>
        <c:ser>
          <c:idx val="1"/>
          <c:order val="0"/>
          <c:tx>
            <c:strRef>
              <c:f>Feuil1!$E$1</c:f>
              <c:strCache>
                <c:ptCount val="1"/>
                <c:pt idx="0">
                  <c:v>continu points</c:v>
                </c:pt>
              </c:strCache>
            </c:strRef>
          </c:tx>
          <c:spPr>
            <a:ln w="66675">
              <a:noFill/>
            </a:ln>
          </c:spPr>
          <c:marker>
            <c:symbol val="circle"/>
            <c:size val="8"/>
          </c:marker>
          <c:xVal>
            <c:numRef>
              <c:f>Feuil1!$D$2:$D$9</c:f>
              <c:numCache>
                <c:formatCode>General</c:formatCode>
                <c:ptCount val="8"/>
                <c:pt idx="0">
                  <c:v>1988</c:v>
                </c:pt>
                <c:pt idx="1">
                  <c:v>1988</c:v>
                </c:pt>
                <c:pt idx="2">
                  <c:v>1998</c:v>
                </c:pt>
                <c:pt idx="3">
                  <c:v>1999</c:v>
                </c:pt>
                <c:pt idx="4">
                  <c:v>2003</c:v>
                </c:pt>
                <c:pt idx="5">
                  <c:v>2004.5</c:v>
                </c:pt>
                <c:pt idx="6">
                  <c:v>2010.3</c:v>
                </c:pt>
                <c:pt idx="7">
                  <c:v>2010.875</c:v>
                </c:pt>
              </c:numCache>
            </c:numRef>
          </c:xVal>
          <c:yVal>
            <c:numRef>
              <c:f>Feuil1!$E$2:$E$9</c:f>
              <c:numCache>
                <c:formatCode>General</c:formatCode>
                <c:ptCount val="8"/>
                <c:pt idx="0">
                  <c:v>2</c:v>
                </c:pt>
                <c:pt idx="1">
                  <c:v>2.34</c:v>
                </c:pt>
                <c:pt idx="2">
                  <c:v>2.38</c:v>
                </c:pt>
                <c:pt idx="3">
                  <c:v>2.7</c:v>
                </c:pt>
                <c:pt idx="4">
                  <c:v>2.8</c:v>
                </c:pt>
                <c:pt idx="5">
                  <c:v>3.04</c:v>
                </c:pt>
                <c:pt idx="6">
                  <c:v>3.16</c:v>
                </c:pt>
                <c:pt idx="7">
                  <c:v>3.4</c:v>
                </c:pt>
              </c:numCache>
            </c:numRef>
          </c:yVal>
        </c:ser>
        <c:ser>
          <c:idx val="0"/>
          <c:order val="1"/>
          <c:tx>
            <c:strRef>
              <c:f>Feuil1!$B$1</c:f>
              <c:strCache>
                <c:ptCount val="1"/>
                <c:pt idx="0">
                  <c:v>pulsé points</c:v>
                </c:pt>
              </c:strCache>
            </c:strRef>
          </c:tx>
          <c:spPr>
            <a:ln w="0">
              <a:noFill/>
            </a:ln>
          </c:spPr>
          <c:marker>
            <c:symbol val="circle"/>
            <c:size val="10"/>
            <c:spPr>
              <a:solidFill>
                <a:srgbClr val="0070C0"/>
              </a:solidFill>
              <a:ln>
                <a:noFill/>
              </a:ln>
            </c:spPr>
          </c:marker>
          <c:xVal>
            <c:numRef>
              <c:f>Feuil1!$A$2:$A$10</c:f>
              <c:numCache>
                <c:formatCode>General</c:formatCode>
                <c:ptCount val="9"/>
                <c:pt idx="0">
                  <c:v>1980</c:v>
                </c:pt>
                <c:pt idx="1">
                  <c:v>1985</c:v>
                </c:pt>
                <c:pt idx="2">
                  <c:v>1988</c:v>
                </c:pt>
                <c:pt idx="3">
                  <c:v>1995</c:v>
                </c:pt>
                <c:pt idx="4">
                  <c:v>2004</c:v>
                </c:pt>
                <c:pt idx="5">
                  <c:v>2005.9</c:v>
                </c:pt>
              </c:numCache>
            </c:numRef>
          </c:xVal>
          <c:yVal>
            <c:numRef>
              <c:f>Feuil1!$B$2:$B$10</c:f>
              <c:numCache>
                <c:formatCode>0.00</c:formatCode>
                <c:ptCount val="9"/>
                <c:pt idx="0">
                  <c:v>1.8</c:v>
                </c:pt>
                <c:pt idx="1">
                  <c:v>2.2000000000000002</c:v>
                </c:pt>
                <c:pt idx="2">
                  <c:v>2.34</c:v>
                </c:pt>
                <c:pt idx="3">
                  <c:v>2.7800000000000002</c:v>
                </c:pt>
                <c:pt idx="4">
                  <c:v>3.16</c:v>
                </c:pt>
                <c:pt idx="5">
                  <c:v>3.2600000000000002</c:v>
                </c:pt>
              </c:numCache>
            </c:numRef>
          </c:yVal>
        </c:ser>
        <c:ser>
          <c:idx val="2"/>
          <c:order val="2"/>
          <c:tx>
            <c:v> </c:v>
          </c:tx>
          <c:spPr>
            <a:ln w="12700">
              <a:solidFill>
                <a:srgbClr val="0070C0"/>
              </a:solidFill>
            </a:ln>
          </c:spPr>
          <c:marker>
            <c:symbol val="none"/>
          </c:marker>
          <c:xVal>
            <c:numRef>
              <c:f>Feuil1!$A$2:$A$9</c:f>
              <c:numCache>
                <c:formatCode>General</c:formatCode>
                <c:ptCount val="8"/>
                <c:pt idx="0">
                  <c:v>1980</c:v>
                </c:pt>
                <c:pt idx="1">
                  <c:v>1985</c:v>
                </c:pt>
                <c:pt idx="2">
                  <c:v>1988</c:v>
                </c:pt>
                <c:pt idx="3">
                  <c:v>1995</c:v>
                </c:pt>
                <c:pt idx="4">
                  <c:v>2004</c:v>
                </c:pt>
                <c:pt idx="5">
                  <c:v>2005.9</c:v>
                </c:pt>
              </c:numCache>
            </c:numRef>
          </c:xVal>
          <c:yVal>
            <c:numRef>
              <c:f>Feuil1!$C$2:$C$9</c:f>
              <c:numCache>
                <c:formatCode>0.00</c:formatCode>
                <c:ptCount val="8"/>
                <c:pt idx="0">
                  <c:v>1.8</c:v>
                </c:pt>
                <c:pt idx="1">
                  <c:v>2.2000000000000002</c:v>
                </c:pt>
                <c:pt idx="2">
                  <c:v>2.4</c:v>
                </c:pt>
                <c:pt idx="3">
                  <c:v>2.7800000000000002</c:v>
                </c:pt>
                <c:pt idx="4">
                  <c:v>3.1759999999999997</c:v>
                </c:pt>
                <c:pt idx="5">
                  <c:v>3.25</c:v>
                </c:pt>
              </c:numCache>
            </c:numRef>
          </c:yVal>
          <c:smooth val="1"/>
        </c:ser>
        <c:ser>
          <c:idx val="3"/>
          <c:order val="3"/>
          <c:spPr>
            <a:ln w="12700">
              <a:solidFill>
                <a:srgbClr val="C00000"/>
              </a:solidFill>
            </a:ln>
          </c:spPr>
          <c:marker>
            <c:symbol val="none"/>
          </c:marker>
          <c:xVal>
            <c:numRef>
              <c:f>Feuil1!$F$2:$F$7</c:f>
              <c:numCache>
                <c:formatCode>General</c:formatCode>
                <c:ptCount val="6"/>
                <c:pt idx="0">
                  <c:v>1985</c:v>
                </c:pt>
                <c:pt idx="1">
                  <c:v>1990</c:v>
                </c:pt>
                <c:pt idx="2">
                  <c:v>1993</c:v>
                </c:pt>
                <c:pt idx="3">
                  <c:v>2000</c:v>
                </c:pt>
                <c:pt idx="4">
                  <c:v>2009</c:v>
                </c:pt>
                <c:pt idx="5">
                  <c:v>2011</c:v>
                </c:pt>
              </c:numCache>
            </c:numRef>
          </c:xVal>
          <c:yVal>
            <c:numRef>
              <c:f>Feuil1!$G$2:$G$7</c:f>
              <c:numCache>
                <c:formatCode>0.00</c:formatCode>
                <c:ptCount val="6"/>
                <c:pt idx="0">
                  <c:v>1.8</c:v>
                </c:pt>
                <c:pt idx="1">
                  <c:v>2.2000000000000002</c:v>
                </c:pt>
                <c:pt idx="2">
                  <c:v>2.4</c:v>
                </c:pt>
                <c:pt idx="3">
                  <c:v>2.7800000000000002</c:v>
                </c:pt>
                <c:pt idx="4">
                  <c:v>3.18</c:v>
                </c:pt>
                <c:pt idx="5">
                  <c:v>3.25</c:v>
                </c:pt>
              </c:numCache>
            </c:numRef>
          </c:yVal>
        </c:ser>
        <c:dLbls/>
        <c:axId val="49722880"/>
        <c:axId val="49732224"/>
      </c:scatterChart>
      <c:valAx>
        <c:axId val="49722880"/>
        <c:scaling>
          <c:orientation val="minMax"/>
          <c:max val="2015"/>
          <c:min val="1975"/>
        </c:scaling>
        <c:axPos val="b"/>
        <c:title>
          <c:tx>
            <c:rich>
              <a:bodyPr/>
              <a:lstStyle/>
              <a:p>
                <a:pPr>
                  <a:defRPr lang="fr-FR" sz="1200"/>
                </a:pPr>
                <a:r>
                  <a:rPr lang="fr-FR" sz="1200"/>
                  <a:t>Year</a:t>
                </a:r>
              </a:p>
            </c:rich>
          </c:tx>
          <c:layout>
            <c:manualLayout>
              <c:xMode val="edge"/>
              <c:yMode val="edge"/>
              <c:x val="0.52381087707423191"/>
              <c:y val="0.86572587532760636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 lang="fr-FR" sz="1200"/>
            </a:pPr>
            <a:endParaRPr lang="en-US"/>
          </a:p>
        </c:txPr>
        <c:crossAx val="49732224"/>
        <c:crosses val="autoZero"/>
        <c:crossBetween val="midCat"/>
        <c:majorUnit val="5"/>
      </c:valAx>
      <c:valAx>
        <c:axId val="49732224"/>
        <c:scaling>
          <c:orientation val="minMax"/>
          <c:max val="3.4"/>
          <c:min val="1.6"/>
        </c:scaling>
        <c:axPos val="l"/>
        <c:title>
          <c:tx>
            <c:rich>
              <a:bodyPr/>
              <a:lstStyle/>
              <a:p>
                <a:pPr>
                  <a:defRPr lang="fr-FR" sz="1200"/>
                </a:pPr>
                <a:r>
                  <a:rPr lang="fr-FR" sz="1200">
                    <a:latin typeface="Symbol" panose="05050102010706020507" pitchFamily="18" charset="2"/>
                  </a:rPr>
                  <a:t>l</a:t>
                </a:r>
                <a:r>
                  <a:rPr lang="fr-FR" sz="1200"/>
                  <a:t> (µm)</a:t>
                </a:r>
              </a:p>
            </c:rich>
          </c:tx>
          <c:layout>
            <c:manualLayout>
              <c:xMode val="edge"/>
              <c:yMode val="edge"/>
              <c:x val="1.175277777777778E-2"/>
              <c:y val="0.36042465277777785"/>
            </c:manualLayout>
          </c:layout>
        </c:title>
        <c:numFmt formatCode="General" sourceLinked="1"/>
        <c:minorTickMark val="out"/>
        <c:tickLblPos val="nextTo"/>
        <c:txPr>
          <a:bodyPr rot="0" vert="horz"/>
          <a:lstStyle/>
          <a:p>
            <a:pPr>
              <a:defRPr lang="fr-FR" sz="1200"/>
            </a:pPr>
            <a:endParaRPr lang="en-US"/>
          </a:p>
        </c:txPr>
        <c:crossAx val="49722880"/>
        <c:crosses val="autoZero"/>
        <c:crossBetween val="midCat"/>
        <c:minorUnit val="0.1"/>
      </c:valAx>
      <c:spPr>
        <a:ln>
          <a:solidFill>
            <a:schemeClr val="tx1">
              <a:lumMod val="50000"/>
              <a:lumOff val="50000"/>
            </a:schemeClr>
          </a:solidFill>
        </a:ln>
      </c:spPr>
    </c:plotArea>
    <c:plotVisOnly val="1"/>
    <c:dispBlanksAs val="gap"/>
  </c:chart>
  <c:spPr>
    <a:solidFill>
      <a:schemeClr val="bg1"/>
    </a:solidFill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style val="28"/>
  <c:chart>
    <c:plotArea>
      <c:layout>
        <c:manualLayout>
          <c:layoutTarget val="inner"/>
          <c:xMode val="edge"/>
          <c:yMode val="edge"/>
          <c:x val="0.14446529080675427"/>
          <c:y val="5.411266849437843E-2"/>
          <c:w val="0.81238273921200743"/>
          <c:h val="0.809525520675901"/>
        </c:manualLayout>
      </c:layout>
      <c:scatterChart>
        <c:scatterStyle val="lineMarker"/>
        <c:ser>
          <c:idx val="0"/>
          <c:order val="0"/>
          <c:spPr>
            <a:ln w="66675">
              <a:noFill/>
            </a:ln>
          </c:spPr>
          <c:marker>
            <c:symbol val="circle"/>
            <c:size val="8"/>
          </c:marker>
          <c:trendline>
            <c:spPr>
              <a:ln>
                <a:solidFill>
                  <a:srgbClr val="C00000"/>
                </a:solidFill>
              </a:ln>
              <a:effectLst/>
            </c:spPr>
            <c:trendlineType val="exp"/>
          </c:trendline>
          <c:xVal>
            <c:numRef>
              <c:f>Feuil1!$B$2:$B$25</c:f>
              <c:numCache>
                <c:formatCode>General</c:formatCode>
                <c:ptCount val="24"/>
                <c:pt idx="0">
                  <c:v>2</c:v>
                </c:pt>
                <c:pt idx="1">
                  <c:v>2.0499999999999998</c:v>
                </c:pt>
                <c:pt idx="2">
                  <c:v>2.2999999999999998</c:v>
                </c:pt>
                <c:pt idx="3">
                  <c:v>2.2999999999999998</c:v>
                </c:pt>
                <c:pt idx="4">
                  <c:v>2.4</c:v>
                </c:pt>
                <c:pt idx="5">
                  <c:v>2.5</c:v>
                </c:pt>
                <c:pt idx="6">
                  <c:v>2.5</c:v>
                </c:pt>
                <c:pt idx="7">
                  <c:v>2.5</c:v>
                </c:pt>
                <c:pt idx="8">
                  <c:v>2.6</c:v>
                </c:pt>
                <c:pt idx="9">
                  <c:v>2.7</c:v>
                </c:pt>
                <c:pt idx="10">
                  <c:v>2.7</c:v>
                </c:pt>
                <c:pt idx="11">
                  <c:v>2.72</c:v>
                </c:pt>
                <c:pt idx="12">
                  <c:v>2.8</c:v>
                </c:pt>
                <c:pt idx="13">
                  <c:v>2.8</c:v>
                </c:pt>
                <c:pt idx="14">
                  <c:v>2.9499999999999997</c:v>
                </c:pt>
                <c:pt idx="15">
                  <c:v>3</c:v>
                </c:pt>
                <c:pt idx="16">
                  <c:v>3.1</c:v>
                </c:pt>
                <c:pt idx="17">
                  <c:v>3.2</c:v>
                </c:pt>
                <c:pt idx="18">
                  <c:v>3.3</c:v>
                </c:pt>
                <c:pt idx="19">
                  <c:v>3.3</c:v>
                </c:pt>
                <c:pt idx="20">
                  <c:v>3.42</c:v>
                </c:pt>
                <c:pt idx="21">
                  <c:v>3.44</c:v>
                </c:pt>
                <c:pt idx="22">
                  <c:v>3.58</c:v>
                </c:pt>
                <c:pt idx="23">
                  <c:v>3.73</c:v>
                </c:pt>
              </c:numCache>
            </c:numRef>
          </c:xVal>
          <c:yVal>
            <c:numRef>
              <c:f>Feuil1!$P$2:$P$25</c:f>
              <c:numCache>
                <c:formatCode>General</c:formatCode>
                <c:ptCount val="24"/>
                <c:pt idx="1">
                  <c:v>50</c:v>
                </c:pt>
                <c:pt idx="2">
                  <c:v>65</c:v>
                </c:pt>
                <c:pt idx="5">
                  <c:v>80</c:v>
                </c:pt>
                <c:pt idx="8">
                  <c:v>120</c:v>
                </c:pt>
                <c:pt idx="11">
                  <c:v>140</c:v>
                </c:pt>
                <c:pt idx="14">
                  <c:v>200</c:v>
                </c:pt>
                <c:pt idx="15">
                  <c:v>200</c:v>
                </c:pt>
                <c:pt idx="16">
                  <c:v>350</c:v>
                </c:pt>
                <c:pt idx="17">
                  <c:v>400</c:v>
                </c:pt>
                <c:pt idx="18">
                  <c:v>475</c:v>
                </c:pt>
                <c:pt idx="19">
                  <c:v>545</c:v>
                </c:pt>
                <c:pt idx="21">
                  <c:v>640</c:v>
                </c:pt>
                <c:pt idx="22">
                  <c:v>1600</c:v>
                </c:pt>
                <c:pt idx="23">
                  <c:v>1450</c:v>
                </c:pt>
              </c:numCache>
            </c:numRef>
          </c:yVal>
        </c:ser>
        <c:dLbls/>
        <c:axId val="72479488"/>
        <c:axId val="72523776"/>
      </c:scatterChart>
      <c:valAx>
        <c:axId val="72479488"/>
        <c:scaling>
          <c:orientation val="minMax"/>
          <c:min val="2"/>
        </c:scaling>
        <c:axPos val="b"/>
        <c:title>
          <c:tx>
            <c:rich>
              <a:bodyPr/>
              <a:lstStyle/>
              <a:p>
                <a:pPr>
                  <a:defRPr lang="fr-FR" sz="1200"/>
                </a:pPr>
                <a:r>
                  <a:rPr lang="fr-FR" sz="1200"/>
                  <a:t>Wavelength (µm)</a:t>
                </a:r>
              </a:p>
            </c:rich>
          </c:tx>
          <c:layout>
            <c:manualLayout>
              <c:xMode val="edge"/>
              <c:yMode val="edge"/>
              <c:x val="0.45966228893058164"/>
              <c:y val="0.92207987114420831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 lang="fr-FR" sz="1200"/>
            </a:pPr>
            <a:endParaRPr lang="en-US"/>
          </a:p>
        </c:txPr>
        <c:crossAx val="72523776"/>
        <c:crosses val="autoZero"/>
        <c:crossBetween val="midCat"/>
      </c:valAx>
      <c:valAx>
        <c:axId val="72523776"/>
        <c:scaling>
          <c:logBase val="10"/>
          <c:orientation val="minMax"/>
          <c:min val="10"/>
        </c:scaling>
        <c:axPos val="l"/>
        <c:title>
          <c:tx>
            <c:rich>
              <a:bodyPr/>
              <a:lstStyle/>
              <a:p>
                <a:pPr>
                  <a:defRPr lang="fr-FR" sz="1200"/>
                </a:pPr>
                <a:r>
                  <a:rPr lang="fr-FR" sz="1200"/>
                  <a:t>Jth (A/cm²)</a:t>
                </a:r>
              </a:p>
            </c:rich>
          </c:tx>
          <c:layout>
            <c:manualLayout>
              <c:xMode val="edge"/>
              <c:yMode val="edge"/>
              <c:x val="1.2507817385866168E-2"/>
              <c:y val="0.37229528127165923"/>
            </c:manualLayout>
          </c:layout>
        </c:title>
        <c:numFmt formatCode="General" sourceLinked="1"/>
        <c:minorTickMark val="out"/>
        <c:tickLblPos val="nextTo"/>
        <c:txPr>
          <a:bodyPr rot="0" vert="horz"/>
          <a:lstStyle/>
          <a:p>
            <a:pPr>
              <a:defRPr lang="fr-FR" sz="1200"/>
            </a:pPr>
            <a:endParaRPr lang="en-US"/>
          </a:p>
        </c:txPr>
        <c:crossAx val="72479488"/>
        <c:crosses val="autoZero"/>
        <c:crossBetween val="midCat"/>
      </c:valAx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</c:spPr>
    </c:plotArea>
    <c:plotVisOnly val="1"/>
    <c:dispBlanksAs val="gap"/>
  </c:chart>
  <c:spPr>
    <a:solidFill>
      <a:schemeClr val="bg1"/>
    </a:solidFill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style val="28"/>
  <c:chart>
    <c:plotArea>
      <c:layout>
        <c:manualLayout>
          <c:layoutTarget val="inner"/>
          <c:xMode val="edge"/>
          <c:yMode val="edge"/>
          <c:x val="0.12195121951219511"/>
          <c:y val="6.2500076294038462E-2"/>
          <c:w val="0.83489681050656672"/>
          <c:h val="0.78000095214959986"/>
        </c:manualLayout>
      </c:layout>
      <c:scatterChart>
        <c:scatterStyle val="lineMarker"/>
        <c:ser>
          <c:idx val="0"/>
          <c:order val="0"/>
          <c:spPr>
            <a:ln w="66675">
              <a:noFill/>
            </a:ln>
          </c:spPr>
          <c:marker>
            <c:symbol val="circle"/>
            <c:size val="8"/>
          </c:marker>
          <c:trendline>
            <c:spPr>
              <a:ln>
                <a:solidFill>
                  <a:srgbClr val="C00000"/>
                </a:solidFill>
              </a:ln>
            </c:spPr>
            <c:trendlineType val="poly"/>
            <c:order val="2"/>
          </c:trendline>
          <c:xVal>
            <c:numRef>
              <c:f>Feuil1!$B$2:$B$25</c:f>
              <c:numCache>
                <c:formatCode>General</c:formatCode>
                <c:ptCount val="24"/>
                <c:pt idx="0">
                  <c:v>2</c:v>
                </c:pt>
                <c:pt idx="1">
                  <c:v>2.0499999999999998</c:v>
                </c:pt>
                <c:pt idx="2">
                  <c:v>2.2999999999999998</c:v>
                </c:pt>
                <c:pt idx="3">
                  <c:v>2.2999999999999998</c:v>
                </c:pt>
                <c:pt idx="4">
                  <c:v>2.4</c:v>
                </c:pt>
                <c:pt idx="5">
                  <c:v>2.5</c:v>
                </c:pt>
                <c:pt idx="6">
                  <c:v>2.5</c:v>
                </c:pt>
                <c:pt idx="7">
                  <c:v>2.5</c:v>
                </c:pt>
                <c:pt idx="8">
                  <c:v>2.6</c:v>
                </c:pt>
                <c:pt idx="9">
                  <c:v>2.7</c:v>
                </c:pt>
                <c:pt idx="10">
                  <c:v>2.7</c:v>
                </c:pt>
                <c:pt idx="11">
                  <c:v>2.72</c:v>
                </c:pt>
                <c:pt idx="12">
                  <c:v>2.8</c:v>
                </c:pt>
                <c:pt idx="13">
                  <c:v>2.8</c:v>
                </c:pt>
                <c:pt idx="14">
                  <c:v>2.9499999999999997</c:v>
                </c:pt>
                <c:pt idx="15">
                  <c:v>3</c:v>
                </c:pt>
                <c:pt idx="16">
                  <c:v>3.1</c:v>
                </c:pt>
                <c:pt idx="17">
                  <c:v>3.2</c:v>
                </c:pt>
                <c:pt idx="18">
                  <c:v>3.3</c:v>
                </c:pt>
                <c:pt idx="19">
                  <c:v>3.3</c:v>
                </c:pt>
                <c:pt idx="20">
                  <c:v>3.42</c:v>
                </c:pt>
                <c:pt idx="21">
                  <c:v>3.44</c:v>
                </c:pt>
                <c:pt idx="22">
                  <c:v>3.58</c:v>
                </c:pt>
                <c:pt idx="23">
                  <c:v>3.73</c:v>
                </c:pt>
              </c:numCache>
            </c:numRef>
          </c:xVal>
          <c:yVal>
            <c:numRef>
              <c:f>Feuil1!$Q$2:$Q$25</c:f>
              <c:numCache>
                <c:formatCode>General</c:formatCode>
                <c:ptCount val="24"/>
                <c:pt idx="0">
                  <c:v>140</c:v>
                </c:pt>
                <c:pt idx="3">
                  <c:v>95</c:v>
                </c:pt>
                <c:pt idx="7">
                  <c:v>89</c:v>
                </c:pt>
                <c:pt idx="9">
                  <c:v>71</c:v>
                </c:pt>
                <c:pt idx="12">
                  <c:v>59</c:v>
                </c:pt>
                <c:pt idx="14">
                  <c:v>50</c:v>
                </c:pt>
                <c:pt idx="16">
                  <c:v>34</c:v>
                </c:pt>
                <c:pt idx="21">
                  <c:v>28</c:v>
                </c:pt>
                <c:pt idx="22">
                  <c:v>23</c:v>
                </c:pt>
                <c:pt idx="23">
                  <c:v>25</c:v>
                </c:pt>
              </c:numCache>
            </c:numRef>
          </c:yVal>
        </c:ser>
        <c:dLbls/>
        <c:axId val="83290752"/>
        <c:axId val="88093440"/>
      </c:scatterChart>
      <c:valAx>
        <c:axId val="83290752"/>
        <c:scaling>
          <c:orientation val="minMax"/>
          <c:min val="2"/>
        </c:scaling>
        <c:axPos val="b"/>
        <c:title>
          <c:tx>
            <c:rich>
              <a:bodyPr/>
              <a:lstStyle/>
              <a:p>
                <a:pPr>
                  <a:defRPr lang="fr-FR" sz="1200"/>
                </a:pPr>
                <a:r>
                  <a:rPr lang="fr-FR" sz="1200"/>
                  <a:t>Wavelength (µm)</a:t>
                </a:r>
              </a:p>
            </c:rich>
          </c:tx>
          <c:layout>
            <c:manualLayout>
              <c:xMode val="edge"/>
              <c:yMode val="edge"/>
              <c:x val="0.44840525328330205"/>
              <c:y val="0.91000111084119972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 lang="fr-FR" sz="1200"/>
            </a:pPr>
            <a:endParaRPr lang="en-US"/>
          </a:p>
        </c:txPr>
        <c:crossAx val="88093440"/>
        <c:crosses val="autoZero"/>
        <c:crossBetween val="midCat"/>
      </c:valAx>
      <c:valAx>
        <c:axId val="8809344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lang="fr-FR" sz="1200"/>
                </a:pPr>
                <a:r>
                  <a:rPr lang="fr-FR" sz="1200"/>
                  <a:t>To (K)</a:t>
                </a:r>
              </a:p>
            </c:rich>
          </c:tx>
          <c:layout>
            <c:manualLayout>
              <c:xMode val="edge"/>
              <c:yMode val="edge"/>
              <c:x val="1.50093808630394E-2"/>
              <c:y val="0.40083385826771656"/>
            </c:manualLayout>
          </c:layout>
        </c:title>
        <c:numFmt formatCode="General" sourceLinked="1"/>
        <c:tickLblPos val="nextTo"/>
        <c:txPr>
          <a:bodyPr rot="0" vert="horz"/>
          <a:lstStyle/>
          <a:p>
            <a:pPr>
              <a:defRPr lang="fr-FR" sz="1200"/>
            </a:pPr>
            <a:endParaRPr lang="en-US"/>
          </a:p>
        </c:txPr>
        <c:crossAx val="83290752"/>
        <c:crosses val="autoZero"/>
        <c:crossBetween val="midCat"/>
      </c:valAx>
      <c:spPr>
        <a:ln>
          <a:solidFill>
            <a:schemeClr val="tx1">
              <a:lumMod val="50000"/>
              <a:lumOff val="50000"/>
            </a:schemeClr>
          </a:solidFill>
        </a:ln>
      </c:spPr>
    </c:plotArea>
    <c:plotVisOnly val="1"/>
    <c:dispBlanksAs val="gap"/>
  </c:chart>
  <c:spPr>
    <a:solidFill>
      <a:schemeClr val="bg1"/>
    </a:solidFill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style val="28"/>
  <c:chart>
    <c:autoTitleDeleted val="1"/>
    <c:plotArea>
      <c:layout/>
      <c:scatterChart>
        <c:scatterStyle val="lineMarker"/>
        <c:ser>
          <c:idx val="0"/>
          <c:order val="0"/>
          <c:spPr>
            <a:ln w="66675">
              <a:noFill/>
            </a:ln>
          </c:spPr>
          <c:marker>
            <c:symbol val="circle"/>
            <c:size val="6"/>
          </c:marker>
          <c:trendline>
            <c:spPr>
              <a:ln>
                <a:solidFill>
                  <a:srgbClr val="C00000"/>
                </a:solidFill>
              </a:ln>
            </c:spPr>
            <c:trendlineType val="exp"/>
          </c:trendline>
          <c:xVal>
            <c:numRef>
              <c:f>Feuil1!$B$1:$B$3</c:f>
              <c:numCache>
                <c:formatCode>General</c:formatCode>
                <c:ptCount val="3"/>
                <c:pt idx="0">
                  <c:v>1.42</c:v>
                </c:pt>
                <c:pt idx="1">
                  <c:v>0.95385000000000009</c:v>
                </c:pt>
                <c:pt idx="2">
                  <c:v>0.8</c:v>
                </c:pt>
              </c:numCache>
            </c:numRef>
          </c:xVal>
          <c:yVal>
            <c:numRef>
              <c:f>Feuil1!$D$1:$D$3</c:f>
              <c:numCache>
                <c:formatCode>0.00E+00</c:formatCode>
                <c:ptCount val="3"/>
                <c:pt idx="0">
                  <c:v>4.0000000000000066E-30</c:v>
                </c:pt>
                <c:pt idx="1">
                  <c:v>2.3000000000000036E-29</c:v>
                </c:pt>
                <c:pt idx="2">
                  <c:v>7.5000000000000124E-29</c:v>
                </c:pt>
              </c:numCache>
            </c:numRef>
          </c:yVal>
        </c:ser>
        <c:ser>
          <c:idx val="1"/>
          <c:order val="1"/>
          <c:spPr>
            <a:ln w="66675">
              <a:noFill/>
            </a:ln>
          </c:spPr>
          <c:marker>
            <c:symbol val="circle"/>
            <c:size val="6"/>
            <c:spPr>
              <a:solidFill>
                <a:srgbClr val="C00000"/>
              </a:solidFill>
            </c:spPr>
          </c:marker>
          <c:trendline>
            <c:spPr>
              <a:ln>
                <a:solidFill>
                  <a:srgbClr val="C00000"/>
                </a:solidFill>
              </a:ln>
            </c:spPr>
            <c:trendlineType val="exp"/>
          </c:trendline>
          <c:xVal>
            <c:numRef>
              <c:f>Feuil1!$B$4:$B$6</c:f>
              <c:numCache>
                <c:formatCode>General</c:formatCode>
                <c:ptCount val="3"/>
                <c:pt idx="0">
                  <c:v>0.72000000000000008</c:v>
                </c:pt>
                <c:pt idx="1">
                  <c:v>0.54</c:v>
                </c:pt>
                <c:pt idx="2">
                  <c:v>0.35000000000000003</c:v>
                </c:pt>
              </c:numCache>
            </c:numRef>
          </c:xVal>
          <c:yVal>
            <c:numRef>
              <c:f>Feuil1!$D$4:$D$6</c:f>
              <c:numCache>
                <c:formatCode>0.00E+00</c:formatCode>
                <c:ptCount val="3"/>
                <c:pt idx="0">
                  <c:v>5.0000000000000081E-30</c:v>
                </c:pt>
                <c:pt idx="1">
                  <c:v>2.3000000000000034E-28</c:v>
                </c:pt>
                <c:pt idx="2">
                  <c:v>1.0000000000000015E-26</c:v>
                </c:pt>
              </c:numCache>
            </c:numRef>
          </c:yVal>
        </c:ser>
        <c:dLbls/>
        <c:axId val="91669632"/>
        <c:axId val="91671552"/>
      </c:scatterChart>
      <c:valAx>
        <c:axId val="9166963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fr-FR"/>
                </a:pPr>
                <a:r>
                  <a:rPr lang="fr-FR"/>
                  <a:t>Eg (eV)</a:t>
                </a:r>
              </a:p>
            </c:rich>
          </c:tx>
        </c:title>
        <c:numFmt formatCode="General" sourceLinked="1"/>
        <c:tickLblPos val="low"/>
        <c:txPr>
          <a:bodyPr/>
          <a:lstStyle/>
          <a:p>
            <a:pPr>
              <a:defRPr lang="fr-FR"/>
            </a:pPr>
            <a:endParaRPr lang="en-US"/>
          </a:p>
        </c:txPr>
        <c:crossAx val="91671552"/>
        <c:crossesAt val="1.0000000000000034E-30"/>
        <c:crossBetween val="midCat"/>
      </c:valAx>
      <c:valAx>
        <c:axId val="91671552"/>
        <c:scaling>
          <c:logBase val="10"/>
          <c:orientation val="minMax"/>
          <c:max val="1.0000000000000029E-25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 lang="fr-FR"/>
                </a:pPr>
                <a:r>
                  <a:rPr lang="fr-FR"/>
                  <a:t>C (cm</a:t>
                </a:r>
                <a:r>
                  <a:rPr lang="fr-FR" baseline="30000"/>
                  <a:t>6</a:t>
                </a:r>
                <a:r>
                  <a:rPr lang="fr-FR"/>
                  <a:t>.s-1)</a:t>
                </a:r>
              </a:p>
            </c:rich>
          </c:tx>
        </c:title>
        <c:numFmt formatCode="0.00E+00" sourceLinked="1"/>
        <c:tickLblPos val="nextTo"/>
        <c:txPr>
          <a:bodyPr/>
          <a:lstStyle/>
          <a:p>
            <a:pPr>
              <a:defRPr lang="fr-FR"/>
            </a:pPr>
            <a:endParaRPr lang="en-US"/>
          </a:p>
        </c:txPr>
        <c:crossAx val="91669632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</c:chart>
  <c:spPr>
    <a:solidFill>
      <a:schemeClr val="bg1"/>
    </a:solidFill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plotArea>
      <c:layout/>
      <c:scatterChart>
        <c:scatterStyle val="lineMarker"/>
        <c:ser>
          <c:idx val="0"/>
          <c:order val="0"/>
          <c:tx>
            <c:v>Ec</c:v>
          </c:tx>
          <c:marker>
            <c:symbol val="none"/>
          </c:marker>
          <c:xVal>
            <c:numRef>
              <c:f>Feuil1!$F$2:$F$35</c:f>
              <c:numCache>
                <c:formatCode>General</c:formatCode>
                <c:ptCount val="34"/>
                <c:pt idx="0">
                  <c:v>-0.30000000000000004</c:v>
                </c:pt>
                <c:pt idx="1">
                  <c:v>-0.28000000000000008</c:v>
                </c:pt>
                <c:pt idx="2">
                  <c:v>-0.26</c:v>
                </c:pt>
                <c:pt idx="3">
                  <c:v>-0.24000000000000002</c:v>
                </c:pt>
                <c:pt idx="4">
                  <c:v>-0.22</c:v>
                </c:pt>
                <c:pt idx="5">
                  <c:v>-0.2</c:v>
                </c:pt>
                <c:pt idx="6">
                  <c:v>-0.18000000000000002</c:v>
                </c:pt>
                <c:pt idx="7">
                  <c:v>-0.16</c:v>
                </c:pt>
                <c:pt idx="8">
                  <c:v>-0.14000000000000001</c:v>
                </c:pt>
                <c:pt idx="9">
                  <c:v>-0.12000000000000001</c:v>
                </c:pt>
                <c:pt idx="10">
                  <c:v>-0.1</c:v>
                </c:pt>
                <c:pt idx="11">
                  <c:v>-8.0000000000000016E-2</c:v>
                </c:pt>
                <c:pt idx="12">
                  <c:v>-6.0000000000000005E-2</c:v>
                </c:pt>
                <c:pt idx="13">
                  <c:v>-4.0000000000000008E-2</c:v>
                </c:pt>
                <c:pt idx="14">
                  <c:v>-2.0000000000001003E-2</c:v>
                </c:pt>
                <c:pt idx="15">
                  <c:v>-9.9920072216264207E-16</c:v>
                </c:pt>
                <c:pt idx="16">
                  <c:v>1.9999999999999001E-2</c:v>
                </c:pt>
                <c:pt idx="17">
                  <c:v>3.9999999999999002E-2</c:v>
                </c:pt>
                <c:pt idx="18">
                  <c:v>5.9999999999999012E-2</c:v>
                </c:pt>
                <c:pt idx="19">
                  <c:v>7.9999999999999016E-2</c:v>
                </c:pt>
                <c:pt idx="20">
                  <c:v>9.9999999999999034E-2</c:v>
                </c:pt>
                <c:pt idx="21">
                  <c:v>0.119999999999999</c:v>
                </c:pt>
                <c:pt idx="22">
                  <c:v>0.13999999999999901</c:v>
                </c:pt>
                <c:pt idx="23">
                  <c:v>0.15999999999999906</c:v>
                </c:pt>
                <c:pt idx="24">
                  <c:v>0.17999999999999902</c:v>
                </c:pt>
                <c:pt idx="25">
                  <c:v>0.19999999999999904</c:v>
                </c:pt>
                <c:pt idx="26">
                  <c:v>0.21999999999999906</c:v>
                </c:pt>
                <c:pt idx="27">
                  <c:v>0.23999999999999902</c:v>
                </c:pt>
                <c:pt idx="28">
                  <c:v>0.25999999999999907</c:v>
                </c:pt>
              </c:numCache>
            </c:numRef>
          </c:xVal>
          <c:yVal>
            <c:numRef>
              <c:f>Feuil1!$H$2:$H$35</c:f>
              <c:numCache>
                <c:formatCode>0.000</c:formatCode>
                <c:ptCount val="34"/>
                <c:pt idx="0">
                  <c:v>12.044739591309098</c:v>
                </c:pt>
                <c:pt idx="1">
                  <c:v>10.569639821762596</c:v>
                </c:pt>
                <c:pt idx="2">
                  <c:v>9.196271070805496</c:v>
                </c:pt>
                <c:pt idx="3">
                  <c:v>7.9246333384378209</c:v>
                </c:pt>
                <c:pt idx="4">
                  <c:v>6.7547266246595585</c:v>
                </c:pt>
                <c:pt idx="5">
                  <c:v>5.6865509294707088</c:v>
                </c:pt>
                <c:pt idx="6">
                  <c:v>4.7201062528712745</c:v>
                </c:pt>
                <c:pt idx="7">
                  <c:v>3.8553925948612537</c:v>
                </c:pt>
                <c:pt idx="8">
                  <c:v>3.0924099554406479</c:v>
                </c:pt>
                <c:pt idx="9">
                  <c:v>2.4311583346094543</c:v>
                </c:pt>
                <c:pt idx="10">
                  <c:v>1.8716377323676774</c:v>
                </c:pt>
                <c:pt idx="11">
                  <c:v>1.4138481487153134</c:v>
                </c:pt>
                <c:pt idx="12">
                  <c:v>1.0577895836523639</c:v>
                </c:pt>
                <c:pt idx="13">
                  <c:v>0.80346203717882847</c:v>
                </c:pt>
                <c:pt idx="14">
                  <c:v>0.65086550929471221</c:v>
                </c:pt>
                <c:pt idx="15">
                  <c:v>0.60000000000000009</c:v>
                </c:pt>
                <c:pt idx="16">
                  <c:v>0.6508655092947021</c:v>
                </c:pt>
                <c:pt idx="17">
                  <c:v>0.80346203717881837</c:v>
                </c:pt>
                <c:pt idx="18">
                  <c:v>1.0577895836523483</c:v>
                </c:pt>
                <c:pt idx="19">
                  <c:v>1.4138481487152932</c:v>
                </c:pt>
                <c:pt idx="20">
                  <c:v>1.8716377323676519</c:v>
                </c:pt>
                <c:pt idx="21">
                  <c:v>2.4311583346094241</c:v>
                </c:pt>
                <c:pt idx="22">
                  <c:v>3.0924099554406106</c:v>
                </c:pt>
                <c:pt idx="23">
                  <c:v>3.8553925948612129</c:v>
                </c:pt>
                <c:pt idx="24">
                  <c:v>4.7201062528712274</c:v>
                </c:pt>
                <c:pt idx="25">
                  <c:v>5.6865509294706582</c:v>
                </c:pt>
                <c:pt idx="26">
                  <c:v>6.7547266246595017</c:v>
                </c:pt>
                <c:pt idx="27">
                  <c:v>7.9246333384377605</c:v>
                </c:pt>
                <c:pt idx="28">
                  <c:v>9.1962710708054303</c:v>
                </c:pt>
              </c:numCache>
            </c:numRef>
          </c:yVal>
        </c:ser>
        <c:ser>
          <c:idx val="1"/>
          <c:order val="1"/>
          <c:tx>
            <c:v>Ev</c:v>
          </c:tx>
          <c:marker>
            <c:symbol val="none"/>
          </c:marker>
          <c:xVal>
            <c:numRef>
              <c:f>Feuil1!$F$2:$F$35</c:f>
              <c:numCache>
                <c:formatCode>General</c:formatCode>
                <c:ptCount val="34"/>
                <c:pt idx="0">
                  <c:v>-0.30000000000000004</c:v>
                </c:pt>
                <c:pt idx="1">
                  <c:v>-0.28000000000000008</c:v>
                </c:pt>
                <c:pt idx="2">
                  <c:v>-0.26</c:v>
                </c:pt>
                <c:pt idx="3">
                  <c:v>-0.24000000000000002</c:v>
                </c:pt>
                <c:pt idx="4">
                  <c:v>-0.22</c:v>
                </c:pt>
                <c:pt idx="5">
                  <c:v>-0.2</c:v>
                </c:pt>
                <c:pt idx="6">
                  <c:v>-0.18000000000000002</c:v>
                </c:pt>
                <c:pt idx="7">
                  <c:v>-0.16</c:v>
                </c:pt>
                <c:pt idx="8">
                  <c:v>-0.14000000000000001</c:v>
                </c:pt>
                <c:pt idx="9">
                  <c:v>-0.12000000000000001</c:v>
                </c:pt>
                <c:pt idx="10">
                  <c:v>-0.1</c:v>
                </c:pt>
                <c:pt idx="11">
                  <c:v>-8.0000000000000016E-2</c:v>
                </c:pt>
                <c:pt idx="12">
                  <c:v>-6.0000000000000005E-2</c:v>
                </c:pt>
                <c:pt idx="13">
                  <c:v>-4.0000000000000008E-2</c:v>
                </c:pt>
                <c:pt idx="14">
                  <c:v>-2.0000000000001003E-2</c:v>
                </c:pt>
                <c:pt idx="15">
                  <c:v>-9.9920072216264207E-16</c:v>
                </c:pt>
                <c:pt idx="16">
                  <c:v>1.9999999999999001E-2</c:v>
                </c:pt>
                <c:pt idx="17">
                  <c:v>3.9999999999999002E-2</c:v>
                </c:pt>
                <c:pt idx="18">
                  <c:v>5.9999999999999012E-2</c:v>
                </c:pt>
                <c:pt idx="19">
                  <c:v>7.9999999999999016E-2</c:v>
                </c:pt>
                <c:pt idx="20">
                  <c:v>9.9999999999999034E-2</c:v>
                </c:pt>
                <c:pt idx="21">
                  <c:v>0.119999999999999</c:v>
                </c:pt>
                <c:pt idx="22">
                  <c:v>0.13999999999999901</c:v>
                </c:pt>
                <c:pt idx="23">
                  <c:v>0.15999999999999906</c:v>
                </c:pt>
                <c:pt idx="24">
                  <c:v>0.17999999999999902</c:v>
                </c:pt>
                <c:pt idx="25">
                  <c:v>0.19999999999999904</c:v>
                </c:pt>
                <c:pt idx="26">
                  <c:v>0.21999999999999906</c:v>
                </c:pt>
                <c:pt idx="27">
                  <c:v>0.23999999999999902</c:v>
                </c:pt>
                <c:pt idx="28">
                  <c:v>0.25999999999999907</c:v>
                </c:pt>
              </c:numCache>
            </c:numRef>
          </c:xVal>
          <c:yVal>
            <c:numRef>
              <c:f>Feuil1!$I$2:$I$35</c:f>
              <c:numCache>
                <c:formatCode>0.000</c:formatCode>
                <c:ptCount val="34"/>
                <c:pt idx="0">
                  <c:v>-8.5835546934818208</c:v>
                </c:pt>
                <c:pt idx="1">
                  <c:v>-7.4772298663219443</c:v>
                </c:pt>
                <c:pt idx="2">
                  <c:v>-6.4472033031041249</c:v>
                </c:pt>
                <c:pt idx="3">
                  <c:v>-5.4934750038283662</c:v>
                </c:pt>
                <c:pt idx="4">
                  <c:v>-4.6160449684946681</c:v>
                </c:pt>
                <c:pt idx="5">
                  <c:v>-3.814913197103031</c:v>
                </c:pt>
                <c:pt idx="6">
                  <c:v>-3.0900796896534555</c:v>
                </c:pt>
                <c:pt idx="7">
                  <c:v>-2.4415444461459401</c:v>
                </c:pt>
                <c:pt idx="8">
                  <c:v>-1.8693074665804861</c:v>
                </c:pt>
                <c:pt idx="9">
                  <c:v>-1.3733687509570911</c:v>
                </c:pt>
                <c:pt idx="10">
                  <c:v>-0.95372829927575797</c:v>
                </c:pt>
                <c:pt idx="11">
                  <c:v>-0.61038611153648503</c:v>
                </c:pt>
                <c:pt idx="12">
                  <c:v>-0.34334218773927294</c:v>
                </c:pt>
                <c:pt idx="13">
                  <c:v>-0.15259652788412129</c:v>
                </c:pt>
                <c:pt idx="14">
                  <c:v>-3.8149131971034131E-2</c:v>
                </c:pt>
                <c:pt idx="15">
                  <c:v>-9.5220432077542702E-29</c:v>
                </c:pt>
                <c:pt idx="16">
                  <c:v>-3.8149131971026505E-2</c:v>
                </c:pt>
                <c:pt idx="17">
                  <c:v>-0.15259652788411368</c:v>
                </c:pt>
                <c:pt idx="18">
                  <c:v>-0.34334218773926151</c:v>
                </c:pt>
                <c:pt idx="19">
                  <c:v>-0.61038611153646971</c:v>
                </c:pt>
                <c:pt idx="20">
                  <c:v>-0.95372829927573899</c:v>
                </c:pt>
                <c:pt idx="21">
                  <c:v>-1.3733687509570682</c:v>
                </c:pt>
                <c:pt idx="22">
                  <c:v>-1.8693074665804581</c:v>
                </c:pt>
                <c:pt idx="23">
                  <c:v>-2.4415444461459095</c:v>
                </c:pt>
                <c:pt idx="24">
                  <c:v>-3.0900796896534208</c:v>
                </c:pt>
                <c:pt idx="25">
                  <c:v>-3.8149131971029941</c:v>
                </c:pt>
                <c:pt idx="26">
                  <c:v>-4.6160449684946263</c:v>
                </c:pt>
                <c:pt idx="27">
                  <c:v>-5.4934750038283191</c:v>
                </c:pt>
                <c:pt idx="28">
                  <c:v>-6.4472033031040743</c:v>
                </c:pt>
              </c:numCache>
            </c:numRef>
          </c:yVal>
        </c:ser>
        <c:ser>
          <c:idx val="2"/>
          <c:order val="2"/>
          <c:tx>
            <c:v>fc . rhoc</c:v>
          </c:tx>
          <c:spPr>
            <a:ln>
              <a:solidFill>
                <a:schemeClr val="accent1"/>
              </a:solidFill>
              <a:prstDash val="sysDash"/>
            </a:ln>
          </c:spPr>
          <c:marker>
            <c:symbol val="none"/>
          </c:marker>
          <c:xVal>
            <c:numRef>
              <c:f>Feuil1!$K$16:$K$30</c:f>
              <c:numCache>
                <c:formatCode>General</c:formatCode>
                <c:ptCount val="15"/>
                <c:pt idx="1">
                  <c:v>-9.5482526871986299E-16</c:v>
                </c:pt>
                <c:pt idx="2">
                  <c:v>1.497860564235718E-2</c:v>
                </c:pt>
                <c:pt idx="3">
                  <c:v>3.1540377886702021E-4</c:v>
                </c:pt>
                <c:pt idx="4">
                  <c:v>2.4418882399273448E-8</c:v>
                </c:pt>
                <c:pt idx="5">
                  <c:v>3.2042500013658337E-14</c:v>
                </c:pt>
                <c:pt idx="6">
                  <c:v>7.5758264297256665E-22</c:v>
                </c:pt>
                <c:pt idx="7">
                  <c:v>3.3047361037025679E-31</c:v>
                </c:pt>
                <c:pt idx="8">
                  <c:v>2.6936490456990887E-42</c:v>
                </c:pt>
                <c:pt idx="9">
                  <c:v>4.1335415516584093E-55</c:v>
                </c:pt>
                <c:pt idx="10">
                  <c:v>1.2000410243759802E-69</c:v>
                </c:pt>
                <c:pt idx="11">
                  <c:v>6.6131254269243158E-86</c:v>
                </c:pt>
                <c:pt idx="12">
                  <c:v>6.9340111297797403E-104</c:v>
                </c:pt>
                <c:pt idx="13">
                  <c:v>1.3857666267465783E-123</c:v>
                </c:pt>
                <c:pt idx="14">
                  <c:v>5.2856830836994726E-145</c:v>
                </c:pt>
              </c:numCache>
            </c:numRef>
          </c:xVal>
          <c:yVal>
            <c:numRef>
              <c:f>Feuil1!$H$16:$H$30</c:f>
              <c:numCache>
                <c:formatCode>0.000</c:formatCode>
                <c:ptCount val="15"/>
                <c:pt idx="0">
                  <c:v>0.65086550929471221</c:v>
                </c:pt>
                <c:pt idx="1">
                  <c:v>0.60000000000000009</c:v>
                </c:pt>
                <c:pt idx="2">
                  <c:v>0.6508655092947021</c:v>
                </c:pt>
                <c:pt idx="3">
                  <c:v>0.80346203717881837</c:v>
                </c:pt>
                <c:pt idx="4">
                  <c:v>1.0577895836523483</c:v>
                </c:pt>
                <c:pt idx="5">
                  <c:v>1.4138481487152932</c:v>
                </c:pt>
                <c:pt idx="6">
                  <c:v>1.8716377323676519</c:v>
                </c:pt>
                <c:pt idx="7">
                  <c:v>2.4311583346094241</c:v>
                </c:pt>
                <c:pt idx="8">
                  <c:v>3.0924099554406106</c:v>
                </c:pt>
                <c:pt idx="9">
                  <c:v>3.8553925948612129</c:v>
                </c:pt>
                <c:pt idx="10">
                  <c:v>4.7201062528712274</c:v>
                </c:pt>
                <c:pt idx="11">
                  <c:v>5.6865509294706582</c:v>
                </c:pt>
                <c:pt idx="12">
                  <c:v>6.7547266246595017</c:v>
                </c:pt>
                <c:pt idx="13">
                  <c:v>7.9246333384377605</c:v>
                </c:pt>
                <c:pt idx="14">
                  <c:v>9.1962710708054303</c:v>
                </c:pt>
              </c:numCache>
            </c:numRef>
          </c:yVal>
        </c:ser>
        <c:ser>
          <c:idx val="3"/>
          <c:order val="3"/>
          <c:tx>
            <c:v>fv . rhov</c:v>
          </c:tx>
          <c:spPr>
            <a:ln>
              <a:solidFill>
                <a:srgbClr val="C00000"/>
              </a:solidFill>
              <a:prstDash val="sysDash"/>
            </a:ln>
          </c:spPr>
          <c:marker>
            <c:symbol val="none"/>
          </c:marker>
          <c:xVal>
            <c:numRef>
              <c:f>Feuil1!$M$16:$M$30</c:f>
              <c:numCache>
                <c:formatCode>General</c:formatCode>
                <c:ptCount val="15"/>
                <c:pt idx="1">
                  <c:v>-9.5482526871986299E-16</c:v>
                </c:pt>
                <c:pt idx="2">
                  <c:v>1.497860564235718E-2</c:v>
                </c:pt>
                <c:pt idx="3">
                  <c:v>3.1540377886702021E-4</c:v>
                </c:pt>
                <c:pt idx="4">
                  <c:v>2.4418882399273448E-8</c:v>
                </c:pt>
                <c:pt idx="5">
                  <c:v>3.2042500013658337E-14</c:v>
                </c:pt>
                <c:pt idx="6">
                  <c:v>7.5758264297256665E-22</c:v>
                </c:pt>
                <c:pt idx="7">
                  <c:v>3.3047361037025679E-31</c:v>
                </c:pt>
                <c:pt idx="8">
                  <c:v>2.6936490456990887E-42</c:v>
                </c:pt>
                <c:pt idx="9">
                  <c:v>4.1335415516584093E-55</c:v>
                </c:pt>
                <c:pt idx="10">
                  <c:v>1.2000410243759802E-69</c:v>
                </c:pt>
                <c:pt idx="11">
                  <c:v>6.6131254269243158E-86</c:v>
                </c:pt>
                <c:pt idx="12">
                  <c:v>6.9340111297797403E-104</c:v>
                </c:pt>
                <c:pt idx="13">
                  <c:v>1.3857666267465783E-123</c:v>
                </c:pt>
                <c:pt idx="14">
                  <c:v>5.2856830836994726E-145</c:v>
                </c:pt>
              </c:numCache>
            </c:numRef>
          </c:xVal>
          <c:yVal>
            <c:numRef>
              <c:f>Feuil1!$I$16:$I$30</c:f>
              <c:numCache>
                <c:formatCode>0.000</c:formatCode>
                <c:ptCount val="15"/>
                <c:pt idx="0">
                  <c:v>-3.8149131971034131E-2</c:v>
                </c:pt>
                <c:pt idx="1">
                  <c:v>-9.5220432077542702E-29</c:v>
                </c:pt>
                <c:pt idx="2">
                  <c:v>-3.8149131971026505E-2</c:v>
                </c:pt>
                <c:pt idx="3">
                  <c:v>-0.15259652788411368</c:v>
                </c:pt>
                <c:pt idx="4">
                  <c:v>-0.34334218773926151</c:v>
                </c:pt>
                <c:pt idx="5">
                  <c:v>-0.61038611153646971</c:v>
                </c:pt>
                <c:pt idx="6">
                  <c:v>-0.95372829927573899</c:v>
                </c:pt>
                <c:pt idx="7">
                  <c:v>-1.3733687509570682</c:v>
                </c:pt>
                <c:pt idx="8">
                  <c:v>-1.8693074665804581</c:v>
                </c:pt>
                <c:pt idx="9">
                  <c:v>-2.4415444461459095</c:v>
                </c:pt>
                <c:pt idx="10">
                  <c:v>-3.0900796896534208</c:v>
                </c:pt>
                <c:pt idx="11">
                  <c:v>-3.8149131971029941</c:v>
                </c:pt>
                <c:pt idx="12">
                  <c:v>-4.6160449684946263</c:v>
                </c:pt>
                <c:pt idx="13">
                  <c:v>-5.4934750038283191</c:v>
                </c:pt>
                <c:pt idx="14">
                  <c:v>-6.4472033031040743</c:v>
                </c:pt>
              </c:numCache>
            </c:numRef>
          </c:yVal>
        </c:ser>
        <c:dLbls/>
        <c:axId val="110833024"/>
        <c:axId val="120120832"/>
      </c:scatterChart>
      <c:valAx>
        <c:axId val="110833024"/>
        <c:scaling>
          <c:orientation val="minMax"/>
          <c:max val="0.2"/>
          <c:min val="-0.2"/>
        </c:scaling>
        <c:axPos val="b"/>
        <c:title>
          <c:tx>
            <c:rich>
              <a:bodyPr/>
              <a:lstStyle/>
              <a:p>
                <a:pPr>
                  <a:defRPr lang="fr-FR"/>
                </a:pPr>
                <a:r>
                  <a:rPr lang="fr-FR"/>
                  <a:t>k</a:t>
                </a:r>
                <a:r>
                  <a:rPr lang="fr-FR" baseline="-25000"/>
                  <a:t>//</a:t>
                </a:r>
                <a:r>
                  <a:rPr lang="fr-FR"/>
                  <a:t> (Å</a:t>
                </a:r>
                <a:r>
                  <a:rPr lang="fr-FR" baseline="30000"/>
                  <a:t>-1</a:t>
                </a:r>
                <a:r>
                  <a:rPr lang="fr-FR"/>
                  <a:t>)</a:t>
                </a:r>
              </a:p>
            </c:rich>
          </c:tx>
        </c:title>
        <c:numFmt formatCode="General" sourceLinked="1"/>
        <c:majorTickMark val="cross"/>
        <c:tickLblPos val="low"/>
        <c:txPr>
          <a:bodyPr/>
          <a:lstStyle/>
          <a:p>
            <a:pPr>
              <a:defRPr lang="fr-FR"/>
            </a:pPr>
            <a:endParaRPr lang="en-US"/>
          </a:p>
        </c:txPr>
        <c:crossAx val="120120832"/>
        <c:crosses val="autoZero"/>
        <c:crossBetween val="midCat"/>
      </c:valAx>
      <c:valAx>
        <c:axId val="120120832"/>
        <c:scaling>
          <c:orientation val="minMax"/>
          <c:max val="4"/>
          <c:min val="-0.6000000000000002"/>
        </c:scaling>
        <c:axPos val="l"/>
        <c:title>
          <c:tx>
            <c:rich>
              <a:bodyPr rot="-5400000" vert="horz"/>
              <a:lstStyle/>
              <a:p>
                <a:pPr>
                  <a:defRPr lang="fr-FR"/>
                </a:pPr>
                <a:r>
                  <a:rPr lang="fr-FR"/>
                  <a:t>Energy (eV)</a:t>
                </a:r>
              </a:p>
            </c:rich>
          </c:tx>
        </c:title>
        <c:numFmt formatCode="0.0" sourceLinked="0"/>
        <c:tickLblPos val="nextTo"/>
        <c:txPr>
          <a:bodyPr/>
          <a:lstStyle/>
          <a:p>
            <a:pPr>
              <a:defRPr lang="fr-FR"/>
            </a:pPr>
            <a:endParaRPr lang="en-US"/>
          </a:p>
        </c:txPr>
        <c:crossAx val="110833024"/>
        <c:crosses val="autoZero"/>
        <c:crossBetween val="midCat"/>
        <c:majorUnit val="0.4"/>
      </c:valAx>
    </c:plotArea>
    <c:plotVisOnly val="1"/>
    <c:dispBlanksAs val="gap"/>
  </c:chart>
  <c:spPr>
    <a:solidFill>
      <a:schemeClr val="bg1"/>
    </a:solidFill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chart>
    <c:plotArea>
      <c:layout/>
      <c:scatterChart>
        <c:scatterStyle val="lineMarker"/>
        <c:ser>
          <c:idx val="0"/>
          <c:order val="0"/>
          <c:tx>
            <c:v>Ec</c:v>
          </c:tx>
          <c:marker>
            <c:symbol val="none"/>
          </c:marker>
          <c:xVal>
            <c:numRef>
              <c:f>Feuil1!$F$2:$F$35</c:f>
              <c:numCache>
                <c:formatCode>General</c:formatCode>
                <c:ptCount val="34"/>
                <c:pt idx="0">
                  <c:v>-0.30000000000000004</c:v>
                </c:pt>
                <c:pt idx="1">
                  <c:v>-0.28000000000000008</c:v>
                </c:pt>
                <c:pt idx="2">
                  <c:v>-0.26</c:v>
                </c:pt>
                <c:pt idx="3">
                  <c:v>-0.24000000000000002</c:v>
                </c:pt>
                <c:pt idx="4">
                  <c:v>-0.22</c:v>
                </c:pt>
                <c:pt idx="5">
                  <c:v>-0.2</c:v>
                </c:pt>
                <c:pt idx="6">
                  <c:v>-0.18000000000000002</c:v>
                </c:pt>
                <c:pt idx="7">
                  <c:v>-0.16</c:v>
                </c:pt>
                <c:pt idx="8">
                  <c:v>-0.14000000000000001</c:v>
                </c:pt>
                <c:pt idx="9">
                  <c:v>-0.12000000000000001</c:v>
                </c:pt>
                <c:pt idx="10">
                  <c:v>-0.1</c:v>
                </c:pt>
                <c:pt idx="11">
                  <c:v>-8.0000000000000016E-2</c:v>
                </c:pt>
                <c:pt idx="12">
                  <c:v>-6.0000000000000005E-2</c:v>
                </c:pt>
                <c:pt idx="13">
                  <c:v>-4.0000000000000008E-2</c:v>
                </c:pt>
                <c:pt idx="14">
                  <c:v>-2.0000000000001003E-2</c:v>
                </c:pt>
                <c:pt idx="15">
                  <c:v>-9.9920072216264207E-16</c:v>
                </c:pt>
                <c:pt idx="16">
                  <c:v>1.9999999999999001E-2</c:v>
                </c:pt>
                <c:pt idx="17">
                  <c:v>3.9999999999999002E-2</c:v>
                </c:pt>
                <c:pt idx="18">
                  <c:v>5.9999999999999012E-2</c:v>
                </c:pt>
                <c:pt idx="19">
                  <c:v>7.9999999999999016E-2</c:v>
                </c:pt>
                <c:pt idx="20">
                  <c:v>9.9999999999999034E-2</c:v>
                </c:pt>
                <c:pt idx="21">
                  <c:v>0.119999999999999</c:v>
                </c:pt>
                <c:pt idx="22">
                  <c:v>0.13999999999999901</c:v>
                </c:pt>
                <c:pt idx="23">
                  <c:v>0.15999999999999906</c:v>
                </c:pt>
                <c:pt idx="24">
                  <c:v>0.17999999999999902</c:v>
                </c:pt>
                <c:pt idx="25">
                  <c:v>0.19999999999999904</c:v>
                </c:pt>
                <c:pt idx="26">
                  <c:v>0.21999999999999906</c:v>
                </c:pt>
                <c:pt idx="27">
                  <c:v>0.23999999999999902</c:v>
                </c:pt>
                <c:pt idx="28">
                  <c:v>0.25999999999999907</c:v>
                </c:pt>
              </c:numCache>
            </c:numRef>
          </c:xVal>
          <c:yVal>
            <c:numRef>
              <c:f>Feuil1!$H$2:$H$35</c:f>
              <c:numCache>
                <c:formatCode>0.000</c:formatCode>
                <c:ptCount val="34"/>
                <c:pt idx="0">
                  <c:v>7.1223697956545493</c:v>
                </c:pt>
                <c:pt idx="1">
                  <c:v>6.3848199108812951</c:v>
                </c:pt>
                <c:pt idx="2">
                  <c:v>5.6981355354027476</c:v>
                </c:pt>
                <c:pt idx="3">
                  <c:v>5.0623166692189088</c:v>
                </c:pt>
                <c:pt idx="4">
                  <c:v>4.4773633123297802</c:v>
                </c:pt>
                <c:pt idx="5">
                  <c:v>3.943275464735355</c:v>
                </c:pt>
                <c:pt idx="6">
                  <c:v>3.4600531264356373</c:v>
                </c:pt>
                <c:pt idx="7">
                  <c:v>3.027696297430627</c:v>
                </c:pt>
                <c:pt idx="8">
                  <c:v>2.6462049777203247</c:v>
                </c:pt>
                <c:pt idx="9">
                  <c:v>2.315579167304727</c:v>
                </c:pt>
                <c:pt idx="10">
                  <c:v>2.0358188661838383</c:v>
                </c:pt>
                <c:pt idx="11">
                  <c:v>1.8069240743576565</c:v>
                </c:pt>
                <c:pt idx="12">
                  <c:v>1.6288947918261818</c:v>
                </c:pt>
                <c:pt idx="13">
                  <c:v>1.5017310185894137</c:v>
                </c:pt>
                <c:pt idx="14">
                  <c:v>1.4254327546473557</c:v>
                </c:pt>
                <c:pt idx="15">
                  <c:v>1.4</c:v>
                </c:pt>
                <c:pt idx="16">
                  <c:v>1.4254327546473506</c:v>
                </c:pt>
                <c:pt idx="17">
                  <c:v>1.5017310185894086</c:v>
                </c:pt>
                <c:pt idx="18">
                  <c:v>1.628894791826174</c:v>
                </c:pt>
                <c:pt idx="19">
                  <c:v>1.8069240743576462</c:v>
                </c:pt>
                <c:pt idx="20">
                  <c:v>2.035818866183825</c:v>
                </c:pt>
                <c:pt idx="21">
                  <c:v>2.3155791673047124</c:v>
                </c:pt>
                <c:pt idx="22">
                  <c:v>2.6462049777203056</c:v>
                </c:pt>
                <c:pt idx="23">
                  <c:v>3.0276962974306065</c:v>
                </c:pt>
                <c:pt idx="24">
                  <c:v>3.4600531264356138</c:v>
                </c:pt>
                <c:pt idx="25">
                  <c:v>3.9432754647353292</c:v>
                </c:pt>
                <c:pt idx="26">
                  <c:v>4.4773633123297518</c:v>
                </c:pt>
                <c:pt idx="27">
                  <c:v>5.0623166692188786</c:v>
                </c:pt>
                <c:pt idx="28">
                  <c:v>5.6981355354027157</c:v>
                </c:pt>
              </c:numCache>
            </c:numRef>
          </c:yVal>
        </c:ser>
        <c:ser>
          <c:idx val="1"/>
          <c:order val="1"/>
          <c:tx>
            <c:v>Ev</c:v>
          </c:tx>
          <c:marker>
            <c:symbol val="none"/>
          </c:marker>
          <c:xVal>
            <c:numRef>
              <c:f>Feuil1!$F$2:$F$35</c:f>
              <c:numCache>
                <c:formatCode>General</c:formatCode>
                <c:ptCount val="34"/>
                <c:pt idx="0">
                  <c:v>-0.30000000000000004</c:v>
                </c:pt>
                <c:pt idx="1">
                  <c:v>-0.28000000000000008</c:v>
                </c:pt>
                <c:pt idx="2">
                  <c:v>-0.26</c:v>
                </c:pt>
                <c:pt idx="3">
                  <c:v>-0.24000000000000002</c:v>
                </c:pt>
                <c:pt idx="4">
                  <c:v>-0.22</c:v>
                </c:pt>
                <c:pt idx="5">
                  <c:v>-0.2</c:v>
                </c:pt>
                <c:pt idx="6">
                  <c:v>-0.18000000000000002</c:v>
                </c:pt>
                <c:pt idx="7">
                  <c:v>-0.16</c:v>
                </c:pt>
                <c:pt idx="8">
                  <c:v>-0.14000000000000001</c:v>
                </c:pt>
                <c:pt idx="9">
                  <c:v>-0.12000000000000001</c:v>
                </c:pt>
                <c:pt idx="10">
                  <c:v>-0.1</c:v>
                </c:pt>
                <c:pt idx="11">
                  <c:v>-8.0000000000000016E-2</c:v>
                </c:pt>
                <c:pt idx="12">
                  <c:v>-6.0000000000000005E-2</c:v>
                </c:pt>
                <c:pt idx="13">
                  <c:v>-4.0000000000000008E-2</c:v>
                </c:pt>
                <c:pt idx="14">
                  <c:v>-2.0000000000001003E-2</c:v>
                </c:pt>
                <c:pt idx="15">
                  <c:v>-9.9920072216264207E-16</c:v>
                </c:pt>
                <c:pt idx="16">
                  <c:v>1.9999999999999001E-2</c:v>
                </c:pt>
                <c:pt idx="17">
                  <c:v>3.9999999999999002E-2</c:v>
                </c:pt>
                <c:pt idx="18">
                  <c:v>5.9999999999999012E-2</c:v>
                </c:pt>
                <c:pt idx="19">
                  <c:v>7.9999999999999016E-2</c:v>
                </c:pt>
                <c:pt idx="20">
                  <c:v>9.9999999999999034E-2</c:v>
                </c:pt>
                <c:pt idx="21">
                  <c:v>0.119999999999999</c:v>
                </c:pt>
                <c:pt idx="22">
                  <c:v>0.13999999999999901</c:v>
                </c:pt>
                <c:pt idx="23">
                  <c:v>0.15999999999999906</c:v>
                </c:pt>
                <c:pt idx="24">
                  <c:v>0.17999999999999902</c:v>
                </c:pt>
                <c:pt idx="25">
                  <c:v>0.19999999999999904</c:v>
                </c:pt>
                <c:pt idx="26">
                  <c:v>0.21999999999999906</c:v>
                </c:pt>
                <c:pt idx="27">
                  <c:v>0.23999999999999902</c:v>
                </c:pt>
                <c:pt idx="28">
                  <c:v>0.25999999999999907</c:v>
                </c:pt>
              </c:numCache>
            </c:numRef>
          </c:xVal>
          <c:yVal>
            <c:numRef>
              <c:f>Feuil1!$I$2:$I$35</c:f>
              <c:numCache>
                <c:formatCode>0.000</c:formatCode>
                <c:ptCount val="34"/>
                <c:pt idx="0">
                  <c:v>-4.2917773467409095</c:v>
                </c:pt>
                <c:pt idx="1">
                  <c:v>-3.7386149331609722</c:v>
                </c:pt>
                <c:pt idx="2">
                  <c:v>-3.223601651552062</c:v>
                </c:pt>
                <c:pt idx="3">
                  <c:v>-2.7467375019141831</c:v>
                </c:pt>
                <c:pt idx="4">
                  <c:v>-2.308022484247334</c:v>
                </c:pt>
                <c:pt idx="5">
                  <c:v>-1.9074565985515159</c:v>
                </c:pt>
                <c:pt idx="6">
                  <c:v>-1.5450398448267282</c:v>
                </c:pt>
                <c:pt idx="7">
                  <c:v>-1.2207722230729698</c:v>
                </c:pt>
                <c:pt idx="8">
                  <c:v>-0.93465373329024304</c:v>
                </c:pt>
                <c:pt idx="9">
                  <c:v>-0.68668437547854577</c:v>
                </c:pt>
                <c:pt idx="10">
                  <c:v>-0.47686414963787904</c:v>
                </c:pt>
                <c:pt idx="11">
                  <c:v>-0.30519305576824252</c:v>
                </c:pt>
                <c:pt idx="12">
                  <c:v>-0.17167109386963642</c:v>
                </c:pt>
                <c:pt idx="13">
                  <c:v>-7.6298263942060643E-2</c:v>
                </c:pt>
                <c:pt idx="14">
                  <c:v>-1.9074565985517065E-2</c:v>
                </c:pt>
                <c:pt idx="15">
                  <c:v>-4.7610216038771357E-29</c:v>
                </c:pt>
                <c:pt idx="16">
                  <c:v>-1.9074565985513256E-2</c:v>
                </c:pt>
                <c:pt idx="17">
                  <c:v>-7.629826394205684E-2</c:v>
                </c:pt>
                <c:pt idx="18">
                  <c:v>-0.1716710938696307</c:v>
                </c:pt>
                <c:pt idx="19">
                  <c:v>-0.30519305576823486</c:v>
                </c:pt>
                <c:pt idx="20">
                  <c:v>-0.47686414963786955</c:v>
                </c:pt>
                <c:pt idx="21">
                  <c:v>-0.68668437547853434</c:v>
                </c:pt>
                <c:pt idx="22">
                  <c:v>-0.93465373329022905</c:v>
                </c:pt>
                <c:pt idx="23">
                  <c:v>-1.2207722230729545</c:v>
                </c:pt>
                <c:pt idx="24">
                  <c:v>-1.5450398448267109</c:v>
                </c:pt>
                <c:pt idx="25">
                  <c:v>-1.9074565985514971</c:v>
                </c:pt>
                <c:pt idx="26">
                  <c:v>-2.3080224842473132</c:v>
                </c:pt>
                <c:pt idx="27">
                  <c:v>-2.74673750191416</c:v>
                </c:pt>
                <c:pt idx="28">
                  <c:v>-3.223601651552038</c:v>
                </c:pt>
              </c:numCache>
            </c:numRef>
          </c:yVal>
        </c:ser>
        <c:ser>
          <c:idx val="2"/>
          <c:order val="2"/>
          <c:tx>
            <c:v>fc . rhoc</c:v>
          </c:tx>
          <c:spPr>
            <a:ln>
              <a:solidFill>
                <a:schemeClr val="accent1"/>
              </a:solidFill>
              <a:prstDash val="sysDash"/>
            </a:ln>
          </c:spPr>
          <c:marker>
            <c:symbol val="none"/>
          </c:marker>
          <c:xVal>
            <c:numRef>
              <c:f>Feuil1!$K$16:$K$30</c:f>
              <c:numCache>
                <c:formatCode>General</c:formatCode>
                <c:ptCount val="15"/>
                <c:pt idx="1">
                  <c:v>-9.5482526871986299E-16</c:v>
                </c:pt>
                <c:pt idx="2">
                  <c:v>1.7780614756179047E-2</c:v>
                </c:pt>
                <c:pt idx="3">
                  <c:v>1.1702165110593875E-2</c:v>
                </c:pt>
                <c:pt idx="4">
                  <c:v>1.7702959595977138E-4</c:v>
                </c:pt>
                <c:pt idx="5">
                  <c:v>2.3485373159671986E-7</c:v>
                </c:pt>
                <c:pt idx="6">
                  <c:v>4.0374351321411596E-11</c:v>
                </c:pt>
                <c:pt idx="7">
                  <c:v>9.2373960770671091E-16</c:v>
                </c:pt>
                <c:pt idx="8">
                  <c:v>2.8485580438501851E-21</c:v>
                </c:pt>
                <c:pt idx="9">
                  <c:v>1.1929210307729841E-27</c:v>
                </c:pt>
                <c:pt idx="10">
                  <c:v>6.8174953282882771E-35</c:v>
                </c:pt>
                <c:pt idx="11">
                  <c:v>5.3346868077995161E-43</c:v>
                </c:pt>
                <c:pt idx="12">
                  <c:v>5.7292022995988857E-52</c:v>
                </c:pt>
                <c:pt idx="13">
                  <c:v>8.4594323133471019E-62</c:v>
                </c:pt>
                <c:pt idx="14">
                  <c:v>1.7196013766470866E-72</c:v>
                </c:pt>
              </c:numCache>
            </c:numRef>
          </c:xVal>
          <c:yVal>
            <c:numRef>
              <c:f>Feuil1!$H$16:$H$30</c:f>
              <c:numCache>
                <c:formatCode>0.000</c:formatCode>
                <c:ptCount val="15"/>
                <c:pt idx="0">
                  <c:v>1.4254327546473557</c:v>
                </c:pt>
                <c:pt idx="1">
                  <c:v>1.4</c:v>
                </c:pt>
                <c:pt idx="2">
                  <c:v>1.4254327546473506</c:v>
                </c:pt>
                <c:pt idx="3">
                  <c:v>1.5017310185894086</c:v>
                </c:pt>
                <c:pt idx="4">
                  <c:v>1.628894791826174</c:v>
                </c:pt>
                <c:pt idx="5">
                  <c:v>1.8069240743576462</c:v>
                </c:pt>
                <c:pt idx="6">
                  <c:v>2.035818866183825</c:v>
                </c:pt>
                <c:pt idx="7">
                  <c:v>2.3155791673047124</c:v>
                </c:pt>
                <c:pt idx="8">
                  <c:v>2.6462049777203056</c:v>
                </c:pt>
                <c:pt idx="9">
                  <c:v>3.0276962974306065</c:v>
                </c:pt>
                <c:pt idx="10">
                  <c:v>3.4600531264356138</c:v>
                </c:pt>
                <c:pt idx="11">
                  <c:v>3.9432754647353292</c:v>
                </c:pt>
                <c:pt idx="12">
                  <c:v>4.4773633123297518</c:v>
                </c:pt>
                <c:pt idx="13">
                  <c:v>5.0623166692188786</c:v>
                </c:pt>
                <c:pt idx="14">
                  <c:v>5.6981355354027157</c:v>
                </c:pt>
              </c:numCache>
            </c:numRef>
          </c:yVal>
        </c:ser>
        <c:ser>
          <c:idx val="3"/>
          <c:order val="3"/>
          <c:tx>
            <c:v>fv . rhov</c:v>
          </c:tx>
          <c:spPr>
            <a:ln>
              <a:solidFill>
                <a:srgbClr val="C00000"/>
              </a:solidFill>
              <a:prstDash val="sysDash"/>
            </a:ln>
          </c:spPr>
          <c:marker>
            <c:symbol val="none"/>
          </c:marker>
          <c:xVal>
            <c:numRef>
              <c:f>Feuil1!$M$16:$M$30</c:f>
              <c:numCache>
                <c:formatCode>General</c:formatCode>
                <c:ptCount val="15"/>
                <c:pt idx="1">
                  <c:v>-9.5482526871986299E-16</c:v>
                </c:pt>
                <c:pt idx="2">
                  <c:v>1.7780614756179047E-2</c:v>
                </c:pt>
                <c:pt idx="3">
                  <c:v>1.1702165110593875E-2</c:v>
                </c:pt>
                <c:pt idx="4">
                  <c:v>1.7702959595977138E-4</c:v>
                </c:pt>
                <c:pt idx="5">
                  <c:v>2.3485373159671986E-7</c:v>
                </c:pt>
                <c:pt idx="6">
                  <c:v>4.0374351321411596E-11</c:v>
                </c:pt>
                <c:pt idx="7">
                  <c:v>9.2373960770671091E-16</c:v>
                </c:pt>
                <c:pt idx="8">
                  <c:v>2.8485580438501851E-21</c:v>
                </c:pt>
                <c:pt idx="9">
                  <c:v>1.1929210307729841E-27</c:v>
                </c:pt>
                <c:pt idx="10">
                  <c:v>6.8174953282882771E-35</c:v>
                </c:pt>
                <c:pt idx="11">
                  <c:v>5.3346868077995161E-43</c:v>
                </c:pt>
                <c:pt idx="12">
                  <c:v>5.7292022995988857E-52</c:v>
                </c:pt>
                <c:pt idx="13">
                  <c:v>8.4594323133471019E-62</c:v>
                </c:pt>
                <c:pt idx="14">
                  <c:v>1.7196013766470866E-72</c:v>
                </c:pt>
              </c:numCache>
            </c:numRef>
          </c:xVal>
          <c:yVal>
            <c:numRef>
              <c:f>Feuil1!$I$16:$I$30</c:f>
              <c:numCache>
                <c:formatCode>0.000</c:formatCode>
                <c:ptCount val="15"/>
                <c:pt idx="0">
                  <c:v>-1.9074565985517065E-2</c:v>
                </c:pt>
                <c:pt idx="1">
                  <c:v>-4.7610216038771357E-29</c:v>
                </c:pt>
                <c:pt idx="2">
                  <c:v>-1.9074565985513256E-2</c:v>
                </c:pt>
                <c:pt idx="3">
                  <c:v>-7.629826394205684E-2</c:v>
                </c:pt>
                <c:pt idx="4">
                  <c:v>-0.1716710938696307</c:v>
                </c:pt>
                <c:pt idx="5">
                  <c:v>-0.30519305576823486</c:v>
                </c:pt>
                <c:pt idx="6">
                  <c:v>-0.47686414963786955</c:v>
                </c:pt>
                <c:pt idx="7">
                  <c:v>-0.68668437547853434</c:v>
                </c:pt>
                <c:pt idx="8">
                  <c:v>-0.93465373329022905</c:v>
                </c:pt>
                <c:pt idx="9">
                  <c:v>-1.2207722230729545</c:v>
                </c:pt>
                <c:pt idx="10">
                  <c:v>-1.5450398448267109</c:v>
                </c:pt>
                <c:pt idx="11">
                  <c:v>-1.9074565985514971</c:v>
                </c:pt>
                <c:pt idx="12">
                  <c:v>-2.3080224842473132</c:v>
                </c:pt>
                <c:pt idx="13">
                  <c:v>-2.74673750191416</c:v>
                </c:pt>
                <c:pt idx="14">
                  <c:v>-3.223601651552038</c:v>
                </c:pt>
              </c:numCache>
            </c:numRef>
          </c:yVal>
        </c:ser>
        <c:dLbls/>
        <c:axId val="130722432"/>
        <c:axId val="149664512"/>
      </c:scatterChart>
      <c:valAx>
        <c:axId val="130722432"/>
        <c:scaling>
          <c:orientation val="minMax"/>
          <c:max val="0.2"/>
          <c:min val="-0.2"/>
        </c:scaling>
        <c:axPos val="b"/>
        <c:title>
          <c:tx>
            <c:rich>
              <a:bodyPr/>
              <a:lstStyle/>
              <a:p>
                <a:pPr>
                  <a:defRPr lang="fr-FR" sz="1000"/>
                </a:pPr>
                <a:r>
                  <a:rPr lang="fr-FR" sz="1000" b="1" i="0" baseline="0">
                    <a:effectLst/>
                  </a:rPr>
                  <a:t>k</a:t>
                </a:r>
                <a:r>
                  <a:rPr lang="fr-FR" sz="1000" b="1" i="0" baseline="-25000">
                    <a:effectLst/>
                  </a:rPr>
                  <a:t>//</a:t>
                </a:r>
                <a:r>
                  <a:rPr lang="fr-FR" sz="1000" b="1" i="0" baseline="0">
                    <a:effectLst/>
                  </a:rPr>
                  <a:t> (Å</a:t>
                </a:r>
                <a:r>
                  <a:rPr lang="fr-FR" sz="1000" b="1" i="0" baseline="30000">
                    <a:effectLst/>
                  </a:rPr>
                  <a:t>-1</a:t>
                </a:r>
                <a:r>
                  <a:rPr lang="fr-FR" sz="1000" b="1" i="0" baseline="0">
                    <a:effectLst/>
                  </a:rPr>
                  <a:t>)</a:t>
                </a:r>
                <a:endParaRPr lang="fr-FR" sz="1000">
                  <a:effectLst/>
                </a:endParaRPr>
              </a:p>
            </c:rich>
          </c:tx>
        </c:title>
        <c:numFmt formatCode="General" sourceLinked="1"/>
        <c:majorTickMark val="cross"/>
        <c:tickLblPos val="low"/>
        <c:txPr>
          <a:bodyPr/>
          <a:lstStyle/>
          <a:p>
            <a:pPr>
              <a:defRPr lang="fr-FR"/>
            </a:pPr>
            <a:endParaRPr lang="en-US"/>
          </a:p>
        </c:txPr>
        <c:crossAx val="149664512"/>
        <c:crosses val="autoZero"/>
        <c:crossBetween val="midCat"/>
      </c:valAx>
      <c:valAx>
        <c:axId val="149664512"/>
        <c:scaling>
          <c:orientation val="minMax"/>
          <c:max val="4"/>
          <c:min val="-0.6000000000000002"/>
        </c:scaling>
        <c:axPos val="l"/>
        <c:title>
          <c:tx>
            <c:rich>
              <a:bodyPr rot="-5400000" vert="horz"/>
              <a:lstStyle/>
              <a:p>
                <a:pPr>
                  <a:defRPr lang="fr-FR"/>
                </a:pPr>
                <a:r>
                  <a:rPr lang="en-US"/>
                  <a:t>Energy (eV)</a:t>
                </a:r>
              </a:p>
            </c:rich>
          </c:tx>
        </c:title>
        <c:numFmt formatCode="0.0" sourceLinked="0"/>
        <c:tickLblPos val="nextTo"/>
        <c:txPr>
          <a:bodyPr/>
          <a:lstStyle/>
          <a:p>
            <a:pPr>
              <a:defRPr lang="fr-FR"/>
            </a:pPr>
            <a:endParaRPr lang="en-US"/>
          </a:p>
        </c:txPr>
        <c:crossAx val="130722432"/>
        <c:crosses val="autoZero"/>
        <c:crossBetween val="midCat"/>
        <c:majorUnit val="0.4"/>
      </c:valAx>
    </c:plotArea>
    <c:plotVisOnly val="1"/>
    <c:dispBlanksAs val="gap"/>
  </c:chart>
  <c:spPr>
    <a:solidFill>
      <a:schemeClr val="bg1"/>
    </a:solidFill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style val="28"/>
  <c:chart>
    <c:plotArea>
      <c:layout/>
      <c:scatterChart>
        <c:scatterStyle val="lineMarker"/>
        <c:ser>
          <c:idx val="0"/>
          <c:order val="0"/>
          <c:tx>
            <c:strRef>
              <c:f>Feuil1!$E$1</c:f>
              <c:strCache>
                <c:ptCount val="1"/>
                <c:pt idx="0">
                  <c:v>2.6 µm</c:v>
                </c:pt>
              </c:strCache>
            </c:strRef>
          </c:tx>
          <c:spPr>
            <a:ln w="66675">
              <a:noFill/>
            </a:ln>
          </c:spPr>
          <c:marker>
            <c:symbol val="circle"/>
            <c:size val="7"/>
          </c:marker>
          <c:trendline>
            <c:spPr>
              <a:ln>
                <a:solidFill>
                  <a:srgbClr val="C00000"/>
                </a:solidFill>
              </a:ln>
            </c:spPr>
            <c:trendlineType val="exp"/>
          </c:trendline>
          <c:xVal>
            <c:numRef>
              <c:f>Feuil1!$D$2:$D$8</c:f>
              <c:numCache>
                <c:formatCode>General</c:formatCode>
                <c:ptCount val="7"/>
                <c:pt idx="0">
                  <c:v>2.6584785000000007E-3</c:v>
                </c:pt>
                <c:pt idx="1">
                  <c:v>2.7921083000000007E-3</c:v>
                </c:pt>
                <c:pt idx="2">
                  <c:v>2.8821926000000002E-3</c:v>
                </c:pt>
                <c:pt idx="3">
                  <c:v>3.0303654999999999E-3</c:v>
                </c:pt>
                <c:pt idx="4">
                  <c:v>3.1683810000000009E-3</c:v>
                </c:pt>
                <c:pt idx="5">
                  <c:v>3.3107486000000003E-3</c:v>
                </c:pt>
                <c:pt idx="6">
                  <c:v>3.4720304000000002E-3</c:v>
                </c:pt>
              </c:numCache>
            </c:numRef>
          </c:xVal>
          <c:yVal>
            <c:numRef>
              <c:f>Feuil1!$E$2:$E$8</c:f>
              <c:numCache>
                <c:formatCode>General</c:formatCode>
                <c:ptCount val="7"/>
                <c:pt idx="0">
                  <c:v>5.6514449999999989</c:v>
                </c:pt>
                <c:pt idx="1">
                  <c:v>4.6467280000000004</c:v>
                </c:pt>
                <c:pt idx="2">
                  <c:v>3.8506907999999997</c:v>
                </c:pt>
                <c:pt idx="3">
                  <c:v>2.9936158999999996</c:v>
                </c:pt>
                <c:pt idx="4">
                  <c:v>2.3179075999999998</c:v>
                </c:pt>
                <c:pt idx="5">
                  <c:v>1.8019529999999999</c:v>
                </c:pt>
                <c:pt idx="6">
                  <c:v>1.2827751999999999</c:v>
                </c:pt>
              </c:numCache>
            </c:numRef>
          </c:yVal>
        </c:ser>
        <c:ser>
          <c:idx val="1"/>
          <c:order val="1"/>
          <c:tx>
            <c:strRef>
              <c:f>Feuil1!$F$1</c:f>
              <c:strCache>
                <c:ptCount val="1"/>
                <c:pt idx="0">
                  <c:v>2.3 µm</c:v>
                </c:pt>
              </c:strCache>
            </c:strRef>
          </c:tx>
          <c:spPr>
            <a:ln w="66675">
              <a:noFill/>
            </a:ln>
          </c:spPr>
          <c:marker>
            <c:symbol val="circle"/>
            <c:size val="7"/>
            <c:spPr>
              <a:solidFill>
                <a:schemeClr val="accent1"/>
              </a:solidFill>
            </c:spPr>
          </c:marker>
          <c:trendline>
            <c:spPr>
              <a:ln>
                <a:solidFill>
                  <a:srgbClr val="0070C0"/>
                </a:solidFill>
              </a:ln>
            </c:spPr>
            <c:trendlineType val="exp"/>
          </c:trendline>
          <c:xVal>
            <c:numRef>
              <c:f>Feuil1!$D$2:$D$8</c:f>
              <c:numCache>
                <c:formatCode>General</c:formatCode>
                <c:ptCount val="7"/>
                <c:pt idx="0">
                  <c:v>2.6584785000000007E-3</c:v>
                </c:pt>
                <c:pt idx="1">
                  <c:v>2.7921083000000007E-3</c:v>
                </c:pt>
                <c:pt idx="2">
                  <c:v>2.8821926000000002E-3</c:v>
                </c:pt>
                <c:pt idx="3">
                  <c:v>3.0303654999999999E-3</c:v>
                </c:pt>
                <c:pt idx="4">
                  <c:v>3.1683810000000009E-3</c:v>
                </c:pt>
                <c:pt idx="5">
                  <c:v>3.3107486000000003E-3</c:v>
                </c:pt>
                <c:pt idx="6">
                  <c:v>3.4720304000000002E-3</c:v>
                </c:pt>
              </c:numCache>
            </c:numRef>
          </c:xVal>
          <c:yVal>
            <c:numRef>
              <c:f>Feuil1!$F$2:$F$5</c:f>
              <c:numCache>
                <c:formatCode>General</c:formatCode>
                <c:ptCount val="4"/>
                <c:pt idx="0">
                  <c:v>1.9007276</c:v>
                </c:pt>
                <c:pt idx="1">
                  <c:v>1.5135533999999997</c:v>
                </c:pt>
                <c:pt idx="2">
                  <c:v>1.1671939</c:v>
                </c:pt>
                <c:pt idx="3">
                  <c:v>1.0029047999999998</c:v>
                </c:pt>
              </c:numCache>
            </c:numRef>
          </c:yVal>
        </c:ser>
        <c:dLbls/>
        <c:axId val="71101440"/>
        <c:axId val="149780736"/>
      </c:scatterChart>
      <c:valAx>
        <c:axId val="71101440"/>
        <c:scaling>
          <c:orientation val="minMax"/>
          <c:min val="2.5000000000000009E-3"/>
        </c:scaling>
        <c:axPos val="t"/>
        <c:title>
          <c:tx>
            <c:rich>
              <a:bodyPr/>
              <a:lstStyle/>
              <a:p>
                <a:pPr>
                  <a:defRPr lang="fr-FR"/>
                </a:pPr>
                <a:r>
                  <a:rPr lang="fr-FR"/>
                  <a:t>1/T (K</a:t>
                </a:r>
                <a:r>
                  <a:rPr lang="fr-FR" baseline="30000"/>
                  <a:t>-1</a:t>
                </a:r>
                <a:r>
                  <a:rPr lang="fr-FR"/>
                  <a:t>)</a:t>
                </a:r>
              </a:p>
            </c:rich>
          </c:tx>
        </c:title>
        <c:numFmt formatCode="General" sourceLinked="1"/>
        <c:tickLblPos val="nextTo"/>
        <c:txPr>
          <a:bodyPr/>
          <a:lstStyle/>
          <a:p>
            <a:pPr>
              <a:defRPr lang="fr-FR"/>
            </a:pPr>
            <a:endParaRPr lang="en-US"/>
          </a:p>
        </c:txPr>
        <c:crossAx val="149780736"/>
        <c:crosses val="max"/>
        <c:crossBetween val="midCat"/>
      </c:valAx>
      <c:valAx>
        <c:axId val="149780736"/>
        <c:scaling>
          <c:logBase val="10"/>
          <c:orientation val="minMax"/>
          <c:max val="8"/>
          <c:min val="0.8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 lang="fr-FR"/>
                </a:pPr>
                <a:r>
                  <a:rPr lang="en-US"/>
                  <a:t>C</a:t>
                </a:r>
                <a:r>
                  <a:rPr lang="en-US" baseline="-25000"/>
                  <a:t>Auger</a:t>
                </a:r>
                <a:r>
                  <a:rPr lang="en-US"/>
                  <a:t> (a.u.)</a:t>
                </a:r>
              </a:p>
            </c:rich>
          </c:tx>
        </c:title>
        <c:numFmt formatCode="General" sourceLinked="1"/>
        <c:minorTickMark val="out"/>
        <c:tickLblPos val="nextTo"/>
        <c:txPr>
          <a:bodyPr/>
          <a:lstStyle/>
          <a:p>
            <a:pPr>
              <a:defRPr lang="fr-FR"/>
            </a:pPr>
            <a:endParaRPr lang="en-US"/>
          </a:p>
        </c:txPr>
        <c:crossAx val="71101440"/>
        <c:crossesAt val="2.5000000000000009E-3"/>
        <c:crossBetween val="midCat"/>
        <c:minorUnit val="10"/>
      </c:valAx>
      <c:spPr>
        <a:ln>
          <a:solidFill>
            <a:schemeClr val="tx1"/>
          </a:solidFill>
        </a:ln>
      </c:spPr>
    </c:plotArea>
    <c:plotVisOnly val="1"/>
    <c:dispBlanksAs val="gap"/>
  </c:chart>
  <c:spPr>
    <a:solidFill>
      <a:schemeClr val="bg1"/>
    </a:solidFill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style val="26"/>
  <c:chart>
    <c:plotArea>
      <c:layout/>
      <c:scatterChart>
        <c:scatterStyle val="lineMarker"/>
        <c:ser>
          <c:idx val="0"/>
          <c:order val="0"/>
          <c:spPr>
            <a:ln w="66675">
              <a:noFill/>
            </a:ln>
          </c:spPr>
          <c:marker>
            <c:symbol val="circle"/>
            <c:size val="7"/>
            <c:spPr>
              <a:ln>
                <a:noFill/>
              </a:ln>
            </c:spPr>
          </c:marker>
          <c:trendline>
            <c:spPr>
              <a:ln>
                <a:solidFill>
                  <a:srgbClr val="0070C0"/>
                </a:solidFill>
              </a:ln>
            </c:spPr>
            <c:trendlineType val="poly"/>
            <c:order val="2"/>
            <c:dispEq val="1"/>
            <c:trendlineLbl>
              <c:layout>
                <c:manualLayout>
                  <c:x val="0.13420931758530188"/>
                  <c:y val="5.5084426946631695E-2"/>
                </c:manualLayout>
              </c:layout>
              <c:numFmt formatCode="#,##0" sourceLinked="0"/>
              <c:txPr>
                <a:bodyPr/>
                <a:lstStyle/>
                <a:p>
                  <a:pPr>
                    <a:defRPr lang="fr-FR">
                      <a:solidFill>
                        <a:srgbClr val="0070C0"/>
                      </a:solidFill>
                    </a:defRPr>
                  </a:pPr>
                  <a:endParaRPr lang="en-US"/>
                </a:p>
              </c:txPr>
            </c:trendlineLbl>
          </c:trendline>
          <c:xVal>
            <c:numRef>
              <c:f>Feuil1!$A$2:$A$13</c:f>
              <c:numCache>
                <c:formatCode>General</c:formatCode>
                <c:ptCount val="12"/>
                <c:pt idx="0">
                  <c:v>0.29557000000000005</c:v>
                </c:pt>
                <c:pt idx="1">
                  <c:v>0.42832000000000009</c:v>
                </c:pt>
                <c:pt idx="2">
                  <c:v>0.51890999999999998</c:v>
                </c:pt>
                <c:pt idx="3">
                  <c:v>0.60314000000000012</c:v>
                </c:pt>
                <c:pt idx="4">
                  <c:v>0.66338000000000008</c:v>
                </c:pt>
                <c:pt idx="5">
                  <c:v>0.72219999999999995</c:v>
                </c:pt>
                <c:pt idx="6">
                  <c:v>0.78286</c:v>
                </c:pt>
                <c:pt idx="7">
                  <c:v>0.83111000000000002</c:v>
                </c:pt>
                <c:pt idx="8">
                  <c:v>0.8706600000000001</c:v>
                </c:pt>
                <c:pt idx="9">
                  <c:v>0.91491999999999996</c:v>
                </c:pt>
                <c:pt idx="10">
                  <c:v>0.96472000000000013</c:v>
                </c:pt>
                <c:pt idx="11">
                  <c:v>1</c:v>
                </c:pt>
              </c:numCache>
            </c:numRef>
          </c:xVal>
          <c:yVal>
            <c:numRef>
              <c:f>Feuil1!$B$2:$B$13</c:f>
              <c:numCache>
                <c:formatCode>General</c:formatCode>
                <c:ptCount val="12"/>
                <c:pt idx="0">
                  <c:v>35.614039999999996</c:v>
                </c:pt>
                <c:pt idx="1">
                  <c:v>49.151379999999996</c:v>
                </c:pt>
                <c:pt idx="2">
                  <c:v>60.856889999999993</c:v>
                </c:pt>
                <c:pt idx="3">
                  <c:v>69.810389999999998</c:v>
                </c:pt>
                <c:pt idx="4">
                  <c:v>79.338789999999989</c:v>
                </c:pt>
                <c:pt idx="5">
                  <c:v>87.451730000000012</c:v>
                </c:pt>
                <c:pt idx="6">
                  <c:v>94.122119999999981</c:v>
                </c:pt>
                <c:pt idx="7">
                  <c:v>101.32268000000001</c:v>
                </c:pt>
                <c:pt idx="8">
                  <c:v>108.81094</c:v>
                </c:pt>
                <c:pt idx="9">
                  <c:v>115.05167</c:v>
                </c:pt>
                <c:pt idx="10">
                  <c:v>120.0243</c:v>
                </c:pt>
                <c:pt idx="11">
                  <c:v>126.31579000000001</c:v>
                </c:pt>
              </c:numCache>
            </c:numRef>
          </c:yVal>
        </c:ser>
        <c:ser>
          <c:idx val="1"/>
          <c:order val="1"/>
          <c:spPr>
            <a:ln w="66675">
              <a:noFill/>
            </a:ln>
          </c:spPr>
          <c:marker>
            <c:symbol val="circle"/>
            <c:size val="7"/>
            <c:spPr>
              <a:solidFill>
                <a:srgbClr val="00B050"/>
              </a:solidFill>
              <a:ln>
                <a:noFill/>
              </a:ln>
            </c:spPr>
          </c:marker>
          <c:trendline>
            <c:spPr>
              <a:ln>
                <a:solidFill>
                  <a:srgbClr val="00B050"/>
                </a:solidFill>
              </a:ln>
            </c:spPr>
            <c:trendlineType val="poly"/>
            <c:order val="2"/>
            <c:forward val="0.1"/>
            <c:dispEq val="1"/>
            <c:trendlineLbl>
              <c:layout>
                <c:manualLayout>
                  <c:x val="-0.1982919947506562"/>
                  <c:y val="1.5155555555555559E-2"/>
                </c:manualLayout>
              </c:layout>
              <c:numFmt formatCode="#,##0" sourceLinked="0"/>
              <c:txPr>
                <a:bodyPr/>
                <a:lstStyle/>
                <a:p>
                  <a:pPr>
                    <a:defRPr lang="fr-FR">
                      <a:solidFill>
                        <a:srgbClr val="00B050"/>
                      </a:solidFill>
                    </a:defRPr>
                  </a:pPr>
                  <a:endParaRPr lang="en-US"/>
                </a:p>
              </c:txPr>
            </c:trendlineLbl>
          </c:trendline>
          <c:xVal>
            <c:numRef>
              <c:f>Feuil1!$C$2:$C$8</c:f>
              <c:numCache>
                <c:formatCode>General</c:formatCode>
                <c:ptCount val="7"/>
                <c:pt idx="0">
                  <c:v>0.29025000000000001</c:v>
                </c:pt>
                <c:pt idx="1">
                  <c:v>0.4231700000000001</c:v>
                </c:pt>
                <c:pt idx="2">
                  <c:v>0.56154000000000004</c:v>
                </c:pt>
                <c:pt idx="3">
                  <c:v>0.66167000000000009</c:v>
                </c:pt>
                <c:pt idx="4">
                  <c:v>0.74539999999999995</c:v>
                </c:pt>
                <c:pt idx="5">
                  <c:v>0.81988000000000005</c:v>
                </c:pt>
                <c:pt idx="6">
                  <c:v>0.89092000000000005</c:v>
                </c:pt>
              </c:numCache>
            </c:numRef>
          </c:xVal>
          <c:yVal>
            <c:numRef>
              <c:f>Feuil1!$D$2:$D$8</c:f>
              <c:numCache>
                <c:formatCode>General</c:formatCode>
                <c:ptCount val="7"/>
                <c:pt idx="0">
                  <c:v>58.197400000000002</c:v>
                </c:pt>
                <c:pt idx="1">
                  <c:v>79.83574999999999</c:v>
                </c:pt>
                <c:pt idx="2">
                  <c:v>120.32576999999999</c:v>
                </c:pt>
                <c:pt idx="3">
                  <c:v>153.17571999999998</c:v>
                </c:pt>
                <c:pt idx="4">
                  <c:v>181.29141000000001</c:v>
                </c:pt>
                <c:pt idx="5">
                  <c:v>206.02915999999999</c:v>
                </c:pt>
                <c:pt idx="6">
                  <c:v>227.52106000000001</c:v>
                </c:pt>
              </c:numCache>
            </c:numRef>
          </c:yVal>
        </c:ser>
        <c:ser>
          <c:idx val="2"/>
          <c:order val="2"/>
          <c:spPr>
            <a:ln w="66675">
              <a:noFill/>
            </a:ln>
          </c:spPr>
          <c:marker>
            <c:symbol val="circle"/>
            <c:size val="7"/>
            <c:spPr>
              <a:solidFill>
                <a:srgbClr val="C00000"/>
              </a:solidFill>
              <a:ln>
                <a:noFill/>
              </a:ln>
            </c:spPr>
          </c:marker>
          <c:trendline>
            <c:spPr>
              <a:ln>
                <a:solidFill>
                  <a:srgbClr val="C00000"/>
                </a:solidFill>
              </a:ln>
            </c:spPr>
            <c:trendlineType val="poly"/>
            <c:order val="2"/>
            <c:dispEq val="1"/>
            <c:trendlineLbl>
              <c:layout>
                <c:manualLayout>
                  <c:x val="-0.29427930883639541"/>
                  <c:y val="0.31368132108486452"/>
                </c:manualLayout>
              </c:layout>
              <c:numFmt formatCode="#,##0" sourceLinked="0"/>
              <c:txPr>
                <a:bodyPr/>
                <a:lstStyle/>
                <a:p>
                  <a:pPr>
                    <a:defRPr lang="fr-FR">
                      <a:solidFill>
                        <a:srgbClr val="C00000"/>
                      </a:solidFill>
                    </a:defRPr>
                  </a:pPr>
                  <a:endParaRPr lang="en-US"/>
                </a:p>
              </c:txPr>
            </c:trendlineLbl>
          </c:trendline>
          <c:xVal>
            <c:numRef>
              <c:f>Feuil1!$E$2:$E$10</c:f>
              <c:numCache>
                <c:formatCode>General</c:formatCode>
                <c:ptCount val="9"/>
                <c:pt idx="0">
                  <c:v>0.3282500000000001</c:v>
                </c:pt>
                <c:pt idx="1">
                  <c:v>0.51066999999999996</c:v>
                </c:pt>
                <c:pt idx="2">
                  <c:v>0.61634000000000011</c:v>
                </c:pt>
                <c:pt idx="3">
                  <c:v>0.69682999999999995</c:v>
                </c:pt>
                <c:pt idx="4">
                  <c:v>0.76346000000000003</c:v>
                </c:pt>
                <c:pt idx="5">
                  <c:v>0.83386000000000005</c:v>
                </c:pt>
                <c:pt idx="6">
                  <c:v>0.90857999999999994</c:v>
                </c:pt>
                <c:pt idx="7">
                  <c:v>0.95121999999999984</c:v>
                </c:pt>
                <c:pt idx="8">
                  <c:v>1</c:v>
                </c:pt>
              </c:numCache>
            </c:numRef>
          </c:xVal>
          <c:yVal>
            <c:numRef>
              <c:f>Feuil1!$F$2:$F$10</c:f>
              <c:numCache>
                <c:formatCode>General</c:formatCode>
                <c:ptCount val="9"/>
                <c:pt idx="0">
                  <c:v>372.32852999999994</c:v>
                </c:pt>
                <c:pt idx="1">
                  <c:v>488.91888999999992</c:v>
                </c:pt>
                <c:pt idx="2">
                  <c:v>576.33087</c:v>
                </c:pt>
                <c:pt idx="3">
                  <c:v>652.70195999999999</c:v>
                </c:pt>
                <c:pt idx="4">
                  <c:v>722.31723999999986</c:v>
                </c:pt>
                <c:pt idx="5">
                  <c:v>802.18196999999998</c:v>
                </c:pt>
                <c:pt idx="6">
                  <c:v>894.01832999999999</c:v>
                </c:pt>
                <c:pt idx="7">
                  <c:v>949.69915000000003</c:v>
                </c:pt>
                <c:pt idx="8">
                  <c:v>1016.3</c:v>
                </c:pt>
              </c:numCache>
            </c:numRef>
          </c:yVal>
        </c:ser>
        <c:ser>
          <c:idx val="3"/>
          <c:order val="3"/>
          <c:spPr>
            <a:ln w="66675">
              <a:noFill/>
            </a:ln>
          </c:spPr>
          <c:marker>
            <c:symbol val="circle"/>
            <c:size val="7"/>
            <c:spPr>
              <a:solidFill>
                <a:srgbClr val="00B050"/>
              </a:solidFill>
              <a:ln>
                <a:noFill/>
              </a:ln>
            </c:spPr>
          </c:marker>
          <c:xVal>
            <c:numRef>
              <c:f>Feuil1!$C$9:$C$10</c:f>
              <c:numCache>
                <c:formatCode>General</c:formatCode>
                <c:ptCount val="2"/>
                <c:pt idx="0">
                  <c:v>0.97196000000000005</c:v>
                </c:pt>
                <c:pt idx="1">
                  <c:v>1</c:v>
                </c:pt>
              </c:numCache>
            </c:numRef>
          </c:xVal>
          <c:yVal>
            <c:numRef>
              <c:f>Feuil1!$D$9:$D$10</c:f>
              <c:numCache>
                <c:formatCode>General</c:formatCode>
                <c:ptCount val="2"/>
                <c:pt idx="0">
                  <c:v>243.30964</c:v>
                </c:pt>
                <c:pt idx="1">
                  <c:v>270.27026999999993</c:v>
                </c:pt>
              </c:numCache>
            </c:numRef>
          </c:yVal>
        </c:ser>
        <c:dLbls/>
        <c:axId val="46448000"/>
        <c:axId val="46589824"/>
      </c:scatterChart>
      <c:valAx>
        <c:axId val="464480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fr-FR"/>
                </a:pPr>
                <a:r>
                  <a:rPr lang="en-US"/>
                  <a:t>Normalized square root of Rspon</a:t>
                </a:r>
              </a:p>
            </c:rich>
          </c:tx>
        </c:title>
        <c:numFmt formatCode="General" sourceLinked="1"/>
        <c:tickLblPos val="nextTo"/>
        <c:txPr>
          <a:bodyPr/>
          <a:lstStyle/>
          <a:p>
            <a:pPr>
              <a:defRPr lang="fr-FR"/>
            </a:pPr>
            <a:endParaRPr lang="en-US"/>
          </a:p>
        </c:txPr>
        <c:crossAx val="46589824"/>
        <c:crosses val="autoZero"/>
        <c:crossBetween val="midCat"/>
      </c:valAx>
      <c:valAx>
        <c:axId val="4658982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lang="fr-FR"/>
                </a:pPr>
                <a:r>
                  <a:rPr lang="en-US"/>
                  <a:t>J/normalized square root of Rspon (A/cm²)</a:t>
                </a:r>
              </a:p>
            </c:rich>
          </c:tx>
        </c:title>
        <c:numFmt formatCode="General" sourceLinked="1"/>
        <c:tickLblPos val="nextTo"/>
        <c:txPr>
          <a:bodyPr/>
          <a:lstStyle/>
          <a:p>
            <a:pPr>
              <a:defRPr lang="fr-FR"/>
            </a:pPr>
            <a:endParaRPr lang="en-US"/>
          </a:p>
        </c:txPr>
        <c:crossAx val="46448000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</c:chart>
  <c:spPr>
    <a:solidFill>
      <a:schemeClr val="bg1"/>
    </a:solidFill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100"/>
      </a:pPr>
      <a:endParaRPr lang="en-US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style val="26"/>
  <c:chart>
    <c:plotArea>
      <c:layout/>
      <c:scatterChart>
        <c:scatterStyle val="lineMarker"/>
        <c:ser>
          <c:idx val="0"/>
          <c:order val="0"/>
          <c:spPr>
            <a:ln w="12700">
              <a:solidFill>
                <a:srgbClr val="0070C0"/>
              </a:solidFill>
            </a:ln>
          </c:spPr>
          <c:marker>
            <c:symbol val="circle"/>
            <c:size val="7"/>
          </c:marker>
          <c:xVal>
            <c:numRef>
              <c:f>Feuil1!$C$2:$C$28</c:f>
              <c:numCache>
                <c:formatCode>General</c:formatCode>
                <c:ptCount val="27"/>
                <c:pt idx="0">
                  <c:v>5.2631578947368425</c:v>
                </c:pt>
                <c:pt idx="1">
                  <c:v>10.526315789473683</c:v>
                </c:pt>
                <c:pt idx="2">
                  <c:v>15.789473684210522</c:v>
                </c:pt>
                <c:pt idx="3">
                  <c:v>21.052631578947363</c:v>
                </c:pt>
                <c:pt idx="4">
                  <c:v>26.315789473684212</c:v>
                </c:pt>
                <c:pt idx="5">
                  <c:v>31.578947368421048</c:v>
                </c:pt>
                <c:pt idx="6">
                  <c:v>36.842105263157904</c:v>
                </c:pt>
                <c:pt idx="7">
                  <c:v>42.10526315789474</c:v>
                </c:pt>
                <c:pt idx="8">
                  <c:v>47.368421052631568</c:v>
                </c:pt>
                <c:pt idx="9">
                  <c:v>52.631578947368432</c:v>
                </c:pt>
                <c:pt idx="10">
                  <c:v>57.894736842105267</c:v>
                </c:pt>
                <c:pt idx="11">
                  <c:v>63.157894736842088</c:v>
                </c:pt>
                <c:pt idx="12">
                  <c:v>68.421052631578945</c:v>
                </c:pt>
                <c:pt idx="13">
                  <c:v>73.684210526315795</c:v>
                </c:pt>
                <c:pt idx="14">
                  <c:v>78.947368421052644</c:v>
                </c:pt>
                <c:pt idx="15">
                  <c:v>84.21052631578948</c:v>
                </c:pt>
                <c:pt idx="16">
                  <c:v>89.473684210526315</c:v>
                </c:pt>
                <c:pt idx="17">
                  <c:v>94.73684210526315</c:v>
                </c:pt>
                <c:pt idx="18">
                  <c:v>100</c:v>
                </c:pt>
                <c:pt idx="19">
                  <c:v>105.26315789473685</c:v>
                </c:pt>
                <c:pt idx="20">
                  <c:v>110.52631578947368</c:v>
                </c:pt>
                <c:pt idx="21">
                  <c:v>115.78947368421053</c:v>
                </c:pt>
                <c:pt idx="22">
                  <c:v>121.05263157894737</c:v>
                </c:pt>
                <c:pt idx="23">
                  <c:v>126.31578947368419</c:v>
                </c:pt>
                <c:pt idx="24">
                  <c:v>136.84210526315783</c:v>
                </c:pt>
                <c:pt idx="25">
                  <c:v>147.36842105263167</c:v>
                </c:pt>
                <c:pt idx="26">
                  <c:v>157.89473684210529</c:v>
                </c:pt>
              </c:numCache>
            </c:numRef>
          </c:xVal>
          <c:yVal>
            <c:numRef>
              <c:f>Feuil1!$D$2:$D$28</c:f>
              <c:numCache>
                <c:formatCode>General</c:formatCode>
                <c:ptCount val="27"/>
                <c:pt idx="0">
                  <c:v>0.32600000000000007</c:v>
                </c:pt>
                <c:pt idx="1">
                  <c:v>0.7430000000000001</c:v>
                </c:pt>
                <c:pt idx="2">
                  <c:v>1.151</c:v>
                </c:pt>
                <c:pt idx="3">
                  <c:v>1.57</c:v>
                </c:pt>
                <c:pt idx="4">
                  <c:v>1.9670000000000001</c:v>
                </c:pt>
                <c:pt idx="5">
                  <c:v>2.3709999999999996</c:v>
                </c:pt>
                <c:pt idx="6">
                  <c:v>2.79</c:v>
                </c:pt>
                <c:pt idx="7">
                  <c:v>3.1339999999999999</c:v>
                </c:pt>
                <c:pt idx="8">
                  <c:v>3.5139999999999998</c:v>
                </c:pt>
                <c:pt idx="9">
                  <c:v>3.9699999999999998</c:v>
                </c:pt>
                <c:pt idx="10">
                  <c:v>4.3539999999999992</c:v>
                </c:pt>
                <c:pt idx="11">
                  <c:v>4.633</c:v>
                </c:pt>
                <c:pt idx="12">
                  <c:v>5</c:v>
                </c:pt>
                <c:pt idx="13">
                  <c:v>5.34</c:v>
                </c:pt>
                <c:pt idx="14">
                  <c:v>5.67</c:v>
                </c:pt>
                <c:pt idx="15">
                  <c:v>6.1069999999999993</c:v>
                </c:pt>
                <c:pt idx="16">
                  <c:v>6.4870000000000001</c:v>
                </c:pt>
                <c:pt idx="17">
                  <c:v>6.806</c:v>
                </c:pt>
                <c:pt idx="18">
                  <c:v>7.23</c:v>
                </c:pt>
                <c:pt idx="19">
                  <c:v>7.51</c:v>
                </c:pt>
                <c:pt idx="20">
                  <c:v>7.9</c:v>
                </c:pt>
                <c:pt idx="21">
                  <c:v>8.2150000000000016</c:v>
                </c:pt>
                <c:pt idx="22">
                  <c:v>8.68</c:v>
                </c:pt>
                <c:pt idx="23">
                  <c:v>9.1060000000000034</c:v>
                </c:pt>
                <c:pt idx="24">
                  <c:v>9.82</c:v>
                </c:pt>
                <c:pt idx="25">
                  <c:v>10.56</c:v>
                </c:pt>
                <c:pt idx="26">
                  <c:v>11.139999999999999</c:v>
                </c:pt>
              </c:numCache>
            </c:numRef>
          </c:yVal>
        </c:ser>
        <c:ser>
          <c:idx val="1"/>
          <c:order val="1"/>
          <c:spPr>
            <a:ln w="12700"/>
          </c:spPr>
          <c:marker>
            <c:symbol val="circle"/>
            <c:size val="7"/>
            <c:spPr>
              <a:solidFill>
                <a:srgbClr val="C00000"/>
              </a:solidFill>
            </c:spPr>
          </c:marker>
          <c:xVal>
            <c:numRef>
              <c:f>Feuil1!$C$2:$C$28</c:f>
              <c:numCache>
                <c:formatCode>General</c:formatCode>
                <c:ptCount val="27"/>
                <c:pt idx="0">
                  <c:v>5.2631578947368425</c:v>
                </c:pt>
                <c:pt idx="1">
                  <c:v>10.526315789473683</c:v>
                </c:pt>
                <c:pt idx="2">
                  <c:v>15.789473684210522</c:v>
                </c:pt>
                <c:pt idx="3">
                  <c:v>21.052631578947363</c:v>
                </c:pt>
                <c:pt idx="4">
                  <c:v>26.315789473684212</c:v>
                </c:pt>
                <c:pt idx="5">
                  <c:v>31.578947368421048</c:v>
                </c:pt>
                <c:pt idx="6">
                  <c:v>36.842105263157904</c:v>
                </c:pt>
                <c:pt idx="7">
                  <c:v>42.10526315789474</c:v>
                </c:pt>
                <c:pt idx="8">
                  <c:v>47.368421052631568</c:v>
                </c:pt>
                <c:pt idx="9">
                  <c:v>52.631578947368432</c:v>
                </c:pt>
                <c:pt idx="10">
                  <c:v>57.894736842105267</c:v>
                </c:pt>
                <c:pt idx="11">
                  <c:v>63.157894736842088</c:v>
                </c:pt>
                <c:pt idx="12">
                  <c:v>68.421052631578945</c:v>
                </c:pt>
                <c:pt idx="13">
                  <c:v>73.684210526315795</c:v>
                </c:pt>
                <c:pt idx="14">
                  <c:v>78.947368421052644</c:v>
                </c:pt>
                <c:pt idx="15">
                  <c:v>84.21052631578948</c:v>
                </c:pt>
                <c:pt idx="16">
                  <c:v>89.473684210526315</c:v>
                </c:pt>
                <c:pt idx="17">
                  <c:v>94.73684210526315</c:v>
                </c:pt>
                <c:pt idx="18">
                  <c:v>100</c:v>
                </c:pt>
                <c:pt idx="19">
                  <c:v>105.26315789473685</c:v>
                </c:pt>
                <c:pt idx="20">
                  <c:v>110.52631578947368</c:v>
                </c:pt>
                <c:pt idx="21">
                  <c:v>115.78947368421053</c:v>
                </c:pt>
                <c:pt idx="22">
                  <c:v>121.05263157894737</c:v>
                </c:pt>
                <c:pt idx="23">
                  <c:v>126.31578947368419</c:v>
                </c:pt>
                <c:pt idx="24">
                  <c:v>136.84210526315783</c:v>
                </c:pt>
                <c:pt idx="25">
                  <c:v>147.36842105263167</c:v>
                </c:pt>
                <c:pt idx="26">
                  <c:v>157.89473684210529</c:v>
                </c:pt>
              </c:numCache>
            </c:numRef>
          </c:xVal>
          <c:yVal>
            <c:numRef>
              <c:f>Feuil1!$F$2:$F$28</c:f>
              <c:numCache>
                <c:formatCode>General</c:formatCode>
                <c:ptCount val="27"/>
                <c:pt idx="0">
                  <c:v>0.30414502164502161</c:v>
                </c:pt>
                <c:pt idx="1">
                  <c:v>0.70004329004329013</c:v>
                </c:pt>
                <c:pt idx="2">
                  <c:v>1.1248268398268402</c:v>
                </c:pt>
                <c:pt idx="3">
                  <c:v>1.57</c:v>
                </c:pt>
                <c:pt idx="4">
                  <c:v>2.021969696969697</c:v>
                </c:pt>
                <c:pt idx="5">
                  <c:v>2.5215151515151515</c:v>
                </c:pt>
                <c:pt idx="6">
                  <c:v>3.0363528138528131</c:v>
                </c:pt>
                <c:pt idx="7">
                  <c:v>3.5766774891774888</c:v>
                </c:pt>
                <c:pt idx="8">
                  <c:v>4.1509848484848471</c:v>
                </c:pt>
                <c:pt idx="9">
                  <c:v>4.7643722943722944</c:v>
                </c:pt>
                <c:pt idx="10">
                  <c:v>5.421937229437229</c:v>
                </c:pt>
                <c:pt idx="11">
                  <c:v>6.1270779220779206</c:v>
                </c:pt>
                <c:pt idx="12">
                  <c:v>6.8916883116883119</c:v>
                </c:pt>
                <c:pt idx="13">
                  <c:v>7.7327597402597403</c:v>
                </c:pt>
                <c:pt idx="14">
                  <c:v>8.6621861471861479</c:v>
                </c:pt>
                <c:pt idx="15">
                  <c:v>9.6935606060606077</c:v>
                </c:pt>
                <c:pt idx="16">
                  <c:v>10.86256493506494</c:v>
                </c:pt>
                <c:pt idx="17">
                  <c:v>12.215075757575756</c:v>
                </c:pt>
                <c:pt idx="18">
                  <c:v>13.798668831168833</c:v>
                </c:pt>
                <c:pt idx="19">
                  <c:v>15.730584415584417</c:v>
                </c:pt>
                <c:pt idx="20">
                  <c:v>18.146753246753246</c:v>
                </c:pt>
                <c:pt idx="21">
                  <c:v>24.31461038961039</c:v>
                </c:pt>
                <c:pt idx="22">
                  <c:v>41.849675324675331</c:v>
                </c:pt>
                <c:pt idx="23">
                  <c:v>81.796320346320343</c:v>
                </c:pt>
                <c:pt idx="24">
                  <c:v>683.90151515151513</c:v>
                </c:pt>
                <c:pt idx="25">
                  <c:v>1588.6904761904757</c:v>
                </c:pt>
                <c:pt idx="26">
                  <c:v>2658.295454545455</c:v>
                </c:pt>
              </c:numCache>
            </c:numRef>
          </c:yVal>
          <c:smooth val="1"/>
        </c:ser>
        <c:dLbls/>
        <c:axId val="71446528"/>
        <c:axId val="71448448"/>
      </c:scatterChart>
      <c:valAx>
        <c:axId val="714465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fr-FR"/>
                </a:pPr>
                <a:r>
                  <a:rPr lang="en-US"/>
                  <a:t>J (A/cm²)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fr-FR"/>
            </a:pPr>
            <a:endParaRPr lang="en-US"/>
          </a:p>
        </c:txPr>
        <c:crossAx val="71448448"/>
        <c:crossesAt val="0.1"/>
        <c:crossBetween val="midCat"/>
      </c:valAx>
      <c:valAx>
        <c:axId val="7144844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lang="fr-FR"/>
                </a:pPr>
                <a:r>
                  <a:rPr lang="en-US"/>
                  <a:t>P (mV)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fr-FR"/>
            </a:pPr>
            <a:endParaRPr lang="en-US"/>
          </a:p>
        </c:txPr>
        <c:crossAx val="71446528"/>
        <c:crossesAt val="0"/>
        <c:crossBetween val="midCat"/>
      </c:valAx>
      <c:spPr>
        <a:solidFill>
          <a:schemeClr val="bg1"/>
        </a:solidFill>
        <a:ln>
          <a:solidFill>
            <a:schemeClr val="tx1"/>
          </a:solidFill>
        </a:ln>
      </c:spPr>
    </c:plotArea>
    <c:plotVisOnly val="1"/>
    <c:dispBlanksAs val="gap"/>
  </c:chart>
  <c:spPr>
    <a:solidFill>
      <a:schemeClr val="bg1"/>
    </a:solidFill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style val="26"/>
  <c:chart>
    <c:plotArea>
      <c:layout/>
      <c:scatterChart>
        <c:scatterStyle val="lineMarker"/>
        <c:ser>
          <c:idx val="0"/>
          <c:order val="0"/>
          <c:spPr>
            <a:ln w="12700">
              <a:solidFill>
                <a:srgbClr val="0070C0"/>
              </a:solidFill>
            </a:ln>
          </c:spPr>
          <c:marker>
            <c:symbol val="circle"/>
            <c:size val="7"/>
          </c:marker>
          <c:xVal>
            <c:numRef>
              <c:f>Feuil1!$C$2:$C$28</c:f>
              <c:numCache>
                <c:formatCode>General</c:formatCode>
                <c:ptCount val="27"/>
                <c:pt idx="0">
                  <c:v>5.2631578947368425</c:v>
                </c:pt>
                <c:pt idx="1">
                  <c:v>10.526315789473683</c:v>
                </c:pt>
                <c:pt idx="2">
                  <c:v>15.789473684210522</c:v>
                </c:pt>
                <c:pt idx="3">
                  <c:v>21.052631578947363</c:v>
                </c:pt>
                <c:pt idx="4">
                  <c:v>26.315789473684212</c:v>
                </c:pt>
                <c:pt idx="5">
                  <c:v>31.578947368421048</c:v>
                </c:pt>
                <c:pt idx="6">
                  <c:v>36.842105263157904</c:v>
                </c:pt>
                <c:pt idx="7">
                  <c:v>42.10526315789474</c:v>
                </c:pt>
                <c:pt idx="8">
                  <c:v>47.368421052631568</c:v>
                </c:pt>
                <c:pt idx="9">
                  <c:v>52.631578947368432</c:v>
                </c:pt>
                <c:pt idx="10">
                  <c:v>57.894736842105267</c:v>
                </c:pt>
                <c:pt idx="11">
                  <c:v>63.157894736842088</c:v>
                </c:pt>
                <c:pt idx="12">
                  <c:v>68.421052631578945</c:v>
                </c:pt>
                <c:pt idx="13">
                  <c:v>73.684210526315795</c:v>
                </c:pt>
                <c:pt idx="14">
                  <c:v>78.947368421052644</c:v>
                </c:pt>
                <c:pt idx="15">
                  <c:v>84.21052631578948</c:v>
                </c:pt>
                <c:pt idx="16">
                  <c:v>89.473684210526315</c:v>
                </c:pt>
                <c:pt idx="17">
                  <c:v>94.73684210526315</c:v>
                </c:pt>
                <c:pt idx="18">
                  <c:v>100</c:v>
                </c:pt>
                <c:pt idx="19">
                  <c:v>105.26315789473685</c:v>
                </c:pt>
                <c:pt idx="20">
                  <c:v>110.52631578947368</c:v>
                </c:pt>
                <c:pt idx="21">
                  <c:v>115.78947368421053</c:v>
                </c:pt>
                <c:pt idx="22">
                  <c:v>121.05263157894737</c:v>
                </c:pt>
                <c:pt idx="23">
                  <c:v>126.31578947368419</c:v>
                </c:pt>
                <c:pt idx="24">
                  <c:v>136.84210526315783</c:v>
                </c:pt>
                <c:pt idx="25">
                  <c:v>147.36842105263167</c:v>
                </c:pt>
                <c:pt idx="26">
                  <c:v>157.89473684210529</c:v>
                </c:pt>
              </c:numCache>
            </c:numRef>
          </c:xVal>
          <c:yVal>
            <c:numRef>
              <c:f>Feuil1!$D$2:$D$28</c:f>
              <c:numCache>
                <c:formatCode>General</c:formatCode>
                <c:ptCount val="27"/>
                <c:pt idx="0">
                  <c:v>0.32600000000000007</c:v>
                </c:pt>
                <c:pt idx="1">
                  <c:v>0.7430000000000001</c:v>
                </c:pt>
                <c:pt idx="2">
                  <c:v>1.151</c:v>
                </c:pt>
                <c:pt idx="3">
                  <c:v>1.57</c:v>
                </c:pt>
                <c:pt idx="4">
                  <c:v>1.9670000000000001</c:v>
                </c:pt>
                <c:pt idx="5">
                  <c:v>2.3709999999999996</c:v>
                </c:pt>
                <c:pt idx="6">
                  <c:v>2.79</c:v>
                </c:pt>
                <c:pt idx="7">
                  <c:v>3.1339999999999999</c:v>
                </c:pt>
                <c:pt idx="8">
                  <c:v>3.5139999999999998</c:v>
                </c:pt>
                <c:pt idx="9">
                  <c:v>3.9699999999999998</c:v>
                </c:pt>
                <c:pt idx="10">
                  <c:v>4.3539999999999992</c:v>
                </c:pt>
                <c:pt idx="11">
                  <c:v>4.633</c:v>
                </c:pt>
                <c:pt idx="12">
                  <c:v>5</c:v>
                </c:pt>
                <c:pt idx="13">
                  <c:v>5.34</c:v>
                </c:pt>
                <c:pt idx="14">
                  <c:v>5.67</c:v>
                </c:pt>
                <c:pt idx="15">
                  <c:v>6.1069999999999993</c:v>
                </c:pt>
                <c:pt idx="16">
                  <c:v>6.4870000000000001</c:v>
                </c:pt>
                <c:pt idx="17">
                  <c:v>6.806</c:v>
                </c:pt>
                <c:pt idx="18">
                  <c:v>7.23</c:v>
                </c:pt>
                <c:pt idx="19">
                  <c:v>7.51</c:v>
                </c:pt>
                <c:pt idx="20">
                  <c:v>7.9</c:v>
                </c:pt>
                <c:pt idx="21">
                  <c:v>8.2150000000000016</c:v>
                </c:pt>
                <c:pt idx="22">
                  <c:v>8.68</c:v>
                </c:pt>
                <c:pt idx="23">
                  <c:v>9.1060000000000034</c:v>
                </c:pt>
                <c:pt idx="24">
                  <c:v>9.82</c:v>
                </c:pt>
                <c:pt idx="25">
                  <c:v>10.56</c:v>
                </c:pt>
                <c:pt idx="26">
                  <c:v>11.139999999999999</c:v>
                </c:pt>
              </c:numCache>
            </c:numRef>
          </c:yVal>
        </c:ser>
        <c:ser>
          <c:idx val="1"/>
          <c:order val="1"/>
          <c:spPr>
            <a:ln w="12700"/>
          </c:spPr>
          <c:marker>
            <c:symbol val="circle"/>
            <c:size val="7"/>
            <c:spPr>
              <a:solidFill>
                <a:srgbClr val="C00000"/>
              </a:solidFill>
            </c:spPr>
          </c:marker>
          <c:xVal>
            <c:numRef>
              <c:f>Feuil1!$C$2:$C$28</c:f>
              <c:numCache>
                <c:formatCode>General</c:formatCode>
                <c:ptCount val="27"/>
                <c:pt idx="0">
                  <c:v>5.2631578947368425</c:v>
                </c:pt>
                <c:pt idx="1">
                  <c:v>10.526315789473683</c:v>
                </c:pt>
                <c:pt idx="2">
                  <c:v>15.789473684210522</c:v>
                </c:pt>
                <c:pt idx="3">
                  <c:v>21.052631578947363</c:v>
                </c:pt>
                <c:pt idx="4">
                  <c:v>26.315789473684212</c:v>
                </c:pt>
                <c:pt idx="5">
                  <c:v>31.578947368421048</c:v>
                </c:pt>
                <c:pt idx="6">
                  <c:v>36.842105263157904</c:v>
                </c:pt>
                <c:pt idx="7">
                  <c:v>42.10526315789474</c:v>
                </c:pt>
                <c:pt idx="8">
                  <c:v>47.368421052631568</c:v>
                </c:pt>
                <c:pt idx="9">
                  <c:v>52.631578947368432</c:v>
                </c:pt>
                <c:pt idx="10">
                  <c:v>57.894736842105267</c:v>
                </c:pt>
                <c:pt idx="11">
                  <c:v>63.157894736842088</c:v>
                </c:pt>
                <c:pt idx="12">
                  <c:v>68.421052631578945</c:v>
                </c:pt>
                <c:pt idx="13">
                  <c:v>73.684210526315795</c:v>
                </c:pt>
                <c:pt idx="14">
                  <c:v>78.947368421052644</c:v>
                </c:pt>
                <c:pt idx="15">
                  <c:v>84.21052631578948</c:v>
                </c:pt>
                <c:pt idx="16">
                  <c:v>89.473684210526315</c:v>
                </c:pt>
                <c:pt idx="17">
                  <c:v>94.73684210526315</c:v>
                </c:pt>
                <c:pt idx="18">
                  <c:v>100</c:v>
                </c:pt>
                <c:pt idx="19">
                  <c:v>105.26315789473685</c:v>
                </c:pt>
                <c:pt idx="20">
                  <c:v>110.52631578947368</c:v>
                </c:pt>
                <c:pt idx="21">
                  <c:v>115.78947368421053</c:v>
                </c:pt>
                <c:pt idx="22">
                  <c:v>121.05263157894737</c:v>
                </c:pt>
                <c:pt idx="23">
                  <c:v>126.31578947368419</c:v>
                </c:pt>
                <c:pt idx="24">
                  <c:v>136.84210526315783</c:v>
                </c:pt>
                <c:pt idx="25">
                  <c:v>147.36842105263167</c:v>
                </c:pt>
                <c:pt idx="26">
                  <c:v>157.89473684210529</c:v>
                </c:pt>
              </c:numCache>
            </c:numRef>
          </c:xVal>
          <c:yVal>
            <c:numRef>
              <c:f>Feuil1!$F$2:$F$28</c:f>
              <c:numCache>
                <c:formatCode>General</c:formatCode>
                <c:ptCount val="27"/>
                <c:pt idx="0">
                  <c:v>0.30414502164502161</c:v>
                </c:pt>
                <c:pt idx="1">
                  <c:v>0.70004329004329013</c:v>
                </c:pt>
                <c:pt idx="2">
                  <c:v>1.1248268398268402</c:v>
                </c:pt>
                <c:pt idx="3">
                  <c:v>1.57</c:v>
                </c:pt>
                <c:pt idx="4">
                  <c:v>2.021969696969697</c:v>
                </c:pt>
                <c:pt idx="5">
                  <c:v>2.5215151515151515</c:v>
                </c:pt>
                <c:pt idx="6">
                  <c:v>3.0363528138528131</c:v>
                </c:pt>
                <c:pt idx="7">
                  <c:v>3.5766774891774888</c:v>
                </c:pt>
                <c:pt idx="8">
                  <c:v>4.1509848484848471</c:v>
                </c:pt>
                <c:pt idx="9">
                  <c:v>4.7643722943722944</c:v>
                </c:pt>
                <c:pt idx="10">
                  <c:v>5.421937229437229</c:v>
                </c:pt>
                <c:pt idx="11">
                  <c:v>6.1270779220779206</c:v>
                </c:pt>
                <c:pt idx="12">
                  <c:v>6.8916883116883119</c:v>
                </c:pt>
                <c:pt idx="13">
                  <c:v>7.7327597402597403</c:v>
                </c:pt>
                <c:pt idx="14">
                  <c:v>8.6621861471861479</c:v>
                </c:pt>
                <c:pt idx="15">
                  <c:v>9.6935606060606077</c:v>
                </c:pt>
                <c:pt idx="16">
                  <c:v>10.86256493506494</c:v>
                </c:pt>
                <c:pt idx="17">
                  <c:v>12.215075757575756</c:v>
                </c:pt>
                <c:pt idx="18">
                  <c:v>13.798668831168833</c:v>
                </c:pt>
                <c:pt idx="19">
                  <c:v>15.730584415584417</c:v>
                </c:pt>
                <c:pt idx="20">
                  <c:v>18.146753246753246</c:v>
                </c:pt>
                <c:pt idx="21">
                  <c:v>24.31461038961039</c:v>
                </c:pt>
                <c:pt idx="22">
                  <c:v>41.849675324675331</c:v>
                </c:pt>
                <c:pt idx="23">
                  <c:v>81.796320346320343</c:v>
                </c:pt>
                <c:pt idx="24">
                  <c:v>683.90151515151513</c:v>
                </c:pt>
                <c:pt idx="25">
                  <c:v>1588.6904761904757</c:v>
                </c:pt>
                <c:pt idx="26">
                  <c:v>2658.295454545455</c:v>
                </c:pt>
              </c:numCache>
            </c:numRef>
          </c:yVal>
          <c:smooth val="1"/>
        </c:ser>
        <c:dLbls/>
        <c:axId val="71837184"/>
        <c:axId val="71839104"/>
      </c:scatterChart>
      <c:valAx>
        <c:axId val="7183718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fr-FR"/>
                </a:pPr>
                <a:r>
                  <a:rPr lang="en-US"/>
                  <a:t>J (A/cm²)</a:t>
                </a:r>
              </a:p>
            </c:rich>
          </c:tx>
          <c:layout/>
        </c:title>
        <c:numFmt formatCode="General" sourceLinked="1"/>
        <c:tickLblPos val="nextTo"/>
        <c:txPr>
          <a:bodyPr rot="0" vert="horz"/>
          <a:lstStyle/>
          <a:p>
            <a:pPr>
              <a:defRPr lang="fr-FR"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71839104"/>
        <c:crossesAt val="0.1"/>
        <c:crossBetween val="midCat"/>
      </c:valAx>
      <c:valAx>
        <c:axId val="71839104"/>
        <c:scaling>
          <c:logBase val="10"/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lang="fr-FR"/>
                </a:pPr>
                <a:r>
                  <a:rPr lang="en-US"/>
                  <a:t>P (mV)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fr-FR"/>
            </a:pPr>
            <a:endParaRPr lang="en-US"/>
          </a:p>
        </c:txPr>
        <c:crossAx val="71837184"/>
        <c:crossesAt val="0"/>
        <c:crossBetween val="midCat"/>
      </c:valAx>
      <c:spPr>
        <a:solidFill>
          <a:schemeClr val="bg1"/>
        </a:solidFill>
        <a:ln>
          <a:solidFill>
            <a:schemeClr val="tx1"/>
          </a:solidFill>
        </a:ln>
      </c:spPr>
    </c:plotArea>
    <c:plotVisOnly val="1"/>
    <c:dispBlanksAs val="gap"/>
  </c:chart>
  <c:spPr>
    <a:solidFill>
      <a:schemeClr val="bg1"/>
    </a:solidFill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IN"/>
  <c:style val="28"/>
  <c:chart>
    <c:autoTitleDeleted val="1"/>
    <c:plotArea>
      <c:layout/>
      <c:scatterChart>
        <c:scatterStyle val="lineMarker"/>
        <c:ser>
          <c:idx val="0"/>
          <c:order val="0"/>
          <c:spPr>
            <a:ln w="66675">
              <a:noFill/>
            </a:ln>
          </c:spPr>
          <c:marker>
            <c:symbol val="circle"/>
            <c:size val="6"/>
          </c:marker>
          <c:trendline>
            <c:spPr>
              <a:ln>
                <a:solidFill>
                  <a:srgbClr val="C00000"/>
                </a:solidFill>
              </a:ln>
            </c:spPr>
            <c:trendlineType val="exp"/>
          </c:trendline>
          <c:xVal>
            <c:numRef>
              <c:f>Feuil1!$B$1:$B$3</c:f>
              <c:numCache>
                <c:formatCode>General</c:formatCode>
                <c:ptCount val="3"/>
                <c:pt idx="0">
                  <c:v>1.42</c:v>
                </c:pt>
                <c:pt idx="1">
                  <c:v>0.95385000000000009</c:v>
                </c:pt>
                <c:pt idx="2">
                  <c:v>0.8</c:v>
                </c:pt>
              </c:numCache>
            </c:numRef>
          </c:xVal>
          <c:yVal>
            <c:numRef>
              <c:f>Feuil1!$D$1:$D$3</c:f>
              <c:numCache>
                <c:formatCode>0.00E+00</c:formatCode>
                <c:ptCount val="3"/>
                <c:pt idx="0">
                  <c:v>4.0000000000000066E-30</c:v>
                </c:pt>
                <c:pt idx="1">
                  <c:v>2.3000000000000036E-29</c:v>
                </c:pt>
                <c:pt idx="2">
                  <c:v>7.5000000000000124E-29</c:v>
                </c:pt>
              </c:numCache>
            </c:numRef>
          </c:yVal>
        </c:ser>
        <c:ser>
          <c:idx val="1"/>
          <c:order val="1"/>
          <c:spPr>
            <a:ln w="66675">
              <a:noFill/>
            </a:ln>
          </c:spPr>
          <c:marker>
            <c:symbol val="circle"/>
            <c:size val="6"/>
            <c:spPr>
              <a:solidFill>
                <a:srgbClr val="C00000"/>
              </a:solidFill>
            </c:spPr>
          </c:marker>
          <c:trendline>
            <c:spPr>
              <a:ln>
                <a:solidFill>
                  <a:srgbClr val="C00000"/>
                </a:solidFill>
              </a:ln>
            </c:spPr>
            <c:trendlineType val="exp"/>
          </c:trendline>
          <c:xVal>
            <c:numRef>
              <c:f>Feuil1!$B$4:$B$6</c:f>
              <c:numCache>
                <c:formatCode>General</c:formatCode>
                <c:ptCount val="3"/>
                <c:pt idx="0">
                  <c:v>0.72000000000000008</c:v>
                </c:pt>
                <c:pt idx="1">
                  <c:v>0.54</c:v>
                </c:pt>
                <c:pt idx="2">
                  <c:v>0.35000000000000003</c:v>
                </c:pt>
              </c:numCache>
            </c:numRef>
          </c:xVal>
          <c:yVal>
            <c:numRef>
              <c:f>Feuil1!$D$4:$D$6</c:f>
              <c:numCache>
                <c:formatCode>0.00E+00</c:formatCode>
                <c:ptCount val="3"/>
                <c:pt idx="0">
                  <c:v>5.0000000000000081E-30</c:v>
                </c:pt>
                <c:pt idx="1">
                  <c:v>2.3000000000000034E-28</c:v>
                </c:pt>
                <c:pt idx="2">
                  <c:v>1.0000000000000015E-26</c:v>
                </c:pt>
              </c:numCache>
            </c:numRef>
          </c:yVal>
        </c:ser>
        <c:ser>
          <c:idx val="2"/>
          <c:order val="2"/>
          <c:spPr>
            <a:ln w="66675">
              <a:noFill/>
            </a:ln>
          </c:spPr>
          <c:marker>
            <c:symbol val="circle"/>
            <c:size val="7"/>
            <c:spPr>
              <a:solidFill>
                <a:srgbClr val="0070C0"/>
              </a:solidFill>
              <a:ln>
                <a:noFill/>
              </a:ln>
            </c:spPr>
          </c:marker>
          <c:dPt>
            <c:idx val="1"/>
            <c:marker>
              <c:spPr>
                <a:solidFill>
                  <a:srgbClr val="00B050"/>
                </a:solidFill>
                <a:ln>
                  <a:noFill/>
                </a:ln>
              </c:spPr>
            </c:marker>
          </c:dPt>
          <c:dPt>
            <c:idx val="2"/>
            <c:marker>
              <c:spPr>
                <a:solidFill>
                  <a:srgbClr val="C00000"/>
                </a:solidFill>
                <a:ln>
                  <a:noFill/>
                </a:ln>
              </c:spPr>
            </c:marker>
          </c:dPt>
          <c:xVal>
            <c:numRef>
              <c:f>Feuil1!$E$1:$E$3</c:f>
              <c:numCache>
                <c:formatCode>General</c:formatCode>
                <c:ptCount val="3"/>
                <c:pt idx="0">
                  <c:v>0.52100840336134469</c:v>
                </c:pt>
                <c:pt idx="1">
                  <c:v>0.43816254416961137</c:v>
                </c:pt>
                <c:pt idx="2">
                  <c:v>0.38390092879256976</c:v>
                </c:pt>
              </c:numCache>
            </c:numRef>
          </c:xVal>
          <c:yVal>
            <c:numRef>
              <c:f>Feuil1!$G$1:$G$3</c:f>
              <c:numCache>
                <c:formatCode>General</c:formatCode>
                <c:ptCount val="3"/>
                <c:pt idx="0">
                  <c:v>6.7702905676014014E-28</c:v>
                </c:pt>
                <c:pt idx="1">
                  <c:v>2.5138494458788482E-27</c:v>
                </c:pt>
                <c:pt idx="2">
                  <c:v>1.774226390166726E-26</c:v>
                </c:pt>
              </c:numCache>
            </c:numRef>
          </c:yVal>
        </c:ser>
        <c:dLbls/>
        <c:axId val="47150208"/>
        <c:axId val="47152128"/>
      </c:scatterChart>
      <c:valAx>
        <c:axId val="471502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lang="fr-FR"/>
                </a:pPr>
                <a:r>
                  <a:rPr lang="fr-FR"/>
                  <a:t>Eg (eV)</a:t>
                </a:r>
              </a:p>
            </c:rich>
          </c:tx>
          <c:layout/>
        </c:title>
        <c:numFmt formatCode="General" sourceLinked="1"/>
        <c:tickLblPos val="low"/>
        <c:txPr>
          <a:bodyPr/>
          <a:lstStyle/>
          <a:p>
            <a:pPr>
              <a:defRPr lang="fr-FR"/>
            </a:pPr>
            <a:endParaRPr lang="en-US"/>
          </a:p>
        </c:txPr>
        <c:crossAx val="47152128"/>
        <c:crossesAt val="1.0000000000000034E-30"/>
        <c:crossBetween val="midCat"/>
      </c:valAx>
      <c:valAx>
        <c:axId val="47152128"/>
        <c:scaling>
          <c:logBase val="10"/>
          <c:orientation val="minMax"/>
          <c:max val="1.0000000000000029E-25"/>
        </c:scaling>
        <c:axPos val="l"/>
        <c:majorGridlines/>
        <c:minorGridlines/>
        <c:title>
          <c:tx>
            <c:rich>
              <a:bodyPr/>
              <a:lstStyle/>
              <a:p>
                <a:pPr>
                  <a:defRPr lang="fr-FR"/>
                </a:pPr>
                <a:r>
                  <a:rPr lang="fr-FR"/>
                  <a:t>C (cm</a:t>
                </a:r>
                <a:r>
                  <a:rPr lang="fr-FR" baseline="30000"/>
                  <a:t>6</a:t>
                </a:r>
                <a:r>
                  <a:rPr lang="fr-FR"/>
                  <a:t>.s-1)</a:t>
                </a:r>
              </a:p>
            </c:rich>
          </c:tx>
          <c:layout/>
        </c:title>
        <c:numFmt formatCode="0.00E+00" sourceLinked="1"/>
        <c:tickLblPos val="nextTo"/>
        <c:txPr>
          <a:bodyPr/>
          <a:lstStyle/>
          <a:p>
            <a:pPr>
              <a:defRPr lang="fr-FR"/>
            </a:pPr>
            <a:endParaRPr lang="en-US"/>
          </a:p>
        </c:txPr>
        <c:crossAx val="47150208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</c:chart>
  <c:spPr>
    <a:solidFill>
      <a:schemeClr val="bg1"/>
    </a:solidFill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  <c:userShapes r:id="rId2"/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0.16897</cdr:x>
      <cdr:y>0.12663</cdr:y>
    </cdr:from>
    <cdr:to>
      <cdr:x>0.95005</cdr:x>
      <cdr:y>0.12663</cdr:y>
    </cdr:to>
    <cdr:sp macro="" textlink="">
      <cdr:nvSpPr>
        <cdr:cNvPr id="2070" name="Line 2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613156" y="345713"/>
          <a:ext cx="2819688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prstDash val="dash"/>
          <a:round/>
          <a:headEnd/>
          <a:tailEnd/>
        </a:ln>
        <a:extLst xmlns:a="http://schemas.openxmlformats.org/drawingml/2006/main">
          <a:ext uri="{909E8E84-426E-40DD-AFC4-6F175D3DCCD1}">
            <a14:hiddenFill xmlns:a14="http://schemas.microsoft.com/office/drawing/2010/main" xmlns="">
              <a:noFill/>
            </a14:hiddenFill>
          </a:ext>
        </a:extLst>
      </cdr:spPr>
    </cdr:sp>
  </cdr:relSizeAnchor>
  <cdr:relSizeAnchor xmlns:cdr="http://schemas.openxmlformats.org/drawingml/2006/chartDrawing">
    <cdr:from>
      <cdr:x>0.26658</cdr:x>
      <cdr:y>0.71852</cdr:y>
    </cdr:from>
    <cdr:to>
      <cdr:x>0.36661</cdr:x>
      <cdr:y>0.71925</cdr:y>
    </cdr:to>
    <cdr:sp macro="" textlink="">
      <cdr:nvSpPr>
        <cdr:cNvPr id="2056" name="Line 8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965507" y="1946856"/>
          <a:ext cx="361138" cy="1957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6350">
          <a:solidFill>
            <a:srgbClr val="000000"/>
          </a:solidFill>
          <a:round/>
          <a:headEnd/>
          <a:tailEnd type="triangle" w="med" len="sm"/>
        </a:ln>
        <a:extLst xmlns:a="http://schemas.openxmlformats.org/drawingml/2006/main">
          <a:ext uri="{909E8E84-426E-40DD-AFC4-6F175D3DCCD1}">
            <a14:hiddenFill xmlns:a14="http://schemas.microsoft.com/office/drawing/2010/main" xmlns="">
              <a:noFill/>
            </a14:hiddenFill>
          </a:ext>
        </a:extLst>
      </cdr:spPr>
    </cdr:sp>
  </cdr:relSizeAnchor>
  <cdr:relSizeAnchor xmlns:cdr="http://schemas.openxmlformats.org/drawingml/2006/chartDrawing">
    <cdr:from>
      <cdr:x>0.33765</cdr:x>
      <cdr:y>0.29571</cdr:y>
    </cdr:from>
    <cdr:to>
      <cdr:x>0.42337</cdr:x>
      <cdr:y>0.35342</cdr:y>
    </cdr:to>
    <cdr:sp macro="" textlink="">
      <cdr:nvSpPr>
        <cdr:cNvPr id="2062" name="Text Box 1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01756" y="1064556"/>
          <a:ext cx="432041" cy="2077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 xmlns="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xmlns="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r-FR" sz="1200" b="0" i="0" u="none" strike="noStrike" baseline="0" dirty="0" err="1">
              <a:solidFill>
                <a:srgbClr val="4F81BD"/>
              </a:solidFill>
              <a:cs typeface="Arial"/>
            </a:rPr>
            <a:t>pulsed</a:t>
          </a:r>
          <a:endParaRPr lang="fr-FR" sz="1200" b="0" i="0" u="none" strike="noStrike" baseline="0" dirty="0">
            <a:solidFill>
              <a:srgbClr val="4F81BD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0.77286</cdr:x>
      <cdr:y>0.52147</cdr:y>
    </cdr:from>
    <cdr:to>
      <cdr:x>0.81151</cdr:x>
      <cdr:y>0.57918</cdr:y>
    </cdr:to>
    <cdr:sp macro="" textlink="">
      <cdr:nvSpPr>
        <cdr:cNvPr id="2063" name="Text 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895214" y="1877292"/>
          <a:ext cx="194797" cy="2077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 xmlns="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xmlns="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r-FR" sz="1200" b="0" i="0" u="none" strike="noStrike" baseline="0">
              <a:solidFill>
                <a:srgbClr val="C00000"/>
              </a:solidFill>
              <a:latin typeface="+mn-lt"/>
              <a:cs typeface="Arial"/>
            </a:rPr>
            <a:t>cw</a:t>
          </a:r>
        </a:p>
      </cdr:txBody>
    </cdr:sp>
  </cdr:relSizeAnchor>
  <cdr:relSizeAnchor xmlns:cdr="http://schemas.openxmlformats.org/drawingml/2006/chartDrawing">
    <cdr:from>
      <cdr:x>0.36661</cdr:x>
      <cdr:y>0.68669</cdr:y>
    </cdr:from>
    <cdr:to>
      <cdr:x>0.48128</cdr:x>
      <cdr:y>0.7444</cdr:y>
    </cdr:to>
    <cdr:sp macro="" textlink="">
      <cdr:nvSpPr>
        <cdr:cNvPr id="2064" name="Text Box 1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847714" y="2472084"/>
          <a:ext cx="577915" cy="2077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 xmlns="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xmlns="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r-FR" sz="1200" b="0" i="0" u="none" strike="noStrike" baseline="0">
              <a:solidFill>
                <a:srgbClr val="000000"/>
              </a:solidFill>
              <a:latin typeface="+mn-lt"/>
              <a:cs typeface="Arial"/>
            </a:rPr>
            <a:t>+ 5 years</a:t>
          </a:r>
        </a:p>
      </cdr:txBody>
    </cdr:sp>
  </cdr:relSizeAnchor>
  <cdr:relSizeAnchor xmlns:cdr="http://schemas.openxmlformats.org/drawingml/2006/chartDrawing">
    <cdr:from>
      <cdr:x>0.42747</cdr:x>
      <cdr:y>0.33792</cdr:y>
    </cdr:from>
    <cdr:to>
      <cdr:x>0.48296</cdr:x>
      <cdr:y>0.40111</cdr:y>
    </cdr:to>
    <cdr:sp macro="" textlink="">
      <cdr:nvSpPr>
        <cdr:cNvPr id="2065" name="Line 17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1546315" y="917270"/>
          <a:ext cx="200340" cy="17094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70C0"/>
          </a:solidFill>
          <a:round/>
          <a:headEnd/>
          <a:tailEnd type="triangle" w="med" len="med"/>
        </a:ln>
        <a:extLst xmlns:a="http://schemas.openxmlformats.org/drawingml/2006/main">
          <a:ext uri="{909E8E84-426E-40DD-AFC4-6F175D3DCCD1}">
            <a14:hiddenFill xmlns:a14="http://schemas.microsoft.com/office/drawing/2010/main" xmlns="">
              <a:noFill/>
            </a14:hiddenFill>
          </a:ext>
        </a:extLst>
      </cdr:spPr>
    </cdr:sp>
  </cdr:relSizeAnchor>
  <cdr:relSizeAnchor xmlns:cdr="http://schemas.openxmlformats.org/drawingml/2006/chartDrawing">
    <cdr:from>
      <cdr:x>0.66503</cdr:x>
      <cdr:y>0.3835</cdr:y>
    </cdr:from>
    <cdr:to>
      <cdr:x>0.77286</cdr:x>
      <cdr:y>0.52147</cdr:y>
    </cdr:to>
    <cdr:sp macro="" textlink="">
      <cdr:nvSpPr>
        <cdr:cNvPr id="2066" name="Line 18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 flipV="1">
          <a:off x="2403908" y="1040586"/>
          <a:ext cx="389256" cy="373208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C00000"/>
          </a:solidFill>
          <a:round/>
          <a:headEnd/>
          <a:tailEnd type="triangle" w="med" len="med"/>
        </a:ln>
        <a:extLst xmlns:a="http://schemas.openxmlformats.org/drawingml/2006/main">
          <a:ext uri="{909E8E84-426E-40DD-AFC4-6F175D3DCCD1}">
            <a14:hiddenFill xmlns:a14="http://schemas.microsoft.com/office/drawing/2010/main" xmlns="">
              <a:noFill/>
            </a14:hiddenFill>
          </a:ext>
        </a:extLst>
      </cdr:spPr>
    </cdr:sp>
  </cdr:relSizeAnchor>
  <cdr:relSizeAnchor xmlns:cdr="http://schemas.openxmlformats.org/drawingml/2006/chartDrawing">
    <cdr:from>
      <cdr:x>0.81034</cdr:x>
      <cdr:y>0.65123</cdr:y>
    </cdr:from>
    <cdr:to>
      <cdr:x>0.9037</cdr:x>
      <cdr:y>0.70894</cdr:y>
    </cdr:to>
    <cdr:sp macro="" textlink="">
      <cdr:nvSpPr>
        <cdr:cNvPr id="2067" name="Text Box 19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84114" y="2344428"/>
          <a:ext cx="470513" cy="2077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 xmlns="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xmlns="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r-FR" sz="1200" b="0" i="0" u="none" strike="noStrike" baseline="0" dirty="0">
              <a:solidFill>
                <a:srgbClr val="000000"/>
              </a:solidFill>
              <a:latin typeface="+mn-lt"/>
              <a:cs typeface="Arial"/>
            </a:rPr>
            <a:t>T=20°C</a:t>
          </a:r>
        </a:p>
      </cdr:txBody>
    </cdr:sp>
  </cdr:relSizeAnchor>
  <cdr:relSizeAnchor xmlns:cdr="http://schemas.openxmlformats.org/drawingml/2006/chartDrawing">
    <cdr:from>
      <cdr:x>0.22447</cdr:x>
      <cdr:y>0.12663</cdr:y>
    </cdr:from>
    <cdr:to>
      <cdr:x>0.22447</cdr:x>
      <cdr:y>0.22166</cdr:y>
    </cdr:to>
    <cdr:sp macro="" textlink="">
      <cdr:nvSpPr>
        <cdr:cNvPr id="2071" name="Line 23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rot="10800000" flipH="1">
          <a:off x="813495" y="345713"/>
          <a:ext cx="0" cy="25707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00"/>
          </a:solidFill>
          <a:round/>
          <a:headEnd/>
          <a:tailEnd type="triangle" w="med" len="med"/>
        </a:ln>
        <a:extLst xmlns:a="http://schemas.openxmlformats.org/drawingml/2006/main">
          <a:ext uri="{909E8E84-426E-40DD-AFC4-6F175D3DCCD1}">
            <a14:hiddenFill xmlns:a14="http://schemas.microsoft.com/office/drawing/2010/main" xmlns="">
              <a:noFill/>
            </a14:hiddenFill>
          </a:ext>
        </a:extLst>
      </cdr:spPr>
    </cdr:sp>
  </cdr:relSizeAnchor>
  <cdr:relSizeAnchor xmlns:cdr="http://schemas.openxmlformats.org/drawingml/2006/chartDrawing">
    <cdr:from>
      <cdr:x>0.24248</cdr:x>
      <cdr:y>0.18307</cdr:y>
    </cdr:from>
    <cdr:to>
      <cdr:x>0.39595</cdr:x>
      <cdr:y>0.24078</cdr:y>
    </cdr:to>
    <cdr:sp macro="" textlink="">
      <cdr:nvSpPr>
        <cdr:cNvPr id="2072" name="Text Box 2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22099" y="659052"/>
          <a:ext cx="773481" cy="20774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 xmlns="">
              <a:solidFill>
                <a:srgbClr xmlns:mc="http://schemas.openxmlformats.org/markup-compatibility/2006" val="FFFFFF" mc:Ignorable="a14" a14:legacySpreadsheetColorIndex="65"/>
              </a:solidFill>
            </a14:hiddenFill>
          </a:ext>
          <a:ext uri="{91240B29-F687-4F45-9708-019B960494DF}">
            <a14:hiddenLine xmlns:a14="http://schemas.microsoft.com/office/drawing/2010/main" xmlns="" w="9525">
              <a:solidFill>
                <a:srgbClr xmlns:mc="http://schemas.openxmlformats.org/markup-compatibility/2006" val="000000" mc:Ignorable="a14" a14:legacySpreadsheetColorIndex="64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fr-FR" sz="1200" b="0" i="0" u="none" strike="noStrike" baseline="0">
              <a:solidFill>
                <a:srgbClr val="000000"/>
              </a:solidFill>
              <a:latin typeface="+mn-lt"/>
              <a:cs typeface="Arial"/>
            </a:rPr>
            <a:t>3.3 µm limit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0.55893</cdr:x>
      <cdr:y>0.47625</cdr:y>
    </cdr:from>
    <cdr:to>
      <cdr:x>0.71768</cdr:x>
      <cdr:y>0.5446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3219450" y="2057400"/>
          <a:ext cx="914400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1400">
              <a:solidFill>
                <a:srgbClr val="C00000"/>
              </a:solidFill>
            </a:rPr>
            <a:t>GaInAsP</a:t>
          </a:r>
          <a:r>
            <a:rPr lang="fr-FR" sz="1400" baseline="0">
              <a:solidFill>
                <a:srgbClr val="C00000"/>
              </a:solidFill>
            </a:rPr>
            <a:t> 1.55 µm</a:t>
          </a:r>
          <a:endParaRPr lang="fr-FR" sz="140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0.43877</cdr:x>
      <cdr:y>0.39541</cdr:y>
    </cdr:from>
    <cdr:to>
      <cdr:x>0.59752</cdr:x>
      <cdr:y>0.46376</cdr:y>
    </cdr:to>
    <cdr:sp macro="" textlink="">
      <cdr:nvSpPr>
        <cdr:cNvPr id="4" name="ZoneTexte 1"/>
        <cdr:cNvSpPr txBox="1"/>
      </cdr:nvSpPr>
      <cdr:spPr>
        <a:xfrm xmlns:a="http://schemas.openxmlformats.org/drawingml/2006/main">
          <a:off x="2527300" y="1708150"/>
          <a:ext cx="914400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400" dirty="0" err="1">
              <a:solidFill>
                <a:srgbClr val="C00000"/>
              </a:solidFill>
            </a:rPr>
            <a:t>GaInAsSb</a:t>
          </a:r>
          <a:r>
            <a:rPr lang="fr-FR" sz="1400" baseline="0" dirty="0">
              <a:solidFill>
                <a:srgbClr val="C00000"/>
              </a:solidFill>
            </a:rPr>
            <a:t> 2.3 µm</a:t>
          </a:r>
          <a:endParaRPr lang="fr-FR" sz="14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0.35774</cdr:x>
      <cdr:y>0.13964</cdr:y>
    </cdr:from>
    <cdr:to>
      <cdr:x>0.51649</cdr:x>
      <cdr:y>0.20799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060575" y="603250"/>
          <a:ext cx="914400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400" dirty="0" err="1">
              <a:solidFill>
                <a:srgbClr val="C00000"/>
              </a:solidFill>
            </a:rPr>
            <a:t>InAs</a:t>
          </a:r>
          <a:r>
            <a:rPr lang="fr-FR" sz="1400" baseline="0" dirty="0">
              <a:solidFill>
                <a:srgbClr val="C00000"/>
              </a:solidFill>
            </a:rPr>
            <a:t> 3.54 µm</a:t>
          </a:r>
          <a:endParaRPr lang="fr-FR" sz="14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0.76784</cdr:x>
      <cdr:y>0.63573</cdr:y>
    </cdr:from>
    <cdr:to>
      <cdr:x>0.92659</cdr:x>
      <cdr:y>0.70409</cdr:y>
    </cdr:to>
    <cdr:sp macro="" textlink="">
      <cdr:nvSpPr>
        <cdr:cNvPr id="7" name="ZoneTexte 1"/>
        <cdr:cNvSpPr txBox="1"/>
      </cdr:nvSpPr>
      <cdr:spPr>
        <a:xfrm xmlns:a="http://schemas.openxmlformats.org/drawingml/2006/main">
          <a:off x="4422775" y="2746375"/>
          <a:ext cx="914400" cy="295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400">
              <a:solidFill>
                <a:srgbClr val="C00000"/>
              </a:solidFill>
            </a:rPr>
            <a:t>GaAs</a:t>
          </a:r>
          <a:r>
            <a:rPr lang="fr-FR" sz="1400" baseline="0">
              <a:solidFill>
                <a:srgbClr val="C00000"/>
              </a:solidFill>
            </a:rPr>
            <a:t> 0.87 µm</a:t>
          </a:r>
          <a:endParaRPr lang="fr-FR" sz="140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0.2637</cdr:x>
      <cdr:y>0.63941</cdr:y>
    </cdr:from>
    <cdr:to>
      <cdr:x>0.38401</cdr:x>
      <cdr:y>0.70712</cdr:y>
    </cdr:to>
    <cdr:sp macro="" textlink="">
      <cdr:nvSpPr>
        <cdr:cNvPr id="6" name="ZoneTexte 1"/>
        <cdr:cNvSpPr txBox="1"/>
      </cdr:nvSpPr>
      <cdr:spPr>
        <a:xfrm xmlns:a="http://schemas.openxmlformats.org/drawingml/2006/main">
          <a:off x="1518895" y="2762242"/>
          <a:ext cx="693000" cy="2925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err="1" smtClean="0">
              <a:solidFill>
                <a:srgbClr val="C00000"/>
              </a:solidFill>
            </a:rPr>
            <a:t>Bulk</a:t>
          </a:r>
          <a:r>
            <a:rPr lang="fr-FR" sz="1200" dirty="0" smtClean="0">
              <a:solidFill>
                <a:srgbClr val="C00000"/>
              </a:solidFill>
            </a:rPr>
            <a:t> </a:t>
          </a:r>
          <a:r>
            <a:rPr lang="fr-FR" sz="1200" dirty="0" err="1" smtClean="0">
              <a:solidFill>
                <a:srgbClr val="C00000"/>
              </a:solidFill>
            </a:rPr>
            <a:t>materials</a:t>
          </a:r>
          <a:endParaRPr lang="fr-FR" sz="12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0.43882</cdr:x>
      <cdr:y>0.6337</cdr:y>
    </cdr:from>
    <cdr:to>
      <cdr:x>0.48677</cdr:x>
      <cdr:y>0.66095</cdr:y>
    </cdr:to>
    <cdr:cxnSp macro="">
      <cdr:nvCxnSpPr>
        <cdr:cNvPr id="8" name="Connecteur droit avec flèche 7"/>
        <cdr:cNvCxnSpPr/>
      </cdr:nvCxnSpPr>
      <cdr:spPr>
        <a:xfrm xmlns:a="http://schemas.openxmlformats.org/drawingml/2006/main" flipV="1">
          <a:off x="2527575" y="2737600"/>
          <a:ext cx="276224" cy="11772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0.53358</cdr:x>
      <cdr:y>0.73569</cdr:y>
    </cdr:from>
    <cdr:to>
      <cdr:x>0.69233</cdr:x>
      <cdr:y>0.80404</cdr:y>
    </cdr:to>
    <cdr:sp macro="" textlink="">
      <cdr:nvSpPr>
        <cdr:cNvPr id="9" name="ZoneTexte 1"/>
        <cdr:cNvSpPr txBox="1"/>
      </cdr:nvSpPr>
      <cdr:spPr>
        <a:xfrm xmlns:a="http://schemas.openxmlformats.org/drawingml/2006/main">
          <a:off x="3073407" y="3178170"/>
          <a:ext cx="914400" cy="2952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400" dirty="0" err="1" smtClean="0">
              <a:solidFill>
                <a:srgbClr val="C00000"/>
              </a:solidFill>
            </a:rPr>
            <a:t>GaSb</a:t>
          </a:r>
          <a:r>
            <a:rPr lang="fr-FR" sz="1400" baseline="0" dirty="0" smtClean="0">
              <a:solidFill>
                <a:srgbClr val="C00000"/>
              </a:solidFill>
            </a:rPr>
            <a:t> 1.72 </a:t>
          </a:r>
          <a:r>
            <a:rPr lang="fr-FR" sz="1400" baseline="0" dirty="0">
              <a:solidFill>
                <a:srgbClr val="C00000"/>
              </a:solidFill>
            </a:rPr>
            <a:t>µm</a:t>
          </a:r>
          <a:endParaRPr lang="fr-FR" sz="1400" dirty="0">
            <a:solidFill>
              <a:srgbClr val="C00000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0.43229</cdr:x>
      <cdr:y>0.5284</cdr:y>
    </cdr:from>
    <cdr:to>
      <cdr:x>0.45749</cdr:x>
      <cdr:y>0.57006</cdr:y>
    </cdr:to>
    <cdr:sp macro="" textlink="">
      <cdr:nvSpPr>
        <cdr:cNvPr id="2" name="Ellipse 1"/>
        <cdr:cNvSpPr/>
      </cdr:nvSpPr>
      <cdr:spPr>
        <a:xfrm xmlns:a="http://schemas.openxmlformats.org/drawingml/2006/main">
          <a:off x="1838080" y="1348037"/>
          <a:ext cx="107149" cy="106282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0.29653</cdr:x>
      <cdr:y>0.39699</cdr:y>
    </cdr:from>
    <cdr:to>
      <cdr:x>0.32172</cdr:x>
      <cdr:y>0.43866</cdr:y>
    </cdr:to>
    <cdr:sp macro="" textlink="">
      <cdr:nvSpPr>
        <cdr:cNvPr id="3" name="Ellipse 2"/>
        <cdr:cNvSpPr/>
      </cdr:nvSpPr>
      <cdr:spPr>
        <a:xfrm xmlns:a="http://schemas.openxmlformats.org/drawingml/2006/main">
          <a:off x="1355725" y="1089025"/>
          <a:ext cx="115200" cy="114300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0.41007</cdr:x>
      <cdr:y>0.52839</cdr:y>
    </cdr:from>
    <cdr:to>
      <cdr:x>0.43527</cdr:x>
      <cdr:y>0.57006</cdr:y>
    </cdr:to>
    <cdr:sp macro="" textlink="">
      <cdr:nvSpPr>
        <cdr:cNvPr id="4" name="Ellipse 3"/>
        <cdr:cNvSpPr/>
      </cdr:nvSpPr>
      <cdr:spPr>
        <a:xfrm xmlns:a="http://schemas.openxmlformats.org/drawingml/2006/main">
          <a:off x="1743601" y="1348012"/>
          <a:ext cx="107150" cy="106307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0.56742</cdr:x>
      <cdr:y>0.67018</cdr:y>
    </cdr:from>
    <cdr:to>
      <cdr:x>0.59261</cdr:x>
      <cdr:y>0.71184</cdr:y>
    </cdr:to>
    <cdr:sp macro="" textlink="">
      <cdr:nvSpPr>
        <cdr:cNvPr id="5" name="Ellipse 4"/>
        <cdr:cNvSpPr/>
      </cdr:nvSpPr>
      <cdr:spPr>
        <a:xfrm xmlns:a="http://schemas.openxmlformats.org/drawingml/2006/main">
          <a:off x="2412651" y="1709743"/>
          <a:ext cx="107107" cy="106282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0.4538</cdr:x>
      <cdr:y>0.56396</cdr:y>
    </cdr:from>
    <cdr:to>
      <cdr:x>0.57111</cdr:x>
      <cdr:y>0.67628</cdr:y>
    </cdr:to>
    <cdr:cxnSp macro="">
      <cdr:nvCxnSpPr>
        <cdr:cNvPr id="7" name="Connecteur droit avec flèche 6"/>
        <cdr:cNvCxnSpPr>
          <a:stCxn xmlns:a="http://schemas.openxmlformats.org/drawingml/2006/main" id="2" idx="5"/>
          <a:endCxn xmlns:a="http://schemas.openxmlformats.org/drawingml/2006/main" id="5" idx="1"/>
        </cdr:cNvCxnSpPr>
      </cdr:nvCxnSpPr>
      <cdr:spPr>
        <a:xfrm xmlns:a="http://schemas.openxmlformats.org/drawingml/2006/main">
          <a:off x="1929537" y="1438754"/>
          <a:ext cx="498799" cy="286554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0.31803</cdr:x>
      <cdr:y>0.43256</cdr:y>
    </cdr:from>
    <cdr:to>
      <cdr:x>0.41376</cdr:x>
      <cdr:y>0.53449</cdr:y>
    </cdr:to>
    <cdr:cxnSp macro="">
      <cdr:nvCxnSpPr>
        <cdr:cNvPr id="13" name="Connecteur droit avec flèche 12"/>
        <cdr:cNvCxnSpPr>
          <a:stCxn xmlns:a="http://schemas.openxmlformats.org/drawingml/2006/main" id="4" idx="1"/>
          <a:endCxn xmlns:a="http://schemas.openxmlformats.org/drawingml/2006/main" id="3" idx="5"/>
        </cdr:cNvCxnSpPr>
      </cdr:nvCxnSpPr>
      <cdr:spPr>
        <a:xfrm xmlns:a="http://schemas.openxmlformats.org/drawingml/2006/main" flipH="1" flipV="1">
          <a:off x="1352256" y="1103531"/>
          <a:ext cx="407037" cy="260049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0.70494</cdr:x>
      <cdr:y>0.67951</cdr:y>
    </cdr:from>
    <cdr:to>
      <cdr:x>0.80771</cdr:x>
      <cdr:y>0.79237</cdr:y>
    </cdr:to>
    <cdr:sp macro="" textlink="">
      <cdr:nvSpPr>
        <cdr:cNvPr id="9" name="ZoneTexte 1"/>
        <cdr:cNvSpPr txBox="1"/>
      </cdr:nvSpPr>
      <cdr:spPr>
        <a:xfrm xmlns:a="http://schemas.openxmlformats.org/drawingml/2006/main">
          <a:off x="2997383" y="1733550"/>
          <a:ext cx="436978" cy="2879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400" dirty="0" err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E</a:t>
          </a:r>
          <a:r>
            <a:rPr lang="fr-FR" sz="1400" baseline="-25000" dirty="0" err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fr-FR" sz="1400" baseline="-250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0.70191</cdr:x>
      <cdr:y>0.67518</cdr:y>
    </cdr:from>
    <cdr:to>
      <cdr:x>0.70191</cdr:x>
      <cdr:y>0.72316</cdr:y>
    </cdr:to>
    <cdr:cxnSp macro="">
      <cdr:nvCxnSpPr>
        <cdr:cNvPr id="10" name="Connecteur droit avec flèche 9"/>
        <cdr:cNvCxnSpPr/>
      </cdr:nvCxnSpPr>
      <cdr:spPr>
        <a:xfrm xmlns:a="http://schemas.openxmlformats.org/drawingml/2006/main">
          <a:off x="2984493" y="1722503"/>
          <a:ext cx="0" cy="122400"/>
        </a:xfrm>
        <a:prstGeom xmlns:a="http://schemas.openxmlformats.org/drawingml/2006/main" prst="straightConnector1">
          <a:avLst/>
        </a:prstGeom>
        <a:ln xmlns:a="http://schemas.openxmlformats.org/drawingml/2006/main" w="3175">
          <a:solidFill>
            <a:srgbClr val="FF0000"/>
          </a:solidFill>
          <a:headEnd type="arrow" w="sm" len="sm"/>
          <a:tailEnd type="arrow" w="sm" len="sm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0.57324</cdr:x>
      <cdr:y>0.7121</cdr:y>
    </cdr:from>
    <cdr:to>
      <cdr:x>0.70691</cdr:x>
      <cdr:y>0.7121</cdr:y>
    </cdr:to>
    <cdr:cxnSp macro="">
      <cdr:nvCxnSpPr>
        <cdr:cNvPr id="14" name="Connecteur droit 13"/>
        <cdr:cNvCxnSpPr/>
      </cdr:nvCxnSpPr>
      <cdr:spPr>
        <a:xfrm xmlns:a="http://schemas.openxmlformats.org/drawingml/2006/main">
          <a:off x="2437394" y="1816681"/>
          <a:ext cx="56836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0.42307</cdr:x>
      <cdr:y>0.42352</cdr:y>
    </cdr:from>
    <cdr:to>
      <cdr:x>0.44827</cdr:x>
      <cdr:y>0.46519</cdr:y>
    </cdr:to>
    <cdr:sp macro="" textlink="">
      <cdr:nvSpPr>
        <cdr:cNvPr id="2" name="Ellipse 1"/>
        <cdr:cNvSpPr/>
      </cdr:nvSpPr>
      <cdr:spPr>
        <a:xfrm xmlns:a="http://schemas.openxmlformats.org/drawingml/2006/main">
          <a:off x="1798877" y="1080479"/>
          <a:ext cx="107150" cy="106307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0.08403</cdr:x>
      <cdr:y>0.08275</cdr:y>
    </cdr:from>
    <cdr:to>
      <cdr:x>0.10922</cdr:x>
      <cdr:y>0.12442</cdr:y>
    </cdr:to>
    <cdr:sp macro="" textlink="">
      <cdr:nvSpPr>
        <cdr:cNvPr id="3" name="Ellipse 2"/>
        <cdr:cNvSpPr/>
      </cdr:nvSpPr>
      <cdr:spPr>
        <a:xfrm xmlns:a="http://schemas.openxmlformats.org/drawingml/2006/main">
          <a:off x="384175" y="227013"/>
          <a:ext cx="115200" cy="114300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0.39861</cdr:x>
      <cdr:y>0.42694</cdr:y>
    </cdr:from>
    <cdr:to>
      <cdr:x>0.42381</cdr:x>
      <cdr:y>0.4686</cdr:y>
    </cdr:to>
    <cdr:sp macro="" textlink="">
      <cdr:nvSpPr>
        <cdr:cNvPr id="4" name="Ellipse 3"/>
        <cdr:cNvSpPr/>
      </cdr:nvSpPr>
      <cdr:spPr>
        <a:xfrm xmlns:a="http://schemas.openxmlformats.org/drawingml/2006/main">
          <a:off x="1694874" y="1089196"/>
          <a:ext cx="107149" cy="106282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0">
          <a:schemeClr val="accent1"/>
        </a:lnRef>
        <a:fillRef xmlns:a="http://schemas.openxmlformats.org/drawingml/2006/main" idx="3">
          <a:schemeClr val="accent1"/>
        </a:fillRef>
        <a:effectRef xmlns:a="http://schemas.openxmlformats.org/drawingml/2006/main" idx="3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0.73275</cdr:x>
      <cdr:y>0.7507</cdr:y>
    </cdr:from>
    <cdr:to>
      <cdr:x>0.75795</cdr:x>
      <cdr:y>0.79237</cdr:y>
    </cdr:to>
    <cdr:sp macro="" textlink="">
      <cdr:nvSpPr>
        <cdr:cNvPr id="5" name="Ellipse 4"/>
        <cdr:cNvSpPr/>
      </cdr:nvSpPr>
      <cdr:spPr>
        <a:xfrm xmlns:a="http://schemas.openxmlformats.org/drawingml/2006/main">
          <a:off x="3115629" y="1915166"/>
          <a:ext cx="107149" cy="106307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r-FR"/>
        </a:p>
      </cdr:txBody>
    </cdr:sp>
  </cdr:relSizeAnchor>
  <cdr:relSizeAnchor xmlns:cdr="http://schemas.openxmlformats.org/drawingml/2006/chartDrawing">
    <cdr:from>
      <cdr:x>0.44458</cdr:x>
      <cdr:y>0.45909</cdr:y>
    </cdr:from>
    <cdr:to>
      <cdr:x>0.73644</cdr:x>
      <cdr:y>0.7568</cdr:y>
    </cdr:to>
    <cdr:cxnSp macro="">
      <cdr:nvCxnSpPr>
        <cdr:cNvPr id="6" name="Connecteur droit avec flèche 5"/>
        <cdr:cNvCxnSpPr>
          <a:stCxn xmlns:a="http://schemas.openxmlformats.org/drawingml/2006/main" id="2" idx="5"/>
          <a:endCxn xmlns:a="http://schemas.openxmlformats.org/drawingml/2006/main" id="5" idx="1"/>
        </cdr:cNvCxnSpPr>
      </cdr:nvCxnSpPr>
      <cdr:spPr>
        <a:xfrm xmlns:a="http://schemas.openxmlformats.org/drawingml/2006/main">
          <a:off x="1890335" y="1171218"/>
          <a:ext cx="1240986" cy="759516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0.10553</cdr:x>
      <cdr:y>0.11832</cdr:y>
    </cdr:from>
    <cdr:to>
      <cdr:x>0.4023</cdr:x>
      <cdr:y>0.43304</cdr:y>
    </cdr:to>
    <cdr:cxnSp macro="">
      <cdr:nvCxnSpPr>
        <cdr:cNvPr id="7" name="Connecteur droit avec flèche 6"/>
        <cdr:cNvCxnSpPr>
          <a:stCxn xmlns:a="http://schemas.openxmlformats.org/drawingml/2006/main" id="4" idx="1"/>
          <a:endCxn xmlns:a="http://schemas.openxmlformats.org/drawingml/2006/main" id="3" idx="5"/>
        </cdr:cNvCxnSpPr>
      </cdr:nvCxnSpPr>
      <cdr:spPr>
        <a:xfrm xmlns:a="http://schemas.openxmlformats.org/drawingml/2006/main" flipH="1" flipV="1">
          <a:off x="448714" y="301849"/>
          <a:ext cx="1261852" cy="802912"/>
        </a:xfrm>
        <a:prstGeom xmlns:a="http://schemas.openxmlformats.org/drawingml/2006/main" prst="straightConnector1">
          <a:avLst/>
        </a:prstGeom>
        <a:ln xmlns:a="http://schemas.openxmlformats.org/drawingml/2006/main" w="12700">
          <a:solidFill>
            <a:schemeClr val="accent6">
              <a:lumMod val="75000"/>
            </a:schemeClr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0.80318</cdr:x>
      <cdr:y>0.68036</cdr:y>
    </cdr:from>
    <cdr:to>
      <cdr:x>0.90595</cdr:x>
      <cdr:y>0.79322</cdr:y>
    </cdr:to>
    <cdr:sp macro="" textlink="">
      <cdr:nvSpPr>
        <cdr:cNvPr id="13" name="ZoneTexte 12"/>
        <cdr:cNvSpPr txBox="1"/>
      </cdr:nvSpPr>
      <cdr:spPr>
        <a:xfrm xmlns:a="http://schemas.openxmlformats.org/drawingml/2006/main">
          <a:off x="3415069" y="1735723"/>
          <a:ext cx="436978" cy="2879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1400" dirty="0" err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E</a:t>
          </a:r>
          <a:r>
            <a:rPr lang="fr-FR" sz="1400" baseline="-25000" dirty="0" err="1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a</a:t>
          </a:r>
          <a:endParaRPr lang="fr-FR" sz="1400" baseline="-25000" dirty="0">
            <a:solidFill>
              <a:srgbClr val="FF00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0.75625</cdr:x>
      <cdr:y>0.66667</cdr:y>
    </cdr:from>
    <cdr:to>
      <cdr:x>0.90208</cdr:x>
      <cdr:y>0.77257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3457575" y="1828800"/>
          <a:ext cx="666750" cy="290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1100">
              <a:solidFill>
                <a:srgbClr val="C00000"/>
              </a:solidFill>
            </a:rPr>
            <a:t>2.6 µm</a:t>
          </a:r>
        </a:p>
      </cdr:txBody>
    </cdr:sp>
  </cdr:relSizeAnchor>
  <cdr:relSizeAnchor xmlns:cdr="http://schemas.openxmlformats.org/drawingml/2006/chartDrawing">
    <cdr:from>
      <cdr:x>0.48819</cdr:x>
      <cdr:y>0.76852</cdr:y>
    </cdr:from>
    <cdr:to>
      <cdr:x>0.63403</cdr:x>
      <cdr:y>0.87442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2232025" y="2108200"/>
          <a:ext cx="666750" cy="290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>
              <a:solidFill>
                <a:srgbClr val="0070C0"/>
              </a:solidFill>
            </a:rPr>
            <a:t>2.3 µm</a:t>
          </a:r>
        </a:p>
      </cdr:txBody>
    </cdr:sp>
  </cdr:relSizeAnchor>
  <cdr:relSizeAnchor xmlns:cdr="http://schemas.openxmlformats.org/drawingml/2006/chartDrawing">
    <cdr:from>
      <cdr:x>0.57986</cdr:x>
      <cdr:y>0.33796</cdr:y>
    </cdr:from>
    <cdr:to>
      <cdr:x>0.72569</cdr:x>
      <cdr:y>0.44387</cdr:y>
    </cdr:to>
    <cdr:sp macro="" textlink="">
      <cdr:nvSpPr>
        <cdr:cNvPr id="4" name="ZoneTexte 1"/>
        <cdr:cNvSpPr txBox="1"/>
      </cdr:nvSpPr>
      <cdr:spPr>
        <a:xfrm xmlns:a="http://schemas.openxmlformats.org/drawingml/2006/main">
          <a:off x="2651125" y="927100"/>
          <a:ext cx="666750" cy="290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>
              <a:solidFill>
                <a:srgbClr val="C00000"/>
              </a:solidFill>
            </a:rPr>
            <a:t>E</a:t>
          </a:r>
          <a:r>
            <a:rPr lang="fr-FR" sz="1100" baseline="-25000">
              <a:solidFill>
                <a:srgbClr val="C00000"/>
              </a:solidFill>
            </a:rPr>
            <a:t>a</a:t>
          </a:r>
          <a:r>
            <a:rPr lang="fr-FR" sz="1100">
              <a:solidFill>
                <a:srgbClr val="C00000"/>
              </a:solidFill>
            </a:rPr>
            <a:t> = 0.152 eV</a:t>
          </a:r>
        </a:p>
      </cdr:txBody>
    </cdr:sp>
  </cdr:relSizeAnchor>
  <cdr:relSizeAnchor xmlns:cdr="http://schemas.openxmlformats.org/drawingml/2006/chartDrawing">
    <cdr:from>
      <cdr:x>0.53542</cdr:x>
      <cdr:y>0.43576</cdr:y>
    </cdr:from>
    <cdr:to>
      <cdr:x>0.60417</cdr:x>
      <cdr:y>0.55729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 flipH="1">
          <a:off x="2447926" y="1195388"/>
          <a:ext cx="314324" cy="33337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0.59289</cdr:x>
      <cdr:y>0.28367</cdr:y>
    </cdr:from>
    <cdr:to>
      <cdr:x>0.77708</cdr:x>
      <cdr:y>0.48159</cdr:y>
    </cdr:to>
    <cdr:sp macro="" textlink="">
      <cdr:nvSpPr>
        <cdr:cNvPr id="7" name="Ellipse 6"/>
        <cdr:cNvSpPr/>
      </cdr:nvSpPr>
      <cdr:spPr>
        <a:xfrm xmlns:a="http://schemas.openxmlformats.org/drawingml/2006/main">
          <a:off x="2710681" y="778163"/>
          <a:ext cx="842144" cy="542925"/>
        </a:xfrm>
        <a:prstGeom xmlns:a="http://schemas.openxmlformats.org/drawingml/2006/main" prst="ellipse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pl-PL"/>
          </a:defPPr>
          <a:lvl1pPr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6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6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6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6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fr-FR"/>
        </a:p>
      </cdr:txBody>
    </cdr:sp>
  </cdr:relSizeAnchor>
  <cdr:relSizeAnchor xmlns:cdr="http://schemas.openxmlformats.org/drawingml/2006/chartDrawing">
    <cdr:from>
      <cdr:x>0.76841</cdr:x>
      <cdr:y>0.22196</cdr:y>
    </cdr:from>
    <cdr:to>
      <cdr:x>0.89856</cdr:x>
      <cdr:y>0.34538</cdr:y>
    </cdr:to>
    <cdr:sp macro="" textlink="">
      <cdr:nvSpPr>
        <cdr:cNvPr id="8" name="ZoneTexte 12"/>
        <cdr:cNvSpPr txBox="1"/>
      </cdr:nvSpPr>
      <cdr:spPr>
        <a:xfrm xmlns:a="http://schemas.openxmlformats.org/drawingml/2006/main">
          <a:off x="3513174" y="608886"/>
          <a:ext cx="595035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pl-PL"/>
          </a:defPPr>
          <a:lvl1pPr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sz="16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sz="16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sz="16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sz="16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sz="1600"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fr-FR" dirty="0" err="1" smtClean="0">
              <a:solidFill>
                <a:srgbClr val="4F81BD"/>
              </a:solidFill>
            </a:rPr>
            <a:t>Exp</a:t>
          </a:r>
          <a:r>
            <a:rPr lang="fr-FR" dirty="0" smtClean="0">
              <a:solidFill>
                <a:srgbClr val="4F81BD"/>
              </a:solidFill>
            </a:rPr>
            <a:t>.</a:t>
          </a:r>
          <a:endParaRPr lang="fr-FR" dirty="0">
            <a:solidFill>
              <a:srgbClr val="4F81BD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0.80903</cdr:x>
      <cdr:y>0.57897</cdr:y>
    </cdr:from>
    <cdr:to>
      <cdr:x>0.95269</cdr:x>
      <cdr:y>0.63683</cdr:y>
    </cdr:to>
    <cdr:sp macro="" textlink="">
      <cdr:nvSpPr>
        <cdr:cNvPr id="2" name="ZoneTexte 2"/>
        <cdr:cNvSpPr txBox="1"/>
      </cdr:nvSpPr>
      <cdr:spPr>
        <a:xfrm xmlns:a="http://schemas.openxmlformats.org/drawingml/2006/main">
          <a:off x="3698885" y="2084283"/>
          <a:ext cx="656814" cy="20829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>
              <a:solidFill>
                <a:srgbClr val="00B050"/>
              </a:solidFill>
            </a:rPr>
            <a:t>2.83</a:t>
          </a:r>
          <a:r>
            <a:rPr lang="fr-FR" sz="1100" baseline="0">
              <a:solidFill>
                <a:srgbClr val="00B050"/>
              </a:solidFill>
            </a:rPr>
            <a:t> µm</a:t>
          </a:r>
          <a:endParaRPr lang="fr-FR" sz="1100">
            <a:solidFill>
              <a:srgbClr val="00B050"/>
            </a:solidFill>
          </a:endParaRPr>
        </a:p>
      </cdr:txBody>
    </cdr:sp>
  </cdr:relSizeAnchor>
  <cdr:relSizeAnchor xmlns:cdr="http://schemas.openxmlformats.org/drawingml/2006/chartDrawing">
    <cdr:from>
      <cdr:x>0.80903</cdr:x>
      <cdr:y>0.67407</cdr:y>
    </cdr:from>
    <cdr:to>
      <cdr:x>0.95269</cdr:x>
      <cdr:y>0.73193</cdr:y>
    </cdr:to>
    <cdr:sp macro="" textlink="">
      <cdr:nvSpPr>
        <cdr:cNvPr id="3" name="ZoneTexte 2"/>
        <cdr:cNvSpPr txBox="1"/>
      </cdr:nvSpPr>
      <cdr:spPr>
        <a:xfrm xmlns:a="http://schemas.openxmlformats.org/drawingml/2006/main">
          <a:off x="3698875" y="2426650"/>
          <a:ext cx="656846" cy="208315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>
              <a:solidFill>
                <a:srgbClr val="0070C0"/>
              </a:solidFill>
            </a:rPr>
            <a:t>2.38</a:t>
          </a:r>
          <a:r>
            <a:rPr lang="fr-FR" sz="1100" baseline="0">
              <a:solidFill>
                <a:srgbClr val="0070C0"/>
              </a:solidFill>
            </a:rPr>
            <a:t> µm</a:t>
          </a:r>
          <a:endParaRPr lang="fr-FR" sz="1100">
            <a:solidFill>
              <a:srgbClr val="0070C0"/>
            </a:solidFill>
          </a:endParaRPr>
        </a:p>
      </cdr:txBody>
    </cdr:sp>
  </cdr:relSizeAnchor>
  <cdr:relSizeAnchor xmlns:cdr="http://schemas.openxmlformats.org/drawingml/2006/chartDrawing">
    <cdr:from>
      <cdr:x>0.81042</cdr:x>
      <cdr:y>0.06747</cdr:y>
    </cdr:from>
    <cdr:to>
      <cdr:x>0.95</cdr:x>
      <cdr:y>0.13361</cdr:y>
    </cdr:to>
    <cdr:sp macro="" textlink="">
      <cdr:nvSpPr>
        <cdr:cNvPr id="6" name="ZoneTexte 5"/>
        <cdr:cNvSpPr txBox="1"/>
      </cdr:nvSpPr>
      <cdr:spPr>
        <a:xfrm xmlns:a="http://schemas.openxmlformats.org/drawingml/2006/main">
          <a:off x="3705225" y="242888"/>
          <a:ext cx="638175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>
              <a:solidFill>
                <a:srgbClr val="C00000"/>
              </a:solidFill>
              <a:effectLst/>
              <a:latin typeface="+mn-lt"/>
              <a:ea typeface="+mn-ea"/>
              <a:cs typeface="+mn-cs"/>
            </a:rPr>
            <a:t>3.23</a:t>
          </a:r>
          <a:r>
            <a:rPr lang="fr-FR" sz="1100" baseline="0">
              <a:solidFill>
                <a:srgbClr val="C00000"/>
              </a:solidFill>
              <a:effectLst/>
              <a:latin typeface="+mn-lt"/>
              <a:ea typeface="+mn-ea"/>
              <a:cs typeface="+mn-cs"/>
            </a:rPr>
            <a:t> µm</a:t>
          </a:r>
          <a:endParaRPr lang="fr-FR">
            <a:solidFill>
              <a:srgbClr val="C00000"/>
            </a:solidFill>
            <a:effectLst/>
          </a:endParaRPr>
        </a:p>
        <a:p xmlns:a="http://schemas.openxmlformats.org/drawingml/2006/main">
          <a:endParaRPr lang="fr-FR" sz="1100">
            <a:solidFill>
              <a:srgbClr val="C00000"/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0.75847</cdr:x>
      <cdr:y>0.25466</cdr:y>
    </cdr:from>
    <cdr:to>
      <cdr:x>0.93867</cdr:x>
      <cdr:y>0.58573</cdr:y>
    </cdr:to>
    <cdr:sp macro="" textlink="">
      <cdr:nvSpPr>
        <cdr:cNvPr id="3" name="ZoneTexte 2"/>
        <cdr:cNvSpPr txBox="1"/>
      </cdr:nvSpPr>
      <cdr:spPr>
        <a:xfrm xmlns:a="http://schemas.openxmlformats.org/drawingml/2006/main">
          <a:off x="3276600" y="733425"/>
          <a:ext cx="778436" cy="95346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squar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100">
              <a:solidFill>
                <a:srgbClr val="0070C0"/>
              </a:solidFill>
            </a:rPr>
            <a:t>Power recorded</a:t>
          </a:r>
        </a:p>
        <a:p xmlns:a="http://schemas.openxmlformats.org/drawingml/2006/main">
          <a:pPr algn="ctr"/>
          <a:r>
            <a:rPr lang="fr-FR" sz="1100">
              <a:solidFill>
                <a:srgbClr val="0070C0"/>
              </a:solidFill>
            </a:rPr>
            <a:t>from the the  tilted facet</a:t>
          </a:r>
        </a:p>
      </cdr:txBody>
    </cdr:sp>
  </cdr:relSizeAnchor>
  <cdr:relSizeAnchor xmlns:cdr="http://schemas.openxmlformats.org/drawingml/2006/chartDrawing">
    <cdr:from>
      <cdr:x>0.78493</cdr:x>
      <cdr:y>0.57878</cdr:y>
    </cdr:from>
    <cdr:to>
      <cdr:x>0.82241</cdr:x>
      <cdr:y>0.75076</cdr:y>
    </cdr:to>
    <cdr:cxnSp macro="">
      <cdr:nvCxnSpPr>
        <cdr:cNvPr id="5" name="Connecteur droit avec flèche 4"/>
        <cdr:cNvCxnSpPr/>
      </cdr:nvCxnSpPr>
      <cdr:spPr>
        <a:xfrm xmlns:a="http://schemas.openxmlformats.org/drawingml/2006/main" flipH="1">
          <a:off x="3390901" y="1666875"/>
          <a:ext cx="161924" cy="4953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0.34128</cdr:x>
      <cdr:y>0.56665</cdr:y>
    </cdr:from>
    <cdr:to>
      <cdr:x>0.59294</cdr:x>
      <cdr:y>0.65851</cdr:y>
    </cdr:to>
    <cdr:sp macro="" textlink="">
      <cdr:nvSpPr>
        <cdr:cNvPr id="7" name="ZoneTexte 2"/>
        <cdr:cNvSpPr txBox="1"/>
      </cdr:nvSpPr>
      <cdr:spPr>
        <a:xfrm xmlns:a="http://schemas.openxmlformats.org/drawingml/2006/main">
          <a:off x="1474334" y="1631950"/>
          <a:ext cx="1087157" cy="2645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100">
              <a:solidFill>
                <a:srgbClr val="C00000"/>
              </a:solidFill>
            </a:rPr>
            <a:t>Jth = 126 A/cm²</a:t>
          </a:r>
        </a:p>
      </cdr:txBody>
    </cdr:sp>
  </cdr:relSizeAnchor>
  <cdr:relSizeAnchor xmlns:cdr="http://schemas.openxmlformats.org/drawingml/2006/chartDrawing">
    <cdr:from>
      <cdr:x>0.56885</cdr:x>
      <cdr:y>0.635</cdr:y>
    </cdr:from>
    <cdr:to>
      <cdr:x>0.6372</cdr:x>
      <cdr:y>0.73422</cdr:y>
    </cdr:to>
    <cdr:cxnSp macro="">
      <cdr:nvCxnSpPr>
        <cdr:cNvPr id="8" name="Connecteur droit avec flèche 7"/>
        <cdr:cNvCxnSpPr/>
      </cdr:nvCxnSpPr>
      <cdr:spPr>
        <a:xfrm xmlns:a="http://schemas.openxmlformats.org/drawingml/2006/main">
          <a:off x="2457450" y="1828800"/>
          <a:ext cx="295275" cy="28575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0.32485</cdr:x>
      <cdr:y>0.0904</cdr:y>
    </cdr:from>
    <cdr:to>
      <cdr:x>0.65347</cdr:x>
      <cdr:y>0.24206</cdr:y>
    </cdr:to>
    <cdr:sp macro="" textlink="">
      <cdr:nvSpPr>
        <cdr:cNvPr id="16" name="ZoneTexte 2"/>
        <cdr:cNvSpPr txBox="1"/>
      </cdr:nvSpPr>
      <cdr:spPr>
        <a:xfrm xmlns:a="http://schemas.openxmlformats.org/drawingml/2006/main">
          <a:off x="1403350" y="260350"/>
          <a:ext cx="1419619" cy="43678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100">
              <a:solidFill>
                <a:srgbClr val="C00000"/>
              </a:solidFill>
            </a:rPr>
            <a:t>Power recorded</a:t>
          </a:r>
        </a:p>
        <a:p xmlns:a="http://schemas.openxmlformats.org/drawingml/2006/main">
          <a:pPr algn="ctr"/>
          <a:r>
            <a:rPr lang="fr-FR" sz="1100">
              <a:solidFill>
                <a:srgbClr val="C00000"/>
              </a:solidFill>
            </a:rPr>
            <a:t>normally to the  facet</a:t>
          </a:r>
        </a:p>
      </cdr:txBody>
    </cdr:sp>
  </cdr:relSizeAnchor>
  <cdr:relSizeAnchor xmlns:cdr="http://schemas.openxmlformats.org/drawingml/2006/chartDrawing">
    <cdr:from>
      <cdr:x>0.61369</cdr:x>
      <cdr:y>0.24253</cdr:y>
    </cdr:from>
    <cdr:to>
      <cdr:x>0.71952</cdr:x>
      <cdr:y>0.37813</cdr:y>
    </cdr:to>
    <cdr:cxnSp macro="">
      <cdr:nvCxnSpPr>
        <cdr:cNvPr id="17" name="Connecteur droit avec flèche 16"/>
        <cdr:cNvCxnSpPr/>
      </cdr:nvCxnSpPr>
      <cdr:spPr>
        <a:xfrm xmlns:a="http://schemas.openxmlformats.org/drawingml/2006/main">
          <a:off x="2651125" y="698500"/>
          <a:ext cx="457200" cy="39052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0.22809</cdr:x>
      <cdr:y>0.27891</cdr:y>
    </cdr:from>
    <cdr:to>
      <cdr:x>0.45719</cdr:x>
      <cdr:y>0.37088</cdr:y>
    </cdr:to>
    <cdr:sp macro="" textlink="">
      <cdr:nvSpPr>
        <cdr:cNvPr id="2" name="ZoneTexte 2"/>
        <cdr:cNvSpPr txBox="1"/>
      </cdr:nvSpPr>
      <cdr:spPr>
        <a:xfrm xmlns:a="http://schemas.openxmlformats.org/drawingml/2006/main">
          <a:off x="986335" y="802299"/>
          <a:ext cx="990720" cy="2645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100">
              <a:solidFill>
                <a:srgbClr val="C00000"/>
              </a:solidFill>
            </a:rPr>
            <a:t>Jtr = 31 A/cm²</a:t>
          </a:r>
        </a:p>
      </cdr:txBody>
    </cdr:sp>
  </cdr:relSizeAnchor>
  <cdr:relSizeAnchor xmlns:cdr="http://schemas.openxmlformats.org/drawingml/2006/chartDrawing">
    <cdr:from>
      <cdr:x>0.30176</cdr:x>
      <cdr:y>0.38742</cdr:y>
    </cdr:from>
    <cdr:to>
      <cdr:x>0.30176</cdr:x>
      <cdr:y>0.54636</cdr:y>
    </cdr:to>
    <cdr:cxnSp macro="">
      <cdr:nvCxnSpPr>
        <cdr:cNvPr id="3" name="Connecteur droit avec flèche 2"/>
        <cdr:cNvCxnSpPr/>
      </cdr:nvCxnSpPr>
      <cdr:spPr>
        <a:xfrm xmlns:a="http://schemas.openxmlformats.org/drawingml/2006/main">
          <a:off x="1304925" y="1114425"/>
          <a:ext cx="0" cy="4572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0.76063</cdr:x>
      <cdr:y>0.2723</cdr:y>
    </cdr:from>
    <cdr:to>
      <cdr:x>0.84187</cdr:x>
      <cdr:y>0.36416</cdr:y>
    </cdr:to>
    <cdr:sp macro="" textlink="">
      <cdr:nvSpPr>
        <cdr:cNvPr id="8" name="ZoneTexte 2"/>
        <cdr:cNvSpPr txBox="1"/>
      </cdr:nvSpPr>
      <cdr:spPr>
        <a:xfrm xmlns:a="http://schemas.openxmlformats.org/drawingml/2006/main">
          <a:off x="3285905" y="784225"/>
          <a:ext cx="350994" cy="2645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100">
              <a:solidFill>
                <a:srgbClr val="C00000"/>
              </a:solidFill>
            </a:rPr>
            <a:t>Jth</a:t>
          </a:r>
        </a:p>
      </cdr:txBody>
    </cdr:sp>
  </cdr:relSizeAnchor>
  <cdr:relSizeAnchor xmlns:cdr="http://schemas.openxmlformats.org/drawingml/2006/chartDrawing">
    <cdr:from>
      <cdr:x>0.67689</cdr:x>
      <cdr:y>0.31823</cdr:y>
    </cdr:from>
    <cdr:to>
      <cdr:x>0.76063</cdr:x>
      <cdr:y>0.36049</cdr:y>
    </cdr:to>
    <cdr:cxnSp macro="">
      <cdr:nvCxnSpPr>
        <cdr:cNvPr id="9" name="Connecteur droit avec flèche 8"/>
        <cdr:cNvCxnSpPr>
          <a:stCxn xmlns:a="http://schemas.openxmlformats.org/drawingml/2006/main" id="8" idx="1"/>
        </cdr:cNvCxnSpPr>
      </cdr:nvCxnSpPr>
      <cdr:spPr>
        <a:xfrm xmlns:a="http://schemas.openxmlformats.org/drawingml/2006/main" flipH="1">
          <a:off x="2924176" y="916505"/>
          <a:ext cx="361729" cy="12172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0.33365</cdr:x>
      <cdr:y>0.08709</cdr:y>
    </cdr:from>
    <cdr:to>
      <cdr:x>0.68436</cdr:x>
      <cdr:y>0.23893</cdr:y>
    </cdr:to>
    <cdr:sp macro="" textlink="">
      <cdr:nvSpPr>
        <cdr:cNvPr id="16" name="ZoneTexte 2"/>
        <cdr:cNvSpPr txBox="1"/>
      </cdr:nvSpPr>
      <cdr:spPr>
        <a:xfrm xmlns:a="http://schemas.openxmlformats.org/drawingml/2006/main">
          <a:off x="1442831" y="250519"/>
          <a:ext cx="1516569" cy="43678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100">
              <a:solidFill>
                <a:srgbClr val="C00000"/>
              </a:solidFill>
            </a:rPr>
            <a:t>Amplified spontaneous</a:t>
          </a:r>
        </a:p>
        <a:p xmlns:a="http://schemas.openxmlformats.org/drawingml/2006/main">
          <a:pPr algn="ctr"/>
          <a:r>
            <a:rPr lang="fr-FR" sz="1100">
              <a:solidFill>
                <a:srgbClr val="C00000"/>
              </a:solidFill>
            </a:rPr>
            <a:t>emission due to gain</a:t>
          </a:r>
        </a:p>
      </cdr:txBody>
    </cdr:sp>
  </cdr:relSizeAnchor>
  <cdr:relSizeAnchor xmlns:cdr="http://schemas.openxmlformats.org/drawingml/2006/chartDrawing">
    <cdr:from>
      <cdr:x>0.4983</cdr:x>
      <cdr:y>0.24143</cdr:y>
    </cdr:from>
    <cdr:to>
      <cdr:x>0.4983</cdr:x>
      <cdr:y>0.46964</cdr:y>
    </cdr:to>
    <cdr:cxnSp macro="">
      <cdr:nvCxnSpPr>
        <cdr:cNvPr id="17" name="Connecteur droit avec flèche 16"/>
        <cdr:cNvCxnSpPr/>
      </cdr:nvCxnSpPr>
      <cdr:spPr>
        <a:xfrm xmlns:a="http://schemas.openxmlformats.org/drawingml/2006/main">
          <a:off x="2152651" y="695325"/>
          <a:ext cx="0" cy="65722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0.5923</cdr:x>
      <cdr:y>0.60634</cdr:y>
    </cdr:from>
    <cdr:to>
      <cdr:x>0.87553</cdr:x>
      <cdr:y>0.758</cdr:y>
    </cdr:to>
    <cdr:sp macro="" textlink="">
      <cdr:nvSpPr>
        <cdr:cNvPr id="21" name="ZoneTexte 2"/>
        <cdr:cNvSpPr txBox="1"/>
      </cdr:nvSpPr>
      <cdr:spPr>
        <a:xfrm xmlns:a="http://schemas.openxmlformats.org/drawingml/2006/main">
          <a:off x="2558748" y="1746250"/>
          <a:ext cx="1223541" cy="436786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r-FR" sz="1100">
              <a:solidFill>
                <a:srgbClr val="0070C0"/>
              </a:solidFill>
            </a:rPr>
            <a:t>Pure spontaneous</a:t>
          </a:r>
        </a:p>
        <a:p xmlns:a="http://schemas.openxmlformats.org/drawingml/2006/main">
          <a:pPr algn="ctr"/>
          <a:r>
            <a:rPr lang="fr-FR" sz="1100">
              <a:solidFill>
                <a:srgbClr val="0070C0"/>
              </a:solidFill>
            </a:rPr>
            <a:t>emission</a:t>
          </a:r>
        </a:p>
      </cdr:txBody>
    </cdr:sp>
  </cdr:relSizeAnchor>
  <cdr:relSizeAnchor xmlns:cdr="http://schemas.openxmlformats.org/drawingml/2006/chartDrawing">
    <cdr:from>
      <cdr:x>0.7276</cdr:x>
      <cdr:y>0.53578</cdr:y>
    </cdr:from>
    <cdr:to>
      <cdr:x>0.7276</cdr:x>
      <cdr:y>0.60634</cdr:y>
    </cdr:to>
    <cdr:cxnSp macro="">
      <cdr:nvCxnSpPr>
        <cdr:cNvPr id="22" name="Connecteur droit avec flèche 21"/>
        <cdr:cNvCxnSpPr>
          <a:stCxn xmlns:a="http://schemas.openxmlformats.org/drawingml/2006/main" id="21" idx="0"/>
        </cdr:cNvCxnSpPr>
      </cdr:nvCxnSpPr>
      <cdr:spPr>
        <a:xfrm xmlns:a="http://schemas.openxmlformats.org/drawingml/2006/main" flipH="1" flipV="1">
          <a:off x="3143251" y="1543050"/>
          <a:ext cx="0" cy="20320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0.44796</cdr:x>
      <cdr:y>0.31813</cdr:y>
    </cdr:from>
    <cdr:to>
      <cdr:x>0.58546</cdr:x>
      <cdr:y>0.4084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2257725" y="1030725"/>
          <a:ext cx="693000" cy="292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fr-FR" sz="1200" dirty="0" smtClean="0">
              <a:solidFill>
                <a:srgbClr val="0070C0"/>
              </a:solidFill>
            </a:rPr>
            <a:t>QW 2.38</a:t>
          </a:r>
          <a:r>
            <a:rPr lang="fr-FR" sz="1200" baseline="0" dirty="0" smtClean="0">
              <a:solidFill>
                <a:srgbClr val="0070C0"/>
              </a:solidFill>
            </a:rPr>
            <a:t> </a:t>
          </a:r>
          <a:r>
            <a:rPr lang="fr-FR" sz="1200" baseline="0" dirty="0">
              <a:solidFill>
                <a:srgbClr val="0070C0"/>
              </a:solidFill>
            </a:rPr>
            <a:t>µm</a:t>
          </a:r>
          <a:endParaRPr lang="fr-FR" sz="1200" dirty="0">
            <a:solidFill>
              <a:srgbClr val="0070C0"/>
            </a:solidFill>
          </a:endParaRPr>
        </a:p>
      </cdr:txBody>
    </cdr:sp>
  </cdr:relSizeAnchor>
  <cdr:relSizeAnchor xmlns:cdr="http://schemas.openxmlformats.org/drawingml/2006/chartDrawing">
    <cdr:from>
      <cdr:x>0.4164</cdr:x>
      <cdr:y>0.22441</cdr:y>
    </cdr:from>
    <cdr:to>
      <cdr:x>0.5539</cdr:x>
      <cdr:y>0.31468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2098675" y="727075"/>
          <a:ext cx="693000" cy="292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rgbClr val="00B050"/>
              </a:solidFill>
            </a:rPr>
            <a:t>QW 2.83</a:t>
          </a:r>
          <a:r>
            <a:rPr lang="fr-FR" sz="1200" baseline="0" dirty="0" smtClean="0">
              <a:solidFill>
                <a:srgbClr val="00B050"/>
              </a:solidFill>
            </a:rPr>
            <a:t> </a:t>
          </a:r>
          <a:r>
            <a:rPr lang="fr-FR" sz="1200" baseline="0" dirty="0">
              <a:solidFill>
                <a:srgbClr val="00B050"/>
              </a:solidFill>
            </a:rPr>
            <a:t>µm</a:t>
          </a:r>
          <a:endParaRPr lang="fr-FR" sz="1200" dirty="0">
            <a:solidFill>
              <a:srgbClr val="00B050"/>
            </a:solidFill>
          </a:endParaRPr>
        </a:p>
      </cdr:txBody>
    </cdr:sp>
  </cdr:relSizeAnchor>
  <cdr:relSizeAnchor xmlns:cdr="http://schemas.openxmlformats.org/drawingml/2006/chartDrawing">
    <cdr:from>
      <cdr:x>0.38428</cdr:x>
      <cdr:y>0.12151</cdr:y>
    </cdr:from>
    <cdr:to>
      <cdr:x>0.52178</cdr:x>
      <cdr:y>0.21179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1936750" y="393700"/>
          <a:ext cx="693000" cy="292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rgbClr val="C00000"/>
              </a:solidFill>
            </a:rPr>
            <a:t>QW 3.23</a:t>
          </a:r>
          <a:r>
            <a:rPr lang="fr-FR" sz="1200" baseline="0" dirty="0" smtClean="0">
              <a:solidFill>
                <a:srgbClr val="C00000"/>
              </a:solidFill>
            </a:rPr>
            <a:t> </a:t>
          </a:r>
          <a:r>
            <a:rPr lang="fr-FR" sz="1200" baseline="0" dirty="0">
              <a:solidFill>
                <a:srgbClr val="C00000"/>
              </a:solidFill>
            </a:rPr>
            <a:t>µm</a:t>
          </a:r>
          <a:endParaRPr lang="fr-FR" sz="12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0.24506</cdr:x>
      <cdr:y>0.58992</cdr:y>
    </cdr:from>
    <cdr:to>
      <cdr:x>0.38256</cdr:x>
      <cdr:y>0.6802</cdr:y>
    </cdr:to>
    <cdr:sp macro="" textlink="">
      <cdr:nvSpPr>
        <cdr:cNvPr id="6" name="ZoneTexte 1"/>
        <cdr:cNvSpPr txBox="1"/>
      </cdr:nvSpPr>
      <cdr:spPr>
        <a:xfrm xmlns:a="http://schemas.openxmlformats.org/drawingml/2006/main">
          <a:off x="1235096" y="1911342"/>
          <a:ext cx="693000" cy="2925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err="1" smtClean="0">
              <a:solidFill>
                <a:srgbClr val="C00000"/>
              </a:solidFill>
            </a:rPr>
            <a:t>Bulk</a:t>
          </a:r>
          <a:r>
            <a:rPr lang="fr-FR" sz="1200" dirty="0" smtClean="0">
              <a:solidFill>
                <a:srgbClr val="C00000"/>
              </a:solidFill>
            </a:rPr>
            <a:t> </a:t>
          </a:r>
          <a:r>
            <a:rPr lang="fr-FR" sz="1200" dirty="0" err="1" smtClean="0">
              <a:solidFill>
                <a:srgbClr val="C00000"/>
              </a:solidFill>
            </a:rPr>
            <a:t>materials</a:t>
          </a:r>
          <a:endParaRPr lang="fr-FR" sz="1200" dirty="0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0.44141</cdr:x>
      <cdr:y>0.60583</cdr:y>
    </cdr:from>
    <cdr:to>
      <cdr:x>0.5</cdr:x>
      <cdr:y>0.62347</cdr:y>
    </cdr:to>
    <cdr:cxnSp macro="">
      <cdr:nvCxnSpPr>
        <cdr:cNvPr id="7" name="Connecteur droit avec flèche 6"/>
        <cdr:cNvCxnSpPr/>
      </cdr:nvCxnSpPr>
      <cdr:spPr>
        <a:xfrm xmlns:a="http://schemas.openxmlformats.org/drawingml/2006/main" flipV="1">
          <a:off x="2224725" y="1962900"/>
          <a:ext cx="295275" cy="5715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E320DD0-2712-45A7-B307-29FDFB2E7C6A}" type="datetimeFigureOut">
              <a:rPr lang="pl-PL"/>
              <a:pPr>
                <a:defRPr/>
              </a:pPr>
              <a:t>2014-09-24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1853713-3E6D-4759-8837-A283480B1D4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296895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15B1074-DB21-4890-9E4F-66A45C75E15C}" type="datetimeFigureOut">
              <a:rPr lang="pl-PL"/>
              <a:pPr>
                <a:defRPr/>
              </a:pPr>
              <a:t>2014-09-24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9998635-CA1C-40CA-97A0-312900F1720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8007281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fr-FR" smtClean="0"/>
          </a:p>
        </p:txBody>
      </p:sp>
      <p:sp>
        <p:nvSpPr>
          <p:cNvPr id="717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D3B330-68EF-44FB-9FCC-6C294B3E8ADB}" type="slidenum">
              <a:rPr lang="pl-PL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pl-P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fr-FR" smtClean="0"/>
          </a:p>
        </p:txBody>
      </p:sp>
      <p:sp>
        <p:nvSpPr>
          <p:cNvPr id="7172" name="Symbol zastępczy numeru slajdu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5050C27D-6A1E-407F-A7A1-C020F9C0A47D}" type="slidenum">
              <a:rPr lang="pl-PL" sz="1200">
                <a:latin typeface="+mn-lt"/>
              </a:rPr>
              <a:pPr algn="r">
                <a:defRPr/>
              </a:pPr>
              <a:t>6</a:t>
            </a:fld>
            <a:endParaRPr lang="pl-PL" sz="1200">
              <a:latin typeface="+mn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98635-CA1C-40CA-97A0-312900F17209}" type="slidenum">
              <a:rPr lang="pl-PL" smtClean="0"/>
              <a:pPr>
                <a:defRPr/>
              </a:pPr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65812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98635-CA1C-40CA-97A0-312900F17209}" type="slidenum">
              <a:rPr lang="pl-PL" smtClean="0"/>
              <a:pPr>
                <a:defRPr/>
              </a:pPr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65812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98635-CA1C-40CA-97A0-312900F17209}" type="slidenum">
              <a:rPr lang="pl-PL" smtClean="0"/>
              <a:pPr>
                <a:defRPr/>
              </a:pPr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65812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98635-CA1C-40CA-97A0-312900F17209}" type="slidenum">
              <a:rPr lang="pl-PL" smtClean="0"/>
              <a:pPr>
                <a:defRPr/>
              </a:pPr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658126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98635-CA1C-40CA-97A0-312900F17209}" type="slidenum">
              <a:rPr lang="pl-PL" smtClean="0"/>
              <a:pPr>
                <a:defRPr/>
              </a:pPr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658126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98635-CA1C-40CA-97A0-312900F17209}" type="slidenum">
              <a:rPr lang="pl-PL" smtClean="0"/>
              <a:pPr>
                <a:defRPr/>
              </a:pPr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65812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98635-CA1C-40CA-97A0-312900F17209}" type="slidenum">
              <a:rPr lang="pl-PL" smtClean="0"/>
              <a:pPr>
                <a:defRPr/>
              </a:pPr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65812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9998635-CA1C-40CA-97A0-312900F17209}" type="slidenum">
              <a:rPr lang="pl-PL" smtClean="0"/>
              <a:pPr>
                <a:defRPr/>
              </a:pPr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1365812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50CE7-1E85-46FB-A113-B481A9B1C0E6}" type="datetime1">
              <a:rPr lang="pl-PL"/>
              <a:pPr>
                <a:defRPr/>
              </a:pPr>
              <a:t>2014-09-24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E3493-1E95-48B9-92DD-076655FB66C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xmlns="" val="2723181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6"/>
          <p:cNvSpPr txBox="1"/>
          <p:nvPr/>
        </p:nvSpPr>
        <p:spPr>
          <a:xfrm>
            <a:off x="7929563" y="857250"/>
            <a:ext cx="56832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l-PL" dirty="0" err="1">
                <a:solidFill>
                  <a:schemeClr val="bg1"/>
                </a:solidFill>
                <a:latin typeface="+mn-lt"/>
              </a:rPr>
              <a:t>slide</a:t>
            </a:r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§"/>
              <a:defRPr sz="2400"/>
            </a:lvl1pPr>
            <a:lvl2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§"/>
              <a:defRPr sz="2000"/>
            </a:lvl2pPr>
            <a:lvl3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§"/>
              <a:defRPr sz="1800"/>
            </a:lvl3pPr>
            <a:lvl4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§"/>
              <a:defRPr sz="1800"/>
            </a:lvl4pPr>
            <a:lvl5pPr>
              <a:buClr>
                <a:schemeClr val="tx2">
                  <a:lumMod val="60000"/>
                  <a:lumOff val="40000"/>
                </a:schemeClr>
              </a:buClr>
              <a:buFont typeface="Wingdings" pitchFamily="2" charset="2"/>
              <a:buChar char="§"/>
              <a:defRPr sz="1800"/>
            </a:lvl5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 dirty="0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4A5C4-1E97-4508-A5A4-649FADC1D32B}" type="datetime1">
              <a:rPr lang="pl-PL"/>
              <a:pPr>
                <a:defRPr/>
              </a:pPr>
              <a:t>2014-09-24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8286750" y="857250"/>
            <a:ext cx="490538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529A1D5-F77C-4F8B-B9B9-974436C16D9C}" type="slidenum">
              <a:rPr lang="pl-PL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xmlns="" val="2896074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>
                <a:gamma/>
                <a:tint val="0"/>
                <a:invGamma/>
              </a:schemeClr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fr-FR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fr-FR" smtClean="0"/>
              <a:t>Kliknij, aby edytować style wzorca tekstu</a:t>
            </a:r>
          </a:p>
          <a:p>
            <a:pPr lvl="1"/>
            <a:r>
              <a:rPr lang="pl-PL" altLang="fr-FR" smtClean="0"/>
              <a:t>Drugi poziom</a:t>
            </a:r>
          </a:p>
          <a:p>
            <a:pPr lvl="2"/>
            <a:r>
              <a:rPr lang="pl-PL" altLang="fr-FR" smtClean="0"/>
              <a:t>Trzeci poziom</a:t>
            </a:r>
          </a:p>
          <a:p>
            <a:pPr lvl="3"/>
            <a:r>
              <a:rPr lang="pl-PL" altLang="fr-FR" smtClean="0"/>
              <a:t>Czwarty poziom</a:t>
            </a:r>
          </a:p>
          <a:p>
            <a:pPr lvl="4"/>
            <a:r>
              <a:rPr lang="pl-PL" altLang="fr-FR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49418F4-3089-40AB-9BCB-B340C207A7BF}" type="datetime1">
              <a:rPr lang="pl-PL"/>
              <a:pPr>
                <a:defRPr/>
              </a:pPr>
              <a:t>2014-09-24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BD06C75-AE97-438C-95EF-2B0177D9ECE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chart" Target="../charts/chart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chart" Target="../charts/chart5.x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chart" Target="../charts/chart7.x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2.png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chart" Target="../charts/chart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oleObject" Target="../embeddings/oleObject14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4100" name="pole tekstowe 4"/>
          <p:cNvSpPr txBox="1">
            <a:spLocks noChangeArrowheads="1"/>
          </p:cNvSpPr>
          <p:nvPr/>
        </p:nvSpPr>
        <p:spPr bwMode="auto">
          <a:xfrm>
            <a:off x="0" y="0"/>
            <a:ext cx="6877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sz="1800" dirty="0" err="1" smtClean="0">
                <a:solidFill>
                  <a:schemeClr val="bg1"/>
                </a:solidFill>
              </a:rPr>
              <a:t>September</a:t>
            </a:r>
            <a:r>
              <a:rPr lang="fr-FR" altLang="fr-FR" sz="1800" dirty="0" smtClean="0">
                <a:solidFill>
                  <a:schemeClr val="bg1"/>
                </a:solidFill>
              </a:rPr>
              <a:t> 10, 2014</a:t>
            </a:r>
          </a:p>
          <a:p>
            <a:pPr eaLnBrk="1" hangingPunct="1"/>
            <a:r>
              <a:rPr lang="de-DE" altLang="fr-FR" sz="1800" dirty="0" smtClean="0">
                <a:solidFill>
                  <a:schemeClr val="bg1"/>
                </a:solidFill>
              </a:rPr>
              <a:t>Optics-2014, Philadelphia</a:t>
            </a:r>
            <a:endParaRPr lang="pl-PL" altLang="fr-FR" sz="1800" dirty="0">
              <a:solidFill>
                <a:schemeClr val="bg1"/>
              </a:solidFill>
            </a:endParaRPr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5C3D6D4-A109-49B2-AF0F-237CA2537F39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130" name="Text Box 34"/>
          <p:cNvSpPr txBox="1">
            <a:spLocks noChangeArrowheads="1"/>
          </p:cNvSpPr>
          <p:nvPr/>
        </p:nvSpPr>
        <p:spPr bwMode="auto">
          <a:xfrm>
            <a:off x="2130041" y="1349375"/>
            <a:ext cx="488550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B2B2B2">
                        <a:alpha val="50000"/>
                      </a:srgbClr>
                    </a:gs>
                    <a:gs pos="50000">
                      <a:srgbClr val="B2B2B2">
                        <a:gamma/>
                        <a:tint val="33725"/>
                        <a:invGamma/>
                      </a:srgbClr>
                    </a:gs>
                    <a:gs pos="100000">
                      <a:srgbClr val="B2B2B2">
                        <a:alpha val="50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 sz="2400" dirty="0" smtClean="0">
                <a:solidFill>
                  <a:srgbClr val="0000FF"/>
                </a:solidFill>
              </a:rPr>
              <a:t>The </a:t>
            </a:r>
            <a:r>
              <a:rPr lang="fr-FR" altLang="fr-FR" sz="2400" dirty="0" err="1" smtClean="0">
                <a:solidFill>
                  <a:srgbClr val="0000FF"/>
                </a:solidFill>
              </a:rPr>
              <a:t>A,B,C’s</a:t>
            </a:r>
            <a:endParaRPr lang="fr-FR" altLang="fr-FR" sz="2400" dirty="0" smtClean="0">
              <a:solidFill>
                <a:srgbClr val="0000FF"/>
              </a:solidFill>
            </a:endParaRPr>
          </a:p>
          <a:p>
            <a:pPr algn="ctr"/>
            <a:r>
              <a:rPr lang="fr-FR" altLang="fr-FR" sz="2400" dirty="0" smtClean="0">
                <a:solidFill>
                  <a:srgbClr val="0000FF"/>
                </a:solidFill>
              </a:rPr>
              <a:t>of</a:t>
            </a:r>
          </a:p>
          <a:p>
            <a:pPr algn="ctr"/>
            <a:r>
              <a:rPr lang="fr-FR" altLang="fr-FR" sz="2400" dirty="0" err="1" smtClean="0">
                <a:solidFill>
                  <a:srgbClr val="0000FF"/>
                </a:solidFill>
              </a:rPr>
              <a:t>Mid-Infrared</a:t>
            </a:r>
            <a:r>
              <a:rPr lang="fr-FR" altLang="fr-FR" sz="2400" dirty="0" smtClean="0">
                <a:solidFill>
                  <a:srgbClr val="0000FF"/>
                </a:solidFill>
              </a:rPr>
              <a:t> Quantum </a:t>
            </a:r>
            <a:r>
              <a:rPr lang="fr-FR" altLang="fr-FR" sz="2400" dirty="0" err="1" smtClean="0">
                <a:solidFill>
                  <a:srgbClr val="0000FF"/>
                </a:solidFill>
              </a:rPr>
              <a:t>Well</a:t>
            </a:r>
            <a:r>
              <a:rPr lang="fr-FR" altLang="fr-FR" sz="2400" dirty="0" smtClean="0">
                <a:solidFill>
                  <a:srgbClr val="0000FF"/>
                </a:solidFill>
              </a:rPr>
              <a:t> Lasers</a:t>
            </a:r>
            <a:endParaRPr lang="fr-FR" altLang="fr-FR" sz="2000" dirty="0">
              <a:solidFill>
                <a:srgbClr val="0000FF"/>
              </a:solidFill>
            </a:endParaRPr>
          </a:p>
        </p:txBody>
      </p:sp>
      <p:sp>
        <p:nvSpPr>
          <p:cNvPr id="4131" name="Rectangle 35"/>
          <p:cNvSpPr>
            <a:spLocks noChangeArrowheads="1"/>
          </p:cNvSpPr>
          <p:nvPr/>
        </p:nvSpPr>
        <p:spPr bwMode="auto">
          <a:xfrm>
            <a:off x="1465886" y="4805730"/>
            <a:ext cx="6213816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B2B2B2">
                        <a:alpha val="50000"/>
                      </a:srgbClr>
                    </a:gs>
                    <a:gs pos="50000">
                      <a:srgbClr val="B2B2B2">
                        <a:gamma/>
                        <a:tint val="33725"/>
                        <a:invGamma/>
                      </a:srgbClr>
                    </a:gs>
                    <a:gs pos="100000">
                      <a:srgbClr val="B2B2B2">
                        <a:alpha val="50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fr-FR" altLang="fr-FR" sz="2000" dirty="0" smtClean="0">
                <a:solidFill>
                  <a:srgbClr val="0000FF"/>
                </a:solidFill>
              </a:rPr>
              <a:t>Yves </a:t>
            </a:r>
            <a:r>
              <a:rPr lang="fr-FR" altLang="fr-FR" sz="2000" dirty="0" err="1" smtClean="0">
                <a:solidFill>
                  <a:srgbClr val="0000FF"/>
                </a:solidFill>
              </a:rPr>
              <a:t>Rouillard</a:t>
            </a:r>
            <a:r>
              <a:rPr lang="fr-FR" altLang="fr-FR" sz="2000" dirty="0" smtClean="0">
                <a:solidFill>
                  <a:srgbClr val="0000FF"/>
                </a:solidFill>
              </a:rPr>
              <a:t>,</a:t>
            </a:r>
            <a:r>
              <a:rPr lang="en-US" altLang="fr-FR" sz="2000" dirty="0" smtClean="0">
                <a:solidFill>
                  <a:srgbClr val="0000FF"/>
                </a:solidFill>
              </a:rPr>
              <a:t> </a:t>
            </a:r>
            <a:r>
              <a:rPr lang="en-US" altLang="fr-FR" sz="2000" dirty="0" err="1">
                <a:solidFill>
                  <a:srgbClr val="0000FF"/>
                </a:solidFill>
              </a:rPr>
              <a:t>Guilhem</a:t>
            </a:r>
            <a:r>
              <a:rPr lang="en-US" altLang="fr-FR" sz="2000" dirty="0">
                <a:solidFill>
                  <a:srgbClr val="0000FF"/>
                </a:solidFill>
              </a:rPr>
              <a:t> </a:t>
            </a:r>
            <a:r>
              <a:rPr lang="en-US" altLang="fr-FR" sz="2000" dirty="0" err="1">
                <a:solidFill>
                  <a:srgbClr val="0000FF"/>
                </a:solidFill>
              </a:rPr>
              <a:t>Boissier</a:t>
            </a:r>
            <a:r>
              <a:rPr lang="en-US" altLang="fr-FR" sz="2000" dirty="0">
                <a:solidFill>
                  <a:srgbClr val="0000FF"/>
                </a:solidFill>
              </a:rPr>
              <a:t> and </a:t>
            </a:r>
            <a:r>
              <a:rPr lang="en-US" altLang="fr-FR" sz="2000" dirty="0" err="1" smtClean="0">
                <a:solidFill>
                  <a:srgbClr val="0000FF"/>
                </a:solidFill>
              </a:rPr>
              <a:t>Grégoire</a:t>
            </a:r>
            <a:r>
              <a:rPr lang="en-US" altLang="fr-FR" sz="2000" dirty="0" smtClean="0">
                <a:solidFill>
                  <a:srgbClr val="0000FF"/>
                </a:solidFill>
              </a:rPr>
              <a:t> </a:t>
            </a:r>
            <a:r>
              <a:rPr lang="en-US" altLang="fr-FR" sz="2000" dirty="0" err="1" smtClean="0">
                <a:solidFill>
                  <a:srgbClr val="0000FF"/>
                </a:solidFill>
              </a:rPr>
              <a:t>Narcy</a:t>
            </a:r>
            <a:endParaRPr lang="en-US" altLang="fr-FR" sz="2000" dirty="0" smtClean="0">
              <a:solidFill>
                <a:srgbClr val="0000FF"/>
              </a:solidFill>
            </a:endParaRPr>
          </a:p>
          <a:p>
            <a:pPr algn="ctr"/>
            <a:endParaRPr lang="fr-FR" altLang="fr-FR" sz="2000" dirty="0" smtClean="0">
              <a:solidFill>
                <a:srgbClr val="0000FF"/>
              </a:solidFill>
            </a:endParaRPr>
          </a:p>
          <a:p>
            <a:pPr algn="ctr"/>
            <a:r>
              <a:rPr lang="fr-FR" altLang="fr-FR" sz="2000" dirty="0" smtClean="0">
                <a:solidFill>
                  <a:srgbClr val="0000FF"/>
                </a:solidFill>
              </a:rPr>
              <a:t>IES </a:t>
            </a:r>
            <a:r>
              <a:rPr lang="fr-FR" altLang="fr-FR" sz="2000" dirty="0" err="1" smtClean="0">
                <a:solidFill>
                  <a:srgbClr val="0000FF"/>
                </a:solidFill>
              </a:rPr>
              <a:t>Laboratory</a:t>
            </a:r>
            <a:r>
              <a:rPr lang="fr-FR" altLang="fr-FR" sz="2000" dirty="0" smtClean="0">
                <a:solidFill>
                  <a:srgbClr val="0000FF"/>
                </a:solidFill>
              </a:rPr>
              <a:t> </a:t>
            </a:r>
            <a:endParaRPr lang="fr-FR" altLang="fr-FR" sz="2000" dirty="0">
              <a:solidFill>
                <a:srgbClr val="0000FF"/>
              </a:solidFill>
            </a:endParaRPr>
          </a:p>
          <a:p>
            <a:pPr algn="ctr"/>
            <a:r>
              <a:rPr lang="fr-FR" altLang="fr-FR" sz="2000" dirty="0">
                <a:solidFill>
                  <a:srgbClr val="0000FF"/>
                </a:solidFill>
              </a:rPr>
              <a:t>Université Montpellier 2</a:t>
            </a:r>
          </a:p>
          <a:p>
            <a:pPr algn="ctr"/>
            <a:r>
              <a:rPr lang="fr-FR" altLang="fr-FR" sz="2000" dirty="0" smtClean="0">
                <a:solidFill>
                  <a:srgbClr val="0000FF"/>
                </a:solidFill>
              </a:rPr>
              <a:t>France</a:t>
            </a:r>
            <a:endParaRPr lang="fr-FR" altLang="fr-FR" sz="20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40036" y="3496747"/>
            <a:ext cx="790575" cy="97763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800000" rev="0"/>
            </a:camera>
            <a:lightRig rig="threePt" dir="t"/>
          </a:scene3d>
          <a:sp3d extrusionH="889000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A</a:t>
            </a:r>
            <a:endParaRPr lang="en-US" sz="6000" dirty="0"/>
          </a:p>
        </p:txBody>
      </p:sp>
      <p:sp>
        <p:nvSpPr>
          <p:cNvPr id="10" name="Rectangle 9"/>
          <p:cNvSpPr/>
          <p:nvPr/>
        </p:nvSpPr>
        <p:spPr>
          <a:xfrm>
            <a:off x="4068762" y="3677722"/>
            <a:ext cx="790575" cy="977632"/>
          </a:xfrm>
          <a:prstGeom prst="rect">
            <a:avLst/>
          </a:prstGeom>
          <a:solidFill>
            <a:srgbClr val="FFCC00"/>
          </a:solidFill>
          <a:ln>
            <a:solidFill>
              <a:srgbClr val="FF99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0" rev="0"/>
            </a:camera>
            <a:lightRig rig="threePt" dir="t"/>
          </a:scene3d>
          <a:sp3d extrusionH="889000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/>
              <a:t>B</a:t>
            </a:r>
            <a:endParaRPr lang="en-US" sz="6000" dirty="0"/>
          </a:p>
        </p:txBody>
      </p:sp>
      <p:sp>
        <p:nvSpPr>
          <p:cNvPr id="11" name="Rectangle 10"/>
          <p:cNvSpPr/>
          <p:nvPr/>
        </p:nvSpPr>
        <p:spPr>
          <a:xfrm>
            <a:off x="5291928" y="3497283"/>
            <a:ext cx="790575" cy="977632"/>
          </a:xfrm>
          <a:prstGeom prst="rect">
            <a:avLst/>
          </a:prstGeom>
          <a:solidFill>
            <a:srgbClr val="FF0000"/>
          </a:solidFill>
          <a:ln>
            <a:solidFill>
              <a:srgbClr val="C0000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isometricLeftDown">
              <a:rot lat="2100000" lon="19800000" rev="0"/>
            </a:camera>
            <a:lightRig rig="threePt" dir="t"/>
          </a:scene3d>
          <a:sp3d extrusionH="889000">
            <a:bevelT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/>
              <a:t>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0" name="Picture 1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2720975"/>
            <a:ext cx="5243513" cy="413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19138"/>
          </a:xfr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fr-FR" smtClean="0"/>
              <a:t>Absorption spectroscopy: The case of methane</a:t>
            </a:r>
          </a:p>
        </p:txBody>
      </p:sp>
      <p:sp>
        <p:nvSpPr>
          <p:cNvPr id="5173" name="Line 53"/>
          <p:cNvSpPr>
            <a:spLocks noChangeShapeType="1"/>
          </p:cNvSpPr>
          <p:nvPr/>
        </p:nvSpPr>
        <p:spPr bwMode="auto">
          <a:xfrm rot="5400000">
            <a:off x="4374356" y="1808957"/>
            <a:ext cx="10810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74" name="Oval 54"/>
          <p:cNvSpPr>
            <a:spLocks noChangeArrowheads="1"/>
          </p:cNvSpPr>
          <p:nvPr/>
        </p:nvSpPr>
        <p:spPr bwMode="auto">
          <a:xfrm>
            <a:off x="4735513" y="1538288"/>
            <a:ext cx="360362" cy="360362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175" name="Line 55"/>
          <p:cNvSpPr>
            <a:spLocks noChangeShapeType="1"/>
          </p:cNvSpPr>
          <p:nvPr/>
        </p:nvSpPr>
        <p:spPr bwMode="auto">
          <a:xfrm>
            <a:off x="4554538" y="1719263"/>
            <a:ext cx="71913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76" name="Oval 56"/>
          <p:cNvSpPr>
            <a:spLocks noChangeArrowheads="1"/>
          </p:cNvSpPr>
          <p:nvPr/>
        </p:nvSpPr>
        <p:spPr bwMode="auto">
          <a:xfrm>
            <a:off x="4284663" y="1538288"/>
            <a:ext cx="360362" cy="36036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177" name="Oval 57"/>
          <p:cNvSpPr>
            <a:spLocks noChangeArrowheads="1"/>
          </p:cNvSpPr>
          <p:nvPr/>
        </p:nvSpPr>
        <p:spPr bwMode="auto">
          <a:xfrm>
            <a:off x="5184775" y="1538288"/>
            <a:ext cx="360363" cy="36036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178" name="Oval 58"/>
          <p:cNvSpPr>
            <a:spLocks noChangeArrowheads="1"/>
          </p:cNvSpPr>
          <p:nvPr/>
        </p:nvSpPr>
        <p:spPr bwMode="auto">
          <a:xfrm>
            <a:off x="4733925" y="1089025"/>
            <a:ext cx="360363" cy="3603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179" name="Oval 59"/>
          <p:cNvSpPr>
            <a:spLocks noChangeArrowheads="1"/>
          </p:cNvSpPr>
          <p:nvPr/>
        </p:nvSpPr>
        <p:spPr bwMode="auto">
          <a:xfrm>
            <a:off x="4733925" y="1989138"/>
            <a:ext cx="360363" cy="36036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180" name="Oval 60"/>
          <p:cNvSpPr>
            <a:spLocks noChangeArrowheads="1"/>
          </p:cNvSpPr>
          <p:nvPr/>
        </p:nvSpPr>
        <p:spPr bwMode="auto">
          <a:xfrm>
            <a:off x="6499225" y="1501775"/>
            <a:ext cx="360363" cy="360363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181" name="Group 61"/>
          <p:cNvGrpSpPr>
            <a:grpSpLocks/>
          </p:cNvGrpSpPr>
          <p:nvPr/>
        </p:nvGrpSpPr>
        <p:grpSpPr bwMode="auto">
          <a:xfrm rot="1200000">
            <a:off x="6048375" y="1501775"/>
            <a:ext cx="1260475" cy="360363"/>
            <a:chOff x="3843" y="1139"/>
            <a:chExt cx="794" cy="227"/>
          </a:xfrm>
        </p:grpSpPr>
        <p:sp>
          <p:nvSpPr>
            <p:cNvPr id="5182" name="Line 62"/>
            <p:cNvSpPr>
              <a:spLocks noChangeShapeType="1"/>
            </p:cNvSpPr>
            <p:nvPr/>
          </p:nvSpPr>
          <p:spPr bwMode="auto">
            <a:xfrm>
              <a:off x="4013" y="1253"/>
              <a:ext cx="45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83" name="Oval 63"/>
            <p:cNvSpPr>
              <a:spLocks noChangeArrowheads="1"/>
            </p:cNvSpPr>
            <p:nvPr/>
          </p:nvSpPr>
          <p:spPr bwMode="auto">
            <a:xfrm>
              <a:off x="3843" y="1139"/>
              <a:ext cx="227" cy="227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84" name="Oval 64"/>
            <p:cNvSpPr>
              <a:spLocks noChangeArrowheads="1"/>
            </p:cNvSpPr>
            <p:nvPr/>
          </p:nvSpPr>
          <p:spPr bwMode="auto">
            <a:xfrm>
              <a:off x="4410" y="1139"/>
              <a:ext cx="227" cy="227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5185" name="Group 65"/>
          <p:cNvGrpSpPr>
            <a:grpSpLocks/>
          </p:cNvGrpSpPr>
          <p:nvPr/>
        </p:nvGrpSpPr>
        <p:grpSpPr bwMode="auto">
          <a:xfrm rot="20400000">
            <a:off x="6499225" y="1052513"/>
            <a:ext cx="360363" cy="1260475"/>
            <a:chOff x="4127" y="856"/>
            <a:chExt cx="227" cy="794"/>
          </a:xfrm>
        </p:grpSpPr>
        <p:sp>
          <p:nvSpPr>
            <p:cNvPr id="5186" name="Line 66"/>
            <p:cNvSpPr>
              <a:spLocks noChangeShapeType="1"/>
            </p:cNvSpPr>
            <p:nvPr/>
          </p:nvSpPr>
          <p:spPr bwMode="auto">
            <a:xfrm rot="5400000">
              <a:off x="4014" y="1253"/>
              <a:ext cx="45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87" name="Oval 67"/>
            <p:cNvSpPr>
              <a:spLocks noChangeArrowheads="1"/>
            </p:cNvSpPr>
            <p:nvPr/>
          </p:nvSpPr>
          <p:spPr bwMode="auto">
            <a:xfrm>
              <a:off x="4127" y="856"/>
              <a:ext cx="227" cy="227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188" name="Oval 68"/>
            <p:cNvSpPr>
              <a:spLocks noChangeArrowheads="1"/>
            </p:cNvSpPr>
            <p:nvPr/>
          </p:nvSpPr>
          <p:spPr bwMode="auto">
            <a:xfrm>
              <a:off x="4127" y="1423"/>
              <a:ext cx="227" cy="227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5189" name="Line 69"/>
          <p:cNvSpPr>
            <a:spLocks noChangeShapeType="1"/>
          </p:cNvSpPr>
          <p:nvPr/>
        </p:nvSpPr>
        <p:spPr bwMode="auto">
          <a:xfrm>
            <a:off x="1763713" y="3141663"/>
            <a:ext cx="0" cy="208756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90" name="Line 70"/>
          <p:cNvSpPr>
            <a:spLocks noChangeShapeType="1"/>
          </p:cNvSpPr>
          <p:nvPr/>
        </p:nvSpPr>
        <p:spPr bwMode="auto">
          <a:xfrm flipH="1">
            <a:off x="2051050" y="3141663"/>
            <a:ext cx="504825" cy="1871662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91" name="Line 71"/>
          <p:cNvSpPr>
            <a:spLocks noChangeShapeType="1"/>
          </p:cNvSpPr>
          <p:nvPr/>
        </p:nvSpPr>
        <p:spPr bwMode="auto">
          <a:xfrm flipH="1">
            <a:off x="2411413" y="3141663"/>
            <a:ext cx="1873250" cy="15113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92" name="Rectangle 72"/>
          <p:cNvSpPr>
            <a:spLocks noChangeArrowheads="1"/>
          </p:cNvSpPr>
          <p:nvPr/>
        </p:nvSpPr>
        <p:spPr bwMode="auto">
          <a:xfrm>
            <a:off x="1692275" y="906463"/>
            <a:ext cx="923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2.31 µm</a:t>
            </a:r>
          </a:p>
        </p:txBody>
      </p:sp>
      <p:sp>
        <p:nvSpPr>
          <p:cNvPr id="5193" name="Rectangle 73"/>
          <p:cNvSpPr>
            <a:spLocks noChangeArrowheads="1"/>
          </p:cNvSpPr>
          <p:nvPr/>
        </p:nvSpPr>
        <p:spPr bwMode="auto">
          <a:xfrm>
            <a:off x="3475038" y="908050"/>
            <a:ext cx="923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3.31 µm</a:t>
            </a:r>
          </a:p>
        </p:txBody>
      </p:sp>
      <p:sp>
        <p:nvSpPr>
          <p:cNvPr id="5194" name="Rectangle 74"/>
          <p:cNvSpPr>
            <a:spLocks noChangeArrowheads="1"/>
          </p:cNvSpPr>
          <p:nvPr/>
        </p:nvSpPr>
        <p:spPr bwMode="auto">
          <a:xfrm>
            <a:off x="5130800" y="908050"/>
            <a:ext cx="923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7.53 µm</a:t>
            </a:r>
          </a:p>
        </p:txBody>
      </p:sp>
      <p:grpSp>
        <p:nvGrpSpPr>
          <p:cNvPr id="5195" name="Group 75"/>
          <p:cNvGrpSpPr>
            <a:grpSpLocks noChangeAspect="1"/>
          </p:cNvGrpSpPr>
          <p:nvPr/>
        </p:nvGrpSpPr>
        <p:grpSpPr bwMode="auto">
          <a:xfrm rot="2700000">
            <a:off x="4268788" y="1374775"/>
            <a:ext cx="676275" cy="104775"/>
            <a:chOff x="3334" y="2548"/>
            <a:chExt cx="850" cy="131"/>
          </a:xfrm>
        </p:grpSpPr>
        <p:sp>
          <p:nvSpPr>
            <p:cNvPr id="5196" name="Freeform 76"/>
            <p:cNvSpPr>
              <a:spLocks noChangeAspect="1"/>
            </p:cNvSpPr>
            <p:nvPr/>
          </p:nvSpPr>
          <p:spPr bwMode="auto">
            <a:xfrm>
              <a:off x="3334" y="2548"/>
              <a:ext cx="793" cy="131"/>
            </a:xfrm>
            <a:custGeom>
              <a:avLst/>
              <a:gdLst>
                <a:gd name="T0" fmla="*/ 0 w 793"/>
                <a:gd name="T1" fmla="*/ 66 h 131"/>
                <a:gd name="T2" fmla="*/ 56 w 793"/>
                <a:gd name="T3" fmla="*/ 9 h 131"/>
                <a:gd name="T4" fmla="*/ 170 w 793"/>
                <a:gd name="T5" fmla="*/ 122 h 131"/>
                <a:gd name="T6" fmla="*/ 283 w 793"/>
                <a:gd name="T7" fmla="*/ 9 h 131"/>
                <a:gd name="T8" fmla="*/ 397 w 793"/>
                <a:gd name="T9" fmla="*/ 122 h 131"/>
                <a:gd name="T10" fmla="*/ 510 w 793"/>
                <a:gd name="T11" fmla="*/ 9 h 131"/>
                <a:gd name="T12" fmla="*/ 623 w 793"/>
                <a:gd name="T13" fmla="*/ 122 h 131"/>
                <a:gd name="T14" fmla="*/ 680 w 793"/>
                <a:gd name="T15" fmla="*/ 66 h 131"/>
                <a:gd name="T16" fmla="*/ 793 w 793"/>
                <a:gd name="T17" fmla="*/ 6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3" h="131">
                  <a:moveTo>
                    <a:pt x="0" y="66"/>
                  </a:moveTo>
                  <a:cubicBezTo>
                    <a:pt x="14" y="33"/>
                    <a:pt x="28" y="0"/>
                    <a:pt x="56" y="9"/>
                  </a:cubicBezTo>
                  <a:cubicBezTo>
                    <a:pt x="84" y="18"/>
                    <a:pt x="132" y="122"/>
                    <a:pt x="170" y="122"/>
                  </a:cubicBezTo>
                  <a:cubicBezTo>
                    <a:pt x="208" y="122"/>
                    <a:pt x="245" y="9"/>
                    <a:pt x="283" y="9"/>
                  </a:cubicBezTo>
                  <a:cubicBezTo>
                    <a:pt x="321" y="9"/>
                    <a:pt x="359" y="122"/>
                    <a:pt x="397" y="122"/>
                  </a:cubicBezTo>
                  <a:cubicBezTo>
                    <a:pt x="435" y="122"/>
                    <a:pt x="472" y="9"/>
                    <a:pt x="510" y="9"/>
                  </a:cubicBezTo>
                  <a:cubicBezTo>
                    <a:pt x="548" y="9"/>
                    <a:pt x="595" y="113"/>
                    <a:pt x="623" y="122"/>
                  </a:cubicBezTo>
                  <a:cubicBezTo>
                    <a:pt x="651" y="131"/>
                    <a:pt x="652" y="75"/>
                    <a:pt x="680" y="66"/>
                  </a:cubicBezTo>
                  <a:cubicBezTo>
                    <a:pt x="708" y="57"/>
                    <a:pt x="774" y="66"/>
                    <a:pt x="793" y="66"/>
                  </a:cubicBezTo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0">
                    <a:gsLst>
                      <a:gs pos="0">
                        <a:srgbClr val="B2B2B2">
                          <a:alpha val="50000"/>
                        </a:srgbClr>
                      </a:gs>
                      <a:gs pos="50000">
                        <a:srgbClr val="B2B2B2">
                          <a:gamma/>
                          <a:tint val="33725"/>
                          <a:invGamma/>
                        </a:srgbClr>
                      </a:gs>
                      <a:gs pos="100000">
                        <a:srgbClr val="B2B2B2">
                          <a:alpha val="50000"/>
                        </a:srgbClr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197" name="Line 77"/>
            <p:cNvSpPr>
              <a:spLocks noChangeAspect="1" noChangeShapeType="1"/>
            </p:cNvSpPr>
            <p:nvPr/>
          </p:nvSpPr>
          <p:spPr bwMode="auto">
            <a:xfrm>
              <a:off x="4014" y="2614"/>
              <a:ext cx="170" cy="2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198" name="Group 78"/>
          <p:cNvGrpSpPr>
            <a:grpSpLocks noChangeAspect="1"/>
          </p:cNvGrpSpPr>
          <p:nvPr/>
        </p:nvGrpSpPr>
        <p:grpSpPr bwMode="auto">
          <a:xfrm rot="2700000">
            <a:off x="6034088" y="1338263"/>
            <a:ext cx="676275" cy="104775"/>
            <a:chOff x="3334" y="2548"/>
            <a:chExt cx="850" cy="131"/>
          </a:xfrm>
        </p:grpSpPr>
        <p:sp>
          <p:nvSpPr>
            <p:cNvPr id="5199" name="Freeform 79"/>
            <p:cNvSpPr>
              <a:spLocks noChangeAspect="1"/>
            </p:cNvSpPr>
            <p:nvPr/>
          </p:nvSpPr>
          <p:spPr bwMode="auto">
            <a:xfrm>
              <a:off x="3334" y="2548"/>
              <a:ext cx="793" cy="131"/>
            </a:xfrm>
            <a:custGeom>
              <a:avLst/>
              <a:gdLst>
                <a:gd name="T0" fmla="*/ 0 w 793"/>
                <a:gd name="T1" fmla="*/ 66 h 131"/>
                <a:gd name="T2" fmla="*/ 56 w 793"/>
                <a:gd name="T3" fmla="*/ 9 h 131"/>
                <a:gd name="T4" fmla="*/ 170 w 793"/>
                <a:gd name="T5" fmla="*/ 122 h 131"/>
                <a:gd name="T6" fmla="*/ 283 w 793"/>
                <a:gd name="T7" fmla="*/ 9 h 131"/>
                <a:gd name="T8" fmla="*/ 397 w 793"/>
                <a:gd name="T9" fmla="*/ 122 h 131"/>
                <a:gd name="T10" fmla="*/ 510 w 793"/>
                <a:gd name="T11" fmla="*/ 9 h 131"/>
                <a:gd name="T12" fmla="*/ 623 w 793"/>
                <a:gd name="T13" fmla="*/ 122 h 131"/>
                <a:gd name="T14" fmla="*/ 680 w 793"/>
                <a:gd name="T15" fmla="*/ 66 h 131"/>
                <a:gd name="T16" fmla="*/ 793 w 793"/>
                <a:gd name="T17" fmla="*/ 6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3" h="131">
                  <a:moveTo>
                    <a:pt x="0" y="66"/>
                  </a:moveTo>
                  <a:cubicBezTo>
                    <a:pt x="14" y="33"/>
                    <a:pt x="28" y="0"/>
                    <a:pt x="56" y="9"/>
                  </a:cubicBezTo>
                  <a:cubicBezTo>
                    <a:pt x="84" y="18"/>
                    <a:pt x="132" y="122"/>
                    <a:pt x="170" y="122"/>
                  </a:cubicBezTo>
                  <a:cubicBezTo>
                    <a:pt x="208" y="122"/>
                    <a:pt x="245" y="9"/>
                    <a:pt x="283" y="9"/>
                  </a:cubicBezTo>
                  <a:cubicBezTo>
                    <a:pt x="321" y="9"/>
                    <a:pt x="359" y="122"/>
                    <a:pt x="397" y="122"/>
                  </a:cubicBezTo>
                  <a:cubicBezTo>
                    <a:pt x="435" y="122"/>
                    <a:pt x="472" y="9"/>
                    <a:pt x="510" y="9"/>
                  </a:cubicBezTo>
                  <a:cubicBezTo>
                    <a:pt x="548" y="9"/>
                    <a:pt x="595" y="113"/>
                    <a:pt x="623" y="122"/>
                  </a:cubicBezTo>
                  <a:cubicBezTo>
                    <a:pt x="651" y="131"/>
                    <a:pt x="652" y="75"/>
                    <a:pt x="680" y="66"/>
                  </a:cubicBezTo>
                  <a:cubicBezTo>
                    <a:pt x="708" y="57"/>
                    <a:pt x="774" y="66"/>
                    <a:pt x="793" y="66"/>
                  </a:cubicBezTo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0">
                    <a:gsLst>
                      <a:gs pos="0">
                        <a:srgbClr val="B2B2B2">
                          <a:alpha val="50000"/>
                        </a:srgbClr>
                      </a:gs>
                      <a:gs pos="50000">
                        <a:srgbClr val="B2B2B2">
                          <a:gamma/>
                          <a:tint val="33725"/>
                          <a:invGamma/>
                        </a:srgbClr>
                      </a:gs>
                      <a:gs pos="100000">
                        <a:srgbClr val="B2B2B2">
                          <a:alpha val="50000"/>
                        </a:srgbClr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00" name="Line 80"/>
            <p:cNvSpPr>
              <a:spLocks noChangeAspect="1" noChangeShapeType="1"/>
            </p:cNvSpPr>
            <p:nvPr/>
          </p:nvSpPr>
          <p:spPr bwMode="auto">
            <a:xfrm>
              <a:off x="4014" y="2614"/>
              <a:ext cx="170" cy="2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5201" name="Group 81"/>
          <p:cNvGrpSpPr>
            <a:grpSpLocks noChangeAspect="1"/>
          </p:cNvGrpSpPr>
          <p:nvPr/>
        </p:nvGrpSpPr>
        <p:grpSpPr bwMode="auto">
          <a:xfrm rot="2700000">
            <a:off x="2486025" y="1373188"/>
            <a:ext cx="676275" cy="104775"/>
            <a:chOff x="3334" y="2548"/>
            <a:chExt cx="850" cy="131"/>
          </a:xfrm>
        </p:grpSpPr>
        <p:sp>
          <p:nvSpPr>
            <p:cNvPr id="5202" name="Freeform 82"/>
            <p:cNvSpPr>
              <a:spLocks noChangeAspect="1"/>
            </p:cNvSpPr>
            <p:nvPr/>
          </p:nvSpPr>
          <p:spPr bwMode="auto">
            <a:xfrm>
              <a:off x="3334" y="2548"/>
              <a:ext cx="793" cy="131"/>
            </a:xfrm>
            <a:custGeom>
              <a:avLst/>
              <a:gdLst>
                <a:gd name="T0" fmla="*/ 0 w 793"/>
                <a:gd name="T1" fmla="*/ 66 h 131"/>
                <a:gd name="T2" fmla="*/ 56 w 793"/>
                <a:gd name="T3" fmla="*/ 9 h 131"/>
                <a:gd name="T4" fmla="*/ 170 w 793"/>
                <a:gd name="T5" fmla="*/ 122 h 131"/>
                <a:gd name="T6" fmla="*/ 283 w 793"/>
                <a:gd name="T7" fmla="*/ 9 h 131"/>
                <a:gd name="T8" fmla="*/ 397 w 793"/>
                <a:gd name="T9" fmla="*/ 122 h 131"/>
                <a:gd name="T10" fmla="*/ 510 w 793"/>
                <a:gd name="T11" fmla="*/ 9 h 131"/>
                <a:gd name="T12" fmla="*/ 623 w 793"/>
                <a:gd name="T13" fmla="*/ 122 h 131"/>
                <a:gd name="T14" fmla="*/ 680 w 793"/>
                <a:gd name="T15" fmla="*/ 66 h 131"/>
                <a:gd name="T16" fmla="*/ 793 w 793"/>
                <a:gd name="T17" fmla="*/ 6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3" h="131">
                  <a:moveTo>
                    <a:pt x="0" y="66"/>
                  </a:moveTo>
                  <a:cubicBezTo>
                    <a:pt x="14" y="33"/>
                    <a:pt x="28" y="0"/>
                    <a:pt x="56" y="9"/>
                  </a:cubicBezTo>
                  <a:cubicBezTo>
                    <a:pt x="84" y="18"/>
                    <a:pt x="132" y="122"/>
                    <a:pt x="170" y="122"/>
                  </a:cubicBezTo>
                  <a:cubicBezTo>
                    <a:pt x="208" y="122"/>
                    <a:pt x="245" y="9"/>
                    <a:pt x="283" y="9"/>
                  </a:cubicBezTo>
                  <a:cubicBezTo>
                    <a:pt x="321" y="9"/>
                    <a:pt x="359" y="122"/>
                    <a:pt x="397" y="122"/>
                  </a:cubicBezTo>
                  <a:cubicBezTo>
                    <a:pt x="435" y="122"/>
                    <a:pt x="472" y="9"/>
                    <a:pt x="510" y="9"/>
                  </a:cubicBezTo>
                  <a:cubicBezTo>
                    <a:pt x="548" y="9"/>
                    <a:pt x="595" y="113"/>
                    <a:pt x="623" y="122"/>
                  </a:cubicBezTo>
                  <a:cubicBezTo>
                    <a:pt x="651" y="131"/>
                    <a:pt x="652" y="75"/>
                    <a:pt x="680" y="66"/>
                  </a:cubicBezTo>
                  <a:cubicBezTo>
                    <a:pt x="708" y="57"/>
                    <a:pt x="774" y="66"/>
                    <a:pt x="793" y="66"/>
                  </a:cubicBezTo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0">
                    <a:gsLst>
                      <a:gs pos="0">
                        <a:srgbClr val="B2B2B2">
                          <a:alpha val="50000"/>
                        </a:srgbClr>
                      </a:gs>
                      <a:gs pos="50000">
                        <a:srgbClr val="B2B2B2">
                          <a:gamma/>
                          <a:tint val="33725"/>
                          <a:invGamma/>
                        </a:srgbClr>
                      </a:gs>
                      <a:gs pos="100000">
                        <a:srgbClr val="B2B2B2">
                          <a:alpha val="50000"/>
                        </a:srgbClr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03" name="Line 83"/>
            <p:cNvSpPr>
              <a:spLocks noChangeAspect="1" noChangeShapeType="1"/>
            </p:cNvSpPr>
            <p:nvPr/>
          </p:nvSpPr>
          <p:spPr bwMode="auto">
            <a:xfrm>
              <a:off x="4014" y="2614"/>
              <a:ext cx="170" cy="2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204" name="Text Box 84"/>
          <p:cNvSpPr txBox="1">
            <a:spLocks noChangeArrowheads="1"/>
          </p:cNvSpPr>
          <p:nvPr/>
        </p:nvSpPr>
        <p:spPr bwMode="auto">
          <a:xfrm>
            <a:off x="5724525" y="3429000"/>
            <a:ext cx="3168650" cy="302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2B2B2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>
                <a:solidFill>
                  <a:schemeClr val="hlink"/>
                </a:solidFill>
              </a:rPr>
              <a:t>3.31 µm (Mir Infrared):</a:t>
            </a:r>
          </a:p>
          <a:p>
            <a:r>
              <a:rPr lang="fr-FR" altLang="fr-FR">
                <a:solidFill>
                  <a:schemeClr val="hlink"/>
                </a:solidFill>
              </a:rPr>
              <a:t>. Fundamental vibration</a:t>
            </a:r>
          </a:p>
          <a:p>
            <a:r>
              <a:rPr lang="fr-FR" altLang="fr-FR">
                <a:solidFill>
                  <a:schemeClr val="hlink"/>
                </a:solidFill>
              </a:rPr>
              <a:t>. Maximum of absorption</a:t>
            </a:r>
          </a:p>
          <a:p>
            <a:endParaRPr lang="fr-FR" altLang="fr-FR"/>
          </a:p>
          <a:p>
            <a:r>
              <a:rPr lang="fr-FR" altLang="fr-FR">
                <a:solidFill>
                  <a:schemeClr val="hlink"/>
                </a:solidFill>
              </a:rPr>
              <a:t>2.31 µm:</a:t>
            </a:r>
          </a:p>
          <a:p>
            <a:r>
              <a:rPr lang="fr-FR" altLang="fr-FR"/>
              <a:t>. Linear combination of vibrations</a:t>
            </a:r>
          </a:p>
          <a:p>
            <a:r>
              <a:rPr lang="fr-FR" altLang="fr-FR"/>
              <a:t>. Absorption 40 times weaker</a:t>
            </a:r>
          </a:p>
          <a:p>
            <a:endParaRPr lang="fr-FR" altLang="fr-FR"/>
          </a:p>
          <a:p>
            <a:r>
              <a:rPr lang="fr-FR" altLang="fr-FR">
                <a:solidFill>
                  <a:schemeClr val="hlink"/>
                </a:solidFill>
              </a:rPr>
              <a:t>1.65 µm (Near Infrared):</a:t>
            </a:r>
          </a:p>
          <a:p>
            <a:r>
              <a:rPr lang="fr-FR" altLang="fr-FR"/>
              <a:t>. Overtone of 3.31 µm vibrations</a:t>
            </a:r>
          </a:p>
          <a:p>
            <a:r>
              <a:rPr lang="fr-FR" altLang="fr-FR"/>
              <a:t>. Absorption 200 times weaker</a:t>
            </a:r>
          </a:p>
          <a:p>
            <a:endParaRPr lang="fr-FR" altLang="fr-FR"/>
          </a:p>
        </p:txBody>
      </p:sp>
      <p:sp>
        <p:nvSpPr>
          <p:cNvPr id="5205" name="Rectangle 85"/>
          <p:cNvSpPr>
            <a:spLocks noChangeArrowheads="1"/>
          </p:cNvSpPr>
          <p:nvPr/>
        </p:nvSpPr>
        <p:spPr bwMode="auto">
          <a:xfrm>
            <a:off x="2555875" y="2636838"/>
            <a:ext cx="1216025" cy="5270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fr-FR" altLang="fr-FR" sz="1400">
                <a:solidFill>
                  <a:schemeClr val="hlink"/>
                </a:solidFill>
              </a:rPr>
              <a:t>Stretching</a:t>
            </a:r>
          </a:p>
          <a:p>
            <a:pPr algn="ctr"/>
            <a:r>
              <a:rPr lang="fr-FR" altLang="fr-FR" sz="1400">
                <a:solidFill>
                  <a:schemeClr val="hlink"/>
                </a:solidFill>
              </a:rPr>
              <a:t>+ Bending</a:t>
            </a:r>
          </a:p>
        </p:txBody>
      </p:sp>
      <p:sp>
        <p:nvSpPr>
          <p:cNvPr id="5206" name="Rectangle 86"/>
          <p:cNvSpPr>
            <a:spLocks noChangeArrowheads="1"/>
          </p:cNvSpPr>
          <p:nvPr/>
        </p:nvSpPr>
        <p:spPr bwMode="auto">
          <a:xfrm>
            <a:off x="4248150" y="2636838"/>
            <a:ext cx="1476375" cy="5270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fr-FR" altLang="fr-FR" sz="1400">
                <a:solidFill>
                  <a:schemeClr val="hlink"/>
                </a:solidFill>
              </a:rPr>
              <a:t>Stretching</a:t>
            </a:r>
          </a:p>
          <a:p>
            <a:pPr algn="ctr"/>
            <a:r>
              <a:rPr lang="fr-FR" altLang="fr-FR" sz="1400">
                <a:solidFill>
                  <a:schemeClr val="hlink"/>
                </a:solidFill>
              </a:rPr>
              <a:t>Fundamental</a:t>
            </a:r>
          </a:p>
        </p:txBody>
      </p:sp>
      <p:sp>
        <p:nvSpPr>
          <p:cNvPr id="5207" name="Rectangle 87"/>
          <p:cNvSpPr>
            <a:spLocks noChangeArrowheads="1"/>
          </p:cNvSpPr>
          <p:nvPr/>
        </p:nvSpPr>
        <p:spPr bwMode="auto">
          <a:xfrm>
            <a:off x="5940425" y="2636838"/>
            <a:ext cx="1476375" cy="5270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fr-FR" altLang="fr-FR" sz="1400">
                <a:solidFill>
                  <a:schemeClr val="hlink"/>
                </a:solidFill>
              </a:rPr>
              <a:t>Bending</a:t>
            </a:r>
          </a:p>
          <a:p>
            <a:pPr algn="ctr"/>
            <a:r>
              <a:rPr lang="fr-FR" altLang="fr-FR" sz="1400">
                <a:solidFill>
                  <a:schemeClr val="hlink"/>
                </a:solidFill>
              </a:rPr>
              <a:t>Fundamental</a:t>
            </a:r>
          </a:p>
        </p:txBody>
      </p:sp>
      <p:sp>
        <p:nvSpPr>
          <p:cNvPr id="5208" name="Oval 88"/>
          <p:cNvSpPr>
            <a:spLocks noChangeArrowheads="1"/>
          </p:cNvSpPr>
          <p:nvPr/>
        </p:nvSpPr>
        <p:spPr bwMode="auto">
          <a:xfrm>
            <a:off x="2952750" y="1536700"/>
            <a:ext cx="360363" cy="360363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grpSp>
        <p:nvGrpSpPr>
          <p:cNvPr id="5209" name="Group 89"/>
          <p:cNvGrpSpPr>
            <a:grpSpLocks/>
          </p:cNvGrpSpPr>
          <p:nvPr/>
        </p:nvGrpSpPr>
        <p:grpSpPr bwMode="auto">
          <a:xfrm rot="1200000">
            <a:off x="2501900" y="1536700"/>
            <a:ext cx="1260475" cy="360363"/>
            <a:chOff x="3843" y="1139"/>
            <a:chExt cx="794" cy="227"/>
          </a:xfrm>
        </p:grpSpPr>
        <p:sp>
          <p:nvSpPr>
            <p:cNvPr id="5210" name="Line 90"/>
            <p:cNvSpPr>
              <a:spLocks noChangeShapeType="1"/>
            </p:cNvSpPr>
            <p:nvPr/>
          </p:nvSpPr>
          <p:spPr bwMode="auto">
            <a:xfrm>
              <a:off x="4013" y="1253"/>
              <a:ext cx="45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11" name="Oval 91"/>
            <p:cNvSpPr>
              <a:spLocks noChangeArrowheads="1"/>
            </p:cNvSpPr>
            <p:nvPr/>
          </p:nvSpPr>
          <p:spPr bwMode="auto">
            <a:xfrm>
              <a:off x="3843" y="1139"/>
              <a:ext cx="227" cy="227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  <p:sp>
          <p:nvSpPr>
            <p:cNvPr id="5212" name="Oval 92"/>
            <p:cNvSpPr>
              <a:spLocks noChangeArrowheads="1"/>
            </p:cNvSpPr>
            <p:nvPr/>
          </p:nvSpPr>
          <p:spPr bwMode="auto">
            <a:xfrm>
              <a:off x="4410" y="1139"/>
              <a:ext cx="227" cy="227"/>
            </a:xfrm>
            <a:prstGeom prst="ellipse">
              <a:avLst/>
            </a:prstGeom>
            <a:solidFill>
              <a:srgbClr val="FFFFFF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r-FR"/>
            </a:p>
          </p:txBody>
        </p:sp>
      </p:grpSp>
      <p:grpSp>
        <p:nvGrpSpPr>
          <p:cNvPr id="5213" name="Group 93"/>
          <p:cNvGrpSpPr>
            <a:grpSpLocks noChangeAspect="1"/>
          </p:cNvGrpSpPr>
          <p:nvPr/>
        </p:nvGrpSpPr>
        <p:grpSpPr bwMode="auto">
          <a:xfrm rot="2700000">
            <a:off x="2487613" y="1373188"/>
            <a:ext cx="676275" cy="104775"/>
            <a:chOff x="3334" y="2548"/>
            <a:chExt cx="850" cy="131"/>
          </a:xfrm>
        </p:grpSpPr>
        <p:sp>
          <p:nvSpPr>
            <p:cNvPr id="5214" name="Freeform 94"/>
            <p:cNvSpPr>
              <a:spLocks noChangeAspect="1"/>
            </p:cNvSpPr>
            <p:nvPr/>
          </p:nvSpPr>
          <p:spPr bwMode="auto">
            <a:xfrm>
              <a:off x="3334" y="2548"/>
              <a:ext cx="793" cy="131"/>
            </a:xfrm>
            <a:custGeom>
              <a:avLst/>
              <a:gdLst>
                <a:gd name="T0" fmla="*/ 0 w 793"/>
                <a:gd name="T1" fmla="*/ 66 h 131"/>
                <a:gd name="T2" fmla="*/ 56 w 793"/>
                <a:gd name="T3" fmla="*/ 9 h 131"/>
                <a:gd name="T4" fmla="*/ 170 w 793"/>
                <a:gd name="T5" fmla="*/ 122 h 131"/>
                <a:gd name="T6" fmla="*/ 283 w 793"/>
                <a:gd name="T7" fmla="*/ 9 h 131"/>
                <a:gd name="T8" fmla="*/ 397 w 793"/>
                <a:gd name="T9" fmla="*/ 122 h 131"/>
                <a:gd name="T10" fmla="*/ 510 w 793"/>
                <a:gd name="T11" fmla="*/ 9 h 131"/>
                <a:gd name="T12" fmla="*/ 623 w 793"/>
                <a:gd name="T13" fmla="*/ 122 h 131"/>
                <a:gd name="T14" fmla="*/ 680 w 793"/>
                <a:gd name="T15" fmla="*/ 66 h 131"/>
                <a:gd name="T16" fmla="*/ 793 w 793"/>
                <a:gd name="T17" fmla="*/ 6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3" h="131">
                  <a:moveTo>
                    <a:pt x="0" y="66"/>
                  </a:moveTo>
                  <a:cubicBezTo>
                    <a:pt x="14" y="33"/>
                    <a:pt x="28" y="0"/>
                    <a:pt x="56" y="9"/>
                  </a:cubicBezTo>
                  <a:cubicBezTo>
                    <a:pt x="84" y="18"/>
                    <a:pt x="132" y="122"/>
                    <a:pt x="170" y="122"/>
                  </a:cubicBezTo>
                  <a:cubicBezTo>
                    <a:pt x="208" y="122"/>
                    <a:pt x="245" y="9"/>
                    <a:pt x="283" y="9"/>
                  </a:cubicBezTo>
                  <a:cubicBezTo>
                    <a:pt x="321" y="9"/>
                    <a:pt x="359" y="122"/>
                    <a:pt x="397" y="122"/>
                  </a:cubicBezTo>
                  <a:cubicBezTo>
                    <a:pt x="435" y="122"/>
                    <a:pt x="472" y="9"/>
                    <a:pt x="510" y="9"/>
                  </a:cubicBezTo>
                  <a:cubicBezTo>
                    <a:pt x="548" y="9"/>
                    <a:pt x="595" y="113"/>
                    <a:pt x="623" y="122"/>
                  </a:cubicBezTo>
                  <a:cubicBezTo>
                    <a:pt x="651" y="131"/>
                    <a:pt x="652" y="75"/>
                    <a:pt x="680" y="66"/>
                  </a:cubicBezTo>
                  <a:cubicBezTo>
                    <a:pt x="708" y="57"/>
                    <a:pt x="774" y="66"/>
                    <a:pt x="793" y="66"/>
                  </a:cubicBezTo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0">
                    <a:gsLst>
                      <a:gs pos="0">
                        <a:srgbClr val="B2B2B2">
                          <a:alpha val="50000"/>
                        </a:srgbClr>
                      </a:gs>
                      <a:gs pos="50000">
                        <a:srgbClr val="B2B2B2">
                          <a:gamma/>
                          <a:tint val="33725"/>
                          <a:invGamma/>
                        </a:srgbClr>
                      </a:gs>
                      <a:gs pos="100000">
                        <a:srgbClr val="B2B2B2">
                          <a:alpha val="50000"/>
                        </a:srgbClr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15" name="Line 95"/>
            <p:cNvSpPr>
              <a:spLocks noChangeAspect="1" noChangeShapeType="1"/>
            </p:cNvSpPr>
            <p:nvPr/>
          </p:nvSpPr>
          <p:spPr bwMode="auto">
            <a:xfrm>
              <a:off x="4014" y="2614"/>
              <a:ext cx="170" cy="2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216" name="Line 96"/>
          <p:cNvSpPr>
            <a:spLocks noChangeShapeType="1"/>
          </p:cNvSpPr>
          <p:nvPr/>
        </p:nvSpPr>
        <p:spPr bwMode="auto">
          <a:xfrm rot="5400000">
            <a:off x="2593181" y="1807369"/>
            <a:ext cx="10810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217" name="Oval 97"/>
          <p:cNvSpPr>
            <a:spLocks noChangeArrowheads="1"/>
          </p:cNvSpPr>
          <p:nvPr/>
        </p:nvSpPr>
        <p:spPr bwMode="auto">
          <a:xfrm>
            <a:off x="2952750" y="1087438"/>
            <a:ext cx="360363" cy="36036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218" name="Oval 98"/>
          <p:cNvSpPr>
            <a:spLocks noChangeArrowheads="1"/>
          </p:cNvSpPr>
          <p:nvPr/>
        </p:nvSpPr>
        <p:spPr bwMode="auto">
          <a:xfrm>
            <a:off x="2952750" y="1987550"/>
            <a:ext cx="360363" cy="3603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219" name="Rectangle 99"/>
          <p:cNvSpPr>
            <a:spLocks noChangeArrowheads="1"/>
          </p:cNvSpPr>
          <p:nvPr/>
        </p:nvSpPr>
        <p:spPr bwMode="auto">
          <a:xfrm>
            <a:off x="1258888" y="6332538"/>
            <a:ext cx="331311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1200" i="1" dirty="0"/>
              <a:t>(</a:t>
            </a:r>
            <a:r>
              <a:rPr lang="fr-FR" altLang="fr-FR" sz="1200" i="1" dirty="0" err="1"/>
              <a:t>Hitran</a:t>
            </a:r>
            <a:r>
              <a:rPr lang="fr-FR" altLang="fr-FR" sz="1200" i="1" dirty="0"/>
              <a:t> </a:t>
            </a:r>
            <a:r>
              <a:rPr lang="fr-FR" altLang="fr-FR" sz="1200" i="1" dirty="0" err="1"/>
              <a:t>database</a:t>
            </a:r>
            <a:r>
              <a:rPr lang="fr-FR" altLang="fr-FR" sz="1200" i="1" dirty="0"/>
              <a:t>)</a:t>
            </a:r>
            <a:endParaRPr lang="en-US" altLang="fr-FR" sz="1200" i="1" dirty="0"/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A37C85E5-4130-4B3C-A4C8-5E70C658B39E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222" name="Line 102"/>
          <p:cNvSpPr>
            <a:spLocks noChangeShapeType="1"/>
          </p:cNvSpPr>
          <p:nvPr/>
        </p:nvSpPr>
        <p:spPr bwMode="auto">
          <a:xfrm rot="5400000">
            <a:off x="791369" y="1807369"/>
            <a:ext cx="108108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223" name="Oval 103"/>
          <p:cNvSpPr>
            <a:spLocks noChangeArrowheads="1"/>
          </p:cNvSpPr>
          <p:nvPr/>
        </p:nvSpPr>
        <p:spPr bwMode="auto">
          <a:xfrm>
            <a:off x="1152525" y="1536700"/>
            <a:ext cx="360363" cy="360363"/>
          </a:xfrm>
          <a:prstGeom prst="ellipse">
            <a:avLst/>
          </a:prstGeom>
          <a:solidFill>
            <a:schemeClr val="tx1"/>
          </a:solidFill>
          <a:ln w="9525" algn="ctr">
            <a:solidFill>
              <a:schemeClr val="bg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224" name="Line 104"/>
          <p:cNvSpPr>
            <a:spLocks noChangeShapeType="1"/>
          </p:cNvSpPr>
          <p:nvPr/>
        </p:nvSpPr>
        <p:spPr bwMode="auto">
          <a:xfrm>
            <a:off x="971550" y="1717675"/>
            <a:ext cx="719138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225" name="Oval 105"/>
          <p:cNvSpPr>
            <a:spLocks noChangeArrowheads="1"/>
          </p:cNvSpPr>
          <p:nvPr/>
        </p:nvSpPr>
        <p:spPr bwMode="auto">
          <a:xfrm>
            <a:off x="701675" y="1536700"/>
            <a:ext cx="360363" cy="3603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226" name="Oval 106"/>
          <p:cNvSpPr>
            <a:spLocks noChangeArrowheads="1"/>
          </p:cNvSpPr>
          <p:nvPr/>
        </p:nvSpPr>
        <p:spPr bwMode="auto">
          <a:xfrm>
            <a:off x="1601788" y="1536700"/>
            <a:ext cx="360362" cy="3603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227" name="Oval 107"/>
          <p:cNvSpPr>
            <a:spLocks noChangeArrowheads="1"/>
          </p:cNvSpPr>
          <p:nvPr/>
        </p:nvSpPr>
        <p:spPr bwMode="auto">
          <a:xfrm>
            <a:off x="1150938" y="1087438"/>
            <a:ext cx="360362" cy="360362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228" name="Oval 108"/>
          <p:cNvSpPr>
            <a:spLocks noChangeArrowheads="1"/>
          </p:cNvSpPr>
          <p:nvPr/>
        </p:nvSpPr>
        <p:spPr bwMode="auto">
          <a:xfrm>
            <a:off x="1150938" y="1987550"/>
            <a:ext cx="360362" cy="360363"/>
          </a:xfrm>
          <a:prstGeom prst="ellipse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5229" name="Rectangle 109"/>
          <p:cNvSpPr>
            <a:spLocks noChangeArrowheads="1"/>
          </p:cNvSpPr>
          <p:nvPr/>
        </p:nvSpPr>
        <p:spPr bwMode="auto">
          <a:xfrm>
            <a:off x="0" y="908050"/>
            <a:ext cx="923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/>
              <a:t>1.65 µm</a:t>
            </a:r>
          </a:p>
        </p:txBody>
      </p:sp>
      <p:grpSp>
        <p:nvGrpSpPr>
          <p:cNvPr id="5230" name="Group 110"/>
          <p:cNvGrpSpPr>
            <a:grpSpLocks noChangeAspect="1"/>
          </p:cNvGrpSpPr>
          <p:nvPr/>
        </p:nvGrpSpPr>
        <p:grpSpPr bwMode="auto">
          <a:xfrm rot="2700000">
            <a:off x="685800" y="1373188"/>
            <a:ext cx="676275" cy="104775"/>
            <a:chOff x="3334" y="2548"/>
            <a:chExt cx="850" cy="131"/>
          </a:xfrm>
        </p:grpSpPr>
        <p:sp>
          <p:nvSpPr>
            <p:cNvPr id="5231" name="Freeform 111"/>
            <p:cNvSpPr>
              <a:spLocks noChangeAspect="1"/>
            </p:cNvSpPr>
            <p:nvPr/>
          </p:nvSpPr>
          <p:spPr bwMode="auto">
            <a:xfrm>
              <a:off x="3334" y="2548"/>
              <a:ext cx="793" cy="131"/>
            </a:xfrm>
            <a:custGeom>
              <a:avLst/>
              <a:gdLst>
                <a:gd name="T0" fmla="*/ 0 w 793"/>
                <a:gd name="T1" fmla="*/ 66 h 131"/>
                <a:gd name="T2" fmla="*/ 56 w 793"/>
                <a:gd name="T3" fmla="*/ 9 h 131"/>
                <a:gd name="T4" fmla="*/ 170 w 793"/>
                <a:gd name="T5" fmla="*/ 122 h 131"/>
                <a:gd name="T6" fmla="*/ 283 w 793"/>
                <a:gd name="T7" fmla="*/ 9 h 131"/>
                <a:gd name="T8" fmla="*/ 397 w 793"/>
                <a:gd name="T9" fmla="*/ 122 h 131"/>
                <a:gd name="T10" fmla="*/ 510 w 793"/>
                <a:gd name="T11" fmla="*/ 9 h 131"/>
                <a:gd name="T12" fmla="*/ 623 w 793"/>
                <a:gd name="T13" fmla="*/ 122 h 131"/>
                <a:gd name="T14" fmla="*/ 680 w 793"/>
                <a:gd name="T15" fmla="*/ 66 h 131"/>
                <a:gd name="T16" fmla="*/ 793 w 793"/>
                <a:gd name="T17" fmla="*/ 6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3" h="131">
                  <a:moveTo>
                    <a:pt x="0" y="66"/>
                  </a:moveTo>
                  <a:cubicBezTo>
                    <a:pt x="14" y="33"/>
                    <a:pt x="28" y="0"/>
                    <a:pt x="56" y="9"/>
                  </a:cubicBezTo>
                  <a:cubicBezTo>
                    <a:pt x="84" y="18"/>
                    <a:pt x="132" y="122"/>
                    <a:pt x="170" y="122"/>
                  </a:cubicBezTo>
                  <a:cubicBezTo>
                    <a:pt x="208" y="122"/>
                    <a:pt x="245" y="9"/>
                    <a:pt x="283" y="9"/>
                  </a:cubicBezTo>
                  <a:cubicBezTo>
                    <a:pt x="321" y="9"/>
                    <a:pt x="359" y="122"/>
                    <a:pt x="397" y="122"/>
                  </a:cubicBezTo>
                  <a:cubicBezTo>
                    <a:pt x="435" y="122"/>
                    <a:pt x="472" y="9"/>
                    <a:pt x="510" y="9"/>
                  </a:cubicBezTo>
                  <a:cubicBezTo>
                    <a:pt x="548" y="9"/>
                    <a:pt x="595" y="113"/>
                    <a:pt x="623" y="122"/>
                  </a:cubicBezTo>
                  <a:cubicBezTo>
                    <a:pt x="651" y="131"/>
                    <a:pt x="652" y="75"/>
                    <a:pt x="680" y="66"/>
                  </a:cubicBezTo>
                  <a:cubicBezTo>
                    <a:pt x="708" y="57"/>
                    <a:pt x="774" y="66"/>
                    <a:pt x="793" y="66"/>
                  </a:cubicBezTo>
                </a:path>
              </a:pathLst>
            </a:custGeom>
            <a:noFill/>
            <a:ln w="9525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gradFill rotWithShape="0">
                    <a:gsLst>
                      <a:gs pos="0">
                        <a:srgbClr val="B2B2B2">
                          <a:alpha val="50000"/>
                        </a:srgbClr>
                      </a:gs>
                      <a:gs pos="50000">
                        <a:srgbClr val="B2B2B2">
                          <a:gamma/>
                          <a:tint val="33725"/>
                          <a:invGamma/>
                        </a:srgbClr>
                      </a:gs>
                      <a:gs pos="100000">
                        <a:srgbClr val="B2B2B2">
                          <a:alpha val="50000"/>
                        </a:srgbClr>
                      </a:gs>
                    </a:gsLst>
                    <a:lin ang="5400000" scaled="1"/>
                  </a:gra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5232" name="Line 112"/>
            <p:cNvSpPr>
              <a:spLocks noChangeAspect="1" noChangeShapeType="1"/>
            </p:cNvSpPr>
            <p:nvPr/>
          </p:nvSpPr>
          <p:spPr bwMode="auto">
            <a:xfrm>
              <a:off x="4014" y="2614"/>
              <a:ext cx="170" cy="2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233" name="Rectangle 113"/>
          <p:cNvSpPr>
            <a:spLocks noChangeArrowheads="1"/>
          </p:cNvSpPr>
          <p:nvPr/>
        </p:nvSpPr>
        <p:spPr bwMode="auto">
          <a:xfrm>
            <a:off x="539750" y="2636838"/>
            <a:ext cx="1476375" cy="5270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2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fr-FR" altLang="fr-FR" sz="1400">
                <a:solidFill>
                  <a:schemeClr val="hlink"/>
                </a:solidFill>
              </a:rPr>
              <a:t>Stretching</a:t>
            </a:r>
          </a:p>
          <a:p>
            <a:pPr algn="ctr"/>
            <a:r>
              <a:rPr lang="fr-FR" altLang="fr-FR" sz="1400">
                <a:solidFill>
                  <a:schemeClr val="hlink"/>
                </a:solidFill>
              </a:rPr>
              <a:t>Overtone</a:t>
            </a:r>
          </a:p>
        </p:txBody>
      </p:sp>
      <p:sp>
        <p:nvSpPr>
          <p:cNvPr id="5234" name="Line 114"/>
          <p:cNvSpPr>
            <a:spLocks noChangeShapeType="1"/>
          </p:cNvSpPr>
          <p:nvPr/>
        </p:nvSpPr>
        <p:spPr bwMode="auto">
          <a:xfrm flipH="1">
            <a:off x="3995738" y="3141663"/>
            <a:ext cx="1979612" cy="1582737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72772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-0.039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 0.03935 " pathEditMode="relative" rAng="0" ptsTypes="AA">
                                      <p:cBhvr>
                                        <p:cTn id="8" dur="2000" spd="-100000" fill="hold"/>
                                        <p:tgtEl>
                                          <p:spTgt spid="5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400000">
                                      <p:cBhvr>
                                        <p:cTn id="10" dur="2000" fill="hold"/>
                                        <p:tgtEl>
                                          <p:spTgt spid="518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12" dur="2000" fill="hold"/>
                                        <p:tgtEl>
                                          <p:spTgt spid="51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4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 -0.0391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400000">
                                      <p:cBhvr>
                                        <p:cTn id="16" dur="2000" fill="hold"/>
                                        <p:tgtEl>
                                          <p:spTgt spid="520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-0.0393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2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 0.03935 " pathEditMode="relative" rAng="0" ptsTypes="AA">
                                      <p:cBhvr>
                                        <p:cTn id="20" dur="2000" spd="-100000" fill="hold"/>
                                        <p:tgtEl>
                                          <p:spTgt spid="52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4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 -0.0391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52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85185E-6 L 0 -0.03935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52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5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 0.03935 " pathEditMode="relative" rAng="0" ptsTypes="AA">
                                      <p:cBhvr>
                                        <p:cTn id="26" dur="1000" spd="-100000" fill="hold"/>
                                        <p:tgtEl>
                                          <p:spTgt spid="52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6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 -0.03912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5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3" grpId="0" animBg="1"/>
      <p:bldP spid="5178" grpId="0" animBg="1"/>
      <p:bldP spid="5179" grpId="0" animBg="1"/>
      <p:bldP spid="5216" grpId="0" animBg="1"/>
      <p:bldP spid="5217" grpId="0" animBg="1"/>
      <p:bldP spid="5218" grpId="0" animBg="1"/>
      <p:bldP spid="5222" grpId="0" animBg="1"/>
      <p:bldP spid="5227" grpId="0" animBg="1"/>
      <p:bldP spid="52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19138"/>
          </a:xfr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fr-FR" smtClean="0"/>
              <a:t>Some interesting ranges for other hydrocarbons </a:t>
            </a:r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B7CD122-383E-45E2-985D-FD8D06E0EC68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981075"/>
            <a:ext cx="5995987" cy="360045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6156325" y="1125538"/>
            <a:ext cx="2987675" cy="3300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2B2B2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>
                <a:solidFill>
                  <a:srgbClr val="0000FF"/>
                </a:solidFill>
              </a:rPr>
              <a:t>Methane:</a:t>
            </a:r>
          </a:p>
          <a:p>
            <a:r>
              <a:rPr lang="fr-FR" altLang="fr-FR"/>
              <a:t>Peak at 3.31 µm</a:t>
            </a:r>
          </a:p>
          <a:p>
            <a:endParaRPr lang="fr-FR" altLang="fr-FR"/>
          </a:p>
          <a:p>
            <a:r>
              <a:rPr lang="fr-FR" altLang="fr-FR">
                <a:solidFill>
                  <a:srgbClr val="008000"/>
                </a:solidFill>
              </a:rPr>
              <a:t>Ethane:</a:t>
            </a:r>
          </a:p>
          <a:p>
            <a:r>
              <a:rPr lang="fr-FR" altLang="fr-FR"/>
              <a:t>Half maxima at 3.28 µm</a:t>
            </a:r>
          </a:p>
          <a:p>
            <a:r>
              <a:rPr lang="fr-FR" altLang="fr-FR"/>
              <a:t>                  and 3.49 µm</a:t>
            </a:r>
          </a:p>
          <a:p>
            <a:endParaRPr lang="fr-FR" altLang="fr-FR">
              <a:solidFill>
                <a:srgbClr val="008000"/>
              </a:solidFill>
            </a:endParaRPr>
          </a:p>
          <a:p>
            <a:r>
              <a:rPr lang="fr-FR" altLang="fr-FR">
                <a:solidFill>
                  <a:srgbClr val="FF9933"/>
                </a:solidFill>
              </a:rPr>
              <a:t>Propane:</a:t>
            </a:r>
          </a:p>
          <a:p>
            <a:r>
              <a:rPr lang="fr-FR" altLang="fr-FR"/>
              <a:t>Half maxima at</a:t>
            </a:r>
            <a:r>
              <a:rPr lang="fr-FR" altLang="fr-FR" sz="1800"/>
              <a:t> </a:t>
            </a:r>
            <a:r>
              <a:rPr lang="fr-FR" altLang="fr-FR"/>
              <a:t>3.31 µm</a:t>
            </a:r>
          </a:p>
          <a:p>
            <a:r>
              <a:rPr lang="fr-FR" altLang="fr-FR"/>
              <a:t>                     and 3.51 µm</a:t>
            </a:r>
          </a:p>
          <a:p>
            <a:endParaRPr lang="fr-FR" altLang="fr-FR"/>
          </a:p>
          <a:p>
            <a:r>
              <a:rPr lang="fr-FR" altLang="fr-FR">
                <a:solidFill>
                  <a:srgbClr val="FF0000"/>
                </a:solidFill>
              </a:rPr>
              <a:t>Acetylene:</a:t>
            </a:r>
          </a:p>
          <a:p>
            <a:r>
              <a:rPr lang="fr-FR" altLang="fr-FR"/>
              <a:t>2 peaks at 3.03 and 3.06 µm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50825" y="4581525"/>
            <a:ext cx="58340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fr-FR" altLang="fr-FR" sz="1200" i="1"/>
              <a:t>(Chemistry WebBook, NIST)</a:t>
            </a:r>
            <a:endParaRPr lang="en-US" altLang="fr-FR" sz="1200" i="1"/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1901825" y="5229225"/>
            <a:ext cx="5340350" cy="33655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fr-FR">
                <a:solidFill>
                  <a:schemeClr val="bg1"/>
                </a:solidFill>
                <a:cs typeface="Arial" charset="0"/>
              </a:rPr>
              <a:t>The 3.0-3.1 µm range is interesting for Acetylene sensing</a:t>
            </a: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1844675" y="5805488"/>
            <a:ext cx="5454650" cy="3365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fr-FR">
                <a:solidFill>
                  <a:schemeClr val="bg1"/>
                </a:solidFill>
              </a:rPr>
              <a:t>The 3.3-3.4 µm range is interesting for natural gas sensing</a:t>
            </a:r>
          </a:p>
        </p:txBody>
      </p:sp>
    </p:spTree>
    <p:extLst>
      <p:ext uri="{BB962C8B-B14F-4D97-AF65-F5344CB8AC3E}">
        <p14:creationId xmlns:p14="http://schemas.microsoft.com/office/powerpoint/2010/main" xmlns="" val="388445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fr-FR" sz="2800" dirty="0" smtClean="0">
                <a:solidFill>
                  <a:schemeClr val="bg1"/>
                </a:solidFill>
                <a:latin typeface="Calibri" pitchFamily="34" charset="0"/>
              </a:rPr>
              <a:t>A History of </a:t>
            </a:r>
            <a:r>
              <a:rPr lang="en-US" altLang="fr-FR" sz="2800" dirty="0" err="1" smtClean="0">
                <a:solidFill>
                  <a:schemeClr val="bg1"/>
                </a:solidFill>
                <a:latin typeface="Calibri" pitchFamily="34" charset="0"/>
              </a:rPr>
              <a:t>GaInAsSb</a:t>
            </a:r>
            <a:r>
              <a:rPr lang="en-US" altLang="fr-FR" sz="2800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n-US" altLang="fr-FR" sz="2800" dirty="0" err="1" smtClean="0">
                <a:solidFill>
                  <a:schemeClr val="bg1"/>
                </a:solidFill>
                <a:latin typeface="Calibri" pitchFamily="34" charset="0"/>
              </a:rPr>
              <a:t>AlGa</a:t>
            </a:r>
            <a:r>
              <a:rPr lang="en-US" altLang="fr-FR" sz="2800" dirty="0" smtClean="0">
                <a:solidFill>
                  <a:schemeClr val="bg1"/>
                </a:solidFill>
                <a:latin typeface="Calibri" pitchFamily="34" charset="0"/>
              </a:rPr>
              <a:t>(In)</a:t>
            </a:r>
            <a:r>
              <a:rPr lang="en-US" altLang="fr-FR" sz="2800" dirty="0" err="1" smtClean="0">
                <a:solidFill>
                  <a:schemeClr val="bg1"/>
                </a:solidFill>
                <a:latin typeface="Calibri" pitchFamily="34" charset="0"/>
              </a:rPr>
              <a:t>AsSb</a:t>
            </a:r>
            <a:r>
              <a:rPr lang="en-US" altLang="fr-FR" sz="2800" dirty="0" smtClean="0">
                <a:solidFill>
                  <a:schemeClr val="bg1"/>
                </a:solidFill>
                <a:latin typeface="Calibri" pitchFamily="34" charset="0"/>
              </a:rPr>
              <a:t> Laser diodes</a:t>
            </a:r>
            <a:endParaRPr lang="fr-FR" altLang="fr-FR" sz="28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EC07837-CE5A-4C9B-88C5-8F727355BFAE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6300" name="Text Box 44"/>
          <p:cNvSpPr txBox="1">
            <a:spLocks noChangeArrowheads="1"/>
          </p:cNvSpPr>
          <p:nvPr/>
        </p:nvSpPr>
        <p:spPr bwMode="auto">
          <a:xfrm>
            <a:off x="8351838" y="6400800"/>
            <a:ext cx="63023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B2B2B2">
                        <a:alpha val="50000"/>
                      </a:srgbClr>
                    </a:gs>
                    <a:gs pos="50000">
                      <a:srgbClr val="B2B2B2">
                        <a:gamma/>
                        <a:tint val="33725"/>
                        <a:invGamma/>
                      </a:srgbClr>
                    </a:gs>
                    <a:gs pos="100000">
                      <a:srgbClr val="B2B2B2">
                        <a:alpha val="50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en-US" altLang="fr-FR" sz="1800"/>
          </a:p>
        </p:txBody>
      </p:sp>
      <p:sp>
        <p:nvSpPr>
          <p:cNvPr id="7" name="Rectangle 29"/>
          <p:cNvSpPr>
            <a:spLocks noChangeArrowheads="1"/>
          </p:cNvSpPr>
          <p:nvPr/>
        </p:nvSpPr>
        <p:spPr bwMode="auto">
          <a:xfrm>
            <a:off x="250825" y="931863"/>
            <a:ext cx="6581353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B2B2B2">
                        <a:alpha val="50000"/>
                      </a:srgbClr>
                    </a:gs>
                    <a:gs pos="50000">
                      <a:srgbClr val="B2B2B2">
                        <a:gamma/>
                        <a:tint val="33725"/>
                        <a:invGamma/>
                      </a:srgbClr>
                    </a:gs>
                    <a:gs pos="100000">
                      <a:srgbClr val="B2B2B2">
                        <a:alpha val="50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dirty="0">
                <a:solidFill>
                  <a:srgbClr val="0000FF"/>
                </a:solidFill>
                <a:latin typeface="+mn-lt"/>
              </a:rPr>
              <a:t>1980: </a:t>
            </a:r>
            <a:r>
              <a:rPr lang="fr-FR" altLang="fr-FR" dirty="0" smtClean="0">
                <a:latin typeface="+mn-lt"/>
              </a:rPr>
              <a:t>DH laser at </a:t>
            </a:r>
            <a:r>
              <a:rPr lang="fr-FR" altLang="fr-FR" dirty="0">
                <a:solidFill>
                  <a:srgbClr val="0000FF"/>
                </a:solidFill>
                <a:latin typeface="+mn-lt"/>
              </a:rPr>
              <a:t>1.8 µm</a:t>
            </a:r>
            <a:r>
              <a:rPr lang="fr-FR" altLang="fr-FR" dirty="0">
                <a:latin typeface="+mn-lt"/>
              </a:rPr>
              <a:t> in </a:t>
            </a:r>
            <a:r>
              <a:rPr lang="fr-FR" altLang="fr-FR" dirty="0" err="1">
                <a:latin typeface="+mn-lt"/>
              </a:rPr>
              <a:t>pulsed</a:t>
            </a:r>
            <a:r>
              <a:rPr lang="fr-FR" altLang="fr-FR" dirty="0">
                <a:latin typeface="+mn-lt"/>
              </a:rPr>
              <a:t> mode at 20°C  (NTT, S. </a:t>
            </a:r>
            <a:r>
              <a:rPr lang="fr-FR" altLang="fr-FR" dirty="0" err="1">
                <a:latin typeface="+mn-lt"/>
              </a:rPr>
              <a:t>Kobayashi</a:t>
            </a:r>
            <a:r>
              <a:rPr lang="fr-FR" altLang="fr-FR" dirty="0">
                <a:latin typeface="+mn-lt"/>
              </a:rPr>
              <a:t>)</a:t>
            </a:r>
          </a:p>
          <a:p>
            <a:r>
              <a:rPr lang="fr-FR" altLang="fr-FR" dirty="0">
                <a:solidFill>
                  <a:srgbClr val="0000FF"/>
                </a:solidFill>
                <a:latin typeface="+mn-lt"/>
              </a:rPr>
              <a:t>1988:</a:t>
            </a:r>
            <a:r>
              <a:rPr lang="fr-FR" altLang="fr-FR" dirty="0">
                <a:latin typeface="+mn-lt"/>
              </a:rPr>
              <a:t> </a:t>
            </a:r>
            <a:r>
              <a:rPr lang="fr-FR" altLang="fr-FR" dirty="0" smtClean="0">
                <a:latin typeface="+mn-lt"/>
              </a:rPr>
              <a:t>DH laser at </a:t>
            </a:r>
            <a:r>
              <a:rPr lang="fr-FR" altLang="fr-FR" dirty="0">
                <a:solidFill>
                  <a:srgbClr val="0000FF"/>
                </a:solidFill>
                <a:latin typeface="+mn-lt"/>
              </a:rPr>
              <a:t>2.0 µm</a:t>
            </a:r>
            <a:r>
              <a:rPr lang="fr-FR" altLang="fr-FR" dirty="0">
                <a:latin typeface="+mn-lt"/>
              </a:rPr>
              <a:t> in </a:t>
            </a:r>
            <a:r>
              <a:rPr lang="fr-FR" altLang="fr-FR" dirty="0" err="1">
                <a:latin typeface="+mn-lt"/>
              </a:rPr>
              <a:t>cw</a:t>
            </a:r>
            <a:r>
              <a:rPr lang="fr-FR" altLang="fr-FR" dirty="0">
                <a:latin typeface="+mn-lt"/>
              </a:rPr>
              <a:t> mode at 20°C (</a:t>
            </a:r>
            <a:r>
              <a:rPr lang="fr-FR" altLang="fr-FR" dirty="0" err="1">
                <a:latin typeface="+mn-lt"/>
              </a:rPr>
              <a:t>Ioffe</a:t>
            </a:r>
            <a:r>
              <a:rPr lang="fr-FR" altLang="fr-FR" dirty="0">
                <a:latin typeface="+mn-lt"/>
              </a:rPr>
              <a:t>, A. </a:t>
            </a:r>
            <a:r>
              <a:rPr lang="fr-FR" altLang="fr-FR" dirty="0" err="1">
                <a:latin typeface="+mn-lt"/>
              </a:rPr>
              <a:t>Baranov</a:t>
            </a:r>
            <a:r>
              <a:rPr lang="fr-FR" altLang="fr-FR" dirty="0">
                <a:latin typeface="+mn-lt"/>
              </a:rPr>
              <a:t>)</a:t>
            </a:r>
          </a:p>
          <a:p>
            <a:r>
              <a:rPr lang="fr-FR" altLang="fr-FR" dirty="0">
                <a:solidFill>
                  <a:srgbClr val="0000FF"/>
                </a:solidFill>
                <a:latin typeface="+mn-lt"/>
              </a:rPr>
              <a:t>1988:</a:t>
            </a:r>
            <a:r>
              <a:rPr lang="fr-FR" altLang="fr-FR" dirty="0">
                <a:latin typeface="+mn-lt"/>
              </a:rPr>
              <a:t> </a:t>
            </a:r>
            <a:r>
              <a:rPr lang="fr-FR" altLang="fr-FR" dirty="0" smtClean="0">
                <a:latin typeface="+mn-lt"/>
              </a:rPr>
              <a:t>DH laser at </a:t>
            </a:r>
            <a:r>
              <a:rPr lang="fr-FR" altLang="fr-FR" dirty="0">
                <a:solidFill>
                  <a:srgbClr val="0000FF"/>
                </a:solidFill>
                <a:latin typeface="+mn-lt"/>
              </a:rPr>
              <a:t>2.34 µm</a:t>
            </a:r>
            <a:r>
              <a:rPr lang="fr-FR" altLang="fr-FR" dirty="0">
                <a:latin typeface="+mn-lt"/>
              </a:rPr>
              <a:t> in </a:t>
            </a:r>
            <a:r>
              <a:rPr lang="fr-FR" altLang="fr-FR" dirty="0" err="1">
                <a:latin typeface="+mn-lt"/>
              </a:rPr>
              <a:t>cw</a:t>
            </a:r>
            <a:r>
              <a:rPr lang="fr-FR" altLang="fr-FR" dirty="0">
                <a:latin typeface="+mn-lt"/>
              </a:rPr>
              <a:t> mode at 20°C (</a:t>
            </a:r>
            <a:r>
              <a:rPr lang="fr-FR" altLang="fr-FR" dirty="0" err="1">
                <a:latin typeface="+mn-lt"/>
              </a:rPr>
              <a:t>Lebedev</a:t>
            </a:r>
            <a:r>
              <a:rPr lang="fr-FR" altLang="fr-FR" dirty="0">
                <a:latin typeface="+mn-lt"/>
              </a:rPr>
              <a:t>, A. </a:t>
            </a:r>
            <a:r>
              <a:rPr lang="fr-FR" altLang="fr-FR" dirty="0" err="1">
                <a:latin typeface="+mn-lt"/>
              </a:rPr>
              <a:t>Bochkarev</a:t>
            </a:r>
            <a:r>
              <a:rPr lang="fr-FR" altLang="fr-FR" dirty="0">
                <a:latin typeface="+mn-lt"/>
              </a:rPr>
              <a:t>)</a:t>
            </a:r>
          </a:p>
          <a:p>
            <a:r>
              <a:rPr lang="fr-FR" altLang="fr-FR" dirty="0">
                <a:solidFill>
                  <a:srgbClr val="0000FF"/>
                </a:solidFill>
                <a:latin typeface="+mn-lt"/>
              </a:rPr>
              <a:t>2004:</a:t>
            </a:r>
            <a:r>
              <a:rPr lang="fr-FR" altLang="fr-FR" dirty="0">
                <a:latin typeface="+mn-lt"/>
              </a:rPr>
              <a:t> </a:t>
            </a:r>
            <a:r>
              <a:rPr lang="fr-FR" altLang="fr-FR" dirty="0" smtClean="0">
                <a:latin typeface="+mn-lt"/>
              </a:rPr>
              <a:t>QW laser at </a:t>
            </a:r>
            <a:r>
              <a:rPr lang="fr-FR" altLang="fr-FR" dirty="0">
                <a:solidFill>
                  <a:srgbClr val="0000FF"/>
                </a:solidFill>
                <a:latin typeface="+mn-lt"/>
              </a:rPr>
              <a:t>3.04 µm</a:t>
            </a:r>
            <a:r>
              <a:rPr lang="fr-FR" altLang="fr-FR" dirty="0">
                <a:latin typeface="+mn-lt"/>
              </a:rPr>
              <a:t> in </a:t>
            </a:r>
            <a:r>
              <a:rPr lang="fr-FR" altLang="fr-FR" dirty="0" err="1">
                <a:latin typeface="+mn-lt"/>
              </a:rPr>
              <a:t>cw</a:t>
            </a:r>
            <a:r>
              <a:rPr lang="fr-FR" altLang="fr-FR" dirty="0">
                <a:latin typeface="+mn-lt"/>
              </a:rPr>
              <a:t> mode at 20°C (</a:t>
            </a:r>
            <a:r>
              <a:rPr lang="fr-FR" altLang="fr-FR" dirty="0" err="1">
                <a:latin typeface="+mn-lt"/>
              </a:rPr>
              <a:t>Univ</a:t>
            </a:r>
            <a:r>
              <a:rPr lang="fr-FR" altLang="fr-FR" dirty="0">
                <a:latin typeface="+mn-lt"/>
              </a:rPr>
              <a:t>. Munich, C. Lin)</a:t>
            </a:r>
          </a:p>
          <a:p>
            <a:r>
              <a:rPr lang="fr-FR" altLang="fr-FR" dirty="0">
                <a:solidFill>
                  <a:srgbClr val="0000FF"/>
                </a:solidFill>
                <a:latin typeface="+mn-lt"/>
              </a:rPr>
              <a:t>2005:</a:t>
            </a:r>
            <a:r>
              <a:rPr lang="fr-FR" altLang="fr-FR" dirty="0">
                <a:latin typeface="+mn-lt"/>
              </a:rPr>
              <a:t> </a:t>
            </a:r>
            <a:r>
              <a:rPr lang="fr-FR" altLang="fr-FR" dirty="0" smtClean="0">
                <a:latin typeface="+mn-lt"/>
              </a:rPr>
              <a:t>QW laser at </a:t>
            </a:r>
            <a:r>
              <a:rPr lang="fr-FR" altLang="fr-FR" dirty="0">
                <a:solidFill>
                  <a:srgbClr val="0000FF"/>
                </a:solidFill>
                <a:latin typeface="+mn-lt"/>
              </a:rPr>
              <a:t>3.26 µm</a:t>
            </a:r>
            <a:r>
              <a:rPr lang="fr-FR" altLang="fr-FR" dirty="0">
                <a:latin typeface="+mn-lt"/>
              </a:rPr>
              <a:t> in </a:t>
            </a:r>
            <a:r>
              <a:rPr lang="fr-FR" altLang="fr-FR" dirty="0" err="1">
                <a:latin typeface="+mn-lt"/>
              </a:rPr>
              <a:t>pulsed</a:t>
            </a:r>
            <a:r>
              <a:rPr lang="fr-FR" altLang="fr-FR" dirty="0">
                <a:latin typeface="+mn-lt"/>
              </a:rPr>
              <a:t> mode at 20°C (</a:t>
            </a:r>
            <a:r>
              <a:rPr lang="fr-FR" altLang="fr-FR" dirty="0" err="1">
                <a:latin typeface="+mn-lt"/>
              </a:rPr>
              <a:t>Univ</a:t>
            </a:r>
            <a:r>
              <a:rPr lang="fr-FR" altLang="fr-FR" dirty="0">
                <a:latin typeface="+mn-lt"/>
              </a:rPr>
              <a:t>. Munich, M. Grau)</a:t>
            </a:r>
          </a:p>
          <a:p>
            <a:r>
              <a:rPr lang="fr-FR" altLang="fr-FR" dirty="0">
                <a:solidFill>
                  <a:schemeClr val="hlink"/>
                </a:solidFill>
                <a:latin typeface="+mn-lt"/>
              </a:rPr>
              <a:t>2010:</a:t>
            </a:r>
            <a:r>
              <a:rPr lang="fr-FR" altLang="fr-FR" dirty="0">
                <a:latin typeface="+mn-lt"/>
              </a:rPr>
              <a:t> </a:t>
            </a:r>
            <a:r>
              <a:rPr lang="fr-FR" altLang="fr-FR" dirty="0" smtClean="0">
                <a:latin typeface="+mn-lt"/>
              </a:rPr>
              <a:t>QW laser at </a:t>
            </a:r>
            <a:r>
              <a:rPr lang="fr-FR" altLang="fr-FR" dirty="0">
                <a:solidFill>
                  <a:schemeClr val="hlink"/>
                </a:solidFill>
                <a:latin typeface="+mn-lt"/>
              </a:rPr>
              <a:t>3.40 µm</a:t>
            </a:r>
            <a:r>
              <a:rPr lang="fr-FR" altLang="fr-FR" dirty="0">
                <a:latin typeface="+mn-lt"/>
              </a:rPr>
              <a:t> in </a:t>
            </a:r>
            <a:r>
              <a:rPr lang="fr-FR" altLang="fr-FR" dirty="0" err="1">
                <a:latin typeface="+mn-lt"/>
              </a:rPr>
              <a:t>cw</a:t>
            </a:r>
            <a:r>
              <a:rPr lang="fr-FR" altLang="fr-FR" dirty="0">
                <a:latin typeface="+mn-lt"/>
              </a:rPr>
              <a:t> mode at 20°C (S. </a:t>
            </a:r>
            <a:r>
              <a:rPr lang="fr-FR" altLang="fr-FR" dirty="0" err="1">
                <a:latin typeface="+mn-lt"/>
              </a:rPr>
              <a:t>Univ</a:t>
            </a:r>
            <a:r>
              <a:rPr lang="fr-FR" altLang="fr-FR" dirty="0">
                <a:latin typeface="+mn-lt"/>
              </a:rPr>
              <a:t>. New York, T. </a:t>
            </a:r>
            <a:r>
              <a:rPr lang="fr-FR" altLang="fr-FR" dirty="0" err="1">
                <a:latin typeface="+mn-lt"/>
              </a:rPr>
              <a:t>Hosoda</a:t>
            </a:r>
            <a:r>
              <a:rPr lang="fr-FR" altLang="fr-FR" dirty="0">
                <a:latin typeface="+mn-lt"/>
              </a:rPr>
              <a:t>)</a:t>
            </a:r>
          </a:p>
          <a:p>
            <a:endParaRPr lang="fr-FR" altLang="fr-FR" dirty="0"/>
          </a:p>
        </p:txBody>
      </p:sp>
      <p:sp>
        <p:nvSpPr>
          <p:cNvPr id="8" name="Rectangle 32"/>
          <p:cNvSpPr>
            <a:spLocks noChangeArrowheads="1"/>
          </p:cNvSpPr>
          <p:nvPr/>
        </p:nvSpPr>
        <p:spPr bwMode="auto">
          <a:xfrm>
            <a:off x="279799" y="4868863"/>
            <a:ext cx="139461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B2B2B2">
                        <a:alpha val="50000"/>
                      </a:srgbClr>
                    </a:gs>
                    <a:gs pos="50000">
                      <a:srgbClr val="B2B2B2">
                        <a:gamma/>
                        <a:tint val="33725"/>
                        <a:invGamma/>
                      </a:srgbClr>
                    </a:gs>
                    <a:gs pos="100000">
                      <a:srgbClr val="B2B2B2">
                        <a:alpha val="50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 sz="1400" i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Soichi</a:t>
            </a:r>
            <a:r>
              <a:rPr lang="fr-FR" altLang="fr-FR" sz="1400" i="1" dirty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 </a:t>
            </a:r>
            <a:r>
              <a:rPr lang="fr-FR" altLang="fr-FR" sz="1400" i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rPr>
              <a:t>Kobayashi</a:t>
            </a:r>
            <a:endParaRPr lang="fr-FR" altLang="fr-FR" sz="1400" i="1" dirty="0">
              <a:effectLst>
                <a:outerShdw blurRad="38100" dist="38100" dir="2700000" algn="tl">
                  <a:srgbClr val="FFFFFF"/>
                </a:outerShdw>
              </a:effectLst>
              <a:latin typeface="+mn-lt"/>
            </a:endParaRPr>
          </a:p>
        </p:txBody>
      </p:sp>
      <p:graphicFrame>
        <p:nvGraphicFramePr>
          <p:cNvPr id="14" name="Graphique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69180781"/>
              </p:ext>
            </p:extLst>
          </p:nvPr>
        </p:nvGraphicFramePr>
        <p:xfrm>
          <a:off x="1985325" y="2565625"/>
          <a:ext cx="50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Line 31"/>
          <p:cNvSpPr>
            <a:spLocks noChangeShapeType="1"/>
          </p:cNvSpPr>
          <p:nvPr/>
        </p:nvSpPr>
        <p:spPr bwMode="auto">
          <a:xfrm>
            <a:off x="1331913" y="4365625"/>
            <a:ext cx="1944687" cy="672515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/>
          </a:p>
        </p:txBody>
      </p:sp>
      <p:pic>
        <p:nvPicPr>
          <p:cNvPr id="11" name="Picture 30" descr="soichi_kobayash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288" y="3429000"/>
            <a:ext cx="1095375" cy="12096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35"/>
          <p:cNvSpPr>
            <a:spLocks noChangeArrowheads="1"/>
          </p:cNvSpPr>
          <p:nvPr/>
        </p:nvSpPr>
        <p:spPr bwMode="auto">
          <a:xfrm>
            <a:off x="139536" y="6369427"/>
            <a:ext cx="8864927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fr-FR" dirty="0" smtClean="0">
                <a:solidFill>
                  <a:schemeClr val="bg1"/>
                </a:solidFill>
                <a:cs typeface="Arial" charset="0"/>
              </a:rPr>
              <a:t>The history of mid-infrared laser diodes can be summarized as a race toward long wavelengths </a:t>
            </a:r>
            <a:endParaRPr lang="en-US" altLang="fr-FR" dirty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19138"/>
          </a:xfr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fr-FR" dirty="0" smtClean="0"/>
              <a:t>Mid Infrared lasers: Spectroscopic applications</a:t>
            </a:r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44AFE4EA-BFE8-4E8C-B0C9-5BFB66056CDE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5780" name="Rectangle 4"/>
          <p:cNvSpPr>
            <a:spLocks noChangeArrowheads="1"/>
          </p:cNvSpPr>
          <p:nvPr/>
        </p:nvSpPr>
        <p:spPr bwMode="auto">
          <a:xfrm>
            <a:off x="0" y="1130300"/>
            <a:ext cx="2257425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dirty="0" smtClean="0">
                <a:solidFill>
                  <a:srgbClr val="0000FF"/>
                </a:solidFill>
              </a:rPr>
              <a:t>QW DFB </a:t>
            </a:r>
            <a:r>
              <a:rPr lang="fr-FR" altLang="fr-FR" dirty="0">
                <a:solidFill>
                  <a:srgbClr val="0000FF"/>
                </a:solidFill>
              </a:rPr>
              <a:t>at 3.06 µm:</a:t>
            </a:r>
          </a:p>
          <a:p>
            <a:r>
              <a:rPr lang="fr-FR" altLang="fr-FR" dirty="0"/>
              <a:t>For </a:t>
            </a:r>
            <a:r>
              <a:rPr lang="fr-FR" altLang="fr-FR" dirty="0" err="1"/>
              <a:t>measuring</a:t>
            </a:r>
            <a:r>
              <a:rPr lang="fr-FR" altLang="fr-FR" dirty="0"/>
              <a:t> C</a:t>
            </a:r>
            <a:r>
              <a:rPr lang="fr-FR" altLang="fr-FR" baseline="-25000" dirty="0"/>
              <a:t>2</a:t>
            </a:r>
            <a:r>
              <a:rPr lang="fr-FR" altLang="fr-FR" dirty="0"/>
              <a:t>H</a:t>
            </a:r>
            <a:r>
              <a:rPr lang="fr-FR" altLang="fr-FR" baseline="-25000" dirty="0"/>
              <a:t>2</a:t>
            </a:r>
            <a:r>
              <a:rPr lang="fr-FR" altLang="fr-FR" dirty="0"/>
              <a:t> in C</a:t>
            </a:r>
            <a:r>
              <a:rPr lang="fr-FR" altLang="fr-FR" baseline="-25000" dirty="0"/>
              <a:t>2</a:t>
            </a:r>
            <a:r>
              <a:rPr lang="fr-FR" altLang="fr-FR" dirty="0"/>
              <a:t>H</a:t>
            </a:r>
            <a:r>
              <a:rPr lang="fr-FR" altLang="fr-FR" baseline="-25000" dirty="0"/>
              <a:t>4</a:t>
            </a:r>
          </a:p>
          <a:p>
            <a:r>
              <a:rPr lang="fr-FR" altLang="fr-FR" dirty="0"/>
              <a:t>(</a:t>
            </a:r>
            <a:r>
              <a:rPr lang="fr-FR" altLang="fr-FR" dirty="0" err="1"/>
              <a:t>polyethylene</a:t>
            </a:r>
            <a:r>
              <a:rPr lang="fr-FR" altLang="fr-FR" dirty="0"/>
              <a:t> plants, 40% of plastics)</a:t>
            </a:r>
          </a:p>
        </p:txBody>
      </p:sp>
      <p:pic>
        <p:nvPicPr>
          <p:cNvPr id="75781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6988" y="938213"/>
            <a:ext cx="2767012" cy="23399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2" name="Rectangle 6"/>
          <p:cNvSpPr>
            <a:spLocks noChangeArrowheads="1"/>
          </p:cNvSpPr>
          <p:nvPr/>
        </p:nvSpPr>
        <p:spPr bwMode="auto">
          <a:xfrm>
            <a:off x="6181725" y="3335338"/>
            <a:ext cx="2778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fr-FR" sz="1400" i="1"/>
              <a:t>Siemens Laser Analytics - LDS 6</a:t>
            </a:r>
          </a:p>
        </p:txBody>
      </p:sp>
      <p:pic>
        <p:nvPicPr>
          <p:cNvPr id="7578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24100" y="938213"/>
            <a:ext cx="3944938" cy="23399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6" name="Rectangle 10"/>
          <p:cNvSpPr>
            <a:spLocks noChangeArrowheads="1"/>
          </p:cNvSpPr>
          <p:nvPr/>
        </p:nvSpPr>
        <p:spPr bwMode="auto">
          <a:xfrm>
            <a:off x="0" y="3743325"/>
            <a:ext cx="222885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dirty="0" smtClean="0">
                <a:solidFill>
                  <a:srgbClr val="0000FF"/>
                </a:solidFill>
              </a:rPr>
              <a:t>QW DFB </a:t>
            </a:r>
            <a:r>
              <a:rPr lang="fr-FR" altLang="fr-FR" dirty="0">
                <a:solidFill>
                  <a:srgbClr val="0000FF"/>
                </a:solidFill>
              </a:rPr>
              <a:t>at 3.37 µm:</a:t>
            </a:r>
          </a:p>
          <a:p>
            <a:r>
              <a:rPr lang="fr-FR" altLang="fr-FR" dirty="0" err="1"/>
              <a:t>Useful</a:t>
            </a:r>
            <a:r>
              <a:rPr lang="fr-FR" altLang="fr-FR" dirty="0"/>
              <a:t> for </a:t>
            </a:r>
            <a:r>
              <a:rPr lang="fr-FR" altLang="fr-FR" dirty="0" err="1"/>
              <a:t>measuring</a:t>
            </a:r>
            <a:r>
              <a:rPr lang="fr-FR" altLang="fr-FR" dirty="0"/>
              <a:t> CH</a:t>
            </a:r>
            <a:r>
              <a:rPr lang="fr-FR" altLang="fr-FR" baseline="-25000" dirty="0"/>
              <a:t>4</a:t>
            </a:r>
            <a:r>
              <a:rPr lang="fr-FR" altLang="fr-FR" dirty="0"/>
              <a:t> and C</a:t>
            </a:r>
            <a:r>
              <a:rPr lang="fr-FR" altLang="fr-FR" baseline="-25000" dirty="0"/>
              <a:t>2</a:t>
            </a:r>
            <a:r>
              <a:rPr lang="fr-FR" altLang="fr-FR" dirty="0"/>
              <a:t>H</a:t>
            </a:r>
            <a:r>
              <a:rPr lang="fr-FR" altLang="fr-FR" baseline="-25000" dirty="0"/>
              <a:t>6</a:t>
            </a:r>
          </a:p>
          <a:p>
            <a:r>
              <a:rPr lang="fr-FR" altLang="fr-FR" dirty="0"/>
              <a:t>(portable detectors able to </a:t>
            </a:r>
            <a:r>
              <a:rPr lang="fr-FR" altLang="fr-FR" dirty="0" err="1"/>
              <a:t>discriminate</a:t>
            </a:r>
            <a:r>
              <a:rPr lang="fr-FR" altLang="fr-FR" dirty="0"/>
              <a:t> </a:t>
            </a:r>
            <a:r>
              <a:rPr lang="fr-FR" altLang="fr-FR" dirty="0" err="1"/>
              <a:t>between</a:t>
            </a:r>
            <a:r>
              <a:rPr lang="fr-FR" altLang="fr-FR" dirty="0"/>
              <a:t> </a:t>
            </a:r>
            <a:r>
              <a:rPr lang="fr-FR" altLang="fr-FR" dirty="0" err="1"/>
              <a:t>naturally</a:t>
            </a:r>
            <a:r>
              <a:rPr lang="fr-FR" altLang="fr-FR" dirty="0"/>
              <a:t> </a:t>
            </a:r>
            <a:r>
              <a:rPr lang="fr-FR" altLang="fr-FR" dirty="0" err="1"/>
              <a:t>occuring</a:t>
            </a:r>
            <a:r>
              <a:rPr lang="fr-FR" altLang="fr-FR" dirty="0"/>
              <a:t> </a:t>
            </a:r>
            <a:r>
              <a:rPr lang="fr-FR" altLang="fr-FR" dirty="0" err="1"/>
              <a:t>methane</a:t>
            </a:r>
            <a:r>
              <a:rPr lang="fr-FR" altLang="fr-FR" dirty="0"/>
              <a:t> and </a:t>
            </a:r>
            <a:r>
              <a:rPr lang="fr-FR" altLang="fr-FR" dirty="0" err="1"/>
              <a:t>natural</a:t>
            </a:r>
            <a:r>
              <a:rPr lang="fr-FR" altLang="fr-FR" dirty="0"/>
              <a:t> </a:t>
            </a:r>
            <a:r>
              <a:rPr lang="fr-FR" altLang="fr-FR" dirty="0" err="1"/>
              <a:t>gas</a:t>
            </a:r>
            <a:r>
              <a:rPr lang="fr-FR" altLang="fr-FR" dirty="0"/>
              <a:t>)</a:t>
            </a:r>
          </a:p>
        </p:txBody>
      </p:sp>
      <p:sp>
        <p:nvSpPr>
          <p:cNvPr id="75787" name="Rectangle 11"/>
          <p:cNvSpPr>
            <a:spLocks noChangeArrowheads="1"/>
          </p:cNvSpPr>
          <p:nvPr/>
        </p:nvSpPr>
        <p:spPr bwMode="auto">
          <a:xfrm>
            <a:off x="6391275" y="4000500"/>
            <a:ext cx="2752725" cy="130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fr-FR" altLang="fr-FR" sz="1400"/>
              <a:t>Requirement for a portable detector: P</a:t>
            </a:r>
            <a:r>
              <a:rPr lang="fr-FR" altLang="fr-FR" sz="1400" baseline="-25000"/>
              <a:t>elec</a:t>
            </a:r>
            <a:r>
              <a:rPr lang="fr-FR" altLang="fr-FR" sz="1400"/>
              <a:t> &lt; 1 W</a:t>
            </a:r>
          </a:p>
          <a:p>
            <a:endParaRPr lang="fr-FR" altLang="fr-FR" sz="1400"/>
          </a:p>
          <a:p>
            <a:r>
              <a:rPr lang="fr-FR" altLang="fr-FR" sz="1200"/>
              <a:t>With a DFB at 3.37 µm at 10°C :</a:t>
            </a:r>
          </a:p>
          <a:p>
            <a:r>
              <a:rPr lang="fr-FR" altLang="fr-FR" sz="1200"/>
              <a:t>P</a:t>
            </a:r>
            <a:r>
              <a:rPr lang="fr-FR" altLang="fr-FR" sz="1200" baseline="-25000"/>
              <a:t>el</a:t>
            </a:r>
            <a:r>
              <a:rPr lang="fr-FR" altLang="fr-FR" sz="1200"/>
              <a:t>= 0.15 A x 1.6 V + 0.1 W (µ-Peltier)</a:t>
            </a:r>
          </a:p>
          <a:p>
            <a:r>
              <a:rPr lang="fr-FR" altLang="fr-FR" sz="1200"/>
              <a:t>    </a:t>
            </a:r>
            <a:r>
              <a:rPr lang="fr-FR" altLang="fr-FR" sz="1400"/>
              <a:t>= 0.34 W</a:t>
            </a:r>
          </a:p>
        </p:txBody>
      </p:sp>
      <p:sp>
        <p:nvSpPr>
          <p:cNvPr id="75788" name="Rectangle 12"/>
          <p:cNvSpPr>
            <a:spLocks noChangeArrowheads="1"/>
          </p:cNvSpPr>
          <p:nvPr/>
        </p:nvSpPr>
        <p:spPr bwMode="auto">
          <a:xfrm>
            <a:off x="2589467" y="6118226"/>
            <a:ext cx="303320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fr-FR" sz="1400" i="1" dirty="0"/>
              <a:t>GMI – </a:t>
            </a:r>
            <a:r>
              <a:rPr lang="fr-FR" altLang="fr-FR" sz="1400" i="1" dirty="0" smtClean="0"/>
              <a:t>DPIR</a:t>
            </a:r>
          </a:p>
          <a:p>
            <a:pPr algn="ctr"/>
            <a:r>
              <a:rPr lang="fr-FR" altLang="fr-FR" sz="1400" i="1" dirty="0" smtClean="0"/>
              <a:t>(</a:t>
            </a:r>
            <a:r>
              <a:rPr lang="fr-FR" altLang="fr-FR" sz="1400" i="1" dirty="0" err="1" smtClean="0"/>
              <a:t>device</a:t>
            </a:r>
            <a:r>
              <a:rPr lang="fr-FR" altLang="fr-FR" sz="1400" i="1" dirty="0" smtClean="0"/>
              <a:t> at 3.37 µm </a:t>
            </a:r>
            <a:r>
              <a:rPr lang="fr-FR" altLang="fr-FR" sz="1400" i="1" dirty="0" err="1" smtClean="0"/>
              <a:t>was</a:t>
            </a:r>
            <a:r>
              <a:rPr lang="fr-FR" altLang="fr-FR" sz="1400" i="1" dirty="0" smtClean="0"/>
              <a:t> a prototype)</a:t>
            </a:r>
            <a:endParaRPr lang="fr-FR" altLang="fr-FR" sz="1400" i="1" dirty="0"/>
          </a:p>
        </p:txBody>
      </p:sp>
      <p:pic>
        <p:nvPicPr>
          <p:cNvPr id="75790" name="Picture 14" descr="The DP-IR gas detector from GM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716338"/>
            <a:ext cx="1325562" cy="23764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5791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67175" y="3716338"/>
            <a:ext cx="1695450" cy="23828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-1" y="2466688"/>
            <a:ext cx="24003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 smtClean="0"/>
              <a:t>S. </a:t>
            </a:r>
            <a:r>
              <a:rPr lang="fr-FR" sz="1400" i="1" dirty="0" err="1" smtClean="0"/>
              <a:t>Belahsene</a:t>
            </a:r>
            <a:r>
              <a:rPr lang="fr-FR" sz="1400" i="1" dirty="0" smtClean="0"/>
              <a:t> </a:t>
            </a:r>
            <a:r>
              <a:rPr lang="fr-FR" sz="1400" i="1" dirty="0"/>
              <a:t>et al.</a:t>
            </a:r>
          </a:p>
          <a:p>
            <a:r>
              <a:rPr lang="fr-FR" sz="1400" i="1" dirty="0" smtClean="0"/>
              <a:t>Phot. Tech. </a:t>
            </a:r>
            <a:r>
              <a:rPr lang="fr-FR" sz="1400" i="1" dirty="0" err="1"/>
              <a:t>Lett</a:t>
            </a:r>
            <a:r>
              <a:rPr lang="fr-FR" sz="1400" i="1" dirty="0"/>
              <a:t>. </a:t>
            </a:r>
            <a:r>
              <a:rPr lang="fr-FR" sz="1400" i="1" dirty="0" smtClean="0"/>
              <a:t>22-15, 1084 (2010)</a:t>
            </a:r>
          </a:p>
          <a:p>
            <a:r>
              <a:rPr lang="fr-FR" sz="1400" i="1" dirty="0" smtClean="0"/>
              <a:t>U. Montpellier + </a:t>
            </a:r>
            <a:r>
              <a:rPr lang="fr-FR" sz="1400" i="1" dirty="0" err="1" smtClean="0"/>
              <a:t>Nanoplus</a:t>
            </a:r>
            <a:endParaRPr lang="fr-FR" sz="1400" i="1" dirty="0"/>
          </a:p>
        </p:txBody>
      </p:sp>
      <p:sp>
        <p:nvSpPr>
          <p:cNvPr id="15" name="Rectangle 14"/>
          <p:cNvSpPr/>
          <p:nvPr/>
        </p:nvSpPr>
        <p:spPr>
          <a:xfrm>
            <a:off x="0" y="5791200"/>
            <a:ext cx="22288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 smtClean="0"/>
              <a:t>L. </a:t>
            </a:r>
            <a:r>
              <a:rPr lang="fr-FR" sz="1400" i="1" dirty="0" err="1" smtClean="0"/>
              <a:t>Naehle</a:t>
            </a:r>
            <a:r>
              <a:rPr lang="fr-FR" sz="1400" i="1" dirty="0" smtClean="0"/>
              <a:t> et al.</a:t>
            </a:r>
          </a:p>
          <a:p>
            <a:r>
              <a:rPr lang="fr-FR" sz="1400" i="1" dirty="0" smtClean="0"/>
              <a:t>Electron. </a:t>
            </a:r>
            <a:r>
              <a:rPr lang="fr-FR" sz="1400" i="1" dirty="0" err="1"/>
              <a:t>Lett</a:t>
            </a:r>
            <a:r>
              <a:rPr lang="fr-FR" sz="1400" i="1" dirty="0"/>
              <a:t>. </a:t>
            </a:r>
            <a:r>
              <a:rPr lang="fr-FR" sz="1400" i="1" dirty="0" smtClean="0"/>
              <a:t>22, 47-1 (2011)</a:t>
            </a:r>
          </a:p>
          <a:p>
            <a:r>
              <a:rPr lang="fr-FR" sz="1400" i="1" dirty="0" smtClean="0"/>
              <a:t>U. Montpellier + </a:t>
            </a:r>
            <a:r>
              <a:rPr lang="fr-FR" sz="1400" i="1" dirty="0" err="1" smtClean="0"/>
              <a:t>Nanoplus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xmlns="" val="322851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19138"/>
          </a:xfr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fr-FR" dirty="0" smtClean="0"/>
              <a:t>Record Threshold Current Densities (</a:t>
            </a:r>
            <a:r>
              <a:rPr lang="en-US" altLang="fr-FR" dirty="0" err="1" smtClean="0"/>
              <a:t>J</a:t>
            </a:r>
            <a:r>
              <a:rPr lang="en-US" altLang="fr-FR" baseline="-25000" dirty="0" err="1" smtClean="0"/>
              <a:t>th</a:t>
            </a:r>
            <a:r>
              <a:rPr lang="en-US" altLang="fr-FR" dirty="0" smtClean="0"/>
              <a:t>)</a:t>
            </a:r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118B090-9356-47F0-98D9-7F7444AF0867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12" name="Graphique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97072155"/>
              </p:ext>
            </p:extLst>
          </p:nvPr>
        </p:nvGraphicFramePr>
        <p:xfrm>
          <a:off x="100012" y="1114576"/>
          <a:ext cx="576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/>
          <p:cNvSpPr/>
          <p:nvPr/>
        </p:nvSpPr>
        <p:spPr>
          <a:xfrm>
            <a:off x="5943600" y="1935748"/>
            <a:ext cx="3200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i="1" dirty="0" err="1" smtClean="0"/>
              <a:t>Results</a:t>
            </a:r>
            <a:r>
              <a:rPr lang="fr-FR" sz="1400" i="1" dirty="0" smtClean="0"/>
              <a:t> by:</a:t>
            </a:r>
          </a:p>
          <a:p>
            <a:endParaRPr lang="fr-FR" sz="1400" i="1" dirty="0" smtClean="0"/>
          </a:p>
          <a:p>
            <a:r>
              <a:rPr lang="fr-FR" sz="1400" i="1" dirty="0" smtClean="0"/>
              <a:t>Turner 1998 (</a:t>
            </a:r>
            <a:r>
              <a:rPr lang="fr-FR" sz="1400" i="1" dirty="0" smtClean="0">
                <a:solidFill>
                  <a:srgbClr val="0000FF"/>
                </a:solidFill>
              </a:rPr>
              <a:t>50 A/cm²</a:t>
            </a:r>
            <a:r>
              <a:rPr lang="fr-FR" sz="1400" i="1" dirty="0" smtClean="0"/>
              <a:t> at 2.05 µm )</a:t>
            </a:r>
          </a:p>
          <a:p>
            <a:endParaRPr lang="fr-FR" sz="1400" i="1" dirty="0" smtClean="0"/>
          </a:p>
          <a:p>
            <a:r>
              <a:rPr lang="fr-FR" sz="1400" i="1" dirty="0" err="1" smtClean="0"/>
              <a:t>Vizbaras</a:t>
            </a:r>
            <a:r>
              <a:rPr lang="fr-FR" sz="1400" i="1" dirty="0" smtClean="0"/>
              <a:t>  2011 (120 A/cm² at 2.6 µm)</a:t>
            </a:r>
          </a:p>
          <a:p>
            <a:endParaRPr lang="fr-FR" sz="1400" i="1" dirty="0" smtClean="0"/>
          </a:p>
          <a:p>
            <a:r>
              <a:rPr lang="fr-FR" sz="1400" i="1" dirty="0" err="1" smtClean="0"/>
              <a:t>Belenky</a:t>
            </a:r>
            <a:r>
              <a:rPr lang="fr-FR" sz="1400" i="1" dirty="0" smtClean="0"/>
              <a:t> 2011 (545 A/cm²  at 3.3 µm)</a:t>
            </a:r>
          </a:p>
          <a:p>
            <a:endParaRPr lang="fr-FR" sz="1400" i="1" dirty="0" smtClean="0"/>
          </a:p>
          <a:p>
            <a:r>
              <a:rPr lang="fr-FR" sz="1400" i="1" dirty="0" err="1" smtClean="0"/>
              <a:t>Vizbaras</a:t>
            </a:r>
            <a:r>
              <a:rPr lang="fr-FR" sz="1400" i="1" dirty="0" smtClean="0"/>
              <a:t> 2012 (</a:t>
            </a:r>
            <a:r>
              <a:rPr lang="fr-FR" sz="1400" i="1" dirty="0" smtClean="0">
                <a:solidFill>
                  <a:srgbClr val="0000FF"/>
                </a:solidFill>
              </a:rPr>
              <a:t>1450 A/cm² </a:t>
            </a:r>
            <a:r>
              <a:rPr lang="fr-FR" sz="1400" i="1" dirty="0" smtClean="0"/>
              <a:t>at 3.7 µm)</a:t>
            </a:r>
          </a:p>
          <a:p>
            <a:endParaRPr lang="fr-FR" sz="1400" i="1" dirty="0" smtClean="0"/>
          </a:p>
          <a:p>
            <a:r>
              <a:rPr lang="fr-FR" sz="1400" i="1" dirty="0" smtClean="0"/>
              <a:t>…and </a:t>
            </a:r>
            <a:r>
              <a:rPr lang="fr-FR" sz="1400" i="1" dirty="0" err="1" smtClean="0"/>
              <a:t>many</a:t>
            </a:r>
            <a:r>
              <a:rPr lang="fr-FR" sz="1400" i="1" dirty="0" smtClean="0"/>
              <a:t> </a:t>
            </a:r>
            <a:r>
              <a:rPr lang="fr-FR" sz="1400" i="1" dirty="0" err="1" smtClean="0"/>
              <a:t>others</a:t>
            </a:r>
            <a:r>
              <a:rPr lang="fr-FR" sz="1400" i="1" dirty="0" smtClean="0"/>
              <a:t>…</a:t>
            </a:r>
          </a:p>
          <a:p>
            <a:r>
              <a:rPr lang="fr-FR" sz="1400" dirty="0"/>
              <a:t> </a:t>
            </a:r>
          </a:p>
        </p:txBody>
      </p:sp>
      <p:sp>
        <p:nvSpPr>
          <p:cNvPr id="19" name="Rectangle 35"/>
          <p:cNvSpPr>
            <a:spLocks noChangeArrowheads="1"/>
          </p:cNvSpPr>
          <p:nvPr/>
        </p:nvSpPr>
        <p:spPr bwMode="auto">
          <a:xfrm>
            <a:off x="860695" y="5727702"/>
            <a:ext cx="4637808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fr-FR" dirty="0" smtClean="0">
                <a:solidFill>
                  <a:schemeClr val="bg1"/>
                </a:solidFill>
                <a:cs typeface="Arial" charset="0"/>
              </a:rPr>
              <a:t>From 2.05 µm to 3.7 µm, </a:t>
            </a:r>
            <a:r>
              <a:rPr lang="en-US" altLang="fr-FR" dirty="0" err="1" smtClean="0">
                <a:solidFill>
                  <a:schemeClr val="bg1"/>
                </a:solidFill>
                <a:cs typeface="Arial" charset="0"/>
              </a:rPr>
              <a:t>J</a:t>
            </a:r>
            <a:r>
              <a:rPr lang="en-US" altLang="fr-FR" baseline="-25000" dirty="0" err="1" smtClean="0">
                <a:solidFill>
                  <a:schemeClr val="bg1"/>
                </a:solidFill>
                <a:cs typeface="Arial" charset="0"/>
              </a:rPr>
              <a:t>th</a:t>
            </a:r>
            <a:r>
              <a:rPr lang="en-US" altLang="fr-FR" dirty="0" smtClean="0">
                <a:solidFill>
                  <a:schemeClr val="bg1"/>
                </a:solidFill>
                <a:cs typeface="Arial" charset="0"/>
              </a:rPr>
              <a:t> is multiplied by 30 ! </a:t>
            </a:r>
            <a:endParaRPr lang="en-US" altLang="fr-FR" dirty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19138"/>
          </a:xfr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fr-FR" dirty="0" smtClean="0"/>
              <a:t>Best Characteristic Temperatures (T</a:t>
            </a:r>
            <a:r>
              <a:rPr lang="en-US" altLang="fr-FR" baseline="-25000" dirty="0" smtClean="0"/>
              <a:t>0</a:t>
            </a:r>
            <a:r>
              <a:rPr lang="en-US" altLang="fr-FR" dirty="0" smtClean="0"/>
              <a:t>)</a:t>
            </a:r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6936DA5-218B-46EC-A175-F5DD9E652E3B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14" name="Graphique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16881913"/>
              </p:ext>
            </p:extLst>
          </p:nvPr>
        </p:nvGraphicFramePr>
        <p:xfrm>
          <a:off x="2033587" y="1524000"/>
          <a:ext cx="5076825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ctangle 35"/>
          <p:cNvSpPr>
            <a:spLocks noChangeArrowheads="1"/>
          </p:cNvSpPr>
          <p:nvPr/>
        </p:nvSpPr>
        <p:spPr bwMode="auto">
          <a:xfrm>
            <a:off x="1756045" y="5727702"/>
            <a:ext cx="5576655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fr-FR" dirty="0" smtClean="0">
                <a:solidFill>
                  <a:schemeClr val="bg1"/>
                </a:solidFill>
                <a:cs typeface="Arial" charset="0"/>
              </a:rPr>
              <a:t>At 2.3 µm, T</a:t>
            </a:r>
            <a:r>
              <a:rPr lang="en-US" altLang="fr-FR" baseline="-25000" dirty="0" smtClean="0">
                <a:solidFill>
                  <a:schemeClr val="bg1"/>
                </a:solidFill>
                <a:cs typeface="Arial" charset="0"/>
              </a:rPr>
              <a:t>0</a:t>
            </a:r>
            <a:r>
              <a:rPr lang="en-US" altLang="fr-FR" dirty="0" smtClean="0">
                <a:solidFill>
                  <a:schemeClr val="bg1"/>
                </a:solidFill>
                <a:cs typeface="Arial" charset="0"/>
              </a:rPr>
              <a:t> equals 95 K but plummets to 25 K at 3.3 µm !</a:t>
            </a:r>
            <a:endParaRPr lang="en-US" altLang="fr-FR" dirty="0">
              <a:solidFill>
                <a:schemeClr val="bg1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19138"/>
          </a:xfr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fr-FR" dirty="0" smtClean="0"/>
              <a:t>Searching for the culprit in degradation of performances</a:t>
            </a:r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6936DA5-218B-46EC-A175-F5DD9E652E3B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5" name="Rectangle 35"/>
          <p:cNvSpPr>
            <a:spLocks noChangeArrowheads="1"/>
          </p:cNvSpPr>
          <p:nvPr/>
        </p:nvSpPr>
        <p:spPr bwMode="auto">
          <a:xfrm>
            <a:off x="2969766" y="6080133"/>
            <a:ext cx="3013967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fr-FR" dirty="0" smtClean="0">
                <a:solidFill>
                  <a:schemeClr val="bg1"/>
                </a:solidFill>
                <a:cs typeface="Arial" charset="0"/>
              </a:rPr>
              <a:t>Auger is the most likely culprit !</a:t>
            </a:r>
            <a:endParaRPr lang="en-US" altLang="fr-FR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561282"/>
            <a:ext cx="914399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The Auger recombination </a:t>
            </a:r>
            <a:r>
              <a:rPr lang="en-US" i="1" dirty="0" smtClean="0"/>
              <a:t>coefficient C is multiplied </a:t>
            </a:r>
            <a:r>
              <a:rPr lang="en-US" i="1" dirty="0"/>
              <a:t>by </a:t>
            </a:r>
            <a:r>
              <a:rPr lang="en-US" i="1" dirty="0" smtClean="0">
                <a:solidFill>
                  <a:srgbClr val="0000FF"/>
                </a:solidFill>
              </a:rPr>
              <a:t>44</a:t>
            </a:r>
            <a:r>
              <a:rPr lang="en-US" i="1" dirty="0" smtClean="0"/>
              <a:t> from 2.3 </a:t>
            </a:r>
            <a:r>
              <a:rPr lang="en-US" i="1" dirty="0"/>
              <a:t>µm to 3.54 </a:t>
            </a:r>
            <a:r>
              <a:rPr lang="en-US" i="1" dirty="0" smtClean="0"/>
              <a:t>µm in bulk materials</a:t>
            </a:r>
            <a:endParaRPr lang="en-US" i="1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99895207"/>
              </p:ext>
            </p:extLst>
          </p:nvPr>
        </p:nvGraphicFramePr>
        <p:xfrm>
          <a:off x="1672950" y="1126125"/>
          <a:ext cx="576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84560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19138"/>
          </a:xfr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fr-FR" dirty="0" smtClean="0"/>
              <a:t>Why does Auger increase at long wavelength (small </a:t>
            </a:r>
            <a:r>
              <a:rPr lang="en-US" altLang="fr-FR" dirty="0" err="1" smtClean="0"/>
              <a:t>E</a:t>
            </a:r>
            <a:r>
              <a:rPr lang="en-US" altLang="fr-FR" baseline="-25000" dirty="0" err="1" smtClean="0"/>
              <a:t>g</a:t>
            </a:r>
            <a:r>
              <a:rPr lang="en-US" altLang="fr-FR" dirty="0" smtClean="0"/>
              <a:t>)?</a:t>
            </a:r>
            <a:endParaRPr lang="en-US" altLang="fr-FR" baseline="-25000" dirty="0" smtClean="0"/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6936DA5-218B-46EC-A175-F5DD9E652E3B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23775909"/>
              </p:ext>
            </p:extLst>
          </p:nvPr>
        </p:nvGraphicFramePr>
        <p:xfrm>
          <a:off x="381971" y="1895475"/>
          <a:ext cx="5568950" cy="1770062"/>
        </p:xfrm>
        <a:graphic>
          <a:graphicData uri="http://schemas.openxmlformats.org/presentationml/2006/ole">
            <p:oleObj spid="_x0000_s2106" name="Équation" r:id="rId4" imgW="3809880" imgH="1206360" progId="Equation.3">
              <p:embed/>
            </p:oleObj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26270433"/>
              </p:ext>
            </p:extLst>
          </p:nvPr>
        </p:nvGraphicFramePr>
        <p:xfrm>
          <a:off x="5727672" y="819000"/>
          <a:ext cx="1658118" cy="648000"/>
        </p:xfrm>
        <a:graphic>
          <a:graphicData uri="http://schemas.openxmlformats.org/presentationml/2006/ole">
            <p:oleObj spid="_x0000_s2107" name="Équation" r:id="rId5" imgW="1104840" imgH="431640" progId="Equation.3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973723"/>
            <a:ext cx="52037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. Auger coefficient </a:t>
            </a:r>
            <a:r>
              <a:rPr lang="fr-FR" dirty="0" err="1" smtClean="0"/>
              <a:t>depends</a:t>
            </a:r>
            <a:r>
              <a:rPr lang="fr-FR" dirty="0" smtClean="0"/>
              <a:t> on an </a:t>
            </a:r>
            <a:r>
              <a:rPr lang="fr-FR" dirty="0" smtClean="0">
                <a:solidFill>
                  <a:srgbClr val="0000FF"/>
                </a:solidFill>
              </a:rPr>
              <a:t>activation </a:t>
            </a:r>
            <a:r>
              <a:rPr lang="fr-FR" dirty="0" err="1" smtClean="0">
                <a:solidFill>
                  <a:srgbClr val="0000FF"/>
                </a:solidFill>
              </a:rPr>
              <a:t>energy</a:t>
            </a:r>
            <a:r>
              <a:rPr lang="fr-FR" dirty="0" smtClean="0">
                <a:solidFill>
                  <a:srgbClr val="0000FF"/>
                </a:solidFill>
              </a:rPr>
              <a:t>, </a:t>
            </a:r>
            <a:r>
              <a:rPr lang="fr-FR" dirty="0" err="1" smtClean="0">
                <a:solidFill>
                  <a:srgbClr val="0000FF"/>
                </a:solidFill>
              </a:rPr>
              <a:t>E</a:t>
            </a:r>
            <a:r>
              <a:rPr lang="fr-FR" baseline="-25000" dirty="0" err="1" smtClean="0">
                <a:solidFill>
                  <a:srgbClr val="0000FF"/>
                </a:solidFill>
              </a:rPr>
              <a:t>a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" y="1556921"/>
            <a:ext cx="61606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. The activation </a:t>
            </a:r>
            <a:r>
              <a:rPr lang="fr-FR" dirty="0" err="1" smtClean="0"/>
              <a:t>energy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0000FF"/>
                </a:solidFill>
              </a:rPr>
              <a:t>E</a:t>
            </a:r>
            <a:r>
              <a:rPr lang="fr-FR" baseline="-25000" dirty="0" err="1" smtClean="0">
                <a:solidFill>
                  <a:srgbClr val="0000FF"/>
                </a:solidFill>
              </a:rPr>
              <a:t>a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  <a:r>
              <a:rPr lang="fr-FR" dirty="0" err="1" smtClean="0">
                <a:solidFill>
                  <a:srgbClr val="0000FF"/>
                </a:solidFill>
              </a:rPr>
              <a:t>is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  <a:r>
              <a:rPr lang="fr-FR" dirty="0" err="1" smtClean="0">
                <a:solidFill>
                  <a:srgbClr val="0000FF"/>
                </a:solidFill>
              </a:rPr>
              <a:t>proportional</a:t>
            </a:r>
            <a:r>
              <a:rPr lang="fr-FR" dirty="0" smtClean="0"/>
              <a:t> to the </a:t>
            </a:r>
            <a:r>
              <a:rPr lang="fr-FR" dirty="0" err="1" smtClean="0"/>
              <a:t>bangap</a:t>
            </a:r>
            <a:r>
              <a:rPr lang="fr-FR" dirty="0" smtClean="0"/>
              <a:t> </a:t>
            </a:r>
            <a:r>
              <a:rPr lang="fr-FR" dirty="0" err="1" smtClean="0"/>
              <a:t>energy</a:t>
            </a:r>
            <a:r>
              <a:rPr lang="fr-FR" dirty="0" smtClean="0"/>
              <a:t> </a:t>
            </a:r>
            <a:r>
              <a:rPr lang="fr-FR" dirty="0" err="1" smtClean="0">
                <a:solidFill>
                  <a:srgbClr val="0000FF"/>
                </a:solidFill>
              </a:rPr>
              <a:t>E</a:t>
            </a:r>
            <a:r>
              <a:rPr lang="fr-FR" baseline="-25000" dirty="0" err="1" smtClean="0">
                <a:solidFill>
                  <a:srgbClr val="0000FF"/>
                </a:solidFill>
              </a:rPr>
              <a:t>g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-33694" y="3431173"/>
            <a:ext cx="92113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. In the CHCC </a:t>
            </a:r>
            <a:r>
              <a:rPr lang="fr-FR" dirty="0" err="1" smtClean="0"/>
              <a:t>process</a:t>
            </a:r>
            <a:r>
              <a:rPr lang="fr-FR" dirty="0" smtClean="0"/>
              <a:t>, </a:t>
            </a:r>
            <a:r>
              <a:rPr lang="fr-FR" dirty="0" err="1" smtClean="0">
                <a:solidFill>
                  <a:srgbClr val="0000FF"/>
                </a:solidFill>
              </a:rPr>
              <a:t>E</a:t>
            </a:r>
            <a:r>
              <a:rPr lang="fr-FR" baseline="-25000" dirty="0" err="1" smtClean="0">
                <a:solidFill>
                  <a:srgbClr val="0000FF"/>
                </a:solidFill>
              </a:rPr>
              <a:t>a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  <a:r>
              <a:rPr lang="fr-FR" dirty="0" err="1" smtClean="0">
                <a:solidFill>
                  <a:srgbClr val="0000FF"/>
                </a:solidFill>
              </a:rPr>
              <a:t>is</a:t>
            </a:r>
            <a:r>
              <a:rPr lang="fr-FR" dirty="0" smtClean="0">
                <a:solidFill>
                  <a:srgbClr val="0000FF"/>
                </a:solidFill>
              </a:rPr>
              <a:t> the minimal possible </a:t>
            </a:r>
            <a:r>
              <a:rPr lang="fr-FR" dirty="0" err="1" smtClean="0">
                <a:solidFill>
                  <a:srgbClr val="0000FF"/>
                </a:solidFill>
              </a:rPr>
              <a:t>kinetic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  <a:r>
              <a:rPr lang="fr-FR" dirty="0" err="1" smtClean="0">
                <a:solidFill>
                  <a:srgbClr val="0000FF"/>
                </a:solidFill>
              </a:rPr>
              <a:t>energy</a:t>
            </a:r>
            <a:r>
              <a:rPr lang="fr-FR" dirty="0" smtClean="0">
                <a:solidFill>
                  <a:srgbClr val="0000FF"/>
                </a:solidFill>
              </a:rPr>
              <a:t> of the </a:t>
            </a:r>
            <a:r>
              <a:rPr lang="fr-FR" dirty="0" err="1" smtClean="0">
                <a:solidFill>
                  <a:srgbClr val="0000FF"/>
                </a:solidFill>
              </a:rPr>
              <a:t>hole</a:t>
            </a:r>
            <a:r>
              <a:rPr lang="fr-FR" dirty="0" smtClean="0"/>
              <a:t> </a:t>
            </a:r>
            <a:r>
              <a:rPr lang="fr-FR" dirty="0" err="1" smtClean="0"/>
              <a:t>involved</a:t>
            </a:r>
            <a:r>
              <a:rPr lang="fr-FR" dirty="0" smtClean="0"/>
              <a:t> in the </a:t>
            </a:r>
            <a:r>
              <a:rPr lang="fr-FR" dirty="0" err="1" smtClean="0"/>
              <a:t>process</a:t>
            </a:r>
            <a:r>
              <a:rPr lang="fr-FR" dirty="0" smtClean="0"/>
              <a:t>:</a:t>
            </a:r>
            <a:endParaRPr lang="fr-FR" dirty="0"/>
          </a:p>
        </p:txBody>
      </p:sp>
      <p:graphicFrame>
        <p:nvGraphicFramePr>
          <p:cNvPr id="12" name="Graphique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70576658"/>
              </p:ext>
            </p:extLst>
          </p:nvPr>
        </p:nvGraphicFramePr>
        <p:xfrm>
          <a:off x="4686300" y="3769727"/>
          <a:ext cx="4251960" cy="2551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Graphique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46383606"/>
              </p:ext>
            </p:extLst>
          </p:nvPr>
        </p:nvGraphicFramePr>
        <p:xfrm>
          <a:off x="204431" y="3769727"/>
          <a:ext cx="4251960" cy="2551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7" name="Rectangle 6"/>
          <p:cNvSpPr/>
          <p:nvPr/>
        </p:nvSpPr>
        <p:spPr>
          <a:xfrm>
            <a:off x="3320060" y="4885492"/>
            <a:ext cx="8739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/>
              <a:t>High </a:t>
            </a:r>
            <a:r>
              <a:rPr lang="fr-FR" i="1" dirty="0" err="1" smtClean="0"/>
              <a:t>E</a:t>
            </a:r>
            <a:r>
              <a:rPr lang="fr-FR" i="1" baseline="-25000" dirty="0" err="1" smtClean="0"/>
              <a:t>g</a:t>
            </a:r>
            <a:endParaRPr lang="fr-FR" i="1" dirty="0"/>
          </a:p>
        </p:txBody>
      </p:sp>
      <p:sp>
        <p:nvSpPr>
          <p:cNvPr id="16" name="Rectangle 15"/>
          <p:cNvSpPr/>
          <p:nvPr/>
        </p:nvSpPr>
        <p:spPr>
          <a:xfrm>
            <a:off x="7758711" y="4956513"/>
            <a:ext cx="9653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smtClean="0"/>
              <a:t>Small </a:t>
            </a:r>
            <a:r>
              <a:rPr lang="fr-FR" i="1" dirty="0" err="1" smtClean="0"/>
              <a:t>E</a:t>
            </a:r>
            <a:r>
              <a:rPr lang="fr-FR" i="1" baseline="-25000" dirty="0" err="1" smtClean="0"/>
              <a:t>g</a:t>
            </a:r>
            <a:endParaRPr lang="fr-FR" i="1" dirty="0"/>
          </a:p>
        </p:txBody>
      </p:sp>
      <p:sp>
        <p:nvSpPr>
          <p:cNvPr id="17" name="Rectangle 35"/>
          <p:cNvSpPr>
            <a:spLocks noChangeArrowheads="1"/>
          </p:cNvSpPr>
          <p:nvPr/>
        </p:nvSpPr>
        <p:spPr bwMode="auto">
          <a:xfrm>
            <a:off x="3499430" y="6418687"/>
            <a:ext cx="2145139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fr-FR" dirty="0" smtClean="0">
                <a:solidFill>
                  <a:schemeClr val="bg1"/>
                </a:solidFill>
                <a:cs typeface="Arial" charset="0"/>
              </a:rPr>
              <a:t>Small </a:t>
            </a:r>
            <a:r>
              <a:rPr lang="en-US" altLang="fr-FR" dirty="0" err="1" smtClean="0">
                <a:solidFill>
                  <a:schemeClr val="bg1"/>
                </a:solidFill>
                <a:cs typeface="Arial" charset="0"/>
              </a:rPr>
              <a:t>E</a:t>
            </a:r>
            <a:r>
              <a:rPr lang="en-US" altLang="fr-FR" baseline="-25000" dirty="0" err="1" smtClean="0">
                <a:solidFill>
                  <a:schemeClr val="bg1"/>
                </a:solidFill>
                <a:cs typeface="Arial" charset="0"/>
              </a:rPr>
              <a:t>g</a:t>
            </a:r>
            <a:r>
              <a:rPr lang="en-US" altLang="fr-FR" dirty="0" smtClean="0">
                <a:solidFill>
                  <a:schemeClr val="bg1"/>
                </a:solidFill>
                <a:cs typeface="Arial" charset="0"/>
              </a:rPr>
              <a:t> =&gt; Small </a:t>
            </a:r>
            <a:r>
              <a:rPr lang="en-US" altLang="fr-FR" dirty="0" err="1" smtClean="0">
                <a:solidFill>
                  <a:schemeClr val="bg1"/>
                </a:solidFill>
                <a:cs typeface="Arial" charset="0"/>
              </a:rPr>
              <a:t>E</a:t>
            </a:r>
            <a:r>
              <a:rPr lang="en-US" altLang="fr-FR" baseline="-25000" dirty="0" err="1" smtClean="0">
                <a:solidFill>
                  <a:schemeClr val="bg1"/>
                </a:solidFill>
                <a:cs typeface="Arial" charset="0"/>
              </a:rPr>
              <a:t>a</a:t>
            </a:r>
            <a:endParaRPr lang="en-US" altLang="fr-FR" baseline="-25000" dirty="0">
              <a:solidFill>
                <a:schemeClr val="bg1"/>
              </a:solidFill>
              <a:cs typeface="Arial" charset="0"/>
            </a:endParaRPr>
          </a:p>
        </p:txBody>
      </p:sp>
      <p:cxnSp>
        <p:nvCxnSpPr>
          <p:cNvPr id="18" name="Connecteur droit avec flèche 17"/>
          <p:cNvCxnSpPr/>
          <p:nvPr/>
        </p:nvCxnSpPr>
        <p:spPr>
          <a:xfrm>
            <a:off x="3619500" y="5505450"/>
            <a:ext cx="0" cy="238125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>
            <a:off x="3320060" y="5743575"/>
            <a:ext cx="305439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9988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19138"/>
          </a:xfr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fr-FR" dirty="0" smtClean="0"/>
              <a:t>What is the value of the activation energy ?</a:t>
            </a:r>
            <a:endParaRPr lang="en-US" altLang="fr-FR" baseline="-25000" dirty="0" smtClean="0"/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6936DA5-218B-46EC-A175-F5DD9E652E3B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0" y="973723"/>
            <a:ext cx="6186309" cy="19800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/>
              <a:t>. </a:t>
            </a:r>
            <a:r>
              <a:rPr lang="fr-FR" dirty="0" err="1" smtClean="0"/>
              <a:t>Calculated</a:t>
            </a:r>
            <a:r>
              <a:rPr lang="fr-FR" dirty="0" smtClean="0"/>
              <a:t> values for lasers at 2.6 µm made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GaInAsSb</a:t>
            </a:r>
            <a:r>
              <a:rPr lang="fr-FR" dirty="0" smtClean="0"/>
              <a:t>:</a:t>
            </a:r>
          </a:p>
          <a:p>
            <a:endParaRPr lang="fr-FR" dirty="0" smtClean="0"/>
          </a:p>
          <a:p>
            <a:r>
              <a:rPr lang="fr-FR" dirty="0">
                <a:solidFill>
                  <a:srgbClr val="0000FF"/>
                </a:solidFill>
              </a:rPr>
              <a:t> 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  <a:r>
              <a:rPr lang="fr-FR" dirty="0" err="1" smtClean="0">
                <a:solidFill>
                  <a:srgbClr val="0000FF"/>
                </a:solidFill>
              </a:rPr>
              <a:t>lattice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  <a:r>
              <a:rPr lang="fr-FR" dirty="0" err="1" smtClean="0">
                <a:solidFill>
                  <a:srgbClr val="0000FF"/>
                </a:solidFill>
              </a:rPr>
              <a:t>matched</a:t>
            </a:r>
            <a:r>
              <a:rPr lang="fr-FR" dirty="0" smtClean="0"/>
              <a:t> </a:t>
            </a:r>
            <a:r>
              <a:rPr lang="fr-FR" dirty="0" err="1" smtClean="0"/>
              <a:t>GaInAsSb</a:t>
            </a:r>
            <a:r>
              <a:rPr lang="fr-FR" dirty="0" smtClean="0"/>
              <a:t> (</a:t>
            </a:r>
            <a:r>
              <a:rPr lang="fr-FR" dirty="0" err="1" smtClean="0"/>
              <a:t>such</a:t>
            </a:r>
            <a:r>
              <a:rPr lang="fr-FR" dirty="0" smtClean="0"/>
              <a:t> as in a </a:t>
            </a:r>
            <a:r>
              <a:rPr lang="fr-FR" dirty="0" err="1" smtClean="0"/>
              <a:t>heterostructure</a:t>
            </a:r>
            <a:r>
              <a:rPr lang="fr-FR" dirty="0" smtClean="0"/>
              <a:t> laser) :</a:t>
            </a:r>
          </a:p>
          <a:p>
            <a:r>
              <a:rPr lang="fr-FR" dirty="0"/>
              <a:t> </a:t>
            </a:r>
            <a:r>
              <a:rPr lang="fr-FR" dirty="0" smtClean="0"/>
              <a:t> </a:t>
            </a:r>
            <a:r>
              <a:rPr lang="fr-FR" dirty="0" err="1" smtClean="0"/>
              <a:t>E</a:t>
            </a:r>
            <a:r>
              <a:rPr lang="fr-FR" baseline="-25000" dirty="0" err="1" smtClean="0"/>
              <a:t>g</a:t>
            </a:r>
            <a:r>
              <a:rPr lang="fr-FR" dirty="0" smtClean="0"/>
              <a:t> = 0.47 eV, m</a:t>
            </a:r>
            <a:r>
              <a:rPr lang="fr-FR" baseline="-25000" dirty="0" smtClean="0"/>
              <a:t>c</a:t>
            </a:r>
            <a:r>
              <a:rPr lang="fr-FR" dirty="0" smtClean="0"/>
              <a:t> = 0.025 m</a:t>
            </a:r>
            <a:r>
              <a:rPr lang="fr-FR" baseline="-25000" dirty="0" smtClean="0"/>
              <a:t>0</a:t>
            </a:r>
            <a:r>
              <a:rPr lang="fr-FR" dirty="0" smtClean="0"/>
              <a:t>, </a:t>
            </a:r>
            <a:r>
              <a:rPr lang="fr-FR" dirty="0" err="1" smtClean="0">
                <a:solidFill>
                  <a:srgbClr val="0000FF"/>
                </a:solidFill>
              </a:rPr>
              <a:t>m</a:t>
            </a:r>
            <a:r>
              <a:rPr lang="fr-FR" baseline="-25000" dirty="0" err="1" smtClean="0">
                <a:solidFill>
                  <a:srgbClr val="0000FF"/>
                </a:solidFill>
              </a:rPr>
              <a:t>hh</a:t>
            </a:r>
            <a:r>
              <a:rPr lang="fr-FR" dirty="0" smtClean="0">
                <a:solidFill>
                  <a:srgbClr val="0000FF"/>
                </a:solidFill>
              </a:rPr>
              <a:t> = 0.270 m</a:t>
            </a:r>
            <a:r>
              <a:rPr lang="fr-FR" baseline="-25000" dirty="0" smtClean="0">
                <a:solidFill>
                  <a:srgbClr val="0000FF"/>
                </a:solidFill>
              </a:rPr>
              <a:t>0</a:t>
            </a:r>
            <a:endParaRPr lang="fr-FR" dirty="0" smtClean="0">
              <a:solidFill>
                <a:srgbClr val="0000FF"/>
              </a:solidFill>
            </a:endParaRPr>
          </a:p>
          <a:p>
            <a:r>
              <a:rPr lang="fr-FR" dirty="0" smtClean="0"/>
              <a:t>                                                                                                        </a:t>
            </a:r>
            <a:endParaRPr lang="fr-FR" baseline="-25000" dirty="0"/>
          </a:p>
          <a:p>
            <a:r>
              <a:rPr lang="fr-FR" dirty="0" smtClean="0"/>
              <a:t>  +</a:t>
            </a:r>
            <a:r>
              <a:rPr lang="fr-FR" dirty="0" smtClean="0">
                <a:solidFill>
                  <a:srgbClr val="0000FF"/>
                </a:solidFill>
              </a:rPr>
              <a:t>1.5 % </a:t>
            </a:r>
            <a:r>
              <a:rPr lang="fr-FR" dirty="0" err="1" smtClean="0">
                <a:solidFill>
                  <a:srgbClr val="0000FF"/>
                </a:solidFill>
              </a:rPr>
              <a:t>strained</a:t>
            </a:r>
            <a:r>
              <a:rPr lang="fr-FR" dirty="0" smtClean="0"/>
              <a:t> </a:t>
            </a:r>
            <a:r>
              <a:rPr lang="fr-FR" dirty="0" err="1"/>
              <a:t>GaInAsSb</a:t>
            </a:r>
            <a:r>
              <a:rPr lang="fr-FR" dirty="0"/>
              <a:t> (</a:t>
            </a:r>
            <a:r>
              <a:rPr lang="fr-FR" dirty="0" err="1"/>
              <a:t>such</a:t>
            </a:r>
            <a:r>
              <a:rPr lang="fr-FR" dirty="0"/>
              <a:t> as in a </a:t>
            </a:r>
            <a:r>
              <a:rPr lang="fr-FR" dirty="0" smtClean="0"/>
              <a:t>QW </a:t>
            </a:r>
            <a:r>
              <a:rPr lang="fr-FR" dirty="0"/>
              <a:t>laser) :</a:t>
            </a:r>
          </a:p>
          <a:p>
            <a:r>
              <a:rPr lang="fr-FR" dirty="0"/>
              <a:t>  </a:t>
            </a:r>
            <a:r>
              <a:rPr lang="fr-FR" dirty="0" err="1" smtClean="0">
                <a:solidFill>
                  <a:srgbClr val="0000FF"/>
                </a:solidFill>
              </a:rPr>
              <a:t>m</a:t>
            </a:r>
            <a:r>
              <a:rPr lang="fr-FR" baseline="-25000" dirty="0" err="1" smtClean="0">
                <a:solidFill>
                  <a:srgbClr val="0000FF"/>
                </a:solidFill>
              </a:rPr>
              <a:t>hh</a:t>
            </a:r>
            <a:r>
              <a:rPr lang="fr-FR" dirty="0" smtClean="0">
                <a:solidFill>
                  <a:srgbClr val="0000FF"/>
                </a:solidFill>
              </a:rPr>
              <a:t> </a:t>
            </a:r>
            <a:r>
              <a:rPr lang="fr-FR" dirty="0">
                <a:solidFill>
                  <a:srgbClr val="0000FF"/>
                </a:solidFill>
              </a:rPr>
              <a:t>= </a:t>
            </a:r>
            <a:r>
              <a:rPr lang="fr-FR" dirty="0" smtClean="0">
                <a:solidFill>
                  <a:srgbClr val="0000FF"/>
                </a:solidFill>
              </a:rPr>
              <a:t>0.044 m</a:t>
            </a:r>
            <a:r>
              <a:rPr lang="fr-FR" baseline="-25000" dirty="0" smtClean="0">
                <a:solidFill>
                  <a:srgbClr val="0000FF"/>
                </a:solidFill>
              </a:rPr>
              <a:t>0</a:t>
            </a:r>
            <a:endParaRPr lang="fr-FR" baseline="-25000" dirty="0">
              <a:solidFill>
                <a:srgbClr val="0000FF"/>
              </a:solidFill>
            </a:endParaRPr>
          </a:p>
          <a:p>
            <a:endParaRPr lang="fr-FR" baseline="-25000" dirty="0"/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18397302"/>
              </p:ext>
            </p:extLst>
          </p:nvPr>
        </p:nvGraphicFramePr>
        <p:xfrm>
          <a:off x="5980063" y="1286632"/>
          <a:ext cx="3163937" cy="690975"/>
        </p:xfrm>
        <a:graphic>
          <a:graphicData uri="http://schemas.openxmlformats.org/presentationml/2006/ole">
            <p:oleObj spid="_x0000_s3161" name="Équation" r:id="rId4" imgW="2209680" imgH="482400" progId="Equation.3">
              <p:embed/>
            </p:oleObj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01283054"/>
              </p:ext>
            </p:extLst>
          </p:nvPr>
        </p:nvGraphicFramePr>
        <p:xfrm>
          <a:off x="5029963" y="2184511"/>
          <a:ext cx="1662128" cy="360000"/>
        </p:xfrm>
        <a:graphic>
          <a:graphicData uri="http://schemas.openxmlformats.org/presentationml/2006/ole">
            <p:oleObj spid="_x0000_s3162" name="Équation" r:id="rId5" imgW="1117440" imgH="241200" progId="Equation.3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-8304" y="3613605"/>
            <a:ext cx="76876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. </a:t>
            </a:r>
            <a:r>
              <a:rPr lang="fr-FR" dirty="0" err="1" smtClean="0"/>
              <a:t>Experimental</a:t>
            </a:r>
            <a:r>
              <a:rPr lang="fr-FR" dirty="0" smtClean="0"/>
              <a:t> values for QW lasers at 2.3 µm and 2.6 </a:t>
            </a:r>
            <a:r>
              <a:rPr lang="fr-FR" dirty="0"/>
              <a:t>µm made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 smtClean="0"/>
              <a:t>GaInAsSb</a:t>
            </a:r>
            <a:r>
              <a:rPr lang="fr-FR" dirty="0" smtClean="0"/>
              <a:t>:</a:t>
            </a:r>
            <a:endParaRPr lang="fr-FR" dirty="0"/>
          </a:p>
        </p:txBody>
      </p:sp>
      <p:graphicFrame>
        <p:nvGraphicFramePr>
          <p:cNvPr id="11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33336081"/>
              </p:ext>
            </p:extLst>
          </p:nvPr>
        </p:nvGraphicFramePr>
        <p:xfrm>
          <a:off x="463790" y="4047409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Rectangle 7"/>
          <p:cNvSpPr/>
          <p:nvPr/>
        </p:nvSpPr>
        <p:spPr>
          <a:xfrm>
            <a:off x="5317382" y="4240797"/>
            <a:ext cx="28007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 smtClean="0"/>
              <a:t>D. </a:t>
            </a:r>
            <a:r>
              <a:rPr lang="fr-FR" sz="1400" i="1" dirty="0" err="1" smtClean="0"/>
              <a:t>Garbuzov</a:t>
            </a:r>
            <a:r>
              <a:rPr lang="fr-FR" sz="1400" i="1" dirty="0" smtClean="0"/>
              <a:t> et al.</a:t>
            </a:r>
          </a:p>
          <a:p>
            <a:r>
              <a:rPr lang="fr-FR" sz="1400" i="1" dirty="0" err="1" smtClean="0"/>
              <a:t>Appl</a:t>
            </a:r>
            <a:r>
              <a:rPr lang="fr-FR" sz="1400" i="1" dirty="0"/>
              <a:t>. Phys. </a:t>
            </a:r>
            <a:r>
              <a:rPr lang="fr-FR" sz="1400" i="1" dirty="0" err="1"/>
              <a:t>Lett</a:t>
            </a:r>
            <a:r>
              <a:rPr lang="fr-FR" sz="1400" i="1" dirty="0"/>
              <a:t>. 74, 2990 (1999</a:t>
            </a:r>
            <a:r>
              <a:rPr lang="fr-FR" sz="1400" i="1" dirty="0" smtClean="0"/>
              <a:t>)</a:t>
            </a:r>
            <a:endParaRPr lang="fr-FR" sz="1400" i="1" dirty="0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23672771"/>
              </p:ext>
            </p:extLst>
          </p:nvPr>
        </p:nvGraphicFramePr>
        <p:xfrm>
          <a:off x="3802684" y="2758715"/>
          <a:ext cx="2058511" cy="360000"/>
        </p:xfrm>
        <a:graphic>
          <a:graphicData uri="http://schemas.openxmlformats.org/presentationml/2006/ole">
            <p:oleObj spid="_x0000_s3163" name="Équation" r:id="rId7" imgW="1384200" imgH="241200" progId="Equation.3">
              <p:embed/>
            </p:oleObj>
          </a:graphicData>
        </a:graphic>
      </p:graphicFrame>
      <p:sp>
        <p:nvSpPr>
          <p:cNvPr id="14" name="Rectangle 35"/>
          <p:cNvSpPr>
            <a:spLocks noChangeArrowheads="1"/>
          </p:cNvSpPr>
          <p:nvPr/>
        </p:nvSpPr>
        <p:spPr bwMode="auto">
          <a:xfrm>
            <a:off x="150757" y="3118715"/>
            <a:ext cx="8842485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fr-FR" dirty="0" smtClean="0">
                <a:solidFill>
                  <a:schemeClr val="bg1"/>
                </a:solidFill>
                <a:cs typeface="Arial" charset="0"/>
              </a:rPr>
              <a:t>Strain increases the activation energy and allows the operation of QW lasers in the mid-infrared </a:t>
            </a:r>
            <a:endParaRPr lang="en-US" altLang="fr-FR" baseline="-250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5758347" y="2090736"/>
            <a:ext cx="933744" cy="542925"/>
          </a:xfrm>
          <a:prstGeom prst="ellipse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35"/>
          <p:cNvSpPr>
            <a:spLocks noChangeArrowheads="1"/>
          </p:cNvSpPr>
          <p:nvPr/>
        </p:nvSpPr>
        <p:spPr bwMode="auto">
          <a:xfrm>
            <a:off x="5410413" y="5176115"/>
            <a:ext cx="3200401" cy="830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fr-FR" dirty="0" smtClean="0">
                <a:solidFill>
                  <a:schemeClr val="bg1"/>
                </a:solidFill>
                <a:cs typeface="Arial" charset="0"/>
              </a:rPr>
              <a:t>CHCC is the most likely process in QW lasers</a:t>
            </a:r>
          </a:p>
          <a:p>
            <a:pPr algn="ctr"/>
            <a:r>
              <a:rPr lang="en-US" altLang="fr-FR" dirty="0" smtClean="0">
                <a:solidFill>
                  <a:schemeClr val="bg1"/>
                </a:solidFill>
                <a:cs typeface="Arial" charset="0"/>
              </a:rPr>
              <a:t>emitting in the mid-infrared</a:t>
            </a:r>
            <a:endParaRPr lang="en-US" altLang="fr-FR" baseline="-25000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6692091" y="2047040"/>
            <a:ext cx="12987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4F81BD"/>
                </a:solidFill>
              </a:rPr>
              <a:t>Calc</a:t>
            </a:r>
            <a:r>
              <a:rPr lang="fr-FR" dirty="0" smtClean="0">
                <a:solidFill>
                  <a:srgbClr val="4F81BD"/>
                </a:solidFill>
              </a:rPr>
              <a:t>. CHCC</a:t>
            </a:r>
            <a:endParaRPr lang="fr-FR" dirty="0">
              <a:solidFill>
                <a:srgbClr val="4F81BD"/>
              </a:solidFill>
            </a:endParaRPr>
          </a:p>
        </p:txBody>
      </p:sp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032454110"/>
              </p:ext>
            </p:extLst>
          </p:nvPr>
        </p:nvGraphicFramePr>
        <p:xfrm>
          <a:off x="6084000" y="2758715"/>
          <a:ext cx="3060000" cy="360000"/>
        </p:xfrm>
        <a:graphic>
          <a:graphicData uri="http://schemas.openxmlformats.org/presentationml/2006/ole">
            <p:oleObj spid="_x0000_s3164" name="Équation" r:id="rId8" imgW="2158920" imgH="2538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010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19138"/>
          </a:xfr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fr-FR" dirty="0" smtClean="0"/>
              <a:t>How does Auger impact the threshold current ?</a:t>
            </a:r>
            <a:endParaRPr lang="en-US" altLang="fr-FR" baseline="-25000" dirty="0" smtClean="0"/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6936DA5-218B-46EC-A175-F5DD9E652E3B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75081127"/>
              </p:ext>
            </p:extLst>
          </p:nvPr>
        </p:nvGraphicFramePr>
        <p:xfrm>
          <a:off x="263525" y="1239838"/>
          <a:ext cx="3967163" cy="720725"/>
        </p:xfrm>
        <a:graphic>
          <a:graphicData uri="http://schemas.openxmlformats.org/presentationml/2006/ole">
            <p:oleObj spid="_x0000_s4196" name="Équation" r:id="rId4" imgW="2400120" imgH="431640" progId="Equation.3">
              <p:embed/>
            </p:oleObj>
          </a:graphicData>
        </a:graphic>
      </p:graphicFrame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161925" y="881063"/>
            <a:ext cx="88201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2B2B2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877888" indent="-3429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400175" indent="-3429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922463" indent="-3429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44475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9019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3591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8163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2735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dirty="0" err="1">
                <a:solidFill>
                  <a:srgbClr val="0000FF"/>
                </a:solidFill>
              </a:rPr>
              <a:t>Threshold</a:t>
            </a:r>
            <a:r>
              <a:rPr lang="fr-FR" altLang="fr-FR" dirty="0">
                <a:solidFill>
                  <a:srgbClr val="0000FF"/>
                </a:solidFill>
              </a:rPr>
              <a:t> </a:t>
            </a:r>
            <a:r>
              <a:rPr lang="fr-FR" altLang="fr-FR" dirty="0" err="1">
                <a:solidFill>
                  <a:srgbClr val="0000FF"/>
                </a:solidFill>
              </a:rPr>
              <a:t>current</a:t>
            </a:r>
            <a:r>
              <a:rPr lang="fr-FR" altLang="fr-FR" dirty="0">
                <a:solidFill>
                  <a:srgbClr val="0000FF"/>
                </a:solidFill>
              </a:rPr>
              <a:t> </a:t>
            </a:r>
            <a:r>
              <a:rPr lang="fr-FR" altLang="fr-FR" dirty="0" err="1">
                <a:solidFill>
                  <a:srgbClr val="0000FF"/>
                </a:solidFill>
              </a:rPr>
              <a:t>density</a:t>
            </a:r>
            <a:r>
              <a:rPr lang="fr-FR" altLang="fr-FR" dirty="0">
                <a:solidFill>
                  <a:srgbClr val="0000FF"/>
                </a:solidFill>
              </a:rPr>
              <a:t>:</a:t>
            </a:r>
          </a:p>
          <a:p>
            <a:pPr eaLnBrk="1" hangingPunct="1"/>
            <a:endParaRPr lang="fr-FR" altLang="fr-FR" dirty="0">
              <a:solidFill>
                <a:srgbClr val="0000FF"/>
              </a:solidFill>
            </a:endParaRPr>
          </a:p>
        </p:txBody>
      </p:sp>
      <p:sp>
        <p:nvSpPr>
          <p:cNvPr id="20" name="Rectangle 11"/>
          <p:cNvSpPr>
            <a:spLocks noChangeArrowheads="1"/>
          </p:cNvSpPr>
          <p:nvPr/>
        </p:nvSpPr>
        <p:spPr bwMode="auto">
          <a:xfrm>
            <a:off x="161925" y="1960563"/>
            <a:ext cx="8820150" cy="15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2B2B2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877888" indent="-3429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400175" indent="-3429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922463" indent="-3429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44475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9019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3591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8163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2735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dirty="0"/>
              <a:t>. </a:t>
            </a:r>
            <a:r>
              <a:rPr lang="fr-FR" altLang="fr-FR" dirty="0" err="1"/>
              <a:t>N</a:t>
            </a:r>
            <a:r>
              <a:rPr lang="fr-FR" altLang="fr-FR" baseline="-25000" dirty="0" err="1"/>
              <a:t>w</a:t>
            </a:r>
            <a:r>
              <a:rPr lang="fr-FR" altLang="fr-FR" dirty="0"/>
              <a:t>: </a:t>
            </a:r>
            <a:r>
              <a:rPr lang="fr-FR" altLang="fr-FR" dirty="0" err="1"/>
              <a:t>number</a:t>
            </a:r>
            <a:r>
              <a:rPr lang="fr-FR" altLang="fr-FR" dirty="0"/>
              <a:t> of quantum </a:t>
            </a:r>
            <a:r>
              <a:rPr lang="fr-FR" altLang="fr-FR" dirty="0" err="1"/>
              <a:t>wells</a:t>
            </a:r>
            <a:r>
              <a:rPr lang="fr-FR" altLang="fr-FR" dirty="0"/>
              <a:t> (</a:t>
            </a:r>
            <a:r>
              <a:rPr lang="fr-FR" altLang="fr-FR" dirty="0" err="1"/>
              <a:t>typically</a:t>
            </a:r>
            <a:r>
              <a:rPr lang="fr-FR" altLang="fr-FR" dirty="0"/>
              <a:t>, 2)</a:t>
            </a:r>
          </a:p>
          <a:p>
            <a:pPr eaLnBrk="1" hangingPunct="1"/>
            <a:r>
              <a:rPr lang="fr-FR" altLang="fr-FR" dirty="0"/>
              <a:t>. L</a:t>
            </a:r>
            <a:r>
              <a:rPr lang="fr-FR" altLang="fr-FR" baseline="-25000" dirty="0"/>
              <a:t>w</a:t>
            </a:r>
            <a:r>
              <a:rPr lang="fr-FR" altLang="fr-FR" dirty="0"/>
              <a:t>: </a:t>
            </a:r>
            <a:r>
              <a:rPr lang="fr-FR" altLang="fr-FR" dirty="0" err="1"/>
              <a:t>thickness</a:t>
            </a:r>
            <a:r>
              <a:rPr lang="fr-FR" altLang="fr-FR" dirty="0"/>
              <a:t> of quantum </a:t>
            </a:r>
            <a:r>
              <a:rPr lang="fr-FR" altLang="fr-FR" dirty="0" err="1"/>
              <a:t>well</a:t>
            </a:r>
            <a:r>
              <a:rPr lang="fr-FR" altLang="fr-FR" dirty="0"/>
              <a:t> (≈ </a:t>
            </a:r>
            <a:r>
              <a:rPr lang="fr-FR" altLang="fr-FR" dirty="0">
                <a:cs typeface="Times New Roman" pitchFamily="18" charset="0"/>
              </a:rPr>
              <a:t>10 nm</a:t>
            </a:r>
            <a:r>
              <a:rPr lang="fr-FR" altLang="fr-FR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/>
            <a:r>
              <a:rPr lang="fr-FR" altLang="fr-FR" dirty="0"/>
              <a:t>. </a:t>
            </a:r>
            <a:r>
              <a:rPr lang="fr-FR" altLang="fr-FR" dirty="0">
                <a:latin typeface="Symbol" pitchFamily="18" charset="2"/>
              </a:rPr>
              <a:t>h</a:t>
            </a:r>
            <a:r>
              <a:rPr lang="fr-FR" altLang="fr-FR" baseline="-25000" dirty="0"/>
              <a:t>i</a:t>
            </a:r>
            <a:r>
              <a:rPr lang="fr-FR" altLang="fr-FR" dirty="0"/>
              <a:t>: </a:t>
            </a:r>
            <a:r>
              <a:rPr lang="fr-FR" altLang="fr-FR" dirty="0" err="1"/>
              <a:t>internal</a:t>
            </a:r>
            <a:r>
              <a:rPr lang="fr-FR" altLang="fr-FR" dirty="0"/>
              <a:t> quantum </a:t>
            </a:r>
            <a:r>
              <a:rPr lang="fr-FR" altLang="fr-FR" dirty="0" err="1"/>
              <a:t>efficiency</a:t>
            </a:r>
            <a:r>
              <a:rPr lang="fr-FR" altLang="fr-FR" dirty="0"/>
              <a:t> (≈ 75 % at 2.3 µm)</a:t>
            </a:r>
          </a:p>
          <a:p>
            <a:pPr eaLnBrk="1" hangingPunct="1"/>
            <a:r>
              <a:rPr lang="fr-FR" altLang="fr-FR" dirty="0"/>
              <a:t>. A: </a:t>
            </a:r>
            <a:r>
              <a:rPr lang="fr-FR" altLang="fr-FR" dirty="0" err="1"/>
              <a:t>monomolecular</a:t>
            </a:r>
            <a:r>
              <a:rPr lang="fr-FR" altLang="fr-FR" dirty="0"/>
              <a:t> </a:t>
            </a:r>
            <a:r>
              <a:rPr lang="fr-FR" altLang="fr-FR" dirty="0" err="1"/>
              <a:t>recombination</a:t>
            </a:r>
            <a:r>
              <a:rPr lang="fr-FR" altLang="fr-FR" dirty="0"/>
              <a:t> coefficient (≈ 1.10</a:t>
            </a:r>
            <a:r>
              <a:rPr lang="fr-FR" altLang="fr-FR" baseline="30000" dirty="0"/>
              <a:t>8</a:t>
            </a:r>
            <a:r>
              <a:rPr lang="fr-FR" altLang="fr-FR" dirty="0"/>
              <a:t> s</a:t>
            </a:r>
            <a:r>
              <a:rPr lang="fr-FR" altLang="fr-FR" baseline="30000" dirty="0"/>
              <a:t>-1 </a:t>
            </a:r>
            <a:r>
              <a:rPr lang="fr-FR" altLang="fr-FR" dirty="0"/>
              <a:t>at 2.3 µm)</a:t>
            </a:r>
          </a:p>
          <a:p>
            <a:pPr eaLnBrk="1" hangingPunct="1"/>
            <a:r>
              <a:rPr lang="fr-FR" altLang="fr-FR" dirty="0"/>
              <a:t>. B: radiative </a:t>
            </a:r>
            <a:r>
              <a:rPr lang="fr-FR" altLang="fr-FR" dirty="0" err="1"/>
              <a:t>recombination</a:t>
            </a:r>
            <a:r>
              <a:rPr lang="fr-FR" altLang="fr-FR" dirty="0"/>
              <a:t> coefficient (≈ 4.10</a:t>
            </a:r>
            <a:r>
              <a:rPr lang="fr-FR" altLang="fr-FR" baseline="30000" dirty="0"/>
              <a:t>-10</a:t>
            </a:r>
            <a:r>
              <a:rPr lang="fr-FR" altLang="fr-FR" dirty="0"/>
              <a:t> cm</a:t>
            </a:r>
            <a:r>
              <a:rPr lang="fr-FR" altLang="fr-FR" baseline="30000" dirty="0"/>
              <a:t>3</a:t>
            </a:r>
            <a:r>
              <a:rPr lang="fr-FR" altLang="fr-FR" dirty="0"/>
              <a:t>.s</a:t>
            </a:r>
            <a:r>
              <a:rPr lang="fr-FR" altLang="fr-FR" baseline="30000" dirty="0"/>
              <a:t>-1 </a:t>
            </a:r>
            <a:r>
              <a:rPr lang="fr-FR" altLang="fr-FR" dirty="0"/>
              <a:t>at 2.3 µm</a:t>
            </a:r>
            <a:r>
              <a:rPr lang="fr-FR" altLang="fr-FR" dirty="0">
                <a:latin typeface="Symbol" pitchFamily="18" charset="2"/>
              </a:rPr>
              <a:t>)</a:t>
            </a:r>
          </a:p>
          <a:p>
            <a:pPr eaLnBrk="1" hangingPunct="1"/>
            <a:r>
              <a:rPr lang="fr-FR" altLang="fr-FR" dirty="0">
                <a:latin typeface="Symbol" pitchFamily="18" charset="2"/>
              </a:rPr>
              <a:t>. </a:t>
            </a:r>
            <a:r>
              <a:rPr lang="fr-FR" altLang="fr-FR" dirty="0"/>
              <a:t>C: Auger </a:t>
            </a:r>
            <a:r>
              <a:rPr lang="fr-FR" altLang="fr-FR" dirty="0" err="1"/>
              <a:t>recombination</a:t>
            </a:r>
            <a:r>
              <a:rPr lang="fr-FR" altLang="fr-FR" dirty="0"/>
              <a:t> coefficient (≈ 2.10</a:t>
            </a:r>
            <a:r>
              <a:rPr lang="fr-FR" altLang="fr-FR" baseline="30000" dirty="0"/>
              <a:t>-28</a:t>
            </a:r>
            <a:r>
              <a:rPr lang="fr-FR" altLang="fr-FR" dirty="0"/>
              <a:t> cm</a:t>
            </a:r>
            <a:r>
              <a:rPr lang="fr-FR" altLang="fr-FR" baseline="30000" dirty="0"/>
              <a:t>6</a:t>
            </a:r>
            <a:r>
              <a:rPr lang="fr-FR" altLang="fr-FR" dirty="0"/>
              <a:t>.s</a:t>
            </a:r>
            <a:r>
              <a:rPr lang="fr-FR" altLang="fr-FR" baseline="30000" dirty="0"/>
              <a:t>-1</a:t>
            </a:r>
            <a:r>
              <a:rPr lang="fr-FR" altLang="fr-FR" dirty="0"/>
              <a:t> at 2.3 µm)</a:t>
            </a:r>
          </a:p>
        </p:txBody>
      </p:sp>
      <p:graphicFrame>
        <p:nvGraphicFramePr>
          <p:cNvPr id="21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58584889"/>
              </p:ext>
            </p:extLst>
          </p:nvPr>
        </p:nvGraphicFramePr>
        <p:xfrm>
          <a:off x="284163" y="4011613"/>
          <a:ext cx="2263775" cy="720725"/>
        </p:xfrm>
        <a:graphic>
          <a:graphicData uri="http://schemas.openxmlformats.org/presentationml/2006/ole">
            <p:oleObj spid="_x0000_s4197" name="Équation" r:id="rId5" imgW="1523880" imgH="482400" progId="Equation.3">
              <p:embed/>
            </p:oleObj>
          </a:graphicData>
        </a:graphic>
      </p:graphicFrame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95250" y="3602037"/>
            <a:ext cx="88201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2B2B2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877888" indent="-3429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400175" indent="-3429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922463" indent="-3429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44475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9019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3591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8163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2735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dirty="0" err="1">
                <a:solidFill>
                  <a:srgbClr val="0000FF"/>
                </a:solidFill>
              </a:rPr>
              <a:t>Threshold</a:t>
            </a:r>
            <a:r>
              <a:rPr lang="fr-FR" altLang="fr-FR" dirty="0">
                <a:solidFill>
                  <a:srgbClr val="0000FF"/>
                </a:solidFill>
              </a:rPr>
              <a:t> carrier </a:t>
            </a:r>
            <a:r>
              <a:rPr lang="fr-FR" altLang="fr-FR" dirty="0" err="1">
                <a:solidFill>
                  <a:srgbClr val="0000FF"/>
                </a:solidFill>
              </a:rPr>
              <a:t>density</a:t>
            </a:r>
            <a:r>
              <a:rPr lang="fr-FR" altLang="fr-FR" dirty="0">
                <a:solidFill>
                  <a:srgbClr val="0000FF"/>
                </a:solidFill>
              </a:rPr>
              <a:t>:</a:t>
            </a:r>
          </a:p>
          <a:p>
            <a:pPr eaLnBrk="1" hangingPunct="1"/>
            <a:endParaRPr lang="fr-FR" altLang="fr-FR" dirty="0">
              <a:solidFill>
                <a:srgbClr val="0000FF"/>
              </a:solidFill>
            </a:endParaRP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0" y="4899025"/>
            <a:ext cx="88201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B2B2B2">
                    <a:alpha val="5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877888" indent="-3429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400175" indent="-3429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922463" indent="-3429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44475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9019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3591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8163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273550" indent="-3429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fr-FR" dirty="0"/>
              <a:t>. </a:t>
            </a:r>
            <a:r>
              <a:rPr lang="fr-FR" altLang="fr-FR" dirty="0" err="1"/>
              <a:t>N</a:t>
            </a:r>
            <a:r>
              <a:rPr lang="fr-FR" altLang="fr-FR" baseline="-25000" dirty="0" err="1"/>
              <a:t>tr</a:t>
            </a:r>
            <a:r>
              <a:rPr lang="fr-FR" altLang="fr-FR" dirty="0"/>
              <a:t>: </a:t>
            </a:r>
            <a:r>
              <a:rPr lang="fr-FR" altLang="fr-FR" dirty="0" err="1"/>
              <a:t>transparency</a:t>
            </a:r>
            <a:r>
              <a:rPr lang="fr-FR" altLang="fr-FR" dirty="0"/>
              <a:t> carrier </a:t>
            </a:r>
            <a:r>
              <a:rPr lang="fr-FR" altLang="fr-FR" dirty="0" err="1"/>
              <a:t>density</a:t>
            </a:r>
            <a:r>
              <a:rPr lang="fr-FR" altLang="fr-FR" dirty="0"/>
              <a:t> (≈ 3.10</a:t>
            </a:r>
            <a:r>
              <a:rPr lang="fr-FR" altLang="fr-FR" baseline="30000" dirty="0"/>
              <a:t>17</a:t>
            </a:r>
            <a:r>
              <a:rPr lang="fr-FR" altLang="fr-FR" dirty="0"/>
              <a:t> cm</a:t>
            </a:r>
            <a:r>
              <a:rPr lang="fr-FR" altLang="fr-FR" baseline="30000" dirty="0"/>
              <a:t>-3 </a:t>
            </a:r>
            <a:r>
              <a:rPr lang="fr-FR" altLang="fr-FR" dirty="0"/>
              <a:t>at 2.3 µm)</a:t>
            </a:r>
          </a:p>
          <a:p>
            <a:pPr eaLnBrk="1" hangingPunct="1"/>
            <a:r>
              <a:rPr lang="fr-FR" altLang="fr-FR" dirty="0"/>
              <a:t>. </a:t>
            </a:r>
            <a:r>
              <a:rPr lang="fr-FR" altLang="fr-FR" dirty="0">
                <a:latin typeface="Symbol" pitchFamily="18" charset="2"/>
              </a:rPr>
              <a:t>a</a:t>
            </a:r>
            <a:r>
              <a:rPr lang="fr-FR" altLang="fr-FR" baseline="-25000" dirty="0"/>
              <a:t>i</a:t>
            </a:r>
            <a:r>
              <a:rPr lang="fr-FR" altLang="fr-FR" dirty="0"/>
              <a:t>: </a:t>
            </a:r>
            <a:r>
              <a:rPr lang="fr-FR" altLang="fr-FR" dirty="0" err="1"/>
              <a:t>internal</a:t>
            </a:r>
            <a:r>
              <a:rPr lang="fr-FR" altLang="fr-FR" dirty="0"/>
              <a:t> </a:t>
            </a:r>
            <a:r>
              <a:rPr lang="fr-FR" altLang="fr-FR" dirty="0" err="1"/>
              <a:t>loss</a:t>
            </a:r>
            <a:r>
              <a:rPr lang="fr-FR" altLang="fr-FR" dirty="0"/>
              <a:t> (≈ </a:t>
            </a:r>
            <a:r>
              <a:rPr lang="fr-FR" altLang="fr-FR" dirty="0">
                <a:cs typeface="Times New Roman" pitchFamily="18" charset="0"/>
              </a:rPr>
              <a:t>5 cm</a:t>
            </a:r>
            <a:r>
              <a:rPr lang="fr-FR" altLang="fr-FR" baseline="30000" dirty="0">
                <a:cs typeface="Times New Roman" pitchFamily="18" charset="0"/>
              </a:rPr>
              <a:t>-1</a:t>
            </a:r>
            <a:r>
              <a:rPr lang="fr-FR" altLang="fr-FR" dirty="0">
                <a:cs typeface="Times New Roman" pitchFamily="18" charset="0"/>
              </a:rPr>
              <a:t> at 2.3 µm</a:t>
            </a:r>
            <a:r>
              <a:rPr lang="fr-FR" altLang="fr-FR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eaLnBrk="1" hangingPunct="1"/>
            <a:r>
              <a:rPr lang="fr-FR" altLang="fr-FR" dirty="0"/>
              <a:t>. </a:t>
            </a:r>
            <a:r>
              <a:rPr lang="fr-FR" altLang="fr-FR" dirty="0" err="1">
                <a:latin typeface="Symbol" pitchFamily="18" charset="2"/>
              </a:rPr>
              <a:t>a</a:t>
            </a:r>
            <a:r>
              <a:rPr lang="fr-FR" altLang="fr-FR" baseline="-25000" dirty="0" err="1"/>
              <a:t>m</a:t>
            </a:r>
            <a:r>
              <a:rPr lang="fr-FR" altLang="fr-FR" dirty="0"/>
              <a:t>: </a:t>
            </a:r>
            <a:r>
              <a:rPr lang="fr-FR" altLang="fr-FR" dirty="0" err="1"/>
              <a:t>mirror</a:t>
            </a:r>
            <a:r>
              <a:rPr lang="fr-FR" altLang="fr-FR" dirty="0"/>
              <a:t> </a:t>
            </a:r>
            <a:r>
              <a:rPr lang="fr-FR" altLang="fr-FR" dirty="0" err="1"/>
              <a:t>loss</a:t>
            </a:r>
            <a:r>
              <a:rPr lang="fr-FR" altLang="fr-FR" dirty="0"/>
              <a:t> (≈ 12 cm</a:t>
            </a:r>
            <a:r>
              <a:rPr lang="fr-FR" altLang="fr-FR" baseline="30000" dirty="0"/>
              <a:t>-1</a:t>
            </a:r>
            <a:r>
              <a:rPr lang="fr-FR" altLang="fr-FR" dirty="0"/>
              <a:t> for a 1 mm-long diode)</a:t>
            </a:r>
          </a:p>
          <a:p>
            <a:pPr eaLnBrk="1" hangingPunct="1"/>
            <a:r>
              <a:rPr lang="fr-FR" altLang="fr-FR" dirty="0"/>
              <a:t>. g</a:t>
            </a:r>
            <a:r>
              <a:rPr lang="fr-FR" altLang="fr-FR" baseline="-25000" dirty="0"/>
              <a:t>o</a:t>
            </a:r>
            <a:r>
              <a:rPr lang="fr-FR" altLang="fr-FR" dirty="0"/>
              <a:t>: (≈ 30 cm</a:t>
            </a:r>
            <a:r>
              <a:rPr lang="fr-FR" altLang="fr-FR" baseline="30000" dirty="0"/>
              <a:t>-1</a:t>
            </a:r>
            <a:r>
              <a:rPr lang="fr-FR" altLang="fr-FR" dirty="0"/>
              <a:t> )</a:t>
            </a:r>
          </a:p>
        </p:txBody>
      </p:sp>
      <p:graphicFrame>
        <p:nvGraphicFramePr>
          <p:cNvPr id="17" name="Obje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752858090"/>
              </p:ext>
            </p:extLst>
          </p:nvPr>
        </p:nvGraphicFramePr>
        <p:xfrm>
          <a:off x="5967412" y="3962400"/>
          <a:ext cx="2840038" cy="698500"/>
        </p:xfrm>
        <a:graphic>
          <a:graphicData uri="http://schemas.openxmlformats.org/presentationml/2006/ole">
            <p:oleObj spid="_x0000_s4198" name="Équation" r:id="rId6" imgW="1739880" imgH="431640" progId="Equation.3">
              <p:embed/>
            </p:oleObj>
          </a:graphicData>
        </a:graphic>
      </p:graphicFrame>
      <p:graphicFrame>
        <p:nvGraphicFramePr>
          <p:cNvPr id="24" name="Obje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21636204"/>
              </p:ext>
            </p:extLst>
          </p:nvPr>
        </p:nvGraphicFramePr>
        <p:xfrm>
          <a:off x="3371056" y="3983038"/>
          <a:ext cx="1763712" cy="612775"/>
        </p:xfrm>
        <a:graphic>
          <a:graphicData uri="http://schemas.openxmlformats.org/presentationml/2006/ole">
            <p:oleObj spid="_x0000_s4199" name="Equation" r:id="rId7" imgW="952087" imgH="330057" progId="Equation.3">
              <p:embed/>
            </p:oleObj>
          </a:graphicData>
        </a:graphic>
      </p:graphicFrame>
      <p:pic>
        <p:nvPicPr>
          <p:cNvPr id="26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3357" y="4818063"/>
            <a:ext cx="1954212" cy="19542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B2B2B2">
                        <a:alpha val="50000"/>
                      </a:srgbClr>
                    </a:gs>
                    <a:gs pos="50000">
                      <a:srgbClr val="B2B2B2">
                        <a:gamma/>
                        <a:tint val="33725"/>
                        <a:invGamma/>
                      </a:srgbClr>
                    </a:gs>
                    <a:gs pos="100000">
                      <a:srgbClr val="B2B2B2">
                        <a:alpha val="50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50894" y="4818063"/>
            <a:ext cx="1954212" cy="195421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gradFill rotWithShape="0">
                  <a:gsLst>
                    <a:gs pos="0">
                      <a:srgbClr val="B2B2B2">
                        <a:alpha val="50000"/>
                      </a:srgbClr>
                    </a:gs>
                    <a:gs pos="50000">
                      <a:srgbClr val="B2B2B2">
                        <a:gamma/>
                        <a:tint val="33725"/>
                        <a:invGamma/>
                      </a:srgbClr>
                    </a:gs>
                    <a:gs pos="100000">
                      <a:srgbClr val="B2B2B2">
                        <a:alpha val="50000"/>
                      </a:srgb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chemeClr val="bg2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371475" y="6117938"/>
            <a:ext cx="4572000" cy="584775"/>
          </a:xfrm>
          <a:prstGeom prst="rect">
            <a:avLst/>
          </a:prstGeom>
          <a:solidFill>
            <a:srgbClr val="4F81BD"/>
          </a:solidFill>
        </p:spPr>
        <p:txBody>
          <a:bodyPr>
            <a:spAutoFit/>
          </a:bodyPr>
          <a:lstStyle/>
          <a:p>
            <a:pPr algn="ctr"/>
            <a:r>
              <a:rPr lang="fr-FR" altLang="fr-FR" dirty="0">
                <a:solidFill>
                  <a:schemeClr val="bg1"/>
                </a:solidFill>
              </a:rPr>
              <a:t>The </a:t>
            </a:r>
            <a:r>
              <a:rPr lang="fr-FR" altLang="fr-FR" dirty="0" err="1" smtClean="0">
                <a:solidFill>
                  <a:schemeClr val="bg1"/>
                </a:solidFill>
              </a:rPr>
              <a:t>threshold</a:t>
            </a:r>
            <a:r>
              <a:rPr lang="fr-FR" altLang="fr-FR" dirty="0" smtClean="0">
                <a:solidFill>
                  <a:schemeClr val="bg1"/>
                </a:solidFill>
              </a:rPr>
              <a:t> </a:t>
            </a:r>
            <a:r>
              <a:rPr lang="fr-FR" altLang="fr-FR" dirty="0" err="1" smtClean="0">
                <a:solidFill>
                  <a:schemeClr val="bg1"/>
                </a:solidFill>
              </a:rPr>
              <a:t>current</a:t>
            </a:r>
            <a:r>
              <a:rPr lang="fr-FR" altLang="fr-FR" dirty="0" smtClean="0">
                <a:solidFill>
                  <a:schemeClr val="bg1"/>
                </a:solidFill>
              </a:rPr>
              <a:t> </a:t>
            </a:r>
            <a:r>
              <a:rPr lang="fr-FR" altLang="fr-FR" dirty="0" err="1" smtClean="0">
                <a:solidFill>
                  <a:schemeClr val="bg1"/>
                </a:solidFill>
              </a:rPr>
              <a:t>density</a:t>
            </a:r>
            <a:r>
              <a:rPr lang="fr-FR" altLang="fr-FR" dirty="0" smtClean="0">
                <a:solidFill>
                  <a:schemeClr val="bg1"/>
                </a:solidFill>
              </a:rPr>
              <a:t> </a:t>
            </a:r>
            <a:r>
              <a:rPr lang="fr-FR" altLang="fr-FR" dirty="0" err="1" smtClean="0">
                <a:solidFill>
                  <a:schemeClr val="bg1"/>
                </a:solidFill>
              </a:rPr>
              <a:t>depends</a:t>
            </a:r>
            <a:r>
              <a:rPr lang="fr-FR" altLang="fr-FR" dirty="0" smtClean="0">
                <a:solidFill>
                  <a:schemeClr val="bg1"/>
                </a:solidFill>
              </a:rPr>
              <a:t> on</a:t>
            </a:r>
          </a:p>
          <a:p>
            <a:pPr algn="ctr"/>
            <a:r>
              <a:rPr lang="fr-FR" altLang="fr-FR" dirty="0" smtClean="0">
                <a:solidFill>
                  <a:schemeClr val="bg1"/>
                </a:solidFill>
              </a:rPr>
              <a:t>10 </a:t>
            </a:r>
            <a:r>
              <a:rPr lang="fr-FR" altLang="fr-FR" dirty="0" err="1" smtClean="0">
                <a:solidFill>
                  <a:schemeClr val="bg1"/>
                </a:solidFill>
              </a:rPr>
              <a:t>parameters</a:t>
            </a:r>
            <a:r>
              <a:rPr lang="fr-FR" altLang="fr-FR" dirty="0" smtClean="0">
                <a:solidFill>
                  <a:schemeClr val="bg1"/>
                </a:solidFill>
              </a:rPr>
              <a:t> !</a:t>
            </a:r>
            <a:endParaRPr lang="fr-FR" altLang="fr-FR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999079" y="3602037"/>
            <a:ext cx="28219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dirty="0" err="1">
                <a:solidFill>
                  <a:srgbClr val="0000FF"/>
                </a:solidFill>
              </a:rPr>
              <a:t>Transparency</a:t>
            </a:r>
            <a:r>
              <a:rPr lang="fr-FR" altLang="fr-FR" dirty="0">
                <a:solidFill>
                  <a:srgbClr val="0000FF"/>
                </a:solidFill>
              </a:rPr>
              <a:t> carrier </a:t>
            </a:r>
            <a:r>
              <a:rPr lang="fr-FR" altLang="fr-FR" dirty="0" err="1" smtClean="0">
                <a:solidFill>
                  <a:srgbClr val="0000FF"/>
                </a:solidFill>
              </a:rPr>
              <a:t>density</a:t>
            </a:r>
            <a:r>
              <a:rPr lang="fr-FR" altLang="fr-FR" dirty="0" smtClean="0">
                <a:solidFill>
                  <a:srgbClr val="0000FF"/>
                </a:solidFill>
              </a:rPr>
              <a:t>: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240463" y="3618328"/>
            <a:ext cx="23498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dirty="0" smtClean="0">
                <a:solidFill>
                  <a:srgbClr val="0000FF"/>
                </a:solidFill>
              </a:rPr>
              <a:t>Effective </a:t>
            </a:r>
            <a:r>
              <a:rPr lang="fr-FR" altLang="fr-FR" dirty="0">
                <a:solidFill>
                  <a:srgbClr val="0000FF"/>
                </a:solidFill>
              </a:rPr>
              <a:t>carrier </a:t>
            </a:r>
            <a:r>
              <a:rPr lang="fr-FR" altLang="fr-FR" dirty="0" err="1" smtClean="0">
                <a:solidFill>
                  <a:srgbClr val="0000FF"/>
                </a:solidFill>
              </a:rPr>
              <a:t>density</a:t>
            </a:r>
            <a:r>
              <a:rPr lang="fr-FR" altLang="fr-FR" dirty="0" smtClean="0">
                <a:solidFill>
                  <a:srgbClr val="0000FF"/>
                </a:solidFill>
              </a:rPr>
              <a:t>:</a:t>
            </a:r>
            <a:endParaRPr lang="fr-F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48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19138"/>
          </a:xfr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fr-FR" dirty="0" smtClean="0"/>
              <a:t>A quantity proportional to the radiative current density</a:t>
            </a:r>
            <a:endParaRPr lang="en-US" altLang="fr-FR" baseline="-25000" dirty="0" smtClean="0"/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6936DA5-218B-46EC-A175-F5DD9E652E3B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0" y="830848"/>
            <a:ext cx="92272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fr-FR" altLang="fr-FR" dirty="0" err="1" smtClean="0">
                <a:solidFill>
                  <a:srgbClr val="0000FF"/>
                </a:solidFill>
              </a:rPr>
              <a:t>Spontaneous</a:t>
            </a:r>
            <a:r>
              <a:rPr lang="fr-FR" altLang="fr-FR" dirty="0" smtClean="0">
                <a:solidFill>
                  <a:srgbClr val="0000FF"/>
                </a:solidFill>
              </a:rPr>
              <a:t> </a:t>
            </a:r>
            <a:r>
              <a:rPr lang="fr-FR" altLang="fr-FR" dirty="0" err="1" smtClean="0">
                <a:solidFill>
                  <a:srgbClr val="0000FF"/>
                </a:solidFill>
              </a:rPr>
              <a:t>emission</a:t>
            </a:r>
            <a:r>
              <a:rPr lang="fr-FR" altLang="fr-FR" dirty="0" smtClean="0">
                <a:solidFill>
                  <a:srgbClr val="0000FF"/>
                </a:solidFill>
              </a:rPr>
              <a:t> </a:t>
            </a:r>
            <a:r>
              <a:rPr lang="fr-FR" altLang="fr-FR" dirty="0" err="1" smtClean="0"/>
              <a:t>observed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from</a:t>
            </a:r>
            <a:r>
              <a:rPr lang="fr-FR" altLang="fr-FR" dirty="0" smtClean="0"/>
              <a:t> the </a:t>
            </a:r>
            <a:r>
              <a:rPr lang="fr-FR" altLang="fr-FR" dirty="0" err="1" smtClean="0"/>
              <a:t>tilted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facet</a:t>
            </a:r>
            <a:r>
              <a:rPr lang="fr-FR" altLang="fr-FR" dirty="0" smtClean="0"/>
              <a:t> of a laser </a:t>
            </a:r>
            <a:r>
              <a:rPr lang="fr-FR" altLang="fr-FR" dirty="0" err="1" smtClean="0"/>
              <a:t>emitting</a:t>
            </a:r>
            <a:r>
              <a:rPr lang="fr-FR" altLang="fr-FR" dirty="0" smtClean="0"/>
              <a:t> at 2.38 µm </a:t>
            </a:r>
            <a:r>
              <a:rPr lang="fr-FR" altLang="fr-FR" dirty="0" err="1" smtClean="0"/>
              <a:t>below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threshold</a:t>
            </a:r>
            <a:r>
              <a:rPr lang="fr-FR" altLang="fr-FR" dirty="0" smtClean="0"/>
              <a:t>:</a:t>
            </a:r>
            <a:endParaRPr lang="fr-FR" altLang="fr-FR" dirty="0"/>
          </a:p>
        </p:txBody>
      </p:sp>
      <p:sp>
        <p:nvSpPr>
          <p:cNvPr id="5" name="Rectangle 4"/>
          <p:cNvSpPr/>
          <p:nvPr/>
        </p:nvSpPr>
        <p:spPr>
          <a:xfrm>
            <a:off x="-1" y="4357271"/>
            <a:ext cx="27847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dirty="0" err="1">
                <a:solidFill>
                  <a:srgbClr val="0000FF"/>
                </a:solidFill>
              </a:rPr>
              <a:t>Spontaneous</a:t>
            </a:r>
            <a:r>
              <a:rPr lang="fr-FR" altLang="fr-FR" dirty="0">
                <a:solidFill>
                  <a:srgbClr val="0000FF"/>
                </a:solidFill>
              </a:rPr>
              <a:t> </a:t>
            </a:r>
            <a:r>
              <a:rPr lang="fr-FR" altLang="fr-FR" dirty="0" err="1" smtClean="0">
                <a:solidFill>
                  <a:srgbClr val="0000FF"/>
                </a:solidFill>
              </a:rPr>
              <a:t>emission</a:t>
            </a:r>
            <a:r>
              <a:rPr lang="fr-FR" altLang="fr-FR" dirty="0" smtClean="0">
                <a:solidFill>
                  <a:srgbClr val="0000FF"/>
                </a:solidFill>
              </a:rPr>
              <a:t> rate:</a:t>
            </a:r>
            <a:endParaRPr lang="fr-FR" dirty="0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80934161"/>
              </p:ext>
            </p:extLst>
          </p:nvPr>
        </p:nvGraphicFramePr>
        <p:xfrm>
          <a:off x="2784737" y="4346548"/>
          <a:ext cx="2260800" cy="360000"/>
        </p:xfrm>
        <a:graphic>
          <a:graphicData uri="http://schemas.openxmlformats.org/presentationml/2006/ole">
            <p:oleObj spid="_x0000_s5167" name="Équation" r:id="rId4" imgW="1497950" imgH="241195" progId="Equation.3">
              <p:embed/>
            </p:oleObj>
          </a:graphicData>
        </a:graphic>
      </p:graphicFrame>
      <p:sp>
        <p:nvSpPr>
          <p:cNvPr id="33" name="Rectangle 32"/>
          <p:cNvSpPr/>
          <p:nvPr/>
        </p:nvSpPr>
        <p:spPr>
          <a:xfrm>
            <a:off x="0" y="4839533"/>
            <a:ext cx="36760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dirty="0" smtClean="0">
                <a:solidFill>
                  <a:srgbClr val="0000FF"/>
                </a:solidFill>
              </a:rPr>
              <a:t>Integrated </a:t>
            </a:r>
            <a:r>
              <a:rPr lang="fr-FR" altLang="fr-FR" dirty="0" err="1" smtClean="0">
                <a:solidFill>
                  <a:srgbClr val="0000FF"/>
                </a:solidFill>
              </a:rPr>
              <a:t>spontaneous</a:t>
            </a:r>
            <a:r>
              <a:rPr lang="fr-FR" altLang="fr-FR" dirty="0" smtClean="0">
                <a:solidFill>
                  <a:srgbClr val="0000FF"/>
                </a:solidFill>
              </a:rPr>
              <a:t> </a:t>
            </a:r>
            <a:r>
              <a:rPr lang="fr-FR" altLang="fr-FR" dirty="0" err="1" smtClean="0">
                <a:solidFill>
                  <a:srgbClr val="0000FF"/>
                </a:solidFill>
              </a:rPr>
              <a:t>emission</a:t>
            </a:r>
            <a:r>
              <a:rPr lang="fr-FR" altLang="fr-FR" dirty="0" smtClean="0">
                <a:solidFill>
                  <a:srgbClr val="0000FF"/>
                </a:solidFill>
              </a:rPr>
              <a:t> rate:</a:t>
            </a:r>
            <a:endParaRPr lang="fr-FR" dirty="0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509280194"/>
              </p:ext>
            </p:extLst>
          </p:nvPr>
        </p:nvGraphicFramePr>
        <p:xfrm>
          <a:off x="3676006" y="4818087"/>
          <a:ext cx="1988060" cy="720000"/>
        </p:xfrm>
        <a:graphic>
          <a:graphicData uri="http://schemas.openxmlformats.org/presentationml/2006/ole">
            <p:oleObj spid="_x0000_s5168" name="Équation" r:id="rId5" imgW="1409088" imgH="533169" progId="Equation.3">
              <p:embed/>
            </p:oleObj>
          </a:graphicData>
        </a:graphic>
      </p:graphicFrame>
      <p:sp>
        <p:nvSpPr>
          <p:cNvPr id="34" name="Rectangle 33"/>
          <p:cNvSpPr/>
          <p:nvPr/>
        </p:nvSpPr>
        <p:spPr>
          <a:xfrm>
            <a:off x="2152650" y="5825550"/>
            <a:ext cx="4572000" cy="584775"/>
          </a:xfrm>
          <a:prstGeom prst="rect">
            <a:avLst/>
          </a:prstGeom>
          <a:solidFill>
            <a:srgbClr val="4F81BD"/>
          </a:solidFill>
        </p:spPr>
        <p:txBody>
          <a:bodyPr>
            <a:spAutoFit/>
          </a:bodyPr>
          <a:lstStyle/>
          <a:p>
            <a:pPr algn="ctr"/>
            <a:r>
              <a:rPr lang="fr-FR" altLang="fr-FR" dirty="0" smtClean="0">
                <a:solidFill>
                  <a:schemeClr val="bg1"/>
                </a:solidFill>
              </a:rPr>
              <a:t>The </a:t>
            </a:r>
            <a:r>
              <a:rPr lang="fr-FR" altLang="fr-FR" dirty="0" err="1" smtClean="0">
                <a:solidFill>
                  <a:schemeClr val="bg1"/>
                </a:solidFill>
              </a:rPr>
              <a:t>integrated</a:t>
            </a:r>
            <a:r>
              <a:rPr lang="fr-FR" altLang="fr-FR" dirty="0" smtClean="0">
                <a:solidFill>
                  <a:schemeClr val="bg1"/>
                </a:solidFill>
              </a:rPr>
              <a:t> </a:t>
            </a:r>
            <a:r>
              <a:rPr lang="fr-FR" altLang="fr-FR" dirty="0" err="1" smtClean="0">
                <a:solidFill>
                  <a:schemeClr val="bg1"/>
                </a:solidFill>
              </a:rPr>
              <a:t>spontaneous</a:t>
            </a:r>
            <a:r>
              <a:rPr lang="fr-FR" altLang="fr-FR" dirty="0" smtClean="0">
                <a:solidFill>
                  <a:schemeClr val="bg1"/>
                </a:solidFill>
              </a:rPr>
              <a:t> </a:t>
            </a:r>
            <a:r>
              <a:rPr lang="fr-FR" altLang="fr-FR" dirty="0" err="1" smtClean="0">
                <a:solidFill>
                  <a:schemeClr val="bg1"/>
                </a:solidFill>
              </a:rPr>
              <a:t>emission</a:t>
            </a:r>
            <a:r>
              <a:rPr lang="fr-FR" altLang="fr-FR" dirty="0" smtClean="0">
                <a:solidFill>
                  <a:schemeClr val="bg1"/>
                </a:solidFill>
              </a:rPr>
              <a:t> rate</a:t>
            </a:r>
          </a:p>
          <a:p>
            <a:pPr algn="ctr"/>
            <a:r>
              <a:rPr lang="fr-FR" altLang="fr-FR" dirty="0" err="1" smtClean="0">
                <a:solidFill>
                  <a:schemeClr val="bg1"/>
                </a:solidFill>
              </a:rPr>
              <a:t>R</a:t>
            </a:r>
            <a:r>
              <a:rPr lang="fr-FR" altLang="fr-FR" baseline="-25000" dirty="0" err="1" smtClean="0">
                <a:solidFill>
                  <a:schemeClr val="bg1"/>
                </a:solidFill>
              </a:rPr>
              <a:t>spon</a:t>
            </a:r>
            <a:r>
              <a:rPr lang="fr-FR" altLang="fr-FR" dirty="0" smtClean="0">
                <a:solidFill>
                  <a:schemeClr val="bg1"/>
                </a:solidFill>
              </a:rPr>
              <a:t> </a:t>
            </a:r>
            <a:r>
              <a:rPr lang="fr-FR" altLang="fr-FR" dirty="0" err="1" smtClean="0">
                <a:solidFill>
                  <a:schemeClr val="bg1"/>
                </a:solidFill>
              </a:rPr>
              <a:t>is</a:t>
            </a:r>
            <a:r>
              <a:rPr lang="fr-FR" altLang="fr-FR" dirty="0" smtClean="0">
                <a:solidFill>
                  <a:schemeClr val="bg1"/>
                </a:solidFill>
              </a:rPr>
              <a:t> </a:t>
            </a:r>
            <a:r>
              <a:rPr lang="fr-FR" altLang="fr-FR" dirty="0" err="1" smtClean="0">
                <a:solidFill>
                  <a:schemeClr val="bg1"/>
                </a:solidFill>
              </a:rPr>
              <a:t>proportional</a:t>
            </a:r>
            <a:r>
              <a:rPr lang="fr-FR" altLang="fr-FR" dirty="0" smtClean="0">
                <a:solidFill>
                  <a:schemeClr val="bg1"/>
                </a:solidFill>
              </a:rPr>
              <a:t> to </a:t>
            </a:r>
            <a:r>
              <a:rPr lang="fr-FR" altLang="fr-FR" dirty="0" err="1" smtClean="0">
                <a:solidFill>
                  <a:schemeClr val="bg1"/>
                </a:solidFill>
              </a:rPr>
              <a:t>J</a:t>
            </a:r>
            <a:r>
              <a:rPr lang="fr-FR" altLang="fr-FR" baseline="-25000" dirty="0" err="1" smtClean="0">
                <a:solidFill>
                  <a:schemeClr val="bg1"/>
                </a:solidFill>
              </a:rPr>
              <a:t>rad</a:t>
            </a:r>
            <a:r>
              <a:rPr lang="fr-FR" altLang="fr-FR" dirty="0" smtClean="0">
                <a:solidFill>
                  <a:schemeClr val="bg1"/>
                </a:solidFill>
              </a:rPr>
              <a:t> = q </a:t>
            </a:r>
            <a:r>
              <a:rPr lang="fr-FR" altLang="fr-FR" dirty="0" err="1" smtClean="0">
                <a:solidFill>
                  <a:schemeClr val="bg1"/>
                </a:solidFill>
              </a:rPr>
              <a:t>N</a:t>
            </a:r>
            <a:r>
              <a:rPr lang="fr-FR" altLang="fr-FR" baseline="-25000" dirty="0" err="1" smtClean="0">
                <a:solidFill>
                  <a:schemeClr val="bg1"/>
                </a:solidFill>
              </a:rPr>
              <a:t>w</a:t>
            </a:r>
            <a:r>
              <a:rPr lang="fr-FR" altLang="fr-FR" dirty="0" smtClean="0">
                <a:solidFill>
                  <a:schemeClr val="bg1"/>
                </a:solidFill>
              </a:rPr>
              <a:t> L</a:t>
            </a:r>
            <a:r>
              <a:rPr lang="fr-FR" altLang="fr-FR" baseline="-25000" dirty="0" smtClean="0">
                <a:solidFill>
                  <a:schemeClr val="bg1"/>
                </a:solidFill>
              </a:rPr>
              <a:t>w</a:t>
            </a:r>
            <a:r>
              <a:rPr lang="fr-FR" altLang="fr-FR" dirty="0" smtClean="0">
                <a:solidFill>
                  <a:schemeClr val="bg1"/>
                </a:solidFill>
              </a:rPr>
              <a:t> BN² !</a:t>
            </a:r>
            <a:endParaRPr lang="fr-FR" altLang="fr-FR" dirty="0">
              <a:solidFill>
                <a:schemeClr val="bg1"/>
              </a:solidFill>
            </a:endParaRPr>
          </a:p>
        </p:txBody>
      </p:sp>
      <p:pic>
        <p:nvPicPr>
          <p:cNvPr id="5154" name="Picture 3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8305" y="1313617"/>
            <a:ext cx="5767387" cy="28829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3259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19138"/>
          </a:xfr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fr-FR" dirty="0" smtClean="0"/>
              <a:t>In search of the A, B, C coefficients</a:t>
            </a:r>
            <a:endParaRPr lang="en-US" altLang="fr-FR" baseline="-25000" dirty="0" smtClean="0"/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6936DA5-218B-46EC-A175-F5DD9E652E3B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76715626"/>
              </p:ext>
            </p:extLst>
          </p:nvPr>
        </p:nvGraphicFramePr>
        <p:xfrm>
          <a:off x="1048172" y="905323"/>
          <a:ext cx="4464000" cy="1440000"/>
        </p:xfrm>
        <a:graphic>
          <a:graphicData uri="http://schemas.openxmlformats.org/presentationml/2006/ole">
            <p:oleObj spid="_x0000_s6172" name="Équation" r:id="rId4" imgW="3149280" imgH="1028520" progId="Equation.3">
              <p:embed/>
            </p:oleObj>
          </a:graphicData>
        </a:graphic>
      </p:graphicFrame>
      <p:sp>
        <p:nvSpPr>
          <p:cNvPr id="3" name="Rectangle 2"/>
          <p:cNvSpPr/>
          <p:nvPr/>
        </p:nvSpPr>
        <p:spPr>
          <a:xfrm>
            <a:off x="21239" y="901869"/>
            <a:ext cx="10481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dirty="0" err="1" smtClean="0">
                <a:solidFill>
                  <a:srgbClr val="0000FF"/>
                </a:solidFill>
              </a:rPr>
              <a:t>We</a:t>
            </a:r>
            <a:r>
              <a:rPr lang="fr-FR" altLang="fr-FR" dirty="0" smtClean="0">
                <a:solidFill>
                  <a:srgbClr val="0000FF"/>
                </a:solidFill>
              </a:rPr>
              <a:t> have:</a:t>
            </a:r>
            <a:endParaRPr lang="fr-FR" dirty="0"/>
          </a:p>
        </p:txBody>
      </p:sp>
      <p:sp>
        <p:nvSpPr>
          <p:cNvPr id="5" name="Rectangle 4"/>
          <p:cNvSpPr/>
          <p:nvPr/>
        </p:nvSpPr>
        <p:spPr>
          <a:xfrm>
            <a:off x="-20696" y="1766471"/>
            <a:ext cx="11320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dirty="0" err="1" smtClean="0">
                <a:solidFill>
                  <a:srgbClr val="0000FF"/>
                </a:solidFill>
              </a:rPr>
              <a:t>Therefore</a:t>
            </a:r>
            <a:r>
              <a:rPr lang="fr-FR" altLang="fr-FR" dirty="0" smtClean="0">
                <a:solidFill>
                  <a:srgbClr val="0000FF"/>
                </a:solidFill>
              </a:rPr>
              <a:t>: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Rectangle 6"/>
              <p:cNvSpPr/>
              <p:nvPr/>
            </p:nvSpPr>
            <p:spPr>
              <a:xfrm>
                <a:off x="5705040" y="1285231"/>
                <a:ext cx="3286124" cy="6886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altLang="fr-FR" dirty="0" smtClean="0"/>
                  <a:t>Let’s </a:t>
                </a:r>
                <a:r>
                  <a:rPr lang="fr-FR" altLang="fr-FR" dirty="0" err="1" smtClean="0">
                    <a:solidFill>
                      <a:srgbClr val="0000FF"/>
                    </a:solidFill>
                  </a:rPr>
                  <a:t>normalize</a:t>
                </a:r>
                <a:r>
                  <a:rPr lang="fr-FR" altLang="fr-FR" dirty="0" smtClean="0">
                    <a:solidFill>
                      <a:srgbClr val="0000FF"/>
                    </a:solidFill>
                  </a:rPr>
                  <a:t/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altLang="fr-FR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fr-FR" altLang="fr-FR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fr-FR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fr-FR" altLang="fr-FR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𝑠𝑝𝑜𝑛</m:t>
                            </m:r>
                          </m:sub>
                        </m:sSub>
                      </m:e>
                    </m:rad>
                  </m:oMath>
                </a14:m>
                <a:endParaRPr lang="fr-FR" altLang="fr-FR" dirty="0" smtClean="0">
                  <a:solidFill>
                    <a:srgbClr val="0000FF"/>
                  </a:solidFill>
                </a:endParaRPr>
              </a:p>
              <a:p>
                <a:r>
                  <a:rPr lang="fr-FR" dirty="0" err="1" smtClean="0"/>
                  <a:t>so</a:t>
                </a:r>
                <a:r>
                  <a:rPr lang="fr-FR" dirty="0" smtClean="0"/>
                  <a:t/>
                </a:r>
                <a:r>
                  <a:rPr lang="fr-FR" dirty="0" err="1" smtClean="0"/>
                  <a:t>that</a:t>
                </a:r>
                <a:r>
                  <a:rPr lang="fr-FR" dirty="0" smtClean="0"/>
                  <a:t/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fr-FR" altLang="fr-FR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fr-FR" altLang="fr-FR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fr-FR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fr-FR" altLang="fr-FR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𝑠𝑝𝑜𝑛</m:t>
                            </m:r>
                          </m:sub>
                        </m:sSub>
                      </m:e>
                    </m:rad>
                  </m:oMath>
                </a14:m>
                <a:r>
                  <a:rPr lang="fr-FR" dirty="0" smtClean="0">
                    <a:solidFill>
                      <a:schemeClr val="tx1"/>
                    </a:solidFill>
                  </a:rPr>
                  <a:t> = 1 at </a:t>
                </a:r>
                <a:r>
                  <a:rPr lang="fr-FR" dirty="0" err="1" smtClean="0">
                    <a:solidFill>
                      <a:schemeClr val="tx1"/>
                    </a:solidFill>
                  </a:rPr>
                  <a:t>threshold</a:t>
                </a:r>
                <a:r>
                  <a:rPr lang="fr-FR" dirty="0" smtClean="0"/>
                  <a:t/>
                </a:r>
                <a:endParaRPr lang="fr-FR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5040" y="1285231"/>
                <a:ext cx="3286124" cy="688650"/>
              </a:xfrm>
              <a:prstGeom prst="rect">
                <a:avLst/>
              </a:prstGeom>
              <a:blipFill rotWithShape="1">
                <a:blip r:embed="rId5"/>
                <a:stretch>
                  <a:fillRect l="-1113" b="-61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15" name="Rectangle 14"/>
              <p:cNvSpPr/>
              <p:nvPr/>
            </p:nvSpPr>
            <p:spPr>
              <a:xfrm>
                <a:off x="5696619" y="2206615"/>
                <a:ext cx="3286125" cy="1070101"/>
              </a:xfrm>
              <a:prstGeom prst="rect">
                <a:avLst/>
              </a:prstGeom>
              <a:solidFill>
                <a:srgbClr val="4F81BD"/>
              </a:solidFill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dirty="0" smtClean="0">
                    <a:solidFill>
                      <a:schemeClr val="bg1"/>
                    </a:solidFill>
                  </a:rPr>
                  <a:t>Plotting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𝐽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sSub>
                              <m:sSubPr>
                                <m:ctrlPr>
                                  <a:rPr lang="fr-F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fr-FR" b="0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𝑠𝑝𝑜𝑛</m:t>
                                </m:r>
                              </m:sub>
                            </m:sSub>
                          </m:e>
                        </m:rad>
                      </m:den>
                    </m:f>
                  </m:oMath>
                </a14:m>
                <a:r>
                  <a:rPr lang="en-GB" dirty="0" smtClean="0">
                    <a:solidFill>
                      <a:schemeClr val="bg1"/>
                    </a:solidFill>
                  </a:rPr>
                  <a:t> as </a:t>
                </a:r>
                <a:r>
                  <a:rPr lang="en-GB" dirty="0">
                    <a:solidFill>
                      <a:schemeClr val="bg1"/>
                    </a:solidFill>
                  </a:rPr>
                  <a:t>a function </a:t>
                </a:r>
                <a:r>
                  <a:rPr lang="en-GB" dirty="0" smtClean="0">
                    <a:solidFill>
                      <a:schemeClr val="bg1"/>
                    </a:solidFill>
                  </a:rPr>
                  <a:t>of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𝑅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/>
                              </a:rPr>
                              <m:t>𝑠𝑝𝑜𝑛</m:t>
                            </m:r>
                          </m:sub>
                        </m:sSub>
                      </m:e>
                    </m:rad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dirty="0" smtClean="0">
                    <a:solidFill>
                      <a:schemeClr val="bg1"/>
                    </a:solidFill>
                  </a:rPr>
                  <a:t>is </a:t>
                </a:r>
                <a:r>
                  <a:rPr lang="en-GB" dirty="0">
                    <a:solidFill>
                      <a:schemeClr val="bg1"/>
                    </a:solidFill>
                  </a:rPr>
                  <a:t>equivalent to plotting </a:t>
                </a:r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/>
                      </a:rPr>
                      <m:t>𝐴</m:t>
                    </m:r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/>
                      </a:rPr>
                      <m:t>𝐵𝑁</m:t>
                    </m:r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/>
                      </a:rPr>
                      <m:t>+</m:t>
                    </m:r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/>
                      </a:rPr>
                      <m:t>𝐶</m:t>
                    </m:r>
                    <m:sSup>
                      <m:sSupPr>
                        <m:ctrlPr>
                          <a:rPr lang="fr-F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𝑁</m:t>
                        </m:r>
                      </m:e>
                      <m:sup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 smtClean="0">
                    <a:solidFill>
                      <a:schemeClr val="bg1"/>
                    </a:solidFill>
                  </a:rPr>
                  <a:t/>
                </a:r>
                <a:r>
                  <a:rPr lang="en-GB" dirty="0">
                    <a:solidFill>
                      <a:schemeClr val="bg1"/>
                    </a:solidFill>
                  </a:rPr>
                  <a:t>as a function of </a:t>
                </a:r>
                <a:r>
                  <a:rPr lang="en-GB" i="1" dirty="0">
                    <a:solidFill>
                      <a:schemeClr val="bg1"/>
                    </a:solidFill>
                  </a:rPr>
                  <a:t>N</a:t>
                </a:r>
                <a:endParaRPr lang="fr-FR" altLang="fr-FR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6619" y="2206615"/>
                <a:ext cx="3286125" cy="1070101"/>
              </a:xfrm>
              <a:prstGeom prst="rect">
                <a:avLst/>
              </a:prstGeom>
              <a:blipFill rotWithShape="1">
                <a:blip r:embed="rId6"/>
                <a:stretch>
                  <a:fillRect b="-454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" name="Graphique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81705709"/>
              </p:ext>
            </p:extLst>
          </p:nvPr>
        </p:nvGraphicFramePr>
        <p:xfrm>
          <a:off x="190499" y="2403183"/>
          <a:ext cx="5334001" cy="399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Rectangle 15"/>
          <p:cNvSpPr/>
          <p:nvPr/>
        </p:nvSpPr>
        <p:spPr>
          <a:xfrm>
            <a:off x="5696619" y="3324731"/>
            <a:ext cx="3469219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dirty="0" smtClean="0"/>
              <a:t>On </a:t>
            </a:r>
            <a:r>
              <a:rPr lang="fr-FR" altLang="fr-FR" dirty="0" err="1" smtClean="0"/>
              <a:t>this</a:t>
            </a:r>
            <a:r>
              <a:rPr lang="fr-FR" altLang="fr-FR" dirty="0" smtClean="0"/>
              <a:t> plot, a laser </a:t>
            </a:r>
            <a:r>
              <a:rPr lang="fr-FR" altLang="fr-FR" dirty="0" err="1" smtClean="0"/>
              <a:t>dominated</a:t>
            </a:r>
            <a:r>
              <a:rPr lang="fr-FR" altLang="fr-FR" dirty="0" smtClean="0"/>
              <a:t> by,</a:t>
            </a:r>
          </a:p>
          <a:p>
            <a:endParaRPr lang="fr-FR" altLang="fr-FR" dirty="0" smtClean="0"/>
          </a:p>
          <a:p>
            <a:r>
              <a:rPr lang="fr-FR" altLang="fr-FR" dirty="0" smtClean="0"/>
              <a:t>. </a:t>
            </a:r>
            <a:r>
              <a:rPr lang="fr-FR" altLang="fr-FR" dirty="0" err="1" smtClean="0">
                <a:solidFill>
                  <a:srgbClr val="4F81BD"/>
                </a:solidFill>
              </a:rPr>
              <a:t>monomolecular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recombination</a:t>
            </a:r>
            <a:endParaRPr lang="fr-FR" altLang="fr-FR" dirty="0" smtClean="0"/>
          </a:p>
          <a:p>
            <a:r>
              <a:rPr lang="fr-FR" altLang="fr-FR" dirty="0"/>
              <a:t> </a:t>
            </a:r>
            <a:r>
              <a:rPr lang="fr-FR" altLang="fr-FR" dirty="0" smtClean="0"/>
              <a:t>  </a:t>
            </a:r>
            <a:r>
              <a:rPr lang="fr-FR" altLang="fr-FR" dirty="0" err="1" smtClean="0"/>
              <a:t>will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be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shown</a:t>
            </a:r>
            <a:r>
              <a:rPr lang="fr-FR" altLang="fr-FR" dirty="0" smtClean="0"/>
              <a:t> as a flat line</a:t>
            </a:r>
          </a:p>
          <a:p>
            <a:r>
              <a:rPr lang="fr-FR" dirty="0" smtClean="0"/>
              <a:t>                                  </a:t>
            </a:r>
            <a:r>
              <a:rPr lang="fr-FR" dirty="0" smtClean="0">
                <a:solidFill>
                  <a:srgbClr val="4F81BD"/>
                </a:solidFill>
              </a:rPr>
              <a:t>y </a:t>
            </a:r>
            <a:r>
              <a:rPr lang="fr-FR" dirty="0">
                <a:solidFill>
                  <a:srgbClr val="4F81BD"/>
                </a:solidFill>
              </a:rPr>
              <a:t>= A</a:t>
            </a:r>
            <a:endParaRPr lang="fr-FR" dirty="0" smtClean="0">
              <a:solidFill>
                <a:srgbClr val="4F81BD"/>
              </a:solidFill>
            </a:endParaRPr>
          </a:p>
          <a:p>
            <a:r>
              <a:rPr lang="fr-FR" dirty="0" smtClean="0"/>
              <a:t>                                 </a:t>
            </a:r>
          </a:p>
          <a:p>
            <a:r>
              <a:rPr lang="fr-FR" dirty="0" smtClean="0"/>
              <a:t>. </a:t>
            </a:r>
            <a:r>
              <a:rPr lang="fr-FR" dirty="0" smtClean="0">
                <a:solidFill>
                  <a:srgbClr val="009900"/>
                </a:solidFill>
              </a:rPr>
              <a:t>radiative</a:t>
            </a:r>
            <a:r>
              <a:rPr lang="fr-FR" dirty="0" smtClean="0"/>
              <a:t> </a:t>
            </a:r>
            <a:r>
              <a:rPr lang="fr-FR" dirty="0" err="1" smtClean="0"/>
              <a:t>recombination</a:t>
            </a:r>
            <a:r>
              <a:rPr lang="fr-FR" dirty="0" smtClean="0"/>
              <a:t>, as a </a:t>
            </a:r>
            <a:r>
              <a:rPr lang="fr-FR" dirty="0" err="1" smtClean="0"/>
              <a:t>slope</a:t>
            </a:r>
            <a:endParaRPr lang="fr-FR" dirty="0" smtClean="0"/>
          </a:p>
          <a:p>
            <a:r>
              <a:rPr lang="fr-FR" dirty="0"/>
              <a:t> </a:t>
            </a:r>
            <a:r>
              <a:rPr lang="fr-FR" dirty="0" smtClean="0"/>
              <a:t>                                 </a:t>
            </a:r>
            <a:r>
              <a:rPr lang="fr-FR" dirty="0" smtClean="0">
                <a:solidFill>
                  <a:srgbClr val="009900"/>
                </a:solidFill>
              </a:rPr>
              <a:t>y </a:t>
            </a:r>
            <a:r>
              <a:rPr lang="fr-FR" dirty="0">
                <a:solidFill>
                  <a:srgbClr val="009900"/>
                </a:solidFill>
              </a:rPr>
              <a:t>= </a:t>
            </a:r>
            <a:r>
              <a:rPr lang="fr-FR" dirty="0" smtClean="0">
                <a:solidFill>
                  <a:srgbClr val="009900"/>
                </a:solidFill>
              </a:rPr>
              <a:t>BN</a:t>
            </a:r>
          </a:p>
          <a:p>
            <a:endParaRPr lang="fr-FR" dirty="0"/>
          </a:p>
          <a:p>
            <a:r>
              <a:rPr lang="fr-FR" dirty="0" smtClean="0"/>
              <a:t>. </a:t>
            </a:r>
            <a:r>
              <a:rPr lang="fr-FR" dirty="0" smtClean="0">
                <a:solidFill>
                  <a:srgbClr val="C00000"/>
                </a:solidFill>
              </a:rPr>
              <a:t>Auger</a:t>
            </a:r>
            <a:r>
              <a:rPr lang="fr-FR" dirty="0" smtClean="0"/>
              <a:t> </a:t>
            </a:r>
            <a:r>
              <a:rPr lang="fr-FR" dirty="0" err="1" smtClean="0"/>
              <a:t>recombination</a:t>
            </a:r>
            <a:r>
              <a:rPr lang="fr-FR" dirty="0" smtClean="0"/>
              <a:t>, as a power</a:t>
            </a:r>
          </a:p>
          <a:p>
            <a:r>
              <a:rPr lang="fr-FR" dirty="0"/>
              <a:t> </a:t>
            </a:r>
            <a:r>
              <a:rPr lang="fr-FR" dirty="0" smtClean="0"/>
              <a:t> </a:t>
            </a:r>
            <a:r>
              <a:rPr lang="fr-FR" dirty="0" err="1" smtClean="0"/>
              <a:t>function</a:t>
            </a:r>
            <a:r>
              <a:rPr lang="fr-FR" dirty="0"/>
              <a:t> </a:t>
            </a:r>
            <a:r>
              <a:rPr lang="fr-FR" dirty="0" smtClean="0"/>
              <a:t>                  </a:t>
            </a:r>
            <a:r>
              <a:rPr lang="fr-FR" dirty="0" smtClean="0">
                <a:solidFill>
                  <a:srgbClr val="C00000"/>
                </a:solidFill>
              </a:rPr>
              <a:t>y </a:t>
            </a:r>
            <a:r>
              <a:rPr lang="fr-FR" dirty="0">
                <a:solidFill>
                  <a:srgbClr val="C00000"/>
                </a:solidFill>
              </a:rPr>
              <a:t>= CN²</a:t>
            </a:r>
            <a:endParaRPr lang="fr-FR" dirty="0" smtClean="0"/>
          </a:p>
          <a:p>
            <a:r>
              <a:rPr lang="fr-FR" dirty="0"/>
              <a:t> </a:t>
            </a:r>
            <a:r>
              <a:rPr lang="fr-FR" dirty="0" smtClean="0"/>
              <a:t>                                </a:t>
            </a:r>
            <a:endParaRPr lang="fr-FR" dirty="0" smtClean="0">
              <a:solidFill>
                <a:srgbClr val="C00000"/>
              </a:solidFill>
            </a:endParaRPr>
          </a:p>
        </p:txBody>
      </p:sp>
      <p:cxnSp>
        <p:nvCxnSpPr>
          <p:cNvPr id="20" name="Connecteur droit 19"/>
          <p:cNvCxnSpPr/>
          <p:nvPr/>
        </p:nvCxnSpPr>
        <p:spPr>
          <a:xfrm>
            <a:off x="6907213" y="4638675"/>
            <a:ext cx="70008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>
          <a:xfrm flipV="1">
            <a:off x="6913564" y="5181600"/>
            <a:ext cx="700088" cy="3429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8" name="Forme libre 27"/>
          <p:cNvSpPr/>
          <p:nvPr/>
        </p:nvSpPr>
        <p:spPr>
          <a:xfrm>
            <a:off x="6907213" y="5876357"/>
            <a:ext cx="676275" cy="542925"/>
          </a:xfrm>
          <a:custGeom>
            <a:avLst/>
            <a:gdLst>
              <a:gd name="connsiteX0" fmla="*/ 0 w 676275"/>
              <a:gd name="connsiteY0" fmla="*/ 542925 h 542925"/>
              <a:gd name="connsiteX1" fmla="*/ 438150 w 676275"/>
              <a:gd name="connsiteY1" fmla="*/ 381000 h 542925"/>
              <a:gd name="connsiteX2" fmla="*/ 676275 w 676275"/>
              <a:gd name="connsiteY2" fmla="*/ 0 h 542925"/>
              <a:gd name="connsiteX3" fmla="*/ 676275 w 676275"/>
              <a:gd name="connsiteY3" fmla="*/ 0 h 542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275" h="542925">
                <a:moveTo>
                  <a:pt x="0" y="542925"/>
                </a:moveTo>
                <a:cubicBezTo>
                  <a:pt x="162719" y="507206"/>
                  <a:pt x="325438" y="471487"/>
                  <a:pt x="438150" y="381000"/>
                </a:cubicBezTo>
                <a:cubicBezTo>
                  <a:pt x="550863" y="290512"/>
                  <a:pt x="676275" y="0"/>
                  <a:pt x="676275" y="0"/>
                </a:cubicBezTo>
                <a:lnTo>
                  <a:pt x="676275" y="0"/>
                </a:ln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xmlns="" val="389754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19138"/>
          </a:xfr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fr-FR" dirty="0" smtClean="0"/>
              <a:t>Determining </a:t>
            </a:r>
            <a:r>
              <a:rPr lang="en-US" altLang="fr-FR" dirty="0"/>
              <a:t>the proportion of Auger at threshold</a:t>
            </a:r>
            <a:endParaRPr lang="en-US" altLang="fr-FR" baseline="-25000" dirty="0" smtClean="0"/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6936DA5-218B-46EC-A175-F5DD9E652E3B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0" y="887998"/>
            <a:ext cx="715920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dirty="0" smtClean="0"/>
              <a:t>There are </a:t>
            </a:r>
            <a:r>
              <a:rPr lang="fr-FR" altLang="fr-FR" dirty="0" err="1" smtClean="0"/>
              <a:t>many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things</a:t>
            </a:r>
            <a:r>
              <a:rPr lang="fr-FR" altLang="fr-FR" dirty="0" smtClean="0"/>
              <a:t> to </a:t>
            </a:r>
            <a:r>
              <a:rPr lang="fr-FR" altLang="fr-FR" dirty="0" err="1" smtClean="0"/>
              <a:t>be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learned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from</a:t>
            </a:r>
            <a:r>
              <a:rPr lang="fr-FR" altLang="fr-FR" dirty="0" smtClean="0"/>
              <a:t> the parabolas:</a:t>
            </a:r>
          </a:p>
          <a:p>
            <a:r>
              <a:rPr lang="fr-FR" dirty="0" smtClean="0"/>
              <a:t>. For </a:t>
            </a:r>
            <a:r>
              <a:rPr lang="fr-FR" dirty="0" err="1" smtClean="0"/>
              <a:t>example</a:t>
            </a:r>
            <a:r>
              <a:rPr lang="fr-FR" dirty="0" smtClean="0"/>
              <a:t>, the </a:t>
            </a:r>
            <a:r>
              <a:rPr lang="fr-FR" dirty="0" smtClean="0">
                <a:solidFill>
                  <a:srgbClr val="0000FF"/>
                </a:solidFill>
              </a:rPr>
              <a:t>proportion </a:t>
            </a:r>
            <a:r>
              <a:rPr lang="fr-FR" dirty="0" smtClean="0"/>
              <a:t>of the </a:t>
            </a:r>
            <a:r>
              <a:rPr lang="fr-FR" dirty="0" smtClean="0">
                <a:solidFill>
                  <a:srgbClr val="0000FF"/>
                </a:solidFill>
              </a:rPr>
              <a:t>Auger</a:t>
            </a:r>
            <a:r>
              <a:rPr lang="fr-FR" dirty="0" smtClean="0"/>
              <a:t> </a:t>
            </a:r>
            <a:r>
              <a:rPr lang="fr-FR" dirty="0" err="1" smtClean="0"/>
              <a:t>recombination</a:t>
            </a:r>
            <a:r>
              <a:rPr lang="fr-FR" dirty="0"/>
              <a:t> </a:t>
            </a:r>
            <a:r>
              <a:rPr lang="fr-FR" dirty="0" err="1" smtClean="0"/>
              <a:t>current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0000FF"/>
                </a:solidFill>
              </a:rPr>
              <a:t>at </a:t>
            </a:r>
            <a:r>
              <a:rPr lang="fr-FR" dirty="0" err="1" smtClean="0">
                <a:solidFill>
                  <a:srgbClr val="0000FF"/>
                </a:solidFill>
              </a:rPr>
              <a:t>threshold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-1" y="2631788"/>
            <a:ext cx="55721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. And more </a:t>
            </a:r>
            <a:r>
              <a:rPr lang="fr-FR" dirty="0" err="1" smtClean="0"/>
              <a:t>than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, the </a:t>
            </a:r>
            <a:r>
              <a:rPr lang="fr-FR" dirty="0" smtClean="0">
                <a:solidFill>
                  <a:srgbClr val="0000FF"/>
                </a:solidFill>
              </a:rPr>
              <a:t>value of the A, B &amp; C coefficients </a:t>
            </a:r>
            <a:r>
              <a:rPr lang="fr-FR" dirty="0" smtClean="0"/>
              <a:t>! </a:t>
            </a:r>
            <a:endParaRPr lang="fr-FR" dirty="0"/>
          </a:p>
        </p:txBody>
      </p:sp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6381546"/>
              </p:ext>
            </p:extLst>
          </p:nvPr>
        </p:nvGraphicFramePr>
        <p:xfrm>
          <a:off x="2874826" y="3008480"/>
          <a:ext cx="2940264" cy="540000"/>
        </p:xfrm>
        <a:graphic>
          <a:graphicData uri="http://schemas.openxmlformats.org/presentationml/2006/ole">
            <p:oleObj spid="_x0000_s7185" name="Équation" r:id="rId4" imgW="2374560" imgH="431640" progId="Equation.3">
              <p:embed/>
            </p:oleObj>
          </a:graphicData>
        </a:graphic>
      </p:graphicFrame>
      <p:graphicFrame>
        <p:nvGraphicFramePr>
          <p:cNvPr id="17" name="Graphique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1468716"/>
              </p:ext>
            </p:extLst>
          </p:nvPr>
        </p:nvGraphicFramePr>
        <p:xfrm>
          <a:off x="137700" y="3713025"/>
          <a:ext cx="432000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79288499"/>
              </p:ext>
            </p:extLst>
          </p:nvPr>
        </p:nvGraphicFramePr>
        <p:xfrm>
          <a:off x="184150" y="1553369"/>
          <a:ext cx="8775699" cy="1011744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08743"/>
                <a:gridCol w="1645557"/>
                <a:gridCol w="1310469"/>
                <a:gridCol w="1123290"/>
                <a:gridCol w="920062"/>
                <a:gridCol w="1141765"/>
                <a:gridCol w="1625813"/>
              </a:tblGrid>
              <a:tr h="227358"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Lambda (µm)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Parabola (A/cm²)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Jth (A/cm²)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JAuger(A/cm²)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JRad (A/cm²)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JMono (A/cm²)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Proportion of Auger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</a:tr>
              <a:tr h="26146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2.38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y = 33x</a:t>
                      </a:r>
                      <a:r>
                        <a:rPr lang="fr-FR" sz="1400" b="0" i="0" u="none" strike="noStrike" baseline="30000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fr-FR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 + 87x + 6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126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26%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46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2.83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y = 147x</a:t>
                      </a:r>
                      <a:r>
                        <a:rPr lang="fr-FR" sz="1400" b="0" i="0" u="none" strike="noStrike" baseline="30000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fr-FR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 + 119x + 8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275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147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119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54%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1462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3.23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y = 653x</a:t>
                      </a:r>
                      <a:r>
                        <a:rPr lang="fr-FR" sz="1400" b="0" i="0" u="none" strike="noStrike" baseline="30000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2</a:t>
                      </a:r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 + 91x + 272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653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272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64%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0" y="2963705"/>
            <a:ext cx="29690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/>
              <a:t>J</a:t>
            </a:r>
            <a:r>
              <a:rPr lang="fr-FR" baseline="-25000" dirty="0" err="1" smtClean="0"/>
              <a:t>th</a:t>
            </a:r>
            <a:r>
              <a:rPr lang="fr-FR" dirty="0" smtClean="0"/>
              <a:t> </a:t>
            </a:r>
            <a:r>
              <a:rPr lang="fr-FR" dirty="0" err="1" smtClean="0"/>
              <a:t>depends</a:t>
            </a:r>
            <a:r>
              <a:rPr lang="fr-FR" dirty="0" smtClean="0"/>
              <a:t> on 10 </a:t>
            </a:r>
            <a:r>
              <a:rPr lang="fr-FR" dirty="0" err="1" smtClean="0"/>
              <a:t>parameters</a:t>
            </a:r>
            <a:r>
              <a:rPr lang="fr-FR" dirty="0" smtClean="0"/>
              <a:t>,</a:t>
            </a:r>
          </a:p>
          <a:p>
            <a:r>
              <a:rPr lang="fr-FR" dirty="0" err="1" smtClean="0"/>
              <a:t>Let’s</a:t>
            </a:r>
            <a:r>
              <a:rPr lang="fr-FR" dirty="0" smtClean="0"/>
              <a:t> use </a:t>
            </a:r>
            <a:r>
              <a:rPr lang="fr-FR" dirty="0" err="1" smtClean="0"/>
              <a:t>J</a:t>
            </a:r>
            <a:r>
              <a:rPr lang="fr-FR" baseline="-25000" dirty="0" err="1" smtClean="0"/>
              <a:t>tr</a:t>
            </a:r>
            <a:r>
              <a:rPr lang="fr-FR" baseline="-25000" dirty="0" smtClean="0"/>
              <a:t> </a:t>
            </a:r>
            <a:r>
              <a:rPr lang="fr-FR" dirty="0" err="1" smtClean="0"/>
              <a:t>instead</a:t>
            </a:r>
            <a:r>
              <a:rPr lang="fr-FR" dirty="0" smtClean="0"/>
              <a:t>…</a:t>
            </a:r>
            <a:endParaRPr lang="fr-FR" dirty="0"/>
          </a:p>
        </p:txBody>
      </p:sp>
      <p:sp>
        <p:nvSpPr>
          <p:cNvPr id="19" name="Rectangle 18"/>
          <p:cNvSpPr/>
          <p:nvPr/>
        </p:nvSpPr>
        <p:spPr>
          <a:xfrm>
            <a:off x="5848350" y="2849403"/>
            <a:ext cx="31908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/>
              <a:t>…</a:t>
            </a:r>
            <a:r>
              <a:rPr lang="fr-FR" dirty="0" err="1" smtClean="0"/>
              <a:t>because</a:t>
            </a:r>
            <a:r>
              <a:rPr lang="fr-FR" dirty="0" smtClean="0"/>
              <a:t> the </a:t>
            </a:r>
            <a:r>
              <a:rPr lang="fr-FR" dirty="0" err="1" smtClean="0"/>
              <a:t>transparency</a:t>
            </a:r>
            <a:r>
              <a:rPr lang="fr-FR" dirty="0" smtClean="0"/>
              <a:t> carrier </a:t>
            </a:r>
            <a:r>
              <a:rPr lang="fr-FR" dirty="0" err="1" smtClean="0"/>
              <a:t>density</a:t>
            </a:r>
            <a:r>
              <a:rPr lang="fr-FR" dirty="0"/>
              <a:t> </a:t>
            </a:r>
            <a:r>
              <a:rPr lang="fr-FR" dirty="0" err="1" smtClean="0"/>
              <a:t>N</a:t>
            </a:r>
            <a:r>
              <a:rPr lang="fr-FR" baseline="-25000" dirty="0" err="1" smtClean="0"/>
              <a:t>tr</a:t>
            </a:r>
            <a:r>
              <a:rPr lang="fr-FR" dirty="0" smtClean="0"/>
              <a:t> </a:t>
            </a:r>
            <a:r>
              <a:rPr lang="fr-FR" dirty="0" err="1" smtClean="0"/>
              <a:t>depends</a:t>
            </a:r>
            <a:r>
              <a:rPr lang="fr-FR" dirty="0" smtClean="0"/>
              <a:t> </a:t>
            </a:r>
            <a:r>
              <a:rPr lang="fr-FR" dirty="0" err="1" smtClean="0"/>
              <a:t>only</a:t>
            </a:r>
            <a:r>
              <a:rPr lang="fr-FR" dirty="0" smtClean="0"/>
              <a:t> on the </a:t>
            </a:r>
            <a:r>
              <a:rPr lang="fr-FR" dirty="0" err="1" smtClean="0"/>
              <a:t>electron</a:t>
            </a:r>
            <a:r>
              <a:rPr lang="fr-FR" dirty="0" smtClean="0"/>
              <a:t> and </a:t>
            </a:r>
            <a:r>
              <a:rPr lang="fr-FR" dirty="0" err="1" smtClean="0"/>
              <a:t>hole</a:t>
            </a:r>
            <a:r>
              <a:rPr lang="fr-FR" dirty="0" smtClean="0"/>
              <a:t> masses</a:t>
            </a:r>
            <a:endParaRPr lang="fr-FR" dirty="0"/>
          </a:p>
        </p:txBody>
      </p:sp>
      <p:graphicFrame>
        <p:nvGraphicFramePr>
          <p:cNvPr id="16" name="Graphique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102147489"/>
              </p:ext>
            </p:extLst>
          </p:nvPr>
        </p:nvGraphicFramePr>
        <p:xfrm>
          <a:off x="4572000" y="3718500"/>
          <a:ext cx="4324350" cy="287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88844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19138"/>
          </a:xfr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fr-FR" dirty="0" smtClean="0"/>
              <a:t>Determining the A, B, C coefficients</a:t>
            </a:r>
            <a:endParaRPr lang="en-US" altLang="fr-FR" baseline="-25000" dirty="0" smtClean="0"/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6936DA5-218B-46EC-A175-F5DD9E652E3B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3" name="Rectangle 2"/>
          <p:cNvSpPr/>
          <p:nvPr/>
        </p:nvSpPr>
        <p:spPr>
          <a:xfrm>
            <a:off x="0" y="887998"/>
            <a:ext cx="44137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dirty="0" err="1" smtClean="0"/>
              <a:t>After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calculating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N</a:t>
            </a:r>
            <a:r>
              <a:rPr lang="fr-FR" altLang="fr-FR" baseline="-25000" dirty="0" err="1" smtClean="0"/>
              <a:t>tr</a:t>
            </a:r>
            <a:r>
              <a:rPr lang="fr-FR" altLang="fr-FR" dirty="0" smtClean="0"/>
              <a:t>, </a:t>
            </a:r>
            <a:r>
              <a:rPr lang="fr-FR" altLang="fr-FR" dirty="0" err="1" smtClean="0"/>
              <a:t>we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can</a:t>
            </a:r>
            <a:r>
              <a:rPr lang="fr-FR" altLang="fr-FR" dirty="0" smtClean="0"/>
              <a:t> </a:t>
            </a:r>
            <a:r>
              <a:rPr lang="fr-FR" altLang="fr-FR" dirty="0" err="1" smtClean="0"/>
              <a:t>determine</a:t>
            </a:r>
            <a:r>
              <a:rPr lang="fr-FR" altLang="fr-FR" dirty="0" smtClean="0"/>
              <a:t> A, B, C:</a:t>
            </a:r>
          </a:p>
        </p:txBody>
      </p:sp>
      <p:sp>
        <p:nvSpPr>
          <p:cNvPr id="22" name="Rectangle 35"/>
          <p:cNvSpPr>
            <a:spLocks noChangeArrowheads="1"/>
          </p:cNvSpPr>
          <p:nvPr/>
        </p:nvSpPr>
        <p:spPr bwMode="auto">
          <a:xfrm>
            <a:off x="1163377" y="6281168"/>
            <a:ext cx="6817252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fr-FR" dirty="0" smtClean="0">
                <a:solidFill>
                  <a:schemeClr val="bg1"/>
                </a:solidFill>
                <a:cs typeface="Arial" charset="0"/>
              </a:rPr>
              <a:t>From 2.4 to 3.2 µm, the Auger coefficient is multiplied by 25 in QW lasers</a:t>
            </a:r>
            <a:endParaRPr lang="en-US" altLang="fr-FR" dirty="0">
              <a:solidFill>
                <a:schemeClr val="bg1"/>
              </a:solidFill>
              <a:cs typeface="Arial" charset="0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23261874"/>
              </p:ext>
            </p:extLst>
          </p:nvPr>
        </p:nvGraphicFramePr>
        <p:xfrm>
          <a:off x="254001" y="1226552"/>
          <a:ext cx="8635998" cy="1256506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098549"/>
                <a:gridCol w="981075"/>
                <a:gridCol w="1095375"/>
                <a:gridCol w="981075"/>
                <a:gridCol w="1143000"/>
                <a:gridCol w="819150"/>
                <a:gridCol w="752475"/>
                <a:gridCol w="885825"/>
                <a:gridCol w="879474"/>
              </a:tblGrid>
              <a:tr h="28236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Lambda (µm)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Jtr (A/cm²)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JAuger(A/cm²)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JRad (A/cm²)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JMono (A/cm²)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Ntr (cm-3)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 (s-1)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B (cm3.s-1)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 (cm6.s-1)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3247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2.38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3.3E+17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4.5E+07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1.1E-09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70C0"/>
                          </a:solidFill>
                          <a:effectLst/>
                          <a:latin typeface="Calibri"/>
                        </a:rPr>
                        <a:t>6.8E-28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47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2.83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2.9E+17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4.7E+07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1.2E-09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2.5E-27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4715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3.23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356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2.7E+17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1.4E+09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1.1E-09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1.8E-26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Graphique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20849183"/>
              </p:ext>
            </p:extLst>
          </p:nvPr>
        </p:nvGraphicFramePr>
        <p:xfrm>
          <a:off x="2052000" y="2818650"/>
          <a:ext cx="504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157200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719138"/>
          </a:xfrm>
          <a:gradFill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5400000" scaled="1"/>
          </a:gradFill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altLang="fr-FR" dirty="0" smtClean="0"/>
              <a:t>Conclusion</a:t>
            </a:r>
            <a:endParaRPr lang="en-US" altLang="fr-FR" baseline="-25000" dirty="0" smtClean="0"/>
          </a:p>
        </p:txBody>
      </p:sp>
      <p:sp>
        <p:nvSpPr>
          <p:cNvPr id="4" name="Symbol zastępczy numeru slajdu 3"/>
          <p:cNvSpPr txBox="1">
            <a:spLocks noGrp="1"/>
          </p:cNvSpPr>
          <p:nvPr/>
        </p:nvSpPr>
        <p:spPr>
          <a:xfrm>
            <a:off x="8316913" y="188913"/>
            <a:ext cx="49053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6936DA5-218B-46EC-A175-F5DD9E652E3B}" type="slidenum">
              <a:rPr lang="pl-PL">
                <a:solidFill>
                  <a:schemeClr val="bg1"/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pl-PL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173037" y="949326"/>
            <a:ext cx="8645526" cy="679449"/>
          </a:xfrm>
          <a:prstGeom prst="flowChartAlternateProcess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fr-FR" altLang="fr-FR" dirty="0" err="1" smtClean="0">
                <a:solidFill>
                  <a:srgbClr val="FF9933"/>
                </a:solidFill>
              </a:rPr>
              <a:t>We</a:t>
            </a:r>
            <a:r>
              <a:rPr lang="fr-FR" altLang="fr-FR" dirty="0" smtClean="0">
                <a:solidFill>
                  <a:srgbClr val="FF9933"/>
                </a:solidFill>
              </a:rPr>
              <a:t> have </a:t>
            </a:r>
            <a:r>
              <a:rPr lang="fr-FR" altLang="fr-FR" dirty="0" err="1" smtClean="0">
                <a:solidFill>
                  <a:srgbClr val="FF9933"/>
                </a:solidFill>
              </a:rPr>
              <a:t>developped</a:t>
            </a:r>
            <a:r>
              <a:rPr lang="fr-FR" altLang="fr-FR" dirty="0" smtClean="0">
                <a:solidFill>
                  <a:srgbClr val="FF9933"/>
                </a:solidFill>
              </a:rPr>
              <a:t> a </a:t>
            </a:r>
            <a:r>
              <a:rPr lang="fr-FR" altLang="fr-FR" dirty="0" err="1" smtClean="0">
                <a:solidFill>
                  <a:srgbClr val="FF9933"/>
                </a:solidFill>
              </a:rPr>
              <a:t>method</a:t>
            </a:r>
            <a:r>
              <a:rPr lang="fr-FR" altLang="fr-FR" dirty="0" smtClean="0">
                <a:solidFill>
                  <a:srgbClr val="FF9933"/>
                </a:solidFill>
              </a:rPr>
              <a:t> </a:t>
            </a:r>
            <a:r>
              <a:rPr lang="fr-FR" altLang="fr-FR" dirty="0" err="1" smtClean="0">
                <a:solidFill>
                  <a:srgbClr val="FF9933"/>
                </a:solidFill>
              </a:rPr>
              <a:t>based</a:t>
            </a:r>
            <a:r>
              <a:rPr lang="fr-FR" altLang="fr-FR" dirty="0" smtClean="0">
                <a:solidFill>
                  <a:srgbClr val="FF9933"/>
                </a:solidFill>
              </a:rPr>
              <a:t> on</a:t>
            </a:r>
          </a:p>
          <a:p>
            <a:pPr algn="ctr"/>
            <a:r>
              <a:rPr lang="fr-FR" altLang="fr-FR" dirty="0" err="1" smtClean="0">
                <a:solidFill>
                  <a:srgbClr val="FF9933"/>
                </a:solidFill>
              </a:rPr>
              <a:t>recording</a:t>
            </a:r>
            <a:r>
              <a:rPr lang="fr-FR" altLang="fr-FR" dirty="0" smtClean="0">
                <a:solidFill>
                  <a:srgbClr val="FF9933"/>
                </a:solidFill>
              </a:rPr>
              <a:t> the </a:t>
            </a:r>
            <a:r>
              <a:rPr lang="fr-FR" altLang="fr-FR" dirty="0" err="1" smtClean="0">
                <a:solidFill>
                  <a:srgbClr val="FF9933"/>
                </a:solidFill>
              </a:rPr>
              <a:t>spontaneous</a:t>
            </a:r>
            <a:r>
              <a:rPr lang="fr-FR" altLang="fr-FR" dirty="0" smtClean="0">
                <a:solidFill>
                  <a:srgbClr val="FF9933"/>
                </a:solidFill>
              </a:rPr>
              <a:t> </a:t>
            </a:r>
            <a:r>
              <a:rPr lang="fr-FR" altLang="fr-FR" dirty="0" err="1" smtClean="0">
                <a:solidFill>
                  <a:srgbClr val="FF9933"/>
                </a:solidFill>
              </a:rPr>
              <a:t>emission</a:t>
            </a:r>
            <a:r>
              <a:rPr lang="fr-FR" altLang="fr-FR" dirty="0" smtClean="0">
                <a:solidFill>
                  <a:srgbClr val="FF9933"/>
                </a:solidFill>
              </a:rPr>
              <a:t> </a:t>
            </a:r>
            <a:r>
              <a:rPr lang="fr-FR" altLang="fr-FR" dirty="0" err="1" smtClean="0">
                <a:solidFill>
                  <a:srgbClr val="FF9933"/>
                </a:solidFill>
              </a:rPr>
              <a:t>from</a:t>
            </a:r>
            <a:r>
              <a:rPr lang="fr-FR" altLang="fr-FR" dirty="0" smtClean="0">
                <a:solidFill>
                  <a:srgbClr val="FF9933"/>
                </a:solidFill>
              </a:rPr>
              <a:t> the </a:t>
            </a:r>
            <a:r>
              <a:rPr lang="fr-FR" altLang="fr-FR" dirty="0" err="1" smtClean="0">
                <a:solidFill>
                  <a:srgbClr val="FF9933"/>
                </a:solidFill>
              </a:rPr>
              <a:t>tilted</a:t>
            </a:r>
            <a:r>
              <a:rPr lang="fr-FR" altLang="fr-FR" dirty="0" smtClean="0">
                <a:solidFill>
                  <a:srgbClr val="FF9933"/>
                </a:solidFill>
              </a:rPr>
              <a:t> </a:t>
            </a:r>
            <a:r>
              <a:rPr lang="fr-FR" altLang="fr-FR" dirty="0" err="1" smtClean="0">
                <a:solidFill>
                  <a:srgbClr val="FF9933"/>
                </a:solidFill>
              </a:rPr>
              <a:t>facet</a:t>
            </a:r>
            <a:r>
              <a:rPr lang="fr-FR" altLang="fr-FR" dirty="0" smtClean="0">
                <a:solidFill>
                  <a:srgbClr val="FF9933"/>
                </a:solidFill>
              </a:rPr>
              <a:t> of a laser</a:t>
            </a:r>
            <a:endParaRPr lang="fr-FR" altLang="fr-FR" dirty="0">
              <a:solidFill>
                <a:srgbClr val="FF9933"/>
              </a:solidFill>
            </a:endParaRPr>
          </a:p>
          <a:p>
            <a:endParaRPr lang="fr-FR" altLang="fr-FR" dirty="0" smtClean="0">
              <a:solidFill>
                <a:schemeClr val="bg1"/>
              </a:solidFill>
            </a:endParaRPr>
          </a:p>
          <a:p>
            <a:endParaRPr lang="fr-FR" altLang="fr-FR" dirty="0">
              <a:solidFill>
                <a:schemeClr val="bg1"/>
              </a:solidFill>
            </a:endParaRPr>
          </a:p>
        </p:txBody>
      </p:sp>
      <p:sp>
        <p:nvSpPr>
          <p:cNvPr id="14" name="AutoShape 11"/>
          <p:cNvSpPr>
            <a:spLocks noChangeArrowheads="1"/>
          </p:cNvSpPr>
          <p:nvPr/>
        </p:nvSpPr>
        <p:spPr bwMode="auto">
          <a:xfrm>
            <a:off x="4101306" y="3941759"/>
            <a:ext cx="800100" cy="457200"/>
          </a:xfrm>
          <a:prstGeom prst="downArrow">
            <a:avLst>
              <a:gd name="adj1" fmla="val 50000"/>
              <a:gd name="adj2" fmla="val 33333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184150" y="4398959"/>
            <a:ext cx="8634413" cy="715966"/>
          </a:xfrm>
          <a:prstGeom prst="flowChartAlternateProcess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fr-FR" altLang="fr-FR" dirty="0" smtClean="0">
                <a:solidFill>
                  <a:srgbClr val="FF9933"/>
                </a:solidFill>
              </a:rPr>
              <a:t>This </a:t>
            </a:r>
            <a:r>
              <a:rPr lang="fr-FR" altLang="fr-FR" dirty="0" err="1" smtClean="0">
                <a:solidFill>
                  <a:srgbClr val="FF9933"/>
                </a:solidFill>
              </a:rPr>
              <a:t>exponential</a:t>
            </a:r>
            <a:r>
              <a:rPr lang="fr-FR" altLang="fr-FR" dirty="0" smtClean="0">
                <a:solidFill>
                  <a:srgbClr val="FF9933"/>
                </a:solidFill>
              </a:rPr>
              <a:t> </a:t>
            </a:r>
            <a:r>
              <a:rPr lang="fr-FR" altLang="fr-FR" dirty="0" err="1" smtClean="0">
                <a:solidFill>
                  <a:srgbClr val="FF9933"/>
                </a:solidFill>
              </a:rPr>
              <a:t>rise</a:t>
            </a:r>
            <a:r>
              <a:rPr lang="fr-FR" altLang="fr-FR" dirty="0" smtClean="0">
                <a:solidFill>
                  <a:srgbClr val="FF9933"/>
                </a:solidFill>
              </a:rPr>
              <a:t> </a:t>
            </a:r>
            <a:r>
              <a:rPr lang="fr-FR" altLang="fr-FR" dirty="0" err="1" smtClean="0">
                <a:solidFill>
                  <a:srgbClr val="FF9933"/>
                </a:solidFill>
              </a:rPr>
              <a:t>explains</a:t>
            </a:r>
            <a:endParaRPr lang="fr-FR" altLang="fr-FR" dirty="0">
              <a:solidFill>
                <a:srgbClr val="FF9933"/>
              </a:solidFill>
            </a:endParaRPr>
          </a:p>
          <a:p>
            <a:pPr algn="ctr"/>
            <a:r>
              <a:rPr lang="fr-FR" altLang="fr-FR" dirty="0" smtClean="0">
                <a:solidFill>
                  <a:srgbClr val="FF9933"/>
                </a:solidFill>
              </a:rPr>
              <a:t>the </a:t>
            </a:r>
            <a:r>
              <a:rPr lang="fr-FR" altLang="fr-FR" dirty="0" err="1" smtClean="0">
                <a:solidFill>
                  <a:srgbClr val="FF9933"/>
                </a:solidFill>
              </a:rPr>
              <a:t>increase</a:t>
            </a:r>
            <a:r>
              <a:rPr lang="fr-FR" altLang="fr-FR" dirty="0" smtClean="0">
                <a:solidFill>
                  <a:srgbClr val="FF9933"/>
                </a:solidFill>
              </a:rPr>
              <a:t> of the </a:t>
            </a:r>
            <a:r>
              <a:rPr lang="fr-FR" altLang="fr-FR" dirty="0" err="1" smtClean="0">
                <a:solidFill>
                  <a:srgbClr val="FF9933"/>
                </a:solidFill>
              </a:rPr>
              <a:t>threshold</a:t>
            </a:r>
            <a:r>
              <a:rPr lang="fr-FR" altLang="fr-FR" dirty="0" smtClean="0">
                <a:solidFill>
                  <a:srgbClr val="FF9933"/>
                </a:solidFill>
              </a:rPr>
              <a:t> </a:t>
            </a:r>
            <a:r>
              <a:rPr lang="fr-FR" altLang="fr-FR" dirty="0" err="1" smtClean="0">
                <a:solidFill>
                  <a:srgbClr val="FF9933"/>
                </a:solidFill>
              </a:rPr>
              <a:t>currents</a:t>
            </a:r>
            <a:r>
              <a:rPr lang="fr-FR" altLang="fr-FR" dirty="0" smtClean="0">
                <a:solidFill>
                  <a:srgbClr val="FF9933"/>
                </a:solidFill>
              </a:rPr>
              <a:t> of </a:t>
            </a:r>
            <a:r>
              <a:rPr lang="fr-FR" altLang="fr-FR" dirty="0" err="1" smtClean="0">
                <a:solidFill>
                  <a:srgbClr val="FF9933"/>
                </a:solidFill>
              </a:rPr>
              <a:t>mid-infrared</a:t>
            </a:r>
            <a:r>
              <a:rPr lang="fr-FR" altLang="fr-FR" dirty="0" smtClean="0">
                <a:solidFill>
                  <a:srgbClr val="FF9933"/>
                </a:solidFill>
              </a:rPr>
              <a:t> quantum </a:t>
            </a:r>
            <a:r>
              <a:rPr lang="fr-FR" altLang="fr-FR" dirty="0" err="1" smtClean="0">
                <a:solidFill>
                  <a:srgbClr val="FF9933"/>
                </a:solidFill>
              </a:rPr>
              <a:t>wells</a:t>
            </a:r>
            <a:endParaRPr lang="fr-FR" altLang="fr-FR" dirty="0">
              <a:solidFill>
                <a:schemeClr val="bg1"/>
              </a:solidFill>
            </a:endParaRPr>
          </a:p>
        </p:txBody>
      </p:sp>
      <p:sp>
        <p:nvSpPr>
          <p:cNvPr id="16" name="AutoShape 13"/>
          <p:cNvSpPr>
            <a:spLocks noChangeArrowheads="1"/>
          </p:cNvSpPr>
          <p:nvPr/>
        </p:nvSpPr>
        <p:spPr bwMode="auto">
          <a:xfrm>
            <a:off x="4090193" y="1628775"/>
            <a:ext cx="800100" cy="676275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17" name="AutoShape 14"/>
          <p:cNvSpPr>
            <a:spLocks noChangeArrowheads="1"/>
          </p:cNvSpPr>
          <p:nvPr/>
        </p:nvSpPr>
        <p:spPr bwMode="auto">
          <a:xfrm>
            <a:off x="184150" y="2305050"/>
            <a:ext cx="8634413" cy="1636709"/>
          </a:xfrm>
          <a:prstGeom prst="flowChartAlternateProcess">
            <a:avLst/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/>
            <a:r>
              <a:rPr lang="fr-FR" altLang="fr-FR" dirty="0" err="1" smtClean="0">
                <a:solidFill>
                  <a:srgbClr val="FF9933"/>
                </a:solidFill>
              </a:rPr>
              <a:t>We</a:t>
            </a:r>
            <a:r>
              <a:rPr lang="fr-FR" altLang="fr-FR" dirty="0" smtClean="0">
                <a:solidFill>
                  <a:srgbClr val="FF9933"/>
                </a:solidFill>
              </a:rPr>
              <a:t> </a:t>
            </a:r>
            <a:r>
              <a:rPr lang="fr-FR" altLang="fr-FR" dirty="0" err="1" smtClean="0">
                <a:solidFill>
                  <a:srgbClr val="FF9933"/>
                </a:solidFill>
              </a:rPr>
              <a:t>determined</a:t>
            </a:r>
            <a:r>
              <a:rPr lang="fr-FR" altLang="fr-FR" dirty="0" smtClean="0">
                <a:solidFill>
                  <a:srgbClr val="FF9933"/>
                </a:solidFill>
              </a:rPr>
              <a:t> the A, B, C coefficients of </a:t>
            </a:r>
            <a:r>
              <a:rPr lang="fr-FR" altLang="fr-FR" dirty="0" err="1" smtClean="0">
                <a:solidFill>
                  <a:srgbClr val="FF9933"/>
                </a:solidFill>
              </a:rPr>
              <a:t>mid-infrared</a:t>
            </a:r>
            <a:r>
              <a:rPr lang="fr-FR" altLang="fr-FR" dirty="0" smtClean="0">
                <a:solidFill>
                  <a:srgbClr val="FF9933"/>
                </a:solidFill>
              </a:rPr>
              <a:t> quantum </a:t>
            </a:r>
            <a:r>
              <a:rPr lang="fr-FR" altLang="fr-FR" dirty="0" err="1" smtClean="0">
                <a:solidFill>
                  <a:srgbClr val="FF9933"/>
                </a:solidFill>
              </a:rPr>
              <a:t>well</a:t>
            </a:r>
            <a:r>
              <a:rPr lang="fr-FR" altLang="fr-FR" dirty="0" smtClean="0">
                <a:solidFill>
                  <a:srgbClr val="FF9933"/>
                </a:solidFill>
              </a:rPr>
              <a:t> lasers</a:t>
            </a:r>
          </a:p>
          <a:p>
            <a:pPr algn="ctr"/>
            <a:r>
              <a:rPr lang="fr-FR" altLang="fr-FR" dirty="0" err="1" smtClean="0">
                <a:solidFill>
                  <a:srgbClr val="FF9933"/>
                </a:solidFill>
              </a:rPr>
              <a:t>from</a:t>
            </a:r>
            <a:r>
              <a:rPr lang="fr-FR" altLang="fr-FR" dirty="0" smtClean="0">
                <a:solidFill>
                  <a:srgbClr val="FF9933"/>
                </a:solidFill>
              </a:rPr>
              <a:t> </a:t>
            </a:r>
            <a:r>
              <a:rPr lang="fr-FR" altLang="fr-FR" dirty="0" err="1" smtClean="0">
                <a:solidFill>
                  <a:srgbClr val="FF9933"/>
                </a:solidFill>
              </a:rPr>
              <a:t>our</a:t>
            </a:r>
            <a:r>
              <a:rPr lang="fr-FR" altLang="fr-FR" dirty="0" smtClean="0">
                <a:solidFill>
                  <a:srgbClr val="FF9933"/>
                </a:solidFill>
              </a:rPr>
              <a:t> </a:t>
            </a:r>
            <a:r>
              <a:rPr lang="fr-FR" altLang="fr-FR" dirty="0" err="1" smtClean="0">
                <a:solidFill>
                  <a:srgbClr val="FF9933"/>
                </a:solidFill>
              </a:rPr>
              <a:t>experiments</a:t>
            </a:r>
            <a:r>
              <a:rPr lang="fr-FR" altLang="fr-FR" dirty="0" smtClean="0">
                <a:solidFill>
                  <a:srgbClr val="FF9933"/>
                </a:solidFill>
              </a:rPr>
              <a:t>:</a:t>
            </a:r>
          </a:p>
          <a:p>
            <a:endParaRPr lang="fr-FR" altLang="fr-FR" dirty="0">
              <a:solidFill>
                <a:srgbClr val="FF9933"/>
              </a:solidFill>
            </a:endParaRPr>
          </a:p>
          <a:p>
            <a:r>
              <a:rPr lang="fr-FR" altLang="fr-FR" dirty="0" smtClean="0">
                <a:solidFill>
                  <a:schemeClr val="bg1"/>
                </a:solidFill>
              </a:rPr>
              <a:t>. </a:t>
            </a:r>
            <a:r>
              <a:rPr lang="fr-FR" altLang="fr-FR" dirty="0">
                <a:solidFill>
                  <a:schemeClr val="bg1"/>
                </a:solidFill>
              </a:rPr>
              <a:t>At 2.4 µm, the Auger coefficient C </a:t>
            </a:r>
            <a:r>
              <a:rPr lang="fr-FR" altLang="fr-FR" dirty="0" err="1" smtClean="0">
                <a:solidFill>
                  <a:schemeClr val="bg1"/>
                </a:solidFill>
              </a:rPr>
              <a:t>equals</a:t>
            </a:r>
            <a:r>
              <a:rPr lang="fr-FR" altLang="fr-FR" dirty="0" smtClean="0">
                <a:solidFill>
                  <a:schemeClr val="bg1"/>
                </a:solidFill>
              </a:rPr>
              <a:t> 6.5E-28 cm</a:t>
            </a:r>
            <a:r>
              <a:rPr lang="fr-FR" altLang="fr-FR" baseline="30000" dirty="0" smtClean="0">
                <a:solidFill>
                  <a:schemeClr val="bg1"/>
                </a:solidFill>
              </a:rPr>
              <a:t>6</a:t>
            </a:r>
            <a:r>
              <a:rPr lang="fr-FR" altLang="fr-FR" dirty="0" smtClean="0">
                <a:solidFill>
                  <a:schemeClr val="bg1"/>
                </a:solidFill>
              </a:rPr>
              <a:t>.s</a:t>
            </a:r>
            <a:r>
              <a:rPr lang="fr-FR" altLang="fr-FR" baseline="30000" dirty="0" smtClean="0">
                <a:solidFill>
                  <a:schemeClr val="bg1"/>
                </a:solidFill>
              </a:rPr>
              <a:t>-1</a:t>
            </a:r>
            <a:endParaRPr lang="fr-FR" altLang="fr-FR" baseline="30000" dirty="0">
              <a:solidFill>
                <a:schemeClr val="bg1"/>
              </a:solidFill>
            </a:endParaRPr>
          </a:p>
          <a:p>
            <a:r>
              <a:rPr lang="fr-FR" altLang="fr-FR" dirty="0">
                <a:solidFill>
                  <a:schemeClr val="bg1"/>
                </a:solidFill>
              </a:rPr>
              <a:t>. At </a:t>
            </a:r>
            <a:r>
              <a:rPr lang="fr-FR" altLang="fr-FR" dirty="0" smtClean="0">
                <a:solidFill>
                  <a:schemeClr val="bg1"/>
                </a:solidFill>
              </a:rPr>
              <a:t>2.8 </a:t>
            </a:r>
            <a:r>
              <a:rPr lang="fr-FR" altLang="fr-FR" dirty="0">
                <a:solidFill>
                  <a:schemeClr val="bg1"/>
                </a:solidFill>
              </a:rPr>
              <a:t>µm, </a:t>
            </a:r>
            <a:r>
              <a:rPr lang="fr-FR" altLang="fr-FR" dirty="0" smtClean="0">
                <a:solidFill>
                  <a:schemeClr val="bg1"/>
                </a:solidFill>
              </a:rPr>
              <a:t>C = 2.5E-27 cm</a:t>
            </a:r>
            <a:r>
              <a:rPr lang="fr-FR" altLang="fr-FR" baseline="30000" dirty="0" smtClean="0">
                <a:solidFill>
                  <a:schemeClr val="bg1"/>
                </a:solidFill>
              </a:rPr>
              <a:t>6</a:t>
            </a:r>
            <a:r>
              <a:rPr lang="fr-FR" altLang="fr-FR" dirty="0" smtClean="0">
                <a:solidFill>
                  <a:schemeClr val="bg1"/>
                </a:solidFill>
              </a:rPr>
              <a:t>.s</a:t>
            </a:r>
            <a:r>
              <a:rPr lang="fr-FR" altLang="fr-FR" baseline="30000" dirty="0" smtClean="0">
                <a:solidFill>
                  <a:schemeClr val="bg1"/>
                </a:solidFill>
              </a:rPr>
              <a:t>-1</a:t>
            </a:r>
            <a:endParaRPr lang="fr-FR" altLang="fr-FR" baseline="30000" dirty="0">
              <a:solidFill>
                <a:schemeClr val="bg1"/>
              </a:solidFill>
            </a:endParaRPr>
          </a:p>
          <a:p>
            <a:r>
              <a:rPr lang="fr-FR" altLang="fr-FR" dirty="0">
                <a:solidFill>
                  <a:schemeClr val="bg1"/>
                </a:solidFill>
              </a:rPr>
              <a:t>. At </a:t>
            </a:r>
            <a:r>
              <a:rPr lang="fr-FR" altLang="fr-FR" dirty="0" smtClean="0">
                <a:solidFill>
                  <a:schemeClr val="bg1"/>
                </a:solidFill>
              </a:rPr>
              <a:t>3.2 </a:t>
            </a:r>
            <a:r>
              <a:rPr lang="fr-FR" altLang="fr-FR" dirty="0">
                <a:solidFill>
                  <a:schemeClr val="bg1"/>
                </a:solidFill>
              </a:rPr>
              <a:t>µm, C = </a:t>
            </a:r>
            <a:r>
              <a:rPr lang="fr-FR" altLang="fr-FR" dirty="0" smtClean="0">
                <a:solidFill>
                  <a:schemeClr val="bg1"/>
                </a:solidFill>
              </a:rPr>
              <a:t>1.8E-26 cm</a:t>
            </a:r>
            <a:r>
              <a:rPr lang="fr-FR" altLang="fr-FR" baseline="30000" dirty="0" smtClean="0">
                <a:solidFill>
                  <a:schemeClr val="bg1"/>
                </a:solidFill>
              </a:rPr>
              <a:t>6</a:t>
            </a:r>
            <a:r>
              <a:rPr lang="fr-FR" altLang="fr-FR" dirty="0" smtClean="0">
                <a:solidFill>
                  <a:schemeClr val="bg1"/>
                </a:solidFill>
              </a:rPr>
              <a:t>.s</a:t>
            </a:r>
            <a:r>
              <a:rPr lang="fr-FR" altLang="fr-FR" baseline="30000" dirty="0" smtClean="0">
                <a:solidFill>
                  <a:schemeClr val="bg1"/>
                </a:solidFill>
              </a:rPr>
              <a:t>-1</a:t>
            </a:r>
            <a:endParaRPr lang="fr-FR" altLang="fr-FR" baseline="30000" dirty="0">
              <a:solidFill>
                <a:schemeClr val="bg1"/>
              </a:solidFill>
            </a:endParaRPr>
          </a:p>
          <a:p>
            <a:endParaRPr lang="fr-FR" altLang="fr-FR" dirty="0" smtClean="0">
              <a:solidFill>
                <a:schemeClr val="bg1"/>
              </a:solidFill>
            </a:endParaRPr>
          </a:p>
          <a:p>
            <a:endParaRPr lang="fr-FR" altLang="fr-FR" dirty="0">
              <a:solidFill>
                <a:srgbClr val="FF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389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02092009_1421_presentation_templat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ogaty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02092009_1421_presentation_template</Template>
  <TotalTime>11177</TotalTime>
  <Words>1624</Words>
  <Application>Microsoft Office PowerPoint</Application>
  <PresentationFormat>On-screen Show (4:3)</PresentationFormat>
  <Paragraphs>345</Paragraphs>
  <Slides>19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02092009_1421_presentation_template</vt:lpstr>
      <vt:lpstr>Équation</vt:lpstr>
      <vt:lpstr>Equation</vt:lpstr>
      <vt:lpstr>About Omics Group</vt:lpstr>
      <vt:lpstr>About Omics Group conferences</vt:lpstr>
      <vt:lpstr>Slide 3</vt:lpstr>
      <vt:lpstr>Absorption spectroscopy: The case of methane</vt:lpstr>
      <vt:lpstr>Some interesting ranges for other hydrocarbons </vt:lpstr>
      <vt:lpstr>Slide 6</vt:lpstr>
      <vt:lpstr>Mid Infrared lasers: Spectroscopic applications</vt:lpstr>
      <vt:lpstr>Record Threshold Current Densities (Jth)</vt:lpstr>
      <vt:lpstr>Best Characteristic Temperatures (T0)</vt:lpstr>
      <vt:lpstr>Searching for the culprit in degradation of performances</vt:lpstr>
      <vt:lpstr>Why does Auger increase at long wavelength (small Eg)?</vt:lpstr>
      <vt:lpstr>What is the value of the activation energy ?</vt:lpstr>
      <vt:lpstr>How does Auger impact the threshold current ?</vt:lpstr>
      <vt:lpstr>A quantity proportional to the radiative current density</vt:lpstr>
      <vt:lpstr>In search of the A, B, C coefficients</vt:lpstr>
      <vt:lpstr>Determining the proportion of Auger at threshold</vt:lpstr>
      <vt:lpstr>Determining the A, B, C coefficients</vt:lpstr>
      <vt:lpstr>Conclusion</vt:lpstr>
      <vt:lpstr>Let Us Meet Again</vt:lpstr>
    </vt:vector>
  </TitlesOfParts>
  <Company>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Yves Rouillard</dc:creator>
  <cp:lastModifiedBy>Anderson Silver</cp:lastModifiedBy>
  <cp:revision>259</cp:revision>
  <dcterms:created xsi:type="dcterms:W3CDTF">2010-04-30T09:25:42Z</dcterms:created>
  <dcterms:modified xsi:type="dcterms:W3CDTF">2014-09-24T13:11:40Z</dcterms:modified>
</cp:coreProperties>
</file>