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xlsm" ContentType="application/vnd.ms-excel.sheet.macroEnabled.12"/>
  <Default Extension="gif" ContentType="image/gif"/>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9.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2"/>
  </p:notesMasterIdLst>
  <p:handoutMasterIdLst>
    <p:handoutMasterId r:id="rId33"/>
  </p:handoutMasterIdLst>
  <p:sldIdLst>
    <p:sldId id="257" r:id="rId2"/>
    <p:sldId id="350" r:id="rId3"/>
    <p:sldId id="324" r:id="rId4"/>
    <p:sldId id="341" r:id="rId5"/>
    <p:sldId id="325" r:id="rId6"/>
    <p:sldId id="347" r:id="rId7"/>
    <p:sldId id="292" r:id="rId8"/>
    <p:sldId id="293" r:id="rId9"/>
    <p:sldId id="273" r:id="rId10"/>
    <p:sldId id="271" r:id="rId11"/>
    <p:sldId id="266" r:id="rId12"/>
    <p:sldId id="321" r:id="rId13"/>
    <p:sldId id="320" r:id="rId14"/>
    <p:sldId id="282" r:id="rId15"/>
    <p:sldId id="284" r:id="rId16"/>
    <p:sldId id="285" r:id="rId17"/>
    <p:sldId id="348" r:id="rId18"/>
    <p:sldId id="294" r:id="rId19"/>
    <p:sldId id="305" r:id="rId20"/>
    <p:sldId id="295" r:id="rId21"/>
    <p:sldId id="318" r:id="rId22"/>
    <p:sldId id="327" r:id="rId23"/>
    <p:sldId id="298" r:id="rId24"/>
    <p:sldId id="345" r:id="rId25"/>
    <p:sldId id="349" r:id="rId26"/>
    <p:sldId id="346" r:id="rId27"/>
    <p:sldId id="331" r:id="rId28"/>
    <p:sldId id="332" r:id="rId29"/>
    <p:sldId id="303" r:id="rId30"/>
    <p:sldId id="306" r:id="rId31"/>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D559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テーマ 1 - アクセント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404"/>
    <p:restoredTop sz="82765"/>
  </p:normalViewPr>
  <p:slideViewPr>
    <p:cSldViewPr snapToGrid="0" snapToObjects="1">
      <p:cViewPr varScale="1">
        <p:scale>
          <a:sx n="135" d="100"/>
          <a:sy n="135" d="100"/>
        </p:scale>
        <p:origin x="192" y="5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handoutMaster" Target="handoutMasters/handout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nyutaka:Dropbox:2012%20&#12510;&#12522;&#12531;&#12496;&#12452;&#12458;&#12459;&#12531;&#12501;&#12449;&#12524;&#12531;&#12473;:&#12503;&#12524;&#12476;&#12531;&#12473;&#12521;&#12452;&#12489;&#20316;&#25104;:&#35088;&#34299;&#12540;&#32209;&#34299;&#29983;&#2998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nyutaka:Dropbox:1.%202012%20CREST:130125%20&#12461;&#12483;&#12463;&#12458;&#12501;&#12511;&#12540;&#12486;&#12451;&#12531;&#12464;:&#12467;&#12531;&#12502;&#25104;&#20998;.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nyutaka:Dropbox:1.%202012%20CREST:130125%20&#12461;&#12483;&#12463;&#12458;&#12501;&#12511;&#12540;&#12486;&#12451;&#12531;&#12464;:&#12467;&#12531;&#12502;&#25104;&#20998;.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miuratoyokazu:Desktop:&#12513;&#12479;&#12531;&#30330;&#37237;&#12473;&#12521;&#12452;&#12489;:Vial%20semi-continuous(140619-_Kombu&#8594;_Semi-continuous_Rev_Intermittent_Raw%20kombu%20eq_Rev3).xlsx" TargetMode="Externa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C:\Users\A.%20Kita\AppData\Local\Microsoft\Windows\INetCache\Content.Outlook\I33OWFKF\20150402.xls" TargetMode="Externa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________1.xlsm"/></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KimArafiles:Dropbox:MS:-M1-Experiments:14-KonbuInJar:KonbuinJar.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KimArafiles:Dropbox:MS:-M1-Experiments:14-KonbuInJar:KonbuinJar.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12502;&#12483;&#12463;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160118346389185"/>
          <c:y val="0.162185130342068"/>
          <c:w val="0.796553735408709"/>
          <c:h val="0.517009718654809"/>
        </c:manualLayout>
      </c:layout>
      <c:barChart>
        <c:barDir val="col"/>
        <c:grouping val="stacked"/>
        <c:varyColors val="0"/>
        <c:ser>
          <c:idx val="0"/>
          <c:order val="0"/>
          <c:tx>
            <c:strRef>
              <c:f>Sheet1!$A$7</c:f>
              <c:strCache>
                <c:ptCount val="1"/>
                <c:pt idx="0">
                  <c:v>Yield amount (Mt/y)</c:v>
                </c:pt>
              </c:strCache>
            </c:strRef>
          </c:tx>
          <c:invertIfNegative val="0"/>
          <c:cat>
            <c:strRef>
              <c:f>Sheet1!$B$6:$D$6</c:f>
              <c:strCache>
                <c:ptCount val="3"/>
                <c:pt idx="0">
                  <c:v>Brawn algae</c:v>
                </c:pt>
                <c:pt idx="1">
                  <c:v>Red algae</c:v>
                </c:pt>
                <c:pt idx="2">
                  <c:v>Green algae</c:v>
                </c:pt>
              </c:strCache>
            </c:strRef>
          </c:cat>
          <c:val>
            <c:numRef>
              <c:f>Sheet1!$B$7:$D$7</c:f>
              <c:numCache>
                <c:formatCode>General</c:formatCode>
                <c:ptCount val="3"/>
                <c:pt idx="0">
                  <c:v>1.301</c:v>
                </c:pt>
                <c:pt idx="1">
                  <c:v>0.807</c:v>
                </c:pt>
                <c:pt idx="2">
                  <c:v>0.2</c:v>
                </c:pt>
              </c:numCache>
            </c:numRef>
          </c:val>
        </c:ser>
        <c:ser>
          <c:idx val="1"/>
          <c:order val="1"/>
          <c:tx>
            <c:strRef>
              <c:f>Sheet1!$A$8</c:f>
              <c:strCache>
                <c:ptCount val="1"/>
                <c:pt idx="0">
                  <c:v>Production potential (Mt/y)</c:v>
                </c:pt>
              </c:strCache>
            </c:strRef>
          </c:tx>
          <c:invertIfNegative val="0"/>
          <c:cat>
            <c:strRef>
              <c:f>Sheet1!$B$6:$D$6</c:f>
              <c:strCache>
                <c:ptCount val="3"/>
                <c:pt idx="0">
                  <c:v>Brawn algae</c:v>
                </c:pt>
                <c:pt idx="1">
                  <c:v>Red algae</c:v>
                </c:pt>
                <c:pt idx="2">
                  <c:v>Green algae</c:v>
                </c:pt>
              </c:strCache>
            </c:strRef>
          </c:cat>
          <c:val>
            <c:numRef>
              <c:f>Sheet1!$B$8:$D$8</c:f>
              <c:numCache>
                <c:formatCode>General</c:formatCode>
                <c:ptCount val="3"/>
                <c:pt idx="0">
                  <c:v>13.299</c:v>
                </c:pt>
                <c:pt idx="1">
                  <c:v>1.803</c:v>
                </c:pt>
                <c:pt idx="2">
                  <c:v>0.5</c:v>
                </c:pt>
              </c:numCache>
            </c:numRef>
          </c:val>
        </c:ser>
        <c:dLbls>
          <c:showLegendKey val="0"/>
          <c:showVal val="0"/>
          <c:showCatName val="0"/>
          <c:showSerName val="0"/>
          <c:showPercent val="0"/>
          <c:showBubbleSize val="0"/>
        </c:dLbls>
        <c:gapWidth val="150"/>
        <c:overlap val="100"/>
        <c:axId val="-1413184416"/>
        <c:axId val="-1062302848"/>
      </c:barChart>
      <c:catAx>
        <c:axId val="-1413184416"/>
        <c:scaling>
          <c:orientation val="minMax"/>
        </c:scaling>
        <c:delete val="0"/>
        <c:axPos val="b"/>
        <c:numFmt formatCode="General" sourceLinked="0"/>
        <c:majorTickMark val="out"/>
        <c:minorTickMark val="none"/>
        <c:tickLblPos val="nextTo"/>
        <c:crossAx val="-1062302848"/>
        <c:crosses val="autoZero"/>
        <c:auto val="1"/>
        <c:lblAlgn val="ctr"/>
        <c:lblOffset val="100"/>
        <c:noMultiLvlLbl val="0"/>
      </c:catAx>
      <c:valAx>
        <c:axId val="-1062302848"/>
        <c:scaling>
          <c:orientation val="minMax"/>
        </c:scaling>
        <c:delete val="0"/>
        <c:axPos val="l"/>
        <c:majorGridlines/>
        <c:numFmt formatCode="General" sourceLinked="1"/>
        <c:majorTickMark val="out"/>
        <c:minorTickMark val="none"/>
        <c:tickLblPos val="nextTo"/>
        <c:crossAx val="-1413184416"/>
        <c:crosses val="autoZero"/>
        <c:crossBetween val="between"/>
      </c:valAx>
    </c:plotArea>
    <c:legend>
      <c:legendPos val="r"/>
      <c:layout>
        <c:manualLayout>
          <c:xMode val="edge"/>
          <c:yMode val="edge"/>
          <c:x val="0.0720856779968646"/>
          <c:y val="0.836146257032075"/>
          <c:w val="0.469577148660631"/>
          <c:h val="0.143842019211796"/>
        </c:manualLayout>
      </c:layout>
      <c:overlay val="0"/>
      <c:txPr>
        <a:bodyPr/>
        <a:lstStyle/>
        <a:p>
          <a:pPr>
            <a:defRPr sz="1050"/>
          </a:pPr>
          <a:endParaRPr lang="ja-JP"/>
        </a:p>
      </c:txPr>
    </c:legend>
    <c:plotVisOnly val="1"/>
    <c:dispBlanksAs val="gap"/>
    <c:showDLblsOverMax val="0"/>
  </c:chart>
  <c:txPr>
    <a:bodyPr/>
    <a:lstStyle/>
    <a:p>
      <a:pPr>
        <a:defRPr sz="1400"/>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4"/>
    </mc:Choice>
    <mc:Fallback>
      <c:style val="14"/>
    </mc:Fallback>
  </mc:AlternateContent>
  <c:chart>
    <c:autoTitleDeleted val="0"/>
    <c:plotArea>
      <c:layout>
        <c:manualLayout>
          <c:layoutTarget val="inner"/>
          <c:xMode val="edge"/>
          <c:yMode val="edge"/>
          <c:x val="0.0240740740740741"/>
          <c:y val="0.0"/>
          <c:w val="0.975925936203538"/>
          <c:h val="1.0"/>
        </c:manualLayout>
      </c:layout>
      <c:barChart>
        <c:barDir val="bar"/>
        <c:grouping val="percentStacked"/>
        <c:varyColors val="0"/>
        <c:ser>
          <c:idx val="0"/>
          <c:order val="0"/>
          <c:tx>
            <c:strRef>
              <c:f>Sheet1!$A$5</c:f>
              <c:strCache>
                <c:ptCount val="1"/>
                <c:pt idx="0">
                  <c:v>固形物</c:v>
                </c:pt>
              </c:strCache>
            </c:strRef>
          </c:tx>
          <c:invertIfNegative val="0"/>
          <c:dLbls>
            <c:dLbl>
              <c:idx val="0"/>
              <c:layout/>
              <c:tx>
                <c:rich>
                  <a:bodyPr/>
                  <a:lstStyle/>
                  <a:p>
                    <a:r>
                      <a:rPr lang="en-US" altLang="ja-JP" dirty="0" smtClean="0">
                        <a:solidFill>
                          <a:schemeClr val="bg1"/>
                        </a:solidFill>
                      </a:rPr>
                      <a:t>Solid</a:t>
                    </a:r>
                    <a:r>
                      <a:rPr lang="en-US" altLang="ja-JP" dirty="0">
                        <a:solidFill>
                          <a:schemeClr val="bg1"/>
                        </a:solidFill>
                      </a:rPr>
                      <a:t>
10</a:t>
                    </a:r>
                  </a:p>
                </c:rich>
              </c:tx>
              <c:showLegendKey val="0"/>
              <c:showVal val="1"/>
              <c:showCatName val="0"/>
              <c:showSerName val="1"/>
              <c:showPercent val="0"/>
              <c:showBubbleSize val="0"/>
              <c:separator>
</c:separator>
              <c:extLst>
                <c:ext xmlns:c15="http://schemas.microsoft.com/office/drawing/2012/chart" uri="{CE6537A1-D6FC-4f65-9D91-7224C49458BB}">
                  <c15:layout/>
                </c:ext>
              </c:extLst>
            </c:dLbl>
            <c:spPr>
              <a:noFill/>
              <a:ln>
                <a:noFill/>
              </a:ln>
              <a:effectLst/>
            </c:sp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Sheet1!$B$5</c:f>
              <c:numCache>
                <c:formatCode>General</c:formatCode>
                <c:ptCount val="1"/>
                <c:pt idx="0">
                  <c:v>10.0</c:v>
                </c:pt>
              </c:numCache>
            </c:numRef>
          </c:val>
        </c:ser>
        <c:ser>
          <c:idx val="1"/>
          <c:order val="1"/>
          <c:tx>
            <c:strRef>
              <c:f>Sheet1!$A$6</c:f>
              <c:strCache>
                <c:ptCount val="1"/>
                <c:pt idx="0">
                  <c:v>水分</c:v>
                </c:pt>
              </c:strCache>
            </c:strRef>
          </c:tx>
          <c:invertIfNegative val="0"/>
          <c:dLbls>
            <c:dLbl>
              <c:idx val="0"/>
              <c:layout/>
              <c:tx>
                <c:rich>
                  <a:bodyPr/>
                  <a:lstStyle/>
                  <a:p>
                    <a:r>
                      <a:rPr lang="en-US" altLang="ja-JP" smtClean="0">
                        <a:solidFill>
                          <a:srgbClr val="FFFFFF"/>
                        </a:solidFill>
                      </a:rPr>
                      <a:t>Moisture</a:t>
                    </a:r>
                    <a:r>
                      <a:rPr lang="en-US" altLang="ja-JP" baseline="0" smtClean="0">
                        <a:solidFill>
                          <a:srgbClr val="FFFFFF"/>
                        </a:solidFill>
                      </a:rPr>
                      <a:t> </a:t>
                    </a:r>
                    <a:r>
                      <a:rPr lang="en-US" altLang="ja-JP" smtClean="0">
                        <a:solidFill>
                          <a:srgbClr val="FFFFFF"/>
                        </a:solidFill>
                      </a:rPr>
                      <a:t>90</a:t>
                    </a:r>
                    <a:endParaRPr lang="en-US" altLang="ja-JP" dirty="0">
                      <a:solidFill>
                        <a:srgbClr val="FFFFFF"/>
                      </a:solidFill>
                    </a:endParaRPr>
                  </a:p>
                </c:rich>
              </c:tx>
              <c:showLegendKey val="0"/>
              <c:showVal val="1"/>
              <c:showCatName val="0"/>
              <c:showSerName val="1"/>
              <c:showPercent val="0"/>
              <c:showBubbleSize val="0"/>
              <c:separator>
</c:separator>
              <c:extLst>
                <c:ext xmlns:c15="http://schemas.microsoft.com/office/drawing/2012/chart" uri="{CE6537A1-D6FC-4f65-9D91-7224C49458BB}">
                  <c15:layout/>
                </c:ext>
              </c:extLst>
            </c:dLbl>
            <c:spPr>
              <a:noFill/>
              <a:ln>
                <a:noFill/>
              </a:ln>
              <a:effectLst/>
            </c:sp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Sheet1!$B$6</c:f>
              <c:numCache>
                <c:formatCode>General</c:formatCode>
                <c:ptCount val="1"/>
                <c:pt idx="0">
                  <c:v>90.0</c:v>
                </c:pt>
              </c:numCache>
            </c:numRef>
          </c:val>
        </c:ser>
        <c:dLbls>
          <c:showLegendKey val="0"/>
          <c:showVal val="0"/>
          <c:showCatName val="0"/>
          <c:showSerName val="1"/>
          <c:showPercent val="0"/>
          <c:showBubbleSize val="0"/>
        </c:dLbls>
        <c:gapWidth val="150"/>
        <c:overlap val="100"/>
        <c:axId val="-1435337280"/>
        <c:axId val="-1435333712"/>
      </c:barChart>
      <c:catAx>
        <c:axId val="-1435337280"/>
        <c:scaling>
          <c:orientation val="minMax"/>
        </c:scaling>
        <c:delete val="1"/>
        <c:axPos val="l"/>
        <c:majorTickMark val="out"/>
        <c:minorTickMark val="none"/>
        <c:tickLblPos val="nextTo"/>
        <c:crossAx val="-1435333712"/>
        <c:crosses val="autoZero"/>
        <c:auto val="1"/>
        <c:lblAlgn val="ctr"/>
        <c:lblOffset val="100"/>
        <c:noMultiLvlLbl val="0"/>
      </c:catAx>
      <c:valAx>
        <c:axId val="-1435333712"/>
        <c:scaling>
          <c:orientation val="minMax"/>
          <c:min val="0.0"/>
        </c:scaling>
        <c:delete val="1"/>
        <c:axPos val="b"/>
        <c:numFmt formatCode="0%" sourceLinked="1"/>
        <c:majorTickMark val="out"/>
        <c:minorTickMark val="none"/>
        <c:tickLblPos val="nextTo"/>
        <c:crossAx val="-1435337280"/>
        <c:crosses val="autoZero"/>
        <c:crossBetween val="between"/>
      </c:valAx>
    </c:plotArea>
    <c:plotVisOnly val="1"/>
    <c:dispBlanksAs val="gap"/>
    <c:showDLblsOverMax val="0"/>
  </c:chart>
  <c:txPr>
    <a:bodyPr/>
    <a:lstStyle/>
    <a:p>
      <a:pPr>
        <a:defRPr sz="1800"/>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0"/>
    <c:plotArea>
      <c:layout>
        <c:manualLayout>
          <c:layoutTarget val="inner"/>
          <c:xMode val="edge"/>
          <c:yMode val="edge"/>
          <c:x val="0.0"/>
          <c:y val="0.0"/>
          <c:w val="1.0"/>
          <c:h val="1.0"/>
        </c:manualLayout>
      </c:layout>
      <c:barChart>
        <c:barDir val="bar"/>
        <c:grouping val="percentStacked"/>
        <c:varyColors val="0"/>
        <c:ser>
          <c:idx val="0"/>
          <c:order val="0"/>
          <c:tx>
            <c:strRef>
              <c:f>Sheet1!$A$18</c:f>
              <c:strCache>
                <c:ptCount val="1"/>
                <c:pt idx="0">
                  <c:v>マンニトール</c:v>
                </c:pt>
              </c:strCache>
            </c:strRef>
          </c:tx>
          <c:invertIfNegative val="0"/>
          <c:dLbls>
            <c:dLbl>
              <c:idx val="0"/>
              <c:layout/>
              <c:tx>
                <c:rich>
                  <a:bodyPr/>
                  <a:lstStyle/>
                  <a:p>
                    <a:r>
                      <a:rPr lang="en-US" altLang="ja-JP" smtClean="0"/>
                      <a:t>Mannitol</a:t>
                    </a:r>
                    <a:r>
                      <a:rPr lang="en-US" altLang="ja-JP" dirty="0"/>
                      <a:t>
26.1</a:t>
                    </a:r>
                  </a:p>
                </c:rich>
              </c:tx>
              <c:showLegendKey val="0"/>
              <c:showVal val="1"/>
              <c:showCatName val="0"/>
              <c:showSerName val="1"/>
              <c:showPercent val="0"/>
              <c:showBubbleSize val="0"/>
              <c:separator>
</c:separator>
              <c:extLst>
                <c:ext xmlns:c15="http://schemas.microsoft.com/office/drawing/2012/chart" uri="{CE6537A1-D6FC-4f65-9D91-7224C49458BB}">
                  <c15:layout/>
                </c:ext>
              </c:extLst>
            </c:dLbl>
            <c:spPr>
              <a:noFill/>
              <a:ln>
                <a:noFill/>
              </a:ln>
              <a:effectLst/>
            </c:sp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Sheet1!$B$18</c:f>
              <c:numCache>
                <c:formatCode>General</c:formatCode>
                <c:ptCount val="1"/>
                <c:pt idx="0">
                  <c:v>26.1</c:v>
                </c:pt>
              </c:numCache>
            </c:numRef>
          </c:val>
        </c:ser>
        <c:ser>
          <c:idx val="1"/>
          <c:order val="1"/>
          <c:tx>
            <c:strRef>
              <c:f>Sheet1!$A$19</c:f>
              <c:strCache>
                <c:ptCount val="1"/>
                <c:pt idx="0">
                  <c:v>アルギン酸</c:v>
                </c:pt>
              </c:strCache>
            </c:strRef>
          </c:tx>
          <c:spPr>
            <a:solidFill>
              <a:schemeClr val="accent3">
                <a:lumMod val="40000"/>
                <a:lumOff val="60000"/>
              </a:schemeClr>
            </a:solidFill>
          </c:spPr>
          <c:invertIfNegative val="0"/>
          <c:dLbls>
            <c:dLbl>
              <c:idx val="0"/>
              <c:layout/>
              <c:tx>
                <c:rich>
                  <a:bodyPr/>
                  <a:lstStyle/>
                  <a:p>
                    <a:r>
                      <a:rPr lang="en-US" altLang="ja-JP" smtClean="0"/>
                      <a:t>Alginate</a:t>
                    </a:r>
                    <a:r>
                      <a:rPr lang="en-US" altLang="ja-JP" dirty="0"/>
                      <a:t>
20.7</a:t>
                    </a:r>
                  </a:p>
                </c:rich>
              </c:tx>
              <c:showLegendKey val="0"/>
              <c:showVal val="1"/>
              <c:showCatName val="0"/>
              <c:showSerName val="1"/>
              <c:showPercent val="0"/>
              <c:showBubbleSize val="0"/>
              <c:separator>
</c:separator>
              <c:extLst>
                <c:ext xmlns:c15="http://schemas.microsoft.com/office/drawing/2012/chart" uri="{CE6537A1-D6FC-4f65-9D91-7224C49458BB}">
                  <c15:layout/>
                </c:ext>
              </c:extLst>
            </c:dLbl>
            <c:spPr>
              <a:noFill/>
              <a:ln>
                <a:noFill/>
              </a:ln>
              <a:effectLst/>
            </c:sp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Sheet1!$B$19</c:f>
              <c:numCache>
                <c:formatCode>General</c:formatCode>
                <c:ptCount val="1"/>
                <c:pt idx="0">
                  <c:v>20.7</c:v>
                </c:pt>
              </c:numCache>
            </c:numRef>
          </c:val>
        </c:ser>
        <c:ser>
          <c:idx val="2"/>
          <c:order val="2"/>
          <c:tx>
            <c:strRef>
              <c:f>Sheet1!$A$20</c:f>
              <c:strCache>
                <c:ptCount val="1"/>
                <c:pt idx="0">
                  <c:v>繊維質（セルロース）</c:v>
                </c:pt>
              </c:strCache>
            </c:strRef>
          </c:tx>
          <c:invertIfNegative val="0"/>
          <c:dLbls>
            <c:dLbl>
              <c:idx val="0"/>
              <c:layout/>
              <c:tx>
                <c:rich>
                  <a:bodyPr/>
                  <a:lstStyle/>
                  <a:p>
                    <a:r>
                      <a:rPr lang="en-US" altLang="ja-JP" dirty="0" smtClean="0"/>
                      <a:t>Fibers</a:t>
                    </a:r>
                    <a:r>
                      <a:rPr lang="en-US" altLang="ja-JP" dirty="0"/>
                      <a:t>
9.7</a:t>
                    </a:r>
                  </a:p>
                </c:rich>
              </c:tx>
              <c:dLblPos val="ctr"/>
              <c:showLegendKey val="0"/>
              <c:showVal val="1"/>
              <c:showCatName val="0"/>
              <c:showSerName val="1"/>
              <c:showPercent val="0"/>
              <c:showBubbleSize val="0"/>
              <c:separator>
</c:separator>
              <c:extLst>
                <c:ext xmlns:c15="http://schemas.microsoft.com/office/drawing/2012/chart" uri="{CE6537A1-D6FC-4f65-9D91-7224C49458BB}">
                  <c15:layout/>
                </c:ext>
              </c:extLst>
            </c:dLbl>
            <c:spPr>
              <a:noFill/>
              <a:ln>
                <a:noFill/>
              </a:ln>
              <a:effectLst/>
            </c:sp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Sheet1!$B$20</c:f>
              <c:numCache>
                <c:formatCode>General</c:formatCode>
                <c:ptCount val="1"/>
                <c:pt idx="0">
                  <c:v>9.7</c:v>
                </c:pt>
              </c:numCache>
            </c:numRef>
          </c:val>
        </c:ser>
        <c:ser>
          <c:idx val="3"/>
          <c:order val="3"/>
          <c:tx>
            <c:strRef>
              <c:f>Sheet1!$A$21</c:f>
              <c:strCache>
                <c:ptCount val="1"/>
                <c:pt idx="0">
                  <c:v>その他糖質</c:v>
                </c:pt>
              </c:strCache>
            </c:strRef>
          </c:tx>
          <c:invertIfNegative val="0"/>
          <c:dLbls>
            <c:dLbl>
              <c:idx val="0"/>
              <c:layout>
                <c:manualLayout>
                  <c:x val="0.0315589002599395"/>
                  <c:y val="0.363433423434011"/>
                </c:manualLayout>
              </c:layout>
              <c:tx>
                <c:rich>
                  <a:bodyPr/>
                  <a:lstStyle/>
                  <a:p>
                    <a:r>
                      <a:rPr lang="en-US" altLang="ja-JP" sz="1100" dirty="0" smtClean="0"/>
                      <a:t>Other sugars</a:t>
                    </a:r>
                    <a:r>
                      <a:rPr lang="en-US" altLang="ja-JP" sz="1100" dirty="0"/>
                      <a:t>
5.2</a:t>
                    </a:r>
                  </a:p>
                </c:rich>
              </c:tx>
              <c:showLegendKey val="0"/>
              <c:showVal val="1"/>
              <c:showCatName val="0"/>
              <c:showSerName val="1"/>
              <c:showPercent val="0"/>
              <c:showBubbleSize val="0"/>
              <c:separator>
</c:separator>
              <c:extLst>
                <c:ext xmlns:c15="http://schemas.microsoft.com/office/drawing/2012/chart" uri="{CE6537A1-D6FC-4f65-9D91-7224C49458BB}">
                  <c15:layout/>
                </c:ext>
              </c:extLst>
            </c:dLbl>
            <c:spPr>
              <a:noFill/>
              <a:ln>
                <a:noFill/>
              </a:ln>
              <a:effectLst/>
            </c:spPr>
            <c:txPr>
              <a:bodyPr/>
              <a:lstStyle/>
              <a:p>
                <a:pPr>
                  <a:defRPr sz="1400"/>
                </a:pPr>
                <a:endParaRPr lang="ja-JP"/>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Sheet1!$B$21</c:f>
              <c:numCache>
                <c:formatCode>General</c:formatCode>
                <c:ptCount val="1"/>
                <c:pt idx="0">
                  <c:v>5.2</c:v>
                </c:pt>
              </c:numCache>
            </c:numRef>
          </c:val>
        </c:ser>
        <c:ser>
          <c:idx val="4"/>
          <c:order val="4"/>
          <c:tx>
            <c:strRef>
              <c:f>Sheet1!$A$22</c:f>
              <c:strCache>
                <c:ptCount val="1"/>
                <c:pt idx="0">
                  <c:v>タンパク質</c:v>
                </c:pt>
              </c:strCache>
            </c:strRef>
          </c:tx>
          <c:invertIfNegative val="0"/>
          <c:dLbls>
            <c:dLbl>
              <c:idx val="0"/>
              <c:layout>
                <c:manualLayout>
                  <c:x val="0.00157795122540337"/>
                  <c:y val="-0.216418498060877"/>
                </c:manualLayout>
              </c:layout>
              <c:tx>
                <c:rich>
                  <a:bodyPr/>
                  <a:lstStyle/>
                  <a:p>
                    <a:r>
                      <a:rPr lang="en-US" altLang="ja-JP" dirty="0" smtClean="0"/>
                      <a:t>Protein</a:t>
                    </a:r>
                    <a:r>
                      <a:rPr lang="en-US" altLang="ja-JP" dirty="0"/>
                      <a:t>
5</a:t>
                    </a:r>
                  </a:p>
                </c:rich>
              </c:tx>
              <c:dLblPos val="ctr"/>
              <c:showLegendKey val="0"/>
              <c:showVal val="1"/>
              <c:showCatName val="0"/>
              <c:showSerName val="1"/>
              <c:showPercent val="0"/>
              <c:showBubbleSize val="0"/>
              <c:separator>
</c:separator>
              <c:extLst>
                <c:ext xmlns:c15="http://schemas.microsoft.com/office/drawing/2012/chart" uri="{CE6537A1-D6FC-4f65-9D91-7224C49458BB}">
                  <c15:layout/>
                </c:ext>
              </c:extLst>
            </c:dLbl>
            <c:spPr>
              <a:noFill/>
              <a:ln>
                <a:noFill/>
              </a:ln>
              <a:effectLst/>
            </c:spPr>
            <c:txPr>
              <a:bodyPr/>
              <a:lstStyle/>
              <a:p>
                <a:pPr>
                  <a:defRPr sz="1200"/>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Sheet1!$B$22</c:f>
              <c:numCache>
                <c:formatCode>General</c:formatCode>
                <c:ptCount val="1"/>
                <c:pt idx="0">
                  <c:v>5.0</c:v>
                </c:pt>
              </c:numCache>
            </c:numRef>
          </c:val>
        </c:ser>
        <c:ser>
          <c:idx val="5"/>
          <c:order val="5"/>
          <c:tx>
            <c:strRef>
              <c:f>Sheet1!$A$23</c:f>
              <c:strCache>
                <c:ptCount val="1"/>
                <c:pt idx="0">
                  <c:v>脂質</c:v>
                </c:pt>
              </c:strCache>
            </c:strRef>
          </c:tx>
          <c:invertIfNegative val="0"/>
          <c:dLbls>
            <c:dLbl>
              <c:idx val="0"/>
              <c:layout>
                <c:manualLayout>
                  <c:x val="0.0394487806350844"/>
                  <c:y val="0.358208367610765"/>
                </c:manualLayout>
              </c:layout>
              <c:tx>
                <c:rich>
                  <a:bodyPr/>
                  <a:lstStyle/>
                  <a:p>
                    <a:r>
                      <a:rPr lang="en-US" altLang="ja-JP" dirty="0" smtClean="0"/>
                      <a:t>Lipids</a:t>
                    </a:r>
                    <a:r>
                      <a:rPr lang="en-US" altLang="ja-JP" dirty="0"/>
                      <a:t>
1.5</a:t>
                    </a:r>
                  </a:p>
                </c:rich>
              </c:tx>
              <c:showLegendKey val="0"/>
              <c:showVal val="1"/>
              <c:showCatName val="0"/>
              <c:showSerName val="1"/>
              <c:showPercent val="0"/>
              <c:showBubbleSize val="0"/>
              <c:separator>
</c:separator>
              <c:extLst>
                <c:ext xmlns:c15="http://schemas.microsoft.com/office/drawing/2012/chart" uri="{CE6537A1-D6FC-4f65-9D91-7224C49458BB}">
                  <c15:layout/>
                </c:ext>
              </c:extLst>
            </c:dLbl>
            <c:spPr>
              <a:noFill/>
              <a:ln>
                <a:noFill/>
              </a:ln>
              <a:effectLst/>
            </c:spPr>
            <c:txPr>
              <a:bodyPr/>
              <a:lstStyle/>
              <a:p>
                <a:pPr>
                  <a:defRPr sz="1400"/>
                </a:pPr>
                <a:endParaRPr lang="ja-JP"/>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Sheet1!$B$23</c:f>
              <c:numCache>
                <c:formatCode>General</c:formatCode>
                <c:ptCount val="1"/>
                <c:pt idx="0">
                  <c:v>1.5</c:v>
                </c:pt>
              </c:numCache>
            </c:numRef>
          </c:val>
        </c:ser>
        <c:ser>
          <c:idx val="6"/>
          <c:order val="6"/>
          <c:tx>
            <c:strRef>
              <c:f>Sheet1!$A$24</c:f>
              <c:strCache>
                <c:ptCount val="1"/>
                <c:pt idx="0">
                  <c:v>灰分</c:v>
                </c:pt>
              </c:strCache>
            </c:strRef>
          </c:tx>
          <c:invertIfNegative val="0"/>
          <c:dLbls>
            <c:dLbl>
              <c:idx val="0"/>
              <c:layout/>
              <c:tx>
                <c:rich>
                  <a:bodyPr/>
                  <a:lstStyle/>
                  <a:p>
                    <a:r>
                      <a:rPr lang="nb-NO" altLang="ja-JP" dirty="0" smtClean="0"/>
                      <a:t>Ash (salts)</a:t>
                    </a:r>
                    <a:r>
                      <a:rPr lang="nb-NO" altLang="ja-JP" dirty="0"/>
                      <a:t>
29.3</a:t>
                    </a:r>
                  </a:p>
                </c:rich>
              </c:tx>
              <c:showLegendKey val="0"/>
              <c:showVal val="1"/>
              <c:showCatName val="0"/>
              <c:showSerName val="1"/>
              <c:showPercent val="0"/>
              <c:showBubbleSize val="0"/>
              <c:separator>
</c:separator>
              <c:extLst>
                <c:ext xmlns:c15="http://schemas.microsoft.com/office/drawing/2012/chart" uri="{CE6537A1-D6FC-4f65-9D91-7224C49458BB}">
                  <c15:layout/>
                </c:ext>
              </c:extLst>
            </c:dLbl>
            <c:spPr>
              <a:noFill/>
              <a:ln>
                <a:noFill/>
              </a:ln>
              <a:effectLst/>
            </c:sp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Sheet1!$B$24</c:f>
              <c:numCache>
                <c:formatCode>General</c:formatCode>
                <c:ptCount val="1"/>
                <c:pt idx="0">
                  <c:v>29.3</c:v>
                </c:pt>
              </c:numCache>
            </c:numRef>
          </c:val>
        </c:ser>
        <c:dLbls>
          <c:showLegendKey val="0"/>
          <c:showVal val="0"/>
          <c:showCatName val="0"/>
          <c:showSerName val="1"/>
          <c:showPercent val="0"/>
          <c:showBubbleSize val="0"/>
        </c:dLbls>
        <c:gapWidth val="150"/>
        <c:overlap val="100"/>
        <c:axId val="-1435034864"/>
        <c:axId val="-1435031296"/>
      </c:barChart>
      <c:catAx>
        <c:axId val="-1435034864"/>
        <c:scaling>
          <c:orientation val="minMax"/>
        </c:scaling>
        <c:delete val="1"/>
        <c:axPos val="l"/>
        <c:majorTickMark val="out"/>
        <c:minorTickMark val="none"/>
        <c:tickLblPos val="nextTo"/>
        <c:crossAx val="-1435031296"/>
        <c:crosses val="autoZero"/>
        <c:auto val="1"/>
        <c:lblAlgn val="ctr"/>
        <c:lblOffset val="100"/>
        <c:noMultiLvlLbl val="0"/>
      </c:catAx>
      <c:valAx>
        <c:axId val="-1435031296"/>
        <c:scaling>
          <c:orientation val="minMax"/>
        </c:scaling>
        <c:delete val="1"/>
        <c:axPos val="b"/>
        <c:numFmt formatCode="0%" sourceLinked="1"/>
        <c:majorTickMark val="out"/>
        <c:minorTickMark val="none"/>
        <c:tickLblPos val="nextTo"/>
        <c:crossAx val="-1435034864"/>
        <c:crosses val="autoZero"/>
        <c:crossBetween val="between"/>
      </c:valAx>
    </c:plotArea>
    <c:plotVisOnly val="1"/>
    <c:dispBlanksAs val="gap"/>
    <c:showDLblsOverMax val="0"/>
  </c:chart>
  <c:txPr>
    <a:bodyPr/>
    <a:lstStyle/>
    <a:p>
      <a:pPr>
        <a:defRPr sz="1800"/>
      </a:pPr>
      <a:endParaRPr lang="ja-JP"/>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2916666666667"/>
          <c:y val="0.0370413194444444"/>
          <c:w val="0.785466741741742"/>
          <c:h val="0.726122222222222"/>
        </c:manualLayout>
      </c:layout>
      <c:scatterChart>
        <c:scatterStyle val="lineMarker"/>
        <c:varyColors val="0"/>
        <c:ser>
          <c:idx val="0"/>
          <c:order val="0"/>
          <c:tx>
            <c:v>Methane</c:v>
          </c:tx>
          <c:spPr>
            <a:ln w="38100" cap="sq">
              <a:solidFill>
                <a:srgbClr val="0000FF"/>
              </a:solidFill>
              <a:prstDash val="solid"/>
              <a:miter lim="800000"/>
            </a:ln>
          </c:spPr>
          <c:marker>
            <c:symbol val="diamond"/>
            <c:size val="10"/>
            <c:spPr>
              <a:solidFill>
                <a:schemeClr val="bg1"/>
              </a:solidFill>
              <a:ln w="38100" cap="sq">
                <a:solidFill>
                  <a:srgbClr val="0000FF"/>
                </a:solidFill>
                <a:prstDash val="solid"/>
                <a:miter lim="800000"/>
              </a:ln>
            </c:spPr>
          </c:marker>
          <c:errBars>
            <c:errDir val="y"/>
            <c:errBarType val="both"/>
            <c:errValType val="cust"/>
            <c:noEndCap val="0"/>
            <c:plus>
              <c:numRef>
                <c:f>Sheet1!$DO$8:$DO$79</c:f>
                <c:numCache>
                  <c:formatCode>General</c:formatCode>
                  <c:ptCount val="72"/>
                  <c:pt idx="0">
                    <c:v>0.0</c:v>
                  </c:pt>
                  <c:pt idx="1">
                    <c:v>9.8944955017981</c:v>
                  </c:pt>
                  <c:pt idx="2">
                    <c:v>14.94141205379704</c:v>
                  </c:pt>
                  <c:pt idx="3">
                    <c:v>14.02045997813424</c:v>
                  </c:pt>
                  <c:pt idx="4">
                    <c:v>12.67217817051653</c:v>
                  </c:pt>
                  <c:pt idx="5">
                    <c:v>10.88132472376415</c:v>
                  </c:pt>
                  <c:pt idx="6">
                    <c:v>10.95525626438483</c:v>
                  </c:pt>
                  <c:pt idx="7">
                    <c:v>10.35559169424097</c:v>
                  </c:pt>
                  <c:pt idx="8">
                    <c:v>28.61906401771352</c:v>
                  </c:pt>
                  <c:pt idx="9">
                    <c:v>14.2866295399774</c:v>
                  </c:pt>
                  <c:pt idx="10">
                    <c:v>64.32300539944625</c:v>
                  </c:pt>
                  <c:pt idx="11">
                    <c:v>32.746620063512</c:v>
                  </c:pt>
                  <c:pt idx="12">
                    <c:v>20.1615189099761</c:v>
                  </c:pt>
                  <c:pt idx="13">
                    <c:v>74.44758844958668</c:v>
                  </c:pt>
                  <c:pt idx="14">
                    <c:v>69.31910946628133</c:v>
                  </c:pt>
                  <c:pt idx="15">
                    <c:v>4.543865473082123</c:v>
                  </c:pt>
                  <c:pt idx="16">
                    <c:v>7.873599762883586</c:v>
                  </c:pt>
                  <c:pt idx="17">
                    <c:v>12.81379091587185</c:v>
                  </c:pt>
                  <c:pt idx="18">
                    <c:v>8.48778321517165</c:v>
                  </c:pt>
                  <c:pt idx="19">
                    <c:v>13.62074664447823</c:v>
                  </c:pt>
                  <c:pt idx="20">
                    <c:v>11.69422887068752</c:v>
                  </c:pt>
                  <c:pt idx="21">
                    <c:v>17.98606090290577</c:v>
                  </c:pt>
                  <c:pt idx="22">
                    <c:v>12.34182271663579</c:v>
                  </c:pt>
                  <c:pt idx="23">
                    <c:v>12.51468322514538</c:v>
                  </c:pt>
                  <c:pt idx="24">
                    <c:v>12.17213914674828</c:v>
                  </c:pt>
                  <c:pt idx="25">
                    <c:v>5.66218773969748</c:v>
                  </c:pt>
                  <c:pt idx="26">
                    <c:v>4.577157488049441</c:v>
                  </c:pt>
                  <c:pt idx="27">
                    <c:v>22.94353725807741</c:v>
                  </c:pt>
                  <c:pt idx="28">
                    <c:v>6.069657219397429</c:v>
                  </c:pt>
                  <c:pt idx="29">
                    <c:v>15.88292645051404</c:v>
                  </c:pt>
                  <c:pt idx="30">
                    <c:v>6.766272065665245</c:v>
                  </c:pt>
                  <c:pt idx="31">
                    <c:v>11.9570839769411</c:v>
                  </c:pt>
                  <c:pt idx="32">
                    <c:v>7.321536087818314</c:v>
                  </c:pt>
                  <c:pt idx="33">
                    <c:v>13.00983006601814</c:v>
                  </c:pt>
                  <c:pt idx="34">
                    <c:v>13.84697537084081</c:v>
                  </c:pt>
                  <c:pt idx="35">
                    <c:v>35.94089123278525</c:v>
                  </c:pt>
                  <c:pt idx="36">
                    <c:v>7.095329857417144</c:v>
                  </c:pt>
                  <c:pt idx="37">
                    <c:v>2.627890452515015</c:v>
                  </c:pt>
                  <c:pt idx="38">
                    <c:v>9.43937286810244</c:v>
                  </c:pt>
                  <c:pt idx="39">
                    <c:v>26.20732386264902</c:v>
                  </c:pt>
                  <c:pt idx="40">
                    <c:v>8.97533644297163</c:v>
                  </c:pt>
                  <c:pt idx="41">
                    <c:v>5.29062306085334</c:v>
                  </c:pt>
                  <c:pt idx="42">
                    <c:v>18.71281265826722</c:v>
                  </c:pt>
                  <c:pt idx="43">
                    <c:v>13.92506234087421</c:v>
                  </c:pt>
                  <c:pt idx="44">
                    <c:v>3.558274593284827</c:v>
                  </c:pt>
                  <c:pt idx="45">
                    <c:v>7.762232561316074</c:v>
                  </c:pt>
                  <c:pt idx="46">
                    <c:v>11.77147344349526</c:v>
                  </c:pt>
                  <c:pt idx="47">
                    <c:v>14.63977776952928</c:v>
                  </c:pt>
                  <c:pt idx="48">
                    <c:v>4.51824170002085</c:v>
                  </c:pt>
                  <c:pt idx="49">
                    <c:v>1.851658372927313</c:v>
                  </c:pt>
                  <c:pt idx="50">
                    <c:v>5.672844603933373</c:v>
                  </c:pt>
                  <c:pt idx="51">
                    <c:v>8.664901225796933</c:v>
                  </c:pt>
                  <c:pt idx="52">
                    <c:v>2.722936288058253</c:v>
                  </c:pt>
                  <c:pt idx="53">
                    <c:v>9.680584681814302</c:v>
                  </c:pt>
                  <c:pt idx="54">
                    <c:v>12.83085055743673</c:v>
                  </c:pt>
                  <c:pt idx="55">
                    <c:v>13.46646676934548</c:v>
                  </c:pt>
                  <c:pt idx="56">
                    <c:v>11.42414468405528</c:v>
                  </c:pt>
                  <c:pt idx="57">
                    <c:v>13.01592246418831</c:v>
                  </c:pt>
                  <c:pt idx="58">
                    <c:v>8.05680987278555</c:v>
                  </c:pt>
                  <c:pt idx="59">
                    <c:v>14.45884444604535</c:v>
                  </c:pt>
                  <c:pt idx="60">
                    <c:v>11.93130530330068</c:v>
                  </c:pt>
                  <c:pt idx="61">
                    <c:v>15.01634306888602</c:v>
                  </c:pt>
                  <c:pt idx="62">
                    <c:v>18.24554488249708</c:v>
                  </c:pt>
                  <c:pt idx="63">
                    <c:v>18.39165468131507</c:v>
                  </c:pt>
                  <c:pt idx="64">
                    <c:v>9.791250605400218</c:v>
                  </c:pt>
                  <c:pt idx="65">
                    <c:v>12.24050872289528</c:v>
                  </c:pt>
                </c:numCache>
              </c:numRef>
            </c:plus>
            <c:minus>
              <c:numRef>
                <c:f>Sheet1!$DO$8:$DO$79</c:f>
                <c:numCache>
                  <c:formatCode>General</c:formatCode>
                  <c:ptCount val="72"/>
                  <c:pt idx="0">
                    <c:v>0.0</c:v>
                  </c:pt>
                  <c:pt idx="1">
                    <c:v>9.8944955017981</c:v>
                  </c:pt>
                  <c:pt idx="2">
                    <c:v>14.94141205379704</c:v>
                  </c:pt>
                  <c:pt idx="3">
                    <c:v>14.02045997813424</c:v>
                  </c:pt>
                  <c:pt idx="4">
                    <c:v>12.67217817051653</c:v>
                  </c:pt>
                  <c:pt idx="5">
                    <c:v>10.88132472376415</c:v>
                  </c:pt>
                  <c:pt idx="6">
                    <c:v>10.95525626438483</c:v>
                  </c:pt>
                  <c:pt idx="7">
                    <c:v>10.35559169424097</c:v>
                  </c:pt>
                  <c:pt idx="8">
                    <c:v>28.61906401771352</c:v>
                  </c:pt>
                  <c:pt idx="9">
                    <c:v>14.2866295399774</c:v>
                  </c:pt>
                  <c:pt idx="10">
                    <c:v>64.32300539944625</c:v>
                  </c:pt>
                  <c:pt idx="11">
                    <c:v>32.746620063512</c:v>
                  </c:pt>
                  <c:pt idx="12">
                    <c:v>20.1615189099761</c:v>
                  </c:pt>
                  <c:pt idx="13">
                    <c:v>74.44758844958668</c:v>
                  </c:pt>
                  <c:pt idx="14">
                    <c:v>69.31910946628133</c:v>
                  </c:pt>
                  <c:pt idx="15">
                    <c:v>4.543865473082123</c:v>
                  </c:pt>
                  <c:pt idx="16">
                    <c:v>7.873599762883586</c:v>
                  </c:pt>
                  <c:pt idx="17">
                    <c:v>12.81379091587185</c:v>
                  </c:pt>
                  <c:pt idx="18">
                    <c:v>8.48778321517165</c:v>
                  </c:pt>
                  <c:pt idx="19">
                    <c:v>13.62074664447823</c:v>
                  </c:pt>
                  <c:pt idx="20">
                    <c:v>11.69422887068752</c:v>
                  </c:pt>
                  <c:pt idx="21">
                    <c:v>17.98606090290577</c:v>
                  </c:pt>
                  <c:pt idx="22">
                    <c:v>12.34182271663579</c:v>
                  </c:pt>
                  <c:pt idx="23">
                    <c:v>12.51468322514538</c:v>
                  </c:pt>
                  <c:pt idx="24">
                    <c:v>12.17213914674828</c:v>
                  </c:pt>
                  <c:pt idx="25">
                    <c:v>5.66218773969748</c:v>
                  </c:pt>
                  <c:pt idx="26">
                    <c:v>4.577157488049441</c:v>
                  </c:pt>
                  <c:pt idx="27">
                    <c:v>22.94353725807741</c:v>
                  </c:pt>
                  <c:pt idx="28">
                    <c:v>6.069657219397429</c:v>
                  </c:pt>
                  <c:pt idx="29">
                    <c:v>15.88292645051404</c:v>
                  </c:pt>
                  <c:pt idx="30">
                    <c:v>6.766272065665245</c:v>
                  </c:pt>
                  <c:pt idx="31">
                    <c:v>11.9570839769411</c:v>
                  </c:pt>
                  <c:pt idx="32">
                    <c:v>7.321536087818314</c:v>
                  </c:pt>
                  <c:pt idx="33">
                    <c:v>13.00983006601814</c:v>
                  </c:pt>
                  <c:pt idx="34">
                    <c:v>13.84697537084081</c:v>
                  </c:pt>
                  <c:pt idx="35">
                    <c:v>35.94089123278525</c:v>
                  </c:pt>
                  <c:pt idx="36">
                    <c:v>7.095329857417144</c:v>
                  </c:pt>
                  <c:pt idx="37">
                    <c:v>2.627890452515015</c:v>
                  </c:pt>
                  <c:pt idx="38">
                    <c:v>9.43937286810244</c:v>
                  </c:pt>
                  <c:pt idx="39">
                    <c:v>26.20732386264902</c:v>
                  </c:pt>
                  <c:pt idx="40">
                    <c:v>8.97533644297163</c:v>
                  </c:pt>
                  <c:pt idx="41">
                    <c:v>5.29062306085334</c:v>
                  </c:pt>
                  <c:pt idx="42">
                    <c:v>18.71281265826722</c:v>
                  </c:pt>
                  <c:pt idx="43">
                    <c:v>13.92506234087421</c:v>
                  </c:pt>
                  <c:pt idx="44">
                    <c:v>3.558274593284827</c:v>
                  </c:pt>
                  <c:pt idx="45">
                    <c:v>7.762232561316074</c:v>
                  </c:pt>
                  <c:pt idx="46">
                    <c:v>11.77147344349526</c:v>
                  </c:pt>
                  <c:pt idx="47">
                    <c:v>14.63977776952928</c:v>
                  </c:pt>
                  <c:pt idx="48">
                    <c:v>4.51824170002085</c:v>
                  </c:pt>
                  <c:pt idx="49">
                    <c:v>1.851658372927313</c:v>
                  </c:pt>
                  <c:pt idx="50">
                    <c:v>5.672844603933373</c:v>
                  </c:pt>
                  <c:pt idx="51">
                    <c:v>8.664901225796933</c:v>
                  </c:pt>
                  <c:pt idx="52">
                    <c:v>2.722936288058253</c:v>
                  </c:pt>
                  <c:pt idx="53">
                    <c:v>9.680584681814302</c:v>
                  </c:pt>
                  <c:pt idx="54">
                    <c:v>12.83085055743673</c:v>
                  </c:pt>
                  <c:pt idx="55">
                    <c:v>13.46646676934548</c:v>
                  </c:pt>
                  <c:pt idx="56">
                    <c:v>11.42414468405528</c:v>
                  </c:pt>
                  <c:pt idx="57">
                    <c:v>13.01592246418831</c:v>
                  </c:pt>
                  <c:pt idx="58">
                    <c:v>8.05680987278555</c:v>
                  </c:pt>
                  <c:pt idx="59">
                    <c:v>14.45884444604535</c:v>
                  </c:pt>
                  <c:pt idx="60">
                    <c:v>11.93130530330068</c:v>
                  </c:pt>
                  <c:pt idx="61">
                    <c:v>15.01634306888602</c:v>
                  </c:pt>
                  <c:pt idx="62">
                    <c:v>18.24554488249708</c:v>
                  </c:pt>
                  <c:pt idx="63">
                    <c:v>18.39165468131507</c:v>
                  </c:pt>
                  <c:pt idx="64">
                    <c:v>9.791250605400218</c:v>
                  </c:pt>
                  <c:pt idx="65">
                    <c:v>12.24050872289528</c:v>
                  </c:pt>
                </c:numCache>
              </c:numRef>
            </c:minus>
            <c:spPr>
              <a:ln w="12700">
                <a:solidFill>
                  <a:srgbClr val="0000FF"/>
                </a:solidFill>
                <a:prstDash val="solid"/>
              </a:ln>
            </c:spPr>
          </c:errBars>
          <c:xVal>
            <c:numRef>
              <c:f>Sheet1!$DM$8:$DM$73</c:f>
              <c:numCache>
                <c:formatCode>0.0_);[Red]\(0.0\)</c:formatCode>
                <c:ptCount val="66"/>
                <c:pt idx="0">
                  <c:v>0.0</c:v>
                </c:pt>
                <c:pt idx="1">
                  <c:v>0.9</c:v>
                </c:pt>
                <c:pt idx="2">
                  <c:v>2.0</c:v>
                </c:pt>
                <c:pt idx="3">
                  <c:v>3.0</c:v>
                </c:pt>
                <c:pt idx="4">
                  <c:v>3.9</c:v>
                </c:pt>
                <c:pt idx="5">
                  <c:v>4.9</c:v>
                </c:pt>
                <c:pt idx="6">
                  <c:v>5.9</c:v>
                </c:pt>
                <c:pt idx="7">
                  <c:v>6.9</c:v>
                </c:pt>
                <c:pt idx="8">
                  <c:v>9.9</c:v>
                </c:pt>
                <c:pt idx="9">
                  <c:v>12.9</c:v>
                </c:pt>
                <c:pt idx="10">
                  <c:v>15.7</c:v>
                </c:pt>
                <c:pt idx="11">
                  <c:v>18.7</c:v>
                </c:pt>
                <c:pt idx="12">
                  <c:v>21.6</c:v>
                </c:pt>
                <c:pt idx="13">
                  <c:v>24.5</c:v>
                </c:pt>
                <c:pt idx="14">
                  <c:v>27.39999999999999</c:v>
                </c:pt>
                <c:pt idx="15">
                  <c:v>30.29999999999999</c:v>
                </c:pt>
                <c:pt idx="16">
                  <c:v>33.2</c:v>
                </c:pt>
                <c:pt idx="17">
                  <c:v>36.1</c:v>
                </c:pt>
                <c:pt idx="18">
                  <c:v>38.9</c:v>
                </c:pt>
                <c:pt idx="19">
                  <c:v>41.6</c:v>
                </c:pt>
                <c:pt idx="20">
                  <c:v>44.3</c:v>
                </c:pt>
                <c:pt idx="21">
                  <c:v>47.2</c:v>
                </c:pt>
                <c:pt idx="22">
                  <c:v>50.2</c:v>
                </c:pt>
                <c:pt idx="23">
                  <c:v>53.0</c:v>
                </c:pt>
                <c:pt idx="24">
                  <c:v>55.79999999999998</c:v>
                </c:pt>
                <c:pt idx="25">
                  <c:v>58.59999999999998</c:v>
                </c:pt>
                <c:pt idx="26">
                  <c:v>61.49999999999998</c:v>
                </c:pt>
                <c:pt idx="27">
                  <c:v>64.5</c:v>
                </c:pt>
                <c:pt idx="28">
                  <c:v>67.5</c:v>
                </c:pt>
                <c:pt idx="29">
                  <c:v>70.5</c:v>
                </c:pt>
                <c:pt idx="30">
                  <c:v>73.5</c:v>
                </c:pt>
                <c:pt idx="31">
                  <c:v>76.5</c:v>
                </c:pt>
                <c:pt idx="32">
                  <c:v>79.5</c:v>
                </c:pt>
                <c:pt idx="33">
                  <c:v>82.5</c:v>
                </c:pt>
                <c:pt idx="34">
                  <c:v>85.5</c:v>
                </c:pt>
                <c:pt idx="35">
                  <c:v>88.5</c:v>
                </c:pt>
                <c:pt idx="36">
                  <c:v>91.5</c:v>
                </c:pt>
                <c:pt idx="37">
                  <c:v>94.5</c:v>
                </c:pt>
                <c:pt idx="38">
                  <c:v>97.5</c:v>
                </c:pt>
                <c:pt idx="39">
                  <c:v>100.9</c:v>
                </c:pt>
                <c:pt idx="40">
                  <c:v>104.0</c:v>
                </c:pt>
                <c:pt idx="41">
                  <c:v>107.0</c:v>
                </c:pt>
                <c:pt idx="42">
                  <c:v>110.1</c:v>
                </c:pt>
                <c:pt idx="43">
                  <c:v>113.2</c:v>
                </c:pt>
                <c:pt idx="44">
                  <c:v>116.2</c:v>
                </c:pt>
                <c:pt idx="45">
                  <c:v>121.5</c:v>
                </c:pt>
                <c:pt idx="46">
                  <c:v>126.0</c:v>
                </c:pt>
                <c:pt idx="47">
                  <c:v>130.5</c:v>
                </c:pt>
                <c:pt idx="48">
                  <c:v>135.2</c:v>
                </c:pt>
                <c:pt idx="49">
                  <c:v>139.9</c:v>
                </c:pt>
                <c:pt idx="50">
                  <c:v>144.5</c:v>
                </c:pt>
                <c:pt idx="51">
                  <c:v>149.1</c:v>
                </c:pt>
                <c:pt idx="52">
                  <c:v>153.7</c:v>
                </c:pt>
                <c:pt idx="53">
                  <c:v>158.2999999999999</c:v>
                </c:pt>
                <c:pt idx="54">
                  <c:v>162.9</c:v>
                </c:pt>
                <c:pt idx="55">
                  <c:v>167.5</c:v>
                </c:pt>
                <c:pt idx="56">
                  <c:v>172.0</c:v>
                </c:pt>
                <c:pt idx="57">
                  <c:v>176.6</c:v>
                </c:pt>
                <c:pt idx="58">
                  <c:v>181.2</c:v>
                </c:pt>
                <c:pt idx="59">
                  <c:v>185.7999999999999</c:v>
                </c:pt>
                <c:pt idx="60">
                  <c:v>190.4</c:v>
                </c:pt>
                <c:pt idx="61">
                  <c:v>195.0</c:v>
                </c:pt>
                <c:pt idx="62">
                  <c:v>199.6</c:v>
                </c:pt>
                <c:pt idx="63">
                  <c:v>204.2</c:v>
                </c:pt>
                <c:pt idx="64">
                  <c:v>208.7999999999999</c:v>
                </c:pt>
                <c:pt idx="65">
                  <c:v>213.4</c:v>
                </c:pt>
              </c:numCache>
            </c:numRef>
          </c:xVal>
          <c:yVal>
            <c:numRef>
              <c:f>Sheet1!$DN$8:$DN$73</c:f>
              <c:numCache>
                <c:formatCode>General</c:formatCode>
                <c:ptCount val="66"/>
                <c:pt idx="0">
                  <c:v>0.0</c:v>
                </c:pt>
                <c:pt idx="1">
                  <c:v>244.1763505333333</c:v>
                </c:pt>
                <c:pt idx="2">
                  <c:v>348.9063624133334</c:v>
                </c:pt>
                <c:pt idx="3">
                  <c:v>393.1525181533334</c:v>
                </c:pt>
                <c:pt idx="4">
                  <c:v>413.5829369733335</c:v>
                </c:pt>
                <c:pt idx="5">
                  <c:v>430.8653782266667</c:v>
                </c:pt>
                <c:pt idx="6">
                  <c:v>441.8046551366667</c:v>
                </c:pt>
                <c:pt idx="7">
                  <c:v>457.8913716533334</c:v>
                </c:pt>
                <c:pt idx="8">
                  <c:v>345.3819047066666</c:v>
                </c:pt>
                <c:pt idx="9">
                  <c:v>387.56482729</c:v>
                </c:pt>
                <c:pt idx="10">
                  <c:v>330.1111324799986</c:v>
                </c:pt>
                <c:pt idx="11">
                  <c:v>397.5356603533334</c:v>
                </c:pt>
                <c:pt idx="12">
                  <c:v>363.74078825</c:v>
                </c:pt>
                <c:pt idx="13">
                  <c:v>345.11235571</c:v>
                </c:pt>
                <c:pt idx="14">
                  <c:v>307.2920694333333</c:v>
                </c:pt>
                <c:pt idx="15">
                  <c:v>420.3813508366667</c:v>
                </c:pt>
                <c:pt idx="16">
                  <c:v>419.2409031666666</c:v>
                </c:pt>
                <c:pt idx="17">
                  <c:v>415.84731498</c:v>
                </c:pt>
                <c:pt idx="18">
                  <c:v>424.9571441633333</c:v>
                </c:pt>
                <c:pt idx="19">
                  <c:v>422.8974641266667</c:v>
                </c:pt>
                <c:pt idx="20">
                  <c:v>449.7047731</c:v>
                </c:pt>
                <c:pt idx="21">
                  <c:v>428.2720712066667</c:v>
                </c:pt>
                <c:pt idx="22">
                  <c:v>542.6592209066666</c:v>
                </c:pt>
                <c:pt idx="23">
                  <c:v>557.3361149999772</c:v>
                </c:pt>
                <c:pt idx="24">
                  <c:v>560.8159629666666</c:v>
                </c:pt>
                <c:pt idx="25">
                  <c:v>542.7858165</c:v>
                </c:pt>
                <c:pt idx="26">
                  <c:v>521.7996491</c:v>
                </c:pt>
                <c:pt idx="27">
                  <c:v>548.8927700633332</c:v>
                </c:pt>
                <c:pt idx="28">
                  <c:v>559.686168076667</c:v>
                </c:pt>
                <c:pt idx="29">
                  <c:v>588.999138236667</c:v>
                </c:pt>
                <c:pt idx="30">
                  <c:v>543.6498296533333</c:v>
                </c:pt>
                <c:pt idx="31">
                  <c:v>546.47259231</c:v>
                </c:pt>
                <c:pt idx="32">
                  <c:v>540.09963019</c:v>
                </c:pt>
                <c:pt idx="33">
                  <c:v>533.7928578366665</c:v>
                </c:pt>
                <c:pt idx="34">
                  <c:v>544.88393365</c:v>
                </c:pt>
                <c:pt idx="35">
                  <c:v>508.2166693166666</c:v>
                </c:pt>
                <c:pt idx="36">
                  <c:v>515.19409637</c:v>
                </c:pt>
                <c:pt idx="37">
                  <c:v>538.5360523733334</c:v>
                </c:pt>
                <c:pt idx="38">
                  <c:v>479.9356980033333</c:v>
                </c:pt>
                <c:pt idx="39">
                  <c:v>506.6634052</c:v>
                </c:pt>
                <c:pt idx="40">
                  <c:v>517.61857774</c:v>
                </c:pt>
                <c:pt idx="41">
                  <c:v>496.5437925466667</c:v>
                </c:pt>
                <c:pt idx="42">
                  <c:v>502.40989677</c:v>
                </c:pt>
                <c:pt idx="43">
                  <c:v>479.4812862699989</c:v>
                </c:pt>
                <c:pt idx="44">
                  <c:v>471.96756603</c:v>
                </c:pt>
                <c:pt idx="45">
                  <c:v>639.7498320233331</c:v>
                </c:pt>
                <c:pt idx="46">
                  <c:v>559.2645274066666</c:v>
                </c:pt>
                <c:pt idx="47">
                  <c:v>559.9843678066666</c:v>
                </c:pt>
                <c:pt idx="48">
                  <c:v>568.0260190166666</c:v>
                </c:pt>
                <c:pt idx="49">
                  <c:v>552.8420793733334</c:v>
                </c:pt>
                <c:pt idx="50">
                  <c:v>561.8353243566666</c:v>
                </c:pt>
                <c:pt idx="51">
                  <c:v>548.4118338</c:v>
                </c:pt>
                <c:pt idx="52">
                  <c:v>552.5641251466667</c:v>
                </c:pt>
                <c:pt idx="53">
                  <c:v>551.0895803533335</c:v>
                </c:pt>
                <c:pt idx="54">
                  <c:v>531.1000319</c:v>
                </c:pt>
                <c:pt idx="55">
                  <c:v>548.3186413866666</c:v>
                </c:pt>
                <c:pt idx="56">
                  <c:v>535.9175833933324</c:v>
                </c:pt>
                <c:pt idx="57">
                  <c:v>543.0401507533334</c:v>
                </c:pt>
                <c:pt idx="58">
                  <c:v>552.37023267</c:v>
                </c:pt>
                <c:pt idx="59">
                  <c:v>545.8994928066666</c:v>
                </c:pt>
                <c:pt idx="60">
                  <c:v>540.449051216667</c:v>
                </c:pt>
                <c:pt idx="61">
                  <c:v>528.4723277233334</c:v>
                </c:pt>
                <c:pt idx="62">
                  <c:v>550.2119574166666</c:v>
                </c:pt>
                <c:pt idx="63">
                  <c:v>546.626043676667</c:v>
                </c:pt>
                <c:pt idx="64">
                  <c:v>559.630871306667</c:v>
                </c:pt>
                <c:pt idx="65">
                  <c:v>550.19316447</c:v>
                </c:pt>
              </c:numCache>
            </c:numRef>
          </c:yVal>
          <c:smooth val="0"/>
        </c:ser>
        <c:dLbls>
          <c:showLegendKey val="0"/>
          <c:showVal val="0"/>
          <c:showCatName val="0"/>
          <c:showSerName val="0"/>
          <c:showPercent val="0"/>
          <c:showBubbleSize val="0"/>
        </c:dLbls>
        <c:axId val="-1400130912"/>
        <c:axId val="-1400219968"/>
      </c:scatterChart>
      <c:scatterChart>
        <c:scatterStyle val="lineMarker"/>
        <c:varyColors val="0"/>
        <c:ser>
          <c:idx val="1"/>
          <c:order val="1"/>
          <c:tx>
            <c:v>Acetate</c:v>
          </c:tx>
          <c:spPr>
            <a:ln w="38100" cap="sq">
              <a:solidFill>
                <a:srgbClr val="FF0000"/>
              </a:solidFill>
              <a:prstDash val="solid"/>
              <a:miter lim="800000"/>
            </a:ln>
          </c:spPr>
          <c:marker>
            <c:symbol val="diamond"/>
            <c:size val="10"/>
            <c:spPr>
              <a:solidFill>
                <a:srgbClr val="FF0000"/>
              </a:solidFill>
              <a:ln w="38100" cap="sq">
                <a:solidFill>
                  <a:srgbClr val="FF0000"/>
                </a:solidFill>
                <a:prstDash val="solid"/>
                <a:miter lim="800000"/>
              </a:ln>
            </c:spPr>
          </c:marker>
          <c:errBars>
            <c:errDir val="y"/>
            <c:errBarType val="both"/>
            <c:errValType val="cust"/>
            <c:noEndCap val="0"/>
            <c:plus>
              <c:numRef>
                <c:f>Sheet1!$EQ$8:$EQ$66</c:f>
                <c:numCache>
                  <c:formatCode>General</c:formatCode>
                  <c:ptCount val="59"/>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1.216386207236886</c:v>
                  </c:pt>
                  <c:pt idx="28">
                    <c:v>2.176605503009756</c:v>
                  </c:pt>
                  <c:pt idx="29">
                    <c:v>3.358358551272611</c:v>
                  </c:pt>
                  <c:pt idx="30">
                    <c:v>3.436119895802982</c:v>
                  </c:pt>
                  <c:pt idx="31">
                    <c:v>3.672034927023415</c:v>
                  </c:pt>
                  <c:pt idx="32">
                    <c:v>3.744214766202738</c:v>
                  </c:pt>
                  <c:pt idx="33">
                    <c:v>3.647949340369418</c:v>
                  </c:pt>
                  <c:pt idx="34">
                    <c:v>4.663115826357683</c:v>
                  </c:pt>
                  <c:pt idx="35">
                    <c:v>6.320780716413775</c:v>
                  </c:pt>
                  <c:pt idx="36">
                    <c:v>5.205200814401178</c:v>
                  </c:pt>
                  <c:pt idx="37">
                    <c:v>6.660550636622664</c:v>
                  </c:pt>
                  <c:pt idx="38">
                    <c:v>5.764475301783657</c:v>
                  </c:pt>
                  <c:pt idx="39">
                    <c:v>7.41582105363128</c:v>
                  </c:pt>
                  <c:pt idx="40">
                    <c:v>6.222951629216864</c:v>
                  </c:pt>
                  <c:pt idx="41">
                    <c:v>4.70894669660828</c:v>
                  </c:pt>
                  <c:pt idx="42">
                    <c:v>2.244531210648891</c:v>
                  </c:pt>
                  <c:pt idx="43">
                    <c:v>2.882540291025184</c:v>
                  </c:pt>
                  <c:pt idx="44">
                    <c:v>3.125135803135328</c:v>
                  </c:pt>
                  <c:pt idx="45">
                    <c:v>3.22751160907859</c:v>
                  </c:pt>
                  <c:pt idx="46">
                    <c:v>3.249125051868831</c:v>
                  </c:pt>
                  <c:pt idx="47">
                    <c:v>0.0</c:v>
                  </c:pt>
                  <c:pt idx="48">
                    <c:v>2.771933380018662</c:v>
                  </c:pt>
                  <c:pt idx="49">
                    <c:v>0.0</c:v>
                  </c:pt>
                  <c:pt idx="50">
                    <c:v>4.247385863491829</c:v>
                  </c:pt>
                  <c:pt idx="51">
                    <c:v>3.5921340175901</c:v>
                  </c:pt>
                  <c:pt idx="52">
                    <c:v>3.20970424702632</c:v>
                  </c:pt>
                  <c:pt idx="53">
                    <c:v>3.911753429017998</c:v>
                  </c:pt>
                  <c:pt idx="54">
                    <c:v>0.0</c:v>
                  </c:pt>
                  <c:pt idx="55">
                    <c:v>0.0</c:v>
                  </c:pt>
                  <c:pt idx="56">
                    <c:v>0.0</c:v>
                  </c:pt>
                  <c:pt idx="57">
                    <c:v>0.0</c:v>
                  </c:pt>
                  <c:pt idx="58">
                    <c:v>3.779892613886222</c:v>
                  </c:pt>
                </c:numCache>
              </c:numRef>
            </c:plus>
            <c:minus>
              <c:numRef>
                <c:f>Sheet1!$EQ$8:$EQ$66</c:f>
                <c:numCache>
                  <c:formatCode>General</c:formatCode>
                  <c:ptCount val="59"/>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1.216386207236886</c:v>
                  </c:pt>
                  <c:pt idx="28">
                    <c:v>2.176605503009756</c:v>
                  </c:pt>
                  <c:pt idx="29">
                    <c:v>3.358358551272611</c:v>
                  </c:pt>
                  <c:pt idx="30">
                    <c:v>3.436119895802982</c:v>
                  </c:pt>
                  <c:pt idx="31">
                    <c:v>3.672034927023415</c:v>
                  </c:pt>
                  <c:pt idx="32">
                    <c:v>3.744214766202738</c:v>
                  </c:pt>
                  <c:pt idx="33">
                    <c:v>3.647949340369418</c:v>
                  </c:pt>
                  <c:pt idx="34">
                    <c:v>4.663115826357683</c:v>
                  </c:pt>
                  <c:pt idx="35">
                    <c:v>6.320780716413775</c:v>
                  </c:pt>
                  <c:pt idx="36">
                    <c:v>5.205200814401178</c:v>
                  </c:pt>
                  <c:pt idx="37">
                    <c:v>6.660550636622664</c:v>
                  </c:pt>
                  <c:pt idx="38">
                    <c:v>5.764475301783657</c:v>
                  </c:pt>
                  <c:pt idx="39">
                    <c:v>7.41582105363128</c:v>
                  </c:pt>
                  <c:pt idx="40">
                    <c:v>6.222951629216864</c:v>
                  </c:pt>
                  <c:pt idx="41">
                    <c:v>4.70894669660828</c:v>
                  </c:pt>
                  <c:pt idx="42">
                    <c:v>2.244531210648891</c:v>
                  </c:pt>
                  <c:pt idx="43">
                    <c:v>2.882540291025184</c:v>
                  </c:pt>
                  <c:pt idx="44">
                    <c:v>3.125135803135328</c:v>
                  </c:pt>
                  <c:pt idx="45">
                    <c:v>3.22751160907859</c:v>
                  </c:pt>
                  <c:pt idx="46">
                    <c:v>3.249125051868831</c:v>
                  </c:pt>
                  <c:pt idx="47">
                    <c:v>0.0</c:v>
                  </c:pt>
                  <c:pt idx="48">
                    <c:v>2.771933380018662</c:v>
                  </c:pt>
                  <c:pt idx="49">
                    <c:v>0.0</c:v>
                  </c:pt>
                  <c:pt idx="50">
                    <c:v>4.247385863491829</c:v>
                  </c:pt>
                  <c:pt idx="51">
                    <c:v>3.5921340175901</c:v>
                  </c:pt>
                  <c:pt idx="52">
                    <c:v>3.20970424702632</c:v>
                  </c:pt>
                  <c:pt idx="53">
                    <c:v>3.911753429017998</c:v>
                  </c:pt>
                  <c:pt idx="54">
                    <c:v>0.0</c:v>
                  </c:pt>
                  <c:pt idx="55">
                    <c:v>0.0</c:v>
                  </c:pt>
                  <c:pt idx="56">
                    <c:v>0.0</c:v>
                  </c:pt>
                  <c:pt idx="57">
                    <c:v>0.0</c:v>
                  </c:pt>
                  <c:pt idx="58">
                    <c:v>3.779892613886222</c:v>
                  </c:pt>
                </c:numCache>
              </c:numRef>
            </c:minus>
            <c:spPr>
              <a:ln w="12700">
                <a:solidFill>
                  <a:srgbClr val="FF0000"/>
                </a:solidFill>
                <a:prstDash val="solid"/>
              </a:ln>
            </c:spPr>
          </c:errBars>
          <c:xVal>
            <c:numRef>
              <c:f>Sheet1!$EI$8:$EI$66</c:f>
              <c:numCache>
                <c:formatCode>0_ </c:formatCode>
                <c:ptCount val="59"/>
                <c:pt idx="0">
                  <c:v>6.9</c:v>
                </c:pt>
                <c:pt idx="1">
                  <c:v>9.9</c:v>
                </c:pt>
                <c:pt idx="2">
                  <c:v>12.9</c:v>
                </c:pt>
                <c:pt idx="3">
                  <c:v>15.7</c:v>
                </c:pt>
                <c:pt idx="4">
                  <c:v>18.7</c:v>
                </c:pt>
                <c:pt idx="5">
                  <c:v>21.6</c:v>
                </c:pt>
                <c:pt idx="6">
                  <c:v>24.5</c:v>
                </c:pt>
                <c:pt idx="7">
                  <c:v>27.39999999999999</c:v>
                </c:pt>
                <c:pt idx="8">
                  <c:v>30.29999999999999</c:v>
                </c:pt>
                <c:pt idx="9">
                  <c:v>33.2</c:v>
                </c:pt>
                <c:pt idx="10">
                  <c:v>36.1</c:v>
                </c:pt>
                <c:pt idx="11">
                  <c:v>38.9</c:v>
                </c:pt>
                <c:pt idx="12">
                  <c:v>41.6</c:v>
                </c:pt>
                <c:pt idx="13">
                  <c:v>44.3</c:v>
                </c:pt>
                <c:pt idx="14">
                  <c:v>47.2</c:v>
                </c:pt>
                <c:pt idx="15">
                  <c:v>50.2</c:v>
                </c:pt>
                <c:pt idx="16">
                  <c:v>53.0</c:v>
                </c:pt>
                <c:pt idx="17">
                  <c:v>55.79999999999998</c:v>
                </c:pt>
                <c:pt idx="18">
                  <c:v>58.59999999999998</c:v>
                </c:pt>
                <c:pt idx="19">
                  <c:v>61.49999999999998</c:v>
                </c:pt>
                <c:pt idx="20">
                  <c:v>64.5</c:v>
                </c:pt>
                <c:pt idx="21">
                  <c:v>67.5</c:v>
                </c:pt>
                <c:pt idx="22">
                  <c:v>70.5</c:v>
                </c:pt>
                <c:pt idx="23">
                  <c:v>73.5</c:v>
                </c:pt>
                <c:pt idx="24">
                  <c:v>76.5</c:v>
                </c:pt>
                <c:pt idx="25">
                  <c:v>79.5</c:v>
                </c:pt>
                <c:pt idx="26">
                  <c:v>82.5</c:v>
                </c:pt>
                <c:pt idx="27">
                  <c:v>85.5</c:v>
                </c:pt>
                <c:pt idx="28">
                  <c:v>88.5</c:v>
                </c:pt>
                <c:pt idx="29">
                  <c:v>91.5</c:v>
                </c:pt>
                <c:pt idx="30">
                  <c:v>94.5</c:v>
                </c:pt>
                <c:pt idx="31">
                  <c:v>97.5</c:v>
                </c:pt>
                <c:pt idx="32">
                  <c:v>100.9</c:v>
                </c:pt>
                <c:pt idx="33">
                  <c:v>104.0</c:v>
                </c:pt>
                <c:pt idx="34">
                  <c:v>107.0</c:v>
                </c:pt>
                <c:pt idx="35">
                  <c:v>110.1</c:v>
                </c:pt>
                <c:pt idx="36">
                  <c:v>113.2</c:v>
                </c:pt>
                <c:pt idx="37">
                  <c:v>116.2</c:v>
                </c:pt>
                <c:pt idx="38">
                  <c:v>121.5</c:v>
                </c:pt>
                <c:pt idx="39">
                  <c:v>126.0</c:v>
                </c:pt>
                <c:pt idx="40">
                  <c:v>130.5</c:v>
                </c:pt>
                <c:pt idx="41">
                  <c:v>135.2</c:v>
                </c:pt>
                <c:pt idx="42">
                  <c:v>139.9</c:v>
                </c:pt>
                <c:pt idx="43">
                  <c:v>144.5</c:v>
                </c:pt>
                <c:pt idx="44">
                  <c:v>149.1</c:v>
                </c:pt>
                <c:pt idx="45">
                  <c:v>153.7</c:v>
                </c:pt>
                <c:pt idx="46">
                  <c:v>158.2999999999999</c:v>
                </c:pt>
                <c:pt idx="47">
                  <c:v>162.9</c:v>
                </c:pt>
                <c:pt idx="48">
                  <c:v>167.5</c:v>
                </c:pt>
                <c:pt idx="49">
                  <c:v>172.0</c:v>
                </c:pt>
                <c:pt idx="50">
                  <c:v>176.6</c:v>
                </c:pt>
                <c:pt idx="51">
                  <c:v>181.2</c:v>
                </c:pt>
                <c:pt idx="52">
                  <c:v>185.7999999999999</c:v>
                </c:pt>
                <c:pt idx="53">
                  <c:v>190.4</c:v>
                </c:pt>
                <c:pt idx="54">
                  <c:v>195.0</c:v>
                </c:pt>
                <c:pt idx="55">
                  <c:v>199.6</c:v>
                </c:pt>
                <c:pt idx="56">
                  <c:v>204.2</c:v>
                </c:pt>
                <c:pt idx="57">
                  <c:v>208.7999999999999</c:v>
                </c:pt>
                <c:pt idx="58">
                  <c:v>213.4</c:v>
                </c:pt>
              </c:numCache>
            </c:numRef>
          </c:xVal>
          <c:yVal>
            <c:numRef>
              <c:f>Sheet1!$EP$8:$EP$66</c:f>
              <c:numCache>
                <c:formatCode>General</c:formatCode>
                <c:ptCount val="59"/>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0.702280904186764</c:v>
                </c:pt>
                <c:pt idx="28">
                  <c:v>1.256663773082337</c:v>
                </c:pt>
                <c:pt idx="29">
                  <c:v>3.403865942000662</c:v>
                </c:pt>
                <c:pt idx="30">
                  <c:v>4.90040951649837</c:v>
                </c:pt>
                <c:pt idx="31">
                  <c:v>9.463208540438996</c:v>
                </c:pt>
                <c:pt idx="32">
                  <c:v>7.6307090623088</c:v>
                </c:pt>
                <c:pt idx="33">
                  <c:v>8.344001853163073</c:v>
                </c:pt>
                <c:pt idx="34">
                  <c:v>11.61698589894347</c:v>
                </c:pt>
                <c:pt idx="35">
                  <c:v>14.08946053924147</c:v>
                </c:pt>
                <c:pt idx="36">
                  <c:v>18.72889644683173</c:v>
                </c:pt>
                <c:pt idx="37">
                  <c:v>22.59751732293267</c:v>
                </c:pt>
                <c:pt idx="38">
                  <c:v>10.60569816401481</c:v>
                </c:pt>
                <c:pt idx="39">
                  <c:v>6.525673639735157</c:v>
                </c:pt>
                <c:pt idx="40">
                  <c:v>3.592822798282409</c:v>
                </c:pt>
                <c:pt idx="41">
                  <c:v>5.215552917911435</c:v>
                </c:pt>
                <c:pt idx="42">
                  <c:v>2.554825341307473</c:v>
                </c:pt>
                <c:pt idx="43">
                  <c:v>3.290955047424573</c:v>
                </c:pt>
                <c:pt idx="44">
                  <c:v>3.607682881289563</c:v>
                </c:pt>
                <c:pt idx="45">
                  <c:v>3.647394671343897</c:v>
                </c:pt>
                <c:pt idx="46">
                  <c:v>3.574024364568244</c:v>
                </c:pt>
                <c:pt idx="47">
                  <c:v>0.0</c:v>
                </c:pt>
                <c:pt idx="48">
                  <c:v>1.600376483129484</c:v>
                </c:pt>
                <c:pt idx="49">
                  <c:v>0.0</c:v>
                </c:pt>
                <c:pt idx="50">
                  <c:v>2.452229371639218</c:v>
                </c:pt>
                <c:pt idx="51">
                  <c:v>2.073919542020856</c:v>
                </c:pt>
                <c:pt idx="52">
                  <c:v>1.853123611039732</c:v>
                </c:pt>
                <c:pt idx="53">
                  <c:v>2.258451895247062</c:v>
                </c:pt>
                <c:pt idx="54">
                  <c:v>0.0</c:v>
                </c:pt>
                <c:pt idx="55">
                  <c:v>0.0</c:v>
                </c:pt>
                <c:pt idx="56">
                  <c:v>0.0</c:v>
                </c:pt>
                <c:pt idx="57">
                  <c:v>0.0</c:v>
                </c:pt>
                <c:pt idx="58">
                  <c:v>2.18232201813509</c:v>
                </c:pt>
              </c:numCache>
            </c:numRef>
          </c:yVal>
          <c:smooth val="0"/>
        </c:ser>
        <c:ser>
          <c:idx val="2"/>
          <c:order val="2"/>
          <c:tx>
            <c:v>Propionate</c:v>
          </c:tx>
          <c:spPr>
            <a:ln w="38100" cap="sq">
              <a:solidFill>
                <a:srgbClr val="996633"/>
              </a:solidFill>
              <a:prstDash val="solid"/>
              <a:miter lim="800000"/>
            </a:ln>
          </c:spPr>
          <c:marker>
            <c:symbol val="square"/>
            <c:size val="7"/>
            <c:spPr>
              <a:solidFill>
                <a:srgbClr val="996633"/>
              </a:solidFill>
              <a:ln w="38100" cap="sq">
                <a:solidFill>
                  <a:srgbClr val="996633"/>
                </a:solidFill>
                <a:prstDash val="solid"/>
                <a:miter lim="800000"/>
              </a:ln>
            </c:spPr>
          </c:marker>
          <c:errBars>
            <c:errDir val="y"/>
            <c:errBarType val="both"/>
            <c:errValType val="cust"/>
            <c:noEndCap val="0"/>
            <c:plus>
              <c:numRef>
                <c:f>Sheet1!$EY$8:$EY$66</c:f>
                <c:numCache>
                  <c:formatCode>General</c:formatCode>
                  <c:ptCount val="59"/>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0.0</c:v>
                  </c:pt>
                  <c:pt idx="29">
                    <c:v>1.250037871244655</c:v>
                  </c:pt>
                  <c:pt idx="30">
                    <c:v>1.4925955648894</c:v>
                  </c:pt>
                  <c:pt idx="31">
                    <c:v>0.963016183342635</c:v>
                  </c:pt>
                  <c:pt idx="32">
                    <c:v>1.883126077165662</c:v>
                  </c:pt>
                  <c:pt idx="33">
                    <c:v>1.794775583291297</c:v>
                  </c:pt>
                  <c:pt idx="34">
                    <c:v>1.47748876498334</c:v>
                  </c:pt>
                  <c:pt idx="35">
                    <c:v>1.799554668066647</c:v>
                  </c:pt>
                  <c:pt idx="36">
                    <c:v>1.835945014310581</c:v>
                  </c:pt>
                  <c:pt idx="37">
                    <c:v>1.633871061245395</c:v>
                  </c:pt>
                  <c:pt idx="38">
                    <c:v>2.363230964261154</c:v>
                  </c:pt>
                  <c:pt idx="39">
                    <c:v>4.54634512261736</c:v>
                  </c:pt>
                  <c:pt idx="40">
                    <c:v>2.50029747205693</c:v>
                  </c:pt>
                  <c:pt idx="41">
                    <c:v>1.625007450320143</c:v>
                  </c:pt>
                  <c:pt idx="42">
                    <c:v>1.675583417367026</c:v>
                  </c:pt>
                  <c:pt idx="43">
                    <c:v>0.0</c:v>
                  </c:pt>
                  <c:pt idx="44">
                    <c:v>0.0</c:v>
                  </c:pt>
                  <c:pt idx="45">
                    <c:v>0.0</c:v>
                  </c:pt>
                  <c:pt idx="46">
                    <c:v>0.0</c:v>
                  </c:pt>
                  <c:pt idx="47">
                    <c:v>0.0</c:v>
                  </c:pt>
                  <c:pt idx="48">
                    <c:v>0.0</c:v>
                  </c:pt>
                  <c:pt idx="49">
                    <c:v>0.0</c:v>
                  </c:pt>
                  <c:pt idx="50">
                    <c:v>0.0</c:v>
                  </c:pt>
                  <c:pt idx="51">
                    <c:v>0.0</c:v>
                  </c:pt>
                  <c:pt idx="52">
                    <c:v>0.0</c:v>
                  </c:pt>
                  <c:pt idx="53">
                    <c:v>0.0</c:v>
                  </c:pt>
                  <c:pt idx="54">
                    <c:v>0.0</c:v>
                  </c:pt>
                  <c:pt idx="55">
                    <c:v>0.0</c:v>
                  </c:pt>
                  <c:pt idx="56">
                    <c:v>0.0</c:v>
                  </c:pt>
                  <c:pt idx="57">
                    <c:v>0.0</c:v>
                  </c:pt>
                  <c:pt idx="58">
                    <c:v>0.0</c:v>
                  </c:pt>
                </c:numCache>
              </c:numRef>
            </c:plus>
            <c:minus>
              <c:numRef>
                <c:f>Sheet1!$EY$8:$EY$66</c:f>
                <c:numCache>
                  <c:formatCode>General</c:formatCode>
                  <c:ptCount val="59"/>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0.0</c:v>
                  </c:pt>
                  <c:pt idx="29">
                    <c:v>1.250037871244655</c:v>
                  </c:pt>
                  <c:pt idx="30">
                    <c:v>1.4925955648894</c:v>
                  </c:pt>
                  <c:pt idx="31">
                    <c:v>0.963016183342635</c:v>
                  </c:pt>
                  <c:pt idx="32">
                    <c:v>1.883126077165662</c:v>
                  </c:pt>
                  <c:pt idx="33">
                    <c:v>1.794775583291297</c:v>
                  </c:pt>
                  <c:pt idx="34">
                    <c:v>1.47748876498334</c:v>
                  </c:pt>
                  <c:pt idx="35">
                    <c:v>1.799554668066647</c:v>
                  </c:pt>
                  <c:pt idx="36">
                    <c:v>1.835945014310581</c:v>
                  </c:pt>
                  <c:pt idx="37">
                    <c:v>1.633871061245395</c:v>
                  </c:pt>
                  <c:pt idx="38">
                    <c:v>2.363230964261154</c:v>
                  </c:pt>
                  <c:pt idx="39">
                    <c:v>4.54634512261736</c:v>
                  </c:pt>
                  <c:pt idx="40">
                    <c:v>2.50029747205693</c:v>
                  </c:pt>
                  <c:pt idx="41">
                    <c:v>1.625007450320143</c:v>
                  </c:pt>
                  <c:pt idx="42">
                    <c:v>1.675583417367026</c:v>
                  </c:pt>
                  <c:pt idx="43">
                    <c:v>0.0</c:v>
                  </c:pt>
                  <c:pt idx="44">
                    <c:v>0.0</c:v>
                  </c:pt>
                  <c:pt idx="45">
                    <c:v>0.0</c:v>
                  </c:pt>
                  <c:pt idx="46">
                    <c:v>0.0</c:v>
                  </c:pt>
                  <c:pt idx="47">
                    <c:v>0.0</c:v>
                  </c:pt>
                  <c:pt idx="48">
                    <c:v>0.0</c:v>
                  </c:pt>
                  <c:pt idx="49">
                    <c:v>0.0</c:v>
                  </c:pt>
                  <c:pt idx="50">
                    <c:v>0.0</c:v>
                  </c:pt>
                  <c:pt idx="51">
                    <c:v>0.0</c:v>
                  </c:pt>
                  <c:pt idx="52">
                    <c:v>0.0</c:v>
                  </c:pt>
                  <c:pt idx="53">
                    <c:v>0.0</c:v>
                  </c:pt>
                  <c:pt idx="54">
                    <c:v>0.0</c:v>
                  </c:pt>
                  <c:pt idx="55">
                    <c:v>0.0</c:v>
                  </c:pt>
                  <c:pt idx="56">
                    <c:v>0.0</c:v>
                  </c:pt>
                  <c:pt idx="57">
                    <c:v>0.0</c:v>
                  </c:pt>
                  <c:pt idx="58">
                    <c:v>0.0</c:v>
                  </c:pt>
                </c:numCache>
              </c:numRef>
            </c:minus>
            <c:spPr>
              <a:ln w="12700">
                <a:solidFill>
                  <a:srgbClr val="000000"/>
                </a:solidFill>
                <a:prstDash val="solid"/>
              </a:ln>
            </c:spPr>
          </c:errBars>
          <c:xVal>
            <c:numRef>
              <c:f>Sheet1!$EI$8:$EI$66</c:f>
              <c:numCache>
                <c:formatCode>0_ </c:formatCode>
                <c:ptCount val="59"/>
                <c:pt idx="0">
                  <c:v>6.9</c:v>
                </c:pt>
                <c:pt idx="1">
                  <c:v>9.9</c:v>
                </c:pt>
                <c:pt idx="2">
                  <c:v>12.9</c:v>
                </c:pt>
                <c:pt idx="3">
                  <c:v>15.7</c:v>
                </c:pt>
                <c:pt idx="4">
                  <c:v>18.7</c:v>
                </c:pt>
                <c:pt idx="5">
                  <c:v>21.6</c:v>
                </c:pt>
                <c:pt idx="6">
                  <c:v>24.5</c:v>
                </c:pt>
                <c:pt idx="7">
                  <c:v>27.39999999999999</c:v>
                </c:pt>
                <c:pt idx="8">
                  <c:v>30.29999999999999</c:v>
                </c:pt>
                <c:pt idx="9">
                  <c:v>33.2</c:v>
                </c:pt>
                <c:pt idx="10">
                  <c:v>36.1</c:v>
                </c:pt>
                <c:pt idx="11">
                  <c:v>38.9</c:v>
                </c:pt>
                <c:pt idx="12">
                  <c:v>41.6</c:v>
                </c:pt>
                <c:pt idx="13">
                  <c:v>44.3</c:v>
                </c:pt>
                <c:pt idx="14">
                  <c:v>47.2</c:v>
                </c:pt>
                <c:pt idx="15">
                  <c:v>50.2</c:v>
                </c:pt>
                <c:pt idx="16">
                  <c:v>53.0</c:v>
                </c:pt>
                <c:pt idx="17">
                  <c:v>55.79999999999998</c:v>
                </c:pt>
                <c:pt idx="18">
                  <c:v>58.59999999999998</c:v>
                </c:pt>
                <c:pt idx="19">
                  <c:v>61.49999999999998</c:v>
                </c:pt>
                <c:pt idx="20">
                  <c:v>64.5</c:v>
                </c:pt>
                <c:pt idx="21">
                  <c:v>67.5</c:v>
                </c:pt>
                <c:pt idx="22">
                  <c:v>70.5</c:v>
                </c:pt>
                <c:pt idx="23">
                  <c:v>73.5</c:v>
                </c:pt>
                <c:pt idx="24">
                  <c:v>76.5</c:v>
                </c:pt>
                <c:pt idx="25">
                  <c:v>79.5</c:v>
                </c:pt>
                <c:pt idx="26">
                  <c:v>82.5</c:v>
                </c:pt>
                <c:pt idx="27">
                  <c:v>85.5</c:v>
                </c:pt>
                <c:pt idx="28">
                  <c:v>88.5</c:v>
                </c:pt>
                <c:pt idx="29">
                  <c:v>91.5</c:v>
                </c:pt>
                <c:pt idx="30">
                  <c:v>94.5</c:v>
                </c:pt>
                <c:pt idx="31">
                  <c:v>97.5</c:v>
                </c:pt>
                <c:pt idx="32">
                  <c:v>100.9</c:v>
                </c:pt>
                <c:pt idx="33">
                  <c:v>104.0</c:v>
                </c:pt>
                <c:pt idx="34">
                  <c:v>107.0</c:v>
                </c:pt>
                <c:pt idx="35">
                  <c:v>110.1</c:v>
                </c:pt>
                <c:pt idx="36">
                  <c:v>113.2</c:v>
                </c:pt>
                <c:pt idx="37">
                  <c:v>116.2</c:v>
                </c:pt>
                <c:pt idx="38">
                  <c:v>121.5</c:v>
                </c:pt>
                <c:pt idx="39">
                  <c:v>126.0</c:v>
                </c:pt>
                <c:pt idx="40">
                  <c:v>130.5</c:v>
                </c:pt>
                <c:pt idx="41">
                  <c:v>135.2</c:v>
                </c:pt>
                <c:pt idx="42">
                  <c:v>139.9</c:v>
                </c:pt>
                <c:pt idx="43">
                  <c:v>144.5</c:v>
                </c:pt>
                <c:pt idx="44">
                  <c:v>149.1</c:v>
                </c:pt>
                <c:pt idx="45">
                  <c:v>153.7</c:v>
                </c:pt>
                <c:pt idx="46">
                  <c:v>158.2999999999999</c:v>
                </c:pt>
                <c:pt idx="47">
                  <c:v>162.9</c:v>
                </c:pt>
                <c:pt idx="48">
                  <c:v>167.5</c:v>
                </c:pt>
                <c:pt idx="49">
                  <c:v>172.0</c:v>
                </c:pt>
                <c:pt idx="50">
                  <c:v>176.6</c:v>
                </c:pt>
                <c:pt idx="51">
                  <c:v>181.2</c:v>
                </c:pt>
                <c:pt idx="52">
                  <c:v>185.7999999999999</c:v>
                </c:pt>
                <c:pt idx="53">
                  <c:v>190.4</c:v>
                </c:pt>
                <c:pt idx="54">
                  <c:v>195.0</c:v>
                </c:pt>
                <c:pt idx="55">
                  <c:v>199.6</c:v>
                </c:pt>
                <c:pt idx="56">
                  <c:v>204.2</c:v>
                </c:pt>
                <c:pt idx="57">
                  <c:v>208.7999999999999</c:v>
                </c:pt>
                <c:pt idx="58">
                  <c:v>213.4</c:v>
                </c:pt>
              </c:numCache>
            </c:numRef>
          </c:xVal>
          <c:yVal>
            <c:numRef>
              <c:f>Sheet1!$EX$8:$EX$66</c:f>
              <c:numCache>
                <c:formatCode>General</c:formatCode>
                <c:ptCount val="59"/>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0.0</c:v>
                </c:pt>
                <c:pt idx="29">
                  <c:v>1.21653612498481</c:v>
                </c:pt>
                <c:pt idx="30">
                  <c:v>1.723450161920708</c:v>
                </c:pt>
                <c:pt idx="31">
                  <c:v>3.76816381525516</c:v>
                </c:pt>
                <c:pt idx="32">
                  <c:v>5.640873600194435</c:v>
                </c:pt>
                <c:pt idx="33">
                  <c:v>5.334139867871364</c:v>
                </c:pt>
                <c:pt idx="34">
                  <c:v>7.45872181576467</c:v>
                </c:pt>
                <c:pt idx="35">
                  <c:v>7.753591359447689</c:v>
                </c:pt>
                <c:pt idx="36">
                  <c:v>8.903229987877258</c:v>
                </c:pt>
                <c:pt idx="37">
                  <c:v>10.69531688477596</c:v>
                </c:pt>
                <c:pt idx="38">
                  <c:v>8.06877444844693</c:v>
                </c:pt>
                <c:pt idx="39">
                  <c:v>5.05536303843054</c:v>
                </c:pt>
                <c:pt idx="40">
                  <c:v>2.818113315933042</c:v>
                </c:pt>
                <c:pt idx="41">
                  <c:v>0.938198488877482</c:v>
                </c:pt>
                <c:pt idx="42">
                  <c:v>0.967398537066526</c:v>
                </c:pt>
                <c:pt idx="43">
                  <c:v>0.0</c:v>
                </c:pt>
                <c:pt idx="44">
                  <c:v>0.0</c:v>
                </c:pt>
                <c:pt idx="45">
                  <c:v>0.0</c:v>
                </c:pt>
                <c:pt idx="46">
                  <c:v>0.0</c:v>
                </c:pt>
                <c:pt idx="47">
                  <c:v>0.0</c:v>
                </c:pt>
                <c:pt idx="48">
                  <c:v>0.0</c:v>
                </c:pt>
                <c:pt idx="49">
                  <c:v>0.0</c:v>
                </c:pt>
                <c:pt idx="50">
                  <c:v>0.0</c:v>
                </c:pt>
                <c:pt idx="51">
                  <c:v>0.0</c:v>
                </c:pt>
                <c:pt idx="52">
                  <c:v>0.0</c:v>
                </c:pt>
                <c:pt idx="53">
                  <c:v>0.0</c:v>
                </c:pt>
                <c:pt idx="54">
                  <c:v>0.0</c:v>
                </c:pt>
                <c:pt idx="55">
                  <c:v>0.0</c:v>
                </c:pt>
                <c:pt idx="56">
                  <c:v>0.0</c:v>
                </c:pt>
                <c:pt idx="57">
                  <c:v>0.0</c:v>
                </c:pt>
                <c:pt idx="58">
                  <c:v>0.0</c:v>
                </c:pt>
              </c:numCache>
            </c:numRef>
          </c:yVal>
          <c:smooth val="0"/>
        </c:ser>
        <c:dLbls>
          <c:showLegendKey val="0"/>
          <c:showVal val="0"/>
          <c:showCatName val="0"/>
          <c:showSerName val="0"/>
          <c:showPercent val="0"/>
          <c:showBubbleSize val="0"/>
        </c:dLbls>
        <c:axId val="-1400210624"/>
        <c:axId val="-1400206736"/>
      </c:scatterChart>
      <c:valAx>
        <c:axId val="-1400130912"/>
        <c:scaling>
          <c:orientation val="minMax"/>
          <c:max val="215.0"/>
          <c:min val="0.0"/>
        </c:scaling>
        <c:delete val="0"/>
        <c:axPos val="b"/>
        <c:title>
          <c:tx>
            <c:rich>
              <a:bodyPr/>
              <a:lstStyle/>
              <a:p>
                <a:pPr>
                  <a:defRPr sz="1600" b="1" i="0" u="none" strike="noStrike" baseline="0">
                    <a:solidFill>
                      <a:srgbClr val="000000"/>
                    </a:solidFill>
                    <a:latin typeface="Arial"/>
                    <a:ea typeface="Arial"/>
                    <a:cs typeface="Arial"/>
                  </a:defRPr>
                </a:pPr>
                <a:r>
                  <a:rPr lang="en-US" altLang="ja-JP" sz="1600"/>
                  <a:t>Time (days)</a:t>
                </a:r>
              </a:p>
            </c:rich>
          </c:tx>
          <c:layout>
            <c:manualLayout>
              <c:xMode val="edge"/>
              <c:yMode val="edge"/>
              <c:x val="0.455479244326654"/>
              <c:y val="0.932354809240005"/>
            </c:manualLayout>
          </c:layout>
          <c:overlay val="0"/>
          <c:spPr>
            <a:noFill/>
            <a:ln w="25400">
              <a:noFill/>
            </a:ln>
          </c:spPr>
        </c:title>
        <c:numFmt formatCode="0" sourceLinked="0"/>
        <c:majorTickMark val="in"/>
        <c:minorTickMark val="none"/>
        <c:tickLblPos val="nextTo"/>
        <c:spPr>
          <a:ln w="0" cap="sq">
            <a:solidFill>
              <a:srgbClr val="000000"/>
            </a:solidFill>
            <a:prstDash val="solid"/>
            <a:miter lim="800000"/>
          </a:ln>
        </c:spPr>
        <c:txPr>
          <a:bodyPr rot="0" vert="horz"/>
          <a:lstStyle/>
          <a:p>
            <a:pPr>
              <a:defRPr sz="1200" b="1" i="0" u="none" strike="noStrike" baseline="0">
                <a:solidFill>
                  <a:srgbClr val="000000"/>
                </a:solidFill>
                <a:latin typeface="Arial"/>
                <a:ea typeface="Arial"/>
                <a:cs typeface="Arial"/>
              </a:defRPr>
            </a:pPr>
            <a:endParaRPr lang="ja-JP"/>
          </a:p>
        </c:txPr>
        <c:crossAx val="-1400219968"/>
        <c:crosses val="autoZero"/>
        <c:crossBetween val="midCat"/>
        <c:majorUnit val="10.0"/>
        <c:minorUnit val="10.0"/>
      </c:valAx>
      <c:valAx>
        <c:axId val="-1400219968"/>
        <c:scaling>
          <c:orientation val="minMax"/>
          <c:max val="800.0"/>
          <c:min val="0.0"/>
        </c:scaling>
        <c:delete val="0"/>
        <c:axPos val="l"/>
        <c:majorGridlines>
          <c:spPr>
            <a:ln w="3175">
              <a:noFill/>
              <a:prstDash val="solid"/>
            </a:ln>
          </c:spPr>
        </c:majorGridlines>
        <c:title>
          <c:tx>
            <c:rich>
              <a:bodyPr/>
              <a:lstStyle/>
              <a:p>
                <a:pPr>
                  <a:defRPr sz="1600" b="1" i="0" u="none" strike="noStrike" baseline="0">
                    <a:solidFill>
                      <a:srgbClr val="000000"/>
                    </a:solidFill>
                    <a:latin typeface="Arial"/>
                    <a:ea typeface="Arial"/>
                    <a:cs typeface="Arial"/>
                  </a:defRPr>
                </a:pPr>
                <a:r>
                  <a:rPr lang="en-US" altLang="ja-JP" sz="1600" b="1" i="0" u="none" strike="noStrike" baseline="0" dirty="0" smtClean="0">
                    <a:solidFill>
                      <a:srgbClr val="000000"/>
                    </a:solidFill>
                    <a:latin typeface="Arial"/>
                    <a:ea typeface="Arial"/>
                    <a:cs typeface="Arial"/>
                  </a:rPr>
                  <a:t>Methane </a:t>
                </a:r>
                <a:r>
                  <a:rPr lang="en-US" altLang="ja-JP" sz="1600" b="1" i="0" u="none" strike="noStrike" baseline="0" dirty="0">
                    <a:solidFill>
                      <a:srgbClr val="000000"/>
                    </a:solidFill>
                    <a:latin typeface="Arial"/>
                    <a:ea typeface="Arial"/>
                    <a:cs typeface="Arial"/>
                  </a:rPr>
                  <a:t>(</a:t>
                </a:r>
                <a:r>
                  <a:rPr lang="en-US" altLang="ja-JP" sz="1600" b="1" i="0" u="none" strike="noStrike" baseline="0" dirty="0" smtClean="0">
                    <a:solidFill>
                      <a:srgbClr val="000000"/>
                    </a:solidFill>
                    <a:latin typeface="Arial"/>
                    <a:ea typeface="Arial"/>
                    <a:cs typeface="Arial"/>
                  </a:rPr>
                  <a:t>mL)</a:t>
                </a:r>
                <a:endParaRPr lang="en-US" altLang="ja-JP" sz="1600" b="1" i="0" u="none" strike="noStrike" baseline="0" dirty="0">
                  <a:solidFill>
                    <a:srgbClr val="000000"/>
                  </a:solidFill>
                  <a:latin typeface="Arial"/>
                  <a:ea typeface="Arial"/>
                  <a:cs typeface="Arial"/>
                </a:endParaRPr>
              </a:p>
            </c:rich>
          </c:tx>
          <c:layout>
            <c:manualLayout>
              <c:xMode val="edge"/>
              <c:yMode val="edge"/>
              <c:x val="0.0287831111111111"/>
              <c:y val="0.104710683760684"/>
            </c:manualLayout>
          </c:layout>
          <c:overlay val="0"/>
          <c:spPr>
            <a:noFill/>
            <a:ln w="25400">
              <a:noFill/>
            </a:ln>
          </c:spPr>
        </c:title>
        <c:numFmt formatCode="0" sourceLinked="0"/>
        <c:majorTickMark val="in"/>
        <c:minorTickMark val="none"/>
        <c:tickLblPos val="nextTo"/>
        <c:spPr>
          <a:ln w="0" cap="sq">
            <a:solidFill>
              <a:srgbClr val="000000"/>
            </a:solidFill>
            <a:prstDash val="solid"/>
            <a:miter lim="800000"/>
          </a:ln>
        </c:spPr>
        <c:txPr>
          <a:bodyPr rot="0" vert="horz"/>
          <a:lstStyle/>
          <a:p>
            <a:pPr>
              <a:defRPr sz="1400" b="1" i="0" u="none" strike="noStrike" baseline="0">
                <a:solidFill>
                  <a:srgbClr val="000000"/>
                </a:solidFill>
                <a:latin typeface="Arial"/>
                <a:ea typeface="Arial"/>
                <a:cs typeface="Arial"/>
              </a:defRPr>
            </a:pPr>
            <a:endParaRPr lang="ja-JP"/>
          </a:p>
        </c:txPr>
        <c:crossAx val="-1400130912"/>
        <c:crosses val="autoZero"/>
        <c:crossBetween val="midCat"/>
        <c:majorUnit val="200.0"/>
        <c:minorUnit val="200.0"/>
      </c:valAx>
      <c:valAx>
        <c:axId val="-1400210624"/>
        <c:scaling>
          <c:orientation val="minMax"/>
        </c:scaling>
        <c:delete val="1"/>
        <c:axPos val="b"/>
        <c:numFmt formatCode="0_ " sourceLinked="1"/>
        <c:majorTickMark val="out"/>
        <c:minorTickMark val="none"/>
        <c:tickLblPos val="nextTo"/>
        <c:crossAx val="-1400206736"/>
        <c:crosses val="autoZero"/>
        <c:crossBetween val="midCat"/>
      </c:valAx>
      <c:valAx>
        <c:axId val="-1400206736"/>
        <c:scaling>
          <c:orientation val="minMax"/>
          <c:max val="180.0"/>
          <c:min val="0.0"/>
        </c:scaling>
        <c:delete val="0"/>
        <c:axPos val="r"/>
        <c:title>
          <c:tx>
            <c:rich>
              <a:bodyPr/>
              <a:lstStyle/>
              <a:p>
                <a:pPr>
                  <a:defRPr sz="1600" b="1" i="0" u="none" strike="noStrike" baseline="0">
                    <a:solidFill>
                      <a:srgbClr val="000000"/>
                    </a:solidFill>
                    <a:latin typeface="Arial"/>
                    <a:ea typeface="Arial"/>
                    <a:cs typeface="Arial"/>
                  </a:defRPr>
                </a:pPr>
                <a:r>
                  <a:rPr lang="en-US" altLang="ja-JP" sz="1600" dirty="0" smtClean="0"/>
                  <a:t>VFA </a:t>
                </a:r>
                <a:r>
                  <a:rPr lang="en-US" altLang="ja-JP" sz="1600" dirty="0"/>
                  <a:t>(</a:t>
                </a:r>
                <a:r>
                  <a:rPr lang="en-US" altLang="ja-JP" sz="1600" dirty="0" err="1"/>
                  <a:t>mM</a:t>
                </a:r>
                <a:r>
                  <a:rPr lang="en-US" altLang="ja-JP" sz="1600" dirty="0"/>
                  <a:t>)</a:t>
                </a:r>
              </a:p>
            </c:rich>
          </c:tx>
          <c:layout>
            <c:manualLayout>
              <c:xMode val="edge"/>
              <c:yMode val="edge"/>
              <c:x val="0.963028888888889"/>
              <c:y val="0.178705128205128"/>
            </c:manualLayout>
          </c:layout>
          <c:overlay val="0"/>
          <c:spPr>
            <a:noFill/>
            <a:ln w="25400">
              <a:noFill/>
            </a:ln>
          </c:spPr>
        </c:title>
        <c:numFmt formatCode="General" sourceLinked="1"/>
        <c:majorTickMark val="in"/>
        <c:minorTickMark val="none"/>
        <c:tickLblPos val="nextTo"/>
        <c:spPr>
          <a:noFill/>
          <a:ln w="0" cap="sq">
            <a:solidFill>
              <a:srgbClr val="000000"/>
            </a:solidFill>
            <a:prstDash val="solid"/>
            <a:miter lim="800000"/>
          </a:ln>
        </c:spPr>
        <c:txPr>
          <a:bodyPr rot="0" vert="horz"/>
          <a:lstStyle/>
          <a:p>
            <a:pPr>
              <a:defRPr sz="1400" b="1" i="0" u="none" strike="noStrike" baseline="0">
                <a:solidFill>
                  <a:srgbClr val="000000"/>
                </a:solidFill>
                <a:latin typeface="Arial"/>
                <a:ea typeface="Arial"/>
                <a:cs typeface="Arial"/>
              </a:defRPr>
            </a:pPr>
            <a:endParaRPr lang="ja-JP"/>
          </a:p>
        </c:txPr>
        <c:crossAx val="-1400210624"/>
        <c:crosses val="max"/>
        <c:crossBetween val="midCat"/>
        <c:majorUnit val="20.0"/>
        <c:minorUnit val="20.0"/>
      </c:valAx>
      <c:spPr>
        <a:noFill/>
        <a:ln w="38100" cap="sq">
          <a:solidFill>
            <a:srgbClr val="000000"/>
          </a:solidFill>
          <a:prstDash val="solid"/>
          <a:miter lim="800000"/>
        </a:ln>
      </c:spPr>
    </c:plotArea>
    <c:plotVisOnly val="1"/>
    <c:dispBlanksAs val="gap"/>
    <c:showDLblsOverMax val="0"/>
  </c:chart>
  <c:spPr>
    <a:noFill/>
    <a:ln w="9525">
      <a:noFill/>
    </a:ln>
  </c:spPr>
  <c:txPr>
    <a:bodyPr/>
    <a:lstStyle/>
    <a:p>
      <a:pPr>
        <a:defRPr sz="800" b="0" i="0" u="none" strike="noStrike" baseline="0">
          <a:solidFill>
            <a:srgbClr val="000000"/>
          </a:solidFill>
          <a:latin typeface="Verdana"/>
          <a:ea typeface="Verdana"/>
          <a:cs typeface="Verdana"/>
        </a:defRPr>
      </a:pPr>
      <a:endParaRPr lang="ja-JP"/>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16526635929341"/>
          <c:y val="0.0636889111086422"/>
          <c:w val="0.715647104025479"/>
          <c:h val="0.71271401942994"/>
        </c:manualLayout>
      </c:layout>
      <c:scatterChart>
        <c:scatterStyle val="smoothMarker"/>
        <c:varyColors val="0"/>
        <c:ser>
          <c:idx val="0"/>
          <c:order val="0"/>
          <c:spPr>
            <a:ln w="12700">
              <a:solidFill>
                <a:sysClr val="windowText" lastClr="000000"/>
              </a:solidFill>
            </a:ln>
          </c:spPr>
          <c:marker>
            <c:symbol val="square"/>
            <c:size val="8"/>
            <c:spPr>
              <a:solidFill>
                <a:schemeClr val="bg1"/>
              </a:solidFill>
              <a:ln>
                <a:solidFill>
                  <a:schemeClr val="tx1"/>
                </a:solidFill>
              </a:ln>
            </c:spPr>
          </c:marker>
          <c:xVal>
            <c:numRef>
              <c:f>'[20150402.xls]Sheet1'!$H$7:$H$12</c:f>
              <c:numCache>
                <c:formatCode>General</c:formatCode>
                <c:ptCount val="6"/>
                <c:pt idx="0">
                  <c:v>0.0</c:v>
                </c:pt>
                <c:pt idx="1">
                  <c:v>0.171232876712329</c:v>
                </c:pt>
                <c:pt idx="2">
                  <c:v>0.342465753424658</c:v>
                </c:pt>
                <c:pt idx="3">
                  <c:v>0.513698630136987</c:v>
                </c:pt>
                <c:pt idx="4">
                  <c:v>0.684931506849315</c:v>
                </c:pt>
                <c:pt idx="5">
                  <c:v>0.856164383561644</c:v>
                </c:pt>
              </c:numCache>
            </c:numRef>
          </c:xVal>
          <c:yVal>
            <c:numRef>
              <c:f>'[20150402.xls]Sheet1'!$I$7:$I$12</c:f>
              <c:numCache>
                <c:formatCode>General</c:formatCode>
                <c:ptCount val="6"/>
                <c:pt idx="0">
                  <c:v>0.016</c:v>
                </c:pt>
                <c:pt idx="1">
                  <c:v>0.016</c:v>
                </c:pt>
                <c:pt idx="2">
                  <c:v>0.015</c:v>
                </c:pt>
                <c:pt idx="3">
                  <c:v>0.0055</c:v>
                </c:pt>
                <c:pt idx="4">
                  <c:v>0.0</c:v>
                </c:pt>
                <c:pt idx="5">
                  <c:v>0.0</c:v>
                </c:pt>
              </c:numCache>
            </c:numRef>
          </c:yVal>
          <c:smooth val="0"/>
        </c:ser>
        <c:ser>
          <c:idx val="1"/>
          <c:order val="1"/>
          <c:spPr>
            <a:ln w="12700">
              <a:solidFill>
                <a:srgbClr val="FF0000"/>
              </a:solidFill>
            </a:ln>
          </c:spPr>
          <c:marker>
            <c:symbol val="circle"/>
            <c:size val="12"/>
            <c:spPr>
              <a:solidFill>
                <a:srgbClr val="FF0000"/>
              </a:solidFill>
              <a:ln>
                <a:solidFill>
                  <a:srgbClr val="FF0000"/>
                </a:solidFill>
              </a:ln>
            </c:spPr>
          </c:marker>
          <c:errBars>
            <c:errDir val="y"/>
            <c:errBarType val="both"/>
            <c:errValType val="cust"/>
            <c:noEndCap val="0"/>
            <c:plus>
              <c:numRef>
                <c:f>'[20150402.xls]Sheet1'!$K$7,'[20150402.xls]Sheet1'!$K$10,'[20150402.xls]Sheet1'!$K$13,'[20150402.xls]Sheet1'!$K$16,'[20150402.xls]Sheet1'!$K$19,'[20150402.xls]Sheet1'!$K$22</c:f>
                <c:numCache>
                  <c:formatCode>General</c:formatCode>
                  <c:ptCount val="6"/>
                  <c:pt idx="0">
                    <c:v>0.0</c:v>
                  </c:pt>
                  <c:pt idx="1">
                    <c:v>0.0</c:v>
                  </c:pt>
                  <c:pt idx="2">
                    <c:v>0.0</c:v>
                  </c:pt>
                  <c:pt idx="3">
                    <c:v>0.0042</c:v>
                  </c:pt>
                  <c:pt idx="4">
                    <c:v>0.0024</c:v>
                  </c:pt>
                  <c:pt idx="5">
                    <c:v>0.0</c:v>
                  </c:pt>
                </c:numCache>
              </c:numRef>
            </c:plus>
            <c:minus>
              <c:numRef>
                <c:f>'[20150402.xls]Sheet1'!$K$7,'[20150402.xls]Sheet1'!$K$10,'[20150402.xls]Sheet1'!$K$13,'[20150402.xls]Sheet1'!$K$16,'[20150402.xls]Sheet1'!$K$19,'[20150402.xls]Sheet1'!$K$22</c:f>
                <c:numCache>
                  <c:formatCode>General</c:formatCode>
                  <c:ptCount val="6"/>
                  <c:pt idx="0">
                    <c:v>0.0</c:v>
                  </c:pt>
                  <c:pt idx="1">
                    <c:v>0.0</c:v>
                  </c:pt>
                  <c:pt idx="2">
                    <c:v>0.0</c:v>
                  </c:pt>
                  <c:pt idx="3">
                    <c:v>0.0042</c:v>
                  </c:pt>
                  <c:pt idx="4">
                    <c:v>0.0024</c:v>
                  </c:pt>
                  <c:pt idx="5">
                    <c:v>0.0</c:v>
                  </c:pt>
                </c:numCache>
              </c:numRef>
            </c:minus>
            <c:spPr>
              <a:ln w="6350">
                <a:solidFill>
                  <a:srgbClr val="000000"/>
                </a:solidFill>
                <a:prstDash val="solid"/>
              </a:ln>
            </c:spPr>
          </c:errBars>
          <c:xVal>
            <c:numRef>
              <c:f>'[20150402.xls]Sheet1'!$H$7,'[20150402.xls]Sheet1'!$H$10,'[20150402.xls]Sheet1'!$H$13,'[20150402.xls]Sheet1'!$H$16,'[20150402.xls]Sheet1'!$H$19,'[20150402.xls]Sheet1'!$H$22</c:f>
              <c:numCache>
                <c:formatCode>General</c:formatCode>
                <c:ptCount val="6"/>
                <c:pt idx="0">
                  <c:v>0.0</c:v>
                </c:pt>
                <c:pt idx="1">
                  <c:v>0.513698630136987</c:v>
                </c:pt>
                <c:pt idx="2">
                  <c:v>1.027397260273972</c:v>
                </c:pt>
                <c:pt idx="3">
                  <c:v>1.541095890410959</c:v>
                </c:pt>
                <c:pt idx="4">
                  <c:v>2.054794520547946</c:v>
                </c:pt>
                <c:pt idx="5">
                  <c:v>2.568493150684932</c:v>
                </c:pt>
              </c:numCache>
            </c:numRef>
          </c:xVal>
          <c:yVal>
            <c:numRef>
              <c:f>'[20150402.xls]Sheet1'!$J$7,'[20150402.xls]Sheet1'!$J$10,'[20150402.xls]Sheet1'!$J$13,'[20150402.xls]Sheet1'!$J$16,'[20150402.xls]Sheet1'!$J$19,'[20150402.xls]Sheet1'!$J$22</c:f>
              <c:numCache>
                <c:formatCode>General</c:formatCode>
                <c:ptCount val="6"/>
                <c:pt idx="0">
                  <c:v>0.0366</c:v>
                </c:pt>
                <c:pt idx="1">
                  <c:v>0.0358</c:v>
                </c:pt>
                <c:pt idx="2">
                  <c:v>0.0339</c:v>
                </c:pt>
                <c:pt idx="3">
                  <c:v>0.0272</c:v>
                </c:pt>
                <c:pt idx="4">
                  <c:v>0.0041</c:v>
                </c:pt>
                <c:pt idx="5">
                  <c:v>0.0</c:v>
                </c:pt>
              </c:numCache>
            </c:numRef>
          </c:yVal>
          <c:smooth val="1"/>
        </c:ser>
        <c:dLbls>
          <c:showLegendKey val="0"/>
          <c:showVal val="0"/>
          <c:showCatName val="0"/>
          <c:showSerName val="0"/>
          <c:showPercent val="0"/>
          <c:showBubbleSize val="0"/>
        </c:dLbls>
        <c:axId val="-1403301120"/>
        <c:axId val="-1403293296"/>
      </c:scatterChart>
      <c:valAx>
        <c:axId val="-1403301120"/>
        <c:scaling>
          <c:orientation val="minMax"/>
        </c:scaling>
        <c:delete val="0"/>
        <c:axPos val="b"/>
        <c:title>
          <c:tx>
            <c:rich>
              <a:bodyPr/>
              <a:lstStyle/>
              <a:p>
                <a:pPr>
                  <a:defRPr/>
                </a:pPr>
                <a:r>
                  <a:rPr kumimoji="1" lang="en-US" altLang="ja-JP" sz="1800" b="1" dirty="0" smtClean="0">
                    <a:effectLst/>
                  </a:rPr>
                  <a:t>NaCl (M)</a:t>
                </a:r>
                <a:endParaRPr lang="en-US" altLang="ja-JP" dirty="0">
                  <a:effectLst/>
                </a:endParaRPr>
              </a:p>
            </c:rich>
          </c:tx>
          <c:layout/>
          <c:overlay val="0"/>
        </c:title>
        <c:numFmt formatCode="General" sourceLinked="0"/>
        <c:majorTickMark val="in"/>
        <c:minorTickMark val="none"/>
        <c:tickLblPos val="nextTo"/>
        <c:spPr>
          <a:ln>
            <a:solidFill>
              <a:sysClr val="windowText" lastClr="000000"/>
            </a:solidFill>
          </a:ln>
        </c:spPr>
        <c:txPr>
          <a:bodyPr rot="0" vert="horz"/>
          <a:lstStyle/>
          <a:p>
            <a:pPr>
              <a:defRPr sz="1200" b="0" i="0" u="none" strike="noStrike" baseline="0">
                <a:solidFill>
                  <a:srgbClr val="000000"/>
                </a:solidFill>
                <a:latin typeface="Arial"/>
                <a:ea typeface="Arial"/>
                <a:cs typeface="Arial"/>
              </a:defRPr>
            </a:pPr>
            <a:endParaRPr lang="ja-JP"/>
          </a:p>
        </c:txPr>
        <c:crossAx val="-1403293296"/>
        <c:crosses val="autoZero"/>
        <c:crossBetween val="midCat"/>
        <c:majorUnit val="0.5"/>
      </c:valAx>
      <c:valAx>
        <c:axId val="-1403293296"/>
        <c:scaling>
          <c:orientation val="minMax"/>
        </c:scaling>
        <c:delete val="0"/>
        <c:axPos val="l"/>
        <c:title>
          <c:tx>
            <c:rich>
              <a:bodyPr rot="-5400000" vert="horz"/>
              <a:lstStyle/>
              <a:p>
                <a:pPr>
                  <a:defRPr/>
                </a:pPr>
                <a:r>
                  <a:rPr kumimoji="1" lang="en-US" altLang="ja-JP" sz="1800" b="1" i="0" baseline="0" dirty="0" smtClean="0">
                    <a:effectLst/>
                    <a:latin typeface="Symbol" charset="2"/>
                    <a:cs typeface="Symbol" charset="2"/>
                  </a:rPr>
                  <a:t>m</a:t>
                </a:r>
                <a:r>
                  <a:rPr kumimoji="1" lang="en-US" altLang="ja-JP" sz="1800" b="1" i="0" baseline="-25000" dirty="0" smtClean="0">
                    <a:effectLst/>
                  </a:rPr>
                  <a:t>CH4</a:t>
                </a:r>
                <a:r>
                  <a:rPr kumimoji="1" lang="en-US" altLang="ja-JP" sz="1800" b="1" i="0" baseline="0" dirty="0" smtClean="0">
                    <a:effectLst/>
                  </a:rPr>
                  <a:t> (h</a:t>
                </a:r>
                <a:r>
                  <a:rPr kumimoji="1" lang="en-US" altLang="ja-JP" sz="1800" b="1" i="0" baseline="30000" dirty="0" smtClean="0">
                    <a:effectLst/>
                  </a:rPr>
                  <a:t>-1</a:t>
                </a:r>
                <a:r>
                  <a:rPr kumimoji="1" lang="en-US" altLang="ja-JP" sz="1800" b="1" i="0" baseline="0" dirty="0" smtClean="0">
                    <a:effectLst/>
                  </a:rPr>
                  <a:t>)</a:t>
                </a:r>
                <a:endParaRPr lang="en-US" altLang="ja-JP" baseline="0" dirty="0">
                  <a:effectLst/>
                </a:endParaRPr>
              </a:p>
            </c:rich>
          </c:tx>
          <c:layout>
            <c:manualLayout>
              <c:xMode val="edge"/>
              <c:yMode val="edge"/>
              <c:x val="0.0270258873169292"/>
              <c:y val="0.244557703465047"/>
            </c:manualLayout>
          </c:layout>
          <c:overlay val="0"/>
        </c:title>
        <c:numFmt formatCode="General" sourceLinked="0"/>
        <c:majorTickMark val="in"/>
        <c:minorTickMark val="none"/>
        <c:tickLblPos val="nextTo"/>
        <c:spPr>
          <a:ln w="12700">
            <a:solidFill>
              <a:sysClr val="windowText" lastClr="000000"/>
            </a:solidFill>
          </a:ln>
        </c:spPr>
        <c:txPr>
          <a:bodyPr/>
          <a:lstStyle/>
          <a:p>
            <a:pPr>
              <a:defRPr sz="1200">
                <a:latin typeface="Arial" panose="020B0604020202020204" pitchFamily="34" charset="0"/>
                <a:cs typeface="Arial" panose="020B0604020202020204" pitchFamily="34" charset="0"/>
              </a:defRPr>
            </a:pPr>
            <a:endParaRPr lang="ja-JP"/>
          </a:p>
        </c:txPr>
        <c:crossAx val="-1403301120"/>
        <c:crosses val="autoZero"/>
        <c:crossBetween val="midCat"/>
        <c:majorUnit val="0.01"/>
      </c:valAx>
      <c:spPr>
        <a:ln w="12700">
          <a:solidFill>
            <a:sysClr val="windowText" lastClr="000000"/>
          </a:solidFill>
        </a:ln>
      </c:spPr>
    </c:plotArea>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0"/>
    <c:plotArea>
      <c:layout>
        <c:manualLayout>
          <c:layoutTarget val="inner"/>
          <c:xMode val="edge"/>
          <c:yMode val="edge"/>
          <c:x val="0.226651952810882"/>
          <c:y val="0.0513918942628224"/>
          <c:w val="0.71985538303219"/>
          <c:h val="0.735882166522528"/>
        </c:manualLayout>
      </c:layout>
      <c:scatterChart>
        <c:scatterStyle val="lineMarker"/>
        <c:varyColors val="0"/>
        <c:ser>
          <c:idx val="0"/>
          <c:order val="0"/>
          <c:spPr>
            <a:ln w="28575">
              <a:noFill/>
            </a:ln>
          </c:spPr>
          <c:xVal>
            <c:numRef>
              <c:f>Sheet3!$A$8:$AQ$8</c:f>
              <c:numCache>
                <c:formatCode>General</c:formatCode>
                <c:ptCount val="43"/>
                <c:pt idx="0">
                  <c:v>2.0</c:v>
                </c:pt>
                <c:pt idx="1">
                  <c:v>2.0</c:v>
                </c:pt>
                <c:pt idx="2">
                  <c:v>2.0</c:v>
                </c:pt>
                <c:pt idx="3">
                  <c:v>2.0</c:v>
                </c:pt>
                <c:pt idx="4">
                  <c:v>2.0</c:v>
                </c:pt>
                <c:pt idx="5">
                  <c:v>2.0</c:v>
                </c:pt>
                <c:pt idx="6">
                  <c:v>2.0</c:v>
                </c:pt>
                <c:pt idx="7">
                  <c:v>3.74</c:v>
                </c:pt>
                <c:pt idx="8">
                  <c:v>3.74</c:v>
                </c:pt>
                <c:pt idx="9">
                  <c:v>3.74</c:v>
                </c:pt>
                <c:pt idx="10">
                  <c:v>3.74</c:v>
                </c:pt>
                <c:pt idx="11">
                  <c:v>3.74</c:v>
                </c:pt>
                <c:pt idx="12">
                  <c:v>3.74</c:v>
                </c:pt>
                <c:pt idx="13">
                  <c:v>3.74</c:v>
                </c:pt>
                <c:pt idx="14">
                  <c:v>4.4</c:v>
                </c:pt>
                <c:pt idx="15">
                  <c:v>4.89</c:v>
                </c:pt>
                <c:pt idx="16">
                  <c:v>3.79</c:v>
                </c:pt>
                <c:pt idx="17">
                  <c:v>3.79</c:v>
                </c:pt>
                <c:pt idx="18">
                  <c:v>3.79</c:v>
                </c:pt>
                <c:pt idx="19">
                  <c:v>4.8</c:v>
                </c:pt>
                <c:pt idx="20">
                  <c:v>4.8</c:v>
                </c:pt>
                <c:pt idx="21">
                  <c:v>7.45</c:v>
                </c:pt>
                <c:pt idx="22">
                  <c:v>7.45</c:v>
                </c:pt>
                <c:pt idx="23">
                  <c:v>7.45</c:v>
                </c:pt>
                <c:pt idx="24">
                  <c:v>9.2</c:v>
                </c:pt>
                <c:pt idx="25">
                  <c:v>9.2</c:v>
                </c:pt>
                <c:pt idx="26">
                  <c:v>9.2</c:v>
                </c:pt>
                <c:pt idx="27">
                  <c:v>9.2</c:v>
                </c:pt>
                <c:pt idx="28">
                  <c:v>9.2</c:v>
                </c:pt>
                <c:pt idx="29">
                  <c:v>9.2</c:v>
                </c:pt>
                <c:pt idx="30">
                  <c:v>10.7</c:v>
                </c:pt>
                <c:pt idx="31">
                  <c:v>10.7</c:v>
                </c:pt>
                <c:pt idx="32">
                  <c:v>15.6</c:v>
                </c:pt>
                <c:pt idx="33">
                  <c:v>15.6</c:v>
                </c:pt>
                <c:pt idx="34">
                  <c:v>16.2</c:v>
                </c:pt>
                <c:pt idx="35">
                  <c:v>16.2</c:v>
                </c:pt>
                <c:pt idx="36">
                  <c:v>16.2</c:v>
                </c:pt>
                <c:pt idx="37">
                  <c:v>16.2</c:v>
                </c:pt>
                <c:pt idx="38">
                  <c:v>19.8</c:v>
                </c:pt>
                <c:pt idx="39">
                  <c:v>19.5</c:v>
                </c:pt>
                <c:pt idx="40">
                  <c:v>19.8</c:v>
                </c:pt>
                <c:pt idx="41">
                  <c:v>20.1</c:v>
                </c:pt>
                <c:pt idx="42">
                  <c:v>19.5</c:v>
                </c:pt>
              </c:numCache>
            </c:numRef>
          </c:xVal>
          <c:yVal>
            <c:numRef>
              <c:f>Sheet3!$A$9:$AQ$9</c:f>
              <c:numCache>
                <c:formatCode>General</c:formatCode>
                <c:ptCount val="43"/>
                <c:pt idx="0">
                  <c:v>130.06</c:v>
                </c:pt>
                <c:pt idx="1">
                  <c:v>112.6</c:v>
                </c:pt>
                <c:pt idx="2">
                  <c:v>110.78</c:v>
                </c:pt>
                <c:pt idx="3">
                  <c:v>132.92</c:v>
                </c:pt>
                <c:pt idx="4">
                  <c:v>124.24</c:v>
                </c:pt>
                <c:pt idx="5">
                  <c:v>161.82</c:v>
                </c:pt>
                <c:pt idx="6">
                  <c:v>112.71</c:v>
                </c:pt>
                <c:pt idx="7">
                  <c:v>201.4</c:v>
                </c:pt>
                <c:pt idx="8">
                  <c:v>201.4</c:v>
                </c:pt>
                <c:pt idx="9">
                  <c:v>215.42</c:v>
                </c:pt>
                <c:pt idx="10">
                  <c:v>194.14</c:v>
                </c:pt>
                <c:pt idx="11">
                  <c:v>204.49</c:v>
                </c:pt>
                <c:pt idx="12">
                  <c:v>285.67</c:v>
                </c:pt>
                <c:pt idx="13">
                  <c:v>285.67</c:v>
                </c:pt>
                <c:pt idx="14">
                  <c:v>307.71</c:v>
                </c:pt>
                <c:pt idx="15">
                  <c:v>284.8</c:v>
                </c:pt>
                <c:pt idx="17">
                  <c:v>201.3036</c:v>
                </c:pt>
                <c:pt idx="18">
                  <c:v>205.2629</c:v>
                </c:pt>
                <c:pt idx="19">
                  <c:v>264.853</c:v>
                </c:pt>
                <c:pt idx="20">
                  <c:v>283.6575</c:v>
                </c:pt>
                <c:pt idx="21">
                  <c:v>329.7314</c:v>
                </c:pt>
                <c:pt idx="22">
                  <c:v>358.6008</c:v>
                </c:pt>
                <c:pt idx="23">
                  <c:v>365.4466</c:v>
                </c:pt>
                <c:pt idx="24">
                  <c:v>391.2475</c:v>
                </c:pt>
                <c:pt idx="25">
                  <c:v>412.732</c:v>
                </c:pt>
                <c:pt idx="26">
                  <c:v>459.366</c:v>
                </c:pt>
                <c:pt idx="27">
                  <c:v>401.3215</c:v>
                </c:pt>
                <c:pt idx="28">
                  <c:v>414.8721</c:v>
                </c:pt>
                <c:pt idx="29">
                  <c:v>438.2097</c:v>
                </c:pt>
                <c:pt idx="30">
                  <c:v>509.5834</c:v>
                </c:pt>
                <c:pt idx="31">
                  <c:v>504.9743</c:v>
                </c:pt>
                <c:pt idx="32">
                  <c:v>689.2393</c:v>
                </c:pt>
                <c:pt idx="33">
                  <c:v>703.3314999999974</c:v>
                </c:pt>
                <c:pt idx="34">
                  <c:v>752.2728</c:v>
                </c:pt>
                <c:pt idx="35">
                  <c:v>761.977</c:v>
                </c:pt>
                <c:pt idx="36">
                  <c:v>736.3089</c:v>
                </c:pt>
                <c:pt idx="37">
                  <c:v>628.8961999999979</c:v>
                </c:pt>
                <c:pt idx="38">
                  <c:v>658.0070999999994</c:v>
                </c:pt>
                <c:pt idx="39">
                  <c:v>628.0364</c:v>
                </c:pt>
                <c:pt idx="40">
                  <c:v>710.9846</c:v>
                </c:pt>
                <c:pt idx="41">
                  <c:v>713.0811</c:v>
                </c:pt>
                <c:pt idx="42">
                  <c:v>716.9732</c:v>
                </c:pt>
              </c:numCache>
            </c:numRef>
          </c:yVal>
          <c:smooth val="0"/>
        </c:ser>
        <c:dLbls>
          <c:showLegendKey val="0"/>
          <c:showVal val="0"/>
          <c:showCatName val="0"/>
          <c:showSerName val="0"/>
          <c:showPercent val="0"/>
          <c:showBubbleSize val="0"/>
        </c:dLbls>
        <c:axId val="-1414369248"/>
        <c:axId val="-1414361360"/>
      </c:scatterChart>
      <c:valAx>
        <c:axId val="-1414369248"/>
        <c:scaling>
          <c:orientation val="minMax"/>
          <c:max val="25.0"/>
        </c:scaling>
        <c:delete val="0"/>
        <c:axPos val="b"/>
        <c:title>
          <c:tx>
            <c:rich>
              <a:bodyPr/>
              <a:lstStyle/>
              <a:p>
                <a:pPr>
                  <a:defRPr/>
                </a:pPr>
                <a:r>
                  <a:rPr lang="en-US" altLang="ja-JP" dirty="0" smtClean="0"/>
                  <a:t>Dilution rate</a:t>
                </a:r>
                <a:r>
                  <a:rPr lang="en-US" dirty="0" smtClean="0"/>
                  <a:t> </a:t>
                </a:r>
                <a:r>
                  <a:rPr lang="en-US" dirty="0"/>
                  <a:t>(d</a:t>
                </a:r>
                <a:r>
                  <a:rPr lang="en-US" baseline="30000" dirty="0"/>
                  <a:t>-1</a:t>
                </a:r>
                <a:r>
                  <a:rPr lang="en-US" dirty="0"/>
                  <a:t>)</a:t>
                </a:r>
              </a:p>
            </c:rich>
          </c:tx>
          <c:layout>
            <c:manualLayout>
              <c:xMode val="edge"/>
              <c:yMode val="edge"/>
              <c:x val="0.383595184707438"/>
              <c:y val="0.918224276961501"/>
            </c:manualLayout>
          </c:layout>
          <c:overlay val="0"/>
        </c:title>
        <c:numFmt formatCode="General" sourceLinked="1"/>
        <c:majorTickMark val="in"/>
        <c:minorTickMark val="none"/>
        <c:tickLblPos val="nextTo"/>
        <c:txPr>
          <a:bodyPr rot="0" vert="horz"/>
          <a:lstStyle/>
          <a:p>
            <a:pPr>
              <a:defRPr/>
            </a:pPr>
            <a:endParaRPr lang="ja-JP"/>
          </a:p>
        </c:txPr>
        <c:crossAx val="-1414361360"/>
        <c:crosses val="autoZero"/>
        <c:crossBetween val="midCat"/>
        <c:majorUnit val="5.0"/>
      </c:valAx>
      <c:valAx>
        <c:axId val="-1414361360"/>
        <c:scaling>
          <c:orientation val="minMax"/>
          <c:max val="800.0"/>
        </c:scaling>
        <c:delete val="0"/>
        <c:axPos val="l"/>
        <c:title>
          <c:tx>
            <c:rich>
              <a:bodyPr/>
              <a:lstStyle/>
              <a:p>
                <a:pPr>
                  <a:defRPr/>
                </a:pPr>
                <a:r>
                  <a:rPr lang="en-US" altLang="ja-JP" dirty="0" smtClean="0"/>
                  <a:t>CH4 prod. rate</a:t>
                </a:r>
                <a:r>
                  <a:rPr lang="en-US" dirty="0" smtClean="0"/>
                  <a:t> </a:t>
                </a:r>
                <a:r>
                  <a:rPr lang="en-US" dirty="0"/>
                  <a:t>(</a:t>
                </a:r>
                <a:r>
                  <a:rPr lang="en-US" dirty="0" err="1"/>
                  <a:t>mmol</a:t>
                </a:r>
                <a:r>
                  <a:rPr lang="en-US" dirty="0"/>
                  <a:t>/L/d)</a:t>
                </a:r>
              </a:p>
            </c:rich>
          </c:tx>
          <c:layout>
            <c:manualLayout>
              <c:xMode val="edge"/>
              <c:yMode val="edge"/>
              <c:x val="0.0069103247517681"/>
              <c:y val="0.0825024597241668"/>
            </c:manualLayout>
          </c:layout>
          <c:overlay val="0"/>
        </c:title>
        <c:numFmt formatCode="General" sourceLinked="1"/>
        <c:majorTickMark val="in"/>
        <c:minorTickMark val="none"/>
        <c:tickLblPos val="nextTo"/>
        <c:txPr>
          <a:bodyPr rot="0" vert="horz"/>
          <a:lstStyle/>
          <a:p>
            <a:pPr>
              <a:defRPr/>
            </a:pPr>
            <a:endParaRPr lang="ja-JP"/>
          </a:p>
        </c:txPr>
        <c:crossAx val="-1414369248"/>
        <c:crosses val="autoZero"/>
        <c:crossBetween val="midCat"/>
      </c:valAx>
    </c:plotArea>
    <c:plotVisOnly val="1"/>
    <c:dispBlanksAs val="gap"/>
    <c:showDLblsOverMax val="0"/>
  </c:chart>
  <c:txPr>
    <a:bodyPr/>
    <a:lstStyle/>
    <a:p>
      <a:pPr>
        <a:defRPr sz="1600"/>
      </a:pPr>
      <a:endParaRPr lang="ja-JP"/>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manualLayout>
          <c:layoutTarget val="inner"/>
          <c:xMode val="edge"/>
          <c:yMode val="edge"/>
          <c:x val="0.136791023865699"/>
          <c:y val="0.042943705312698"/>
          <c:w val="0.678601837270341"/>
          <c:h val="0.773617983497737"/>
        </c:manualLayout>
      </c:layout>
      <c:scatterChart>
        <c:scatterStyle val="lineMarker"/>
        <c:varyColors val="0"/>
        <c:ser>
          <c:idx val="3"/>
          <c:order val="0"/>
          <c:tx>
            <c:v>EPA</c:v>
          </c:tx>
          <c:spPr>
            <a:ln w="28575" cmpd="sng">
              <a:solidFill>
                <a:srgbClr val="008000"/>
              </a:solidFill>
            </a:ln>
          </c:spPr>
          <c:marker>
            <c:symbol val="triangle"/>
            <c:size val="8"/>
            <c:spPr>
              <a:solidFill>
                <a:srgbClr val="008000"/>
              </a:solidFill>
              <a:ln w="12700" cmpd="sng">
                <a:solidFill>
                  <a:srgbClr val="008000"/>
                </a:solidFill>
              </a:ln>
            </c:spPr>
          </c:marker>
          <c:xVal>
            <c:numRef>
              <c:f>'GC-Try3'!$T$4:$T$16</c:f>
              <c:numCache>
                <c:formatCode>General</c:formatCode>
                <c:ptCount val="13"/>
                <c:pt idx="0">
                  <c:v>0.0</c:v>
                </c:pt>
                <c:pt idx="1">
                  <c:v>2.0</c:v>
                </c:pt>
                <c:pt idx="2">
                  <c:v>6.0</c:v>
                </c:pt>
                <c:pt idx="3">
                  <c:v>10.0</c:v>
                </c:pt>
                <c:pt idx="4">
                  <c:v>12.0</c:v>
                </c:pt>
                <c:pt idx="5">
                  <c:v>12.0</c:v>
                </c:pt>
                <c:pt idx="6">
                  <c:v>33.0</c:v>
                </c:pt>
                <c:pt idx="7">
                  <c:v>60.0</c:v>
                </c:pt>
                <c:pt idx="8">
                  <c:v>84.0</c:v>
                </c:pt>
                <c:pt idx="9">
                  <c:v>108.0</c:v>
                </c:pt>
                <c:pt idx="10">
                  <c:v>120.5</c:v>
                </c:pt>
                <c:pt idx="11">
                  <c:v>156.0</c:v>
                </c:pt>
                <c:pt idx="12">
                  <c:v>180.0</c:v>
                </c:pt>
              </c:numCache>
            </c:numRef>
          </c:xVal>
          <c:yVal>
            <c:numRef>
              <c:f>'GC-Try3'!$AA$4:$AA$16</c:f>
              <c:numCache>
                <c:formatCode>General</c:formatCode>
                <c:ptCount val="13"/>
                <c:pt idx="0">
                  <c:v>1.376995001653591</c:v>
                </c:pt>
                <c:pt idx="1">
                  <c:v>4.623584519024289</c:v>
                </c:pt>
                <c:pt idx="2">
                  <c:v>4.954493855505666</c:v>
                </c:pt>
                <c:pt idx="3">
                  <c:v>6.548327699651277</c:v>
                </c:pt>
                <c:pt idx="4">
                  <c:v>6.051015675447127</c:v>
                </c:pt>
                <c:pt idx="5">
                  <c:v>4.426039287114706</c:v>
                </c:pt>
                <c:pt idx="6">
                  <c:v>3.273062285213886</c:v>
                </c:pt>
                <c:pt idx="7">
                  <c:v>22.16777152418306</c:v>
                </c:pt>
                <c:pt idx="8">
                  <c:v>19.83522981618997</c:v>
                </c:pt>
                <c:pt idx="9">
                  <c:v>12.42298222780152</c:v>
                </c:pt>
                <c:pt idx="10">
                  <c:v>6.391453323840786</c:v>
                </c:pt>
                <c:pt idx="11">
                  <c:v>3.535047196250118</c:v>
                </c:pt>
                <c:pt idx="12">
                  <c:v>1.832542852967444</c:v>
                </c:pt>
              </c:numCache>
            </c:numRef>
          </c:yVal>
          <c:smooth val="0"/>
        </c:ser>
        <c:ser>
          <c:idx val="4"/>
          <c:order val="1"/>
          <c:tx>
            <c:v>DPA</c:v>
          </c:tx>
          <c:spPr>
            <a:ln w="28575" cmpd="sng">
              <a:solidFill>
                <a:schemeClr val="tx1">
                  <a:lumMod val="65000"/>
                  <a:lumOff val="35000"/>
                </a:schemeClr>
              </a:solidFill>
            </a:ln>
          </c:spPr>
          <c:marker>
            <c:symbol val="square"/>
            <c:size val="8"/>
            <c:spPr>
              <a:solidFill>
                <a:srgbClr val="0000FF"/>
              </a:solidFill>
              <a:ln w="12700" cmpd="sng">
                <a:solidFill>
                  <a:schemeClr val="tx1">
                    <a:lumMod val="65000"/>
                    <a:lumOff val="35000"/>
                  </a:schemeClr>
                </a:solidFill>
              </a:ln>
            </c:spPr>
          </c:marker>
          <c:xVal>
            <c:numRef>
              <c:f>'GC-Try3'!$T$4:$T$16</c:f>
              <c:numCache>
                <c:formatCode>General</c:formatCode>
                <c:ptCount val="13"/>
                <c:pt idx="0">
                  <c:v>0.0</c:v>
                </c:pt>
                <c:pt idx="1">
                  <c:v>2.0</c:v>
                </c:pt>
                <c:pt idx="2">
                  <c:v>6.0</c:v>
                </c:pt>
                <c:pt idx="3">
                  <c:v>10.0</c:v>
                </c:pt>
                <c:pt idx="4">
                  <c:v>12.0</c:v>
                </c:pt>
                <c:pt idx="5">
                  <c:v>12.0</c:v>
                </c:pt>
                <c:pt idx="6">
                  <c:v>33.0</c:v>
                </c:pt>
                <c:pt idx="7">
                  <c:v>60.0</c:v>
                </c:pt>
                <c:pt idx="8">
                  <c:v>84.0</c:v>
                </c:pt>
                <c:pt idx="9">
                  <c:v>108.0</c:v>
                </c:pt>
                <c:pt idx="10">
                  <c:v>120.5</c:v>
                </c:pt>
                <c:pt idx="11">
                  <c:v>156.0</c:v>
                </c:pt>
                <c:pt idx="12">
                  <c:v>180.0</c:v>
                </c:pt>
              </c:numCache>
            </c:numRef>
          </c:xVal>
          <c:yVal>
            <c:numRef>
              <c:f>'GC-Try3'!$AC$4:$AC$16</c:f>
              <c:numCache>
                <c:formatCode>General</c:formatCode>
                <c:ptCount val="13"/>
                <c:pt idx="0">
                  <c:v>0.0</c:v>
                </c:pt>
                <c:pt idx="1">
                  <c:v>0.0</c:v>
                </c:pt>
                <c:pt idx="2">
                  <c:v>0.0</c:v>
                </c:pt>
                <c:pt idx="3">
                  <c:v>0.0</c:v>
                </c:pt>
                <c:pt idx="4">
                  <c:v>0.0</c:v>
                </c:pt>
                <c:pt idx="5">
                  <c:v>1.977010805084507</c:v>
                </c:pt>
                <c:pt idx="6">
                  <c:v>3.37706888835835</c:v>
                </c:pt>
                <c:pt idx="7">
                  <c:v>14.89572577786616</c:v>
                </c:pt>
                <c:pt idx="8">
                  <c:v>11.82984045899721</c:v>
                </c:pt>
                <c:pt idx="9">
                  <c:v>10.14719425446397</c:v>
                </c:pt>
                <c:pt idx="10">
                  <c:v>10.2038844095087</c:v>
                </c:pt>
                <c:pt idx="11">
                  <c:v>4.863479625136374</c:v>
                </c:pt>
                <c:pt idx="12">
                  <c:v>4.794631409466095</c:v>
                </c:pt>
              </c:numCache>
            </c:numRef>
          </c:yVal>
          <c:smooth val="0"/>
        </c:ser>
        <c:ser>
          <c:idx val="5"/>
          <c:order val="2"/>
          <c:tx>
            <c:v>DHA</c:v>
          </c:tx>
          <c:spPr>
            <a:ln w="28575" cmpd="sng">
              <a:solidFill>
                <a:schemeClr val="accent3"/>
              </a:solidFill>
            </a:ln>
          </c:spPr>
          <c:marker>
            <c:spPr>
              <a:solidFill>
                <a:srgbClr val="FF0000"/>
              </a:solidFill>
              <a:ln w="28575" cmpd="sng">
                <a:solidFill>
                  <a:schemeClr val="accent3"/>
                </a:solidFill>
              </a:ln>
            </c:spPr>
          </c:marker>
          <c:xVal>
            <c:numRef>
              <c:f>'GC-Try3'!$T$4:$T$16</c:f>
              <c:numCache>
                <c:formatCode>General</c:formatCode>
                <c:ptCount val="13"/>
                <c:pt idx="0">
                  <c:v>0.0</c:v>
                </c:pt>
                <c:pt idx="1">
                  <c:v>2.0</c:v>
                </c:pt>
                <c:pt idx="2">
                  <c:v>6.0</c:v>
                </c:pt>
                <c:pt idx="3">
                  <c:v>10.0</c:v>
                </c:pt>
                <c:pt idx="4">
                  <c:v>12.0</c:v>
                </c:pt>
                <c:pt idx="5">
                  <c:v>12.0</c:v>
                </c:pt>
                <c:pt idx="6">
                  <c:v>33.0</c:v>
                </c:pt>
                <c:pt idx="7">
                  <c:v>60.0</c:v>
                </c:pt>
                <c:pt idx="8">
                  <c:v>84.0</c:v>
                </c:pt>
                <c:pt idx="9">
                  <c:v>108.0</c:v>
                </c:pt>
                <c:pt idx="10">
                  <c:v>120.5</c:v>
                </c:pt>
                <c:pt idx="11">
                  <c:v>156.0</c:v>
                </c:pt>
                <c:pt idx="12">
                  <c:v>180.0</c:v>
                </c:pt>
              </c:numCache>
            </c:numRef>
          </c:xVal>
          <c:yVal>
            <c:numRef>
              <c:f>'GC-Try3'!$AE$4:$AE$16</c:f>
              <c:numCache>
                <c:formatCode>General</c:formatCode>
                <c:ptCount val="13"/>
                <c:pt idx="0">
                  <c:v>0.0</c:v>
                </c:pt>
                <c:pt idx="1">
                  <c:v>0.0</c:v>
                </c:pt>
                <c:pt idx="2">
                  <c:v>0.0</c:v>
                </c:pt>
                <c:pt idx="3">
                  <c:v>0.0</c:v>
                </c:pt>
                <c:pt idx="4">
                  <c:v>0.0</c:v>
                </c:pt>
                <c:pt idx="5">
                  <c:v>5.733697338202853</c:v>
                </c:pt>
                <c:pt idx="6">
                  <c:v>14.56421457489221</c:v>
                </c:pt>
                <c:pt idx="7">
                  <c:v>53.68106182445569</c:v>
                </c:pt>
                <c:pt idx="8">
                  <c:v>39.31430041071264</c:v>
                </c:pt>
                <c:pt idx="9">
                  <c:v>27.58197076899987</c:v>
                </c:pt>
                <c:pt idx="10">
                  <c:v>26.14544802740126</c:v>
                </c:pt>
                <c:pt idx="11">
                  <c:v>10.43508643653882</c:v>
                </c:pt>
                <c:pt idx="12">
                  <c:v>8.818500663408567</c:v>
                </c:pt>
              </c:numCache>
            </c:numRef>
          </c:yVal>
          <c:smooth val="0"/>
        </c:ser>
        <c:dLbls>
          <c:showLegendKey val="0"/>
          <c:showVal val="0"/>
          <c:showCatName val="0"/>
          <c:showSerName val="0"/>
          <c:showPercent val="0"/>
          <c:showBubbleSize val="0"/>
        </c:dLbls>
        <c:axId val="-1041327968"/>
        <c:axId val="-1041396160"/>
      </c:scatterChart>
      <c:valAx>
        <c:axId val="-1041327968"/>
        <c:scaling>
          <c:orientation val="minMax"/>
        </c:scaling>
        <c:delete val="0"/>
        <c:axPos val="b"/>
        <c:title>
          <c:tx>
            <c:rich>
              <a:bodyPr/>
              <a:lstStyle/>
              <a:p>
                <a:pPr>
                  <a:defRPr sz="1200"/>
                </a:pPr>
                <a:r>
                  <a:rPr lang="en-US" sz="1200"/>
                  <a:t>Culture period (hr)</a:t>
                </a:r>
              </a:p>
            </c:rich>
          </c:tx>
          <c:layout/>
          <c:overlay val="0"/>
        </c:title>
        <c:numFmt formatCode="General" sourceLinked="1"/>
        <c:majorTickMark val="out"/>
        <c:minorTickMark val="none"/>
        <c:tickLblPos val="nextTo"/>
        <c:spPr>
          <a:ln>
            <a:solidFill>
              <a:schemeClr val="tx1"/>
            </a:solidFill>
          </a:ln>
        </c:spPr>
        <c:txPr>
          <a:bodyPr rot="0" vert="horz"/>
          <a:lstStyle/>
          <a:p>
            <a:pPr>
              <a:defRPr/>
            </a:pPr>
            <a:endParaRPr lang="ja-JP"/>
          </a:p>
        </c:txPr>
        <c:crossAx val="-1041396160"/>
        <c:crosses val="autoZero"/>
        <c:crossBetween val="midCat"/>
      </c:valAx>
      <c:valAx>
        <c:axId val="-1041396160"/>
        <c:scaling>
          <c:orientation val="minMax"/>
        </c:scaling>
        <c:delete val="0"/>
        <c:axPos val="l"/>
        <c:title>
          <c:tx>
            <c:rich>
              <a:bodyPr/>
              <a:lstStyle/>
              <a:p>
                <a:pPr>
                  <a:defRPr sz="1200"/>
                </a:pPr>
                <a:r>
                  <a:rPr lang="en-US" sz="1200"/>
                  <a:t>Total fatty acid (mg/L)</a:t>
                </a:r>
              </a:p>
            </c:rich>
          </c:tx>
          <c:layout>
            <c:manualLayout>
              <c:xMode val="edge"/>
              <c:yMode val="edge"/>
              <c:x val="0.000351181102362205"/>
              <c:y val="0.161366244889702"/>
            </c:manualLayout>
          </c:layout>
          <c:overlay val="0"/>
        </c:title>
        <c:numFmt formatCode="General" sourceLinked="1"/>
        <c:majorTickMark val="out"/>
        <c:minorTickMark val="none"/>
        <c:tickLblPos val="nextTo"/>
        <c:spPr>
          <a:ln>
            <a:solidFill>
              <a:schemeClr val="tx1"/>
            </a:solidFill>
          </a:ln>
        </c:spPr>
        <c:crossAx val="-1041327968"/>
        <c:crosses val="autoZero"/>
        <c:crossBetween val="midCat"/>
      </c:valAx>
      <c:spPr>
        <a:solidFill>
          <a:srgbClr val="FFFFFF"/>
        </a:solidFill>
      </c:spPr>
    </c:plotArea>
    <c:legend>
      <c:legendPos val="r"/>
      <c:layout>
        <c:manualLayout>
          <c:xMode val="edge"/>
          <c:yMode val="edge"/>
          <c:x val="0.629336019253452"/>
          <c:y val="0.161595992216155"/>
          <c:w val="0.171435202177127"/>
          <c:h val="0.378141783114946"/>
        </c:manualLayout>
      </c:layout>
      <c:overlay val="0"/>
    </c:legend>
    <c:plotVisOnly val="1"/>
    <c:dispBlanksAs val="span"/>
    <c:showDLblsOverMax val="0"/>
  </c:chart>
  <c:txPr>
    <a:bodyPr/>
    <a:lstStyle/>
    <a:p>
      <a:pPr>
        <a:defRPr sz="1050">
          <a:solidFill>
            <a:srgbClr val="00003A"/>
          </a:solidFill>
          <a:latin typeface="Arial"/>
          <a:cs typeface="Arial"/>
        </a:defRPr>
      </a:pPr>
      <a:endParaRPr lang="ja-JP"/>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manualLayout>
          <c:layoutTarget val="inner"/>
          <c:xMode val="edge"/>
          <c:yMode val="edge"/>
          <c:x val="0.131862992125984"/>
          <c:y val="0.0386798323596647"/>
          <c:w val="0.681221522309711"/>
          <c:h val="0.722009890108132"/>
        </c:manualLayout>
      </c:layout>
      <c:scatterChart>
        <c:scatterStyle val="lineMarker"/>
        <c:varyColors val="0"/>
        <c:ser>
          <c:idx val="0"/>
          <c:order val="0"/>
          <c:tx>
            <c:v>Total carotenoid</c:v>
          </c:tx>
          <c:spPr>
            <a:ln w="25400" cmpd="sng">
              <a:solidFill>
                <a:schemeClr val="bg1">
                  <a:lumMod val="65000"/>
                </a:schemeClr>
              </a:solidFill>
            </a:ln>
          </c:spPr>
          <c:marker>
            <c:symbol val="diamond"/>
            <c:size val="9"/>
            <c:spPr>
              <a:solidFill>
                <a:schemeClr val="bg1">
                  <a:lumMod val="65000"/>
                </a:schemeClr>
              </a:solidFill>
              <a:ln w="12700" cmpd="sng">
                <a:solidFill>
                  <a:schemeClr val="bg1">
                    <a:lumMod val="65000"/>
                  </a:schemeClr>
                </a:solidFill>
              </a:ln>
            </c:spPr>
          </c:marker>
          <c:xVal>
            <c:numRef>
              <c:f>TLC!$P$35:$P$46</c:f>
              <c:numCache>
                <c:formatCode>General</c:formatCode>
                <c:ptCount val="12"/>
                <c:pt idx="0">
                  <c:v>0.0</c:v>
                </c:pt>
                <c:pt idx="1">
                  <c:v>4.0</c:v>
                </c:pt>
                <c:pt idx="2">
                  <c:v>8.0</c:v>
                </c:pt>
                <c:pt idx="3">
                  <c:v>12.0</c:v>
                </c:pt>
                <c:pt idx="4">
                  <c:v>12.0</c:v>
                </c:pt>
                <c:pt idx="5">
                  <c:v>33.0</c:v>
                </c:pt>
                <c:pt idx="6">
                  <c:v>60.0</c:v>
                </c:pt>
                <c:pt idx="7">
                  <c:v>84.0</c:v>
                </c:pt>
                <c:pt idx="8">
                  <c:v>108.0</c:v>
                </c:pt>
                <c:pt idx="9">
                  <c:v>132.0</c:v>
                </c:pt>
                <c:pt idx="10">
                  <c:v>156.0</c:v>
                </c:pt>
                <c:pt idx="11">
                  <c:v>180.0</c:v>
                </c:pt>
              </c:numCache>
            </c:numRef>
          </c:xVal>
          <c:yVal>
            <c:numRef>
              <c:f>TLC!$Q$35:$Q$46</c:f>
              <c:numCache>
                <c:formatCode>General</c:formatCode>
                <c:ptCount val="12"/>
                <c:pt idx="0">
                  <c:v>10.19441967109927</c:v>
                </c:pt>
                <c:pt idx="1">
                  <c:v>7.244864587476876</c:v>
                </c:pt>
                <c:pt idx="2">
                  <c:v>9.615320262829058</c:v>
                </c:pt>
                <c:pt idx="3">
                  <c:v>9.667703010867654</c:v>
                </c:pt>
                <c:pt idx="4">
                  <c:v>13.72731788288353</c:v>
                </c:pt>
                <c:pt idx="5">
                  <c:v>11.7448299697139</c:v>
                </c:pt>
                <c:pt idx="6">
                  <c:v>32.47849260219215</c:v>
                </c:pt>
                <c:pt idx="7">
                  <c:v>44.15530821720078</c:v>
                </c:pt>
                <c:pt idx="8">
                  <c:v>43.23313386074367</c:v>
                </c:pt>
                <c:pt idx="9">
                  <c:v>88.25877430267182</c:v>
                </c:pt>
                <c:pt idx="10">
                  <c:v>95.40544011858938</c:v>
                </c:pt>
                <c:pt idx="11">
                  <c:v>78.2998690893906</c:v>
                </c:pt>
              </c:numCache>
            </c:numRef>
          </c:yVal>
          <c:smooth val="0"/>
        </c:ser>
        <c:dLbls>
          <c:showLegendKey val="0"/>
          <c:showVal val="0"/>
          <c:showCatName val="0"/>
          <c:showSerName val="0"/>
          <c:showPercent val="0"/>
          <c:showBubbleSize val="0"/>
        </c:dLbls>
        <c:axId val="-1042264512"/>
        <c:axId val="-1042121376"/>
      </c:scatterChart>
      <c:scatterChart>
        <c:scatterStyle val="lineMarker"/>
        <c:varyColors val="0"/>
        <c:ser>
          <c:idx val="2"/>
          <c:order val="1"/>
          <c:tx>
            <c:v>β-carotene</c:v>
          </c:tx>
          <c:spPr>
            <a:ln w="25400" cmpd="sng">
              <a:solidFill>
                <a:srgbClr val="008000"/>
              </a:solidFill>
            </a:ln>
          </c:spPr>
          <c:marker>
            <c:symbol val="triangle"/>
            <c:size val="8"/>
            <c:spPr>
              <a:solidFill>
                <a:srgbClr val="008000"/>
              </a:solidFill>
              <a:ln w="12700" cmpd="sng">
                <a:solidFill>
                  <a:srgbClr val="008000"/>
                </a:solidFill>
              </a:ln>
            </c:spPr>
          </c:marker>
          <c:xVal>
            <c:numRef>
              <c:f>TLC!$P$35:$P$46</c:f>
              <c:numCache>
                <c:formatCode>General</c:formatCode>
                <c:ptCount val="12"/>
                <c:pt idx="0">
                  <c:v>0.0</c:v>
                </c:pt>
                <c:pt idx="1">
                  <c:v>4.0</c:v>
                </c:pt>
                <c:pt idx="2">
                  <c:v>8.0</c:v>
                </c:pt>
                <c:pt idx="3">
                  <c:v>12.0</c:v>
                </c:pt>
                <c:pt idx="4">
                  <c:v>12.0</c:v>
                </c:pt>
                <c:pt idx="5">
                  <c:v>33.0</c:v>
                </c:pt>
                <c:pt idx="6">
                  <c:v>60.0</c:v>
                </c:pt>
                <c:pt idx="7">
                  <c:v>84.0</c:v>
                </c:pt>
                <c:pt idx="8">
                  <c:v>108.0</c:v>
                </c:pt>
                <c:pt idx="9">
                  <c:v>132.0</c:v>
                </c:pt>
                <c:pt idx="10">
                  <c:v>156.0</c:v>
                </c:pt>
                <c:pt idx="11">
                  <c:v>180.0</c:v>
                </c:pt>
              </c:numCache>
            </c:numRef>
          </c:xVal>
          <c:yVal>
            <c:numRef>
              <c:f>TLC!$S$35:$S$46</c:f>
              <c:numCache>
                <c:formatCode>General</c:formatCode>
                <c:ptCount val="12"/>
                <c:pt idx="0">
                  <c:v>0.0</c:v>
                </c:pt>
                <c:pt idx="1">
                  <c:v>0.0</c:v>
                </c:pt>
                <c:pt idx="2">
                  <c:v>0.0</c:v>
                </c:pt>
                <c:pt idx="3">
                  <c:v>0.0</c:v>
                </c:pt>
                <c:pt idx="4">
                  <c:v>0.542408686013873</c:v>
                </c:pt>
                <c:pt idx="5">
                  <c:v>1.818149605092909</c:v>
                </c:pt>
                <c:pt idx="6">
                  <c:v>6.050777040692981</c:v>
                </c:pt>
                <c:pt idx="7">
                  <c:v>6.811161036652704</c:v>
                </c:pt>
                <c:pt idx="8">
                  <c:v>6.661640530616148</c:v>
                </c:pt>
                <c:pt idx="9">
                  <c:v>10.9955270594378</c:v>
                </c:pt>
                <c:pt idx="10">
                  <c:v>12.59564909814757</c:v>
                </c:pt>
                <c:pt idx="11">
                  <c:v>10.49493659574622</c:v>
                </c:pt>
              </c:numCache>
            </c:numRef>
          </c:yVal>
          <c:smooth val="0"/>
        </c:ser>
        <c:ser>
          <c:idx val="4"/>
          <c:order val="2"/>
          <c:tx>
            <c:v>Canthaxanthin</c:v>
          </c:tx>
          <c:spPr>
            <a:ln w="25400" cmpd="sng">
              <a:solidFill>
                <a:schemeClr val="tx1">
                  <a:lumMod val="65000"/>
                  <a:lumOff val="35000"/>
                </a:schemeClr>
              </a:solidFill>
            </a:ln>
          </c:spPr>
          <c:marker>
            <c:symbol val="x"/>
            <c:size val="8"/>
            <c:spPr>
              <a:solidFill>
                <a:srgbClr val="0000FF"/>
              </a:solidFill>
              <a:ln w="12700" cmpd="sng">
                <a:solidFill>
                  <a:schemeClr val="tx1">
                    <a:lumMod val="65000"/>
                    <a:lumOff val="35000"/>
                  </a:schemeClr>
                </a:solidFill>
              </a:ln>
            </c:spPr>
          </c:marker>
          <c:xVal>
            <c:numRef>
              <c:f>TLC!$P$35:$P$46</c:f>
              <c:numCache>
                <c:formatCode>General</c:formatCode>
                <c:ptCount val="12"/>
                <c:pt idx="0">
                  <c:v>0.0</c:v>
                </c:pt>
                <c:pt idx="1">
                  <c:v>4.0</c:v>
                </c:pt>
                <c:pt idx="2">
                  <c:v>8.0</c:v>
                </c:pt>
                <c:pt idx="3">
                  <c:v>12.0</c:v>
                </c:pt>
                <c:pt idx="4">
                  <c:v>12.0</c:v>
                </c:pt>
                <c:pt idx="5">
                  <c:v>33.0</c:v>
                </c:pt>
                <c:pt idx="6">
                  <c:v>60.0</c:v>
                </c:pt>
                <c:pt idx="7">
                  <c:v>84.0</c:v>
                </c:pt>
                <c:pt idx="8">
                  <c:v>108.0</c:v>
                </c:pt>
                <c:pt idx="9">
                  <c:v>132.0</c:v>
                </c:pt>
                <c:pt idx="10">
                  <c:v>156.0</c:v>
                </c:pt>
                <c:pt idx="11">
                  <c:v>180.0</c:v>
                </c:pt>
              </c:numCache>
            </c:numRef>
          </c:xVal>
          <c:yVal>
            <c:numRef>
              <c:f>TLC!$U$35:$U$46</c:f>
              <c:numCache>
                <c:formatCode>General</c:formatCode>
                <c:ptCount val="12"/>
                <c:pt idx="4">
                  <c:v>2.534105190948567</c:v>
                </c:pt>
                <c:pt idx="5">
                  <c:v>2.67315750153526</c:v>
                </c:pt>
                <c:pt idx="6">
                  <c:v>10.38443889891181</c:v>
                </c:pt>
                <c:pt idx="7">
                  <c:v>16.02183534734686</c:v>
                </c:pt>
                <c:pt idx="8">
                  <c:v>16.71803691879525</c:v>
                </c:pt>
                <c:pt idx="9">
                  <c:v>29.67169934152852</c:v>
                </c:pt>
                <c:pt idx="10">
                  <c:v>34.78230309358586</c:v>
                </c:pt>
                <c:pt idx="11">
                  <c:v>29.44380510004272</c:v>
                </c:pt>
              </c:numCache>
            </c:numRef>
          </c:yVal>
          <c:smooth val="0"/>
        </c:ser>
        <c:ser>
          <c:idx val="3"/>
          <c:order val="3"/>
          <c:tx>
            <c:v>Astaxanthin</c:v>
          </c:tx>
          <c:spPr>
            <a:ln w="25400" cmpd="sng">
              <a:solidFill>
                <a:schemeClr val="accent3">
                  <a:lumMod val="75000"/>
                </a:schemeClr>
              </a:solidFill>
            </a:ln>
          </c:spPr>
          <c:marker>
            <c:symbol val="circle"/>
            <c:size val="8"/>
            <c:spPr>
              <a:solidFill>
                <a:schemeClr val="accent3">
                  <a:lumMod val="75000"/>
                </a:schemeClr>
              </a:solidFill>
              <a:ln w="12700" cmpd="sng">
                <a:solidFill>
                  <a:schemeClr val="accent3">
                    <a:lumMod val="75000"/>
                  </a:schemeClr>
                </a:solidFill>
              </a:ln>
            </c:spPr>
          </c:marker>
          <c:xVal>
            <c:numRef>
              <c:f>TLC!$P$35:$P$46</c:f>
              <c:numCache>
                <c:formatCode>General</c:formatCode>
                <c:ptCount val="12"/>
                <c:pt idx="0">
                  <c:v>0.0</c:v>
                </c:pt>
                <c:pt idx="1">
                  <c:v>4.0</c:v>
                </c:pt>
                <c:pt idx="2">
                  <c:v>8.0</c:v>
                </c:pt>
                <c:pt idx="3">
                  <c:v>12.0</c:v>
                </c:pt>
                <c:pt idx="4">
                  <c:v>12.0</c:v>
                </c:pt>
                <c:pt idx="5">
                  <c:v>33.0</c:v>
                </c:pt>
                <c:pt idx="6">
                  <c:v>60.0</c:v>
                </c:pt>
                <c:pt idx="7">
                  <c:v>84.0</c:v>
                </c:pt>
                <c:pt idx="8">
                  <c:v>108.0</c:v>
                </c:pt>
                <c:pt idx="9">
                  <c:v>132.0</c:v>
                </c:pt>
                <c:pt idx="10">
                  <c:v>156.0</c:v>
                </c:pt>
                <c:pt idx="11">
                  <c:v>180.0</c:v>
                </c:pt>
              </c:numCache>
            </c:numRef>
          </c:xVal>
          <c:yVal>
            <c:numRef>
              <c:f>TLC!$T$35:$T$46</c:f>
              <c:numCache>
                <c:formatCode>General</c:formatCode>
                <c:ptCount val="12"/>
                <c:pt idx="0">
                  <c:v>2.935372003909154</c:v>
                </c:pt>
                <c:pt idx="1">
                  <c:v>0.0</c:v>
                </c:pt>
                <c:pt idx="2">
                  <c:v>0.0</c:v>
                </c:pt>
                <c:pt idx="3">
                  <c:v>0.0</c:v>
                </c:pt>
                <c:pt idx="4">
                  <c:v>7.648256534460163</c:v>
                </c:pt>
                <c:pt idx="5">
                  <c:v>6.016896662626104</c:v>
                </c:pt>
                <c:pt idx="6">
                  <c:v>5.77605738984464</c:v>
                </c:pt>
                <c:pt idx="7">
                  <c:v>5.91166107401182</c:v>
                </c:pt>
                <c:pt idx="8">
                  <c:v>5.251096660612047</c:v>
                </c:pt>
                <c:pt idx="9">
                  <c:v>18.00648775437475</c:v>
                </c:pt>
                <c:pt idx="10">
                  <c:v>13.42870719052928</c:v>
                </c:pt>
                <c:pt idx="11">
                  <c:v>10.41682317207538</c:v>
                </c:pt>
              </c:numCache>
            </c:numRef>
          </c:yVal>
          <c:smooth val="0"/>
        </c:ser>
        <c:dLbls>
          <c:showLegendKey val="0"/>
          <c:showVal val="0"/>
          <c:showCatName val="0"/>
          <c:showSerName val="0"/>
          <c:showPercent val="0"/>
          <c:showBubbleSize val="0"/>
        </c:dLbls>
        <c:axId val="-1041934384"/>
        <c:axId val="-1041692576"/>
      </c:scatterChart>
      <c:valAx>
        <c:axId val="-1042264512"/>
        <c:scaling>
          <c:orientation val="minMax"/>
        </c:scaling>
        <c:delete val="0"/>
        <c:axPos val="b"/>
        <c:title>
          <c:tx>
            <c:rich>
              <a:bodyPr/>
              <a:lstStyle/>
              <a:p>
                <a:pPr>
                  <a:defRPr sz="1200"/>
                </a:pPr>
                <a:r>
                  <a:rPr lang="en-US" sz="1200"/>
                  <a:t>Culture period (hr)</a:t>
                </a:r>
              </a:p>
            </c:rich>
          </c:tx>
          <c:layout/>
          <c:overlay val="0"/>
        </c:title>
        <c:numFmt formatCode="General" sourceLinked="1"/>
        <c:majorTickMark val="out"/>
        <c:minorTickMark val="none"/>
        <c:tickLblPos val="nextTo"/>
        <c:spPr>
          <a:ln>
            <a:solidFill>
              <a:schemeClr val="tx1"/>
            </a:solidFill>
          </a:ln>
        </c:spPr>
        <c:txPr>
          <a:bodyPr rot="0" vert="horz"/>
          <a:lstStyle/>
          <a:p>
            <a:pPr>
              <a:defRPr/>
            </a:pPr>
            <a:endParaRPr lang="ja-JP"/>
          </a:p>
        </c:txPr>
        <c:crossAx val="-1042121376"/>
        <c:crosses val="autoZero"/>
        <c:crossBetween val="midCat"/>
      </c:valAx>
      <c:valAx>
        <c:axId val="-1042121376"/>
        <c:scaling>
          <c:orientation val="minMax"/>
          <c:max val="100.0"/>
        </c:scaling>
        <c:delete val="0"/>
        <c:axPos val="l"/>
        <c:title>
          <c:tx>
            <c:rich>
              <a:bodyPr/>
              <a:lstStyle/>
              <a:p>
                <a:pPr>
                  <a:defRPr sz="1200"/>
                </a:pPr>
                <a:r>
                  <a:rPr lang="en-US" sz="1200"/>
                  <a:t>Total carotenoid (mg/L)</a:t>
                </a:r>
              </a:p>
            </c:rich>
          </c:tx>
          <c:layout>
            <c:manualLayout>
              <c:xMode val="edge"/>
              <c:yMode val="edge"/>
              <c:x val="0.000465354330708661"/>
              <c:y val="0.140822094516232"/>
            </c:manualLayout>
          </c:layout>
          <c:overlay val="0"/>
        </c:title>
        <c:numFmt formatCode="General" sourceLinked="1"/>
        <c:majorTickMark val="out"/>
        <c:minorTickMark val="none"/>
        <c:tickLblPos val="nextTo"/>
        <c:spPr>
          <a:ln>
            <a:solidFill>
              <a:schemeClr val="tx1"/>
            </a:solidFill>
          </a:ln>
        </c:spPr>
        <c:crossAx val="-1042264512"/>
        <c:crosses val="autoZero"/>
        <c:crossBetween val="midCat"/>
        <c:majorUnit val="20.0"/>
      </c:valAx>
      <c:valAx>
        <c:axId val="-1041934384"/>
        <c:scaling>
          <c:orientation val="minMax"/>
        </c:scaling>
        <c:delete val="1"/>
        <c:axPos val="b"/>
        <c:numFmt formatCode="General" sourceLinked="1"/>
        <c:majorTickMark val="out"/>
        <c:minorTickMark val="none"/>
        <c:tickLblPos val="nextTo"/>
        <c:crossAx val="-1041692576"/>
        <c:crosses val="autoZero"/>
        <c:crossBetween val="midCat"/>
      </c:valAx>
      <c:valAx>
        <c:axId val="-1041692576"/>
        <c:scaling>
          <c:orientation val="minMax"/>
        </c:scaling>
        <c:delete val="0"/>
        <c:axPos val="r"/>
        <c:title>
          <c:tx>
            <c:rich>
              <a:bodyPr rot="5400000" vert="horz"/>
              <a:lstStyle/>
              <a:p>
                <a:pPr>
                  <a:defRPr/>
                </a:pPr>
                <a:r>
                  <a:rPr lang="en-US"/>
                  <a:t>Single carotenoid (mg/L) </a:t>
                </a:r>
              </a:p>
            </c:rich>
          </c:tx>
          <c:layout>
            <c:manualLayout>
              <c:xMode val="edge"/>
              <c:yMode val="edge"/>
              <c:x val="0.890397112860892"/>
              <c:y val="0.138803013398446"/>
            </c:manualLayout>
          </c:layout>
          <c:overlay val="0"/>
        </c:title>
        <c:numFmt formatCode="General" sourceLinked="1"/>
        <c:majorTickMark val="out"/>
        <c:minorTickMark val="none"/>
        <c:tickLblPos val="nextTo"/>
        <c:spPr>
          <a:ln>
            <a:solidFill>
              <a:srgbClr val="FFFFFF"/>
            </a:solidFill>
          </a:ln>
        </c:spPr>
        <c:crossAx val="-1041934384"/>
        <c:crosses val="max"/>
        <c:crossBetween val="midCat"/>
        <c:majorUnit val="10.0"/>
      </c:valAx>
      <c:spPr>
        <a:solidFill>
          <a:srgbClr val="FFFFFF"/>
        </a:solidFill>
      </c:spPr>
    </c:plotArea>
    <c:legend>
      <c:legendPos val="r"/>
      <c:layout>
        <c:manualLayout>
          <c:xMode val="edge"/>
          <c:yMode val="edge"/>
          <c:x val="0.13401968503937"/>
          <c:y val="0.0484463290982038"/>
          <c:w val="0.374549788419305"/>
          <c:h val="0.273810234417721"/>
        </c:manualLayout>
      </c:layout>
      <c:overlay val="0"/>
    </c:legend>
    <c:plotVisOnly val="1"/>
    <c:dispBlanksAs val="gap"/>
    <c:showDLblsOverMax val="0"/>
  </c:chart>
  <c:txPr>
    <a:bodyPr/>
    <a:lstStyle/>
    <a:p>
      <a:pPr>
        <a:defRPr sz="1050">
          <a:solidFill>
            <a:srgbClr val="00003A"/>
          </a:solidFill>
          <a:latin typeface="Arial"/>
          <a:cs typeface="Arial"/>
        </a:defRPr>
      </a:pPr>
      <a:endParaRPr lang="ja-JP"/>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solidFill>
              <a:srgbClr val="008000"/>
            </a:solidFill>
          </c:spPr>
          <c:invertIfNegative val="0"/>
          <c:val>
            <c:numRef>
              <c:f>Sheet1!$I$7:$I$10</c:f>
              <c:numCache>
                <c:formatCode>General</c:formatCode>
                <c:ptCount val="4"/>
                <c:pt idx="0">
                  <c:v>7.75</c:v>
                </c:pt>
                <c:pt idx="1">
                  <c:v>246.8</c:v>
                </c:pt>
                <c:pt idx="2">
                  <c:v>209.96</c:v>
                </c:pt>
                <c:pt idx="3">
                  <c:v>705.79</c:v>
                </c:pt>
              </c:numCache>
            </c:numRef>
          </c:val>
        </c:ser>
        <c:dLbls>
          <c:showLegendKey val="0"/>
          <c:showVal val="0"/>
          <c:showCatName val="0"/>
          <c:showSerName val="0"/>
          <c:showPercent val="0"/>
          <c:showBubbleSize val="0"/>
        </c:dLbls>
        <c:gapWidth val="150"/>
        <c:axId val="-983824144"/>
        <c:axId val="-1435093008"/>
      </c:barChart>
      <c:catAx>
        <c:axId val="-983824144"/>
        <c:scaling>
          <c:orientation val="minMax"/>
        </c:scaling>
        <c:delete val="1"/>
        <c:axPos val="b"/>
        <c:majorTickMark val="out"/>
        <c:minorTickMark val="none"/>
        <c:tickLblPos val="nextTo"/>
        <c:crossAx val="-1435093008"/>
        <c:crosses val="autoZero"/>
        <c:auto val="1"/>
        <c:lblAlgn val="ctr"/>
        <c:lblOffset val="100"/>
        <c:noMultiLvlLbl val="0"/>
      </c:catAx>
      <c:valAx>
        <c:axId val="-1435093008"/>
        <c:scaling>
          <c:orientation val="minMax"/>
        </c:scaling>
        <c:delete val="0"/>
        <c:axPos val="l"/>
        <c:majorGridlines/>
        <c:numFmt formatCode="General" sourceLinked="1"/>
        <c:majorTickMark val="out"/>
        <c:minorTickMark val="none"/>
        <c:tickLblPos val="nextTo"/>
        <c:crossAx val="-983824144"/>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1E720A-6205-0A47-9F1E-3C6F05D0C5A8}" type="doc">
      <dgm:prSet loTypeId="urn:microsoft.com/office/officeart/2005/8/layout/process2" loCatId="" qsTypeId="urn:microsoft.com/office/officeart/2005/8/quickstyle/simple4" qsCatId="simple" csTypeId="urn:microsoft.com/office/officeart/2005/8/colors/accent1_2" csCatId="accent1" phldr="1"/>
      <dgm:spPr/>
    </dgm:pt>
    <dgm:pt modelId="{389E4615-DF49-C242-9839-A28C46C2150E}">
      <dgm:prSet phldrT="[テキスト]" custT="1">
        <dgm:style>
          <a:lnRef idx="2">
            <a:schemeClr val="accent1"/>
          </a:lnRef>
          <a:fillRef idx="1">
            <a:schemeClr val="lt1"/>
          </a:fillRef>
          <a:effectRef idx="0">
            <a:schemeClr val="accent1"/>
          </a:effectRef>
          <a:fontRef idx="minor">
            <a:schemeClr val="dk1"/>
          </a:fontRef>
        </dgm:style>
      </dgm:prSet>
      <dgm:spPr>
        <a:ln/>
      </dgm:spPr>
      <dgm:t>
        <a:bodyPr/>
        <a:lstStyle/>
        <a:p>
          <a:r>
            <a:rPr kumimoji="1" lang="en-US" altLang="ja-JP" sz="1800" b="1" dirty="0" smtClean="0">
              <a:solidFill>
                <a:srgbClr val="000057"/>
              </a:solidFill>
            </a:rPr>
            <a:t>Dried algae</a:t>
          </a:r>
          <a:endParaRPr kumimoji="1" lang="ja-JP" altLang="en-US" sz="1800" b="1" dirty="0">
            <a:solidFill>
              <a:srgbClr val="000057"/>
            </a:solidFill>
          </a:endParaRPr>
        </a:p>
      </dgm:t>
    </dgm:pt>
    <dgm:pt modelId="{DAF9E641-A3FA-B44F-A258-82AE1571BCC0}" type="parTrans" cxnId="{7FF2F6A1-2D20-8748-B7BE-EA7BBB527030}">
      <dgm:prSet/>
      <dgm:spPr/>
      <dgm:t>
        <a:bodyPr/>
        <a:lstStyle/>
        <a:p>
          <a:endParaRPr kumimoji="1" lang="ja-JP" altLang="en-US" sz="1800">
            <a:solidFill>
              <a:schemeClr val="accent5">
                <a:lumMod val="50000"/>
              </a:schemeClr>
            </a:solidFill>
          </a:endParaRPr>
        </a:p>
      </dgm:t>
    </dgm:pt>
    <dgm:pt modelId="{34960B85-E69B-0946-8E79-397DAA206F93}" type="sibTrans" cxnId="{7FF2F6A1-2D20-8748-B7BE-EA7BBB527030}">
      <dgm:prSet custT="1">
        <dgm:style>
          <a:lnRef idx="1">
            <a:schemeClr val="accent1"/>
          </a:lnRef>
          <a:fillRef idx="3">
            <a:schemeClr val="accent1"/>
          </a:fillRef>
          <a:effectRef idx="2">
            <a:schemeClr val="accent1"/>
          </a:effectRef>
          <a:fontRef idx="minor">
            <a:schemeClr val="lt1"/>
          </a:fontRef>
        </dgm:style>
      </dgm:prSet>
      <dgm:spPr/>
      <dgm:t>
        <a:bodyPr/>
        <a:lstStyle/>
        <a:p>
          <a:endParaRPr kumimoji="1" lang="ja-JP" altLang="en-US" sz="1800">
            <a:solidFill>
              <a:schemeClr val="accent5">
                <a:lumMod val="50000"/>
              </a:schemeClr>
            </a:solidFill>
          </a:endParaRPr>
        </a:p>
      </dgm:t>
    </dgm:pt>
    <dgm:pt modelId="{5FADECA0-6D2B-E948-8B07-8DD32260CFE8}">
      <dgm:prSet phldrT="[テキスト]" custT="1">
        <dgm:style>
          <a:lnRef idx="2">
            <a:schemeClr val="accent1"/>
          </a:lnRef>
          <a:fillRef idx="1">
            <a:schemeClr val="lt1"/>
          </a:fillRef>
          <a:effectRef idx="0">
            <a:schemeClr val="accent1"/>
          </a:effectRef>
          <a:fontRef idx="minor">
            <a:schemeClr val="dk1"/>
          </a:fontRef>
        </dgm:style>
      </dgm:prSet>
      <dgm:spPr>
        <a:ln/>
      </dgm:spPr>
      <dgm:t>
        <a:bodyPr/>
        <a:lstStyle/>
        <a:p>
          <a:r>
            <a:rPr kumimoji="1" lang="en-US" altLang="ja-JP" sz="1800" b="1" dirty="0" smtClean="0">
              <a:solidFill>
                <a:srgbClr val="000057"/>
              </a:solidFill>
            </a:rPr>
            <a:t>Mannitol</a:t>
          </a:r>
          <a:endParaRPr kumimoji="1" lang="ja-JP" altLang="en-US" sz="1800" b="1" dirty="0">
            <a:solidFill>
              <a:srgbClr val="000057"/>
            </a:solidFill>
          </a:endParaRPr>
        </a:p>
      </dgm:t>
    </dgm:pt>
    <dgm:pt modelId="{EEEE2068-110F-3E40-801C-91E720AFD665}" type="parTrans" cxnId="{E8FDE0C2-C71A-5B44-A643-40E469768D23}">
      <dgm:prSet/>
      <dgm:spPr/>
      <dgm:t>
        <a:bodyPr/>
        <a:lstStyle/>
        <a:p>
          <a:endParaRPr kumimoji="1" lang="ja-JP" altLang="en-US" sz="1800">
            <a:solidFill>
              <a:schemeClr val="accent5">
                <a:lumMod val="50000"/>
              </a:schemeClr>
            </a:solidFill>
          </a:endParaRPr>
        </a:p>
      </dgm:t>
    </dgm:pt>
    <dgm:pt modelId="{443B33CC-CD3B-294A-8654-47ABFA63FC1C}" type="sibTrans" cxnId="{E8FDE0C2-C71A-5B44-A643-40E469768D23}">
      <dgm:prSet custT="1">
        <dgm:style>
          <a:lnRef idx="1">
            <a:schemeClr val="accent1"/>
          </a:lnRef>
          <a:fillRef idx="3">
            <a:schemeClr val="accent1"/>
          </a:fillRef>
          <a:effectRef idx="2">
            <a:schemeClr val="accent1"/>
          </a:effectRef>
          <a:fontRef idx="minor">
            <a:schemeClr val="lt1"/>
          </a:fontRef>
        </dgm:style>
      </dgm:prSet>
      <dgm:spPr/>
      <dgm:t>
        <a:bodyPr/>
        <a:lstStyle/>
        <a:p>
          <a:endParaRPr kumimoji="1" lang="ja-JP" altLang="en-US" sz="1800">
            <a:solidFill>
              <a:schemeClr val="accent5">
                <a:lumMod val="50000"/>
              </a:schemeClr>
            </a:solidFill>
          </a:endParaRPr>
        </a:p>
      </dgm:t>
    </dgm:pt>
    <dgm:pt modelId="{3D894502-64F6-3F42-BD04-1DDF3B0C7D95}">
      <dgm:prSet phldrT="[テキスト]" custT="1">
        <dgm:style>
          <a:lnRef idx="2">
            <a:schemeClr val="accent1"/>
          </a:lnRef>
          <a:fillRef idx="1">
            <a:schemeClr val="lt1"/>
          </a:fillRef>
          <a:effectRef idx="0">
            <a:schemeClr val="accent1"/>
          </a:effectRef>
          <a:fontRef idx="minor">
            <a:schemeClr val="dk1"/>
          </a:fontRef>
        </dgm:style>
      </dgm:prSet>
      <dgm:spPr>
        <a:ln/>
      </dgm:spPr>
      <dgm:t>
        <a:bodyPr/>
        <a:lstStyle/>
        <a:p>
          <a:r>
            <a:rPr kumimoji="1" lang="en-US" altLang="ja-JP" sz="1800" b="1" dirty="0" smtClean="0">
              <a:solidFill>
                <a:srgbClr val="FF0000"/>
              </a:solidFill>
            </a:rPr>
            <a:t>Fructose</a:t>
          </a:r>
          <a:endParaRPr kumimoji="1" lang="ja-JP" altLang="en-US" sz="1800" b="1" dirty="0">
            <a:solidFill>
              <a:srgbClr val="FF0000"/>
            </a:solidFill>
          </a:endParaRPr>
        </a:p>
      </dgm:t>
    </dgm:pt>
    <dgm:pt modelId="{281EB0E8-EB79-A441-B310-569D8D3E1E47}" type="parTrans" cxnId="{2364B9C0-EF71-CE40-A900-EB68BD9F0B93}">
      <dgm:prSet/>
      <dgm:spPr/>
      <dgm:t>
        <a:bodyPr/>
        <a:lstStyle/>
        <a:p>
          <a:endParaRPr kumimoji="1" lang="ja-JP" altLang="en-US" sz="1800">
            <a:solidFill>
              <a:schemeClr val="accent5">
                <a:lumMod val="50000"/>
              </a:schemeClr>
            </a:solidFill>
          </a:endParaRPr>
        </a:p>
      </dgm:t>
    </dgm:pt>
    <dgm:pt modelId="{9E955EFA-7D95-5941-9FB7-B0D4C3277CB0}" type="sibTrans" cxnId="{2364B9C0-EF71-CE40-A900-EB68BD9F0B93}">
      <dgm:prSet>
        <dgm:style>
          <a:lnRef idx="1">
            <a:schemeClr val="accent1"/>
          </a:lnRef>
          <a:fillRef idx="3">
            <a:schemeClr val="accent1"/>
          </a:fillRef>
          <a:effectRef idx="2">
            <a:schemeClr val="accent1"/>
          </a:effectRef>
          <a:fontRef idx="minor">
            <a:schemeClr val="lt1"/>
          </a:fontRef>
        </dgm:style>
      </dgm:prSet>
      <dgm:spPr/>
      <dgm:t>
        <a:bodyPr/>
        <a:lstStyle/>
        <a:p>
          <a:endParaRPr kumimoji="1" lang="ja-JP" altLang="en-US" sz="1800">
            <a:solidFill>
              <a:schemeClr val="accent5">
                <a:lumMod val="50000"/>
              </a:schemeClr>
            </a:solidFill>
          </a:endParaRPr>
        </a:p>
      </dgm:t>
    </dgm:pt>
    <dgm:pt modelId="{B2454455-E6C3-CF4A-B9A0-7BF54AFDC6C8}">
      <dgm:prSet>
        <dgm:style>
          <a:lnRef idx="2">
            <a:schemeClr val="accent1"/>
          </a:lnRef>
          <a:fillRef idx="1">
            <a:schemeClr val="lt1"/>
          </a:fillRef>
          <a:effectRef idx="0">
            <a:schemeClr val="accent1"/>
          </a:effectRef>
          <a:fontRef idx="minor">
            <a:schemeClr val="dk1"/>
          </a:fontRef>
        </dgm:style>
      </dgm:prSet>
      <dgm:spPr>
        <a:ln/>
      </dgm:spPr>
      <dgm:t>
        <a:bodyPr/>
        <a:lstStyle/>
        <a:p>
          <a:r>
            <a:rPr kumimoji="1" lang="en-US" altLang="ja-JP" b="1" dirty="0" smtClean="0">
              <a:solidFill>
                <a:srgbClr val="000057"/>
              </a:solidFill>
            </a:rPr>
            <a:t>EPA, DHA</a:t>
          </a:r>
          <a:endParaRPr kumimoji="1" lang="ja-JP" altLang="en-US" b="1" dirty="0">
            <a:solidFill>
              <a:srgbClr val="000057"/>
            </a:solidFill>
          </a:endParaRPr>
        </a:p>
        <a:p>
          <a:r>
            <a:rPr kumimoji="1" lang="en-US" altLang="ja-JP" b="1" dirty="0" err="1" smtClean="0">
              <a:solidFill>
                <a:srgbClr val="000057"/>
              </a:solidFill>
            </a:rPr>
            <a:t>Astaxanthin</a:t>
          </a:r>
          <a:endParaRPr kumimoji="1" lang="ja-JP" altLang="en-US" b="1" dirty="0" smtClean="0">
            <a:solidFill>
              <a:srgbClr val="000057"/>
            </a:solidFill>
          </a:endParaRPr>
        </a:p>
        <a:p>
          <a:r>
            <a:rPr kumimoji="1" lang="en-US" altLang="ja-JP" b="1" dirty="0" err="1" smtClean="0">
              <a:solidFill>
                <a:srgbClr val="000057"/>
              </a:solidFill>
            </a:rPr>
            <a:t>Squarene</a:t>
          </a:r>
          <a:endParaRPr kumimoji="1" lang="ja-JP" altLang="en-US" b="1" dirty="0">
            <a:solidFill>
              <a:srgbClr val="000057"/>
            </a:solidFill>
          </a:endParaRPr>
        </a:p>
      </dgm:t>
    </dgm:pt>
    <dgm:pt modelId="{31C7F6EA-6165-B245-8298-2ACA69BA2F23}" type="parTrans" cxnId="{DF845E22-8A37-A543-AD1D-2C9E37C613F1}">
      <dgm:prSet/>
      <dgm:spPr/>
      <dgm:t>
        <a:bodyPr/>
        <a:lstStyle/>
        <a:p>
          <a:endParaRPr kumimoji="1" lang="ja-JP" altLang="en-US">
            <a:solidFill>
              <a:schemeClr val="accent5">
                <a:lumMod val="50000"/>
              </a:schemeClr>
            </a:solidFill>
          </a:endParaRPr>
        </a:p>
      </dgm:t>
    </dgm:pt>
    <dgm:pt modelId="{C2DF5A34-45D6-244A-8842-392D5D55C5BE}" type="sibTrans" cxnId="{DF845E22-8A37-A543-AD1D-2C9E37C613F1}">
      <dgm:prSet/>
      <dgm:spPr/>
      <dgm:t>
        <a:bodyPr/>
        <a:lstStyle/>
        <a:p>
          <a:endParaRPr kumimoji="1" lang="ja-JP" altLang="en-US">
            <a:solidFill>
              <a:schemeClr val="accent5">
                <a:lumMod val="50000"/>
              </a:schemeClr>
            </a:solidFill>
          </a:endParaRPr>
        </a:p>
      </dgm:t>
    </dgm:pt>
    <dgm:pt modelId="{D6FF2118-05B4-0B43-98B1-3024A3D72F7A}" type="pres">
      <dgm:prSet presAssocID="{301E720A-6205-0A47-9F1E-3C6F05D0C5A8}" presName="linearFlow" presStyleCnt="0">
        <dgm:presLayoutVars>
          <dgm:resizeHandles val="exact"/>
        </dgm:presLayoutVars>
      </dgm:prSet>
      <dgm:spPr/>
    </dgm:pt>
    <dgm:pt modelId="{8B162D46-FEBF-FE43-8DCD-E3EFB7B23B31}" type="pres">
      <dgm:prSet presAssocID="{389E4615-DF49-C242-9839-A28C46C2150E}" presName="node" presStyleLbl="node1" presStyleIdx="0" presStyleCnt="4" custScaleY="43398">
        <dgm:presLayoutVars>
          <dgm:bulletEnabled val="1"/>
        </dgm:presLayoutVars>
      </dgm:prSet>
      <dgm:spPr/>
      <dgm:t>
        <a:bodyPr/>
        <a:lstStyle/>
        <a:p>
          <a:endParaRPr kumimoji="1" lang="ja-JP" altLang="en-US"/>
        </a:p>
      </dgm:t>
    </dgm:pt>
    <dgm:pt modelId="{F5B65C43-062B-464A-981D-4FEE26F6D509}" type="pres">
      <dgm:prSet presAssocID="{34960B85-E69B-0946-8E79-397DAA206F93}" presName="sibTrans" presStyleLbl="sibTrans2D1" presStyleIdx="0" presStyleCnt="3" custLinFactNeighborX="0" custLinFactNeighborY="-10214"/>
      <dgm:spPr/>
      <dgm:t>
        <a:bodyPr/>
        <a:lstStyle/>
        <a:p>
          <a:endParaRPr kumimoji="1" lang="ja-JP" altLang="en-US"/>
        </a:p>
      </dgm:t>
    </dgm:pt>
    <dgm:pt modelId="{DDDE3389-CC7F-2642-A2D1-D1068CF4D2E1}" type="pres">
      <dgm:prSet presAssocID="{34960B85-E69B-0946-8E79-397DAA206F93}" presName="connectorText" presStyleLbl="sibTrans2D1" presStyleIdx="0" presStyleCnt="3"/>
      <dgm:spPr/>
      <dgm:t>
        <a:bodyPr/>
        <a:lstStyle/>
        <a:p>
          <a:endParaRPr kumimoji="1" lang="ja-JP" altLang="en-US"/>
        </a:p>
      </dgm:t>
    </dgm:pt>
    <dgm:pt modelId="{7DC9084A-4954-2C49-A1F1-AEB0C3C3A353}" type="pres">
      <dgm:prSet presAssocID="{5FADECA0-6D2B-E948-8B07-8DD32260CFE8}" presName="node" presStyleLbl="node1" presStyleIdx="1" presStyleCnt="4" custScaleY="41328" custLinFactNeighborY="-13194">
        <dgm:presLayoutVars>
          <dgm:bulletEnabled val="1"/>
        </dgm:presLayoutVars>
      </dgm:prSet>
      <dgm:spPr/>
      <dgm:t>
        <a:bodyPr/>
        <a:lstStyle/>
        <a:p>
          <a:endParaRPr kumimoji="1" lang="ja-JP" altLang="en-US"/>
        </a:p>
      </dgm:t>
    </dgm:pt>
    <dgm:pt modelId="{C36F6C01-4636-474D-93B8-A672DCB5AC8D}" type="pres">
      <dgm:prSet presAssocID="{443B33CC-CD3B-294A-8654-47ABFA63FC1C}" presName="sibTrans" presStyleLbl="sibTrans2D1" presStyleIdx="1" presStyleCnt="3"/>
      <dgm:spPr/>
      <dgm:t>
        <a:bodyPr/>
        <a:lstStyle/>
        <a:p>
          <a:endParaRPr kumimoji="1" lang="ja-JP" altLang="en-US"/>
        </a:p>
      </dgm:t>
    </dgm:pt>
    <dgm:pt modelId="{A4795995-C927-464B-B157-B272279A43BB}" type="pres">
      <dgm:prSet presAssocID="{443B33CC-CD3B-294A-8654-47ABFA63FC1C}" presName="connectorText" presStyleLbl="sibTrans2D1" presStyleIdx="1" presStyleCnt="3"/>
      <dgm:spPr/>
      <dgm:t>
        <a:bodyPr/>
        <a:lstStyle/>
        <a:p>
          <a:endParaRPr kumimoji="1" lang="ja-JP" altLang="en-US"/>
        </a:p>
      </dgm:t>
    </dgm:pt>
    <dgm:pt modelId="{D2345668-1C8C-0941-92BC-72683E18DC84}" type="pres">
      <dgm:prSet presAssocID="{3D894502-64F6-3F42-BD04-1DDF3B0C7D95}" presName="node" presStyleLbl="node1" presStyleIdx="2" presStyleCnt="4" custScaleY="42422" custLinFactNeighborY="-33718">
        <dgm:presLayoutVars>
          <dgm:bulletEnabled val="1"/>
        </dgm:presLayoutVars>
      </dgm:prSet>
      <dgm:spPr/>
      <dgm:t>
        <a:bodyPr/>
        <a:lstStyle/>
        <a:p>
          <a:endParaRPr kumimoji="1" lang="ja-JP" altLang="en-US"/>
        </a:p>
      </dgm:t>
    </dgm:pt>
    <dgm:pt modelId="{DEBA0D39-DFD9-CE4C-B13A-DAE384271FAE}" type="pres">
      <dgm:prSet presAssocID="{9E955EFA-7D95-5941-9FB7-B0D4C3277CB0}" presName="sibTrans" presStyleLbl="sibTrans2D1" presStyleIdx="2" presStyleCnt="3" custScaleX="100195"/>
      <dgm:spPr/>
      <dgm:t>
        <a:bodyPr/>
        <a:lstStyle/>
        <a:p>
          <a:endParaRPr kumimoji="1" lang="ja-JP" altLang="en-US"/>
        </a:p>
      </dgm:t>
    </dgm:pt>
    <dgm:pt modelId="{8B727856-3634-9146-AB11-981C8787735F}" type="pres">
      <dgm:prSet presAssocID="{9E955EFA-7D95-5941-9FB7-B0D4C3277CB0}" presName="connectorText" presStyleLbl="sibTrans2D1" presStyleIdx="2" presStyleCnt="3"/>
      <dgm:spPr/>
      <dgm:t>
        <a:bodyPr/>
        <a:lstStyle/>
        <a:p>
          <a:endParaRPr kumimoji="1" lang="ja-JP" altLang="en-US"/>
        </a:p>
      </dgm:t>
    </dgm:pt>
    <dgm:pt modelId="{F6417E2C-24A0-1D4C-8B48-6D35FB36CAE5}" type="pres">
      <dgm:prSet presAssocID="{B2454455-E6C3-CF4A-B9A0-7BF54AFDC6C8}" presName="node" presStyleLbl="node1" presStyleIdx="3" presStyleCnt="4" custScaleY="96348">
        <dgm:presLayoutVars>
          <dgm:bulletEnabled val="1"/>
        </dgm:presLayoutVars>
      </dgm:prSet>
      <dgm:spPr/>
      <dgm:t>
        <a:bodyPr/>
        <a:lstStyle/>
        <a:p>
          <a:endParaRPr kumimoji="1" lang="ja-JP" altLang="en-US"/>
        </a:p>
      </dgm:t>
    </dgm:pt>
  </dgm:ptLst>
  <dgm:cxnLst>
    <dgm:cxn modelId="{7FF2F6A1-2D20-8748-B7BE-EA7BBB527030}" srcId="{301E720A-6205-0A47-9F1E-3C6F05D0C5A8}" destId="{389E4615-DF49-C242-9839-A28C46C2150E}" srcOrd="0" destOrd="0" parTransId="{DAF9E641-A3FA-B44F-A258-82AE1571BCC0}" sibTransId="{34960B85-E69B-0946-8E79-397DAA206F93}"/>
    <dgm:cxn modelId="{DF845E22-8A37-A543-AD1D-2C9E37C613F1}" srcId="{301E720A-6205-0A47-9F1E-3C6F05D0C5A8}" destId="{B2454455-E6C3-CF4A-B9A0-7BF54AFDC6C8}" srcOrd="3" destOrd="0" parTransId="{31C7F6EA-6165-B245-8298-2ACA69BA2F23}" sibTransId="{C2DF5A34-45D6-244A-8842-392D5D55C5BE}"/>
    <dgm:cxn modelId="{26022477-10A9-2547-A872-A2F0280B374E}" type="presOf" srcId="{389E4615-DF49-C242-9839-A28C46C2150E}" destId="{8B162D46-FEBF-FE43-8DCD-E3EFB7B23B31}" srcOrd="0" destOrd="0" presId="urn:microsoft.com/office/officeart/2005/8/layout/process2"/>
    <dgm:cxn modelId="{E09A24B9-6004-464C-8789-C7E388715DFA}" type="presOf" srcId="{B2454455-E6C3-CF4A-B9A0-7BF54AFDC6C8}" destId="{F6417E2C-24A0-1D4C-8B48-6D35FB36CAE5}" srcOrd="0" destOrd="0" presId="urn:microsoft.com/office/officeart/2005/8/layout/process2"/>
    <dgm:cxn modelId="{C12C7DAA-B1AE-9043-A03E-15F986CE1BDF}" type="presOf" srcId="{34960B85-E69B-0946-8E79-397DAA206F93}" destId="{DDDE3389-CC7F-2642-A2D1-D1068CF4D2E1}" srcOrd="1" destOrd="0" presId="urn:microsoft.com/office/officeart/2005/8/layout/process2"/>
    <dgm:cxn modelId="{834D5F29-348F-1D46-A002-A2A7FE81176F}" type="presOf" srcId="{301E720A-6205-0A47-9F1E-3C6F05D0C5A8}" destId="{D6FF2118-05B4-0B43-98B1-3024A3D72F7A}" srcOrd="0" destOrd="0" presId="urn:microsoft.com/office/officeart/2005/8/layout/process2"/>
    <dgm:cxn modelId="{3F8FF609-A4EB-064A-8291-ADBF0C78F127}" type="presOf" srcId="{34960B85-E69B-0946-8E79-397DAA206F93}" destId="{F5B65C43-062B-464A-981D-4FEE26F6D509}" srcOrd="0" destOrd="0" presId="urn:microsoft.com/office/officeart/2005/8/layout/process2"/>
    <dgm:cxn modelId="{9DB20811-269A-6E44-818F-EDE1B734A696}" type="presOf" srcId="{9E955EFA-7D95-5941-9FB7-B0D4C3277CB0}" destId="{DEBA0D39-DFD9-CE4C-B13A-DAE384271FAE}" srcOrd="0" destOrd="0" presId="urn:microsoft.com/office/officeart/2005/8/layout/process2"/>
    <dgm:cxn modelId="{271C0C1A-DB9A-654D-A549-6D2CD393724B}" type="presOf" srcId="{5FADECA0-6D2B-E948-8B07-8DD32260CFE8}" destId="{7DC9084A-4954-2C49-A1F1-AEB0C3C3A353}" srcOrd="0" destOrd="0" presId="urn:microsoft.com/office/officeart/2005/8/layout/process2"/>
    <dgm:cxn modelId="{E8FDE0C2-C71A-5B44-A643-40E469768D23}" srcId="{301E720A-6205-0A47-9F1E-3C6F05D0C5A8}" destId="{5FADECA0-6D2B-E948-8B07-8DD32260CFE8}" srcOrd="1" destOrd="0" parTransId="{EEEE2068-110F-3E40-801C-91E720AFD665}" sibTransId="{443B33CC-CD3B-294A-8654-47ABFA63FC1C}"/>
    <dgm:cxn modelId="{BAF584BF-E6CF-804E-808D-624A772AAF33}" type="presOf" srcId="{443B33CC-CD3B-294A-8654-47ABFA63FC1C}" destId="{A4795995-C927-464B-B157-B272279A43BB}" srcOrd="1" destOrd="0" presId="urn:microsoft.com/office/officeart/2005/8/layout/process2"/>
    <dgm:cxn modelId="{84A2D0CE-1DE1-0441-A0B4-625ACE46D6C2}" type="presOf" srcId="{3D894502-64F6-3F42-BD04-1DDF3B0C7D95}" destId="{D2345668-1C8C-0941-92BC-72683E18DC84}" srcOrd="0" destOrd="0" presId="urn:microsoft.com/office/officeart/2005/8/layout/process2"/>
    <dgm:cxn modelId="{2364B9C0-EF71-CE40-A900-EB68BD9F0B93}" srcId="{301E720A-6205-0A47-9F1E-3C6F05D0C5A8}" destId="{3D894502-64F6-3F42-BD04-1DDF3B0C7D95}" srcOrd="2" destOrd="0" parTransId="{281EB0E8-EB79-A441-B310-569D8D3E1E47}" sibTransId="{9E955EFA-7D95-5941-9FB7-B0D4C3277CB0}"/>
    <dgm:cxn modelId="{34015C9E-E2B5-1E42-B84C-469974A2F713}" type="presOf" srcId="{443B33CC-CD3B-294A-8654-47ABFA63FC1C}" destId="{C36F6C01-4636-474D-93B8-A672DCB5AC8D}" srcOrd="0" destOrd="0" presId="urn:microsoft.com/office/officeart/2005/8/layout/process2"/>
    <dgm:cxn modelId="{8CF22E44-680A-184E-A355-E81DC9EB7954}" type="presOf" srcId="{9E955EFA-7D95-5941-9FB7-B0D4C3277CB0}" destId="{8B727856-3634-9146-AB11-981C8787735F}" srcOrd="1" destOrd="0" presId="urn:microsoft.com/office/officeart/2005/8/layout/process2"/>
    <dgm:cxn modelId="{75411CA8-4DE3-7445-AB8C-9F5124619BDE}" type="presParOf" srcId="{D6FF2118-05B4-0B43-98B1-3024A3D72F7A}" destId="{8B162D46-FEBF-FE43-8DCD-E3EFB7B23B31}" srcOrd="0" destOrd="0" presId="urn:microsoft.com/office/officeart/2005/8/layout/process2"/>
    <dgm:cxn modelId="{84ECB523-4C94-BE45-97E4-E3E41972DA0F}" type="presParOf" srcId="{D6FF2118-05B4-0B43-98B1-3024A3D72F7A}" destId="{F5B65C43-062B-464A-981D-4FEE26F6D509}" srcOrd="1" destOrd="0" presId="urn:microsoft.com/office/officeart/2005/8/layout/process2"/>
    <dgm:cxn modelId="{97481B84-985B-2E41-A10E-ECCB09CCE2D5}" type="presParOf" srcId="{F5B65C43-062B-464A-981D-4FEE26F6D509}" destId="{DDDE3389-CC7F-2642-A2D1-D1068CF4D2E1}" srcOrd="0" destOrd="0" presId="urn:microsoft.com/office/officeart/2005/8/layout/process2"/>
    <dgm:cxn modelId="{26491319-4D5C-6E44-B81B-64639D77F1DA}" type="presParOf" srcId="{D6FF2118-05B4-0B43-98B1-3024A3D72F7A}" destId="{7DC9084A-4954-2C49-A1F1-AEB0C3C3A353}" srcOrd="2" destOrd="0" presId="urn:microsoft.com/office/officeart/2005/8/layout/process2"/>
    <dgm:cxn modelId="{597A9445-7675-7247-8477-9D96058B8557}" type="presParOf" srcId="{D6FF2118-05B4-0B43-98B1-3024A3D72F7A}" destId="{C36F6C01-4636-474D-93B8-A672DCB5AC8D}" srcOrd="3" destOrd="0" presId="urn:microsoft.com/office/officeart/2005/8/layout/process2"/>
    <dgm:cxn modelId="{47CD368C-7CC6-4143-900C-8B02B4831C62}" type="presParOf" srcId="{C36F6C01-4636-474D-93B8-A672DCB5AC8D}" destId="{A4795995-C927-464B-B157-B272279A43BB}" srcOrd="0" destOrd="0" presId="urn:microsoft.com/office/officeart/2005/8/layout/process2"/>
    <dgm:cxn modelId="{18B18687-22D4-0C48-9A98-F75944F1E507}" type="presParOf" srcId="{D6FF2118-05B4-0B43-98B1-3024A3D72F7A}" destId="{D2345668-1C8C-0941-92BC-72683E18DC84}" srcOrd="4" destOrd="0" presId="urn:microsoft.com/office/officeart/2005/8/layout/process2"/>
    <dgm:cxn modelId="{469D8D96-82C3-C647-B894-C76DCF6C53C3}" type="presParOf" srcId="{D6FF2118-05B4-0B43-98B1-3024A3D72F7A}" destId="{DEBA0D39-DFD9-CE4C-B13A-DAE384271FAE}" srcOrd="5" destOrd="0" presId="urn:microsoft.com/office/officeart/2005/8/layout/process2"/>
    <dgm:cxn modelId="{8A119373-0084-A94A-9067-D931D908AD67}" type="presParOf" srcId="{DEBA0D39-DFD9-CE4C-B13A-DAE384271FAE}" destId="{8B727856-3634-9146-AB11-981C8787735F}" srcOrd="0" destOrd="0" presId="urn:microsoft.com/office/officeart/2005/8/layout/process2"/>
    <dgm:cxn modelId="{F36BF334-114A-DD4E-9455-B020B03C0EFB}" type="presParOf" srcId="{D6FF2118-05B4-0B43-98B1-3024A3D72F7A}" destId="{F6417E2C-24A0-1D4C-8B48-6D35FB36CAE5}" srcOrd="6"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162D46-FEBF-FE43-8DCD-E3EFB7B23B31}">
      <dsp:nvSpPr>
        <dsp:cNvPr id="0" name=""/>
        <dsp:cNvSpPr/>
      </dsp:nvSpPr>
      <dsp:spPr>
        <a:xfrm>
          <a:off x="0" y="1347"/>
          <a:ext cx="2100691" cy="515999"/>
        </a:xfrm>
        <a:prstGeom prst="roundRect">
          <a:avLst>
            <a:gd name="adj" fmla="val 10000"/>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kumimoji="1" lang="en-US" altLang="ja-JP" sz="1800" b="1" kern="1200" dirty="0" smtClean="0">
              <a:solidFill>
                <a:srgbClr val="000057"/>
              </a:solidFill>
            </a:rPr>
            <a:t>Dried algae</a:t>
          </a:r>
          <a:endParaRPr kumimoji="1" lang="ja-JP" altLang="en-US" sz="1800" b="1" kern="1200" dirty="0">
            <a:solidFill>
              <a:srgbClr val="000057"/>
            </a:solidFill>
          </a:endParaRPr>
        </a:p>
      </dsp:txBody>
      <dsp:txXfrm>
        <a:off x="15113" y="16460"/>
        <a:ext cx="2070465" cy="485773"/>
      </dsp:txXfrm>
    </dsp:sp>
    <dsp:sp modelId="{F5B65C43-062B-464A-981D-4FEE26F6D509}">
      <dsp:nvSpPr>
        <dsp:cNvPr id="0" name=""/>
        <dsp:cNvSpPr/>
      </dsp:nvSpPr>
      <dsp:spPr>
        <a:xfrm rot="5400000">
          <a:off x="856823" y="453203"/>
          <a:ext cx="387044" cy="535047"/>
        </a:xfrm>
        <a:prstGeom prst="rightArrow">
          <a:avLst>
            <a:gd name="adj1" fmla="val 60000"/>
            <a:gd name="adj2" fmla="val 50000"/>
          </a:avLst>
        </a:prstGeom>
        <a:gradFill rotWithShape="1">
          <a:gsLst>
            <a:gs pos="0">
              <a:schemeClr val="accent1">
                <a:tint val="100000"/>
                <a:shade val="100000"/>
                <a:satMod val="130000"/>
              </a:schemeClr>
            </a:gs>
            <a:gs pos="100000">
              <a:schemeClr val="accent1">
                <a:tint val="50000"/>
                <a:shade val="100000"/>
                <a:satMod val="350000"/>
              </a:schemeClr>
            </a:gs>
          </a:gsLst>
          <a:lin ang="16200000" scaled="0"/>
        </a:gra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kumimoji="1" lang="ja-JP" altLang="en-US" sz="1800" kern="1200">
            <a:solidFill>
              <a:schemeClr val="accent5">
                <a:lumMod val="50000"/>
              </a:schemeClr>
            </a:solidFill>
          </a:endParaRPr>
        </a:p>
      </dsp:txBody>
      <dsp:txXfrm rot="-5400000">
        <a:off x="889831" y="527205"/>
        <a:ext cx="321029" cy="270931"/>
      </dsp:txXfrm>
    </dsp:sp>
    <dsp:sp modelId="{7DC9084A-4954-2C49-A1F1-AEB0C3C3A353}">
      <dsp:nvSpPr>
        <dsp:cNvPr id="0" name=""/>
        <dsp:cNvSpPr/>
      </dsp:nvSpPr>
      <dsp:spPr>
        <a:xfrm>
          <a:off x="0" y="1033406"/>
          <a:ext cx="2100691" cy="491387"/>
        </a:xfrm>
        <a:prstGeom prst="roundRect">
          <a:avLst>
            <a:gd name="adj" fmla="val 10000"/>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kumimoji="1" lang="en-US" altLang="ja-JP" sz="1800" b="1" kern="1200" dirty="0" smtClean="0">
              <a:solidFill>
                <a:srgbClr val="000057"/>
              </a:solidFill>
            </a:rPr>
            <a:t>Mannitol</a:t>
          </a:r>
          <a:endParaRPr kumimoji="1" lang="ja-JP" altLang="en-US" sz="1800" b="1" kern="1200" dirty="0">
            <a:solidFill>
              <a:srgbClr val="000057"/>
            </a:solidFill>
          </a:endParaRPr>
        </a:p>
      </dsp:txBody>
      <dsp:txXfrm>
        <a:off x="14392" y="1047798"/>
        <a:ext cx="2071907" cy="462603"/>
      </dsp:txXfrm>
    </dsp:sp>
    <dsp:sp modelId="{C36F6C01-4636-474D-93B8-A672DCB5AC8D}">
      <dsp:nvSpPr>
        <dsp:cNvPr id="0" name=""/>
        <dsp:cNvSpPr/>
      </dsp:nvSpPr>
      <dsp:spPr>
        <a:xfrm rot="5400000">
          <a:off x="873164" y="1493511"/>
          <a:ext cx="354361" cy="535047"/>
        </a:xfrm>
        <a:prstGeom prst="rightArrow">
          <a:avLst>
            <a:gd name="adj1" fmla="val 60000"/>
            <a:gd name="adj2" fmla="val 50000"/>
          </a:avLst>
        </a:prstGeom>
        <a:gradFill rotWithShape="1">
          <a:gsLst>
            <a:gs pos="0">
              <a:schemeClr val="accent1">
                <a:tint val="100000"/>
                <a:shade val="100000"/>
                <a:satMod val="130000"/>
              </a:schemeClr>
            </a:gs>
            <a:gs pos="100000">
              <a:schemeClr val="accent1">
                <a:tint val="50000"/>
                <a:shade val="100000"/>
                <a:satMod val="350000"/>
              </a:schemeClr>
            </a:gs>
          </a:gsLst>
          <a:lin ang="16200000" scaled="0"/>
        </a:gra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kumimoji="1" lang="ja-JP" altLang="en-US" sz="1800" kern="1200">
            <a:solidFill>
              <a:schemeClr val="accent5">
                <a:lumMod val="50000"/>
              </a:schemeClr>
            </a:solidFill>
          </a:endParaRPr>
        </a:p>
      </dsp:txBody>
      <dsp:txXfrm rot="-5400000">
        <a:off x="889830" y="1583854"/>
        <a:ext cx="321029" cy="248053"/>
      </dsp:txXfrm>
    </dsp:sp>
    <dsp:sp modelId="{D2345668-1C8C-0941-92BC-72683E18DC84}">
      <dsp:nvSpPr>
        <dsp:cNvPr id="0" name=""/>
        <dsp:cNvSpPr/>
      </dsp:nvSpPr>
      <dsp:spPr>
        <a:xfrm>
          <a:off x="0" y="1997276"/>
          <a:ext cx="2100691" cy="504395"/>
        </a:xfrm>
        <a:prstGeom prst="roundRect">
          <a:avLst>
            <a:gd name="adj" fmla="val 10000"/>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kumimoji="1" lang="en-US" altLang="ja-JP" sz="1800" b="1" kern="1200" dirty="0" smtClean="0">
              <a:solidFill>
                <a:srgbClr val="FF0000"/>
              </a:solidFill>
            </a:rPr>
            <a:t>Fructose</a:t>
          </a:r>
          <a:endParaRPr kumimoji="1" lang="ja-JP" altLang="en-US" sz="1800" b="1" kern="1200" dirty="0">
            <a:solidFill>
              <a:srgbClr val="FF0000"/>
            </a:solidFill>
          </a:endParaRPr>
        </a:p>
      </dsp:txBody>
      <dsp:txXfrm>
        <a:off x="14773" y="2012049"/>
        <a:ext cx="2071145" cy="474849"/>
      </dsp:txXfrm>
    </dsp:sp>
    <dsp:sp modelId="{DEBA0D39-DFD9-CE4C-B13A-DAE384271FAE}">
      <dsp:nvSpPr>
        <dsp:cNvPr id="0" name=""/>
        <dsp:cNvSpPr/>
      </dsp:nvSpPr>
      <dsp:spPr>
        <a:xfrm rot="5400000">
          <a:off x="751658" y="2631622"/>
          <a:ext cx="597374" cy="535047"/>
        </a:xfrm>
        <a:prstGeom prst="rightArrow">
          <a:avLst>
            <a:gd name="adj1" fmla="val 60000"/>
            <a:gd name="adj2" fmla="val 50000"/>
          </a:avLst>
        </a:prstGeom>
        <a:gradFill rotWithShape="1">
          <a:gsLst>
            <a:gs pos="0">
              <a:schemeClr val="accent1">
                <a:tint val="100000"/>
                <a:shade val="100000"/>
                <a:satMod val="130000"/>
              </a:schemeClr>
            </a:gs>
            <a:gs pos="100000">
              <a:schemeClr val="accent1">
                <a:tint val="50000"/>
                <a:shade val="100000"/>
                <a:satMod val="350000"/>
              </a:schemeClr>
            </a:gs>
          </a:gsLst>
          <a:lin ang="16200000" scaled="0"/>
        </a:gra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kumimoji="1" lang="ja-JP" altLang="en-US" sz="1400" kern="1200">
            <a:solidFill>
              <a:schemeClr val="accent5">
                <a:lumMod val="50000"/>
              </a:schemeClr>
            </a:solidFill>
          </a:endParaRPr>
        </a:p>
      </dsp:txBody>
      <dsp:txXfrm rot="-5400000">
        <a:off x="889830" y="2600459"/>
        <a:ext cx="321029" cy="436860"/>
      </dsp:txXfrm>
    </dsp:sp>
    <dsp:sp modelId="{F6417E2C-24A0-1D4C-8B48-6D35FB36CAE5}">
      <dsp:nvSpPr>
        <dsp:cNvPr id="0" name=""/>
        <dsp:cNvSpPr/>
      </dsp:nvSpPr>
      <dsp:spPr>
        <a:xfrm>
          <a:off x="0" y="3296621"/>
          <a:ext cx="2100691" cy="1145572"/>
        </a:xfrm>
        <a:prstGeom prst="roundRect">
          <a:avLst>
            <a:gd name="adj" fmla="val 10000"/>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kumimoji="1" lang="en-US" altLang="ja-JP" sz="1800" b="1" kern="1200" dirty="0" smtClean="0">
              <a:solidFill>
                <a:srgbClr val="000057"/>
              </a:solidFill>
            </a:rPr>
            <a:t>EPA, DHA</a:t>
          </a:r>
          <a:endParaRPr kumimoji="1" lang="ja-JP" altLang="en-US" sz="1800" b="1" kern="1200" dirty="0">
            <a:solidFill>
              <a:srgbClr val="000057"/>
            </a:solidFill>
          </a:endParaRPr>
        </a:p>
        <a:p>
          <a:pPr lvl="0" algn="ctr" defTabSz="800100">
            <a:lnSpc>
              <a:spcPct val="90000"/>
            </a:lnSpc>
            <a:spcBef>
              <a:spcPct val="0"/>
            </a:spcBef>
            <a:spcAft>
              <a:spcPct val="35000"/>
            </a:spcAft>
          </a:pPr>
          <a:r>
            <a:rPr kumimoji="1" lang="en-US" altLang="ja-JP" sz="1800" b="1" kern="1200" dirty="0" err="1" smtClean="0">
              <a:solidFill>
                <a:srgbClr val="000057"/>
              </a:solidFill>
            </a:rPr>
            <a:t>Astaxanthin</a:t>
          </a:r>
          <a:endParaRPr kumimoji="1" lang="ja-JP" altLang="en-US" sz="1800" b="1" kern="1200" dirty="0" smtClean="0">
            <a:solidFill>
              <a:srgbClr val="000057"/>
            </a:solidFill>
          </a:endParaRPr>
        </a:p>
        <a:p>
          <a:pPr lvl="0" algn="ctr" defTabSz="800100">
            <a:lnSpc>
              <a:spcPct val="90000"/>
            </a:lnSpc>
            <a:spcBef>
              <a:spcPct val="0"/>
            </a:spcBef>
            <a:spcAft>
              <a:spcPct val="35000"/>
            </a:spcAft>
          </a:pPr>
          <a:r>
            <a:rPr kumimoji="1" lang="en-US" altLang="ja-JP" sz="1800" b="1" kern="1200" dirty="0" err="1" smtClean="0">
              <a:solidFill>
                <a:srgbClr val="000057"/>
              </a:solidFill>
            </a:rPr>
            <a:t>Squarene</a:t>
          </a:r>
          <a:endParaRPr kumimoji="1" lang="ja-JP" altLang="en-US" sz="1800" b="1" kern="1200" dirty="0">
            <a:solidFill>
              <a:srgbClr val="000057"/>
            </a:solidFill>
          </a:endParaRPr>
        </a:p>
      </dsp:txBody>
      <dsp:txXfrm>
        <a:off x="33553" y="3330174"/>
        <a:ext cx="2033585" cy="1078466"/>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FF70368-A8A1-EB4B-8EA2-0737907CBD5F}" type="datetimeFigureOut">
              <a:rPr kumimoji="1" lang="ja-JP" altLang="en-US" smtClean="0"/>
              <a:t>2016/10/17</a:t>
            </a:fld>
            <a:endParaRPr kumimoji="1" lang="ja-JP" altLang="en-US"/>
          </a:p>
        </p:txBody>
      </p:sp>
      <p:sp>
        <p:nvSpPr>
          <p:cNvPr id="4"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993CEF7-FF43-1B43-A6C7-793D95D8E311}" type="slidenum">
              <a:rPr kumimoji="1" lang="ja-JP" altLang="en-US" smtClean="0"/>
              <a:t>‹#›</a:t>
            </a:fld>
            <a:endParaRPr kumimoji="1" lang="ja-JP" altLang="en-US"/>
          </a:p>
        </p:txBody>
      </p:sp>
    </p:spTree>
    <p:extLst>
      <p:ext uri="{BB962C8B-B14F-4D97-AF65-F5344CB8AC3E}">
        <p14:creationId xmlns:p14="http://schemas.microsoft.com/office/powerpoint/2010/main" val="1551750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1FF4F1-457C-1942-AF84-171897FAA60A}" type="datetimeFigureOut">
              <a:rPr kumimoji="1" lang="ja-JP" altLang="en-US" smtClean="0"/>
              <a:t>2016/10/17</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494BC7-E63F-3045-82C8-DEC4614D1794}" type="slidenum">
              <a:rPr kumimoji="1" lang="ja-JP" altLang="en-US" smtClean="0"/>
              <a:t>‹#›</a:t>
            </a:fld>
            <a:endParaRPr kumimoji="1" lang="ja-JP" altLang="en-US"/>
          </a:p>
        </p:txBody>
      </p:sp>
    </p:spTree>
    <p:extLst>
      <p:ext uri="{BB962C8B-B14F-4D97-AF65-F5344CB8AC3E}">
        <p14:creationId xmlns:p14="http://schemas.microsoft.com/office/powerpoint/2010/main" val="399276322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7494BC7-E63F-3045-82C8-DEC4614D1794}" type="slidenum">
              <a:rPr kumimoji="1" lang="ja-JP" altLang="en-US" smtClean="0"/>
              <a:t>1</a:t>
            </a:fld>
            <a:endParaRPr kumimoji="1" lang="ja-JP" altLang="en-US"/>
          </a:p>
        </p:txBody>
      </p:sp>
    </p:spTree>
    <p:extLst>
      <p:ext uri="{BB962C8B-B14F-4D97-AF65-F5344CB8AC3E}">
        <p14:creationId xmlns:p14="http://schemas.microsoft.com/office/powerpoint/2010/main" val="601277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スライド イメージ プレースホルダ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18434" name="ノート プレースホルダ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smtClean="0">
                <a:latin typeface="Calibri" charset="0"/>
                <a:ea typeface="ＭＳ Ｐゴシック" charset="0"/>
              </a:rPr>
              <a:t>We</a:t>
            </a:r>
            <a:r>
              <a:rPr lang="en-US" altLang="ja-JP" baseline="0" dirty="0" smtClean="0">
                <a:latin typeface="Calibri" charset="0"/>
                <a:ea typeface="ＭＳ Ｐゴシック" charset="0"/>
              </a:rPr>
              <a:t> think marine biomass is third generation as the feedstock for biomass refinery.</a:t>
            </a:r>
          </a:p>
          <a:p>
            <a:endParaRPr lang="en-US" altLang="ja-JP" baseline="0" dirty="0" smtClean="0">
              <a:latin typeface="Calibri" charset="0"/>
              <a:ea typeface="ＭＳ Ｐゴシック" charset="0"/>
            </a:endParaRPr>
          </a:p>
          <a:p>
            <a:r>
              <a:rPr lang="en-US" altLang="ja-JP" dirty="0" smtClean="0">
                <a:latin typeface="Calibri" charset="0"/>
                <a:ea typeface="ＭＳ Ｐゴシック" charset="0"/>
              </a:rPr>
              <a:t>Use of marine biomass has several advantages</a:t>
            </a:r>
            <a:r>
              <a:rPr lang="en-US" altLang="ja-JP" baseline="0" dirty="0" smtClean="0">
                <a:latin typeface="Calibri" charset="0"/>
                <a:ea typeface="ＭＳ Ｐゴシック" charset="0"/>
              </a:rPr>
              <a:t> compared to that of Land Biomass such as </a:t>
            </a:r>
            <a:r>
              <a:rPr lang="en-US" altLang="ja-JP" baseline="0" dirty="0" err="1" smtClean="0">
                <a:latin typeface="Calibri" charset="0"/>
                <a:ea typeface="ＭＳ Ｐゴシック" charset="0"/>
              </a:rPr>
              <a:t>lsee</a:t>
            </a:r>
            <a:r>
              <a:rPr lang="en-US" altLang="ja-JP" baseline="0" dirty="0" smtClean="0">
                <a:latin typeface="Calibri" charset="0"/>
                <a:ea typeface="ＭＳ Ｐゴシック" charset="0"/>
              </a:rPr>
              <a:t> competition among food demand, huge abundance all over the world and easy pretreatment due to low lignin contents. </a:t>
            </a:r>
            <a:endParaRPr lang="ja-JP" altLang="en-US" dirty="0">
              <a:latin typeface="Calibri" charset="0"/>
              <a:ea typeface="ＭＳ Ｐゴシック" charset="0"/>
            </a:endParaRPr>
          </a:p>
        </p:txBody>
      </p:sp>
      <p:sp>
        <p:nvSpPr>
          <p:cNvPr id="18435" name="スライド番号プレースホルダ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ＭＳ Ｐゴシック" charset="0"/>
                <a:cs typeface="ＭＳ Ｐゴシック" charset="0"/>
              </a:defRPr>
            </a:lvl1pPr>
            <a:lvl2pPr marL="742950" indent="-285750">
              <a:defRPr kumimoji="1" sz="2400">
                <a:solidFill>
                  <a:schemeClr val="tx1"/>
                </a:solidFill>
                <a:latin typeface="Arial" charset="0"/>
                <a:ea typeface="ＭＳ Ｐゴシック" charset="0"/>
              </a:defRPr>
            </a:lvl2pPr>
            <a:lvl3pPr marL="1143000" indent="-228600">
              <a:defRPr kumimoji="1" sz="2400">
                <a:solidFill>
                  <a:schemeClr val="tx1"/>
                </a:solidFill>
                <a:latin typeface="Arial" charset="0"/>
                <a:ea typeface="ＭＳ Ｐゴシック" charset="0"/>
              </a:defRPr>
            </a:lvl3pPr>
            <a:lvl4pPr marL="1600200" indent="-228600">
              <a:defRPr kumimoji="1" sz="2400">
                <a:solidFill>
                  <a:schemeClr val="tx1"/>
                </a:solidFill>
                <a:latin typeface="Arial" charset="0"/>
                <a:ea typeface="ＭＳ Ｐゴシック" charset="0"/>
              </a:defRPr>
            </a:lvl4pPr>
            <a:lvl5pPr marL="2057400" indent="-228600">
              <a:defRPr kumimoji="1" sz="2400">
                <a:solidFill>
                  <a:schemeClr val="tx1"/>
                </a:solidFill>
                <a:latin typeface="Arial" charset="0"/>
                <a:ea typeface="ＭＳ Ｐゴシック" charset="0"/>
              </a:defRPr>
            </a:lvl5pPr>
            <a:lvl6pPr marL="2514600" indent="-228600" fontAlgn="base">
              <a:spcBef>
                <a:spcPct val="0"/>
              </a:spcBef>
              <a:spcAft>
                <a:spcPct val="0"/>
              </a:spcAft>
              <a:defRPr kumimoji="1" sz="2400">
                <a:solidFill>
                  <a:schemeClr val="tx1"/>
                </a:solidFill>
                <a:latin typeface="Arial" charset="0"/>
                <a:ea typeface="ＭＳ Ｐゴシック" charset="0"/>
              </a:defRPr>
            </a:lvl6pPr>
            <a:lvl7pPr marL="2971800" indent="-228600" fontAlgn="base">
              <a:spcBef>
                <a:spcPct val="0"/>
              </a:spcBef>
              <a:spcAft>
                <a:spcPct val="0"/>
              </a:spcAft>
              <a:defRPr kumimoji="1" sz="2400">
                <a:solidFill>
                  <a:schemeClr val="tx1"/>
                </a:solidFill>
                <a:latin typeface="Arial" charset="0"/>
                <a:ea typeface="ＭＳ Ｐゴシック" charset="0"/>
              </a:defRPr>
            </a:lvl7pPr>
            <a:lvl8pPr marL="3429000" indent="-228600" fontAlgn="base">
              <a:spcBef>
                <a:spcPct val="0"/>
              </a:spcBef>
              <a:spcAft>
                <a:spcPct val="0"/>
              </a:spcAft>
              <a:defRPr kumimoji="1" sz="2400">
                <a:solidFill>
                  <a:schemeClr val="tx1"/>
                </a:solidFill>
                <a:latin typeface="Arial" charset="0"/>
                <a:ea typeface="ＭＳ Ｐゴシック" charset="0"/>
              </a:defRPr>
            </a:lvl8pPr>
            <a:lvl9pPr marL="3886200" indent="-228600" fontAlgn="base">
              <a:spcBef>
                <a:spcPct val="0"/>
              </a:spcBef>
              <a:spcAft>
                <a:spcPct val="0"/>
              </a:spcAft>
              <a:defRPr kumimoji="1" sz="2400">
                <a:solidFill>
                  <a:schemeClr val="tx1"/>
                </a:solidFill>
                <a:latin typeface="Arial" charset="0"/>
                <a:ea typeface="ＭＳ Ｐゴシック" charset="0"/>
              </a:defRPr>
            </a:lvl9pPr>
          </a:lstStyle>
          <a:p>
            <a:fld id="{C60632E7-5BFA-3F4B-83D6-E94CCEA8D416}" type="slidenum">
              <a:rPr lang="ja-JP" altLang="en-US" sz="1200"/>
              <a:pPr/>
              <a:t>2</a:t>
            </a:fld>
            <a:endParaRPr lang="ja-JP" altLang="en-US" sz="1200"/>
          </a:p>
        </p:txBody>
      </p:sp>
    </p:spTree>
    <p:extLst>
      <p:ext uri="{BB962C8B-B14F-4D97-AF65-F5344CB8AC3E}">
        <p14:creationId xmlns:p14="http://schemas.microsoft.com/office/powerpoint/2010/main" val="1208723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Furthermore, marine biomass,</a:t>
            </a:r>
            <a:r>
              <a:rPr kumimoji="1" lang="en-US" altLang="ja-JP" baseline="0" dirty="0" smtClean="0"/>
              <a:t> especially brawn algae has the </a:t>
            </a:r>
            <a:r>
              <a:rPr kumimoji="1" lang="en-US" altLang="ja-JP" dirty="0" smtClean="0"/>
              <a:t>yield </a:t>
            </a:r>
            <a:r>
              <a:rPr kumimoji="1" lang="en-US" altLang="ja-JP" baseline="0" dirty="0" smtClean="0"/>
              <a:t>competitive to 1</a:t>
            </a:r>
            <a:r>
              <a:rPr kumimoji="1" lang="en-US" altLang="ja-JP" baseline="30000" dirty="0" smtClean="0"/>
              <a:t>st</a:t>
            </a:r>
            <a:r>
              <a:rPr kumimoji="1" lang="en-US" altLang="ja-JP" baseline="0" dirty="0" smtClean="0"/>
              <a:t> and 2</a:t>
            </a:r>
            <a:r>
              <a:rPr kumimoji="1" lang="en-US" altLang="ja-JP" baseline="30000" dirty="0" smtClean="0"/>
              <a:t>nd</a:t>
            </a:r>
            <a:r>
              <a:rPr kumimoji="1" lang="en-US" altLang="ja-JP" baseline="0" dirty="0" smtClean="0"/>
              <a:t> generation of biomass </a:t>
            </a:r>
            <a:r>
              <a:rPr kumimoji="1" lang="en-US" altLang="ja-JP" baseline="0" dirty="0" err="1" smtClean="0"/>
              <a:t>feedstocks</a:t>
            </a:r>
            <a:r>
              <a:rPr kumimoji="1" lang="en-US" altLang="ja-JP" baseline="0" dirty="0" smtClean="0"/>
              <a:t>. </a:t>
            </a:r>
            <a:endParaRPr kumimoji="1" lang="ja-JP" altLang="en-US" dirty="0"/>
          </a:p>
        </p:txBody>
      </p:sp>
      <p:sp>
        <p:nvSpPr>
          <p:cNvPr id="4" name="スライド番号プレースホルダー 3"/>
          <p:cNvSpPr>
            <a:spLocks noGrp="1"/>
          </p:cNvSpPr>
          <p:nvPr>
            <p:ph type="sldNum" sz="quarter" idx="10"/>
          </p:nvPr>
        </p:nvSpPr>
        <p:spPr/>
        <p:txBody>
          <a:bodyPr/>
          <a:lstStyle/>
          <a:p>
            <a:fld id="{60218363-B80F-1F41-8EE2-C930C9E3107E}" type="slidenum">
              <a:rPr lang="en-US" altLang="ja-JP" smtClean="0"/>
              <a:pPr/>
              <a:t>4</a:t>
            </a:fld>
            <a:endParaRPr lang="en-US" altLang="ja-JP"/>
          </a:p>
        </p:txBody>
      </p:sp>
    </p:spTree>
    <p:extLst>
      <p:ext uri="{BB962C8B-B14F-4D97-AF65-F5344CB8AC3E}">
        <p14:creationId xmlns:p14="http://schemas.microsoft.com/office/powerpoint/2010/main" val="324345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スライド イメージ プレースホルダ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20482" name="ノート プレースホルダ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r>
              <a:rPr lang="ja-JP" altLang="en-US">
                <a:latin typeface="Calibri" charset="0"/>
                <a:ea typeface="ＭＳ Ｐゴシック" charset="0"/>
              </a:rPr>
              <a:t>海藻は、ワカメ等の褐藻類、ノリに代表される紅藻類、アオサ等の緑藻類に大別されます。</a:t>
            </a:r>
            <a:endParaRPr lang="en-US" altLang="ja-JP">
              <a:latin typeface="Calibri" charset="0"/>
              <a:ea typeface="ＭＳ Ｐゴシック" charset="0"/>
            </a:endParaRPr>
          </a:p>
          <a:p>
            <a:pPr eaLnBrk="1" hangingPunct="1">
              <a:spcBef>
                <a:spcPct val="0"/>
              </a:spcBef>
            </a:pPr>
            <a:r>
              <a:rPr lang="ja-JP" altLang="en-US">
                <a:latin typeface="Calibri" charset="0"/>
                <a:ea typeface="ＭＳ Ｐゴシック" charset="0"/>
              </a:rPr>
              <a:t>紅藻類および、緑藻類については、すでにエネルギー開発が盛んに行われておりますが、褐藻類については、ほとんどされておりません。</a:t>
            </a:r>
            <a:endParaRPr lang="en-US" altLang="ja-JP">
              <a:latin typeface="Calibri" charset="0"/>
              <a:ea typeface="ＭＳ Ｐゴシック" charset="0"/>
            </a:endParaRPr>
          </a:p>
          <a:p>
            <a:pPr eaLnBrk="1" hangingPunct="1">
              <a:spcBef>
                <a:spcPct val="0"/>
              </a:spcBef>
            </a:pPr>
            <a:r>
              <a:rPr lang="ja-JP" altLang="en-US">
                <a:latin typeface="Calibri" charset="0"/>
                <a:ea typeface="ＭＳ Ｐゴシック" charset="0"/>
              </a:rPr>
              <a:t>その大きな理由として、海藻に特異的な多糖であるアルギン酸を分解するためには、特別な酵素であるアルギン酸リアーゼが必要であり、その酵素を持っている微生物は限られているからです。</a:t>
            </a:r>
            <a:endParaRPr lang="en-US" altLang="ja-JP">
              <a:latin typeface="Calibri" charset="0"/>
              <a:ea typeface="ＭＳ Ｐゴシック" charset="0"/>
            </a:endParaRPr>
          </a:p>
          <a:p>
            <a:pPr eaLnBrk="1" hangingPunct="1">
              <a:spcBef>
                <a:spcPct val="0"/>
              </a:spcBef>
            </a:pPr>
            <a:r>
              <a:rPr lang="ja-JP" altLang="en-US">
                <a:latin typeface="Calibri" charset="0"/>
                <a:ea typeface="ＭＳ Ｐゴシック" charset="0"/>
              </a:rPr>
              <a:t>そこで、本研究では褐藻類からの燃料生産を目的としました。</a:t>
            </a:r>
            <a:endParaRPr lang="en-US" altLang="ja-JP">
              <a:latin typeface="Calibri" charset="0"/>
              <a:ea typeface="ＭＳ Ｐゴシック" charset="0"/>
            </a:endParaRPr>
          </a:p>
          <a:p>
            <a:pPr eaLnBrk="1" hangingPunct="1">
              <a:spcBef>
                <a:spcPct val="0"/>
              </a:spcBef>
            </a:pPr>
            <a:r>
              <a:rPr lang="ja-JP" altLang="en-US">
                <a:latin typeface="Calibri" charset="0"/>
                <a:ea typeface="ＭＳ Ｐゴシック" charset="0"/>
              </a:rPr>
              <a:t>まず、褐藻類からのメタン生産技術には二段発酵法の検討を行いました。次に、エタノール生産技術開発におきましては、アルギン酸を資化し、エタノール生産可能な微生物の探索から行いました。時間の都合上、本発表では</a:t>
            </a:r>
            <a:r>
              <a:rPr lang="ja-JP" altLang="en-US">
                <a:latin typeface="ＭＳ Ｐゴシック" charset="0"/>
                <a:ea typeface="ＭＳ Ｐゴシック" charset="0"/>
              </a:rPr>
              <a:t>アルギン酸資化エタノール生産菌叢の解析および単離について報告致します。</a:t>
            </a:r>
            <a:endParaRPr lang="en-US" altLang="ja-JP">
              <a:latin typeface="ＭＳ Ｐゴシック" charset="0"/>
              <a:ea typeface="ＭＳ Ｐゴシック" charset="0"/>
            </a:endParaRPr>
          </a:p>
        </p:txBody>
      </p:sp>
      <p:sp>
        <p:nvSpPr>
          <p:cNvPr id="20483" name="スライド番号プレースホルダ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ＭＳ Ｐゴシック" charset="0"/>
                <a:cs typeface="ＭＳ Ｐゴシック" charset="0"/>
              </a:defRPr>
            </a:lvl1pPr>
            <a:lvl2pPr marL="742950" indent="-285750">
              <a:defRPr kumimoji="1" sz="2400">
                <a:solidFill>
                  <a:schemeClr val="tx1"/>
                </a:solidFill>
                <a:latin typeface="Arial" charset="0"/>
                <a:ea typeface="ＭＳ Ｐゴシック" charset="0"/>
              </a:defRPr>
            </a:lvl2pPr>
            <a:lvl3pPr marL="1143000" indent="-228600">
              <a:defRPr kumimoji="1" sz="2400">
                <a:solidFill>
                  <a:schemeClr val="tx1"/>
                </a:solidFill>
                <a:latin typeface="Arial" charset="0"/>
                <a:ea typeface="ＭＳ Ｐゴシック" charset="0"/>
              </a:defRPr>
            </a:lvl3pPr>
            <a:lvl4pPr marL="1600200" indent="-228600">
              <a:defRPr kumimoji="1" sz="2400">
                <a:solidFill>
                  <a:schemeClr val="tx1"/>
                </a:solidFill>
                <a:latin typeface="Arial" charset="0"/>
                <a:ea typeface="ＭＳ Ｐゴシック" charset="0"/>
              </a:defRPr>
            </a:lvl4pPr>
            <a:lvl5pPr marL="2057400" indent="-228600">
              <a:defRPr kumimoji="1" sz="2400">
                <a:solidFill>
                  <a:schemeClr val="tx1"/>
                </a:solidFill>
                <a:latin typeface="Arial" charset="0"/>
                <a:ea typeface="ＭＳ Ｐゴシック" charset="0"/>
              </a:defRPr>
            </a:lvl5pPr>
            <a:lvl6pPr marL="2514600" indent="-228600" fontAlgn="base">
              <a:spcBef>
                <a:spcPct val="0"/>
              </a:spcBef>
              <a:spcAft>
                <a:spcPct val="0"/>
              </a:spcAft>
              <a:defRPr kumimoji="1" sz="2400">
                <a:solidFill>
                  <a:schemeClr val="tx1"/>
                </a:solidFill>
                <a:latin typeface="Arial" charset="0"/>
                <a:ea typeface="ＭＳ Ｐゴシック" charset="0"/>
              </a:defRPr>
            </a:lvl6pPr>
            <a:lvl7pPr marL="2971800" indent="-228600" fontAlgn="base">
              <a:spcBef>
                <a:spcPct val="0"/>
              </a:spcBef>
              <a:spcAft>
                <a:spcPct val="0"/>
              </a:spcAft>
              <a:defRPr kumimoji="1" sz="2400">
                <a:solidFill>
                  <a:schemeClr val="tx1"/>
                </a:solidFill>
                <a:latin typeface="Arial" charset="0"/>
                <a:ea typeface="ＭＳ Ｐゴシック" charset="0"/>
              </a:defRPr>
            </a:lvl7pPr>
            <a:lvl8pPr marL="3429000" indent="-228600" fontAlgn="base">
              <a:spcBef>
                <a:spcPct val="0"/>
              </a:spcBef>
              <a:spcAft>
                <a:spcPct val="0"/>
              </a:spcAft>
              <a:defRPr kumimoji="1" sz="2400">
                <a:solidFill>
                  <a:schemeClr val="tx1"/>
                </a:solidFill>
                <a:latin typeface="Arial" charset="0"/>
                <a:ea typeface="ＭＳ Ｐゴシック" charset="0"/>
              </a:defRPr>
            </a:lvl8pPr>
            <a:lvl9pPr marL="3886200" indent="-228600" fontAlgn="base">
              <a:spcBef>
                <a:spcPct val="0"/>
              </a:spcBef>
              <a:spcAft>
                <a:spcPct val="0"/>
              </a:spcAft>
              <a:defRPr kumimoji="1" sz="2400">
                <a:solidFill>
                  <a:schemeClr val="tx1"/>
                </a:solidFill>
                <a:latin typeface="Arial" charset="0"/>
                <a:ea typeface="ＭＳ Ｐゴシック" charset="0"/>
              </a:defRPr>
            </a:lvl9pPr>
          </a:lstStyle>
          <a:p>
            <a:fld id="{FDDB729C-D8BE-064B-AF04-1BCAA8D1E247}" type="slidenum">
              <a:rPr lang="ja-JP" altLang="en-US" sz="1200"/>
              <a:pPr/>
              <a:t>5</a:t>
            </a:fld>
            <a:endParaRPr lang="ja-JP" altLang="en-US" sz="1200"/>
          </a:p>
        </p:txBody>
      </p:sp>
    </p:spTree>
    <p:extLst>
      <p:ext uri="{BB962C8B-B14F-4D97-AF65-F5344CB8AC3E}">
        <p14:creationId xmlns:p14="http://schemas.microsoft.com/office/powerpoint/2010/main" val="1475047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smtClean="0">
                <a:solidFill>
                  <a:schemeClr val="tx1"/>
                </a:solidFill>
                <a:effectLst/>
                <a:latin typeface="+mn-lt"/>
                <a:ea typeface="+mn-ea"/>
                <a:cs typeface="+mn-cs"/>
              </a:rPr>
              <a:t>Marine </a:t>
            </a:r>
            <a:r>
              <a:rPr kumimoji="1" lang="en-US" altLang="ja-JP" sz="1200" kern="1200" dirty="0" err="1" smtClean="0">
                <a:solidFill>
                  <a:schemeClr val="tx1"/>
                </a:solidFill>
                <a:effectLst/>
                <a:latin typeface="+mn-lt"/>
                <a:ea typeface="+mn-ea"/>
                <a:cs typeface="+mn-cs"/>
              </a:rPr>
              <a:t>macroalgae</a:t>
            </a:r>
            <a:r>
              <a:rPr kumimoji="1" lang="en-US" altLang="ja-JP" sz="1200" kern="1200" dirty="0" smtClean="0">
                <a:solidFill>
                  <a:schemeClr val="tx1"/>
                </a:solidFill>
                <a:effectLst/>
                <a:latin typeface="+mn-lt"/>
                <a:ea typeface="+mn-ea"/>
                <a:cs typeface="+mn-cs"/>
              </a:rPr>
              <a:t> contain salts in addition to water, and salts are inhibitory to microbes involving in </a:t>
            </a:r>
            <a:r>
              <a:rPr kumimoji="1" lang="en-US" altLang="ja-JP" sz="1200" kern="1200" dirty="0" err="1" smtClean="0">
                <a:solidFill>
                  <a:schemeClr val="tx1"/>
                </a:solidFill>
                <a:effectLst/>
                <a:latin typeface="+mn-lt"/>
                <a:ea typeface="+mn-ea"/>
                <a:cs typeface="+mn-cs"/>
              </a:rPr>
              <a:t>biomethane</a:t>
            </a:r>
            <a:r>
              <a:rPr kumimoji="1" lang="en-US" altLang="ja-JP" sz="1200" kern="1200" dirty="0" smtClean="0">
                <a:solidFill>
                  <a:schemeClr val="tx1"/>
                </a:solidFill>
                <a:effectLst/>
                <a:latin typeface="+mn-lt"/>
                <a:ea typeface="+mn-ea"/>
                <a:cs typeface="+mn-cs"/>
              </a:rPr>
              <a:t> production.</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Furthermore, for efficient methane production, organic matter content in water-containing </a:t>
            </a:r>
            <a:r>
              <a:rPr kumimoji="1" lang="en-US" altLang="ja-JP" sz="1200" kern="1200" dirty="0" err="1" smtClean="0">
                <a:solidFill>
                  <a:schemeClr val="tx1"/>
                </a:solidFill>
                <a:effectLst/>
                <a:latin typeface="+mn-lt"/>
                <a:ea typeface="+mn-ea"/>
                <a:cs typeface="+mn-cs"/>
              </a:rPr>
              <a:t>macroalgae</a:t>
            </a:r>
            <a:r>
              <a:rPr kumimoji="1" lang="en-US" altLang="ja-JP" sz="1200" kern="1200" dirty="0" smtClean="0">
                <a:solidFill>
                  <a:schemeClr val="tx1"/>
                </a:solidFill>
                <a:effectLst/>
                <a:latin typeface="+mn-lt"/>
                <a:ea typeface="+mn-ea"/>
                <a:cs typeface="+mn-cs"/>
              </a:rPr>
              <a:t> should be high.</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So, </a:t>
            </a:r>
            <a:r>
              <a:rPr kumimoji="1" lang="en-US" altLang="ja-JP" sz="1200" kern="1200" dirty="0" err="1" smtClean="0">
                <a:solidFill>
                  <a:schemeClr val="tx1"/>
                </a:solidFill>
                <a:effectLst/>
                <a:latin typeface="+mn-lt"/>
                <a:ea typeface="+mn-ea"/>
                <a:cs typeface="+mn-cs"/>
              </a:rPr>
              <a:t>macroalgae</a:t>
            </a:r>
            <a:r>
              <a:rPr kumimoji="1" lang="en-US" altLang="ja-JP" sz="1200" kern="1200" dirty="0" smtClean="0">
                <a:solidFill>
                  <a:schemeClr val="tx1"/>
                </a:solidFill>
                <a:effectLst/>
                <a:latin typeface="+mn-lt"/>
                <a:ea typeface="+mn-ea"/>
                <a:cs typeface="+mn-cs"/>
              </a:rPr>
              <a:t> should be used under undiluted conditions.</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So, by using fed-batch acclimated </a:t>
            </a:r>
            <a:r>
              <a:rPr kumimoji="1" lang="en-US" altLang="ja-JP" sz="1200" kern="1200" dirty="0" err="1" smtClean="0">
                <a:solidFill>
                  <a:schemeClr val="tx1"/>
                </a:solidFill>
                <a:effectLst/>
                <a:latin typeface="+mn-lt"/>
                <a:ea typeface="+mn-ea"/>
                <a:cs typeface="+mn-cs"/>
              </a:rPr>
              <a:t>miarine</a:t>
            </a:r>
            <a:r>
              <a:rPr kumimoji="1" lang="en-US" altLang="ja-JP" sz="1200" kern="1200" dirty="0" smtClean="0">
                <a:solidFill>
                  <a:schemeClr val="tx1"/>
                </a:solidFill>
                <a:effectLst/>
                <a:latin typeface="+mn-lt"/>
                <a:ea typeface="+mn-ea"/>
                <a:cs typeface="+mn-cs"/>
              </a:rPr>
              <a:t> sediment-derived culture, which had high </a:t>
            </a:r>
            <a:r>
              <a:rPr kumimoji="1" lang="en-US" altLang="ja-JP" sz="1200" kern="1200" smtClean="0">
                <a:solidFill>
                  <a:schemeClr val="tx1"/>
                </a:solidFill>
                <a:effectLst/>
                <a:latin typeface="+mn-lt"/>
                <a:ea typeface="+mn-ea"/>
                <a:cs typeface="+mn-cs"/>
              </a:rPr>
              <a:t>activity under </a:t>
            </a:r>
            <a:r>
              <a:rPr kumimoji="1" lang="en-US" altLang="ja-JP" sz="1200" kern="1200" dirty="0" smtClean="0">
                <a:solidFill>
                  <a:schemeClr val="tx1"/>
                </a:solidFill>
                <a:effectLst/>
                <a:latin typeface="+mn-lt"/>
                <a:ea typeface="+mn-ea"/>
                <a:cs typeface="+mn-cs"/>
              </a:rPr>
              <a:t>high salinity, we examined whether methane was produced continuously from undiluted brown algae as </a:t>
            </a:r>
            <a:r>
              <a:rPr kumimoji="1" lang="en-US" altLang="ja-JP" sz="1200" kern="1200" dirty="0" err="1" smtClean="0">
                <a:solidFill>
                  <a:schemeClr val="tx1"/>
                </a:solidFill>
                <a:effectLst/>
                <a:latin typeface="+mn-lt"/>
                <a:ea typeface="+mn-ea"/>
                <a:cs typeface="+mn-cs"/>
              </a:rPr>
              <a:t>macroalgae</a:t>
            </a:r>
            <a:r>
              <a:rPr kumimoji="1" lang="en-US" altLang="ja-JP" sz="1200" kern="1200" dirty="0" smtClean="0">
                <a:solidFill>
                  <a:schemeClr val="tx1"/>
                </a:solidFill>
                <a:effectLst/>
                <a:latin typeface="+mn-lt"/>
                <a:ea typeface="+mn-ea"/>
                <a:cs typeface="+mn-cs"/>
              </a:rPr>
              <a:t>.</a:t>
            </a:r>
          </a:p>
          <a:p>
            <a:r>
              <a:rPr kumimoji="1" lang="en-US" altLang="ja-JP" sz="1200" kern="1200" dirty="0" smtClean="0">
                <a:solidFill>
                  <a:schemeClr val="tx1"/>
                </a:solidFill>
                <a:effectLst/>
                <a:latin typeface="+mn-lt"/>
                <a:ea typeface="+mn-ea"/>
                <a:cs typeface="+mn-cs"/>
              </a:rPr>
              <a:t> </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We were able to produce methane semi-continuously from undiluted brown algae under three conditions although methane production became slightly unstable during a high organic loading rate in condition 2.</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effectLst/>
                <a:latin typeface="+mn-lt"/>
                <a:ea typeface="+mn-ea"/>
                <a:cs typeface="+mn-cs"/>
              </a:rPr>
              <a:t>Methane was produced continuously and stably during a decreased OLR in condition 3.</a:t>
            </a:r>
            <a:endParaRPr kumimoji="1" lang="ja-JP" altLang="ja-JP" sz="120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25A24894-A4AC-E346-BE30-A13432E0D82C}" type="slidenum">
              <a:rPr kumimoji="1" lang="ja-JP" altLang="en-US" smtClean="0"/>
              <a:t>12</a:t>
            </a:fld>
            <a:endParaRPr kumimoji="1" lang="ja-JP" altLang="en-US"/>
          </a:p>
        </p:txBody>
      </p:sp>
    </p:spTree>
    <p:extLst>
      <p:ext uri="{BB962C8B-B14F-4D97-AF65-F5344CB8AC3E}">
        <p14:creationId xmlns:p14="http://schemas.microsoft.com/office/powerpoint/2010/main" val="274748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smtClean="0">
                <a:solidFill>
                  <a:schemeClr val="tx1"/>
                </a:solidFill>
                <a:effectLst/>
                <a:latin typeface="+mn-lt"/>
                <a:ea typeface="+mn-ea"/>
                <a:cs typeface="+mn-cs"/>
              </a:rPr>
              <a:t>Achievable methane production rate in the stable methane production in this study, which was calculated by multiplying OLR by methane yield, was higher than any other cases containing diluted and undiluted conditions.</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So, semi-continuous culture in this study can highly produce methane from undiluted brown algae.</a:t>
            </a:r>
            <a:endParaRPr kumimoji="1" lang="ja-JP" altLang="ja-JP" sz="120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25A24894-A4AC-E346-BE30-A13432E0D82C}" type="slidenum">
              <a:rPr kumimoji="1" lang="ja-JP" altLang="en-US" smtClean="0"/>
              <a:t>13</a:t>
            </a:fld>
            <a:endParaRPr kumimoji="1" lang="ja-JP" altLang="en-US"/>
          </a:p>
        </p:txBody>
      </p:sp>
    </p:spTree>
    <p:extLst>
      <p:ext uri="{BB962C8B-B14F-4D97-AF65-F5344CB8AC3E}">
        <p14:creationId xmlns:p14="http://schemas.microsoft.com/office/powerpoint/2010/main" val="928433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97494BC7-E63F-3045-82C8-DEC4614D1794}" type="slidenum">
              <a:rPr kumimoji="1" lang="ja-JP" altLang="en-US" smtClean="0"/>
              <a:t>17</a:t>
            </a:fld>
            <a:endParaRPr kumimoji="1" lang="ja-JP" altLang="en-US"/>
          </a:p>
        </p:txBody>
      </p:sp>
    </p:spTree>
    <p:extLst>
      <p:ext uri="{BB962C8B-B14F-4D97-AF65-F5344CB8AC3E}">
        <p14:creationId xmlns:p14="http://schemas.microsoft.com/office/powerpoint/2010/main" val="1901267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10"/>
          </p:nvPr>
        </p:nvSpPr>
        <p:spPr/>
        <p:txBody>
          <a:bodyPr/>
          <a:lstStyle/>
          <a:p>
            <a:fld id="{DBA2BC1D-DDD4-9C4B-9155-CF64E1327D87}" type="slidenum">
              <a:rPr lang="ja-JP" altLang="en-US" smtClean="0"/>
              <a:pPr/>
              <a:t>19</a:t>
            </a:fld>
            <a:endParaRPr lang="ja-JP" altLang="en-US"/>
          </a:p>
        </p:txBody>
      </p:sp>
    </p:spTree>
    <p:extLst>
      <p:ext uri="{BB962C8B-B14F-4D97-AF65-F5344CB8AC3E}">
        <p14:creationId xmlns:p14="http://schemas.microsoft.com/office/powerpoint/2010/main" val="1875542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smtClean="0">
                <a:solidFill>
                  <a:schemeClr val="tx1"/>
                </a:solidFill>
                <a:effectLst/>
                <a:latin typeface="+mn-lt"/>
                <a:ea typeface="+mn-ea"/>
                <a:cs typeface="+mn-cs"/>
              </a:rPr>
              <a:t>Chemical methods for the analysis of </a:t>
            </a:r>
            <a:r>
              <a:rPr kumimoji="1" lang="en-US" altLang="ja-JP" sz="1200" kern="1200" dirty="0" err="1" smtClean="0">
                <a:solidFill>
                  <a:schemeClr val="tx1"/>
                </a:solidFill>
                <a:effectLst/>
                <a:latin typeface="+mn-lt"/>
                <a:ea typeface="+mn-ea"/>
                <a:cs typeface="+mn-cs"/>
              </a:rPr>
              <a:t>sulphated</a:t>
            </a:r>
            <a:r>
              <a:rPr kumimoji="1" lang="en-US" altLang="ja-JP" sz="1200" kern="1200" dirty="0" smtClean="0">
                <a:solidFill>
                  <a:schemeClr val="tx1"/>
                </a:solidFill>
                <a:effectLst/>
                <a:latin typeface="+mn-lt"/>
                <a:ea typeface="+mn-ea"/>
                <a:cs typeface="+mn-cs"/>
              </a:rPr>
              <a:t> </a:t>
            </a:r>
            <a:r>
              <a:rPr kumimoji="1" lang="en-US" altLang="ja-JP" sz="1200" kern="1200" dirty="0" err="1" smtClean="0">
                <a:solidFill>
                  <a:schemeClr val="tx1"/>
                </a:solidFill>
                <a:effectLst/>
                <a:latin typeface="+mn-lt"/>
                <a:ea typeface="+mn-ea"/>
                <a:cs typeface="+mn-cs"/>
              </a:rPr>
              <a:t>galactans</a:t>
            </a:r>
            <a:r>
              <a:rPr kumimoji="1" lang="en-US" altLang="ja-JP" sz="1200" kern="1200" dirty="0" smtClean="0">
                <a:solidFill>
                  <a:schemeClr val="tx1"/>
                </a:solidFill>
                <a:effectLst/>
                <a:latin typeface="+mn-lt"/>
                <a:ea typeface="+mn-ea"/>
                <a:cs typeface="+mn-cs"/>
              </a:rPr>
              <a:t> from red algae </a:t>
            </a:r>
          </a:p>
          <a:p>
            <a:endParaRPr kumimoji="1" lang="en-US" altLang="ja-JP"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effectLst/>
                <a:latin typeface="+mn-lt"/>
                <a:ea typeface="+mn-ea"/>
                <a:cs typeface="+mn-cs"/>
              </a:rPr>
              <a:t>A new procedure for the separation of water-soluble polysaccharides from brown seaweeds </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200" kern="1200" dirty="0" err="1" smtClean="0">
                <a:solidFill>
                  <a:schemeClr val="tx1"/>
                </a:solidFill>
                <a:latin typeface="+mn-lt"/>
                <a:ea typeface="+mn-ea"/>
                <a:cs typeface="+mn-cs"/>
              </a:rPr>
              <a:t>Zvyagintseva</a:t>
            </a:r>
            <a:r>
              <a:rPr kumimoji="1" lang="en-US" altLang="ja-JP" sz="1200" kern="1200" dirty="0" smtClean="0">
                <a:solidFill>
                  <a:schemeClr val="tx1"/>
                </a:solidFill>
                <a:latin typeface="+mn-lt"/>
                <a:ea typeface="+mn-ea"/>
                <a:cs typeface="+mn-cs"/>
              </a:rPr>
              <a:t>, Tatiana N., </a:t>
            </a:r>
            <a:r>
              <a:rPr kumimoji="1" lang="en-US" altLang="ja-JP" sz="1200" i="1" kern="1200" dirty="0" smtClean="0">
                <a:solidFill>
                  <a:schemeClr val="tx1"/>
                </a:solidFill>
                <a:latin typeface="+mn-lt"/>
                <a:ea typeface="+mn-ea"/>
                <a:cs typeface="+mn-cs"/>
              </a:rPr>
              <a:t>et al</a:t>
            </a:r>
            <a:r>
              <a:rPr kumimoji="1" lang="en-US" altLang="ja-JP" sz="1200" kern="1200" dirty="0" smtClean="0">
                <a:solidFill>
                  <a:schemeClr val="tx1"/>
                </a:solidFill>
                <a:latin typeface="+mn-lt"/>
                <a:ea typeface="+mn-ea"/>
                <a:cs typeface="+mn-cs"/>
              </a:rPr>
              <a:t>., </a:t>
            </a:r>
            <a:r>
              <a:rPr kumimoji="1" lang="en-US" altLang="ja-JP" sz="1200" i="1" kern="1200" dirty="0" smtClean="0">
                <a:solidFill>
                  <a:schemeClr val="tx1"/>
                </a:solidFill>
                <a:latin typeface="+mn-lt"/>
                <a:ea typeface="+mn-ea"/>
                <a:cs typeface="+mn-cs"/>
              </a:rPr>
              <a:t>Carbohydrate Research,</a:t>
            </a:r>
            <a:r>
              <a:rPr kumimoji="1" lang="en-US" altLang="ja-JP" sz="1200" i="0" kern="1200" dirty="0" smtClean="0">
                <a:solidFill>
                  <a:schemeClr val="tx1"/>
                </a:solidFill>
                <a:latin typeface="+mn-lt"/>
                <a:ea typeface="+mn-ea"/>
                <a:cs typeface="+mn-cs"/>
              </a:rPr>
              <a:t> </a:t>
            </a:r>
            <a:r>
              <a:rPr kumimoji="1" lang="en-US" altLang="ja-JP" sz="1200" kern="1200" dirty="0" smtClean="0">
                <a:solidFill>
                  <a:schemeClr val="tx1"/>
                </a:solidFill>
                <a:latin typeface="+mn-lt"/>
                <a:ea typeface="+mn-ea"/>
                <a:cs typeface="+mn-cs"/>
              </a:rPr>
              <a:t>322.1,</a:t>
            </a:r>
            <a:r>
              <a:rPr kumimoji="1" lang="en-US" altLang="ja-JP" sz="1200" kern="1200" baseline="0" dirty="0" smtClean="0">
                <a:solidFill>
                  <a:schemeClr val="tx1"/>
                </a:solidFill>
                <a:latin typeface="+mn-lt"/>
                <a:ea typeface="+mn-ea"/>
                <a:cs typeface="+mn-cs"/>
              </a:rPr>
              <a:t> </a:t>
            </a:r>
            <a:r>
              <a:rPr kumimoji="1" lang="en-US" altLang="ja-JP" sz="1200" kern="1200" dirty="0" smtClean="0">
                <a:solidFill>
                  <a:schemeClr val="tx1"/>
                </a:solidFill>
                <a:latin typeface="+mn-lt"/>
                <a:ea typeface="+mn-ea"/>
                <a:cs typeface="+mn-cs"/>
              </a:rPr>
              <a:t> 32-39, </a:t>
            </a:r>
            <a:r>
              <a:rPr kumimoji="1" lang="en-US" altLang="ja-JP" sz="1200" i="0" kern="1200" dirty="0" smtClean="0">
                <a:solidFill>
                  <a:schemeClr val="tx1"/>
                </a:solidFill>
                <a:latin typeface="+mn-lt"/>
                <a:ea typeface="+mn-ea"/>
                <a:cs typeface="+mn-cs"/>
              </a:rPr>
              <a:t>(1999)</a:t>
            </a:r>
            <a:endParaRPr kumimoji="1" lang="en-US" altLang="ja-JP"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200" kern="1200" dirty="0" smtClean="0">
                <a:solidFill>
                  <a:schemeClr val="tx1"/>
                </a:solidFill>
                <a:effectLst/>
                <a:latin typeface="+mn-lt"/>
                <a:ea typeface="+mn-ea"/>
                <a:cs typeface="+mn-cs"/>
              </a:rPr>
              <a:t>特定</a:t>
            </a:r>
            <a:endParaRPr kumimoji="1" lang="en-US" altLang="ja-JP"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effectLst/>
                <a:latin typeface="+mn-lt"/>
                <a:ea typeface="+mn-ea"/>
                <a:cs typeface="+mn-cs"/>
              </a:rPr>
              <a:t>Monthly Determination of Alginate, M/G Ratio, </a:t>
            </a:r>
            <a:r>
              <a:rPr kumimoji="1" lang="en-US" altLang="ja-JP" sz="1200" kern="1200" dirty="0" err="1" smtClean="0">
                <a:solidFill>
                  <a:schemeClr val="tx1"/>
                </a:solidFill>
                <a:effectLst/>
                <a:latin typeface="+mn-lt"/>
                <a:ea typeface="+mn-ea"/>
                <a:cs typeface="+mn-cs"/>
              </a:rPr>
              <a:t>Mannitol</a:t>
            </a:r>
            <a:r>
              <a:rPr kumimoji="1" lang="en-US" altLang="ja-JP" sz="1200" kern="1200" dirty="0" smtClean="0">
                <a:solidFill>
                  <a:schemeClr val="tx1"/>
                </a:solidFill>
                <a:effectLst/>
                <a:latin typeface="+mn-lt"/>
                <a:ea typeface="+mn-ea"/>
                <a:cs typeface="+mn-cs"/>
              </a:rPr>
              <a:t>, and Minerals in Cultivated </a:t>
            </a:r>
            <a:r>
              <a:rPr kumimoji="1" lang="en-US" altLang="ja-JP" sz="1200" kern="1200" dirty="0" err="1" smtClean="0">
                <a:solidFill>
                  <a:schemeClr val="tx1"/>
                </a:solidFill>
                <a:effectLst/>
                <a:latin typeface="+mn-lt"/>
                <a:ea typeface="+mn-ea"/>
                <a:cs typeface="+mn-cs"/>
              </a:rPr>
              <a:t>Laminaria</a:t>
            </a:r>
            <a:r>
              <a:rPr kumimoji="1" lang="en-US" altLang="ja-JP" sz="1200" kern="1200" dirty="0" smtClean="0">
                <a:solidFill>
                  <a:schemeClr val="tx1"/>
                </a:solidFill>
                <a:effectLst/>
                <a:latin typeface="+mn-lt"/>
                <a:ea typeface="+mn-ea"/>
                <a:cs typeface="+mn-cs"/>
              </a:rPr>
              <a:t> japonica </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latin typeface="+mn-lt"/>
                <a:ea typeface="+mn-ea"/>
                <a:cs typeface="+mn-cs"/>
              </a:rPr>
              <a:t>Direct fermentation of </a:t>
            </a:r>
            <a:r>
              <a:rPr kumimoji="1" lang="en-US" altLang="ja-JP" sz="1200" i="1" kern="1200" dirty="0" err="1" smtClean="0">
                <a:solidFill>
                  <a:schemeClr val="tx1"/>
                </a:solidFill>
                <a:latin typeface="+mn-lt"/>
                <a:ea typeface="+mn-ea"/>
                <a:cs typeface="+mn-cs"/>
              </a:rPr>
              <a:t>Laminaria</a:t>
            </a:r>
            <a:r>
              <a:rPr kumimoji="1" lang="en-US" altLang="ja-JP" sz="1200" i="1" kern="1200" dirty="0" smtClean="0">
                <a:solidFill>
                  <a:schemeClr val="tx1"/>
                </a:solidFill>
                <a:latin typeface="+mn-lt"/>
                <a:ea typeface="+mn-ea"/>
                <a:cs typeface="+mn-cs"/>
              </a:rPr>
              <a:t> japonica</a:t>
            </a:r>
            <a:r>
              <a:rPr kumimoji="1" lang="en-US" altLang="ja-JP" sz="1200" i="0" kern="1200" dirty="0" smtClean="0">
                <a:solidFill>
                  <a:schemeClr val="tx1"/>
                </a:solidFill>
                <a:latin typeface="+mn-lt"/>
                <a:ea typeface="+mn-ea"/>
                <a:cs typeface="+mn-cs"/>
              </a:rPr>
              <a:t> for </a:t>
            </a:r>
            <a:r>
              <a:rPr kumimoji="1" lang="en-US" altLang="ja-JP" sz="1200" i="0" kern="1200" dirty="0" err="1" smtClean="0">
                <a:solidFill>
                  <a:schemeClr val="tx1"/>
                </a:solidFill>
                <a:latin typeface="+mn-lt"/>
                <a:ea typeface="+mn-ea"/>
                <a:cs typeface="+mn-cs"/>
              </a:rPr>
              <a:t>biohydrogen</a:t>
            </a:r>
            <a:r>
              <a:rPr kumimoji="1" lang="en-US" altLang="ja-JP" sz="1200" i="0" kern="1200" dirty="0" smtClean="0">
                <a:solidFill>
                  <a:schemeClr val="tx1"/>
                </a:solidFill>
                <a:latin typeface="+mn-lt"/>
                <a:ea typeface="+mn-ea"/>
                <a:cs typeface="+mn-cs"/>
              </a:rPr>
              <a:t> production by anaerobic mixed cultures</a:t>
            </a:r>
            <a:endParaRPr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200" kern="1200" dirty="0" err="1" smtClean="0">
                <a:solidFill>
                  <a:schemeClr val="tx1"/>
                </a:solidFill>
                <a:latin typeface="+mn-lt"/>
                <a:ea typeface="+mn-ea"/>
                <a:cs typeface="+mn-cs"/>
              </a:rPr>
              <a:t>Zvyagintseva</a:t>
            </a:r>
            <a:r>
              <a:rPr kumimoji="1" lang="en-US" altLang="ja-JP" sz="1200" kern="1200" dirty="0" smtClean="0">
                <a:solidFill>
                  <a:schemeClr val="tx1"/>
                </a:solidFill>
                <a:latin typeface="+mn-lt"/>
                <a:ea typeface="+mn-ea"/>
                <a:cs typeface="+mn-cs"/>
              </a:rPr>
              <a:t>, Tatiana N., </a:t>
            </a:r>
            <a:r>
              <a:rPr kumimoji="1" lang="en-US" altLang="ja-JP" sz="1200" i="1" kern="1200" dirty="0" smtClean="0">
                <a:solidFill>
                  <a:schemeClr val="tx1"/>
                </a:solidFill>
                <a:latin typeface="+mn-lt"/>
                <a:ea typeface="+mn-ea"/>
                <a:cs typeface="+mn-cs"/>
              </a:rPr>
              <a:t>et al</a:t>
            </a:r>
            <a:r>
              <a:rPr kumimoji="1" lang="en-US" altLang="ja-JP" sz="1200" kern="1200" dirty="0" smtClean="0">
                <a:solidFill>
                  <a:schemeClr val="tx1"/>
                </a:solidFill>
                <a:latin typeface="+mn-lt"/>
                <a:ea typeface="+mn-ea"/>
                <a:cs typeface="+mn-cs"/>
              </a:rPr>
              <a:t>., </a:t>
            </a:r>
            <a:r>
              <a:rPr kumimoji="1" lang="en-US" altLang="ja-JP" sz="1200" i="1" kern="1200" dirty="0" smtClean="0">
                <a:solidFill>
                  <a:schemeClr val="tx1"/>
                </a:solidFill>
                <a:latin typeface="+mn-lt"/>
                <a:ea typeface="+mn-ea"/>
                <a:cs typeface="+mn-cs"/>
              </a:rPr>
              <a:t>Carbohydrate Research,</a:t>
            </a:r>
            <a:r>
              <a:rPr kumimoji="1" lang="en-US" altLang="ja-JP" sz="1200" i="0" kern="1200" dirty="0" smtClean="0">
                <a:solidFill>
                  <a:schemeClr val="tx1"/>
                </a:solidFill>
                <a:latin typeface="+mn-lt"/>
                <a:ea typeface="+mn-ea"/>
                <a:cs typeface="+mn-cs"/>
              </a:rPr>
              <a:t> (1999)</a:t>
            </a:r>
            <a:endParaRPr kumimoji="1" lang="en-US" altLang="ja-JP"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200" kern="1200" dirty="0" err="1" smtClean="0">
                <a:solidFill>
                  <a:schemeClr val="tx1"/>
                </a:solidFill>
                <a:latin typeface="+mn-lt"/>
                <a:ea typeface="+mn-ea"/>
                <a:cs typeface="+mn-cs"/>
              </a:rPr>
              <a:t>Honya</a:t>
            </a:r>
            <a:r>
              <a:rPr kumimoji="1" lang="en-US" altLang="ja-JP" sz="1200" kern="1200" dirty="0" smtClean="0">
                <a:solidFill>
                  <a:schemeClr val="tx1"/>
                </a:solidFill>
                <a:latin typeface="+mn-lt"/>
                <a:ea typeface="+mn-ea"/>
                <a:cs typeface="+mn-cs"/>
              </a:rPr>
              <a:t>, </a:t>
            </a:r>
            <a:r>
              <a:rPr kumimoji="1" lang="en-US" altLang="ja-JP" sz="1200" kern="1200" dirty="0" err="1" smtClean="0">
                <a:solidFill>
                  <a:schemeClr val="tx1"/>
                </a:solidFill>
                <a:latin typeface="+mn-lt"/>
                <a:ea typeface="+mn-ea"/>
                <a:cs typeface="+mn-cs"/>
              </a:rPr>
              <a:t>Masura</a:t>
            </a:r>
            <a:r>
              <a:rPr kumimoji="1" lang="en-US" altLang="ja-JP" sz="1200" kern="1200" dirty="0" smtClean="0">
                <a:solidFill>
                  <a:schemeClr val="tx1"/>
                </a:solidFill>
                <a:latin typeface="+mn-lt"/>
                <a:ea typeface="+mn-ea"/>
                <a:cs typeface="+mn-cs"/>
              </a:rPr>
              <a:t>, </a:t>
            </a:r>
            <a:r>
              <a:rPr kumimoji="1" lang="en-US" altLang="ja-JP" sz="1200" i="1" kern="1200" dirty="0" smtClean="0">
                <a:solidFill>
                  <a:schemeClr val="tx1"/>
                </a:solidFill>
                <a:latin typeface="+mn-lt"/>
                <a:ea typeface="+mn-ea"/>
                <a:cs typeface="+mn-cs"/>
              </a:rPr>
              <a:t>et al</a:t>
            </a:r>
            <a:r>
              <a:rPr kumimoji="1" lang="en-US" altLang="ja-JP" sz="1200" kern="1200" dirty="0" smtClean="0">
                <a:solidFill>
                  <a:schemeClr val="tx1"/>
                </a:solidFill>
                <a:latin typeface="+mn-lt"/>
                <a:ea typeface="+mn-ea"/>
                <a:cs typeface="+mn-cs"/>
              </a:rPr>
              <a:t>.,</a:t>
            </a:r>
            <a:r>
              <a:rPr kumimoji="1" lang="en-US" altLang="ja-JP" sz="1200" i="1" kern="1200" dirty="0" smtClean="0">
                <a:solidFill>
                  <a:schemeClr val="tx1"/>
                </a:solidFill>
                <a:latin typeface="+mn-lt"/>
                <a:ea typeface="+mn-ea"/>
                <a:cs typeface="+mn-cs"/>
              </a:rPr>
              <a:t> Bulletin-Japanese Society of Scientific Fisheries</a:t>
            </a:r>
            <a:r>
              <a:rPr kumimoji="1" lang="en-US" altLang="ja-JP" sz="1200" i="0" kern="1200" dirty="0" smtClean="0">
                <a:solidFill>
                  <a:schemeClr val="tx1"/>
                </a:solidFill>
                <a:latin typeface="+mn-lt"/>
                <a:ea typeface="+mn-ea"/>
                <a:cs typeface="+mn-cs"/>
              </a:rPr>
              <a:t>,</a:t>
            </a:r>
            <a:r>
              <a:rPr kumimoji="1" lang="en-US" altLang="ja-JP" sz="1200" kern="1200" dirty="0" smtClean="0">
                <a:solidFill>
                  <a:schemeClr val="tx1"/>
                </a:solidFill>
                <a:latin typeface="+mn-lt"/>
                <a:ea typeface="+mn-ea"/>
                <a:cs typeface="+mn-cs"/>
              </a:rPr>
              <a:t> 59,</a:t>
            </a:r>
            <a:r>
              <a:rPr kumimoji="1" lang="en-US" altLang="ja-JP" sz="1200" kern="1200" baseline="0" dirty="0" smtClean="0">
                <a:solidFill>
                  <a:schemeClr val="tx1"/>
                </a:solidFill>
                <a:latin typeface="+mn-lt"/>
                <a:ea typeface="+mn-ea"/>
                <a:cs typeface="+mn-cs"/>
              </a:rPr>
              <a:t> </a:t>
            </a:r>
            <a:r>
              <a:rPr kumimoji="1" lang="en-US" altLang="ja-JP" sz="1200" kern="1200" dirty="0" smtClean="0">
                <a:solidFill>
                  <a:schemeClr val="tx1"/>
                </a:solidFill>
                <a:latin typeface="+mn-lt"/>
                <a:ea typeface="+mn-ea"/>
                <a:cs typeface="+mn-cs"/>
              </a:rPr>
              <a:t>295-295,</a:t>
            </a:r>
            <a:r>
              <a:rPr kumimoji="1" lang="en-US" altLang="ja-JP" sz="1200" i="0" kern="1200" baseline="0" dirty="0" smtClean="0">
                <a:solidFill>
                  <a:schemeClr val="tx1"/>
                </a:solidFill>
                <a:latin typeface="+mn-lt"/>
                <a:ea typeface="+mn-ea"/>
                <a:cs typeface="+mn-cs"/>
              </a:rPr>
              <a:t> </a:t>
            </a:r>
            <a:r>
              <a:rPr kumimoji="1" lang="en-US" altLang="ja-JP" sz="1200" i="0" kern="1200" dirty="0" smtClean="0">
                <a:solidFill>
                  <a:schemeClr val="tx1"/>
                </a:solidFill>
                <a:latin typeface="+mn-lt"/>
                <a:ea typeface="+mn-ea"/>
                <a:cs typeface="+mn-cs"/>
              </a:rPr>
              <a:t>(1993)</a:t>
            </a:r>
            <a:r>
              <a:rPr kumimoji="1" lang="en-US" altLang="ja-JP" sz="1200" kern="1200" dirty="0" smtClean="0">
                <a:solidFill>
                  <a:schemeClr val="tx1"/>
                </a:solidFill>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latin typeface="+mn-lt"/>
                <a:ea typeface="+mn-ea"/>
                <a:cs typeface="+mn-cs"/>
              </a:rPr>
              <a:t>Shi, </a:t>
            </a:r>
            <a:r>
              <a:rPr kumimoji="1" lang="en-US" altLang="ja-JP" sz="1200" kern="1200" dirty="0" err="1" smtClean="0">
                <a:solidFill>
                  <a:schemeClr val="tx1"/>
                </a:solidFill>
                <a:latin typeface="+mn-lt"/>
                <a:ea typeface="+mn-ea"/>
                <a:cs typeface="+mn-cs"/>
              </a:rPr>
              <a:t>Xueqing</a:t>
            </a:r>
            <a:r>
              <a:rPr kumimoji="1" lang="en-US" altLang="ja-JP" sz="1200" kern="1200" dirty="0" smtClean="0">
                <a:solidFill>
                  <a:schemeClr val="tx1"/>
                </a:solidFill>
                <a:latin typeface="+mn-lt"/>
                <a:ea typeface="+mn-ea"/>
                <a:cs typeface="+mn-cs"/>
              </a:rPr>
              <a:t>, </a:t>
            </a:r>
            <a:r>
              <a:rPr kumimoji="1" lang="en-US" altLang="ja-JP" sz="1200" i="1" kern="1200" dirty="0" smtClean="0">
                <a:solidFill>
                  <a:schemeClr val="tx1"/>
                </a:solidFill>
                <a:latin typeface="+mn-lt"/>
                <a:ea typeface="+mn-ea"/>
                <a:cs typeface="+mn-cs"/>
              </a:rPr>
              <a:t>et al.</a:t>
            </a:r>
            <a:r>
              <a:rPr kumimoji="1" lang="en-US" altLang="ja-JP" sz="1200" kern="1200" dirty="0" smtClean="0">
                <a:solidFill>
                  <a:schemeClr val="tx1"/>
                </a:solidFill>
                <a:latin typeface="+mn-lt"/>
                <a:ea typeface="+mn-ea"/>
                <a:cs typeface="+mn-cs"/>
              </a:rPr>
              <a:t>, </a:t>
            </a:r>
            <a:r>
              <a:rPr kumimoji="1" lang="en-US" altLang="ja-JP" sz="1200" i="1" kern="1200" dirty="0" smtClean="0">
                <a:solidFill>
                  <a:schemeClr val="tx1"/>
                </a:solidFill>
                <a:latin typeface="+mn-lt"/>
                <a:ea typeface="+mn-ea"/>
                <a:cs typeface="+mn-cs"/>
              </a:rPr>
              <a:t>international journal of hydrogen energy</a:t>
            </a:r>
            <a:r>
              <a:rPr kumimoji="1" lang="en-US" altLang="ja-JP" sz="1200" i="0" kern="1200" dirty="0" smtClean="0">
                <a:solidFill>
                  <a:schemeClr val="tx1"/>
                </a:solidFill>
                <a:latin typeface="+mn-lt"/>
                <a:ea typeface="+mn-ea"/>
                <a:cs typeface="+mn-cs"/>
              </a:rPr>
              <a:t>,</a:t>
            </a:r>
            <a:r>
              <a:rPr kumimoji="1" lang="en-US" altLang="ja-JP" sz="1200" kern="1200" dirty="0" smtClean="0">
                <a:solidFill>
                  <a:schemeClr val="tx1"/>
                </a:solidFill>
                <a:latin typeface="+mn-lt"/>
                <a:ea typeface="+mn-ea"/>
                <a:cs typeface="+mn-cs"/>
              </a:rPr>
              <a:t> 36.10,</a:t>
            </a:r>
            <a:r>
              <a:rPr kumimoji="1" lang="en-US" altLang="ja-JP" sz="1200" kern="1200" baseline="0" dirty="0" smtClean="0">
                <a:solidFill>
                  <a:schemeClr val="tx1"/>
                </a:solidFill>
                <a:latin typeface="+mn-lt"/>
                <a:ea typeface="+mn-ea"/>
                <a:cs typeface="+mn-cs"/>
              </a:rPr>
              <a:t> </a:t>
            </a:r>
            <a:r>
              <a:rPr kumimoji="1" lang="en-US" altLang="ja-JP" sz="1200" kern="1200" dirty="0" smtClean="0">
                <a:solidFill>
                  <a:schemeClr val="tx1"/>
                </a:solidFill>
                <a:latin typeface="+mn-lt"/>
                <a:ea typeface="+mn-ea"/>
                <a:cs typeface="+mn-cs"/>
              </a:rPr>
              <a:t>5857-5864,</a:t>
            </a:r>
            <a:r>
              <a:rPr kumimoji="1" lang="en-US" altLang="ja-JP" sz="1200" i="0" kern="1200" baseline="0" dirty="0" smtClean="0">
                <a:solidFill>
                  <a:schemeClr val="tx1"/>
                </a:solidFill>
                <a:latin typeface="+mn-lt"/>
                <a:ea typeface="+mn-ea"/>
                <a:cs typeface="+mn-cs"/>
              </a:rPr>
              <a:t> </a:t>
            </a:r>
            <a:r>
              <a:rPr kumimoji="1" lang="en-US" altLang="ja-JP" sz="1200" i="0" kern="1200" dirty="0" smtClean="0">
                <a:solidFill>
                  <a:schemeClr val="tx1"/>
                </a:solidFill>
                <a:latin typeface="+mn-lt"/>
                <a:ea typeface="+mn-ea"/>
                <a:cs typeface="+mn-cs"/>
              </a:rPr>
              <a:t>(2011)</a:t>
            </a:r>
            <a:endParaRPr kumimoji="1" lang="en-US" altLang="ja-JP"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altLang="ja-JP" dirty="0" smtClean="0"/>
          </a:p>
          <a:p>
            <a:endParaRPr kumimoji="1" lang="en-US" altLang="ja-JP" sz="120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2160309E-BCEF-2B48-AC76-941A1F015ECC}" type="slidenum">
              <a:rPr kumimoji="1" lang="ja-JP" altLang="en-US" smtClean="0"/>
              <a:t>21</a:t>
            </a:fld>
            <a:endParaRPr kumimoji="1" lang="ja-JP" altLang="en-US"/>
          </a:p>
        </p:txBody>
      </p:sp>
    </p:spTree>
    <p:extLst>
      <p:ext uri="{BB962C8B-B14F-4D97-AF65-F5344CB8AC3E}">
        <p14:creationId xmlns:p14="http://schemas.microsoft.com/office/powerpoint/2010/main" val="278299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10"/>
          </p:nvPr>
        </p:nvSpPr>
        <p:spPr/>
        <p:txBody>
          <a:bodyPr/>
          <a:lstStyle/>
          <a:p>
            <a:fld id="{DBA2BC1D-DDD4-9C4B-9155-CF64E1327D87}" type="slidenum">
              <a:rPr lang="ja-JP" altLang="en-US" smtClean="0"/>
              <a:pPr/>
              <a:t>22</a:t>
            </a:fld>
            <a:endParaRPr lang="ja-JP" altLang="en-US"/>
          </a:p>
        </p:txBody>
      </p:sp>
    </p:spTree>
    <p:extLst>
      <p:ext uri="{BB962C8B-B14F-4D97-AF65-F5344CB8AC3E}">
        <p14:creationId xmlns:p14="http://schemas.microsoft.com/office/powerpoint/2010/main" val="1750843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sz="1200" dirty="0"/>
          </a:p>
        </p:txBody>
      </p:sp>
      <p:sp>
        <p:nvSpPr>
          <p:cNvPr id="4" name="スライド番号プレースホルダー 3"/>
          <p:cNvSpPr>
            <a:spLocks noGrp="1"/>
          </p:cNvSpPr>
          <p:nvPr>
            <p:ph type="sldNum" sz="quarter" idx="10"/>
          </p:nvPr>
        </p:nvSpPr>
        <p:spPr/>
        <p:txBody>
          <a:bodyPr/>
          <a:lstStyle/>
          <a:p>
            <a:fld id="{E3136FEF-F3BB-344C-A922-104C6B5CF1F4}" type="slidenum">
              <a:rPr kumimoji="1" lang="ja-JP" altLang="en-US" smtClean="0"/>
              <a:t>24</a:t>
            </a:fld>
            <a:endParaRPr kumimoji="1" lang="ja-JP" altLang="en-US"/>
          </a:p>
        </p:txBody>
      </p:sp>
    </p:spTree>
    <p:extLst>
      <p:ext uri="{BB962C8B-B14F-4D97-AF65-F5344CB8AC3E}">
        <p14:creationId xmlns:p14="http://schemas.microsoft.com/office/powerpoint/2010/main" val="1355450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sz="1200" kern="1200" dirty="0" smtClean="0">
                <a:solidFill>
                  <a:schemeClr val="tx1"/>
                </a:solidFill>
                <a:effectLst/>
                <a:latin typeface="+mn-lt"/>
                <a:ea typeface="+mn-ea"/>
                <a:cs typeface="+mn-cs"/>
              </a:rPr>
              <a:t>Using this cocktail, cobalt, cupper and cadmium were recovered at high efficiency and rare earth element are also recovered using other cocktail.</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These recovery rates promise to remove the metals from kelp wastewater completely.</a:t>
            </a:r>
            <a:endParaRPr kumimoji="1" lang="ja-JP" altLang="ja-JP" sz="1200" kern="1200" dirty="0" smtClean="0">
              <a:solidFill>
                <a:schemeClr val="tx1"/>
              </a:solidFill>
              <a:effectLst/>
              <a:latin typeface="+mn-lt"/>
              <a:ea typeface="+mn-ea"/>
              <a:cs typeface="+mn-cs"/>
            </a:endParaRPr>
          </a:p>
          <a:p>
            <a:endParaRPr lang="ja-JP" altLang="en-US" dirty="0"/>
          </a:p>
        </p:txBody>
      </p:sp>
      <p:sp>
        <p:nvSpPr>
          <p:cNvPr id="4" name="スライド番号プレースホルダ 3"/>
          <p:cNvSpPr>
            <a:spLocks noGrp="1"/>
          </p:cNvSpPr>
          <p:nvPr>
            <p:ph type="sldNum" sz="quarter" idx="10"/>
          </p:nvPr>
        </p:nvSpPr>
        <p:spPr/>
        <p:txBody>
          <a:bodyPr/>
          <a:lstStyle/>
          <a:p>
            <a:fld id="{1196EDA6-FC14-3F4B-A112-4C2B3F2FD82B}" type="slidenum">
              <a:rPr lang="ja-JP" altLang="en-US" smtClean="0"/>
              <a:pPr/>
              <a:t>27</a:t>
            </a:fld>
            <a:endParaRPr lang="ja-JP" altLang="en-US"/>
          </a:p>
        </p:txBody>
      </p:sp>
    </p:spTree>
    <p:extLst>
      <p:ext uri="{BB962C8B-B14F-4D97-AF65-F5344CB8AC3E}">
        <p14:creationId xmlns:p14="http://schemas.microsoft.com/office/powerpoint/2010/main" val="1040527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Rectangle 2"/>
          <p:cNvSpPr>
            <a:spLocks noChangeArrowheads="1"/>
          </p:cNvSpPr>
          <p:nvPr/>
        </p:nvSpPr>
        <p:spPr bwMode="auto">
          <a:xfrm>
            <a:off x="83080" y="3401485"/>
            <a:ext cx="7775575" cy="108000"/>
          </a:xfrm>
          <a:prstGeom prst="rect">
            <a:avLst/>
          </a:prstGeom>
          <a:gradFill rotWithShape="1">
            <a:gsLst>
              <a:gs pos="0">
                <a:srgbClr val="199541"/>
              </a:gs>
              <a:gs pos="100000">
                <a:srgbClr val="199541">
                  <a:gamma/>
                  <a:tint val="11765"/>
                  <a:invGamma/>
                </a:srgbClr>
              </a:gs>
            </a:gsLst>
            <a:lin ang="0" scaled="1"/>
          </a:gradFill>
          <a:ln w="9525">
            <a:noFill/>
            <a:miter lim="800000"/>
            <a:headEnd/>
            <a:tailEnd/>
          </a:ln>
          <a:effectLst/>
        </p:spPr>
        <p:txBody>
          <a:bodyPr wrap="none" anchor="ctr">
            <a:prstTxWarp prst="textNoShape">
              <a:avLst/>
            </a:prstTxWarp>
          </a:bodyPr>
          <a:lstStyle/>
          <a:p>
            <a:pPr>
              <a:defRPr/>
            </a:pPr>
            <a:endParaRPr lang="ja-JP" altLang="en-US">
              <a:latin typeface="Arial" pitchFamily="-110" charset="0"/>
              <a:ea typeface="ＭＳ Ｐゴシック" pitchFamily="-110" charset="-128"/>
              <a:cs typeface="ＭＳ Ｐゴシック" pitchFamily="-110" charset="-128"/>
            </a:endParaRPr>
          </a:p>
        </p:txBody>
      </p:sp>
      <p:sp>
        <p:nvSpPr>
          <p:cNvPr id="198659" name="Rectangle 3"/>
          <p:cNvSpPr>
            <a:spLocks noGrp="1" noChangeArrowheads="1"/>
          </p:cNvSpPr>
          <p:nvPr>
            <p:ph type="ctrTitle"/>
          </p:nvPr>
        </p:nvSpPr>
        <p:spPr>
          <a:xfrm>
            <a:off x="685800" y="1844675"/>
            <a:ext cx="7772400" cy="1470025"/>
          </a:xfrm>
        </p:spPr>
        <p:txBody>
          <a:bodyPr/>
          <a:lstStyle>
            <a:lvl1pPr algn="ctr">
              <a:defRPr sz="4400"/>
            </a:lvl1pPr>
          </a:lstStyle>
          <a:p>
            <a:r>
              <a:rPr lang="ja-JP" altLang="en-US" smtClean="0"/>
              <a:t>マスター タイトルの書式設定</a:t>
            </a:r>
            <a:endParaRPr lang="ja-JP" altLang="en-US"/>
          </a:p>
        </p:txBody>
      </p:sp>
      <p:sp>
        <p:nvSpPr>
          <p:cNvPr id="198660" name="Rectangle 4"/>
          <p:cNvSpPr>
            <a:spLocks noGrp="1" noChangeArrowheads="1"/>
          </p:cNvSpPr>
          <p:nvPr>
            <p:ph type="subTitle" idx="1"/>
          </p:nvPr>
        </p:nvSpPr>
        <p:spPr>
          <a:xfrm>
            <a:off x="1371600" y="3600450"/>
            <a:ext cx="6400800" cy="1752600"/>
          </a:xfrm>
        </p:spPr>
        <p:txBody>
          <a:bodyPr/>
          <a:lstStyle>
            <a:lvl1pPr marL="0" indent="0" algn="ctr">
              <a:buFontTx/>
              <a:buNone/>
              <a:defRPr/>
            </a:lvl1pPr>
          </a:lstStyle>
          <a:p>
            <a:r>
              <a:rPr lang="ja-JP" altLang="en-US" smtClean="0"/>
              <a:t>マスター サブタイトルの書式設定</a:t>
            </a:r>
            <a:endParaRPr lang="ja-JP" altLang="en-US" dirty="0"/>
          </a:p>
        </p:txBody>
      </p:sp>
      <p:sp>
        <p:nvSpPr>
          <p:cNvPr id="6" name="Rectangle 5"/>
          <p:cNvSpPr>
            <a:spLocks noGrp="1" noChangeArrowheads="1"/>
          </p:cNvSpPr>
          <p:nvPr>
            <p:ph type="dt" sz="half" idx="10"/>
          </p:nvPr>
        </p:nvSpPr>
        <p:spPr>
          <a:xfrm>
            <a:off x="457200" y="6477000"/>
            <a:ext cx="2133600" cy="304800"/>
          </a:xfrm>
        </p:spPr>
        <p:txBody>
          <a:bodyPr anchor="t"/>
          <a:lstStyle>
            <a:lvl1pPr>
              <a:defRPr sz="800">
                <a:solidFill>
                  <a:srgbClr val="000090"/>
                </a:solidFill>
              </a:defRPr>
            </a:lvl1pPr>
          </a:lstStyle>
          <a:p>
            <a:r>
              <a:rPr lang="en-US" altLang="ja-JP" smtClean="0"/>
              <a:t>2016/10/20-21</a:t>
            </a:r>
            <a:endParaRPr lang="ja-JP" altLang="en-US"/>
          </a:p>
        </p:txBody>
      </p:sp>
      <p:sp>
        <p:nvSpPr>
          <p:cNvPr id="7" name="Rectangle 6"/>
          <p:cNvSpPr>
            <a:spLocks noGrp="1" noChangeArrowheads="1"/>
          </p:cNvSpPr>
          <p:nvPr>
            <p:ph type="ftr" sz="quarter" idx="11"/>
          </p:nvPr>
        </p:nvSpPr>
        <p:spPr>
          <a:xfrm>
            <a:off x="6096000" y="6477000"/>
            <a:ext cx="2362200" cy="269875"/>
          </a:xfrm>
        </p:spPr>
        <p:txBody>
          <a:bodyPr anchor="t"/>
          <a:lstStyle>
            <a:lvl1pPr algn="r">
              <a:defRPr sz="800">
                <a:solidFill>
                  <a:srgbClr val="000090"/>
                </a:solidFill>
              </a:defRPr>
            </a:lvl1pPr>
          </a:lstStyle>
          <a:p>
            <a:r>
              <a:rPr lang="en-US" altLang="ja-JP" smtClean="0"/>
              <a:t>Bioprocess 2016</a:t>
            </a:r>
            <a:endParaRPr lang="ja-JP" altLang="en-US"/>
          </a:p>
        </p:txBody>
      </p:sp>
      <p:sp>
        <p:nvSpPr>
          <p:cNvPr id="8" name="Rectangle 7"/>
          <p:cNvSpPr>
            <a:spLocks noGrp="1" noChangeArrowheads="1"/>
          </p:cNvSpPr>
          <p:nvPr>
            <p:ph type="sldNum" sz="quarter" idx="12"/>
          </p:nvPr>
        </p:nvSpPr>
        <p:spPr>
          <a:xfrm>
            <a:off x="8534400" y="6477000"/>
            <a:ext cx="457200" cy="244475"/>
          </a:xfrm>
        </p:spPr>
        <p:txBody>
          <a:bodyPr anchor="t"/>
          <a:lstStyle>
            <a:lvl1pPr>
              <a:defRPr sz="800">
                <a:solidFill>
                  <a:srgbClr val="000090"/>
                </a:solidFill>
              </a:defRPr>
            </a:lvl1pPr>
          </a:lstStyle>
          <a:p>
            <a:fld id="{3A538D04-2026-CE44-84E3-CD54C82BE288}" type="slidenum">
              <a:rPr lang="ja-JP" altLang="en-US" smtClean="0"/>
              <a:pPr/>
              <a:t>‹#›</a:t>
            </a:fld>
            <a:endParaRPr lang="ja-JP" altLang="en-US"/>
          </a:p>
        </p:txBody>
      </p:sp>
      <p:pic>
        <p:nvPicPr>
          <p:cNvPr id="10" name="図 9" descr="マーク・ロゴ英文4C改.pdf"/>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7567099" y="3312163"/>
            <a:ext cx="1483770" cy="296754"/>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8"/>
          <p:cNvSpPr>
            <a:spLocks noGrp="1" noChangeArrowheads="1"/>
          </p:cNvSpPr>
          <p:nvPr>
            <p:ph type="dt" sz="half" idx="10"/>
          </p:nvPr>
        </p:nvSpPr>
        <p:spPr>
          <a:xfrm>
            <a:off x="4896000" y="6629400"/>
            <a:ext cx="1186155" cy="225425"/>
          </a:xfrm>
          <a:ln/>
        </p:spPr>
        <p:txBody>
          <a:bodyPr/>
          <a:lstStyle>
            <a:lvl1pPr>
              <a:defRPr/>
            </a:lvl1pPr>
          </a:lstStyle>
          <a:p>
            <a:r>
              <a:rPr kumimoji="1" lang="en-US" altLang="ja-JP" smtClean="0"/>
              <a:t>2016/10/20-21</a:t>
            </a:r>
            <a:endParaRPr kumimoji="1" lang="ja-JP" altLang="en-US" dirty="0"/>
          </a:p>
        </p:txBody>
      </p:sp>
      <p:sp>
        <p:nvSpPr>
          <p:cNvPr id="5" name="Rectangle 9"/>
          <p:cNvSpPr>
            <a:spLocks noGrp="1" noChangeArrowheads="1"/>
          </p:cNvSpPr>
          <p:nvPr>
            <p:ph type="ftr" sz="quarter" idx="11"/>
          </p:nvPr>
        </p:nvSpPr>
        <p:spPr>
          <a:ln/>
        </p:spPr>
        <p:txBody>
          <a:bodyPr/>
          <a:lstStyle>
            <a:lvl1pPr>
              <a:defRPr/>
            </a:lvl1pPr>
          </a:lstStyle>
          <a:p>
            <a:r>
              <a:rPr kumimoji="1" lang="en-US" altLang="ja-JP" smtClean="0"/>
              <a:t>Bioprocess 2016</a:t>
            </a:r>
            <a:endParaRPr kumimoji="1" lang="ja-JP" altLang="en-US"/>
          </a:p>
        </p:txBody>
      </p:sp>
      <p:sp>
        <p:nvSpPr>
          <p:cNvPr id="6" name="Rectangle 10"/>
          <p:cNvSpPr>
            <a:spLocks noGrp="1" noChangeArrowheads="1"/>
          </p:cNvSpPr>
          <p:nvPr>
            <p:ph type="sldNum" sz="quarter" idx="12"/>
          </p:nvPr>
        </p:nvSpPr>
        <p:spPr>
          <a:ln/>
        </p:spPr>
        <p:txBody>
          <a:bodyPr/>
          <a:lstStyle>
            <a:lvl1pPr>
              <a:defRPr/>
            </a:lvl1pPr>
          </a:lstStyle>
          <a:p>
            <a:fld id="{3A538D04-2026-CE44-84E3-CD54C82BE288}"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 ヘッダー">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Rectangle 8"/>
          <p:cNvSpPr>
            <a:spLocks noGrp="1" noChangeArrowheads="1"/>
          </p:cNvSpPr>
          <p:nvPr>
            <p:ph type="dt" sz="half" idx="10"/>
          </p:nvPr>
        </p:nvSpPr>
        <p:spPr>
          <a:ln/>
        </p:spPr>
        <p:txBody>
          <a:bodyPr/>
          <a:lstStyle>
            <a:lvl1pPr>
              <a:defRPr/>
            </a:lvl1pPr>
          </a:lstStyle>
          <a:p>
            <a:r>
              <a:rPr kumimoji="1" lang="en-US" altLang="ja-JP" smtClean="0"/>
              <a:t>2016/10/20-21</a:t>
            </a:r>
            <a:endParaRPr kumimoji="1" lang="ja-JP" altLang="en-US"/>
          </a:p>
        </p:txBody>
      </p:sp>
      <p:sp>
        <p:nvSpPr>
          <p:cNvPr id="5" name="Rectangle 9"/>
          <p:cNvSpPr>
            <a:spLocks noGrp="1" noChangeArrowheads="1"/>
          </p:cNvSpPr>
          <p:nvPr>
            <p:ph type="ftr" sz="quarter" idx="11"/>
          </p:nvPr>
        </p:nvSpPr>
        <p:spPr>
          <a:ln/>
        </p:spPr>
        <p:txBody>
          <a:bodyPr/>
          <a:lstStyle>
            <a:lvl1pPr>
              <a:defRPr/>
            </a:lvl1pPr>
          </a:lstStyle>
          <a:p>
            <a:r>
              <a:rPr kumimoji="1" lang="en-US" altLang="ja-JP" smtClean="0"/>
              <a:t>Bioprocess 2016</a:t>
            </a:r>
            <a:endParaRPr kumimoji="1" lang="ja-JP" altLang="en-US"/>
          </a:p>
        </p:txBody>
      </p:sp>
      <p:sp>
        <p:nvSpPr>
          <p:cNvPr id="6" name="Rectangle 10"/>
          <p:cNvSpPr>
            <a:spLocks noGrp="1" noChangeArrowheads="1"/>
          </p:cNvSpPr>
          <p:nvPr>
            <p:ph type="sldNum" sz="quarter" idx="12"/>
          </p:nvPr>
        </p:nvSpPr>
        <p:spPr>
          <a:ln/>
        </p:spPr>
        <p:txBody>
          <a:bodyPr/>
          <a:lstStyle>
            <a:lvl1pPr>
              <a:defRPr/>
            </a:lvl1pPr>
          </a:lstStyle>
          <a:p>
            <a:fld id="{3A538D04-2026-CE44-84E3-CD54C82BE288}"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 2"/>
          <p:cNvSpPr>
            <a:spLocks noGrp="1"/>
          </p:cNvSpPr>
          <p:nvPr>
            <p:ph sz="half" idx="1"/>
          </p:nvPr>
        </p:nvSpPr>
        <p:spPr>
          <a:xfrm>
            <a:off x="457200" y="1600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8"/>
          <p:cNvSpPr>
            <a:spLocks noGrp="1" noChangeArrowheads="1"/>
          </p:cNvSpPr>
          <p:nvPr>
            <p:ph type="dt" sz="half" idx="10"/>
          </p:nvPr>
        </p:nvSpPr>
        <p:spPr>
          <a:ln/>
        </p:spPr>
        <p:txBody>
          <a:bodyPr/>
          <a:lstStyle>
            <a:lvl1pPr>
              <a:defRPr/>
            </a:lvl1pPr>
          </a:lstStyle>
          <a:p>
            <a:r>
              <a:rPr kumimoji="1" lang="en-US" altLang="ja-JP" smtClean="0"/>
              <a:t>2016/10/20-21</a:t>
            </a:r>
            <a:endParaRPr kumimoji="1" lang="ja-JP" altLang="en-US"/>
          </a:p>
        </p:txBody>
      </p:sp>
      <p:sp>
        <p:nvSpPr>
          <p:cNvPr id="6" name="Rectangle 9"/>
          <p:cNvSpPr>
            <a:spLocks noGrp="1" noChangeArrowheads="1"/>
          </p:cNvSpPr>
          <p:nvPr>
            <p:ph type="ftr" sz="quarter" idx="11"/>
          </p:nvPr>
        </p:nvSpPr>
        <p:spPr>
          <a:ln/>
        </p:spPr>
        <p:txBody>
          <a:bodyPr/>
          <a:lstStyle>
            <a:lvl1pPr>
              <a:defRPr/>
            </a:lvl1pPr>
          </a:lstStyle>
          <a:p>
            <a:r>
              <a:rPr kumimoji="1" lang="en-US" altLang="ja-JP" smtClean="0"/>
              <a:t>Bioprocess 2016</a:t>
            </a:r>
            <a:endParaRPr kumimoji="1" lang="ja-JP" altLang="en-US"/>
          </a:p>
        </p:txBody>
      </p:sp>
      <p:sp>
        <p:nvSpPr>
          <p:cNvPr id="7" name="Rectangle 10"/>
          <p:cNvSpPr>
            <a:spLocks noGrp="1" noChangeArrowheads="1"/>
          </p:cNvSpPr>
          <p:nvPr>
            <p:ph type="sldNum" sz="quarter" idx="12"/>
          </p:nvPr>
        </p:nvSpPr>
        <p:spPr>
          <a:ln/>
        </p:spPr>
        <p:txBody>
          <a:bodyPr/>
          <a:lstStyle>
            <a:lvl1pPr>
              <a:defRPr/>
            </a:lvl1pPr>
          </a:lstStyle>
          <a:p>
            <a:fld id="{3A538D04-2026-CE44-84E3-CD54C82BE288}"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マスター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8"/>
          <p:cNvSpPr>
            <a:spLocks noGrp="1" noChangeArrowheads="1"/>
          </p:cNvSpPr>
          <p:nvPr>
            <p:ph type="dt" sz="half" idx="10"/>
          </p:nvPr>
        </p:nvSpPr>
        <p:spPr>
          <a:ln/>
        </p:spPr>
        <p:txBody>
          <a:bodyPr/>
          <a:lstStyle>
            <a:lvl1pPr>
              <a:defRPr/>
            </a:lvl1pPr>
          </a:lstStyle>
          <a:p>
            <a:r>
              <a:rPr kumimoji="1" lang="en-US" altLang="ja-JP" smtClean="0"/>
              <a:t>2016/10/20-21</a:t>
            </a:r>
            <a:endParaRPr kumimoji="1" lang="ja-JP" altLang="en-US"/>
          </a:p>
        </p:txBody>
      </p:sp>
      <p:sp>
        <p:nvSpPr>
          <p:cNvPr id="8" name="Rectangle 9"/>
          <p:cNvSpPr>
            <a:spLocks noGrp="1" noChangeArrowheads="1"/>
          </p:cNvSpPr>
          <p:nvPr>
            <p:ph type="ftr" sz="quarter" idx="11"/>
          </p:nvPr>
        </p:nvSpPr>
        <p:spPr>
          <a:ln/>
        </p:spPr>
        <p:txBody>
          <a:bodyPr/>
          <a:lstStyle>
            <a:lvl1pPr>
              <a:defRPr/>
            </a:lvl1pPr>
          </a:lstStyle>
          <a:p>
            <a:r>
              <a:rPr kumimoji="1" lang="en-US" altLang="ja-JP" smtClean="0"/>
              <a:t>Bioprocess 2016</a:t>
            </a:r>
            <a:endParaRPr kumimoji="1" lang="ja-JP" altLang="en-US"/>
          </a:p>
        </p:txBody>
      </p:sp>
      <p:sp>
        <p:nvSpPr>
          <p:cNvPr id="9" name="Rectangle 10"/>
          <p:cNvSpPr>
            <a:spLocks noGrp="1" noChangeArrowheads="1"/>
          </p:cNvSpPr>
          <p:nvPr>
            <p:ph type="sldNum" sz="quarter" idx="12"/>
          </p:nvPr>
        </p:nvSpPr>
        <p:spPr>
          <a:ln/>
        </p:spPr>
        <p:txBody>
          <a:bodyPr/>
          <a:lstStyle>
            <a:lvl1pPr>
              <a:defRPr/>
            </a:lvl1pPr>
          </a:lstStyle>
          <a:p>
            <a:fld id="{3A538D04-2026-CE44-84E3-CD54C82BE288}"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8"/>
          <p:cNvSpPr>
            <a:spLocks noGrp="1" noChangeArrowheads="1"/>
          </p:cNvSpPr>
          <p:nvPr>
            <p:ph type="dt" sz="half" idx="10"/>
          </p:nvPr>
        </p:nvSpPr>
        <p:spPr>
          <a:ln/>
        </p:spPr>
        <p:txBody>
          <a:bodyPr/>
          <a:lstStyle>
            <a:lvl1pPr>
              <a:defRPr/>
            </a:lvl1pPr>
          </a:lstStyle>
          <a:p>
            <a:r>
              <a:rPr kumimoji="1" lang="en-US" altLang="ja-JP" smtClean="0"/>
              <a:t>2016/10/20-21</a:t>
            </a:r>
            <a:endParaRPr kumimoji="1" lang="ja-JP" altLang="en-US"/>
          </a:p>
        </p:txBody>
      </p:sp>
      <p:sp>
        <p:nvSpPr>
          <p:cNvPr id="4" name="Rectangle 9"/>
          <p:cNvSpPr>
            <a:spLocks noGrp="1" noChangeArrowheads="1"/>
          </p:cNvSpPr>
          <p:nvPr>
            <p:ph type="ftr" sz="quarter" idx="11"/>
          </p:nvPr>
        </p:nvSpPr>
        <p:spPr>
          <a:ln/>
        </p:spPr>
        <p:txBody>
          <a:bodyPr/>
          <a:lstStyle>
            <a:lvl1pPr>
              <a:defRPr/>
            </a:lvl1pPr>
          </a:lstStyle>
          <a:p>
            <a:r>
              <a:rPr kumimoji="1" lang="en-US" altLang="ja-JP" smtClean="0"/>
              <a:t>Bioprocess 2016</a:t>
            </a:r>
            <a:endParaRPr kumimoji="1" lang="ja-JP" altLang="en-US"/>
          </a:p>
        </p:txBody>
      </p:sp>
      <p:sp>
        <p:nvSpPr>
          <p:cNvPr id="5" name="Rectangle 10"/>
          <p:cNvSpPr>
            <a:spLocks noGrp="1" noChangeArrowheads="1"/>
          </p:cNvSpPr>
          <p:nvPr>
            <p:ph type="sldNum" sz="quarter" idx="12"/>
          </p:nvPr>
        </p:nvSpPr>
        <p:spPr>
          <a:ln/>
        </p:spPr>
        <p:txBody>
          <a:bodyPr/>
          <a:lstStyle>
            <a:lvl1pPr>
              <a:defRPr/>
            </a:lvl1pPr>
          </a:lstStyle>
          <a:p>
            <a:fld id="{3A538D04-2026-CE44-84E3-CD54C82BE288}"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r>
              <a:rPr kumimoji="1" lang="en-US" altLang="ja-JP" smtClean="0"/>
              <a:t>2016/10/20-21</a:t>
            </a:r>
            <a:endParaRPr kumimoji="1" lang="ja-JP" altLang="en-US"/>
          </a:p>
        </p:txBody>
      </p:sp>
      <p:sp>
        <p:nvSpPr>
          <p:cNvPr id="3" name="Rectangle 9"/>
          <p:cNvSpPr>
            <a:spLocks noGrp="1" noChangeArrowheads="1"/>
          </p:cNvSpPr>
          <p:nvPr>
            <p:ph type="ftr" sz="quarter" idx="11"/>
          </p:nvPr>
        </p:nvSpPr>
        <p:spPr>
          <a:ln/>
        </p:spPr>
        <p:txBody>
          <a:bodyPr/>
          <a:lstStyle>
            <a:lvl1pPr>
              <a:defRPr/>
            </a:lvl1pPr>
          </a:lstStyle>
          <a:p>
            <a:r>
              <a:rPr kumimoji="1" lang="en-US" altLang="ja-JP" smtClean="0"/>
              <a:t>Bioprocess 2016</a:t>
            </a:r>
            <a:endParaRPr kumimoji="1" lang="ja-JP" altLang="en-US"/>
          </a:p>
        </p:txBody>
      </p:sp>
      <p:sp>
        <p:nvSpPr>
          <p:cNvPr id="4" name="Rectangle 10"/>
          <p:cNvSpPr>
            <a:spLocks noGrp="1" noChangeArrowheads="1"/>
          </p:cNvSpPr>
          <p:nvPr>
            <p:ph type="sldNum" sz="quarter" idx="12"/>
          </p:nvPr>
        </p:nvSpPr>
        <p:spPr>
          <a:ln/>
        </p:spPr>
        <p:txBody>
          <a:bodyPr/>
          <a:lstStyle>
            <a:lvl1pPr>
              <a:defRPr/>
            </a:lvl1pPr>
          </a:lstStyle>
          <a:p>
            <a:fld id="{3A538D04-2026-CE44-84E3-CD54C82BE288}"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8"/>
          <p:cNvSpPr>
            <a:spLocks noGrp="1" noChangeArrowheads="1"/>
          </p:cNvSpPr>
          <p:nvPr>
            <p:ph type="dt" sz="half" idx="10"/>
          </p:nvPr>
        </p:nvSpPr>
        <p:spPr>
          <a:ln/>
        </p:spPr>
        <p:txBody>
          <a:bodyPr/>
          <a:lstStyle>
            <a:lvl1pPr>
              <a:defRPr/>
            </a:lvl1pPr>
          </a:lstStyle>
          <a:p>
            <a:r>
              <a:rPr kumimoji="1" lang="en-US" altLang="ja-JP" smtClean="0"/>
              <a:t>2016/10/20-21</a:t>
            </a:r>
            <a:endParaRPr kumimoji="1" lang="ja-JP" altLang="en-US"/>
          </a:p>
        </p:txBody>
      </p:sp>
      <p:sp>
        <p:nvSpPr>
          <p:cNvPr id="6" name="Rectangle 9"/>
          <p:cNvSpPr>
            <a:spLocks noGrp="1" noChangeArrowheads="1"/>
          </p:cNvSpPr>
          <p:nvPr>
            <p:ph type="ftr" sz="quarter" idx="11"/>
          </p:nvPr>
        </p:nvSpPr>
        <p:spPr>
          <a:ln/>
        </p:spPr>
        <p:txBody>
          <a:bodyPr/>
          <a:lstStyle>
            <a:lvl1pPr>
              <a:defRPr/>
            </a:lvl1pPr>
          </a:lstStyle>
          <a:p>
            <a:r>
              <a:rPr kumimoji="1" lang="en-US" altLang="ja-JP" smtClean="0"/>
              <a:t>Bioprocess 2016</a:t>
            </a:r>
            <a:endParaRPr kumimoji="1" lang="ja-JP" altLang="en-US"/>
          </a:p>
        </p:txBody>
      </p:sp>
      <p:sp>
        <p:nvSpPr>
          <p:cNvPr id="7" name="Rectangle 10"/>
          <p:cNvSpPr>
            <a:spLocks noGrp="1" noChangeArrowheads="1"/>
          </p:cNvSpPr>
          <p:nvPr>
            <p:ph type="sldNum" sz="quarter" idx="12"/>
          </p:nvPr>
        </p:nvSpPr>
        <p:spPr>
          <a:ln/>
        </p:spPr>
        <p:txBody>
          <a:bodyPr/>
          <a:lstStyle>
            <a:lvl1pPr>
              <a:defRPr/>
            </a:lvl1pPr>
          </a:lstStyle>
          <a:p>
            <a:fld id="{3A538D04-2026-CE44-84E3-CD54C82BE288}"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と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プレースホルダーまでドラッグするかアイコンをクリックして図を追加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8"/>
          <p:cNvSpPr>
            <a:spLocks noGrp="1" noChangeArrowheads="1"/>
          </p:cNvSpPr>
          <p:nvPr>
            <p:ph type="dt" sz="half" idx="10"/>
          </p:nvPr>
        </p:nvSpPr>
        <p:spPr>
          <a:ln/>
        </p:spPr>
        <p:txBody>
          <a:bodyPr/>
          <a:lstStyle>
            <a:lvl1pPr>
              <a:defRPr/>
            </a:lvl1pPr>
          </a:lstStyle>
          <a:p>
            <a:r>
              <a:rPr kumimoji="1" lang="en-US" altLang="ja-JP" smtClean="0"/>
              <a:t>2016/10/20-21</a:t>
            </a:r>
            <a:endParaRPr kumimoji="1" lang="ja-JP" altLang="en-US"/>
          </a:p>
        </p:txBody>
      </p:sp>
      <p:sp>
        <p:nvSpPr>
          <p:cNvPr id="6" name="Rectangle 9"/>
          <p:cNvSpPr>
            <a:spLocks noGrp="1" noChangeArrowheads="1"/>
          </p:cNvSpPr>
          <p:nvPr>
            <p:ph type="ftr" sz="quarter" idx="11"/>
          </p:nvPr>
        </p:nvSpPr>
        <p:spPr>
          <a:ln/>
        </p:spPr>
        <p:txBody>
          <a:bodyPr/>
          <a:lstStyle>
            <a:lvl1pPr>
              <a:defRPr/>
            </a:lvl1pPr>
          </a:lstStyle>
          <a:p>
            <a:r>
              <a:rPr kumimoji="1" lang="en-US" altLang="ja-JP" smtClean="0"/>
              <a:t>Bioprocess 2016</a:t>
            </a:r>
            <a:endParaRPr kumimoji="1" lang="ja-JP" altLang="en-US"/>
          </a:p>
        </p:txBody>
      </p:sp>
      <p:sp>
        <p:nvSpPr>
          <p:cNvPr id="7" name="Rectangle 10"/>
          <p:cNvSpPr>
            <a:spLocks noGrp="1" noChangeArrowheads="1"/>
          </p:cNvSpPr>
          <p:nvPr>
            <p:ph type="sldNum" sz="quarter" idx="12"/>
          </p:nvPr>
        </p:nvSpPr>
        <p:spPr>
          <a:ln/>
        </p:spPr>
        <p:txBody>
          <a:bodyPr/>
          <a:lstStyle>
            <a:lvl1pPr>
              <a:defRPr/>
            </a:lvl1pPr>
          </a:lstStyle>
          <a:p>
            <a:fld id="{3A538D04-2026-CE44-84E3-CD54C82BE288}"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8"/>
          <p:cNvSpPr>
            <a:spLocks noGrp="1" noChangeArrowheads="1"/>
          </p:cNvSpPr>
          <p:nvPr>
            <p:ph type="dt" sz="half" idx="10"/>
          </p:nvPr>
        </p:nvSpPr>
        <p:spPr>
          <a:ln/>
        </p:spPr>
        <p:txBody>
          <a:bodyPr/>
          <a:lstStyle>
            <a:lvl1pPr>
              <a:defRPr/>
            </a:lvl1pPr>
          </a:lstStyle>
          <a:p>
            <a:r>
              <a:rPr kumimoji="1" lang="en-US" altLang="ja-JP" smtClean="0"/>
              <a:t>2016/10/20-21</a:t>
            </a:r>
            <a:endParaRPr kumimoji="1" lang="ja-JP" altLang="en-US"/>
          </a:p>
        </p:txBody>
      </p:sp>
      <p:sp>
        <p:nvSpPr>
          <p:cNvPr id="5" name="Rectangle 9"/>
          <p:cNvSpPr>
            <a:spLocks noGrp="1" noChangeArrowheads="1"/>
          </p:cNvSpPr>
          <p:nvPr>
            <p:ph type="ftr" sz="quarter" idx="11"/>
          </p:nvPr>
        </p:nvSpPr>
        <p:spPr>
          <a:ln/>
        </p:spPr>
        <p:txBody>
          <a:bodyPr/>
          <a:lstStyle>
            <a:lvl1pPr>
              <a:defRPr/>
            </a:lvl1pPr>
          </a:lstStyle>
          <a:p>
            <a:r>
              <a:rPr kumimoji="1" lang="en-US" altLang="ja-JP" smtClean="0"/>
              <a:t>Bioprocess 2016</a:t>
            </a:r>
            <a:endParaRPr kumimoji="1" lang="ja-JP" altLang="en-US"/>
          </a:p>
        </p:txBody>
      </p:sp>
      <p:sp>
        <p:nvSpPr>
          <p:cNvPr id="6" name="Rectangle 10"/>
          <p:cNvSpPr>
            <a:spLocks noGrp="1" noChangeArrowheads="1"/>
          </p:cNvSpPr>
          <p:nvPr>
            <p:ph type="sldNum" sz="quarter" idx="12"/>
          </p:nvPr>
        </p:nvSpPr>
        <p:spPr>
          <a:ln/>
        </p:spPr>
        <p:txBody>
          <a:bodyPr/>
          <a:lstStyle>
            <a:lvl1pPr>
              <a:defRPr/>
            </a:lvl1pPr>
          </a:lstStyle>
          <a:p>
            <a:fld id="{3A538D04-2026-CE44-84E3-CD54C82BE288}"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72250" y="228600"/>
            <a:ext cx="2114550" cy="6096000"/>
          </a:xfrm>
        </p:spPr>
        <p:txBody>
          <a:bodyPr vert="eaVert"/>
          <a:lstStyle/>
          <a:p>
            <a:r>
              <a:rPr lang="ja-JP" altLang="en-US" smtClean="0"/>
              <a:t>マスター タイトルの書式設定</a:t>
            </a:r>
            <a:endParaRPr lang="ja-JP" altLang="en-US"/>
          </a:p>
        </p:txBody>
      </p:sp>
      <p:sp>
        <p:nvSpPr>
          <p:cNvPr id="3" name="縦書きテキスト プレースホルダ 2"/>
          <p:cNvSpPr>
            <a:spLocks noGrp="1"/>
          </p:cNvSpPr>
          <p:nvPr>
            <p:ph type="body" orient="vert" idx="1"/>
          </p:nvPr>
        </p:nvSpPr>
        <p:spPr>
          <a:xfrm>
            <a:off x="228600" y="228600"/>
            <a:ext cx="6191250" cy="609600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8"/>
          <p:cNvSpPr>
            <a:spLocks noGrp="1" noChangeArrowheads="1"/>
          </p:cNvSpPr>
          <p:nvPr>
            <p:ph type="dt" sz="half" idx="10"/>
          </p:nvPr>
        </p:nvSpPr>
        <p:spPr>
          <a:ln/>
        </p:spPr>
        <p:txBody>
          <a:bodyPr/>
          <a:lstStyle>
            <a:lvl1pPr>
              <a:defRPr/>
            </a:lvl1pPr>
          </a:lstStyle>
          <a:p>
            <a:r>
              <a:rPr kumimoji="1" lang="en-US" altLang="ja-JP" smtClean="0"/>
              <a:t>2016/10/20-21</a:t>
            </a:r>
            <a:endParaRPr kumimoji="1" lang="ja-JP" altLang="en-US"/>
          </a:p>
        </p:txBody>
      </p:sp>
      <p:sp>
        <p:nvSpPr>
          <p:cNvPr id="5" name="Rectangle 9"/>
          <p:cNvSpPr>
            <a:spLocks noGrp="1" noChangeArrowheads="1"/>
          </p:cNvSpPr>
          <p:nvPr>
            <p:ph type="ftr" sz="quarter" idx="11"/>
          </p:nvPr>
        </p:nvSpPr>
        <p:spPr>
          <a:ln/>
        </p:spPr>
        <p:txBody>
          <a:bodyPr/>
          <a:lstStyle>
            <a:lvl1pPr>
              <a:defRPr/>
            </a:lvl1pPr>
          </a:lstStyle>
          <a:p>
            <a:r>
              <a:rPr kumimoji="1" lang="en-US" altLang="ja-JP" smtClean="0"/>
              <a:t>Bioprocess 2016</a:t>
            </a:r>
            <a:endParaRPr kumimoji="1" lang="ja-JP" altLang="en-US"/>
          </a:p>
        </p:txBody>
      </p:sp>
      <p:sp>
        <p:nvSpPr>
          <p:cNvPr id="6" name="Rectangle 10"/>
          <p:cNvSpPr>
            <a:spLocks noGrp="1" noChangeArrowheads="1"/>
          </p:cNvSpPr>
          <p:nvPr>
            <p:ph type="sldNum" sz="quarter" idx="12"/>
          </p:nvPr>
        </p:nvSpPr>
        <p:spPr>
          <a:ln/>
        </p:spPr>
        <p:txBody>
          <a:bodyPr/>
          <a:lstStyle>
            <a:lvl1pPr>
              <a:defRPr/>
            </a:lvl1pPr>
          </a:lstStyle>
          <a:p>
            <a:fld id="{3A538D04-2026-CE44-84E3-CD54C82BE288}" type="slidenum">
              <a:rPr kumimoji="1" lang="ja-JP" altLang="en-US" smtClean="0"/>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28600" y="228600"/>
            <a:ext cx="7924800" cy="723900"/>
          </a:xfrm>
        </p:spPr>
        <p:txBody>
          <a:bodyPr/>
          <a:lstStyle/>
          <a:p>
            <a:r>
              <a:rPr lang="ja-JP" altLang="en-US" smtClean="0"/>
              <a:t>マスター タイトルの書式設定</a:t>
            </a:r>
            <a:endParaRPr lang="ja-JP" altLang="en-US"/>
          </a:p>
        </p:txBody>
      </p:sp>
      <p:sp>
        <p:nvSpPr>
          <p:cNvPr id="3" name="表プレースホルダ 2"/>
          <p:cNvSpPr>
            <a:spLocks noGrp="1"/>
          </p:cNvSpPr>
          <p:nvPr>
            <p:ph type="tbl" idx="1"/>
          </p:nvPr>
        </p:nvSpPr>
        <p:spPr>
          <a:xfrm>
            <a:off x="457200" y="1600200"/>
            <a:ext cx="8229600" cy="4724400"/>
          </a:xfrm>
        </p:spPr>
        <p:txBody>
          <a:bodyPr/>
          <a:lstStyle/>
          <a:p>
            <a:pPr lvl="0"/>
            <a:r>
              <a:rPr lang="ja-JP" altLang="en-US" noProof="0" smtClean="0"/>
              <a:t>アイコンをクリックして表を追加</a:t>
            </a:r>
          </a:p>
        </p:txBody>
      </p:sp>
      <p:sp>
        <p:nvSpPr>
          <p:cNvPr id="4" name="Rectangle 8"/>
          <p:cNvSpPr>
            <a:spLocks noGrp="1" noChangeArrowheads="1"/>
          </p:cNvSpPr>
          <p:nvPr>
            <p:ph type="dt" sz="half" idx="10"/>
          </p:nvPr>
        </p:nvSpPr>
        <p:spPr>
          <a:ln/>
        </p:spPr>
        <p:txBody>
          <a:bodyPr/>
          <a:lstStyle>
            <a:lvl1pPr>
              <a:defRPr/>
            </a:lvl1pPr>
          </a:lstStyle>
          <a:p>
            <a:r>
              <a:rPr kumimoji="1" lang="en-US" altLang="ja-JP" smtClean="0"/>
              <a:t>2016/10/20-21</a:t>
            </a:r>
            <a:endParaRPr kumimoji="1" lang="ja-JP" altLang="en-US"/>
          </a:p>
        </p:txBody>
      </p:sp>
      <p:sp>
        <p:nvSpPr>
          <p:cNvPr id="5" name="Rectangle 9"/>
          <p:cNvSpPr>
            <a:spLocks noGrp="1" noChangeArrowheads="1"/>
          </p:cNvSpPr>
          <p:nvPr>
            <p:ph type="ftr" sz="quarter" idx="11"/>
          </p:nvPr>
        </p:nvSpPr>
        <p:spPr>
          <a:ln/>
        </p:spPr>
        <p:txBody>
          <a:bodyPr/>
          <a:lstStyle>
            <a:lvl1pPr>
              <a:defRPr/>
            </a:lvl1pPr>
          </a:lstStyle>
          <a:p>
            <a:r>
              <a:rPr kumimoji="1" lang="en-US" altLang="ja-JP" smtClean="0"/>
              <a:t>Bioprocess 2016</a:t>
            </a:r>
            <a:endParaRPr kumimoji="1" lang="ja-JP" altLang="en-US"/>
          </a:p>
        </p:txBody>
      </p:sp>
      <p:sp>
        <p:nvSpPr>
          <p:cNvPr id="6" name="Rectangle 10"/>
          <p:cNvSpPr>
            <a:spLocks noGrp="1" noChangeArrowheads="1"/>
          </p:cNvSpPr>
          <p:nvPr>
            <p:ph type="sldNum" sz="quarter" idx="12"/>
          </p:nvPr>
        </p:nvSpPr>
        <p:spPr>
          <a:ln/>
        </p:spPr>
        <p:txBody>
          <a:bodyPr/>
          <a:lstStyle>
            <a:lvl1pPr>
              <a:defRPr/>
            </a:lvl1pPr>
          </a:lstStyle>
          <a:p>
            <a:fld id="{3A538D04-2026-CE44-84E3-CD54C82BE288}" type="slidenum">
              <a:rPr kumimoji="1" lang="ja-JP" altLang="en-US" smtClean="0"/>
              <a:t>‹#›</a:t>
            </a:fld>
            <a:endParaRPr kumimoji="1" lang="ja-JP"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タイトル、コンテンツ、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228600" y="228600"/>
            <a:ext cx="7924800" cy="723900"/>
          </a:xfrm>
        </p:spPr>
        <p:txBody>
          <a:bodyPr/>
          <a:lstStyle/>
          <a:p>
            <a:r>
              <a:rPr lang="ja-JP" altLang="en-US" smtClean="0"/>
              <a:t>マスター タイトルの書式設定</a:t>
            </a:r>
            <a:endParaRPr lang="ja-JP" altLang="en-US"/>
          </a:p>
        </p:txBody>
      </p:sp>
      <p:sp>
        <p:nvSpPr>
          <p:cNvPr id="3" name="コンテンツ プレースホルダ 2"/>
          <p:cNvSpPr>
            <a:spLocks noGrp="1"/>
          </p:cNvSpPr>
          <p:nvPr>
            <p:ph sz="half" idx="1"/>
          </p:nvPr>
        </p:nvSpPr>
        <p:spPr>
          <a:xfrm>
            <a:off x="457200" y="1600200"/>
            <a:ext cx="4038600" cy="47244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648200" y="1600200"/>
            <a:ext cx="4038600" cy="47244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8"/>
          <p:cNvSpPr>
            <a:spLocks noGrp="1" noChangeArrowheads="1"/>
          </p:cNvSpPr>
          <p:nvPr>
            <p:ph type="dt" sz="half" idx="10"/>
          </p:nvPr>
        </p:nvSpPr>
        <p:spPr>
          <a:ln/>
        </p:spPr>
        <p:txBody>
          <a:bodyPr/>
          <a:lstStyle>
            <a:lvl1pPr>
              <a:defRPr/>
            </a:lvl1pPr>
          </a:lstStyle>
          <a:p>
            <a:r>
              <a:rPr kumimoji="1" lang="en-US" altLang="ja-JP" smtClean="0"/>
              <a:t>2016/10/20-21</a:t>
            </a:r>
            <a:endParaRPr kumimoji="1" lang="ja-JP" altLang="en-US"/>
          </a:p>
        </p:txBody>
      </p:sp>
      <p:sp>
        <p:nvSpPr>
          <p:cNvPr id="6" name="Rectangle 9"/>
          <p:cNvSpPr>
            <a:spLocks noGrp="1" noChangeArrowheads="1"/>
          </p:cNvSpPr>
          <p:nvPr>
            <p:ph type="ftr" sz="quarter" idx="11"/>
          </p:nvPr>
        </p:nvSpPr>
        <p:spPr>
          <a:ln/>
        </p:spPr>
        <p:txBody>
          <a:bodyPr/>
          <a:lstStyle>
            <a:lvl1pPr>
              <a:defRPr/>
            </a:lvl1pPr>
          </a:lstStyle>
          <a:p>
            <a:r>
              <a:rPr kumimoji="1" lang="en-US" altLang="ja-JP" smtClean="0"/>
              <a:t>Bioprocess 2016</a:t>
            </a:r>
            <a:endParaRPr kumimoji="1" lang="ja-JP" altLang="en-US"/>
          </a:p>
        </p:txBody>
      </p:sp>
      <p:sp>
        <p:nvSpPr>
          <p:cNvPr id="7" name="Rectangle 10"/>
          <p:cNvSpPr>
            <a:spLocks noGrp="1" noChangeArrowheads="1"/>
          </p:cNvSpPr>
          <p:nvPr>
            <p:ph type="sldNum" sz="quarter" idx="12"/>
          </p:nvPr>
        </p:nvSpPr>
        <p:spPr>
          <a:ln/>
        </p:spPr>
        <p:txBody>
          <a:bodyPr/>
          <a:lstStyle>
            <a:lvl1pPr>
              <a:defRPr/>
            </a:lvl1pPr>
          </a:lstStyle>
          <a:p>
            <a:fld id="{3A538D04-2026-CE44-84E3-CD54C82BE288}"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6"/>
          <p:cNvSpPr>
            <a:spLocks noGrp="1" noChangeArrowheads="1"/>
          </p:cNvSpPr>
          <p:nvPr>
            <p:ph type="title"/>
          </p:nvPr>
        </p:nvSpPr>
        <p:spPr bwMode="auto">
          <a:xfrm>
            <a:off x="228600" y="228600"/>
            <a:ext cx="7924800" cy="7239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dirty="0"/>
              <a:t>マスタ</a:t>
            </a:r>
            <a:r>
              <a:rPr lang="en-US" altLang="ja-JP" dirty="0"/>
              <a:t> </a:t>
            </a:r>
            <a:r>
              <a:rPr lang="ja-JP" altLang="en-US" dirty="0"/>
              <a:t>タイトルの書式設定</a:t>
            </a:r>
          </a:p>
        </p:txBody>
      </p:sp>
      <p:sp>
        <p:nvSpPr>
          <p:cNvPr id="1029" name="Rectangle 7"/>
          <p:cNvSpPr>
            <a:spLocks noGrp="1" noChangeArrowheads="1"/>
          </p:cNvSpPr>
          <p:nvPr>
            <p:ph type="body" idx="1"/>
          </p:nvPr>
        </p:nvSpPr>
        <p:spPr bwMode="auto">
          <a:xfrm>
            <a:off x="457200" y="1600200"/>
            <a:ext cx="82296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dirty="0"/>
              <a:t>マスタ</a:t>
            </a:r>
            <a:r>
              <a:rPr lang="en-US" altLang="ja-JP" dirty="0"/>
              <a:t> </a:t>
            </a:r>
            <a:r>
              <a:rPr lang="ja-JP" altLang="en-US" dirty="0"/>
              <a:t>テキストの書式設定</a:t>
            </a:r>
            <a:endParaRPr lang="en-US" altLang="ja-JP" dirty="0"/>
          </a:p>
          <a:p>
            <a:pPr lvl="1"/>
            <a:r>
              <a:rPr lang="ja-JP" altLang="en-US" dirty="0"/>
              <a:t>第</a:t>
            </a:r>
            <a:r>
              <a:rPr lang="en-US" altLang="ja-JP" dirty="0"/>
              <a:t> 2 </a:t>
            </a:r>
            <a:r>
              <a:rPr lang="ja-JP" altLang="en-US" dirty="0"/>
              <a:t>レベル</a:t>
            </a:r>
            <a:endParaRPr lang="en-US" altLang="ja-JP" dirty="0"/>
          </a:p>
          <a:p>
            <a:pPr lvl="2"/>
            <a:r>
              <a:rPr lang="ja-JP" altLang="en-US" dirty="0"/>
              <a:t>第</a:t>
            </a:r>
            <a:r>
              <a:rPr lang="en-US" altLang="ja-JP" dirty="0"/>
              <a:t> 3 </a:t>
            </a:r>
            <a:r>
              <a:rPr lang="ja-JP" altLang="en-US" dirty="0"/>
              <a:t>レベル</a:t>
            </a:r>
            <a:endParaRPr lang="en-US" altLang="ja-JP" dirty="0"/>
          </a:p>
          <a:p>
            <a:pPr lvl="3"/>
            <a:r>
              <a:rPr lang="ja-JP" altLang="en-US" dirty="0"/>
              <a:t>第</a:t>
            </a:r>
            <a:r>
              <a:rPr lang="en-US" altLang="ja-JP" dirty="0"/>
              <a:t> 4 </a:t>
            </a:r>
            <a:r>
              <a:rPr lang="ja-JP" altLang="en-US" dirty="0"/>
              <a:t>レベル</a:t>
            </a:r>
            <a:endParaRPr lang="en-US" altLang="ja-JP" dirty="0"/>
          </a:p>
          <a:p>
            <a:pPr lvl="4"/>
            <a:r>
              <a:rPr lang="ja-JP" altLang="en-US" dirty="0"/>
              <a:t>第</a:t>
            </a:r>
            <a:r>
              <a:rPr lang="en-US" altLang="ja-JP" dirty="0"/>
              <a:t> 5 </a:t>
            </a:r>
            <a:r>
              <a:rPr lang="ja-JP" altLang="en-US" dirty="0"/>
              <a:t>レベル</a:t>
            </a:r>
          </a:p>
        </p:txBody>
      </p:sp>
      <p:sp>
        <p:nvSpPr>
          <p:cNvPr id="197640" name="Rectangle 8"/>
          <p:cNvSpPr>
            <a:spLocks noGrp="1" noChangeArrowheads="1"/>
          </p:cNvSpPr>
          <p:nvPr>
            <p:ph type="dt" sz="half" idx="2"/>
          </p:nvPr>
        </p:nvSpPr>
        <p:spPr bwMode="auto">
          <a:xfrm>
            <a:off x="5097600" y="6629400"/>
            <a:ext cx="984555" cy="2254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900" b="1" i="0">
                <a:solidFill>
                  <a:schemeClr val="tx1"/>
                </a:solidFill>
                <a:latin typeface="Helvetica Neue Condensed Black" charset="0"/>
                <a:ea typeface="Helvetica Neue Condensed Black" charset="0"/>
                <a:cs typeface="Helvetica Neue Condensed Black" charset="0"/>
              </a:defRPr>
            </a:lvl1pPr>
          </a:lstStyle>
          <a:p>
            <a:r>
              <a:rPr lang="en-US" altLang="ja-JP" smtClean="0"/>
              <a:t>2016/10/20-21</a:t>
            </a:r>
            <a:endParaRPr lang="ja-JP" altLang="en-US" dirty="0"/>
          </a:p>
        </p:txBody>
      </p:sp>
      <p:sp>
        <p:nvSpPr>
          <p:cNvPr id="197641" name="Rectangle 9"/>
          <p:cNvSpPr>
            <a:spLocks noGrp="1" noChangeArrowheads="1"/>
          </p:cNvSpPr>
          <p:nvPr>
            <p:ph type="ftr" sz="quarter" idx="3"/>
          </p:nvPr>
        </p:nvSpPr>
        <p:spPr bwMode="auto">
          <a:xfrm>
            <a:off x="6150028" y="6629400"/>
            <a:ext cx="2164180" cy="2254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b="1" i="0">
                <a:solidFill>
                  <a:schemeClr val="tx1"/>
                </a:solidFill>
                <a:latin typeface="Helvetica Neue Condensed Black" charset="0"/>
                <a:ea typeface="Helvetica Neue Condensed Black" charset="0"/>
                <a:cs typeface="Helvetica Neue Condensed Black" charset="0"/>
              </a:defRPr>
            </a:lvl1pPr>
          </a:lstStyle>
          <a:p>
            <a:r>
              <a:rPr lang="en-US" altLang="ja-JP" smtClean="0"/>
              <a:t>Bioprocess 2016</a:t>
            </a:r>
            <a:endParaRPr lang="ja-JP" altLang="en-US"/>
          </a:p>
        </p:txBody>
      </p:sp>
      <p:sp>
        <p:nvSpPr>
          <p:cNvPr id="197642" name="Rectangle 10"/>
          <p:cNvSpPr>
            <a:spLocks noGrp="1" noChangeArrowheads="1"/>
          </p:cNvSpPr>
          <p:nvPr>
            <p:ph type="sldNum" sz="quarter" idx="4"/>
          </p:nvPr>
        </p:nvSpPr>
        <p:spPr bwMode="auto">
          <a:xfrm>
            <a:off x="8380556" y="6629400"/>
            <a:ext cx="473104"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900" b="1" i="0">
                <a:solidFill>
                  <a:schemeClr val="tx1"/>
                </a:solidFill>
                <a:latin typeface="Helvetica Neue Condensed Black" charset="0"/>
                <a:ea typeface="Helvetica Neue Condensed Black" charset="0"/>
                <a:cs typeface="Helvetica Neue Condensed Black" charset="0"/>
              </a:defRPr>
            </a:lvl1pPr>
          </a:lstStyle>
          <a:p>
            <a:fld id="{3A538D04-2026-CE44-84E3-CD54C82BE288}" type="slidenum">
              <a:rPr lang="ja-JP" altLang="en-US" smtClean="0"/>
              <a:pPr/>
              <a:t>‹#›</a:t>
            </a:fld>
            <a:endParaRPr lang="ja-JP" altLang="en-US"/>
          </a:p>
        </p:txBody>
      </p:sp>
      <p:sp>
        <p:nvSpPr>
          <p:cNvPr id="10" name="Rectangle 2"/>
          <p:cNvSpPr>
            <a:spLocks noChangeArrowheads="1"/>
          </p:cNvSpPr>
          <p:nvPr/>
        </p:nvSpPr>
        <p:spPr bwMode="auto">
          <a:xfrm>
            <a:off x="228600" y="8467"/>
            <a:ext cx="7855102" cy="72000"/>
          </a:xfrm>
          <a:prstGeom prst="rect">
            <a:avLst/>
          </a:prstGeom>
          <a:gradFill rotWithShape="1">
            <a:gsLst>
              <a:gs pos="0">
                <a:srgbClr val="199541"/>
              </a:gs>
              <a:gs pos="100000">
                <a:srgbClr val="199541">
                  <a:gamma/>
                  <a:tint val="11765"/>
                  <a:invGamma/>
                </a:srgbClr>
              </a:gs>
            </a:gsLst>
            <a:lin ang="0" scaled="1"/>
          </a:gradFill>
          <a:ln w="9525">
            <a:noFill/>
            <a:miter lim="800000"/>
            <a:headEnd/>
            <a:tailEnd/>
          </a:ln>
          <a:effectLst/>
        </p:spPr>
        <p:txBody>
          <a:bodyPr wrap="none" anchor="ctr">
            <a:prstTxWarp prst="textNoShape">
              <a:avLst/>
            </a:prstTxWarp>
          </a:bodyPr>
          <a:lstStyle/>
          <a:p>
            <a:pPr>
              <a:defRPr/>
            </a:pPr>
            <a:endParaRPr lang="ja-JP" altLang="en-US">
              <a:latin typeface="Arial" pitchFamily="-110" charset="0"/>
              <a:ea typeface="ＭＳ Ｐゴシック" pitchFamily="-110" charset="-128"/>
              <a:cs typeface="ＭＳ Ｐゴシック" pitchFamily="-110" charset="-128"/>
            </a:endParaRPr>
          </a:p>
        </p:txBody>
      </p:sp>
      <p:pic>
        <p:nvPicPr>
          <p:cNvPr id="3" name="図 2" descr="マーク・ロゴ英文4C改.pdf"/>
          <p:cNvPicPr>
            <a:picLocks noChangeAspect="1"/>
          </p:cNvPicPr>
          <p:nvPr/>
        </p:nvPicPr>
        <p:blipFill>
          <a:blip r:embed="rId15">
            <a:alphaModFix/>
            <a:extLst>
              <a:ext uri="{28A0092B-C50C-407E-A947-70E740481C1C}">
                <a14:useLocalDpi xmlns:a14="http://schemas.microsoft.com/office/drawing/2010/main" val="0"/>
              </a:ext>
            </a:extLst>
          </a:blip>
          <a:stretch>
            <a:fillRect/>
          </a:stretch>
        </p:blipFill>
        <p:spPr>
          <a:xfrm>
            <a:off x="8132081" y="8046"/>
            <a:ext cx="971550" cy="194310"/>
          </a:xfrm>
          <a:prstGeom prst="rect">
            <a:avLst/>
          </a:prstGeom>
        </p:spPr>
      </p:pic>
      <p:sp>
        <p:nvSpPr>
          <p:cNvPr id="12" name="Rectangle 2"/>
          <p:cNvSpPr>
            <a:spLocks noChangeArrowheads="1"/>
          </p:cNvSpPr>
          <p:nvPr/>
        </p:nvSpPr>
        <p:spPr bwMode="auto">
          <a:xfrm>
            <a:off x="0" y="8467"/>
            <a:ext cx="171233" cy="72000"/>
          </a:xfrm>
          <a:prstGeom prst="rect">
            <a:avLst/>
          </a:prstGeom>
          <a:solidFill>
            <a:srgbClr val="2D559D"/>
          </a:solidFill>
          <a:ln w="9525">
            <a:noFill/>
            <a:miter lim="800000"/>
            <a:headEnd/>
            <a:tailEnd/>
          </a:ln>
          <a:effectLst/>
        </p:spPr>
        <p:txBody>
          <a:bodyPr wrap="none" anchor="ctr">
            <a:prstTxWarp prst="textNoShape">
              <a:avLst/>
            </a:prstTxWarp>
          </a:bodyPr>
          <a:lstStyle/>
          <a:p>
            <a:pPr>
              <a:defRPr/>
            </a:pPr>
            <a:endParaRPr lang="ja-JP" altLang="en-US">
              <a:latin typeface="Arial" pitchFamily="-110" charset="0"/>
              <a:ea typeface="ＭＳ Ｐゴシック" pitchFamily="-110" charset="-128"/>
              <a:cs typeface="ＭＳ Ｐゴシック" pitchFamily="-110" charset="-128"/>
            </a:endParaRPr>
          </a:p>
        </p:txBody>
      </p:sp>
      <p:sp>
        <p:nvSpPr>
          <p:cNvPr id="14" name="Rectangle 2"/>
          <p:cNvSpPr>
            <a:spLocks noChangeArrowheads="1"/>
          </p:cNvSpPr>
          <p:nvPr/>
        </p:nvSpPr>
        <p:spPr bwMode="auto">
          <a:xfrm>
            <a:off x="207195" y="6782825"/>
            <a:ext cx="813065" cy="72000"/>
          </a:xfrm>
          <a:prstGeom prst="rect">
            <a:avLst/>
          </a:prstGeom>
          <a:gradFill rotWithShape="1">
            <a:gsLst>
              <a:gs pos="0">
                <a:srgbClr val="199541"/>
              </a:gs>
              <a:gs pos="100000">
                <a:srgbClr val="199541">
                  <a:gamma/>
                  <a:tint val="11765"/>
                  <a:invGamma/>
                </a:srgbClr>
              </a:gs>
            </a:gsLst>
            <a:lin ang="0" scaled="1"/>
          </a:gradFill>
          <a:ln w="9525">
            <a:noFill/>
            <a:miter lim="800000"/>
            <a:headEnd/>
            <a:tailEnd/>
          </a:ln>
          <a:effectLst/>
        </p:spPr>
        <p:txBody>
          <a:bodyPr wrap="none" anchor="ctr">
            <a:prstTxWarp prst="textNoShape">
              <a:avLst/>
            </a:prstTxWarp>
          </a:bodyPr>
          <a:lstStyle/>
          <a:p>
            <a:pPr>
              <a:defRPr/>
            </a:pPr>
            <a:endParaRPr lang="ja-JP" altLang="en-US">
              <a:latin typeface="Arial" pitchFamily="-110" charset="0"/>
              <a:ea typeface="ＭＳ Ｐゴシック" pitchFamily="-110" charset="-128"/>
              <a:cs typeface="ＭＳ Ｐゴシック" pitchFamily="-110" charset="-128"/>
            </a:endParaRPr>
          </a:p>
        </p:txBody>
      </p:sp>
      <p:sp>
        <p:nvSpPr>
          <p:cNvPr id="15" name="Rectangle 2"/>
          <p:cNvSpPr>
            <a:spLocks noChangeArrowheads="1"/>
          </p:cNvSpPr>
          <p:nvPr/>
        </p:nvSpPr>
        <p:spPr bwMode="auto">
          <a:xfrm>
            <a:off x="0" y="6782825"/>
            <a:ext cx="171233" cy="72000"/>
          </a:xfrm>
          <a:prstGeom prst="rect">
            <a:avLst/>
          </a:prstGeom>
          <a:solidFill>
            <a:srgbClr val="2D559D"/>
          </a:solidFill>
          <a:ln w="9525">
            <a:noFill/>
            <a:miter lim="800000"/>
            <a:headEnd/>
            <a:tailEnd/>
          </a:ln>
          <a:effectLst/>
        </p:spPr>
        <p:txBody>
          <a:bodyPr wrap="none" anchor="ctr">
            <a:prstTxWarp prst="textNoShape">
              <a:avLst/>
            </a:prstTxWarp>
          </a:bodyPr>
          <a:lstStyle/>
          <a:p>
            <a:pPr>
              <a:defRPr/>
            </a:pPr>
            <a:endParaRPr lang="ja-JP" altLang="en-US">
              <a:latin typeface="Arial" pitchFamily="-110" charset="0"/>
              <a:ea typeface="ＭＳ Ｐゴシック" pitchFamily="-110" charset="-128"/>
              <a:cs typeface="ＭＳ Ｐゴシック" pitchFamily="-110" charset="-128"/>
            </a:endParaRPr>
          </a:p>
        </p:txBody>
      </p:sp>
      <p:sp>
        <p:nvSpPr>
          <p:cNvPr id="16" name="Rectangle 2"/>
          <p:cNvSpPr>
            <a:spLocks noChangeArrowheads="1"/>
          </p:cNvSpPr>
          <p:nvPr/>
        </p:nvSpPr>
        <p:spPr bwMode="auto">
          <a:xfrm>
            <a:off x="8975207" y="6782825"/>
            <a:ext cx="171233" cy="72000"/>
          </a:xfrm>
          <a:prstGeom prst="rect">
            <a:avLst/>
          </a:prstGeom>
          <a:solidFill>
            <a:srgbClr val="2D559D"/>
          </a:solidFill>
          <a:ln w="9525">
            <a:noFill/>
            <a:miter lim="800000"/>
            <a:headEnd/>
            <a:tailEnd/>
          </a:ln>
          <a:effectLst/>
        </p:spPr>
        <p:txBody>
          <a:bodyPr wrap="none" anchor="ctr">
            <a:prstTxWarp prst="textNoShape">
              <a:avLst/>
            </a:prstTxWarp>
          </a:bodyPr>
          <a:lstStyle/>
          <a:p>
            <a:pPr>
              <a:defRPr/>
            </a:pPr>
            <a:endParaRPr lang="ja-JP" altLang="en-US">
              <a:latin typeface="Arial" pitchFamily="-110" charset="0"/>
              <a:ea typeface="ＭＳ Ｐゴシック" pitchFamily="-110" charset="-128"/>
              <a:cs typeface="ＭＳ Ｐゴシック" pitchFamily="-110" charset="-128"/>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hf hdr="0"/>
  <p:txStyles>
    <p:titleStyle>
      <a:lvl1pPr algn="l" rtl="0" eaLnBrk="1" fontAlgn="base" hangingPunct="1">
        <a:spcBef>
          <a:spcPct val="0"/>
        </a:spcBef>
        <a:spcAft>
          <a:spcPct val="0"/>
        </a:spcAft>
        <a:defRPr kumimoji="1" sz="3600" b="1" i="0">
          <a:solidFill>
            <a:schemeClr val="tx1"/>
          </a:solidFill>
          <a:latin typeface="Helvetica Neue Condensed Black" charset="0"/>
          <a:ea typeface="Helvetica Neue Condensed Black" charset="0"/>
          <a:cs typeface="Helvetica Neue Condensed Black" charset="0"/>
        </a:defRPr>
      </a:lvl1pPr>
      <a:lvl2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2pPr>
      <a:lvl3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3pPr>
      <a:lvl4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4pPr>
      <a:lvl5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5pPr>
      <a:lvl6pPr marL="4572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6pPr>
      <a:lvl7pPr marL="9144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7pPr>
      <a:lvl8pPr marL="13716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8pPr>
      <a:lvl9pPr marL="18288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9pPr>
    </p:titleStyle>
    <p:bodyStyle>
      <a:lvl1pPr marL="342900" indent="-342900" algn="l" rtl="0" eaLnBrk="1" fontAlgn="base" hangingPunct="1">
        <a:spcBef>
          <a:spcPct val="20000"/>
        </a:spcBef>
        <a:spcAft>
          <a:spcPct val="0"/>
        </a:spcAft>
        <a:buChar char="•"/>
        <a:defRPr kumimoji="1" sz="3200">
          <a:solidFill>
            <a:schemeClr val="tx1"/>
          </a:solidFill>
          <a:latin typeface="Helvetica Neue" charset="0"/>
          <a:ea typeface="Helvetica Neue" charset="0"/>
          <a:cs typeface="Helvetica Neue" charset="0"/>
        </a:defRPr>
      </a:lvl1pPr>
      <a:lvl2pPr marL="742950" indent="-285750" algn="l" rtl="0" eaLnBrk="1" fontAlgn="base" hangingPunct="1">
        <a:spcBef>
          <a:spcPct val="20000"/>
        </a:spcBef>
        <a:spcAft>
          <a:spcPct val="0"/>
        </a:spcAft>
        <a:buChar char="–"/>
        <a:defRPr kumimoji="1" sz="2800">
          <a:solidFill>
            <a:schemeClr val="tx1"/>
          </a:solidFill>
          <a:latin typeface="Helvetica Neue" charset="0"/>
          <a:ea typeface="Helvetica Neue" charset="0"/>
          <a:cs typeface="Helvetica Neue" charset="0"/>
        </a:defRPr>
      </a:lvl2pPr>
      <a:lvl3pPr marL="1143000" indent="-228600" algn="l" rtl="0" eaLnBrk="1" fontAlgn="base" hangingPunct="1">
        <a:spcBef>
          <a:spcPct val="20000"/>
        </a:spcBef>
        <a:spcAft>
          <a:spcPct val="0"/>
        </a:spcAft>
        <a:buChar char="•"/>
        <a:defRPr kumimoji="1" sz="2400">
          <a:solidFill>
            <a:schemeClr val="tx1"/>
          </a:solidFill>
          <a:latin typeface="Helvetica Neue" charset="0"/>
          <a:ea typeface="Helvetica Neue" charset="0"/>
          <a:cs typeface="Helvetica Neue" charset="0"/>
        </a:defRPr>
      </a:lvl3pPr>
      <a:lvl4pPr marL="1600200" indent="-228600" algn="l" rtl="0" eaLnBrk="1" fontAlgn="base" hangingPunct="1">
        <a:spcBef>
          <a:spcPct val="20000"/>
        </a:spcBef>
        <a:spcAft>
          <a:spcPct val="0"/>
        </a:spcAft>
        <a:buChar char="–"/>
        <a:defRPr kumimoji="1" sz="2000">
          <a:solidFill>
            <a:schemeClr val="tx1"/>
          </a:solidFill>
          <a:latin typeface="Helvetica Neue" charset="0"/>
          <a:ea typeface="Helvetica Neue" charset="0"/>
          <a:cs typeface="Helvetica Neue" charset="0"/>
        </a:defRPr>
      </a:lvl4pPr>
      <a:lvl5pPr marL="2057400" indent="-228600" algn="l" rtl="0" eaLnBrk="1" fontAlgn="base" hangingPunct="1">
        <a:spcBef>
          <a:spcPct val="20000"/>
        </a:spcBef>
        <a:spcAft>
          <a:spcPct val="0"/>
        </a:spcAft>
        <a:buChar char="»"/>
        <a:defRPr kumimoji="1" sz="2000">
          <a:solidFill>
            <a:schemeClr val="tx1"/>
          </a:solidFill>
          <a:latin typeface="Helvetica Neue" charset="0"/>
          <a:ea typeface="Helvetica Neue" charset="0"/>
          <a:cs typeface="Helvetica Neue" charset="0"/>
        </a:defRPr>
      </a:lvl5pPr>
      <a:lvl6pPr marL="2514600" indent="-228600" algn="l" rtl="0" eaLnBrk="1" fontAlgn="base" hangingPunct="1">
        <a:spcBef>
          <a:spcPct val="20000"/>
        </a:spcBef>
        <a:spcAft>
          <a:spcPct val="0"/>
        </a:spcAft>
        <a:buChar char="»"/>
        <a:defRPr kumimoji="1" sz="2000">
          <a:solidFill>
            <a:srgbClr val="333399"/>
          </a:solidFill>
          <a:latin typeface="+mn-lt"/>
          <a:ea typeface="+mn-ea"/>
        </a:defRPr>
      </a:lvl6pPr>
      <a:lvl7pPr marL="2971800" indent="-228600" algn="l" rtl="0" eaLnBrk="1" fontAlgn="base" hangingPunct="1">
        <a:spcBef>
          <a:spcPct val="20000"/>
        </a:spcBef>
        <a:spcAft>
          <a:spcPct val="0"/>
        </a:spcAft>
        <a:buChar char="»"/>
        <a:defRPr kumimoji="1" sz="2000">
          <a:solidFill>
            <a:srgbClr val="333399"/>
          </a:solidFill>
          <a:latin typeface="+mn-lt"/>
          <a:ea typeface="+mn-ea"/>
        </a:defRPr>
      </a:lvl7pPr>
      <a:lvl8pPr marL="3429000" indent="-228600" algn="l" rtl="0" eaLnBrk="1" fontAlgn="base" hangingPunct="1">
        <a:spcBef>
          <a:spcPct val="20000"/>
        </a:spcBef>
        <a:spcAft>
          <a:spcPct val="0"/>
        </a:spcAft>
        <a:buChar char="»"/>
        <a:defRPr kumimoji="1" sz="2000">
          <a:solidFill>
            <a:srgbClr val="333399"/>
          </a:solidFill>
          <a:latin typeface="+mn-lt"/>
          <a:ea typeface="+mn-ea"/>
        </a:defRPr>
      </a:lvl8pPr>
      <a:lvl9pPr marL="3886200" indent="-228600" algn="l" rtl="0" eaLnBrk="1" fontAlgn="base" hangingPunct="1">
        <a:spcBef>
          <a:spcPct val="20000"/>
        </a:spcBef>
        <a:spcAft>
          <a:spcPct val="0"/>
        </a:spcAft>
        <a:buChar char="»"/>
        <a:defRPr kumimoji="1" sz="2000">
          <a:solidFill>
            <a:srgbClr val="333399"/>
          </a:solidFill>
          <a:latin typeface="+mn-lt"/>
          <a:ea typeface="+mn-ea"/>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jpeg"/><Relationship Id="rId7" Type="http://schemas.openxmlformats.org/officeDocument/2006/relationships/image" Target="../media/image8.jpeg"/><Relationship Id="rId8" Type="http://schemas.openxmlformats.org/officeDocument/2006/relationships/image" Target="../media/image9.png"/><Relationship Id="rId9"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image" Target="../media/image13.jpg"/><Relationship Id="rId5" Type="http://schemas.openxmlformats.org/officeDocument/2006/relationships/image" Target="../media/image14.jpg"/><Relationship Id="rId1" Type="http://schemas.openxmlformats.org/officeDocument/2006/relationships/slideLayout" Target="../slideLayouts/slideLayout6.xml"/><Relationship Id="rId2" Type="http://schemas.openxmlformats.org/officeDocument/2006/relationships/image" Target="../media/image11.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8.jpeg"/><Relationship Id="rId7" Type="http://schemas.openxmlformats.org/officeDocument/2006/relationships/image" Target="../media/image16.jpg"/><Relationship Id="rId1" Type="http://schemas.openxmlformats.org/officeDocument/2006/relationships/slideLayout" Target="../slideLayouts/slideLayout6.xml"/><Relationship Id="rId2"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4" Type="http://schemas.openxmlformats.org/officeDocument/2006/relationships/image" Target="../media/image18.jpg"/><Relationship Id="rId5" Type="http://schemas.openxmlformats.org/officeDocument/2006/relationships/image" Target="../media/image19.jpg"/><Relationship Id="rId1" Type="http://schemas.openxmlformats.org/officeDocument/2006/relationships/slideLayout" Target="../slideLayouts/slideLayout6.xml"/><Relationship Id="rId2" Type="http://schemas.openxmlformats.org/officeDocument/2006/relationships/image" Target="../media/image11.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6.xml"/><Relationship Id="rId2"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4" Type="http://schemas.openxmlformats.org/officeDocument/2006/relationships/image" Target="../media/image25.emf"/><Relationship Id="rId1" Type="http://schemas.openxmlformats.org/officeDocument/2006/relationships/slideLayout" Target="../slideLayouts/slideLayout6.xml"/><Relationship Id="rId2" Type="http://schemas.openxmlformats.org/officeDocument/2006/relationships/chart" Target="../charts/char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6.jpg"/><Relationship Id="rId3" Type="http://schemas.openxmlformats.org/officeDocument/2006/relationships/chart" Target="../charts/char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2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emf"/><Relationship Id="rId4" Type="http://schemas.openxmlformats.org/officeDocument/2006/relationships/image" Target="../media/image29.emf"/><Relationship Id="rId5" Type="http://schemas.openxmlformats.org/officeDocument/2006/relationships/image" Target="../media/image30.emf"/><Relationship Id="rId6" Type="http://schemas.openxmlformats.org/officeDocument/2006/relationships/image" Target="../media/image31.png"/><Relationship Id="rId7" Type="http://schemas.openxmlformats.org/officeDocument/2006/relationships/image" Target="../media/image32.jpeg"/><Relationship Id="rId8" Type="http://schemas.openxmlformats.org/officeDocument/2006/relationships/image" Target="../media/image33.png"/><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20.xml.rels><?xml version="1.0" encoding="UTF-8" standalone="yes"?>
<Relationships xmlns="http://schemas.openxmlformats.org/package/2006/relationships"><Relationship Id="rId3" Type="http://schemas.openxmlformats.org/officeDocument/2006/relationships/chart" Target="../charts/chart8.xml"/><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1" Type="http://schemas.openxmlformats.org/officeDocument/2006/relationships/slideLayout" Target="../slideLayouts/slideLayout6.xml"/><Relationship Id="rId2" Type="http://schemas.openxmlformats.org/officeDocument/2006/relationships/chart" Target="../charts/char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28.emf"/><Relationship Id="rId4" Type="http://schemas.openxmlformats.org/officeDocument/2006/relationships/image" Target="../media/image29.emf"/><Relationship Id="rId5" Type="http://schemas.openxmlformats.org/officeDocument/2006/relationships/image" Target="../media/image30.emf"/><Relationship Id="rId6" Type="http://schemas.openxmlformats.org/officeDocument/2006/relationships/image" Target="../media/image31.png"/><Relationship Id="rId7" Type="http://schemas.openxmlformats.org/officeDocument/2006/relationships/image" Target="../media/image32.jpeg"/><Relationship Id="rId8" Type="http://schemas.openxmlformats.org/officeDocument/2006/relationships/image" Target="../media/image33.png"/><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40.png"/><Relationship Id="rId8" Type="http://schemas.openxmlformats.org/officeDocument/2006/relationships/image" Target="../media/image41.jpeg"/><Relationship Id="rId9" Type="http://schemas.microsoft.com/office/2007/relationships/hdphoto" Target="../media/hdphoto1.wdp"/><Relationship Id="rId1" Type="http://schemas.openxmlformats.org/officeDocument/2006/relationships/slideLayout" Target="../slideLayouts/slideLayout6.xml"/><Relationship Id="rId2" Type="http://schemas.openxmlformats.org/officeDocument/2006/relationships/image" Target="../media/image35.jpeg"/></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image" Target="../media/image45.jpeg"/><Relationship Id="rId6" Type="http://schemas.openxmlformats.org/officeDocument/2006/relationships/image" Target="../media/image46.jpeg"/><Relationship Id="rId7" Type="http://schemas.openxmlformats.org/officeDocument/2006/relationships/image" Target="../media/image47.jpeg"/><Relationship Id="rId1" Type="http://schemas.openxmlformats.org/officeDocument/2006/relationships/slideLayout" Target="../slideLayouts/slideLayout6.xml"/><Relationship Id="rId2" Type="http://schemas.openxmlformats.org/officeDocument/2006/relationships/image" Target="../media/image42.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chart" Target="../charts/chart9.xml"/><Relationship Id="rId5" Type="http://schemas.openxmlformats.org/officeDocument/2006/relationships/image" Target="../media/image49.png"/><Relationship Id="rId1" Type="http://schemas.openxmlformats.org/officeDocument/2006/relationships/slideLayout" Target="../slideLayouts/slideLayout6.xml"/><Relationship Id="rId2" Type="http://schemas.openxmlformats.org/officeDocument/2006/relationships/image" Target="../media/image4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120070703180043.jpg"/>
          <p:cNvPicPr>
            <a:picLocks noChangeAspect="1"/>
          </p:cNvPicPr>
          <p:nvPr/>
        </p:nvPicPr>
        <p:blipFill rotWithShape="1">
          <a:blip r:embed="rId3">
            <a:extLst>
              <a:ext uri="{28A0092B-C50C-407E-A947-70E740481C1C}">
                <a14:useLocalDpi xmlns:a14="http://schemas.microsoft.com/office/drawing/2010/main" val="0"/>
              </a:ext>
            </a:extLst>
          </a:blip>
          <a:srcRect l="5284" t="10368" r="16514" b="11212"/>
          <a:stretch/>
        </p:blipFill>
        <p:spPr>
          <a:xfrm>
            <a:off x="-6498" y="254000"/>
            <a:ext cx="9144001" cy="6115437"/>
          </a:xfrm>
          <a:prstGeom prst="rect">
            <a:avLst/>
          </a:prstGeom>
          <a:ln/>
          <a:effectLst/>
        </p:spPr>
        <p:style>
          <a:lnRef idx="0">
            <a:schemeClr val="accent4"/>
          </a:lnRef>
          <a:fillRef idx="3">
            <a:schemeClr val="accent4"/>
          </a:fillRef>
          <a:effectRef idx="3">
            <a:schemeClr val="accent4"/>
          </a:effectRef>
          <a:fontRef idx="minor">
            <a:schemeClr val="lt1"/>
          </a:fontRef>
        </p:style>
      </p:pic>
      <p:sp>
        <p:nvSpPr>
          <p:cNvPr id="4" name="日付プレースホルダー 3"/>
          <p:cNvSpPr>
            <a:spLocks noGrp="1"/>
          </p:cNvSpPr>
          <p:nvPr>
            <p:ph type="dt" sz="half" idx="10"/>
          </p:nvPr>
        </p:nvSpPr>
        <p:spPr/>
        <p:txBody>
          <a:bodyPr/>
          <a:lstStyle/>
          <a:p>
            <a:r>
              <a:rPr kumimoji="1" lang="en-US" altLang="ja-JP" smtClean="0">
                <a:solidFill>
                  <a:schemeClr val="bg1"/>
                </a:solidFill>
              </a:rPr>
              <a:t>2016/10/20-21</a:t>
            </a:r>
            <a:endParaRPr kumimoji="1" lang="ja-JP" altLang="en-US">
              <a:solidFill>
                <a:schemeClr val="bg1"/>
              </a:solidFill>
            </a:endParaRPr>
          </a:p>
        </p:txBody>
      </p:sp>
      <p:sp>
        <p:nvSpPr>
          <p:cNvPr id="5" name="フッター プレースホルダー 4"/>
          <p:cNvSpPr>
            <a:spLocks noGrp="1"/>
          </p:cNvSpPr>
          <p:nvPr>
            <p:ph type="ftr" sz="quarter" idx="11"/>
          </p:nvPr>
        </p:nvSpPr>
        <p:spPr/>
        <p:txBody>
          <a:bodyPr/>
          <a:lstStyle/>
          <a:p>
            <a:pPr algn="ctr"/>
            <a:r>
              <a:rPr kumimoji="1" lang="en-US" altLang="ja-JP" sz="2800" b="1" smtClean="0">
                <a:solidFill>
                  <a:schemeClr val="bg1"/>
                </a:solidFill>
                <a:latin typeface="Helvetica Neue Condensed" charset="0"/>
                <a:ea typeface="Helvetica Neue Condensed" charset="0"/>
                <a:cs typeface="Helvetica Neue Condensed" charset="0"/>
              </a:rPr>
              <a:t>Bioprocess 2016</a:t>
            </a:r>
            <a:endParaRPr kumimoji="1" lang="ja-JP" altLang="en-US" sz="2800" b="1" dirty="0">
              <a:solidFill>
                <a:schemeClr val="bg1"/>
              </a:solidFill>
              <a:latin typeface="Helvetica Neue Condensed" charset="0"/>
              <a:ea typeface="Helvetica Neue Condensed" charset="0"/>
              <a:cs typeface="Helvetica Neue Condensed" charset="0"/>
            </a:endParaRPr>
          </a:p>
        </p:txBody>
      </p:sp>
      <p:sp>
        <p:nvSpPr>
          <p:cNvPr id="6" name="スライド番号プレースホルダー 5"/>
          <p:cNvSpPr>
            <a:spLocks noGrp="1"/>
          </p:cNvSpPr>
          <p:nvPr>
            <p:ph type="sldNum" sz="quarter" idx="12"/>
          </p:nvPr>
        </p:nvSpPr>
        <p:spPr/>
        <p:txBody>
          <a:bodyPr/>
          <a:lstStyle/>
          <a:p>
            <a:fld id="{3A538D04-2026-CE44-84E3-CD54C82BE288}" type="slidenum">
              <a:rPr lang="ja-JP" altLang="en-US" smtClean="0">
                <a:solidFill>
                  <a:schemeClr val="bg1"/>
                </a:solidFill>
              </a:rPr>
              <a:pPr/>
              <a:t>1</a:t>
            </a:fld>
            <a:endParaRPr lang="ja-JP" altLang="en-US">
              <a:solidFill>
                <a:schemeClr val="bg1"/>
              </a:solidFill>
            </a:endParaRPr>
          </a:p>
        </p:txBody>
      </p:sp>
      <p:sp>
        <p:nvSpPr>
          <p:cNvPr id="2" name="タイトル 1"/>
          <p:cNvSpPr>
            <a:spLocks noGrp="1"/>
          </p:cNvSpPr>
          <p:nvPr>
            <p:ph type="ctrTitle" idx="4294967295"/>
          </p:nvPr>
        </p:nvSpPr>
        <p:spPr>
          <a:xfrm>
            <a:off x="357352" y="1844675"/>
            <a:ext cx="7415048" cy="1470025"/>
          </a:xfrm>
        </p:spPr>
        <p:txBody>
          <a:bodyPr/>
          <a:lstStyle/>
          <a:p>
            <a:r>
              <a:rPr lang="en-US" altLang="ja-JP" sz="2800" dirty="0">
                <a:solidFill>
                  <a:schemeClr val="bg1"/>
                </a:solidFill>
              </a:rPr>
              <a:t>Fermentation technology to recover energy and high-value added products from seaweed</a:t>
            </a:r>
          </a:p>
        </p:txBody>
      </p:sp>
      <p:sp>
        <p:nvSpPr>
          <p:cNvPr id="3" name="サブタイトル 2"/>
          <p:cNvSpPr>
            <a:spLocks noGrp="1"/>
          </p:cNvSpPr>
          <p:nvPr>
            <p:ph type="subTitle" idx="4294967295"/>
          </p:nvPr>
        </p:nvSpPr>
        <p:spPr>
          <a:xfrm>
            <a:off x="2919615" y="3790950"/>
            <a:ext cx="3406370" cy="1238250"/>
          </a:xfrm>
        </p:spPr>
        <p:txBody>
          <a:bodyPr/>
          <a:lstStyle/>
          <a:p>
            <a:pPr marL="0" indent="0" algn="ctr">
              <a:buNone/>
            </a:pPr>
            <a:r>
              <a:rPr lang="en-US" altLang="ja-JP" sz="2400" b="1" dirty="0" smtClean="0">
                <a:solidFill>
                  <a:schemeClr val="bg1"/>
                </a:solidFill>
                <a:latin typeface="Helvetica Neue Condensed" charset="0"/>
                <a:ea typeface="Helvetica Neue Condensed" charset="0"/>
                <a:cs typeface="Helvetica Neue Condensed" charset="0"/>
              </a:rPr>
              <a:t>Yutaka Nakashimada</a:t>
            </a:r>
          </a:p>
          <a:p>
            <a:pPr marL="0" indent="0" algn="ctr">
              <a:buNone/>
            </a:pPr>
            <a:r>
              <a:rPr lang="en-US" altLang="ja-JP" sz="2400" b="1" dirty="0" smtClean="0">
                <a:solidFill>
                  <a:schemeClr val="bg1"/>
                </a:solidFill>
                <a:latin typeface="Helvetica Neue Condensed" charset="0"/>
                <a:ea typeface="Helvetica Neue Condensed" charset="0"/>
                <a:cs typeface="Helvetica Neue Condensed" charset="0"/>
              </a:rPr>
              <a:t>Hiroshima University</a:t>
            </a:r>
          </a:p>
        </p:txBody>
      </p:sp>
      <p:pic>
        <p:nvPicPr>
          <p:cNvPr id="9" name="図 8"/>
          <p:cNvPicPr>
            <a:picLocks noChangeAspect="1"/>
          </p:cNvPicPr>
          <p:nvPr/>
        </p:nvPicPr>
        <p:blipFill>
          <a:blip r:embed="rId4"/>
          <a:stretch>
            <a:fillRect/>
          </a:stretch>
        </p:blipFill>
        <p:spPr>
          <a:xfrm>
            <a:off x="6943685" y="6395845"/>
            <a:ext cx="2148656" cy="369094"/>
          </a:xfrm>
          <a:prstGeom prst="rect">
            <a:avLst/>
          </a:prstGeom>
        </p:spPr>
      </p:pic>
      <p:sp>
        <p:nvSpPr>
          <p:cNvPr id="10" name="サブタイトル 2"/>
          <p:cNvSpPr txBox="1">
            <a:spLocks/>
          </p:cNvSpPr>
          <p:nvPr/>
        </p:nvSpPr>
        <p:spPr bwMode="auto">
          <a:xfrm>
            <a:off x="3437467" y="6374283"/>
            <a:ext cx="1895998" cy="4413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kumimoji="1" sz="3200">
                <a:solidFill>
                  <a:schemeClr val="tx1"/>
                </a:solidFill>
                <a:latin typeface="Helvetica Neue" charset="0"/>
                <a:ea typeface="Helvetica Neue" charset="0"/>
                <a:cs typeface="Helvetica Neue" charset="0"/>
              </a:defRPr>
            </a:lvl1pPr>
            <a:lvl2pPr marL="742950" indent="-285750" algn="l" rtl="0" eaLnBrk="1" fontAlgn="base" hangingPunct="1">
              <a:spcBef>
                <a:spcPct val="20000"/>
              </a:spcBef>
              <a:spcAft>
                <a:spcPct val="0"/>
              </a:spcAft>
              <a:buChar char="–"/>
              <a:defRPr kumimoji="1" sz="2800">
                <a:solidFill>
                  <a:schemeClr val="tx1"/>
                </a:solidFill>
                <a:latin typeface="Helvetica Neue" charset="0"/>
                <a:ea typeface="Helvetica Neue" charset="0"/>
                <a:cs typeface="Helvetica Neue" charset="0"/>
              </a:defRPr>
            </a:lvl2pPr>
            <a:lvl3pPr marL="1143000" indent="-228600" algn="l" rtl="0" eaLnBrk="1" fontAlgn="base" hangingPunct="1">
              <a:spcBef>
                <a:spcPct val="20000"/>
              </a:spcBef>
              <a:spcAft>
                <a:spcPct val="0"/>
              </a:spcAft>
              <a:buChar char="•"/>
              <a:defRPr kumimoji="1" sz="2400">
                <a:solidFill>
                  <a:schemeClr val="tx1"/>
                </a:solidFill>
                <a:latin typeface="Helvetica Neue" charset="0"/>
                <a:ea typeface="Helvetica Neue" charset="0"/>
                <a:cs typeface="Helvetica Neue" charset="0"/>
              </a:defRPr>
            </a:lvl3pPr>
            <a:lvl4pPr marL="1600200" indent="-228600" algn="l" rtl="0" eaLnBrk="1" fontAlgn="base" hangingPunct="1">
              <a:spcBef>
                <a:spcPct val="20000"/>
              </a:spcBef>
              <a:spcAft>
                <a:spcPct val="0"/>
              </a:spcAft>
              <a:buChar char="–"/>
              <a:defRPr kumimoji="1" sz="2000">
                <a:solidFill>
                  <a:schemeClr val="tx1"/>
                </a:solidFill>
                <a:latin typeface="Helvetica Neue" charset="0"/>
                <a:ea typeface="Helvetica Neue" charset="0"/>
                <a:cs typeface="Helvetica Neue" charset="0"/>
              </a:defRPr>
            </a:lvl4pPr>
            <a:lvl5pPr marL="2057400" indent="-228600" algn="l" rtl="0" eaLnBrk="1" fontAlgn="base" hangingPunct="1">
              <a:spcBef>
                <a:spcPct val="20000"/>
              </a:spcBef>
              <a:spcAft>
                <a:spcPct val="0"/>
              </a:spcAft>
              <a:buChar char="»"/>
              <a:defRPr kumimoji="1" sz="2000">
                <a:solidFill>
                  <a:schemeClr val="tx1"/>
                </a:solidFill>
                <a:latin typeface="Helvetica Neue" charset="0"/>
                <a:ea typeface="Helvetica Neue" charset="0"/>
                <a:cs typeface="Helvetica Neue" charset="0"/>
              </a:defRPr>
            </a:lvl5pPr>
            <a:lvl6pPr marL="2514600" indent="-228600" algn="l" rtl="0" eaLnBrk="1" fontAlgn="base" hangingPunct="1">
              <a:spcBef>
                <a:spcPct val="20000"/>
              </a:spcBef>
              <a:spcAft>
                <a:spcPct val="0"/>
              </a:spcAft>
              <a:buChar char="»"/>
              <a:defRPr kumimoji="1" sz="2000">
                <a:solidFill>
                  <a:srgbClr val="333399"/>
                </a:solidFill>
                <a:latin typeface="+mn-lt"/>
                <a:ea typeface="+mn-ea"/>
              </a:defRPr>
            </a:lvl6pPr>
            <a:lvl7pPr marL="2971800" indent="-228600" algn="l" rtl="0" eaLnBrk="1" fontAlgn="base" hangingPunct="1">
              <a:spcBef>
                <a:spcPct val="20000"/>
              </a:spcBef>
              <a:spcAft>
                <a:spcPct val="0"/>
              </a:spcAft>
              <a:buChar char="»"/>
              <a:defRPr kumimoji="1" sz="2000">
                <a:solidFill>
                  <a:srgbClr val="333399"/>
                </a:solidFill>
                <a:latin typeface="+mn-lt"/>
                <a:ea typeface="+mn-ea"/>
              </a:defRPr>
            </a:lvl7pPr>
            <a:lvl8pPr marL="3429000" indent="-228600" algn="l" rtl="0" eaLnBrk="1" fontAlgn="base" hangingPunct="1">
              <a:spcBef>
                <a:spcPct val="20000"/>
              </a:spcBef>
              <a:spcAft>
                <a:spcPct val="0"/>
              </a:spcAft>
              <a:buChar char="»"/>
              <a:defRPr kumimoji="1" sz="2000">
                <a:solidFill>
                  <a:srgbClr val="333399"/>
                </a:solidFill>
                <a:latin typeface="+mn-lt"/>
                <a:ea typeface="+mn-ea"/>
              </a:defRPr>
            </a:lvl8pPr>
            <a:lvl9pPr marL="3886200" indent="-228600" algn="l" rtl="0" eaLnBrk="1" fontAlgn="base" hangingPunct="1">
              <a:spcBef>
                <a:spcPct val="20000"/>
              </a:spcBef>
              <a:spcAft>
                <a:spcPct val="0"/>
              </a:spcAft>
              <a:buChar char="»"/>
              <a:defRPr kumimoji="1" sz="2000">
                <a:solidFill>
                  <a:srgbClr val="333399"/>
                </a:solidFill>
                <a:latin typeface="+mn-lt"/>
                <a:ea typeface="+mn-ea"/>
              </a:defRPr>
            </a:lvl9pPr>
          </a:lstStyle>
          <a:p>
            <a:pPr marL="0" indent="0" defTabSz="914400">
              <a:buFontTx/>
              <a:buNone/>
            </a:pPr>
            <a:r>
              <a:rPr lang="en-US" altLang="ja-JP" sz="1800" b="1" kern="0" dirty="0" smtClean="0">
                <a:solidFill>
                  <a:schemeClr val="accent5">
                    <a:lumMod val="25000"/>
                  </a:schemeClr>
                </a:solidFill>
                <a:latin typeface="Britannic Bold" charset="0"/>
                <a:ea typeface="Britannic Bold" charset="0"/>
                <a:cs typeface="Britannic Bold" charset="0"/>
              </a:rPr>
              <a:t>Supported by</a:t>
            </a:r>
            <a:endParaRPr lang="ja-JP" altLang="en-US" sz="1600" b="1" kern="0" dirty="0">
              <a:solidFill>
                <a:schemeClr val="accent5">
                  <a:lumMod val="25000"/>
                </a:schemeClr>
              </a:solidFill>
              <a:latin typeface="Britannic Bold" charset="0"/>
              <a:ea typeface="Britannic Bold" charset="0"/>
              <a:cs typeface="Britannic Bold" charset="0"/>
            </a:endParaRPr>
          </a:p>
        </p:txBody>
      </p:sp>
      <p:pic>
        <p:nvPicPr>
          <p:cNvPr id="11" name="図 10"/>
          <p:cNvPicPr>
            <a:picLocks noChangeAspect="1"/>
          </p:cNvPicPr>
          <p:nvPr/>
        </p:nvPicPr>
        <p:blipFill rotWithShape="1">
          <a:blip r:embed="rId5"/>
          <a:srcRect t="24492" b="29331"/>
          <a:stretch/>
        </p:blipFill>
        <p:spPr>
          <a:xfrm>
            <a:off x="4949991" y="6421166"/>
            <a:ext cx="2065867" cy="389652"/>
          </a:xfrm>
          <a:prstGeom prst="rect">
            <a:avLst/>
          </a:prstGeom>
        </p:spPr>
      </p:pic>
      <p:sp>
        <p:nvSpPr>
          <p:cNvPr id="12" name="サブタイトル 2"/>
          <p:cNvSpPr txBox="1">
            <a:spLocks/>
          </p:cNvSpPr>
          <p:nvPr/>
        </p:nvSpPr>
        <p:spPr bwMode="auto">
          <a:xfrm>
            <a:off x="1743092" y="5262754"/>
            <a:ext cx="6413798" cy="436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kumimoji="1" sz="3200">
                <a:solidFill>
                  <a:schemeClr val="tx1"/>
                </a:solidFill>
                <a:latin typeface="Helvetica Neue" charset="0"/>
                <a:ea typeface="Helvetica Neue" charset="0"/>
                <a:cs typeface="Helvetica Neue" charset="0"/>
              </a:defRPr>
            </a:lvl1pPr>
            <a:lvl2pPr marL="742950" indent="-285750" algn="l" rtl="0" eaLnBrk="1" fontAlgn="base" hangingPunct="1">
              <a:spcBef>
                <a:spcPct val="20000"/>
              </a:spcBef>
              <a:spcAft>
                <a:spcPct val="0"/>
              </a:spcAft>
              <a:buChar char="–"/>
              <a:defRPr kumimoji="1" sz="2800">
                <a:solidFill>
                  <a:schemeClr val="tx1"/>
                </a:solidFill>
                <a:latin typeface="Helvetica Neue" charset="0"/>
                <a:ea typeface="Helvetica Neue" charset="0"/>
                <a:cs typeface="Helvetica Neue" charset="0"/>
              </a:defRPr>
            </a:lvl2pPr>
            <a:lvl3pPr marL="1143000" indent="-228600" algn="l" rtl="0" eaLnBrk="1" fontAlgn="base" hangingPunct="1">
              <a:spcBef>
                <a:spcPct val="20000"/>
              </a:spcBef>
              <a:spcAft>
                <a:spcPct val="0"/>
              </a:spcAft>
              <a:buChar char="•"/>
              <a:defRPr kumimoji="1" sz="2400">
                <a:solidFill>
                  <a:schemeClr val="tx1"/>
                </a:solidFill>
                <a:latin typeface="Helvetica Neue" charset="0"/>
                <a:ea typeface="Helvetica Neue" charset="0"/>
                <a:cs typeface="Helvetica Neue" charset="0"/>
              </a:defRPr>
            </a:lvl3pPr>
            <a:lvl4pPr marL="1600200" indent="-228600" algn="l" rtl="0" eaLnBrk="1" fontAlgn="base" hangingPunct="1">
              <a:spcBef>
                <a:spcPct val="20000"/>
              </a:spcBef>
              <a:spcAft>
                <a:spcPct val="0"/>
              </a:spcAft>
              <a:buChar char="–"/>
              <a:defRPr kumimoji="1" sz="2000">
                <a:solidFill>
                  <a:schemeClr val="tx1"/>
                </a:solidFill>
                <a:latin typeface="Helvetica Neue" charset="0"/>
                <a:ea typeface="Helvetica Neue" charset="0"/>
                <a:cs typeface="Helvetica Neue" charset="0"/>
              </a:defRPr>
            </a:lvl4pPr>
            <a:lvl5pPr marL="2057400" indent="-228600" algn="l" rtl="0" eaLnBrk="1" fontAlgn="base" hangingPunct="1">
              <a:spcBef>
                <a:spcPct val="20000"/>
              </a:spcBef>
              <a:spcAft>
                <a:spcPct val="0"/>
              </a:spcAft>
              <a:buChar char="»"/>
              <a:defRPr kumimoji="1" sz="2000">
                <a:solidFill>
                  <a:schemeClr val="tx1"/>
                </a:solidFill>
                <a:latin typeface="Helvetica Neue" charset="0"/>
                <a:ea typeface="Helvetica Neue" charset="0"/>
                <a:cs typeface="Helvetica Neue" charset="0"/>
              </a:defRPr>
            </a:lvl5pPr>
            <a:lvl6pPr marL="2514600" indent="-228600" algn="l" rtl="0" eaLnBrk="1" fontAlgn="base" hangingPunct="1">
              <a:spcBef>
                <a:spcPct val="20000"/>
              </a:spcBef>
              <a:spcAft>
                <a:spcPct val="0"/>
              </a:spcAft>
              <a:buChar char="»"/>
              <a:defRPr kumimoji="1" sz="2000">
                <a:solidFill>
                  <a:srgbClr val="333399"/>
                </a:solidFill>
                <a:latin typeface="+mn-lt"/>
                <a:ea typeface="+mn-ea"/>
              </a:defRPr>
            </a:lvl6pPr>
            <a:lvl7pPr marL="2971800" indent="-228600" algn="l" rtl="0" eaLnBrk="1" fontAlgn="base" hangingPunct="1">
              <a:spcBef>
                <a:spcPct val="20000"/>
              </a:spcBef>
              <a:spcAft>
                <a:spcPct val="0"/>
              </a:spcAft>
              <a:buChar char="»"/>
              <a:defRPr kumimoji="1" sz="2000">
                <a:solidFill>
                  <a:srgbClr val="333399"/>
                </a:solidFill>
                <a:latin typeface="+mn-lt"/>
                <a:ea typeface="+mn-ea"/>
              </a:defRPr>
            </a:lvl7pPr>
            <a:lvl8pPr marL="3429000" indent="-228600" algn="l" rtl="0" eaLnBrk="1" fontAlgn="base" hangingPunct="1">
              <a:spcBef>
                <a:spcPct val="20000"/>
              </a:spcBef>
              <a:spcAft>
                <a:spcPct val="0"/>
              </a:spcAft>
              <a:buChar char="»"/>
              <a:defRPr kumimoji="1" sz="2000">
                <a:solidFill>
                  <a:srgbClr val="333399"/>
                </a:solidFill>
                <a:latin typeface="+mn-lt"/>
                <a:ea typeface="+mn-ea"/>
              </a:defRPr>
            </a:lvl8pPr>
            <a:lvl9pPr marL="3886200" indent="-228600" algn="l" rtl="0" eaLnBrk="1" fontAlgn="base" hangingPunct="1">
              <a:spcBef>
                <a:spcPct val="20000"/>
              </a:spcBef>
              <a:spcAft>
                <a:spcPct val="0"/>
              </a:spcAft>
              <a:buChar char="»"/>
              <a:defRPr kumimoji="1" sz="2000">
                <a:solidFill>
                  <a:srgbClr val="333399"/>
                </a:solidFill>
                <a:latin typeface="+mn-lt"/>
                <a:ea typeface="+mn-ea"/>
              </a:defRPr>
            </a:lvl9pPr>
          </a:lstStyle>
          <a:p>
            <a:pPr marL="0" indent="0" algn="ctr" defTabSz="914400">
              <a:buFontTx/>
              <a:buNone/>
            </a:pPr>
            <a:r>
              <a:rPr lang="en-US" altLang="ja-JP" sz="1600" b="1" kern="0" dirty="0" smtClean="0">
                <a:solidFill>
                  <a:schemeClr val="bg1"/>
                </a:solidFill>
                <a:latin typeface="Helvetica Neue Condensed" charset="0"/>
                <a:ea typeface="Helvetica Neue Condensed" charset="0"/>
                <a:cs typeface="Helvetica Neue Condensed" charset="0"/>
              </a:rPr>
              <a:t>Bioprocess and Biosystems Engineering 2016</a:t>
            </a:r>
            <a:endParaRPr lang="ja-JP" altLang="en-US" sz="1400" b="1" kern="0" dirty="0">
              <a:solidFill>
                <a:schemeClr val="bg1"/>
              </a:solidFill>
              <a:latin typeface="Helvetica Neue Condensed" charset="0"/>
              <a:ea typeface="Helvetica Neue Condensed" charset="0"/>
              <a:cs typeface="Helvetica Neue Condensed" charset="0"/>
            </a:endParaRPr>
          </a:p>
        </p:txBody>
      </p:sp>
      <p:sp>
        <p:nvSpPr>
          <p:cNvPr id="13" name="テキスト ボックス 12"/>
          <p:cNvSpPr txBox="1"/>
          <p:nvPr/>
        </p:nvSpPr>
        <p:spPr>
          <a:xfrm>
            <a:off x="11497733" y="5164667"/>
            <a:ext cx="184731" cy="369332"/>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38588335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グラフ 18"/>
          <p:cNvGraphicFramePr>
            <a:graphicFrameLocks/>
          </p:cNvGraphicFramePr>
          <p:nvPr>
            <p:extLst/>
          </p:nvPr>
        </p:nvGraphicFramePr>
        <p:xfrm>
          <a:off x="4737101" y="1455998"/>
          <a:ext cx="4227388" cy="3819189"/>
        </p:xfrm>
        <a:graphic>
          <a:graphicData uri="http://schemas.openxmlformats.org/drawingml/2006/chart">
            <c:chart xmlns:c="http://schemas.openxmlformats.org/drawingml/2006/chart" xmlns:r="http://schemas.openxmlformats.org/officeDocument/2006/relationships" r:id="rId3"/>
          </a:graphicData>
        </a:graphic>
      </p:graphicFrame>
      <p:pic>
        <p:nvPicPr>
          <p:cNvPr id="1741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4221088"/>
            <a:ext cx="3033912" cy="9491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40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9752" y="2636912"/>
            <a:ext cx="1080120" cy="12341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タイトル 10"/>
          <p:cNvSpPr>
            <a:spLocks noGrp="1"/>
          </p:cNvSpPr>
          <p:nvPr>
            <p:ph type="title"/>
          </p:nvPr>
        </p:nvSpPr>
        <p:spPr>
          <a:xfrm>
            <a:off x="70867" y="184820"/>
            <a:ext cx="9037637" cy="723900"/>
          </a:xfrm>
        </p:spPr>
        <p:txBody>
          <a:bodyPr/>
          <a:lstStyle/>
          <a:p>
            <a:r>
              <a:rPr lang="en-US" altLang="ja-JP" sz="3200" dirty="0" smtClean="0"/>
              <a:t>Marine biomass as energy and material feedstock</a:t>
            </a:r>
            <a:endParaRPr kumimoji="1" lang="ja-JP" altLang="en-US" sz="3200" dirty="0"/>
          </a:p>
        </p:txBody>
      </p:sp>
      <p:sp>
        <p:nvSpPr>
          <p:cNvPr id="2" name="コンテンツ プレースホルダ 1"/>
          <p:cNvSpPr>
            <a:spLocks noGrp="1"/>
          </p:cNvSpPr>
          <p:nvPr>
            <p:ph idx="1"/>
          </p:nvPr>
        </p:nvSpPr>
        <p:spPr>
          <a:xfrm>
            <a:off x="35496" y="1412776"/>
            <a:ext cx="4968552" cy="4032448"/>
          </a:xfrm>
        </p:spPr>
        <p:txBody>
          <a:bodyPr/>
          <a:lstStyle/>
          <a:p>
            <a:pPr algn="ctr">
              <a:buFont typeface="Wingdings 3" charset="2"/>
              <a:buNone/>
              <a:defRPr/>
            </a:pPr>
            <a:r>
              <a:rPr lang="en-US" altLang="ja-JP" sz="2400" u="sng" dirty="0" smtClean="0"/>
              <a:t>Land biomass</a:t>
            </a:r>
          </a:p>
          <a:p>
            <a:pPr algn="ctr">
              <a:buFont typeface="Wingdings 3" charset="2"/>
              <a:buNone/>
              <a:defRPr/>
            </a:pPr>
            <a:endParaRPr lang="en-US" altLang="ja-JP" sz="100" u="sng" dirty="0" smtClean="0"/>
          </a:p>
          <a:p>
            <a:pPr>
              <a:buFont typeface="Wingdings 3" charset="2"/>
              <a:buNone/>
              <a:defRPr/>
            </a:pPr>
            <a:r>
              <a:rPr lang="ja-JP" altLang="en-US" sz="2400" dirty="0" smtClean="0"/>
              <a:t>・</a:t>
            </a:r>
            <a:r>
              <a:rPr lang="en-US" altLang="ja-JP" sz="2400" dirty="0" smtClean="0"/>
              <a:t>Agricultural crops (1</a:t>
            </a:r>
            <a:r>
              <a:rPr lang="en-US" altLang="ja-JP" sz="2400" baseline="30000" dirty="0" smtClean="0"/>
              <a:t>st</a:t>
            </a:r>
            <a:r>
              <a:rPr lang="en-US" altLang="ja-JP" sz="2400" dirty="0" smtClean="0"/>
              <a:t> gen.)</a:t>
            </a:r>
            <a:endParaRPr lang="en-US" altLang="ja-JP" sz="2400" dirty="0"/>
          </a:p>
          <a:p>
            <a:pPr>
              <a:buFont typeface="Wingdings 3" charset="2"/>
              <a:buNone/>
              <a:defRPr/>
            </a:pPr>
            <a:r>
              <a:rPr lang="ja-JP" altLang="en-US" sz="1800" dirty="0" smtClean="0"/>
              <a:t>（</a:t>
            </a:r>
            <a:r>
              <a:rPr lang="en-US" altLang="ja-JP" sz="1800" dirty="0" smtClean="0"/>
              <a:t>Sweet potato</a:t>
            </a:r>
            <a:r>
              <a:rPr lang="ja-JP" altLang="en-US" sz="1800" dirty="0" smtClean="0"/>
              <a:t>、</a:t>
            </a:r>
            <a:r>
              <a:rPr lang="en-US" altLang="ja-JP" sz="1800" dirty="0" smtClean="0"/>
              <a:t>Cane</a:t>
            </a:r>
            <a:r>
              <a:rPr lang="en-US" altLang="ja-JP" sz="1800" dirty="0"/>
              <a:t> </a:t>
            </a:r>
            <a:r>
              <a:rPr lang="en-US" altLang="ja-JP" sz="1800" dirty="0" smtClean="0"/>
              <a:t>etc.</a:t>
            </a:r>
            <a:r>
              <a:rPr lang="ja-JP" altLang="en-US" sz="1800" dirty="0" smtClean="0"/>
              <a:t>）</a:t>
            </a:r>
            <a:endParaRPr lang="ja-JP" altLang="en-US" sz="1800" dirty="0"/>
          </a:p>
          <a:p>
            <a:pPr>
              <a:buFont typeface="Wingdings 3" charset="2"/>
              <a:buNone/>
              <a:defRPr/>
            </a:pPr>
            <a:endParaRPr lang="en-US" altLang="ja-JP" sz="2400" dirty="0" smtClean="0"/>
          </a:p>
          <a:p>
            <a:pPr>
              <a:buFont typeface="Wingdings 3" charset="2"/>
              <a:buNone/>
              <a:defRPr/>
            </a:pPr>
            <a:endParaRPr lang="en-US" altLang="ja-JP" sz="2400" dirty="0" smtClean="0"/>
          </a:p>
          <a:p>
            <a:pPr>
              <a:buFont typeface="Wingdings 3" charset="2"/>
              <a:buNone/>
              <a:defRPr/>
            </a:pPr>
            <a:endParaRPr lang="en-US" altLang="ja-JP" sz="1800" dirty="0" smtClean="0"/>
          </a:p>
          <a:p>
            <a:pPr>
              <a:buNone/>
              <a:defRPr/>
            </a:pPr>
            <a:r>
              <a:rPr lang="ja-JP" altLang="en-US" sz="2400" dirty="0" smtClean="0"/>
              <a:t>・</a:t>
            </a:r>
            <a:r>
              <a:rPr lang="en-US" altLang="ja-JP" sz="2400" dirty="0"/>
              <a:t>Non-edible </a:t>
            </a:r>
            <a:r>
              <a:rPr lang="en-US" altLang="ja-JP" sz="2400" dirty="0" smtClean="0"/>
              <a:t>biomass (2</a:t>
            </a:r>
            <a:r>
              <a:rPr lang="en-US" altLang="ja-JP" sz="2400" baseline="30000" dirty="0" smtClean="0"/>
              <a:t>nd</a:t>
            </a:r>
            <a:r>
              <a:rPr lang="en-US" altLang="ja-JP" sz="2400" dirty="0" smtClean="0"/>
              <a:t> gen.)</a:t>
            </a:r>
          </a:p>
          <a:p>
            <a:pPr>
              <a:buFont typeface="Wingdings 3" charset="2"/>
              <a:buNone/>
              <a:defRPr/>
            </a:pPr>
            <a:endParaRPr lang="en-US" altLang="ja-JP" sz="700" dirty="0" smtClean="0"/>
          </a:p>
        </p:txBody>
      </p:sp>
      <p:sp>
        <p:nvSpPr>
          <p:cNvPr id="8" name="日付プレースホルダー 7"/>
          <p:cNvSpPr>
            <a:spLocks noGrp="1"/>
          </p:cNvSpPr>
          <p:nvPr>
            <p:ph type="dt" sz="half" idx="10"/>
          </p:nvPr>
        </p:nvSpPr>
        <p:spPr/>
        <p:txBody>
          <a:bodyPr/>
          <a:lstStyle/>
          <a:p>
            <a:r>
              <a:rPr lang="en-US" altLang="ja-JP" smtClean="0"/>
              <a:t>2016/10/20-21</a:t>
            </a:r>
            <a:endParaRPr lang="en-US" altLang="ja-JP" dirty="0"/>
          </a:p>
        </p:txBody>
      </p:sp>
      <p:sp>
        <p:nvSpPr>
          <p:cNvPr id="9" name="フッター プレースホルダー 8"/>
          <p:cNvSpPr>
            <a:spLocks noGrp="1"/>
          </p:cNvSpPr>
          <p:nvPr>
            <p:ph type="ftr" sz="quarter" idx="11"/>
          </p:nvPr>
        </p:nvSpPr>
        <p:spPr/>
        <p:txBody>
          <a:bodyPr/>
          <a:lstStyle/>
          <a:p>
            <a:r>
              <a:rPr lang="en-US" altLang="ja-JP" smtClean="0"/>
              <a:t>Bioprocess 2016</a:t>
            </a:r>
            <a:endParaRPr lang="en-US" altLang="ja-JP" dirty="0"/>
          </a:p>
        </p:txBody>
      </p:sp>
      <p:pic>
        <p:nvPicPr>
          <p:cNvPr id="17412" name="Picture 11" descr="http://e-poket.com/illust/img/illust/ma_197.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2708920"/>
            <a:ext cx="1110299" cy="9355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414" name="テキスト ボックス 15"/>
          <p:cNvSpPr txBox="1">
            <a:spLocks noChangeArrowheads="1"/>
          </p:cNvSpPr>
          <p:nvPr/>
        </p:nvSpPr>
        <p:spPr bwMode="auto">
          <a:xfrm>
            <a:off x="107504" y="5445224"/>
            <a:ext cx="3888432" cy="1107996"/>
          </a:xfrm>
          <a:prstGeom prst="rect">
            <a:avLst/>
          </a:prstGeom>
          <a:noFill/>
          <a:ln w="28575" cmpd="sng">
            <a:solidFill>
              <a:srgbClr val="0033CC"/>
            </a:solidFill>
          </a:ln>
        </p:spPr>
        <p:txBody>
          <a:bodyPr wrap="square">
            <a:spAutoFit/>
          </a:bodyPr>
          <a:lstStyle>
            <a:lvl1pPr>
              <a:defRPr kumimoji="1" sz="2400">
                <a:solidFill>
                  <a:schemeClr val="tx1"/>
                </a:solidFill>
                <a:latin typeface="Arial" charset="0"/>
                <a:ea typeface="ＭＳ Ｐゴシック" charset="0"/>
                <a:cs typeface="ＭＳ Ｐゴシック" charset="0"/>
              </a:defRPr>
            </a:lvl1pPr>
            <a:lvl2pPr marL="742950" indent="-285750">
              <a:defRPr kumimoji="1" sz="2400">
                <a:solidFill>
                  <a:schemeClr val="tx1"/>
                </a:solidFill>
                <a:latin typeface="Arial" charset="0"/>
                <a:ea typeface="ＭＳ Ｐゴシック" charset="0"/>
              </a:defRPr>
            </a:lvl2pPr>
            <a:lvl3pPr marL="1143000" indent="-228600">
              <a:defRPr kumimoji="1" sz="2400">
                <a:solidFill>
                  <a:schemeClr val="tx1"/>
                </a:solidFill>
                <a:latin typeface="Arial" charset="0"/>
                <a:ea typeface="ＭＳ Ｐゴシック" charset="0"/>
              </a:defRPr>
            </a:lvl3pPr>
            <a:lvl4pPr marL="1600200" indent="-228600">
              <a:defRPr kumimoji="1" sz="2400">
                <a:solidFill>
                  <a:schemeClr val="tx1"/>
                </a:solidFill>
                <a:latin typeface="Arial" charset="0"/>
                <a:ea typeface="ＭＳ Ｐゴシック" charset="0"/>
              </a:defRPr>
            </a:lvl4pPr>
            <a:lvl5pPr marL="2057400" indent="-228600">
              <a:defRPr kumimoji="1" sz="2400">
                <a:solidFill>
                  <a:schemeClr val="tx1"/>
                </a:solidFill>
                <a:latin typeface="Arial" charset="0"/>
                <a:ea typeface="ＭＳ Ｐゴシック" charset="0"/>
              </a:defRPr>
            </a:lvl5pPr>
            <a:lvl6pPr marL="2514600" indent="-228600" fontAlgn="base">
              <a:spcBef>
                <a:spcPct val="0"/>
              </a:spcBef>
              <a:spcAft>
                <a:spcPct val="0"/>
              </a:spcAft>
              <a:defRPr kumimoji="1" sz="2400">
                <a:solidFill>
                  <a:schemeClr val="tx1"/>
                </a:solidFill>
                <a:latin typeface="Arial" charset="0"/>
                <a:ea typeface="ＭＳ Ｐゴシック" charset="0"/>
              </a:defRPr>
            </a:lvl6pPr>
            <a:lvl7pPr marL="2971800" indent="-228600" fontAlgn="base">
              <a:spcBef>
                <a:spcPct val="0"/>
              </a:spcBef>
              <a:spcAft>
                <a:spcPct val="0"/>
              </a:spcAft>
              <a:defRPr kumimoji="1" sz="2400">
                <a:solidFill>
                  <a:schemeClr val="tx1"/>
                </a:solidFill>
                <a:latin typeface="Arial" charset="0"/>
                <a:ea typeface="ＭＳ Ｐゴシック" charset="0"/>
              </a:defRPr>
            </a:lvl7pPr>
            <a:lvl8pPr marL="3429000" indent="-228600" fontAlgn="base">
              <a:spcBef>
                <a:spcPct val="0"/>
              </a:spcBef>
              <a:spcAft>
                <a:spcPct val="0"/>
              </a:spcAft>
              <a:defRPr kumimoji="1" sz="2400">
                <a:solidFill>
                  <a:schemeClr val="tx1"/>
                </a:solidFill>
                <a:latin typeface="Arial" charset="0"/>
                <a:ea typeface="ＭＳ Ｐゴシック" charset="0"/>
              </a:defRPr>
            </a:lvl8pPr>
            <a:lvl9pPr marL="3886200" indent="-228600" fontAlgn="base">
              <a:spcBef>
                <a:spcPct val="0"/>
              </a:spcBef>
              <a:spcAft>
                <a:spcPct val="0"/>
              </a:spcAft>
              <a:defRPr kumimoji="1" sz="2400">
                <a:solidFill>
                  <a:schemeClr val="tx1"/>
                </a:solidFill>
                <a:latin typeface="Arial" charset="0"/>
                <a:ea typeface="ＭＳ Ｐゴシック" charset="0"/>
              </a:defRPr>
            </a:lvl9pPr>
          </a:lstStyle>
          <a:p>
            <a:r>
              <a:rPr lang="en-US" altLang="ja-JP" sz="1800" b="1" dirty="0" smtClean="0">
                <a:solidFill>
                  <a:schemeClr val="accent2">
                    <a:lumMod val="75000"/>
                  </a:schemeClr>
                </a:solidFill>
                <a:latin typeface="Helvetica Neue" charset="0"/>
                <a:ea typeface="Helvetica Neue" charset="0"/>
                <a:cs typeface="Helvetica Neue" charset="0"/>
              </a:rPr>
              <a:t>Problems for use</a:t>
            </a:r>
          </a:p>
          <a:p>
            <a:r>
              <a:rPr lang="ja-JP" altLang="en-US" sz="1600" dirty="0" smtClean="0">
                <a:latin typeface="Helvetica Neue" charset="0"/>
                <a:ea typeface="Helvetica Neue" charset="0"/>
                <a:cs typeface="Helvetica Neue" charset="0"/>
              </a:rPr>
              <a:t>・</a:t>
            </a:r>
            <a:r>
              <a:rPr lang="en-US" altLang="ja-JP" sz="1600" dirty="0" smtClean="0">
                <a:latin typeface="Helvetica Neue" charset="0"/>
                <a:ea typeface="Helvetica Neue" charset="0"/>
                <a:cs typeface="Helvetica Neue" charset="0"/>
              </a:rPr>
              <a:t>Competition among food demand</a:t>
            </a:r>
            <a:endParaRPr lang="en-US" altLang="ja-JP" sz="1600" dirty="0">
              <a:latin typeface="Helvetica Neue" charset="0"/>
              <a:ea typeface="Helvetica Neue" charset="0"/>
              <a:cs typeface="Helvetica Neue" charset="0"/>
            </a:endParaRPr>
          </a:p>
          <a:p>
            <a:pPr marL="177800" indent="-177800"/>
            <a:r>
              <a:rPr lang="ja-JP" altLang="en-US" sz="1600" dirty="0" smtClean="0">
                <a:latin typeface="Helvetica Neue" charset="0"/>
                <a:ea typeface="Helvetica Neue" charset="0"/>
                <a:cs typeface="Helvetica Neue" charset="0"/>
              </a:rPr>
              <a:t>・</a:t>
            </a:r>
            <a:r>
              <a:rPr lang="en-US" altLang="ja-JP" sz="1600" dirty="0" smtClean="0">
                <a:latin typeface="Helvetica Neue" charset="0"/>
                <a:ea typeface="Helvetica Neue" charset="0"/>
                <a:cs typeface="Helvetica Neue" charset="0"/>
              </a:rPr>
              <a:t>Costly pretreatment of </a:t>
            </a:r>
            <a:r>
              <a:rPr lang="en-US" altLang="ja-JP" sz="1600" dirty="0" err="1" smtClean="0">
                <a:latin typeface="Helvetica Neue" charset="0"/>
                <a:ea typeface="Helvetica Neue" charset="0"/>
                <a:cs typeface="Helvetica Neue" charset="0"/>
              </a:rPr>
              <a:t>lignocellulosic</a:t>
            </a:r>
            <a:r>
              <a:rPr lang="en-US" altLang="ja-JP" sz="1600" dirty="0" smtClean="0">
                <a:latin typeface="Helvetica Neue" charset="0"/>
                <a:ea typeface="Helvetica Neue" charset="0"/>
                <a:cs typeface="Helvetica Neue" charset="0"/>
              </a:rPr>
              <a:t> materials</a:t>
            </a:r>
            <a:endParaRPr lang="ja-JP" altLang="en-US" sz="1600" dirty="0">
              <a:latin typeface="Helvetica Neue" charset="0"/>
              <a:ea typeface="Helvetica Neue" charset="0"/>
              <a:cs typeface="Helvetica Neue" charset="0"/>
            </a:endParaRPr>
          </a:p>
        </p:txBody>
      </p:sp>
      <p:sp>
        <p:nvSpPr>
          <p:cNvPr id="10248" name="テキスト ボックス 17"/>
          <p:cNvSpPr txBox="1">
            <a:spLocks noChangeArrowheads="1"/>
          </p:cNvSpPr>
          <p:nvPr/>
        </p:nvSpPr>
        <p:spPr bwMode="auto">
          <a:xfrm>
            <a:off x="4932040" y="1340768"/>
            <a:ext cx="4032448" cy="623248"/>
          </a:xfrm>
          <a:prstGeom prst="rect">
            <a:avLst/>
          </a:prstGeom>
          <a:noFill/>
          <a:ln w="9525">
            <a:noFill/>
            <a:miter lim="800000"/>
            <a:headEnd/>
            <a:tailEnd/>
          </a:ln>
        </p:spPr>
        <p:txBody>
          <a:bodyPr wrap="square">
            <a:spAutoFit/>
          </a:bodyPr>
          <a:lstStyle/>
          <a:p>
            <a:pPr>
              <a:defRPr/>
            </a:pPr>
            <a:r>
              <a:rPr lang="en-US" altLang="ja-JP" sz="2400" b="1" u="sng" dirty="0" smtClean="0">
                <a:solidFill>
                  <a:srgbClr val="008000"/>
                </a:solidFill>
                <a:latin typeface="Helvetica Neue" charset="0"/>
                <a:ea typeface="Helvetica Neue" charset="0"/>
                <a:cs typeface="Helvetica Neue" charset="0"/>
              </a:rPr>
              <a:t>Marine Biomass (3</a:t>
            </a:r>
            <a:r>
              <a:rPr lang="en-US" altLang="ja-JP" sz="2400" b="1" u="sng" baseline="30000" dirty="0" smtClean="0">
                <a:solidFill>
                  <a:srgbClr val="008000"/>
                </a:solidFill>
                <a:latin typeface="Helvetica Neue" charset="0"/>
                <a:ea typeface="Helvetica Neue" charset="0"/>
                <a:cs typeface="Helvetica Neue" charset="0"/>
              </a:rPr>
              <a:t>rd</a:t>
            </a:r>
            <a:r>
              <a:rPr lang="en-US" altLang="ja-JP" sz="2400" b="1" u="sng" dirty="0" smtClean="0">
                <a:solidFill>
                  <a:srgbClr val="008000"/>
                </a:solidFill>
                <a:latin typeface="Helvetica Neue" charset="0"/>
                <a:ea typeface="Helvetica Neue" charset="0"/>
                <a:cs typeface="Helvetica Neue" charset="0"/>
              </a:rPr>
              <a:t> gen.)</a:t>
            </a:r>
            <a:endParaRPr lang="en-US" altLang="ja-JP" sz="2400" b="1" u="sng" dirty="0">
              <a:solidFill>
                <a:srgbClr val="008000"/>
              </a:solidFill>
              <a:latin typeface="Helvetica Neue" charset="0"/>
              <a:ea typeface="Helvetica Neue" charset="0"/>
              <a:cs typeface="Helvetica Neue" charset="0"/>
            </a:endParaRPr>
          </a:p>
          <a:p>
            <a:pPr algn="ctr">
              <a:defRPr/>
            </a:pPr>
            <a:endParaRPr lang="en-US" altLang="ja-JP" sz="1050" b="1" u="sng" dirty="0">
              <a:solidFill>
                <a:srgbClr val="008000"/>
              </a:solidFill>
              <a:latin typeface="Helvetica Neue" charset="0"/>
              <a:ea typeface="Helvetica Neue" charset="0"/>
              <a:cs typeface="Helvetica Neue" charset="0"/>
            </a:endParaRPr>
          </a:p>
        </p:txBody>
      </p:sp>
      <p:pic>
        <p:nvPicPr>
          <p:cNvPr id="17418" name="Picture 2" descr="http://www.green.pref.tokushima.jp/suisan/s_dayori/53/zoyo_topic015_fig05.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69640" y="1852712"/>
            <a:ext cx="1153088" cy="8640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右矢印 2"/>
          <p:cNvSpPr/>
          <p:nvPr/>
        </p:nvSpPr>
        <p:spPr>
          <a:xfrm>
            <a:off x="3923928" y="2420888"/>
            <a:ext cx="813172" cy="1512168"/>
          </a:xfrm>
          <a:prstGeom prst="rightArrow">
            <a:avLst>
              <a:gd name="adj1" fmla="val 68716"/>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Helvetica Neue" charset="0"/>
              <a:ea typeface="Helvetica Neue" charset="0"/>
              <a:cs typeface="Helvetica Neue" charset="0"/>
            </a:endParaRPr>
          </a:p>
        </p:txBody>
      </p:sp>
      <p:sp>
        <p:nvSpPr>
          <p:cNvPr id="4" name="正方形/長方形 3"/>
          <p:cNvSpPr/>
          <p:nvPr/>
        </p:nvSpPr>
        <p:spPr>
          <a:xfrm>
            <a:off x="4211960" y="5445224"/>
            <a:ext cx="4824536" cy="1138773"/>
          </a:xfrm>
          <a:prstGeom prst="rect">
            <a:avLst/>
          </a:prstGeom>
          <a:ln w="57150" cmpd="thickThin">
            <a:solidFill>
              <a:srgbClr val="FF0000"/>
            </a:solidFill>
          </a:ln>
        </p:spPr>
        <p:txBody>
          <a:bodyPr wrap="square">
            <a:spAutoFit/>
          </a:bodyPr>
          <a:lstStyle/>
          <a:p>
            <a:pPr>
              <a:defRPr/>
            </a:pPr>
            <a:r>
              <a:rPr lang="en-US" altLang="ja-JP" sz="2000" b="1" dirty="0" smtClean="0">
                <a:solidFill>
                  <a:srgbClr val="FF0000"/>
                </a:solidFill>
                <a:latin typeface="Helvetica Neue" charset="0"/>
                <a:ea typeface="Helvetica Neue" charset="0"/>
                <a:cs typeface="Helvetica Neue" charset="0"/>
              </a:rPr>
              <a:t>Advantage of use of marine algae</a:t>
            </a:r>
            <a:endParaRPr lang="en-US" altLang="ja-JP" sz="2000" b="1" dirty="0">
              <a:solidFill>
                <a:srgbClr val="FF0000"/>
              </a:solidFill>
              <a:latin typeface="Helvetica Neue" charset="0"/>
              <a:ea typeface="Helvetica Neue" charset="0"/>
              <a:cs typeface="Helvetica Neue" charset="0"/>
            </a:endParaRPr>
          </a:p>
          <a:p>
            <a:pPr>
              <a:defRPr/>
            </a:pPr>
            <a:r>
              <a:rPr lang="ja-JP" altLang="en-US" sz="1600" dirty="0" smtClean="0">
                <a:latin typeface="Helvetica Neue" charset="0"/>
                <a:ea typeface="Helvetica Neue" charset="0"/>
                <a:cs typeface="Helvetica Neue" charset="0"/>
              </a:rPr>
              <a:t>　・</a:t>
            </a:r>
            <a:r>
              <a:rPr lang="en-US" altLang="ja-JP" sz="1600" dirty="0" smtClean="0">
                <a:latin typeface="Helvetica Neue" charset="0"/>
                <a:ea typeface="Helvetica Neue" charset="0"/>
                <a:cs typeface="Helvetica Neue" charset="0"/>
              </a:rPr>
              <a:t>Less competition among food demand</a:t>
            </a:r>
          </a:p>
          <a:p>
            <a:pPr>
              <a:defRPr/>
            </a:pPr>
            <a:r>
              <a:rPr lang="ja-JP" altLang="en-US" sz="1600" dirty="0" smtClean="0">
                <a:latin typeface="Helvetica Neue" charset="0"/>
                <a:ea typeface="Helvetica Neue" charset="0"/>
                <a:cs typeface="Helvetica Neue" charset="0"/>
              </a:rPr>
              <a:t>　・</a:t>
            </a:r>
            <a:r>
              <a:rPr lang="en-US" altLang="ja-JP" sz="1600" dirty="0" smtClean="0">
                <a:latin typeface="Helvetica Neue" charset="0"/>
                <a:ea typeface="Helvetica Neue" charset="0"/>
                <a:cs typeface="Helvetica Neue" charset="0"/>
              </a:rPr>
              <a:t>Huge abundance all over the world </a:t>
            </a:r>
            <a:endParaRPr lang="en-US" altLang="ja-JP" sz="1600" dirty="0">
              <a:latin typeface="Helvetica Neue" charset="0"/>
              <a:ea typeface="Helvetica Neue" charset="0"/>
              <a:cs typeface="Helvetica Neue" charset="0"/>
            </a:endParaRPr>
          </a:p>
          <a:p>
            <a:pPr>
              <a:defRPr/>
            </a:pPr>
            <a:r>
              <a:rPr lang="ja-JP" altLang="en-US" sz="1600" dirty="0" smtClean="0">
                <a:latin typeface="Helvetica Neue" charset="0"/>
                <a:ea typeface="Helvetica Neue" charset="0"/>
                <a:cs typeface="Helvetica Neue" charset="0"/>
              </a:rPr>
              <a:t>　・</a:t>
            </a:r>
            <a:r>
              <a:rPr lang="en-US" altLang="ja-JP" sz="1600" dirty="0" smtClean="0">
                <a:latin typeface="Helvetica Neue" charset="0"/>
                <a:ea typeface="Helvetica Neue" charset="0"/>
                <a:cs typeface="Helvetica Neue" charset="0"/>
              </a:rPr>
              <a:t>Easy pretreatment due to low lignin contents</a:t>
            </a:r>
            <a:endParaRPr lang="en-US" altLang="ja-JP" sz="1600" dirty="0">
              <a:latin typeface="Helvetica Neue" charset="0"/>
              <a:ea typeface="Helvetica Neue" charset="0"/>
              <a:cs typeface="Helvetica Neue" charset="0"/>
            </a:endParaRPr>
          </a:p>
        </p:txBody>
      </p:sp>
      <p:pic>
        <p:nvPicPr>
          <p:cNvPr id="5" name="図 4"/>
          <p:cNvPicPr>
            <a:picLocks noChangeAspect="1"/>
          </p:cNvPicPr>
          <p:nvPr/>
        </p:nvPicPr>
        <p:blipFill>
          <a:blip r:embed="rId8"/>
          <a:stretch>
            <a:fillRect/>
          </a:stretch>
        </p:blipFill>
        <p:spPr>
          <a:xfrm>
            <a:off x="6618064" y="2780398"/>
            <a:ext cx="1152128" cy="864096"/>
          </a:xfrm>
          <a:prstGeom prst="rect">
            <a:avLst/>
          </a:prstGeom>
        </p:spPr>
      </p:pic>
      <p:pic>
        <p:nvPicPr>
          <p:cNvPr id="6" name="図 5"/>
          <p:cNvPicPr>
            <a:picLocks noChangeAspect="1"/>
          </p:cNvPicPr>
          <p:nvPr/>
        </p:nvPicPr>
        <p:blipFill>
          <a:blip r:embed="rId9"/>
          <a:stretch>
            <a:fillRect/>
          </a:stretch>
        </p:blipFill>
        <p:spPr>
          <a:xfrm>
            <a:off x="7862911" y="2961023"/>
            <a:ext cx="1213445" cy="910084"/>
          </a:xfrm>
          <a:prstGeom prst="rect">
            <a:avLst/>
          </a:prstGeom>
        </p:spPr>
      </p:pic>
      <p:sp>
        <p:nvSpPr>
          <p:cNvPr id="7" name="正方形/長方形 6"/>
          <p:cNvSpPr/>
          <p:nvPr/>
        </p:nvSpPr>
        <p:spPr>
          <a:xfrm>
            <a:off x="755576" y="4941168"/>
            <a:ext cx="1440160" cy="338554"/>
          </a:xfrm>
          <a:prstGeom prst="rect">
            <a:avLst/>
          </a:prstGeom>
          <a:solidFill>
            <a:schemeClr val="bg1"/>
          </a:solidFill>
        </p:spPr>
        <p:txBody>
          <a:bodyPr wrap="square">
            <a:spAutoFit/>
          </a:bodyPr>
          <a:lstStyle/>
          <a:p>
            <a:r>
              <a:rPr lang="en-US" altLang="ja-JP" sz="1600" dirty="0" smtClean="0">
                <a:latin typeface="Helvetica Neue" charset="0"/>
                <a:ea typeface="Helvetica Neue" charset="0"/>
                <a:cs typeface="Helvetica Neue" charset="0"/>
              </a:rPr>
              <a:t>Crop straws    </a:t>
            </a:r>
            <a:endParaRPr lang="ja-JP" altLang="en-US" sz="1600" dirty="0">
              <a:latin typeface="Helvetica Neue" charset="0"/>
              <a:ea typeface="Helvetica Neue" charset="0"/>
              <a:cs typeface="Helvetica Neue" charset="0"/>
            </a:endParaRPr>
          </a:p>
        </p:txBody>
      </p:sp>
      <p:sp>
        <p:nvSpPr>
          <p:cNvPr id="15" name="正方形/長方形 14"/>
          <p:cNvSpPr/>
          <p:nvPr/>
        </p:nvSpPr>
        <p:spPr>
          <a:xfrm>
            <a:off x="2051720" y="4941168"/>
            <a:ext cx="1872208" cy="307777"/>
          </a:xfrm>
          <a:prstGeom prst="rect">
            <a:avLst/>
          </a:prstGeom>
          <a:solidFill>
            <a:schemeClr val="bg1"/>
          </a:solidFill>
        </p:spPr>
        <p:txBody>
          <a:bodyPr wrap="square">
            <a:spAutoFit/>
          </a:bodyPr>
          <a:lstStyle/>
          <a:p>
            <a:r>
              <a:rPr lang="en-US" altLang="ja-JP" sz="1400" dirty="0" smtClean="0">
                <a:latin typeface="Helvetica Neue" charset="0"/>
                <a:ea typeface="Helvetica Neue" charset="0"/>
                <a:cs typeface="Helvetica Neue" charset="0"/>
              </a:rPr>
              <a:t>Forest remaining mat.</a:t>
            </a:r>
            <a:endParaRPr lang="ja-JP" altLang="en-US" sz="1400" dirty="0">
              <a:latin typeface="Helvetica Neue" charset="0"/>
              <a:ea typeface="Helvetica Neue" charset="0"/>
              <a:cs typeface="Helvetica Neue" charset="0"/>
            </a:endParaRPr>
          </a:p>
        </p:txBody>
      </p:sp>
      <p:sp>
        <p:nvSpPr>
          <p:cNvPr id="12" name="スライド番号プレースホルダー 11"/>
          <p:cNvSpPr>
            <a:spLocks noGrp="1"/>
          </p:cNvSpPr>
          <p:nvPr>
            <p:ph type="sldNum" sz="quarter" idx="12"/>
          </p:nvPr>
        </p:nvSpPr>
        <p:spPr/>
        <p:txBody>
          <a:bodyPr/>
          <a:lstStyle/>
          <a:p>
            <a:fld id="{3A538D04-2026-CE44-84E3-CD54C82BE288}" type="slidenum">
              <a:rPr kumimoji="1" lang="ja-JP" altLang="en-US" smtClean="0"/>
              <a:t>2</a:t>
            </a:fld>
            <a:endParaRPr kumimoji="1" lang="ja-JP" altLang="en-US"/>
          </a:p>
        </p:txBody>
      </p:sp>
    </p:spTree>
    <p:extLst>
      <p:ext uri="{BB962C8B-B14F-4D97-AF65-F5344CB8AC3E}">
        <p14:creationId xmlns:p14="http://schemas.microsoft.com/office/powerpoint/2010/main" val="2023368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japan02_M.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9653" y="1549760"/>
            <a:ext cx="5151678" cy="4075580"/>
          </a:xfrm>
          <a:prstGeom prst="rect">
            <a:avLst/>
          </a:prstGeom>
        </p:spPr>
      </p:pic>
      <p:sp>
        <p:nvSpPr>
          <p:cNvPr id="27" name="タイトル 1"/>
          <p:cNvSpPr txBox="1">
            <a:spLocks/>
          </p:cNvSpPr>
          <p:nvPr/>
        </p:nvSpPr>
        <p:spPr bwMode="auto">
          <a:xfrm>
            <a:off x="6058654" y="4264305"/>
            <a:ext cx="723292" cy="358495"/>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kumimoji="1" sz="3600" b="1">
                <a:solidFill>
                  <a:srgbClr val="333399"/>
                </a:solidFill>
                <a:latin typeface="+mj-lt"/>
                <a:ea typeface="+mj-ea"/>
                <a:cs typeface="+mj-cs"/>
              </a:defRPr>
            </a:lvl1pPr>
            <a:lvl2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2pPr>
            <a:lvl3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3pPr>
            <a:lvl4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4pPr>
            <a:lvl5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5pPr>
            <a:lvl6pPr marL="4572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6pPr>
            <a:lvl7pPr marL="9144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7pPr>
            <a:lvl8pPr marL="13716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8pPr>
            <a:lvl9pPr marL="18288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9pPr>
          </a:lstStyle>
          <a:p>
            <a:pPr algn="ctr"/>
            <a:r>
              <a:rPr lang="en-US" altLang="ja-JP" sz="1400" smtClean="0">
                <a:solidFill>
                  <a:schemeClr val="bg1"/>
                </a:solidFill>
              </a:rPr>
              <a:t>Tokyo</a:t>
            </a:r>
            <a:endParaRPr lang="en-US" altLang="ja-JP" sz="1400" dirty="0" smtClean="0">
              <a:solidFill>
                <a:schemeClr val="bg1"/>
              </a:solidFill>
            </a:endParaRPr>
          </a:p>
        </p:txBody>
      </p:sp>
      <p:cxnSp>
        <p:nvCxnSpPr>
          <p:cNvPr id="23" name="直線矢印コネクタ 22"/>
          <p:cNvCxnSpPr>
            <a:stCxn id="27" idx="1"/>
          </p:cNvCxnSpPr>
          <p:nvPr/>
        </p:nvCxnSpPr>
        <p:spPr>
          <a:xfrm flipH="1" flipV="1">
            <a:off x="5333466" y="4162271"/>
            <a:ext cx="725188" cy="281282"/>
          </a:xfrm>
          <a:prstGeom prst="straightConnector1">
            <a:avLst/>
          </a:prstGeom>
          <a:ln>
            <a:solidFill>
              <a:schemeClr val="accent4">
                <a:lumMod val="20000"/>
                <a:lumOff val="80000"/>
              </a:schemeClr>
            </a:solidFill>
            <a:tailEnd type="arrow"/>
          </a:ln>
        </p:spPr>
        <p:style>
          <a:lnRef idx="3">
            <a:schemeClr val="accent3"/>
          </a:lnRef>
          <a:fillRef idx="0">
            <a:schemeClr val="accent3"/>
          </a:fillRef>
          <a:effectRef idx="2">
            <a:schemeClr val="accent3"/>
          </a:effectRef>
          <a:fontRef idx="minor">
            <a:schemeClr val="tx1"/>
          </a:fontRef>
        </p:style>
      </p:cxnSp>
      <p:sp>
        <p:nvSpPr>
          <p:cNvPr id="18" name="タイトル 1"/>
          <p:cNvSpPr txBox="1">
            <a:spLocks/>
          </p:cNvSpPr>
          <p:nvPr/>
        </p:nvSpPr>
        <p:spPr bwMode="auto">
          <a:xfrm>
            <a:off x="3694112" y="5017279"/>
            <a:ext cx="1271380" cy="339583"/>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kumimoji="1" sz="3600" b="1">
                <a:solidFill>
                  <a:srgbClr val="333399"/>
                </a:solidFill>
                <a:latin typeface="+mj-lt"/>
                <a:ea typeface="+mj-ea"/>
                <a:cs typeface="+mj-cs"/>
              </a:defRPr>
            </a:lvl1pPr>
            <a:lvl2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2pPr>
            <a:lvl3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3pPr>
            <a:lvl4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4pPr>
            <a:lvl5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5pPr>
            <a:lvl6pPr marL="4572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6pPr>
            <a:lvl7pPr marL="9144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7pPr>
            <a:lvl8pPr marL="13716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8pPr>
            <a:lvl9pPr marL="18288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9pPr>
          </a:lstStyle>
          <a:p>
            <a:pPr algn="ctr"/>
            <a:r>
              <a:rPr lang="en-US" altLang="ja-JP" sz="1400" smtClean="0">
                <a:solidFill>
                  <a:schemeClr val="bg1"/>
                </a:solidFill>
              </a:rPr>
              <a:t>Hiroshima</a:t>
            </a:r>
            <a:endParaRPr lang="en-US" altLang="ja-JP" sz="1400" dirty="0" smtClean="0">
              <a:solidFill>
                <a:schemeClr val="bg1"/>
              </a:solidFill>
            </a:endParaRPr>
          </a:p>
        </p:txBody>
      </p:sp>
      <p:sp>
        <p:nvSpPr>
          <p:cNvPr id="2" name="タイトル 1"/>
          <p:cNvSpPr>
            <a:spLocks noGrp="1"/>
          </p:cNvSpPr>
          <p:nvPr>
            <p:ph type="title"/>
          </p:nvPr>
        </p:nvSpPr>
        <p:spPr>
          <a:xfrm>
            <a:off x="228600" y="188640"/>
            <a:ext cx="8625060" cy="723900"/>
          </a:xfrm>
        </p:spPr>
        <p:txBody>
          <a:bodyPr/>
          <a:lstStyle/>
          <a:p>
            <a:r>
              <a:rPr lang="en-US" altLang="ja-JP" sz="2800" dirty="0" smtClean="0"/>
              <a:t>The most popular seaweed in Japan</a:t>
            </a:r>
            <a:br>
              <a:rPr lang="en-US" altLang="ja-JP" sz="2800" dirty="0" smtClean="0"/>
            </a:br>
            <a:r>
              <a:rPr lang="en-US" altLang="ja-JP" sz="2800" dirty="0" smtClean="0"/>
              <a:t>Brown algae, </a:t>
            </a:r>
            <a:r>
              <a:rPr lang="en-US" altLang="ja-JP" sz="2800" dirty="0" err="1" smtClean="0"/>
              <a:t>Laminaria</a:t>
            </a:r>
            <a:r>
              <a:rPr lang="en-US" altLang="ja-JP" sz="2800" dirty="0" smtClean="0"/>
              <a:t> Japonica (</a:t>
            </a:r>
            <a:r>
              <a:rPr lang="en-US" altLang="ja-JP" sz="2800" dirty="0" err="1" smtClean="0"/>
              <a:t>Makonbu</a:t>
            </a:r>
            <a:r>
              <a:rPr lang="en-US" altLang="ja-JP" sz="2800" dirty="0" smtClean="0"/>
              <a:t>)</a:t>
            </a:r>
            <a:endParaRPr kumimoji="1" lang="ja-JP" altLang="en-US" sz="3600" dirty="0"/>
          </a:p>
        </p:txBody>
      </p:sp>
      <p:sp>
        <p:nvSpPr>
          <p:cNvPr id="3" name="日付プレースホルダー 2"/>
          <p:cNvSpPr>
            <a:spLocks noGrp="1"/>
          </p:cNvSpPr>
          <p:nvPr>
            <p:ph type="dt" sz="half" idx="10"/>
          </p:nvPr>
        </p:nvSpPr>
        <p:spPr/>
        <p:txBody>
          <a:bodyPr/>
          <a:lstStyle/>
          <a:p>
            <a:r>
              <a:rPr kumimoji="1" lang="en-US" altLang="ja-JP" smtClean="0"/>
              <a:t>2016/10/20-21</a:t>
            </a:r>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smtClean="0"/>
              <a:t>Bioprocess 2016</a:t>
            </a:r>
            <a:endParaRPr kumimoji="1" lang="ja-JP" altLang="en-US"/>
          </a:p>
        </p:txBody>
      </p:sp>
      <p:sp>
        <p:nvSpPr>
          <p:cNvPr id="20" name="タイトル 1"/>
          <p:cNvSpPr txBox="1">
            <a:spLocks/>
          </p:cNvSpPr>
          <p:nvPr/>
        </p:nvSpPr>
        <p:spPr bwMode="auto">
          <a:xfrm>
            <a:off x="2401921" y="2240212"/>
            <a:ext cx="2610347" cy="925559"/>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kumimoji="1" sz="3600" b="1">
                <a:solidFill>
                  <a:srgbClr val="333399"/>
                </a:solidFill>
                <a:latin typeface="+mj-lt"/>
                <a:ea typeface="+mj-ea"/>
                <a:cs typeface="+mj-cs"/>
              </a:defRPr>
            </a:lvl1pPr>
            <a:lvl2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2pPr>
            <a:lvl3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3pPr>
            <a:lvl4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4pPr>
            <a:lvl5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5pPr>
            <a:lvl6pPr marL="4572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6pPr>
            <a:lvl7pPr marL="9144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7pPr>
            <a:lvl8pPr marL="13716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8pPr>
            <a:lvl9pPr marL="18288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9pPr>
          </a:lstStyle>
          <a:p>
            <a:pPr algn="ctr"/>
            <a:r>
              <a:rPr lang="en-US" altLang="ja-JP" sz="1400" dirty="0">
                <a:solidFill>
                  <a:schemeClr val="bg1"/>
                </a:solidFill>
              </a:rPr>
              <a:t>Hakodate, </a:t>
            </a:r>
            <a:r>
              <a:rPr lang="en-US" altLang="ja-JP" sz="1400" dirty="0" smtClean="0">
                <a:solidFill>
                  <a:schemeClr val="bg1"/>
                </a:solidFill>
              </a:rPr>
              <a:t>Hokkaido</a:t>
            </a:r>
            <a:endParaRPr lang="ja-JP" altLang="en-US" sz="1400" dirty="0">
              <a:solidFill>
                <a:schemeClr val="bg1"/>
              </a:solidFill>
            </a:endParaRPr>
          </a:p>
          <a:p>
            <a:pPr algn="ctr"/>
            <a:r>
              <a:rPr lang="en-US" altLang="ja-JP" sz="1400" dirty="0" smtClean="0">
                <a:solidFill>
                  <a:schemeClr val="bg1"/>
                </a:solidFill>
              </a:rPr>
              <a:t>The most harvested and cultivated site of </a:t>
            </a:r>
            <a:r>
              <a:rPr lang="en-US" altLang="ja-JP" sz="1400" dirty="0" err="1" smtClean="0">
                <a:solidFill>
                  <a:schemeClr val="bg1"/>
                </a:solidFill>
              </a:rPr>
              <a:t>Makkonbu</a:t>
            </a:r>
            <a:r>
              <a:rPr lang="en-US" altLang="ja-JP" sz="1400" dirty="0" smtClean="0">
                <a:solidFill>
                  <a:schemeClr val="bg1"/>
                </a:solidFill>
              </a:rPr>
              <a:t> in Japan</a:t>
            </a:r>
          </a:p>
        </p:txBody>
      </p:sp>
      <p:cxnSp>
        <p:nvCxnSpPr>
          <p:cNvPr id="17" name="直線矢印コネクタ 16"/>
          <p:cNvCxnSpPr>
            <a:stCxn id="20" idx="3"/>
          </p:cNvCxnSpPr>
          <p:nvPr/>
        </p:nvCxnSpPr>
        <p:spPr>
          <a:xfrm flipV="1">
            <a:off x="5012268" y="2615738"/>
            <a:ext cx="549486" cy="87254"/>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7" name="スライド番号プレースホルダー 6"/>
          <p:cNvSpPr>
            <a:spLocks noGrp="1"/>
          </p:cNvSpPr>
          <p:nvPr>
            <p:ph type="sldNum" sz="quarter" idx="12"/>
          </p:nvPr>
        </p:nvSpPr>
        <p:spPr/>
        <p:txBody>
          <a:bodyPr/>
          <a:lstStyle/>
          <a:p>
            <a:fld id="{3A538D04-2026-CE44-84E3-CD54C82BE288}" type="slidenum">
              <a:rPr kumimoji="1" lang="ja-JP" altLang="en-US" smtClean="0"/>
              <a:t>3</a:t>
            </a:fld>
            <a:endParaRPr kumimoji="1" lang="ja-JP" altLang="en-US"/>
          </a:p>
        </p:txBody>
      </p:sp>
      <p:cxnSp>
        <p:nvCxnSpPr>
          <p:cNvPr id="29" name="直線矢印コネクタ 28"/>
          <p:cNvCxnSpPr>
            <a:stCxn id="18" idx="0"/>
          </p:cNvCxnSpPr>
          <p:nvPr/>
        </p:nvCxnSpPr>
        <p:spPr>
          <a:xfrm flipH="1" flipV="1">
            <a:off x="3487733" y="4482159"/>
            <a:ext cx="842069" cy="535120"/>
          </a:xfrm>
          <a:prstGeom prst="straightConnector1">
            <a:avLst/>
          </a:prstGeom>
          <a:ln>
            <a:solidFill>
              <a:schemeClr val="accent4">
                <a:lumMod val="20000"/>
                <a:lumOff val="80000"/>
              </a:schemeClr>
            </a:solidFill>
            <a:tailEnd type="arrow"/>
          </a:ln>
        </p:spPr>
        <p:style>
          <a:lnRef idx="3">
            <a:schemeClr val="accent3"/>
          </a:lnRef>
          <a:fillRef idx="0">
            <a:schemeClr val="accent3"/>
          </a:fillRef>
          <a:effectRef idx="2">
            <a:schemeClr val="accent3"/>
          </a:effectRef>
          <a:fontRef idx="minor">
            <a:schemeClr val="tx1"/>
          </a:fontRef>
        </p:style>
      </p:cxnSp>
      <p:grpSp>
        <p:nvGrpSpPr>
          <p:cNvPr id="14" name="図形グループ 13"/>
          <p:cNvGrpSpPr/>
          <p:nvPr/>
        </p:nvGrpSpPr>
        <p:grpSpPr>
          <a:xfrm>
            <a:off x="228601" y="1417913"/>
            <a:ext cx="7949483" cy="4802310"/>
            <a:chOff x="228601" y="1417913"/>
            <a:chExt cx="7949483" cy="4802310"/>
          </a:xfrm>
        </p:grpSpPr>
        <p:sp>
          <p:nvSpPr>
            <p:cNvPr id="19" name="正方形/長方形 18"/>
            <p:cNvSpPr/>
            <p:nvPr/>
          </p:nvSpPr>
          <p:spPr>
            <a:xfrm>
              <a:off x="228601" y="3626313"/>
              <a:ext cx="1892918" cy="523220"/>
            </a:xfrm>
            <a:prstGeom prst="rect">
              <a:avLst/>
            </a:prstGeom>
          </p:spPr>
          <p:txBody>
            <a:bodyPr wrap="square">
              <a:spAutoFit/>
            </a:bodyPr>
            <a:lstStyle/>
            <a:p>
              <a:pPr fontAlgn="auto">
                <a:spcBef>
                  <a:spcPts val="0"/>
                </a:spcBef>
                <a:spcAft>
                  <a:spcPts val="0"/>
                </a:spcAft>
                <a:defRPr/>
              </a:pPr>
              <a:r>
                <a:rPr lang="en-US" altLang="ja-JP" sz="1400" dirty="0" smtClean="0"/>
                <a:t>Aquafarming</a:t>
              </a:r>
              <a:r>
                <a:rPr lang="en-US" altLang="ja-JP" sz="1400" dirty="0"/>
                <a:t> </a:t>
              </a:r>
              <a:r>
                <a:rPr lang="en-US" altLang="ja-JP" sz="1400" dirty="0" smtClean="0"/>
                <a:t>site of seaweed</a:t>
              </a:r>
            </a:p>
          </p:txBody>
        </p:sp>
        <p:sp>
          <p:nvSpPr>
            <p:cNvPr id="22" name="正方形/長方形 21"/>
            <p:cNvSpPr/>
            <p:nvPr/>
          </p:nvSpPr>
          <p:spPr>
            <a:xfrm>
              <a:off x="2201509" y="5569108"/>
              <a:ext cx="1892918" cy="307777"/>
            </a:xfrm>
            <a:prstGeom prst="rect">
              <a:avLst/>
            </a:prstGeom>
          </p:spPr>
          <p:txBody>
            <a:bodyPr wrap="square">
              <a:spAutoFit/>
            </a:bodyPr>
            <a:lstStyle/>
            <a:p>
              <a:pPr fontAlgn="auto">
                <a:spcBef>
                  <a:spcPts val="0"/>
                </a:spcBef>
                <a:spcAft>
                  <a:spcPts val="0"/>
                </a:spcAft>
                <a:defRPr/>
              </a:pPr>
              <a:r>
                <a:rPr lang="en-US" altLang="ja-JP" sz="1400" dirty="0" smtClean="0"/>
                <a:t>Cultured seaweed</a:t>
              </a:r>
            </a:p>
          </p:txBody>
        </p:sp>
        <p:sp>
          <p:nvSpPr>
            <p:cNvPr id="24" name="正方形/長方形 23"/>
            <p:cNvSpPr/>
            <p:nvPr/>
          </p:nvSpPr>
          <p:spPr>
            <a:xfrm>
              <a:off x="4983891" y="5912446"/>
              <a:ext cx="1892918" cy="307777"/>
            </a:xfrm>
            <a:prstGeom prst="rect">
              <a:avLst/>
            </a:prstGeom>
          </p:spPr>
          <p:txBody>
            <a:bodyPr wrap="square">
              <a:spAutoFit/>
            </a:bodyPr>
            <a:lstStyle/>
            <a:p>
              <a:pPr fontAlgn="auto">
                <a:spcBef>
                  <a:spcPts val="0"/>
                </a:spcBef>
                <a:spcAft>
                  <a:spcPts val="0"/>
                </a:spcAft>
                <a:defRPr/>
              </a:pPr>
              <a:r>
                <a:rPr lang="en-US" altLang="ja-JP" sz="1400" dirty="0" smtClean="0"/>
                <a:t>Drying seaweed</a:t>
              </a:r>
            </a:p>
          </p:txBody>
        </p:sp>
        <p:pic>
          <p:nvPicPr>
            <p:cNvPr id="11" name="図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021" y="1417913"/>
              <a:ext cx="2883408" cy="2157984"/>
            </a:xfrm>
            <a:prstGeom prst="rect">
              <a:avLst/>
            </a:prstGeom>
          </p:spPr>
        </p:pic>
        <p:pic>
          <p:nvPicPr>
            <p:cNvPr id="12" name="図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1519" y="2716502"/>
              <a:ext cx="3749040" cy="2822448"/>
            </a:xfrm>
            <a:prstGeom prst="rect">
              <a:avLst/>
            </a:prstGeom>
          </p:spPr>
        </p:pic>
        <p:pic>
          <p:nvPicPr>
            <p:cNvPr id="13" name="図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65492" y="3460959"/>
              <a:ext cx="3212592" cy="2487168"/>
            </a:xfrm>
            <a:prstGeom prst="rect">
              <a:avLst/>
            </a:prstGeom>
          </p:spPr>
        </p:pic>
      </p:grpSp>
    </p:spTree>
    <p:extLst>
      <p:ext uri="{BB962C8B-B14F-4D97-AF65-F5344CB8AC3E}">
        <p14:creationId xmlns:p14="http://schemas.microsoft.com/office/powerpoint/2010/main" val="1904976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28599" y="228600"/>
            <a:ext cx="8752579" cy="723900"/>
          </a:xfrm>
        </p:spPr>
        <p:txBody>
          <a:bodyPr/>
          <a:lstStyle/>
          <a:p>
            <a:r>
              <a:rPr kumimoji="1" lang="en-US" altLang="ja-JP" sz="2800" dirty="0" smtClean="0"/>
              <a:t>Biomass yield of marine algae</a:t>
            </a:r>
            <a:endParaRPr kumimoji="1" lang="ja-JP" altLang="en-US" sz="2800" dirty="0"/>
          </a:p>
        </p:txBody>
      </p:sp>
      <p:graphicFrame>
        <p:nvGraphicFramePr>
          <p:cNvPr id="6" name="表 5"/>
          <p:cNvGraphicFramePr>
            <a:graphicFrameLocks noGrp="1"/>
          </p:cNvGraphicFramePr>
          <p:nvPr>
            <p:extLst/>
          </p:nvPr>
        </p:nvGraphicFramePr>
        <p:xfrm>
          <a:off x="625045" y="1340768"/>
          <a:ext cx="7698461" cy="4734560"/>
        </p:xfrm>
        <a:graphic>
          <a:graphicData uri="http://schemas.openxmlformats.org/drawingml/2006/table">
            <a:tbl>
              <a:tblPr firstRow="1" bandRow="1">
                <a:tableStyleId>{5C22544A-7EE6-4342-B048-85BDC9FD1C3A}</a:tableStyleId>
              </a:tblPr>
              <a:tblGrid>
                <a:gridCol w="3840895"/>
                <a:gridCol w="2415849"/>
                <a:gridCol w="1441717"/>
              </a:tblGrid>
              <a:tr h="370840">
                <a:tc>
                  <a:txBody>
                    <a:bodyPr/>
                    <a:lstStyle/>
                    <a:p>
                      <a:endParaRPr kumimoji="1" lang="ja-JP" altLang="en-US" sz="2000" dirty="0"/>
                    </a:p>
                  </a:txBody>
                  <a:tcPr/>
                </a:tc>
                <a:tc>
                  <a:txBody>
                    <a:bodyPr/>
                    <a:lstStyle/>
                    <a:p>
                      <a:pPr algn="ctr"/>
                      <a:r>
                        <a:rPr kumimoji="1" lang="en-US" altLang="ja-JP" sz="2000" dirty="0" smtClean="0"/>
                        <a:t>Yield</a:t>
                      </a:r>
                    </a:p>
                    <a:p>
                      <a:pPr algn="ctr"/>
                      <a:r>
                        <a:rPr kumimoji="1" lang="en-US" altLang="ja-JP" sz="2000" dirty="0" smtClean="0"/>
                        <a:t>(t-DW/ha/</a:t>
                      </a:r>
                      <a:r>
                        <a:rPr kumimoji="1" lang="en-US" altLang="ja-JP" sz="2000" dirty="0" err="1" smtClean="0"/>
                        <a:t>yr</a:t>
                      </a:r>
                      <a:r>
                        <a:rPr kumimoji="1" lang="en-US" altLang="ja-JP" sz="2000" dirty="0" smtClean="0"/>
                        <a:t>)</a:t>
                      </a:r>
                      <a:endParaRPr kumimoji="1" lang="ja-JP" altLang="en-US" sz="2000" dirty="0"/>
                    </a:p>
                  </a:txBody>
                  <a:tcPr/>
                </a:tc>
                <a:tc>
                  <a:txBody>
                    <a:bodyPr/>
                    <a:lstStyle/>
                    <a:p>
                      <a:pPr algn="ctr"/>
                      <a:r>
                        <a:rPr kumimoji="1" lang="en-US" altLang="ja-JP" sz="2000" dirty="0" smtClean="0"/>
                        <a:t>Ref.</a:t>
                      </a:r>
                      <a:endParaRPr kumimoji="1" lang="ja-JP" altLang="en-US" sz="2000" dirty="0"/>
                    </a:p>
                  </a:txBody>
                  <a:tcPr/>
                </a:tc>
              </a:tr>
              <a:tr h="370840">
                <a:tc gridSpan="3">
                  <a:txBody>
                    <a:bodyPr/>
                    <a:lstStyle/>
                    <a:p>
                      <a:r>
                        <a:rPr kumimoji="1" lang="en-US" altLang="ja-JP" sz="2000" i="0" dirty="0" smtClean="0"/>
                        <a:t>Brawn algae</a:t>
                      </a:r>
                    </a:p>
                  </a:txBody>
                  <a:tcPr/>
                </a:tc>
                <a:tc hMerge="1">
                  <a:txBody>
                    <a:bodyPr/>
                    <a:lstStyle/>
                    <a:p>
                      <a:endParaRPr kumimoji="1" lang="ja-JP" altLang="en-US"/>
                    </a:p>
                  </a:txBody>
                  <a:tcPr/>
                </a:tc>
                <a:tc hMerge="1">
                  <a:txBody>
                    <a:bodyPr/>
                    <a:lstStyle/>
                    <a:p>
                      <a:endParaRPr kumimoji="1" lang="ja-JP" altLang="en-US"/>
                    </a:p>
                  </a:txBody>
                  <a:tcPr/>
                </a:tc>
              </a:tr>
              <a:tr h="370840">
                <a:tc>
                  <a:txBody>
                    <a:bodyPr/>
                    <a:lstStyle/>
                    <a:p>
                      <a:r>
                        <a:rPr kumimoji="1" lang="en-US" altLang="ja-JP" sz="2000" b="1" i="1" dirty="0" smtClean="0">
                          <a:solidFill>
                            <a:srgbClr val="FF0000"/>
                          </a:solidFill>
                        </a:rPr>
                        <a:t> </a:t>
                      </a:r>
                      <a:r>
                        <a:rPr kumimoji="1" lang="en-US" altLang="ja-JP" sz="2000" b="1" i="1" dirty="0" err="1" smtClean="0">
                          <a:solidFill>
                            <a:srgbClr val="FF0000"/>
                          </a:solidFill>
                        </a:rPr>
                        <a:t>Laminaria</a:t>
                      </a:r>
                      <a:r>
                        <a:rPr kumimoji="1" lang="en-US" altLang="ja-JP" sz="2000" b="1" i="1" baseline="0" dirty="0" smtClean="0">
                          <a:solidFill>
                            <a:srgbClr val="FF0000"/>
                          </a:solidFill>
                        </a:rPr>
                        <a:t> japonica</a:t>
                      </a:r>
                      <a:endParaRPr kumimoji="1" lang="en-US" altLang="ja-JP" sz="2000" b="1" i="1" dirty="0" smtClean="0">
                        <a:solidFill>
                          <a:srgbClr val="FF0000"/>
                        </a:solidFill>
                      </a:endParaRPr>
                    </a:p>
                  </a:txBody>
                  <a:tcPr/>
                </a:tc>
                <a:tc>
                  <a:txBody>
                    <a:bodyPr/>
                    <a:lstStyle/>
                    <a:p>
                      <a:pPr algn="ctr"/>
                      <a:r>
                        <a:rPr kumimoji="1" lang="en-US" altLang="ja-JP" sz="2400" b="1" dirty="0" smtClean="0">
                          <a:solidFill>
                            <a:srgbClr val="FF0000"/>
                          </a:solidFill>
                        </a:rPr>
                        <a:t>30</a:t>
                      </a:r>
                      <a:endParaRPr kumimoji="1" lang="ja-JP" altLang="en-US" sz="2400" b="1" dirty="0">
                        <a:solidFill>
                          <a:srgbClr val="FF0000"/>
                        </a:solidFill>
                      </a:endParaRPr>
                    </a:p>
                  </a:txBody>
                  <a:tcPr/>
                </a:tc>
                <a:tc>
                  <a:txBody>
                    <a:bodyPr/>
                    <a:lstStyle/>
                    <a:p>
                      <a:pPr algn="ctr"/>
                      <a:r>
                        <a:rPr kumimoji="1" lang="en-US" altLang="ja-JP" sz="1400" dirty="0" smtClean="0"/>
                        <a:t>1</a:t>
                      </a:r>
                      <a:endParaRPr kumimoji="1" lang="ja-JP" altLang="en-US" sz="1400" dirty="0"/>
                    </a:p>
                  </a:txBody>
                  <a:tcPr/>
                </a:tc>
              </a:tr>
              <a:tr h="370840">
                <a:tc>
                  <a:txBody>
                    <a:bodyPr/>
                    <a:lstStyle/>
                    <a:p>
                      <a:r>
                        <a:rPr kumimoji="1" lang="en-US" altLang="ja-JP" sz="2000" b="1" i="1" dirty="0" smtClean="0">
                          <a:solidFill>
                            <a:srgbClr val="FF0000"/>
                          </a:solidFill>
                        </a:rPr>
                        <a:t> </a:t>
                      </a:r>
                      <a:r>
                        <a:rPr kumimoji="1" lang="en-US" altLang="ja-JP" sz="2000" b="1" i="1" dirty="0" err="1" smtClean="0">
                          <a:solidFill>
                            <a:schemeClr val="tx1"/>
                          </a:solidFill>
                        </a:rPr>
                        <a:t>Macrocystis</a:t>
                      </a:r>
                      <a:r>
                        <a:rPr kumimoji="1" lang="en-US" altLang="ja-JP" sz="2000" b="1" i="1" dirty="0" smtClean="0">
                          <a:solidFill>
                            <a:schemeClr val="tx1"/>
                          </a:solidFill>
                        </a:rPr>
                        <a:t> </a:t>
                      </a:r>
                      <a:r>
                        <a:rPr kumimoji="1" lang="en-US" altLang="ja-JP" sz="2000" b="1" i="1" dirty="0" err="1" smtClean="0">
                          <a:solidFill>
                            <a:schemeClr val="tx1"/>
                          </a:solidFill>
                        </a:rPr>
                        <a:t>pyrifera</a:t>
                      </a:r>
                      <a:endParaRPr kumimoji="1" lang="en-US" altLang="ja-JP" sz="2000" b="1" i="1" dirty="0" smtClean="0">
                        <a:solidFill>
                          <a:schemeClr val="tx1"/>
                        </a:solidFill>
                      </a:endParaRPr>
                    </a:p>
                  </a:txBody>
                  <a:tcPr/>
                </a:tc>
                <a:tc>
                  <a:txBody>
                    <a:bodyPr/>
                    <a:lstStyle/>
                    <a:p>
                      <a:pPr algn="ctr"/>
                      <a:r>
                        <a:rPr kumimoji="1" lang="en-US" altLang="ja-JP" sz="2400" b="1" dirty="0" smtClean="0">
                          <a:solidFill>
                            <a:srgbClr val="FF0000"/>
                          </a:solidFill>
                        </a:rPr>
                        <a:t>40</a:t>
                      </a:r>
                      <a:endParaRPr kumimoji="1" lang="ja-JP" altLang="en-US" sz="2400" b="1" dirty="0">
                        <a:solidFill>
                          <a:srgbClr val="FF0000"/>
                        </a:solidFill>
                      </a:endParaRPr>
                    </a:p>
                  </a:txBody>
                  <a:tcPr/>
                </a:tc>
                <a:tc>
                  <a:txBody>
                    <a:bodyPr/>
                    <a:lstStyle/>
                    <a:p>
                      <a:pPr algn="ctr"/>
                      <a:r>
                        <a:rPr kumimoji="1" lang="en-US" altLang="ja-JP" sz="1400" dirty="0" smtClean="0"/>
                        <a:t>1</a:t>
                      </a:r>
                      <a:endParaRPr kumimoji="1" lang="ja-JP" altLang="en-US" sz="1400" dirty="0"/>
                    </a:p>
                  </a:txBody>
                  <a:tcPr/>
                </a:tc>
              </a:tr>
              <a:tr h="370840">
                <a:tc gridSpan="3">
                  <a:txBody>
                    <a:bodyPr/>
                    <a:lstStyle/>
                    <a:p>
                      <a:r>
                        <a:rPr kumimoji="1" lang="en-US" altLang="ja-JP" sz="1600" dirty="0" smtClean="0"/>
                        <a:t>2</a:t>
                      </a:r>
                      <a:r>
                        <a:rPr kumimoji="1" lang="en-US" altLang="ja-JP" sz="1600" baseline="30000" dirty="0" smtClean="0"/>
                        <a:t>nd</a:t>
                      </a:r>
                      <a:r>
                        <a:rPr kumimoji="1" lang="en-US" altLang="ja-JP" sz="1600" baseline="0" dirty="0" smtClean="0"/>
                        <a:t> generation of land biomass</a:t>
                      </a:r>
                      <a:endParaRPr kumimoji="1" lang="en-US" altLang="ja-JP" sz="1600" dirty="0" smtClean="0"/>
                    </a:p>
                  </a:txBody>
                  <a:tcPr/>
                </a:tc>
                <a:tc hMerge="1">
                  <a:txBody>
                    <a:bodyPr/>
                    <a:lstStyle/>
                    <a:p>
                      <a:endParaRPr kumimoji="1" lang="ja-JP" altLang="en-US"/>
                    </a:p>
                  </a:txBody>
                  <a:tcPr/>
                </a:tc>
                <a:tc hMerge="1">
                  <a:txBody>
                    <a:bodyPr/>
                    <a:lstStyle/>
                    <a:p>
                      <a:endParaRPr kumimoji="1" lang="ja-JP" altLang="en-US"/>
                    </a:p>
                  </a:txBody>
                  <a:tcPr/>
                </a:tc>
              </a:tr>
              <a:tr h="370840">
                <a:tc>
                  <a:txBody>
                    <a:bodyPr/>
                    <a:lstStyle/>
                    <a:p>
                      <a:r>
                        <a:rPr kumimoji="1" lang="en-US" altLang="ja-JP" sz="2000" dirty="0" smtClean="0"/>
                        <a:t> </a:t>
                      </a:r>
                      <a:r>
                        <a:rPr kumimoji="1" lang="en-US" altLang="ja-JP" sz="2000" dirty="0" err="1" smtClean="0"/>
                        <a:t>Napiergrass</a:t>
                      </a:r>
                      <a:endParaRPr kumimoji="1" lang="en-US" altLang="ja-JP" sz="2000" dirty="0" smtClean="0"/>
                    </a:p>
                  </a:txBody>
                  <a:tcPr/>
                </a:tc>
                <a:tc>
                  <a:txBody>
                    <a:bodyPr/>
                    <a:lstStyle/>
                    <a:p>
                      <a:pPr algn="ctr"/>
                      <a:r>
                        <a:rPr kumimoji="1" lang="en-US" altLang="ja-JP" sz="2000" dirty="0" smtClean="0"/>
                        <a:t>85</a:t>
                      </a:r>
                      <a:endParaRPr kumimoji="1" lang="ja-JP" altLang="en-US" sz="2000" dirty="0"/>
                    </a:p>
                  </a:txBody>
                  <a:tcPr/>
                </a:tc>
                <a:tc>
                  <a:txBody>
                    <a:bodyPr/>
                    <a:lstStyle/>
                    <a:p>
                      <a:pPr algn="ctr"/>
                      <a:r>
                        <a:rPr kumimoji="1" lang="en-US" altLang="ja-JP" sz="1400" dirty="0" smtClean="0"/>
                        <a:t>2</a:t>
                      </a:r>
                      <a:endParaRPr kumimoji="1" lang="ja-JP" altLang="en-US" sz="1400" dirty="0"/>
                    </a:p>
                  </a:txBody>
                  <a:tcPr/>
                </a:tc>
              </a:tr>
              <a:tr h="370840">
                <a:tc>
                  <a:txBody>
                    <a:bodyPr/>
                    <a:lstStyle/>
                    <a:p>
                      <a:r>
                        <a:rPr kumimoji="1" lang="en-US" altLang="ja-JP" sz="2000" dirty="0" smtClean="0"/>
                        <a:t> </a:t>
                      </a:r>
                      <a:r>
                        <a:rPr kumimoji="1" lang="en-US" altLang="ja-JP" sz="2000" dirty="0" err="1" smtClean="0"/>
                        <a:t>Parennial</a:t>
                      </a:r>
                      <a:r>
                        <a:rPr kumimoji="1" lang="en-US" altLang="ja-JP" sz="2000" dirty="0" smtClean="0"/>
                        <a:t> ryegrass</a:t>
                      </a:r>
                      <a:endParaRPr kumimoji="1" lang="ja-JP" altLang="en-US" sz="2000" dirty="0"/>
                    </a:p>
                  </a:txBody>
                  <a:tcPr/>
                </a:tc>
                <a:tc>
                  <a:txBody>
                    <a:bodyPr/>
                    <a:lstStyle/>
                    <a:p>
                      <a:pPr algn="ctr"/>
                      <a:r>
                        <a:rPr kumimoji="1" lang="en-US" altLang="ja-JP" sz="2000" dirty="0" smtClean="0"/>
                        <a:t>27</a:t>
                      </a:r>
                      <a:endParaRPr kumimoji="1" lang="ja-JP" altLang="en-US" sz="2000" dirty="0"/>
                    </a:p>
                  </a:txBody>
                  <a:tcPr/>
                </a:tc>
                <a:tc>
                  <a:txBody>
                    <a:bodyPr/>
                    <a:lstStyle/>
                    <a:p>
                      <a:pPr algn="ctr"/>
                      <a:r>
                        <a:rPr kumimoji="1" lang="en-US" altLang="ja-JP" sz="1400" smtClean="0"/>
                        <a:t>2</a:t>
                      </a:r>
                      <a:endParaRPr kumimoji="1" lang="ja-JP" altLang="en-US" sz="1400" dirty="0"/>
                    </a:p>
                  </a:txBody>
                  <a:tcPr/>
                </a:tc>
              </a:tr>
              <a:tr h="370840">
                <a:tc>
                  <a:txBody>
                    <a:bodyPr/>
                    <a:lstStyle/>
                    <a:p>
                      <a:r>
                        <a:rPr kumimoji="1" lang="en-US" altLang="ja-JP" sz="2000" dirty="0" smtClean="0"/>
                        <a:t> </a:t>
                      </a:r>
                      <a:r>
                        <a:rPr kumimoji="1" lang="en-US" altLang="ja-JP" sz="2000" dirty="0" err="1" smtClean="0"/>
                        <a:t>Sorgam</a:t>
                      </a:r>
                      <a:endParaRPr kumimoji="1" lang="ja-JP" altLang="en-US" sz="2000" dirty="0"/>
                    </a:p>
                  </a:txBody>
                  <a:tcPr/>
                </a:tc>
                <a:tc>
                  <a:txBody>
                    <a:bodyPr/>
                    <a:lstStyle/>
                    <a:p>
                      <a:pPr algn="ctr"/>
                      <a:r>
                        <a:rPr kumimoji="1" lang="en-US" altLang="ja-JP" sz="2000" dirty="0" smtClean="0"/>
                        <a:t>47</a:t>
                      </a:r>
                      <a:endParaRPr kumimoji="1" lang="ja-JP" altLang="en-US" sz="2000" dirty="0"/>
                    </a:p>
                  </a:txBody>
                  <a:tcPr/>
                </a:tc>
                <a:tc>
                  <a:txBody>
                    <a:bodyPr/>
                    <a:lstStyle/>
                    <a:p>
                      <a:pPr algn="ctr"/>
                      <a:r>
                        <a:rPr kumimoji="1" lang="en-US" altLang="ja-JP" sz="1400" smtClean="0"/>
                        <a:t>2</a:t>
                      </a:r>
                      <a:endParaRPr kumimoji="1" lang="ja-JP" altLang="en-US" sz="1400" dirty="0"/>
                    </a:p>
                  </a:txBody>
                  <a:tcPr/>
                </a:tc>
              </a:tr>
              <a:tr h="370840">
                <a:tc>
                  <a:txBody>
                    <a:bodyPr/>
                    <a:lstStyle/>
                    <a:p>
                      <a:r>
                        <a:rPr kumimoji="1" lang="en-US" altLang="ja-JP" sz="2000" dirty="0" smtClean="0"/>
                        <a:t> </a:t>
                      </a:r>
                      <a:r>
                        <a:rPr kumimoji="1" lang="en-US" altLang="ja-JP" sz="2000" dirty="0" err="1" smtClean="0"/>
                        <a:t>Switchgrass</a:t>
                      </a:r>
                      <a:endParaRPr kumimoji="1" lang="ja-JP" altLang="en-US" sz="2000" dirty="0"/>
                    </a:p>
                  </a:txBody>
                  <a:tcPr/>
                </a:tc>
                <a:tc>
                  <a:txBody>
                    <a:bodyPr/>
                    <a:lstStyle/>
                    <a:p>
                      <a:pPr algn="ctr"/>
                      <a:r>
                        <a:rPr kumimoji="1" lang="en-US" altLang="ja-JP" sz="2000" dirty="0" smtClean="0"/>
                        <a:t>15</a:t>
                      </a:r>
                      <a:endParaRPr kumimoji="1" lang="ja-JP" altLang="en-US" sz="2000" dirty="0"/>
                    </a:p>
                  </a:txBody>
                  <a:tcPr/>
                </a:tc>
                <a:tc>
                  <a:txBody>
                    <a:bodyPr/>
                    <a:lstStyle/>
                    <a:p>
                      <a:pPr algn="ctr"/>
                      <a:r>
                        <a:rPr kumimoji="1" lang="en-US" altLang="ja-JP" sz="1400" dirty="0" smtClean="0"/>
                        <a:t>2</a:t>
                      </a:r>
                      <a:endParaRPr kumimoji="1" lang="ja-JP" altLang="en-US" sz="1400" dirty="0"/>
                    </a:p>
                  </a:txBody>
                  <a:tcPr/>
                </a:tc>
              </a:tr>
              <a:tr h="370840">
                <a:tc gridSpan="3">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600" dirty="0" smtClean="0"/>
                        <a:t>1</a:t>
                      </a:r>
                      <a:r>
                        <a:rPr kumimoji="1" lang="en-US" altLang="ja-JP" sz="1600" baseline="30000" dirty="0" smtClean="0"/>
                        <a:t>st</a:t>
                      </a:r>
                      <a:r>
                        <a:rPr kumimoji="1" lang="en-US" altLang="ja-JP" sz="1600" baseline="0" dirty="0" smtClean="0"/>
                        <a:t> generation of land biomass</a:t>
                      </a:r>
                      <a:endParaRPr kumimoji="1" lang="en-US" altLang="ja-JP" sz="2000" dirty="0" smtClean="0"/>
                    </a:p>
                  </a:txBody>
                  <a:tcPr/>
                </a:tc>
                <a:tc hMerge="1">
                  <a:txBody>
                    <a:bodyPr/>
                    <a:lstStyle/>
                    <a:p>
                      <a:endParaRPr kumimoji="1" lang="ja-JP" altLang="en-US"/>
                    </a:p>
                  </a:txBody>
                  <a:tcPr/>
                </a:tc>
                <a:tc hMerge="1">
                  <a:txBody>
                    <a:bodyPr/>
                    <a:lstStyle/>
                    <a:p>
                      <a:endParaRPr kumimoji="1" lang="ja-JP" altLang="en-US"/>
                    </a:p>
                  </a:txBody>
                  <a:tcPr/>
                </a:tc>
              </a:tr>
              <a:tr h="370840">
                <a:tc>
                  <a:txBody>
                    <a:bodyPr/>
                    <a:lstStyle/>
                    <a:p>
                      <a:r>
                        <a:rPr kumimoji="1" lang="en-US" altLang="ja-JP" sz="2000" dirty="0" smtClean="0"/>
                        <a:t>Sugarcane</a:t>
                      </a:r>
                      <a:endParaRPr kumimoji="1" lang="ja-JP" altLang="en-US" sz="2000" dirty="0"/>
                    </a:p>
                  </a:txBody>
                  <a:tcPr/>
                </a:tc>
                <a:tc>
                  <a:txBody>
                    <a:bodyPr/>
                    <a:lstStyle/>
                    <a:p>
                      <a:pPr algn="ctr"/>
                      <a:r>
                        <a:rPr kumimoji="1" lang="en-US" altLang="ja-JP" sz="2000" dirty="0" smtClean="0"/>
                        <a:t>50</a:t>
                      </a:r>
                      <a:endParaRPr kumimoji="1" lang="ja-JP" altLang="en-US" sz="2000" dirty="0"/>
                    </a:p>
                  </a:txBody>
                  <a:tcPr/>
                </a:tc>
                <a:tc>
                  <a:txBody>
                    <a:bodyPr/>
                    <a:lstStyle/>
                    <a:p>
                      <a:pPr algn="ctr"/>
                      <a:r>
                        <a:rPr kumimoji="1" lang="en-US" altLang="ja-JP" sz="1400" dirty="0" smtClean="0"/>
                        <a:t>2</a:t>
                      </a:r>
                      <a:endParaRPr kumimoji="1" lang="ja-JP" altLang="en-US" sz="1400" dirty="0"/>
                    </a:p>
                  </a:txBody>
                  <a:tcPr/>
                </a:tc>
              </a:tr>
            </a:tbl>
          </a:graphicData>
        </a:graphic>
      </p:graphicFrame>
      <p:sp>
        <p:nvSpPr>
          <p:cNvPr id="7" name="正方形/長方形 6"/>
          <p:cNvSpPr/>
          <p:nvPr/>
        </p:nvSpPr>
        <p:spPr>
          <a:xfrm>
            <a:off x="5737441" y="6122458"/>
            <a:ext cx="1992853" cy="461665"/>
          </a:xfrm>
          <a:prstGeom prst="rect">
            <a:avLst/>
          </a:prstGeom>
        </p:spPr>
        <p:txBody>
          <a:bodyPr wrap="none">
            <a:spAutoFit/>
          </a:bodyPr>
          <a:lstStyle/>
          <a:p>
            <a:r>
              <a:rPr lang="en-US" altLang="ja-JP" sz="1200" dirty="0" smtClean="0"/>
              <a:t>1) Yokoyama et al. 2007</a:t>
            </a:r>
          </a:p>
          <a:p>
            <a:r>
              <a:rPr lang="en-US" altLang="ja-JP" sz="1200" dirty="0" smtClean="0"/>
              <a:t>2) Asia biomass handbook</a:t>
            </a:r>
            <a:endParaRPr lang="ja-JP" altLang="en-US" sz="1200" dirty="0"/>
          </a:p>
        </p:txBody>
      </p:sp>
      <p:sp>
        <p:nvSpPr>
          <p:cNvPr id="3" name="日付プレースホルダー 2"/>
          <p:cNvSpPr>
            <a:spLocks noGrp="1"/>
          </p:cNvSpPr>
          <p:nvPr>
            <p:ph type="dt" sz="half" idx="10"/>
          </p:nvPr>
        </p:nvSpPr>
        <p:spPr/>
        <p:txBody>
          <a:bodyPr/>
          <a:lstStyle/>
          <a:p>
            <a:r>
              <a:rPr lang="en-US" altLang="ja-JP" smtClean="0"/>
              <a:t>2016/10/20-21</a:t>
            </a:r>
            <a:endParaRPr lang="en-US" altLang="ja-JP" dirty="0"/>
          </a:p>
        </p:txBody>
      </p:sp>
      <p:sp>
        <p:nvSpPr>
          <p:cNvPr id="4" name="フッター プレースホルダー 3"/>
          <p:cNvSpPr>
            <a:spLocks noGrp="1"/>
          </p:cNvSpPr>
          <p:nvPr>
            <p:ph type="ftr" sz="quarter" idx="11"/>
          </p:nvPr>
        </p:nvSpPr>
        <p:spPr/>
        <p:txBody>
          <a:bodyPr/>
          <a:lstStyle/>
          <a:p>
            <a:r>
              <a:rPr lang="en-US" altLang="ja-JP" smtClean="0"/>
              <a:t>Bioprocess 2016</a:t>
            </a:r>
            <a:endParaRPr lang="en-US" altLang="ja-JP" dirty="0"/>
          </a:p>
        </p:txBody>
      </p:sp>
      <p:sp>
        <p:nvSpPr>
          <p:cNvPr id="8" name="スライド番号プレースホルダー 7"/>
          <p:cNvSpPr>
            <a:spLocks noGrp="1"/>
          </p:cNvSpPr>
          <p:nvPr>
            <p:ph type="sldNum" sz="quarter" idx="12"/>
          </p:nvPr>
        </p:nvSpPr>
        <p:spPr/>
        <p:txBody>
          <a:bodyPr/>
          <a:lstStyle/>
          <a:p>
            <a:fld id="{3A538D04-2026-CE44-84E3-CD54C82BE288}" type="slidenum">
              <a:rPr kumimoji="1" lang="ja-JP" altLang="en-US" smtClean="0"/>
              <a:t>4</a:t>
            </a:fld>
            <a:endParaRPr kumimoji="1" lang="ja-JP" altLang="en-US"/>
          </a:p>
        </p:txBody>
      </p:sp>
    </p:spTree>
    <p:extLst>
      <p:ext uri="{BB962C8B-B14F-4D97-AF65-F5344CB8AC3E}">
        <p14:creationId xmlns:p14="http://schemas.microsoft.com/office/powerpoint/2010/main" val="19905974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タイトル 12"/>
          <p:cNvSpPr>
            <a:spLocks noGrp="1"/>
          </p:cNvSpPr>
          <p:nvPr>
            <p:ph type="title"/>
          </p:nvPr>
        </p:nvSpPr>
        <p:spPr>
          <a:xfrm>
            <a:off x="228599" y="116632"/>
            <a:ext cx="8470657" cy="903718"/>
          </a:xfrm>
        </p:spPr>
        <p:txBody>
          <a:bodyPr/>
          <a:lstStyle/>
          <a:p>
            <a:r>
              <a:rPr lang="en-US" altLang="ja-JP" sz="3200" b="0" dirty="0" smtClean="0"/>
              <a:t>Element composition of marine biomass with high salt content</a:t>
            </a:r>
            <a:endParaRPr kumimoji="1" lang="ja-JP" altLang="en-US" sz="3200" b="0" dirty="0"/>
          </a:p>
        </p:txBody>
      </p:sp>
      <p:graphicFrame>
        <p:nvGraphicFramePr>
          <p:cNvPr id="19" name="グラフ 18"/>
          <p:cNvGraphicFramePr>
            <a:graphicFrameLocks/>
          </p:cNvGraphicFramePr>
          <p:nvPr>
            <p:extLst/>
          </p:nvPr>
        </p:nvGraphicFramePr>
        <p:xfrm>
          <a:off x="228600" y="1428443"/>
          <a:ext cx="8288422" cy="1222189"/>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図形グループ 6"/>
          <p:cNvGrpSpPr/>
          <p:nvPr/>
        </p:nvGrpSpPr>
        <p:grpSpPr>
          <a:xfrm>
            <a:off x="442181" y="2305538"/>
            <a:ext cx="8048411" cy="2261594"/>
            <a:chOff x="442181" y="1706247"/>
            <a:chExt cx="8048411" cy="2261594"/>
          </a:xfrm>
        </p:grpSpPr>
        <p:graphicFrame>
          <p:nvGraphicFramePr>
            <p:cNvPr id="20" name="グラフ 19"/>
            <p:cNvGraphicFramePr>
              <a:graphicFrameLocks/>
            </p:cNvGraphicFramePr>
            <p:nvPr>
              <p:extLst/>
            </p:nvPr>
          </p:nvGraphicFramePr>
          <p:xfrm>
            <a:off x="442181" y="2266041"/>
            <a:ext cx="8048411" cy="1701800"/>
          </p:xfrm>
          <a:graphic>
            <a:graphicData uri="http://schemas.openxmlformats.org/drawingml/2006/chart">
              <c:chart xmlns:c="http://schemas.openxmlformats.org/drawingml/2006/chart" xmlns:r="http://schemas.openxmlformats.org/officeDocument/2006/relationships" r:id="rId4"/>
            </a:graphicData>
          </a:graphic>
        </p:graphicFrame>
        <p:grpSp>
          <p:nvGrpSpPr>
            <p:cNvPr id="6" name="図形グループ 5"/>
            <p:cNvGrpSpPr/>
            <p:nvPr/>
          </p:nvGrpSpPr>
          <p:grpSpPr>
            <a:xfrm>
              <a:off x="442181" y="1706247"/>
              <a:ext cx="8048411" cy="1093227"/>
              <a:chOff x="442181" y="1706247"/>
              <a:chExt cx="8048411" cy="1093227"/>
            </a:xfrm>
          </p:grpSpPr>
          <p:cxnSp>
            <p:nvCxnSpPr>
              <p:cNvPr id="3" name="直線コネクタ 2"/>
              <p:cNvCxnSpPr/>
              <p:nvPr/>
            </p:nvCxnSpPr>
            <p:spPr>
              <a:xfrm>
                <a:off x="442181" y="1706247"/>
                <a:ext cx="0" cy="1093227"/>
              </a:xfrm>
              <a:prstGeom prst="line">
                <a:avLst/>
              </a:prstGeom>
              <a:ln>
                <a:solidFill>
                  <a:schemeClr val="tx1"/>
                </a:solidFill>
                <a:prstDash val="solid"/>
              </a:ln>
            </p:spPr>
            <p:style>
              <a:lnRef idx="2">
                <a:schemeClr val="accent1"/>
              </a:lnRef>
              <a:fillRef idx="0">
                <a:schemeClr val="accent1"/>
              </a:fillRef>
              <a:effectRef idx="1">
                <a:schemeClr val="accent1"/>
              </a:effectRef>
              <a:fontRef idx="minor">
                <a:schemeClr val="tx1"/>
              </a:fontRef>
            </p:style>
          </p:cxnSp>
          <p:cxnSp>
            <p:nvCxnSpPr>
              <p:cNvPr id="22" name="直線コネクタ 21"/>
              <p:cNvCxnSpPr/>
              <p:nvPr/>
            </p:nvCxnSpPr>
            <p:spPr>
              <a:xfrm>
                <a:off x="1259632" y="1706247"/>
                <a:ext cx="7230960" cy="1093227"/>
              </a:xfrm>
              <a:prstGeom prst="line">
                <a:avLst/>
              </a:prstGeom>
              <a:ln w="12700" cmpd="sng">
                <a:solidFill>
                  <a:schemeClr val="tx1"/>
                </a:solidFill>
                <a:prstDash val="solid"/>
              </a:ln>
            </p:spPr>
            <p:style>
              <a:lnRef idx="2">
                <a:schemeClr val="accent1"/>
              </a:lnRef>
              <a:fillRef idx="0">
                <a:schemeClr val="accent1"/>
              </a:fillRef>
              <a:effectRef idx="1">
                <a:schemeClr val="accent1"/>
              </a:effectRef>
              <a:fontRef idx="minor">
                <a:schemeClr val="tx1"/>
              </a:fontRef>
            </p:style>
          </p:cxnSp>
        </p:grpSp>
      </p:grpSp>
      <p:sp>
        <p:nvSpPr>
          <p:cNvPr id="26" name="テキスト ボックス 10"/>
          <p:cNvSpPr txBox="1">
            <a:spLocks noChangeArrowheads="1"/>
          </p:cNvSpPr>
          <p:nvPr/>
        </p:nvSpPr>
        <p:spPr bwMode="auto">
          <a:xfrm>
            <a:off x="228599" y="1239143"/>
            <a:ext cx="7119851" cy="461665"/>
          </a:xfrm>
          <a:prstGeom prst="rect">
            <a:avLst/>
          </a:prstGeom>
          <a:noFill/>
          <a:ln w="9525">
            <a:noFill/>
            <a:miter lim="800000"/>
            <a:headEnd/>
            <a:tailEnd/>
          </a:ln>
        </p:spPr>
        <p:txBody>
          <a:bodyPr wrap="square">
            <a:spAutoFit/>
          </a:bodyPr>
          <a:lstStyle/>
          <a:p>
            <a:pPr algn="ctr" fontAlgn="auto">
              <a:spcBef>
                <a:spcPts val="0"/>
              </a:spcBef>
              <a:spcAft>
                <a:spcPts val="0"/>
              </a:spcAft>
              <a:defRPr/>
            </a:pPr>
            <a:r>
              <a:rPr lang="en-US" altLang="ja-JP" sz="2400" dirty="0" smtClean="0"/>
              <a:t>Ex</a:t>
            </a:r>
            <a:r>
              <a:rPr lang="ja-JP" altLang="en-US" sz="2400" dirty="0" smtClean="0"/>
              <a:t>）</a:t>
            </a:r>
            <a:r>
              <a:rPr lang="en-US" altLang="ja-JP" sz="2400" dirty="0" smtClean="0"/>
              <a:t>Brawn algae (</a:t>
            </a:r>
            <a:r>
              <a:rPr lang="en-US" altLang="ja-JP" sz="2400" i="1" dirty="0" err="1" smtClean="0"/>
              <a:t>Laminaria</a:t>
            </a:r>
            <a:r>
              <a:rPr lang="en-US" altLang="ja-JP" sz="2400" i="1" dirty="0" smtClean="0"/>
              <a:t> Japonica</a:t>
            </a:r>
            <a:r>
              <a:rPr lang="en-US" altLang="ja-JP" sz="2400" dirty="0" smtClean="0"/>
              <a:t>, </a:t>
            </a:r>
            <a:r>
              <a:rPr lang="en-US" altLang="ja-JP" sz="2400" dirty="0" err="1" smtClean="0"/>
              <a:t>Makonbu</a:t>
            </a:r>
            <a:r>
              <a:rPr lang="en-US" altLang="ja-JP" sz="2400" dirty="0" smtClean="0"/>
              <a:t>)</a:t>
            </a:r>
            <a:endParaRPr lang="ja-JP" altLang="en-US" sz="2400" dirty="0"/>
          </a:p>
        </p:txBody>
      </p:sp>
      <p:grpSp>
        <p:nvGrpSpPr>
          <p:cNvPr id="63" name="図形グループ 62"/>
          <p:cNvGrpSpPr/>
          <p:nvPr/>
        </p:nvGrpSpPr>
        <p:grpSpPr>
          <a:xfrm>
            <a:off x="1443036" y="4100955"/>
            <a:ext cx="7305428" cy="2368212"/>
            <a:chOff x="1443036" y="3501664"/>
            <a:chExt cx="7305428" cy="2368212"/>
          </a:xfrm>
        </p:grpSpPr>
        <p:cxnSp>
          <p:nvCxnSpPr>
            <p:cNvPr id="57" name="直線コネクタ 56"/>
            <p:cNvCxnSpPr/>
            <p:nvPr/>
          </p:nvCxnSpPr>
          <p:spPr>
            <a:xfrm>
              <a:off x="8456541" y="3501664"/>
              <a:ext cx="0" cy="1144887"/>
            </a:xfrm>
            <a:prstGeom prst="line">
              <a:avLst/>
            </a:prstGeom>
            <a:ln>
              <a:solidFill>
                <a:schemeClr val="tx1"/>
              </a:solidFill>
              <a:prstDash val="solid"/>
            </a:ln>
          </p:spPr>
          <p:style>
            <a:lnRef idx="2">
              <a:schemeClr val="accent1"/>
            </a:lnRef>
            <a:fillRef idx="0">
              <a:schemeClr val="accent1"/>
            </a:fillRef>
            <a:effectRef idx="1">
              <a:schemeClr val="accent1"/>
            </a:effectRef>
            <a:fontRef idx="minor">
              <a:schemeClr val="tx1"/>
            </a:fontRef>
          </p:style>
        </p:cxnSp>
        <p:sp>
          <p:nvSpPr>
            <p:cNvPr id="58" name="左右矢印 57"/>
            <p:cNvSpPr/>
            <p:nvPr/>
          </p:nvSpPr>
          <p:spPr>
            <a:xfrm>
              <a:off x="6055936" y="4437112"/>
              <a:ext cx="2400605" cy="417101"/>
            </a:xfrm>
            <a:prstGeom prst="lef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sz="700" dirty="0"/>
            </a:p>
          </p:txBody>
        </p:sp>
        <p:sp>
          <p:nvSpPr>
            <p:cNvPr id="59" name="テキスト ボックス 10"/>
            <p:cNvSpPr txBox="1">
              <a:spLocks noChangeArrowheads="1"/>
            </p:cNvSpPr>
            <p:nvPr/>
          </p:nvSpPr>
          <p:spPr bwMode="auto">
            <a:xfrm>
              <a:off x="5580112" y="4869160"/>
              <a:ext cx="3168352" cy="954107"/>
            </a:xfrm>
            <a:prstGeom prst="rect">
              <a:avLst/>
            </a:prstGeom>
            <a:solidFill>
              <a:schemeClr val="bg2">
                <a:lumMod val="60000"/>
                <a:lumOff val="40000"/>
              </a:schemeClr>
            </a:solidFill>
            <a:ln>
              <a:headEnd/>
              <a:tailEnd/>
            </a:ln>
          </p:spPr>
          <p:style>
            <a:lnRef idx="1">
              <a:schemeClr val="accent4"/>
            </a:lnRef>
            <a:fillRef idx="3">
              <a:schemeClr val="accent4"/>
            </a:fillRef>
            <a:effectRef idx="2">
              <a:schemeClr val="accent4"/>
            </a:effectRef>
            <a:fontRef idx="minor">
              <a:schemeClr val="lt1"/>
            </a:fontRef>
          </p:style>
          <p:txBody>
            <a:bodyPr wrap="square">
              <a:spAutoFit/>
            </a:bodyPr>
            <a:lstStyle/>
            <a:p>
              <a:pPr algn="ctr" fontAlgn="auto">
                <a:spcBef>
                  <a:spcPts val="0"/>
                </a:spcBef>
                <a:spcAft>
                  <a:spcPts val="0"/>
                </a:spcAft>
                <a:defRPr/>
              </a:pPr>
              <a:r>
                <a:rPr lang="en-US" altLang="ja-JP" sz="2000" dirty="0" smtClean="0">
                  <a:solidFill>
                    <a:srgbClr val="FF0000"/>
                  </a:solidFill>
                </a:rPr>
                <a:t>High salt content</a:t>
              </a:r>
            </a:p>
            <a:p>
              <a:pPr algn="ctr" fontAlgn="auto">
                <a:spcBef>
                  <a:spcPts val="0"/>
                </a:spcBef>
                <a:spcAft>
                  <a:spcPts val="0"/>
                </a:spcAft>
                <a:defRPr/>
              </a:pPr>
              <a:r>
                <a:rPr lang="ja-JP" altLang="en-US" sz="1800" dirty="0" smtClean="0">
                  <a:solidFill>
                    <a:srgbClr val="FF0000"/>
                  </a:solidFill>
                </a:rPr>
                <a:t>（</a:t>
              </a:r>
              <a:r>
                <a:rPr lang="en-US" altLang="ja-JP" sz="1800" dirty="0" smtClean="0">
                  <a:solidFill>
                    <a:srgbClr val="FF0000"/>
                  </a:solidFill>
                </a:rPr>
                <a:t>ca.2〜3% in wet algae</a:t>
              </a:r>
              <a:r>
                <a:rPr lang="ja-JP" altLang="en-US" sz="1800" dirty="0" smtClean="0">
                  <a:solidFill>
                    <a:srgbClr val="FF0000"/>
                  </a:solidFill>
                </a:rPr>
                <a:t>）</a:t>
              </a:r>
              <a:endParaRPr lang="en-US" altLang="ja-JP" sz="1800" dirty="0" smtClean="0">
                <a:solidFill>
                  <a:srgbClr val="FF0000"/>
                </a:solidFill>
              </a:endParaRPr>
            </a:p>
            <a:p>
              <a:pPr algn="ctr" fontAlgn="auto">
                <a:spcBef>
                  <a:spcPts val="0"/>
                </a:spcBef>
                <a:spcAft>
                  <a:spcPts val="0"/>
                </a:spcAft>
                <a:defRPr/>
              </a:pPr>
              <a:r>
                <a:rPr lang="en-US" altLang="ja-JP" dirty="0" smtClean="0">
                  <a:solidFill>
                    <a:srgbClr val="FF0000"/>
                  </a:solidFill>
                </a:rPr>
                <a:t>but contains valuable metals</a:t>
              </a:r>
              <a:endParaRPr lang="ja-JP" altLang="en-US" sz="1800" dirty="0">
                <a:solidFill>
                  <a:srgbClr val="FF0000"/>
                </a:solidFill>
              </a:endParaRPr>
            </a:p>
          </p:txBody>
        </p:sp>
        <p:sp>
          <p:nvSpPr>
            <p:cNvPr id="23" name="テキスト ボックス 10"/>
            <p:cNvSpPr txBox="1">
              <a:spLocks noChangeArrowheads="1"/>
            </p:cNvSpPr>
            <p:nvPr/>
          </p:nvSpPr>
          <p:spPr bwMode="auto">
            <a:xfrm>
              <a:off x="1443036" y="4854213"/>
              <a:ext cx="3168352" cy="1015663"/>
            </a:xfrm>
            <a:prstGeom prst="rect">
              <a:avLst/>
            </a:prstGeom>
            <a:solidFill>
              <a:schemeClr val="bg2">
                <a:lumMod val="60000"/>
                <a:lumOff val="40000"/>
              </a:schemeClr>
            </a:solidFill>
            <a:ln>
              <a:headEnd/>
              <a:tailEnd/>
            </a:ln>
          </p:spPr>
          <p:style>
            <a:lnRef idx="1">
              <a:schemeClr val="accent4"/>
            </a:lnRef>
            <a:fillRef idx="3">
              <a:schemeClr val="accent4"/>
            </a:fillRef>
            <a:effectRef idx="2">
              <a:schemeClr val="accent4"/>
            </a:effectRef>
            <a:fontRef idx="minor">
              <a:schemeClr val="lt1"/>
            </a:fontRef>
          </p:style>
          <p:txBody>
            <a:bodyPr wrap="square">
              <a:spAutoFit/>
            </a:bodyPr>
            <a:lstStyle/>
            <a:p>
              <a:pPr algn="ctr" fontAlgn="auto">
                <a:spcBef>
                  <a:spcPts val="0"/>
                </a:spcBef>
                <a:spcAft>
                  <a:spcPts val="0"/>
                </a:spcAft>
                <a:defRPr/>
              </a:pPr>
              <a:r>
                <a:rPr lang="en-US" altLang="ja-JP" sz="2000" dirty="0">
                  <a:solidFill>
                    <a:srgbClr val="FF0000"/>
                  </a:solidFill>
                </a:rPr>
                <a:t>Feedstock for methane fermentation </a:t>
              </a:r>
            </a:p>
            <a:p>
              <a:pPr algn="ctr" fontAlgn="auto">
                <a:spcBef>
                  <a:spcPts val="0"/>
                </a:spcBef>
                <a:spcAft>
                  <a:spcPts val="0"/>
                </a:spcAft>
                <a:defRPr/>
              </a:pPr>
              <a:r>
                <a:rPr lang="en-US" altLang="ja-JP" sz="2000" smtClean="0">
                  <a:solidFill>
                    <a:srgbClr val="FF0000"/>
                  </a:solidFill>
                </a:rPr>
                <a:t>, and </a:t>
              </a:r>
              <a:r>
                <a:rPr lang="en-US" altLang="ja-JP" sz="2000">
                  <a:solidFill>
                    <a:srgbClr val="FF0000"/>
                  </a:solidFill>
                </a:rPr>
                <a:t>oil </a:t>
              </a:r>
              <a:r>
                <a:rPr lang="en-US" altLang="ja-JP" sz="2000" smtClean="0">
                  <a:solidFill>
                    <a:srgbClr val="FF0000"/>
                  </a:solidFill>
                </a:rPr>
                <a:t>production?</a:t>
              </a:r>
              <a:endParaRPr lang="ja-JP" altLang="en-US" sz="2000" dirty="0">
                <a:solidFill>
                  <a:srgbClr val="FF0000"/>
                </a:solidFill>
              </a:endParaRPr>
            </a:p>
          </p:txBody>
        </p:sp>
      </p:grpSp>
      <p:sp>
        <p:nvSpPr>
          <p:cNvPr id="2" name="フッター プレースホルダー 1"/>
          <p:cNvSpPr>
            <a:spLocks noGrp="1"/>
          </p:cNvSpPr>
          <p:nvPr>
            <p:ph type="ftr" sz="quarter" idx="11"/>
          </p:nvPr>
        </p:nvSpPr>
        <p:spPr/>
        <p:txBody>
          <a:bodyPr/>
          <a:lstStyle/>
          <a:p>
            <a:r>
              <a:rPr kumimoji="1" lang="en-US" altLang="ja-JP" smtClean="0"/>
              <a:t>Bioprocess 2016</a:t>
            </a:r>
            <a:endParaRPr kumimoji="1" lang="ja-JP" altLang="en-US"/>
          </a:p>
        </p:txBody>
      </p:sp>
      <p:sp>
        <p:nvSpPr>
          <p:cNvPr id="5" name="日付プレースホルダー 4"/>
          <p:cNvSpPr>
            <a:spLocks noGrp="1"/>
          </p:cNvSpPr>
          <p:nvPr>
            <p:ph type="dt" sz="half" idx="10"/>
          </p:nvPr>
        </p:nvSpPr>
        <p:spPr/>
        <p:txBody>
          <a:bodyPr/>
          <a:lstStyle/>
          <a:p>
            <a:r>
              <a:rPr kumimoji="1" lang="en-US" altLang="ja-JP" smtClean="0"/>
              <a:t>2016/10/20-21</a:t>
            </a:r>
            <a:endParaRPr kumimoji="1" lang="ja-JP" altLang="en-US"/>
          </a:p>
        </p:txBody>
      </p:sp>
      <p:grpSp>
        <p:nvGrpSpPr>
          <p:cNvPr id="14" name="図形グループ 13"/>
          <p:cNvGrpSpPr/>
          <p:nvPr/>
        </p:nvGrpSpPr>
        <p:grpSpPr>
          <a:xfrm>
            <a:off x="435840" y="4100955"/>
            <a:ext cx="5620096" cy="1352549"/>
            <a:chOff x="435840" y="3501664"/>
            <a:chExt cx="5620096" cy="1352549"/>
          </a:xfrm>
        </p:grpSpPr>
        <p:sp>
          <p:nvSpPr>
            <p:cNvPr id="47" name="左右矢印 46"/>
            <p:cNvSpPr/>
            <p:nvPr/>
          </p:nvSpPr>
          <p:spPr>
            <a:xfrm>
              <a:off x="442181" y="4437112"/>
              <a:ext cx="5613755" cy="417101"/>
            </a:xfrm>
            <a:prstGeom prst="lef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sz="700" dirty="0"/>
            </a:p>
          </p:txBody>
        </p:sp>
        <p:cxnSp>
          <p:nvCxnSpPr>
            <p:cNvPr id="52" name="直線コネクタ 51"/>
            <p:cNvCxnSpPr/>
            <p:nvPr/>
          </p:nvCxnSpPr>
          <p:spPr>
            <a:xfrm>
              <a:off x="6055936" y="3501664"/>
              <a:ext cx="0" cy="1144887"/>
            </a:xfrm>
            <a:prstGeom prst="line">
              <a:avLst/>
            </a:prstGeom>
            <a:ln>
              <a:solidFill>
                <a:schemeClr val="tx1"/>
              </a:solidFill>
              <a:prstDash val="solid"/>
            </a:ln>
          </p:spPr>
          <p:style>
            <a:lnRef idx="2">
              <a:schemeClr val="accent1"/>
            </a:lnRef>
            <a:fillRef idx="0">
              <a:schemeClr val="accent1"/>
            </a:fillRef>
            <a:effectRef idx="1">
              <a:schemeClr val="accent1"/>
            </a:effectRef>
            <a:fontRef idx="minor">
              <a:schemeClr val="tx1"/>
            </a:fontRef>
          </p:style>
        </p:cxnSp>
        <p:cxnSp>
          <p:nvCxnSpPr>
            <p:cNvPr id="34" name="直線コネクタ 33"/>
            <p:cNvCxnSpPr/>
            <p:nvPr/>
          </p:nvCxnSpPr>
          <p:spPr>
            <a:xfrm>
              <a:off x="435840" y="3509764"/>
              <a:ext cx="0" cy="1136787"/>
            </a:xfrm>
            <a:prstGeom prst="line">
              <a:avLst/>
            </a:prstGeom>
            <a:ln>
              <a:solidFill>
                <a:schemeClr val="tx1"/>
              </a:solidFill>
              <a:prstDash val="solid"/>
            </a:ln>
          </p:spPr>
          <p:style>
            <a:lnRef idx="2">
              <a:schemeClr val="accent1"/>
            </a:lnRef>
            <a:fillRef idx="0">
              <a:schemeClr val="accent1"/>
            </a:fillRef>
            <a:effectRef idx="1">
              <a:schemeClr val="accent1"/>
            </a:effectRef>
            <a:fontRef idx="minor">
              <a:schemeClr val="tx1"/>
            </a:fontRef>
          </p:style>
        </p:cxnSp>
      </p:grpSp>
      <p:sp>
        <p:nvSpPr>
          <p:cNvPr id="8" name="スライド番号プレースホルダー 7"/>
          <p:cNvSpPr>
            <a:spLocks noGrp="1"/>
          </p:cNvSpPr>
          <p:nvPr>
            <p:ph type="sldNum" sz="quarter" idx="12"/>
          </p:nvPr>
        </p:nvSpPr>
        <p:spPr/>
        <p:txBody>
          <a:bodyPr/>
          <a:lstStyle/>
          <a:p>
            <a:fld id="{3A538D04-2026-CE44-84E3-CD54C82BE288}" type="slidenum">
              <a:rPr kumimoji="1" lang="ja-JP" altLang="en-US" smtClean="0"/>
              <a:t>5</a:t>
            </a:fld>
            <a:endParaRPr kumimoji="1" lang="ja-JP" altLang="en-US"/>
          </a:p>
        </p:txBody>
      </p:sp>
    </p:spTree>
    <p:extLst>
      <p:ext uri="{BB962C8B-B14F-4D97-AF65-F5344CB8AC3E}">
        <p14:creationId xmlns:p14="http://schemas.microsoft.com/office/powerpoint/2010/main" val="10997268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descr="120070703180043.jpg"/>
          <p:cNvPicPr>
            <a:picLocks noChangeAspect="1"/>
          </p:cNvPicPr>
          <p:nvPr/>
        </p:nvPicPr>
        <p:blipFill rotWithShape="1">
          <a:blip r:embed="rId2">
            <a:extLst>
              <a:ext uri="{28A0092B-C50C-407E-A947-70E740481C1C}">
                <a14:useLocalDpi xmlns:a14="http://schemas.microsoft.com/office/drawing/2010/main" val="0"/>
              </a:ext>
            </a:extLst>
          </a:blip>
          <a:srcRect l="5284" t="10368" r="16514" b="11212"/>
          <a:stretch/>
        </p:blipFill>
        <p:spPr>
          <a:xfrm>
            <a:off x="7790" y="-27384"/>
            <a:ext cx="9144001" cy="6877045"/>
          </a:xfrm>
          <a:prstGeom prst="rect">
            <a:avLst/>
          </a:prstGeom>
          <a:ln/>
          <a:effectLst/>
        </p:spPr>
        <p:style>
          <a:lnRef idx="0">
            <a:schemeClr val="accent4"/>
          </a:lnRef>
          <a:fillRef idx="3">
            <a:schemeClr val="accent4"/>
          </a:fillRef>
          <a:effectRef idx="3">
            <a:schemeClr val="accent4"/>
          </a:effectRef>
          <a:fontRef idx="minor">
            <a:schemeClr val="lt1"/>
          </a:fontRef>
        </p:style>
      </p:pic>
      <p:pic>
        <p:nvPicPr>
          <p:cNvPr id="20" name="図 19" descr="tp0006.jpg"/>
          <p:cNvPicPr>
            <a:picLocks noChangeAspect="1"/>
          </p:cNvPicPr>
          <p:nvPr/>
        </p:nvPicPr>
        <p:blipFill rotWithShape="1">
          <a:blip r:embed="rId3">
            <a:extLst>
              <a:ext uri="{28A0092B-C50C-407E-A947-70E740481C1C}">
                <a14:useLocalDpi xmlns:a14="http://schemas.microsoft.com/office/drawing/2010/main" val="0"/>
              </a:ext>
            </a:extLst>
          </a:blip>
          <a:srcRect l="73744" t="20642"/>
          <a:stretch/>
        </p:blipFill>
        <p:spPr>
          <a:xfrm>
            <a:off x="7238066" y="1921474"/>
            <a:ext cx="1826665" cy="3671474"/>
          </a:xfrm>
          <a:prstGeom prst="rect">
            <a:avLst/>
          </a:prstGeom>
          <a:ln>
            <a:noFill/>
          </a:ln>
          <a:effectLst>
            <a:softEdge rad="112500"/>
          </a:effectLst>
        </p:spPr>
      </p:pic>
      <p:grpSp>
        <p:nvGrpSpPr>
          <p:cNvPr id="14" name="図形グループ 13"/>
          <p:cNvGrpSpPr/>
          <p:nvPr/>
        </p:nvGrpSpPr>
        <p:grpSpPr>
          <a:xfrm>
            <a:off x="317148" y="1921473"/>
            <a:ext cx="2347458" cy="3814675"/>
            <a:chOff x="51041" y="2549556"/>
            <a:chExt cx="882648" cy="1434324"/>
          </a:xfrm>
        </p:grpSpPr>
        <p:pic>
          <p:nvPicPr>
            <p:cNvPr id="79" name="図 78"/>
            <p:cNvPicPr>
              <a:picLocks noChangeAspect="1"/>
            </p:cNvPicPr>
            <p:nvPr/>
          </p:nvPicPr>
          <p:blipFill>
            <a:blip r:embed="rId4"/>
            <a:stretch>
              <a:fillRect/>
            </a:stretch>
          </p:blipFill>
          <p:spPr>
            <a:xfrm>
              <a:off x="51041" y="3321895"/>
              <a:ext cx="882647" cy="661985"/>
            </a:xfrm>
            <a:prstGeom prst="rect">
              <a:avLst/>
            </a:prstGeom>
            <a:ln>
              <a:noFill/>
            </a:ln>
            <a:effectLst>
              <a:softEdge rad="112500"/>
            </a:effectLst>
          </p:spPr>
        </p:pic>
        <p:pic>
          <p:nvPicPr>
            <p:cNvPr id="80" name="図 79"/>
            <p:cNvPicPr>
              <a:picLocks noChangeAspect="1"/>
            </p:cNvPicPr>
            <p:nvPr/>
          </p:nvPicPr>
          <p:blipFill>
            <a:blip r:embed="rId5"/>
            <a:stretch>
              <a:fillRect/>
            </a:stretch>
          </p:blipFill>
          <p:spPr>
            <a:xfrm>
              <a:off x="55653" y="3010523"/>
              <a:ext cx="878036" cy="658527"/>
            </a:xfrm>
            <a:prstGeom prst="rect">
              <a:avLst/>
            </a:prstGeom>
            <a:ln>
              <a:noFill/>
            </a:ln>
            <a:effectLst>
              <a:softEdge rad="112500"/>
            </a:effectLst>
          </p:spPr>
        </p:pic>
        <p:pic>
          <p:nvPicPr>
            <p:cNvPr id="78" name="Picture 2" descr="http://www.green.pref.tokushima.jp/suisan/s_dayori/53/zoyo_topic015_fig0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52" y="2549556"/>
              <a:ext cx="878036" cy="657979"/>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6" name="図 5" descr="1-1259599958gufL.jpg"/>
          <p:cNvPicPr>
            <a:picLocks/>
          </p:cNvPicPr>
          <p:nvPr/>
        </p:nvPicPr>
        <p:blipFill rotWithShape="1">
          <a:blip r:embed="rId7">
            <a:alphaModFix/>
            <a:extLst>
              <a:ext uri="{28A0092B-C50C-407E-A947-70E740481C1C}">
                <a14:useLocalDpi xmlns:a14="http://schemas.microsoft.com/office/drawing/2010/main" val="0"/>
              </a:ext>
            </a:extLst>
          </a:blip>
          <a:srcRect/>
          <a:stretch/>
        </p:blipFill>
        <p:spPr>
          <a:xfrm>
            <a:off x="2111432" y="2214170"/>
            <a:ext cx="5329207" cy="3389482"/>
          </a:xfrm>
          <a:prstGeom prst="rect">
            <a:avLst/>
          </a:prstGeom>
          <a:ln>
            <a:noFill/>
          </a:ln>
          <a:effectLst>
            <a:softEdge rad="112500"/>
          </a:effectLst>
        </p:spPr>
      </p:pic>
      <p:sp>
        <p:nvSpPr>
          <p:cNvPr id="50" name="屈折矢印 49"/>
          <p:cNvSpPr/>
          <p:nvPr/>
        </p:nvSpPr>
        <p:spPr>
          <a:xfrm rot="5400000">
            <a:off x="2153003" y="4227328"/>
            <a:ext cx="1371755" cy="1532823"/>
          </a:xfrm>
          <a:prstGeom prst="bentUpArrow">
            <a:avLst>
              <a:gd name="adj1" fmla="val 16877"/>
              <a:gd name="adj2" fmla="val 16894"/>
              <a:gd name="adj3" fmla="val 13037"/>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kumimoji="1" lang="en-US" altLang="ja-JP" sz="1400" b="1" dirty="0" smtClean="0">
                <a:latin typeface="Helvetica Neue Condensed" charset="0"/>
                <a:ea typeface="Helvetica Neue Condensed" charset="0"/>
                <a:cs typeface="Helvetica Neue Condensed" charset="0"/>
              </a:rPr>
              <a:t>Materials</a:t>
            </a:r>
            <a:endParaRPr kumimoji="1" lang="ja-JP" altLang="en-US" sz="1400" b="1" dirty="0">
              <a:latin typeface="Helvetica Neue Condensed" charset="0"/>
              <a:ea typeface="Helvetica Neue Condensed" charset="0"/>
              <a:cs typeface="Helvetica Neue Condensed" charset="0"/>
            </a:endParaRPr>
          </a:p>
        </p:txBody>
      </p:sp>
      <p:sp>
        <p:nvSpPr>
          <p:cNvPr id="70" name="正方形/長方形 69"/>
          <p:cNvSpPr/>
          <p:nvPr/>
        </p:nvSpPr>
        <p:spPr>
          <a:xfrm>
            <a:off x="3307774" y="6044734"/>
            <a:ext cx="3028779" cy="707886"/>
          </a:xfrm>
          <a:prstGeom prst="rect">
            <a:avLst/>
          </a:prstGeom>
          <a:solidFill>
            <a:schemeClr val="bg2">
              <a:lumMod val="60000"/>
              <a:lumOff val="40000"/>
            </a:schemeClr>
          </a:solidFill>
          <a:ln/>
        </p:spPr>
        <p:style>
          <a:lnRef idx="2">
            <a:schemeClr val="accent1"/>
          </a:lnRef>
          <a:fillRef idx="1">
            <a:schemeClr val="lt1"/>
          </a:fillRef>
          <a:effectRef idx="0">
            <a:schemeClr val="accent1"/>
          </a:effectRef>
          <a:fontRef idx="minor">
            <a:schemeClr val="dk1"/>
          </a:fontRef>
        </p:style>
        <p:txBody>
          <a:bodyPr wrap="none">
            <a:spAutoFit/>
          </a:bodyPr>
          <a:lstStyle/>
          <a:p>
            <a:pPr algn="ctr"/>
            <a:r>
              <a:rPr lang="en-US" altLang="ja-JP" sz="2000" b="1" dirty="0" smtClean="0">
                <a:solidFill>
                  <a:srgbClr val="FF0000"/>
                </a:solidFill>
                <a:latin typeface="Helvetica Neue Condensed" charset="0"/>
                <a:ea typeface="Helvetica Neue Condensed" charset="0"/>
                <a:cs typeface="Helvetica Neue Condensed" charset="0"/>
              </a:rPr>
              <a:t>Valuable organic matters</a:t>
            </a:r>
            <a:endParaRPr lang="ja-JP" altLang="en-US" sz="3200" b="1" dirty="0" smtClean="0">
              <a:solidFill>
                <a:srgbClr val="FF0000"/>
              </a:solidFill>
              <a:latin typeface="Helvetica Neue Condensed" charset="0"/>
              <a:ea typeface="Helvetica Neue Condensed" charset="0"/>
              <a:cs typeface="Helvetica Neue Condensed" charset="0"/>
            </a:endParaRPr>
          </a:p>
          <a:p>
            <a:pPr algn="ctr"/>
            <a:r>
              <a:rPr lang="ja-JP" altLang="en-US" sz="2000" b="1" dirty="0" smtClean="0">
                <a:solidFill>
                  <a:srgbClr val="FF0000"/>
                </a:solidFill>
                <a:latin typeface="Helvetica Neue Condensed" charset="0"/>
                <a:ea typeface="Helvetica Neue Condensed" charset="0"/>
                <a:cs typeface="Helvetica Neue Condensed" charset="0"/>
              </a:rPr>
              <a:t>（</a:t>
            </a:r>
            <a:r>
              <a:rPr lang="en-US" altLang="ja-JP" sz="2000" b="1" dirty="0" smtClean="0">
                <a:solidFill>
                  <a:srgbClr val="FF0000"/>
                </a:solidFill>
                <a:latin typeface="Helvetica Neue Condensed" charset="0"/>
                <a:ea typeface="Helvetica Neue Condensed" charset="0"/>
                <a:cs typeface="Helvetica Neue Condensed" charset="0"/>
              </a:rPr>
              <a:t>EPA, DHA, </a:t>
            </a:r>
            <a:r>
              <a:rPr lang="en-US" altLang="ja-JP" sz="2000" b="1" dirty="0" err="1" smtClean="0">
                <a:solidFill>
                  <a:srgbClr val="FF0000"/>
                </a:solidFill>
                <a:latin typeface="Helvetica Neue Condensed" charset="0"/>
                <a:ea typeface="Helvetica Neue Condensed" charset="0"/>
                <a:cs typeface="Helvetica Neue Condensed" charset="0"/>
              </a:rPr>
              <a:t>carrotenoids</a:t>
            </a:r>
            <a:r>
              <a:rPr lang="ja-JP" altLang="en-US" sz="2000" b="1" dirty="0" smtClean="0">
                <a:solidFill>
                  <a:srgbClr val="FF0000"/>
                </a:solidFill>
                <a:latin typeface="Helvetica Neue Condensed" charset="0"/>
                <a:ea typeface="Helvetica Neue Condensed" charset="0"/>
                <a:cs typeface="Helvetica Neue Condensed" charset="0"/>
              </a:rPr>
              <a:t>）</a:t>
            </a:r>
            <a:endParaRPr lang="ja-JP" altLang="en-US" sz="2000" b="1" dirty="0">
              <a:solidFill>
                <a:srgbClr val="FF0000"/>
              </a:solidFill>
              <a:latin typeface="Helvetica Neue Condensed" charset="0"/>
              <a:ea typeface="Helvetica Neue Condensed" charset="0"/>
              <a:cs typeface="Helvetica Neue Condensed" charset="0"/>
            </a:endParaRPr>
          </a:p>
        </p:txBody>
      </p:sp>
      <p:sp>
        <p:nvSpPr>
          <p:cNvPr id="46" name="テキスト ボックス 45"/>
          <p:cNvSpPr txBox="1"/>
          <p:nvPr/>
        </p:nvSpPr>
        <p:spPr>
          <a:xfrm>
            <a:off x="28308" y="2132856"/>
            <a:ext cx="738664" cy="3394164"/>
          </a:xfrm>
          <a:prstGeom prst="rect">
            <a:avLst/>
          </a:prstGeom>
          <a:solidFill>
            <a:schemeClr val="lt1">
              <a:alpha val="82000"/>
            </a:schemeClr>
          </a:solidFill>
          <a:ln>
            <a:solidFill>
              <a:srgbClr val="FFFFFF"/>
            </a:solidFill>
          </a:ln>
        </p:spPr>
        <p:style>
          <a:lnRef idx="2">
            <a:schemeClr val="accent2"/>
          </a:lnRef>
          <a:fillRef idx="1">
            <a:schemeClr val="lt1"/>
          </a:fillRef>
          <a:effectRef idx="0">
            <a:schemeClr val="accent2"/>
          </a:effectRef>
          <a:fontRef idx="minor">
            <a:schemeClr val="dk1"/>
          </a:fontRef>
        </p:style>
        <p:txBody>
          <a:bodyPr vert="eaVert" wrap="square" rtlCol="0" anchor="t">
            <a:spAutoFit/>
          </a:bodyPr>
          <a:lstStyle/>
          <a:p>
            <a:pPr algn="ctr"/>
            <a:r>
              <a:rPr kumimoji="1" lang="en-US" altLang="ja-JP" sz="3600" b="1" dirty="0" smtClean="0">
                <a:solidFill>
                  <a:schemeClr val="accent4">
                    <a:lumMod val="50000"/>
                  </a:schemeClr>
                </a:solidFill>
                <a:latin typeface="Helvetica Neue Condensed" charset="0"/>
                <a:ea typeface="Helvetica Neue Condensed" charset="0"/>
                <a:cs typeface="Helvetica Neue Condensed" charset="0"/>
              </a:rPr>
              <a:t>Marine algae</a:t>
            </a:r>
            <a:endParaRPr lang="en-US" altLang="ja-JP" sz="3600" b="1" dirty="0">
              <a:solidFill>
                <a:schemeClr val="accent4">
                  <a:lumMod val="50000"/>
                </a:schemeClr>
              </a:solidFill>
              <a:latin typeface="Helvetica Neue Condensed" charset="0"/>
              <a:ea typeface="Helvetica Neue Condensed" charset="0"/>
              <a:cs typeface="Helvetica Neue Condensed" charset="0"/>
            </a:endParaRPr>
          </a:p>
        </p:txBody>
      </p:sp>
      <p:sp>
        <p:nvSpPr>
          <p:cNvPr id="76" name="正方形/長方形 75"/>
          <p:cNvSpPr/>
          <p:nvPr/>
        </p:nvSpPr>
        <p:spPr>
          <a:xfrm>
            <a:off x="126374" y="30546"/>
            <a:ext cx="8910122" cy="1200329"/>
          </a:xfrm>
          <a:prstGeom prst="rect">
            <a:avLst/>
          </a:prstGeom>
        </p:spPr>
        <p:txBody>
          <a:bodyPr wrap="square">
            <a:spAutoFit/>
          </a:bodyPr>
          <a:lstStyle/>
          <a:p>
            <a:pPr algn="ctr"/>
            <a:r>
              <a:rPr lang="en-US" altLang="ja-JP" sz="2400" b="1" dirty="0" smtClean="0">
                <a:solidFill>
                  <a:schemeClr val="bg1"/>
                </a:solidFill>
                <a:latin typeface="Helvetica Neue Condensed Black" charset="0"/>
                <a:ea typeface="Helvetica Neue Condensed Black" charset="0"/>
                <a:cs typeface="Helvetica Neue Condensed Black" charset="0"/>
              </a:rPr>
              <a:t>Development </a:t>
            </a:r>
            <a:r>
              <a:rPr lang="en-US" altLang="ja-JP" sz="2400" b="1" dirty="0">
                <a:solidFill>
                  <a:schemeClr val="bg1"/>
                </a:solidFill>
                <a:latin typeface="Helvetica Neue Condensed Black" charset="0"/>
                <a:ea typeface="Helvetica Neue Condensed Black" charset="0"/>
                <a:cs typeface="Helvetica Neue Condensed Black" charset="0"/>
              </a:rPr>
              <a:t>of key technologies for complete utilization of macro algae as energy and material resources with unique metabolism of marine microorganisms</a:t>
            </a:r>
          </a:p>
        </p:txBody>
      </p:sp>
      <p:sp>
        <p:nvSpPr>
          <p:cNvPr id="59" name="屈折矢印 58"/>
          <p:cNvSpPr/>
          <p:nvPr/>
        </p:nvSpPr>
        <p:spPr>
          <a:xfrm rot="10800000" flipH="1">
            <a:off x="6201831" y="2212634"/>
            <a:ext cx="1293348" cy="718402"/>
          </a:xfrm>
          <a:prstGeom prst="bentUpArrow">
            <a:avLst>
              <a:gd name="adj1" fmla="val 21025"/>
              <a:gd name="adj2" fmla="val 20253"/>
              <a:gd name="adj3" fmla="val 17244"/>
            </a:avLst>
          </a:prstGeom>
          <a:ln w="19050" cmpd="sng"/>
        </p:spPr>
        <p:style>
          <a:lnRef idx="3">
            <a:schemeClr val="lt1"/>
          </a:lnRef>
          <a:fillRef idx="1">
            <a:schemeClr val="accent3"/>
          </a:fillRef>
          <a:effectRef idx="1">
            <a:schemeClr val="accent3"/>
          </a:effectRef>
          <a:fontRef idx="minor">
            <a:schemeClr val="lt1"/>
          </a:fontRef>
        </p:style>
        <p:txBody>
          <a:bodyPr vert="horz" rtlCol="0" anchor="ctr"/>
          <a:lstStyle/>
          <a:p>
            <a:pPr algn="ctr"/>
            <a:endParaRPr kumimoji="1" lang="ja-JP" altLang="en-US" sz="1050" b="1" dirty="0">
              <a:latin typeface="Helvetica Neue Condensed" charset="0"/>
              <a:ea typeface="Helvetica Neue Condensed" charset="0"/>
              <a:cs typeface="Helvetica Neue Condensed" charset="0"/>
            </a:endParaRPr>
          </a:p>
        </p:txBody>
      </p:sp>
      <p:sp>
        <p:nvSpPr>
          <p:cNvPr id="72" name="正方形/長方形 71"/>
          <p:cNvSpPr/>
          <p:nvPr/>
        </p:nvSpPr>
        <p:spPr>
          <a:xfrm>
            <a:off x="6457041" y="1340518"/>
            <a:ext cx="2367146" cy="646331"/>
          </a:xfrm>
          <a:prstGeom prst="rect">
            <a:avLst/>
          </a:prstGeom>
          <a:solidFill>
            <a:schemeClr val="bg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altLang="ja-JP" b="1" dirty="0" smtClean="0">
                <a:solidFill>
                  <a:srgbClr val="FF0000"/>
                </a:solidFill>
                <a:latin typeface="Helvetica Neue Condensed" charset="0"/>
                <a:ea typeface="Helvetica Neue Condensed" charset="0"/>
                <a:cs typeface="Helvetica Neue Condensed" charset="0"/>
              </a:rPr>
              <a:t>Valuable inorganic matters</a:t>
            </a:r>
            <a:endParaRPr lang="ja-JP" altLang="en-US" b="1" dirty="0">
              <a:solidFill>
                <a:srgbClr val="FF0000"/>
              </a:solidFill>
              <a:latin typeface="Helvetica Neue Condensed" charset="0"/>
              <a:ea typeface="Helvetica Neue Condensed" charset="0"/>
              <a:cs typeface="Helvetica Neue Condensed" charset="0"/>
            </a:endParaRPr>
          </a:p>
        </p:txBody>
      </p:sp>
      <p:sp>
        <p:nvSpPr>
          <p:cNvPr id="68" name="正方形/長方形 67"/>
          <p:cNvSpPr/>
          <p:nvPr/>
        </p:nvSpPr>
        <p:spPr>
          <a:xfrm>
            <a:off x="4111074" y="1239143"/>
            <a:ext cx="1422184" cy="523220"/>
          </a:xfrm>
          <a:prstGeom prst="rect">
            <a:avLst/>
          </a:prstGeom>
          <a:solidFill>
            <a:schemeClr val="bg2">
              <a:lumMod val="60000"/>
              <a:lumOff val="40000"/>
            </a:schemeClr>
          </a:solidFill>
          <a:ln/>
        </p:spPr>
        <p:style>
          <a:lnRef idx="2">
            <a:schemeClr val="accent1"/>
          </a:lnRef>
          <a:fillRef idx="1">
            <a:schemeClr val="lt1"/>
          </a:fillRef>
          <a:effectRef idx="0">
            <a:schemeClr val="accent1"/>
          </a:effectRef>
          <a:fontRef idx="minor">
            <a:schemeClr val="dk1"/>
          </a:fontRef>
        </p:style>
        <p:txBody>
          <a:bodyPr wrap="none">
            <a:spAutoFit/>
          </a:bodyPr>
          <a:lstStyle/>
          <a:p>
            <a:pPr algn="ctr"/>
            <a:r>
              <a:rPr lang="en-US" altLang="ja-JP" sz="2800" b="1" dirty="0" smtClean="0">
                <a:solidFill>
                  <a:srgbClr val="FF0000"/>
                </a:solidFill>
                <a:latin typeface="Helvetica Neue Condensed" charset="0"/>
                <a:ea typeface="Helvetica Neue Condensed" charset="0"/>
                <a:cs typeface="Helvetica Neue Condensed" charset="0"/>
              </a:rPr>
              <a:t>Methane</a:t>
            </a:r>
            <a:endParaRPr lang="ja-JP" altLang="en-US" sz="1400" b="1" dirty="0">
              <a:solidFill>
                <a:srgbClr val="FF0000"/>
              </a:solidFill>
              <a:latin typeface="Helvetica Neue Condensed" charset="0"/>
              <a:ea typeface="Helvetica Neue Condensed" charset="0"/>
              <a:cs typeface="Helvetica Neue Condensed" charset="0"/>
            </a:endParaRPr>
          </a:p>
        </p:txBody>
      </p:sp>
      <p:sp>
        <p:nvSpPr>
          <p:cNvPr id="77" name="屈折矢印 76"/>
          <p:cNvSpPr/>
          <p:nvPr/>
        </p:nvSpPr>
        <p:spPr>
          <a:xfrm rot="5400000" flipH="1">
            <a:off x="1997399" y="1894474"/>
            <a:ext cx="1422000" cy="1476000"/>
          </a:xfrm>
          <a:prstGeom prst="bentUpArrow">
            <a:avLst>
              <a:gd name="adj1" fmla="val 29821"/>
              <a:gd name="adj2" fmla="val 24542"/>
              <a:gd name="adj3" fmla="val 18635"/>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kumimoji="1" lang="en-US" altLang="ja-JP" sz="2000" b="1" dirty="0" smtClean="0">
                <a:latin typeface="Helvetica Neue Condensed" charset="0"/>
                <a:ea typeface="Helvetica Neue Condensed" charset="0"/>
                <a:cs typeface="Helvetica Neue Condensed" charset="0"/>
              </a:rPr>
              <a:t>Energy</a:t>
            </a:r>
            <a:endParaRPr kumimoji="1" lang="ja-JP" altLang="en-US" sz="2000" b="1" dirty="0">
              <a:latin typeface="Helvetica Neue Condensed" charset="0"/>
              <a:ea typeface="Helvetica Neue Condensed" charset="0"/>
              <a:cs typeface="Helvetica Neue Condensed" charset="0"/>
            </a:endParaRPr>
          </a:p>
        </p:txBody>
      </p:sp>
      <p:sp>
        <p:nvSpPr>
          <p:cNvPr id="81" name="テキスト ボックス 80"/>
          <p:cNvSpPr txBox="1"/>
          <p:nvPr/>
        </p:nvSpPr>
        <p:spPr>
          <a:xfrm>
            <a:off x="8533601" y="2868929"/>
            <a:ext cx="430887" cy="1521956"/>
          </a:xfrm>
          <a:prstGeom prst="rect">
            <a:avLst/>
          </a:prstGeom>
          <a:solidFill>
            <a:schemeClr val="lt1">
              <a:alpha val="82000"/>
            </a:schemeClr>
          </a:solidFill>
          <a:ln>
            <a:noFill/>
          </a:ln>
        </p:spPr>
        <p:style>
          <a:lnRef idx="2">
            <a:schemeClr val="accent2"/>
          </a:lnRef>
          <a:fillRef idx="1">
            <a:schemeClr val="lt1"/>
          </a:fillRef>
          <a:effectRef idx="0">
            <a:schemeClr val="accent2"/>
          </a:effectRef>
          <a:fontRef idx="minor">
            <a:schemeClr val="dk1"/>
          </a:fontRef>
        </p:style>
        <p:txBody>
          <a:bodyPr vert="eaVert" wrap="square" rtlCol="0" anchor="t">
            <a:spAutoFit/>
          </a:bodyPr>
          <a:lstStyle/>
          <a:p>
            <a:pPr algn="ctr"/>
            <a:r>
              <a:rPr lang="en-US" altLang="ja-JP" sz="1600" b="1" dirty="0">
                <a:latin typeface="Helvetica Neue Condensed" charset="0"/>
                <a:ea typeface="Helvetica Neue Condensed" charset="0"/>
                <a:cs typeface="Helvetica Neue Condensed" charset="0"/>
              </a:rPr>
              <a:t> </a:t>
            </a:r>
            <a:r>
              <a:rPr lang="en-US" altLang="ja-JP" sz="1600" b="1" dirty="0" smtClean="0">
                <a:latin typeface="Helvetica Neue Condensed" charset="0"/>
                <a:ea typeface="Helvetica Neue Condensed" charset="0"/>
                <a:cs typeface="Helvetica Neue Condensed" charset="0"/>
              </a:rPr>
              <a:t>Green effluent</a:t>
            </a:r>
            <a:endParaRPr lang="ja-JP" altLang="en-US" sz="1600" b="1" dirty="0">
              <a:latin typeface="Helvetica Neue Condensed" charset="0"/>
              <a:ea typeface="Helvetica Neue Condensed" charset="0"/>
              <a:cs typeface="Helvetica Neue Condensed" charset="0"/>
            </a:endParaRPr>
          </a:p>
        </p:txBody>
      </p:sp>
      <p:sp>
        <p:nvSpPr>
          <p:cNvPr id="82" name="ストライプ矢印 81"/>
          <p:cNvSpPr/>
          <p:nvPr/>
        </p:nvSpPr>
        <p:spPr>
          <a:xfrm rot="16200000">
            <a:off x="7475765" y="2114361"/>
            <a:ext cx="887919" cy="745430"/>
          </a:xfrm>
          <a:prstGeom prst="stripedRightArrow">
            <a:avLst>
              <a:gd name="adj1" fmla="val 50000"/>
              <a:gd name="adj2" fmla="val 27958"/>
            </a:avLst>
          </a:prstGeom>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2000" b="1">
              <a:latin typeface="Helvetica Neue Condensed" charset="0"/>
              <a:ea typeface="Helvetica Neue Condensed" charset="0"/>
              <a:cs typeface="Helvetica Neue Condensed" charset="0"/>
            </a:endParaRPr>
          </a:p>
        </p:txBody>
      </p:sp>
      <p:sp>
        <p:nvSpPr>
          <p:cNvPr id="83" name="ストライプ矢印 82"/>
          <p:cNvSpPr/>
          <p:nvPr/>
        </p:nvSpPr>
        <p:spPr>
          <a:xfrm rot="16200000" flipH="1">
            <a:off x="4696498" y="5525942"/>
            <a:ext cx="251330" cy="786254"/>
          </a:xfrm>
          <a:prstGeom prst="stripedRightArrow">
            <a:avLst>
              <a:gd name="adj1" fmla="val 50000"/>
              <a:gd name="adj2" fmla="val 67830"/>
            </a:avLst>
          </a:prstGeom>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2000" b="1">
              <a:latin typeface="Helvetica Neue Condensed" charset="0"/>
              <a:ea typeface="Helvetica Neue Condensed" charset="0"/>
              <a:cs typeface="Helvetica Neue Condensed" charset="0"/>
            </a:endParaRPr>
          </a:p>
        </p:txBody>
      </p:sp>
      <p:sp>
        <p:nvSpPr>
          <p:cNvPr id="84" name="ストライプ矢印 83"/>
          <p:cNvSpPr/>
          <p:nvPr/>
        </p:nvSpPr>
        <p:spPr>
          <a:xfrm rot="10800000" flipH="1">
            <a:off x="8273127" y="3511373"/>
            <a:ext cx="381756" cy="281134"/>
          </a:xfrm>
          <a:prstGeom prst="stripedRightArrow">
            <a:avLst/>
          </a:prstGeom>
          <a:ln>
            <a:solidFill>
              <a:srgbClr val="FFFFFF"/>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sz="2000" b="1">
              <a:latin typeface="Helvetica Neue Condensed" charset="0"/>
              <a:ea typeface="Helvetica Neue Condensed" charset="0"/>
              <a:cs typeface="Helvetica Neue Condensed" charset="0"/>
            </a:endParaRPr>
          </a:p>
        </p:txBody>
      </p:sp>
      <p:sp>
        <p:nvSpPr>
          <p:cNvPr id="85" name="ストライプ矢印 84"/>
          <p:cNvSpPr/>
          <p:nvPr/>
        </p:nvSpPr>
        <p:spPr>
          <a:xfrm rot="10800000" flipH="1">
            <a:off x="790345" y="3343518"/>
            <a:ext cx="469287" cy="972840"/>
          </a:xfrm>
          <a:prstGeom prst="stripedRightArrow">
            <a:avLst>
              <a:gd name="adj1" fmla="val 64415"/>
              <a:gd name="adj2" fmla="val 51565"/>
            </a:avLst>
          </a:prstGeom>
          <a:ln w="12700" cmpd="sng">
            <a:solidFill>
              <a:srgbClr val="FFFFFF"/>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sz="2000" b="1">
              <a:latin typeface="Helvetica Neue Condensed" charset="0"/>
              <a:ea typeface="Helvetica Neue Condensed" charset="0"/>
              <a:cs typeface="Helvetica Neue Condensed" charset="0"/>
            </a:endParaRPr>
          </a:p>
        </p:txBody>
      </p:sp>
      <p:sp>
        <p:nvSpPr>
          <p:cNvPr id="19" name="正方形/長方形 18"/>
          <p:cNvSpPr/>
          <p:nvPr/>
        </p:nvSpPr>
        <p:spPr>
          <a:xfrm>
            <a:off x="3478172" y="1988840"/>
            <a:ext cx="2687982" cy="767912"/>
          </a:xfrm>
          <a:prstGeom prst="rect">
            <a:avLst/>
          </a:prstGeom>
          <a:ln>
            <a:noFill/>
          </a:ln>
          <a:effectLst>
            <a:glow rad="101600">
              <a:schemeClr val="accent5">
                <a:satMod val="175000"/>
                <a:alpha val="40000"/>
              </a:schemeClr>
            </a:glow>
            <a:outerShdw blurRad="76200" dir="18900000" sy="23000" kx="-1200000" algn="bl" rotWithShape="0">
              <a:prstClr val="black">
                <a:alpha val="20000"/>
              </a:prst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ja-JP" sz="1600" b="1" dirty="0" smtClean="0">
                <a:solidFill>
                  <a:schemeClr val="tx1">
                    <a:lumMod val="75000"/>
                  </a:schemeClr>
                </a:solidFill>
                <a:latin typeface="Helvetica Neue Condensed" charset="0"/>
                <a:ea typeface="Helvetica Neue Condensed" charset="0"/>
                <a:cs typeface="Helvetica Neue Condensed" charset="0"/>
              </a:rPr>
              <a:t>Salt-tolerant methane fermentation</a:t>
            </a:r>
            <a:endParaRPr lang="en-US" altLang="ja-JP" sz="1600" b="1" dirty="0">
              <a:solidFill>
                <a:schemeClr val="tx1">
                  <a:lumMod val="75000"/>
                </a:schemeClr>
              </a:solidFill>
              <a:latin typeface="Helvetica Neue Condensed" charset="0"/>
              <a:ea typeface="Helvetica Neue Condensed" charset="0"/>
              <a:cs typeface="Helvetica Neue Condensed" charset="0"/>
            </a:endParaRPr>
          </a:p>
        </p:txBody>
      </p:sp>
      <p:sp>
        <p:nvSpPr>
          <p:cNvPr id="87" name="正方形/長方形 86"/>
          <p:cNvSpPr/>
          <p:nvPr/>
        </p:nvSpPr>
        <p:spPr>
          <a:xfrm>
            <a:off x="3639734" y="5124547"/>
            <a:ext cx="2660457" cy="680717"/>
          </a:xfrm>
          <a:prstGeom prst="rect">
            <a:avLst/>
          </a:prstGeom>
          <a:ln>
            <a:noFill/>
          </a:ln>
          <a:effectLst>
            <a:glow rad="101600">
              <a:schemeClr val="accent5">
                <a:satMod val="175000"/>
                <a:alpha val="40000"/>
              </a:schemeClr>
            </a:glow>
            <a:outerShdw blurRad="76200" dir="18900000" sy="23000" kx="-1200000" algn="bl" rotWithShape="0">
              <a:prstClr val="black">
                <a:alpha val="20000"/>
              </a:prst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ja-JP" sz="1600" b="1" dirty="0" smtClean="0">
                <a:solidFill>
                  <a:srgbClr val="000057"/>
                </a:solidFill>
                <a:latin typeface="Helvetica Neue Condensed" charset="0"/>
                <a:ea typeface="Helvetica Neue Condensed" charset="0"/>
                <a:cs typeface="Helvetica Neue Condensed" charset="0"/>
              </a:rPr>
              <a:t>Valuable oil fermentation</a:t>
            </a:r>
            <a:r>
              <a:rPr lang="en-US" altLang="ja-JP" b="1" dirty="0" smtClean="0">
                <a:solidFill>
                  <a:srgbClr val="000057"/>
                </a:solidFill>
                <a:latin typeface="Helvetica Neue Condensed" charset="0"/>
                <a:ea typeface="Helvetica Neue Condensed" charset="0"/>
                <a:cs typeface="Helvetica Neue Condensed" charset="0"/>
              </a:rPr>
              <a:t> </a:t>
            </a:r>
            <a:endParaRPr lang="en-US" altLang="ja-JP" b="1" dirty="0">
              <a:solidFill>
                <a:srgbClr val="000057"/>
              </a:solidFill>
              <a:latin typeface="Helvetica Neue Condensed" charset="0"/>
              <a:ea typeface="Helvetica Neue Condensed" charset="0"/>
              <a:cs typeface="Helvetica Neue Condensed" charset="0"/>
            </a:endParaRPr>
          </a:p>
        </p:txBody>
      </p:sp>
      <p:sp>
        <p:nvSpPr>
          <p:cNvPr id="88" name="正方形/長方形 87"/>
          <p:cNvSpPr/>
          <p:nvPr/>
        </p:nvSpPr>
        <p:spPr>
          <a:xfrm>
            <a:off x="1259632" y="3395365"/>
            <a:ext cx="2016224" cy="869146"/>
          </a:xfrm>
          <a:prstGeom prst="rect">
            <a:avLst/>
          </a:prstGeom>
          <a:ln>
            <a:noFill/>
          </a:ln>
          <a:effectLst>
            <a:glow rad="101600">
              <a:schemeClr val="accent5">
                <a:satMod val="175000"/>
                <a:alpha val="40000"/>
              </a:schemeClr>
            </a:glow>
            <a:outerShdw blurRad="76200" dir="18900000" sy="23000" kx="-1200000" algn="bl" rotWithShape="0">
              <a:prstClr val="black">
                <a:alpha val="20000"/>
              </a:prst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ja-JP" sz="1600" b="1" dirty="0" smtClean="0">
                <a:solidFill>
                  <a:srgbClr val="000057"/>
                </a:solidFill>
                <a:latin typeface="Helvetica Neue Condensed" charset="0"/>
                <a:ea typeface="Helvetica Neue Condensed" charset="0"/>
                <a:cs typeface="Helvetica Neue Condensed" charset="0"/>
              </a:rPr>
              <a:t>Pretreatment of algal biomass</a:t>
            </a:r>
            <a:endParaRPr lang="en-US" altLang="ja-JP" sz="1600" b="1" dirty="0">
              <a:solidFill>
                <a:srgbClr val="000057"/>
              </a:solidFill>
              <a:latin typeface="Helvetica Neue Condensed" charset="0"/>
              <a:ea typeface="Helvetica Neue Condensed" charset="0"/>
              <a:cs typeface="Helvetica Neue Condensed" charset="0"/>
            </a:endParaRPr>
          </a:p>
        </p:txBody>
      </p:sp>
      <p:sp>
        <p:nvSpPr>
          <p:cNvPr id="89" name="正方形/長方形 88"/>
          <p:cNvSpPr/>
          <p:nvPr/>
        </p:nvSpPr>
        <p:spPr>
          <a:xfrm>
            <a:off x="6519432" y="2999692"/>
            <a:ext cx="1796984" cy="1145793"/>
          </a:xfrm>
          <a:prstGeom prst="rect">
            <a:avLst/>
          </a:prstGeom>
          <a:ln>
            <a:noFill/>
          </a:ln>
          <a:effectLst>
            <a:glow rad="101600">
              <a:schemeClr val="accent5">
                <a:satMod val="175000"/>
                <a:alpha val="40000"/>
              </a:schemeClr>
            </a:glow>
            <a:outerShdw blurRad="76200" dir="18900000" sy="23000" kx="-1200000" algn="bl" rotWithShape="0">
              <a:prstClr val="black">
                <a:alpha val="20000"/>
              </a:prstClr>
            </a:outerShdw>
          </a:effectLst>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ja-JP" sz="1600" b="1" dirty="0" smtClean="0">
                <a:solidFill>
                  <a:srgbClr val="000057"/>
                </a:solidFill>
                <a:latin typeface="Helvetica Neue Condensed" charset="0"/>
                <a:ea typeface="Helvetica Neue Condensed" charset="0"/>
                <a:cs typeface="Helvetica Neue Condensed" charset="0"/>
              </a:rPr>
              <a:t> Recovery of useful materials</a:t>
            </a:r>
          </a:p>
          <a:p>
            <a:pPr algn="ctr"/>
            <a:r>
              <a:rPr lang="en-US" altLang="ja-JP" sz="1600" b="1" dirty="0" smtClean="0">
                <a:solidFill>
                  <a:srgbClr val="000057"/>
                </a:solidFill>
                <a:latin typeface="Helvetica Neue Condensed" charset="0"/>
                <a:ea typeface="Helvetica Neue Condensed" charset="0"/>
                <a:cs typeface="Helvetica Neue Condensed" charset="0"/>
              </a:rPr>
              <a:t>with </a:t>
            </a:r>
          </a:p>
          <a:p>
            <a:pPr algn="ctr"/>
            <a:r>
              <a:rPr lang="en-US" altLang="ja-JP" sz="1600" b="1" dirty="0" smtClean="0">
                <a:solidFill>
                  <a:srgbClr val="000057"/>
                </a:solidFill>
                <a:latin typeface="Helvetica Neue Condensed" charset="0"/>
                <a:ea typeface="Helvetica Neue Condensed" charset="0"/>
                <a:cs typeface="Helvetica Neue Condensed" charset="0"/>
              </a:rPr>
              <a:t>waste treatment</a:t>
            </a:r>
            <a:endParaRPr lang="ja-JP" altLang="en-US" sz="1600" b="1" dirty="0">
              <a:solidFill>
                <a:srgbClr val="FF0000"/>
              </a:solidFill>
              <a:latin typeface="Helvetica Neue Condensed" charset="0"/>
              <a:ea typeface="Helvetica Neue Condensed" charset="0"/>
              <a:cs typeface="Helvetica Neue Condensed" charset="0"/>
            </a:endParaRPr>
          </a:p>
        </p:txBody>
      </p:sp>
      <p:sp>
        <p:nvSpPr>
          <p:cNvPr id="15" name="ストライプ矢印 14"/>
          <p:cNvSpPr/>
          <p:nvPr/>
        </p:nvSpPr>
        <p:spPr>
          <a:xfrm rot="16200000">
            <a:off x="4684274" y="1354629"/>
            <a:ext cx="275777" cy="992644"/>
          </a:xfrm>
          <a:prstGeom prst="stripedRightArrow">
            <a:avLst/>
          </a:prstGeom>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2000" b="1">
              <a:latin typeface="Helvetica Neue Condensed" charset="0"/>
              <a:ea typeface="Helvetica Neue Condensed" charset="0"/>
              <a:cs typeface="Helvetica Neue Condensed" charset="0"/>
            </a:endParaRPr>
          </a:p>
        </p:txBody>
      </p:sp>
      <p:sp>
        <p:nvSpPr>
          <p:cNvPr id="98" name="上矢印 97"/>
          <p:cNvSpPr/>
          <p:nvPr/>
        </p:nvSpPr>
        <p:spPr>
          <a:xfrm>
            <a:off x="5184126" y="2812540"/>
            <a:ext cx="164308" cy="2220426"/>
          </a:xfrm>
          <a:prstGeom prst="upArrow">
            <a:avLst>
              <a:gd name="adj1" fmla="val 58943"/>
              <a:gd name="adj2" fmla="val 50000"/>
            </a:avLst>
          </a:prstGeom>
          <a:ln w="19050" cmpd="sng"/>
        </p:spPr>
        <p:style>
          <a:lnRef idx="3">
            <a:schemeClr val="lt1"/>
          </a:lnRef>
          <a:fillRef idx="1">
            <a:schemeClr val="accent3"/>
          </a:fillRef>
          <a:effectRef idx="1">
            <a:schemeClr val="accent3"/>
          </a:effectRef>
          <a:fontRef idx="minor">
            <a:schemeClr val="lt1"/>
          </a:fontRef>
        </p:style>
        <p:txBody>
          <a:bodyPr rtlCol="0" anchor="ctr"/>
          <a:lstStyle/>
          <a:p>
            <a:pPr algn="ctr"/>
            <a:endParaRPr kumimoji="1" lang="ja-JP" altLang="en-US" sz="2000" b="1" dirty="0">
              <a:latin typeface="Helvetica Neue Condensed" charset="0"/>
              <a:ea typeface="Helvetica Neue Condensed" charset="0"/>
              <a:cs typeface="Helvetica Neue Condensed" charset="0"/>
            </a:endParaRPr>
          </a:p>
        </p:txBody>
      </p:sp>
      <p:sp>
        <p:nvSpPr>
          <p:cNvPr id="47" name="テキスト ボックス 46"/>
          <p:cNvSpPr txBox="1"/>
          <p:nvPr/>
        </p:nvSpPr>
        <p:spPr>
          <a:xfrm>
            <a:off x="3543413" y="3645024"/>
            <a:ext cx="2538742" cy="830997"/>
          </a:xfrm>
          <a:prstGeom prst="rect">
            <a:avLst/>
          </a:prstGeom>
          <a:solidFill>
            <a:schemeClr val="tx1">
              <a:lumMod val="75000"/>
              <a:alpha val="44000"/>
            </a:schemeClr>
          </a:solidFill>
          <a:ln w="12700" cmpd="sng">
            <a:solidFill>
              <a:srgbClr val="FFFFFF"/>
            </a:solid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vert="horz" wrap="square" rtlCol="0">
            <a:spAutoFit/>
          </a:bodyPr>
          <a:lstStyle/>
          <a:p>
            <a:pPr algn="ctr"/>
            <a:r>
              <a:rPr lang="en-US" altLang="ja-JP" sz="2400" b="1" dirty="0" smtClean="0">
                <a:solidFill>
                  <a:schemeClr val="bg2"/>
                </a:solidFill>
                <a:latin typeface="Helvetica Neue Condensed" charset="0"/>
                <a:ea typeface="Helvetica Neue Condensed" charset="0"/>
                <a:cs typeface="Helvetica Neue Condensed" charset="0"/>
              </a:rPr>
              <a:t>Marine microorganisms</a:t>
            </a:r>
          </a:p>
        </p:txBody>
      </p:sp>
      <p:sp>
        <p:nvSpPr>
          <p:cNvPr id="51" name="テキスト ボックス 50"/>
          <p:cNvSpPr txBox="1"/>
          <p:nvPr/>
        </p:nvSpPr>
        <p:spPr>
          <a:xfrm>
            <a:off x="3338554" y="3044860"/>
            <a:ext cx="1519214" cy="461665"/>
          </a:xfrm>
          <a:prstGeom prst="rect">
            <a:avLst/>
          </a:prstGeom>
          <a:solidFill>
            <a:srgbClr val="FFFFFF">
              <a:alpha val="91000"/>
            </a:srgbClr>
          </a:solidFill>
          <a:ln>
            <a:solidFill>
              <a:schemeClr val="accent4">
                <a:lumMod val="75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altLang="ja-JP" sz="1200" b="1" dirty="0" smtClean="0">
                <a:solidFill>
                  <a:schemeClr val="accent4">
                    <a:lumMod val="50000"/>
                  </a:schemeClr>
                </a:solidFill>
                <a:latin typeface="Helvetica Neue Condensed" charset="0"/>
                <a:ea typeface="Helvetica Neue Condensed" charset="0"/>
                <a:cs typeface="Helvetica Neue Condensed" charset="0"/>
              </a:rPr>
              <a:t>methanogenic consortium </a:t>
            </a:r>
          </a:p>
        </p:txBody>
      </p:sp>
      <p:sp>
        <p:nvSpPr>
          <p:cNvPr id="52" name="テキスト ボックス 51"/>
          <p:cNvSpPr txBox="1"/>
          <p:nvPr/>
        </p:nvSpPr>
        <p:spPr>
          <a:xfrm>
            <a:off x="3596204" y="4558082"/>
            <a:ext cx="2487964" cy="276999"/>
          </a:xfrm>
          <a:prstGeom prst="rect">
            <a:avLst/>
          </a:prstGeom>
          <a:solidFill>
            <a:srgbClr val="FFFFFF">
              <a:alpha val="91000"/>
            </a:srgbClr>
          </a:solidFill>
          <a:ln>
            <a:solidFill>
              <a:schemeClr val="accent4">
                <a:lumMod val="75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altLang="ja-JP" sz="1200" b="1" dirty="0" smtClean="0">
                <a:solidFill>
                  <a:schemeClr val="accent4">
                    <a:lumMod val="50000"/>
                  </a:schemeClr>
                </a:solidFill>
                <a:latin typeface="Helvetica Neue Condensed" charset="0"/>
                <a:ea typeface="Helvetica Neue Condensed" charset="0"/>
                <a:cs typeface="Helvetica Neue Condensed" charset="0"/>
              </a:rPr>
              <a:t>Oil producing microorganisms</a:t>
            </a:r>
          </a:p>
        </p:txBody>
      </p:sp>
      <p:sp>
        <p:nvSpPr>
          <p:cNvPr id="53" name="テキスト ボックス 52"/>
          <p:cNvSpPr txBox="1"/>
          <p:nvPr/>
        </p:nvSpPr>
        <p:spPr>
          <a:xfrm>
            <a:off x="4932040" y="3140968"/>
            <a:ext cx="1296144" cy="461665"/>
          </a:xfrm>
          <a:prstGeom prst="rect">
            <a:avLst/>
          </a:prstGeom>
          <a:solidFill>
            <a:srgbClr val="FFFFFF">
              <a:alpha val="91000"/>
            </a:srgbClr>
          </a:solidFill>
          <a:ln>
            <a:solidFill>
              <a:schemeClr val="accent4">
                <a:lumMod val="75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altLang="ja-JP" sz="1200" b="1" dirty="0" smtClean="0">
                <a:solidFill>
                  <a:schemeClr val="accent4">
                    <a:lumMod val="50000"/>
                  </a:schemeClr>
                </a:solidFill>
                <a:latin typeface="Helvetica Neue Condensed" charset="0"/>
                <a:ea typeface="Helvetica Neue Condensed" charset="0"/>
                <a:cs typeface="Helvetica Neue Condensed" charset="0"/>
              </a:rPr>
              <a:t>photosynthetic bacteria</a:t>
            </a:r>
          </a:p>
        </p:txBody>
      </p:sp>
      <p:sp>
        <p:nvSpPr>
          <p:cNvPr id="54" name="上矢印 53"/>
          <p:cNvSpPr/>
          <p:nvPr/>
        </p:nvSpPr>
        <p:spPr>
          <a:xfrm>
            <a:off x="3779912" y="2789167"/>
            <a:ext cx="693138" cy="279794"/>
          </a:xfrm>
          <a:prstGeom prst="upArrow">
            <a:avLst>
              <a:gd name="adj1" fmla="val 70686"/>
              <a:gd name="adj2" fmla="val 50000"/>
            </a:avLst>
          </a:prstGeom>
          <a:ln w="19050" cmpd="sng"/>
        </p:spPr>
        <p:style>
          <a:lnRef idx="3">
            <a:schemeClr val="lt1"/>
          </a:lnRef>
          <a:fillRef idx="1">
            <a:schemeClr val="accent4"/>
          </a:fillRef>
          <a:effectRef idx="1">
            <a:schemeClr val="accent4"/>
          </a:effectRef>
          <a:fontRef idx="minor">
            <a:schemeClr val="lt1"/>
          </a:fontRef>
        </p:style>
        <p:txBody>
          <a:bodyPr rtlCol="0" anchor="ctr"/>
          <a:lstStyle/>
          <a:p>
            <a:pPr algn="ctr"/>
            <a:endParaRPr kumimoji="1" lang="ja-JP" altLang="en-US" sz="2000" b="1" dirty="0">
              <a:latin typeface="Helvetica Neue Condensed" charset="0"/>
              <a:ea typeface="Helvetica Neue Condensed" charset="0"/>
              <a:cs typeface="Helvetica Neue Condensed" charset="0"/>
            </a:endParaRPr>
          </a:p>
        </p:txBody>
      </p:sp>
      <p:sp>
        <p:nvSpPr>
          <p:cNvPr id="60" name="上矢印 59"/>
          <p:cNvSpPr/>
          <p:nvPr/>
        </p:nvSpPr>
        <p:spPr>
          <a:xfrm rot="16200000" flipV="1">
            <a:off x="6094206" y="3248917"/>
            <a:ext cx="576706" cy="267313"/>
          </a:xfrm>
          <a:prstGeom prst="upArrow">
            <a:avLst>
              <a:gd name="adj1" fmla="val 70686"/>
              <a:gd name="adj2" fmla="val 70403"/>
            </a:avLst>
          </a:prstGeom>
          <a:ln w="19050"/>
        </p:spPr>
        <p:style>
          <a:lnRef idx="3">
            <a:schemeClr val="lt1"/>
          </a:lnRef>
          <a:fillRef idx="1">
            <a:schemeClr val="accent4"/>
          </a:fillRef>
          <a:effectRef idx="1">
            <a:schemeClr val="accent4"/>
          </a:effectRef>
          <a:fontRef idx="minor">
            <a:schemeClr val="lt1"/>
          </a:fontRef>
        </p:style>
        <p:txBody>
          <a:bodyPr rtlCol="0" anchor="ctr"/>
          <a:lstStyle/>
          <a:p>
            <a:pPr algn="ctr"/>
            <a:endParaRPr kumimoji="1" lang="ja-JP" altLang="en-US" sz="2000" b="1" dirty="0">
              <a:latin typeface="Helvetica Neue Condensed" charset="0"/>
              <a:ea typeface="Helvetica Neue Condensed" charset="0"/>
              <a:cs typeface="Helvetica Neue Condensed" charset="0"/>
            </a:endParaRPr>
          </a:p>
        </p:txBody>
      </p:sp>
      <p:sp>
        <p:nvSpPr>
          <p:cNvPr id="66" name="正方形/長方形 65"/>
          <p:cNvSpPr/>
          <p:nvPr/>
        </p:nvSpPr>
        <p:spPr>
          <a:xfrm>
            <a:off x="6625304" y="4360149"/>
            <a:ext cx="184731" cy="307777"/>
          </a:xfrm>
          <a:prstGeom prst="rect">
            <a:avLst/>
          </a:prstGeom>
        </p:spPr>
        <p:txBody>
          <a:bodyPr wrap="none">
            <a:spAutoFit/>
          </a:bodyPr>
          <a:lstStyle/>
          <a:p>
            <a:pPr algn="ctr"/>
            <a:endParaRPr lang="ja-JP" altLang="en-US" sz="1400" b="1" dirty="0">
              <a:latin typeface="Helvetica Neue Condensed" charset="0"/>
              <a:ea typeface="Helvetica Neue Condensed" charset="0"/>
              <a:cs typeface="Helvetica Neue Condensed" charset="0"/>
            </a:endParaRPr>
          </a:p>
        </p:txBody>
      </p:sp>
      <p:sp>
        <p:nvSpPr>
          <p:cNvPr id="57" name="上矢印 56"/>
          <p:cNvSpPr/>
          <p:nvPr/>
        </p:nvSpPr>
        <p:spPr>
          <a:xfrm flipV="1">
            <a:off x="4494019" y="4869357"/>
            <a:ext cx="655994" cy="231629"/>
          </a:xfrm>
          <a:prstGeom prst="upArrow">
            <a:avLst>
              <a:gd name="adj1" fmla="val 70686"/>
              <a:gd name="adj2" fmla="val 50000"/>
            </a:avLst>
          </a:prstGeom>
          <a:ln w="19050" cmpd="sng"/>
        </p:spPr>
        <p:style>
          <a:lnRef idx="3">
            <a:schemeClr val="lt1"/>
          </a:lnRef>
          <a:fillRef idx="1">
            <a:schemeClr val="accent4"/>
          </a:fillRef>
          <a:effectRef idx="1">
            <a:schemeClr val="accent4"/>
          </a:effectRef>
          <a:fontRef idx="minor">
            <a:schemeClr val="lt1"/>
          </a:fontRef>
        </p:style>
        <p:txBody>
          <a:bodyPr rtlCol="0" anchor="ctr"/>
          <a:lstStyle/>
          <a:p>
            <a:pPr algn="ctr"/>
            <a:endParaRPr kumimoji="1" lang="ja-JP" altLang="en-US" sz="2000" b="1" dirty="0">
              <a:latin typeface="Helvetica Neue Condensed" charset="0"/>
              <a:ea typeface="Helvetica Neue Condensed" charset="0"/>
              <a:cs typeface="Helvetica Neue Condensed" charset="0"/>
            </a:endParaRPr>
          </a:p>
        </p:txBody>
      </p:sp>
      <p:sp>
        <p:nvSpPr>
          <p:cNvPr id="99" name="テキスト ボックス 98"/>
          <p:cNvSpPr txBox="1"/>
          <p:nvPr/>
        </p:nvSpPr>
        <p:spPr>
          <a:xfrm>
            <a:off x="66622" y="5720930"/>
            <a:ext cx="2921201" cy="984885"/>
          </a:xfrm>
          <a:prstGeom prst="rect">
            <a:avLst/>
          </a:prstGeom>
          <a:solidFill>
            <a:schemeClr val="lt1">
              <a:alpha val="82000"/>
            </a:schemeClr>
          </a:solidFill>
          <a:ln>
            <a:noFill/>
          </a:ln>
        </p:spPr>
        <p:style>
          <a:lnRef idx="2">
            <a:schemeClr val="accent2"/>
          </a:lnRef>
          <a:fillRef idx="1">
            <a:schemeClr val="lt1"/>
          </a:fillRef>
          <a:effectRef idx="0">
            <a:schemeClr val="accent2"/>
          </a:effectRef>
          <a:fontRef idx="minor">
            <a:schemeClr val="dk1"/>
          </a:fontRef>
        </p:style>
        <p:txBody>
          <a:bodyPr vert="horz" wrap="square" rtlCol="0" anchor="t">
            <a:spAutoFit/>
          </a:bodyPr>
          <a:lstStyle/>
          <a:p>
            <a:r>
              <a:rPr lang="en-US" altLang="ja-JP" sz="1400" b="1" dirty="0" smtClean="0">
                <a:solidFill>
                  <a:schemeClr val="accent4">
                    <a:lumMod val="50000"/>
                  </a:schemeClr>
                </a:solidFill>
                <a:latin typeface="Helvetica Neue Condensed" charset="0"/>
                <a:ea typeface="Helvetica Neue Condensed" charset="0"/>
                <a:cs typeface="Helvetica Neue Condensed" charset="0"/>
              </a:rPr>
              <a:t>Characteristics of marine seaweeds</a:t>
            </a:r>
          </a:p>
          <a:p>
            <a:r>
              <a:rPr lang="ja-JP" altLang="en-US" sz="1100" b="1" dirty="0" smtClean="0">
                <a:solidFill>
                  <a:schemeClr val="accent4">
                    <a:lumMod val="50000"/>
                  </a:schemeClr>
                </a:solidFill>
                <a:latin typeface="Helvetica Neue Condensed" charset="0"/>
                <a:ea typeface="Helvetica Neue Condensed" charset="0"/>
                <a:cs typeface="Helvetica Neue Condensed" charset="0"/>
              </a:rPr>
              <a:t>・</a:t>
            </a:r>
            <a:r>
              <a:rPr lang="en-US" altLang="ja-JP" sz="1100" b="1" dirty="0" smtClean="0">
                <a:solidFill>
                  <a:schemeClr val="accent4">
                    <a:lumMod val="50000"/>
                  </a:schemeClr>
                </a:solidFill>
                <a:latin typeface="Helvetica Neue Condensed" charset="0"/>
                <a:ea typeface="Helvetica Neue Condensed" charset="0"/>
                <a:cs typeface="Helvetica Neue Condensed" charset="0"/>
              </a:rPr>
              <a:t>High salinity</a:t>
            </a:r>
            <a:r>
              <a:rPr lang="ja-JP" altLang="en-US" sz="1100" b="1" dirty="0" smtClean="0">
                <a:solidFill>
                  <a:schemeClr val="accent4">
                    <a:lumMod val="50000"/>
                  </a:schemeClr>
                </a:solidFill>
                <a:latin typeface="Helvetica Neue Condensed" charset="0"/>
                <a:ea typeface="Helvetica Neue Condensed" charset="0"/>
                <a:cs typeface="Helvetica Neue Condensed" charset="0"/>
              </a:rPr>
              <a:t>（</a:t>
            </a:r>
            <a:r>
              <a:rPr lang="en-US" altLang="ja-JP" sz="1100" b="1" dirty="0" smtClean="0">
                <a:solidFill>
                  <a:schemeClr val="accent4">
                    <a:lumMod val="50000"/>
                  </a:schemeClr>
                </a:solidFill>
                <a:latin typeface="Helvetica Neue Condensed" charset="0"/>
                <a:ea typeface="Helvetica Neue Condensed" charset="0"/>
                <a:cs typeface="Helvetica Neue Condensed" charset="0"/>
              </a:rPr>
              <a:t>〜 3%</a:t>
            </a:r>
            <a:r>
              <a:rPr lang="ja-JP" altLang="en-US" sz="1100" b="1" dirty="0" smtClean="0">
                <a:solidFill>
                  <a:schemeClr val="accent4">
                    <a:lumMod val="50000"/>
                  </a:schemeClr>
                </a:solidFill>
                <a:latin typeface="Helvetica Neue Condensed" charset="0"/>
                <a:ea typeface="Helvetica Neue Condensed" charset="0"/>
                <a:cs typeface="Helvetica Neue Condensed" charset="0"/>
              </a:rPr>
              <a:t>）</a:t>
            </a:r>
            <a:endParaRPr lang="en-US" altLang="ja-JP" sz="1100" b="1" dirty="0" smtClean="0">
              <a:solidFill>
                <a:schemeClr val="accent4">
                  <a:lumMod val="50000"/>
                </a:schemeClr>
              </a:solidFill>
              <a:latin typeface="Helvetica Neue Condensed" charset="0"/>
              <a:ea typeface="Helvetica Neue Condensed" charset="0"/>
              <a:cs typeface="Helvetica Neue Condensed" charset="0"/>
            </a:endParaRPr>
          </a:p>
          <a:p>
            <a:r>
              <a:rPr lang="ja-JP" altLang="en-US" sz="1100" b="1" dirty="0" smtClean="0">
                <a:solidFill>
                  <a:schemeClr val="accent4">
                    <a:lumMod val="50000"/>
                  </a:schemeClr>
                </a:solidFill>
                <a:latin typeface="Helvetica Neue Condensed" charset="0"/>
                <a:ea typeface="Helvetica Neue Condensed" charset="0"/>
                <a:cs typeface="Helvetica Neue Condensed" charset="0"/>
              </a:rPr>
              <a:t>・</a:t>
            </a:r>
            <a:r>
              <a:rPr lang="en-US" altLang="ja-JP" sz="1100" b="1" dirty="0" smtClean="0">
                <a:solidFill>
                  <a:schemeClr val="accent4">
                    <a:lumMod val="50000"/>
                  </a:schemeClr>
                </a:solidFill>
                <a:latin typeface="Helvetica Neue Condensed" charset="0"/>
                <a:ea typeface="Helvetica Neue Condensed" charset="0"/>
                <a:cs typeface="Helvetica Neue Condensed" charset="0"/>
              </a:rPr>
              <a:t>Particular polysaccharides</a:t>
            </a:r>
          </a:p>
          <a:p>
            <a:r>
              <a:rPr lang="ja-JP" altLang="en-US" sz="1100" b="1" dirty="0" smtClean="0">
                <a:solidFill>
                  <a:schemeClr val="accent4">
                    <a:lumMod val="50000"/>
                  </a:schemeClr>
                </a:solidFill>
                <a:latin typeface="Helvetica Neue Condensed" charset="0"/>
                <a:ea typeface="Helvetica Neue Condensed" charset="0"/>
                <a:cs typeface="Helvetica Neue Condensed" charset="0"/>
              </a:rPr>
              <a:t>（</a:t>
            </a:r>
            <a:r>
              <a:rPr lang="en-US" altLang="ja-JP" sz="1100" b="1" dirty="0" smtClean="0">
                <a:solidFill>
                  <a:schemeClr val="accent4">
                    <a:lumMod val="50000"/>
                  </a:schemeClr>
                </a:solidFill>
                <a:latin typeface="Helvetica Neue Condensed" charset="0"/>
                <a:ea typeface="Helvetica Neue Condensed" charset="0"/>
                <a:cs typeface="Helvetica Neue Condensed" charset="0"/>
              </a:rPr>
              <a:t>Alginate</a:t>
            </a:r>
            <a:r>
              <a:rPr lang="ja-JP" altLang="en-US" sz="1100" b="1" dirty="0" smtClean="0">
                <a:solidFill>
                  <a:schemeClr val="accent4">
                    <a:lumMod val="50000"/>
                  </a:schemeClr>
                </a:solidFill>
                <a:latin typeface="Helvetica Neue Condensed" charset="0"/>
                <a:ea typeface="Helvetica Neue Condensed" charset="0"/>
                <a:cs typeface="Helvetica Neue Condensed" charset="0"/>
              </a:rPr>
              <a:t>、</a:t>
            </a:r>
            <a:r>
              <a:rPr lang="en-US" altLang="ja-JP" sz="1100" b="1" dirty="0" err="1" smtClean="0">
                <a:solidFill>
                  <a:schemeClr val="accent4">
                    <a:lumMod val="50000"/>
                  </a:schemeClr>
                </a:solidFill>
                <a:latin typeface="Helvetica Neue Condensed" charset="0"/>
                <a:ea typeface="Helvetica Neue Condensed" charset="0"/>
                <a:cs typeface="Helvetica Neue Condensed" charset="0"/>
              </a:rPr>
              <a:t>agalose</a:t>
            </a:r>
            <a:r>
              <a:rPr lang="en-US" altLang="ja-JP" sz="1100" b="1" dirty="0" smtClean="0">
                <a:solidFill>
                  <a:schemeClr val="accent4">
                    <a:lumMod val="50000"/>
                  </a:schemeClr>
                </a:solidFill>
                <a:latin typeface="Helvetica Neue Condensed" charset="0"/>
                <a:ea typeface="Helvetica Neue Condensed" charset="0"/>
                <a:cs typeface="Helvetica Neue Condensed" charset="0"/>
              </a:rPr>
              <a:t> etc.</a:t>
            </a:r>
            <a:r>
              <a:rPr lang="ja-JP" altLang="en-US" sz="1100" b="1" dirty="0" smtClean="0">
                <a:solidFill>
                  <a:schemeClr val="accent4">
                    <a:lumMod val="50000"/>
                  </a:schemeClr>
                </a:solidFill>
                <a:latin typeface="Helvetica Neue Condensed" charset="0"/>
                <a:ea typeface="Helvetica Neue Condensed" charset="0"/>
                <a:cs typeface="Helvetica Neue Condensed" charset="0"/>
              </a:rPr>
              <a:t>）</a:t>
            </a:r>
            <a:endParaRPr lang="en-US" altLang="ja-JP" sz="1100" b="1" dirty="0" smtClean="0">
              <a:solidFill>
                <a:schemeClr val="accent4">
                  <a:lumMod val="50000"/>
                </a:schemeClr>
              </a:solidFill>
              <a:latin typeface="Helvetica Neue Condensed" charset="0"/>
              <a:ea typeface="Helvetica Neue Condensed" charset="0"/>
              <a:cs typeface="Helvetica Neue Condensed" charset="0"/>
            </a:endParaRPr>
          </a:p>
          <a:p>
            <a:r>
              <a:rPr lang="ja-JP" altLang="en-US" sz="1100" b="1" dirty="0" smtClean="0">
                <a:solidFill>
                  <a:schemeClr val="accent4">
                    <a:lumMod val="50000"/>
                  </a:schemeClr>
                </a:solidFill>
                <a:latin typeface="Helvetica Neue Condensed" charset="0"/>
                <a:ea typeface="Helvetica Neue Condensed" charset="0"/>
                <a:cs typeface="Helvetica Neue Condensed" charset="0"/>
              </a:rPr>
              <a:t>・</a:t>
            </a:r>
            <a:r>
              <a:rPr lang="en-US" altLang="ja-JP" sz="1100" b="1" dirty="0" smtClean="0">
                <a:solidFill>
                  <a:schemeClr val="accent4">
                    <a:lumMod val="50000"/>
                  </a:schemeClr>
                </a:solidFill>
                <a:latin typeface="Helvetica Neue Condensed" charset="0"/>
                <a:ea typeface="Helvetica Neue Condensed" charset="0"/>
                <a:cs typeface="Helvetica Neue Condensed" charset="0"/>
              </a:rPr>
              <a:t>Accumulation of valuable metals</a:t>
            </a:r>
            <a:endParaRPr lang="en-US" altLang="ja-JP" sz="1100" b="1" dirty="0">
              <a:solidFill>
                <a:schemeClr val="accent4">
                  <a:lumMod val="50000"/>
                </a:schemeClr>
              </a:solidFill>
              <a:latin typeface="Helvetica Neue Condensed" charset="0"/>
              <a:ea typeface="Helvetica Neue Condensed" charset="0"/>
              <a:cs typeface="Helvetica Neue Condensed" charset="0"/>
            </a:endParaRPr>
          </a:p>
        </p:txBody>
      </p:sp>
      <p:sp>
        <p:nvSpPr>
          <p:cNvPr id="40" name="Rectangle 12"/>
          <p:cNvSpPr>
            <a:spLocks noChangeArrowheads="1"/>
          </p:cNvSpPr>
          <p:nvPr/>
        </p:nvSpPr>
        <p:spPr bwMode="auto">
          <a:xfrm>
            <a:off x="8937063" y="693637"/>
            <a:ext cx="152400" cy="45719"/>
          </a:xfrm>
          <a:prstGeom prst="rect">
            <a:avLst/>
          </a:prstGeom>
          <a:solidFill>
            <a:srgbClr val="386CAF"/>
          </a:solidFill>
          <a:ln w="9525">
            <a:noFill/>
            <a:miter lim="800000"/>
            <a:headEnd/>
            <a:tailEnd/>
          </a:ln>
          <a:effectLst/>
        </p:spPr>
        <p:txBody>
          <a:bodyPr wrap="none" anchor="ctr">
            <a:prstTxWarp prst="textNoShape">
              <a:avLst/>
            </a:prstTxWarp>
          </a:bodyPr>
          <a:lstStyle/>
          <a:p>
            <a:pPr>
              <a:defRPr/>
            </a:pPr>
            <a:endParaRPr lang="ja-JP" altLang="en-US" sz="2000" b="1">
              <a:latin typeface="Helvetica Neue Condensed" charset="0"/>
              <a:ea typeface="Helvetica Neue Condensed" charset="0"/>
              <a:cs typeface="Helvetica Neue Condensed" charset="0"/>
            </a:endParaRPr>
          </a:p>
        </p:txBody>
      </p:sp>
      <p:sp>
        <p:nvSpPr>
          <p:cNvPr id="41" name="Rectangle 2"/>
          <p:cNvSpPr>
            <a:spLocks noChangeArrowheads="1"/>
          </p:cNvSpPr>
          <p:nvPr/>
        </p:nvSpPr>
        <p:spPr bwMode="auto">
          <a:xfrm flipH="1">
            <a:off x="490848" y="6807398"/>
            <a:ext cx="8422336" cy="45719"/>
          </a:xfrm>
          <a:prstGeom prst="rect">
            <a:avLst/>
          </a:prstGeom>
          <a:gradFill rotWithShape="1">
            <a:gsLst>
              <a:gs pos="0">
                <a:srgbClr val="199541"/>
              </a:gs>
              <a:gs pos="100000">
                <a:srgbClr val="199541">
                  <a:gamma/>
                  <a:tint val="0"/>
                  <a:invGamma/>
                </a:srgbClr>
              </a:gs>
            </a:gsLst>
            <a:lin ang="0" scaled="1"/>
          </a:gradFill>
          <a:ln w="9525">
            <a:noFill/>
            <a:miter lim="800000"/>
            <a:headEnd/>
            <a:tailEnd/>
          </a:ln>
          <a:effectLst/>
        </p:spPr>
        <p:txBody>
          <a:bodyPr wrap="none" anchor="ctr">
            <a:prstTxWarp prst="textNoShape">
              <a:avLst/>
            </a:prstTxWarp>
          </a:bodyPr>
          <a:lstStyle/>
          <a:p>
            <a:pPr>
              <a:defRPr/>
            </a:pPr>
            <a:endParaRPr lang="ja-JP" altLang="en-US" sz="2000" b="1">
              <a:latin typeface="Helvetica Neue Condensed" charset="0"/>
              <a:ea typeface="Helvetica Neue Condensed" charset="0"/>
              <a:cs typeface="Helvetica Neue Condensed" charset="0"/>
            </a:endParaRPr>
          </a:p>
        </p:txBody>
      </p:sp>
      <p:sp>
        <p:nvSpPr>
          <p:cNvPr id="42" name="Rectangle 12"/>
          <p:cNvSpPr>
            <a:spLocks noChangeArrowheads="1"/>
          </p:cNvSpPr>
          <p:nvPr/>
        </p:nvSpPr>
        <p:spPr bwMode="auto">
          <a:xfrm>
            <a:off x="8937063" y="6807398"/>
            <a:ext cx="152400" cy="45719"/>
          </a:xfrm>
          <a:prstGeom prst="rect">
            <a:avLst/>
          </a:prstGeom>
          <a:solidFill>
            <a:srgbClr val="386CAF"/>
          </a:solidFill>
          <a:ln w="9525">
            <a:noFill/>
            <a:miter lim="800000"/>
            <a:headEnd/>
            <a:tailEnd/>
          </a:ln>
          <a:effectLst/>
        </p:spPr>
        <p:txBody>
          <a:bodyPr wrap="none" anchor="ctr">
            <a:prstTxWarp prst="textNoShape">
              <a:avLst/>
            </a:prstTxWarp>
          </a:bodyPr>
          <a:lstStyle/>
          <a:p>
            <a:pPr>
              <a:defRPr/>
            </a:pPr>
            <a:endParaRPr lang="ja-JP" altLang="en-US" sz="2000" b="1">
              <a:latin typeface="Helvetica Neue Condensed" charset="0"/>
              <a:ea typeface="Helvetica Neue Condensed" charset="0"/>
              <a:cs typeface="Helvetica Neue Condensed" charset="0"/>
            </a:endParaRPr>
          </a:p>
        </p:txBody>
      </p:sp>
      <p:sp>
        <p:nvSpPr>
          <p:cNvPr id="2" name="日付プレースホルダー 1"/>
          <p:cNvSpPr>
            <a:spLocks noGrp="1"/>
          </p:cNvSpPr>
          <p:nvPr>
            <p:ph type="dt" sz="half" idx="10"/>
          </p:nvPr>
        </p:nvSpPr>
        <p:spPr/>
        <p:txBody>
          <a:bodyPr/>
          <a:lstStyle/>
          <a:p>
            <a:pPr>
              <a:defRPr/>
            </a:pPr>
            <a:r>
              <a:rPr lang="en-US" altLang="ja-JP" sz="800" b="1" smtClean="0">
                <a:latin typeface="Helvetica Neue Condensed" charset="0"/>
                <a:ea typeface="Helvetica Neue Condensed" charset="0"/>
                <a:cs typeface="Helvetica Neue Condensed" charset="0"/>
              </a:rPr>
              <a:t>2016/10/20-21</a:t>
            </a:r>
            <a:endParaRPr lang="en-US" altLang="ja-JP" sz="800" b="1">
              <a:latin typeface="Helvetica Neue Condensed" charset="0"/>
              <a:ea typeface="Helvetica Neue Condensed" charset="0"/>
              <a:cs typeface="Helvetica Neue Condensed" charset="0"/>
            </a:endParaRPr>
          </a:p>
        </p:txBody>
      </p:sp>
      <p:sp>
        <p:nvSpPr>
          <p:cNvPr id="3" name="フッター プレースホルダー 2"/>
          <p:cNvSpPr>
            <a:spLocks noGrp="1"/>
          </p:cNvSpPr>
          <p:nvPr>
            <p:ph type="ftr" sz="quarter" idx="11"/>
          </p:nvPr>
        </p:nvSpPr>
        <p:spPr/>
        <p:txBody>
          <a:bodyPr/>
          <a:lstStyle/>
          <a:p>
            <a:pPr>
              <a:defRPr/>
            </a:pPr>
            <a:r>
              <a:rPr lang="en-US" altLang="ja-JP" sz="700" b="1" smtClean="0">
                <a:latin typeface="Helvetica Neue Condensed" charset="0"/>
                <a:ea typeface="Helvetica Neue Condensed" charset="0"/>
                <a:cs typeface="Helvetica Neue Condensed" charset="0"/>
              </a:rPr>
              <a:t>Bioprocess 2016</a:t>
            </a:r>
            <a:endParaRPr lang="en-US" altLang="ja-JP" sz="700" b="1">
              <a:latin typeface="Helvetica Neue Condensed" charset="0"/>
              <a:ea typeface="Helvetica Neue Condensed" charset="0"/>
              <a:cs typeface="Helvetica Neue Condensed" charset="0"/>
            </a:endParaRPr>
          </a:p>
        </p:txBody>
      </p:sp>
      <p:sp>
        <p:nvSpPr>
          <p:cNvPr id="5" name="スライド番号プレースホルダー 4"/>
          <p:cNvSpPr>
            <a:spLocks noGrp="1"/>
          </p:cNvSpPr>
          <p:nvPr>
            <p:ph type="sldNum" sz="quarter" idx="12"/>
          </p:nvPr>
        </p:nvSpPr>
        <p:spPr/>
        <p:txBody>
          <a:bodyPr/>
          <a:lstStyle/>
          <a:p>
            <a:fld id="{3A538D04-2026-CE44-84E3-CD54C82BE288}" type="slidenum">
              <a:rPr kumimoji="1" lang="ja-JP" altLang="en-US" sz="800" b="1" smtClean="0">
                <a:latin typeface="Helvetica Neue Condensed" charset="0"/>
                <a:ea typeface="Helvetica Neue Condensed" charset="0"/>
                <a:cs typeface="Helvetica Neue Condensed" charset="0"/>
              </a:rPr>
              <a:t>6</a:t>
            </a:fld>
            <a:endParaRPr kumimoji="1" lang="ja-JP" altLang="en-US" sz="800" b="1">
              <a:latin typeface="Helvetica Neue Condensed" charset="0"/>
              <a:ea typeface="Helvetica Neue Condensed" charset="0"/>
              <a:cs typeface="Helvetica Neue Condensed" charset="0"/>
            </a:endParaRPr>
          </a:p>
        </p:txBody>
      </p:sp>
      <p:sp>
        <p:nvSpPr>
          <p:cNvPr id="45" name="正方形/長方形 44"/>
          <p:cNvSpPr/>
          <p:nvPr/>
        </p:nvSpPr>
        <p:spPr>
          <a:xfrm>
            <a:off x="6457041" y="4732951"/>
            <a:ext cx="2367146" cy="646331"/>
          </a:xfrm>
          <a:prstGeom prst="rect">
            <a:avLst/>
          </a:prstGeom>
          <a:solidFill>
            <a:schemeClr val="bg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altLang="ja-JP" b="1" dirty="0" smtClean="0">
                <a:solidFill>
                  <a:srgbClr val="FF0000"/>
                </a:solidFill>
                <a:latin typeface="Helvetica Neue Condensed" charset="0"/>
                <a:ea typeface="Helvetica Neue Condensed" charset="0"/>
                <a:cs typeface="Helvetica Neue Condensed" charset="0"/>
              </a:rPr>
              <a:t>Valuable organic matters</a:t>
            </a:r>
            <a:endParaRPr lang="ja-JP" altLang="en-US" b="1" dirty="0">
              <a:solidFill>
                <a:srgbClr val="FF0000"/>
              </a:solidFill>
              <a:latin typeface="Helvetica Neue Condensed" charset="0"/>
              <a:ea typeface="Helvetica Neue Condensed" charset="0"/>
              <a:cs typeface="Helvetica Neue Condensed" charset="0"/>
            </a:endParaRPr>
          </a:p>
        </p:txBody>
      </p:sp>
      <p:sp>
        <p:nvSpPr>
          <p:cNvPr id="48" name="ストライプ矢印 47"/>
          <p:cNvSpPr/>
          <p:nvPr/>
        </p:nvSpPr>
        <p:spPr>
          <a:xfrm rot="16200000" flipH="1">
            <a:off x="7696787" y="4027017"/>
            <a:ext cx="515204" cy="745430"/>
          </a:xfrm>
          <a:prstGeom prst="stripedRightArrow">
            <a:avLst>
              <a:gd name="adj1" fmla="val 50000"/>
              <a:gd name="adj2" fmla="val 27958"/>
            </a:avLst>
          </a:prstGeom>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2000" b="1">
              <a:latin typeface="Helvetica Neue Condensed" charset="0"/>
              <a:ea typeface="Helvetica Neue Condensed" charset="0"/>
              <a:cs typeface="Helvetica Neue Condensed" charset="0"/>
            </a:endParaRPr>
          </a:p>
        </p:txBody>
      </p:sp>
    </p:spTree>
    <p:extLst>
      <p:ext uri="{BB962C8B-B14F-4D97-AF65-F5344CB8AC3E}">
        <p14:creationId xmlns:p14="http://schemas.microsoft.com/office/powerpoint/2010/main" val="15280368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28600" y="228599"/>
            <a:ext cx="8788400" cy="968433"/>
          </a:xfrm>
        </p:spPr>
        <p:txBody>
          <a:bodyPr/>
          <a:lstStyle/>
          <a:p>
            <a:r>
              <a:rPr lang="en-US" dirty="0" smtClean="0"/>
              <a:t>Developing key fermentation technologies of seaweeds</a:t>
            </a:r>
            <a:endParaRPr lang="en-US" dirty="0"/>
          </a:p>
        </p:txBody>
      </p:sp>
      <p:sp>
        <p:nvSpPr>
          <p:cNvPr id="6" name="コンテンツ プレースホルダー 5"/>
          <p:cNvSpPr>
            <a:spLocks noGrp="1"/>
          </p:cNvSpPr>
          <p:nvPr>
            <p:ph idx="1"/>
          </p:nvPr>
        </p:nvSpPr>
        <p:spPr>
          <a:xfrm>
            <a:off x="457200" y="1600200"/>
            <a:ext cx="8559800" cy="4724400"/>
          </a:xfrm>
        </p:spPr>
        <p:txBody>
          <a:bodyPr/>
          <a:lstStyle/>
          <a:p>
            <a:pPr marL="514350" indent="-514350">
              <a:spcBef>
                <a:spcPts val="0"/>
              </a:spcBef>
              <a:spcAft>
                <a:spcPts val="4200"/>
              </a:spcAft>
              <a:buFont typeface="+mj-lt"/>
              <a:buAutoNum type="arabicPeriod"/>
            </a:pPr>
            <a:r>
              <a:rPr lang="en-US" altLang="ja-JP" sz="2800" b="1" dirty="0">
                <a:solidFill>
                  <a:schemeClr val="tx1">
                    <a:lumMod val="75000"/>
                  </a:schemeClr>
                </a:solidFill>
              </a:rPr>
              <a:t>Salt-tolerant </a:t>
            </a:r>
            <a:r>
              <a:rPr lang="en-US" altLang="ja-JP" sz="2800" b="1" dirty="0" smtClean="0">
                <a:solidFill>
                  <a:schemeClr val="tx1">
                    <a:lumMod val="75000"/>
                  </a:schemeClr>
                </a:solidFill>
              </a:rPr>
              <a:t>methane fermentation by marine microorganisms</a:t>
            </a:r>
            <a:endParaRPr lang="en-US" altLang="ja-JP" sz="2800" b="1" dirty="0">
              <a:solidFill>
                <a:schemeClr val="tx1">
                  <a:lumMod val="75000"/>
                </a:schemeClr>
              </a:solidFill>
            </a:endParaRPr>
          </a:p>
          <a:p>
            <a:pPr marL="514350" indent="-514350">
              <a:spcBef>
                <a:spcPts val="0"/>
              </a:spcBef>
              <a:spcAft>
                <a:spcPts val="4200"/>
              </a:spcAft>
              <a:buFont typeface="+mj-lt"/>
              <a:buAutoNum type="arabicPeriod"/>
            </a:pPr>
            <a:r>
              <a:rPr lang="en-US" altLang="ja-JP" sz="2800" b="1" dirty="0">
                <a:solidFill>
                  <a:srgbClr val="000057"/>
                </a:solidFill>
              </a:rPr>
              <a:t>Valuable oil fermentation </a:t>
            </a:r>
            <a:r>
              <a:rPr lang="en-US" altLang="ja-JP" sz="2800" b="1" dirty="0" smtClean="0">
                <a:solidFill>
                  <a:srgbClr val="000057"/>
                </a:solidFill>
              </a:rPr>
              <a:t>from specific carbohydrates of seaweed</a:t>
            </a:r>
            <a:endParaRPr lang="en-US" altLang="ja-JP" sz="2800" b="1" dirty="0">
              <a:solidFill>
                <a:srgbClr val="000057"/>
              </a:solidFill>
            </a:endParaRPr>
          </a:p>
          <a:p>
            <a:pPr marL="514350" indent="-514350">
              <a:spcBef>
                <a:spcPts val="0"/>
              </a:spcBef>
              <a:spcAft>
                <a:spcPts val="4200"/>
              </a:spcAft>
              <a:buFont typeface="+mj-lt"/>
              <a:buAutoNum type="arabicPeriod"/>
            </a:pPr>
            <a:r>
              <a:rPr lang="en-US" altLang="ja-JP" sz="2800" b="1" dirty="0"/>
              <a:t>Metal recovery and </a:t>
            </a:r>
            <a:r>
              <a:rPr lang="en-US" altLang="ja-JP" sz="2800" b="1" dirty="0" smtClean="0">
                <a:solidFill>
                  <a:srgbClr val="000057"/>
                </a:solidFill>
              </a:rPr>
              <a:t>oil production from residue after fermentation of seaweed</a:t>
            </a:r>
            <a:endParaRPr lang="en-US" altLang="ja-JP" sz="2800" b="1" dirty="0">
              <a:solidFill>
                <a:srgbClr val="FF0000"/>
              </a:solidFill>
            </a:endParaRPr>
          </a:p>
          <a:p>
            <a:pPr>
              <a:spcBef>
                <a:spcPts val="0"/>
              </a:spcBef>
              <a:spcAft>
                <a:spcPts val="4200"/>
              </a:spcAft>
            </a:pPr>
            <a:endParaRPr lang="en-US" sz="2800" dirty="0"/>
          </a:p>
        </p:txBody>
      </p:sp>
      <p:sp>
        <p:nvSpPr>
          <p:cNvPr id="3" name="日付プレースホルダー 2"/>
          <p:cNvSpPr>
            <a:spLocks noGrp="1"/>
          </p:cNvSpPr>
          <p:nvPr>
            <p:ph type="dt" sz="half" idx="10"/>
          </p:nvPr>
        </p:nvSpPr>
        <p:spPr/>
        <p:txBody>
          <a:bodyPr/>
          <a:lstStyle/>
          <a:p>
            <a:r>
              <a:rPr kumimoji="1" lang="en-US" altLang="ja-JP" smtClean="0"/>
              <a:t>2016/10/20-21</a:t>
            </a:r>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smtClean="0"/>
              <a:t>Bioprocess 2016</a:t>
            </a:r>
            <a:endParaRPr kumimoji="1" lang="ja-JP" altLang="en-US"/>
          </a:p>
        </p:txBody>
      </p:sp>
      <p:sp>
        <p:nvSpPr>
          <p:cNvPr id="5" name="スライド番号プレースホルダー 4"/>
          <p:cNvSpPr>
            <a:spLocks noGrp="1"/>
          </p:cNvSpPr>
          <p:nvPr>
            <p:ph type="sldNum" sz="quarter" idx="12"/>
          </p:nvPr>
        </p:nvSpPr>
        <p:spPr/>
        <p:txBody>
          <a:bodyPr/>
          <a:lstStyle/>
          <a:p>
            <a:fld id="{3A538D04-2026-CE44-84E3-CD54C82BE288}" type="slidenum">
              <a:rPr kumimoji="1" lang="ja-JP" altLang="en-US" smtClean="0"/>
              <a:t>7</a:t>
            </a:fld>
            <a:endParaRPr kumimoji="1" lang="ja-JP" altLang="en-US"/>
          </a:p>
        </p:txBody>
      </p:sp>
    </p:spTree>
    <p:extLst>
      <p:ext uri="{BB962C8B-B14F-4D97-AF65-F5344CB8AC3E}">
        <p14:creationId xmlns:p14="http://schemas.microsoft.com/office/powerpoint/2010/main" val="15055357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dirty="0" smtClean="0"/>
              <a:t>Presentation </a:t>
            </a:r>
            <a:endParaRPr lang="en-US" dirty="0"/>
          </a:p>
        </p:txBody>
      </p:sp>
      <p:sp>
        <p:nvSpPr>
          <p:cNvPr id="6" name="コンテンツ プレースホルダー 5"/>
          <p:cNvSpPr>
            <a:spLocks noGrp="1"/>
          </p:cNvSpPr>
          <p:nvPr>
            <p:ph idx="1"/>
          </p:nvPr>
        </p:nvSpPr>
        <p:spPr>
          <a:xfrm>
            <a:off x="457200" y="1600200"/>
            <a:ext cx="8559800" cy="4724400"/>
          </a:xfrm>
        </p:spPr>
        <p:txBody>
          <a:bodyPr/>
          <a:lstStyle/>
          <a:p>
            <a:pPr marL="514350" indent="-514350">
              <a:spcBef>
                <a:spcPts val="0"/>
              </a:spcBef>
              <a:spcAft>
                <a:spcPts val="4200"/>
              </a:spcAft>
              <a:buFont typeface="+mj-lt"/>
              <a:buAutoNum type="arabicPeriod"/>
            </a:pPr>
            <a:r>
              <a:rPr lang="en-US" altLang="ja-JP" sz="2800" b="1" dirty="0">
                <a:solidFill>
                  <a:schemeClr val="tx1">
                    <a:lumMod val="75000"/>
                  </a:schemeClr>
                </a:solidFill>
              </a:rPr>
              <a:t>Salt-tolerant </a:t>
            </a:r>
            <a:r>
              <a:rPr lang="en-US" altLang="ja-JP" sz="2800" b="1" dirty="0" smtClean="0">
                <a:solidFill>
                  <a:schemeClr val="tx1">
                    <a:lumMod val="75000"/>
                  </a:schemeClr>
                </a:solidFill>
              </a:rPr>
              <a:t>methane fermentation by marine microorganisms</a:t>
            </a:r>
            <a:endParaRPr lang="en-US" altLang="ja-JP" sz="2800" b="1" dirty="0">
              <a:solidFill>
                <a:schemeClr val="tx1">
                  <a:lumMod val="75000"/>
                </a:schemeClr>
              </a:solidFill>
            </a:endParaRPr>
          </a:p>
          <a:p>
            <a:pPr marL="514350" indent="-514350">
              <a:spcBef>
                <a:spcPts val="0"/>
              </a:spcBef>
              <a:spcAft>
                <a:spcPts val="4200"/>
              </a:spcAft>
              <a:buFont typeface="+mj-lt"/>
              <a:buAutoNum type="arabicPeriod"/>
            </a:pPr>
            <a:r>
              <a:rPr lang="en-US" altLang="ja-JP" sz="2800" b="1" dirty="0">
                <a:solidFill>
                  <a:schemeClr val="bg1">
                    <a:lumMod val="85000"/>
                  </a:schemeClr>
                </a:solidFill>
              </a:rPr>
              <a:t>Valuable oil fermentation </a:t>
            </a:r>
            <a:r>
              <a:rPr lang="en-US" altLang="ja-JP" sz="2800" b="1" dirty="0" smtClean="0">
                <a:solidFill>
                  <a:schemeClr val="bg1">
                    <a:lumMod val="85000"/>
                  </a:schemeClr>
                </a:solidFill>
              </a:rPr>
              <a:t>from specific carbohydrates of seaweed</a:t>
            </a:r>
            <a:endParaRPr lang="en-US" altLang="ja-JP" sz="2800" b="1" dirty="0">
              <a:solidFill>
                <a:schemeClr val="bg1">
                  <a:lumMod val="85000"/>
                </a:schemeClr>
              </a:solidFill>
            </a:endParaRPr>
          </a:p>
          <a:p>
            <a:pPr marL="514350" indent="-514350">
              <a:spcBef>
                <a:spcPts val="0"/>
              </a:spcBef>
              <a:spcAft>
                <a:spcPts val="4200"/>
              </a:spcAft>
              <a:buFont typeface="+mj-lt"/>
              <a:buAutoNum type="arabicPeriod"/>
            </a:pPr>
            <a:r>
              <a:rPr lang="en-US" altLang="ja-JP" sz="2800" b="1" dirty="0">
                <a:solidFill>
                  <a:schemeClr val="bg1">
                    <a:lumMod val="85000"/>
                  </a:schemeClr>
                </a:solidFill>
              </a:rPr>
              <a:t>Metal recovery and  </a:t>
            </a:r>
            <a:r>
              <a:rPr lang="en-US" altLang="ja-JP" sz="2800" b="1" dirty="0" smtClean="0">
                <a:solidFill>
                  <a:schemeClr val="bg1">
                    <a:lumMod val="85000"/>
                  </a:schemeClr>
                </a:solidFill>
              </a:rPr>
              <a:t>Oil </a:t>
            </a:r>
            <a:r>
              <a:rPr lang="en-US" altLang="ja-JP" sz="2800" b="1" dirty="0">
                <a:solidFill>
                  <a:schemeClr val="bg1">
                    <a:lumMod val="85000"/>
                  </a:schemeClr>
                </a:solidFill>
              </a:rPr>
              <a:t>production from residue after fermentation of seaweed</a:t>
            </a:r>
            <a:endParaRPr lang="en-US" altLang="ja-JP" sz="2800" b="1" dirty="0" smtClean="0">
              <a:solidFill>
                <a:schemeClr val="bg1">
                  <a:lumMod val="85000"/>
                </a:schemeClr>
              </a:solidFill>
            </a:endParaRPr>
          </a:p>
          <a:p>
            <a:pPr>
              <a:spcBef>
                <a:spcPts val="0"/>
              </a:spcBef>
              <a:spcAft>
                <a:spcPts val="4200"/>
              </a:spcAft>
            </a:pPr>
            <a:endParaRPr lang="en-US" sz="2800" dirty="0"/>
          </a:p>
        </p:txBody>
      </p:sp>
      <p:sp>
        <p:nvSpPr>
          <p:cNvPr id="3" name="日付プレースホルダー 2"/>
          <p:cNvSpPr>
            <a:spLocks noGrp="1"/>
          </p:cNvSpPr>
          <p:nvPr>
            <p:ph type="dt" sz="half" idx="10"/>
          </p:nvPr>
        </p:nvSpPr>
        <p:spPr/>
        <p:txBody>
          <a:bodyPr/>
          <a:lstStyle/>
          <a:p>
            <a:r>
              <a:rPr kumimoji="1" lang="en-US" altLang="ja-JP" smtClean="0"/>
              <a:t>2016/10/20-21</a:t>
            </a:r>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smtClean="0"/>
              <a:t>Bioprocess 2016</a:t>
            </a:r>
            <a:endParaRPr kumimoji="1" lang="ja-JP" altLang="en-US"/>
          </a:p>
        </p:txBody>
      </p:sp>
      <p:sp>
        <p:nvSpPr>
          <p:cNvPr id="5" name="スライド番号プレースホルダー 4"/>
          <p:cNvSpPr>
            <a:spLocks noGrp="1"/>
          </p:cNvSpPr>
          <p:nvPr>
            <p:ph type="sldNum" sz="quarter" idx="12"/>
          </p:nvPr>
        </p:nvSpPr>
        <p:spPr/>
        <p:txBody>
          <a:bodyPr/>
          <a:lstStyle/>
          <a:p>
            <a:fld id="{3A538D04-2026-CE44-84E3-CD54C82BE288}" type="slidenum">
              <a:rPr kumimoji="1" lang="ja-JP" altLang="en-US" smtClean="0"/>
              <a:t>8</a:t>
            </a:fld>
            <a:endParaRPr kumimoji="1" lang="ja-JP" altLang="en-US"/>
          </a:p>
        </p:txBody>
      </p:sp>
    </p:spTree>
    <p:extLst>
      <p:ext uri="{BB962C8B-B14F-4D97-AF65-F5344CB8AC3E}">
        <p14:creationId xmlns:p14="http://schemas.microsoft.com/office/powerpoint/2010/main" val="10056119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106364" y="266700"/>
            <a:ext cx="7581370" cy="723900"/>
          </a:xfrm>
        </p:spPr>
        <p:txBody>
          <a:bodyPr/>
          <a:lstStyle/>
          <a:p>
            <a:r>
              <a:rPr lang="en-US" altLang="ja-JP" sz="3200" dirty="0" smtClean="0"/>
              <a:t>Restriction of biogas production </a:t>
            </a:r>
            <a:r>
              <a:rPr lang="en-US" altLang="ja-JP" sz="3200" smtClean="0"/>
              <a:t>from marine seaweed</a:t>
            </a:r>
            <a:endParaRPr lang="en-US" altLang="ja-JP" sz="3200" dirty="0" smtClean="0"/>
          </a:p>
        </p:txBody>
      </p:sp>
      <p:sp>
        <p:nvSpPr>
          <p:cNvPr id="148486" name="Rectangle 6"/>
          <p:cNvSpPr>
            <a:spLocks noGrp="1" noChangeArrowheads="1"/>
          </p:cNvSpPr>
          <p:nvPr>
            <p:ph type="body" idx="1"/>
          </p:nvPr>
        </p:nvSpPr>
        <p:spPr>
          <a:xfrm>
            <a:off x="107504" y="1268760"/>
            <a:ext cx="8928992" cy="5256584"/>
          </a:xfrm>
        </p:spPr>
        <p:txBody>
          <a:bodyPr/>
          <a:lstStyle/>
          <a:p>
            <a:pPr marL="354013" indent="-354013">
              <a:spcBef>
                <a:spcPts val="0"/>
              </a:spcBef>
              <a:buNone/>
            </a:pPr>
            <a:endParaRPr lang="en-US" altLang="ja-JP" sz="1050" dirty="0" smtClean="0"/>
          </a:p>
          <a:p>
            <a:pPr marL="0" indent="0">
              <a:spcBef>
                <a:spcPts val="0"/>
              </a:spcBef>
              <a:buNone/>
            </a:pPr>
            <a:r>
              <a:rPr lang="en-US" altLang="ja-JP" b="1" dirty="0" smtClean="0">
                <a:solidFill>
                  <a:srgbClr val="008000"/>
                </a:solidFill>
              </a:rPr>
              <a:t>Inhibited </a:t>
            </a:r>
            <a:r>
              <a:rPr lang="en-US" altLang="ja-JP" b="1" dirty="0">
                <a:solidFill>
                  <a:srgbClr val="008000"/>
                </a:solidFill>
              </a:rPr>
              <a:t>methane formation under high salinity</a:t>
            </a:r>
          </a:p>
          <a:p>
            <a:pPr marL="354013" indent="-354013">
              <a:spcBef>
                <a:spcPts val="0"/>
              </a:spcBef>
              <a:buNone/>
            </a:pPr>
            <a:endParaRPr lang="en-US" altLang="ja-JP" sz="2400" dirty="0" smtClean="0"/>
          </a:p>
          <a:p>
            <a:pPr marL="354013" indent="-354013">
              <a:spcBef>
                <a:spcPts val="0"/>
              </a:spcBef>
              <a:buNone/>
            </a:pPr>
            <a:r>
              <a:rPr lang="en-US" altLang="ja-JP" sz="2400" dirty="0" smtClean="0"/>
              <a:t> </a:t>
            </a:r>
            <a:r>
              <a:rPr lang="en-US" altLang="ja-JP" sz="2400" dirty="0"/>
              <a:t>☞ to overcome high salinity: </a:t>
            </a:r>
          </a:p>
          <a:p>
            <a:pPr marL="354013" indent="-354013">
              <a:spcBef>
                <a:spcPts val="0"/>
              </a:spcBef>
              <a:buNone/>
            </a:pPr>
            <a:endParaRPr lang="en-US" altLang="ja-JP" sz="1800" dirty="0" smtClean="0">
              <a:solidFill>
                <a:srgbClr val="FF0000"/>
              </a:solidFill>
            </a:endParaRPr>
          </a:p>
          <a:p>
            <a:pPr marL="354013" indent="-354013">
              <a:spcBef>
                <a:spcPts val="0"/>
              </a:spcBef>
              <a:buNone/>
            </a:pPr>
            <a:endParaRPr lang="en-US" altLang="ja-JP" sz="1800" dirty="0" smtClean="0">
              <a:solidFill>
                <a:srgbClr val="FF0000"/>
              </a:solidFill>
            </a:endParaRPr>
          </a:p>
          <a:p>
            <a:pPr marL="354013" indent="-354013">
              <a:spcBef>
                <a:spcPts val="0"/>
              </a:spcBef>
              <a:buNone/>
            </a:pPr>
            <a:r>
              <a:rPr lang="en-US" altLang="ja-JP" sz="1800" dirty="0" smtClean="0">
                <a:solidFill>
                  <a:srgbClr val="FF0000"/>
                </a:solidFill>
              </a:rPr>
              <a:t> </a:t>
            </a:r>
            <a:r>
              <a:rPr lang="en-US" altLang="ja-JP" sz="2000" dirty="0" smtClean="0"/>
              <a:t>  </a:t>
            </a:r>
            <a:r>
              <a:rPr lang="en-US" altLang="ja-JP" sz="2000" dirty="0" err="1"/>
              <a:t>i</a:t>
            </a:r>
            <a:r>
              <a:rPr lang="en-US" altLang="ja-JP" sz="2000" dirty="0"/>
              <a:t>. </a:t>
            </a:r>
            <a:r>
              <a:rPr lang="en-US" altLang="ja-JP" sz="2000" dirty="0" smtClean="0"/>
              <a:t>Dilution of feedstock with pure water.</a:t>
            </a:r>
          </a:p>
          <a:p>
            <a:pPr marL="354013" indent="-354013">
              <a:spcBef>
                <a:spcPts val="0"/>
              </a:spcBef>
              <a:buNone/>
            </a:pPr>
            <a:r>
              <a:rPr lang="en-US" altLang="ja-JP" sz="2000" dirty="0" smtClean="0"/>
              <a:t>		x need large system for fermentation and wastewater treatment</a:t>
            </a:r>
          </a:p>
          <a:p>
            <a:pPr marL="354013" indent="-354013">
              <a:spcBef>
                <a:spcPts val="0"/>
              </a:spcBef>
              <a:buNone/>
            </a:pPr>
            <a:endParaRPr lang="en-US" altLang="ja-JP" sz="2000" dirty="0" smtClean="0"/>
          </a:p>
          <a:p>
            <a:pPr marL="354013" indent="-354013">
              <a:spcBef>
                <a:spcPts val="0"/>
              </a:spcBef>
              <a:buNone/>
            </a:pPr>
            <a:r>
              <a:rPr lang="en-US" altLang="ja-JP" sz="2000" dirty="0" smtClean="0"/>
              <a:t>   ii. Acclimation </a:t>
            </a:r>
            <a:r>
              <a:rPr lang="en-US" altLang="ja-JP" sz="2000" dirty="0"/>
              <a:t>of methanogenic microbial community to high </a:t>
            </a:r>
            <a:r>
              <a:rPr lang="en-US" altLang="ja-JP" sz="2000" dirty="0" smtClean="0"/>
              <a:t>salinity</a:t>
            </a:r>
          </a:p>
          <a:p>
            <a:pPr marL="354013" indent="-354013">
              <a:spcBef>
                <a:spcPts val="0"/>
              </a:spcBef>
              <a:buNone/>
            </a:pPr>
            <a:r>
              <a:rPr lang="en-US" altLang="ja-JP" sz="2000" dirty="0"/>
              <a:t>	</a:t>
            </a:r>
            <a:r>
              <a:rPr lang="en-US" altLang="ja-JP" sz="2000" dirty="0" smtClean="0"/>
              <a:t>	x It takes long time for acclimation</a:t>
            </a:r>
            <a:endParaRPr lang="en-US" altLang="ja-JP" sz="2000" dirty="0"/>
          </a:p>
          <a:p>
            <a:pPr marL="354013" indent="-354013">
              <a:spcBef>
                <a:spcPts val="0"/>
              </a:spcBef>
              <a:buNone/>
            </a:pPr>
            <a:endParaRPr lang="en-US" altLang="ja-JP" sz="2000" dirty="0" smtClean="0"/>
          </a:p>
          <a:p>
            <a:pPr marL="354013" indent="-354013">
              <a:spcBef>
                <a:spcPts val="0"/>
              </a:spcBef>
              <a:buNone/>
            </a:pPr>
            <a:r>
              <a:rPr lang="en-US" altLang="ja-JP" sz="2000" dirty="0" smtClean="0"/>
              <a:t>   </a:t>
            </a:r>
            <a:r>
              <a:rPr lang="en-US" altLang="ja-JP" sz="2000" dirty="0"/>
              <a:t>ii. </a:t>
            </a:r>
            <a:r>
              <a:rPr lang="en-US" altLang="ja-JP" sz="2000" dirty="0">
                <a:solidFill>
                  <a:srgbClr val="000000"/>
                </a:solidFill>
              </a:rPr>
              <a:t>Use of</a:t>
            </a:r>
            <a:r>
              <a:rPr lang="en-US" altLang="ja-JP" sz="2000" b="1" dirty="0">
                <a:solidFill>
                  <a:srgbClr val="FF0000"/>
                </a:solidFill>
              </a:rPr>
              <a:t> salt tolerant  microbial community</a:t>
            </a:r>
            <a:r>
              <a:rPr lang="en-US" altLang="ja-JP" sz="2000" dirty="0"/>
              <a:t> in sea environments</a:t>
            </a:r>
            <a:endParaRPr lang="en-US" altLang="ja-JP" sz="1800" dirty="0"/>
          </a:p>
          <a:p>
            <a:pPr marL="354013" indent="-354013">
              <a:spcBef>
                <a:spcPts val="0"/>
              </a:spcBef>
              <a:buNone/>
            </a:pPr>
            <a:endParaRPr lang="en-US" altLang="ja-JP" sz="2000" b="1" dirty="0" smtClean="0">
              <a:solidFill>
                <a:srgbClr val="FF0000"/>
              </a:solidFill>
            </a:endParaRPr>
          </a:p>
        </p:txBody>
      </p:sp>
      <p:sp>
        <p:nvSpPr>
          <p:cNvPr id="2" name="日付プレースホルダー 1"/>
          <p:cNvSpPr>
            <a:spLocks noGrp="1"/>
          </p:cNvSpPr>
          <p:nvPr>
            <p:ph type="dt" sz="half" idx="10"/>
          </p:nvPr>
        </p:nvSpPr>
        <p:spPr/>
        <p:txBody>
          <a:bodyPr/>
          <a:lstStyle/>
          <a:p>
            <a:pPr>
              <a:defRPr/>
            </a:pPr>
            <a:r>
              <a:rPr lang="en-US" altLang="ja-JP" smtClean="0"/>
              <a:t>2016/10/20-21</a:t>
            </a:r>
            <a:endParaRPr lang="en-US" altLang="ja-JP"/>
          </a:p>
        </p:txBody>
      </p:sp>
      <p:sp>
        <p:nvSpPr>
          <p:cNvPr id="3" name="フッター プレースホルダー 2"/>
          <p:cNvSpPr>
            <a:spLocks noGrp="1"/>
          </p:cNvSpPr>
          <p:nvPr>
            <p:ph type="ftr" sz="quarter" idx="11"/>
          </p:nvPr>
        </p:nvSpPr>
        <p:spPr/>
        <p:txBody>
          <a:bodyPr/>
          <a:lstStyle/>
          <a:p>
            <a:pPr>
              <a:defRPr/>
            </a:pPr>
            <a:r>
              <a:rPr lang="en-US" altLang="ja-JP" smtClean="0"/>
              <a:t>Bioprocess 2016</a:t>
            </a:r>
            <a:endParaRPr lang="en-US" altLang="ja-JP"/>
          </a:p>
        </p:txBody>
      </p:sp>
      <p:sp>
        <p:nvSpPr>
          <p:cNvPr id="5" name="スライド番号プレースホルダー 4"/>
          <p:cNvSpPr>
            <a:spLocks noGrp="1"/>
          </p:cNvSpPr>
          <p:nvPr>
            <p:ph type="sldNum" sz="quarter" idx="12"/>
          </p:nvPr>
        </p:nvSpPr>
        <p:spPr/>
        <p:txBody>
          <a:bodyPr/>
          <a:lstStyle/>
          <a:p>
            <a:fld id="{3A538D04-2026-CE44-84E3-CD54C82BE288}" type="slidenum">
              <a:rPr kumimoji="1" lang="ja-JP" altLang="en-US" smtClean="0"/>
              <a:t>9</a:t>
            </a:fld>
            <a:endParaRPr kumimoji="1" lang="ja-JP" altLang="en-US"/>
          </a:p>
        </p:txBody>
      </p:sp>
    </p:spTree>
    <p:extLst>
      <p:ext uri="{BB962C8B-B14F-4D97-AF65-F5344CB8AC3E}">
        <p14:creationId xmlns:p14="http://schemas.microsoft.com/office/powerpoint/2010/main" val="37879088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28600" y="188640"/>
            <a:ext cx="8083696" cy="723900"/>
          </a:xfrm>
        </p:spPr>
        <p:txBody>
          <a:bodyPr/>
          <a:lstStyle/>
          <a:p>
            <a:r>
              <a:rPr lang="en-US" altLang="ja-JP" sz="2800" dirty="0" smtClean="0"/>
              <a:t>Tidal-flat as microbial resources under saline condition</a:t>
            </a:r>
            <a:endParaRPr kumimoji="1" lang="ja-JP" altLang="en-US" sz="3600" dirty="0"/>
          </a:p>
        </p:txBody>
      </p:sp>
      <p:sp>
        <p:nvSpPr>
          <p:cNvPr id="3" name="日付プレースホルダー 2"/>
          <p:cNvSpPr>
            <a:spLocks noGrp="1"/>
          </p:cNvSpPr>
          <p:nvPr>
            <p:ph type="dt" sz="half" idx="10"/>
          </p:nvPr>
        </p:nvSpPr>
        <p:spPr/>
        <p:txBody>
          <a:bodyPr/>
          <a:lstStyle/>
          <a:p>
            <a:r>
              <a:rPr kumimoji="1" lang="en-US" altLang="ja-JP" smtClean="0"/>
              <a:t>2016/10/20-21</a:t>
            </a:r>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smtClean="0"/>
              <a:t>Bioprocess 2016</a:t>
            </a:r>
            <a:endParaRPr kumimoji="1" lang="ja-JP" altLang="en-US"/>
          </a:p>
        </p:txBody>
      </p:sp>
      <p:pic>
        <p:nvPicPr>
          <p:cNvPr id="6" name="図 5" descr="japan02_M.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9653" y="1549760"/>
            <a:ext cx="5151678" cy="4075580"/>
          </a:xfrm>
          <a:prstGeom prst="rect">
            <a:avLst/>
          </a:prstGeom>
        </p:spPr>
      </p:pic>
      <p:cxnSp>
        <p:nvCxnSpPr>
          <p:cNvPr id="8" name="直線矢印コネクタ 7"/>
          <p:cNvCxnSpPr>
            <a:stCxn id="23" idx="3"/>
          </p:cNvCxnSpPr>
          <p:nvPr/>
        </p:nvCxnSpPr>
        <p:spPr>
          <a:xfrm flipH="1" flipV="1">
            <a:off x="3059832" y="4797152"/>
            <a:ext cx="288032" cy="1365832"/>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1" name="直線矢印コネクタ 10"/>
          <p:cNvCxnSpPr/>
          <p:nvPr/>
        </p:nvCxnSpPr>
        <p:spPr>
          <a:xfrm>
            <a:off x="3049583" y="3359164"/>
            <a:ext cx="496068" cy="1169962"/>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2" name="直線矢印コネクタ 11"/>
          <p:cNvCxnSpPr>
            <a:stCxn id="16" idx="1"/>
          </p:cNvCxnSpPr>
          <p:nvPr/>
        </p:nvCxnSpPr>
        <p:spPr>
          <a:xfrm flipH="1" flipV="1">
            <a:off x="5292080" y="4221088"/>
            <a:ext cx="1008112" cy="1008112"/>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16" name="タイトル 1"/>
          <p:cNvSpPr txBox="1">
            <a:spLocks/>
          </p:cNvSpPr>
          <p:nvPr/>
        </p:nvSpPr>
        <p:spPr bwMode="auto">
          <a:xfrm>
            <a:off x="6300192" y="5085184"/>
            <a:ext cx="2758470" cy="288032"/>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kumimoji="1" sz="3600" b="1">
                <a:solidFill>
                  <a:srgbClr val="333399"/>
                </a:solidFill>
                <a:latin typeface="+mj-lt"/>
                <a:ea typeface="+mj-ea"/>
                <a:cs typeface="+mj-cs"/>
              </a:defRPr>
            </a:lvl1pPr>
            <a:lvl2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2pPr>
            <a:lvl3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3pPr>
            <a:lvl4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4pPr>
            <a:lvl5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5pPr>
            <a:lvl6pPr marL="4572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6pPr>
            <a:lvl7pPr marL="9144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7pPr>
            <a:lvl8pPr marL="13716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8pPr>
            <a:lvl9pPr marL="18288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9pPr>
          </a:lstStyle>
          <a:p>
            <a:pPr algn="ctr"/>
            <a:r>
              <a:rPr lang="en-US" altLang="ja-JP" sz="1400" dirty="0" smtClean="0">
                <a:solidFill>
                  <a:schemeClr val="bg1"/>
                </a:solidFill>
              </a:rPr>
              <a:t>2. Tidal</a:t>
            </a:r>
            <a:r>
              <a:rPr lang="en-US" altLang="ja-JP" sz="1400" dirty="0">
                <a:solidFill>
                  <a:schemeClr val="bg1"/>
                </a:solidFill>
              </a:rPr>
              <a:t>-</a:t>
            </a:r>
            <a:r>
              <a:rPr lang="en-US" altLang="ja-JP" sz="1400" dirty="0" smtClean="0">
                <a:solidFill>
                  <a:schemeClr val="bg1"/>
                </a:solidFill>
              </a:rPr>
              <a:t>flat, Tokyo Bay, </a:t>
            </a:r>
            <a:r>
              <a:rPr lang="en-US" altLang="ja-JP" sz="1400" dirty="0" err="1" smtClean="0">
                <a:solidFill>
                  <a:schemeClr val="bg1"/>
                </a:solidFill>
              </a:rPr>
              <a:t>Bhiba</a:t>
            </a:r>
            <a:endParaRPr lang="ja-JP" altLang="en-US" sz="1400" dirty="0">
              <a:solidFill>
                <a:schemeClr val="bg1"/>
              </a:solidFill>
            </a:endParaRPr>
          </a:p>
        </p:txBody>
      </p:sp>
      <p:sp>
        <p:nvSpPr>
          <p:cNvPr id="20" name="タイトル 1"/>
          <p:cNvSpPr txBox="1">
            <a:spLocks/>
          </p:cNvSpPr>
          <p:nvPr/>
        </p:nvSpPr>
        <p:spPr bwMode="auto">
          <a:xfrm>
            <a:off x="539552" y="3352352"/>
            <a:ext cx="3499040" cy="292672"/>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kumimoji="1" sz="3600" b="1">
                <a:solidFill>
                  <a:srgbClr val="333399"/>
                </a:solidFill>
                <a:latin typeface="+mj-lt"/>
                <a:ea typeface="+mj-ea"/>
                <a:cs typeface="+mj-cs"/>
              </a:defRPr>
            </a:lvl1pPr>
            <a:lvl2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2pPr>
            <a:lvl3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3pPr>
            <a:lvl4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4pPr>
            <a:lvl5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5pPr>
            <a:lvl6pPr marL="4572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6pPr>
            <a:lvl7pPr marL="9144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7pPr>
            <a:lvl8pPr marL="13716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8pPr>
            <a:lvl9pPr marL="18288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9pPr>
          </a:lstStyle>
          <a:p>
            <a:pPr algn="ctr"/>
            <a:r>
              <a:rPr lang="en-US" altLang="ja-JP" sz="1400" dirty="0" smtClean="0">
                <a:solidFill>
                  <a:schemeClr val="bg1"/>
                </a:solidFill>
              </a:rPr>
              <a:t>3. Tidal</a:t>
            </a:r>
            <a:r>
              <a:rPr lang="en-US" altLang="ja-JP" sz="1400" dirty="0">
                <a:solidFill>
                  <a:schemeClr val="bg1"/>
                </a:solidFill>
              </a:rPr>
              <a:t>-</a:t>
            </a:r>
            <a:r>
              <a:rPr lang="en-US" altLang="ja-JP" sz="1400" dirty="0" smtClean="0">
                <a:solidFill>
                  <a:schemeClr val="bg1"/>
                </a:solidFill>
              </a:rPr>
              <a:t>flat, Hiroshima Bay, Hiroshima</a:t>
            </a:r>
            <a:endParaRPr lang="ja-JP" altLang="en-US" sz="1400" dirty="0">
              <a:solidFill>
                <a:schemeClr val="bg1"/>
              </a:solidFill>
            </a:endParaRPr>
          </a:p>
        </p:txBody>
      </p:sp>
      <p:sp>
        <p:nvSpPr>
          <p:cNvPr id="23" name="タイトル 1"/>
          <p:cNvSpPr txBox="1">
            <a:spLocks/>
          </p:cNvSpPr>
          <p:nvPr/>
        </p:nvSpPr>
        <p:spPr bwMode="auto">
          <a:xfrm>
            <a:off x="36840" y="6016648"/>
            <a:ext cx="3311024" cy="292672"/>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kumimoji="1" sz="3600" b="1">
                <a:solidFill>
                  <a:srgbClr val="333399"/>
                </a:solidFill>
                <a:latin typeface="+mj-lt"/>
                <a:ea typeface="+mj-ea"/>
                <a:cs typeface="+mj-cs"/>
              </a:defRPr>
            </a:lvl1pPr>
            <a:lvl2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2pPr>
            <a:lvl3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3pPr>
            <a:lvl4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4pPr>
            <a:lvl5pPr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5pPr>
            <a:lvl6pPr marL="4572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6pPr>
            <a:lvl7pPr marL="9144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7pPr>
            <a:lvl8pPr marL="13716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8pPr>
            <a:lvl9pPr marL="1828800" algn="l" rtl="0" eaLnBrk="1" fontAlgn="base" hangingPunct="1">
              <a:spcBef>
                <a:spcPct val="0"/>
              </a:spcBef>
              <a:spcAft>
                <a:spcPct val="0"/>
              </a:spcAft>
              <a:defRPr kumimoji="1" sz="3600" b="1">
                <a:solidFill>
                  <a:srgbClr val="333399"/>
                </a:solidFill>
                <a:latin typeface="Arial" pitchFamily="-110" charset="0"/>
                <a:ea typeface="ＭＳ Ｐゴシック" pitchFamily="-110" charset="-128"/>
                <a:cs typeface="ＭＳ Ｐゴシック" pitchFamily="-110" charset="-128"/>
              </a:defRPr>
            </a:lvl9pPr>
          </a:lstStyle>
          <a:p>
            <a:pPr algn="ctr"/>
            <a:r>
              <a:rPr lang="en-US" altLang="ja-JP" sz="1400" dirty="0" smtClean="0">
                <a:solidFill>
                  <a:schemeClr val="bg1"/>
                </a:solidFill>
              </a:rPr>
              <a:t>1. Tidal</a:t>
            </a:r>
            <a:r>
              <a:rPr lang="en-US" altLang="ja-JP" sz="1400" dirty="0">
                <a:solidFill>
                  <a:schemeClr val="bg1"/>
                </a:solidFill>
              </a:rPr>
              <a:t>-</a:t>
            </a:r>
            <a:r>
              <a:rPr lang="en-US" altLang="ja-JP" sz="1400" dirty="0" smtClean="0">
                <a:solidFill>
                  <a:schemeClr val="bg1"/>
                </a:solidFill>
              </a:rPr>
              <a:t>flat, Sea of </a:t>
            </a:r>
            <a:r>
              <a:rPr lang="en-US" altLang="ja-JP" sz="1400" dirty="0" err="1" smtClean="0">
                <a:solidFill>
                  <a:schemeClr val="bg1"/>
                </a:solidFill>
              </a:rPr>
              <a:t>Aliake</a:t>
            </a:r>
            <a:r>
              <a:rPr lang="en-US" altLang="ja-JP" sz="1400" dirty="0" smtClean="0">
                <a:solidFill>
                  <a:schemeClr val="bg1"/>
                </a:solidFill>
              </a:rPr>
              <a:t>, Saga</a:t>
            </a:r>
            <a:endParaRPr lang="ja-JP" altLang="en-US" sz="1400" dirty="0">
              <a:solidFill>
                <a:schemeClr val="bg1"/>
              </a:solidFill>
            </a:endParaRPr>
          </a:p>
        </p:txBody>
      </p:sp>
      <p:pic>
        <p:nvPicPr>
          <p:cNvPr id="10" name="図 9" descr="木更津.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2160" y="2780928"/>
            <a:ext cx="2953894" cy="2207504"/>
          </a:xfrm>
          <a:prstGeom prst="rect">
            <a:avLst/>
          </a:prstGeom>
        </p:spPr>
      </p:pic>
      <p:pic>
        <p:nvPicPr>
          <p:cNvPr id="15" name="図 14" descr="有明.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3933056"/>
            <a:ext cx="2693876" cy="2016224"/>
          </a:xfrm>
          <a:prstGeom prst="rect">
            <a:avLst/>
          </a:prstGeom>
        </p:spPr>
      </p:pic>
      <p:pic>
        <p:nvPicPr>
          <p:cNvPr id="18" name="図 17" descr="広島.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3088" y="1294403"/>
            <a:ext cx="2670800" cy="1990581"/>
          </a:xfrm>
          <a:prstGeom prst="rect">
            <a:avLst/>
          </a:prstGeom>
        </p:spPr>
      </p:pic>
      <p:sp>
        <p:nvSpPr>
          <p:cNvPr id="7" name="スライド番号プレースホルダー 6"/>
          <p:cNvSpPr>
            <a:spLocks noGrp="1"/>
          </p:cNvSpPr>
          <p:nvPr>
            <p:ph type="sldNum" sz="quarter" idx="12"/>
          </p:nvPr>
        </p:nvSpPr>
        <p:spPr/>
        <p:txBody>
          <a:bodyPr/>
          <a:lstStyle/>
          <a:p>
            <a:fld id="{3A538D04-2026-CE44-84E3-CD54C82BE288}" type="slidenum">
              <a:rPr kumimoji="1" lang="ja-JP" altLang="en-US" smtClean="0"/>
              <a:t>10</a:t>
            </a:fld>
            <a:endParaRPr kumimoji="1" lang="ja-JP" altLang="en-US"/>
          </a:p>
        </p:txBody>
      </p:sp>
    </p:spTree>
    <p:extLst>
      <p:ext uri="{BB962C8B-B14F-4D97-AF65-F5344CB8AC3E}">
        <p14:creationId xmlns:p14="http://schemas.microsoft.com/office/powerpoint/2010/main" val="19101788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6445" y="394968"/>
            <a:ext cx="8860193" cy="723900"/>
          </a:xfrm>
        </p:spPr>
        <p:txBody>
          <a:bodyPr/>
          <a:lstStyle/>
          <a:p>
            <a:r>
              <a:rPr lang="en-US" altLang="ja-JP" sz="2400" dirty="0"/>
              <a:t>High methanogenic activity </a:t>
            </a:r>
            <a:r>
              <a:rPr lang="en-US" altLang="ja-JP" sz="2400" dirty="0" smtClean="0"/>
              <a:t>from brawn algae under </a:t>
            </a:r>
            <a:r>
              <a:rPr lang="en-US" altLang="ja-JP" sz="2400" dirty="0"/>
              <a:t>salinity </a:t>
            </a:r>
            <a:r>
              <a:rPr lang="en-US" altLang="ja-JP" sz="2400" dirty="0" smtClean="0"/>
              <a:t>condition </a:t>
            </a:r>
            <a:r>
              <a:rPr lang="en-US" altLang="ja-JP" sz="2400" dirty="0"/>
              <a:t>of marine microorganisms from tidal-flat in </a:t>
            </a:r>
            <a:r>
              <a:rPr lang="en-US" altLang="ja-JP" sz="2400" dirty="0" smtClean="0"/>
              <a:t>Japan</a:t>
            </a:r>
            <a:endParaRPr kumimoji="1" lang="ja-JP" altLang="en-US" sz="2400" dirty="0"/>
          </a:p>
        </p:txBody>
      </p:sp>
      <p:grpSp>
        <p:nvGrpSpPr>
          <p:cNvPr id="4" name="Group 943"/>
          <p:cNvGrpSpPr>
            <a:grpSpLocks/>
          </p:cNvGrpSpPr>
          <p:nvPr/>
        </p:nvGrpSpPr>
        <p:grpSpPr bwMode="auto">
          <a:xfrm>
            <a:off x="176446" y="1267700"/>
            <a:ext cx="8770937" cy="2114550"/>
            <a:chOff x="13404" y="2268"/>
            <a:chExt cx="5525" cy="1332"/>
          </a:xfrm>
        </p:grpSpPr>
        <p:sp>
          <p:nvSpPr>
            <p:cNvPr id="5" name="AutoShape 3"/>
            <p:cNvSpPr>
              <a:spLocks noChangeArrowheads="1"/>
            </p:cNvSpPr>
            <p:nvPr/>
          </p:nvSpPr>
          <p:spPr bwMode="auto">
            <a:xfrm>
              <a:off x="17201" y="2280"/>
              <a:ext cx="1728" cy="1318"/>
            </a:xfrm>
            <a:prstGeom prst="roundRect">
              <a:avLst>
                <a:gd name="adj" fmla="val 6037"/>
              </a:avLst>
            </a:prstGeom>
            <a:solidFill>
              <a:srgbClr val="FFCC99"/>
            </a:solidFill>
            <a:ln>
              <a:noFill/>
            </a:ln>
            <a:effectLst>
              <a:outerShdw blurRad="63500" dist="38099" dir="2700000" algn="ctr" rotWithShape="0">
                <a:srgbClr val="000000">
                  <a:alpha val="74997"/>
                </a:srgbClr>
              </a:outerShdw>
            </a:effectLst>
            <a:extLst>
              <a:ext uri="{91240B29-F687-4f45-9708-019B960494DF}">
                <a14:hiddenLine xmlns="" xmlns:a14="http://schemas.microsoft.com/office/drawing/2010/main" w="9525">
                  <a:solidFill>
                    <a:srgbClr val="000000"/>
                  </a:solidFill>
                  <a:round/>
                  <a:headEnd/>
                  <a:tailEnd/>
                </a14:hiddenLine>
              </a:ext>
            </a:extLst>
          </p:spPr>
          <p:txBody>
            <a:bodyPr wrap="none" anchor="ctr"/>
            <a:lstStyle/>
            <a:p>
              <a:pPr eaLnBrk="1" hangingPunct="1">
                <a:defRPr/>
              </a:pPr>
              <a:endParaRPr kumimoji="1" lang="ja-JP" altLang="en-US"/>
            </a:p>
          </p:txBody>
        </p:sp>
        <p:sp>
          <p:nvSpPr>
            <p:cNvPr id="6" name="AutoShape 4"/>
            <p:cNvSpPr>
              <a:spLocks noChangeArrowheads="1"/>
            </p:cNvSpPr>
            <p:nvPr/>
          </p:nvSpPr>
          <p:spPr bwMode="auto">
            <a:xfrm>
              <a:off x="15571" y="2279"/>
              <a:ext cx="1584" cy="1318"/>
            </a:xfrm>
            <a:prstGeom prst="roundRect">
              <a:avLst>
                <a:gd name="adj" fmla="val 7597"/>
              </a:avLst>
            </a:prstGeom>
            <a:solidFill>
              <a:srgbClr val="CCFFCC"/>
            </a:solidFill>
            <a:ln>
              <a:noFill/>
            </a:ln>
            <a:effectLst>
              <a:outerShdw blurRad="63500" dist="38099" dir="2700000" algn="ctr" rotWithShape="0">
                <a:srgbClr val="000000">
                  <a:alpha val="74997"/>
                </a:srgbClr>
              </a:outerShdw>
            </a:effectLst>
            <a:extLst>
              <a:ext uri="{91240B29-F687-4f45-9708-019B960494DF}">
                <a14:hiddenLine xmlns="" xmlns:a14="http://schemas.microsoft.com/office/drawing/2010/main" w="9525">
                  <a:solidFill>
                    <a:srgbClr val="000000"/>
                  </a:solidFill>
                  <a:round/>
                  <a:headEnd/>
                  <a:tailEnd/>
                </a14:hiddenLine>
              </a:ext>
            </a:extLst>
          </p:spPr>
          <p:txBody>
            <a:bodyPr wrap="none" anchor="ctr"/>
            <a:lstStyle/>
            <a:p>
              <a:pPr eaLnBrk="1" hangingPunct="1">
                <a:defRPr/>
              </a:pPr>
              <a:endParaRPr kumimoji="1" lang="ja-JP" altLang="en-US"/>
            </a:p>
          </p:txBody>
        </p:sp>
        <p:sp>
          <p:nvSpPr>
            <p:cNvPr id="7" name="AutoShape 5"/>
            <p:cNvSpPr>
              <a:spLocks noChangeArrowheads="1"/>
            </p:cNvSpPr>
            <p:nvPr/>
          </p:nvSpPr>
          <p:spPr bwMode="auto">
            <a:xfrm>
              <a:off x="13404" y="2282"/>
              <a:ext cx="2128" cy="1318"/>
            </a:xfrm>
            <a:prstGeom prst="roundRect">
              <a:avLst>
                <a:gd name="adj" fmla="val 7597"/>
              </a:avLst>
            </a:prstGeom>
            <a:solidFill>
              <a:srgbClr val="CCFFFF"/>
            </a:solidFill>
            <a:ln>
              <a:noFill/>
            </a:ln>
            <a:effectLst>
              <a:outerShdw blurRad="63500" dist="38099" dir="2700000" algn="ctr" rotWithShape="0">
                <a:srgbClr val="000000">
                  <a:alpha val="74997"/>
                </a:srgbClr>
              </a:outerShdw>
            </a:effectLst>
            <a:extLst>
              <a:ext uri="{91240B29-F687-4f45-9708-019B960494DF}">
                <a14:hiddenLine xmlns="" xmlns:a14="http://schemas.microsoft.com/office/drawing/2010/main" w="9525">
                  <a:solidFill>
                    <a:srgbClr val="000000"/>
                  </a:solidFill>
                  <a:round/>
                  <a:headEnd/>
                  <a:tailEnd/>
                </a14:hiddenLine>
              </a:ext>
            </a:extLst>
          </p:spPr>
          <p:txBody>
            <a:bodyPr wrap="none" anchor="ctr"/>
            <a:lstStyle/>
            <a:p>
              <a:pPr eaLnBrk="1" hangingPunct="1">
                <a:defRPr/>
              </a:pPr>
              <a:endParaRPr kumimoji="1" lang="ja-JP" altLang="en-US"/>
            </a:p>
          </p:txBody>
        </p:sp>
        <p:sp>
          <p:nvSpPr>
            <p:cNvPr id="8" name="Text Box 7"/>
            <p:cNvSpPr txBox="1">
              <a:spLocks noChangeArrowheads="1"/>
            </p:cNvSpPr>
            <p:nvPr/>
          </p:nvSpPr>
          <p:spPr bwMode="auto">
            <a:xfrm>
              <a:off x="15087" y="2816"/>
              <a:ext cx="960" cy="446"/>
            </a:xfrm>
            <a:prstGeom prst="rect">
              <a:avLst/>
            </a:prstGeom>
            <a:solidFill>
              <a:srgbClr val="FFFF99"/>
            </a:solidFill>
            <a:ln w="9525">
              <a:noFill/>
              <a:miter lim="800000"/>
              <a:headEnd/>
              <a:tailEnd/>
            </a:ln>
            <a:effectLst>
              <a:outerShdw blurRad="63500" dist="38099" dir="2700000" algn="ctr" rotWithShape="0">
                <a:srgbClr val="000000">
                  <a:alpha val="74998"/>
                </a:srgbClr>
              </a:outerShdw>
            </a:effec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altLang="ja-JP" sz="2000" b="1" dirty="0" smtClean="0"/>
                <a:t>Butyrate,</a:t>
              </a:r>
            </a:p>
            <a:p>
              <a:pPr algn="ctr" eaLnBrk="1" hangingPunct="1">
                <a:defRPr/>
              </a:pPr>
              <a:r>
                <a:rPr kumimoji="1" lang="en-US" altLang="ja-JP" sz="2000" b="1" dirty="0" smtClean="0"/>
                <a:t>Propionate</a:t>
              </a:r>
            </a:p>
          </p:txBody>
        </p:sp>
        <p:sp>
          <p:nvSpPr>
            <p:cNvPr id="9" name="Text Box 8"/>
            <p:cNvSpPr txBox="1">
              <a:spLocks noChangeArrowheads="1"/>
            </p:cNvSpPr>
            <p:nvPr/>
          </p:nvSpPr>
          <p:spPr bwMode="auto">
            <a:xfrm>
              <a:off x="16812" y="3278"/>
              <a:ext cx="694" cy="250"/>
            </a:xfrm>
            <a:prstGeom prst="rect">
              <a:avLst/>
            </a:prstGeom>
            <a:solidFill>
              <a:srgbClr val="FFFF99"/>
            </a:solidFill>
            <a:ln w="9525">
              <a:noFill/>
              <a:miter lim="800000"/>
              <a:headEnd/>
              <a:tailEnd/>
            </a:ln>
            <a:effectLst>
              <a:outerShdw blurRad="63500" dist="38099" dir="2700000" algn="ctr" rotWithShape="0">
                <a:srgbClr val="000000">
                  <a:alpha val="74998"/>
                </a:srgbClr>
              </a:outerShdw>
            </a:effec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kumimoji="1" lang="en-US" altLang="ja-JP" sz="2000" b="1" smtClean="0"/>
                <a:t>Acetate</a:t>
              </a:r>
            </a:p>
          </p:txBody>
        </p:sp>
        <p:sp>
          <p:nvSpPr>
            <p:cNvPr id="10" name="Text Box 9"/>
            <p:cNvSpPr txBox="1">
              <a:spLocks noChangeArrowheads="1"/>
            </p:cNvSpPr>
            <p:nvPr/>
          </p:nvSpPr>
          <p:spPr bwMode="auto">
            <a:xfrm>
              <a:off x="16991" y="2558"/>
              <a:ext cx="323" cy="252"/>
            </a:xfrm>
            <a:prstGeom prst="rect">
              <a:avLst/>
            </a:prstGeom>
            <a:solidFill>
              <a:srgbClr val="FFFF99"/>
            </a:solidFill>
            <a:ln w="9525">
              <a:noFill/>
              <a:miter lim="800000"/>
              <a:headEnd/>
              <a:tailEnd/>
            </a:ln>
            <a:effectLst>
              <a:outerShdw blurRad="63500" dist="38099" dir="2700000" algn="ctr" rotWithShape="0">
                <a:srgbClr val="000000">
                  <a:alpha val="74998"/>
                </a:srgbClr>
              </a:outerShdw>
            </a:effec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kumimoji="1" lang="en-US" altLang="ja-JP" sz="2000" b="1" smtClean="0"/>
                <a:t>H2</a:t>
              </a:r>
              <a:endParaRPr kumimoji="1" lang="en-US" altLang="ja-JP" sz="2000" b="1" dirty="0" smtClean="0">
                <a:solidFill>
                  <a:srgbClr val="FF0000"/>
                </a:solidFill>
              </a:endParaRPr>
            </a:p>
          </p:txBody>
        </p:sp>
        <p:sp>
          <p:nvSpPr>
            <p:cNvPr id="11" name="Text Box 10"/>
            <p:cNvSpPr txBox="1">
              <a:spLocks noChangeArrowheads="1"/>
            </p:cNvSpPr>
            <p:nvPr/>
          </p:nvSpPr>
          <p:spPr bwMode="auto">
            <a:xfrm>
              <a:off x="18078" y="2919"/>
              <a:ext cx="765" cy="250"/>
            </a:xfrm>
            <a:prstGeom prst="rect">
              <a:avLst/>
            </a:prstGeom>
            <a:solidFill>
              <a:srgbClr val="FFFF99"/>
            </a:solidFill>
            <a:ln w="9525">
              <a:noFill/>
              <a:miter lim="800000"/>
              <a:headEnd/>
              <a:tailEnd/>
            </a:ln>
            <a:effectLst>
              <a:outerShdw blurRad="63500" dist="38099" dir="2700000" algn="ctr" rotWithShape="0">
                <a:srgbClr val="000000">
                  <a:alpha val="74998"/>
                </a:srgbClr>
              </a:outerShdw>
            </a:effec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kumimoji="1" lang="en-US" altLang="ja-JP" sz="2000" b="1" smtClean="0"/>
                <a:t>Methane</a:t>
              </a:r>
            </a:p>
          </p:txBody>
        </p:sp>
        <p:sp>
          <p:nvSpPr>
            <p:cNvPr id="12" name="Text Box 11"/>
            <p:cNvSpPr txBox="1">
              <a:spLocks noChangeArrowheads="1"/>
            </p:cNvSpPr>
            <p:nvPr/>
          </p:nvSpPr>
          <p:spPr bwMode="auto">
            <a:xfrm>
              <a:off x="13464" y="2268"/>
              <a:ext cx="1822" cy="2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0"/>
                  <a:cs typeface="ＭＳ Ｐゴシック" charset="0"/>
                </a:defRPr>
              </a:lvl1pPr>
              <a:lvl2pPr marL="742950" indent="-285750">
                <a:defRPr kumimoji="1" sz="2400">
                  <a:solidFill>
                    <a:schemeClr val="tx1"/>
                  </a:solidFill>
                  <a:latin typeface="Arial" charset="0"/>
                  <a:ea typeface="ＭＳ Ｐゴシック" charset="0"/>
                </a:defRPr>
              </a:lvl2pPr>
              <a:lvl3pPr marL="1143000" indent="-228600">
                <a:defRPr kumimoji="1" sz="2400">
                  <a:solidFill>
                    <a:schemeClr val="tx1"/>
                  </a:solidFill>
                  <a:latin typeface="Arial" charset="0"/>
                  <a:ea typeface="ＭＳ Ｐゴシック" charset="0"/>
                </a:defRPr>
              </a:lvl3pPr>
              <a:lvl4pPr marL="1600200" indent="-228600">
                <a:defRPr kumimoji="1" sz="2400">
                  <a:solidFill>
                    <a:schemeClr val="tx1"/>
                  </a:solidFill>
                  <a:latin typeface="Arial" charset="0"/>
                  <a:ea typeface="ＭＳ Ｐゴシック" charset="0"/>
                </a:defRPr>
              </a:lvl4pPr>
              <a:lvl5pPr marL="2057400" indent="-228600">
                <a:defRPr kumimoji="1" sz="2400">
                  <a:solidFill>
                    <a:schemeClr val="tx1"/>
                  </a:solidFill>
                  <a:latin typeface="Arial" charset="0"/>
                  <a:ea typeface="ＭＳ Ｐゴシック" charset="0"/>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0"/>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0"/>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0"/>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0"/>
                </a:defRPr>
              </a:lvl9pPr>
            </a:lstStyle>
            <a:p>
              <a:pPr algn="ctr" eaLnBrk="1" hangingPunct="1"/>
              <a:r>
                <a:rPr lang="en-US" altLang="ja-JP" sz="1800" b="1"/>
                <a:t>Hydrolysis/acidogenesis</a:t>
              </a:r>
            </a:p>
          </p:txBody>
        </p:sp>
        <p:sp>
          <p:nvSpPr>
            <p:cNvPr id="13" name="Text Box 12"/>
            <p:cNvSpPr txBox="1">
              <a:spLocks noChangeArrowheads="1"/>
            </p:cNvSpPr>
            <p:nvPr/>
          </p:nvSpPr>
          <p:spPr bwMode="auto">
            <a:xfrm>
              <a:off x="15675" y="2268"/>
              <a:ext cx="1062" cy="2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0"/>
                  <a:cs typeface="ＭＳ Ｐゴシック" charset="0"/>
                </a:defRPr>
              </a:lvl1pPr>
              <a:lvl2pPr marL="742950" indent="-285750">
                <a:defRPr kumimoji="1" sz="2400">
                  <a:solidFill>
                    <a:schemeClr val="tx1"/>
                  </a:solidFill>
                  <a:latin typeface="Arial" charset="0"/>
                  <a:ea typeface="ＭＳ Ｐゴシック" charset="0"/>
                </a:defRPr>
              </a:lvl2pPr>
              <a:lvl3pPr marL="1143000" indent="-228600">
                <a:defRPr kumimoji="1" sz="2400">
                  <a:solidFill>
                    <a:schemeClr val="tx1"/>
                  </a:solidFill>
                  <a:latin typeface="Arial" charset="0"/>
                  <a:ea typeface="ＭＳ Ｐゴシック" charset="0"/>
                </a:defRPr>
              </a:lvl3pPr>
              <a:lvl4pPr marL="1600200" indent="-228600">
                <a:defRPr kumimoji="1" sz="2400">
                  <a:solidFill>
                    <a:schemeClr val="tx1"/>
                  </a:solidFill>
                  <a:latin typeface="Arial" charset="0"/>
                  <a:ea typeface="ＭＳ Ｐゴシック" charset="0"/>
                </a:defRPr>
              </a:lvl4pPr>
              <a:lvl5pPr marL="2057400" indent="-228600">
                <a:defRPr kumimoji="1" sz="2400">
                  <a:solidFill>
                    <a:schemeClr val="tx1"/>
                  </a:solidFill>
                  <a:latin typeface="Arial" charset="0"/>
                  <a:ea typeface="ＭＳ Ｐゴシック" charset="0"/>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0"/>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0"/>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0"/>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0"/>
                </a:defRPr>
              </a:lvl9pPr>
            </a:lstStyle>
            <a:p>
              <a:pPr eaLnBrk="1" hangingPunct="1"/>
              <a:r>
                <a:rPr lang="en-US" altLang="ja-JP" sz="1800" b="1"/>
                <a:t>Acetogenesis</a:t>
              </a:r>
            </a:p>
          </p:txBody>
        </p:sp>
        <p:sp>
          <p:nvSpPr>
            <p:cNvPr id="14" name="Text Box 13"/>
            <p:cNvSpPr txBox="1">
              <a:spLocks noChangeArrowheads="1"/>
            </p:cNvSpPr>
            <p:nvPr/>
          </p:nvSpPr>
          <p:spPr bwMode="auto">
            <a:xfrm>
              <a:off x="17253" y="2268"/>
              <a:ext cx="1256" cy="2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charset="0"/>
                  <a:ea typeface="ＭＳ Ｐゴシック" charset="0"/>
                  <a:cs typeface="ＭＳ Ｐゴシック" charset="0"/>
                </a:defRPr>
              </a:lvl1pPr>
              <a:lvl2pPr marL="742950" indent="-285750">
                <a:defRPr kumimoji="1" sz="2400">
                  <a:solidFill>
                    <a:schemeClr val="tx1"/>
                  </a:solidFill>
                  <a:latin typeface="Arial" charset="0"/>
                  <a:ea typeface="ＭＳ Ｐゴシック" charset="0"/>
                </a:defRPr>
              </a:lvl2pPr>
              <a:lvl3pPr marL="1143000" indent="-228600">
                <a:defRPr kumimoji="1" sz="2400">
                  <a:solidFill>
                    <a:schemeClr val="tx1"/>
                  </a:solidFill>
                  <a:latin typeface="Arial" charset="0"/>
                  <a:ea typeface="ＭＳ Ｐゴシック" charset="0"/>
                </a:defRPr>
              </a:lvl3pPr>
              <a:lvl4pPr marL="1600200" indent="-228600">
                <a:defRPr kumimoji="1" sz="2400">
                  <a:solidFill>
                    <a:schemeClr val="tx1"/>
                  </a:solidFill>
                  <a:latin typeface="Arial" charset="0"/>
                  <a:ea typeface="ＭＳ Ｐゴシック" charset="0"/>
                </a:defRPr>
              </a:lvl4pPr>
              <a:lvl5pPr marL="2057400" indent="-228600">
                <a:defRPr kumimoji="1" sz="2400">
                  <a:solidFill>
                    <a:schemeClr val="tx1"/>
                  </a:solidFill>
                  <a:latin typeface="Arial" charset="0"/>
                  <a:ea typeface="ＭＳ Ｐゴシック" charset="0"/>
                </a:defRPr>
              </a:lvl5pPr>
              <a:lvl6pPr marL="2514600" indent="-228600" eaLnBrk="0" fontAlgn="base" hangingPunct="0">
                <a:spcBef>
                  <a:spcPct val="0"/>
                </a:spcBef>
                <a:spcAft>
                  <a:spcPct val="0"/>
                </a:spcAft>
                <a:defRPr kumimoji="1" sz="2400">
                  <a:solidFill>
                    <a:schemeClr val="tx1"/>
                  </a:solidFill>
                  <a:latin typeface="Arial" charset="0"/>
                  <a:ea typeface="ＭＳ Ｐゴシック" charset="0"/>
                </a:defRPr>
              </a:lvl6pPr>
              <a:lvl7pPr marL="2971800" indent="-228600" eaLnBrk="0" fontAlgn="base" hangingPunct="0">
                <a:spcBef>
                  <a:spcPct val="0"/>
                </a:spcBef>
                <a:spcAft>
                  <a:spcPct val="0"/>
                </a:spcAft>
                <a:defRPr kumimoji="1" sz="2400">
                  <a:solidFill>
                    <a:schemeClr val="tx1"/>
                  </a:solidFill>
                  <a:latin typeface="Arial" charset="0"/>
                  <a:ea typeface="ＭＳ Ｐゴシック" charset="0"/>
                </a:defRPr>
              </a:lvl7pPr>
              <a:lvl8pPr marL="3429000" indent="-228600" eaLnBrk="0" fontAlgn="base" hangingPunct="0">
                <a:spcBef>
                  <a:spcPct val="0"/>
                </a:spcBef>
                <a:spcAft>
                  <a:spcPct val="0"/>
                </a:spcAft>
                <a:defRPr kumimoji="1" sz="2400">
                  <a:solidFill>
                    <a:schemeClr val="tx1"/>
                  </a:solidFill>
                  <a:latin typeface="Arial" charset="0"/>
                  <a:ea typeface="ＭＳ Ｐゴシック" charset="0"/>
                </a:defRPr>
              </a:lvl8pPr>
              <a:lvl9pPr marL="3886200" indent="-228600" eaLnBrk="0" fontAlgn="base" hangingPunct="0">
                <a:spcBef>
                  <a:spcPct val="0"/>
                </a:spcBef>
                <a:spcAft>
                  <a:spcPct val="0"/>
                </a:spcAft>
                <a:defRPr kumimoji="1" sz="2400">
                  <a:solidFill>
                    <a:schemeClr val="tx1"/>
                  </a:solidFill>
                  <a:latin typeface="Arial" charset="0"/>
                  <a:ea typeface="ＭＳ Ｐゴシック" charset="0"/>
                </a:defRPr>
              </a:lvl9pPr>
            </a:lstStyle>
            <a:p>
              <a:pPr eaLnBrk="1" hangingPunct="1"/>
              <a:r>
                <a:rPr lang="en-US" altLang="ja-JP" sz="1800" b="1"/>
                <a:t>Methanogenesis</a:t>
              </a:r>
            </a:p>
          </p:txBody>
        </p:sp>
        <p:cxnSp>
          <p:nvCxnSpPr>
            <p:cNvPr id="15" name="AutoShape 14"/>
            <p:cNvCxnSpPr>
              <a:cxnSpLocks noChangeShapeType="1"/>
              <a:stCxn id="23" idx="3"/>
              <a:endCxn id="8" idx="1"/>
            </p:cNvCxnSpPr>
            <p:nvPr/>
          </p:nvCxnSpPr>
          <p:spPr bwMode="auto">
            <a:xfrm>
              <a:off x="14520" y="3038"/>
              <a:ext cx="567" cy="1"/>
            </a:xfrm>
            <a:prstGeom prst="straightConnector1">
              <a:avLst/>
            </a:prstGeom>
            <a:noFill/>
            <a:ln w="101600">
              <a:solidFill>
                <a:srgbClr val="0000FF"/>
              </a:solidFill>
              <a:round/>
              <a:headEnd/>
              <a:tailEnd type="triangle" w="sm" len="med"/>
            </a:ln>
            <a:extLst>
              <a:ext uri="{909E8E84-426E-40dd-AFC4-6F175D3DCCD1}">
                <a14:hiddenFill xmlns="" xmlns:a14="http://schemas.microsoft.com/office/drawing/2010/main">
                  <a:noFill/>
                </a14:hiddenFill>
              </a:ext>
            </a:extLst>
          </p:spPr>
        </p:cxnSp>
        <p:cxnSp>
          <p:nvCxnSpPr>
            <p:cNvPr id="16" name="AutoShape 15"/>
            <p:cNvCxnSpPr>
              <a:cxnSpLocks noChangeShapeType="1"/>
              <a:stCxn id="8" idx="3"/>
              <a:endCxn id="10" idx="1"/>
            </p:cNvCxnSpPr>
            <p:nvPr/>
          </p:nvCxnSpPr>
          <p:spPr bwMode="auto">
            <a:xfrm flipV="1">
              <a:off x="16047" y="2684"/>
              <a:ext cx="944" cy="355"/>
            </a:xfrm>
            <a:prstGeom prst="straightConnector1">
              <a:avLst/>
            </a:prstGeom>
            <a:noFill/>
            <a:ln w="28575">
              <a:solidFill>
                <a:srgbClr val="0000FF"/>
              </a:solidFill>
              <a:round/>
              <a:headEnd/>
              <a:tailEnd type="triangle" w="sm" len="med"/>
            </a:ln>
            <a:extLst>
              <a:ext uri="{909E8E84-426E-40dd-AFC4-6F175D3DCCD1}">
                <a14:hiddenFill xmlns="" xmlns:a14="http://schemas.microsoft.com/office/drawing/2010/main">
                  <a:noFill/>
                </a14:hiddenFill>
              </a:ext>
            </a:extLst>
          </p:spPr>
        </p:cxnSp>
        <p:cxnSp>
          <p:nvCxnSpPr>
            <p:cNvPr id="17" name="AutoShape 16"/>
            <p:cNvCxnSpPr>
              <a:cxnSpLocks noChangeShapeType="1"/>
              <a:stCxn id="8" idx="3"/>
              <a:endCxn id="9" idx="1"/>
            </p:cNvCxnSpPr>
            <p:nvPr/>
          </p:nvCxnSpPr>
          <p:spPr bwMode="auto">
            <a:xfrm>
              <a:off x="16047" y="3039"/>
              <a:ext cx="765" cy="364"/>
            </a:xfrm>
            <a:prstGeom prst="straightConnector1">
              <a:avLst/>
            </a:prstGeom>
            <a:noFill/>
            <a:ln w="76200">
              <a:solidFill>
                <a:srgbClr val="0000FF"/>
              </a:solidFill>
              <a:round/>
              <a:headEnd/>
              <a:tailEnd type="triangle" w="sm" len="med"/>
            </a:ln>
            <a:extLst>
              <a:ext uri="{909E8E84-426E-40dd-AFC4-6F175D3DCCD1}">
                <a14:hiddenFill xmlns="" xmlns:a14="http://schemas.microsoft.com/office/drawing/2010/main">
                  <a:noFill/>
                </a14:hiddenFill>
              </a:ext>
            </a:extLst>
          </p:spPr>
        </p:cxnSp>
        <p:cxnSp>
          <p:nvCxnSpPr>
            <p:cNvPr id="18" name="AutoShape 17"/>
            <p:cNvCxnSpPr>
              <a:cxnSpLocks noChangeShapeType="1"/>
              <a:stCxn id="10" idx="3"/>
              <a:endCxn id="11" idx="1"/>
            </p:cNvCxnSpPr>
            <p:nvPr/>
          </p:nvCxnSpPr>
          <p:spPr bwMode="auto">
            <a:xfrm>
              <a:off x="17314" y="2684"/>
              <a:ext cx="764" cy="360"/>
            </a:xfrm>
            <a:prstGeom prst="straightConnector1">
              <a:avLst/>
            </a:prstGeom>
            <a:noFill/>
            <a:ln w="28575">
              <a:solidFill>
                <a:srgbClr val="0000FF"/>
              </a:solidFill>
              <a:round/>
              <a:headEnd/>
              <a:tailEnd type="triangle" w="sm" len="med"/>
            </a:ln>
            <a:extLst>
              <a:ext uri="{909E8E84-426E-40dd-AFC4-6F175D3DCCD1}">
                <a14:hiddenFill xmlns="" xmlns:a14="http://schemas.microsoft.com/office/drawing/2010/main">
                  <a:noFill/>
                </a14:hiddenFill>
              </a:ext>
            </a:extLst>
          </p:spPr>
        </p:cxnSp>
        <p:cxnSp>
          <p:nvCxnSpPr>
            <p:cNvPr id="19" name="AutoShape 18"/>
            <p:cNvCxnSpPr>
              <a:cxnSpLocks noChangeShapeType="1"/>
              <a:stCxn id="9" idx="3"/>
              <a:endCxn id="11" idx="1"/>
            </p:cNvCxnSpPr>
            <p:nvPr/>
          </p:nvCxnSpPr>
          <p:spPr bwMode="auto">
            <a:xfrm flipV="1">
              <a:off x="17506" y="3044"/>
              <a:ext cx="572" cy="359"/>
            </a:xfrm>
            <a:prstGeom prst="straightConnector1">
              <a:avLst/>
            </a:prstGeom>
            <a:noFill/>
            <a:ln w="88900">
              <a:solidFill>
                <a:srgbClr val="0000FF"/>
              </a:solidFill>
              <a:round/>
              <a:headEnd/>
              <a:tailEnd type="triangle" w="sm" len="med"/>
            </a:ln>
            <a:extLst>
              <a:ext uri="{909E8E84-426E-40dd-AFC4-6F175D3DCCD1}">
                <a14:hiddenFill xmlns="" xmlns:a14="http://schemas.microsoft.com/office/drawing/2010/main">
                  <a:noFill/>
                </a14:hiddenFill>
              </a:ext>
            </a:extLst>
          </p:spPr>
        </p:cxnSp>
        <p:sp>
          <p:nvSpPr>
            <p:cNvPr id="20" name="Freeform 19"/>
            <p:cNvSpPr>
              <a:spLocks/>
            </p:cNvSpPr>
            <p:nvPr/>
          </p:nvSpPr>
          <p:spPr bwMode="auto">
            <a:xfrm>
              <a:off x="14544" y="2616"/>
              <a:ext cx="2447" cy="288"/>
            </a:xfrm>
            <a:custGeom>
              <a:avLst/>
              <a:gdLst>
                <a:gd name="T0" fmla="*/ 0 w 2352"/>
                <a:gd name="T1" fmla="*/ 3471863 h 192"/>
                <a:gd name="T2" fmla="*/ 378342 w 2352"/>
                <a:gd name="T3" fmla="*/ 0 h 192"/>
                <a:gd name="T4" fmla="*/ 2648393 w 2352"/>
                <a:gd name="T5" fmla="*/ 0 h 192"/>
                <a:gd name="T6" fmla="*/ 0 60000 65536"/>
                <a:gd name="T7" fmla="*/ 0 60000 65536"/>
                <a:gd name="T8" fmla="*/ 0 60000 65536"/>
                <a:gd name="T9" fmla="*/ 0 w 2352"/>
                <a:gd name="T10" fmla="*/ 0 h 192"/>
                <a:gd name="T11" fmla="*/ 2352 w 2352"/>
                <a:gd name="T12" fmla="*/ 192 h 192"/>
              </a:gdLst>
              <a:ahLst/>
              <a:cxnLst>
                <a:cxn ang="T6">
                  <a:pos x="T0" y="T1"/>
                </a:cxn>
                <a:cxn ang="T7">
                  <a:pos x="T2" y="T3"/>
                </a:cxn>
                <a:cxn ang="T8">
                  <a:pos x="T4" y="T5"/>
                </a:cxn>
              </a:cxnLst>
              <a:rect l="T9" t="T10" r="T11" b="T12"/>
              <a:pathLst>
                <a:path w="2352" h="192">
                  <a:moveTo>
                    <a:pt x="0" y="192"/>
                  </a:moveTo>
                  <a:lnTo>
                    <a:pt x="336" y="0"/>
                  </a:lnTo>
                  <a:lnTo>
                    <a:pt x="2352" y="0"/>
                  </a:lnTo>
                </a:path>
              </a:pathLst>
            </a:custGeom>
            <a:noFill/>
            <a:ln w="25400">
              <a:solidFill>
                <a:srgbClr val="0000FF"/>
              </a:solidFill>
              <a:round/>
              <a:headEnd/>
              <a:tailEnd type="triangle" w="sm" len="med"/>
            </a:ln>
            <a:extLst>
              <a:ext uri="{909E8E84-426E-40dd-AFC4-6F175D3DCCD1}">
                <a14:hiddenFill xmlns="" xmlns:a14="http://schemas.microsoft.com/office/drawing/2010/main">
                  <a:solidFill>
                    <a:srgbClr val="FFFFFF"/>
                  </a:solidFill>
                </a14:hiddenFill>
              </a:ext>
            </a:extLst>
          </p:spPr>
          <p:txBody>
            <a:bodyPr wrap="none" anchor="ctr"/>
            <a:lstStyle/>
            <a:p>
              <a:endParaRPr lang="ja-JP" altLang="en-US"/>
            </a:p>
          </p:txBody>
        </p:sp>
        <p:sp>
          <p:nvSpPr>
            <p:cNvPr id="21" name="Freeform 20"/>
            <p:cNvSpPr>
              <a:spLocks/>
            </p:cNvSpPr>
            <p:nvPr/>
          </p:nvSpPr>
          <p:spPr bwMode="auto">
            <a:xfrm flipV="1">
              <a:off x="14544" y="3144"/>
              <a:ext cx="2275" cy="336"/>
            </a:xfrm>
            <a:custGeom>
              <a:avLst/>
              <a:gdLst>
                <a:gd name="T0" fmla="*/ 0 w 2352"/>
                <a:gd name="T1" fmla="*/ 8754744 h 192"/>
                <a:gd name="T2" fmla="*/ 423970 w 2352"/>
                <a:gd name="T3" fmla="*/ 0 h 192"/>
                <a:gd name="T4" fmla="*/ 2967790 w 2352"/>
                <a:gd name="T5" fmla="*/ 0 h 192"/>
                <a:gd name="T6" fmla="*/ 0 60000 65536"/>
                <a:gd name="T7" fmla="*/ 0 60000 65536"/>
                <a:gd name="T8" fmla="*/ 0 60000 65536"/>
                <a:gd name="T9" fmla="*/ 0 w 2352"/>
                <a:gd name="T10" fmla="*/ 0 h 192"/>
                <a:gd name="T11" fmla="*/ 2352 w 2352"/>
                <a:gd name="T12" fmla="*/ 192 h 192"/>
              </a:gdLst>
              <a:ahLst/>
              <a:cxnLst>
                <a:cxn ang="T6">
                  <a:pos x="T0" y="T1"/>
                </a:cxn>
                <a:cxn ang="T7">
                  <a:pos x="T2" y="T3"/>
                </a:cxn>
                <a:cxn ang="T8">
                  <a:pos x="T4" y="T5"/>
                </a:cxn>
              </a:cxnLst>
              <a:rect l="T9" t="T10" r="T11" b="T12"/>
              <a:pathLst>
                <a:path w="2352" h="192">
                  <a:moveTo>
                    <a:pt x="0" y="192"/>
                  </a:moveTo>
                  <a:lnTo>
                    <a:pt x="336" y="0"/>
                  </a:lnTo>
                  <a:lnTo>
                    <a:pt x="2352" y="0"/>
                  </a:lnTo>
                </a:path>
              </a:pathLst>
            </a:custGeom>
            <a:noFill/>
            <a:ln w="50800">
              <a:solidFill>
                <a:srgbClr val="0000FF"/>
              </a:solidFill>
              <a:round/>
              <a:headEnd/>
              <a:tailEnd type="triangle" w="sm" len="med"/>
            </a:ln>
            <a:extLst>
              <a:ext uri="{909E8E84-426E-40dd-AFC4-6F175D3DCCD1}">
                <a14:hiddenFill xmlns="" xmlns:a14="http://schemas.microsoft.com/office/drawing/2010/main">
                  <a:solidFill>
                    <a:srgbClr val="FFFFFF"/>
                  </a:solidFill>
                </a14:hiddenFill>
              </a:ext>
            </a:extLst>
          </p:spPr>
          <p:txBody>
            <a:bodyPr rot="10800000" wrap="none" anchor="ctr"/>
            <a:lstStyle/>
            <a:p>
              <a:endParaRPr lang="ja-JP" altLang="en-US"/>
            </a:p>
          </p:txBody>
        </p:sp>
        <p:cxnSp>
          <p:nvCxnSpPr>
            <p:cNvPr id="22" name="AutoShape 21"/>
            <p:cNvCxnSpPr>
              <a:cxnSpLocks noChangeShapeType="1"/>
            </p:cNvCxnSpPr>
            <p:nvPr/>
          </p:nvCxnSpPr>
          <p:spPr bwMode="auto">
            <a:xfrm>
              <a:off x="17178" y="2808"/>
              <a:ext cx="3" cy="470"/>
            </a:xfrm>
            <a:prstGeom prst="straightConnector1">
              <a:avLst/>
            </a:prstGeom>
            <a:noFill/>
            <a:ln w="19050">
              <a:solidFill>
                <a:srgbClr val="0000FF"/>
              </a:solidFill>
              <a:round/>
              <a:headEnd type="triangle" w="sm" len="med"/>
              <a:tailEnd type="triangle" w="sm" len="med"/>
            </a:ln>
            <a:extLst>
              <a:ext uri="{909E8E84-426E-40dd-AFC4-6F175D3DCCD1}">
                <a14:hiddenFill xmlns="" xmlns:a14="http://schemas.microsoft.com/office/drawing/2010/main">
                  <a:noFill/>
                </a14:hiddenFill>
              </a:ext>
            </a:extLst>
          </p:spPr>
        </p:cxnSp>
        <p:sp>
          <p:nvSpPr>
            <p:cNvPr id="23" name="Text Box 6"/>
            <p:cNvSpPr txBox="1">
              <a:spLocks noChangeArrowheads="1"/>
            </p:cNvSpPr>
            <p:nvPr/>
          </p:nvSpPr>
          <p:spPr bwMode="auto">
            <a:xfrm>
              <a:off x="13649" y="2795"/>
              <a:ext cx="871" cy="485"/>
            </a:xfrm>
            <a:prstGeom prst="rect">
              <a:avLst/>
            </a:prstGeom>
            <a:solidFill>
              <a:srgbClr val="FFFF99"/>
            </a:solidFill>
            <a:ln>
              <a:noFill/>
            </a:ln>
            <a:effectLst>
              <a:outerShdw blurRad="63500" dist="38099" dir="2700000" algn="ctr" rotWithShape="0">
                <a:srgbClr val="000000">
                  <a:alpha val="74997"/>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kumimoji="1" lang="en-US" altLang="ja-JP" sz="2000" b="1" dirty="0" smtClean="0"/>
                <a:t>Seaweed</a:t>
              </a:r>
            </a:p>
            <a:p>
              <a:pPr algn="ctr">
                <a:defRPr/>
              </a:pPr>
              <a:r>
                <a:rPr lang="ja-JP" altLang="en-US" sz="1200" b="1" dirty="0" smtClean="0"/>
                <a:t>（</a:t>
              </a:r>
              <a:r>
                <a:rPr lang="en-US" altLang="ja-JP" sz="1200" b="1" i="1" dirty="0" err="1" smtClean="0"/>
                <a:t>Laminaria</a:t>
              </a:r>
              <a:endParaRPr lang="en-US" altLang="ja-JP" sz="1200" b="1" i="1" dirty="0" smtClean="0"/>
            </a:p>
            <a:p>
              <a:pPr algn="ctr">
                <a:defRPr/>
              </a:pPr>
              <a:r>
                <a:rPr lang="en-US" altLang="ja-JP" sz="1200" b="1" i="1" dirty="0" smtClean="0"/>
                <a:t>Japonica</a:t>
              </a:r>
              <a:r>
                <a:rPr lang="ja-JP" altLang="en-US" sz="1200" b="1" dirty="0" smtClean="0"/>
                <a:t>）</a:t>
              </a:r>
              <a:endParaRPr kumimoji="1" lang="en-US" altLang="ja-JP" sz="1200" b="1" dirty="0" smtClean="0"/>
            </a:p>
          </p:txBody>
        </p:sp>
      </p:grpSp>
      <p:sp>
        <p:nvSpPr>
          <p:cNvPr id="25" name="正方形/長方形 23"/>
          <p:cNvSpPr>
            <a:spLocks noChangeArrowheads="1"/>
          </p:cNvSpPr>
          <p:nvPr/>
        </p:nvSpPr>
        <p:spPr bwMode="auto">
          <a:xfrm>
            <a:off x="5597758" y="6426216"/>
            <a:ext cx="3355766" cy="2539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s-ES_tradnl" altLang="ja-JP" sz="1050" dirty="0">
                <a:solidFill>
                  <a:srgbClr val="000000"/>
                </a:solidFill>
              </a:rPr>
              <a:t>T. Miura, et al.; </a:t>
            </a:r>
            <a:r>
              <a:rPr lang="es-ES_tradnl" altLang="ja-JP" sz="1050" dirty="0" err="1">
                <a:solidFill>
                  <a:srgbClr val="000000"/>
                </a:solidFill>
              </a:rPr>
              <a:t>Biores</a:t>
            </a:r>
            <a:r>
              <a:rPr lang="es-ES_tradnl" altLang="ja-JP" sz="1050" dirty="0">
                <a:solidFill>
                  <a:srgbClr val="000000"/>
                </a:solidFill>
              </a:rPr>
              <a:t>. </a:t>
            </a:r>
            <a:r>
              <a:rPr lang="es-ES_tradnl" altLang="ja-JP" sz="1050" dirty="0" err="1">
                <a:solidFill>
                  <a:srgbClr val="000000"/>
                </a:solidFill>
              </a:rPr>
              <a:t>Technol</a:t>
            </a:r>
            <a:r>
              <a:rPr lang="es-ES_tradnl" altLang="ja-JP" sz="1050" dirty="0">
                <a:solidFill>
                  <a:srgbClr val="000000"/>
                </a:solidFill>
              </a:rPr>
              <a:t>. 169, 362-366  (2014)</a:t>
            </a:r>
            <a:endParaRPr lang="ja-JP" altLang="en-US" sz="1050" dirty="0">
              <a:solidFill>
                <a:srgbClr val="000000"/>
              </a:solidFill>
            </a:endParaRPr>
          </a:p>
        </p:txBody>
      </p:sp>
      <p:sp>
        <p:nvSpPr>
          <p:cNvPr id="3" name="日付プレースホルダー 2"/>
          <p:cNvSpPr>
            <a:spLocks noGrp="1"/>
          </p:cNvSpPr>
          <p:nvPr>
            <p:ph type="dt" sz="half" idx="10"/>
          </p:nvPr>
        </p:nvSpPr>
        <p:spPr/>
        <p:txBody>
          <a:bodyPr/>
          <a:lstStyle/>
          <a:p>
            <a:r>
              <a:rPr kumimoji="1" lang="en-US" altLang="ja-JP" smtClean="0"/>
              <a:t>2016/10/20-21</a:t>
            </a:r>
            <a:endParaRPr kumimoji="1" lang="ja-JP" altLang="en-US"/>
          </a:p>
        </p:txBody>
      </p:sp>
      <p:sp>
        <p:nvSpPr>
          <p:cNvPr id="26" name="フッター プレースホルダー 25"/>
          <p:cNvSpPr>
            <a:spLocks noGrp="1"/>
          </p:cNvSpPr>
          <p:nvPr>
            <p:ph type="ftr" sz="quarter" idx="11"/>
          </p:nvPr>
        </p:nvSpPr>
        <p:spPr/>
        <p:txBody>
          <a:bodyPr/>
          <a:lstStyle/>
          <a:p>
            <a:r>
              <a:rPr kumimoji="1" lang="en-US" altLang="ja-JP" smtClean="0"/>
              <a:t>Bioprocess 2016</a:t>
            </a:r>
            <a:endParaRPr kumimoji="1" lang="ja-JP" altLang="en-US"/>
          </a:p>
        </p:txBody>
      </p:sp>
      <p:sp>
        <p:nvSpPr>
          <p:cNvPr id="27" name="スライド番号プレースホルダー 26"/>
          <p:cNvSpPr>
            <a:spLocks noGrp="1"/>
          </p:cNvSpPr>
          <p:nvPr>
            <p:ph type="sldNum" sz="quarter" idx="12"/>
          </p:nvPr>
        </p:nvSpPr>
        <p:spPr/>
        <p:txBody>
          <a:bodyPr/>
          <a:lstStyle/>
          <a:p>
            <a:fld id="{3A538D04-2026-CE44-84E3-CD54C82BE288}" type="slidenum">
              <a:rPr kumimoji="1" lang="ja-JP" altLang="en-US" smtClean="0"/>
              <a:t>11</a:t>
            </a:fld>
            <a:endParaRPr kumimoji="1" lang="ja-JP" altLang="en-US"/>
          </a:p>
        </p:txBody>
      </p:sp>
      <p:graphicFrame>
        <p:nvGraphicFramePr>
          <p:cNvPr id="28" name="表 27"/>
          <p:cNvGraphicFramePr>
            <a:graphicFrameLocks noGrp="1"/>
          </p:cNvGraphicFramePr>
          <p:nvPr>
            <p:extLst>
              <p:ext uri="{D42A27DB-BD31-4B8C-83A1-F6EECF244321}">
                <p14:modId xmlns:p14="http://schemas.microsoft.com/office/powerpoint/2010/main" val="1433505247"/>
              </p:ext>
            </p:extLst>
          </p:nvPr>
        </p:nvGraphicFramePr>
        <p:xfrm>
          <a:off x="176446" y="3419847"/>
          <a:ext cx="8677214" cy="2918316"/>
        </p:xfrm>
        <a:graphic>
          <a:graphicData uri="http://schemas.openxmlformats.org/drawingml/2006/table">
            <a:tbl>
              <a:tblPr firstRow="1" bandRow="1">
                <a:tableStyleId>{5C22544A-7EE6-4342-B048-85BDC9FD1C3A}</a:tableStyleId>
              </a:tblPr>
              <a:tblGrid>
                <a:gridCol w="1296754"/>
                <a:gridCol w="609600"/>
                <a:gridCol w="1461564"/>
                <a:gridCol w="1590490"/>
                <a:gridCol w="1127068"/>
                <a:gridCol w="1352136"/>
                <a:gridCol w="1239602"/>
              </a:tblGrid>
              <a:tr h="382068">
                <a:tc rowSpan="3">
                  <a:txBody>
                    <a:bodyPr/>
                    <a:lstStyle/>
                    <a:p>
                      <a:pPr algn="ctr">
                        <a:spcAft>
                          <a:spcPts val="0"/>
                        </a:spcAft>
                      </a:pPr>
                      <a:r>
                        <a:rPr lang="en-US" sz="1600" kern="100" dirty="0">
                          <a:effectLst/>
                          <a:latin typeface="+mj-lt"/>
                          <a:ea typeface="Times New Roman"/>
                          <a:cs typeface="Times New Roman"/>
                        </a:rPr>
                        <a:t>Microbial source</a:t>
                      </a:r>
                      <a:endParaRPr lang="ja-JP" sz="1600" kern="100" dirty="0">
                        <a:effectLst/>
                        <a:latin typeface="+mj-lt"/>
                        <a:ea typeface="MS Mincho"/>
                        <a:cs typeface="Times New Roman"/>
                      </a:endParaRPr>
                    </a:p>
                  </a:txBody>
                  <a:tcPr marL="68580" marR="68580" marT="0" marB="0" anchor="ctr">
                    <a:solidFill>
                      <a:schemeClr val="accent4">
                        <a:lumMod val="75000"/>
                      </a:schemeClr>
                    </a:solidFill>
                  </a:tcPr>
                </a:tc>
                <a:tc rowSpan="3">
                  <a:txBody>
                    <a:bodyPr/>
                    <a:lstStyle/>
                    <a:p>
                      <a:pPr algn="ctr">
                        <a:spcAft>
                          <a:spcPts val="0"/>
                        </a:spcAft>
                      </a:pPr>
                      <a:r>
                        <a:rPr lang="en-US" sz="1600" kern="100" dirty="0" err="1">
                          <a:effectLst/>
                          <a:latin typeface="+mj-lt"/>
                          <a:ea typeface="Times New Roman"/>
                          <a:cs typeface="Times New Roman"/>
                        </a:rPr>
                        <a:t>NaCl</a:t>
                      </a:r>
                      <a:endParaRPr lang="ja-JP" sz="1600" kern="100" dirty="0">
                        <a:effectLst/>
                        <a:latin typeface="+mj-lt"/>
                        <a:ea typeface="MS Mincho"/>
                        <a:cs typeface="Times New Roman"/>
                      </a:endParaRPr>
                    </a:p>
                  </a:txBody>
                  <a:tcPr marL="68580" marR="68580" marT="0" marB="0" anchor="ctr">
                    <a:solidFill>
                      <a:schemeClr val="accent4">
                        <a:lumMod val="75000"/>
                      </a:schemeClr>
                    </a:solidFill>
                  </a:tcPr>
                </a:tc>
                <a:tc gridSpan="5">
                  <a:txBody>
                    <a:bodyPr/>
                    <a:lstStyle/>
                    <a:p>
                      <a:pPr algn="ctr">
                        <a:spcAft>
                          <a:spcPts val="0"/>
                        </a:spcAft>
                      </a:pPr>
                      <a:r>
                        <a:rPr lang="en-US" sz="1600" kern="100" dirty="0">
                          <a:effectLst/>
                          <a:latin typeface="+mj-lt"/>
                          <a:ea typeface="Times New Roman"/>
                          <a:cs typeface="Times New Roman"/>
                        </a:rPr>
                        <a:t>Conversion activity (mg-COD/g-</a:t>
                      </a:r>
                      <a:r>
                        <a:rPr lang="en-US" sz="1600" kern="100" dirty="0" smtClean="0">
                          <a:effectLst/>
                          <a:latin typeface="+mj-lt"/>
                          <a:ea typeface="Times New Roman"/>
                          <a:cs typeface="Times New Roman"/>
                        </a:rPr>
                        <a:t>VS in sediment/</a:t>
                      </a:r>
                      <a:r>
                        <a:rPr lang="en-US" sz="1600" kern="100" dirty="0">
                          <a:effectLst/>
                          <a:latin typeface="+mj-lt"/>
                          <a:ea typeface="Times New Roman"/>
                          <a:cs typeface="Times New Roman"/>
                        </a:rPr>
                        <a:t>d)</a:t>
                      </a:r>
                      <a:endParaRPr lang="ja-JP" sz="1600" kern="100" dirty="0">
                        <a:effectLst/>
                        <a:latin typeface="+mj-lt"/>
                        <a:ea typeface="MS Mincho"/>
                        <a:cs typeface="Times New Roman"/>
                      </a:endParaRPr>
                    </a:p>
                  </a:txBody>
                  <a:tcPr marL="68580" marR="68580" marT="0" marB="0">
                    <a:solidFill>
                      <a:srgbClr val="306000"/>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382068">
                <a:tc vMerge="1">
                  <a:txBody>
                    <a:bodyPr/>
                    <a:lstStyle/>
                    <a:p>
                      <a:endParaRPr kumimoji="1" lang="ja-JP" altLang="en-US"/>
                    </a:p>
                  </a:txBody>
                  <a:tcPr/>
                </a:tc>
                <a:tc vMerge="1">
                  <a:txBody>
                    <a:bodyPr/>
                    <a:lstStyle/>
                    <a:p>
                      <a:endParaRPr kumimoji="1" lang="ja-JP" altLang="en-US"/>
                    </a:p>
                  </a:txBody>
                  <a:tcPr/>
                </a:tc>
                <a:tc rowSpan="2">
                  <a:txBody>
                    <a:bodyPr/>
                    <a:lstStyle/>
                    <a:p>
                      <a:pPr algn="ctr">
                        <a:spcAft>
                          <a:spcPts val="0"/>
                        </a:spcAft>
                      </a:pPr>
                      <a:r>
                        <a:rPr lang="en-US" sz="1600" kern="100" dirty="0">
                          <a:effectLst/>
                          <a:latin typeface="+mj-lt"/>
                          <a:ea typeface="Times New Roman"/>
                          <a:cs typeface="Times New Roman"/>
                        </a:rPr>
                        <a:t>Hydrolysis/</a:t>
                      </a:r>
                      <a:endParaRPr lang="ja-JP" sz="1600" kern="100" dirty="0">
                        <a:effectLst/>
                        <a:latin typeface="+mj-lt"/>
                        <a:ea typeface="MS Mincho"/>
                        <a:cs typeface="Times New Roman"/>
                      </a:endParaRPr>
                    </a:p>
                    <a:p>
                      <a:pPr algn="ctr">
                        <a:spcAft>
                          <a:spcPts val="0"/>
                        </a:spcAft>
                      </a:pPr>
                      <a:r>
                        <a:rPr lang="en-US" sz="1600" kern="100" dirty="0">
                          <a:effectLst/>
                          <a:latin typeface="+mj-lt"/>
                          <a:ea typeface="Times New Roman"/>
                          <a:cs typeface="Times New Roman"/>
                        </a:rPr>
                        <a:t>acidogenesis</a:t>
                      </a:r>
                      <a:endParaRPr lang="ja-JP" sz="1600" kern="100" dirty="0">
                        <a:effectLst/>
                        <a:latin typeface="+mj-lt"/>
                        <a:ea typeface="MS Mincho"/>
                        <a:cs typeface="Times New Roman"/>
                      </a:endParaRPr>
                    </a:p>
                  </a:txBody>
                  <a:tcPr marL="68580" marR="68580" marT="0" marB="0" anchor="ctr">
                    <a:solidFill>
                      <a:srgbClr val="CEFFFF"/>
                    </a:solidFill>
                  </a:tcPr>
                </a:tc>
                <a:tc gridSpan="2">
                  <a:txBody>
                    <a:bodyPr/>
                    <a:lstStyle/>
                    <a:p>
                      <a:pPr algn="ctr">
                        <a:spcAft>
                          <a:spcPts val="0"/>
                        </a:spcAft>
                      </a:pPr>
                      <a:r>
                        <a:rPr lang="en-US" sz="1600" kern="100" dirty="0">
                          <a:effectLst/>
                          <a:latin typeface="+mj-lt"/>
                          <a:ea typeface="Times New Roman"/>
                          <a:cs typeface="Times New Roman"/>
                        </a:rPr>
                        <a:t>Acetogenesis</a:t>
                      </a:r>
                      <a:endParaRPr lang="ja-JP" sz="1600" kern="100" dirty="0">
                        <a:effectLst/>
                        <a:latin typeface="+mj-lt"/>
                        <a:ea typeface="MS Mincho"/>
                        <a:cs typeface="Times New Roman"/>
                      </a:endParaRPr>
                    </a:p>
                  </a:txBody>
                  <a:tcPr marL="68580" marR="68580" marT="0" marB="0" anchor="ctr">
                    <a:solidFill>
                      <a:srgbClr val="CDFECE"/>
                    </a:solidFill>
                  </a:tcPr>
                </a:tc>
                <a:tc hMerge="1">
                  <a:txBody>
                    <a:bodyPr/>
                    <a:lstStyle/>
                    <a:p>
                      <a:endParaRPr kumimoji="1" lang="ja-JP" altLang="en-US"/>
                    </a:p>
                  </a:txBody>
                  <a:tcPr/>
                </a:tc>
                <a:tc gridSpan="2">
                  <a:txBody>
                    <a:bodyPr/>
                    <a:lstStyle/>
                    <a:p>
                      <a:pPr algn="ctr">
                        <a:spcAft>
                          <a:spcPts val="0"/>
                        </a:spcAft>
                      </a:pPr>
                      <a:r>
                        <a:rPr lang="en-US" sz="1600" kern="100" dirty="0">
                          <a:effectLst/>
                          <a:latin typeface="+mj-lt"/>
                          <a:ea typeface="Times New Roman"/>
                          <a:cs typeface="Times New Roman"/>
                        </a:rPr>
                        <a:t>Methanogenesis</a:t>
                      </a:r>
                      <a:endParaRPr lang="ja-JP" sz="1600" kern="100" dirty="0">
                        <a:effectLst/>
                        <a:latin typeface="+mj-lt"/>
                        <a:ea typeface="MS Mincho"/>
                        <a:cs typeface="Times New Roman"/>
                      </a:endParaRPr>
                    </a:p>
                  </a:txBody>
                  <a:tcPr marL="68580" marR="68580" marT="0" marB="0" anchor="ctr">
                    <a:solidFill>
                      <a:srgbClr val="FDCB9C"/>
                    </a:solidFill>
                  </a:tcPr>
                </a:tc>
                <a:tc hMerge="1">
                  <a:txBody>
                    <a:bodyPr/>
                    <a:lstStyle/>
                    <a:p>
                      <a:endParaRPr kumimoji="1" lang="ja-JP" altLang="en-US"/>
                    </a:p>
                  </a:txBody>
                  <a:tcPr/>
                </a:tc>
              </a:tr>
              <a:tr h="242975">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a:spcAft>
                          <a:spcPts val="0"/>
                        </a:spcAft>
                      </a:pPr>
                      <a:r>
                        <a:rPr lang="en-US" sz="1600" kern="100" dirty="0">
                          <a:effectLst/>
                          <a:latin typeface="+mj-lt"/>
                          <a:ea typeface="Times New Roman"/>
                          <a:cs typeface="Times New Roman"/>
                        </a:rPr>
                        <a:t>Propionate</a:t>
                      </a:r>
                      <a:endParaRPr lang="ja-JP" sz="1600" kern="100" dirty="0">
                        <a:effectLst/>
                        <a:latin typeface="+mj-lt"/>
                        <a:ea typeface="MS Mincho"/>
                        <a:cs typeface="Times New Roman"/>
                      </a:endParaRPr>
                    </a:p>
                  </a:txBody>
                  <a:tcPr marL="68580" marR="68580" marT="0" marB="0" anchor="ctr">
                    <a:solidFill>
                      <a:srgbClr val="CDFECE"/>
                    </a:solidFill>
                  </a:tcPr>
                </a:tc>
                <a:tc>
                  <a:txBody>
                    <a:bodyPr/>
                    <a:lstStyle/>
                    <a:p>
                      <a:pPr algn="ctr">
                        <a:spcAft>
                          <a:spcPts val="0"/>
                        </a:spcAft>
                      </a:pPr>
                      <a:r>
                        <a:rPr lang="en-US" sz="1600" kern="100" dirty="0">
                          <a:effectLst/>
                          <a:latin typeface="+mj-lt"/>
                          <a:ea typeface="Times New Roman"/>
                          <a:cs typeface="Times New Roman"/>
                        </a:rPr>
                        <a:t>Butyrate</a:t>
                      </a:r>
                      <a:endParaRPr lang="ja-JP" sz="1600" kern="100" dirty="0">
                        <a:effectLst/>
                        <a:latin typeface="+mj-lt"/>
                        <a:ea typeface="MS Mincho"/>
                        <a:cs typeface="Times New Roman"/>
                      </a:endParaRPr>
                    </a:p>
                  </a:txBody>
                  <a:tcPr marL="68580" marR="68580" marT="0" marB="0" anchor="ctr">
                    <a:solidFill>
                      <a:srgbClr val="CDFECE"/>
                    </a:solidFill>
                  </a:tcPr>
                </a:tc>
                <a:tc>
                  <a:txBody>
                    <a:bodyPr/>
                    <a:lstStyle/>
                    <a:p>
                      <a:pPr algn="ctr">
                        <a:spcAft>
                          <a:spcPts val="0"/>
                        </a:spcAft>
                      </a:pPr>
                      <a:r>
                        <a:rPr lang="en-US" sz="1600" kern="100" dirty="0">
                          <a:effectLst/>
                          <a:latin typeface="+mj-lt"/>
                          <a:ea typeface="Times New Roman"/>
                          <a:cs typeface="Times New Roman"/>
                        </a:rPr>
                        <a:t>H</a:t>
                      </a:r>
                      <a:r>
                        <a:rPr lang="en-US" sz="1600" kern="100" baseline="-25000" dirty="0">
                          <a:effectLst/>
                          <a:latin typeface="+mj-lt"/>
                          <a:ea typeface="Times New Roman"/>
                          <a:cs typeface="Times New Roman"/>
                        </a:rPr>
                        <a:t>2</a:t>
                      </a:r>
                      <a:r>
                        <a:rPr lang="en-US" sz="1600" kern="100" dirty="0">
                          <a:effectLst/>
                          <a:latin typeface="+mj-lt"/>
                          <a:ea typeface="Times New Roman"/>
                          <a:cs typeface="Times New Roman"/>
                        </a:rPr>
                        <a:t>-CO</a:t>
                      </a:r>
                      <a:r>
                        <a:rPr lang="en-US" sz="1600" kern="100" baseline="-25000" dirty="0">
                          <a:effectLst/>
                          <a:latin typeface="+mj-lt"/>
                          <a:ea typeface="Times New Roman"/>
                          <a:cs typeface="Times New Roman"/>
                        </a:rPr>
                        <a:t>2</a:t>
                      </a:r>
                      <a:endParaRPr lang="ja-JP" sz="1600" kern="100" dirty="0">
                        <a:effectLst/>
                        <a:latin typeface="+mj-lt"/>
                        <a:ea typeface="MS Mincho"/>
                        <a:cs typeface="Times New Roman"/>
                      </a:endParaRPr>
                    </a:p>
                  </a:txBody>
                  <a:tcPr marL="68580" marR="68580" marT="0" marB="0" anchor="ctr">
                    <a:solidFill>
                      <a:srgbClr val="FDCB9C"/>
                    </a:solidFill>
                  </a:tcPr>
                </a:tc>
                <a:tc>
                  <a:txBody>
                    <a:bodyPr/>
                    <a:lstStyle/>
                    <a:p>
                      <a:pPr algn="ctr">
                        <a:spcAft>
                          <a:spcPts val="0"/>
                        </a:spcAft>
                      </a:pPr>
                      <a:r>
                        <a:rPr lang="en-US" sz="1600" kern="100" dirty="0">
                          <a:effectLst/>
                          <a:latin typeface="+mj-lt"/>
                          <a:ea typeface="Times New Roman"/>
                          <a:cs typeface="Times New Roman"/>
                        </a:rPr>
                        <a:t>Acetate</a:t>
                      </a:r>
                      <a:endParaRPr lang="ja-JP" sz="1600" kern="100" dirty="0">
                        <a:effectLst/>
                        <a:latin typeface="+mj-lt"/>
                        <a:ea typeface="MS Mincho"/>
                        <a:cs typeface="Times New Roman"/>
                      </a:endParaRPr>
                    </a:p>
                  </a:txBody>
                  <a:tcPr marL="68580" marR="68580" marT="0" marB="0" anchor="ctr">
                    <a:solidFill>
                      <a:srgbClr val="FDCB9C"/>
                    </a:solidFill>
                  </a:tcPr>
                </a:tc>
              </a:tr>
              <a:tr h="382068">
                <a:tc rowSpan="2">
                  <a:txBody>
                    <a:bodyPr/>
                    <a:lstStyle/>
                    <a:p>
                      <a:pPr marL="179705">
                        <a:spcAft>
                          <a:spcPts val="0"/>
                        </a:spcAft>
                      </a:pPr>
                      <a:r>
                        <a:rPr lang="en-US" sz="1200" kern="100" dirty="0" smtClean="0">
                          <a:effectLst/>
                          <a:latin typeface="+mj-lt"/>
                          <a:ea typeface="Times New Roman"/>
                          <a:cs typeface="Times New Roman"/>
                        </a:rPr>
                        <a:t>Conventional mesophilic granule</a:t>
                      </a:r>
                      <a:endParaRPr lang="ja-JP" sz="1200" kern="100" dirty="0">
                        <a:effectLst/>
                        <a:latin typeface="+mj-lt"/>
                        <a:ea typeface="MS Mincho"/>
                        <a:cs typeface="Times New Roman"/>
                      </a:endParaRPr>
                    </a:p>
                  </a:txBody>
                  <a:tcPr marL="68580" marR="68580" marT="0" marB="0" anchor="ctr"/>
                </a:tc>
                <a:tc>
                  <a:txBody>
                    <a:bodyPr/>
                    <a:lstStyle/>
                    <a:p>
                      <a:pPr algn="ctr">
                        <a:spcAft>
                          <a:spcPts val="0"/>
                        </a:spcAft>
                      </a:pPr>
                      <a:r>
                        <a:rPr lang="en-US" sz="2400" kern="100" dirty="0">
                          <a:effectLst/>
                          <a:latin typeface="+mj-lt"/>
                          <a:ea typeface="Symbol"/>
                          <a:cs typeface="Times New Roman"/>
                          <a:sym typeface="Symbol"/>
                        </a:rPr>
                        <a:t></a:t>
                      </a:r>
                      <a:endParaRPr lang="ja-JP" sz="2400" kern="100" dirty="0">
                        <a:effectLst/>
                        <a:latin typeface="+mj-lt"/>
                        <a:ea typeface="MS Mincho"/>
                        <a:cs typeface="Times New Roman"/>
                      </a:endParaRPr>
                    </a:p>
                  </a:txBody>
                  <a:tcPr marL="68580" marR="68580" marT="0" marB="0" anchor="ctr"/>
                </a:tc>
                <a:tc>
                  <a:txBody>
                    <a:bodyPr/>
                    <a:lstStyle/>
                    <a:p>
                      <a:pPr marR="290830" algn="ctr">
                        <a:spcAft>
                          <a:spcPts val="0"/>
                        </a:spcAft>
                      </a:pPr>
                      <a:r>
                        <a:rPr lang="en-US" sz="1600" kern="100" dirty="0">
                          <a:effectLst/>
                          <a:latin typeface="+mj-lt"/>
                          <a:ea typeface="Times New Roman"/>
                          <a:cs typeface="Times New Roman"/>
                        </a:rPr>
                        <a:t>1,735</a:t>
                      </a:r>
                      <a:endParaRPr lang="ja-JP" sz="1600" kern="100" dirty="0">
                        <a:effectLst/>
                        <a:latin typeface="+mj-lt"/>
                        <a:ea typeface="MS Mincho"/>
                        <a:cs typeface="Times New Roman"/>
                      </a:endParaRPr>
                    </a:p>
                  </a:txBody>
                  <a:tcPr marL="68580" marR="68580" marT="0" marB="0" anchor="ctr">
                    <a:solidFill>
                      <a:srgbClr val="CEFFFF"/>
                    </a:solidFill>
                  </a:tcPr>
                </a:tc>
                <a:tc>
                  <a:txBody>
                    <a:bodyPr/>
                    <a:lstStyle/>
                    <a:p>
                      <a:pPr marR="109855" algn="ctr">
                        <a:spcAft>
                          <a:spcPts val="0"/>
                        </a:spcAft>
                      </a:pPr>
                      <a:r>
                        <a:rPr lang="en-US" sz="1600" kern="100" dirty="0">
                          <a:effectLst/>
                          <a:latin typeface="+mj-lt"/>
                          <a:ea typeface="Times New Roman"/>
                          <a:cs typeface="Times New Roman"/>
                        </a:rPr>
                        <a:t>17</a:t>
                      </a:r>
                      <a:endParaRPr lang="ja-JP" sz="1600" kern="100" dirty="0">
                        <a:effectLst/>
                        <a:latin typeface="+mj-lt"/>
                        <a:ea typeface="MS Mincho"/>
                        <a:cs typeface="Times New Roman"/>
                      </a:endParaRPr>
                    </a:p>
                  </a:txBody>
                  <a:tcPr marL="68580" marR="68580" marT="0" marB="0" anchor="ctr">
                    <a:solidFill>
                      <a:srgbClr val="CDFECE"/>
                    </a:solidFill>
                  </a:tcPr>
                </a:tc>
                <a:tc>
                  <a:txBody>
                    <a:bodyPr/>
                    <a:lstStyle/>
                    <a:p>
                      <a:pPr marR="109855" algn="ctr">
                        <a:spcAft>
                          <a:spcPts val="0"/>
                        </a:spcAft>
                      </a:pPr>
                      <a:r>
                        <a:rPr lang="en-US" sz="1600" kern="100">
                          <a:effectLst/>
                          <a:latin typeface="+mj-lt"/>
                          <a:ea typeface="Times New Roman"/>
                          <a:cs typeface="Times New Roman"/>
                        </a:rPr>
                        <a:t>184</a:t>
                      </a:r>
                      <a:endParaRPr lang="ja-JP" sz="1600" kern="100">
                        <a:effectLst/>
                        <a:latin typeface="+mj-lt"/>
                        <a:ea typeface="MS Mincho"/>
                        <a:cs typeface="Times New Roman"/>
                      </a:endParaRPr>
                    </a:p>
                  </a:txBody>
                  <a:tcPr marL="68580" marR="68580" marT="0" marB="0" anchor="ctr">
                    <a:solidFill>
                      <a:srgbClr val="CDFECE"/>
                    </a:solidFill>
                  </a:tcPr>
                </a:tc>
                <a:tc>
                  <a:txBody>
                    <a:bodyPr/>
                    <a:lstStyle/>
                    <a:p>
                      <a:pPr marR="109855" algn="ctr">
                        <a:spcAft>
                          <a:spcPts val="0"/>
                        </a:spcAft>
                      </a:pPr>
                      <a:r>
                        <a:rPr lang="en-US" sz="1600" kern="100" dirty="0">
                          <a:effectLst/>
                          <a:latin typeface="+mj-lt"/>
                          <a:ea typeface="Times New Roman"/>
                          <a:cs typeface="Times New Roman"/>
                        </a:rPr>
                        <a:t>3,250</a:t>
                      </a:r>
                      <a:endParaRPr lang="ja-JP" sz="1600" kern="100" dirty="0">
                        <a:effectLst/>
                        <a:latin typeface="+mj-lt"/>
                        <a:ea typeface="MS Mincho"/>
                        <a:cs typeface="Times New Roman"/>
                      </a:endParaRPr>
                    </a:p>
                  </a:txBody>
                  <a:tcPr marL="68580" marR="68580" marT="0" marB="0" anchor="ctr">
                    <a:solidFill>
                      <a:srgbClr val="FDCB9C"/>
                    </a:solidFill>
                  </a:tcPr>
                </a:tc>
                <a:tc>
                  <a:txBody>
                    <a:bodyPr/>
                    <a:lstStyle/>
                    <a:p>
                      <a:pPr marR="109855" algn="ctr">
                        <a:spcAft>
                          <a:spcPts val="0"/>
                        </a:spcAft>
                      </a:pPr>
                      <a:r>
                        <a:rPr lang="en-US" sz="1600" kern="100" dirty="0">
                          <a:effectLst/>
                          <a:latin typeface="+mj-lt"/>
                          <a:ea typeface="Times New Roman"/>
                          <a:cs typeface="Times New Roman"/>
                        </a:rPr>
                        <a:t>54</a:t>
                      </a:r>
                      <a:endParaRPr lang="ja-JP" sz="1600" kern="100" dirty="0">
                        <a:effectLst/>
                        <a:latin typeface="+mj-lt"/>
                        <a:ea typeface="MS Mincho"/>
                        <a:cs typeface="Times New Roman"/>
                      </a:endParaRPr>
                    </a:p>
                  </a:txBody>
                  <a:tcPr marL="68580" marR="68580" marT="0" marB="0" anchor="ctr">
                    <a:solidFill>
                      <a:srgbClr val="FDCB9C"/>
                    </a:solidFill>
                  </a:tcPr>
                </a:tc>
              </a:tr>
              <a:tr h="382068">
                <a:tc vMerge="1">
                  <a:txBody>
                    <a:bodyPr/>
                    <a:lstStyle/>
                    <a:p>
                      <a:endParaRPr kumimoji="1" lang="ja-JP" altLang="en-US"/>
                    </a:p>
                  </a:txBody>
                  <a:tcPr/>
                </a:tc>
                <a:tc>
                  <a:txBody>
                    <a:bodyPr/>
                    <a:lstStyle/>
                    <a:p>
                      <a:pPr algn="ctr">
                        <a:spcAft>
                          <a:spcPts val="0"/>
                        </a:spcAft>
                      </a:pPr>
                      <a:r>
                        <a:rPr lang="en-US" sz="2400" kern="100" dirty="0">
                          <a:effectLst/>
                          <a:latin typeface="+mj-lt"/>
                          <a:ea typeface="Times New Roman"/>
                          <a:cs typeface="Times New Roman"/>
                        </a:rPr>
                        <a:t>+</a:t>
                      </a:r>
                      <a:endParaRPr lang="ja-JP" sz="2400" kern="100" dirty="0">
                        <a:effectLst/>
                        <a:latin typeface="+mj-lt"/>
                        <a:ea typeface="MS Mincho"/>
                        <a:cs typeface="Times New Roman"/>
                      </a:endParaRPr>
                    </a:p>
                  </a:txBody>
                  <a:tcPr marL="68580" marR="68580" marT="0" marB="0" anchor="ctr"/>
                </a:tc>
                <a:tc>
                  <a:txBody>
                    <a:bodyPr/>
                    <a:lstStyle/>
                    <a:p>
                      <a:pPr marR="290830" algn="ctr" latinLnBrk="1">
                        <a:spcAft>
                          <a:spcPts val="0"/>
                        </a:spcAft>
                      </a:pPr>
                      <a:r>
                        <a:rPr lang="en-US" sz="1600" kern="100" dirty="0">
                          <a:effectLst/>
                          <a:latin typeface="+mj-lt"/>
                          <a:ea typeface="Times New Roman"/>
                          <a:cs typeface="Times New Roman"/>
                        </a:rPr>
                        <a:t>608 (35.0)</a:t>
                      </a:r>
                      <a:r>
                        <a:rPr lang="en-US" sz="1600" kern="100" baseline="30000" dirty="0">
                          <a:effectLst/>
                          <a:latin typeface="+mj-lt"/>
                          <a:ea typeface="Times New Roman"/>
                          <a:cs typeface="Times New Roman"/>
                        </a:rPr>
                        <a:t>a</a:t>
                      </a:r>
                      <a:endParaRPr lang="ja-JP" sz="1600" kern="100" dirty="0">
                        <a:effectLst/>
                        <a:latin typeface="+mj-lt"/>
                        <a:ea typeface="MS Mincho"/>
                        <a:cs typeface="Times New Roman"/>
                      </a:endParaRPr>
                    </a:p>
                  </a:txBody>
                  <a:tcPr marL="68580" marR="68580" marT="0" marB="0" anchor="ctr">
                    <a:solidFill>
                      <a:srgbClr val="CEFFFF"/>
                    </a:solidFill>
                  </a:tcPr>
                </a:tc>
                <a:tc>
                  <a:txBody>
                    <a:bodyPr/>
                    <a:lstStyle/>
                    <a:p>
                      <a:pPr marR="109855" algn="ctr">
                        <a:spcAft>
                          <a:spcPts val="0"/>
                        </a:spcAft>
                      </a:pPr>
                      <a:r>
                        <a:rPr lang="en-US" sz="1600" kern="100" dirty="0" err="1">
                          <a:effectLst/>
                          <a:latin typeface="+mj-lt"/>
                          <a:ea typeface="Times New Roman"/>
                          <a:cs typeface="Times New Roman"/>
                        </a:rPr>
                        <a:t>ND</a:t>
                      </a:r>
                      <a:r>
                        <a:rPr lang="en-US" sz="1600" kern="100" baseline="30000" dirty="0" err="1">
                          <a:effectLst/>
                          <a:latin typeface="+mj-lt"/>
                          <a:ea typeface="Times New Roman"/>
                          <a:cs typeface="Times New Roman"/>
                        </a:rPr>
                        <a:t>b</a:t>
                      </a:r>
                      <a:r>
                        <a:rPr lang="en-US" sz="1600" kern="100" baseline="30000" dirty="0">
                          <a:effectLst/>
                          <a:latin typeface="+mj-lt"/>
                          <a:ea typeface="Times New Roman"/>
                          <a:cs typeface="Times New Roman"/>
                        </a:rPr>
                        <a:t> </a:t>
                      </a:r>
                      <a:r>
                        <a:rPr lang="en-US" sz="1600" kern="100" dirty="0">
                          <a:effectLst/>
                          <a:latin typeface="+mj-lt"/>
                          <a:ea typeface="Times New Roman"/>
                          <a:cs typeface="Times New Roman"/>
                        </a:rPr>
                        <a:t>(0)</a:t>
                      </a:r>
                      <a:endParaRPr lang="ja-JP" sz="1600" kern="100" dirty="0">
                        <a:effectLst/>
                        <a:latin typeface="+mj-lt"/>
                        <a:ea typeface="MS Mincho"/>
                        <a:cs typeface="Times New Roman"/>
                      </a:endParaRPr>
                    </a:p>
                  </a:txBody>
                  <a:tcPr marL="68580" marR="68580" marT="0" marB="0" anchor="ctr">
                    <a:solidFill>
                      <a:srgbClr val="CDFECE"/>
                    </a:solidFill>
                  </a:tcPr>
                </a:tc>
                <a:tc>
                  <a:txBody>
                    <a:bodyPr/>
                    <a:lstStyle/>
                    <a:p>
                      <a:pPr marR="109855" algn="ctr" latinLnBrk="1">
                        <a:spcAft>
                          <a:spcPts val="0"/>
                        </a:spcAft>
                      </a:pPr>
                      <a:r>
                        <a:rPr lang="en-US" sz="1600" kern="100" dirty="0">
                          <a:effectLst/>
                          <a:latin typeface="+mj-lt"/>
                          <a:ea typeface="Times New Roman"/>
                          <a:cs typeface="Times New Roman"/>
                        </a:rPr>
                        <a:t>27 (14.7)</a:t>
                      </a:r>
                      <a:endParaRPr lang="ja-JP" sz="1600" kern="100" dirty="0">
                        <a:effectLst/>
                        <a:latin typeface="+mj-lt"/>
                        <a:ea typeface="MS Mincho"/>
                        <a:cs typeface="Times New Roman"/>
                      </a:endParaRPr>
                    </a:p>
                  </a:txBody>
                  <a:tcPr marL="68580" marR="68580" marT="0" marB="0" anchor="ctr">
                    <a:solidFill>
                      <a:srgbClr val="CDFECE"/>
                    </a:solidFill>
                  </a:tcPr>
                </a:tc>
                <a:tc>
                  <a:txBody>
                    <a:bodyPr/>
                    <a:lstStyle/>
                    <a:p>
                      <a:pPr marR="109855" algn="ctr" latinLnBrk="1">
                        <a:spcAft>
                          <a:spcPts val="0"/>
                        </a:spcAft>
                      </a:pPr>
                      <a:r>
                        <a:rPr lang="en-US" sz="1600" kern="100" dirty="0">
                          <a:effectLst/>
                          <a:latin typeface="+mj-lt"/>
                          <a:ea typeface="Times New Roman"/>
                          <a:cs typeface="Times New Roman"/>
                        </a:rPr>
                        <a:t>2,940 (90.5)</a:t>
                      </a:r>
                      <a:endParaRPr lang="ja-JP" sz="1600" kern="100" dirty="0">
                        <a:effectLst/>
                        <a:latin typeface="+mj-lt"/>
                        <a:ea typeface="MS Mincho"/>
                        <a:cs typeface="Times New Roman"/>
                      </a:endParaRPr>
                    </a:p>
                  </a:txBody>
                  <a:tcPr marL="68580" marR="68580" marT="0" marB="0" anchor="ctr">
                    <a:solidFill>
                      <a:srgbClr val="FDCB9C"/>
                    </a:solidFill>
                  </a:tcPr>
                </a:tc>
                <a:tc>
                  <a:txBody>
                    <a:bodyPr/>
                    <a:lstStyle/>
                    <a:p>
                      <a:pPr marR="109855" algn="ctr" latinLnBrk="1">
                        <a:spcAft>
                          <a:spcPts val="0"/>
                        </a:spcAft>
                      </a:pPr>
                      <a:r>
                        <a:rPr lang="en-US" sz="1600" kern="100" dirty="0">
                          <a:effectLst/>
                          <a:latin typeface="+mj-lt"/>
                          <a:ea typeface="Times New Roman"/>
                          <a:cs typeface="Times New Roman"/>
                        </a:rPr>
                        <a:t>ND (0)</a:t>
                      </a:r>
                      <a:endParaRPr lang="ja-JP" sz="1600" kern="100" dirty="0">
                        <a:effectLst/>
                        <a:latin typeface="+mj-lt"/>
                        <a:ea typeface="MS Mincho"/>
                        <a:cs typeface="Times New Roman"/>
                      </a:endParaRPr>
                    </a:p>
                  </a:txBody>
                  <a:tcPr marL="68580" marR="68580" marT="0" marB="0" anchor="ctr">
                    <a:solidFill>
                      <a:srgbClr val="FDCB9C"/>
                    </a:solidFill>
                  </a:tcPr>
                </a:tc>
              </a:tr>
              <a:tr h="382068">
                <a:tc>
                  <a:txBody>
                    <a:bodyPr/>
                    <a:lstStyle/>
                    <a:p>
                      <a:pPr marL="179705">
                        <a:spcAft>
                          <a:spcPts val="0"/>
                        </a:spcAft>
                      </a:pPr>
                      <a:r>
                        <a:rPr lang="en-US" sz="1600" kern="100" dirty="0">
                          <a:solidFill>
                            <a:srgbClr val="FF0000"/>
                          </a:solidFill>
                          <a:effectLst/>
                          <a:latin typeface="+mj-lt"/>
                          <a:ea typeface="Times New Roman"/>
                          <a:cs typeface="Times New Roman"/>
                        </a:rPr>
                        <a:t>MS</a:t>
                      </a:r>
                      <a:r>
                        <a:rPr lang="en-US" sz="1600" kern="100" baseline="30000" dirty="0">
                          <a:solidFill>
                            <a:srgbClr val="FF0000"/>
                          </a:solidFill>
                          <a:effectLst/>
                          <a:latin typeface="+mj-lt"/>
                          <a:ea typeface="Times New Roman"/>
                          <a:cs typeface="Times New Roman"/>
                        </a:rPr>
                        <a:t>c </a:t>
                      </a:r>
                      <a:r>
                        <a:rPr lang="en-US" sz="1600" kern="100" dirty="0">
                          <a:solidFill>
                            <a:srgbClr val="FF0000"/>
                          </a:solidFill>
                          <a:effectLst/>
                          <a:latin typeface="+mj-lt"/>
                          <a:ea typeface="Times New Roman"/>
                          <a:cs typeface="Times New Roman"/>
                        </a:rPr>
                        <a:t>-1</a:t>
                      </a:r>
                      <a:endParaRPr lang="ja-JP" sz="1600" kern="100" dirty="0">
                        <a:solidFill>
                          <a:srgbClr val="FF0000"/>
                        </a:solidFill>
                        <a:effectLst/>
                        <a:latin typeface="+mj-lt"/>
                        <a:ea typeface="MS Mincho"/>
                        <a:cs typeface="Times New Roman"/>
                      </a:endParaRPr>
                    </a:p>
                  </a:txBody>
                  <a:tcPr marL="68580" marR="68580" marT="0" marB="0" anchor="ctr"/>
                </a:tc>
                <a:tc>
                  <a:txBody>
                    <a:bodyPr/>
                    <a:lstStyle/>
                    <a:p>
                      <a:pPr algn="ctr">
                        <a:spcAft>
                          <a:spcPts val="0"/>
                        </a:spcAft>
                      </a:pPr>
                      <a:r>
                        <a:rPr lang="en-US" sz="2400" kern="100" dirty="0">
                          <a:solidFill>
                            <a:srgbClr val="FF0000"/>
                          </a:solidFill>
                          <a:effectLst/>
                          <a:latin typeface="+mj-lt"/>
                          <a:ea typeface="Times New Roman"/>
                          <a:cs typeface="Times New Roman"/>
                        </a:rPr>
                        <a:t>+</a:t>
                      </a:r>
                      <a:endParaRPr lang="ja-JP" sz="2400" kern="100" dirty="0">
                        <a:solidFill>
                          <a:srgbClr val="FF0000"/>
                        </a:solidFill>
                        <a:effectLst/>
                        <a:latin typeface="+mj-lt"/>
                        <a:ea typeface="MS Mincho"/>
                        <a:cs typeface="Times New Roman"/>
                      </a:endParaRPr>
                    </a:p>
                  </a:txBody>
                  <a:tcPr marL="68580" marR="68580" marT="0" marB="0" anchor="ctr"/>
                </a:tc>
                <a:tc>
                  <a:txBody>
                    <a:bodyPr/>
                    <a:lstStyle/>
                    <a:p>
                      <a:pPr marR="290830" algn="ctr">
                        <a:spcAft>
                          <a:spcPts val="0"/>
                        </a:spcAft>
                      </a:pPr>
                      <a:r>
                        <a:rPr lang="en-US" sz="1600" kern="100" dirty="0">
                          <a:solidFill>
                            <a:srgbClr val="FF0000"/>
                          </a:solidFill>
                          <a:effectLst/>
                          <a:latin typeface="+mj-lt"/>
                          <a:ea typeface="Times New Roman"/>
                          <a:cs typeface="Times New Roman"/>
                        </a:rPr>
                        <a:t>405</a:t>
                      </a:r>
                      <a:endParaRPr lang="ja-JP" sz="1600" kern="100" dirty="0">
                        <a:solidFill>
                          <a:srgbClr val="FF0000"/>
                        </a:solidFill>
                        <a:effectLst/>
                        <a:latin typeface="+mj-lt"/>
                        <a:ea typeface="MS Mincho"/>
                        <a:cs typeface="Times New Roman"/>
                      </a:endParaRPr>
                    </a:p>
                  </a:txBody>
                  <a:tcPr marL="68580" marR="68580" marT="0" marB="0" anchor="ctr">
                    <a:solidFill>
                      <a:srgbClr val="CEFFFF"/>
                    </a:solidFill>
                  </a:tcPr>
                </a:tc>
                <a:tc>
                  <a:txBody>
                    <a:bodyPr/>
                    <a:lstStyle/>
                    <a:p>
                      <a:pPr marR="109855" algn="ctr">
                        <a:spcAft>
                          <a:spcPts val="0"/>
                        </a:spcAft>
                      </a:pPr>
                      <a:r>
                        <a:rPr lang="en-US" sz="1600" kern="100" dirty="0">
                          <a:solidFill>
                            <a:srgbClr val="FF0000"/>
                          </a:solidFill>
                          <a:effectLst/>
                          <a:latin typeface="+mj-lt"/>
                          <a:ea typeface="Times New Roman"/>
                          <a:cs typeface="Times New Roman"/>
                        </a:rPr>
                        <a:t>79</a:t>
                      </a:r>
                      <a:endParaRPr lang="ja-JP" sz="1600" kern="100" dirty="0">
                        <a:solidFill>
                          <a:srgbClr val="FF0000"/>
                        </a:solidFill>
                        <a:effectLst/>
                        <a:latin typeface="+mj-lt"/>
                        <a:ea typeface="MS Mincho"/>
                        <a:cs typeface="Times New Roman"/>
                      </a:endParaRPr>
                    </a:p>
                  </a:txBody>
                  <a:tcPr marL="68580" marR="68580" marT="0" marB="0" anchor="ctr">
                    <a:solidFill>
                      <a:srgbClr val="CDFECE"/>
                    </a:solidFill>
                  </a:tcPr>
                </a:tc>
                <a:tc>
                  <a:txBody>
                    <a:bodyPr/>
                    <a:lstStyle/>
                    <a:p>
                      <a:pPr marR="109855" algn="ctr">
                        <a:spcAft>
                          <a:spcPts val="0"/>
                        </a:spcAft>
                      </a:pPr>
                      <a:r>
                        <a:rPr lang="en-US" sz="1600" kern="100" dirty="0">
                          <a:solidFill>
                            <a:srgbClr val="FF0000"/>
                          </a:solidFill>
                          <a:effectLst/>
                          <a:latin typeface="+mj-lt"/>
                          <a:ea typeface="Times New Roman"/>
                          <a:cs typeface="Times New Roman"/>
                        </a:rPr>
                        <a:t>121</a:t>
                      </a:r>
                      <a:endParaRPr lang="ja-JP" sz="1600" kern="100" dirty="0">
                        <a:solidFill>
                          <a:srgbClr val="FF0000"/>
                        </a:solidFill>
                        <a:effectLst/>
                        <a:latin typeface="+mj-lt"/>
                        <a:ea typeface="MS Mincho"/>
                        <a:cs typeface="Times New Roman"/>
                      </a:endParaRPr>
                    </a:p>
                  </a:txBody>
                  <a:tcPr marL="68580" marR="68580" marT="0" marB="0" anchor="ctr">
                    <a:solidFill>
                      <a:srgbClr val="CDFECE"/>
                    </a:solidFill>
                  </a:tcPr>
                </a:tc>
                <a:tc>
                  <a:txBody>
                    <a:bodyPr/>
                    <a:lstStyle/>
                    <a:p>
                      <a:pPr marR="109855" algn="ctr">
                        <a:spcAft>
                          <a:spcPts val="0"/>
                        </a:spcAft>
                      </a:pPr>
                      <a:r>
                        <a:rPr lang="en-US" sz="1600" kern="100" dirty="0">
                          <a:solidFill>
                            <a:srgbClr val="FF0000"/>
                          </a:solidFill>
                          <a:effectLst/>
                          <a:latin typeface="+mj-lt"/>
                          <a:ea typeface="Times New Roman"/>
                          <a:cs typeface="Times New Roman"/>
                        </a:rPr>
                        <a:t>1,170</a:t>
                      </a:r>
                      <a:endParaRPr lang="ja-JP" sz="1600" kern="100" dirty="0">
                        <a:solidFill>
                          <a:srgbClr val="FF0000"/>
                        </a:solidFill>
                        <a:effectLst/>
                        <a:latin typeface="+mj-lt"/>
                        <a:ea typeface="MS Mincho"/>
                        <a:cs typeface="Times New Roman"/>
                      </a:endParaRPr>
                    </a:p>
                  </a:txBody>
                  <a:tcPr marL="68580" marR="68580" marT="0" marB="0" anchor="ctr">
                    <a:solidFill>
                      <a:srgbClr val="FDCB9C"/>
                    </a:solidFill>
                  </a:tcPr>
                </a:tc>
                <a:tc>
                  <a:txBody>
                    <a:bodyPr/>
                    <a:lstStyle/>
                    <a:p>
                      <a:pPr marR="109855" algn="ctr">
                        <a:spcAft>
                          <a:spcPts val="0"/>
                        </a:spcAft>
                      </a:pPr>
                      <a:r>
                        <a:rPr lang="en-US" sz="1600" kern="100" dirty="0">
                          <a:solidFill>
                            <a:srgbClr val="FF0000"/>
                          </a:solidFill>
                          <a:effectLst/>
                          <a:latin typeface="+mj-lt"/>
                          <a:ea typeface="Times New Roman"/>
                          <a:cs typeface="Times New Roman"/>
                        </a:rPr>
                        <a:t>48</a:t>
                      </a:r>
                      <a:endParaRPr lang="ja-JP" sz="1600" kern="100" dirty="0">
                        <a:solidFill>
                          <a:srgbClr val="FF0000"/>
                        </a:solidFill>
                        <a:effectLst/>
                        <a:latin typeface="+mj-lt"/>
                        <a:ea typeface="MS Mincho"/>
                        <a:cs typeface="Times New Roman"/>
                      </a:endParaRPr>
                    </a:p>
                  </a:txBody>
                  <a:tcPr marL="68580" marR="68580" marT="0" marB="0" anchor="ctr">
                    <a:solidFill>
                      <a:srgbClr val="FDCB9C"/>
                    </a:solidFill>
                  </a:tcPr>
                </a:tc>
              </a:tr>
              <a:tr h="382068">
                <a:tc>
                  <a:txBody>
                    <a:bodyPr/>
                    <a:lstStyle/>
                    <a:p>
                      <a:pPr marL="179705">
                        <a:spcAft>
                          <a:spcPts val="0"/>
                        </a:spcAft>
                      </a:pPr>
                      <a:r>
                        <a:rPr lang="en-US" sz="1600" kern="100" dirty="0">
                          <a:effectLst/>
                          <a:latin typeface="+mj-lt"/>
                          <a:ea typeface="Times New Roman"/>
                          <a:cs typeface="Times New Roman"/>
                        </a:rPr>
                        <a:t>MS</a:t>
                      </a:r>
                      <a:r>
                        <a:rPr lang="en-US" sz="1600" kern="100" dirty="0" smtClean="0">
                          <a:effectLst/>
                          <a:latin typeface="+mj-lt"/>
                          <a:ea typeface="Times New Roman"/>
                          <a:cs typeface="Times New Roman"/>
                        </a:rPr>
                        <a:t>-2</a:t>
                      </a:r>
                      <a:endParaRPr lang="ja-JP" sz="1600" kern="100" dirty="0">
                        <a:effectLst/>
                        <a:latin typeface="+mj-lt"/>
                        <a:ea typeface="MS Mincho"/>
                        <a:cs typeface="Times New Roman"/>
                      </a:endParaRPr>
                    </a:p>
                  </a:txBody>
                  <a:tcPr marL="68580" marR="68580" marT="0" marB="0" anchor="ctr"/>
                </a:tc>
                <a:tc>
                  <a:txBody>
                    <a:bodyPr/>
                    <a:lstStyle/>
                    <a:p>
                      <a:pPr algn="ctr">
                        <a:spcAft>
                          <a:spcPts val="0"/>
                        </a:spcAft>
                      </a:pPr>
                      <a:r>
                        <a:rPr lang="en-US" sz="2400" kern="100" dirty="0">
                          <a:effectLst/>
                          <a:latin typeface="+mj-lt"/>
                          <a:ea typeface="Times New Roman"/>
                          <a:cs typeface="Times New Roman"/>
                        </a:rPr>
                        <a:t>+</a:t>
                      </a:r>
                      <a:endParaRPr lang="ja-JP" sz="2400" kern="100" dirty="0">
                        <a:effectLst/>
                        <a:latin typeface="+mj-lt"/>
                        <a:ea typeface="MS Mincho"/>
                        <a:cs typeface="Times New Roman"/>
                      </a:endParaRPr>
                    </a:p>
                  </a:txBody>
                  <a:tcPr marL="68580" marR="68580" marT="0" marB="0" anchor="ctr"/>
                </a:tc>
                <a:tc>
                  <a:txBody>
                    <a:bodyPr/>
                    <a:lstStyle/>
                    <a:p>
                      <a:pPr marR="290830" algn="ctr">
                        <a:spcAft>
                          <a:spcPts val="0"/>
                        </a:spcAft>
                      </a:pPr>
                      <a:r>
                        <a:rPr lang="en-US" sz="1600" kern="100" dirty="0">
                          <a:effectLst/>
                          <a:latin typeface="+mj-lt"/>
                          <a:ea typeface="Times New Roman"/>
                          <a:cs typeface="Times New Roman"/>
                        </a:rPr>
                        <a:t>617</a:t>
                      </a:r>
                      <a:endParaRPr lang="ja-JP" sz="1600" kern="100" dirty="0">
                        <a:effectLst/>
                        <a:latin typeface="+mj-lt"/>
                        <a:ea typeface="MS Mincho"/>
                        <a:cs typeface="Times New Roman"/>
                      </a:endParaRPr>
                    </a:p>
                  </a:txBody>
                  <a:tcPr marL="68580" marR="68580" marT="0" marB="0" anchor="ctr">
                    <a:solidFill>
                      <a:srgbClr val="CEFFFF"/>
                    </a:solidFill>
                  </a:tcPr>
                </a:tc>
                <a:tc>
                  <a:txBody>
                    <a:bodyPr/>
                    <a:lstStyle/>
                    <a:p>
                      <a:pPr marR="109855" algn="ctr">
                        <a:spcAft>
                          <a:spcPts val="0"/>
                        </a:spcAft>
                      </a:pPr>
                      <a:r>
                        <a:rPr lang="en-US" sz="1600" kern="100">
                          <a:effectLst/>
                          <a:latin typeface="+mj-lt"/>
                          <a:ea typeface="Times New Roman"/>
                          <a:cs typeface="Times New Roman"/>
                        </a:rPr>
                        <a:t>ND</a:t>
                      </a:r>
                      <a:endParaRPr lang="ja-JP" sz="1600" kern="100">
                        <a:effectLst/>
                        <a:latin typeface="+mj-lt"/>
                        <a:ea typeface="MS Mincho"/>
                        <a:cs typeface="Times New Roman"/>
                      </a:endParaRPr>
                    </a:p>
                  </a:txBody>
                  <a:tcPr marL="68580" marR="68580" marT="0" marB="0" anchor="ctr">
                    <a:solidFill>
                      <a:srgbClr val="CDFECE"/>
                    </a:solidFill>
                  </a:tcPr>
                </a:tc>
                <a:tc>
                  <a:txBody>
                    <a:bodyPr/>
                    <a:lstStyle/>
                    <a:p>
                      <a:pPr marR="109855" algn="ctr">
                        <a:spcAft>
                          <a:spcPts val="0"/>
                        </a:spcAft>
                      </a:pPr>
                      <a:r>
                        <a:rPr lang="en-US" sz="1600" kern="100" dirty="0">
                          <a:effectLst/>
                          <a:latin typeface="+mj-lt"/>
                          <a:ea typeface="Times New Roman"/>
                          <a:cs typeface="Times New Roman"/>
                        </a:rPr>
                        <a:t>719</a:t>
                      </a:r>
                      <a:endParaRPr lang="ja-JP" sz="1600" kern="100" dirty="0">
                        <a:effectLst/>
                        <a:latin typeface="+mj-lt"/>
                        <a:ea typeface="MS Mincho"/>
                        <a:cs typeface="Times New Roman"/>
                      </a:endParaRPr>
                    </a:p>
                  </a:txBody>
                  <a:tcPr marL="68580" marR="68580" marT="0" marB="0" anchor="ctr">
                    <a:solidFill>
                      <a:srgbClr val="CDFECE"/>
                    </a:solidFill>
                  </a:tcPr>
                </a:tc>
                <a:tc>
                  <a:txBody>
                    <a:bodyPr/>
                    <a:lstStyle/>
                    <a:p>
                      <a:pPr marR="109855" algn="ctr">
                        <a:spcAft>
                          <a:spcPts val="0"/>
                        </a:spcAft>
                      </a:pPr>
                      <a:r>
                        <a:rPr lang="en-US" sz="1600" kern="100" dirty="0">
                          <a:effectLst/>
                          <a:latin typeface="+mj-lt"/>
                          <a:ea typeface="Times New Roman"/>
                          <a:cs typeface="Times New Roman"/>
                        </a:rPr>
                        <a:t>1,130</a:t>
                      </a:r>
                      <a:endParaRPr lang="ja-JP" sz="1600" kern="100" dirty="0">
                        <a:effectLst/>
                        <a:latin typeface="+mj-lt"/>
                        <a:ea typeface="MS Mincho"/>
                        <a:cs typeface="Times New Roman"/>
                      </a:endParaRPr>
                    </a:p>
                  </a:txBody>
                  <a:tcPr marL="68580" marR="68580" marT="0" marB="0" anchor="ctr">
                    <a:solidFill>
                      <a:srgbClr val="FDCB9C"/>
                    </a:solidFill>
                  </a:tcPr>
                </a:tc>
                <a:tc>
                  <a:txBody>
                    <a:bodyPr/>
                    <a:lstStyle/>
                    <a:p>
                      <a:pPr marR="109855" algn="ctr">
                        <a:spcAft>
                          <a:spcPts val="0"/>
                        </a:spcAft>
                      </a:pPr>
                      <a:r>
                        <a:rPr lang="en-US" sz="1600" kern="100" dirty="0">
                          <a:effectLst/>
                          <a:latin typeface="+mj-lt"/>
                          <a:ea typeface="Times New Roman"/>
                          <a:cs typeface="Times New Roman"/>
                        </a:rPr>
                        <a:t>45</a:t>
                      </a:r>
                      <a:endParaRPr lang="ja-JP" sz="1600" kern="100" dirty="0">
                        <a:effectLst/>
                        <a:latin typeface="+mj-lt"/>
                        <a:ea typeface="MS Mincho"/>
                        <a:cs typeface="Times New Roman"/>
                      </a:endParaRPr>
                    </a:p>
                  </a:txBody>
                  <a:tcPr marL="68580" marR="68580" marT="0" marB="0" anchor="ctr">
                    <a:solidFill>
                      <a:srgbClr val="FDCB9C"/>
                    </a:solidFill>
                  </a:tcPr>
                </a:tc>
              </a:tr>
              <a:tr h="382068">
                <a:tc>
                  <a:txBody>
                    <a:bodyPr/>
                    <a:lstStyle/>
                    <a:p>
                      <a:pPr marL="179705">
                        <a:spcAft>
                          <a:spcPts val="0"/>
                        </a:spcAft>
                      </a:pPr>
                      <a:r>
                        <a:rPr lang="en-US" sz="1600" kern="100" dirty="0">
                          <a:solidFill>
                            <a:srgbClr val="FF0000"/>
                          </a:solidFill>
                          <a:effectLst/>
                          <a:latin typeface="+mj-lt"/>
                          <a:ea typeface="Times New Roman"/>
                          <a:cs typeface="Times New Roman"/>
                        </a:rPr>
                        <a:t>MS</a:t>
                      </a:r>
                      <a:r>
                        <a:rPr lang="en-US" sz="1600" kern="100" dirty="0" smtClean="0">
                          <a:solidFill>
                            <a:srgbClr val="FF0000"/>
                          </a:solidFill>
                          <a:effectLst/>
                          <a:latin typeface="+mj-lt"/>
                          <a:ea typeface="Times New Roman"/>
                          <a:cs typeface="Times New Roman"/>
                        </a:rPr>
                        <a:t>-3</a:t>
                      </a:r>
                      <a:endParaRPr lang="ja-JP" sz="1600" kern="100" dirty="0">
                        <a:solidFill>
                          <a:srgbClr val="FF0000"/>
                        </a:solidFill>
                        <a:effectLst/>
                        <a:latin typeface="+mj-lt"/>
                        <a:ea typeface="MS Mincho"/>
                        <a:cs typeface="Times New Roman"/>
                      </a:endParaRPr>
                    </a:p>
                  </a:txBody>
                  <a:tcPr marL="68580" marR="68580" marT="0" marB="0" anchor="ctr"/>
                </a:tc>
                <a:tc>
                  <a:txBody>
                    <a:bodyPr/>
                    <a:lstStyle/>
                    <a:p>
                      <a:pPr algn="ctr">
                        <a:spcAft>
                          <a:spcPts val="0"/>
                        </a:spcAft>
                      </a:pPr>
                      <a:r>
                        <a:rPr lang="en-US" sz="2400" kern="100" dirty="0">
                          <a:solidFill>
                            <a:srgbClr val="FF0000"/>
                          </a:solidFill>
                          <a:effectLst/>
                          <a:latin typeface="+mj-lt"/>
                          <a:ea typeface="Times New Roman"/>
                          <a:cs typeface="Times New Roman"/>
                        </a:rPr>
                        <a:t>+</a:t>
                      </a:r>
                      <a:endParaRPr lang="ja-JP" sz="2400" kern="100" dirty="0">
                        <a:solidFill>
                          <a:srgbClr val="FF0000"/>
                        </a:solidFill>
                        <a:effectLst/>
                        <a:latin typeface="+mj-lt"/>
                        <a:ea typeface="MS Mincho"/>
                        <a:cs typeface="Times New Roman"/>
                      </a:endParaRPr>
                    </a:p>
                  </a:txBody>
                  <a:tcPr marL="68580" marR="68580" marT="0" marB="0" anchor="ctr"/>
                </a:tc>
                <a:tc>
                  <a:txBody>
                    <a:bodyPr/>
                    <a:lstStyle/>
                    <a:p>
                      <a:pPr marR="290830" algn="ctr">
                        <a:spcAft>
                          <a:spcPts val="0"/>
                        </a:spcAft>
                      </a:pPr>
                      <a:r>
                        <a:rPr lang="en-US" sz="1600" kern="100" dirty="0">
                          <a:solidFill>
                            <a:srgbClr val="FF0000"/>
                          </a:solidFill>
                          <a:effectLst/>
                          <a:latin typeface="+mj-lt"/>
                          <a:ea typeface="Times New Roman"/>
                          <a:cs typeface="Times New Roman"/>
                        </a:rPr>
                        <a:t>697</a:t>
                      </a:r>
                      <a:endParaRPr lang="ja-JP" sz="1600" kern="100" dirty="0">
                        <a:solidFill>
                          <a:srgbClr val="FF0000"/>
                        </a:solidFill>
                        <a:effectLst/>
                        <a:latin typeface="+mj-lt"/>
                        <a:ea typeface="MS Mincho"/>
                        <a:cs typeface="Times New Roman"/>
                      </a:endParaRPr>
                    </a:p>
                  </a:txBody>
                  <a:tcPr marL="68580" marR="68580" marT="0" marB="0" anchor="ctr">
                    <a:solidFill>
                      <a:srgbClr val="CEFFFF"/>
                    </a:solidFill>
                  </a:tcPr>
                </a:tc>
                <a:tc>
                  <a:txBody>
                    <a:bodyPr/>
                    <a:lstStyle/>
                    <a:p>
                      <a:pPr marR="109855" algn="ctr">
                        <a:spcAft>
                          <a:spcPts val="0"/>
                        </a:spcAft>
                      </a:pPr>
                      <a:r>
                        <a:rPr lang="en-US" sz="1600" kern="100" dirty="0">
                          <a:solidFill>
                            <a:srgbClr val="FF0000"/>
                          </a:solidFill>
                          <a:effectLst/>
                          <a:latin typeface="+mj-lt"/>
                          <a:ea typeface="Times New Roman"/>
                          <a:cs typeface="Times New Roman"/>
                        </a:rPr>
                        <a:t>35</a:t>
                      </a:r>
                      <a:endParaRPr lang="ja-JP" sz="1600" kern="100" dirty="0">
                        <a:solidFill>
                          <a:srgbClr val="FF0000"/>
                        </a:solidFill>
                        <a:effectLst/>
                        <a:latin typeface="+mj-lt"/>
                        <a:ea typeface="MS Mincho"/>
                        <a:cs typeface="Times New Roman"/>
                      </a:endParaRPr>
                    </a:p>
                  </a:txBody>
                  <a:tcPr marL="68580" marR="68580" marT="0" marB="0" anchor="ctr">
                    <a:solidFill>
                      <a:srgbClr val="CDFECE"/>
                    </a:solidFill>
                  </a:tcPr>
                </a:tc>
                <a:tc>
                  <a:txBody>
                    <a:bodyPr/>
                    <a:lstStyle/>
                    <a:p>
                      <a:pPr marR="109855" algn="ctr">
                        <a:spcAft>
                          <a:spcPts val="0"/>
                        </a:spcAft>
                      </a:pPr>
                      <a:r>
                        <a:rPr lang="en-US" sz="1600" kern="100" dirty="0">
                          <a:solidFill>
                            <a:srgbClr val="FF0000"/>
                          </a:solidFill>
                          <a:effectLst/>
                          <a:latin typeface="+mj-lt"/>
                          <a:ea typeface="Times New Roman"/>
                          <a:cs typeface="Times New Roman"/>
                        </a:rPr>
                        <a:t>315</a:t>
                      </a:r>
                      <a:endParaRPr lang="ja-JP" sz="1600" kern="100" dirty="0">
                        <a:solidFill>
                          <a:srgbClr val="FF0000"/>
                        </a:solidFill>
                        <a:effectLst/>
                        <a:latin typeface="+mj-lt"/>
                        <a:ea typeface="MS Mincho"/>
                        <a:cs typeface="Times New Roman"/>
                      </a:endParaRPr>
                    </a:p>
                  </a:txBody>
                  <a:tcPr marL="68580" marR="68580" marT="0" marB="0" anchor="ctr">
                    <a:solidFill>
                      <a:srgbClr val="CDFECE"/>
                    </a:solidFill>
                  </a:tcPr>
                </a:tc>
                <a:tc>
                  <a:txBody>
                    <a:bodyPr/>
                    <a:lstStyle/>
                    <a:p>
                      <a:pPr marR="109855" algn="ctr">
                        <a:spcAft>
                          <a:spcPts val="0"/>
                        </a:spcAft>
                      </a:pPr>
                      <a:r>
                        <a:rPr lang="en-US" sz="1600" kern="100" dirty="0">
                          <a:solidFill>
                            <a:srgbClr val="FF0000"/>
                          </a:solidFill>
                          <a:effectLst/>
                          <a:latin typeface="+mj-lt"/>
                          <a:ea typeface="Times New Roman"/>
                          <a:cs typeface="Times New Roman"/>
                        </a:rPr>
                        <a:t>1,040</a:t>
                      </a:r>
                      <a:endParaRPr lang="ja-JP" sz="1600" kern="100" dirty="0">
                        <a:solidFill>
                          <a:srgbClr val="FF0000"/>
                        </a:solidFill>
                        <a:effectLst/>
                        <a:latin typeface="+mj-lt"/>
                        <a:ea typeface="MS Mincho"/>
                        <a:cs typeface="Times New Roman"/>
                      </a:endParaRPr>
                    </a:p>
                  </a:txBody>
                  <a:tcPr marL="68580" marR="68580" marT="0" marB="0" anchor="ctr">
                    <a:solidFill>
                      <a:srgbClr val="FDCB9C"/>
                    </a:solidFill>
                  </a:tcPr>
                </a:tc>
                <a:tc>
                  <a:txBody>
                    <a:bodyPr/>
                    <a:lstStyle/>
                    <a:p>
                      <a:pPr marR="109855" algn="ctr">
                        <a:spcAft>
                          <a:spcPts val="0"/>
                        </a:spcAft>
                      </a:pPr>
                      <a:r>
                        <a:rPr lang="en-US" sz="1600" kern="100" dirty="0">
                          <a:solidFill>
                            <a:srgbClr val="FF0000"/>
                          </a:solidFill>
                          <a:effectLst/>
                          <a:latin typeface="+mj-lt"/>
                          <a:ea typeface="Times New Roman"/>
                          <a:cs typeface="Times New Roman"/>
                        </a:rPr>
                        <a:t>30</a:t>
                      </a:r>
                      <a:endParaRPr lang="ja-JP" sz="1600" kern="100" dirty="0">
                        <a:solidFill>
                          <a:srgbClr val="FF0000"/>
                        </a:solidFill>
                        <a:effectLst/>
                        <a:latin typeface="+mj-lt"/>
                        <a:ea typeface="MS Mincho"/>
                        <a:cs typeface="Times New Roman"/>
                      </a:endParaRPr>
                    </a:p>
                  </a:txBody>
                  <a:tcPr marL="68580" marR="68580" marT="0" marB="0" anchor="ctr">
                    <a:solidFill>
                      <a:srgbClr val="FDCB9C"/>
                    </a:solidFill>
                  </a:tcPr>
                </a:tc>
              </a:tr>
            </a:tbl>
          </a:graphicData>
        </a:graphic>
      </p:graphicFrame>
    </p:spTree>
    <p:extLst>
      <p:ext uri="{BB962C8B-B14F-4D97-AF65-F5344CB8AC3E}">
        <p14:creationId xmlns:p14="http://schemas.microsoft.com/office/powerpoint/2010/main" val="32666297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25"/>
          <p:cNvSpPr>
            <a:spLocks noChangeArrowheads="1"/>
          </p:cNvSpPr>
          <p:nvPr/>
        </p:nvSpPr>
        <p:spPr bwMode="auto">
          <a:xfrm>
            <a:off x="-9440" y="1578228"/>
            <a:ext cx="1248885" cy="92333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p>
            <a:pPr algn="ctr"/>
            <a:r>
              <a:rPr lang="en-US" altLang="ja-JP" sz="1800" b="1" dirty="0" smtClean="0">
                <a:solidFill>
                  <a:srgbClr val="008040"/>
                </a:solidFill>
                <a:latin typeface="Arial"/>
                <a:cs typeface="Arial"/>
              </a:rPr>
              <a:t>Undiluted</a:t>
            </a:r>
          </a:p>
          <a:p>
            <a:pPr algn="ctr"/>
            <a:r>
              <a:rPr lang="en-US" altLang="ja-JP" sz="1800" b="1" dirty="0" smtClean="0">
                <a:solidFill>
                  <a:srgbClr val="008040"/>
                </a:solidFill>
                <a:latin typeface="Arial"/>
                <a:cs typeface="Arial"/>
              </a:rPr>
              <a:t>brown</a:t>
            </a:r>
          </a:p>
          <a:p>
            <a:pPr algn="ctr"/>
            <a:r>
              <a:rPr lang="en-US" altLang="ja-JP" sz="1800" b="1" dirty="0" smtClean="0">
                <a:solidFill>
                  <a:srgbClr val="008040"/>
                </a:solidFill>
                <a:latin typeface="Arial"/>
                <a:cs typeface="Arial"/>
              </a:rPr>
              <a:t>algae</a:t>
            </a:r>
            <a:endParaRPr lang="ja-JP" altLang="en-US" sz="1800" b="1" dirty="0">
              <a:solidFill>
                <a:srgbClr val="008040"/>
              </a:solidFill>
              <a:latin typeface="Arial"/>
              <a:cs typeface="Arial"/>
            </a:endParaRPr>
          </a:p>
        </p:txBody>
      </p:sp>
      <p:sp>
        <p:nvSpPr>
          <p:cNvPr id="64" name="Line 68"/>
          <p:cNvSpPr>
            <a:spLocks noChangeShapeType="1"/>
          </p:cNvSpPr>
          <p:nvPr/>
        </p:nvSpPr>
        <p:spPr bwMode="auto">
          <a:xfrm rot="5400000" flipH="1" flipV="1">
            <a:off x="218722" y="1383606"/>
            <a:ext cx="279567" cy="31296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ja-JP" altLang="en-US"/>
          </a:p>
        </p:txBody>
      </p:sp>
      <p:sp>
        <p:nvSpPr>
          <p:cNvPr id="66" name="Rectangle 17"/>
          <p:cNvSpPr>
            <a:spLocks noChangeArrowheads="1"/>
          </p:cNvSpPr>
          <p:nvPr/>
        </p:nvSpPr>
        <p:spPr bwMode="auto">
          <a:xfrm>
            <a:off x="1171663" y="1078603"/>
            <a:ext cx="1979612" cy="1209258"/>
          </a:xfrm>
          <a:prstGeom prst="rect">
            <a:avLst/>
          </a:prstGeom>
          <a:solidFill>
            <a:srgbClr val="008000"/>
          </a:solidFill>
          <a:ln w="9525">
            <a:solidFill>
              <a:schemeClr val="tx1"/>
            </a:solidFill>
            <a:miter lim="800000"/>
            <a:headEnd/>
            <a:tailEnd/>
          </a:ln>
        </p:spPr>
        <p:txBody>
          <a:bodyPr wrap="none" anchor="ctr"/>
          <a:lstStyle/>
          <a:p>
            <a:pPr algn="ctr"/>
            <a:endParaRPr lang="ja-JP" altLang="en-US" sz="2400"/>
          </a:p>
        </p:txBody>
      </p:sp>
      <p:sp>
        <p:nvSpPr>
          <p:cNvPr id="67" name="Rectangle 19"/>
          <p:cNvSpPr>
            <a:spLocks noChangeArrowheads="1"/>
          </p:cNvSpPr>
          <p:nvPr/>
        </p:nvSpPr>
        <p:spPr bwMode="auto">
          <a:xfrm>
            <a:off x="1171663" y="2287861"/>
            <a:ext cx="1979612" cy="543342"/>
          </a:xfrm>
          <a:prstGeom prst="rect">
            <a:avLst/>
          </a:prstGeom>
          <a:solidFill>
            <a:srgbClr val="C0504D"/>
          </a:solidFill>
          <a:ln w="9525">
            <a:solidFill>
              <a:schemeClr val="tx1"/>
            </a:solidFill>
            <a:miter lim="800000"/>
            <a:headEnd/>
            <a:tailEnd/>
          </a:ln>
        </p:spPr>
        <p:txBody>
          <a:bodyPr wrap="none" anchor="ctr"/>
          <a:lstStyle/>
          <a:p>
            <a:pPr algn="ctr"/>
            <a:endParaRPr lang="ja-JP" altLang="en-US" sz="2400"/>
          </a:p>
        </p:txBody>
      </p:sp>
      <p:cxnSp>
        <p:nvCxnSpPr>
          <p:cNvPr id="70" name="直線コネクタ 69"/>
          <p:cNvCxnSpPr/>
          <p:nvPr/>
        </p:nvCxnSpPr>
        <p:spPr bwMode="auto">
          <a:xfrm>
            <a:off x="808522" y="1155837"/>
            <a:ext cx="359987" cy="0"/>
          </a:xfrm>
          <a:prstGeom prst="line">
            <a:avLst/>
          </a:prstGeom>
          <a:solidFill>
            <a:schemeClr val="accent1"/>
          </a:solidFill>
          <a:ln w="57150"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71" name="Rectangle 23"/>
          <p:cNvSpPr>
            <a:spLocks noChangeArrowheads="1"/>
          </p:cNvSpPr>
          <p:nvPr/>
        </p:nvSpPr>
        <p:spPr bwMode="auto">
          <a:xfrm>
            <a:off x="503325" y="1086857"/>
            <a:ext cx="292100" cy="307658"/>
          </a:xfrm>
          <a:prstGeom prst="rect">
            <a:avLst/>
          </a:prstGeom>
          <a:solidFill>
            <a:srgbClr val="008040"/>
          </a:solidFill>
          <a:ln w="9525">
            <a:solidFill>
              <a:schemeClr val="tx1"/>
            </a:solidFill>
            <a:miter lim="800000"/>
            <a:headEnd/>
            <a:tailEnd/>
          </a:ln>
        </p:spPr>
        <p:txBody>
          <a:bodyPr wrap="none" anchor="ctr"/>
          <a:lstStyle/>
          <a:p>
            <a:pPr algn="ctr"/>
            <a:endParaRPr lang="ja-JP" altLang="en-US" sz="2400"/>
          </a:p>
        </p:txBody>
      </p:sp>
      <p:sp>
        <p:nvSpPr>
          <p:cNvPr id="73" name="Rectangle 23"/>
          <p:cNvSpPr>
            <a:spLocks noChangeArrowheads="1"/>
          </p:cNvSpPr>
          <p:nvPr/>
        </p:nvSpPr>
        <p:spPr bwMode="auto">
          <a:xfrm>
            <a:off x="1176425" y="1086857"/>
            <a:ext cx="292100" cy="307658"/>
          </a:xfrm>
          <a:prstGeom prst="rect">
            <a:avLst/>
          </a:prstGeom>
          <a:solidFill>
            <a:srgbClr val="008040"/>
          </a:solidFill>
          <a:ln w="9525">
            <a:solidFill>
              <a:schemeClr val="tx1"/>
            </a:solidFill>
            <a:miter lim="800000"/>
            <a:headEnd/>
            <a:tailEnd/>
          </a:ln>
        </p:spPr>
        <p:txBody>
          <a:bodyPr wrap="none" anchor="ctr"/>
          <a:lstStyle/>
          <a:p>
            <a:pPr algn="ctr"/>
            <a:endParaRPr lang="ja-JP" altLang="en-US" sz="2400"/>
          </a:p>
        </p:txBody>
      </p:sp>
      <p:cxnSp>
        <p:nvCxnSpPr>
          <p:cNvPr id="76" name="直線コネクタ 75"/>
          <p:cNvCxnSpPr/>
          <p:nvPr/>
        </p:nvCxnSpPr>
        <p:spPr bwMode="auto">
          <a:xfrm>
            <a:off x="3138575" y="1161293"/>
            <a:ext cx="359987" cy="0"/>
          </a:xfrm>
          <a:prstGeom prst="line">
            <a:avLst/>
          </a:prstGeom>
          <a:solidFill>
            <a:schemeClr val="accent1"/>
          </a:solidFill>
          <a:ln w="57150"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78" name="Rectangle 17"/>
          <p:cNvSpPr>
            <a:spLocks noChangeArrowheads="1"/>
          </p:cNvSpPr>
          <p:nvPr/>
        </p:nvSpPr>
        <p:spPr bwMode="auto">
          <a:xfrm>
            <a:off x="6654887" y="1067488"/>
            <a:ext cx="1979612" cy="1764000"/>
          </a:xfrm>
          <a:prstGeom prst="rect">
            <a:avLst/>
          </a:prstGeom>
          <a:solidFill>
            <a:srgbClr val="008000"/>
          </a:solidFill>
          <a:ln w="9525">
            <a:solidFill>
              <a:schemeClr val="tx1"/>
            </a:solidFill>
            <a:miter lim="800000"/>
            <a:headEnd/>
            <a:tailEnd/>
          </a:ln>
        </p:spPr>
        <p:txBody>
          <a:bodyPr wrap="none" anchor="ctr"/>
          <a:lstStyle/>
          <a:p>
            <a:pPr algn="ctr"/>
            <a:endParaRPr lang="ja-JP" altLang="en-US" sz="1600" dirty="0"/>
          </a:p>
        </p:txBody>
      </p:sp>
      <p:cxnSp>
        <p:nvCxnSpPr>
          <p:cNvPr id="82" name="直線コネクタ 81"/>
          <p:cNvCxnSpPr/>
          <p:nvPr/>
        </p:nvCxnSpPr>
        <p:spPr bwMode="auto">
          <a:xfrm>
            <a:off x="6283830" y="1168537"/>
            <a:ext cx="359987" cy="0"/>
          </a:xfrm>
          <a:prstGeom prst="line">
            <a:avLst/>
          </a:prstGeom>
          <a:solidFill>
            <a:schemeClr val="accent1"/>
          </a:solidFill>
          <a:ln w="57150"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83" name="Rectangle 23"/>
          <p:cNvSpPr>
            <a:spLocks noChangeArrowheads="1"/>
          </p:cNvSpPr>
          <p:nvPr/>
        </p:nvSpPr>
        <p:spPr bwMode="auto">
          <a:xfrm>
            <a:off x="5978633" y="1099557"/>
            <a:ext cx="292100" cy="307658"/>
          </a:xfrm>
          <a:prstGeom prst="rect">
            <a:avLst/>
          </a:prstGeom>
          <a:solidFill>
            <a:srgbClr val="008040"/>
          </a:solidFill>
          <a:ln w="9525">
            <a:solidFill>
              <a:schemeClr val="tx1"/>
            </a:solidFill>
            <a:miter lim="800000"/>
            <a:headEnd/>
            <a:tailEnd/>
          </a:ln>
        </p:spPr>
        <p:txBody>
          <a:bodyPr wrap="none" anchor="ctr"/>
          <a:lstStyle/>
          <a:p>
            <a:pPr algn="ctr"/>
            <a:endParaRPr lang="ja-JP" altLang="en-US" sz="2400"/>
          </a:p>
        </p:txBody>
      </p:sp>
      <p:sp>
        <p:nvSpPr>
          <p:cNvPr id="85" name="Rectangle 23"/>
          <p:cNvSpPr>
            <a:spLocks noChangeArrowheads="1"/>
          </p:cNvSpPr>
          <p:nvPr/>
        </p:nvSpPr>
        <p:spPr bwMode="auto">
          <a:xfrm>
            <a:off x="6651733" y="1074157"/>
            <a:ext cx="292100" cy="307658"/>
          </a:xfrm>
          <a:prstGeom prst="rect">
            <a:avLst/>
          </a:prstGeom>
          <a:solidFill>
            <a:srgbClr val="008040"/>
          </a:solidFill>
          <a:ln w="9525">
            <a:solidFill>
              <a:schemeClr val="tx1"/>
            </a:solidFill>
            <a:miter lim="800000"/>
            <a:headEnd/>
            <a:tailEnd/>
          </a:ln>
        </p:spPr>
        <p:txBody>
          <a:bodyPr wrap="none" anchor="ctr"/>
          <a:lstStyle/>
          <a:p>
            <a:pPr algn="ctr"/>
            <a:endParaRPr lang="ja-JP" altLang="en-US" sz="2400"/>
          </a:p>
        </p:txBody>
      </p:sp>
      <p:cxnSp>
        <p:nvCxnSpPr>
          <p:cNvPr id="87" name="直線コネクタ 86"/>
          <p:cNvCxnSpPr/>
          <p:nvPr/>
        </p:nvCxnSpPr>
        <p:spPr bwMode="auto">
          <a:xfrm>
            <a:off x="8626583" y="1173993"/>
            <a:ext cx="359987" cy="0"/>
          </a:xfrm>
          <a:prstGeom prst="line">
            <a:avLst/>
          </a:prstGeom>
          <a:solidFill>
            <a:schemeClr val="accent1"/>
          </a:solidFill>
          <a:ln w="57150"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93" name="上矢印 92"/>
          <p:cNvSpPr>
            <a:spLocks noChangeArrowheads="1"/>
          </p:cNvSpPr>
          <p:nvPr/>
        </p:nvSpPr>
        <p:spPr bwMode="auto">
          <a:xfrm rot="16200000" flipV="1">
            <a:off x="4121259" y="822614"/>
            <a:ext cx="1147395" cy="2392790"/>
          </a:xfrm>
          <a:prstGeom prst="upArrow">
            <a:avLst>
              <a:gd name="adj1" fmla="val 61831"/>
              <a:gd name="adj2" fmla="val 33704"/>
            </a:avLst>
          </a:prstGeom>
          <a:gradFill rotWithShape="1">
            <a:gsLst>
              <a:gs pos="0">
                <a:srgbClr val="FFF37F"/>
              </a:gs>
              <a:gs pos="100000">
                <a:srgbClr val="FFD44F"/>
              </a:gs>
            </a:gsLst>
            <a:lin ang="5400000"/>
          </a:gradFill>
          <a:ln w="9525">
            <a:solidFill>
              <a:srgbClr val="FDC960"/>
            </a:solidFill>
            <a:miter lim="800000"/>
            <a:headEnd/>
            <a:tailEnd/>
          </a:ln>
          <a:effectLst>
            <a:outerShdw blurRad="40000" dist="23000" dir="5400000" rotWithShape="0">
              <a:srgbClr val="000000">
                <a:alpha val="34999"/>
              </a:srgbClr>
            </a:outerShdw>
          </a:effectLst>
        </p:spPr>
        <p:txBody>
          <a:bodyPr rot="10800000" lIns="81135" tIns="40567" rIns="81135" bIns="40567" anchor="ctr"/>
          <a:lstStyle/>
          <a:p>
            <a:pPr algn="ctr"/>
            <a:endParaRPr lang="ja-JP" altLang="en-US">
              <a:solidFill>
                <a:srgbClr val="FFFFFF"/>
              </a:solidFill>
              <a:latin typeface="Arial"/>
              <a:cs typeface="Arial"/>
            </a:endParaRPr>
          </a:p>
        </p:txBody>
      </p:sp>
      <p:sp>
        <p:nvSpPr>
          <p:cNvPr id="94" name="Rectangle 2"/>
          <p:cNvSpPr>
            <a:spLocks noChangeArrowheads="1"/>
          </p:cNvSpPr>
          <p:nvPr/>
        </p:nvSpPr>
        <p:spPr bwMode="auto">
          <a:xfrm>
            <a:off x="136526" y="26359"/>
            <a:ext cx="8940801" cy="83099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a:spAutoFit/>
          </a:bodyPr>
          <a:lstStyle/>
          <a:p>
            <a:pPr algn="ctr"/>
            <a:r>
              <a:rPr lang="en-US" altLang="ja-JP" sz="2400" dirty="0">
                <a:solidFill>
                  <a:srgbClr val="000090"/>
                </a:solidFill>
              </a:rPr>
              <a:t>Stable methane production from undiluted seaweed using the sludge acclimated from marine sediments</a:t>
            </a:r>
            <a:endParaRPr lang="en-US" altLang="ja-JP" sz="2400" b="1" dirty="0" smtClean="0">
              <a:latin typeface="Arial"/>
              <a:cs typeface="Arial"/>
            </a:endParaRPr>
          </a:p>
        </p:txBody>
      </p:sp>
      <p:sp>
        <p:nvSpPr>
          <p:cNvPr id="3" name="正方形/長方形 2"/>
          <p:cNvSpPr/>
          <p:nvPr/>
        </p:nvSpPr>
        <p:spPr>
          <a:xfrm>
            <a:off x="3593028" y="1711202"/>
            <a:ext cx="2057023" cy="646331"/>
          </a:xfrm>
          <a:prstGeom prst="rect">
            <a:avLst/>
          </a:prstGeom>
        </p:spPr>
        <p:txBody>
          <a:bodyPr wrap="none">
            <a:spAutoFit/>
          </a:bodyPr>
          <a:lstStyle/>
          <a:p>
            <a:pPr algn="ctr"/>
            <a:r>
              <a:rPr lang="en-US" altLang="ja-JP" b="1" dirty="0" smtClean="0">
                <a:latin typeface="Arial"/>
                <a:cs typeface="Arial"/>
              </a:rPr>
              <a:t>Semi-continuous</a:t>
            </a:r>
          </a:p>
          <a:p>
            <a:pPr algn="ctr"/>
            <a:r>
              <a:rPr lang="en-US" altLang="ja-JP" b="1" dirty="0" smtClean="0">
                <a:latin typeface="Arial"/>
                <a:cs typeface="Arial"/>
              </a:rPr>
              <a:t>operation</a:t>
            </a:r>
          </a:p>
        </p:txBody>
      </p:sp>
      <p:sp>
        <p:nvSpPr>
          <p:cNvPr id="95" name="Rectangle 21"/>
          <p:cNvSpPr>
            <a:spLocks noChangeArrowheads="1"/>
          </p:cNvSpPr>
          <p:nvPr/>
        </p:nvSpPr>
        <p:spPr bwMode="auto">
          <a:xfrm>
            <a:off x="1171663" y="2275161"/>
            <a:ext cx="1986441" cy="58477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p>
            <a:pPr algn="ctr"/>
            <a:r>
              <a:rPr lang="en-US" altLang="ja-JP" sz="1600" b="1" dirty="0" smtClean="0">
                <a:solidFill>
                  <a:srgbClr val="FFFFFF"/>
                </a:solidFill>
                <a:latin typeface="Arial"/>
                <a:cs typeface="Arial"/>
              </a:rPr>
              <a:t>Fed-batch</a:t>
            </a:r>
          </a:p>
          <a:p>
            <a:pPr algn="ctr"/>
            <a:r>
              <a:rPr lang="en-US" altLang="ja-JP" sz="1600" b="1" dirty="0" smtClean="0">
                <a:solidFill>
                  <a:srgbClr val="FFFFFF"/>
                </a:solidFill>
                <a:latin typeface="Arial"/>
                <a:cs typeface="Arial"/>
              </a:rPr>
              <a:t>acclimated culture</a:t>
            </a:r>
            <a:endParaRPr lang="ja-JP" altLang="en-US" sz="1600" b="1" dirty="0">
              <a:solidFill>
                <a:srgbClr val="FFFFFF"/>
              </a:solidFill>
              <a:latin typeface="Arial"/>
              <a:cs typeface="Arial"/>
            </a:endParaRPr>
          </a:p>
        </p:txBody>
      </p:sp>
      <p:sp>
        <p:nvSpPr>
          <p:cNvPr id="96" name="Rectangle 2"/>
          <p:cNvSpPr>
            <a:spLocks noChangeArrowheads="1"/>
          </p:cNvSpPr>
          <p:nvPr/>
        </p:nvSpPr>
        <p:spPr bwMode="auto">
          <a:xfrm>
            <a:off x="6643817" y="1294938"/>
            <a:ext cx="1982766" cy="15696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a:spAutoFit/>
          </a:bodyPr>
          <a:lstStyle/>
          <a:p>
            <a:pPr algn="ctr"/>
            <a:r>
              <a:rPr lang="en-US" altLang="ja-JP" sz="1600" b="1" dirty="0" smtClean="0">
                <a:solidFill>
                  <a:schemeClr val="bg1"/>
                </a:solidFill>
                <a:latin typeface="Arial"/>
                <a:cs typeface="Arial"/>
              </a:rPr>
              <a:t>Semi-continuous culture</a:t>
            </a:r>
          </a:p>
          <a:p>
            <a:pPr algn="ctr"/>
            <a:r>
              <a:rPr lang="en-US" altLang="ja-JP" sz="1600" b="1" dirty="0" smtClean="0">
                <a:solidFill>
                  <a:schemeClr val="bg1"/>
                </a:solidFill>
                <a:latin typeface="Arial"/>
                <a:cs typeface="Arial"/>
              </a:rPr>
              <a:t>+</a:t>
            </a:r>
            <a:endParaRPr lang="en-US" altLang="ja-JP" sz="1600" b="1" dirty="0">
              <a:solidFill>
                <a:schemeClr val="bg1"/>
              </a:solidFill>
              <a:latin typeface="Arial"/>
              <a:cs typeface="Arial"/>
            </a:endParaRPr>
          </a:p>
          <a:p>
            <a:pPr algn="ctr"/>
            <a:r>
              <a:rPr lang="en-US" altLang="ja-JP" sz="1600" b="1" dirty="0" smtClean="0">
                <a:solidFill>
                  <a:schemeClr val="bg1"/>
                </a:solidFill>
                <a:latin typeface="Arial"/>
                <a:cs typeface="Arial"/>
              </a:rPr>
              <a:t>Undiluted</a:t>
            </a:r>
          </a:p>
          <a:p>
            <a:pPr algn="ctr"/>
            <a:r>
              <a:rPr lang="en-US" altLang="ja-JP" sz="1600" b="1" dirty="0" smtClean="0">
                <a:solidFill>
                  <a:schemeClr val="bg1"/>
                </a:solidFill>
                <a:latin typeface="Arial"/>
                <a:cs typeface="Arial"/>
              </a:rPr>
              <a:t>brown </a:t>
            </a:r>
            <a:r>
              <a:rPr lang="en-US" altLang="ja-JP" sz="1600" b="1" dirty="0">
                <a:solidFill>
                  <a:schemeClr val="bg1"/>
                </a:solidFill>
                <a:latin typeface="Arial"/>
                <a:cs typeface="Arial"/>
              </a:rPr>
              <a:t>algae-</a:t>
            </a:r>
          </a:p>
          <a:p>
            <a:pPr algn="ctr"/>
            <a:r>
              <a:rPr lang="en-US" altLang="ja-JP" sz="1600" b="1" dirty="0">
                <a:solidFill>
                  <a:schemeClr val="bg1"/>
                </a:solidFill>
                <a:latin typeface="Arial"/>
                <a:cs typeface="Arial"/>
              </a:rPr>
              <a:t>derived </a:t>
            </a:r>
            <a:r>
              <a:rPr lang="en-US" altLang="ja-JP" sz="1600" b="1" dirty="0" smtClean="0">
                <a:solidFill>
                  <a:schemeClr val="bg1"/>
                </a:solidFill>
                <a:latin typeface="Arial"/>
                <a:cs typeface="Arial"/>
              </a:rPr>
              <a:t>salts</a:t>
            </a:r>
            <a:endParaRPr lang="ja-JP" altLang="en-US" sz="1600" b="1" dirty="0">
              <a:solidFill>
                <a:schemeClr val="bg1"/>
              </a:solidFill>
              <a:latin typeface="Arial"/>
              <a:cs typeface="Arial"/>
            </a:endParaRPr>
          </a:p>
        </p:txBody>
      </p:sp>
      <p:graphicFrame>
        <p:nvGraphicFramePr>
          <p:cNvPr id="23" name="グラフ 22"/>
          <p:cNvGraphicFramePr>
            <a:graphicFrameLocks/>
          </p:cNvGraphicFramePr>
          <p:nvPr>
            <p:extLst>
              <p:ext uri="{D42A27DB-BD31-4B8C-83A1-F6EECF244321}">
                <p14:modId xmlns:p14="http://schemas.microsoft.com/office/powerpoint/2010/main" val="1416263233"/>
              </p:ext>
            </p:extLst>
          </p:nvPr>
        </p:nvGraphicFramePr>
        <p:xfrm>
          <a:off x="81556" y="3839590"/>
          <a:ext cx="9000000" cy="2340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正方形/長方形 23"/>
          <p:cNvSpPr/>
          <p:nvPr/>
        </p:nvSpPr>
        <p:spPr>
          <a:xfrm>
            <a:off x="5911954" y="4067915"/>
            <a:ext cx="1776450" cy="369332"/>
          </a:xfrm>
          <a:prstGeom prst="rect">
            <a:avLst/>
          </a:prstGeom>
        </p:spPr>
        <p:txBody>
          <a:bodyPr wrap="square">
            <a:spAutoFit/>
          </a:bodyPr>
          <a:lstStyle/>
          <a:p>
            <a:pPr algn="ctr"/>
            <a:r>
              <a:rPr lang="en-US" altLang="ja-JP" sz="1800" b="1" dirty="0" smtClean="0">
                <a:solidFill>
                  <a:srgbClr val="0000FF"/>
                </a:solidFill>
                <a:latin typeface="Arial"/>
                <a:cs typeface="Arial"/>
              </a:rPr>
              <a:t>Methane</a:t>
            </a:r>
            <a:endParaRPr lang="ja-JP" altLang="en-US" sz="1800" b="1" dirty="0">
              <a:solidFill>
                <a:srgbClr val="0000FF"/>
              </a:solidFill>
              <a:latin typeface="Arial"/>
              <a:cs typeface="Arial"/>
            </a:endParaRPr>
          </a:p>
        </p:txBody>
      </p:sp>
      <p:sp>
        <p:nvSpPr>
          <p:cNvPr id="25" name="正方形/長方形 24"/>
          <p:cNvSpPr/>
          <p:nvPr/>
        </p:nvSpPr>
        <p:spPr>
          <a:xfrm>
            <a:off x="4328881" y="5013696"/>
            <a:ext cx="1356737" cy="369332"/>
          </a:xfrm>
          <a:prstGeom prst="rect">
            <a:avLst/>
          </a:prstGeom>
        </p:spPr>
        <p:txBody>
          <a:bodyPr wrap="square">
            <a:spAutoFit/>
          </a:bodyPr>
          <a:lstStyle/>
          <a:p>
            <a:pPr algn="ctr"/>
            <a:r>
              <a:rPr lang="en-US" altLang="ja-JP" sz="1800" b="1" dirty="0" smtClean="0">
                <a:solidFill>
                  <a:srgbClr val="FF0000"/>
                </a:solidFill>
                <a:latin typeface="Arial"/>
                <a:cs typeface="Arial"/>
              </a:rPr>
              <a:t>Acetate</a:t>
            </a:r>
            <a:endParaRPr lang="ja-JP" altLang="en-US" sz="1800" b="1" dirty="0">
              <a:solidFill>
                <a:srgbClr val="FF0000"/>
              </a:solidFill>
              <a:latin typeface="Arial"/>
              <a:cs typeface="Arial"/>
            </a:endParaRPr>
          </a:p>
        </p:txBody>
      </p:sp>
      <p:sp>
        <p:nvSpPr>
          <p:cNvPr id="26" name="正方形/長方形 25"/>
          <p:cNvSpPr/>
          <p:nvPr/>
        </p:nvSpPr>
        <p:spPr>
          <a:xfrm>
            <a:off x="5204989" y="5210072"/>
            <a:ext cx="1780342" cy="369332"/>
          </a:xfrm>
          <a:prstGeom prst="rect">
            <a:avLst/>
          </a:prstGeom>
        </p:spPr>
        <p:txBody>
          <a:bodyPr wrap="square">
            <a:spAutoFit/>
          </a:bodyPr>
          <a:lstStyle/>
          <a:p>
            <a:pPr algn="ctr"/>
            <a:r>
              <a:rPr lang="en-US" altLang="ja-JP" sz="1800" b="1" dirty="0" smtClean="0">
                <a:solidFill>
                  <a:srgbClr val="996633"/>
                </a:solidFill>
                <a:latin typeface="Arial"/>
                <a:cs typeface="Arial"/>
              </a:rPr>
              <a:t>Propionate</a:t>
            </a:r>
            <a:endParaRPr lang="ja-JP" altLang="en-US" sz="1800" b="1" dirty="0">
              <a:solidFill>
                <a:srgbClr val="996633"/>
              </a:solidFill>
              <a:latin typeface="Arial"/>
              <a:cs typeface="Arial"/>
            </a:endParaRPr>
          </a:p>
        </p:txBody>
      </p:sp>
      <p:sp>
        <p:nvSpPr>
          <p:cNvPr id="27" name="Line 126"/>
          <p:cNvSpPr>
            <a:spLocks noChangeShapeType="1"/>
          </p:cNvSpPr>
          <p:nvPr/>
        </p:nvSpPr>
        <p:spPr bwMode="auto">
          <a:xfrm>
            <a:off x="5009372" y="3849108"/>
            <a:ext cx="3239980" cy="0"/>
          </a:xfrm>
          <a:prstGeom prst="line">
            <a:avLst/>
          </a:prstGeom>
          <a:noFill/>
          <a:ln w="38100" cmpd="sng">
            <a:solidFill>
              <a:schemeClr val="tx1"/>
            </a:solidFill>
            <a:round/>
            <a:headEnd type="triangle" w="sm" len="med"/>
            <a:tailEnd type="triangle" w="sm" len="med"/>
          </a:ln>
          <a:extLst>
            <a:ext uri="{909E8E84-426E-40dd-AFC4-6F175D3DCCD1}">
              <a14:hiddenFill xmlns:a14="http://schemas.microsoft.com/office/drawing/2010/main" xmlns="">
                <a:noFill/>
              </a14:hiddenFill>
            </a:ext>
          </a:extLst>
        </p:spPr>
        <p:txBody>
          <a:bodyPr wrap="none" anchor="ctr"/>
          <a:lstStyle/>
          <a:p>
            <a:endParaRPr lang="ja-JP" altLang="en-US"/>
          </a:p>
        </p:txBody>
      </p:sp>
      <p:sp>
        <p:nvSpPr>
          <p:cNvPr id="28" name="Line 203"/>
          <p:cNvSpPr>
            <a:spLocks noChangeShapeType="1"/>
          </p:cNvSpPr>
          <p:nvPr/>
        </p:nvSpPr>
        <p:spPr bwMode="auto">
          <a:xfrm>
            <a:off x="1187258" y="3761309"/>
            <a:ext cx="0" cy="179997"/>
          </a:xfrm>
          <a:prstGeom prst="line">
            <a:avLst/>
          </a:prstGeom>
          <a:noFill/>
          <a:ln w="38100" cmpd="sng">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ja-JP" altLang="en-US"/>
          </a:p>
        </p:txBody>
      </p:sp>
      <p:sp>
        <p:nvSpPr>
          <p:cNvPr id="29" name="Line 203"/>
          <p:cNvSpPr>
            <a:spLocks noChangeShapeType="1"/>
          </p:cNvSpPr>
          <p:nvPr/>
        </p:nvSpPr>
        <p:spPr bwMode="auto">
          <a:xfrm>
            <a:off x="5020043" y="3761309"/>
            <a:ext cx="0" cy="179997"/>
          </a:xfrm>
          <a:prstGeom prst="line">
            <a:avLst/>
          </a:prstGeom>
          <a:noFill/>
          <a:ln w="38100" cmpd="sng">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ja-JP" altLang="en-US"/>
          </a:p>
        </p:txBody>
      </p:sp>
      <p:sp>
        <p:nvSpPr>
          <p:cNvPr id="30" name="Line 126"/>
          <p:cNvSpPr>
            <a:spLocks noChangeShapeType="1"/>
          </p:cNvSpPr>
          <p:nvPr/>
        </p:nvSpPr>
        <p:spPr bwMode="auto">
          <a:xfrm>
            <a:off x="1175416" y="3849108"/>
            <a:ext cx="1583959" cy="0"/>
          </a:xfrm>
          <a:prstGeom prst="line">
            <a:avLst/>
          </a:prstGeom>
          <a:noFill/>
          <a:ln w="38100" cmpd="sng">
            <a:solidFill>
              <a:schemeClr val="tx1"/>
            </a:solidFill>
            <a:round/>
            <a:headEnd type="triangle" w="sm" len="med"/>
            <a:tailEnd type="triangle" w="sm" len="med"/>
          </a:ln>
          <a:extLst>
            <a:ext uri="{909E8E84-426E-40dd-AFC4-6F175D3DCCD1}">
              <a14:hiddenFill xmlns:a14="http://schemas.microsoft.com/office/drawing/2010/main" xmlns="">
                <a:noFill/>
              </a14:hiddenFill>
            </a:ext>
          </a:extLst>
        </p:spPr>
        <p:txBody>
          <a:bodyPr wrap="none" anchor="ctr"/>
          <a:lstStyle/>
          <a:p>
            <a:endParaRPr lang="ja-JP" altLang="en-US"/>
          </a:p>
        </p:txBody>
      </p:sp>
      <p:sp>
        <p:nvSpPr>
          <p:cNvPr id="31" name="正方形/長方形 30"/>
          <p:cNvSpPr/>
          <p:nvPr/>
        </p:nvSpPr>
        <p:spPr>
          <a:xfrm>
            <a:off x="1190544" y="3026786"/>
            <a:ext cx="1587587" cy="830997"/>
          </a:xfrm>
          <a:prstGeom prst="rect">
            <a:avLst/>
          </a:prstGeom>
        </p:spPr>
        <p:txBody>
          <a:bodyPr wrap="square">
            <a:spAutoFit/>
          </a:bodyPr>
          <a:lstStyle/>
          <a:p>
            <a:pPr algn="ctr"/>
            <a:r>
              <a:rPr lang="en-US" altLang="ja-JP" sz="1600" b="1" dirty="0" smtClean="0">
                <a:latin typeface="Arial"/>
                <a:cs typeface="Arial"/>
              </a:rPr>
              <a:t>Condition 1</a:t>
            </a:r>
          </a:p>
          <a:p>
            <a:pPr algn="ctr"/>
            <a:r>
              <a:rPr lang="en-US" altLang="ja-JP" sz="1600" b="1" dirty="0" smtClean="0">
                <a:latin typeface="Arial"/>
                <a:cs typeface="Arial"/>
              </a:rPr>
              <a:t>2.0</a:t>
            </a:r>
          </a:p>
          <a:p>
            <a:pPr algn="ctr"/>
            <a:r>
              <a:rPr lang="en-US" altLang="ja-JP" sz="1600" b="1" dirty="0" smtClean="0">
                <a:latin typeface="Arial"/>
                <a:cs typeface="Arial"/>
              </a:rPr>
              <a:t>39</a:t>
            </a:r>
          </a:p>
        </p:txBody>
      </p:sp>
      <p:sp>
        <p:nvSpPr>
          <p:cNvPr id="32" name="Line 203"/>
          <p:cNvSpPr>
            <a:spLocks noChangeShapeType="1"/>
          </p:cNvSpPr>
          <p:nvPr/>
        </p:nvSpPr>
        <p:spPr bwMode="auto">
          <a:xfrm>
            <a:off x="2757457" y="3761309"/>
            <a:ext cx="0" cy="179997"/>
          </a:xfrm>
          <a:prstGeom prst="line">
            <a:avLst/>
          </a:prstGeom>
          <a:noFill/>
          <a:ln w="38100" cmpd="sng">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ja-JP" altLang="en-US"/>
          </a:p>
        </p:txBody>
      </p:sp>
      <p:sp>
        <p:nvSpPr>
          <p:cNvPr id="33" name="Line 126"/>
          <p:cNvSpPr>
            <a:spLocks noChangeShapeType="1"/>
          </p:cNvSpPr>
          <p:nvPr/>
        </p:nvSpPr>
        <p:spPr bwMode="auto">
          <a:xfrm>
            <a:off x="2761665" y="3849598"/>
            <a:ext cx="2267987" cy="0"/>
          </a:xfrm>
          <a:prstGeom prst="line">
            <a:avLst/>
          </a:prstGeom>
          <a:noFill/>
          <a:ln w="38100" cmpd="sng">
            <a:solidFill>
              <a:schemeClr val="tx1"/>
            </a:solidFill>
            <a:round/>
            <a:headEnd type="triangle" w="sm" len="med"/>
            <a:tailEnd type="triangle" w="sm" len="med"/>
          </a:ln>
          <a:extLst>
            <a:ext uri="{909E8E84-426E-40dd-AFC4-6F175D3DCCD1}">
              <a14:hiddenFill xmlns:a14="http://schemas.microsoft.com/office/drawing/2010/main" xmlns="">
                <a:noFill/>
              </a14:hiddenFill>
            </a:ext>
          </a:extLst>
        </p:spPr>
        <p:txBody>
          <a:bodyPr wrap="none" anchor="ctr"/>
          <a:lstStyle/>
          <a:p>
            <a:endParaRPr lang="ja-JP" altLang="en-US"/>
          </a:p>
        </p:txBody>
      </p:sp>
      <p:sp>
        <p:nvSpPr>
          <p:cNvPr id="34" name="Line 203"/>
          <p:cNvSpPr>
            <a:spLocks noChangeShapeType="1"/>
          </p:cNvSpPr>
          <p:nvPr/>
        </p:nvSpPr>
        <p:spPr bwMode="auto">
          <a:xfrm>
            <a:off x="8221439" y="3769165"/>
            <a:ext cx="0" cy="179997"/>
          </a:xfrm>
          <a:prstGeom prst="line">
            <a:avLst/>
          </a:prstGeom>
          <a:noFill/>
          <a:ln w="38100" cmpd="sng">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ja-JP" altLang="en-US"/>
          </a:p>
        </p:txBody>
      </p:sp>
      <p:sp>
        <p:nvSpPr>
          <p:cNvPr id="35" name="正方形/長方形 34"/>
          <p:cNvSpPr/>
          <p:nvPr/>
        </p:nvSpPr>
        <p:spPr>
          <a:xfrm>
            <a:off x="3167623" y="3026786"/>
            <a:ext cx="1460756" cy="830997"/>
          </a:xfrm>
          <a:prstGeom prst="rect">
            <a:avLst/>
          </a:prstGeom>
        </p:spPr>
        <p:txBody>
          <a:bodyPr wrap="square">
            <a:spAutoFit/>
          </a:bodyPr>
          <a:lstStyle/>
          <a:p>
            <a:pPr algn="ctr"/>
            <a:r>
              <a:rPr lang="en-US" altLang="ja-JP" sz="1600" b="1" dirty="0">
                <a:latin typeface="Arial"/>
                <a:cs typeface="Arial"/>
              </a:rPr>
              <a:t>Condition 2</a:t>
            </a:r>
            <a:endParaRPr lang="en-US" altLang="ja-JP" sz="1600" b="1" dirty="0" smtClean="0">
              <a:latin typeface="Arial"/>
              <a:cs typeface="Arial"/>
            </a:endParaRPr>
          </a:p>
          <a:p>
            <a:pPr algn="ctr"/>
            <a:r>
              <a:rPr lang="en-US" altLang="ja-JP" sz="1600" b="1" dirty="0" smtClean="0">
                <a:latin typeface="Arial"/>
                <a:cs typeface="Arial"/>
              </a:rPr>
              <a:t>2.9</a:t>
            </a:r>
          </a:p>
          <a:p>
            <a:pPr algn="ctr"/>
            <a:r>
              <a:rPr lang="en-US" altLang="ja-JP" sz="1600" b="1" dirty="0" smtClean="0">
                <a:latin typeface="Arial"/>
                <a:cs typeface="Arial"/>
              </a:rPr>
              <a:t>28</a:t>
            </a:r>
          </a:p>
        </p:txBody>
      </p:sp>
      <p:sp>
        <p:nvSpPr>
          <p:cNvPr id="36" name="正方形/長方形 35"/>
          <p:cNvSpPr/>
          <p:nvPr/>
        </p:nvSpPr>
        <p:spPr>
          <a:xfrm>
            <a:off x="5921275" y="3026786"/>
            <a:ext cx="1449635" cy="830997"/>
          </a:xfrm>
          <a:prstGeom prst="rect">
            <a:avLst/>
          </a:prstGeom>
        </p:spPr>
        <p:txBody>
          <a:bodyPr wrap="square">
            <a:spAutoFit/>
          </a:bodyPr>
          <a:lstStyle/>
          <a:p>
            <a:pPr algn="ctr"/>
            <a:r>
              <a:rPr lang="en-US" altLang="ja-JP" sz="1600" b="1" dirty="0">
                <a:latin typeface="Arial"/>
                <a:cs typeface="Arial"/>
              </a:rPr>
              <a:t>Condition 3</a:t>
            </a:r>
            <a:endParaRPr lang="en-US" altLang="ja-JP" sz="1600" b="1" dirty="0" smtClean="0">
              <a:latin typeface="Arial"/>
              <a:cs typeface="Arial"/>
            </a:endParaRPr>
          </a:p>
          <a:p>
            <a:pPr algn="ctr"/>
            <a:r>
              <a:rPr lang="en-US" altLang="ja-JP" sz="1600" b="1" dirty="0" smtClean="0">
                <a:latin typeface="Arial"/>
                <a:cs typeface="Arial"/>
              </a:rPr>
              <a:t>1.7</a:t>
            </a:r>
          </a:p>
          <a:p>
            <a:pPr algn="ctr"/>
            <a:r>
              <a:rPr lang="en-US" altLang="ja-JP" sz="1600" b="1" dirty="0" smtClean="0">
                <a:latin typeface="Arial"/>
                <a:cs typeface="Arial"/>
              </a:rPr>
              <a:t>46</a:t>
            </a:r>
          </a:p>
        </p:txBody>
      </p:sp>
      <p:sp>
        <p:nvSpPr>
          <p:cNvPr id="37" name="正方形/長方形 36"/>
          <p:cNvSpPr/>
          <p:nvPr/>
        </p:nvSpPr>
        <p:spPr>
          <a:xfrm>
            <a:off x="-79374" y="3297352"/>
            <a:ext cx="1811788" cy="523220"/>
          </a:xfrm>
          <a:prstGeom prst="rect">
            <a:avLst/>
          </a:prstGeom>
        </p:spPr>
        <p:txBody>
          <a:bodyPr wrap="square">
            <a:spAutoFit/>
          </a:bodyPr>
          <a:lstStyle/>
          <a:p>
            <a:pPr algn="r"/>
            <a:r>
              <a:rPr lang="en-US" altLang="ja-JP" sz="1400" b="1" dirty="0" smtClean="0">
                <a:latin typeface="Arial"/>
                <a:cs typeface="Arial"/>
              </a:rPr>
              <a:t>OLR (</a:t>
            </a:r>
            <a:r>
              <a:rPr lang="en-US" altLang="ja-JP" sz="1400" b="1" dirty="0" err="1" smtClean="0">
                <a:latin typeface="Arial"/>
                <a:cs typeface="Arial"/>
              </a:rPr>
              <a:t>gVS</a:t>
            </a:r>
            <a:r>
              <a:rPr lang="en-US" altLang="ja-JP" sz="1400" b="1" dirty="0" smtClean="0">
                <a:latin typeface="Arial"/>
                <a:cs typeface="Arial"/>
              </a:rPr>
              <a:t>/kg/day):</a:t>
            </a:r>
          </a:p>
          <a:p>
            <a:pPr algn="r"/>
            <a:r>
              <a:rPr lang="en-US" altLang="ja-JP" sz="1400" b="1" dirty="0" smtClean="0">
                <a:latin typeface="Arial"/>
                <a:cs typeface="Arial"/>
              </a:rPr>
              <a:t>HRT (days):</a:t>
            </a:r>
            <a:endParaRPr lang="ja-JP" altLang="en-US" sz="1400" b="1" dirty="0">
              <a:latin typeface="Arial"/>
              <a:cs typeface="Arial"/>
            </a:endParaRPr>
          </a:p>
        </p:txBody>
      </p:sp>
      <p:sp>
        <p:nvSpPr>
          <p:cNvPr id="38" name="タイトル 2"/>
          <p:cNvSpPr txBox="1">
            <a:spLocks/>
          </p:cNvSpPr>
          <p:nvPr/>
        </p:nvSpPr>
        <p:spPr bwMode="auto">
          <a:xfrm>
            <a:off x="5921274" y="4755759"/>
            <a:ext cx="2072581" cy="462987"/>
          </a:xfrm>
          <a:prstGeom prst="rect">
            <a:avLst/>
          </a:prstGeom>
          <a:solidFill>
            <a:srgbClr val="FFFF00"/>
          </a:solidFill>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p>
            <a:r>
              <a:rPr lang="en-US" altLang="ja-JP" sz="1000" kern="1200" dirty="0" smtClean="0">
                <a:solidFill>
                  <a:srgbClr val="FF0000"/>
                </a:solidFill>
                <a:latin typeface="+mj-lt"/>
              </a:rPr>
              <a:t>Optimum organic loading rate </a:t>
            </a:r>
          </a:p>
          <a:p>
            <a:r>
              <a:rPr lang="en-US" altLang="ja-JP" sz="1000" kern="1200" dirty="0" smtClean="0">
                <a:solidFill>
                  <a:srgbClr val="FF0000"/>
                </a:solidFill>
                <a:latin typeface="+mj-lt"/>
              </a:rPr>
              <a:t>= 1.7 kg-VS/m</a:t>
            </a:r>
            <a:r>
              <a:rPr lang="en-US" altLang="ja-JP" sz="1000" kern="1200" baseline="30000" dirty="0" smtClean="0">
                <a:solidFill>
                  <a:srgbClr val="FF0000"/>
                </a:solidFill>
                <a:latin typeface="+mj-lt"/>
              </a:rPr>
              <a:t>3</a:t>
            </a:r>
            <a:r>
              <a:rPr lang="en-US" altLang="ja-JP" sz="1000" kern="1200" dirty="0" smtClean="0">
                <a:solidFill>
                  <a:srgbClr val="FF0000"/>
                </a:solidFill>
                <a:latin typeface="+mj-lt"/>
              </a:rPr>
              <a:t>/d</a:t>
            </a:r>
          </a:p>
          <a:p>
            <a:r>
              <a:rPr lang="ja-JP" altLang="en-US" sz="800" kern="1200" dirty="0" smtClean="0">
                <a:solidFill>
                  <a:srgbClr val="FF0000"/>
                </a:solidFill>
                <a:latin typeface="+mj-lt"/>
              </a:rPr>
              <a:t>（</a:t>
            </a:r>
            <a:r>
              <a:rPr lang="en-US" altLang="ja-JP" sz="800" kern="1200" dirty="0" smtClean="0">
                <a:solidFill>
                  <a:srgbClr val="FF0000"/>
                </a:solidFill>
                <a:latin typeface="+mj-lt"/>
              </a:rPr>
              <a:t>HRT=45d, salinity =ca. 2.0% NaCl eq</a:t>
            </a:r>
            <a:r>
              <a:rPr lang="en-US" altLang="ja-JP" sz="800" kern="1200" dirty="0">
                <a:solidFill>
                  <a:srgbClr val="FF0000"/>
                </a:solidFill>
                <a:latin typeface="+mj-lt"/>
              </a:rPr>
              <a:t>.</a:t>
            </a:r>
            <a:r>
              <a:rPr lang="ja-JP" altLang="en-US" sz="800" kern="1200" dirty="0" smtClean="0">
                <a:solidFill>
                  <a:srgbClr val="FF0000"/>
                </a:solidFill>
                <a:latin typeface="+mj-lt"/>
              </a:rPr>
              <a:t>）</a:t>
            </a:r>
            <a:endParaRPr lang="ja-JP" altLang="en-US" sz="1000" kern="1200" dirty="0">
              <a:solidFill>
                <a:srgbClr val="FF0000"/>
              </a:solidFill>
              <a:latin typeface="+mj-lt"/>
            </a:endParaRPr>
          </a:p>
        </p:txBody>
      </p:sp>
      <p:sp>
        <p:nvSpPr>
          <p:cNvPr id="2" name="正方形/長方形 1"/>
          <p:cNvSpPr/>
          <p:nvPr/>
        </p:nvSpPr>
        <p:spPr>
          <a:xfrm>
            <a:off x="5289310" y="6320002"/>
            <a:ext cx="3492303" cy="307777"/>
          </a:xfrm>
          <a:prstGeom prst="rect">
            <a:avLst/>
          </a:prstGeom>
        </p:spPr>
        <p:txBody>
          <a:bodyPr wrap="none">
            <a:spAutoFit/>
          </a:bodyPr>
          <a:lstStyle/>
          <a:p>
            <a:r>
              <a:rPr lang="en-US" altLang="ja-JP" sz="1400" dirty="0">
                <a:solidFill>
                  <a:prstClr val="black"/>
                </a:solidFill>
                <a:latin typeface="Helvetica" charset="0"/>
              </a:rPr>
              <a:t>T. Miura et al., </a:t>
            </a:r>
            <a:r>
              <a:rPr lang="en-US" altLang="ja-JP" sz="1400" dirty="0" err="1">
                <a:solidFill>
                  <a:prstClr val="black"/>
                </a:solidFill>
                <a:latin typeface="Helvetica" charset="0"/>
              </a:rPr>
              <a:t>Bioresour</a:t>
            </a:r>
            <a:r>
              <a:rPr lang="en-US" altLang="ja-JP" sz="1400" dirty="0">
                <a:solidFill>
                  <a:prstClr val="black"/>
                </a:solidFill>
                <a:latin typeface="Helvetica" charset="0"/>
              </a:rPr>
              <a:t>. Technol. (2016).</a:t>
            </a:r>
            <a:endParaRPr lang="ja-JP" altLang="en-US" sz="1400" dirty="0"/>
          </a:p>
        </p:txBody>
      </p:sp>
      <p:sp>
        <p:nvSpPr>
          <p:cNvPr id="4" name="日付プレースホルダー 3"/>
          <p:cNvSpPr>
            <a:spLocks noGrp="1"/>
          </p:cNvSpPr>
          <p:nvPr>
            <p:ph type="dt" sz="half" idx="10"/>
          </p:nvPr>
        </p:nvSpPr>
        <p:spPr/>
        <p:txBody>
          <a:bodyPr/>
          <a:lstStyle/>
          <a:p>
            <a:r>
              <a:rPr kumimoji="1" lang="en-US" altLang="ja-JP" smtClean="0"/>
              <a:t>2016/10/20-21</a:t>
            </a:r>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Bioprocess 2016</a:t>
            </a:r>
            <a:endParaRPr kumimoji="1" lang="ja-JP" altLang="en-US"/>
          </a:p>
        </p:txBody>
      </p:sp>
      <p:sp>
        <p:nvSpPr>
          <p:cNvPr id="6" name="スライド番号プレースホルダー 5"/>
          <p:cNvSpPr>
            <a:spLocks noGrp="1"/>
          </p:cNvSpPr>
          <p:nvPr>
            <p:ph type="sldNum" sz="quarter" idx="12"/>
          </p:nvPr>
        </p:nvSpPr>
        <p:spPr/>
        <p:txBody>
          <a:bodyPr/>
          <a:lstStyle/>
          <a:p>
            <a:fld id="{3A538D04-2026-CE44-84E3-CD54C82BE288}" type="slidenum">
              <a:rPr kumimoji="1" lang="ja-JP" altLang="en-US" smtClean="0"/>
              <a:t>12</a:t>
            </a:fld>
            <a:endParaRPr kumimoji="1" lang="ja-JP" altLang="en-US"/>
          </a:p>
        </p:txBody>
      </p:sp>
    </p:spTree>
    <p:extLst>
      <p:ext uri="{BB962C8B-B14F-4D97-AF65-F5344CB8AC3E}">
        <p14:creationId xmlns:p14="http://schemas.microsoft.com/office/powerpoint/2010/main" val="18837761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 name="表 55"/>
          <p:cNvGraphicFramePr>
            <a:graphicFrameLocks noGrp="1"/>
          </p:cNvGraphicFramePr>
          <p:nvPr>
            <p:extLst>
              <p:ext uri="{D42A27DB-BD31-4B8C-83A1-F6EECF244321}">
                <p14:modId xmlns:p14="http://schemas.microsoft.com/office/powerpoint/2010/main" val="938763243"/>
              </p:ext>
            </p:extLst>
          </p:nvPr>
        </p:nvGraphicFramePr>
        <p:xfrm>
          <a:off x="474132" y="1032130"/>
          <a:ext cx="8237669" cy="5067300"/>
        </p:xfrm>
        <a:graphic>
          <a:graphicData uri="http://schemas.openxmlformats.org/drawingml/2006/table">
            <a:tbl>
              <a:tblPr/>
              <a:tblGrid>
                <a:gridCol w="2098086"/>
                <a:gridCol w="1099670"/>
                <a:gridCol w="1271588"/>
                <a:gridCol w="828675"/>
                <a:gridCol w="1485900"/>
                <a:gridCol w="1453750"/>
              </a:tblGrid>
              <a:tr h="762000">
                <a:tc>
                  <a:txBody>
                    <a:bodyPr/>
                    <a:lstStyle/>
                    <a:p>
                      <a:pPr algn="l" fontAlgn="ctr"/>
                      <a:r>
                        <a:rPr lang="en-US" sz="1200" b="1" i="0" u="none" strike="noStrike">
                          <a:solidFill>
                            <a:srgbClr val="000000"/>
                          </a:solidFill>
                          <a:effectLst/>
                          <a:latin typeface="Arial"/>
                        </a:rPr>
                        <a:t>Substrate</a:t>
                      </a:r>
                    </a:p>
                  </a:txBody>
                  <a:tcPr marL="12700" marR="12700" marT="12700" marB="0" anchor="ctr">
                    <a:lnL>
                      <a:noFill/>
                    </a:lnL>
                    <a:lnR>
                      <a:noFill/>
                    </a:lnR>
                    <a:lnT>
                      <a:noFill/>
                    </a:lnT>
                    <a:lnB>
                      <a:noFill/>
                    </a:lnB>
                  </a:tcPr>
                </a:tc>
                <a:tc>
                  <a:txBody>
                    <a:bodyPr/>
                    <a:lstStyle/>
                    <a:p>
                      <a:pPr algn="ctr" fontAlgn="ctr"/>
                      <a:r>
                        <a:rPr lang="en-US" sz="1200" b="1" i="0" u="none" strike="noStrike" dirty="0">
                          <a:solidFill>
                            <a:srgbClr val="000000"/>
                          </a:solidFill>
                          <a:effectLst/>
                          <a:latin typeface="Arial"/>
                        </a:rPr>
                        <a:t>OLR </a:t>
                      </a:r>
                      <a:endParaRPr lang="en-US" sz="1200" b="1" i="0" u="none" strike="noStrike" dirty="0" smtClean="0">
                        <a:solidFill>
                          <a:srgbClr val="000000"/>
                        </a:solidFill>
                        <a:effectLst/>
                        <a:latin typeface="Arial"/>
                      </a:endParaRPr>
                    </a:p>
                    <a:p>
                      <a:pPr algn="ctr" fontAlgn="ctr"/>
                      <a:r>
                        <a:rPr lang="en-US" sz="1200" b="1" i="0" u="none" strike="noStrike" dirty="0" smtClean="0">
                          <a:solidFill>
                            <a:srgbClr val="000000"/>
                          </a:solidFill>
                          <a:effectLst/>
                          <a:latin typeface="Arial"/>
                        </a:rPr>
                        <a:t>(</a:t>
                      </a:r>
                      <a:r>
                        <a:rPr lang="en-US" sz="1200" b="1" i="0" u="none" strike="noStrike" dirty="0">
                          <a:solidFill>
                            <a:srgbClr val="000000"/>
                          </a:solidFill>
                          <a:effectLst/>
                          <a:latin typeface="Arial"/>
                        </a:rPr>
                        <a:t>g VS/L/day)</a:t>
                      </a:r>
                      <a:r>
                        <a:rPr lang="en-US" sz="1200" b="1" i="0" u="none" strike="noStrike" baseline="30000" dirty="0">
                          <a:solidFill>
                            <a:srgbClr val="000000"/>
                          </a:solidFill>
                          <a:effectLst/>
                          <a:latin typeface="Arial"/>
                        </a:rPr>
                        <a:t>a</a:t>
                      </a:r>
                    </a:p>
                  </a:txBody>
                  <a:tcPr marL="12700" marR="12700" marT="12700" marB="0" anchor="ctr">
                    <a:lnL>
                      <a:noFill/>
                    </a:lnL>
                    <a:lnR>
                      <a:noFill/>
                    </a:lnR>
                    <a:lnT>
                      <a:noFill/>
                    </a:lnT>
                    <a:lnB>
                      <a:noFill/>
                    </a:lnB>
                  </a:tcPr>
                </a:tc>
                <a:tc>
                  <a:txBody>
                    <a:bodyPr/>
                    <a:lstStyle/>
                    <a:p>
                      <a:pPr algn="ctr" fontAlgn="ctr"/>
                      <a:r>
                        <a:rPr lang="en-US" sz="1200" b="1" i="0" u="none" strike="noStrike" dirty="0" smtClean="0">
                          <a:solidFill>
                            <a:srgbClr val="000000"/>
                          </a:solidFill>
                          <a:effectLst/>
                          <a:latin typeface="Arial"/>
                        </a:rPr>
                        <a:t>Methane yield</a:t>
                      </a:r>
                    </a:p>
                    <a:p>
                      <a:pPr algn="ctr" fontAlgn="ctr"/>
                      <a:r>
                        <a:rPr lang="en-US" sz="1200" b="1" i="0" u="none" strike="noStrike" dirty="0" smtClean="0">
                          <a:solidFill>
                            <a:srgbClr val="000000"/>
                          </a:solidFill>
                          <a:effectLst/>
                          <a:latin typeface="Arial"/>
                        </a:rPr>
                        <a:t> </a:t>
                      </a:r>
                      <a:r>
                        <a:rPr lang="en-US" sz="1200" b="1" i="0" u="none" strike="noStrike" dirty="0">
                          <a:solidFill>
                            <a:srgbClr val="000000"/>
                          </a:solidFill>
                          <a:effectLst/>
                          <a:latin typeface="Arial"/>
                        </a:rPr>
                        <a:t>(mL/g VS)</a:t>
                      </a:r>
                    </a:p>
                  </a:txBody>
                  <a:tcPr marL="12700" marR="12700" marT="12700" marB="0" anchor="ctr">
                    <a:lnL>
                      <a:noFill/>
                    </a:lnL>
                    <a:lnR>
                      <a:noFill/>
                    </a:lnR>
                    <a:lnT>
                      <a:noFill/>
                    </a:lnT>
                    <a:lnB>
                      <a:noFill/>
                    </a:lnB>
                  </a:tcPr>
                </a:tc>
                <a:tc>
                  <a:txBody>
                    <a:bodyPr/>
                    <a:lstStyle/>
                    <a:p>
                      <a:pPr algn="ctr" fontAlgn="ctr"/>
                      <a:r>
                        <a:rPr lang="en-US" sz="1200" b="1" i="0" u="none" strike="noStrike" dirty="0">
                          <a:solidFill>
                            <a:srgbClr val="000000"/>
                          </a:solidFill>
                          <a:effectLst/>
                          <a:latin typeface="Arial"/>
                        </a:rPr>
                        <a:t>HRT </a:t>
                      </a:r>
                      <a:endParaRPr lang="en-US" sz="1200" b="1" i="0" u="none" strike="noStrike" dirty="0" smtClean="0">
                        <a:solidFill>
                          <a:srgbClr val="000000"/>
                        </a:solidFill>
                        <a:effectLst/>
                        <a:latin typeface="Arial"/>
                      </a:endParaRPr>
                    </a:p>
                    <a:p>
                      <a:pPr algn="ctr" fontAlgn="ctr"/>
                      <a:r>
                        <a:rPr lang="en-US" sz="1200" b="1" i="0" u="none" strike="noStrike" dirty="0" smtClean="0">
                          <a:solidFill>
                            <a:srgbClr val="000000"/>
                          </a:solidFill>
                          <a:effectLst/>
                          <a:latin typeface="Arial"/>
                        </a:rPr>
                        <a:t>(</a:t>
                      </a:r>
                      <a:r>
                        <a:rPr lang="en-US" sz="1200" b="1" i="0" u="none" strike="noStrike" dirty="0">
                          <a:solidFill>
                            <a:srgbClr val="000000"/>
                          </a:solidFill>
                          <a:effectLst/>
                          <a:latin typeface="Arial"/>
                        </a:rPr>
                        <a:t>days)</a:t>
                      </a:r>
                    </a:p>
                  </a:txBody>
                  <a:tcPr marL="12700" marR="12700" marT="12700" marB="0" anchor="ctr">
                    <a:lnL>
                      <a:noFill/>
                    </a:lnL>
                    <a:lnR>
                      <a:noFill/>
                    </a:lnR>
                    <a:lnT>
                      <a:noFill/>
                    </a:lnT>
                    <a:lnB>
                      <a:noFill/>
                    </a:lnB>
                  </a:tcPr>
                </a:tc>
                <a:tc>
                  <a:txBody>
                    <a:bodyPr/>
                    <a:lstStyle/>
                    <a:p>
                      <a:pPr algn="ctr" fontAlgn="ctr"/>
                      <a:r>
                        <a:rPr lang="en-US" sz="1200" b="1" i="0" u="none" strike="noStrike" dirty="0" smtClean="0">
                          <a:solidFill>
                            <a:srgbClr val="000000"/>
                          </a:solidFill>
                          <a:effectLst/>
                          <a:latin typeface="Arial"/>
                        </a:rPr>
                        <a:t>Methane</a:t>
                      </a:r>
                      <a:r>
                        <a:rPr lang="en-US" sz="1200" b="1" i="0" u="none" strike="noStrike" baseline="0" dirty="0" smtClean="0">
                          <a:solidFill>
                            <a:srgbClr val="000000"/>
                          </a:solidFill>
                          <a:effectLst/>
                          <a:latin typeface="Arial"/>
                        </a:rPr>
                        <a:t> production rate </a:t>
                      </a:r>
                      <a:r>
                        <a:rPr lang="en-US" sz="1200" b="1" i="0" u="none" strike="noStrike" dirty="0" smtClean="0">
                          <a:solidFill>
                            <a:srgbClr val="000000"/>
                          </a:solidFill>
                          <a:effectLst/>
                          <a:latin typeface="Arial"/>
                        </a:rPr>
                        <a:t>(</a:t>
                      </a:r>
                      <a:r>
                        <a:rPr lang="en-US" sz="1200" b="1" i="0" u="none" strike="noStrike" dirty="0">
                          <a:solidFill>
                            <a:srgbClr val="000000"/>
                          </a:solidFill>
                          <a:effectLst/>
                          <a:latin typeface="Arial"/>
                        </a:rPr>
                        <a:t>mL/L/day)</a:t>
                      </a:r>
                      <a:r>
                        <a:rPr lang="en-US" sz="1200" b="1" i="0" u="none" strike="noStrike" baseline="30000" dirty="0">
                          <a:solidFill>
                            <a:srgbClr val="000000"/>
                          </a:solidFill>
                          <a:effectLst/>
                          <a:latin typeface="Arial"/>
                        </a:rPr>
                        <a:t>b</a:t>
                      </a:r>
                    </a:p>
                  </a:txBody>
                  <a:tcPr marL="12700" marR="12700" marT="12700" marB="0" anchor="ctr">
                    <a:lnL>
                      <a:noFill/>
                    </a:lnL>
                    <a:lnR>
                      <a:noFill/>
                    </a:lnR>
                    <a:lnT>
                      <a:noFill/>
                    </a:lnT>
                    <a:lnB>
                      <a:noFill/>
                    </a:lnB>
                  </a:tcPr>
                </a:tc>
                <a:tc>
                  <a:txBody>
                    <a:bodyPr/>
                    <a:lstStyle/>
                    <a:p>
                      <a:pPr algn="ctr" fontAlgn="ctr"/>
                      <a:r>
                        <a:rPr lang="en-US" sz="1200" b="1" i="0" u="none" strike="noStrike">
                          <a:solidFill>
                            <a:srgbClr val="000000"/>
                          </a:solidFill>
                          <a:effectLst/>
                          <a:latin typeface="Arial"/>
                        </a:rPr>
                        <a:t>Ref.</a:t>
                      </a:r>
                    </a:p>
                  </a:txBody>
                  <a:tcPr marL="12700" marR="12700" marT="12700" marB="0" anchor="ctr">
                    <a:lnL>
                      <a:noFill/>
                    </a:lnL>
                    <a:lnR>
                      <a:noFill/>
                    </a:lnR>
                    <a:lnT>
                      <a:noFill/>
                    </a:lnT>
                    <a:lnB>
                      <a:noFill/>
                    </a:lnB>
                  </a:tcPr>
                </a:tc>
              </a:tr>
              <a:tr h="287020">
                <a:tc>
                  <a:txBody>
                    <a:bodyPr/>
                    <a:lstStyle/>
                    <a:p>
                      <a:pPr algn="l" fontAlgn="ctr"/>
                      <a:r>
                        <a:rPr lang="en-US" sz="1200" b="1" i="0" u="none" strike="noStrike" dirty="0" smtClean="0">
                          <a:solidFill>
                            <a:srgbClr val="000000"/>
                          </a:solidFill>
                          <a:effectLst/>
                          <a:latin typeface="Arial"/>
                        </a:rPr>
                        <a:t>Diluted</a:t>
                      </a:r>
                      <a:r>
                        <a:rPr lang="en-US" sz="1200" b="1" i="0" u="none" strike="noStrike" baseline="0" dirty="0" smtClean="0">
                          <a:solidFill>
                            <a:srgbClr val="000000"/>
                          </a:solidFill>
                          <a:effectLst/>
                          <a:latin typeface="Arial"/>
                        </a:rPr>
                        <a:t> conditions</a:t>
                      </a:r>
                      <a:endParaRPr lang="en-US" sz="1200" b="1" i="0" u="none" strike="noStrike" dirty="0">
                        <a:solidFill>
                          <a:srgbClr val="000000"/>
                        </a:solidFill>
                        <a:effectLst/>
                        <a:latin typeface="Arial"/>
                      </a:endParaRPr>
                    </a:p>
                  </a:txBody>
                  <a:tcPr marL="12700" marR="12700" marT="12700" marB="0" anchor="ctr">
                    <a:lnL>
                      <a:noFill/>
                    </a:lnL>
                    <a:lnR>
                      <a:noFill/>
                    </a:lnR>
                    <a:lnT>
                      <a:noFill/>
                    </a:lnT>
                    <a:lnB>
                      <a:noFill/>
                    </a:lnB>
                  </a:tcPr>
                </a:tc>
                <a:tc>
                  <a:txBody>
                    <a:bodyPr/>
                    <a:lstStyle/>
                    <a:p>
                      <a:endParaRPr kumimoji="1" lang="ja-JP" altLang="en-US"/>
                    </a:p>
                  </a:txBody>
                  <a:tcPr marL="12700" marR="12700" marT="12700" marB="0" anchor="ctr">
                    <a:lnL>
                      <a:noFill/>
                    </a:lnL>
                    <a:lnR>
                      <a:noFill/>
                    </a:lnR>
                    <a:lnT>
                      <a:noFill/>
                    </a:lnT>
                    <a:lnB>
                      <a:noFill/>
                    </a:lnB>
                  </a:tcPr>
                </a:tc>
                <a:tc>
                  <a:txBody>
                    <a:bodyPr/>
                    <a:lstStyle/>
                    <a:p>
                      <a:endParaRPr kumimoji="1" lang="ja-JP" altLang="en-US"/>
                    </a:p>
                  </a:txBody>
                  <a:tcPr marL="12700" marR="12700" marT="12700" marB="0" anchor="ctr">
                    <a:lnL>
                      <a:noFill/>
                    </a:lnL>
                    <a:lnR>
                      <a:noFill/>
                    </a:lnR>
                    <a:lnT>
                      <a:noFill/>
                    </a:lnT>
                    <a:lnB>
                      <a:noFill/>
                    </a:lnB>
                  </a:tcPr>
                </a:tc>
                <a:tc>
                  <a:txBody>
                    <a:bodyPr/>
                    <a:lstStyle/>
                    <a:p>
                      <a:endParaRPr kumimoji="1" lang="ja-JP" altLang="en-US"/>
                    </a:p>
                  </a:txBody>
                  <a:tcPr marL="12700" marR="12700" marT="12700" marB="0" anchor="ctr">
                    <a:lnL>
                      <a:noFill/>
                    </a:lnL>
                    <a:lnR>
                      <a:noFill/>
                    </a:lnR>
                    <a:lnT>
                      <a:noFill/>
                    </a:lnT>
                    <a:lnB>
                      <a:noFill/>
                    </a:lnB>
                  </a:tcPr>
                </a:tc>
                <a:tc>
                  <a:txBody>
                    <a:bodyPr/>
                    <a:lstStyle/>
                    <a:p>
                      <a:pPr algn="ctr" fontAlgn="ctr"/>
                      <a:endParaRPr lang="ja-JP" altLang="en-US" sz="1200" b="1" i="0" u="none" strike="noStrike" dirty="0">
                        <a:solidFill>
                          <a:srgbClr val="000000"/>
                        </a:solidFill>
                        <a:effectLst/>
                        <a:latin typeface="Arial"/>
                      </a:endParaRPr>
                    </a:p>
                  </a:txBody>
                  <a:tcPr marL="12700" marR="12700" marT="12700" marB="0" anchor="ctr">
                    <a:lnL>
                      <a:noFill/>
                    </a:lnL>
                    <a:lnR>
                      <a:noFill/>
                    </a:lnR>
                    <a:lnT>
                      <a:noFill/>
                    </a:lnT>
                    <a:lnB>
                      <a:noFill/>
                    </a:lnB>
                  </a:tcPr>
                </a:tc>
                <a:tc>
                  <a:txBody>
                    <a:bodyPr/>
                    <a:lstStyle/>
                    <a:p>
                      <a:endParaRPr kumimoji="1" lang="ja-JP" altLang="en-US" dirty="0"/>
                    </a:p>
                  </a:txBody>
                  <a:tcPr marL="12700" marR="12700" marT="12700" marB="0" anchor="ctr">
                    <a:lnL>
                      <a:noFill/>
                    </a:lnL>
                    <a:lnR>
                      <a:noFill/>
                    </a:lnR>
                    <a:lnT>
                      <a:noFill/>
                    </a:lnT>
                    <a:lnB>
                      <a:noFill/>
                    </a:lnB>
                  </a:tcPr>
                </a:tc>
              </a:tr>
              <a:tr h="287020">
                <a:tc>
                  <a:txBody>
                    <a:bodyPr/>
                    <a:lstStyle/>
                    <a:p>
                      <a:pPr algn="l" fontAlgn="ctr"/>
                      <a:r>
                        <a:rPr lang="en-US" sz="1200" b="1" i="1" u="none" strike="noStrike" dirty="0" err="1">
                          <a:solidFill>
                            <a:srgbClr val="000000"/>
                          </a:solidFill>
                          <a:effectLst/>
                          <a:latin typeface="Arial"/>
                        </a:rPr>
                        <a:t>Laminaria</a:t>
                      </a:r>
                      <a:r>
                        <a:rPr lang="en-US" sz="1200" b="1" i="1" u="none" strike="noStrike" dirty="0">
                          <a:solidFill>
                            <a:srgbClr val="000000"/>
                          </a:solidFill>
                          <a:effectLst/>
                          <a:latin typeface="Arial"/>
                        </a:rPr>
                        <a:t> </a:t>
                      </a:r>
                      <a:r>
                        <a:rPr lang="en-US" sz="1200" b="1" i="1" u="none" strike="noStrike" dirty="0" err="1">
                          <a:solidFill>
                            <a:srgbClr val="000000"/>
                          </a:solidFill>
                          <a:effectLst/>
                          <a:latin typeface="Arial"/>
                        </a:rPr>
                        <a:t>hyperborea</a:t>
                      </a:r>
                      <a:endParaRPr lang="en-US" sz="1200" b="1" i="1" u="none" strike="noStrike" dirty="0">
                        <a:solidFill>
                          <a:srgbClr val="000000"/>
                        </a:solidFill>
                        <a:effectLst/>
                        <a:latin typeface="Arial"/>
                      </a:endParaRPr>
                    </a:p>
                  </a:txBody>
                  <a:tcPr marL="12700" marR="12700" marT="12700" marB="0" anchor="ctr">
                    <a:lnL>
                      <a:noFill/>
                    </a:lnL>
                    <a:lnR>
                      <a:noFill/>
                    </a:lnR>
                    <a:lnT>
                      <a:noFill/>
                    </a:lnT>
                    <a:lnB>
                      <a:noFill/>
                    </a:lnB>
                  </a:tcPr>
                </a:tc>
                <a:tc>
                  <a:txBody>
                    <a:bodyPr/>
                    <a:lstStyle/>
                    <a:p>
                      <a:pPr algn="ctr" fontAlgn="ctr"/>
                      <a:r>
                        <a:rPr lang="en-US" altLang="ja-JP" sz="1200" b="1" i="0" u="none" strike="noStrike">
                          <a:solidFill>
                            <a:srgbClr val="000000"/>
                          </a:solidFill>
                          <a:effectLst/>
                          <a:latin typeface="Arial"/>
                        </a:rPr>
                        <a:t>1.65 </a:t>
                      </a:r>
                    </a:p>
                  </a:txBody>
                  <a:tcPr marL="12700" marR="12700" marT="12700" marB="0" anchor="ctr">
                    <a:lnL>
                      <a:noFill/>
                    </a:lnL>
                    <a:lnR>
                      <a:noFill/>
                    </a:lnR>
                    <a:lnT>
                      <a:noFill/>
                    </a:lnT>
                    <a:lnB>
                      <a:noFill/>
                    </a:lnB>
                  </a:tcPr>
                </a:tc>
                <a:tc>
                  <a:txBody>
                    <a:bodyPr/>
                    <a:lstStyle/>
                    <a:p>
                      <a:pPr algn="ctr" fontAlgn="ctr"/>
                      <a:r>
                        <a:rPr lang="en-US" altLang="ja-JP" sz="1200" b="1" i="0" u="none" strike="noStrike">
                          <a:solidFill>
                            <a:srgbClr val="000000"/>
                          </a:solidFill>
                          <a:effectLst/>
                          <a:latin typeface="Arial"/>
                        </a:rPr>
                        <a:t>280</a:t>
                      </a:r>
                    </a:p>
                  </a:txBody>
                  <a:tcPr marL="12700" marR="12700" marT="12700" marB="0" anchor="ctr">
                    <a:lnL>
                      <a:noFill/>
                    </a:lnL>
                    <a:lnR>
                      <a:noFill/>
                    </a:lnR>
                    <a:lnT>
                      <a:noFill/>
                    </a:lnT>
                    <a:lnB>
                      <a:noFill/>
                    </a:lnB>
                  </a:tcPr>
                </a:tc>
                <a:tc>
                  <a:txBody>
                    <a:bodyPr/>
                    <a:lstStyle/>
                    <a:p>
                      <a:pPr algn="ctr" fontAlgn="ctr"/>
                      <a:r>
                        <a:rPr lang="en-US" altLang="ja-JP" sz="1200" b="1" i="0" u="none" strike="noStrike">
                          <a:solidFill>
                            <a:srgbClr val="000000"/>
                          </a:solidFill>
                          <a:effectLst/>
                          <a:latin typeface="Arial"/>
                        </a:rPr>
                        <a:t>24</a:t>
                      </a:r>
                    </a:p>
                  </a:txBody>
                  <a:tcPr marL="12700" marR="12700" marT="12700" marB="0" anchor="ctr">
                    <a:lnL>
                      <a:noFill/>
                    </a:lnL>
                    <a:lnR>
                      <a:noFill/>
                    </a:lnR>
                    <a:lnT>
                      <a:noFill/>
                    </a:lnT>
                    <a:lnB>
                      <a:noFill/>
                    </a:lnB>
                  </a:tcPr>
                </a:tc>
                <a:tc>
                  <a:txBody>
                    <a:bodyPr/>
                    <a:lstStyle/>
                    <a:p>
                      <a:pPr algn="ctr" fontAlgn="ctr"/>
                      <a:r>
                        <a:rPr lang="en-US" altLang="ja-JP" sz="1200" b="1" i="0" u="none" strike="noStrike" dirty="0">
                          <a:solidFill>
                            <a:srgbClr val="000000"/>
                          </a:solidFill>
                          <a:effectLst/>
                          <a:latin typeface="Arial"/>
                        </a:rPr>
                        <a:t>462 </a:t>
                      </a:r>
                    </a:p>
                  </a:txBody>
                  <a:tcPr marL="12700" marR="12700" marT="12700" marB="0" anchor="ctr">
                    <a:lnL>
                      <a:noFill/>
                    </a:lnL>
                    <a:lnR>
                      <a:noFill/>
                    </a:lnR>
                    <a:lnT>
                      <a:noFill/>
                    </a:lnT>
                    <a:lnB>
                      <a:noFill/>
                    </a:lnB>
                  </a:tcPr>
                </a:tc>
                <a:tc>
                  <a:txBody>
                    <a:bodyPr/>
                    <a:lstStyle/>
                    <a:p>
                      <a:pPr algn="ctr" fontAlgn="ctr"/>
                      <a:r>
                        <a:rPr lang="da-DK" sz="1200" b="1" i="0" u="none" strike="noStrike" dirty="0" smtClean="0">
                          <a:solidFill>
                            <a:srgbClr val="000000"/>
                          </a:solidFill>
                          <a:effectLst/>
                          <a:latin typeface="Arial"/>
                        </a:rPr>
                        <a:t>Hanssen, 1987</a:t>
                      </a:r>
                      <a:endParaRPr lang="da-DK" sz="1200" b="1" i="0" u="none" strike="noStrike" dirty="0">
                        <a:solidFill>
                          <a:srgbClr val="000000"/>
                        </a:solidFill>
                        <a:effectLst/>
                        <a:latin typeface="Arial"/>
                      </a:endParaRPr>
                    </a:p>
                  </a:txBody>
                  <a:tcPr marL="12700" marR="12700" marT="12700" marB="0" anchor="ctr">
                    <a:lnL>
                      <a:noFill/>
                    </a:lnL>
                    <a:lnR>
                      <a:noFill/>
                    </a:lnR>
                    <a:lnT>
                      <a:noFill/>
                    </a:lnT>
                    <a:lnB>
                      <a:noFill/>
                    </a:lnB>
                  </a:tcPr>
                </a:tc>
              </a:tr>
              <a:tr h="287020">
                <a:tc>
                  <a:txBody>
                    <a:bodyPr/>
                    <a:lstStyle/>
                    <a:p>
                      <a:pPr algn="l" fontAlgn="ctr"/>
                      <a:r>
                        <a:rPr lang="en-US" sz="1200" b="1" i="1" u="none" strike="noStrike" dirty="0" err="1">
                          <a:solidFill>
                            <a:srgbClr val="000000"/>
                          </a:solidFill>
                          <a:effectLst/>
                          <a:latin typeface="Arial"/>
                        </a:rPr>
                        <a:t>Laminaria</a:t>
                      </a:r>
                      <a:r>
                        <a:rPr lang="en-US" sz="1200" b="1" i="1" u="none" strike="noStrike" dirty="0">
                          <a:solidFill>
                            <a:srgbClr val="000000"/>
                          </a:solidFill>
                          <a:effectLst/>
                          <a:latin typeface="Arial"/>
                        </a:rPr>
                        <a:t> </a:t>
                      </a:r>
                      <a:r>
                        <a:rPr lang="en-US" sz="1200" b="1" i="1" u="none" strike="noStrike" dirty="0" err="1">
                          <a:solidFill>
                            <a:srgbClr val="000000"/>
                          </a:solidFill>
                          <a:effectLst/>
                          <a:latin typeface="Arial"/>
                        </a:rPr>
                        <a:t>saccharina</a:t>
                      </a:r>
                      <a:endParaRPr lang="en-US" sz="1200" b="1" i="1" u="none" strike="noStrike" dirty="0">
                        <a:solidFill>
                          <a:srgbClr val="000000"/>
                        </a:solidFill>
                        <a:effectLst/>
                        <a:latin typeface="Arial"/>
                      </a:endParaRPr>
                    </a:p>
                  </a:txBody>
                  <a:tcPr marL="12700" marR="12700" marT="12700" marB="0" anchor="ctr">
                    <a:lnL>
                      <a:noFill/>
                    </a:lnL>
                    <a:lnR>
                      <a:noFill/>
                    </a:lnR>
                    <a:lnT>
                      <a:noFill/>
                    </a:lnT>
                    <a:lnB>
                      <a:noFill/>
                    </a:lnB>
                  </a:tcPr>
                </a:tc>
                <a:tc>
                  <a:txBody>
                    <a:bodyPr/>
                    <a:lstStyle/>
                    <a:p>
                      <a:pPr algn="ctr" fontAlgn="ctr"/>
                      <a:r>
                        <a:rPr lang="en-US" altLang="ja-JP" sz="1200" b="1" i="0" u="none" strike="noStrike" dirty="0">
                          <a:solidFill>
                            <a:srgbClr val="000000"/>
                          </a:solidFill>
                          <a:effectLst/>
                          <a:latin typeface="Arial"/>
                        </a:rPr>
                        <a:t>1.65 </a:t>
                      </a:r>
                    </a:p>
                  </a:txBody>
                  <a:tcPr marL="12700" marR="12700" marT="12700" marB="0" anchor="ctr">
                    <a:lnL>
                      <a:noFill/>
                    </a:lnL>
                    <a:lnR>
                      <a:noFill/>
                    </a:lnR>
                    <a:lnT>
                      <a:noFill/>
                    </a:lnT>
                    <a:lnB>
                      <a:noFill/>
                    </a:lnB>
                  </a:tcPr>
                </a:tc>
                <a:tc>
                  <a:txBody>
                    <a:bodyPr/>
                    <a:lstStyle/>
                    <a:p>
                      <a:pPr algn="ctr" fontAlgn="ctr"/>
                      <a:r>
                        <a:rPr lang="en-US" altLang="ja-JP" sz="1200" b="1" i="0" u="none" strike="noStrike">
                          <a:solidFill>
                            <a:srgbClr val="000000"/>
                          </a:solidFill>
                          <a:effectLst/>
                          <a:latin typeface="Arial"/>
                        </a:rPr>
                        <a:t>230</a:t>
                      </a:r>
                    </a:p>
                  </a:txBody>
                  <a:tcPr marL="12700" marR="12700" marT="12700" marB="0" anchor="ctr">
                    <a:lnL>
                      <a:noFill/>
                    </a:lnL>
                    <a:lnR>
                      <a:noFill/>
                    </a:lnR>
                    <a:lnT>
                      <a:noFill/>
                    </a:lnT>
                    <a:lnB>
                      <a:noFill/>
                    </a:lnB>
                  </a:tcPr>
                </a:tc>
                <a:tc>
                  <a:txBody>
                    <a:bodyPr/>
                    <a:lstStyle/>
                    <a:p>
                      <a:pPr algn="ctr" fontAlgn="ctr"/>
                      <a:r>
                        <a:rPr lang="en-US" altLang="ja-JP" sz="1200" b="1" i="0" u="none" strike="noStrike">
                          <a:solidFill>
                            <a:srgbClr val="000000"/>
                          </a:solidFill>
                          <a:effectLst/>
                          <a:latin typeface="Arial"/>
                        </a:rPr>
                        <a:t>24</a:t>
                      </a:r>
                    </a:p>
                  </a:txBody>
                  <a:tcPr marL="12700" marR="12700" marT="12700" marB="0" anchor="ctr">
                    <a:lnL>
                      <a:noFill/>
                    </a:lnL>
                    <a:lnR>
                      <a:noFill/>
                    </a:lnR>
                    <a:lnT>
                      <a:noFill/>
                    </a:lnT>
                    <a:lnB>
                      <a:noFill/>
                    </a:lnB>
                  </a:tcPr>
                </a:tc>
                <a:tc>
                  <a:txBody>
                    <a:bodyPr/>
                    <a:lstStyle/>
                    <a:p>
                      <a:pPr algn="ctr" fontAlgn="ctr"/>
                      <a:r>
                        <a:rPr lang="en-US" altLang="ja-JP" sz="1200" b="1" i="0" u="none" strike="noStrike">
                          <a:solidFill>
                            <a:srgbClr val="000000"/>
                          </a:solidFill>
                          <a:effectLst/>
                          <a:latin typeface="Arial"/>
                        </a:rPr>
                        <a:t>380 </a:t>
                      </a:r>
                    </a:p>
                  </a:txBody>
                  <a:tcPr marL="12700" marR="12700" marT="12700" marB="0" anchor="ctr">
                    <a:lnL>
                      <a:noFill/>
                    </a:lnL>
                    <a:lnR>
                      <a:noFill/>
                    </a:lnR>
                    <a:lnT>
                      <a:noFill/>
                    </a:lnT>
                    <a:lnB>
                      <a:noFill/>
                    </a:lnB>
                  </a:tcPr>
                </a:tc>
                <a:tc>
                  <a:txBody>
                    <a:bodyPr/>
                    <a:lstStyle/>
                    <a:p>
                      <a:pPr algn="ctr" fontAlgn="ctr"/>
                      <a:r>
                        <a:rPr lang="da-DK" altLang="ja-JP" sz="1200" b="1" i="0" u="none" strike="noStrike" dirty="0" smtClean="0">
                          <a:solidFill>
                            <a:srgbClr val="000000"/>
                          </a:solidFill>
                          <a:effectLst/>
                          <a:latin typeface="+mn-lt"/>
                        </a:rPr>
                        <a:t>Hanssen, 1987</a:t>
                      </a:r>
                      <a:endParaRPr lang="da-DK" sz="1200" b="1" i="0" u="none" strike="noStrike" dirty="0">
                        <a:solidFill>
                          <a:srgbClr val="000000"/>
                        </a:solidFill>
                        <a:effectLst/>
                        <a:latin typeface="Arial"/>
                      </a:endParaRPr>
                    </a:p>
                  </a:txBody>
                  <a:tcPr marL="12700" marR="12700" marT="12700" marB="0" anchor="ctr">
                    <a:lnL>
                      <a:noFill/>
                    </a:lnL>
                    <a:lnR>
                      <a:noFill/>
                    </a:lnR>
                    <a:lnT>
                      <a:noFill/>
                    </a:lnT>
                    <a:lnB>
                      <a:noFill/>
                    </a:lnB>
                  </a:tcPr>
                </a:tc>
              </a:tr>
              <a:tr h="287020">
                <a:tc>
                  <a:txBody>
                    <a:bodyPr/>
                    <a:lstStyle/>
                    <a:p>
                      <a:pPr algn="l" fontAlgn="ctr"/>
                      <a:r>
                        <a:rPr lang="en-US" sz="1200" b="1" i="1" u="none" strike="noStrike" dirty="0" err="1">
                          <a:solidFill>
                            <a:srgbClr val="000000"/>
                          </a:solidFill>
                          <a:effectLst/>
                          <a:latin typeface="Arial"/>
                        </a:rPr>
                        <a:t>Ascophyllum</a:t>
                      </a:r>
                      <a:r>
                        <a:rPr lang="en-US" sz="1200" b="1" i="1" u="none" strike="noStrike" dirty="0">
                          <a:solidFill>
                            <a:srgbClr val="000000"/>
                          </a:solidFill>
                          <a:effectLst/>
                          <a:latin typeface="Arial"/>
                        </a:rPr>
                        <a:t> </a:t>
                      </a:r>
                      <a:r>
                        <a:rPr lang="en-US" sz="1200" b="1" i="1" u="none" strike="noStrike" dirty="0" err="1">
                          <a:solidFill>
                            <a:srgbClr val="000000"/>
                          </a:solidFill>
                          <a:effectLst/>
                          <a:latin typeface="Arial"/>
                        </a:rPr>
                        <a:t>nodosum</a:t>
                      </a:r>
                      <a:endParaRPr lang="en-US" sz="1200" b="1" i="1" u="none" strike="noStrike" dirty="0">
                        <a:solidFill>
                          <a:srgbClr val="000000"/>
                        </a:solidFill>
                        <a:effectLst/>
                        <a:latin typeface="Arial"/>
                      </a:endParaRPr>
                    </a:p>
                  </a:txBody>
                  <a:tcPr marL="12700" marR="12700" marT="12700" marB="0" anchor="ctr">
                    <a:lnL>
                      <a:noFill/>
                    </a:lnL>
                    <a:lnR>
                      <a:noFill/>
                    </a:lnR>
                    <a:lnT>
                      <a:noFill/>
                    </a:lnT>
                    <a:lnB>
                      <a:noFill/>
                    </a:lnB>
                  </a:tcPr>
                </a:tc>
                <a:tc>
                  <a:txBody>
                    <a:bodyPr/>
                    <a:lstStyle/>
                    <a:p>
                      <a:pPr algn="ctr" fontAlgn="ctr"/>
                      <a:r>
                        <a:rPr lang="en-US" altLang="ja-JP" sz="1200" b="1" i="0" u="none" strike="noStrike">
                          <a:solidFill>
                            <a:srgbClr val="000000"/>
                          </a:solidFill>
                          <a:effectLst/>
                          <a:latin typeface="Arial"/>
                        </a:rPr>
                        <a:t>1.75 </a:t>
                      </a:r>
                    </a:p>
                  </a:txBody>
                  <a:tcPr marL="12700" marR="12700" marT="12700" marB="0" anchor="ctr">
                    <a:lnL>
                      <a:noFill/>
                    </a:lnL>
                    <a:lnR>
                      <a:noFill/>
                    </a:lnR>
                    <a:lnT>
                      <a:noFill/>
                    </a:lnT>
                    <a:lnB>
                      <a:noFill/>
                    </a:lnB>
                  </a:tcPr>
                </a:tc>
                <a:tc>
                  <a:txBody>
                    <a:bodyPr/>
                    <a:lstStyle/>
                    <a:p>
                      <a:pPr algn="ctr" fontAlgn="ctr"/>
                      <a:r>
                        <a:rPr lang="en-US" altLang="ja-JP" sz="1200" b="1" i="0" u="none" strike="noStrike">
                          <a:solidFill>
                            <a:srgbClr val="000000"/>
                          </a:solidFill>
                          <a:effectLst/>
                          <a:latin typeface="Arial"/>
                        </a:rPr>
                        <a:t>110</a:t>
                      </a:r>
                    </a:p>
                  </a:txBody>
                  <a:tcPr marL="12700" marR="12700" marT="12700" marB="0" anchor="ctr">
                    <a:lnL>
                      <a:noFill/>
                    </a:lnL>
                    <a:lnR>
                      <a:noFill/>
                    </a:lnR>
                    <a:lnT>
                      <a:noFill/>
                    </a:lnT>
                    <a:lnB>
                      <a:noFill/>
                    </a:lnB>
                  </a:tcPr>
                </a:tc>
                <a:tc>
                  <a:txBody>
                    <a:bodyPr/>
                    <a:lstStyle/>
                    <a:p>
                      <a:pPr algn="ctr" fontAlgn="ctr"/>
                      <a:r>
                        <a:rPr lang="en-US" altLang="ja-JP" sz="1200" b="1" i="0" u="none" strike="noStrike">
                          <a:solidFill>
                            <a:srgbClr val="000000"/>
                          </a:solidFill>
                          <a:effectLst/>
                          <a:latin typeface="Arial"/>
                        </a:rPr>
                        <a:t>24</a:t>
                      </a:r>
                    </a:p>
                  </a:txBody>
                  <a:tcPr marL="12700" marR="12700" marT="12700" marB="0" anchor="ctr">
                    <a:lnL>
                      <a:noFill/>
                    </a:lnL>
                    <a:lnR>
                      <a:noFill/>
                    </a:lnR>
                    <a:lnT>
                      <a:noFill/>
                    </a:lnT>
                    <a:lnB>
                      <a:noFill/>
                    </a:lnB>
                  </a:tcPr>
                </a:tc>
                <a:tc>
                  <a:txBody>
                    <a:bodyPr/>
                    <a:lstStyle/>
                    <a:p>
                      <a:pPr algn="ctr" fontAlgn="ctr"/>
                      <a:r>
                        <a:rPr lang="en-US" altLang="ja-JP" sz="1200" b="1" i="0" u="none" strike="noStrike">
                          <a:solidFill>
                            <a:srgbClr val="000000"/>
                          </a:solidFill>
                          <a:effectLst/>
                          <a:latin typeface="Arial"/>
                        </a:rPr>
                        <a:t>193 </a:t>
                      </a:r>
                    </a:p>
                  </a:txBody>
                  <a:tcPr marL="12700" marR="12700" marT="12700" marB="0" anchor="ctr">
                    <a:lnL>
                      <a:noFill/>
                    </a:lnL>
                    <a:lnR>
                      <a:noFill/>
                    </a:lnR>
                    <a:lnT>
                      <a:noFill/>
                    </a:lnT>
                    <a:lnB>
                      <a:noFill/>
                    </a:lnB>
                  </a:tcPr>
                </a:tc>
                <a:tc>
                  <a:txBody>
                    <a:bodyPr/>
                    <a:lstStyle/>
                    <a:p>
                      <a:pPr algn="ctr" fontAlgn="ctr"/>
                      <a:r>
                        <a:rPr lang="da-DK" altLang="ja-JP" sz="1200" b="1" i="0" u="none" strike="noStrike" dirty="0" smtClean="0">
                          <a:solidFill>
                            <a:srgbClr val="000000"/>
                          </a:solidFill>
                          <a:effectLst/>
                          <a:latin typeface="+mn-lt"/>
                        </a:rPr>
                        <a:t>Hanssen, 1987</a:t>
                      </a:r>
                      <a:endParaRPr lang="da-DK" sz="1200" b="1" i="0" u="none" strike="noStrike" dirty="0">
                        <a:solidFill>
                          <a:srgbClr val="000000"/>
                        </a:solidFill>
                        <a:effectLst/>
                        <a:latin typeface="Arial"/>
                      </a:endParaRPr>
                    </a:p>
                  </a:txBody>
                  <a:tcPr marL="12700" marR="12700" marT="12700" marB="0" anchor="ctr">
                    <a:lnL>
                      <a:noFill/>
                    </a:lnL>
                    <a:lnR>
                      <a:noFill/>
                    </a:lnR>
                    <a:lnT>
                      <a:noFill/>
                    </a:lnT>
                    <a:lnB>
                      <a:noFill/>
                    </a:lnB>
                  </a:tcPr>
                </a:tc>
              </a:tr>
              <a:tr h="287020">
                <a:tc>
                  <a:txBody>
                    <a:bodyPr/>
                    <a:lstStyle/>
                    <a:p>
                      <a:pPr algn="l" fontAlgn="ctr"/>
                      <a:r>
                        <a:rPr lang="en-US" sz="1200" b="1" i="1" u="none" strike="noStrike">
                          <a:solidFill>
                            <a:srgbClr val="000000"/>
                          </a:solidFill>
                          <a:effectLst/>
                          <a:latin typeface="Arial"/>
                        </a:rPr>
                        <a:t>Laminaria hyperborea </a:t>
                      </a:r>
                    </a:p>
                  </a:txBody>
                  <a:tcPr marL="12700" marR="12700" marT="12700" marB="0" anchor="ctr">
                    <a:lnL>
                      <a:noFill/>
                    </a:lnL>
                    <a:lnR>
                      <a:noFill/>
                    </a:lnR>
                    <a:lnT>
                      <a:noFill/>
                    </a:lnT>
                    <a:lnB>
                      <a:noFill/>
                    </a:lnB>
                  </a:tcPr>
                </a:tc>
                <a:tc>
                  <a:txBody>
                    <a:bodyPr/>
                    <a:lstStyle/>
                    <a:p>
                      <a:pPr algn="ctr" fontAlgn="ctr"/>
                      <a:r>
                        <a:rPr lang="en-US" altLang="ja-JP" sz="1200" b="1" i="0" u="none" strike="noStrike" dirty="0">
                          <a:solidFill>
                            <a:srgbClr val="000000"/>
                          </a:solidFill>
                          <a:effectLst/>
                          <a:latin typeface="Arial"/>
                        </a:rPr>
                        <a:t>1.00 </a:t>
                      </a:r>
                    </a:p>
                  </a:txBody>
                  <a:tcPr marL="12700" marR="12700" marT="12700" marB="0" anchor="ctr">
                    <a:lnL>
                      <a:noFill/>
                    </a:lnL>
                    <a:lnR>
                      <a:noFill/>
                    </a:lnR>
                    <a:lnT>
                      <a:noFill/>
                    </a:lnT>
                    <a:lnB>
                      <a:noFill/>
                    </a:lnB>
                  </a:tcPr>
                </a:tc>
                <a:tc>
                  <a:txBody>
                    <a:bodyPr/>
                    <a:lstStyle/>
                    <a:p>
                      <a:pPr algn="ctr" fontAlgn="ctr"/>
                      <a:r>
                        <a:rPr lang="en-US" altLang="ja-JP" sz="1200" b="1" i="0" u="none" strike="noStrike">
                          <a:solidFill>
                            <a:srgbClr val="000000"/>
                          </a:solidFill>
                          <a:effectLst/>
                          <a:latin typeface="Arial"/>
                        </a:rPr>
                        <a:t>230</a:t>
                      </a:r>
                    </a:p>
                  </a:txBody>
                  <a:tcPr marL="12700" marR="12700" marT="12700" marB="0" anchor="ctr">
                    <a:lnL>
                      <a:noFill/>
                    </a:lnL>
                    <a:lnR>
                      <a:noFill/>
                    </a:lnR>
                    <a:lnT>
                      <a:noFill/>
                    </a:lnT>
                    <a:lnB>
                      <a:noFill/>
                    </a:lnB>
                  </a:tcPr>
                </a:tc>
                <a:tc>
                  <a:txBody>
                    <a:bodyPr/>
                    <a:lstStyle/>
                    <a:p>
                      <a:pPr algn="ctr" fontAlgn="ctr"/>
                      <a:r>
                        <a:rPr lang="en-US" altLang="ja-JP" sz="1200" b="1" i="0" u="none" strike="noStrike" dirty="0">
                          <a:solidFill>
                            <a:srgbClr val="000000"/>
                          </a:solidFill>
                          <a:effectLst/>
                          <a:latin typeface="Arial"/>
                        </a:rPr>
                        <a:t>20</a:t>
                      </a:r>
                    </a:p>
                  </a:txBody>
                  <a:tcPr marL="12700" marR="12700" marT="12700" marB="0" anchor="ctr">
                    <a:lnL>
                      <a:noFill/>
                    </a:lnL>
                    <a:lnR>
                      <a:noFill/>
                    </a:lnR>
                    <a:lnT>
                      <a:noFill/>
                    </a:lnT>
                    <a:lnB>
                      <a:noFill/>
                    </a:lnB>
                  </a:tcPr>
                </a:tc>
                <a:tc>
                  <a:txBody>
                    <a:bodyPr/>
                    <a:lstStyle/>
                    <a:p>
                      <a:pPr algn="ctr" fontAlgn="ctr"/>
                      <a:r>
                        <a:rPr lang="en-US" altLang="ja-JP" sz="1200" b="1" i="0" u="none" strike="noStrike">
                          <a:solidFill>
                            <a:srgbClr val="000000"/>
                          </a:solidFill>
                          <a:effectLst/>
                          <a:latin typeface="Arial"/>
                        </a:rPr>
                        <a:t>230 </a:t>
                      </a:r>
                    </a:p>
                  </a:txBody>
                  <a:tcPr marL="12700" marR="12700" marT="12700" marB="0" anchor="ctr">
                    <a:lnL>
                      <a:noFill/>
                    </a:lnL>
                    <a:lnR>
                      <a:noFill/>
                    </a:lnR>
                    <a:lnT>
                      <a:noFill/>
                    </a:lnT>
                    <a:lnB>
                      <a:noFill/>
                    </a:lnB>
                  </a:tcPr>
                </a:tc>
                <a:tc>
                  <a:txBody>
                    <a:bodyPr/>
                    <a:lstStyle/>
                    <a:p>
                      <a:pPr algn="ctr" fontAlgn="ctr"/>
                      <a:r>
                        <a:rPr lang="fr-FR" sz="1200" b="1" i="0" u="none" strike="noStrike" dirty="0" err="1" smtClean="0">
                          <a:solidFill>
                            <a:srgbClr val="000000"/>
                          </a:solidFill>
                          <a:effectLst/>
                          <a:latin typeface="Arial"/>
                        </a:rPr>
                        <a:t>Hinks</a:t>
                      </a:r>
                      <a:r>
                        <a:rPr lang="fr-FR" sz="1200" b="1" i="0" u="none" strike="noStrike" dirty="0" smtClean="0">
                          <a:solidFill>
                            <a:srgbClr val="000000"/>
                          </a:solidFill>
                          <a:effectLst/>
                          <a:latin typeface="Arial"/>
                        </a:rPr>
                        <a:t>, 2013</a:t>
                      </a:r>
                      <a:endParaRPr lang="fr-FR" sz="1200" b="1" i="0" u="none" strike="noStrike" dirty="0">
                        <a:solidFill>
                          <a:srgbClr val="000000"/>
                        </a:solidFill>
                        <a:effectLst/>
                        <a:latin typeface="Arial"/>
                      </a:endParaRPr>
                    </a:p>
                  </a:txBody>
                  <a:tcPr marL="12700" marR="12700" marT="12700" marB="0" anchor="ctr">
                    <a:lnL>
                      <a:noFill/>
                    </a:lnL>
                    <a:lnR>
                      <a:noFill/>
                    </a:lnR>
                    <a:lnT>
                      <a:noFill/>
                    </a:lnT>
                    <a:lnB>
                      <a:noFill/>
                    </a:lnB>
                  </a:tcPr>
                </a:tc>
              </a:tr>
              <a:tr h="287020">
                <a:tc>
                  <a:txBody>
                    <a:bodyPr/>
                    <a:lstStyle/>
                    <a:p>
                      <a:pPr algn="l" fontAlgn="ctr"/>
                      <a:endParaRPr lang="ja-JP" altLang="en-US" sz="1200" b="1" i="1" u="none" strike="noStrike" dirty="0">
                        <a:solidFill>
                          <a:srgbClr val="000000"/>
                        </a:solidFill>
                        <a:effectLst/>
                        <a:latin typeface="Arial"/>
                      </a:endParaRPr>
                    </a:p>
                  </a:txBody>
                  <a:tcPr marL="12700" marR="12700" marT="12700" marB="0" anchor="ctr">
                    <a:lnL>
                      <a:noFill/>
                    </a:lnL>
                    <a:lnR>
                      <a:noFill/>
                    </a:lnR>
                    <a:lnT>
                      <a:noFill/>
                    </a:lnT>
                    <a:lnB>
                      <a:noFill/>
                    </a:lnB>
                  </a:tcPr>
                </a:tc>
                <a:tc>
                  <a:txBody>
                    <a:bodyPr/>
                    <a:lstStyle/>
                    <a:p>
                      <a:endParaRPr kumimoji="1" lang="ja-JP" altLang="en-US"/>
                    </a:p>
                  </a:txBody>
                  <a:tcPr marL="12700" marR="12700" marT="12700" marB="0" anchor="ctr">
                    <a:lnL>
                      <a:noFill/>
                    </a:lnL>
                    <a:lnR>
                      <a:noFill/>
                    </a:lnR>
                    <a:lnT>
                      <a:noFill/>
                    </a:lnT>
                    <a:lnB>
                      <a:noFill/>
                    </a:lnB>
                  </a:tcPr>
                </a:tc>
                <a:tc>
                  <a:txBody>
                    <a:bodyPr/>
                    <a:lstStyle/>
                    <a:p>
                      <a:endParaRPr kumimoji="1" lang="ja-JP" altLang="en-US"/>
                    </a:p>
                  </a:txBody>
                  <a:tcPr marL="12700" marR="12700" marT="12700" marB="0" anchor="ctr">
                    <a:lnL>
                      <a:noFill/>
                    </a:lnL>
                    <a:lnR>
                      <a:noFill/>
                    </a:lnR>
                    <a:lnT>
                      <a:noFill/>
                    </a:lnT>
                    <a:lnB>
                      <a:noFill/>
                    </a:lnB>
                  </a:tcPr>
                </a:tc>
                <a:tc>
                  <a:txBody>
                    <a:bodyPr/>
                    <a:lstStyle/>
                    <a:p>
                      <a:endParaRPr kumimoji="1" lang="ja-JP" altLang="en-US"/>
                    </a:p>
                  </a:txBody>
                  <a:tcPr marL="12700" marR="12700" marT="12700" marB="0" anchor="ctr">
                    <a:lnL>
                      <a:noFill/>
                    </a:lnL>
                    <a:lnR>
                      <a:noFill/>
                    </a:lnR>
                    <a:lnT>
                      <a:noFill/>
                    </a:lnT>
                    <a:lnB>
                      <a:noFill/>
                    </a:lnB>
                  </a:tcPr>
                </a:tc>
                <a:tc>
                  <a:txBody>
                    <a:bodyPr/>
                    <a:lstStyle/>
                    <a:p>
                      <a:pPr algn="ctr" fontAlgn="ctr"/>
                      <a:endParaRPr lang="ja-JP" altLang="en-US" sz="1200" b="1" i="0" u="none" strike="noStrike">
                        <a:solidFill>
                          <a:srgbClr val="000000"/>
                        </a:solidFill>
                        <a:effectLst/>
                        <a:latin typeface="Arial"/>
                      </a:endParaRPr>
                    </a:p>
                  </a:txBody>
                  <a:tcPr marL="12700" marR="12700" marT="12700" marB="0" anchor="ctr">
                    <a:lnL>
                      <a:noFill/>
                    </a:lnL>
                    <a:lnR>
                      <a:noFill/>
                    </a:lnR>
                    <a:lnT>
                      <a:noFill/>
                    </a:lnT>
                    <a:lnB>
                      <a:noFill/>
                    </a:lnB>
                  </a:tcPr>
                </a:tc>
                <a:tc>
                  <a:txBody>
                    <a:bodyPr/>
                    <a:lstStyle/>
                    <a:p>
                      <a:endParaRPr kumimoji="1" lang="ja-JP" altLang="en-US" dirty="0"/>
                    </a:p>
                  </a:txBody>
                  <a:tcPr marL="12700" marR="12700" marT="12700" marB="0" anchor="ctr">
                    <a:lnL>
                      <a:noFill/>
                    </a:lnL>
                    <a:lnR>
                      <a:noFill/>
                    </a:lnR>
                    <a:lnT>
                      <a:noFill/>
                    </a:lnT>
                    <a:lnB>
                      <a:noFill/>
                    </a:lnB>
                  </a:tcPr>
                </a:tc>
              </a:tr>
              <a:tr h="287020">
                <a:tc>
                  <a:txBody>
                    <a:bodyPr/>
                    <a:lstStyle/>
                    <a:p>
                      <a:pPr marL="0" marR="0" indent="0" algn="l" defTabSz="457200" rtl="0" eaLnBrk="1" fontAlgn="ctr" latinLnBrk="0" hangingPunct="1">
                        <a:lnSpc>
                          <a:spcPct val="100000"/>
                        </a:lnSpc>
                        <a:spcBef>
                          <a:spcPts val="0"/>
                        </a:spcBef>
                        <a:spcAft>
                          <a:spcPts val="0"/>
                        </a:spcAft>
                        <a:buClrTx/>
                        <a:buSzTx/>
                        <a:buFontTx/>
                        <a:buNone/>
                        <a:tabLst/>
                        <a:defRPr/>
                      </a:pPr>
                      <a:r>
                        <a:rPr lang="en-US" altLang="ja-JP" sz="1200" b="1" i="0" u="none" strike="noStrike" dirty="0" smtClean="0">
                          <a:solidFill>
                            <a:srgbClr val="000000"/>
                          </a:solidFill>
                          <a:effectLst/>
                          <a:latin typeface="Arial"/>
                        </a:rPr>
                        <a:t>Undiluted</a:t>
                      </a:r>
                      <a:r>
                        <a:rPr lang="en-US" altLang="ja-JP" sz="1200" b="1" i="0" u="none" strike="noStrike" baseline="0" dirty="0" smtClean="0">
                          <a:solidFill>
                            <a:srgbClr val="000000"/>
                          </a:solidFill>
                          <a:effectLst/>
                          <a:latin typeface="Arial"/>
                        </a:rPr>
                        <a:t> conditions</a:t>
                      </a:r>
                      <a:endParaRPr lang="en-US" altLang="ja-JP" sz="1200" b="1" i="0" u="none" strike="noStrike" dirty="0" smtClean="0">
                        <a:solidFill>
                          <a:srgbClr val="000000"/>
                        </a:solidFill>
                        <a:effectLst/>
                        <a:latin typeface="Arial"/>
                      </a:endParaRPr>
                    </a:p>
                  </a:txBody>
                  <a:tcPr marL="12700" marR="12700" marT="12700" marB="0" anchor="ctr">
                    <a:lnL>
                      <a:noFill/>
                    </a:lnL>
                    <a:lnR>
                      <a:noFill/>
                    </a:lnR>
                    <a:lnT>
                      <a:noFill/>
                    </a:lnT>
                    <a:lnB>
                      <a:noFill/>
                    </a:lnB>
                  </a:tcPr>
                </a:tc>
                <a:tc>
                  <a:txBody>
                    <a:bodyPr/>
                    <a:lstStyle/>
                    <a:p>
                      <a:endParaRPr kumimoji="1" lang="ja-JP" altLang="en-US"/>
                    </a:p>
                  </a:txBody>
                  <a:tcPr marL="12700" marR="12700" marT="12700" marB="0" anchor="ctr">
                    <a:lnL>
                      <a:noFill/>
                    </a:lnL>
                    <a:lnR>
                      <a:noFill/>
                    </a:lnR>
                    <a:lnT>
                      <a:noFill/>
                    </a:lnT>
                    <a:lnB>
                      <a:noFill/>
                    </a:lnB>
                  </a:tcPr>
                </a:tc>
                <a:tc>
                  <a:txBody>
                    <a:bodyPr/>
                    <a:lstStyle/>
                    <a:p>
                      <a:endParaRPr kumimoji="1" lang="ja-JP" altLang="en-US"/>
                    </a:p>
                  </a:txBody>
                  <a:tcPr marL="12700" marR="12700" marT="12700" marB="0" anchor="ctr">
                    <a:lnL>
                      <a:noFill/>
                    </a:lnL>
                    <a:lnR>
                      <a:noFill/>
                    </a:lnR>
                    <a:lnT>
                      <a:noFill/>
                    </a:lnT>
                    <a:lnB>
                      <a:noFill/>
                    </a:lnB>
                  </a:tcPr>
                </a:tc>
                <a:tc>
                  <a:txBody>
                    <a:bodyPr/>
                    <a:lstStyle/>
                    <a:p>
                      <a:endParaRPr kumimoji="1" lang="ja-JP" altLang="en-US"/>
                    </a:p>
                  </a:txBody>
                  <a:tcPr marL="12700" marR="12700" marT="12700" marB="0" anchor="ctr">
                    <a:lnL>
                      <a:noFill/>
                    </a:lnL>
                    <a:lnR>
                      <a:noFill/>
                    </a:lnR>
                    <a:lnT>
                      <a:noFill/>
                    </a:lnT>
                    <a:lnB>
                      <a:noFill/>
                    </a:lnB>
                  </a:tcPr>
                </a:tc>
                <a:tc>
                  <a:txBody>
                    <a:bodyPr/>
                    <a:lstStyle/>
                    <a:p>
                      <a:pPr algn="ctr" fontAlgn="ctr"/>
                      <a:endParaRPr lang="ja-JP" altLang="en-US" sz="1200" b="1" i="0" u="none" strike="noStrike">
                        <a:solidFill>
                          <a:srgbClr val="000000"/>
                        </a:solidFill>
                        <a:effectLst/>
                        <a:latin typeface="Arial"/>
                      </a:endParaRPr>
                    </a:p>
                  </a:txBody>
                  <a:tcPr marL="12700" marR="12700" marT="12700" marB="0" anchor="ctr">
                    <a:lnL>
                      <a:noFill/>
                    </a:lnL>
                    <a:lnR>
                      <a:noFill/>
                    </a:lnR>
                    <a:lnT>
                      <a:noFill/>
                    </a:lnT>
                    <a:lnB>
                      <a:noFill/>
                    </a:lnB>
                  </a:tcPr>
                </a:tc>
                <a:tc>
                  <a:txBody>
                    <a:bodyPr/>
                    <a:lstStyle/>
                    <a:p>
                      <a:endParaRPr kumimoji="1" lang="ja-JP" altLang="en-US" dirty="0"/>
                    </a:p>
                  </a:txBody>
                  <a:tcPr marL="12700" marR="12700" marT="12700" marB="0" anchor="ctr">
                    <a:lnL>
                      <a:noFill/>
                    </a:lnL>
                    <a:lnR>
                      <a:noFill/>
                    </a:lnR>
                    <a:lnT>
                      <a:noFill/>
                    </a:lnT>
                    <a:lnB>
                      <a:noFill/>
                    </a:lnB>
                  </a:tcPr>
                </a:tc>
              </a:tr>
              <a:tr h="287020">
                <a:tc>
                  <a:txBody>
                    <a:bodyPr/>
                    <a:lstStyle/>
                    <a:p>
                      <a:pPr algn="l" fontAlgn="ctr"/>
                      <a:r>
                        <a:rPr lang="en-US" sz="1200" b="1" i="1" u="none" strike="noStrike">
                          <a:solidFill>
                            <a:srgbClr val="000000"/>
                          </a:solidFill>
                          <a:effectLst/>
                          <a:latin typeface="Arial"/>
                        </a:rPr>
                        <a:t>Saccharina latissima</a:t>
                      </a:r>
                    </a:p>
                  </a:txBody>
                  <a:tcPr marL="12700" marR="12700" marT="12700" marB="0" anchor="ctr">
                    <a:lnL>
                      <a:noFill/>
                    </a:lnL>
                    <a:lnR>
                      <a:noFill/>
                    </a:lnR>
                    <a:lnT>
                      <a:noFill/>
                    </a:lnT>
                    <a:lnB>
                      <a:noFill/>
                    </a:lnB>
                  </a:tcPr>
                </a:tc>
                <a:tc>
                  <a:txBody>
                    <a:bodyPr/>
                    <a:lstStyle/>
                    <a:p>
                      <a:pPr algn="ctr" fontAlgn="ctr"/>
                      <a:r>
                        <a:rPr lang="en-US" altLang="ja-JP" sz="1200" b="1" i="0" u="none" strike="noStrike">
                          <a:solidFill>
                            <a:srgbClr val="000000"/>
                          </a:solidFill>
                          <a:effectLst/>
                          <a:latin typeface="Arial"/>
                        </a:rPr>
                        <a:t>1.73 </a:t>
                      </a:r>
                    </a:p>
                  </a:txBody>
                  <a:tcPr marL="12700" marR="12700" marT="12700" marB="0" anchor="ctr">
                    <a:lnL>
                      <a:noFill/>
                    </a:lnL>
                    <a:lnR>
                      <a:noFill/>
                    </a:lnR>
                    <a:lnT>
                      <a:noFill/>
                    </a:lnT>
                    <a:lnB>
                      <a:noFill/>
                    </a:lnB>
                  </a:tcPr>
                </a:tc>
                <a:tc>
                  <a:txBody>
                    <a:bodyPr/>
                    <a:lstStyle/>
                    <a:p>
                      <a:pPr algn="ctr" fontAlgn="ctr"/>
                      <a:r>
                        <a:rPr lang="en-US" altLang="ja-JP" sz="1200" b="1" i="0" u="none" strike="noStrike">
                          <a:solidFill>
                            <a:srgbClr val="000000"/>
                          </a:solidFill>
                          <a:effectLst/>
                          <a:latin typeface="Arial"/>
                        </a:rPr>
                        <a:t>238</a:t>
                      </a:r>
                    </a:p>
                  </a:txBody>
                  <a:tcPr marL="12700" marR="12700" marT="12700" marB="0" anchor="ctr">
                    <a:lnL>
                      <a:noFill/>
                    </a:lnL>
                    <a:lnR>
                      <a:noFill/>
                    </a:lnR>
                    <a:lnT>
                      <a:noFill/>
                    </a:lnT>
                    <a:lnB>
                      <a:noFill/>
                    </a:lnB>
                  </a:tcPr>
                </a:tc>
                <a:tc>
                  <a:txBody>
                    <a:bodyPr/>
                    <a:lstStyle/>
                    <a:p>
                      <a:pPr algn="ctr" fontAlgn="ctr"/>
                      <a:r>
                        <a:rPr lang="en-US" altLang="ja-JP" sz="1200" b="1" i="0" u="none" strike="noStrike">
                          <a:solidFill>
                            <a:srgbClr val="000000"/>
                          </a:solidFill>
                          <a:effectLst/>
                          <a:latin typeface="Arial"/>
                        </a:rPr>
                        <a:t>38</a:t>
                      </a:r>
                    </a:p>
                  </a:txBody>
                  <a:tcPr marL="12700" marR="12700" marT="12700" marB="0" anchor="ctr">
                    <a:lnL>
                      <a:noFill/>
                    </a:lnL>
                    <a:lnR>
                      <a:noFill/>
                    </a:lnR>
                    <a:lnT>
                      <a:noFill/>
                    </a:lnT>
                    <a:lnB>
                      <a:noFill/>
                    </a:lnB>
                  </a:tcPr>
                </a:tc>
                <a:tc>
                  <a:txBody>
                    <a:bodyPr/>
                    <a:lstStyle/>
                    <a:p>
                      <a:pPr algn="ctr" fontAlgn="ctr"/>
                      <a:r>
                        <a:rPr lang="en-US" altLang="ja-JP" sz="1200" b="1" i="0" u="none" strike="noStrike" dirty="0">
                          <a:solidFill>
                            <a:srgbClr val="000000"/>
                          </a:solidFill>
                          <a:effectLst/>
                          <a:latin typeface="Arial"/>
                        </a:rPr>
                        <a:t>412 </a:t>
                      </a:r>
                    </a:p>
                  </a:txBody>
                  <a:tcPr marL="12700" marR="12700" marT="12700" marB="0" anchor="ctr">
                    <a:lnL>
                      <a:noFill/>
                    </a:lnL>
                    <a:lnR>
                      <a:noFill/>
                    </a:lnR>
                    <a:lnT>
                      <a:noFill/>
                    </a:lnT>
                    <a:lnB>
                      <a:noFill/>
                    </a:lnB>
                  </a:tcPr>
                </a:tc>
                <a:tc>
                  <a:txBody>
                    <a:bodyPr/>
                    <a:lstStyle/>
                    <a:p>
                      <a:pPr algn="ctr" fontAlgn="ctr"/>
                      <a:r>
                        <a:rPr lang="da-DK" sz="1200" b="1" i="0" u="none" strike="noStrike" dirty="0" err="1" smtClean="0">
                          <a:solidFill>
                            <a:srgbClr val="000000"/>
                          </a:solidFill>
                          <a:effectLst/>
                          <a:latin typeface="Arial"/>
                        </a:rPr>
                        <a:t>Jard</a:t>
                      </a:r>
                      <a:r>
                        <a:rPr lang="da-DK" sz="1200" b="1" i="0" u="none" strike="noStrike" dirty="0" smtClean="0">
                          <a:solidFill>
                            <a:srgbClr val="000000"/>
                          </a:solidFill>
                          <a:effectLst/>
                          <a:latin typeface="Arial"/>
                        </a:rPr>
                        <a:t>, 2012</a:t>
                      </a:r>
                      <a:endParaRPr lang="da-DK" sz="1200" b="1" i="0" u="none" strike="noStrike" dirty="0">
                        <a:solidFill>
                          <a:srgbClr val="000000"/>
                        </a:solidFill>
                        <a:effectLst/>
                        <a:latin typeface="Arial"/>
                      </a:endParaRPr>
                    </a:p>
                  </a:txBody>
                  <a:tcPr marL="12700" marR="12700" marT="12700" marB="0" anchor="ctr">
                    <a:lnL>
                      <a:noFill/>
                    </a:lnL>
                    <a:lnR>
                      <a:noFill/>
                    </a:lnR>
                    <a:lnT>
                      <a:noFill/>
                    </a:lnT>
                    <a:lnB>
                      <a:noFill/>
                    </a:lnB>
                  </a:tcPr>
                </a:tc>
              </a:tr>
              <a:tr h="287020">
                <a:tc>
                  <a:txBody>
                    <a:bodyPr/>
                    <a:lstStyle/>
                    <a:p>
                      <a:pPr algn="l" fontAlgn="ctr"/>
                      <a:endParaRPr lang="ja-JP" altLang="en-US" sz="1200" b="1" i="1" u="none" strike="noStrike" dirty="0">
                        <a:solidFill>
                          <a:srgbClr val="000000"/>
                        </a:solidFill>
                        <a:effectLst/>
                        <a:latin typeface="Arial"/>
                      </a:endParaRPr>
                    </a:p>
                  </a:txBody>
                  <a:tcPr marL="12700" marR="12700" marT="12700" marB="0" anchor="ctr">
                    <a:lnL>
                      <a:noFill/>
                    </a:lnL>
                    <a:lnR>
                      <a:noFill/>
                    </a:lnR>
                    <a:lnT>
                      <a:noFill/>
                    </a:lnT>
                    <a:lnB>
                      <a:noFill/>
                    </a:lnB>
                  </a:tcPr>
                </a:tc>
                <a:tc>
                  <a:txBody>
                    <a:bodyPr/>
                    <a:lstStyle/>
                    <a:p>
                      <a:pPr algn="ctr" fontAlgn="ctr"/>
                      <a:r>
                        <a:rPr lang="en-US" altLang="ja-JP" sz="1200" b="1" i="0" u="none" strike="noStrike">
                          <a:solidFill>
                            <a:srgbClr val="000000"/>
                          </a:solidFill>
                          <a:effectLst/>
                          <a:latin typeface="Arial"/>
                        </a:rPr>
                        <a:t>2.17 </a:t>
                      </a:r>
                    </a:p>
                  </a:txBody>
                  <a:tcPr marL="12700" marR="12700" marT="12700" marB="0" anchor="ctr">
                    <a:lnL>
                      <a:noFill/>
                    </a:lnL>
                    <a:lnR>
                      <a:noFill/>
                    </a:lnR>
                    <a:lnT>
                      <a:noFill/>
                    </a:lnT>
                    <a:lnB>
                      <a:noFill/>
                    </a:lnB>
                  </a:tcPr>
                </a:tc>
                <a:tc>
                  <a:txBody>
                    <a:bodyPr/>
                    <a:lstStyle/>
                    <a:p>
                      <a:pPr algn="ctr" fontAlgn="ctr"/>
                      <a:r>
                        <a:rPr lang="en-US" altLang="ja-JP" sz="1200" b="1" i="0" u="none" strike="noStrike">
                          <a:solidFill>
                            <a:srgbClr val="000000"/>
                          </a:solidFill>
                          <a:effectLst/>
                          <a:latin typeface="Arial"/>
                        </a:rPr>
                        <a:t>137</a:t>
                      </a:r>
                    </a:p>
                  </a:txBody>
                  <a:tcPr marL="12700" marR="12700" marT="12700" marB="0" anchor="ctr">
                    <a:lnL>
                      <a:noFill/>
                    </a:lnL>
                    <a:lnR>
                      <a:noFill/>
                    </a:lnR>
                    <a:lnT>
                      <a:noFill/>
                    </a:lnT>
                    <a:lnB>
                      <a:noFill/>
                    </a:lnB>
                  </a:tcPr>
                </a:tc>
                <a:tc>
                  <a:txBody>
                    <a:bodyPr/>
                    <a:lstStyle/>
                    <a:p>
                      <a:pPr algn="ctr" fontAlgn="ctr"/>
                      <a:r>
                        <a:rPr lang="en-US" altLang="ja-JP" sz="1200" b="1" i="0" u="none" strike="noStrike" dirty="0">
                          <a:solidFill>
                            <a:srgbClr val="000000"/>
                          </a:solidFill>
                          <a:effectLst/>
                          <a:latin typeface="Arial"/>
                        </a:rPr>
                        <a:t>33</a:t>
                      </a:r>
                    </a:p>
                  </a:txBody>
                  <a:tcPr marL="12700" marR="12700" marT="12700" marB="0" anchor="ctr">
                    <a:lnL>
                      <a:noFill/>
                    </a:lnL>
                    <a:lnR>
                      <a:noFill/>
                    </a:lnR>
                    <a:lnT>
                      <a:noFill/>
                    </a:lnT>
                    <a:lnB>
                      <a:noFill/>
                    </a:lnB>
                  </a:tcPr>
                </a:tc>
                <a:tc>
                  <a:txBody>
                    <a:bodyPr/>
                    <a:lstStyle/>
                    <a:p>
                      <a:pPr algn="ctr" fontAlgn="ctr"/>
                      <a:r>
                        <a:rPr lang="en-US" altLang="ja-JP" sz="1200" b="1" i="0" u="none" strike="noStrike" dirty="0">
                          <a:solidFill>
                            <a:srgbClr val="000000"/>
                          </a:solidFill>
                          <a:effectLst/>
                          <a:latin typeface="Arial"/>
                        </a:rPr>
                        <a:t>297 </a:t>
                      </a:r>
                    </a:p>
                  </a:txBody>
                  <a:tcPr marL="12700" marR="12700" marT="12700" marB="0" anchor="ctr">
                    <a:lnL>
                      <a:noFill/>
                    </a:lnL>
                    <a:lnR>
                      <a:noFill/>
                    </a:lnR>
                    <a:lnT>
                      <a:noFill/>
                    </a:lnT>
                    <a:lnB>
                      <a:noFill/>
                    </a:lnB>
                  </a:tcPr>
                </a:tc>
                <a:tc>
                  <a:txBody>
                    <a:bodyPr/>
                    <a:lstStyle/>
                    <a:p>
                      <a:pPr algn="ctr" fontAlgn="ctr"/>
                      <a:r>
                        <a:rPr lang="da-DK" sz="1200" b="1" i="0" u="none" strike="noStrike" dirty="0" err="1" smtClean="0">
                          <a:solidFill>
                            <a:srgbClr val="000000"/>
                          </a:solidFill>
                          <a:effectLst/>
                          <a:latin typeface="Arial"/>
                        </a:rPr>
                        <a:t>Jard</a:t>
                      </a:r>
                      <a:r>
                        <a:rPr lang="da-DK" sz="1200" b="1" i="0" u="none" strike="noStrike" dirty="0" smtClean="0">
                          <a:solidFill>
                            <a:srgbClr val="000000"/>
                          </a:solidFill>
                          <a:effectLst/>
                          <a:latin typeface="Arial"/>
                        </a:rPr>
                        <a:t>, 2012</a:t>
                      </a:r>
                      <a:endParaRPr lang="da-DK" sz="1200" b="1" i="0" u="none" strike="noStrike" dirty="0">
                        <a:solidFill>
                          <a:srgbClr val="000000"/>
                        </a:solidFill>
                        <a:effectLst/>
                        <a:latin typeface="Arial"/>
                      </a:endParaRPr>
                    </a:p>
                  </a:txBody>
                  <a:tcPr marL="12700" marR="12700" marT="12700" marB="0" anchor="ctr">
                    <a:lnL>
                      <a:noFill/>
                    </a:lnL>
                    <a:lnR>
                      <a:noFill/>
                    </a:lnR>
                    <a:lnT>
                      <a:noFill/>
                    </a:lnT>
                    <a:lnB>
                      <a:noFill/>
                    </a:lnB>
                  </a:tcPr>
                </a:tc>
              </a:tr>
              <a:tr h="287020">
                <a:tc>
                  <a:txBody>
                    <a:bodyPr/>
                    <a:lstStyle/>
                    <a:p>
                      <a:pPr algn="l" fontAlgn="ctr"/>
                      <a:r>
                        <a:rPr lang="en-US" sz="1600" b="1" i="1" u="none" strike="noStrike" dirty="0" err="1">
                          <a:solidFill>
                            <a:srgbClr val="FF0000"/>
                          </a:solidFill>
                          <a:effectLst/>
                          <a:latin typeface="Arial"/>
                        </a:rPr>
                        <a:t>Saccharina</a:t>
                      </a:r>
                      <a:r>
                        <a:rPr lang="en-US" sz="1600" b="1" i="1" u="none" strike="noStrike" dirty="0">
                          <a:solidFill>
                            <a:srgbClr val="FF0000"/>
                          </a:solidFill>
                          <a:effectLst/>
                          <a:latin typeface="Arial"/>
                        </a:rPr>
                        <a:t> </a:t>
                      </a:r>
                      <a:r>
                        <a:rPr lang="en-US" altLang="ja-JP" sz="1600" b="1" i="1" u="none" strike="noStrike" dirty="0" smtClean="0">
                          <a:solidFill>
                            <a:srgbClr val="FF0000"/>
                          </a:solidFill>
                          <a:effectLst/>
                          <a:latin typeface="Arial"/>
                        </a:rPr>
                        <a:t>j</a:t>
                      </a:r>
                      <a:r>
                        <a:rPr lang="en-US" sz="1600" b="1" i="1" u="none" strike="noStrike" dirty="0" smtClean="0">
                          <a:solidFill>
                            <a:srgbClr val="FF0000"/>
                          </a:solidFill>
                          <a:effectLst/>
                          <a:latin typeface="Arial"/>
                        </a:rPr>
                        <a:t>aponica</a:t>
                      </a:r>
                      <a:endParaRPr lang="en-US" sz="1600" b="1" i="1" u="none" strike="noStrike" dirty="0">
                        <a:solidFill>
                          <a:srgbClr val="FF0000"/>
                        </a:solidFill>
                        <a:effectLst/>
                        <a:latin typeface="Arial"/>
                      </a:endParaRPr>
                    </a:p>
                  </a:txBody>
                  <a:tcPr marL="12700" marR="12700" marT="12700" marB="0" anchor="ctr">
                    <a:lnL>
                      <a:noFill/>
                    </a:lnL>
                    <a:lnR>
                      <a:noFill/>
                    </a:lnR>
                    <a:lnT>
                      <a:noFill/>
                    </a:lnT>
                    <a:lnB>
                      <a:noFill/>
                    </a:lnB>
                  </a:tcPr>
                </a:tc>
                <a:tc>
                  <a:txBody>
                    <a:bodyPr/>
                    <a:lstStyle/>
                    <a:p>
                      <a:pPr algn="ctr" fontAlgn="ctr"/>
                      <a:r>
                        <a:rPr lang="en-US" altLang="ja-JP" sz="1600" b="1" i="0" u="none" strike="noStrike" dirty="0">
                          <a:solidFill>
                            <a:srgbClr val="FF0000"/>
                          </a:solidFill>
                          <a:effectLst/>
                          <a:latin typeface="Arial"/>
                        </a:rPr>
                        <a:t>2.00 </a:t>
                      </a:r>
                    </a:p>
                  </a:txBody>
                  <a:tcPr marL="12700" marR="12700" marT="12700" marB="0" anchor="ctr">
                    <a:lnL>
                      <a:noFill/>
                    </a:lnL>
                    <a:lnR>
                      <a:noFill/>
                    </a:lnR>
                    <a:lnT>
                      <a:noFill/>
                    </a:lnT>
                    <a:lnB>
                      <a:noFill/>
                    </a:lnB>
                  </a:tcPr>
                </a:tc>
                <a:tc>
                  <a:txBody>
                    <a:bodyPr/>
                    <a:lstStyle/>
                    <a:p>
                      <a:pPr algn="ctr" fontAlgn="ctr"/>
                      <a:r>
                        <a:rPr lang="en-US" altLang="ja-JP" sz="1600" b="1" i="0" u="none" strike="noStrike">
                          <a:solidFill>
                            <a:srgbClr val="FF0000"/>
                          </a:solidFill>
                          <a:effectLst/>
                          <a:latin typeface="Arial"/>
                        </a:rPr>
                        <a:t>358</a:t>
                      </a:r>
                    </a:p>
                  </a:txBody>
                  <a:tcPr marL="12700" marR="12700" marT="12700" marB="0" anchor="ctr">
                    <a:lnL>
                      <a:noFill/>
                    </a:lnL>
                    <a:lnR>
                      <a:noFill/>
                    </a:lnR>
                    <a:lnT>
                      <a:noFill/>
                    </a:lnT>
                    <a:lnB>
                      <a:noFill/>
                    </a:lnB>
                  </a:tcPr>
                </a:tc>
                <a:tc>
                  <a:txBody>
                    <a:bodyPr/>
                    <a:lstStyle/>
                    <a:p>
                      <a:pPr algn="ctr" fontAlgn="ctr"/>
                      <a:r>
                        <a:rPr lang="en-US" altLang="ja-JP" sz="1600" b="1" i="0" u="none" strike="noStrike">
                          <a:solidFill>
                            <a:srgbClr val="FF0000"/>
                          </a:solidFill>
                          <a:effectLst/>
                          <a:latin typeface="Arial"/>
                        </a:rPr>
                        <a:t>39</a:t>
                      </a:r>
                    </a:p>
                  </a:txBody>
                  <a:tcPr marL="12700" marR="12700" marT="12700" marB="0" anchor="ctr">
                    <a:lnL>
                      <a:noFill/>
                    </a:lnL>
                    <a:lnR>
                      <a:noFill/>
                    </a:lnR>
                    <a:lnT>
                      <a:noFill/>
                    </a:lnT>
                    <a:lnB>
                      <a:noFill/>
                    </a:lnB>
                  </a:tcPr>
                </a:tc>
                <a:tc>
                  <a:txBody>
                    <a:bodyPr/>
                    <a:lstStyle/>
                    <a:p>
                      <a:pPr algn="ctr" fontAlgn="ctr"/>
                      <a:r>
                        <a:rPr lang="en-US" altLang="ja-JP" sz="1600" b="1" i="0" u="none" strike="noStrike" dirty="0">
                          <a:solidFill>
                            <a:srgbClr val="FF0000"/>
                          </a:solidFill>
                          <a:effectLst/>
                          <a:latin typeface="Arial"/>
                        </a:rPr>
                        <a:t>695 </a:t>
                      </a:r>
                    </a:p>
                  </a:txBody>
                  <a:tcPr marL="12700" marR="12700" marT="12700" marB="0" anchor="ctr">
                    <a:lnL>
                      <a:noFill/>
                    </a:lnL>
                    <a:lnR>
                      <a:noFill/>
                    </a:lnR>
                    <a:lnT>
                      <a:noFill/>
                    </a:lnT>
                    <a:lnB>
                      <a:noFill/>
                    </a:lnB>
                  </a:tcPr>
                </a:tc>
                <a:tc>
                  <a:txBody>
                    <a:bodyPr/>
                    <a:lstStyle/>
                    <a:p>
                      <a:pPr algn="ctr" fontAlgn="ctr"/>
                      <a:r>
                        <a:rPr lang="en-US" sz="1600" b="1" i="0" u="none" strike="noStrike">
                          <a:solidFill>
                            <a:srgbClr val="FF0000"/>
                          </a:solidFill>
                          <a:effectLst/>
                          <a:latin typeface="Arial"/>
                        </a:rPr>
                        <a:t>This study</a:t>
                      </a:r>
                    </a:p>
                  </a:txBody>
                  <a:tcPr marL="12700" marR="12700" marT="12700" marB="0" anchor="ctr">
                    <a:lnL>
                      <a:noFill/>
                    </a:lnL>
                    <a:lnR>
                      <a:noFill/>
                    </a:lnR>
                    <a:lnT>
                      <a:noFill/>
                    </a:lnT>
                    <a:lnB>
                      <a:noFill/>
                    </a:lnB>
                  </a:tcPr>
                </a:tc>
              </a:tr>
              <a:tr h="287020">
                <a:tc>
                  <a:txBody>
                    <a:bodyPr/>
                    <a:lstStyle/>
                    <a:p>
                      <a:pPr algn="l" fontAlgn="ctr"/>
                      <a:endParaRPr lang="ja-JP" altLang="en-US" sz="1600" b="1" i="1" u="none" strike="noStrike" dirty="0">
                        <a:solidFill>
                          <a:srgbClr val="FF0000"/>
                        </a:solidFill>
                        <a:effectLst/>
                        <a:latin typeface="Arial"/>
                      </a:endParaRPr>
                    </a:p>
                  </a:txBody>
                  <a:tcPr marL="12700" marR="12700" marT="12700" marB="0" anchor="ctr">
                    <a:lnL>
                      <a:noFill/>
                    </a:lnL>
                    <a:lnR>
                      <a:noFill/>
                    </a:lnR>
                    <a:lnT>
                      <a:noFill/>
                    </a:lnT>
                    <a:lnB>
                      <a:noFill/>
                    </a:lnB>
                  </a:tcPr>
                </a:tc>
                <a:tc>
                  <a:txBody>
                    <a:bodyPr/>
                    <a:lstStyle/>
                    <a:p>
                      <a:pPr algn="ctr" fontAlgn="ctr"/>
                      <a:r>
                        <a:rPr lang="en-US" altLang="ja-JP" sz="1600" b="1" i="0" u="none" strike="noStrike" dirty="0">
                          <a:solidFill>
                            <a:srgbClr val="FF0000"/>
                          </a:solidFill>
                          <a:effectLst/>
                          <a:latin typeface="Arial"/>
                        </a:rPr>
                        <a:t>2.87 </a:t>
                      </a:r>
                    </a:p>
                  </a:txBody>
                  <a:tcPr marL="12700" marR="12700" marT="12700" marB="0" anchor="ctr">
                    <a:lnL>
                      <a:noFill/>
                    </a:lnL>
                    <a:lnR>
                      <a:noFill/>
                    </a:lnR>
                    <a:lnT>
                      <a:noFill/>
                    </a:lnT>
                    <a:lnB>
                      <a:noFill/>
                    </a:lnB>
                  </a:tcPr>
                </a:tc>
                <a:tc>
                  <a:txBody>
                    <a:bodyPr/>
                    <a:lstStyle/>
                    <a:p>
                      <a:pPr algn="ctr" fontAlgn="ctr"/>
                      <a:r>
                        <a:rPr lang="en-US" altLang="ja-JP" sz="1600" b="1" i="0" u="none" strike="noStrike" dirty="0">
                          <a:solidFill>
                            <a:srgbClr val="FF0000"/>
                          </a:solidFill>
                          <a:effectLst/>
                          <a:latin typeface="Arial"/>
                        </a:rPr>
                        <a:t>335</a:t>
                      </a:r>
                    </a:p>
                  </a:txBody>
                  <a:tcPr marL="12700" marR="12700" marT="12700" marB="0" anchor="ctr">
                    <a:lnL>
                      <a:noFill/>
                    </a:lnL>
                    <a:lnR>
                      <a:noFill/>
                    </a:lnR>
                    <a:lnT>
                      <a:noFill/>
                    </a:lnT>
                    <a:lnB>
                      <a:noFill/>
                    </a:lnB>
                  </a:tcPr>
                </a:tc>
                <a:tc>
                  <a:txBody>
                    <a:bodyPr/>
                    <a:lstStyle/>
                    <a:p>
                      <a:pPr algn="ctr" fontAlgn="ctr"/>
                      <a:r>
                        <a:rPr lang="en-US" altLang="ja-JP" sz="1600" b="1" i="0" u="none" strike="noStrike" dirty="0">
                          <a:solidFill>
                            <a:srgbClr val="FF0000"/>
                          </a:solidFill>
                          <a:effectLst/>
                          <a:latin typeface="Arial"/>
                        </a:rPr>
                        <a:t>28</a:t>
                      </a:r>
                    </a:p>
                  </a:txBody>
                  <a:tcPr marL="12700" marR="12700" marT="12700" marB="0" anchor="ctr">
                    <a:lnL>
                      <a:noFill/>
                    </a:lnL>
                    <a:lnR>
                      <a:noFill/>
                    </a:lnR>
                    <a:lnT>
                      <a:noFill/>
                    </a:lnT>
                    <a:lnB>
                      <a:noFill/>
                    </a:lnB>
                  </a:tcPr>
                </a:tc>
                <a:tc>
                  <a:txBody>
                    <a:bodyPr/>
                    <a:lstStyle/>
                    <a:p>
                      <a:pPr algn="ctr" fontAlgn="ctr"/>
                      <a:r>
                        <a:rPr lang="en-US" altLang="ja-JP" sz="1600" b="1" i="0" u="none" strike="noStrike" dirty="0">
                          <a:solidFill>
                            <a:srgbClr val="FF0000"/>
                          </a:solidFill>
                          <a:effectLst/>
                          <a:latin typeface="Arial"/>
                        </a:rPr>
                        <a:t>961 </a:t>
                      </a:r>
                    </a:p>
                  </a:txBody>
                  <a:tcPr marL="12700" marR="12700" marT="12700" marB="0" anchor="ctr">
                    <a:lnL>
                      <a:noFill/>
                    </a:lnL>
                    <a:lnR>
                      <a:noFill/>
                    </a:lnR>
                    <a:lnT>
                      <a:noFill/>
                    </a:lnT>
                    <a:lnB>
                      <a:noFill/>
                    </a:lnB>
                  </a:tcPr>
                </a:tc>
                <a:tc>
                  <a:txBody>
                    <a:bodyPr/>
                    <a:lstStyle/>
                    <a:p>
                      <a:pPr algn="ctr" fontAlgn="ctr"/>
                      <a:r>
                        <a:rPr lang="en-US" sz="1600" b="1" i="0" u="none" strike="noStrike" dirty="0">
                          <a:solidFill>
                            <a:srgbClr val="FF0000"/>
                          </a:solidFill>
                          <a:effectLst/>
                          <a:latin typeface="Arial"/>
                        </a:rPr>
                        <a:t>This study</a:t>
                      </a:r>
                    </a:p>
                  </a:txBody>
                  <a:tcPr marL="12700" marR="12700" marT="12700" marB="0" anchor="ctr">
                    <a:lnL>
                      <a:noFill/>
                    </a:lnL>
                    <a:lnR>
                      <a:noFill/>
                    </a:lnR>
                    <a:lnT>
                      <a:noFill/>
                    </a:lnT>
                    <a:lnB>
                      <a:noFill/>
                    </a:lnB>
                  </a:tcPr>
                </a:tc>
              </a:tr>
              <a:tr h="287020">
                <a:tc>
                  <a:txBody>
                    <a:bodyPr/>
                    <a:lstStyle/>
                    <a:p>
                      <a:pPr algn="l" fontAlgn="ctr"/>
                      <a:endParaRPr lang="ja-JP" altLang="en-US" sz="1600" b="1" i="0" u="none" strike="noStrike" dirty="0">
                        <a:solidFill>
                          <a:srgbClr val="FF0000"/>
                        </a:solidFill>
                        <a:effectLst/>
                        <a:latin typeface="Arial"/>
                      </a:endParaRPr>
                    </a:p>
                  </a:txBody>
                  <a:tcPr marL="12700" marR="12700" marT="12700" marB="0" anchor="ctr">
                    <a:lnL>
                      <a:noFill/>
                    </a:lnL>
                    <a:lnR>
                      <a:noFill/>
                    </a:lnR>
                    <a:lnT>
                      <a:noFill/>
                    </a:lnT>
                    <a:lnB>
                      <a:noFill/>
                    </a:lnB>
                  </a:tcPr>
                </a:tc>
                <a:tc>
                  <a:txBody>
                    <a:bodyPr/>
                    <a:lstStyle/>
                    <a:p>
                      <a:pPr algn="ctr" fontAlgn="ctr"/>
                      <a:r>
                        <a:rPr lang="en-US" altLang="ja-JP" sz="1600" b="1" i="0" u="none" strike="noStrike">
                          <a:solidFill>
                            <a:srgbClr val="FF0000"/>
                          </a:solidFill>
                          <a:effectLst/>
                          <a:latin typeface="Arial"/>
                        </a:rPr>
                        <a:t>1.74 </a:t>
                      </a:r>
                    </a:p>
                  </a:txBody>
                  <a:tcPr marL="12700" marR="12700" marT="12700" marB="0" anchor="ctr">
                    <a:lnL>
                      <a:noFill/>
                    </a:lnL>
                    <a:lnR>
                      <a:noFill/>
                    </a:lnR>
                    <a:lnT>
                      <a:noFill/>
                    </a:lnT>
                    <a:lnB>
                      <a:noFill/>
                    </a:lnB>
                  </a:tcPr>
                </a:tc>
                <a:tc>
                  <a:txBody>
                    <a:bodyPr/>
                    <a:lstStyle/>
                    <a:p>
                      <a:pPr algn="ctr" fontAlgn="ctr"/>
                      <a:r>
                        <a:rPr lang="en-US" altLang="ja-JP" sz="1600" b="1" i="0" u="none" strike="noStrike">
                          <a:solidFill>
                            <a:srgbClr val="FF0000"/>
                          </a:solidFill>
                          <a:effectLst/>
                          <a:latin typeface="Arial"/>
                        </a:rPr>
                        <a:t>346</a:t>
                      </a:r>
                    </a:p>
                  </a:txBody>
                  <a:tcPr marL="12700" marR="12700" marT="12700" marB="0" anchor="ctr">
                    <a:lnL>
                      <a:noFill/>
                    </a:lnL>
                    <a:lnR>
                      <a:noFill/>
                    </a:lnR>
                    <a:lnT>
                      <a:noFill/>
                    </a:lnT>
                    <a:lnB>
                      <a:noFill/>
                    </a:lnB>
                  </a:tcPr>
                </a:tc>
                <a:tc>
                  <a:txBody>
                    <a:bodyPr/>
                    <a:lstStyle/>
                    <a:p>
                      <a:pPr algn="ctr" fontAlgn="ctr"/>
                      <a:r>
                        <a:rPr lang="en-US" altLang="ja-JP" sz="1600" b="1" i="0" u="none" strike="noStrike">
                          <a:solidFill>
                            <a:srgbClr val="FF0000"/>
                          </a:solidFill>
                          <a:effectLst/>
                          <a:latin typeface="Arial"/>
                        </a:rPr>
                        <a:t>46</a:t>
                      </a:r>
                    </a:p>
                  </a:txBody>
                  <a:tcPr marL="12700" marR="12700" marT="12700" marB="0" anchor="ctr">
                    <a:lnL>
                      <a:noFill/>
                    </a:lnL>
                    <a:lnR>
                      <a:noFill/>
                    </a:lnR>
                    <a:lnT>
                      <a:noFill/>
                    </a:lnT>
                    <a:lnB>
                      <a:noFill/>
                    </a:lnB>
                  </a:tcPr>
                </a:tc>
                <a:tc>
                  <a:txBody>
                    <a:bodyPr/>
                    <a:lstStyle/>
                    <a:p>
                      <a:pPr algn="ctr" fontAlgn="ctr"/>
                      <a:r>
                        <a:rPr lang="en-US" altLang="ja-JP" sz="1600" b="1" i="0" u="none" strike="noStrike">
                          <a:solidFill>
                            <a:srgbClr val="FF0000"/>
                          </a:solidFill>
                          <a:effectLst/>
                          <a:latin typeface="Arial"/>
                        </a:rPr>
                        <a:t>602 </a:t>
                      </a:r>
                    </a:p>
                  </a:txBody>
                  <a:tcPr marL="12700" marR="12700" marT="12700" marB="0" anchor="ctr">
                    <a:lnL>
                      <a:noFill/>
                    </a:lnL>
                    <a:lnR>
                      <a:noFill/>
                    </a:lnR>
                    <a:lnT>
                      <a:noFill/>
                    </a:lnT>
                    <a:lnB>
                      <a:noFill/>
                    </a:lnB>
                  </a:tcPr>
                </a:tc>
                <a:tc>
                  <a:txBody>
                    <a:bodyPr/>
                    <a:lstStyle/>
                    <a:p>
                      <a:pPr algn="ctr" fontAlgn="ctr"/>
                      <a:r>
                        <a:rPr lang="en-US" sz="1600" b="1" i="0" u="none" strike="noStrike" dirty="0">
                          <a:solidFill>
                            <a:srgbClr val="FF0000"/>
                          </a:solidFill>
                          <a:effectLst/>
                          <a:latin typeface="Arial"/>
                        </a:rPr>
                        <a:t>This study</a:t>
                      </a:r>
                    </a:p>
                  </a:txBody>
                  <a:tcPr marL="12700" marR="12700" marT="12700" marB="0" anchor="ctr">
                    <a:lnL>
                      <a:noFill/>
                    </a:lnL>
                    <a:lnR>
                      <a:noFill/>
                    </a:lnR>
                    <a:lnT>
                      <a:noFill/>
                    </a:lnT>
                    <a:lnB>
                      <a:noFill/>
                    </a:lnB>
                  </a:tcPr>
                </a:tc>
              </a:tr>
              <a:tr h="287020">
                <a:tc gridSpan="4">
                  <a:txBody>
                    <a:bodyPr/>
                    <a:lstStyle/>
                    <a:p>
                      <a:pPr algn="l" fontAlgn="ctr"/>
                      <a:r>
                        <a:rPr lang="en-US" altLang="ja-JP" sz="1200" b="1" i="0" u="none" strike="noStrike" dirty="0" smtClean="0">
                          <a:solidFill>
                            <a:srgbClr val="000000"/>
                          </a:solidFill>
                          <a:effectLst/>
                          <a:latin typeface="Arial"/>
                        </a:rPr>
                        <a:t>Methane was produced under mesophilic conditions.</a:t>
                      </a:r>
                      <a:endParaRPr lang="en-US" sz="1200" b="1" i="0" u="none" strike="noStrike" dirty="0">
                        <a:solidFill>
                          <a:srgbClr val="000000"/>
                        </a:solidFill>
                        <a:effectLst/>
                        <a:latin typeface="Arial"/>
                      </a:endParaRPr>
                    </a:p>
                  </a:txBody>
                  <a:tcPr marL="12700" marR="12700" marT="12700"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dirty="0"/>
                    </a:p>
                  </a:txBody>
                  <a:tcPr marL="12700" marR="12700" marT="12700" marB="0" anchor="ctr">
                    <a:lnL>
                      <a:noFill/>
                    </a:lnL>
                    <a:lnR>
                      <a:noFill/>
                    </a:lnR>
                    <a:lnT>
                      <a:noFill/>
                    </a:lnT>
                    <a:lnB>
                      <a:noFill/>
                    </a:lnB>
                  </a:tcPr>
                </a:tc>
                <a:tc hMerge="1">
                  <a:txBody>
                    <a:bodyPr/>
                    <a:lstStyle/>
                    <a:p>
                      <a:endParaRPr kumimoji="1" lang="ja-JP" altLang="en-US"/>
                    </a:p>
                  </a:txBody>
                  <a:tcPr marL="12700" marR="12700" marT="12700" marB="0" anchor="ctr">
                    <a:lnL>
                      <a:noFill/>
                    </a:lnL>
                    <a:lnR>
                      <a:noFill/>
                    </a:lnR>
                    <a:lnT>
                      <a:noFill/>
                    </a:lnT>
                    <a:lnB>
                      <a:noFill/>
                    </a:lnB>
                  </a:tcPr>
                </a:tc>
                <a:tc>
                  <a:txBody>
                    <a:bodyPr/>
                    <a:lstStyle/>
                    <a:p>
                      <a:pPr algn="l" fontAlgn="ctr"/>
                      <a:endParaRPr lang="ja-JP" altLang="en-US" sz="1200" b="1" i="0" u="none" strike="noStrike">
                        <a:solidFill>
                          <a:srgbClr val="000000"/>
                        </a:solidFill>
                        <a:effectLst/>
                        <a:latin typeface="Arial"/>
                      </a:endParaRPr>
                    </a:p>
                  </a:txBody>
                  <a:tcPr marL="12700" marR="12700" marT="12700" marB="0" anchor="ctr">
                    <a:lnL>
                      <a:noFill/>
                    </a:lnL>
                    <a:lnR>
                      <a:noFill/>
                    </a:lnR>
                    <a:lnT>
                      <a:noFill/>
                    </a:lnT>
                    <a:lnB>
                      <a:noFill/>
                    </a:lnB>
                  </a:tcPr>
                </a:tc>
                <a:tc>
                  <a:txBody>
                    <a:bodyPr/>
                    <a:lstStyle/>
                    <a:p>
                      <a:endParaRPr kumimoji="1" lang="ja-JP" altLang="en-US"/>
                    </a:p>
                  </a:txBody>
                  <a:tcPr marL="12700" marR="12700" marT="12700" marB="0" anchor="ctr">
                    <a:lnL>
                      <a:noFill/>
                    </a:lnL>
                    <a:lnR>
                      <a:noFill/>
                    </a:lnR>
                    <a:lnT>
                      <a:noFill/>
                    </a:lnT>
                    <a:lnB>
                      <a:noFill/>
                    </a:lnB>
                  </a:tcPr>
                </a:tc>
              </a:tr>
              <a:tr h="287020">
                <a:tc gridSpan="6">
                  <a:txBody>
                    <a:bodyPr/>
                    <a:lstStyle/>
                    <a:p>
                      <a:pPr algn="l" fontAlgn="ctr"/>
                      <a:r>
                        <a:rPr lang="en-US" sz="1200" b="1" i="0" u="none" strike="noStrike" baseline="30000" dirty="0" err="1">
                          <a:solidFill>
                            <a:srgbClr val="000000"/>
                          </a:solidFill>
                          <a:effectLst/>
                          <a:latin typeface="Arial"/>
                        </a:rPr>
                        <a:t>a,</a:t>
                      </a:r>
                      <a:r>
                        <a:rPr lang="en-US" sz="1200" b="1" i="0" u="none" strike="noStrike" baseline="30000" dirty="0" err="1" smtClean="0">
                          <a:solidFill>
                            <a:srgbClr val="000000"/>
                          </a:solidFill>
                          <a:effectLst/>
                          <a:latin typeface="Arial"/>
                        </a:rPr>
                        <a:t>b</a:t>
                      </a:r>
                      <a:r>
                        <a:rPr lang="en-US" altLang="ja-JP" sz="1200" b="1" i="0" u="none" strike="noStrike" dirty="0" err="1" smtClean="0">
                          <a:solidFill>
                            <a:srgbClr val="000000"/>
                          </a:solidFill>
                          <a:effectLst/>
                          <a:latin typeface="Arial"/>
                        </a:rPr>
                        <a:t>The</a:t>
                      </a:r>
                      <a:r>
                        <a:rPr lang="en-US" altLang="ja-JP" sz="1200" b="1" i="0" u="none" strike="noStrike" dirty="0" smtClean="0">
                          <a:solidFill>
                            <a:srgbClr val="000000"/>
                          </a:solidFill>
                          <a:effectLst/>
                          <a:latin typeface="Arial"/>
                        </a:rPr>
                        <a:t> unit of OLR and methane production rate in this study were g VS/kg/day and mL/kg/day, respectively.</a:t>
                      </a:r>
                      <a:endParaRPr lang="en-US" sz="1200" b="1" i="0" u="none" strike="noStrike" dirty="0">
                        <a:solidFill>
                          <a:srgbClr val="000000"/>
                        </a:solidFill>
                        <a:effectLst/>
                        <a:latin typeface="Arial"/>
                      </a:endParaRPr>
                    </a:p>
                  </a:txBody>
                  <a:tcPr marL="12700" marR="12700" marT="12700"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l" fontAlgn="ctr"/>
                      <a:endParaRPr lang="ja-JP" altLang="en-US" sz="1200" b="1" i="0" u="none" strike="noStrike" dirty="0">
                        <a:solidFill>
                          <a:srgbClr val="000000"/>
                        </a:solidFill>
                        <a:effectLst/>
                        <a:latin typeface="Arial"/>
                      </a:endParaRPr>
                    </a:p>
                  </a:txBody>
                  <a:tcPr marL="12700" marR="12700" marT="12700" marB="0" anchor="ctr">
                    <a:lnL>
                      <a:noFill/>
                    </a:lnL>
                    <a:lnR>
                      <a:noFill/>
                    </a:lnR>
                    <a:lnT>
                      <a:noFill/>
                    </a:lnT>
                    <a:lnB>
                      <a:noFill/>
                    </a:lnB>
                  </a:tcPr>
                </a:tc>
                <a:tc hMerge="1">
                  <a:txBody>
                    <a:bodyPr/>
                    <a:lstStyle/>
                    <a:p>
                      <a:endParaRPr kumimoji="1" lang="ja-JP" altLang="en-US"/>
                    </a:p>
                  </a:txBody>
                  <a:tcPr/>
                </a:tc>
              </a:tr>
              <a:tr h="287020">
                <a:tc gridSpan="6">
                  <a:txBody>
                    <a:bodyPr/>
                    <a:lstStyle/>
                    <a:p>
                      <a:pPr algn="l" fontAlgn="ctr"/>
                      <a:r>
                        <a:rPr lang="en-US" sz="1200" b="1" i="0" u="none" strike="noStrike" baseline="30000" dirty="0" err="1" smtClean="0">
                          <a:solidFill>
                            <a:srgbClr val="000000"/>
                          </a:solidFill>
                          <a:effectLst/>
                          <a:latin typeface="Arial"/>
                        </a:rPr>
                        <a:t>b</a:t>
                      </a:r>
                      <a:r>
                        <a:rPr lang="en-US" altLang="ja-JP" sz="1200" b="1" i="0" u="none" strike="noStrike" dirty="0" err="1" smtClean="0">
                          <a:solidFill>
                            <a:srgbClr val="000000"/>
                          </a:solidFill>
                          <a:effectLst/>
                          <a:latin typeface="Arial"/>
                        </a:rPr>
                        <a:t>The</a:t>
                      </a:r>
                      <a:r>
                        <a:rPr lang="en-US" altLang="ja-JP" sz="1200" b="1" i="0" u="none" strike="noStrike" dirty="0" smtClean="0">
                          <a:solidFill>
                            <a:srgbClr val="000000"/>
                          </a:solidFill>
                          <a:effectLst/>
                          <a:latin typeface="Arial"/>
                        </a:rPr>
                        <a:t> rate was calculated by multiplying the OLR by the methane yield.</a:t>
                      </a:r>
                      <a:endParaRPr lang="en-US" sz="1200" b="1" i="0" u="none" strike="noStrike" dirty="0">
                        <a:solidFill>
                          <a:srgbClr val="000000"/>
                        </a:solidFill>
                        <a:effectLst/>
                        <a:latin typeface="Arial"/>
                      </a:endParaRPr>
                    </a:p>
                  </a:txBody>
                  <a:tcPr marL="12700" marR="12700" marT="12700"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l" fontAlgn="ctr"/>
                      <a:endParaRPr lang="ja-JP" altLang="en-US" sz="1200" b="1" i="0" u="none" strike="noStrike" dirty="0">
                        <a:solidFill>
                          <a:srgbClr val="000000"/>
                        </a:solidFill>
                        <a:effectLst/>
                        <a:latin typeface="Arial"/>
                      </a:endParaRPr>
                    </a:p>
                  </a:txBody>
                  <a:tcPr marL="12700" marR="12700" marT="12700" marB="0" anchor="ctr">
                    <a:lnL>
                      <a:noFill/>
                    </a:lnL>
                    <a:lnR>
                      <a:noFill/>
                    </a:lnR>
                    <a:lnT>
                      <a:noFill/>
                    </a:lnT>
                    <a:lnB>
                      <a:noFill/>
                    </a:lnB>
                  </a:tcPr>
                </a:tc>
                <a:tc hMerge="1">
                  <a:txBody>
                    <a:bodyPr/>
                    <a:lstStyle/>
                    <a:p>
                      <a:endParaRPr kumimoji="1" lang="ja-JP" altLang="en-US"/>
                    </a:p>
                  </a:txBody>
                  <a:tcPr/>
                </a:tc>
              </a:tr>
            </a:tbl>
          </a:graphicData>
        </a:graphic>
      </p:graphicFrame>
      <p:sp>
        <p:nvSpPr>
          <p:cNvPr id="57" name="Line 108"/>
          <p:cNvSpPr>
            <a:spLocks noChangeShapeType="1"/>
          </p:cNvSpPr>
          <p:nvPr/>
        </p:nvSpPr>
        <p:spPr bwMode="auto">
          <a:xfrm>
            <a:off x="431801" y="1106742"/>
            <a:ext cx="8279998" cy="1588"/>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ja-JP" altLang="en-US"/>
          </a:p>
        </p:txBody>
      </p:sp>
      <p:sp>
        <p:nvSpPr>
          <p:cNvPr id="58" name="Line 108"/>
          <p:cNvSpPr>
            <a:spLocks noChangeShapeType="1"/>
          </p:cNvSpPr>
          <p:nvPr/>
        </p:nvSpPr>
        <p:spPr bwMode="auto">
          <a:xfrm>
            <a:off x="431801" y="1754442"/>
            <a:ext cx="8279998" cy="1588"/>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ja-JP" altLang="en-US"/>
          </a:p>
        </p:txBody>
      </p:sp>
      <p:sp>
        <p:nvSpPr>
          <p:cNvPr id="59" name="Line 108"/>
          <p:cNvSpPr>
            <a:spLocks noChangeShapeType="1"/>
          </p:cNvSpPr>
          <p:nvPr/>
        </p:nvSpPr>
        <p:spPr bwMode="auto">
          <a:xfrm>
            <a:off x="431801" y="5259642"/>
            <a:ext cx="8279998" cy="1588"/>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ja-JP" altLang="en-US"/>
          </a:p>
        </p:txBody>
      </p:sp>
      <p:sp>
        <p:nvSpPr>
          <p:cNvPr id="6" name="タイトル 5"/>
          <p:cNvSpPr>
            <a:spLocks noGrp="1"/>
          </p:cNvSpPr>
          <p:nvPr>
            <p:ph type="title"/>
          </p:nvPr>
        </p:nvSpPr>
        <p:spPr/>
        <p:txBody>
          <a:bodyPr/>
          <a:lstStyle/>
          <a:p>
            <a:r>
              <a:rPr lang="en-US" altLang="ja-JP" sz="2800" dirty="0"/>
              <a:t>Comparison of methane production from various species of brown algae </a:t>
            </a:r>
            <a:endParaRPr kumimoji="1" lang="ja-JP" altLang="en-US" sz="2800" dirty="0"/>
          </a:p>
        </p:txBody>
      </p:sp>
      <p:sp>
        <p:nvSpPr>
          <p:cNvPr id="3" name="日付プレースホルダー 2"/>
          <p:cNvSpPr>
            <a:spLocks noGrp="1"/>
          </p:cNvSpPr>
          <p:nvPr>
            <p:ph type="dt" sz="half" idx="10"/>
          </p:nvPr>
        </p:nvSpPr>
        <p:spPr/>
        <p:txBody>
          <a:bodyPr/>
          <a:lstStyle/>
          <a:p>
            <a:r>
              <a:rPr kumimoji="1" lang="en-US" altLang="ja-JP" smtClean="0"/>
              <a:t>2016/10/20-21</a:t>
            </a:r>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smtClean="0"/>
              <a:t>Bioprocess 2016</a:t>
            </a:r>
            <a:endParaRPr kumimoji="1" lang="ja-JP" altLang="en-US"/>
          </a:p>
        </p:txBody>
      </p:sp>
      <p:sp>
        <p:nvSpPr>
          <p:cNvPr id="5" name="スライド番号プレースホルダー 4"/>
          <p:cNvSpPr>
            <a:spLocks noGrp="1"/>
          </p:cNvSpPr>
          <p:nvPr>
            <p:ph type="sldNum" sz="quarter" idx="12"/>
          </p:nvPr>
        </p:nvSpPr>
        <p:spPr/>
        <p:txBody>
          <a:bodyPr/>
          <a:lstStyle/>
          <a:p>
            <a:fld id="{3A538D04-2026-CE44-84E3-CD54C82BE288}" type="slidenum">
              <a:rPr kumimoji="1" lang="ja-JP" altLang="en-US" smtClean="0"/>
              <a:t>13</a:t>
            </a:fld>
            <a:endParaRPr kumimoji="1" lang="ja-JP" altLang="en-US"/>
          </a:p>
        </p:txBody>
      </p:sp>
      <p:sp>
        <p:nvSpPr>
          <p:cNvPr id="10" name="正方形/長方形 9"/>
          <p:cNvSpPr/>
          <p:nvPr/>
        </p:nvSpPr>
        <p:spPr>
          <a:xfrm>
            <a:off x="5289310" y="6286136"/>
            <a:ext cx="3492303" cy="307777"/>
          </a:xfrm>
          <a:prstGeom prst="rect">
            <a:avLst/>
          </a:prstGeom>
        </p:spPr>
        <p:txBody>
          <a:bodyPr wrap="none">
            <a:spAutoFit/>
          </a:bodyPr>
          <a:lstStyle/>
          <a:p>
            <a:r>
              <a:rPr lang="en-US" altLang="ja-JP" sz="1400" dirty="0">
                <a:solidFill>
                  <a:prstClr val="black"/>
                </a:solidFill>
                <a:latin typeface="Helvetica" charset="0"/>
              </a:rPr>
              <a:t>T. Miura et al., </a:t>
            </a:r>
            <a:r>
              <a:rPr lang="en-US" altLang="ja-JP" sz="1400" dirty="0" err="1">
                <a:solidFill>
                  <a:prstClr val="black"/>
                </a:solidFill>
                <a:latin typeface="Helvetica" charset="0"/>
              </a:rPr>
              <a:t>Bioresour</a:t>
            </a:r>
            <a:r>
              <a:rPr lang="en-US" altLang="ja-JP" sz="1400" dirty="0">
                <a:solidFill>
                  <a:prstClr val="black"/>
                </a:solidFill>
                <a:latin typeface="Helvetica" charset="0"/>
              </a:rPr>
              <a:t>. Technol. (2016).</a:t>
            </a:r>
            <a:endParaRPr lang="ja-JP" altLang="en-US" sz="1400" dirty="0"/>
          </a:p>
        </p:txBody>
      </p:sp>
    </p:spTree>
    <p:extLst>
      <p:ext uri="{BB962C8B-B14F-4D97-AF65-F5344CB8AC3E}">
        <p14:creationId xmlns:p14="http://schemas.microsoft.com/office/powerpoint/2010/main" val="17023771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85718" y="184944"/>
            <a:ext cx="8818582" cy="939800"/>
          </a:xfrm>
        </p:spPr>
        <p:txBody>
          <a:bodyPr/>
          <a:lstStyle/>
          <a:p>
            <a:r>
              <a:rPr lang="en-US" altLang="ja-JP" sz="2400" dirty="0"/>
              <a:t>Characteristics of microbial consortia </a:t>
            </a:r>
            <a:r>
              <a:rPr lang="en-US" altLang="ja-JP" sz="2400" dirty="0" smtClean="0"/>
              <a:t>developed during anaerobic digestion under high salinity (3-5% </a:t>
            </a:r>
            <a:r>
              <a:rPr lang="en-US" altLang="ja-JP" sz="2400" dirty="0" err="1" smtClean="0"/>
              <a:t>NaCl</a:t>
            </a:r>
            <a:r>
              <a:rPr lang="en-US" altLang="ja-JP" sz="2400" dirty="0" smtClean="0"/>
              <a:t>) of dried algal biomass with marine sediments </a:t>
            </a:r>
            <a:endParaRPr lang="ja-JP" altLang="en-US" sz="2400" dirty="0"/>
          </a:p>
        </p:txBody>
      </p:sp>
      <p:sp>
        <p:nvSpPr>
          <p:cNvPr id="4" name="フッター プレースホルダー 3"/>
          <p:cNvSpPr>
            <a:spLocks noGrp="1"/>
          </p:cNvSpPr>
          <p:nvPr>
            <p:ph type="ftr" sz="quarter" idx="11"/>
          </p:nvPr>
        </p:nvSpPr>
        <p:spPr>
          <a:xfrm>
            <a:off x="6150028" y="6580250"/>
            <a:ext cx="2164180" cy="225425"/>
          </a:xfrm>
        </p:spPr>
        <p:txBody>
          <a:bodyPr/>
          <a:lstStyle/>
          <a:p>
            <a:r>
              <a:rPr kumimoji="1" lang="en-US" altLang="ja-JP" smtClean="0"/>
              <a:t>Bioprocess 2016</a:t>
            </a:r>
            <a:endParaRPr kumimoji="1" lang="ja-JP" altLang="en-US"/>
          </a:p>
        </p:txBody>
      </p:sp>
      <p:sp>
        <p:nvSpPr>
          <p:cNvPr id="5" name="スライド番号プレースホルダー 4"/>
          <p:cNvSpPr>
            <a:spLocks noGrp="1"/>
          </p:cNvSpPr>
          <p:nvPr>
            <p:ph type="sldNum" sz="quarter" idx="12"/>
          </p:nvPr>
        </p:nvSpPr>
        <p:spPr/>
        <p:txBody>
          <a:bodyPr/>
          <a:lstStyle/>
          <a:p>
            <a:fld id="{3A538D04-2026-CE44-84E3-CD54C82BE288}" type="slidenum">
              <a:rPr kumimoji="1" lang="ja-JP" altLang="en-US" smtClean="0"/>
              <a:t>14</a:t>
            </a:fld>
            <a:endParaRPr kumimoji="1" lang="ja-JP" altLang="en-US"/>
          </a:p>
        </p:txBody>
      </p:sp>
      <p:sp>
        <p:nvSpPr>
          <p:cNvPr id="14" name="正方形/長方形 13"/>
          <p:cNvSpPr/>
          <p:nvPr/>
        </p:nvSpPr>
        <p:spPr>
          <a:xfrm>
            <a:off x="5551204" y="6087246"/>
            <a:ext cx="3009738" cy="253916"/>
          </a:xfrm>
          <a:prstGeom prst="rect">
            <a:avLst/>
          </a:prstGeom>
        </p:spPr>
        <p:txBody>
          <a:bodyPr wrap="square">
            <a:spAutoFit/>
          </a:bodyPr>
          <a:lstStyle/>
          <a:p>
            <a:r>
              <a:rPr lang="es-ES_tradnl" altLang="ja-JP" sz="1050" dirty="0">
                <a:solidFill>
                  <a:srgbClr val="000000"/>
                </a:solidFill>
              </a:rPr>
              <a:t>Miura et al.,</a:t>
            </a:r>
            <a:r>
              <a:rPr lang="es-ES_tradnl" altLang="ja-JP" sz="1050" i="1" dirty="0">
                <a:solidFill>
                  <a:srgbClr val="000000"/>
                </a:solidFill>
              </a:rPr>
              <a:t> </a:t>
            </a:r>
            <a:r>
              <a:rPr lang="es-ES_tradnl" altLang="ja-JP" sz="1050" i="1" dirty="0" err="1">
                <a:solidFill>
                  <a:srgbClr val="000000"/>
                </a:solidFill>
              </a:rPr>
              <a:t>Biores</a:t>
            </a:r>
            <a:r>
              <a:rPr lang="es-ES_tradnl" altLang="ja-JP" sz="1050" i="1" dirty="0">
                <a:solidFill>
                  <a:srgbClr val="000000"/>
                </a:solidFill>
              </a:rPr>
              <a:t>. </a:t>
            </a:r>
            <a:r>
              <a:rPr lang="es-ES_tradnl" altLang="ja-JP" sz="1050" i="1" dirty="0" err="1">
                <a:solidFill>
                  <a:srgbClr val="000000"/>
                </a:solidFill>
              </a:rPr>
              <a:t>Technol</a:t>
            </a:r>
            <a:r>
              <a:rPr lang="es-ES_tradnl" altLang="ja-JP" sz="1050" i="1" dirty="0">
                <a:solidFill>
                  <a:srgbClr val="000000"/>
                </a:solidFill>
              </a:rPr>
              <a:t>.</a:t>
            </a:r>
            <a:r>
              <a:rPr lang="en-US" altLang="ja-JP" sz="1050" dirty="0"/>
              <a:t> </a:t>
            </a:r>
            <a:r>
              <a:rPr lang="en-US" altLang="ja-JP" sz="1050" b="1" dirty="0"/>
              <a:t>187</a:t>
            </a:r>
            <a:r>
              <a:rPr lang="en-US" altLang="ja-JP" sz="1050" dirty="0"/>
              <a:t>, 275 (2015)</a:t>
            </a:r>
            <a:r>
              <a:rPr lang="ja-JP" altLang="ja-JP" sz="1050" dirty="0"/>
              <a:t> </a:t>
            </a:r>
            <a:endParaRPr lang="ja-JP" altLang="en-US" sz="1050" i="1" dirty="0">
              <a:solidFill>
                <a:srgbClr val="000000"/>
              </a:solidFill>
            </a:endParaRPr>
          </a:p>
        </p:txBody>
      </p:sp>
      <p:sp>
        <p:nvSpPr>
          <p:cNvPr id="50" name="Rectangle 5"/>
          <p:cNvSpPr>
            <a:spLocks noChangeArrowheads="1"/>
          </p:cNvSpPr>
          <p:nvPr/>
        </p:nvSpPr>
        <p:spPr bwMode="auto">
          <a:xfrm>
            <a:off x="1101691" y="1722720"/>
            <a:ext cx="1953433" cy="52322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square">
            <a:spAutoFit/>
          </a:bodyPr>
          <a:lstStyle/>
          <a:p>
            <a:pPr algn="ctr"/>
            <a:r>
              <a:rPr lang="en-US" altLang="ja-JP" sz="2800" dirty="0"/>
              <a:t>Bacteria</a:t>
            </a:r>
          </a:p>
        </p:txBody>
      </p:sp>
      <p:sp>
        <p:nvSpPr>
          <p:cNvPr id="51" name="Rectangle 6"/>
          <p:cNvSpPr>
            <a:spLocks noChangeArrowheads="1"/>
          </p:cNvSpPr>
          <p:nvPr/>
        </p:nvSpPr>
        <p:spPr bwMode="auto">
          <a:xfrm>
            <a:off x="4778452" y="1722720"/>
            <a:ext cx="1953433" cy="52322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square">
            <a:spAutoFit/>
          </a:bodyPr>
          <a:lstStyle/>
          <a:p>
            <a:pPr algn="ctr"/>
            <a:r>
              <a:rPr lang="en-US" altLang="ja-JP" sz="2800" dirty="0"/>
              <a:t>Archaea</a:t>
            </a:r>
          </a:p>
        </p:txBody>
      </p:sp>
      <p:grpSp>
        <p:nvGrpSpPr>
          <p:cNvPr id="11" name="図形グループ 10"/>
          <p:cNvGrpSpPr/>
          <p:nvPr/>
        </p:nvGrpSpPr>
        <p:grpSpPr>
          <a:xfrm>
            <a:off x="292237" y="2410176"/>
            <a:ext cx="3713517" cy="3314371"/>
            <a:chOff x="1663417" y="3763326"/>
            <a:chExt cx="2959725" cy="2641600"/>
          </a:xfrm>
        </p:grpSpPr>
        <p:pic>
          <p:nvPicPr>
            <p:cNvPr id="59"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2929" y="4160201"/>
              <a:ext cx="806450" cy="2192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60" name="Rectangle 15"/>
            <p:cNvSpPr>
              <a:spLocks noChangeArrowheads="1"/>
            </p:cNvSpPr>
            <p:nvPr/>
          </p:nvSpPr>
          <p:spPr bwMode="auto">
            <a:xfrm>
              <a:off x="2804025" y="3766501"/>
              <a:ext cx="944866" cy="36795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square">
              <a:spAutoFit/>
            </a:bodyPr>
            <a:lstStyle/>
            <a:p>
              <a:pPr algn="ctr"/>
              <a:r>
                <a:rPr lang="en-US" altLang="ja-JP" sz="1200" smtClean="0"/>
                <a:t>After acclimation</a:t>
              </a:r>
              <a:endParaRPr lang="en-US" altLang="ja-JP" sz="1200" dirty="0"/>
            </a:p>
          </p:txBody>
        </p:sp>
        <p:sp>
          <p:nvSpPr>
            <p:cNvPr id="61" name="Rectangle 16"/>
            <p:cNvSpPr>
              <a:spLocks noChangeArrowheads="1"/>
            </p:cNvSpPr>
            <p:nvPr/>
          </p:nvSpPr>
          <p:spPr bwMode="auto">
            <a:xfrm>
              <a:off x="1825342" y="3763326"/>
              <a:ext cx="860425" cy="45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p>
              <a:pPr algn="ctr"/>
              <a:r>
                <a:rPr lang="en-US" altLang="ja-JP" sz="1200"/>
                <a:t>Original sediment</a:t>
              </a:r>
            </a:p>
          </p:txBody>
        </p:sp>
        <p:pic>
          <p:nvPicPr>
            <p:cNvPr id="62"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4392" y="4160201"/>
              <a:ext cx="806450" cy="2192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63" name="Rectangle 18"/>
            <p:cNvSpPr>
              <a:spLocks noChangeArrowheads="1"/>
            </p:cNvSpPr>
            <p:nvPr/>
          </p:nvSpPr>
          <p:spPr bwMode="auto">
            <a:xfrm>
              <a:off x="3096136" y="4771613"/>
              <a:ext cx="1527006" cy="80949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p>
              <a:pPr algn="ctr"/>
              <a:r>
                <a:rPr lang="en-US" altLang="ja-JP" sz="1400" b="1" dirty="0" smtClean="0"/>
                <a:t>Unique </a:t>
              </a:r>
            </a:p>
            <a:p>
              <a:pPr algn="ctr"/>
              <a:r>
                <a:rPr lang="ja-JP" sz="1600" b="1" i="1" dirty="0" smtClean="0">
                  <a:solidFill>
                    <a:srgbClr val="FF0000"/>
                  </a:solidFill>
                </a:rPr>
                <a:t>Fusobacteriaceae</a:t>
              </a:r>
              <a:endParaRPr lang="en-US" altLang="ja-JP" sz="1600" b="1" dirty="0">
                <a:solidFill>
                  <a:srgbClr val="FF0000"/>
                </a:solidFill>
              </a:endParaRPr>
            </a:p>
            <a:p>
              <a:pPr algn="ctr"/>
              <a:r>
                <a:rPr lang="en-US" altLang="ja-JP" sz="1600" b="1" dirty="0" smtClean="0">
                  <a:solidFill>
                    <a:srgbClr val="FF0000"/>
                  </a:solidFill>
                </a:rPr>
                <a:t>family</a:t>
              </a:r>
              <a:endParaRPr lang="en-US" altLang="ja-JP" sz="1400" b="1" dirty="0" smtClean="0">
                <a:solidFill>
                  <a:srgbClr val="FF0000"/>
                </a:solidFill>
              </a:endParaRPr>
            </a:p>
            <a:p>
              <a:pPr algn="ctr"/>
              <a:r>
                <a:rPr lang="en-US" altLang="ja-JP" sz="1400" dirty="0"/>
                <a:t>67.09</a:t>
              </a:r>
              <a:r>
                <a:rPr lang="en-US" altLang="ja-JP" sz="1400" dirty="0" smtClean="0"/>
                <a:t>%</a:t>
              </a:r>
              <a:endParaRPr lang="en-US" altLang="ja-JP" sz="1400" dirty="0"/>
            </a:p>
          </p:txBody>
        </p:sp>
        <p:sp>
          <p:nvSpPr>
            <p:cNvPr id="64" name="Rectangle 19"/>
            <p:cNvSpPr>
              <a:spLocks noChangeArrowheads="1"/>
            </p:cNvSpPr>
            <p:nvPr/>
          </p:nvSpPr>
          <p:spPr bwMode="auto">
            <a:xfrm>
              <a:off x="2687354" y="6184263"/>
              <a:ext cx="1144588" cy="21431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p>
              <a:pPr algn="ctr"/>
              <a:r>
                <a:rPr lang="en-US" altLang="ja-JP" sz="800"/>
                <a:t>Unassigned (4.24%)</a:t>
              </a:r>
            </a:p>
          </p:txBody>
        </p:sp>
        <p:sp>
          <p:nvSpPr>
            <p:cNvPr id="65" name="Rectangle 20"/>
            <p:cNvSpPr>
              <a:spLocks noChangeArrowheads="1"/>
            </p:cNvSpPr>
            <p:nvPr/>
          </p:nvSpPr>
          <p:spPr bwMode="auto">
            <a:xfrm>
              <a:off x="1677704" y="6190613"/>
              <a:ext cx="1154113" cy="21431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p>
              <a:pPr algn="ctr"/>
              <a:r>
                <a:rPr lang="en-US" altLang="ja-JP" sz="800"/>
                <a:t>Unassigned (4.61%)</a:t>
              </a:r>
            </a:p>
          </p:txBody>
        </p:sp>
        <p:sp>
          <p:nvSpPr>
            <p:cNvPr id="72" name="Rectangle 27"/>
            <p:cNvSpPr>
              <a:spLocks noChangeArrowheads="1"/>
            </p:cNvSpPr>
            <p:nvPr/>
          </p:nvSpPr>
          <p:spPr bwMode="auto">
            <a:xfrm>
              <a:off x="1663417" y="4309426"/>
              <a:ext cx="1135062" cy="41549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p>
              <a:pPr algn="ctr"/>
              <a:r>
                <a:rPr lang="en-US" altLang="ja-JP" sz="700" dirty="0">
                  <a:solidFill>
                    <a:schemeClr val="bg1"/>
                  </a:solidFill>
                </a:rPr>
                <a:t>14.94% (</a:t>
              </a:r>
              <a:r>
                <a:rPr lang="en-US" altLang="ja-JP" sz="700" i="1" dirty="0" err="1">
                  <a:solidFill>
                    <a:schemeClr val="bg1"/>
                  </a:solidFill>
                </a:rPr>
                <a:t>Piscirickettsiaceae</a:t>
              </a:r>
              <a:r>
                <a:rPr lang="en-US" altLang="ja-JP" sz="700" dirty="0">
                  <a:solidFill>
                    <a:schemeClr val="bg1"/>
                  </a:solidFill>
                </a:rPr>
                <a:t> family)</a:t>
              </a:r>
            </a:p>
          </p:txBody>
        </p:sp>
      </p:grpSp>
      <p:pic>
        <p:nvPicPr>
          <p:cNvPr id="52"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6320" y="2887230"/>
            <a:ext cx="1009687" cy="2765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53"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9448" y="2883239"/>
            <a:ext cx="1009687" cy="2765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54" name="Rectangle 9"/>
          <p:cNvSpPr>
            <a:spLocks noChangeArrowheads="1"/>
          </p:cNvSpPr>
          <p:nvPr/>
        </p:nvSpPr>
        <p:spPr bwMode="auto">
          <a:xfrm>
            <a:off x="6205626" y="3901620"/>
            <a:ext cx="2673549" cy="80021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square">
            <a:spAutoFit/>
          </a:bodyPr>
          <a:lstStyle/>
          <a:p>
            <a:pPr algn="ctr"/>
            <a:r>
              <a:rPr lang="en-US" altLang="ja-JP" sz="1600" b="1" dirty="0" smtClean="0">
                <a:solidFill>
                  <a:schemeClr val="tx1">
                    <a:lumMod val="50000"/>
                  </a:schemeClr>
                </a:solidFill>
              </a:rPr>
              <a:t>Halotolerant</a:t>
            </a:r>
            <a:r>
              <a:rPr lang="en-US" altLang="ja-JP" sz="1600" b="1" dirty="0" smtClean="0">
                <a:solidFill>
                  <a:srgbClr val="FF0000"/>
                </a:solidFill>
              </a:rPr>
              <a:t> </a:t>
            </a:r>
            <a:r>
              <a:rPr lang="en-US" altLang="ja-JP" sz="1600" b="1" i="1" dirty="0" err="1" smtClean="0">
                <a:solidFill>
                  <a:srgbClr val="FF0000"/>
                </a:solidFill>
              </a:rPr>
              <a:t>Methanosaeta</a:t>
            </a:r>
            <a:r>
              <a:rPr lang="en-US" altLang="ja-JP" sz="1600" b="1" i="1" dirty="0" smtClean="0">
                <a:solidFill>
                  <a:srgbClr val="FF0000"/>
                </a:solidFill>
              </a:rPr>
              <a:t> </a:t>
            </a:r>
            <a:r>
              <a:rPr lang="en-US" altLang="ja-JP" sz="1600" b="1" dirty="0" smtClean="0">
                <a:solidFill>
                  <a:srgbClr val="FF0000"/>
                </a:solidFill>
              </a:rPr>
              <a:t>spp</a:t>
            </a:r>
            <a:r>
              <a:rPr lang="en-US" altLang="ja-JP" sz="1600" b="1" dirty="0">
                <a:solidFill>
                  <a:srgbClr val="FF0000"/>
                </a:solidFill>
              </a:rPr>
              <a:t>. </a:t>
            </a:r>
            <a:r>
              <a:rPr lang="en-US" altLang="ja-JP" sz="1400" dirty="0"/>
              <a:t>(41.54%)</a:t>
            </a:r>
          </a:p>
        </p:txBody>
      </p:sp>
      <p:sp>
        <p:nvSpPr>
          <p:cNvPr id="55" name="Rectangle 10"/>
          <p:cNvSpPr>
            <a:spLocks noChangeArrowheads="1"/>
          </p:cNvSpPr>
          <p:nvPr/>
        </p:nvSpPr>
        <p:spPr bwMode="auto">
          <a:xfrm>
            <a:off x="6003813" y="2384382"/>
            <a:ext cx="1169320" cy="46166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square">
            <a:spAutoFit/>
          </a:bodyPr>
          <a:lstStyle/>
          <a:p>
            <a:pPr algn="ctr"/>
            <a:r>
              <a:rPr lang="en-US" altLang="ja-JP" sz="1200" dirty="0" smtClean="0"/>
              <a:t>After</a:t>
            </a:r>
          </a:p>
          <a:p>
            <a:pPr algn="ctr"/>
            <a:r>
              <a:rPr lang="en-US" altLang="ja-JP" sz="1200" dirty="0" smtClean="0"/>
              <a:t>acclimation</a:t>
            </a:r>
            <a:endParaRPr lang="en-US" altLang="ja-JP" sz="1200" dirty="0"/>
          </a:p>
        </p:txBody>
      </p:sp>
      <p:sp>
        <p:nvSpPr>
          <p:cNvPr id="56" name="Rectangle 11"/>
          <p:cNvSpPr>
            <a:spLocks noChangeArrowheads="1"/>
          </p:cNvSpPr>
          <p:nvPr/>
        </p:nvSpPr>
        <p:spPr bwMode="auto">
          <a:xfrm>
            <a:off x="4778452" y="2380391"/>
            <a:ext cx="1081522" cy="57468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p>
            <a:pPr algn="ctr"/>
            <a:r>
              <a:rPr lang="en-US" altLang="ja-JP" sz="1200"/>
              <a:t>Original sediment</a:t>
            </a:r>
          </a:p>
        </p:txBody>
      </p:sp>
      <p:sp>
        <p:nvSpPr>
          <p:cNvPr id="57" name="Rectangle 12"/>
          <p:cNvSpPr>
            <a:spLocks noChangeArrowheads="1"/>
          </p:cNvSpPr>
          <p:nvPr/>
        </p:nvSpPr>
        <p:spPr bwMode="auto">
          <a:xfrm>
            <a:off x="5983690" y="3326224"/>
            <a:ext cx="1219207" cy="42303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p>
            <a:pPr algn="ctr"/>
            <a:r>
              <a:rPr lang="en-US" altLang="ja-JP" sz="800" i="1"/>
              <a:t>Methanosarcina</a:t>
            </a:r>
            <a:r>
              <a:rPr lang="en-US" altLang="ja-JP" sz="800"/>
              <a:t>spp. (11.07%)</a:t>
            </a:r>
          </a:p>
        </p:txBody>
      </p:sp>
      <p:sp>
        <p:nvSpPr>
          <p:cNvPr id="58" name="Rectangle 13"/>
          <p:cNvSpPr>
            <a:spLocks noChangeArrowheads="1"/>
          </p:cNvSpPr>
          <p:nvPr/>
        </p:nvSpPr>
        <p:spPr bwMode="auto">
          <a:xfrm>
            <a:off x="5967727" y="4908599"/>
            <a:ext cx="1255125" cy="42303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p>
            <a:pPr algn="ctr"/>
            <a:r>
              <a:rPr lang="en-US" altLang="ja-JP" sz="800" i="1" dirty="0" err="1"/>
              <a:t>Methanogenium</a:t>
            </a:r>
            <a:r>
              <a:rPr lang="en-US" altLang="ja-JP" sz="800" dirty="0" err="1"/>
              <a:t>spp</a:t>
            </a:r>
            <a:r>
              <a:rPr lang="en-US" altLang="ja-JP" sz="800" dirty="0"/>
              <a:t>. (20.25%)</a:t>
            </a:r>
          </a:p>
        </p:txBody>
      </p:sp>
      <p:sp>
        <p:nvSpPr>
          <p:cNvPr id="66" name="Rectangle 21"/>
          <p:cNvSpPr>
            <a:spLocks noChangeArrowheads="1"/>
          </p:cNvSpPr>
          <p:nvPr/>
        </p:nvSpPr>
        <p:spPr bwMode="auto">
          <a:xfrm>
            <a:off x="3748811" y="3859004"/>
            <a:ext cx="1193266" cy="42303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p>
            <a:pPr algn="ctr"/>
            <a:r>
              <a:rPr lang="en-US" altLang="ja-JP" sz="800" i="1"/>
              <a:t>Methanosaeta</a:t>
            </a:r>
            <a:endParaRPr lang="en-US" altLang="ja-JP" sz="800"/>
          </a:p>
          <a:p>
            <a:pPr algn="ctr"/>
            <a:r>
              <a:rPr lang="en-US" altLang="ja-JP" sz="800"/>
              <a:t>spp. (0.25%)</a:t>
            </a:r>
          </a:p>
        </p:txBody>
      </p:sp>
      <p:sp>
        <p:nvSpPr>
          <p:cNvPr id="67" name="Rectangle 22"/>
          <p:cNvSpPr>
            <a:spLocks noChangeArrowheads="1"/>
          </p:cNvSpPr>
          <p:nvPr/>
        </p:nvSpPr>
        <p:spPr bwMode="auto">
          <a:xfrm>
            <a:off x="3722871" y="3511799"/>
            <a:ext cx="1219206" cy="42303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p>
            <a:pPr algn="ctr"/>
            <a:r>
              <a:rPr lang="en-US" altLang="ja-JP" sz="800" i="1"/>
              <a:t>Methanosarcina</a:t>
            </a:r>
            <a:r>
              <a:rPr lang="en-US" altLang="ja-JP" sz="800"/>
              <a:t>spp. (0.16%)</a:t>
            </a:r>
          </a:p>
        </p:txBody>
      </p:sp>
      <p:sp>
        <p:nvSpPr>
          <p:cNvPr id="68" name="Rectangle 23"/>
          <p:cNvSpPr>
            <a:spLocks noChangeArrowheads="1"/>
          </p:cNvSpPr>
          <p:nvPr/>
        </p:nvSpPr>
        <p:spPr bwMode="auto">
          <a:xfrm>
            <a:off x="4688658" y="4996398"/>
            <a:ext cx="1255124" cy="42303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p>
            <a:pPr algn="ctr"/>
            <a:r>
              <a:rPr lang="en-US" altLang="ja-JP" sz="800"/>
              <a:t>Unassigned</a:t>
            </a:r>
          </a:p>
          <a:p>
            <a:pPr algn="ctr"/>
            <a:r>
              <a:rPr lang="en-US" altLang="ja-JP" sz="800"/>
              <a:t>(33.51%)</a:t>
            </a:r>
          </a:p>
        </p:txBody>
      </p:sp>
      <p:sp>
        <p:nvSpPr>
          <p:cNvPr id="69" name="Rectangle 24"/>
          <p:cNvSpPr>
            <a:spLocks noChangeArrowheads="1"/>
          </p:cNvSpPr>
          <p:nvPr/>
        </p:nvSpPr>
        <p:spPr bwMode="auto">
          <a:xfrm>
            <a:off x="3686953" y="4222172"/>
            <a:ext cx="1255124" cy="42303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p>
            <a:pPr algn="ctr"/>
            <a:r>
              <a:rPr lang="en-US" altLang="ja-JP" sz="800" i="1"/>
              <a:t>Methanogenium</a:t>
            </a:r>
            <a:r>
              <a:rPr lang="en-US" altLang="ja-JP" sz="800"/>
              <a:t>spp. (0.2%)</a:t>
            </a:r>
          </a:p>
        </p:txBody>
      </p:sp>
      <p:sp>
        <p:nvSpPr>
          <p:cNvPr id="70" name="Rectangle 25"/>
          <p:cNvSpPr>
            <a:spLocks noChangeArrowheads="1"/>
          </p:cNvSpPr>
          <p:nvPr/>
        </p:nvSpPr>
        <p:spPr bwMode="auto">
          <a:xfrm>
            <a:off x="5895891" y="2869272"/>
            <a:ext cx="1378841" cy="57667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p>
            <a:pPr algn="ctr"/>
            <a:r>
              <a:rPr lang="en-US" altLang="ja-JP" sz="800" dirty="0"/>
              <a:t>18.42% (</a:t>
            </a:r>
            <a:r>
              <a:rPr lang="en-US" altLang="ja-JP" sz="800" i="1" dirty="0" err="1"/>
              <a:t>Methanomicrobia</a:t>
            </a:r>
            <a:r>
              <a:rPr lang="en-US" altLang="ja-JP" sz="800" dirty="0"/>
              <a:t> class)</a:t>
            </a:r>
          </a:p>
        </p:txBody>
      </p:sp>
      <p:sp>
        <p:nvSpPr>
          <p:cNvPr id="71" name="Rectangle 26"/>
          <p:cNvSpPr>
            <a:spLocks noChangeArrowheads="1"/>
          </p:cNvSpPr>
          <p:nvPr/>
        </p:nvSpPr>
        <p:spPr bwMode="auto">
          <a:xfrm>
            <a:off x="5777078" y="5662870"/>
            <a:ext cx="1500562" cy="26938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p>
            <a:pPr algn="ctr"/>
            <a:r>
              <a:rPr lang="en-US" altLang="ja-JP" sz="800" dirty="0"/>
              <a:t>Unassigned (0.02%)</a:t>
            </a:r>
          </a:p>
        </p:txBody>
      </p:sp>
      <p:sp>
        <p:nvSpPr>
          <p:cNvPr id="73" name="Rectangle 28"/>
          <p:cNvSpPr>
            <a:spLocks noChangeArrowheads="1"/>
          </p:cNvSpPr>
          <p:nvPr/>
        </p:nvSpPr>
        <p:spPr bwMode="auto">
          <a:xfrm>
            <a:off x="7002441" y="5553866"/>
            <a:ext cx="2090760" cy="21839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square">
            <a:spAutoFit/>
          </a:bodyPr>
          <a:lstStyle/>
          <a:p>
            <a:pPr algn="ctr"/>
            <a:r>
              <a:rPr lang="en-US" altLang="ja-JP" sz="800"/>
              <a:t>5.93% (</a:t>
            </a:r>
            <a:r>
              <a:rPr lang="en-US" altLang="ja-JP" sz="800" i="1"/>
              <a:t>Methanomicrobiaceae</a:t>
            </a:r>
            <a:r>
              <a:rPr lang="en-US" altLang="ja-JP" sz="800" b="0"/>
              <a:t> family</a:t>
            </a:r>
            <a:r>
              <a:rPr lang="en-US" altLang="ja-JP" sz="800"/>
              <a:t>)</a:t>
            </a:r>
          </a:p>
        </p:txBody>
      </p:sp>
      <p:sp>
        <p:nvSpPr>
          <p:cNvPr id="74" name="Line 29"/>
          <p:cNvSpPr>
            <a:spLocks noChangeShapeType="1"/>
          </p:cNvSpPr>
          <p:nvPr/>
        </p:nvSpPr>
        <p:spPr bwMode="auto">
          <a:xfrm>
            <a:off x="7087163" y="5505231"/>
            <a:ext cx="145666" cy="2394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ja-JP" altLang="en-US"/>
          </a:p>
        </p:txBody>
      </p:sp>
      <p:sp>
        <p:nvSpPr>
          <p:cNvPr id="3" name="日付プレースホルダー 2"/>
          <p:cNvSpPr>
            <a:spLocks noGrp="1"/>
          </p:cNvSpPr>
          <p:nvPr>
            <p:ph type="dt" sz="half" idx="10"/>
          </p:nvPr>
        </p:nvSpPr>
        <p:spPr/>
        <p:txBody>
          <a:bodyPr/>
          <a:lstStyle/>
          <a:p>
            <a:r>
              <a:rPr kumimoji="1" lang="en-US" altLang="ja-JP" smtClean="0"/>
              <a:t>2016/10/20-21</a:t>
            </a:r>
            <a:endParaRPr kumimoji="1" lang="ja-JP" altLang="en-US"/>
          </a:p>
        </p:txBody>
      </p:sp>
    </p:spTree>
    <p:extLst>
      <p:ext uri="{BB962C8B-B14F-4D97-AF65-F5344CB8AC3E}">
        <p14:creationId xmlns:p14="http://schemas.microsoft.com/office/powerpoint/2010/main" val="38512929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正方形/長方形 32"/>
          <p:cNvSpPr/>
          <p:nvPr/>
        </p:nvSpPr>
        <p:spPr bwMode="auto">
          <a:xfrm>
            <a:off x="251520" y="4581128"/>
            <a:ext cx="5184576" cy="1944216"/>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Arial" pitchFamily="-110" charset="0"/>
              <a:ea typeface="ＭＳ Ｐゴシック" pitchFamily="-110" charset="-128"/>
              <a:cs typeface="ＭＳ Ｐゴシック" pitchFamily="-110" charset="-128"/>
            </a:endParaRPr>
          </a:p>
        </p:txBody>
      </p:sp>
      <p:sp>
        <p:nvSpPr>
          <p:cNvPr id="6" name="テキスト ボックス 5"/>
          <p:cNvSpPr txBox="1"/>
          <p:nvPr/>
        </p:nvSpPr>
        <p:spPr>
          <a:xfrm>
            <a:off x="6971592" y="116756"/>
            <a:ext cx="1990117" cy="276999"/>
          </a:xfrm>
          <a:prstGeom prst="rect">
            <a:avLst/>
          </a:prstGeom>
          <a:noFill/>
        </p:spPr>
        <p:txBody>
          <a:bodyPr wrap="square" rtlCol="0">
            <a:spAutoFit/>
          </a:bodyPr>
          <a:lstStyle/>
          <a:p>
            <a:pPr defTabSz="914400"/>
            <a:r>
              <a:rPr lang="en-US" altLang="ja-JP" sz="1200" b="1" dirty="0">
                <a:solidFill>
                  <a:prstClr val="black"/>
                </a:solidFill>
                <a:latin typeface="Times New Roman" pitchFamily="18" charset="0"/>
                <a:cs typeface="Times New Roman" pitchFamily="18" charset="0"/>
              </a:rPr>
              <a:t>Figure </a:t>
            </a:r>
            <a:r>
              <a:rPr lang="en-US" altLang="ja-JP" sz="1200" b="1" dirty="0" smtClean="0">
                <a:solidFill>
                  <a:prstClr val="black"/>
                </a:solidFill>
                <a:latin typeface="Times New Roman" pitchFamily="18" charset="0"/>
                <a:cs typeface="Times New Roman" pitchFamily="18" charset="0"/>
              </a:rPr>
              <a:t>6, </a:t>
            </a:r>
            <a:r>
              <a:rPr lang="en-US" altLang="ja-JP" sz="1200" b="1" dirty="0">
                <a:solidFill>
                  <a:prstClr val="black"/>
                </a:solidFill>
                <a:latin typeface="Times New Roman" pitchFamily="18" charset="0"/>
                <a:cs typeface="Times New Roman" pitchFamily="18" charset="0"/>
              </a:rPr>
              <a:t>Kita</a:t>
            </a:r>
            <a:r>
              <a:rPr lang="ja-JP" altLang="en-US" sz="1200" b="1" dirty="0">
                <a:solidFill>
                  <a:prstClr val="black"/>
                </a:solidFill>
                <a:latin typeface="Times New Roman" pitchFamily="18" charset="0"/>
                <a:cs typeface="Times New Roman" pitchFamily="18" charset="0"/>
              </a:rPr>
              <a:t> </a:t>
            </a:r>
            <a:r>
              <a:rPr lang="en-US" altLang="ja-JP" sz="1200" b="1" dirty="0">
                <a:solidFill>
                  <a:prstClr val="black"/>
                </a:solidFill>
                <a:latin typeface="Times New Roman" pitchFamily="18" charset="0"/>
                <a:cs typeface="Times New Roman" pitchFamily="18" charset="0"/>
              </a:rPr>
              <a:t>et al.</a:t>
            </a:r>
            <a:endParaRPr lang="ja-JP" altLang="en-US" sz="1200" b="1" dirty="0">
              <a:solidFill>
                <a:prstClr val="black"/>
              </a:solidFill>
              <a:latin typeface="Times New Roman" pitchFamily="18" charset="0"/>
              <a:cs typeface="Times New Roman" pitchFamily="18" charset="0"/>
            </a:endParaRPr>
          </a:p>
        </p:txBody>
      </p:sp>
      <p:graphicFrame>
        <p:nvGraphicFramePr>
          <p:cNvPr id="4" name="グラフ 3"/>
          <p:cNvGraphicFramePr>
            <a:graphicFrameLocks/>
          </p:cNvGraphicFramePr>
          <p:nvPr>
            <p:extLst>
              <p:ext uri="{D42A27DB-BD31-4B8C-83A1-F6EECF244321}">
                <p14:modId xmlns:p14="http://schemas.microsoft.com/office/powerpoint/2010/main" val="3808744030"/>
              </p:ext>
            </p:extLst>
          </p:nvPr>
        </p:nvGraphicFramePr>
        <p:xfrm>
          <a:off x="4211960" y="1628800"/>
          <a:ext cx="4320480" cy="2952328"/>
        </p:xfrm>
        <a:graphic>
          <a:graphicData uri="http://schemas.openxmlformats.org/drawingml/2006/chart">
            <c:chart xmlns:c="http://schemas.openxmlformats.org/drawingml/2006/chart" xmlns:r="http://schemas.openxmlformats.org/officeDocument/2006/relationships" r:id="rId2"/>
          </a:graphicData>
        </a:graphic>
      </p:graphicFrame>
      <p:sp>
        <p:nvSpPr>
          <p:cNvPr id="3" name="タイトル 2"/>
          <p:cNvSpPr>
            <a:spLocks noGrp="1"/>
          </p:cNvSpPr>
          <p:nvPr>
            <p:ph type="title"/>
          </p:nvPr>
        </p:nvSpPr>
        <p:spPr/>
        <p:txBody>
          <a:bodyPr/>
          <a:lstStyle/>
          <a:p>
            <a:r>
              <a:rPr kumimoji="1" lang="en-US" altLang="ja-JP" sz="2800" dirty="0" err="1" smtClean="0"/>
              <a:t>Halotolerant</a:t>
            </a:r>
            <a:r>
              <a:rPr kumimoji="1" lang="en-US" altLang="ja-JP" sz="2800" dirty="0" smtClean="0"/>
              <a:t> methanogens in marine sediments</a:t>
            </a:r>
            <a:endParaRPr kumimoji="1" lang="ja-JP" altLang="en-US" sz="2800" dirty="0"/>
          </a:p>
        </p:txBody>
      </p:sp>
      <p:pic>
        <p:nvPicPr>
          <p:cNvPr id="7" name="図 6" descr="Methanosaet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1772816"/>
            <a:ext cx="3419856" cy="2572512"/>
          </a:xfrm>
          <a:prstGeom prst="rect">
            <a:avLst/>
          </a:prstGeom>
        </p:spPr>
      </p:pic>
      <p:sp>
        <p:nvSpPr>
          <p:cNvPr id="8" name="Text Box 341"/>
          <p:cNvSpPr txBox="1">
            <a:spLocks noChangeArrowheads="1"/>
          </p:cNvSpPr>
          <p:nvPr/>
        </p:nvSpPr>
        <p:spPr bwMode="auto">
          <a:xfrm>
            <a:off x="611886" y="1772816"/>
            <a:ext cx="347102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tLang="ja-JP" sz="1800" b="1" dirty="0" err="1" smtClean="0">
                <a:solidFill>
                  <a:srgbClr val="FFFF00"/>
                </a:solidFill>
                <a:ea typeface="ＭＳ ゴシック" charset="0"/>
                <a:cs typeface="ＭＳ ゴシック" charset="0"/>
              </a:rPr>
              <a:t>Halotolerant</a:t>
            </a:r>
            <a:r>
              <a:rPr lang="en-US" altLang="ja-JP" b="1" dirty="0">
                <a:solidFill>
                  <a:srgbClr val="FFFF00"/>
                </a:solidFill>
                <a:ea typeface="ＭＳ ゴシック" charset="0"/>
                <a:cs typeface="ＭＳ ゴシック" charset="0"/>
              </a:rPr>
              <a:t> </a:t>
            </a:r>
            <a:r>
              <a:rPr lang="en-US" altLang="ja-JP" sz="1800" b="1" i="1" dirty="0" err="1" smtClean="0">
                <a:solidFill>
                  <a:srgbClr val="FFFF00"/>
                </a:solidFill>
                <a:ea typeface="ＭＳ ゴシック" charset="0"/>
                <a:cs typeface="ＭＳ ゴシック" charset="0"/>
              </a:rPr>
              <a:t>Methanosaeta</a:t>
            </a:r>
            <a:r>
              <a:rPr lang="en-US" altLang="ja-JP" sz="1800" b="1" i="1" dirty="0" smtClean="0">
                <a:solidFill>
                  <a:srgbClr val="FFFF00"/>
                </a:solidFill>
                <a:ea typeface="ＭＳ ゴシック" charset="0"/>
                <a:cs typeface="ＭＳ ゴシック" charset="0"/>
              </a:rPr>
              <a:t> </a:t>
            </a:r>
            <a:r>
              <a:rPr lang="en-US" altLang="ja-JP" sz="1800" b="1" dirty="0" smtClean="0">
                <a:solidFill>
                  <a:srgbClr val="FFFF00"/>
                </a:solidFill>
                <a:ea typeface="ＭＳ ゴシック" charset="0"/>
                <a:cs typeface="ＭＳ ゴシック" charset="0"/>
              </a:rPr>
              <a:t>H</a:t>
            </a:r>
            <a:r>
              <a:rPr lang="en-US" altLang="ja-JP" sz="1800" b="1" baseline="-25000" dirty="0" smtClean="0">
                <a:solidFill>
                  <a:srgbClr val="FFFF00"/>
                </a:solidFill>
                <a:ea typeface="ＭＳ ゴシック" charset="0"/>
                <a:cs typeface="ＭＳ ゴシック" charset="0"/>
              </a:rPr>
              <a:t>A</a:t>
            </a:r>
            <a:endParaRPr lang="en-US" altLang="ja-JP" sz="1800" b="1" baseline="-25000" dirty="0">
              <a:solidFill>
                <a:srgbClr val="FFFF00"/>
              </a:solidFill>
              <a:ea typeface="ＭＳ ゴシック" charset="0"/>
              <a:cs typeface="ＭＳ ゴシック" charset="0"/>
            </a:endParaRPr>
          </a:p>
        </p:txBody>
      </p:sp>
      <p:pic>
        <p:nvPicPr>
          <p:cNvPr id="10" name="図 9"/>
          <p:cNvPicPr>
            <a:picLocks noChangeAspect="1"/>
          </p:cNvPicPr>
          <p:nvPr/>
        </p:nvPicPr>
        <p:blipFill rotWithShape="1">
          <a:blip r:embed="rId4"/>
          <a:srcRect t="8321" r="54241" b="63644"/>
          <a:stretch/>
        </p:blipFill>
        <p:spPr>
          <a:xfrm>
            <a:off x="251520" y="4581128"/>
            <a:ext cx="2267114" cy="1952343"/>
          </a:xfrm>
          <a:prstGeom prst="rect">
            <a:avLst/>
          </a:prstGeom>
        </p:spPr>
      </p:pic>
      <p:sp>
        <p:nvSpPr>
          <p:cNvPr id="11" name="正方形/長方形 10"/>
          <p:cNvSpPr/>
          <p:nvPr/>
        </p:nvSpPr>
        <p:spPr>
          <a:xfrm>
            <a:off x="2390752" y="4860947"/>
            <a:ext cx="2118297" cy="230832"/>
          </a:xfrm>
          <a:prstGeom prst="rect">
            <a:avLst/>
          </a:prstGeom>
        </p:spPr>
        <p:txBody>
          <a:bodyPr wrap="square">
            <a:spAutoFit/>
          </a:bodyPr>
          <a:lstStyle/>
          <a:p>
            <a:pPr algn="just">
              <a:spcAft>
                <a:spcPts val="0"/>
              </a:spcAft>
            </a:pPr>
            <a:r>
              <a:rPr lang="en-US" altLang="ja-JP" sz="900" i="1" kern="100" dirty="0" err="1" smtClean="0">
                <a:effectLst/>
                <a:latin typeface="Arial" panose="020B0604020202020204" pitchFamily="34" charset="0"/>
                <a:ea typeface="ＭＳ 明朝"/>
                <a:cs typeface="Arial" panose="020B0604020202020204" pitchFamily="34" charset="0"/>
              </a:rPr>
              <a:t>Methanothermus</a:t>
            </a:r>
            <a:r>
              <a:rPr lang="en-US" altLang="ja-JP" sz="900" i="1" kern="100" dirty="0" smtClean="0">
                <a:effectLst/>
                <a:latin typeface="Arial" panose="020B0604020202020204" pitchFamily="34" charset="0"/>
                <a:ea typeface="ＭＳ 明朝"/>
                <a:cs typeface="Arial" panose="020B0604020202020204" pitchFamily="34" charset="0"/>
              </a:rPr>
              <a:t> </a:t>
            </a:r>
            <a:r>
              <a:rPr lang="en-US" altLang="ja-JP" sz="900" i="1" kern="100" dirty="0" err="1" smtClean="0">
                <a:effectLst/>
                <a:latin typeface="Arial" panose="020B0604020202020204" pitchFamily="34" charset="0"/>
                <a:ea typeface="ＭＳ 明朝"/>
                <a:cs typeface="Arial" panose="020B0604020202020204" pitchFamily="34" charset="0"/>
              </a:rPr>
              <a:t>fervidus</a:t>
            </a:r>
            <a:r>
              <a:rPr lang="en-US" altLang="ja-JP" sz="900" i="1" kern="100" dirty="0" smtClean="0">
                <a:effectLst/>
                <a:latin typeface="Arial" panose="020B0604020202020204" pitchFamily="34" charset="0"/>
                <a:ea typeface="ＭＳ 明朝"/>
                <a:cs typeface="Arial" panose="020B0604020202020204" pitchFamily="34" charset="0"/>
              </a:rPr>
              <a:t> </a:t>
            </a:r>
            <a:r>
              <a:rPr lang="en-US" altLang="ja-JP" sz="900" kern="100" dirty="0">
                <a:latin typeface="Arial" panose="020B0604020202020204" pitchFamily="34" charset="0"/>
                <a:ea typeface="ＭＳ 明朝"/>
                <a:cs typeface="Arial" panose="020B0604020202020204" pitchFamily="34" charset="0"/>
              </a:rPr>
              <a:t>(</a:t>
            </a:r>
            <a:r>
              <a:rPr lang="en-US" altLang="ja-JP" sz="900" kern="100" dirty="0" smtClean="0">
                <a:latin typeface="Arial" panose="020B0604020202020204" pitchFamily="34" charset="0"/>
                <a:ea typeface="ＭＳ 明朝"/>
                <a:cs typeface="Arial" panose="020B0604020202020204" pitchFamily="34" charset="0"/>
              </a:rPr>
              <a:t>J03375</a:t>
            </a:r>
            <a:r>
              <a:rPr lang="en-US" altLang="ja-JP" sz="900" kern="100" dirty="0" smtClean="0">
                <a:effectLst/>
                <a:latin typeface="Arial" panose="020B0604020202020204" pitchFamily="34" charset="0"/>
                <a:ea typeface="ＭＳ 明朝"/>
                <a:cs typeface="Arial" panose="020B0604020202020204" pitchFamily="34" charset="0"/>
              </a:rPr>
              <a:t>)</a:t>
            </a:r>
            <a:endParaRPr lang="ja-JP" altLang="ja-JP" sz="900" kern="100" dirty="0">
              <a:effectLst/>
              <a:latin typeface="Arial" panose="020B0604020202020204" pitchFamily="34" charset="0"/>
              <a:ea typeface="ＭＳ 明朝"/>
              <a:cs typeface="Arial" panose="020B0604020202020204" pitchFamily="34" charset="0"/>
            </a:endParaRPr>
          </a:p>
        </p:txBody>
      </p:sp>
      <p:sp>
        <p:nvSpPr>
          <p:cNvPr id="12" name="正方形/長方形 11"/>
          <p:cNvSpPr/>
          <p:nvPr/>
        </p:nvSpPr>
        <p:spPr>
          <a:xfrm>
            <a:off x="1938921" y="5031755"/>
            <a:ext cx="2421486" cy="230832"/>
          </a:xfrm>
          <a:prstGeom prst="rect">
            <a:avLst/>
          </a:prstGeom>
        </p:spPr>
        <p:txBody>
          <a:bodyPr wrap="none">
            <a:spAutoFit/>
          </a:bodyPr>
          <a:lstStyle/>
          <a:p>
            <a:r>
              <a:rPr lang="en-US" altLang="ja-JP" sz="900" i="1" dirty="0" err="1">
                <a:latin typeface="Arial" panose="020B0604020202020204" pitchFamily="34" charset="0"/>
                <a:cs typeface="Arial" panose="020B0604020202020204" pitchFamily="34" charset="0"/>
              </a:rPr>
              <a:t>Methanohalobium</a:t>
            </a:r>
            <a:r>
              <a:rPr lang="en-US" altLang="ja-JP" sz="900" i="1" dirty="0">
                <a:latin typeface="Arial" panose="020B0604020202020204" pitchFamily="34" charset="0"/>
                <a:cs typeface="Arial" panose="020B0604020202020204" pitchFamily="34" charset="0"/>
              </a:rPr>
              <a:t> </a:t>
            </a:r>
            <a:r>
              <a:rPr lang="en-US" altLang="ja-JP" sz="900" i="1" dirty="0" err="1" smtClean="0">
                <a:latin typeface="Arial" panose="020B0604020202020204" pitchFamily="34" charset="0"/>
                <a:cs typeface="Arial" panose="020B0604020202020204" pitchFamily="34" charset="0"/>
              </a:rPr>
              <a:t>evestigatum</a:t>
            </a:r>
            <a:r>
              <a:rPr lang="en-US" altLang="ja-JP" sz="900" i="1" dirty="0">
                <a:latin typeface="Arial" panose="020B0604020202020204" pitchFamily="34" charset="0"/>
                <a:cs typeface="Arial" panose="020B0604020202020204" pitchFamily="34" charset="0"/>
              </a:rPr>
              <a:t> </a:t>
            </a:r>
            <a:r>
              <a:rPr lang="en-US" altLang="ja-JP" sz="900" dirty="0">
                <a:latin typeface="Arial" panose="020B0604020202020204" pitchFamily="34" charset="0"/>
                <a:cs typeface="Arial" panose="020B0604020202020204" pitchFamily="34" charset="0"/>
              </a:rPr>
              <a:t>(</a:t>
            </a:r>
            <a:r>
              <a:rPr lang="en-US" altLang="ja-JP" sz="900" dirty="0" smtClean="0">
                <a:latin typeface="Arial" panose="020B0604020202020204" pitchFamily="34" charset="0"/>
                <a:cs typeface="Arial" panose="020B0604020202020204" pitchFamily="34" charset="0"/>
              </a:rPr>
              <a:t>CP002069)</a:t>
            </a:r>
            <a:endParaRPr lang="ja-JP" altLang="en-US" sz="900" dirty="0">
              <a:latin typeface="Arial" panose="020B0604020202020204" pitchFamily="34" charset="0"/>
              <a:cs typeface="Arial" panose="020B0604020202020204" pitchFamily="34" charset="0"/>
            </a:endParaRPr>
          </a:p>
        </p:txBody>
      </p:sp>
      <p:sp>
        <p:nvSpPr>
          <p:cNvPr id="13" name="正方形/長方形 12"/>
          <p:cNvSpPr/>
          <p:nvPr/>
        </p:nvSpPr>
        <p:spPr>
          <a:xfrm>
            <a:off x="2056971" y="5201840"/>
            <a:ext cx="2514795" cy="230832"/>
          </a:xfrm>
          <a:prstGeom prst="rect">
            <a:avLst/>
          </a:prstGeom>
        </p:spPr>
        <p:txBody>
          <a:bodyPr wrap="square">
            <a:spAutoFit/>
          </a:bodyPr>
          <a:lstStyle/>
          <a:p>
            <a:r>
              <a:rPr lang="en-US" altLang="ja-JP" sz="900" i="1" dirty="0" err="1">
                <a:latin typeface="Arial" panose="020B0604020202020204" pitchFamily="34" charset="0"/>
                <a:cs typeface="Arial" panose="020B0604020202020204" pitchFamily="34" charset="0"/>
              </a:rPr>
              <a:t>Methanohalophilus</a:t>
            </a:r>
            <a:r>
              <a:rPr lang="en-US" altLang="ja-JP" sz="900" i="1" dirty="0">
                <a:latin typeface="Arial" panose="020B0604020202020204" pitchFamily="34" charset="0"/>
                <a:cs typeface="Arial" panose="020B0604020202020204" pitchFamily="34" charset="0"/>
              </a:rPr>
              <a:t> </a:t>
            </a:r>
            <a:r>
              <a:rPr lang="en-US" altLang="ja-JP" sz="900" i="1" dirty="0" err="1">
                <a:latin typeface="Arial" panose="020B0604020202020204" pitchFamily="34" charset="0"/>
                <a:cs typeface="Arial" panose="020B0604020202020204" pitchFamily="34" charset="0"/>
              </a:rPr>
              <a:t>mahii</a:t>
            </a:r>
            <a:r>
              <a:rPr lang="en-US" altLang="ja-JP" sz="900" i="1" dirty="0">
                <a:latin typeface="Arial" panose="020B0604020202020204" pitchFamily="34" charset="0"/>
                <a:cs typeface="Arial" panose="020B0604020202020204" pitchFamily="34" charset="0"/>
              </a:rPr>
              <a:t> </a:t>
            </a:r>
            <a:r>
              <a:rPr lang="en-US" altLang="ja-JP" sz="900" dirty="0" smtClean="0">
                <a:latin typeface="Arial" panose="020B0604020202020204" pitchFamily="34" charset="0"/>
                <a:cs typeface="Arial" panose="020B0604020202020204" pitchFamily="34" charset="0"/>
              </a:rPr>
              <a:t>(CP001994)</a:t>
            </a:r>
            <a:endParaRPr lang="en-US" altLang="ja-JP" sz="900" dirty="0">
              <a:latin typeface="Arial" panose="020B0604020202020204" pitchFamily="34" charset="0"/>
              <a:cs typeface="Arial" panose="020B0604020202020204" pitchFamily="34" charset="0"/>
            </a:endParaRPr>
          </a:p>
        </p:txBody>
      </p:sp>
      <p:sp>
        <p:nvSpPr>
          <p:cNvPr id="14" name="正方形/長方形 13"/>
          <p:cNvSpPr/>
          <p:nvPr/>
        </p:nvSpPr>
        <p:spPr>
          <a:xfrm>
            <a:off x="1628297" y="5371242"/>
            <a:ext cx="2252105" cy="230832"/>
          </a:xfrm>
          <a:prstGeom prst="rect">
            <a:avLst/>
          </a:prstGeom>
        </p:spPr>
        <p:txBody>
          <a:bodyPr wrap="square">
            <a:spAutoFit/>
          </a:bodyPr>
          <a:lstStyle/>
          <a:p>
            <a:r>
              <a:rPr lang="en-US" altLang="ja-JP" sz="900" i="1" dirty="0">
                <a:latin typeface="Arial" panose="020B0604020202020204" pitchFamily="34" charset="0"/>
                <a:cs typeface="Arial" panose="020B0604020202020204" pitchFamily="34" charset="0"/>
              </a:rPr>
              <a:t>Methanosarcina </a:t>
            </a:r>
            <a:r>
              <a:rPr lang="en-US" altLang="ja-JP" sz="900" i="1" dirty="0" err="1" smtClean="0">
                <a:latin typeface="Arial" panose="020B0604020202020204" pitchFamily="34" charset="0"/>
                <a:cs typeface="Arial" panose="020B0604020202020204" pitchFamily="34" charset="0"/>
              </a:rPr>
              <a:t>barkeri</a:t>
            </a:r>
            <a:r>
              <a:rPr lang="en-US" altLang="ja-JP" sz="900" i="1" dirty="0" smtClean="0">
                <a:latin typeface="Arial" panose="020B0604020202020204" pitchFamily="34" charset="0"/>
                <a:cs typeface="Arial" panose="020B0604020202020204" pitchFamily="34" charset="0"/>
              </a:rPr>
              <a:t> </a:t>
            </a:r>
            <a:r>
              <a:rPr lang="en-US" altLang="ja-JP" sz="900" dirty="0" smtClean="0">
                <a:latin typeface="Arial" panose="020B0604020202020204" pitchFamily="34" charset="0"/>
                <a:cs typeface="Arial" panose="020B0604020202020204" pitchFamily="34" charset="0"/>
              </a:rPr>
              <a:t>(CP000099)</a:t>
            </a:r>
            <a:endParaRPr lang="ja-JP" altLang="en-US" sz="900" dirty="0">
              <a:latin typeface="Arial" panose="020B0604020202020204" pitchFamily="34" charset="0"/>
              <a:cs typeface="Arial" panose="020B0604020202020204" pitchFamily="34" charset="0"/>
            </a:endParaRPr>
          </a:p>
        </p:txBody>
      </p:sp>
      <p:sp>
        <p:nvSpPr>
          <p:cNvPr id="15" name="正方形/長方形 14"/>
          <p:cNvSpPr/>
          <p:nvPr/>
        </p:nvSpPr>
        <p:spPr>
          <a:xfrm>
            <a:off x="1850293" y="5525982"/>
            <a:ext cx="2844911" cy="230832"/>
          </a:xfrm>
          <a:prstGeom prst="rect">
            <a:avLst/>
          </a:prstGeom>
        </p:spPr>
        <p:txBody>
          <a:bodyPr wrap="square">
            <a:spAutoFit/>
          </a:bodyPr>
          <a:lstStyle/>
          <a:p>
            <a:r>
              <a:rPr lang="en-US" altLang="ja-JP" sz="900" i="1" dirty="0" err="1" smtClean="0">
                <a:latin typeface="Arial" panose="020B0604020202020204" pitchFamily="34" charset="0"/>
                <a:cs typeface="Arial" panose="020B0604020202020204" pitchFamily="34" charset="0"/>
              </a:rPr>
              <a:t>Methanosaeta</a:t>
            </a:r>
            <a:r>
              <a:rPr lang="en-US" altLang="ja-JP" sz="900" i="1" dirty="0" smtClean="0">
                <a:latin typeface="Arial" panose="020B0604020202020204" pitchFamily="34" charset="0"/>
                <a:cs typeface="Arial" panose="020B0604020202020204" pitchFamily="34" charset="0"/>
              </a:rPr>
              <a:t> </a:t>
            </a:r>
            <a:r>
              <a:rPr lang="en-US" altLang="ja-JP" sz="900" i="1" dirty="0" err="1">
                <a:latin typeface="Arial" panose="020B0604020202020204" pitchFamily="34" charset="0"/>
                <a:cs typeface="Arial" panose="020B0604020202020204" pitchFamily="34" charset="0"/>
              </a:rPr>
              <a:t>concilii</a:t>
            </a:r>
            <a:r>
              <a:rPr lang="en-US" altLang="ja-JP" sz="900" i="1" dirty="0">
                <a:latin typeface="Arial" panose="020B0604020202020204" pitchFamily="34" charset="0"/>
                <a:cs typeface="Arial" panose="020B0604020202020204" pitchFamily="34" charset="0"/>
              </a:rPr>
              <a:t> </a:t>
            </a:r>
            <a:r>
              <a:rPr lang="en-US" altLang="ja-JP" sz="900" dirty="0">
                <a:latin typeface="Arial" panose="020B0604020202020204" pitchFamily="34" charset="0"/>
                <a:cs typeface="Arial" panose="020B0604020202020204" pitchFamily="34" charset="0"/>
              </a:rPr>
              <a:t>NBRC </a:t>
            </a:r>
            <a:r>
              <a:rPr lang="en-US" altLang="ja-JP" sz="900" dirty="0" smtClean="0">
                <a:latin typeface="Arial" panose="020B0604020202020204" pitchFamily="34" charset="0"/>
                <a:cs typeface="Arial" panose="020B0604020202020204" pitchFamily="34" charset="0"/>
              </a:rPr>
              <a:t>103675</a:t>
            </a:r>
            <a:r>
              <a:rPr lang="en-US" altLang="ja-JP" sz="900" baseline="30000" dirty="0" smtClean="0">
                <a:latin typeface="Arial" panose="020B0604020202020204" pitchFamily="34" charset="0"/>
                <a:cs typeface="Arial" panose="020B0604020202020204" pitchFamily="34" charset="0"/>
              </a:rPr>
              <a:t>T</a:t>
            </a:r>
            <a:r>
              <a:rPr lang="en-US" altLang="ja-JP" sz="900" dirty="0" smtClean="0">
                <a:latin typeface="Arial" panose="020B0604020202020204" pitchFamily="34" charset="0"/>
                <a:cs typeface="Arial" panose="020B0604020202020204" pitchFamily="34" charset="0"/>
              </a:rPr>
              <a:t> (AB679170)</a:t>
            </a:r>
            <a:endParaRPr lang="en-US" altLang="ja-JP" sz="900" dirty="0">
              <a:latin typeface="Arial" panose="020B0604020202020204" pitchFamily="34" charset="0"/>
              <a:cs typeface="Arial" panose="020B0604020202020204" pitchFamily="34" charset="0"/>
            </a:endParaRPr>
          </a:p>
        </p:txBody>
      </p:sp>
      <p:sp>
        <p:nvSpPr>
          <p:cNvPr id="16" name="正方形/長方形 15"/>
          <p:cNvSpPr/>
          <p:nvPr/>
        </p:nvSpPr>
        <p:spPr>
          <a:xfrm>
            <a:off x="1508316" y="5698889"/>
            <a:ext cx="2649693" cy="230832"/>
          </a:xfrm>
          <a:prstGeom prst="rect">
            <a:avLst/>
          </a:prstGeom>
        </p:spPr>
        <p:txBody>
          <a:bodyPr wrap="square">
            <a:spAutoFit/>
          </a:bodyPr>
          <a:lstStyle/>
          <a:p>
            <a:r>
              <a:rPr lang="en-US" altLang="ja-JP" sz="900" i="1" dirty="0">
                <a:latin typeface="Arial" panose="020B0604020202020204" pitchFamily="34" charset="0"/>
                <a:cs typeface="Arial" panose="020B0604020202020204" pitchFamily="34" charset="0"/>
              </a:rPr>
              <a:t> </a:t>
            </a:r>
            <a:r>
              <a:rPr lang="en-US" altLang="ja-JP" sz="900" i="1" dirty="0" err="1">
                <a:latin typeface="Arial" panose="020B0604020202020204" pitchFamily="34" charset="0"/>
                <a:cs typeface="Arial" panose="020B0604020202020204" pitchFamily="34" charset="0"/>
              </a:rPr>
              <a:t>Methanosaeta</a:t>
            </a:r>
            <a:r>
              <a:rPr lang="en-US" altLang="ja-JP" sz="900" i="1" dirty="0">
                <a:latin typeface="Arial" panose="020B0604020202020204" pitchFamily="34" charset="0"/>
                <a:cs typeface="Arial" panose="020B0604020202020204" pitchFamily="34" charset="0"/>
              </a:rPr>
              <a:t> </a:t>
            </a:r>
            <a:r>
              <a:rPr lang="en-US" altLang="ja-JP" sz="900" i="1" dirty="0" err="1">
                <a:latin typeface="Arial" panose="020B0604020202020204" pitchFamily="34" charset="0"/>
                <a:cs typeface="Arial" panose="020B0604020202020204" pitchFamily="34" charset="0"/>
              </a:rPr>
              <a:t>thermophila</a:t>
            </a:r>
            <a:r>
              <a:rPr lang="en-US" altLang="ja-JP" sz="900" i="1" dirty="0">
                <a:latin typeface="Arial" panose="020B0604020202020204" pitchFamily="34" charset="0"/>
                <a:cs typeface="Arial" panose="020B0604020202020204" pitchFamily="34" charset="0"/>
              </a:rPr>
              <a:t> </a:t>
            </a:r>
            <a:r>
              <a:rPr lang="en-US" altLang="ja-JP" sz="900" dirty="0" smtClean="0">
                <a:latin typeface="Arial" panose="020B0604020202020204" pitchFamily="34" charset="0"/>
                <a:cs typeface="Arial" panose="020B0604020202020204" pitchFamily="34" charset="0"/>
              </a:rPr>
              <a:t>PT (CP000477)</a:t>
            </a:r>
            <a:endParaRPr lang="en-US" altLang="ja-JP" sz="900" dirty="0">
              <a:latin typeface="Arial" panose="020B0604020202020204" pitchFamily="34" charset="0"/>
              <a:cs typeface="Arial" panose="020B0604020202020204" pitchFamily="34" charset="0"/>
            </a:endParaRPr>
          </a:p>
        </p:txBody>
      </p:sp>
      <p:sp>
        <p:nvSpPr>
          <p:cNvPr id="17" name="正方形/長方形 16"/>
          <p:cNvSpPr/>
          <p:nvPr/>
        </p:nvSpPr>
        <p:spPr>
          <a:xfrm>
            <a:off x="1884985" y="5865212"/>
            <a:ext cx="2908180" cy="230832"/>
          </a:xfrm>
          <a:prstGeom prst="rect">
            <a:avLst/>
          </a:prstGeom>
        </p:spPr>
        <p:txBody>
          <a:bodyPr wrap="square">
            <a:spAutoFit/>
          </a:bodyPr>
          <a:lstStyle/>
          <a:p>
            <a:r>
              <a:rPr lang="en-US" altLang="ja-JP" sz="900" i="1" dirty="0" err="1">
                <a:latin typeface="Arial" panose="020B0604020202020204" pitchFamily="34" charset="0"/>
                <a:cs typeface="Arial" panose="020B0604020202020204" pitchFamily="34" charset="0"/>
              </a:rPr>
              <a:t>Methanosaeta</a:t>
            </a:r>
            <a:r>
              <a:rPr lang="en-US" altLang="ja-JP" sz="900" i="1" dirty="0">
                <a:latin typeface="Arial" panose="020B0604020202020204" pitchFamily="34" charset="0"/>
                <a:cs typeface="Arial" panose="020B0604020202020204" pitchFamily="34" charset="0"/>
              </a:rPr>
              <a:t> </a:t>
            </a:r>
            <a:r>
              <a:rPr lang="en-US" altLang="ja-JP" sz="900" i="1" dirty="0" err="1">
                <a:latin typeface="Arial" panose="020B0604020202020204" pitchFamily="34" charset="0"/>
                <a:cs typeface="Arial" panose="020B0604020202020204" pitchFamily="34" charset="0"/>
              </a:rPr>
              <a:t>harundinacea</a:t>
            </a:r>
            <a:r>
              <a:rPr lang="en-US" altLang="ja-JP" sz="900" i="1" dirty="0">
                <a:latin typeface="Arial" panose="020B0604020202020204" pitchFamily="34" charset="0"/>
                <a:cs typeface="Arial" panose="020B0604020202020204" pitchFamily="34" charset="0"/>
              </a:rPr>
              <a:t> </a:t>
            </a:r>
            <a:r>
              <a:rPr lang="en-US" altLang="ja-JP" sz="900" dirty="0" smtClean="0">
                <a:latin typeface="Arial" panose="020B0604020202020204" pitchFamily="34" charset="0"/>
                <a:cs typeface="Arial" panose="020B0604020202020204" pitchFamily="34" charset="0"/>
              </a:rPr>
              <a:t>6Ac (CP003117)</a:t>
            </a:r>
            <a:endParaRPr lang="en-US" altLang="ja-JP" sz="900" dirty="0">
              <a:latin typeface="Arial" panose="020B0604020202020204" pitchFamily="34" charset="0"/>
              <a:cs typeface="Arial" panose="020B0604020202020204" pitchFamily="34" charset="0"/>
            </a:endParaRPr>
          </a:p>
        </p:txBody>
      </p:sp>
      <p:sp>
        <p:nvSpPr>
          <p:cNvPr id="18" name="正方形/長方形 17"/>
          <p:cNvSpPr/>
          <p:nvPr/>
        </p:nvSpPr>
        <p:spPr>
          <a:xfrm>
            <a:off x="1864282" y="6026247"/>
            <a:ext cx="2649693" cy="230832"/>
          </a:xfrm>
          <a:prstGeom prst="rect">
            <a:avLst/>
          </a:prstGeom>
        </p:spPr>
        <p:txBody>
          <a:bodyPr wrap="square">
            <a:spAutoFit/>
          </a:bodyPr>
          <a:lstStyle/>
          <a:p>
            <a:r>
              <a:rPr lang="en-US" altLang="ja-JP" sz="900" i="1" dirty="0" err="1">
                <a:latin typeface="Arial" panose="020B0604020202020204" pitchFamily="34" charset="0"/>
                <a:cs typeface="Arial" panose="020B0604020202020204" pitchFamily="34" charset="0"/>
              </a:rPr>
              <a:t>Methanosaeta</a:t>
            </a:r>
            <a:r>
              <a:rPr lang="en-US" altLang="ja-JP" sz="900" i="1" dirty="0">
                <a:latin typeface="Arial" panose="020B0604020202020204" pitchFamily="34" charset="0"/>
                <a:cs typeface="Arial" panose="020B0604020202020204" pitchFamily="34" charset="0"/>
              </a:rPr>
              <a:t> </a:t>
            </a:r>
            <a:r>
              <a:rPr lang="en-US" altLang="ja-JP" sz="900" i="1" dirty="0" err="1">
                <a:latin typeface="Arial" panose="020B0604020202020204" pitchFamily="34" charset="0"/>
                <a:cs typeface="Arial" panose="020B0604020202020204" pitchFamily="34" charset="0"/>
              </a:rPr>
              <a:t>pelagica</a:t>
            </a:r>
            <a:r>
              <a:rPr lang="en-US" altLang="ja-JP" sz="900" i="1" dirty="0">
                <a:latin typeface="Arial" panose="020B0604020202020204" pitchFamily="34" charset="0"/>
                <a:cs typeface="Arial" panose="020B0604020202020204" pitchFamily="34" charset="0"/>
              </a:rPr>
              <a:t> </a:t>
            </a:r>
            <a:r>
              <a:rPr lang="en-US" altLang="ja-JP" sz="900" dirty="0" smtClean="0">
                <a:latin typeface="Arial" panose="020B0604020202020204" pitchFamily="34" charset="0"/>
                <a:cs typeface="Arial" panose="020B0604020202020204" pitchFamily="34" charset="0"/>
              </a:rPr>
              <a:t>03d30q</a:t>
            </a:r>
            <a:r>
              <a:rPr lang="en-US" altLang="ja-JP" sz="900" baseline="30000" dirty="0" smtClean="0">
                <a:latin typeface="Arial" panose="020B0604020202020204" pitchFamily="34" charset="0"/>
                <a:cs typeface="Arial" panose="020B0604020202020204" pitchFamily="34" charset="0"/>
              </a:rPr>
              <a:t>T</a:t>
            </a:r>
            <a:r>
              <a:rPr lang="en-US" altLang="ja-JP" sz="900" dirty="0" smtClean="0">
                <a:latin typeface="Arial" panose="020B0604020202020204" pitchFamily="34" charset="0"/>
                <a:cs typeface="Arial" panose="020B0604020202020204" pitchFamily="34" charset="0"/>
              </a:rPr>
              <a:t>(AB679169)</a:t>
            </a:r>
            <a:endParaRPr lang="en-US" altLang="ja-JP" sz="900" dirty="0">
              <a:latin typeface="Arial" panose="020B0604020202020204" pitchFamily="34" charset="0"/>
              <a:cs typeface="Arial" panose="020B0604020202020204" pitchFamily="34" charset="0"/>
            </a:endParaRPr>
          </a:p>
        </p:txBody>
      </p:sp>
      <p:sp>
        <p:nvSpPr>
          <p:cNvPr id="19" name="正方形/長方形 18"/>
          <p:cNvSpPr/>
          <p:nvPr/>
        </p:nvSpPr>
        <p:spPr>
          <a:xfrm>
            <a:off x="1832643" y="6196951"/>
            <a:ext cx="2178903" cy="230832"/>
          </a:xfrm>
          <a:prstGeom prst="rect">
            <a:avLst/>
          </a:prstGeom>
        </p:spPr>
        <p:txBody>
          <a:bodyPr wrap="square">
            <a:spAutoFit/>
          </a:bodyPr>
          <a:lstStyle/>
          <a:p>
            <a:r>
              <a:rPr lang="en-US" altLang="ja-JP" sz="900" b="1" i="1" dirty="0" smtClean="0">
                <a:solidFill>
                  <a:srgbClr val="FF0000"/>
                </a:solidFill>
                <a:latin typeface="Arial" panose="020B0604020202020204" pitchFamily="34" charset="0"/>
                <a:cs typeface="Arial" panose="020B0604020202020204" pitchFamily="34" charset="0"/>
              </a:rPr>
              <a:t>Methanosaeta</a:t>
            </a:r>
            <a:r>
              <a:rPr lang="en-US" altLang="ja-JP" sz="900" b="1" dirty="0" smtClean="0">
                <a:solidFill>
                  <a:srgbClr val="FF0000"/>
                </a:solidFill>
                <a:latin typeface="Arial" panose="020B0604020202020204" pitchFamily="34" charset="0"/>
                <a:cs typeface="Arial" panose="020B0604020202020204" pitchFamily="34" charset="0"/>
              </a:rPr>
              <a:t> strain H</a:t>
            </a:r>
            <a:r>
              <a:rPr lang="en-US" altLang="ja-JP" sz="900" b="1" baseline="-25000" dirty="0" smtClean="0">
                <a:solidFill>
                  <a:srgbClr val="FF0000"/>
                </a:solidFill>
                <a:latin typeface="Arial" panose="020B0604020202020204" pitchFamily="34" charset="0"/>
                <a:cs typeface="Arial" panose="020B0604020202020204" pitchFamily="34" charset="0"/>
              </a:rPr>
              <a:t>A</a:t>
            </a:r>
            <a:r>
              <a:rPr lang="en-US" altLang="ja-JP" sz="900" b="1" dirty="0" smtClean="0">
                <a:solidFill>
                  <a:srgbClr val="FF0000"/>
                </a:solidFill>
                <a:latin typeface="Arial" panose="020B0604020202020204" pitchFamily="34" charset="0"/>
                <a:cs typeface="Arial" panose="020B0604020202020204" pitchFamily="34" charset="0"/>
              </a:rPr>
              <a:t> (LC033612)</a:t>
            </a:r>
            <a:endParaRPr lang="ja-JP" altLang="en-US" sz="900" b="1" dirty="0">
              <a:solidFill>
                <a:srgbClr val="FF0000"/>
              </a:solidFill>
              <a:latin typeface="Arial" panose="020B0604020202020204" pitchFamily="34" charset="0"/>
              <a:cs typeface="Arial" panose="020B0604020202020204" pitchFamily="34" charset="0"/>
            </a:endParaRPr>
          </a:p>
        </p:txBody>
      </p:sp>
      <p:sp>
        <p:nvSpPr>
          <p:cNvPr id="20" name="正方形/長方形 19"/>
          <p:cNvSpPr/>
          <p:nvPr/>
        </p:nvSpPr>
        <p:spPr>
          <a:xfrm>
            <a:off x="1563969" y="6115822"/>
            <a:ext cx="365082" cy="215444"/>
          </a:xfrm>
          <a:prstGeom prst="rect">
            <a:avLst/>
          </a:prstGeom>
        </p:spPr>
        <p:txBody>
          <a:bodyPr wrap="square">
            <a:spAutoFit/>
          </a:bodyPr>
          <a:lstStyle/>
          <a:p>
            <a:pPr algn="just">
              <a:spcAft>
                <a:spcPts val="0"/>
              </a:spcAft>
            </a:pPr>
            <a:r>
              <a:rPr lang="en-US" altLang="ja-JP" sz="800" kern="100" dirty="0" smtClean="0">
                <a:effectLst/>
                <a:latin typeface="Arial" panose="020B0604020202020204" pitchFamily="34" charset="0"/>
                <a:ea typeface="ＭＳ 明朝"/>
                <a:cs typeface="Arial" panose="020B0604020202020204" pitchFamily="34" charset="0"/>
              </a:rPr>
              <a:t>88</a:t>
            </a:r>
            <a:endParaRPr lang="ja-JP" altLang="ja-JP" sz="800" kern="100" dirty="0">
              <a:effectLst/>
              <a:latin typeface="Arial" panose="020B0604020202020204" pitchFamily="34" charset="0"/>
              <a:ea typeface="ＭＳ 明朝"/>
              <a:cs typeface="Arial" panose="020B0604020202020204" pitchFamily="34" charset="0"/>
            </a:endParaRPr>
          </a:p>
        </p:txBody>
      </p:sp>
      <p:sp>
        <p:nvSpPr>
          <p:cNvPr id="21" name="正方形/長方形 20"/>
          <p:cNvSpPr/>
          <p:nvPr/>
        </p:nvSpPr>
        <p:spPr>
          <a:xfrm>
            <a:off x="1452746" y="5961714"/>
            <a:ext cx="365082" cy="215444"/>
          </a:xfrm>
          <a:prstGeom prst="rect">
            <a:avLst/>
          </a:prstGeom>
        </p:spPr>
        <p:txBody>
          <a:bodyPr wrap="square">
            <a:spAutoFit/>
          </a:bodyPr>
          <a:lstStyle/>
          <a:p>
            <a:pPr algn="just">
              <a:spcAft>
                <a:spcPts val="0"/>
              </a:spcAft>
            </a:pPr>
            <a:r>
              <a:rPr lang="en-US" altLang="ja-JP" sz="800" kern="100" dirty="0" smtClean="0">
                <a:effectLst/>
                <a:latin typeface="Arial" panose="020B0604020202020204" pitchFamily="34" charset="0"/>
                <a:ea typeface="ＭＳ 明朝"/>
                <a:cs typeface="Arial" panose="020B0604020202020204" pitchFamily="34" charset="0"/>
              </a:rPr>
              <a:t>100</a:t>
            </a:r>
            <a:endParaRPr lang="ja-JP" altLang="ja-JP" sz="800" kern="100" dirty="0">
              <a:effectLst/>
              <a:latin typeface="Arial" panose="020B0604020202020204" pitchFamily="34" charset="0"/>
              <a:ea typeface="ＭＳ 明朝"/>
              <a:cs typeface="Arial" panose="020B0604020202020204" pitchFamily="34" charset="0"/>
            </a:endParaRPr>
          </a:p>
        </p:txBody>
      </p:sp>
      <p:sp>
        <p:nvSpPr>
          <p:cNvPr id="22" name="正方形/長方形 21"/>
          <p:cNvSpPr/>
          <p:nvPr/>
        </p:nvSpPr>
        <p:spPr>
          <a:xfrm>
            <a:off x="1054086" y="5806018"/>
            <a:ext cx="365082" cy="215444"/>
          </a:xfrm>
          <a:prstGeom prst="rect">
            <a:avLst/>
          </a:prstGeom>
        </p:spPr>
        <p:txBody>
          <a:bodyPr wrap="square">
            <a:spAutoFit/>
          </a:bodyPr>
          <a:lstStyle/>
          <a:p>
            <a:pPr algn="just">
              <a:spcAft>
                <a:spcPts val="0"/>
              </a:spcAft>
            </a:pPr>
            <a:r>
              <a:rPr lang="en-US" altLang="ja-JP" sz="800" kern="100" dirty="0" smtClean="0">
                <a:effectLst/>
                <a:latin typeface="Arial" panose="020B0604020202020204" pitchFamily="34" charset="0"/>
                <a:ea typeface="ＭＳ 明朝"/>
                <a:cs typeface="Arial" panose="020B0604020202020204" pitchFamily="34" charset="0"/>
              </a:rPr>
              <a:t>100</a:t>
            </a:r>
            <a:endParaRPr lang="ja-JP" altLang="ja-JP" sz="800" kern="100" dirty="0">
              <a:effectLst/>
              <a:latin typeface="Arial" panose="020B0604020202020204" pitchFamily="34" charset="0"/>
              <a:ea typeface="ＭＳ 明朝"/>
              <a:cs typeface="Arial" panose="020B0604020202020204" pitchFamily="34" charset="0"/>
            </a:endParaRPr>
          </a:p>
        </p:txBody>
      </p:sp>
      <p:sp>
        <p:nvSpPr>
          <p:cNvPr id="23" name="正方形/長方形 22"/>
          <p:cNvSpPr/>
          <p:nvPr/>
        </p:nvSpPr>
        <p:spPr>
          <a:xfrm>
            <a:off x="1233291" y="5614175"/>
            <a:ext cx="365082" cy="215444"/>
          </a:xfrm>
          <a:prstGeom prst="rect">
            <a:avLst/>
          </a:prstGeom>
        </p:spPr>
        <p:txBody>
          <a:bodyPr wrap="square">
            <a:spAutoFit/>
          </a:bodyPr>
          <a:lstStyle/>
          <a:p>
            <a:pPr algn="just">
              <a:spcAft>
                <a:spcPts val="0"/>
              </a:spcAft>
            </a:pPr>
            <a:r>
              <a:rPr lang="en-US" altLang="ja-JP" sz="800" kern="100" dirty="0" smtClean="0">
                <a:effectLst/>
                <a:latin typeface="Arial" panose="020B0604020202020204" pitchFamily="34" charset="0"/>
                <a:ea typeface="ＭＳ 明朝"/>
                <a:cs typeface="Arial" panose="020B0604020202020204" pitchFamily="34" charset="0"/>
              </a:rPr>
              <a:t>96</a:t>
            </a:r>
            <a:endParaRPr lang="ja-JP" altLang="ja-JP" sz="800" kern="100" dirty="0">
              <a:effectLst/>
              <a:latin typeface="Arial" panose="020B0604020202020204" pitchFamily="34" charset="0"/>
              <a:ea typeface="ＭＳ 明朝"/>
              <a:cs typeface="Arial" panose="020B0604020202020204" pitchFamily="34" charset="0"/>
            </a:endParaRPr>
          </a:p>
        </p:txBody>
      </p:sp>
      <p:sp>
        <p:nvSpPr>
          <p:cNvPr id="24" name="正方形/長方形 23"/>
          <p:cNvSpPr/>
          <p:nvPr/>
        </p:nvSpPr>
        <p:spPr>
          <a:xfrm>
            <a:off x="940354" y="5247128"/>
            <a:ext cx="365082" cy="215444"/>
          </a:xfrm>
          <a:prstGeom prst="rect">
            <a:avLst/>
          </a:prstGeom>
        </p:spPr>
        <p:txBody>
          <a:bodyPr wrap="square">
            <a:spAutoFit/>
          </a:bodyPr>
          <a:lstStyle/>
          <a:p>
            <a:pPr algn="just">
              <a:spcAft>
                <a:spcPts val="0"/>
              </a:spcAft>
            </a:pPr>
            <a:r>
              <a:rPr lang="en-US" altLang="ja-JP" sz="800" kern="100" dirty="0" smtClean="0">
                <a:effectLst/>
                <a:latin typeface="Arial" panose="020B0604020202020204" pitchFamily="34" charset="0"/>
                <a:ea typeface="ＭＳ 明朝"/>
                <a:cs typeface="Arial" panose="020B0604020202020204" pitchFamily="34" charset="0"/>
              </a:rPr>
              <a:t>99</a:t>
            </a:r>
            <a:endParaRPr lang="ja-JP" altLang="ja-JP" sz="800" kern="100" dirty="0">
              <a:effectLst/>
              <a:latin typeface="Arial" panose="020B0604020202020204" pitchFamily="34" charset="0"/>
              <a:ea typeface="ＭＳ 明朝"/>
              <a:cs typeface="Arial" panose="020B0604020202020204" pitchFamily="34" charset="0"/>
            </a:endParaRPr>
          </a:p>
        </p:txBody>
      </p:sp>
      <p:sp>
        <p:nvSpPr>
          <p:cNvPr id="25" name="正方形/長方形 24"/>
          <p:cNvSpPr/>
          <p:nvPr/>
        </p:nvSpPr>
        <p:spPr>
          <a:xfrm>
            <a:off x="1292658" y="5131770"/>
            <a:ext cx="365082" cy="215444"/>
          </a:xfrm>
          <a:prstGeom prst="rect">
            <a:avLst/>
          </a:prstGeom>
        </p:spPr>
        <p:txBody>
          <a:bodyPr wrap="square">
            <a:spAutoFit/>
          </a:bodyPr>
          <a:lstStyle/>
          <a:p>
            <a:pPr algn="just">
              <a:spcAft>
                <a:spcPts val="0"/>
              </a:spcAft>
            </a:pPr>
            <a:r>
              <a:rPr lang="en-US" altLang="ja-JP" sz="800" kern="100" dirty="0" smtClean="0">
                <a:effectLst/>
                <a:latin typeface="Arial" panose="020B0604020202020204" pitchFamily="34" charset="0"/>
                <a:ea typeface="ＭＳ 明朝"/>
                <a:cs typeface="Arial" panose="020B0604020202020204" pitchFamily="34" charset="0"/>
              </a:rPr>
              <a:t>99</a:t>
            </a:r>
            <a:endParaRPr lang="ja-JP" altLang="ja-JP" sz="800" kern="100" dirty="0">
              <a:effectLst/>
              <a:latin typeface="Arial" panose="020B0604020202020204" pitchFamily="34" charset="0"/>
              <a:ea typeface="ＭＳ 明朝"/>
              <a:cs typeface="Arial" panose="020B0604020202020204" pitchFamily="34" charset="0"/>
            </a:endParaRPr>
          </a:p>
        </p:txBody>
      </p:sp>
      <p:sp>
        <p:nvSpPr>
          <p:cNvPr id="26" name="正方形/長方形 25"/>
          <p:cNvSpPr/>
          <p:nvPr/>
        </p:nvSpPr>
        <p:spPr>
          <a:xfrm>
            <a:off x="603584" y="4746220"/>
            <a:ext cx="365082" cy="215444"/>
          </a:xfrm>
          <a:prstGeom prst="rect">
            <a:avLst/>
          </a:prstGeom>
        </p:spPr>
        <p:txBody>
          <a:bodyPr wrap="square">
            <a:spAutoFit/>
          </a:bodyPr>
          <a:lstStyle/>
          <a:p>
            <a:pPr algn="just">
              <a:spcAft>
                <a:spcPts val="0"/>
              </a:spcAft>
            </a:pPr>
            <a:r>
              <a:rPr lang="en-US" altLang="ja-JP" sz="800" kern="100" dirty="0" smtClean="0">
                <a:effectLst/>
                <a:latin typeface="Arial" panose="020B0604020202020204" pitchFamily="34" charset="0"/>
                <a:ea typeface="ＭＳ 明朝"/>
                <a:cs typeface="Arial" panose="020B0604020202020204" pitchFamily="34" charset="0"/>
              </a:rPr>
              <a:t>0.1</a:t>
            </a:r>
            <a:endParaRPr lang="ja-JP" altLang="ja-JP" sz="800" kern="100" dirty="0">
              <a:effectLst/>
              <a:latin typeface="Arial" panose="020B0604020202020204" pitchFamily="34" charset="0"/>
              <a:ea typeface="ＭＳ 明朝"/>
              <a:cs typeface="Arial" panose="020B0604020202020204" pitchFamily="34" charset="0"/>
            </a:endParaRPr>
          </a:p>
        </p:txBody>
      </p:sp>
      <p:cxnSp>
        <p:nvCxnSpPr>
          <p:cNvPr id="27" name="直線コネクタ 26"/>
          <p:cNvCxnSpPr/>
          <p:nvPr/>
        </p:nvCxnSpPr>
        <p:spPr>
          <a:xfrm>
            <a:off x="364969" y="5301299"/>
            <a:ext cx="0" cy="5276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正方形/長方形 28"/>
          <p:cNvSpPr/>
          <p:nvPr/>
        </p:nvSpPr>
        <p:spPr>
          <a:xfrm>
            <a:off x="1475656" y="4509120"/>
            <a:ext cx="4572000" cy="307777"/>
          </a:xfrm>
          <a:prstGeom prst="rect">
            <a:avLst/>
          </a:prstGeom>
        </p:spPr>
        <p:txBody>
          <a:bodyPr>
            <a:spAutoFit/>
          </a:bodyPr>
          <a:lstStyle/>
          <a:p>
            <a:r>
              <a:rPr lang="en-US" altLang="ja-JP" sz="1400" dirty="0"/>
              <a:t>Phylogenetic tree of based on McrA sequences</a:t>
            </a:r>
            <a:r>
              <a:rPr lang="ja-JP" altLang="ja-JP" sz="1400" dirty="0"/>
              <a:t> </a:t>
            </a:r>
            <a:endParaRPr lang="ja-JP" altLang="en-US" sz="1400" dirty="0"/>
          </a:p>
        </p:txBody>
      </p:sp>
      <p:sp>
        <p:nvSpPr>
          <p:cNvPr id="30" name="正方形/長方形 29"/>
          <p:cNvSpPr/>
          <p:nvPr/>
        </p:nvSpPr>
        <p:spPr>
          <a:xfrm>
            <a:off x="5652120" y="3068960"/>
            <a:ext cx="1296144" cy="523220"/>
          </a:xfrm>
          <a:prstGeom prst="rect">
            <a:avLst/>
          </a:prstGeom>
        </p:spPr>
        <p:txBody>
          <a:bodyPr wrap="square">
            <a:spAutoFit/>
          </a:bodyPr>
          <a:lstStyle/>
          <a:p>
            <a:r>
              <a:rPr lang="en-US" altLang="ja-JP" sz="1400" i="1" dirty="0" smtClean="0">
                <a:latin typeface="Arial" panose="020B0604020202020204" pitchFamily="34" charset="0"/>
                <a:cs typeface="Arial" panose="020B0604020202020204" pitchFamily="34" charset="0"/>
              </a:rPr>
              <a:t>Conventional </a:t>
            </a:r>
          </a:p>
          <a:p>
            <a:r>
              <a:rPr lang="en-US" altLang="ja-JP" sz="1400" i="1" dirty="0" smtClean="0">
                <a:latin typeface="Arial" panose="020B0604020202020204" pitchFamily="34" charset="0"/>
                <a:cs typeface="Arial" panose="020B0604020202020204" pitchFamily="34" charset="0"/>
              </a:rPr>
              <a:t>M. </a:t>
            </a:r>
            <a:r>
              <a:rPr lang="en-US" altLang="ja-JP" sz="1400" i="1" dirty="0" err="1" smtClean="0">
                <a:latin typeface="Arial" panose="020B0604020202020204" pitchFamily="34" charset="0"/>
                <a:cs typeface="Arial" panose="020B0604020202020204" pitchFamily="34" charset="0"/>
              </a:rPr>
              <a:t>Concilii</a:t>
            </a:r>
            <a:r>
              <a:rPr lang="en-US" altLang="ja-JP" sz="1000" i="1" dirty="0" smtClean="0">
                <a:latin typeface="Arial" panose="020B0604020202020204" pitchFamily="34" charset="0"/>
                <a:cs typeface="Arial" panose="020B0604020202020204" pitchFamily="34" charset="0"/>
              </a:rPr>
              <a:t> </a:t>
            </a:r>
            <a:endParaRPr lang="ja-JP" altLang="en-US" sz="1000" dirty="0"/>
          </a:p>
        </p:txBody>
      </p:sp>
      <p:sp>
        <p:nvSpPr>
          <p:cNvPr id="31" name="正方形/長方形 30"/>
          <p:cNvSpPr/>
          <p:nvPr/>
        </p:nvSpPr>
        <p:spPr>
          <a:xfrm>
            <a:off x="6948264" y="2420888"/>
            <a:ext cx="1080120" cy="338554"/>
          </a:xfrm>
          <a:prstGeom prst="rect">
            <a:avLst/>
          </a:prstGeom>
        </p:spPr>
        <p:txBody>
          <a:bodyPr wrap="square">
            <a:spAutoFit/>
          </a:bodyPr>
          <a:lstStyle/>
          <a:p>
            <a:r>
              <a:rPr lang="en-US" altLang="ja-JP" sz="1600" dirty="0" smtClean="0">
                <a:solidFill>
                  <a:srgbClr val="FF0000"/>
                </a:solidFill>
                <a:latin typeface="Arial" panose="020B0604020202020204" pitchFamily="34" charset="0"/>
                <a:cs typeface="Arial" panose="020B0604020202020204" pitchFamily="34" charset="0"/>
              </a:rPr>
              <a:t>Strain H</a:t>
            </a:r>
            <a:r>
              <a:rPr lang="en-US" altLang="ja-JP" sz="1600" baseline="-25000" dirty="0" smtClean="0">
                <a:solidFill>
                  <a:srgbClr val="FF0000"/>
                </a:solidFill>
                <a:latin typeface="Arial" panose="020B0604020202020204" pitchFamily="34" charset="0"/>
                <a:cs typeface="Arial" panose="020B0604020202020204" pitchFamily="34" charset="0"/>
              </a:rPr>
              <a:t>A</a:t>
            </a:r>
            <a:endParaRPr lang="ja-JP" altLang="en-US" sz="1050" baseline="-25000" dirty="0">
              <a:solidFill>
                <a:srgbClr val="FF0000"/>
              </a:solidFill>
            </a:endParaRPr>
          </a:p>
        </p:txBody>
      </p:sp>
      <p:sp>
        <p:nvSpPr>
          <p:cNvPr id="5" name="フッター プレースホルダー 4"/>
          <p:cNvSpPr>
            <a:spLocks noGrp="1"/>
          </p:cNvSpPr>
          <p:nvPr>
            <p:ph type="ftr" sz="quarter" idx="11"/>
          </p:nvPr>
        </p:nvSpPr>
        <p:spPr/>
        <p:txBody>
          <a:bodyPr/>
          <a:lstStyle/>
          <a:p>
            <a:r>
              <a:rPr lang="en-US" altLang="ja-JP" smtClean="0"/>
              <a:t>Bioprocess 2016</a:t>
            </a:r>
            <a:endParaRPr lang="en-US" altLang="ja-JP" dirty="0"/>
          </a:p>
        </p:txBody>
      </p:sp>
      <p:sp>
        <p:nvSpPr>
          <p:cNvPr id="28" name="スライド番号プレースホルダー 27"/>
          <p:cNvSpPr>
            <a:spLocks noGrp="1"/>
          </p:cNvSpPr>
          <p:nvPr>
            <p:ph type="sldNum" sz="quarter" idx="12"/>
          </p:nvPr>
        </p:nvSpPr>
        <p:spPr/>
        <p:txBody>
          <a:bodyPr/>
          <a:lstStyle/>
          <a:p>
            <a:fld id="{3029C7D9-2D98-3F4F-A077-878169DA8A1D}" type="slidenum">
              <a:rPr lang="en-US" altLang="ja-JP" smtClean="0"/>
              <a:pPr/>
              <a:t>15</a:t>
            </a:fld>
            <a:endParaRPr lang="en-US" altLang="ja-JP"/>
          </a:p>
        </p:txBody>
      </p:sp>
      <p:sp>
        <p:nvSpPr>
          <p:cNvPr id="2" name="日付プレースホルダー 1"/>
          <p:cNvSpPr>
            <a:spLocks noGrp="1"/>
          </p:cNvSpPr>
          <p:nvPr>
            <p:ph type="dt" sz="half" idx="10"/>
          </p:nvPr>
        </p:nvSpPr>
        <p:spPr/>
        <p:txBody>
          <a:bodyPr/>
          <a:lstStyle/>
          <a:p>
            <a:r>
              <a:rPr kumimoji="1" lang="en-US" altLang="ja-JP" smtClean="0"/>
              <a:t>2016/10/20-21</a:t>
            </a:r>
            <a:endParaRPr kumimoji="1" lang="ja-JP" altLang="en-US"/>
          </a:p>
        </p:txBody>
      </p:sp>
      <p:sp>
        <p:nvSpPr>
          <p:cNvPr id="34" name="正方形/長方形 33"/>
          <p:cNvSpPr/>
          <p:nvPr/>
        </p:nvSpPr>
        <p:spPr>
          <a:xfrm>
            <a:off x="4894761" y="6146212"/>
            <a:ext cx="3637679" cy="261610"/>
          </a:xfrm>
          <a:prstGeom prst="rect">
            <a:avLst/>
          </a:prstGeom>
        </p:spPr>
        <p:txBody>
          <a:bodyPr wrap="square">
            <a:spAutoFit/>
          </a:bodyPr>
          <a:lstStyle/>
          <a:p>
            <a:r>
              <a:rPr lang="en-US" altLang="ja-JP" sz="1100" dirty="0">
                <a:solidFill>
                  <a:schemeClr val="tx1">
                    <a:lumMod val="50000"/>
                  </a:schemeClr>
                </a:solidFill>
              </a:rPr>
              <a:t>Kita et al., J. </a:t>
            </a:r>
            <a:r>
              <a:rPr lang="en-US" altLang="ja-JP" sz="1100" dirty="0" err="1">
                <a:solidFill>
                  <a:schemeClr val="tx1">
                    <a:lumMod val="50000"/>
                  </a:schemeClr>
                </a:solidFill>
              </a:rPr>
              <a:t>Biosci</a:t>
            </a:r>
            <a:r>
              <a:rPr lang="en-US" altLang="ja-JP" sz="1100" dirty="0">
                <a:solidFill>
                  <a:schemeClr val="tx1">
                    <a:lumMod val="50000"/>
                  </a:schemeClr>
                </a:solidFill>
              </a:rPr>
              <a:t>. </a:t>
            </a:r>
            <a:r>
              <a:rPr lang="en-US" altLang="ja-JP" sz="1100" dirty="0" err="1">
                <a:solidFill>
                  <a:schemeClr val="tx1">
                    <a:lumMod val="50000"/>
                  </a:schemeClr>
                </a:solidFill>
              </a:rPr>
              <a:t>Bioeng</a:t>
            </a:r>
            <a:r>
              <a:rPr lang="en-US" altLang="ja-JP" sz="1100" dirty="0">
                <a:solidFill>
                  <a:schemeClr val="tx1">
                    <a:lumMod val="50000"/>
                  </a:schemeClr>
                </a:solidFill>
              </a:rPr>
              <a:t>., </a:t>
            </a:r>
            <a:r>
              <a:rPr lang="is-IS" altLang="ja-JP" sz="1100" dirty="0">
                <a:solidFill>
                  <a:schemeClr val="tx1">
                    <a:lumMod val="50000"/>
                  </a:schemeClr>
                </a:solidFill>
              </a:rPr>
              <a:t>121(2), </a:t>
            </a:r>
            <a:r>
              <a:rPr lang="is-IS" altLang="ja-JP" sz="1100" dirty="0" smtClean="0">
                <a:solidFill>
                  <a:schemeClr val="tx1">
                    <a:lumMod val="50000"/>
                  </a:schemeClr>
                </a:solidFill>
              </a:rPr>
              <a:t>196 </a:t>
            </a:r>
            <a:r>
              <a:rPr lang="is-IS" altLang="ja-JP" sz="1100" dirty="0">
                <a:solidFill>
                  <a:schemeClr val="tx1">
                    <a:lumMod val="50000"/>
                  </a:schemeClr>
                </a:solidFill>
              </a:rPr>
              <a:t>(2016)</a:t>
            </a:r>
            <a:endParaRPr lang="ja-JP" altLang="en-US" sz="1100" dirty="0">
              <a:solidFill>
                <a:schemeClr val="tx1">
                  <a:lumMod val="50000"/>
                </a:schemeClr>
              </a:solidFill>
            </a:endParaRPr>
          </a:p>
        </p:txBody>
      </p:sp>
    </p:spTree>
    <p:extLst>
      <p:ext uri="{BB962C8B-B14F-4D97-AF65-F5344CB8AC3E}">
        <p14:creationId xmlns:p14="http://schemas.microsoft.com/office/powerpoint/2010/main" val="37067092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202260" y="309712"/>
            <a:ext cx="8047913" cy="723900"/>
          </a:xfrm>
        </p:spPr>
        <p:txBody>
          <a:bodyPr/>
          <a:lstStyle/>
          <a:p>
            <a:r>
              <a:rPr lang="en-US" altLang="ja-JP" sz="2400" dirty="0" smtClean="0">
                <a:ea typeface="ＭＳ ゴシック" charset="0"/>
                <a:cs typeface="ＭＳ ゴシック" charset="0"/>
              </a:rPr>
              <a:t>High-rate methane production from acetate by </a:t>
            </a:r>
            <a:r>
              <a:rPr lang="en-US" altLang="ja-JP" sz="2400" dirty="0" err="1" smtClean="0">
                <a:ea typeface="ＭＳ ゴシック" charset="0"/>
                <a:cs typeface="ＭＳ ゴシック" charset="0"/>
              </a:rPr>
              <a:t>acetoclastic</a:t>
            </a:r>
            <a:r>
              <a:rPr lang="en-US" altLang="ja-JP" sz="2400" dirty="0" smtClean="0">
                <a:ea typeface="ＭＳ ゴシック" charset="0"/>
                <a:cs typeface="ＭＳ ゴシック" charset="0"/>
              </a:rPr>
              <a:t> </a:t>
            </a:r>
            <a:r>
              <a:rPr lang="en-US" altLang="ja-JP" sz="2400" dirty="0">
                <a:ea typeface="ＭＳ ゴシック" charset="0"/>
                <a:cs typeface="ＭＳ ゴシック" charset="0"/>
              </a:rPr>
              <a:t>methanogens from marine </a:t>
            </a:r>
            <a:r>
              <a:rPr lang="en-US" altLang="ja-JP" sz="2400" dirty="0" smtClean="0">
                <a:ea typeface="ＭＳ ゴシック" charset="0"/>
                <a:cs typeface="ＭＳ ゴシック" charset="0"/>
              </a:rPr>
              <a:t>sediments</a:t>
            </a:r>
            <a:endParaRPr kumimoji="1" lang="ja-JP" altLang="en-US" sz="2400" dirty="0"/>
          </a:p>
        </p:txBody>
      </p:sp>
      <p:sp>
        <p:nvSpPr>
          <p:cNvPr id="4" name="日付プレースホルダー 3"/>
          <p:cNvSpPr>
            <a:spLocks noGrp="1"/>
          </p:cNvSpPr>
          <p:nvPr>
            <p:ph type="dt" sz="half" idx="10"/>
          </p:nvPr>
        </p:nvSpPr>
        <p:spPr/>
        <p:txBody>
          <a:bodyPr/>
          <a:lstStyle/>
          <a:p>
            <a:r>
              <a:rPr lang="en-US" altLang="ja-JP" smtClean="0"/>
              <a:t>2016/10/20-21</a:t>
            </a:r>
            <a:endParaRPr lang="en-US" altLang="ja-JP" dirty="0"/>
          </a:p>
        </p:txBody>
      </p:sp>
      <p:sp>
        <p:nvSpPr>
          <p:cNvPr id="5" name="フッター プレースホルダー 4"/>
          <p:cNvSpPr>
            <a:spLocks noGrp="1"/>
          </p:cNvSpPr>
          <p:nvPr>
            <p:ph type="ftr" sz="quarter" idx="11"/>
          </p:nvPr>
        </p:nvSpPr>
        <p:spPr/>
        <p:txBody>
          <a:bodyPr/>
          <a:lstStyle/>
          <a:p>
            <a:r>
              <a:rPr lang="en-US" altLang="ja-JP" smtClean="0"/>
              <a:t>Bioprocess 2016</a:t>
            </a:r>
            <a:endParaRPr lang="en-US" altLang="ja-JP" dirty="0"/>
          </a:p>
        </p:txBody>
      </p:sp>
      <p:sp>
        <p:nvSpPr>
          <p:cNvPr id="6" name="スライド番号プレースホルダー 5"/>
          <p:cNvSpPr>
            <a:spLocks noGrp="1"/>
          </p:cNvSpPr>
          <p:nvPr>
            <p:ph type="sldNum" sz="quarter" idx="12"/>
          </p:nvPr>
        </p:nvSpPr>
        <p:spPr/>
        <p:txBody>
          <a:bodyPr/>
          <a:lstStyle/>
          <a:p>
            <a:fld id="{734A77B3-0EBE-8F4E-BCBB-7918048F49CC}" type="slidenum">
              <a:rPr lang="en-US" altLang="ja-JP" smtClean="0"/>
              <a:pPr/>
              <a:t>16</a:t>
            </a:fld>
            <a:endParaRPr lang="en-US" altLang="ja-JP"/>
          </a:p>
        </p:txBody>
      </p:sp>
      <p:sp>
        <p:nvSpPr>
          <p:cNvPr id="14" name="Text Box 157"/>
          <p:cNvSpPr txBox="1">
            <a:spLocks noChangeArrowheads="1"/>
          </p:cNvSpPr>
          <p:nvPr/>
        </p:nvSpPr>
        <p:spPr bwMode="auto">
          <a:xfrm>
            <a:off x="126651" y="6140584"/>
            <a:ext cx="2123073"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en-US" altLang="ja-JP" sz="1200" b="1" dirty="0" err="1" smtClean="0">
                <a:ea typeface="ＭＳ ゴシック" charset="0"/>
                <a:cs typeface="ＭＳ ゴシック" charset="0"/>
              </a:rPr>
              <a:t>Na.Acetate</a:t>
            </a:r>
            <a:r>
              <a:rPr lang="en-US" altLang="ja-JP" sz="1200" b="1" dirty="0" smtClean="0">
                <a:ea typeface="ＭＳ ゴシック" charset="0"/>
                <a:cs typeface="ＭＳ ゴシック" charset="0"/>
              </a:rPr>
              <a:t>      </a:t>
            </a:r>
            <a:r>
              <a:rPr lang="en-US" altLang="ja-JP" sz="1200" b="1" dirty="0">
                <a:ea typeface="ＭＳ ゴシック" charset="0"/>
                <a:cs typeface="ＭＳ ゴシック" charset="0"/>
              </a:rPr>
              <a:t>5 g/L</a:t>
            </a:r>
          </a:p>
          <a:p>
            <a:r>
              <a:rPr lang="en-US" altLang="ja-JP" sz="1200" b="1" dirty="0" err="1">
                <a:solidFill>
                  <a:srgbClr val="FF0000"/>
                </a:solidFill>
                <a:ea typeface="ＭＳ ゴシック" charset="0"/>
                <a:cs typeface="ＭＳ ゴシック" charset="0"/>
              </a:rPr>
              <a:t>NaCl</a:t>
            </a:r>
            <a:r>
              <a:rPr lang="en-US" altLang="ja-JP" sz="1200" b="1" dirty="0">
                <a:solidFill>
                  <a:srgbClr val="FF0000"/>
                </a:solidFill>
                <a:ea typeface="ＭＳ ゴシック" charset="0"/>
                <a:cs typeface="ＭＳ ゴシック" charset="0"/>
              </a:rPr>
              <a:t>                 </a:t>
            </a:r>
            <a:r>
              <a:rPr lang="en-US" altLang="ja-JP" sz="1200" b="1" dirty="0" smtClean="0">
                <a:solidFill>
                  <a:srgbClr val="FF0000"/>
                </a:solidFill>
                <a:ea typeface="ＭＳ ゴシック" charset="0"/>
                <a:cs typeface="ＭＳ ゴシック" charset="0"/>
              </a:rPr>
              <a:t>30 </a:t>
            </a:r>
            <a:r>
              <a:rPr lang="en-US" altLang="ja-JP" sz="1200" b="1" dirty="0">
                <a:solidFill>
                  <a:srgbClr val="FF0000"/>
                </a:solidFill>
                <a:ea typeface="ＭＳ ゴシック" charset="0"/>
                <a:cs typeface="ＭＳ ゴシック" charset="0"/>
              </a:rPr>
              <a:t>g/</a:t>
            </a:r>
            <a:r>
              <a:rPr lang="en-US" altLang="ja-JP" sz="1200" b="1" dirty="0" smtClean="0">
                <a:solidFill>
                  <a:srgbClr val="FF0000"/>
                </a:solidFill>
                <a:ea typeface="ＭＳ ゴシック" charset="0"/>
                <a:cs typeface="ＭＳ ゴシック" charset="0"/>
              </a:rPr>
              <a:t>L</a:t>
            </a:r>
            <a:endParaRPr lang="en-US" altLang="ja-JP" sz="1200" b="1" dirty="0">
              <a:solidFill>
                <a:srgbClr val="FF0000"/>
              </a:solidFill>
              <a:ea typeface="ＭＳ ゴシック" charset="0"/>
              <a:cs typeface="ＭＳ ゴシック" charset="0"/>
            </a:endParaRPr>
          </a:p>
        </p:txBody>
      </p:sp>
      <p:grpSp>
        <p:nvGrpSpPr>
          <p:cNvPr id="100" name="図形グループ 99"/>
          <p:cNvGrpSpPr/>
          <p:nvPr/>
        </p:nvGrpSpPr>
        <p:grpSpPr>
          <a:xfrm>
            <a:off x="529667" y="2045362"/>
            <a:ext cx="5060690" cy="4374726"/>
            <a:chOff x="4248106" y="1714947"/>
            <a:chExt cx="4651080" cy="4020637"/>
          </a:xfrm>
        </p:grpSpPr>
        <p:sp>
          <p:nvSpPr>
            <p:cNvPr id="16" name="AutoShape 160"/>
            <p:cNvSpPr>
              <a:spLocks noChangeArrowheads="1"/>
            </p:cNvSpPr>
            <p:nvPr/>
          </p:nvSpPr>
          <p:spPr bwMode="auto">
            <a:xfrm>
              <a:off x="4588594" y="3629403"/>
              <a:ext cx="367019" cy="340488"/>
            </a:xfrm>
            <a:prstGeom prst="roundRect">
              <a:avLst>
                <a:gd name="adj" fmla="val 17190"/>
              </a:avLst>
            </a:prstGeom>
            <a:solidFill>
              <a:schemeClr val="bg1"/>
            </a:solidFill>
            <a:ln w="19050">
              <a:solidFill>
                <a:srgbClr val="000000"/>
              </a:solidFill>
              <a:round/>
              <a:headEnd/>
              <a:tailEnd/>
            </a:ln>
          </p:spPr>
          <p:txBody>
            <a:bodyPr/>
            <a:lstStyle/>
            <a:p>
              <a:endParaRPr lang="ja-JP" altLang="en-US"/>
            </a:p>
          </p:txBody>
        </p:sp>
        <p:sp>
          <p:nvSpPr>
            <p:cNvPr id="18" name="Rectangle 162"/>
            <p:cNvSpPr>
              <a:spLocks noChangeArrowheads="1"/>
            </p:cNvSpPr>
            <p:nvPr/>
          </p:nvSpPr>
          <p:spPr bwMode="auto">
            <a:xfrm>
              <a:off x="6016873" y="5509292"/>
              <a:ext cx="1936799" cy="226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p>
              <a:r>
                <a:rPr lang="en-US" altLang="ja-JP" sz="1600" b="1" dirty="0" smtClean="0">
                  <a:ea typeface="ＭＳ ゴシック" charset="0"/>
                  <a:cs typeface="ＭＳ ゴシック" charset="0"/>
                </a:rPr>
                <a:t>Fixed bed-reactor</a:t>
              </a:r>
              <a:endParaRPr lang="en-US" altLang="ja-JP" sz="1600" b="1" dirty="0">
                <a:ea typeface="ＭＳ ゴシック" charset="0"/>
                <a:cs typeface="ＭＳ ゴシック" charset="0"/>
              </a:endParaRPr>
            </a:p>
          </p:txBody>
        </p:sp>
        <p:sp>
          <p:nvSpPr>
            <p:cNvPr id="19" name="AutoShape 163"/>
            <p:cNvSpPr>
              <a:spLocks noChangeArrowheads="1"/>
            </p:cNvSpPr>
            <p:nvPr/>
          </p:nvSpPr>
          <p:spPr bwMode="auto">
            <a:xfrm>
              <a:off x="6779654" y="4416504"/>
              <a:ext cx="537262" cy="307323"/>
            </a:xfrm>
            <a:prstGeom prst="roundRect">
              <a:avLst>
                <a:gd name="adj" fmla="val 18968"/>
              </a:avLst>
            </a:prstGeom>
            <a:gradFill rotWithShape="0">
              <a:gsLst>
                <a:gs pos="0">
                  <a:schemeClr val="tx1"/>
                </a:gs>
                <a:gs pos="100000">
                  <a:srgbClr val="4D4D4D"/>
                </a:gs>
              </a:gsLst>
              <a:lin ang="5400000" scaled="1"/>
            </a:gradFill>
            <a:ln>
              <a:noFill/>
            </a:ln>
            <a:extLst>
              <a:ext uri="{91240B29-F687-4f45-9708-019B960494DF}">
                <a14:hiddenLine xmlns="" xmlns:a14="http://schemas.microsoft.com/office/drawing/2010/main" w="19050">
                  <a:solidFill>
                    <a:srgbClr val="000000"/>
                  </a:solidFill>
                  <a:round/>
                  <a:headEnd/>
                  <a:tailEnd/>
                </a14:hiddenLine>
              </a:ext>
            </a:extLst>
          </p:spPr>
          <p:txBody>
            <a:bodyPr/>
            <a:lstStyle/>
            <a:p>
              <a:endParaRPr lang="ja-JP" altLang="en-US"/>
            </a:p>
          </p:txBody>
        </p:sp>
        <p:grpSp>
          <p:nvGrpSpPr>
            <p:cNvPr id="20" name="Group 164"/>
            <p:cNvGrpSpPr>
              <a:grpSpLocks/>
            </p:cNvGrpSpPr>
            <p:nvPr/>
          </p:nvGrpSpPr>
          <p:grpSpPr bwMode="auto">
            <a:xfrm>
              <a:off x="7604341" y="2519502"/>
              <a:ext cx="325012" cy="126024"/>
              <a:chOff x="2730" y="1562"/>
              <a:chExt cx="143" cy="70"/>
            </a:xfrm>
          </p:grpSpPr>
          <p:sp>
            <p:nvSpPr>
              <p:cNvPr id="21" name="Freeform 165"/>
              <p:cNvSpPr>
                <a:spLocks/>
              </p:cNvSpPr>
              <p:nvPr/>
            </p:nvSpPr>
            <p:spPr bwMode="auto">
              <a:xfrm>
                <a:off x="2800" y="1562"/>
                <a:ext cx="73" cy="70"/>
              </a:xfrm>
              <a:custGeom>
                <a:avLst/>
                <a:gdLst>
                  <a:gd name="T0" fmla="*/ 63 w 63"/>
                  <a:gd name="T1" fmla="*/ 26 h 51"/>
                  <a:gd name="T2" fmla="*/ 0 w 63"/>
                  <a:gd name="T3" fmla="*/ 51 h 51"/>
                  <a:gd name="T4" fmla="*/ 0 w 63"/>
                  <a:gd name="T5" fmla="*/ 26 h 51"/>
                  <a:gd name="T6" fmla="*/ 0 w 63"/>
                  <a:gd name="T7" fmla="*/ 0 h 51"/>
                  <a:gd name="T8" fmla="*/ 63 w 63"/>
                  <a:gd name="T9" fmla="*/ 26 h 51"/>
                </a:gdLst>
                <a:ahLst/>
                <a:cxnLst>
                  <a:cxn ang="0">
                    <a:pos x="T0" y="T1"/>
                  </a:cxn>
                  <a:cxn ang="0">
                    <a:pos x="T2" y="T3"/>
                  </a:cxn>
                  <a:cxn ang="0">
                    <a:pos x="T4" y="T5"/>
                  </a:cxn>
                  <a:cxn ang="0">
                    <a:pos x="T6" y="T7"/>
                  </a:cxn>
                  <a:cxn ang="0">
                    <a:pos x="T8" y="T9"/>
                  </a:cxn>
                </a:cxnLst>
                <a:rect l="0" t="0" r="r" b="b"/>
                <a:pathLst>
                  <a:path w="63" h="51">
                    <a:moveTo>
                      <a:pt x="63" y="26"/>
                    </a:moveTo>
                    <a:lnTo>
                      <a:pt x="0" y="51"/>
                    </a:lnTo>
                    <a:lnTo>
                      <a:pt x="0" y="26"/>
                    </a:lnTo>
                    <a:lnTo>
                      <a:pt x="0" y="0"/>
                    </a:lnTo>
                    <a:lnTo>
                      <a:pt x="63" y="26"/>
                    </a:lnTo>
                    <a:close/>
                  </a:path>
                </a:pathLst>
              </a:custGeom>
              <a:solidFill>
                <a:srgbClr val="0000FF"/>
              </a:solidFill>
              <a:ln w="19050" cmpd="sng">
                <a:solidFill>
                  <a:srgbClr val="0000FF"/>
                </a:solidFill>
                <a:round/>
                <a:headEnd/>
                <a:tailEnd/>
              </a:ln>
            </p:spPr>
            <p:txBody>
              <a:bodyPr/>
              <a:lstStyle/>
              <a:p>
                <a:endParaRPr lang="ja-JP" altLang="en-US"/>
              </a:p>
            </p:txBody>
          </p:sp>
          <p:sp>
            <p:nvSpPr>
              <p:cNvPr id="22" name="Line 166"/>
              <p:cNvSpPr>
                <a:spLocks noChangeShapeType="1"/>
              </p:cNvSpPr>
              <p:nvPr/>
            </p:nvSpPr>
            <p:spPr bwMode="auto">
              <a:xfrm>
                <a:off x="2730" y="1599"/>
                <a:ext cx="102" cy="0"/>
              </a:xfrm>
              <a:prstGeom prst="line">
                <a:avLst/>
              </a:prstGeom>
              <a:noFill/>
              <a:ln w="19050">
                <a:solidFill>
                  <a:srgbClr val="0000FF"/>
                </a:solidFill>
                <a:round/>
                <a:headEnd/>
                <a:tailEnd/>
              </a:ln>
              <a:extLst>
                <a:ext uri="{909E8E84-426E-40dd-AFC4-6F175D3DCCD1}">
                  <a14:hiddenFill xmlns="" xmlns:a14="http://schemas.microsoft.com/office/drawing/2010/main">
                    <a:noFill/>
                  </a14:hiddenFill>
                </a:ext>
              </a:extLst>
            </p:spPr>
            <p:txBody>
              <a:bodyPr/>
              <a:lstStyle/>
              <a:p>
                <a:endParaRPr lang="ja-JP" altLang="en-US"/>
              </a:p>
            </p:txBody>
          </p:sp>
        </p:grpSp>
        <p:sp>
          <p:nvSpPr>
            <p:cNvPr id="23" name="AutoShape 167"/>
            <p:cNvSpPr>
              <a:spLocks noChangeArrowheads="1"/>
            </p:cNvSpPr>
            <p:nvPr/>
          </p:nvSpPr>
          <p:spPr bwMode="auto">
            <a:xfrm>
              <a:off x="7407566" y="2561509"/>
              <a:ext cx="108336" cy="64118"/>
            </a:xfrm>
            <a:prstGeom prst="roundRect">
              <a:avLst>
                <a:gd name="adj" fmla="val 50000"/>
              </a:avLst>
            </a:prstGeom>
            <a:solidFill>
              <a:srgbClr val="FFFFFF"/>
            </a:solidFill>
            <a:ln w="19050">
              <a:solidFill>
                <a:srgbClr val="000000"/>
              </a:solidFill>
              <a:round/>
              <a:headEnd/>
              <a:tailEnd/>
            </a:ln>
          </p:spPr>
          <p:txBody>
            <a:bodyPr/>
            <a:lstStyle/>
            <a:p>
              <a:endParaRPr lang="ja-JP" altLang="en-US"/>
            </a:p>
          </p:txBody>
        </p:sp>
        <p:sp>
          <p:nvSpPr>
            <p:cNvPr id="24" name="AutoShape 168"/>
            <p:cNvSpPr>
              <a:spLocks noChangeArrowheads="1"/>
            </p:cNvSpPr>
            <p:nvPr/>
          </p:nvSpPr>
          <p:spPr bwMode="auto">
            <a:xfrm>
              <a:off x="7407566" y="2561509"/>
              <a:ext cx="108336" cy="64118"/>
            </a:xfrm>
            <a:prstGeom prst="roundRect">
              <a:avLst>
                <a:gd name="adj" fmla="val 50000"/>
              </a:avLst>
            </a:prstGeom>
            <a:solidFill>
              <a:srgbClr val="DDDDDD"/>
            </a:solidFill>
            <a:ln w="19050">
              <a:solidFill>
                <a:srgbClr val="000000"/>
              </a:solidFill>
              <a:round/>
              <a:headEnd/>
              <a:tailEnd/>
            </a:ln>
          </p:spPr>
          <p:txBody>
            <a:bodyPr/>
            <a:lstStyle/>
            <a:p>
              <a:endParaRPr lang="ja-JP" altLang="en-US"/>
            </a:p>
          </p:txBody>
        </p:sp>
        <p:sp>
          <p:nvSpPr>
            <p:cNvPr id="25" name="AutoShape 169"/>
            <p:cNvSpPr>
              <a:spLocks noChangeArrowheads="1"/>
            </p:cNvSpPr>
            <p:nvPr/>
          </p:nvSpPr>
          <p:spPr bwMode="auto">
            <a:xfrm>
              <a:off x="5760402" y="4571271"/>
              <a:ext cx="641178" cy="263103"/>
            </a:xfrm>
            <a:prstGeom prst="roundRect">
              <a:avLst>
                <a:gd name="adj" fmla="val 22000"/>
              </a:avLst>
            </a:prstGeom>
            <a:solidFill>
              <a:srgbClr val="FFF399"/>
            </a:solidFill>
            <a:ln w="19050">
              <a:solidFill>
                <a:srgbClr val="000000"/>
              </a:solidFill>
              <a:round/>
              <a:headEnd/>
              <a:tailEnd/>
            </a:ln>
          </p:spPr>
          <p:txBody>
            <a:bodyPr/>
            <a:lstStyle/>
            <a:p>
              <a:endParaRPr lang="ja-JP" altLang="en-US"/>
            </a:p>
          </p:txBody>
        </p:sp>
        <p:sp>
          <p:nvSpPr>
            <p:cNvPr id="26" name="AutoShape 170"/>
            <p:cNvSpPr>
              <a:spLocks noChangeArrowheads="1"/>
            </p:cNvSpPr>
            <p:nvPr/>
          </p:nvSpPr>
          <p:spPr bwMode="auto">
            <a:xfrm>
              <a:off x="5760402" y="4571271"/>
              <a:ext cx="641178" cy="263103"/>
            </a:xfrm>
            <a:prstGeom prst="roundRect">
              <a:avLst>
                <a:gd name="adj" fmla="val 22000"/>
              </a:avLst>
            </a:prstGeom>
            <a:noFill/>
            <a:ln w="1905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ja-JP" altLang="en-US"/>
            </a:p>
          </p:txBody>
        </p:sp>
        <p:sp>
          <p:nvSpPr>
            <p:cNvPr id="27" name="Rectangle 171"/>
            <p:cNvSpPr>
              <a:spLocks noChangeArrowheads="1"/>
            </p:cNvSpPr>
            <p:nvPr/>
          </p:nvSpPr>
          <p:spPr bwMode="auto">
            <a:xfrm>
              <a:off x="5828942" y="5015673"/>
              <a:ext cx="552740" cy="349331"/>
            </a:xfrm>
            <a:prstGeom prst="rect">
              <a:avLst/>
            </a:prstGeom>
            <a:solidFill>
              <a:srgbClr val="CCF3FF"/>
            </a:solidFill>
            <a:ln w="19050">
              <a:solidFill>
                <a:srgbClr val="000000"/>
              </a:solidFill>
              <a:miter lim="800000"/>
              <a:headEnd/>
              <a:tailEnd/>
            </a:ln>
          </p:spPr>
          <p:txBody>
            <a:bodyPr/>
            <a:lstStyle/>
            <a:p>
              <a:endParaRPr lang="ja-JP" altLang="en-US"/>
            </a:p>
          </p:txBody>
        </p:sp>
        <p:sp>
          <p:nvSpPr>
            <p:cNvPr id="28" name="Rectangle 172"/>
            <p:cNvSpPr>
              <a:spLocks noChangeArrowheads="1"/>
            </p:cNvSpPr>
            <p:nvPr/>
          </p:nvSpPr>
          <p:spPr bwMode="auto">
            <a:xfrm>
              <a:off x="5828942" y="5015673"/>
              <a:ext cx="552740" cy="349331"/>
            </a:xfrm>
            <a:prstGeom prst="rect">
              <a:avLst/>
            </a:prstGeom>
            <a:noFill/>
            <a:ln w="1905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endParaRPr lang="ja-JP" altLang="en-US"/>
            </a:p>
          </p:txBody>
        </p:sp>
        <p:sp>
          <p:nvSpPr>
            <p:cNvPr id="29" name="AutoShape 173"/>
            <p:cNvSpPr>
              <a:spLocks noChangeArrowheads="1"/>
            </p:cNvSpPr>
            <p:nvPr/>
          </p:nvSpPr>
          <p:spPr bwMode="auto">
            <a:xfrm>
              <a:off x="6624887" y="3103195"/>
              <a:ext cx="815843" cy="1328785"/>
            </a:xfrm>
            <a:prstGeom prst="roundRect">
              <a:avLst>
                <a:gd name="adj" fmla="val 7431"/>
              </a:avLst>
            </a:prstGeom>
            <a:solidFill>
              <a:srgbClr val="99E6FF"/>
            </a:solidFill>
            <a:ln w="19050">
              <a:solidFill>
                <a:srgbClr val="000000"/>
              </a:solidFill>
              <a:round/>
              <a:headEnd/>
              <a:tailEnd/>
            </a:ln>
          </p:spPr>
          <p:txBody>
            <a:bodyPr/>
            <a:lstStyle/>
            <a:p>
              <a:endParaRPr lang="ja-JP" altLang="en-US"/>
            </a:p>
          </p:txBody>
        </p:sp>
        <p:sp>
          <p:nvSpPr>
            <p:cNvPr id="30" name="AutoShape 174"/>
            <p:cNvSpPr>
              <a:spLocks noChangeArrowheads="1"/>
            </p:cNvSpPr>
            <p:nvPr/>
          </p:nvSpPr>
          <p:spPr bwMode="auto">
            <a:xfrm>
              <a:off x="6841561" y="2997069"/>
              <a:ext cx="375863" cy="126024"/>
            </a:xfrm>
            <a:prstGeom prst="roundRect">
              <a:avLst>
                <a:gd name="adj" fmla="val 45833"/>
              </a:avLst>
            </a:prstGeom>
            <a:solidFill>
              <a:srgbClr val="FFF9CC"/>
            </a:solidFill>
            <a:ln w="19050">
              <a:solidFill>
                <a:srgbClr val="000000"/>
              </a:solidFill>
              <a:round/>
              <a:headEnd/>
              <a:tailEnd/>
            </a:ln>
          </p:spPr>
          <p:txBody>
            <a:bodyPr/>
            <a:lstStyle/>
            <a:p>
              <a:endParaRPr lang="ja-JP" altLang="en-US"/>
            </a:p>
          </p:txBody>
        </p:sp>
        <p:sp>
          <p:nvSpPr>
            <p:cNvPr id="31" name="AutoShape 175"/>
            <p:cNvSpPr>
              <a:spLocks noChangeArrowheads="1"/>
            </p:cNvSpPr>
            <p:nvPr/>
          </p:nvSpPr>
          <p:spPr bwMode="auto">
            <a:xfrm>
              <a:off x="6841561" y="2997069"/>
              <a:ext cx="375863" cy="126024"/>
            </a:xfrm>
            <a:prstGeom prst="roundRect">
              <a:avLst>
                <a:gd name="adj" fmla="val 45833"/>
              </a:avLst>
            </a:prstGeom>
            <a:solidFill>
              <a:srgbClr val="DDDDDD"/>
            </a:solidFill>
            <a:ln w="19050">
              <a:solidFill>
                <a:srgbClr val="000000"/>
              </a:solidFill>
              <a:round/>
              <a:headEnd/>
              <a:tailEnd/>
            </a:ln>
          </p:spPr>
          <p:txBody>
            <a:bodyPr/>
            <a:lstStyle/>
            <a:p>
              <a:endParaRPr lang="ja-JP" altLang="en-US"/>
            </a:p>
          </p:txBody>
        </p:sp>
        <p:sp>
          <p:nvSpPr>
            <p:cNvPr id="32" name="AutoShape 176"/>
            <p:cNvSpPr>
              <a:spLocks noChangeArrowheads="1"/>
            </p:cNvSpPr>
            <p:nvPr/>
          </p:nvSpPr>
          <p:spPr bwMode="auto">
            <a:xfrm>
              <a:off x="6624887" y="2490758"/>
              <a:ext cx="826898" cy="519576"/>
            </a:xfrm>
            <a:prstGeom prst="roundRect">
              <a:avLst>
                <a:gd name="adj" fmla="val 11222"/>
              </a:avLst>
            </a:prstGeom>
            <a:solidFill>
              <a:schemeClr val="bg1"/>
            </a:solidFill>
            <a:ln w="19050">
              <a:solidFill>
                <a:srgbClr val="000000"/>
              </a:solidFill>
              <a:round/>
              <a:headEnd/>
              <a:tailEnd/>
            </a:ln>
          </p:spPr>
          <p:txBody>
            <a:bodyPr/>
            <a:lstStyle/>
            <a:p>
              <a:endParaRPr lang="ja-JP" altLang="en-US"/>
            </a:p>
          </p:txBody>
        </p:sp>
        <p:sp>
          <p:nvSpPr>
            <p:cNvPr id="33" name="AutoShape 177"/>
            <p:cNvSpPr>
              <a:spLocks noChangeArrowheads="1"/>
            </p:cNvSpPr>
            <p:nvPr/>
          </p:nvSpPr>
          <p:spPr bwMode="auto">
            <a:xfrm>
              <a:off x="6624887" y="2490758"/>
              <a:ext cx="826898" cy="519576"/>
            </a:xfrm>
            <a:prstGeom prst="roundRect">
              <a:avLst>
                <a:gd name="adj" fmla="val 11222"/>
              </a:avLst>
            </a:prstGeom>
            <a:noFill/>
            <a:ln w="1905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ja-JP" altLang="en-US"/>
            </a:p>
          </p:txBody>
        </p:sp>
        <p:sp>
          <p:nvSpPr>
            <p:cNvPr id="34" name="AutoShape 178"/>
            <p:cNvSpPr>
              <a:spLocks noChangeArrowheads="1"/>
            </p:cNvSpPr>
            <p:nvPr/>
          </p:nvSpPr>
          <p:spPr bwMode="auto">
            <a:xfrm>
              <a:off x="6731013" y="3103195"/>
              <a:ext cx="608013" cy="1297832"/>
            </a:xfrm>
            <a:prstGeom prst="roundRect">
              <a:avLst>
                <a:gd name="adj" fmla="val 9819"/>
              </a:avLst>
            </a:prstGeom>
            <a:gradFill rotWithShape="0">
              <a:gsLst>
                <a:gs pos="0">
                  <a:srgbClr val="DDDDDD"/>
                </a:gs>
                <a:gs pos="100000">
                  <a:schemeClr val="tx1"/>
                </a:gs>
              </a:gsLst>
              <a:lin ang="5400000" scaled="1"/>
            </a:gradFill>
            <a:ln w="19050">
              <a:solidFill>
                <a:srgbClr val="000000"/>
              </a:solidFill>
              <a:round/>
              <a:headEnd/>
              <a:tailEnd/>
            </a:ln>
          </p:spPr>
          <p:txBody>
            <a:bodyPr/>
            <a:lstStyle/>
            <a:p>
              <a:endParaRPr lang="ja-JP" altLang="en-US"/>
            </a:p>
          </p:txBody>
        </p:sp>
        <p:sp>
          <p:nvSpPr>
            <p:cNvPr id="35" name="Line 179"/>
            <p:cNvSpPr>
              <a:spLocks noChangeShapeType="1"/>
            </p:cNvSpPr>
            <p:nvPr/>
          </p:nvSpPr>
          <p:spPr bwMode="auto">
            <a:xfrm flipV="1">
              <a:off x="5594581" y="3419361"/>
              <a:ext cx="2210" cy="1563148"/>
            </a:xfrm>
            <a:prstGeom prst="line">
              <a:avLst/>
            </a:prstGeom>
            <a:noFill/>
            <a:ln w="1905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ja-JP" altLang="en-US"/>
            </a:p>
          </p:txBody>
        </p:sp>
        <p:sp>
          <p:nvSpPr>
            <p:cNvPr id="36" name="Line 180"/>
            <p:cNvSpPr>
              <a:spLocks noChangeShapeType="1"/>
            </p:cNvSpPr>
            <p:nvPr/>
          </p:nvSpPr>
          <p:spPr bwMode="auto">
            <a:xfrm>
              <a:off x="5594581" y="4984719"/>
              <a:ext cx="1448177" cy="0"/>
            </a:xfrm>
            <a:prstGeom prst="line">
              <a:avLst/>
            </a:prstGeom>
            <a:noFill/>
            <a:ln w="1905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ja-JP" altLang="en-US"/>
            </a:p>
          </p:txBody>
        </p:sp>
        <p:sp>
          <p:nvSpPr>
            <p:cNvPr id="37" name="Line 181"/>
            <p:cNvSpPr>
              <a:spLocks noChangeShapeType="1"/>
            </p:cNvSpPr>
            <p:nvPr/>
          </p:nvSpPr>
          <p:spPr bwMode="auto">
            <a:xfrm flipV="1">
              <a:off x="7053813" y="4728248"/>
              <a:ext cx="2210" cy="254261"/>
            </a:xfrm>
            <a:prstGeom prst="line">
              <a:avLst/>
            </a:prstGeom>
            <a:noFill/>
            <a:ln w="1905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ja-JP" altLang="en-US"/>
            </a:p>
          </p:txBody>
        </p:sp>
        <p:sp>
          <p:nvSpPr>
            <p:cNvPr id="38" name="AutoShape 182"/>
            <p:cNvSpPr>
              <a:spLocks noChangeArrowheads="1"/>
            </p:cNvSpPr>
            <p:nvPr/>
          </p:nvSpPr>
          <p:spPr bwMode="auto">
            <a:xfrm>
              <a:off x="6744279" y="4095914"/>
              <a:ext cx="596959" cy="327222"/>
            </a:xfrm>
            <a:prstGeom prst="roundRect">
              <a:avLst>
                <a:gd name="adj" fmla="val 17741"/>
              </a:avLst>
            </a:prstGeom>
            <a:gradFill rotWithShape="0">
              <a:gsLst>
                <a:gs pos="0">
                  <a:srgbClr val="663300"/>
                </a:gs>
                <a:gs pos="100000">
                  <a:schemeClr val="tx1"/>
                </a:gs>
              </a:gsLst>
              <a:lin ang="5400000" scaled="1"/>
            </a:gradFill>
            <a:ln w="19050">
              <a:solidFill>
                <a:srgbClr val="000000"/>
              </a:solidFill>
              <a:round/>
              <a:headEnd/>
              <a:tailEnd/>
            </a:ln>
          </p:spPr>
          <p:txBody>
            <a:bodyPr/>
            <a:lstStyle/>
            <a:p>
              <a:endParaRPr lang="ja-JP" altLang="en-US"/>
            </a:p>
          </p:txBody>
        </p:sp>
        <p:sp>
          <p:nvSpPr>
            <p:cNvPr id="39" name="AutoShape 183"/>
            <p:cNvSpPr>
              <a:spLocks noChangeArrowheads="1"/>
            </p:cNvSpPr>
            <p:nvPr/>
          </p:nvSpPr>
          <p:spPr bwMode="auto">
            <a:xfrm>
              <a:off x="6744279" y="4095914"/>
              <a:ext cx="596959" cy="327222"/>
            </a:xfrm>
            <a:prstGeom prst="roundRect">
              <a:avLst>
                <a:gd name="adj" fmla="val 17741"/>
              </a:avLst>
            </a:prstGeom>
            <a:noFill/>
            <a:ln w="1905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ja-JP" altLang="en-US"/>
            </a:p>
          </p:txBody>
        </p:sp>
        <p:sp>
          <p:nvSpPr>
            <p:cNvPr id="40" name="Rectangle 184"/>
            <p:cNvSpPr>
              <a:spLocks noChangeArrowheads="1"/>
            </p:cNvSpPr>
            <p:nvPr/>
          </p:nvSpPr>
          <p:spPr bwMode="auto">
            <a:xfrm>
              <a:off x="5828942" y="4604435"/>
              <a:ext cx="327397" cy="1414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lIns="0" tIns="0" rIns="0" bIns="0">
              <a:spAutoFit/>
            </a:bodyPr>
            <a:lstStyle/>
            <a:p>
              <a:r>
                <a:rPr lang="en-US" altLang="ja-JP" sz="1000" b="1">
                  <a:solidFill>
                    <a:srgbClr val="000000"/>
                  </a:solidFill>
                  <a:ea typeface="ＭＳ ゴシック" charset="0"/>
                  <a:cs typeface="ＭＳ ゴシック" charset="0"/>
                </a:rPr>
                <a:t>Pump</a:t>
              </a:r>
              <a:endParaRPr lang="en-US" altLang="ja-JP" sz="1600" b="1">
                <a:ea typeface="ＭＳ ゴシック" charset="0"/>
                <a:cs typeface="ＭＳ ゴシック" charset="0"/>
              </a:endParaRPr>
            </a:p>
          </p:txBody>
        </p:sp>
        <p:sp>
          <p:nvSpPr>
            <p:cNvPr id="41" name="Freeform 185"/>
            <p:cNvSpPr>
              <a:spLocks/>
            </p:cNvSpPr>
            <p:nvPr/>
          </p:nvSpPr>
          <p:spPr bwMode="auto">
            <a:xfrm>
              <a:off x="5528252" y="4372285"/>
              <a:ext cx="134868" cy="156977"/>
            </a:xfrm>
            <a:custGeom>
              <a:avLst/>
              <a:gdLst>
                <a:gd name="T0" fmla="*/ 25 w 51"/>
                <a:gd name="T1" fmla="*/ 63 h 63"/>
                <a:gd name="T2" fmla="*/ 0 w 51"/>
                <a:gd name="T3" fmla="*/ 0 h 63"/>
                <a:gd name="T4" fmla="*/ 25 w 51"/>
                <a:gd name="T5" fmla="*/ 0 h 63"/>
                <a:gd name="T6" fmla="*/ 51 w 51"/>
                <a:gd name="T7" fmla="*/ 0 h 63"/>
                <a:gd name="T8" fmla="*/ 25 w 51"/>
                <a:gd name="T9" fmla="*/ 63 h 63"/>
              </a:gdLst>
              <a:ahLst/>
              <a:cxnLst>
                <a:cxn ang="0">
                  <a:pos x="T0" y="T1"/>
                </a:cxn>
                <a:cxn ang="0">
                  <a:pos x="T2" y="T3"/>
                </a:cxn>
                <a:cxn ang="0">
                  <a:pos x="T4" y="T5"/>
                </a:cxn>
                <a:cxn ang="0">
                  <a:pos x="T6" y="T7"/>
                </a:cxn>
                <a:cxn ang="0">
                  <a:pos x="T8" y="T9"/>
                </a:cxn>
              </a:cxnLst>
              <a:rect l="0" t="0" r="r" b="b"/>
              <a:pathLst>
                <a:path w="51" h="63">
                  <a:moveTo>
                    <a:pt x="25" y="63"/>
                  </a:moveTo>
                  <a:lnTo>
                    <a:pt x="0" y="0"/>
                  </a:lnTo>
                  <a:lnTo>
                    <a:pt x="25" y="0"/>
                  </a:lnTo>
                  <a:lnTo>
                    <a:pt x="51" y="0"/>
                  </a:lnTo>
                  <a:lnTo>
                    <a:pt x="25" y="63"/>
                  </a:lnTo>
                  <a:close/>
                </a:path>
              </a:pathLst>
            </a:custGeom>
            <a:solidFill>
              <a:srgbClr val="FF0000"/>
            </a:solidFill>
            <a:ln w="19050" cmpd="sng">
              <a:solidFill>
                <a:srgbClr val="FF0000"/>
              </a:solidFill>
              <a:round/>
              <a:headEnd/>
              <a:tailEnd/>
            </a:ln>
          </p:spPr>
          <p:txBody>
            <a:bodyPr/>
            <a:lstStyle/>
            <a:p>
              <a:endParaRPr lang="ja-JP" altLang="en-US"/>
            </a:p>
          </p:txBody>
        </p:sp>
        <p:sp>
          <p:nvSpPr>
            <p:cNvPr id="42" name="Line 186"/>
            <p:cNvSpPr>
              <a:spLocks noChangeShapeType="1"/>
            </p:cNvSpPr>
            <p:nvPr/>
          </p:nvSpPr>
          <p:spPr bwMode="auto">
            <a:xfrm flipV="1">
              <a:off x="5594581" y="4011898"/>
              <a:ext cx="2210" cy="360387"/>
            </a:xfrm>
            <a:prstGeom prst="line">
              <a:avLst/>
            </a:prstGeom>
            <a:noFill/>
            <a:ln w="1905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ja-JP" altLang="en-US"/>
            </a:p>
          </p:txBody>
        </p:sp>
        <p:sp>
          <p:nvSpPr>
            <p:cNvPr id="43" name="Freeform 187"/>
            <p:cNvSpPr>
              <a:spLocks/>
            </p:cNvSpPr>
            <p:nvPr/>
          </p:nvSpPr>
          <p:spPr bwMode="auto">
            <a:xfrm>
              <a:off x="6478964" y="4920602"/>
              <a:ext cx="165821" cy="126024"/>
            </a:xfrm>
            <a:custGeom>
              <a:avLst/>
              <a:gdLst>
                <a:gd name="T0" fmla="*/ 63 w 63"/>
                <a:gd name="T1" fmla="*/ 25 h 50"/>
                <a:gd name="T2" fmla="*/ 0 w 63"/>
                <a:gd name="T3" fmla="*/ 50 h 50"/>
                <a:gd name="T4" fmla="*/ 0 w 63"/>
                <a:gd name="T5" fmla="*/ 25 h 50"/>
                <a:gd name="T6" fmla="*/ 0 w 63"/>
                <a:gd name="T7" fmla="*/ 0 h 50"/>
                <a:gd name="T8" fmla="*/ 63 w 63"/>
                <a:gd name="T9" fmla="*/ 25 h 50"/>
              </a:gdLst>
              <a:ahLst/>
              <a:cxnLst>
                <a:cxn ang="0">
                  <a:pos x="T0" y="T1"/>
                </a:cxn>
                <a:cxn ang="0">
                  <a:pos x="T2" y="T3"/>
                </a:cxn>
                <a:cxn ang="0">
                  <a:pos x="T4" y="T5"/>
                </a:cxn>
                <a:cxn ang="0">
                  <a:pos x="T6" y="T7"/>
                </a:cxn>
                <a:cxn ang="0">
                  <a:pos x="T8" y="T9"/>
                </a:cxn>
              </a:cxnLst>
              <a:rect l="0" t="0" r="r" b="b"/>
              <a:pathLst>
                <a:path w="63" h="50">
                  <a:moveTo>
                    <a:pt x="63" y="25"/>
                  </a:moveTo>
                  <a:lnTo>
                    <a:pt x="0" y="50"/>
                  </a:lnTo>
                  <a:lnTo>
                    <a:pt x="0" y="25"/>
                  </a:lnTo>
                  <a:lnTo>
                    <a:pt x="0" y="0"/>
                  </a:lnTo>
                  <a:lnTo>
                    <a:pt x="63" y="25"/>
                  </a:lnTo>
                  <a:close/>
                </a:path>
              </a:pathLst>
            </a:custGeom>
            <a:solidFill>
              <a:srgbClr val="FF0000"/>
            </a:solidFill>
            <a:ln w="19050" cmpd="sng">
              <a:solidFill>
                <a:srgbClr val="FF0000"/>
              </a:solidFill>
              <a:round/>
              <a:headEnd/>
              <a:tailEnd/>
            </a:ln>
          </p:spPr>
          <p:txBody>
            <a:bodyPr/>
            <a:lstStyle/>
            <a:p>
              <a:endParaRPr lang="ja-JP" altLang="en-US"/>
            </a:p>
          </p:txBody>
        </p:sp>
        <p:sp>
          <p:nvSpPr>
            <p:cNvPr id="44" name="Line 188"/>
            <p:cNvSpPr>
              <a:spLocks noChangeShapeType="1"/>
            </p:cNvSpPr>
            <p:nvPr/>
          </p:nvSpPr>
          <p:spPr bwMode="auto">
            <a:xfrm>
              <a:off x="6016873" y="4982509"/>
              <a:ext cx="462091" cy="2210"/>
            </a:xfrm>
            <a:prstGeom prst="line">
              <a:avLst/>
            </a:prstGeom>
            <a:noFill/>
            <a:ln w="1905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ja-JP" altLang="en-US"/>
            </a:p>
          </p:txBody>
        </p:sp>
        <p:sp>
          <p:nvSpPr>
            <p:cNvPr id="45" name="Line 189"/>
            <p:cNvSpPr>
              <a:spLocks noChangeShapeType="1"/>
            </p:cNvSpPr>
            <p:nvPr/>
          </p:nvSpPr>
          <p:spPr bwMode="auto">
            <a:xfrm>
              <a:off x="4842855" y="3410517"/>
              <a:ext cx="751726" cy="2212"/>
            </a:xfrm>
            <a:prstGeom prst="line">
              <a:avLst/>
            </a:prstGeom>
            <a:noFill/>
            <a:ln w="1905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ja-JP" altLang="en-US"/>
            </a:p>
          </p:txBody>
        </p:sp>
        <p:sp>
          <p:nvSpPr>
            <p:cNvPr id="46" name="Freeform 190"/>
            <p:cNvSpPr>
              <a:spLocks/>
            </p:cNvSpPr>
            <p:nvPr/>
          </p:nvSpPr>
          <p:spPr bwMode="auto">
            <a:xfrm>
              <a:off x="5163443" y="3344188"/>
              <a:ext cx="165823" cy="128236"/>
            </a:xfrm>
            <a:custGeom>
              <a:avLst/>
              <a:gdLst>
                <a:gd name="T0" fmla="*/ 63 w 63"/>
                <a:gd name="T1" fmla="*/ 25 h 51"/>
                <a:gd name="T2" fmla="*/ 0 w 63"/>
                <a:gd name="T3" fmla="*/ 51 h 51"/>
                <a:gd name="T4" fmla="*/ 0 w 63"/>
                <a:gd name="T5" fmla="*/ 25 h 51"/>
                <a:gd name="T6" fmla="*/ 0 w 63"/>
                <a:gd name="T7" fmla="*/ 0 h 51"/>
                <a:gd name="T8" fmla="*/ 63 w 63"/>
                <a:gd name="T9" fmla="*/ 25 h 51"/>
              </a:gdLst>
              <a:ahLst/>
              <a:cxnLst>
                <a:cxn ang="0">
                  <a:pos x="T0" y="T1"/>
                </a:cxn>
                <a:cxn ang="0">
                  <a:pos x="T2" y="T3"/>
                </a:cxn>
                <a:cxn ang="0">
                  <a:pos x="T4" y="T5"/>
                </a:cxn>
                <a:cxn ang="0">
                  <a:pos x="T6" y="T7"/>
                </a:cxn>
                <a:cxn ang="0">
                  <a:pos x="T8" y="T9"/>
                </a:cxn>
              </a:cxnLst>
              <a:rect l="0" t="0" r="r" b="b"/>
              <a:pathLst>
                <a:path w="63" h="51">
                  <a:moveTo>
                    <a:pt x="63" y="25"/>
                  </a:moveTo>
                  <a:lnTo>
                    <a:pt x="0" y="51"/>
                  </a:lnTo>
                  <a:lnTo>
                    <a:pt x="0" y="25"/>
                  </a:lnTo>
                  <a:lnTo>
                    <a:pt x="0" y="0"/>
                  </a:lnTo>
                  <a:lnTo>
                    <a:pt x="63" y="25"/>
                  </a:lnTo>
                  <a:close/>
                </a:path>
              </a:pathLst>
            </a:custGeom>
            <a:solidFill>
              <a:srgbClr val="FF0000"/>
            </a:solidFill>
            <a:ln w="19050" cmpd="sng">
              <a:solidFill>
                <a:srgbClr val="FF0000"/>
              </a:solidFill>
              <a:round/>
              <a:headEnd/>
              <a:tailEnd/>
            </a:ln>
          </p:spPr>
          <p:txBody>
            <a:bodyPr/>
            <a:lstStyle/>
            <a:p>
              <a:endParaRPr lang="ja-JP" altLang="en-US"/>
            </a:p>
          </p:txBody>
        </p:sp>
        <p:sp>
          <p:nvSpPr>
            <p:cNvPr id="47" name="Oval 191"/>
            <p:cNvSpPr>
              <a:spLocks noChangeArrowheads="1"/>
            </p:cNvSpPr>
            <p:nvPr/>
          </p:nvSpPr>
          <p:spPr bwMode="auto">
            <a:xfrm>
              <a:off x="6025717" y="5088635"/>
              <a:ext cx="145923" cy="137079"/>
            </a:xfrm>
            <a:prstGeom prst="ellipse">
              <a:avLst/>
            </a:prstGeom>
            <a:solidFill>
              <a:srgbClr val="990099"/>
            </a:solidFill>
            <a:ln w="19050">
              <a:solidFill>
                <a:srgbClr val="000000"/>
              </a:solidFill>
              <a:round/>
              <a:headEnd/>
              <a:tailEnd/>
            </a:ln>
          </p:spPr>
          <p:txBody>
            <a:bodyPr/>
            <a:lstStyle/>
            <a:p>
              <a:endParaRPr lang="ja-JP" altLang="en-US"/>
            </a:p>
          </p:txBody>
        </p:sp>
        <p:sp>
          <p:nvSpPr>
            <p:cNvPr id="48" name="Oval 192"/>
            <p:cNvSpPr>
              <a:spLocks noChangeArrowheads="1"/>
            </p:cNvSpPr>
            <p:nvPr/>
          </p:nvSpPr>
          <p:spPr bwMode="auto">
            <a:xfrm>
              <a:off x="6025717" y="5088635"/>
              <a:ext cx="145923" cy="137079"/>
            </a:xfrm>
            <a:prstGeom prst="ellipse">
              <a:avLst/>
            </a:prstGeom>
            <a:noFill/>
            <a:ln w="1905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ja-JP" altLang="en-US"/>
            </a:p>
          </p:txBody>
        </p:sp>
        <p:sp>
          <p:nvSpPr>
            <p:cNvPr id="49" name="Rectangle 193"/>
            <p:cNvSpPr>
              <a:spLocks noChangeArrowheads="1"/>
            </p:cNvSpPr>
            <p:nvPr/>
          </p:nvSpPr>
          <p:spPr bwMode="auto">
            <a:xfrm>
              <a:off x="5828942" y="4889649"/>
              <a:ext cx="552740" cy="72961"/>
            </a:xfrm>
            <a:prstGeom prst="rect">
              <a:avLst/>
            </a:prstGeom>
            <a:solidFill>
              <a:srgbClr val="CCF3FF"/>
            </a:solidFill>
            <a:ln w="19050">
              <a:solidFill>
                <a:srgbClr val="000000"/>
              </a:solidFill>
              <a:miter lim="800000"/>
              <a:headEnd/>
              <a:tailEnd/>
            </a:ln>
          </p:spPr>
          <p:txBody>
            <a:bodyPr/>
            <a:lstStyle/>
            <a:p>
              <a:endParaRPr lang="ja-JP" altLang="en-US"/>
            </a:p>
          </p:txBody>
        </p:sp>
        <p:sp>
          <p:nvSpPr>
            <p:cNvPr id="50" name="Rectangle 194"/>
            <p:cNvSpPr>
              <a:spLocks noChangeArrowheads="1"/>
            </p:cNvSpPr>
            <p:nvPr/>
          </p:nvSpPr>
          <p:spPr bwMode="auto">
            <a:xfrm>
              <a:off x="5828942" y="4889649"/>
              <a:ext cx="552740" cy="72961"/>
            </a:xfrm>
            <a:prstGeom prst="rect">
              <a:avLst/>
            </a:prstGeom>
            <a:noFill/>
            <a:ln w="1905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endParaRPr lang="ja-JP" altLang="en-US"/>
            </a:p>
          </p:txBody>
        </p:sp>
        <p:sp>
          <p:nvSpPr>
            <p:cNvPr id="51" name="Arc 195"/>
            <p:cNvSpPr>
              <a:spLocks/>
            </p:cNvSpPr>
            <p:nvPr/>
          </p:nvSpPr>
          <p:spPr bwMode="auto">
            <a:xfrm>
              <a:off x="7135618" y="4431980"/>
              <a:ext cx="243205" cy="313956"/>
            </a:xfrm>
            <a:custGeom>
              <a:avLst/>
              <a:gdLst>
                <a:gd name="G0" fmla="+- 21600 0 0"/>
                <a:gd name="G1" fmla="+- 21600 0 0"/>
                <a:gd name="G2" fmla="+- 21600 0 0"/>
                <a:gd name="T0" fmla="*/ 0 w 21600"/>
                <a:gd name="T1" fmla="*/ 21600 h 21600"/>
                <a:gd name="T2" fmla="*/ 21600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1" y="21599"/>
                  </a:moveTo>
                  <a:cubicBezTo>
                    <a:pt x="-1" y="9670"/>
                    <a:pt x="9670" y="-1"/>
                    <a:pt x="21600" y="-1"/>
                  </a:cubicBezTo>
                </a:path>
                <a:path w="21600" h="21600" stroke="0" extrusionOk="0">
                  <a:moveTo>
                    <a:pt x="-1" y="21599"/>
                  </a:moveTo>
                  <a:cubicBezTo>
                    <a:pt x="-1" y="9670"/>
                    <a:pt x="9670" y="-1"/>
                    <a:pt x="21600" y="-1"/>
                  </a:cubicBezTo>
                  <a:lnTo>
                    <a:pt x="21600" y="21600"/>
                  </a:lnTo>
                  <a:close/>
                </a:path>
              </a:pathLst>
            </a:custGeom>
            <a:solidFill>
              <a:srgbClr val="FFFFFF"/>
            </a:solidFill>
            <a:ln w="19050">
              <a:solidFill>
                <a:srgbClr val="000000"/>
              </a:solidFill>
              <a:round/>
              <a:headEnd/>
              <a:tailEnd/>
            </a:ln>
          </p:spPr>
          <p:txBody>
            <a:bodyPr/>
            <a:lstStyle/>
            <a:p>
              <a:endParaRPr lang="ja-JP" altLang="en-US"/>
            </a:p>
          </p:txBody>
        </p:sp>
        <p:sp>
          <p:nvSpPr>
            <p:cNvPr id="59" name="Rectangle 203"/>
            <p:cNvSpPr>
              <a:spLocks noChangeArrowheads="1"/>
            </p:cNvSpPr>
            <p:nvPr/>
          </p:nvSpPr>
          <p:spPr bwMode="auto">
            <a:xfrm>
              <a:off x="6857344" y="1714947"/>
              <a:ext cx="427859" cy="2828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lIns="0" tIns="0" rIns="0" bIns="0">
              <a:spAutoFit/>
            </a:bodyPr>
            <a:lstStyle/>
            <a:p>
              <a:r>
                <a:rPr lang="en-US" altLang="ja-JP" sz="2000" b="1" dirty="0">
                  <a:solidFill>
                    <a:srgbClr val="000000"/>
                  </a:solidFill>
                  <a:ea typeface="ＭＳ ゴシック" charset="0"/>
                  <a:cs typeface="ＭＳ ゴシック" charset="0"/>
                </a:rPr>
                <a:t>CH</a:t>
              </a:r>
              <a:r>
                <a:rPr lang="en-US" altLang="ja-JP" sz="2000" b="1" baseline="-25000" dirty="0">
                  <a:solidFill>
                    <a:srgbClr val="000000"/>
                  </a:solidFill>
                  <a:ea typeface="ＭＳ ゴシック" charset="0"/>
                  <a:cs typeface="ＭＳ ゴシック" charset="0"/>
                </a:rPr>
                <a:t>4</a:t>
              </a:r>
              <a:endParaRPr lang="en-US" altLang="ja-JP" sz="4000" b="1" dirty="0">
                <a:ea typeface="ＭＳ ゴシック" charset="0"/>
                <a:cs typeface="ＭＳ ゴシック" charset="0"/>
              </a:endParaRPr>
            </a:p>
          </p:txBody>
        </p:sp>
        <p:sp>
          <p:nvSpPr>
            <p:cNvPr id="60" name="Rectangle 204"/>
            <p:cNvSpPr>
              <a:spLocks noChangeArrowheads="1"/>
            </p:cNvSpPr>
            <p:nvPr/>
          </p:nvSpPr>
          <p:spPr bwMode="auto">
            <a:xfrm>
              <a:off x="7118117" y="1816102"/>
              <a:ext cx="0" cy="226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lIns="0" tIns="0" rIns="0" bIns="0">
              <a:spAutoFit/>
            </a:bodyPr>
            <a:lstStyle/>
            <a:p>
              <a:endParaRPr lang="ja-JP" altLang="en-US" sz="1600" b="1">
                <a:ea typeface="ＭＳ ゴシック" charset="0"/>
                <a:cs typeface="ＭＳ ゴシック" charset="0"/>
              </a:endParaRPr>
            </a:p>
          </p:txBody>
        </p:sp>
        <p:grpSp>
          <p:nvGrpSpPr>
            <p:cNvPr id="61" name="Group 205"/>
            <p:cNvGrpSpPr>
              <a:grpSpLocks/>
            </p:cNvGrpSpPr>
            <p:nvPr/>
          </p:nvGrpSpPr>
          <p:grpSpPr bwMode="auto">
            <a:xfrm>
              <a:off x="6976429" y="2123739"/>
              <a:ext cx="132657" cy="265315"/>
              <a:chOff x="2412" y="1441"/>
              <a:chExt cx="58" cy="146"/>
            </a:xfrm>
          </p:grpSpPr>
          <p:sp>
            <p:nvSpPr>
              <p:cNvPr id="62" name="Freeform 206"/>
              <p:cNvSpPr>
                <a:spLocks/>
              </p:cNvSpPr>
              <p:nvPr/>
            </p:nvSpPr>
            <p:spPr bwMode="auto">
              <a:xfrm>
                <a:off x="2412" y="1441"/>
                <a:ext cx="58" cy="88"/>
              </a:xfrm>
              <a:custGeom>
                <a:avLst/>
                <a:gdLst>
                  <a:gd name="T0" fmla="*/ 25 w 50"/>
                  <a:gd name="T1" fmla="*/ 0 h 64"/>
                  <a:gd name="T2" fmla="*/ 50 w 50"/>
                  <a:gd name="T3" fmla="*/ 64 h 64"/>
                  <a:gd name="T4" fmla="*/ 25 w 50"/>
                  <a:gd name="T5" fmla="*/ 64 h 64"/>
                  <a:gd name="T6" fmla="*/ 0 w 50"/>
                  <a:gd name="T7" fmla="*/ 64 h 64"/>
                  <a:gd name="T8" fmla="*/ 25 w 50"/>
                  <a:gd name="T9" fmla="*/ 0 h 64"/>
                </a:gdLst>
                <a:ahLst/>
                <a:cxnLst>
                  <a:cxn ang="0">
                    <a:pos x="T0" y="T1"/>
                  </a:cxn>
                  <a:cxn ang="0">
                    <a:pos x="T2" y="T3"/>
                  </a:cxn>
                  <a:cxn ang="0">
                    <a:pos x="T4" y="T5"/>
                  </a:cxn>
                  <a:cxn ang="0">
                    <a:pos x="T6" y="T7"/>
                  </a:cxn>
                  <a:cxn ang="0">
                    <a:pos x="T8" y="T9"/>
                  </a:cxn>
                </a:cxnLst>
                <a:rect l="0" t="0" r="r" b="b"/>
                <a:pathLst>
                  <a:path w="50" h="64">
                    <a:moveTo>
                      <a:pt x="25" y="0"/>
                    </a:moveTo>
                    <a:lnTo>
                      <a:pt x="50" y="64"/>
                    </a:lnTo>
                    <a:lnTo>
                      <a:pt x="25" y="64"/>
                    </a:lnTo>
                    <a:lnTo>
                      <a:pt x="0" y="64"/>
                    </a:lnTo>
                    <a:lnTo>
                      <a:pt x="25" y="0"/>
                    </a:lnTo>
                    <a:close/>
                  </a:path>
                </a:pathLst>
              </a:custGeom>
              <a:solidFill>
                <a:srgbClr val="006633"/>
              </a:solidFill>
              <a:ln w="19050" cmpd="sng">
                <a:solidFill>
                  <a:srgbClr val="006600"/>
                </a:solidFill>
                <a:round/>
                <a:headEnd/>
                <a:tailEnd/>
              </a:ln>
            </p:spPr>
            <p:txBody>
              <a:bodyPr/>
              <a:lstStyle/>
              <a:p>
                <a:endParaRPr lang="ja-JP" altLang="en-US"/>
              </a:p>
            </p:txBody>
          </p:sp>
          <p:sp>
            <p:nvSpPr>
              <p:cNvPr id="63" name="Line 207"/>
              <p:cNvSpPr>
                <a:spLocks noChangeShapeType="1"/>
              </p:cNvSpPr>
              <p:nvPr/>
            </p:nvSpPr>
            <p:spPr bwMode="auto">
              <a:xfrm>
                <a:off x="2441" y="1529"/>
                <a:ext cx="1" cy="58"/>
              </a:xfrm>
              <a:prstGeom prst="line">
                <a:avLst/>
              </a:prstGeom>
              <a:noFill/>
              <a:ln w="19050">
                <a:solidFill>
                  <a:srgbClr val="006633"/>
                </a:solidFill>
                <a:round/>
                <a:headEnd/>
                <a:tailEnd/>
              </a:ln>
              <a:extLst>
                <a:ext uri="{909E8E84-426E-40dd-AFC4-6F175D3DCCD1}">
                  <a14:hiddenFill xmlns="" xmlns:a14="http://schemas.microsoft.com/office/drawing/2010/main">
                    <a:noFill/>
                  </a14:hiddenFill>
                </a:ext>
              </a:extLst>
            </p:spPr>
            <p:txBody>
              <a:bodyPr/>
              <a:lstStyle/>
              <a:p>
                <a:endParaRPr lang="ja-JP" altLang="en-US"/>
              </a:p>
            </p:txBody>
          </p:sp>
        </p:grpSp>
        <p:sp>
          <p:nvSpPr>
            <p:cNvPr id="64" name="AutoShape 208"/>
            <p:cNvSpPr>
              <a:spLocks noChangeArrowheads="1"/>
            </p:cNvSpPr>
            <p:nvPr/>
          </p:nvSpPr>
          <p:spPr bwMode="auto">
            <a:xfrm>
              <a:off x="4248106" y="3905772"/>
              <a:ext cx="1081159" cy="1235926"/>
            </a:xfrm>
            <a:prstGeom prst="roundRect">
              <a:avLst>
                <a:gd name="adj" fmla="val 5611"/>
              </a:avLst>
            </a:prstGeom>
            <a:solidFill>
              <a:schemeClr val="bg1"/>
            </a:solidFill>
            <a:ln w="19050">
              <a:solidFill>
                <a:srgbClr val="000000"/>
              </a:solidFill>
              <a:round/>
              <a:headEnd/>
              <a:tailEnd/>
            </a:ln>
          </p:spPr>
          <p:txBody>
            <a:bodyPr/>
            <a:lstStyle/>
            <a:p>
              <a:endParaRPr lang="ja-JP" altLang="en-US"/>
            </a:p>
          </p:txBody>
        </p:sp>
        <p:sp>
          <p:nvSpPr>
            <p:cNvPr id="65" name="AutoShape 209"/>
            <p:cNvSpPr>
              <a:spLocks noChangeArrowheads="1"/>
            </p:cNvSpPr>
            <p:nvPr/>
          </p:nvSpPr>
          <p:spPr bwMode="auto">
            <a:xfrm>
              <a:off x="4248106" y="3905772"/>
              <a:ext cx="1081159" cy="1235926"/>
            </a:xfrm>
            <a:prstGeom prst="roundRect">
              <a:avLst>
                <a:gd name="adj" fmla="val 5611"/>
              </a:avLst>
            </a:prstGeom>
            <a:noFill/>
            <a:ln w="1905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ja-JP" altLang="en-US"/>
            </a:p>
          </p:txBody>
        </p:sp>
        <p:sp>
          <p:nvSpPr>
            <p:cNvPr id="71" name="Rectangle 215"/>
            <p:cNvSpPr>
              <a:spLocks noChangeArrowheads="1"/>
            </p:cNvSpPr>
            <p:nvPr/>
          </p:nvSpPr>
          <p:spPr bwMode="auto">
            <a:xfrm>
              <a:off x="7981777" y="2438398"/>
              <a:ext cx="303767" cy="226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lIns="0" tIns="0" rIns="0" bIns="0">
              <a:spAutoFit/>
            </a:bodyPr>
            <a:lstStyle/>
            <a:p>
              <a:r>
                <a:rPr lang="en-US" altLang="ja-JP" sz="1600" b="1" dirty="0">
                  <a:solidFill>
                    <a:srgbClr val="000000"/>
                  </a:solidFill>
                  <a:ea typeface="ＭＳ ゴシック" charset="0"/>
                  <a:cs typeface="ＭＳ ゴシック" charset="0"/>
                </a:rPr>
                <a:t>Eff.</a:t>
              </a:r>
              <a:endParaRPr lang="en-US" altLang="ja-JP" sz="3200" b="1" dirty="0">
                <a:ea typeface="ＭＳ ゴシック" charset="0"/>
                <a:cs typeface="ＭＳ ゴシック" charset="0"/>
              </a:endParaRPr>
            </a:p>
          </p:txBody>
        </p:sp>
        <p:sp>
          <p:nvSpPr>
            <p:cNvPr id="72" name="Line 216"/>
            <p:cNvSpPr>
              <a:spLocks noChangeShapeType="1"/>
            </p:cNvSpPr>
            <p:nvPr/>
          </p:nvSpPr>
          <p:spPr bwMode="auto">
            <a:xfrm flipV="1">
              <a:off x="4842855" y="3419361"/>
              <a:ext cx="2210" cy="1552093"/>
            </a:xfrm>
            <a:prstGeom prst="line">
              <a:avLst/>
            </a:prstGeom>
            <a:noFill/>
            <a:ln w="1905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ja-JP" altLang="en-US"/>
            </a:p>
          </p:txBody>
        </p:sp>
        <p:sp>
          <p:nvSpPr>
            <p:cNvPr id="73" name="Freeform 217"/>
            <p:cNvSpPr>
              <a:spLocks/>
            </p:cNvSpPr>
            <p:nvPr/>
          </p:nvSpPr>
          <p:spPr bwMode="auto">
            <a:xfrm>
              <a:off x="4776526" y="4308166"/>
              <a:ext cx="134868" cy="156979"/>
            </a:xfrm>
            <a:custGeom>
              <a:avLst/>
              <a:gdLst>
                <a:gd name="T0" fmla="*/ 25 w 51"/>
                <a:gd name="T1" fmla="*/ 0 h 63"/>
                <a:gd name="T2" fmla="*/ 51 w 51"/>
                <a:gd name="T3" fmla="*/ 63 h 63"/>
                <a:gd name="T4" fmla="*/ 25 w 51"/>
                <a:gd name="T5" fmla="*/ 63 h 63"/>
                <a:gd name="T6" fmla="*/ 0 w 51"/>
                <a:gd name="T7" fmla="*/ 63 h 63"/>
                <a:gd name="T8" fmla="*/ 25 w 51"/>
                <a:gd name="T9" fmla="*/ 0 h 63"/>
              </a:gdLst>
              <a:ahLst/>
              <a:cxnLst>
                <a:cxn ang="0">
                  <a:pos x="T0" y="T1"/>
                </a:cxn>
                <a:cxn ang="0">
                  <a:pos x="T2" y="T3"/>
                </a:cxn>
                <a:cxn ang="0">
                  <a:pos x="T4" y="T5"/>
                </a:cxn>
                <a:cxn ang="0">
                  <a:pos x="T6" y="T7"/>
                </a:cxn>
                <a:cxn ang="0">
                  <a:pos x="T8" y="T9"/>
                </a:cxn>
              </a:cxnLst>
              <a:rect l="0" t="0" r="r" b="b"/>
              <a:pathLst>
                <a:path w="51" h="63">
                  <a:moveTo>
                    <a:pt x="25" y="0"/>
                  </a:moveTo>
                  <a:lnTo>
                    <a:pt x="51" y="63"/>
                  </a:lnTo>
                  <a:lnTo>
                    <a:pt x="25" y="63"/>
                  </a:lnTo>
                  <a:lnTo>
                    <a:pt x="0" y="63"/>
                  </a:lnTo>
                  <a:lnTo>
                    <a:pt x="25" y="0"/>
                  </a:lnTo>
                  <a:close/>
                </a:path>
              </a:pathLst>
            </a:custGeom>
            <a:solidFill>
              <a:srgbClr val="FF0000"/>
            </a:solidFill>
            <a:ln w="19050" cmpd="sng">
              <a:solidFill>
                <a:srgbClr val="FF0000"/>
              </a:solidFill>
              <a:round/>
              <a:headEnd/>
              <a:tailEnd/>
            </a:ln>
          </p:spPr>
          <p:txBody>
            <a:bodyPr/>
            <a:lstStyle/>
            <a:p>
              <a:endParaRPr lang="ja-JP" altLang="en-US"/>
            </a:p>
          </p:txBody>
        </p:sp>
        <p:sp>
          <p:nvSpPr>
            <p:cNvPr id="74" name="Line 218"/>
            <p:cNvSpPr>
              <a:spLocks noChangeShapeType="1"/>
            </p:cNvSpPr>
            <p:nvPr/>
          </p:nvSpPr>
          <p:spPr bwMode="auto">
            <a:xfrm flipV="1">
              <a:off x="4842855" y="4465145"/>
              <a:ext cx="2210" cy="307323"/>
            </a:xfrm>
            <a:prstGeom prst="line">
              <a:avLst/>
            </a:prstGeom>
            <a:noFill/>
            <a:ln w="19050">
              <a:solidFill>
                <a:srgbClr val="FF0000"/>
              </a:solidFill>
              <a:round/>
              <a:headEnd/>
              <a:tailEnd/>
            </a:ln>
            <a:extLst>
              <a:ext uri="{909E8E84-426E-40dd-AFC4-6F175D3DCCD1}">
                <a14:hiddenFill xmlns="" xmlns:a14="http://schemas.microsoft.com/office/drawing/2010/main">
                  <a:noFill/>
                </a14:hiddenFill>
              </a:ext>
            </a:extLst>
          </p:spPr>
          <p:txBody>
            <a:bodyPr/>
            <a:lstStyle/>
            <a:p>
              <a:endParaRPr lang="ja-JP" altLang="en-US"/>
            </a:p>
          </p:txBody>
        </p:sp>
        <p:sp>
          <p:nvSpPr>
            <p:cNvPr id="75" name="Oval 219"/>
            <p:cNvSpPr>
              <a:spLocks noChangeArrowheads="1"/>
            </p:cNvSpPr>
            <p:nvPr/>
          </p:nvSpPr>
          <p:spPr bwMode="auto">
            <a:xfrm>
              <a:off x="4621759" y="5068736"/>
              <a:ext cx="276369" cy="53063"/>
            </a:xfrm>
            <a:prstGeom prst="ellipse">
              <a:avLst/>
            </a:prstGeom>
            <a:solidFill>
              <a:srgbClr val="FFFFFF"/>
            </a:solidFill>
            <a:ln w="19050">
              <a:solidFill>
                <a:srgbClr val="000000"/>
              </a:solidFill>
              <a:round/>
              <a:headEnd/>
              <a:tailEnd/>
            </a:ln>
          </p:spPr>
          <p:txBody>
            <a:bodyPr/>
            <a:lstStyle/>
            <a:p>
              <a:endParaRPr lang="ja-JP" altLang="en-US"/>
            </a:p>
          </p:txBody>
        </p:sp>
        <p:sp>
          <p:nvSpPr>
            <p:cNvPr id="76" name="Oval 220"/>
            <p:cNvSpPr>
              <a:spLocks noChangeArrowheads="1"/>
            </p:cNvSpPr>
            <p:nvPr/>
          </p:nvSpPr>
          <p:spPr bwMode="auto">
            <a:xfrm>
              <a:off x="4621759" y="5068736"/>
              <a:ext cx="276369" cy="53063"/>
            </a:xfrm>
            <a:prstGeom prst="ellipse">
              <a:avLst/>
            </a:prstGeom>
            <a:noFill/>
            <a:ln w="1905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ja-JP" altLang="en-US"/>
            </a:p>
          </p:txBody>
        </p:sp>
        <p:sp>
          <p:nvSpPr>
            <p:cNvPr id="77" name="Line 221"/>
            <p:cNvSpPr>
              <a:spLocks noChangeShapeType="1"/>
            </p:cNvSpPr>
            <p:nvPr/>
          </p:nvSpPr>
          <p:spPr bwMode="auto">
            <a:xfrm>
              <a:off x="7487161" y="4339120"/>
              <a:ext cx="680975" cy="2212"/>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ja-JP" altLang="en-US"/>
            </a:p>
          </p:txBody>
        </p:sp>
        <p:sp>
          <p:nvSpPr>
            <p:cNvPr id="78" name="Rectangle 222"/>
            <p:cNvSpPr>
              <a:spLocks noChangeArrowheads="1"/>
            </p:cNvSpPr>
            <p:nvPr/>
          </p:nvSpPr>
          <p:spPr bwMode="auto">
            <a:xfrm>
              <a:off x="7385457" y="4308166"/>
              <a:ext cx="243205" cy="64118"/>
            </a:xfrm>
            <a:prstGeom prst="rect">
              <a:avLst/>
            </a:prstGeom>
            <a:solidFill>
              <a:srgbClr val="66FFFF"/>
            </a:solidFill>
            <a:ln w="19050">
              <a:solidFill>
                <a:srgbClr val="000000"/>
              </a:solidFill>
              <a:miter lim="800000"/>
              <a:headEnd/>
              <a:tailEnd/>
            </a:ln>
          </p:spPr>
          <p:txBody>
            <a:bodyPr/>
            <a:lstStyle/>
            <a:p>
              <a:endParaRPr lang="ja-JP" altLang="en-US"/>
            </a:p>
          </p:txBody>
        </p:sp>
        <p:sp>
          <p:nvSpPr>
            <p:cNvPr id="79" name="Line 223"/>
            <p:cNvSpPr>
              <a:spLocks noChangeShapeType="1"/>
            </p:cNvSpPr>
            <p:nvPr/>
          </p:nvSpPr>
          <p:spPr bwMode="auto">
            <a:xfrm flipV="1">
              <a:off x="7931562" y="3187211"/>
              <a:ext cx="2212" cy="1140854"/>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ja-JP" altLang="en-US"/>
            </a:p>
          </p:txBody>
        </p:sp>
        <p:sp>
          <p:nvSpPr>
            <p:cNvPr id="80" name="Rectangle 224"/>
            <p:cNvSpPr>
              <a:spLocks noChangeArrowheads="1"/>
            </p:cNvSpPr>
            <p:nvPr/>
          </p:nvSpPr>
          <p:spPr bwMode="auto">
            <a:xfrm>
              <a:off x="7728154" y="3989788"/>
              <a:ext cx="749515" cy="486411"/>
            </a:xfrm>
            <a:prstGeom prst="rect">
              <a:avLst/>
            </a:prstGeom>
            <a:solidFill>
              <a:srgbClr val="E6FFCC"/>
            </a:solidFill>
            <a:ln w="19050">
              <a:solidFill>
                <a:srgbClr val="000000"/>
              </a:solidFill>
              <a:miter lim="800000"/>
              <a:headEnd/>
              <a:tailEnd/>
            </a:ln>
          </p:spPr>
          <p:txBody>
            <a:bodyPr/>
            <a:lstStyle/>
            <a:p>
              <a:endParaRPr lang="ja-JP" altLang="en-US"/>
            </a:p>
          </p:txBody>
        </p:sp>
        <p:sp>
          <p:nvSpPr>
            <p:cNvPr id="81" name="Rectangle 225"/>
            <p:cNvSpPr>
              <a:spLocks noChangeArrowheads="1"/>
            </p:cNvSpPr>
            <p:nvPr/>
          </p:nvSpPr>
          <p:spPr bwMode="auto">
            <a:xfrm>
              <a:off x="7728154" y="3989788"/>
              <a:ext cx="749515" cy="486411"/>
            </a:xfrm>
            <a:prstGeom prst="rect">
              <a:avLst/>
            </a:prstGeom>
            <a:noFill/>
            <a:ln w="1905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endParaRPr lang="ja-JP" altLang="en-US"/>
            </a:p>
          </p:txBody>
        </p:sp>
        <p:sp>
          <p:nvSpPr>
            <p:cNvPr id="82" name="Rectangle 226"/>
            <p:cNvSpPr>
              <a:spLocks noChangeArrowheads="1"/>
            </p:cNvSpPr>
            <p:nvPr/>
          </p:nvSpPr>
          <p:spPr bwMode="auto">
            <a:xfrm>
              <a:off x="7855476" y="4019820"/>
              <a:ext cx="459656" cy="3960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lIns="0" tIns="0" rIns="0" bIns="0">
              <a:spAutoFit/>
            </a:bodyPr>
            <a:lstStyle/>
            <a:p>
              <a:r>
                <a:rPr lang="en-US" altLang="ja-JP" sz="1400" b="1" dirty="0" smtClean="0">
                  <a:solidFill>
                    <a:srgbClr val="000000"/>
                  </a:solidFill>
                  <a:ea typeface="ＭＳ ゴシック" charset="0"/>
                  <a:cs typeface="ＭＳ ゴシック" charset="0"/>
                </a:rPr>
                <a:t>Water</a:t>
              </a:r>
            </a:p>
            <a:p>
              <a:r>
                <a:rPr lang="en-US" altLang="ja-JP" sz="1400" b="1" dirty="0" smtClean="0">
                  <a:solidFill>
                    <a:srgbClr val="000000"/>
                  </a:solidFill>
                  <a:ea typeface="ＭＳ ゴシック" charset="0"/>
                  <a:cs typeface="ＭＳ ゴシック" charset="0"/>
                </a:rPr>
                <a:t>bath</a:t>
              </a:r>
              <a:endParaRPr lang="en-US" altLang="ja-JP" sz="2800" b="1" dirty="0">
                <a:ea typeface="ＭＳ ゴシック" charset="0"/>
                <a:cs typeface="ＭＳ ゴシック" charset="0"/>
              </a:endParaRPr>
            </a:p>
          </p:txBody>
        </p:sp>
        <p:sp>
          <p:nvSpPr>
            <p:cNvPr id="85" name="Rectangle 229"/>
            <p:cNvSpPr>
              <a:spLocks noChangeArrowheads="1"/>
            </p:cNvSpPr>
            <p:nvPr/>
          </p:nvSpPr>
          <p:spPr bwMode="auto">
            <a:xfrm>
              <a:off x="4332104" y="5212808"/>
              <a:ext cx="806976" cy="226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lIns="0" tIns="0" rIns="0" bIns="0">
              <a:spAutoFit/>
            </a:bodyPr>
            <a:lstStyle/>
            <a:p>
              <a:r>
                <a:rPr lang="en-US" altLang="ja-JP" sz="1600" b="1" dirty="0" err="1" smtClean="0">
                  <a:ea typeface="ＭＳ ゴシック" charset="0"/>
                  <a:cs typeface="ＭＳ ゴシック" charset="0"/>
                </a:rPr>
                <a:t>Resovoir</a:t>
              </a:r>
              <a:endParaRPr lang="en-US" altLang="ja-JP" sz="1600" b="1" dirty="0">
                <a:ea typeface="ＭＳ ゴシック" charset="0"/>
                <a:cs typeface="ＭＳ ゴシック" charset="0"/>
              </a:endParaRPr>
            </a:p>
          </p:txBody>
        </p:sp>
        <p:sp>
          <p:nvSpPr>
            <p:cNvPr id="86" name="Arc 231"/>
            <p:cNvSpPr>
              <a:spLocks/>
            </p:cNvSpPr>
            <p:nvPr/>
          </p:nvSpPr>
          <p:spPr bwMode="auto">
            <a:xfrm flipH="1">
              <a:off x="6742067" y="4427558"/>
              <a:ext cx="243205" cy="313956"/>
            </a:xfrm>
            <a:custGeom>
              <a:avLst/>
              <a:gdLst>
                <a:gd name="G0" fmla="+- 21600 0 0"/>
                <a:gd name="G1" fmla="+- 21600 0 0"/>
                <a:gd name="G2" fmla="+- 21600 0 0"/>
                <a:gd name="T0" fmla="*/ 0 w 21600"/>
                <a:gd name="T1" fmla="*/ 21600 h 21600"/>
                <a:gd name="T2" fmla="*/ 21600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1" y="21599"/>
                  </a:moveTo>
                  <a:cubicBezTo>
                    <a:pt x="-1" y="9670"/>
                    <a:pt x="9670" y="-1"/>
                    <a:pt x="21600" y="-1"/>
                  </a:cubicBezTo>
                </a:path>
                <a:path w="21600" h="21600" stroke="0" extrusionOk="0">
                  <a:moveTo>
                    <a:pt x="-1" y="21599"/>
                  </a:moveTo>
                  <a:cubicBezTo>
                    <a:pt x="-1" y="9670"/>
                    <a:pt x="9670" y="-1"/>
                    <a:pt x="21600" y="-1"/>
                  </a:cubicBezTo>
                  <a:lnTo>
                    <a:pt x="21600" y="21600"/>
                  </a:lnTo>
                  <a:close/>
                </a:path>
              </a:pathLst>
            </a:custGeom>
            <a:solidFill>
              <a:srgbClr val="FFFFFF"/>
            </a:solidFill>
            <a:ln w="19050">
              <a:solidFill>
                <a:srgbClr val="000000"/>
              </a:solidFill>
              <a:round/>
              <a:headEnd/>
              <a:tailEnd/>
            </a:ln>
          </p:spPr>
          <p:txBody>
            <a:bodyPr/>
            <a:lstStyle/>
            <a:p>
              <a:endParaRPr lang="ja-JP" altLang="en-US"/>
            </a:p>
          </p:txBody>
        </p:sp>
        <p:sp>
          <p:nvSpPr>
            <p:cNvPr id="87" name="Line 232"/>
            <p:cNvSpPr>
              <a:spLocks noChangeShapeType="1"/>
            </p:cNvSpPr>
            <p:nvPr/>
          </p:nvSpPr>
          <p:spPr bwMode="auto">
            <a:xfrm>
              <a:off x="7440730" y="3187211"/>
              <a:ext cx="497466" cy="2210"/>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ja-JP" altLang="en-US"/>
            </a:p>
          </p:txBody>
        </p:sp>
        <p:sp>
          <p:nvSpPr>
            <p:cNvPr id="88" name="AutoShape 233"/>
            <p:cNvSpPr>
              <a:spLocks noChangeArrowheads="1"/>
            </p:cNvSpPr>
            <p:nvPr/>
          </p:nvSpPr>
          <p:spPr bwMode="auto">
            <a:xfrm>
              <a:off x="6624887" y="2559299"/>
              <a:ext cx="824687" cy="439980"/>
            </a:xfrm>
            <a:prstGeom prst="roundRect">
              <a:avLst>
                <a:gd name="adj" fmla="val 11222"/>
              </a:avLst>
            </a:prstGeom>
            <a:solidFill>
              <a:srgbClr val="DDDDDD"/>
            </a:solidFill>
            <a:ln w="19050">
              <a:solidFill>
                <a:srgbClr val="000000"/>
              </a:solidFill>
              <a:round/>
              <a:headEnd/>
              <a:tailEnd/>
            </a:ln>
          </p:spPr>
          <p:txBody>
            <a:bodyPr/>
            <a:lstStyle/>
            <a:p>
              <a:endParaRPr lang="ja-JP" altLang="en-US"/>
            </a:p>
          </p:txBody>
        </p:sp>
        <p:sp>
          <p:nvSpPr>
            <p:cNvPr id="89" name="Rectangle 234"/>
            <p:cNvSpPr>
              <a:spLocks noChangeArrowheads="1"/>
            </p:cNvSpPr>
            <p:nvPr/>
          </p:nvSpPr>
          <p:spPr bwMode="auto">
            <a:xfrm>
              <a:off x="7385457" y="3169523"/>
              <a:ext cx="243205" cy="84016"/>
            </a:xfrm>
            <a:prstGeom prst="rect">
              <a:avLst/>
            </a:prstGeom>
            <a:solidFill>
              <a:srgbClr val="66FFFF"/>
            </a:solidFill>
            <a:ln w="19050">
              <a:solidFill>
                <a:srgbClr val="000000"/>
              </a:solidFill>
              <a:miter lim="800000"/>
              <a:headEnd/>
              <a:tailEnd/>
            </a:ln>
          </p:spPr>
          <p:txBody>
            <a:bodyPr/>
            <a:lstStyle/>
            <a:p>
              <a:endParaRPr lang="ja-JP" altLang="en-US"/>
            </a:p>
          </p:txBody>
        </p:sp>
        <p:sp>
          <p:nvSpPr>
            <p:cNvPr id="90" name="Rectangle 235"/>
            <p:cNvSpPr>
              <a:spLocks noChangeArrowheads="1"/>
            </p:cNvSpPr>
            <p:nvPr/>
          </p:nvSpPr>
          <p:spPr bwMode="auto">
            <a:xfrm rot="16200000">
              <a:off x="6951002" y="2410060"/>
              <a:ext cx="148135" cy="150345"/>
            </a:xfrm>
            <a:prstGeom prst="rect">
              <a:avLst/>
            </a:prstGeom>
            <a:solidFill>
              <a:srgbClr val="FFFFFF"/>
            </a:solidFill>
            <a:ln w="1905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91" name="Line 236"/>
            <p:cNvSpPr>
              <a:spLocks noChangeShapeType="1"/>
            </p:cNvSpPr>
            <p:nvPr/>
          </p:nvSpPr>
          <p:spPr bwMode="auto">
            <a:xfrm>
              <a:off x="7109086" y="2559299"/>
              <a:ext cx="232151" cy="154767"/>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ja-JP" altLang="en-US"/>
            </a:p>
          </p:txBody>
        </p:sp>
        <p:sp>
          <p:nvSpPr>
            <p:cNvPr id="92" name="Line 237"/>
            <p:cNvSpPr>
              <a:spLocks noChangeShapeType="1"/>
            </p:cNvSpPr>
            <p:nvPr/>
          </p:nvSpPr>
          <p:spPr bwMode="auto">
            <a:xfrm flipH="1">
              <a:off x="6731013" y="2561509"/>
              <a:ext cx="218884" cy="152557"/>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ja-JP" altLang="en-US"/>
            </a:p>
          </p:txBody>
        </p:sp>
        <p:cxnSp>
          <p:nvCxnSpPr>
            <p:cNvPr id="8" name="直線矢印コネクタ 7"/>
            <p:cNvCxnSpPr/>
            <p:nvPr/>
          </p:nvCxnSpPr>
          <p:spPr>
            <a:xfrm flipH="1" flipV="1">
              <a:off x="7135618" y="4341332"/>
              <a:ext cx="468723" cy="54831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2" name="Rectangle 229"/>
            <p:cNvSpPr>
              <a:spLocks noChangeArrowheads="1"/>
            </p:cNvSpPr>
            <p:nvPr/>
          </p:nvSpPr>
          <p:spPr bwMode="auto">
            <a:xfrm>
              <a:off x="7411105" y="4933926"/>
              <a:ext cx="1488081" cy="226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lIns="0" tIns="0" rIns="0" bIns="0">
              <a:spAutoFit/>
            </a:bodyPr>
            <a:lstStyle/>
            <a:p>
              <a:r>
                <a:rPr lang="en-US" altLang="ja-JP" sz="1600" b="1" dirty="0" smtClean="0">
                  <a:ea typeface="ＭＳ ゴシック" charset="0"/>
                  <a:cs typeface="ＭＳ ゴシック" charset="0"/>
                </a:rPr>
                <a:t>Marine sediment</a:t>
              </a:r>
              <a:endParaRPr lang="en-US" altLang="ja-JP" sz="1600" b="1" dirty="0">
                <a:ea typeface="ＭＳ ゴシック" charset="0"/>
                <a:cs typeface="ＭＳ ゴシック" charset="0"/>
              </a:endParaRPr>
            </a:p>
          </p:txBody>
        </p:sp>
      </p:grpSp>
      <p:pic>
        <p:nvPicPr>
          <p:cNvPr id="2" name="図 1" descr="DSCN0039-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035" y="1504029"/>
            <a:ext cx="2444078" cy="2051841"/>
          </a:xfrm>
          <a:prstGeom prst="rect">
            <a:avLst/>
          </a:prstGeom>
          <a:ln>
            <a:noFill/>
          </a:ln>
          <a:effectLst>
            <a:softEdge rad="112500"/>
          </a:effectLst>
        </p:spPr>
      </p:pic>
      <p:sp>
        <p:nvSpPr>
          <p:cNvPr id="83" name="Rectangle 229"/>
          <p:cNvSpPr>
            <a:spLocks noChangeArrowheads="1"/>
          </p:cNvSpPr>
          <p:nvPr/>
        </p:nvSpPr>
        <p:spPr bwMode="auto">
          <a:xfrm>
            <a:off x="535132" y="3541968"/>
            <a:ext cx="2206358"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lIns="0" tIns="0" rIns="0" bIns="0">
            <a:spAutoFit/>
          </a:bodyPr>
          <a:lstStyle/>
          <a:p>
            <a:r>
              <a:rPr lang="en-US" altLang="ja-JP" sz="1200" b="1" dirty="0" smtClean="0">
                <a:ea typeface="ＭＳ ゴシック" charset="0"/>
                <a:cs typeface="ＭＳ ゴシック" charset="0"/>
              </a:rPr>
              <a:t>Fixed bed by marine sediment</a:t>
            </a:r>
            <a:endParaRPr lang="en-US" altLang="ja-JP" sz="1200" b="1" dirty="0">
              <a:ea typeface="ＭＳ ゴシック" charset="0"/>
              <a:cs typeface="ＭＳ ゴシック" charset="0"/>
            </a:endParaRPr>
          </a:p>
        </p:txBody>
      </p:sp>
      <p:graphicFrame>
        <p:nvGraphicFramePr>
          <p:cNvPr id="84" name="Object 248"/>
          <p:cNvGraphicFramePr>
            <a:graphicFrameLocks noChangeAspect="1"/>
          </p:cNvGraphicFramePr>
          <p:nvPr>
            <p:extLst>
              <p:ext uri="{D42A27DB-BD31-4B8C-83A1-F6EECF244321}">
                <p14:modId xmlns:p14="http://schemas.microsoft.com/office/powerpoint/2010/main" val="163848254"/>
              </p:ext>
            </p:extLst>
          </p:nvPr>
        </p:nvGraphicFramePr>
        <p:xfrm>
          <a:off x="5039732" y="1055100"/>
          <a:ext cx="3981648" cy="3259583"/>
        </p:xfrm>
        <a:graphic>
          <a:graphicData uri="http://schemas.openxmlformats.org/drawingml/2006/chart">
            <c:chart xmlns:c="http://schemas.openxmlformats.org/drawingml/2006/chart" xmlns:r="http://schemas.openxmlformats.org/officeDocument/2006/relationships" r:id="rId3"/>
          </a:graphicData>
        </a:graphic>
      </p:graphicFrame>
      <p:sp>
        <p:nvSpPr>
          <p:cNvPr id="93" name="Line 250"/>
          <p:cNvSpPr>
            <a:spLocks noChangeShapeType="1"/>
          </p:cNvSpPr>
          <p:nvPr/>
        </p:nvSpPr>
        <p:spPr bwMode="auto">
          <a:xfrm>
            <a:off x="7921452" y="1386893"/>
            <a:ext cx="0" cy="2240538"/>
          </a:xfrm>
          <a:prstGeom prst="line">
            <a:avLst/>
          </a:prstGeom>
          <a:noFill/>
          <a:ln w="12700" cmpd="sng">
            <a:solidFill>
              <a:schemeClr val="tx1">
                <a:lumMod val="60000"/>
                <a:lumOff val="4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ja-JP" altLang="en-US"/>
          </a:p>
        </p:txBody>
      </p:sp>
      <p:sp>
        <p:nvSpPr>
          <p:cNvPr id="94" name="Line 253"/>
          <p:cNvSpPr>
            <a:spLocks noChangeShapeType="1"/>
          </p:cNvSpPr>
          <p:nvPr/>
        </p:nvSpPr>
        <p:spPr bwMode="auto">
          <a:xfrm>
            <a:off x="6086856" y="1386893"/>
            <a:ext cx="1833008" cy="0"/>
          </a:xfrm>
          <a:prstGeom prst="line">
            <a:avLst/>
          </a:prstGeom>
          <a:noFill/>
          <a:ln w="12700" cmpd="sng">
            <a:solidFill>
              <a:schemeClr val="tx1">
                <a:lumMod val="60000"/>
                <a:lumOff val="40000"/>
              </a:schemeClr>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ja-JP" altLang="en-US"/>
          </a:p>
        </p:txBody>
      </p:sp>
      <p:sp>
        <p:nvSpPr>
          <p:cNvPr id="95" name="Rectangle 254"/>
          <p:cNvSpPr>
            <a:spLocks noChangeArrowheads="1"/>
          </p:cNvSpPr>
          <p:nvPr/>
        </p:nvSpPr>
        <p:spPr bwMode="auto">
          <a:xfrm>
            <a:off x="5265524" y="4329878"/>
            <a:ext cx="3755856" cy="707886"/>
          </a:xfrm>
          <a:prstGeom prst="rect">
            <a:avLst/>
          </a:prstGeom>
          <a:solidFill>
            <a:srgbClr val="CCFF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tLang="ja-JP" sz="1200" dirty="0" smtClean="0">
                <a:ea typeface="ＭＳ ゴシック" charset="0"/>
                <a:cs typeface="ＭＳ ゴシック" charset="0"/>
              </a:rPr>
              <a:t>Max. methane production rate</a:t>
            </a:r>
            <a:r>
              <a:rPr lang="ja-JP" altLang="en-US" sz="1200" dirty="0" smtClean="0">
                <a:ea typeface="ＭＳ ゴシック" charset="0"/>
                <a:cs typeface="ＭＳ ゴシック" charset="0"/>
              </a:rPr>
              <a:t>：</a:t>
            </a:r>
            <a:endParaRPr lang="en-US" altLang="ja-JP" sz="1200" dirty="0" smtClean="0">
              <a:ea typeface="ＭＳ ゴシック" charset="0"/>
              <a:cs typeface="ＭＳ ゴシック" charset="0"/>
            </a:endParaRPr>
          </a:p>
          <a:p>
            <a:r>
              <a:rPr lang="en-US" altLang="ja-JP" sz="1200" dirty="0" smtClean="0">
                <a:solidFill>
                  <a:srgbClr val="FF0000"/>
                </a:solidFill>
                <a:ea typeface="ＭＳ ゴシック" charset="0"/>
                <a:cs typeface="ＭＳ ゴシック" charset="0"/>
              </a:rPr>
              <a:t>760mol/</a:t>
            </a:r>
            <a:r>
              <a:rPr lang="en-US" altLang="ja-JP" sz="1600" dirty="0" smtClean="0">
                <a:solidFill>
                  <a:srgbClr val="FF0000"/>
                </a:solidFill>
                <a:ea typeface="ＭＳ ゴシック" charset="0"/>
                <a:cs typeface="ＭＳ ゴシック" charset="0"/>
              </a:rPr>
              <a:t>m</a:t>
            </a:r>
            <a:r>
              <a:rPr lang="en-US" altLang="ja-JP" sz="1600" baseline="30000" dirty="0" smtClean="0">
                <a:solidFill>
                  <a:srgbClr val="FF0000"/>
                </a:solidFill>
                <a:ea typeface="ＭＳ ゴシック" charset="0"/>
                <a:cs typeface="ＭＳ ゴシック" charset="0"/>
              </a:rPr>
              <a:t>3</a:t>
            </a:r>
            <a:r>
              <a:rPr lang="en-US" altLang="ja-JP" sz="1200" dirty="0" smtClean="0">
                <a:solidFill>
                  <a:srgbClr val="FF0000"/>
                </a:solidFill>
                <a:ea typeface="ＭＳ ゴシック" charset="0"/>
                <a:cs typeface="ＭＳ ゴシック" charset="0"/>
              </a:rPr>
              <a:t>/d = </a:t>
            </a:r>
            <a:r>
              <a:rPr lang="en-US" altLang="ja-JP" sz="1600" dirty="0" smtClean="0">
                <a:solidFill>
                  <a:srgbClr val="FF0000"/>
                </a:solidFill>
                <a:ea typeface="ＭＳ ゴシック" charset="0"/>
                <a:cs typeface="ＭＳ ゴシック" charset="0"/>
              </a:rPr>
              <a:t>12.2 kg/m</a:t>
            </a:r>
            <a:r>
              <a:rPr lang="en-US" altLang="ja-JP" sz="1600" baseline="30000" dirty="0" smtClean="0">
                <a:solidFill>
                  <a:srgbClr val="FF0000"/>
                </a:solidFill>
                <a:ea typeface="ＭＳ ゴシック" charset="0"/>
                <a:cs typeface="ＭＳ ゴシック" charset="0"/>
              </a:rPr>
              <a:t>3</a:t>
            </a:r>
            <a:r>
              <a:rPr lang="en-US" altLang="ja-JP" sz="1600" dirty="0" smtClean="0">
                <a:solidFill>
                  <a:srgbClr val="FF0000"/>
                </a:solidFill>
                <a:ea typeface="ＭＳ ゴシック" charset="0"/>
                <a:cs typeface="ＭＳ ゴシック" charset="0"/>
              </a:rPr>
              <a:t>/d = 619MJ/</a:t>
            </a:r>
            <a:r>
              <a:rPr lang="en-US" altLang="ja-JP" sz="1600" dirty="0">
                <a:solidFill>
                  <a:srgbClr val="FF0000"/>
                </a:solidFill>
                <a:ea typeface="ＭＳ ゴシック" charset="0"/>
                <a:cs typeface="ＭＳ ゴシック" charset="0"/>
              </a:rPr>
              <a:t>m</a:t>
            </a:r>
            <a:r>
              <a:rPr lang="en-US" altLang="ja-JP" sz="1600" baseline="30000" dirty="0">
                <a:solidFill>
                  <a:srgbClr val="FF0000"/>
                </a:solidFill>
                <a:ea typeface="ＭＳ ゴシック" charset="0"/>
                <a:cs typeface="ＭＳ ゴシック" charset="0"/>
              </a:rPr>
              <a:t>3</a:t>
            </a:r>
            <a:r>
              <a:rPr lang="en-US" altLang="ja-JP" sz="1600" dirty="0">
                <a:solidFill>
                  <a:srgbClr val="FF0000"/>
                </a:solidFill>
                <a:ea typeface="ＭＳ ゴシック" charset="0"/>
                <a:cs typeface="ＭＳ ゴシック" charset="0"/>
              </a:rPr>
              <a:t>/</a:t>
            </a:r>
            <a:r>
              <a:rPr lang="en-US" altLang="ja-JP" sz="1600" dirty="0" smtClean="0">
                <a:solidFill>
                  <a:srgbClr val="FF0000"/>
                </a:solidFill>
                <a:ea typeface="ＭＳ ゴシック" charset="0"/>
                <a:cs typeface="ＭＳ ゴシック" charset="0"/>
              </a:rPr>
              <a:t>d</a:t>
            </a:r>
          </a:p>
          <a:p>
            <a:r>
              <a:rPr lang="en-US" altLang="ja-JP" sz="1200" dirty="0" smtClean="0">
                <a:solidFill>
                  <a:srgbClr val="FF0000"/>
                </a:solidFill>
                <a:ea typeface="ＭＳ ゴシック" charset="0"/>
                <a:cs typeface="ＭＳ ゴシック" charset="0"/>
              </a:rPr>
              <a:t>=18L-oil eq./m</a:t>
            </a:r>
            <a:r>
              <a:rPr lang="en-US" altLang="ja-JP" sz="1200" baseline="30000" dirty="0" smtClean="0">
                <a:solidFill>
                  <a:srgbClr val="FF0000"/>
                </a:solidFill>
                <a:ea typeface="ＭＳ ゴシック" charset="0"/>
                <a:cs typeface="ＭＳ ゴシック" charset="0"/>
              </a:rPr>
              <a:t>3</a:t>
            </a:r>
            <a:r>
              <a:rPr lang="en-US" altLang="ja-JP" sz="1200" dirty="0" smtClean="0">
                <a:solidFill>
                  <a:srgbClr val="FF0000"/>
                </a:solidFill>
                <a:ea typeface="ＭＳ ゴシック" charset="0"/>
                <a:cs typeface="ＭＳ ゴシック" charset="0"/>
              </a:rPr>
              <a:t>/d = 0.64 kg</a:t>
            </a:r>
            <a:r>
              <a:rPr lang="en-US" altLang="ja-JP" sz="1200" dirty="0">
                <a:solidFill>
                  <a:srgbClr val="FF0000"/>
                </a:solidFill>
                <a:ea typeface="ＭＳ ゴシック" charset="0"/>
                <a:cs typeface="ＭＳ ゴシック" charset="0"/>
              </a:rPr>
              <a:t>--oil eq./</a:t>
            </a:r>
            <a:r>
              <a:rPr lang="en-US" altLang="ja-JP" sz="1200" dirty="0" smtClean="0">
                <a:solidFill>
                  <a:srgbClr val="FF0000"/>
                </a:solidFill>
                <a:ea typeface="ＭＳ ゴシック" charset="0"/>
                <a:cs typeface="ＭＳ ゴシック" charset="0"/>
              </a:rPr>
              <a:t>m</a:t>
            </a:r>
            <a:r>
              <a:rPr lang="en-US" altLang="ja-JP" sz="1200" baseline="30000" dirty="0" smtClean="0">
                <a:solidFill>
                  <a:srgbClr val="FF0000"/>
                </a:solidFill>
                <a:ea typeface="ＭＳ ゴシック" charset="0"/>
                <a:cs typeface="ＭＳ ゴシック" charset="0"/>
              </a:rPr>
              <a:t>3</a:t>
            </a:r>
            <a:r>
              <a:rPr lang="en-US" altLang="ja-JP" sz="1200" dirty="0" smtClean="0">
                <a:solidFill>
                  <a:srgbClr val="FF0000"/>
                </a:solidFill>
                <a:ea typeface="ＭＳ ゴシック" charset="0"/>
                <a:cs typeface="ＭＳ ゴシック" charset="0"/>
              </a:rPr>
              <a:t>/h</a:t>
            </a:r>
            <a:endParaRPr lang="en-US" altLang="ja-JP" sz="1200" dirty="0">
              <a:solidFill>
                <a:srgbClr val="FF0000"/>
              </a:solidFill>
              <a:ea typeface="ＭＳ ゴシック" charset="0"/>
              <a:cs typeface="ＭＳ ゴシック" charset="0"/>
            </a:endParaRPr>
          </a:p>
        </p:txBody>
      </p:sp>
      <p:sp>
        <p:nvSpPr>
          <p:cNvPr id="97" name="Rectangle 98"/>
          <p:cNvSpPr>
            <a:spLocks noChangeArrowheads="1"/>
          </p:cNvSpPr>
          <p:nvPr/>
        </p:nvSpPr>
        <p:spPr bwMode="auto">
          <a:xfrm>
            <a:off x="5620620" y="5181626"/>
            <a:ext cx="3233040" cy="1692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p>
            <a:r>
              <a:rPr lang="en-US" altLang="ja-JP" sz="1100" dirty="0" smtClean="0"/>
              <a:t>Kita </a:t>
            </a:r>
            <a:r>
              <a:rPr lang="en-US" altLang="ja-JP" sz="1100" i="1" dirty="0" smtClean="0"/>
              <a:t>et al.,</a:t>
            </a:r>
            <a:r>
              <a:rPr lang="en-US" altLang="ja-JP" sz="1100" dirty="0"/>
              <a:t> </a:t>
            </a:r>
            <a:r>
              <a:rPr lang="en-US" altLang="ja-JP" sz="1100" dirty="0" smtClean="0"/>
              <a:t>J. </a:t>
            </a:r>
            <a:r>
              <a:rPr lang="en-US" altLang="ja-JP" sz="1100" dirty="0" err="1"/>
              <a:t>Jpn</a:t>
            </a:r>
            <a:r>
              <a:rPr lang="en-US" altLang="ja-JP" sz="1100" dirty="0" smtClean="0"/>
              <a:t>. Petrol. Inst., </a:t>
            </a:r>
            <a:r>
              <a:rPr lang="en-US" altLang="ja-JP" sz="1100" b="1" dirty="0" smtClean="0"/>
              <a:t>59 </a:t>
            </a:r>
            <a:r>
              <a:rPr lang="en-US" altLang="ja-JP" sz="1100" dirty="0" smtClean="0"/>
              <a:t>(</a:t>
            </a:r>
            <a:r>
              <a:rPr lang="en-US" altLang="ja-JP" sz="1100" dirty="0"/>
              <a:t>1), 9-15 (2016</a:t>
            </a:r>
            <a:r>
              <a:rPr lang="en-US" altLang="ja-JP" sz="1100" dirty="0" smtClean="0"/>
              <a:t>)</a:t>
            </a:r>
            <a:endParaRPr lang="ja-JP" altLang="en-US" sz="1100" i="1" dirty="0"/>
          </a:p>
        </p:txBody>
      </p:sp>
    </p:spTree>
    <p:extLst>
      <p:ext uri="{BB962C8B-B14F-4D97-AF65-F5344CB8AC3E}">
        <p14:creationId xmlns:p14="http://schemas.microsoft.com/office/powerpoint/2010/main" val="15108153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6363" y="185698"/>
            <a:ext cx="8930133" cy="637612"/>
          </a:xfrm>
        </p:spPr>
        <p:txBody>
          <a:bodyPr/>
          <a:lstStyle/>
          <a:p>
            <a:r>
              <a:rPr lang="en-US" altLang="ja-JP" sz="2800" dirty="0" smtClean="0"/>
              <a:t>Two-stage methane fermentation process of seaweed </a:t>
            </a:r>
            <a:endParaRPr kumimoji="1" lang="ja-JP" altLang="en-US" sz="2000" dirty="0"/>
          </a:p>
        </p:txBody>
      </p:sp>
      <p:sp>
        <p:nvSpPr>
          <p:cNvPr id="3" name="日付プレースホルダー 2"/>
          <p:cNvSpPr>
            <a:spLocks noGrp="1"/>
          </p:cNvSpPr>
          <p:nvPr>
            <p:ph type="dt" sz="half" idx="10"/>
          </p:nvPr>
        </p:nvSpPr>
        <p:spPr/>
        <p:txBody>
          <a:bodyPr/>
          <a:lstStyle/>
          <a:p>
            <a:r>
              <a:rPr lang="en-US" altLang="ja-JP" smtClean="0"/>
              <a:t>2016/10/20-21</a:t>
            </a:r>
            <a:endParaRPr lang="en-US" altLang="ja-JP" dirty="0"/>
          </a:p>
        </p:txBody>
      </p:sp>
      <p:sp>
        <p:nvSpPr>
          <p:cNvPr id="4" name="フッター プレースホルダー 3"/>
          <p:cNvSpPr>
            <a:spLocks noGrp="1"/>
          </p:cNvSpPr>
          <p:nvPr>
            <p:ph type="ftr" sz="quarter" idx="11"/>
          </p:nvPr>
        </p:nvSpPr>
        <p:spPr/>
        <p:txBody>
          <a:bodyPr/>
          <a:lstStyle/>
          <a:p>
            <a:r>
              <a:rPr lang="en-US" altLang="ja-JP" smtClean="0"/>
              <a:t>Bioprocess 2016</a:t>
            </a:r>
            <a:endParaRPr lang="en-US" altLang="ja-JP" dirty="0"/>
          </a:p>
        </p:txBody>
      </p:sp>
      <p:sp>
        <p:nvSpPr>
          <p:cNvPr id="7" name="正方形/長方形 6"/>
          <p:cNvSpPr/>
          <p:nvPr/>
        </p:nvSpPr>
        <p:spPr bwMode="auto">
          <a:xfrm>
            <a:off x="5636898" y="2060004"/>
            <a:ext cx="2088232" cy="1543016"/>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ja-JP" b="1" dirty="0" smtClean="0">
                <a:solidFill>
                  <a:srgbClr val="FF0000"/>
                </a:solidFill>
                <a:latin typeface="Arial" pitchFamily="-110" charset="0"/>
                <a:ea typeface="ＭＳ Ｐゴシック" pitchFamily="-110" charset="-128"/>
                <a:cs typeface="ＭＳ Ｐゴシック" pitchFamily="-110" charset="-128"/>
              </a:rPr>
              <a:t>Methanogenesis</a:t>
            </a:r>
            <a:endParaRPr lang="en-US" altLang="ja-JP" b="1" dirty="0">
              <a:solidFill>
                <a:srgbClr val="FF0000"/>
              </a:solidFill>
              <a:latin typeface="Arial" pitchFamily="-110" charset="0"/>
              <a:ea typeface="ＭＳ Ｐゴシック" pitchFamily="-110" charset="-128"/>
              <a:cs typeface="ＭＳ Ｐゴシック" pitchFamily="-11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en-US" altLang="ja-JP" sz="2000" b="1" dirty="0" smtClean="0">
                <a:solidFill>
                  <a:srgbClr val="FF0000"/>
                </a:solidFill>
                <a:latin typeface="Arial" pitchFamily="-110" charset="0"/>
                <a:ea typeface="ＭＳ Ｐゴシック" pitchFamily="-110" charset="-128"/>
                <a:cs typeface="ＭＳ Ｐゴシック" pitchFamily="-110" charset="-128"/>
              </a:rPr>
              <a:t>(fixed bed)</a:t>
            </a:r>
          </a:p>
          <a:p>
            <a:pPr marL="0" marR="0" indent="0" algn="l" defTabSz="914400" rtl="0" eaLnBrk="1" fontAlgn="base" latinLnBrk="0" hangingPunct="1">
              <a:lnSpc>
                <a:spcPct val="100000"/>
              </a:lnSpc>
              <a:spcBef>
                <a:spcPct val="0"/>
              </a:spcBef>
              <a:spcAft>
                <a:spcPct val="0"/>
              </a:spcAft>
              <a:buClrTx/>
              <a:buSzTx/>
              <a:buFontTx/>
              <a:buNone/>
              <a:tabLst/>
            </a:pPr>
            <a:endParaRPr lang="en-US" altLang="ja-JP" sz="1400" b="1" dirty="0" smtClean="0">
              <a:solidFill>
                <a:srgbClr val="FF0000"/>
              </a:solidFill>
              <a:latin typeface="Arial" pitchFamily="-110" charset="0"/>
              <a:ea typeface="ＭＳ Ｐゴシック" pitchFamily="-110" charset="-128"/>
              <a:cs typeface="ＭＳ Ｐゴシック" pitchFamily="-110" charset="-128"/>
            </a:endParaRPr>
          </a:p>
          <a:p>
            <a:pPr marL="0" marR="0" indent="0" algn="l" defTabSz="914400" rtl="0" eaLnBrk="1" fontAlgn="base" latinLnBrk="0" hangingPunct="1">
              <a:lnSpc>
                <a:spcPct val="100000"/>
              </a:lnSpc>
              <a:spcBef>
                <a:spcPct val="0"/>
              </a:spcBef>
              <a:spcAft>
                <a:spcPct val="0"/>
              </a:spcAft>
              <a:buClrTx/>
              <a:buSzTx/>
              <a:buFontTx/>
              <a:buNone/>
              <a:tabLst/>
            </a:pPr>
            <a:r>
              <a:rPr lang="en-US" altLang="ja-JP" sz="1400" b="1" dirty="0" smtClean="0">
                <a:solidFill>
                  <a:srgbClr val="FF0000"/>
                </a:solidFill>
                <a:latin typeface="Arial" pitchFamily="-110" charset="0"/>
                <a:ea typeface="ＭＳ Ｐゴシック" pitchFamily="-110" charset="-128"/>
                <a:cs typeface="ＭＳ Ｐゴシック" pitchFamily="-110" charset="-128"/>
              </a:rPr>
              <a:t>47 </a:t>
            </a:r>
            <a:r>
              <a:rPr lang="en-US" altLang="ja-JP" sz="1100" b="1" dirty="0" smtClean="0">
                <a:solidFill>
                  <a:srgbClr val="FF0000"/>
                </a:solidFill>
                <a:latin typeface="Arial" pitchFamily="-110" charset="0"/>
                <a:ea typeface="ＭＳ Ｐゴシック" pitchFamily="-110" charset="-128"/>
                <a:cs typeface="ＭＳ Ｐゴシック" pitchFamily="-110" charset="-128"/>
              </a:rPr>
              <a:t>kg-COD</a:t>
            </a:r>
            <a:r>
              <a:rPr lang="en-US" altLang="ja-JP" sz="1100" b="1" baseline="-25000" dirty="0" smtClean="0">
                <a:solidFill>
                  <a:srgbClr val="FF0000"/>
                </a:solidFill>
                <a:latin typeface="Arial" pitchFamily="-110" charset="0"/>
                <a:ea typeface="ＭＳ Ｐゴシック" pitchFamily="-110" charset="-128"/>
                <a:cs typeface="ＭＳ Ｐゴシック" pitchFamily="-110" charset="-128"/>
              </a:rPr>
              <a:t>CH4</a:t>
            </a:r>
            <a:r>
              <a:rPr lang="en-US" altLang="ja-JP" sz="1100" b="1" dirty="0" smtClean="0">
                <a:solidFill>
                  <a:srgbClr val="FF0000"/>
                </a:solidFill>
                <a:latin typeface="Arial" pitchFamily="-110" charset="0"/>
                <a:ea typeface="ＭＳ Ｐゴシック" pitchFamily="-110" charset="-128"/>
                <a:cs typeface="ＭＳ Ｐゴシック" pitchFamily="-110" charset="-128"/>
              </a:rPr>
              <a:t>/m3/d</a:t>
            </a:r>
            <a:endParaRPr kumimoji="1" lang="en-US" altLang="ja-JP" sz="1100" b="1" i="0" u="none" strike="noStrike" cap="none" normalizeH="0" baseline="0" dirty="0" smtClean="0">
              <a:ln>
                <a:noFill/>
              </a:ln>
              <a:solidFill>
                <a:schemeClr val="tx1"/>
              </a:solidFill>
              <a:effectLst/>
              <a:latin typeface="Arial" pitchFamily="-110" charset="0"/>
              <a:ea typeface="ＭＳ Ｐゴシック" pitchFamily="-110" charset="-128"/>
              <a:cs typeface="ＭＳ Ｐゴシック" pitchFamily="-110" charset="-128"/>
            </a:endParaRPr>
          </a:p>
          <a:p>
            <a:pPr marL="0" marR="0" indent="0" algn="l" defTabSz="914400" rtl="0" eaLnBrk="1" fontAlgn="base" latinLnBrk="0" hangingPunct="1">
              <a:lnSpc>
                <a:spcPct val="100000"/>
              </a:lnSpc>
              <a:spcBef>
                <a:spcPct val="0"/>
              </a:spcBef>
              <a:spcAft>
                <a:spcPct val="0"/>
              </a:spcAft>
              <a:buClrTx/>
              <a:buSzTx/>
              <a:buFontTx/>
              <a:buNone/>
              <a:tabLst/>
            </a:pPr>
            <a:r>
              <a:rPr kumimoji="1" lang="en-US" altLang="ja-JP" sz="1400" b="1" i="0" u="none" strike="noStrike" cap="none" normalizeH="0" baseline="0" dirty="0" smtClean="0">
                <a:ln>
                  <a:noFill/>
                </a:ln>
                <a:solidFill>
                  <a:schemeClr val="tx1"/>
                </a:solidFill>
                <a:effectLst/>
                <a:latin typeface="Arial" pitchFamily="-110" charset="0"/>
                <a:ea typeface="ＭＳ Ｐゴシック" pitchFamily="-110" charset="-128"/>
                <a:cs typeface="ＭＳ Ｐゴシック" pitchFamily="-110" charset="-128"/>
              </a:rPr>
              <a:t>with marine</a:t>
            </a:r>
            <a:r>
              <a:rPr kumimoji="1" lang="en-US" altLang="ja-JP" sz="1400" b="1" i="0" u="none" strike="noStrike" cap="none" normalizeH="0" dirty="0" smtClean="0">
                <a:ln>
                  <a:noFill/>
                </a:ln>
                <a:solidFill>
                  <a:schemeClr val="tx1"/>
                </a:solidFill>
                <a:effectLst/>
                <a:latin typeface="Arial" pitchFamily="-110" charset="0"/>
                <a:ea typeface="ＭＳ Ｐゴシック" pitchFamily="-110" charset="-128"/>
                <a:cs typeface="ＭＳ Ｐゴシック" pitchFamily="-110" charset="-128"/>
              </a:rPr>
              <a:t> </a:t>
            </a:r>
            <a:r>
              <a:rPr kumimoji="1" lang="en-US" altLang="ja-JP" sz="1400" b="1" i="0" u="none" strike="noStrike" cap="none" normalizeH="0" baseline="0" dirty="0" smtClean="0">
                <a:ln>
                  <a:noFill/>
                </a:ln>
                <a:solidFill>
                  <a:schemeClr val="tx1"/>
                </a:solidFill>
                <a:effectLst/>
                <a:latin typeface="Arial" pitchFamily="-110" charset="0"/>
                <a:ea typeface="ＭＳ Ｐゴシック" pitchFamily="-110" charset="-128"/>
                <a:cs typeface="ＭＳ Ｐゴシック" pitchFamily="-110" charset="-128"/>
              </a:rPr>
              <a:t>sludge acclimated </a:t>
            </a:r>
            <a:endParaRPr kumimoji="1" lang="en-US" altLang="ja-JP" sz="1400" b="1" i="0" u="none" strike="noStrike" cap="none" normalizeH="0" baseline="0" dirty="0">
              <a:ln>
                <a:noFill/>
              </a:ln>
              <a:solidFill>
                <a:schemeClr val="tx1"/>
              </a:solidFill>
              <a:effectLst/>
              <a:latin typeface="Arial" pitchFamily="-110" charset="0"/>
              <a:ea typeface="ＭＳ Ｐゴシック" pitchFamily="-110" charset="-128"/>
              <a:cs typeface="ＭＳ Ｐゴシック" pitchFamily="-110" charset="-128"/>
            </a:endParaRPr>
          </a:p>
        </p:txBody>
      </p:sp>
      <p:sp>
        <p:nvSpPr>
          <p:cNvPr id="8" name="右矢印 7"/>
          <p:cNvSpPr/>
          <p:nvPr/>
        </p:nvSpPr>
        <p:spPr bwMode="auto">
          <a:xfrm>
            <a:off x="1892482" y="2578176"/>
            <a:ext cx="792088" cy="504056"/>
          </a:xfrm>
          <a:prstGeom prst="rightArrow">
            <a:avLst>
              <a:gd name="adj1" fmla="val 60582"/>
              <a:gd name="adj2" fmla="val 50000"/>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Arial" pitchFamily="-110" charset="0"/>
              <a:ea typeface="ＭＳ Ｐゴシック" pitchFamily="-110" charset="-128"/>
              <a:cs typeface="ＭＳ Ｐゴシック" pitchFamily="-110" charset="-128"/>
            </a:endParaRPr>
          </a:p>
        </p:txBody>
      </p:sp>
      <p:sp>
        <p:nvSpPr>
          <p:cNvPr id="9" name="右矢印 8"/>
          <p:cNvSpPr/>
          <p:nvPr/>
        </p:nvSpPr>
        <p:spPr bwMode="auto">
          <a:xfrm>
            <a:off x="7797138" y="2529613"/>
            <a:ext cx="648072" cy="601182"/>
          </a:xfrm>
          <a:prstGeom prst="right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Arial" pitchFamily="-110" charset="0"/>
              <a:ea typeface="ＭＳ Ｐゴシック" pitchFamily="-110" charset="-128"/>
              <a:cs typeface="ＭＳ Ｐゴシック" pitchFamily="-110" charset="-128"/>
            </a:endParaRPr>
          </a:p>
        </p:txBody>
      </p:sp>
      <p:sp>
        <p:nvSpPr>
          <p:cNvPr id="11" name="右矢印 10"/>
          <p:cNvSpPr/>
          <p:nvPr/>
        </p:nvSpPr>
        <p:spPr bwMode="auto">
          <a:xfrm>
            <a:off x="4470598" y="2613022"/>
            <a:ext cx="1165767" cy="469210"/>
          </a:xfrm>
          <a:prstGeom prst="rightArrow">
            <a:avLst>
              <a:gd name="adj1" fmla="val 61758"/>
              <a:gd name="adj2" fmla="val 35971"/>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dirty="0" smtClean="0">
                <a:ln>
                  <a:noFill/>
                </a:ln>
                <a:solidFill>
                  <a:schemeClr val="tx1"/>
                </a:solidFill>
                <a:effectLst/>
                <a:latin typeface="Arial" pitchFamily="-110" charset="0"/>
                <a:ea typeface="ＭＳ Ｐゴシック" pitchFamily="-110" charset="-128"/>
                <a:cs typeface="ＭＳ Ｐゴシック" pitchFamily="-110" charset="-128"/>
              </a:rPr>
              <a:t>Acids</a:t>
            </a:r>
            <a:endParaRPr kumimoji="1" lang="en-US" altLang="ja-JP" sz="2000" b="0" i="0" u="none" strike="noStrike" cap="none" normalizeH="0" baseline="0" dirty="0" smtClean="0">
              <a:ln>
                <a:noFill/>
              </a:ln>
              <a:solidFill>
                <a:schemeClr val="tx1"/>
              </a:solidFill>
              <a:effectLst/>
              <a:latin typeface="Arial" pitchFamily="-110" charset="0"/>
              <a:ea typeface="ＭＳ Ｐゴシック" pitchFamily="-110" charset="-128"/>
              <a:cs typeface="ＭＳ Ｐゴシック" pitchFamily="-110" charset="-128"/>
            </a:endParaRPr>
          </a:p>
        </p:txBody>
      </p:sp>
      <p:sp>
        <p:nvSpPr>
          <p:cNvPr id="12" name="上矢印 11"/>
          <p:cNvSpPr/>
          <p:nvPr/>
        </p:nvSpPr>
        <p:spPr bwMode="auto">
          <a:xfrm>
            <a:off x="6356978" y="1488470"/>
            <a:ext cx="864096" cy="504056"/>
          </a:xfrm>
          <a:prstGeom prst="upArrow">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Arial" pitchFamily="-110" charset="0"/>
              <a:ea typeface="ＭＳ Ｐゴシック" pitchFamily="-110" charset="-128"/>
              <a:cs typeface="ＭＳ Ｐゴシック" pitchFamily="-110" charset="-128"/>
            </a:endParaRPr>
          </a:p>
        </p:txBody>
      </p:sp>
      <p:sp>
        <p:nvSpPr>
          <p:cNvPr id="13" name="正方形/長方形 12"/>
          <p:cNvSpPr/>
          <p:nvPr/>
        </p:nvSpPr>
        <p:spPr bwMode="auto">
          <a:xfrm>
            <a:off x="473816" y="2578176"/>
            <a:ext cx="1346657" cy="504056"/>
          </a:xfrm>
          <a:prstGeom prst="rect">
            <a:avLst/>
          </a:prstGeom>
          <a:ln>
            <a:headEnd type="none" w="med" len="med"/>
            <a:tailEnd type="none" w="med" len="med"/>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ja-JP" sz="2000" dirty="0" smtClean="0">
                <a:solidFill>
                  <a:schemeClr val="bg1"/>
                </a:solidFill>
                <a:latin typeface="Arial" pitchFamily="-110" charset="0"/>
                <a:ea typeface="ＭＳ Ｐゴシック" pitchFamily="-110" charset="-128"/>
                <a:cs typeface="ＭＳ Ｐゴシック" pitchFamily="-110" charset="-128"/>
              </a:rPr>
              <a:t>Seaweed</a:t>
            </a:r>
          </a:p>
        </p:txBody>
      </p:sp>
      <p:sp>
        <p:nvSpPr>
          <p:cNvPr id="16" name="正方形/長方形 15"/>
          <p:cNvSpPr/>
          <p:nvPr/>
        </p:nvSpPr>
        <p:spPr>
          <a:xfrm>
            <a:off x="6153733" y="1061309"/>
            <a:ext cx="1328684" cy="400110"/>
          </a:xfrm>
          <a:prstGeom prst="rect">
            <a:avLst/>
          </a:prstGeom>
          <a:solidFill>
            <a:srgbClr val="FFFF9A"/>
          </a:solidFill>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wrap="none">
            <a:spAutoFit/>
          </a:bodyPr>
          <a:lstStyle/>
          <a:p>
            <a:pPr algn="ctr"/>
            <a:r>
              <a:rPr lang="en-US" altLang="ja-JP" sz="2000" dirty="0" smtClean="0">
                <a:solidFill>
                  <a:srgbClr val="FF0000"/>
                </a:solidFill>
                <a:latin typeface="Century Gothic"/>
                <a:ea typeface="ヒラギノ丸ゴ Pro W4"/>
                <a:cs typeface="Century Gothic"/>
              </a:rPr>
              <a:t>Methane</a:t>
            </a:r>
            <a:endParaRPr lang="ja-JP" altLang="en-US" sz="1600" dirty="0">
              <a:solidFill>
                <a:srgbClr val="FF0000"/>
              </a:solidFill>
              <a:latin typeface="Century Gothic"/>
              <a:ea typeface="ヒラギノ丸ゴ Pro W4"/>
              <a:cs typeface="Century Gothic"/>
            </a:endParaRPr>
          </a:p>
        </p:txBody>
      </p:sp>
      <p:sp>
        <p:nvSpPr>
          <p:cNvPr id="17" name="正方形/長方形 16"/>
          <p:cNvSpPr/>
          <p:nvPr/>
        </p:nvSpPr>
        <p:spPr>
          <a:xfrm>
            <a:off x="7301569" y="1416462"/>
            <a:ext cx="1754018" cy="646331"/>
          </a:xfrm>
          <a:prstGeom prst="rect">
            <a:avLst/>
          </a:prstGeom>
        </p:spPr>
        <p:txBody>
          <a:bodyPr wrap="none">
            <a:spAutoFit/>
          </a:bodyPr>
          <a:lstStyle/>
          <a:p>
            <a:r>
              <a:rPr lang="en-US" altLang="ja-JP" sz="1800" b="1" dirty="0" smtClean="0">
                <a:solidFill>
                  <a:srgbClr val="FF0000"/>
                </a:solidFill>
                <a:ea typeface="ＭＳ ゴシック" charset="0"/>
                <a:cs typeface="ＭＳ ゴシック" charset="0"/>
              </a:rPr>
              <a:t>〜20 Nm</a:t>
            </a:r>
            <a:r>
              <a:rPr lang="en-US" altLang="ja-JP" sz="1800" b="1" baseline="30000" dirty="0" smtClean="0">
                <a:solidFill>
                  <a:srgbClr val="FF0000"/>
                </a:solidFill>
                <a:ea typeface="ＭＳ ゴシック" charset="0"/>
                <a:cs typeface="ＭＳ ゴシック" charset="0"/>
              </a:rPr>
              <a:t>3</a:t>
            </a:r>
            <a:r>
              <a:rPr lang="en-US" altLang="ja-JP" sz="1800" b="1" dirty="0" smtClean="0">
                <a:solidFill>
                  <a:srgbClr val="FF0000"/>
                </a:solidFill>
                <a:ea typeface="ＭＳ ゴシック" charset="0"/>
                <a:cs typeface="ＭＳ ゴシック" charset="0"/>
              </a:rPr>
              <a:t>/m</a:t>
            </a:r>
            <a:r>
              <a:rPr lang="en-US" altLang="ja-JP" sz="1800" b="1" baseline="30000" dirty="0" smtClean="0">
                <a:solidFill>
                  <a:srgbClr val="FF0000"/>
                </a:solidFill>
                <a:ea typeface="ＭＳ ゴシック" charset="0"/>
                <a:cs typeface="ＭＳ ゴシック" charset="0"/>
              </a:rPr>
              <a:t>3</a:t>
            </a:r>
            <a:r>
              <a:rPr lang="en-US" altLang="ja-JP" sz="1800" b="1" dirty="0" smtClean="0">
                <a:solidFill>
                  <a:srgbClr val="FF0000"/>
                </a:solidFill>
                <a:ea typeface="ＭＳ ゴシック" charset="0"/>
                <a:cs typeface="ＭＳ ゴシック" charset="0"/>
              </a:rPr>
              <a:t>/d</a:t>
            </a:r>
          </a:p>
          <a:p>
            <a:r>
              <a:rPr lang="en-US" altLang="ja-JP" sz="1800" b="1" dirty="0">
                <a:solidFill>
                  <a:srgbClr val="FF0000"/>
                </a:solidFill>
                <a:ea typeface="ＭＳ ゴシック" charset="0"/>
                <a:cs typeface="ＭＳ ゴシック" charset="0"/>
              </a:rPr>
              <a:t> </a:t>
            </a:r>
            <a:r>
              <a:rPr lang="en-US" altLang="ja-JP" sz="1800" b="1" dirty="0" smtClean="0">
                <a:solidFill>
                  <a:srgbClr val="FF0000"/>
                </a:solidFill>
                <a:ea typeface="ＭＳ ゴシック" charset="0"/>
                <a:cs typeface="ＭＳ ゴシック" charset="0"/>
              </a:rPr>
              <a:t>  750 MJ/m3/d</a:t>
            </a:r>
            <a:endParaRPr lang="ja-JP" altLang="en-US" sz="1800" dirty="0"/>
          </a:p>
        </p:txBody>
      </p:sp>
      <p:sp>
        <p:nvSpPr>
          <p:cNvPr id="10" name="正方形/長方形 9"/>
          <p:cNvSpPr/>
          <p:nvPr/>
        </p:nvSpPr>
        <p:spPr>
          <a:xfrm>
            <a:off x="107504" y="1344412"/>
            <a:ext cx="2361042" cy="1000274"/>
          </a:xfrm>
          <a:prstGeom prst="rect">
            <a:avLst/>
          </a:prstGeom>
        </p:spPr>
        <p:txBody>
          <a:bodyPr wrap="square">
            <a:spAutoFit/>
          </a:bodyPr>
          <a:lstStyle/>
          <a:p>
            <a:r>
              <a:rPr lang="en-US" altLang="ja-JP" sz="2000" b="1" dirty="0"/>
              <a:t>ca. </a:t>
            </a:r>
            <a:r>
              <a:rPr lang="en-US" altLang="ja-JP" sz="2000" b="1" dirty="0" smtClean="0"/>
              <a:t>57 </a:t>
            </a:r>
            <a:r>
              <a:rPr lang="en-US" altLang="ja-JP" sz="1200" b="1" dirty="0" smtClean="0"/>
              <a:t>kg-dry mass/m</a:t>
            </a:r>
            <a:r>
              <a:rPr lang="en-US" altLang="ja-JP" sz="1200" b="1" baseline="30000" dirty="0" smtClean="0"/>
              <a:t>3</a:t>
            </a:r>
            <a:r>
              <a:rPr lang="en-US" altLang="ja-JP" sz="1200" b="1" dirty="0" smtClean="0"/>
              <a:t>/d</a:t>
            </a:r>
            <a:endParaRPr lang="en-US" altLang="ja-JP" sz="1800" b="1" dirty="0" smtClean="0"/>
          </a:p>
          <a:p>
            <a:r>
              <a:rPr lang="en-US" altLang="ja-JP" sz="1100" b="1" dirty="0" smtClean="0"/>
              <a:t>(available VS: 80%)</a:t>
            </a:r>
            <a:endParaRPr lang="en-US" altLang="ja-JP" sz="1100" b="1" dirty="0"/>
          </a:p>
          <a:p>
            <a:r>
              <a:rPr lang="en-US" altLang="ja-JP" sz="2800" b="1" dirty="0">
                <a:solidFill>
                  <a:srgbClr val="FF0000"/>
                </a:solidFill>
              </a:rPr>
              <a:t>ca. </a:t>
            </a:r>
            <a:r>
              <a:rPr lang="en-US" altLang="ja-JP" sz="2800" b="1" dirty="0" smtClean="0">
                <a:solidFill>
                  <a:srgbClr val="FF0000"/>
                </a:solidFill>
              </a:rPr>
              <a:t>44 </a:t>
            </a:r>
            <a:r>
              <a:rPr lang="en-US" altLang="ja-JP" sz="1600" b="1" dirty="0">
                <a:solidFill>
                  <a:srgbClr val="FF0000"/>
                </a:solidFill>
              </a:rPr>
              <a:t>kg</a:t>
            </a:r>
            <a:r>
              <a:rPr lang="en-US" altLang="ja-JP" sz="1600" b="1" dirty="0" smtClean="0">
                <a:solidFill>
                  <a:srgbClr val="FF0000"/>
                </a:solidFill>
              </a:rPr>
              <a:t>-VS/</a:t>
            </a:r>
            <a:r>
              <a:rPr lang="en-US" altLang="ja-JP" sz="1600" b="1" dirty="0">
                <a:solidFill>
                  <a:srgbClr val="FF0000"/>
                </a:solidFill>
              </a:rPr>
              <a:t>m</a:t>
            </a:r>
            <a:r>
              <a:rPr lang="en-US" altLang="ja-JP" sz="1600" b="1" baseline="30000" dirty="0">
                <a:solidFill>
                  <a:srgbClr val="FF0000"/>
                </a:solidFill>
              </a:rPr>
              <a:t>3</a:t>
            </a:r>
            <a:r>
              <a:rPr lang="en-US" altLang="ja-JP" sz="1600" b="1" dirty="0">
                <a:solidFill>
                  <a:srgbClr val="FF0000"/>
                </a:solidFill>
              </a:rPr>
              <a:t>/</a:t>
            </a:r>
            <a:r>
              <a:rPr lang="en-US" altLang="ja-JP" sz="1600" b="1" dirty="0" smtClean="0">
                <a:solidFill>
                  <a:srgbClr val="FF0000"/>
                </a:solidFill>
              </a:rPr>
              <a:t>d</a:t>
            </a:r>
            <a:endParaRPr lang="en-US" altLang="ja-JP" b="1" dirty="0">
              <a:solidFill>
                <a:srgbClr val="FF0000"/>
              </a:solidFill>
            </a:endParaRPr>
          </a:p>
        </p:txBody>
      </p:sp>
      <p:sp>
        <p:nvSpPr>
          <p:cNvPr id="18" name="スライド番号プレースホルダー 17"/>
          <p:cNvSpPr>
            <a:spLocks noGrp="1"/>
          </p:cNvSpPr>
          <p:nvPr>
            <p:ph type="sldNum" sz="quarter" idx="12"/>
          </p:nvPr>
        </p:nvSpPr>
        <p:spPr/>
        <p:txBody>
          <a:bodyPr/>
          <a:lstStyle/>
          <a:p>
            <a:fld id="{3A538D04-2026-CE44-84E3-CD54C82BE288}" type="slidenum">
              <a:rPr kumimoji="1" lang="ja-JP" altLang="en-US" smtClean="0"/>
              <a:t>17</a:t>
            </a:fld>
            <a:endParaRPr kumimoji="1" lang="ja-JP" altLang="en-US" dirty="0"/>
          </a:p>
        </p:txBody>
      </p:sp>
      <p:sp>
        <p:nvSpPr>
          <p:cNvPr id="20" name="正方形/長方形 19"/>
          <p:cNvSpPr/>
          <p:nvPr/>
        </p:nvSpPr>
        <p:spPr bwMode="auto">
          <a:xfrm>
            <a:off x="2684570" y="2265928"/>
            <a:ext cx="1729774" cy="1146416"/>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ja-JP" b="1" dirty="0" smtClean="0">
                <a:solidFill>
                  <a:schemeClr val="tx1"/>
                </a:solidFill>
                <a:latin typeface="Arial" pitchFamily="-110" charset="0"/>
                <a:ea typeface="ＭＳ Ｐゴシック" pitchFamily="-110" charset="-128"/>
                <a:cs typeface="ＭＳ Ｐゴシック" pitchFamily="-110" charset="-128"/>
              </a:rPr>
              <a:t>Hydrolysis/</a:t>
            </a:r>
          </a:p>
          <a:p>
            <a:pPr marL="0" marR="0" indent="0" algn="ctr" defTabSz="914400" rtl="0" eaLnBrk="1" fontAlgn="base" latinLnBrk="0" hangingPunct="1">
              <a:lnSpc>
                <a:spcPct val="100000"/>
              </a:lnSpc>
              <a:spcBef>
                <a:spcPct val="0"/>
              </a:spcBef>
              <a:spcAft>
                <a:spcPct val="0"/>
              </a:spcAft>
              <a:buClrTx/>
              <a:buSzTx/>
              <a:buFontTx/>
              <a:buNone/>
              <a:tabLst/>
            </a:pPr>
            <a:r>
              <a:rPr lang="en-US" altLang="ja-JP" b="1" dirty="0" smtClean="0">
                <a:solidFill>
                  <a:schemeClr val="tx1"/>
                </a:solidFill>
                <a:latin typeface="Arial" pitchFamily="-110" charset="0"/>
                <a:ea typeface="ＭＳ Ｐゴシック" pitchFamily="-110" charset="-128"/>
                <a:cs typeface="ＭＳ Ｐゴシック" pitchFamily="-110" charset="-128"/>
              </a:rPr>
              <a:t>acidogenesis</a:t>
            </a:r>
            <a:endParaRPr lang="en-US" altLang="ja-JP" b="1" dirty="0">
              <a:solidFill>
                <a:schemeClr val="tx1"/>
              </a:solidFill>
              <a:latin typeface="Arial" pitchFamily="-110" charset="0"/>
              <a:ea typeface="ＭＳ Ｐゴシック" pitchFamily="-110" charset="-128"/>
              <a:cs typeface="ＭＳ Ｐゴシック" pitchFamily="-110" charset="-128"/>
            </a:endParaRPr>
          </a:p>
          <a:p>
            <a:pPr marL="0" marR="0" indent="0" algn="l" defTabSz="914400" rtl="0" eaLnBrk="1" fontAlgn="base" latinLnBrk="0" hangingPunct="1">
              <a:lnSpc>
                <a:spcPct val="100000"/>
              </a:lnSpc>
              <a:spcBef>
                <a:spcPct val="0"/>
              </a:spcBef>
              <a:spcAft>
                <a:spcPct val="0"/>
              </a:spcAft>
              <a:buClrTx/>
              <a:buSzTx/>
              <a:buFontTx/>
              <a:buNone/>
              <a:tabLst/>
            </a:pPr>
            <a:endParaRPr lang="en-US" altLang="ja-JP" sz="1050" b="1" dirty="0" smtClean="0">
              <a:solidFill>
                <a:srgbClr val="FF0000"/>
              </a:solidFill>
              <a:latin typeface="Arial" pitchFamily="-110" charset="0"/>
              <a:ea typeface="ＭＳ Ｐゴシック" pitchFamily="-110" charset="-128"/>
              <a:cs typeface="ＭＳ Ｐゴシック" pitchFamily="-110" charset="-128"/>
            </a:endParaRPr>
          </a:p>
          <a:p>
            <a:pPr marL="0" marR="0" indent="0" algn="l" defTabSz="914400" rtl="0" eaLnBrk="1" fontAlgn="base" latinLnBrk="0" hangingPunct="1">
              <a:lnSpc>
                <a:spcPct val="100000"/>
              </a:lnSpc>
              <a:spcBef>
                <a:spcPct val="0"/>
              </a:spcBef>
              <a:spcAft>
                <a:spcPct val="0"/>
              </a:spcAft>
              <a:buClrTx/>
              <a:buSzTx/>
              <a:buFontTx/>
              <a:buNone/>
              <a:tabLst/>
            </a:pPr>
            <a:r>
              <a:rPr lang="en-US" altLang="ja-JP" sz="1600" b="1" dirty="0" smtClean="0">
                <a:solidFill>
                  <a:srgbClr val="FF0000"/>
                </a:solidFill>
                <a:latin typeface="Arial" pitchFamily="-110" charset="0"/>
                <a:ea typeface="ＭＳ Ｐゴシック" pitchFamily="-110" charset="-128"/>
                <a:cs typeface="ＭＳ Ｐゴシック" pitchFamily="-110" charset="-128"/>
              </a:rPr>
              <a:t>47 </a:t>
            </a:r>
            <a:r>
              <a:rPr lang="en-US" altLang="ja-JP" sz="1200" b="1" dirty="0" smtClean="0">
                <a:solidFill>
                  <a:srgbClr val="FF0000"/>
                </a:solidFill>
                <a:latin typeface="Arial" pitchFamily="-110" charset="0"/>
                <a:ea typeface="ＭＳ Ｐゴシック" pitchFamily="-110" charset="-128"/>
                <a:cs typeface="ＭＳ Ｐゴシック" pitchFamily="-110" charset="-128"/>
              </a:rPr>
              <a:t>kg-COD</a:t>
            </a:r>
            <a:r>
              <a:rPr lang="en-US" altLang="ja-JP" sz="1200" b="1" baseline="-25000" dirty="0" smtClean="0">
                <a:solidFill>
                  <a:srgbClr val="FF0000"/>
                </a:solidFill>
                <a:latin typeface="Arial" pitchFamily="-110" charset="0"/>
                <a:ea typeface="ＭＳ Ｐゴシック" pitchFamily="-110" charset="-128"/>
                <a:cs typeface="ＭＳ Ｐゴシック" pitchFamily="-110" charset="-128"/>
              </a:rPr>
              <a:t>CH4</a:t>
            </a:r>
            <a:r>
              <a:rPr lang="en-US" altLang="ja-JP" sz="1200" b="1" dirty="0" smtClean="0">
                <a:solidFill>
                  <a:srgbClr val="FF0000"/>
                </a:solidFill>
                <a:latin typeface="Arial" pitchFamily="-110" charset="0"/>
                <a:ea typeface="ＭＳ Ｐゴシック" pitchFamily="-110" charset="-128"/>
                <a:cs typeface="ＭＳ Ｐゴシック" pitchFamily="-110" charset="-128"/>
              </a:rPr>
              <a:t>/m3/d</a:t>
            </a:r>
            <a:endParaRPr kumimoji="1" lang="en-US" altLang="ja-JP" sz="1100" b="1" i="0" u="none" strike="noStrike" cap="none" normalizeH="0" baseline="0" dirty="0" smtClean="0">
              <a:ln>
                <a:noFill/>
              </a:ln>
              <a:solidFill>
                <a:schemeClr val="tx1"/>
              </a:solidFill>
              <a:effectLst/>
              <a:latin typeface="Arial" pitchFamily="-110" charset="0"/>
              <a:ea typeface="ＭＳ Ｐゴシック" pitchFamily="-110" charset="-128"/>
              <a:cs typeface="ＭＳ Ｐゴシック" pitchFamily="-110" charset="-128"/>
            </a:endParaRPr>
          </a:p>
        </p:txBody>
      </p:sp>
      <p:sp>
        <p:nvSpPr>
          <p:cNvPr id="6" name="正方形/長方形 5"/>
          <p:cNvSpPr/>
          <p:nvPr/>
        </p:nvSpPr>
        <p:spPr>
          <a:xfrm>
            <a:off x="3852892" y="3487477"/>
            <a:ext cx="762504" cy="430887"/>
          </a:xfrm>
          <a:prstGeom prst="rect">
            <a:avLst/>
          </a:prstGeom>
        </p:spPr>
        <p:txBody>
          <a:bodyPr wrap="square">
            <a:spAutoFit/>
          </a:bodyPr>
          <a:lstStyle/>
          <a:p>
            <a:pPr defTabSz="914400" fontAlgn="base">
              <a:spcBef>
                <a:spcPct val="0"/>
              </a:spcBef>
              <a:spcAft>
                <a:spcPct val="0"/>
              </a:spcAft>
            </a:pPr>
            <a:r>
              <a:rPr lang="en-US" altLang="ja-JP" sz="1100" dirty="0">
                <a:latin typeface="Arial" pitchFamily="-110" charset="0"/>
                <a:ea typeface="ＭＳ Ｐゴシック" pitchFamily="-110" charset="-128"/>
                <a:cs typeface="ＭＳ Ｐゴシック" pitchFamily="-110" charset="-128"/>
              </a:rPr>
              <a:t>Organic</a:t>
            </a:r>
          </a:p>
          <a:p>
            <a:pPr defTabSz="914400" fontAlgn="base">
              <a:spcBef>
                <a:spcPct val="0"/>
              </a:spcBef>
              <a:spcAft>
                <a:spcPct val="0"/>
              </a:spcAft>
            </a:pPr>
            <a:r>
              <a:rPr lang="en-US" altLang="ja-JP" sz="1100" dirty="0">
                <a:latin typeface="Arial" pitchFamily="-110" charset="0"/>
                <a:ea typeface="ＭＳ Ｐゴシック" pitchFamily="-110" charset="-128"/>
                <a:cs typeface="ＭＳ Ｐゴシック" pitchFamily="-110" charset="-128"/>
              </a:rPr>
              <a:t>subst.</a:t>
            </a:r>
          </a:p>
        </p:txBody>
      </p:sp>
      <p:pic>
        <p:nvPicPr>
          <p:cNvPr id="14" name="図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1354" y="3782238"/>
            <a:ext cx="1950021" cy="2523650"/>
          </a:xfrm>
          <a:prstGeom prst="rect">
            <a:avLst/>
          </a:prstGeom>
        </p:spPr>
      </p:pic>
    </p:spTree>
    <p:extLst>
      <p:ext uri="{BB962C8B-B14F-4D97-AF65-F5344CB8AC3E}">
        <p14:creationId xmlns:p14="http://schemas.microsoft.com/office/powerpoint/2010/main" val="19094275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Developing key technologies</a:t>
            </a:r>
            <a:endParaRPr lang="en-US" dirty="0"/>
          </a:p>
        </p:txBody>
      </p:sp>
      <p:sp>
        <p:nvSpPr>
          <p:cNvPr id="6" name="コンテンツ プレースホルダー 5"/>
          <p:cNvSpPr>
            <a:spLocks noGrp="1"/>
          </p:cNvSpPr>
          <p:nvPr>
            <p:ph idx="1"/>
          </p:nvPr>
        </p:nvSpPr>
        <p:spPr>
          <a:xfrm>
            <a:off x="457200" y="1600200"/>
            <a:ext cx="8559800" cy="4724400"/>
          </a:xfrm>
        </p:spPr>
        <p:txBody>
          <a:bodyPr/>
          <a:lstStyle/>
          <a:p>
            <a:pPr marL="514350" indent="-514350">
              <a:spcBef>
                <a:spcPts val="0"/>
              </a:spcBef>
              <a:spcAft>
                <a:spcPts val="4200"/>
              </a:spcAft>
              <a:buFont typeface="+mj-lt"/>
              <a:buAutoNum type="arabicPeriod"/>
            </a:pPr>
            <a:r>
              <a:rPr lang="en-US" altLang="ja-JP" sz="2800" b="1" dirty="0">
                <a:solidFill>
                  <a:schemeClr val="bg1">
                    <a:lumMod val="85000"/>
                  </a:schemeClr>
                </a:solidFill>
              </a:rPr>
              <a:t>Salt-tolerant </a:t>
            </a:r>
            <a:r>
              <a:rPr lang="en-US" altLang="ja-JP" sz="2800" b="1" dirty="0" smtClean="0">
                <a:solidFill>
                  <a:schemeClr val="bg1">
                    <a:lumMod val="85000"/>
                  </a:schemeClr>
                </a:solidFill>
              </a:rPr>
              <a:t>methane fermentation by marine microorganisms</a:t>
            </a:r>
            <a:endParaRPr lang="en-US" altLang="ja-JP" sz="2800" b="1" dirty="0">
              <a:solidFill>
                <a:schemeClr val="bg1">
                  <a:lumMod val="85000"/>
                </a:schemeClr>
              </a:solidFill>
            </a:endParaRPr>
          </a:p>
          <a:p>
            <a:pPr marL="514350" indent="-514350">
              <a:spcBef>
                <a:spcPts val="0"/>
              </a:spcBef>
              <a:spcAft>
                <a:spcPts val="4200"/>
              </a:spcAft>
              <a:buFont typeface="+mj-lt"/>
              <a:buAutoNum type="arabicPeriod"/>
            </a:pPr>
            <a:r>
              <a:rPr lang="en-US" altLang="ja-JP" sz="2800" b="1" dirty="0">
                <a:solidFill>
                  <a:schemeClr val="tx1">
                    <a:lumMod val="75000"/>
                  </a:schemeClr>
                </a:solidFill>
              </a:rPr>
              <a:t>Valuable oil fermentation </a:t>
            </a:r>
            <a:r>
              <a:rPr lang="en-US" altLang="ja-JP" sz="2800" b="1" dirty="0" smtClean="0">
                <a:solidFill>
                  <a:schemeClr val="tx1">
                    <a:lumMod val="75000"/>
                  </a:schemeClr>
                </a:solidFill>
              </a:rPr>
              <a:t>from specific carbohydrates of seaweed</a:t>
            </a:r>
            <a:endParaRPr lang="en-US" altLang="ja-JP" sz="2800" b="1" dirty="0">
              <a:solidFill>
                <a:schemeClr val="tx1">
                  <a:lumMod val="75000"/>
                </a:schemeClr>
              </a:solidFill>
            </a:endParaRPr>
          </a:p>
          <a:p>
            <a:pPr marL="514350" indent="-514350">
              <a:spcBef>
                <a:spcPts val="0"/>
              </a:spcBef>
              <a:spcAft>
                <a:spcPts val="4200"/>
              </a:spcAft>
              <a:buFont typeface="+mj-lt"/>
              <a:buAutoNum type="arabicPeriod"/>
            </a:pPr>
            <a:r>
              <a:rPr lang="en-US" altLang="ja-JP" sz="2800" b="1" dirty="0">
                <a:solidFill>
                  <a:srgbClr val="D9D9D9"/>
                </a:solidFill>
              </a:rPr>
              <a:t>Metal recovery and </a:t>
            </a:r>
            <a:r>
              <a:rPr lang="en-US" altLang="ja-JP" sz="2800" b="1" dirty="0" smtClean="0">
                <a:solidFill>
                  <a:srgbClr val="D9D9D9"/>
                </a:solidFill>
              </a:rPr>
              <a:t>oil </a:t>
            </a:r>
            <a:r>
              <a:rPr lang="en-US" altLang="ja-JP" sz="2800" b="1" dirty="0">
                <a:solidFill>
                  <a:srgbClr val="D9D9D9"/>
                </a:solidFill>
              </a:rPr>
              <a:t>production from residue after fermentation of seaweed</a:t>
            </a:r>
          </a:p>
          <a:p>
            <a:pPr>
              <a:spcBef>
                <a:spcPts val="0"/>
              </a:spcBef>
              <a:spcAft>
                <a:spcPts val="4200"/>
              </a:spcAft>
            </a:pPr>
            <a:endParaRPr lang="en-US" sz="2800" dirty="0"/>
          </a:p>
        </p:txBody>
      </p:sp>
      <p:sp>
        <p:nvSpPr>
          <p:cNvPr id="3" name="日付プレースホルダー 2"/>
          <p:cNvSpPr>
            <a:spLocks noGrp="1"/>
          </p:cNvSpPr>
          <p:nvPr>
            <p:ph type="dt" sz="half" idx="10"/>
          </p:nvPr>
        </p:nvSpPr>
        <p:spPr/>
        <p:txBody>
          <a:bodyPr/>
          <a:lstStyle/>
          <a:p>
            <a:r>
              <a:rPr kumimoji="1" lang="en-US" altLang="ja-JP" smtClean="0"/>
              <a:t>2016/10/20-21</a:t>
            </a:r>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smtClean="0"/>
              <a:t>Bioprocess 2016</a:t>
            </a:r>
            <a:endParaRPr kumimoji="1" lang="ja-JP" altLang="en-US"/>
          </a:p>
        </p:txBody>
      </p:sp>
      <p:sp>
        <p:nvSpPr>
          <p:cNvPr id="5" name="スライド番号プレースホルダー 4"/>
          <p:cNvSpPr>
            <a:spLocks noGrp="1"/>
          </p:cNvSpPr>
          <p:nvPr>
            <p:ph type="sldNum" sz="quarter" idx="12"/>
          </p:nvPr>
        </p:nvSpPr>
        <p:spPr/>
        <p:txBody>
          <a:bodyPr/>
          <a:lstStyle/>
          <a:p>
            <a:fld id="{3A538D04-2026-CE44-84E3-CD54C82BE288}" type="slidenum">
              <a:rPr kumimoji="1" lang="ja-JP" altLang="en-US" smtClean="0"/>
              <a:t>18</a:t>
            </a:fld>
            <a:endParaRPr kumimoji="1" lang="ja-JP" altLang="en-US"/>
          </a:p>
        </p:txBody>
      </p:sp>
    </p:spTree>
    <p:extLst>
      <p:ext uri="{BB962C8B-B14F-4D97-AF65-F5344CB8AC3E}">
        <p14:creationId xmlns:p14="http://schemas.microsoft.com/office/powerpoint/2010/main" val="21997318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円/楕円 33"/>
          <p:cNvSpPr/>
          <p:nvPr/>
        </p:nvSpPr>
        <p:spPr>
          <a:xfrm>
            <a:off x="5279514" y="4633937"/>
            <a:ext cx="1690569" cy="611251"/>
          </a:xfrm>
          <a:prstGeom prst="ellipse">
            <a:avLst/>
          </a:prstGeom>
          <a:solidFill>
            <a:srgbClr val="FFFF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b="1"/>
          </a:p>
        </p:txBody>
      </p:sp>
      <p:pic>
        <p:nvPicPr>
          <p:cNvPr id="57" name="図 56"/>
          <p:cNvPicPr>
            <a:picLocks noChangeAspect="1"/>
          </p:cNvPicPr>
          <p:nvPr/>
        </p:nvPicPr>
        <p:blipFill>
          <a:blip r:embed="rId3"/>
          <a:stretch>
            <a:fillRect/>
          </a:stretch>
        </p:blipFill>
        <p:spPr>
          <a:xfrm>
            <a:off x="5517189" y="4772947"/>
            <a:ext cx="1460500" cy="500703"/>
          </a:xfrm>
          <a:prstGeom prst="rect">
            <a:avLst/>
          </a:prstGeom>
        </p:spPr>
      </p:pic>
      <p:sp>
        <p:nvSpPr>
          <p:cNvPr id="31" name="正方形/長方形 30"/>
          <p:cNvSpPr/>
          <p:nvPr/>
        </p:nvSpPr>
        <p:spPr>
          <a:xfrm>
            <a:off x="1263009" y="1356241"/>
            <a:ext cx="2199401" cy="834075"/>
          </a:xfrm>
          <a:prstGeom prst="rect">
            <a:avLst/>
          </a:prstGeom>
        </p:spPr>
        <p:txBody>
          <a:bodyPr wrap="none">
            <a:spAutoFit/>
          </a:bodyPr>
          <a:lstStyle/>
          <a:p>
            <a:pPr>
              <a:lnSpc>
                <a:spcPct val="110000"/>
              </a:lnSpc>
              <a:defRPr/>
            </a:pPr>
            <a:r>
              <a:rPr lang="en-US" altLang="ja-JP" sz="1600" dirty="0">
                <a:solidFill>
                  <a:schemeClr val="tx1">
                    <a:lumMod val="75000"/>
                  </a:schemeClr>
                </a:solidFill>
              </a:rPr>
              <a:t>Valuable oil </a:t>
            </a:r>
            <a:r>
              <a:rPr lang="en-US" altLang="ja-JP" sz="1600" dirty="0" smtClean="0">
                <a:solidFill>
                  <a:schemeClr val="tx1">
                    <a:lumMod val="75000"/>
                  </a:schemeClr>
                </a:solidFill>
              </a:rPr>
              <a:t>producing </a:t>
            </a:r>
          </a:p>
          <a:p>
            <a:pPr>
              <a:lnSpc>
                <a:spcPct val="110000"/>
              </a:lnSpc>
              <a:defRPr/>
            </a:pPr>
            <a:r>
              <a:rPr lang="en-US" altLang="ja-JP" sz="1600" i="1" dirty="0" err="1" smtClean="0"/>
              <a:t>Labyrinthulea</a:t>
            </a:r>
            <a:endParaRPr lang="en-US" altLang="ja-JP" sz="1600" i="1" dirty="0" smtClean="0"/>
          </a:p>
          <a:p>
            <a:pPr>
              <a:lnSpc>
                <a:spcPct val="110000"/>
              </a:lnSpc>
              <a:defRPr/>
            </a:pPr>
            <a:r>
              <a:rPr lang="ja-JP" altLang="en-US" sz="1200" b="1" dirty="0" smtClean="0"/>
              <a:t>（</a:t>
            </a:r>
            <a:r>
              <a:rPr lang="en-US" altLang="ja-JP" sz="1200" i="1" dirty="0" err="1" smtClean="0"/>
              <a:t>Aurantiochytrium</a:t>
            </a:r>
            <a:r>
              <a:rPr lang="en-US" altLang="ja-JP" sz="1200" dirty="0" smtClean="0"/>
              <a:t> spp.</a:t>
            </a:r>
            <a:r>
              <a:rPr lang="ja-JP" altLang="en-US" sz="1200" b="1" dirty="0" smtClean="0"/>
              <a:t>）</a:t>
            </a:r>
            <a:endParaRPr lang="ja-JP" altLang="en-US" sz="1200" b="1" dirty="0"/>
          </a:p>
        </p:txBody>
      </p:sp>
      <p:sp>
        <p:nvSpPr>
          <p:cNvPr id="33" name="円/楕円 32"/>
          <p:cNvSpPr/>
          <p:nvPr/>
        </p:nvSpPr>
        <p:spPr>
          <a:xfrm>
            <a:off x="5302329" y="5260708"/>
            <a:ext cx="1653396" cy="530145"/>
          </a:xfrm>
          <a:prstGeom prst="ellipse">
            <a:avLst/>
          </a:prstGeom>
          <a:solidFill>
            <a:srgbClr val="FFFF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b="1"/>
          </a:p>
        </p:txBody>
      </p:sp>
      <p:sp>
        <p:nvSpPr>
          <p:cNvPr id="35" name="円/楕円 34"/>
          <p:cNvSpPr/>
          <p:nvPr/>
        </p:nvSpPr>
        <p:spPr>
          <a:xfrm>
            <a:off x="6090893" y="2953025"/>
            <a:ext cx="2625764" cy="287225"/>
          </a:xfrm>
          <a:prstGeom prst="ellipse">
            <a:avLst/>
          </a:prstGeom>
          <a:solidFill>
            <a:srgbClr val="FFFF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b="1"/>
          </a:p>
        </p:txBody>
      </p:sp>
      <p:sp>
        <p:nvSpPr>
          <p:cNvPr id="36" name="円/楕円 35"/>
          <p:cNvSpPr/>
          <p:nvPr/>
        </p:nvSpPr>
        <p:spPr>
          <a:xfrm>
            <a:off x="5732603" y="3695175"/>
            <a:ext cx="2984054" cy="515348"/>
          </a:xfrm>
          <a:prstGeom prst="ellipse">
            <a:avLst/>
          </a:prstGeom>
          <a:solidFill>
            <a:srgbClr val="FFFF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b="1"/>
          </a:p>
        </p:txBody>
      </p:sp>
      <p:sp>
        <p:nvSpPr>
          <p:cNvPr id="37" name="テキスト ボックス 36"/>
          <p:cNvSpPr txBox="1"/>
          <p:nvPr/>
        </p:nvSpPr>
        <p:spPr>
          <a:xfrm>
            <a:off x="3483258" y="2668351"/>
            <a:ext cx="1026894" cy="276999"/>
          </a:xfrm>
          <a:prstGeom prst="rect">
            <a:avLst/>
          </a:prstGeom>
          <a:noFill/>
        </p:spPr>
        <p:txBody>
          <a:bodyPr wrap="none" rtlCol="0">
            <a:spAutoFit/>
          </a:bodyPr>
          <a:lstStyle/>
          <a:p>
            <a:r>
              <a:rPr kumimoji="1" lang="en-US" altLang="ja-JP" sz="1200" b="1" dirty="0" smtClean="0">
                <a:solidFill>
                  <a:srgbClr val="000057"/>
                </a:solidFill>
              </a:rPr>
              <a:t>Acetyl-CoA</a:t>
            </a:r>
            <a:endParaRPr kumimoji="1" lang="ja-JP" altLang="en-US" sz="1200" b="1" dirty="0">
              <a:solidFill>
                <a:srgbClr val="000057"/>
              </a:solidFill>
            </a:endParaRPr>
          </a:p>
        </p:txBody>
      </p:sp>
      <p:sp>
        <p:nvSpPr>
          <p:cNvPr id="38" name="テキスト ボックス 37"/>
          <p:cNvSpPr txBox="1"/>
          <p:nvPr/>
        </p:nvSpPr>
        <p:spPr>
          <a:xfrm>
            <a:off x="4408778" y="2949412"/>
            <a:ext cx="1116862" cy="276999"/>
          </a:xfrm>
          <a:prstGeom prst="rect">
            <a:avLst/>
          </a:prstGeom>
          <a:noFill/>
        </p:spPr>
        <p:txBody>
          <a:bodyPr wrap="none" rtlCol="0">
            <a:spAutoFit/>
          </a:bodyPr>
          <a:lstStyle/>
          <a:p>
            <a:r>
              <a:rPr lang="en-US" altLang="ja-JP" sz="1200" b="1" dirty="0" err="1">
                <a:solidFill>
                  <a:srgbClr val="000057"/>
                </a:solidFill>
              </a:rPr>
              <a:t>palmitic</a:t>
            </a:r>
            <a:r>
              <a:rPr lang="en-US" altLang="ja-JP" sz="1200" b="1" dirty="0">
                <a:solidFill>
                  <a:srgbClr val="000057"/>
                </a:solidFill>
              </a:rPr>
              <a:t> acid</a:t>
            </a:r>
            <a:endParaRPr kumimoji="1" lang="ja-JP" altLang="en-US" sz="1200" b="1" dirty="0">
              <a:solidFill>
                <a:srgbClr val="000057"/>
              </a:solidFill>
            </a:endParaRPr>
          </a:p>
        </p:txBody>
      </p:sp>
      <p:sp>
        <p:nvSpPr>
          <p:cNvPr id="39" name="テキスト ボックス 38"/>
          <p:cNvSpPr txBox="1"/>
          <p:nvPr/>
        </p:nvSpPr>
        <p:spPr>
          <a:xfrm>
            <a:off x="6090893" y="2918634"/>
            <a:ext cx="2625764" cy="307777"/>
          </a:xfrm>
          <a:prstGeom prst="rect">
            <a:avLst/>
          </a:prstGeom>
          <a:noFill/>
        </p:spPr>
        <p:txBody>
          <a:bodyPr wrap="none" rtlCol="0">
            <a:spAutoFit/>
          </a:bodyPr>
          <a:lstStyle/>
          <a:p>
            <a:r>
              <a:rPr lang="en-US" altLang="ja-JP" sz="1400" b="1" dirty="0" err="1" smtClean="0">
                <a:solidFill>
                  <a:srgbClr val="008000"/>
                </a:solidFill>
              </a:rPr>
              <a:t>Eicosapentaenoic</a:t>
            </a:r>
            <a:r>
              <a:rPr lang="en-US" altLang="ja-JP" sz="1400" b="1" dirty="0" smtClean="0">
                <a:solidFill>
                  <a:srgbClr val="008000"/>
                </a:solidFill>
              </a:rPr>
              <a:t> acid (EPA)</a:t>
            </a:r>
            <a:endParaRPr kumimoji="1" lang="ja-JP" altLang="en-US" sz="1400" b="1" dirty="0">
              <a:solidFill>
                <a:srgbClr val="008000"/>
              </a:solidFill>
            </a:endParaRPr>
          </a:p>
        </p:txBody>
      </p:sp>
      <p:sp>
        <p:nvSpPr>
          <p:cNvPr id="40" name="テキスト ボックス 39"/>
          <p:cNvSpPr txBox="1"/>
          <p:nvPr/>
        </p:nvSpPr>
        <p:spPr>
          <a:xfrm>
            <a:off x="6075683" y="3669873"/>
            <a:ext cx="2658901" cy="307777"/>
          </a:xfrm>
          <a:prstGeom prst="rect">
            <a:avLst/>
          </a:prstGeom>
          <a:noFill/>
        </p:spPr>
        <p:txBody>
          <a:bodyPr wrap="none" rtlCol="0">
            <a:spAutoFit/>
          </a:bodyPr>
          <a:lstStyle/>
          <a:p>
            <a:r>
              <a:rPr lang="en-US" altLang="ja-JP" sz="1400" b="1" dirty="0" err="1" smtClean="0">
                <a:solidFill>
                  <a:srgbClr val="008000"/>
                </a:solidFill>
              </a:rPr>
              <a:t>Docosahexaenoic</a:t>
            </a:r>
            <a:r>
              <a:rPr lang="en-US" altLang="ja-JP" sz="1400" b="1" dirty="0" smtClean="0">
                <a:solidFill>
                  <a:srgbClr val="008000"/>
                </a:solidFill>
              </a:rPr>
              <a:t> acid (DHA)</a:t>
            </a:r>
            <a:endParaRPr kumimoji="1" lang="ja-JP" altLang="en-US" sz="1400" b="1" dirty="0">
              <a:solidFill>
                <a:srgbClr val="008000"/>
              </a:solidFill>
            </a:endParaRPr>
          </a:p>
        </p:txBody>
      </p:sp>
      <p:sp>
        <p:nvSpPr>
          <p:cNvPr id="41" name="テキスト ボックス 40"/>
          <p:cNvSpPr txBox="1"/>
          <p:nvPr/>
        </p:nvSpPr>
        <p:spPr>
          <a:xfrm>
            <a:off x="3854178" y="4635252"/>
            <a:ext cx="1022786" cy="276999"/>
          </a:xfrm>
          <a:prstGeom prst="rect">
            <a:avLst/>
          </a:prstGeom>
          <a:noFill/>
        </p:spPr>
        <p:txBody>
          <a:bodyPr wrap="none" rtlCol="0">
            <a:spAutoFit/>
          </a:bodyPr>
          <a:lstStyle/>
          <a:p>
            <a:r>
              <a:rPr lang="en-US" altLang="ja-JP" sz="1200" b="1" dirty="0" err="1" smtClean="0">
                <a:solidFill>
                  <a:srgbClr val="000057"/>
                </a:solidFill>
              </a:rPr>
              <a:t>Mevalonate</a:t>
            </a:r>
            <a:endParaRPr kumimoji="1" lang="ja-JP" altLang="en-US" sz="1200" b="1" dirty="0">
              <a:solidFill>
                <a:srgbClr val="000057"/>
              </a:solidFill>
            </a:endParaRPr>
          </a:p>
        </p:txBody>
      </p:sp>
      <p:sp>
        <p:nvSpPr>
          <p:cNvPr id="42" name="テキスト ボックス 41"/>
          <p:cNvSpPr txBox="1"/>
          <p:nvPr/>
        </p:nvSpPr>
        <p:spPr>
          <a:xfrm>
            <a:off x="5371230" y="4677671"/>
            <a:ext cx="1212178" cy="307777"/>
          </a:xfrm>
          <a:prstGeom prst="rect">
            <a:avLst/>
          </a:prstGeom>
          <a:noFill/>
        </p:spPr>
        <p:txBody>
          <a:bodyPr wrap="none" rtlCol="0">
            <a:spAutoFit/>
          </a:bodyPr>
          <a:lstStyle/>
          <a:p>
            <a:r>
              <a:rPr lang="en-US" altLang="ja-JP" sz="1400" b="1" dirty="0" err="1" smtClean="0">
                <a:solidFill>
                  <a:srgbClr val="008000"/>
                </a:solidFill>
              </a:rPr>
              <a:t>Astaxanthin</a:t>
            </a:r>
            <a:endParaRPr kumimoji="1" lang="ja-JP" altLang="en-US" sz="1400" b="1" dirty="0">
              <a:solidFill>
                <a:srgbClr val="008000"/>
              </a:solidFill>
            </a:endParaRPr>
          </a:p>
        </p:txBody>
      </p:sp>
      <p:sp>
        <p:nvSpPr>
          <p:cNvPr id="43" name="テキスト ボックス 42"/>
          <p:cNvSpPr txBox="1"/>
          <p:nvPr/>
        </p:nvSpPr>
        <p:spPr>
          <a:xfrm>
            <a:off x="5455932" y="5275170"/>
            <a:ext cx="982849" cy="307777"/>
          </a:xfrm>
          <a:prstGeom prst="rect">
            <a:avLst/>
          </a:prstGeom>
          <a:noFill/>
        </p:spPr>
        <p:txBody>
          <a:bodyPr wrap="none" rtlCol="0">
            <a:spAutoFit/>
          </a:bodyPr>
          <a:lstStyle/>
          <a:p>
            <a:r>
              <a:rPr lang="en-US" altLang="ja-JP" sz="1400" b="1" dirty="0" err="1" smtClean="0">
                <a:solidFill>
                  <a:srgbClr val="008000"/>
                </a:solidFill>
              </a:rPr>
              <a:t>Squalene</a:t>
            </a:r>
            <a:endParaRPr kumimoji="1" lang="ja-JP" altLang="en-US" sz="1400" b="1" dirty="0">
              <a:solidFill>
                <a:srgbClr val="008000"/>
              </a:solidFill>
            </a:endParaRPr>
          </a:p>
        </p:txBody>
      </p:sp>
      <p:cxnSp>
        <p:nvCxnSpPr>
          <p:cNvPr id="44" name="直線コネクタ 43"/>
          <p:cNvCxnSpPr/>
          <p:nvPr/>
        </p:nvCxnSpPr>
        <p:spPr>
          <a:xfrm>
            <a:off x="3674122" y="2936894"/>
            <a:ext cx="0" cy="1834868"/>
          </a:xfrm>
          <a:prstGeom prst="line">
            <a:avLst/>
          </a:prstGeom>
          <a:ln>
            <a:solidFill>
              <a:srgbClr val="FFCCCC"/>
            </a:solidFill>
          </a:ln>
          <a:effectLst/>
        </p:spPr>
        <p:style>
          <a:lnRef idx="2">
            <a:schemeClr val="accent1"/>
          </a:lnRef>
          <a:fillRef idx="0">
            <a:schemeClr val="accent1"/>
          </a:fillRef>
          <a:effectRef idx="1">
            <a:schemeClr val="accent1"/>
          </a:effectRef>
          <a:fontRef idx="minor">
            <a:schemeClr val="tx1"/>
          </a:fontRef>
        </p:style>
      </p:cxnSp>
      <p:cxnSp>
        <p:nvCxnSpPr>
          <p:cNvPr id="45" name="直線矢印コネクタ 44"/>
          <p:cNvCxnSpPr>
            <a:endCxn id="38" idx="1"/>
          </p:cNvCxnSpPr>
          <p:nvPr/>
        </p:nvCxnSpPr>
        <p:spPr>
          <a:xfrm>
            <a:off x="3674122" y="3085922"/>
            <a:ext cx="734656" cy="1990"/>
          </a:xfrm>
          <a:prstGeom prst="straightConnector1">
            <a:avLst/>
          </a:prstGeom>
          <a:ln>
            <a:solidFill>
              <a:srgbClr val="FFCCCC"/>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6" name="直線矢印コネクタ 45"/>
          <p:cNvCxnSpPr>
            <a:endCxn id="40" idx="1"/>
          </p:cNvCxnSpPr>
          <p:nvPr/>
        </p:nvCxnSpPr>
        <p:spPr>
          <a:xfrm>
            <a:off x="3674122" y="3821552"/>
            <a:ext cx="2401561" cy="2210"/>
          </a:xfrm>
          <a:prstGeom prst="straightConnector1">
            <a:avLst/>
          </a:prstGeom>
          <a:ln>
            <a:solidFill>
              <a:srgbClr val="FFCCCC"/>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7" name="直線矢印コネクタ 46"/>
          <p:cNvCxnSpPr>
            <a:stCxn id="38" idx="3"/>
            <a:endCxn id="39" idx="1"/>
          </p:cNvCxnSpPr>
          <p:nvPr/>
        </p:nvCxnSpPr>
        <p:spPr>
          <a:xfrm flipV="1">
            <a:off x="5525640" y="3072523"/>
            <a:ext cx="565253" cy="15389"/>
          </a:xfrm>
          <a:prstGeom prst="straightConnector1">
            <a:avLst/>
          </a:prstGeom>
          <a:ln>
            <a:solidFill>
              <a:srgbClr val="FFCCCC"/>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8" name="直線矢印コネクタ 47"/>
          <p:cNvCxnSpPr>
            <a:endCxn id="41" idx="1"/>
          </p:cNvCxnSpPr>
          <p:nvPr/>
        </p:nvCxnSpPr>
        <p:spPr>
          <a:xfrm>
            <a:off x="3674122" y="4771762"/>
            <a:ext cx="180056" cy="1990"/>
          </a:xfrm>
          <a:prstGeom prst="straightConnector1">
            <a:avLst/>
          </a:prstGeom>
          <a:ln>
            <a:solidFill>
              <a:schemeClr val="accent1">
                <a:lumMod val="40000"/>
                <a:lumOff val="60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9" name="直線矢印コネクタ 48"/>
          <p:cNvCxnSpPr/>
          <p:nvPr/>
        </p:nvCxnSpPr>
        <p:spPr>
          <a:xfrm>
            <a:off x="4994920" y="4774412"/>
            <a:ext cx="299805" cy="0"/>
          </a:xfrm>
          <a:prstGeom prst="straightConnector1">
            <a:avLst/>
          </a:prstGeom>
          <a:ln>
            <a:solidFill>
              <a:srgbClr val="FFCCCC"/>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0" name="カギ線コネクタ 49"/>
          <p:cNvCxnSpPr>
            <a:stCxn id="41" idx="3"/>
            <a:endCxn id="43" idx="1"/>
          </p:cNvCxnSpPr>
          <p:nvPr/>
        </p:nvCxnSpPr>
        <p:spPr>
          <a:xfrm>
            <a:off x="4876964" y="4773752"/>
            <a:ext cx="578968" cy="655307"/>
          </a:xfrm>
          <a:prstGeom prst="bentConnector3">
            <a:avLst/>
          </a:prstGeom>
          <a:ln>
            <a:solidFill>
              <a:srgbClr val="FFCCCC"/>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1" name="直線矢印コネクタ 50"/>
          <p:cNvCxnSpPr>
            <a:stCxn id="39" idx="2"/>
            <a:endCxn id="40" idx="0"/>
          </p:cNvCxnSpPr>
          <p:nvPr/>
        </p:nvCxnSpPr>
        <p:spPr>
          <a:xfrm>
            <a:off x="7403775" y="3226411"/>
            <a:ext cx="1359" cy="443462"/>
          </a:xfrm>
          <a:prstGeom prst="straightConnector1">
            <a:avLst/>
          </a:prstGeom>
          <a:ln>
            <a:solidFill>
              <a:schemeClr val="bg1">
                <a:lumMod val="50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52" name="テキスト ボックス 51"/>
          <p:cNvSpPr txBox="1"/>
          <p:nvPr/>
        </p:nvSpPr>
        <p:spPr>
          <a:xfrm>
            <a:off x="3658912" y="3139475"/>
            <a:ext cx="1387720" cy="246221"/>
          </a:xfrm>
          <a:prstGeom prst="rect">
            <a:avLst/>
          </a:prstGeom>
          <a:noFill/>
        </p:spPr>
        <p:txBody>
          <a:bodyPr wrap="none" rtlCol="0">
            <a:spAutoFit/>
          </a:bodyPr>
          <a:lstStyle/>
          <a:p>
            <a:r>
              <a:rPr lang="en-US" altLang="ja-JP" sz="1000" b="1" dirty="0" smtClean="0">
                <a:solidFill>
                  <a:srgbClr val="000057"/>
                </a:solidFill>
              </a:rPr>
              <a:t>fatty </a:t>
            </a:r>
            <a:r>
              <a:rPr lang="en-US" altLang="ja-JP" sz="1000" b="1" dirty="0">
                <a:solidFill>
                  <a:srgbClr val="000057"/>
                </a:solidFill>
              </a:rPr>
              <a:t>acid synthesis</a:t>
            </a:r>
            <a:endParaRPr kumimoji="1" lang="ja-JP" altLang="en-US" sz="1000" b="1" dirty="0">
              <a:solidFill>
                <a:srgbClr val="000057"/>
              </a:solidFill>
            </a:endParaRPr>
          </a:p>
        </p:txBody>
      </p:sp>
      <p:sp>
        <p:nvSpPr>
          <p:cNvPr id="54" name="テキスト ボックス 53"/>
          <p:cNvSpPr txBox="1"/>
          <p:nvPr/>
        </p:nvSpPr>
        <p:spPr>
          <a:xfrm>
            <a:off x="3658912" y="3821552"/>
            <a:ext cx="1453355" cy="246221"/>
          </a:xfrm>
          <a:prstGeom prst="rect">
            <a:avLst/>
          </a:prstGeom>
          <a:noFill/>
        </p:spPr>
        <p:txBody>
          <a:bodyPr wrap="none" rtlCol="0">
            <a:spAutoFit/>
          </a:bodyPr>
          <a:lstStyle/>
          <a:p>
            <a:r>
              <a:rPr lang="en-US" altLang="ja-JP" sz="1000" b="1" dirty="0" err="1" smtClean="0">
                <a:solidFill>
                  <a:srgbClr val="000057"/>
                </a:solidFill>
              </a:rPr>
              <a:t>Polyketide</a:t>
            </a:r>
            <a:r>
              <a:rPr lang="en-US" altLang="ja-JP" sz="1000" b="1" dirty="0" smtClean="0">
                <a:solidFill>
                  <a:srgbClr val="000057"/>
                </a:solidFill>
              </a:rPr>
              <a:t> synthesis</a:t>
            </a:r>
            <a:endParaRPr kumimoji="1" lang="ja-JP" altLang="en-US" sz="1000" b="1" dirty="0">
              <a:solidFill>
                <a:srgbClr val="000057"/>
              </a:solidFill>
            </a:endParaRPr>
          </a:p>
        </p:txBody>
      </p:sp>
      <p:pic>
        <p:nvPicPr>
          <p:cNvPr id="56" name="図 55"/>
          <p:cNvPicPr>
            <a:picLocks noChangeAspect="1"/>
          </p:cNvPicPr>
          <p:nvPr/>
        </p:nvPicPr>
        <p:blipFill>
          <a:blip r:embed="rId4"/>
          <a:stretch>
            <a:fillRect/>
          </a:stretch>
        </p:blipFill>
        <p:spPr>
          <a:xfrm>
            <a:off x="6852684" y="3992667"/>
            <a:ext cx="1104900" cy="150211"/>
          </a:xfrm>
          <a:prstGeom prst="rect">
            <a:avLst/>
          </a:prstGeom>
        </p:spPr>
      </p:pic>
      <p:pic>
        <p:nvPicPr>
          <p:cNvPr id="58" name="図 57"/>
          <p:cNvPicPr>
            <a:picLocks noChangeAspect="1"/>
          </p:cNvPicPr>
          <p:nvPr/>
        </p:nvPicPr>
        <p:blipFill>
          <a:blip r:embed="rId5"/>
          <a:stretch>
            <a:fillRect/>
          </a:stretch>
        </p:blipFill>
        <p:spPr>
          <a:xfrm>
            <a:off x="5557330" y="5588813"/>
            <a:ext cx="1352765" cy="167414"/>
          </a:xfrm>
          <a:prstGeom prst="rect">
            <a:avLst/>
          </a:prstGeom>
        </p:spPr>
      </p:pic>
      <p:sp>
        <p:nvSpPr>
          <p:cNvPr id="60" name="曲折矢印 59"/>
          <p:cNvSpPr/>
          <p:nvPr/>
        </p:nvSpPr>
        <p:spPr>
          <a:xfrm rot="5400000">
            <a:off x="3350653" y="2237881"/>
            <a:ext cx="329417" cy="601784"/>
          </a:xfrm>
          <a:prstGeom prst="bentArrow">
            <a:avLst>
              <a:gd name="adj1" fmla="val 35716"/>
              <a:gd name="adj2" fmla="val 37501"/>
              <a:gd name="adj3" fmla="val 25000"/>
              <a:gd name="adj4" fmla="val 43750"/>
            </a:avLst>
          </a:prstGeom>
          <a:solidFill>
            <a:srgbClr val="FF9999"/>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b="1">
              <a:solidFill>
                <a:schemeClr val="accent3">
                  <a:lumMod val="20000"/>
                  <a:lumOff val="80000"/>
                </a:schemeClr>
              </a:solidFill>
            </a:endParaRPr>
          </a:p>
        </p:txBody>
      </p:sp>
      <p:sp>
        <p:nvSpPr>
          <p:cNvPr id="63" name="角丸四角形吹き出し 62"/>
          <p:cNvSpPr/>
          <p:nvPr/>
        </p:nvSpPr>
        <p:spPr>
          <a:xfrm>
            <a:off x="4072302" y="1623274"/>
            <a:ext cx="4072832" cy="750790"/>
          </a:xfrm>
          <a:prstGeom prst="wedgeRoundRectCallout">
            <a:avLst>
              <a:gd name="adj1" fmla="val -58421"/>
              <a:gd name="adj2" fmla="val 43294"/>
              <a:gd name="adj3" fmla="val 16667"/>
            </a:avLst>
          </a:prstGeom>
          <a:solidFill>
            <a:schemeClr val="accent5">
              <a:lumMod val="20000"/>
              <a:lumOff val="80000"/>
            </a:schemeClr>
          </a:solidFill>
          <a:ln w="19050" cmpd="sng">
            <a:solidFill>
              <a:schemeClr val="accent5">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altLang="ja-JP" sz="1600" b="1" dirty="0" smtClean="0">
                <a:solidFill>
                  <a:schemeClr val="tx1"/>
                </a:solidFill>
              </a:rPr>
              <a:t>Molecular breeding for enhancement of </a:t>
            </a:r>
            <a:r>
              <a:rPr lang="en-US" altLang="ja-JP" sz="1600" b="1" dirty="0">
                <a:solidFill>
                  <a:schemeClr val="tx1"/>
                </a:solidFill>
              </a:rPr>
              <a:t>lipid production</a:t>
            </a:r>
            <a:endParaRPr lang="en-US" altLang="ja-JP" sz="1200" b="1" dirty="0">
              <a:solidFill>
                <a:srgbClr val="000090"/>
              </a:solidFill>
            </a:endParaRPr>
          </a:p>
        </p:txBody>
      </p:sp>
      <p:sp>
        <p:nvSpPr>
          <p:cNvPr id="68" name="テキスト ボックス 67"/>
          <p:cNvSpPr txBox="1"/>
          <p:nvPr/>
        </p:nvSpPr>
        <p:spPr>
          <a:xfrm>
            <a:off x="119913" y="5592151"/>
            <a:ext cx="4069716" cy="646331"/>
          </a:xfrm>
          <a:prstGeom prst="rect">
            <a:avLst/>
          </a:prstGeom>
          <a:solidFill>
            <a:srgbClr val="FFFF00"/>
          </a:solidFill>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kumimoji="1" lang="en-US" altLang="ja-JP" b="1" dirty="0" smtClean="0">
                <a:solidFill>
                  <a:srgbClr val="FF0000"/>
                </a:solidFill>
              </a:rPr>
              <a:t>No fermentation ability for specific carbohydrates of seaweed</a:t>
            </a:r>
            <a:endParaRPr kumimoji="1" lang="ja-JP" altLang="en-US" b="1" dirty="0">
              <a:solidFill>
                <a:srgbClr val="FF0000"/>
              </a:solidFill>
            </a:endParaRPr>
          </a:p>
        </p:txBody>
      </p:sp>
      <p:sp>
        <p:nvSpPr>
          <p:cNvPr id="72" name="右矢印 71"/>
          <p:cNvSpPr/>
          <p:nvPr/>
        </p:nvSpPr>
        <p:spPr>
          <a:xfrm>
            <a:off x="7203181" y="5101589"/>
            <a:ext cx="319906" cy="241283"/>
          </a:xfrm>
          <a:prstGeom prst="rightArrow">
            <a:avLst>
              <a:gd name="adj1" fmla="val 50000"/>
              <a:gd name="adj2" fmla="val 41964"/>
            </a:avLst>
          </a:prstGeom>
          <a:solidFill>
            <a:srgbClr val="FF9999"/>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b="1">
              <a:solidFill>
                <a:schemeClr val="accent3">
                  <a:lumMod val="20000"/>
                  <a:lumOff val="80000"/>
                </a:schemeClr>
              </a:solidFill>
            </a:endParaRPr>
          </a:p>
        </p:txBody>
      </p:sp>
      <p:pic>
        <p:nvPicPr>
          <p:cNvPr id="7" name="図 6" descr="名称未設定2.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6121" y="4940115"/>
            <a:ext cx="652229" cy="731471"/>
          </a:xfrm>
          <a:prstGeom prst="rect">
            <a:avLst/>
          </a:prstGeom>
        </p:spPr>
      </p:pic>
      <p:pic>
        <p:nvPicPr>
          <p:cNvPr id="9" name="図 8" descr="藻類油脂微生物培養.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8004" y="2184774"/>
            <a:ext cx="2765493" cy="3153878"/>
          </a:xfrm>
          <a:prstGeom prst="rect">
            <a:avLst/>
          </a:prstGeom>
        </p:spPr>
      </p:pic>
      <p:pic>
        <p:nvPicPr>
          <p:cNvPr id="70" name="図 69" descr="名称未設定.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0163" y="1623274"/>
            <a:ext cx="967535" cy="690523"/>
          </a:xfrm>
          <a:prstGeom prst="rect">
            <a:avLst/>
          </a:prstGeom>
        </p:spPr>
      </p:pic>
      <p:sp>
        <p:nvSpPr>
          <p:cNvPr id="4" name="日付プレースホルダー 3"/>
          <p:cNvSpPr>
            <a:spLocks noGrp="1"/>
          </p:cNvSpPr>
          <p:nvPr>
            <p:ph type="dt" sz="half" idx="10"/>
          </p:nvPr>
        </p:nvSpPr>
        <p:spPr/>
        <p:txBody>
          <a:bodyPr/>
          <a:lstStyle/>
          <a:p>
            <a:r>
              <a:rPr kumimoji="1" lang="en-US" altLang="ja-JP" smtClean="0"/>
              <a:t>2016/10/20-21</a:t>
            </a:r>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Bioprocess 2016</a:t>
            </a:r>
            <a:endParaRPr kumimoji="1" lang="ja-JP" altLang="en-US"/>
          </a:p>
        </p:txBody>
      </p:sp>
      <p:sp>
        <p:nvSpPr>
          <p:cNvPr id="6" name="スライド番号プレースホルダー 5"/>
          <p:cNvSpPr>
            <a:spLocks noGrp="1"/>
          </p:cNvSpPr>
          <p:nvPr>
            <p:ph type="sldNum" sz="quarter" idx="12"/>
          </p:nvPr>
        </p:nvSpPr>
        <p:spPr/>
        <p:txBody>
          <a:bodyPr/>
          <a:lstStyle/>
          <a:p>
            <a:fld id="{B7BA03D5-98A9-5544-AB3E-EBFFE2836972}" type="slidenum">
              <a:rPr kumimoji="1" lang="ja-JP" altLang="en-US" smtClean="0"/>
              <a:pPr/>
              <a:t>19</a:t>
            </a:fld>
            <a:endParaRPr kumimoji="1" lang="ja-JP" altLang="en-US"/>
          </a:p>
        </p:txBody>
      </p:sp>
      <p:sp>
        <p:nvSpPr>
          <p:cNvPr id="8" name="タイトル 7"/>
          <p:cNvSpPr>
            <a:spLocks noGrp="1"/>
          </p:cNvSpPr>
          <p:nvPr>
            <p:ph type="title"/>
          </p:nvPr>
        </p:nvSpPr>
        <p:spPr/>
        <p:txBody>
          <a:bodyPr/>
          <a:lstStyle/>
          <a:p>
            <a:r>
              <a:rPr lang="en-US" altLang="ja-JP" sz="2400" dirty="0">
                <a:solidFill>
                  <a:schemeClr val="tx1">
                    <a:lumMod val="75000"/>
                  </a:schemeClr>
                </a:solidFill>
              </a:rPr>
              <a:t>Valuable oil fermentation by from specific carbohydrates of seaweed</a:t>
            </a:r>
            <a:endParaRPr lang="en-US" sz="2400" dirty="0"/>
          </a:p>
        </p:txBody>
      </p:sp>
      <p:sp>
        <p:nvSpPr>
          <p:cNvPr id="65" name="テキスト ボックス 64"/>
          <p:cNvSpPr txBox="1"/>
          <p:nvPr/>
        </p:nvSpPr>
        <p:spPr>
          <a:xfrm>
            <a:off x="618371" y="6245491"/>
            <a:ext cx="2864887" cy="523220"/>
          </a:xfrm>
          <a:prstGeom prst="rect">
            <a:avLst/>
          </a:prstGeom>
          <a:noFill/>
        </p:spPr>
        <p:txBody>
          <a:bodyPr wrap="none" rtlCol="0">
            <a:spAutoFit/>
          </a:bodyPr>
          <a:lstStyle/>
          <a:p>
            <a:r>
              <a:rPr lang="en-US" altLang="ja-JP" sz="1400" b="1" dirty="0" smtClean="0">
                <a:solidFill>
                  <a:srgbClr val="008000"/>
                </a:solidFill>
              </a:rPr>
              <a:t>Brawn algae: Mannitol, Alginate</a:t>
            </a:r>
          </a:p>
          <a:p>
            <a:r>
              <a:rPr kumimoji="1" lang="en-US" altLang="ja-JP" sz="1400" b="1" dirty="0" smtClean="0">
                <a:solidFill>
                  <a:srgbClr val="008000"/>
                </a:solidFill>
              </a:rPr>
              <a:t>Red algae: Agar</a:t>
            </a:r>
            <a:endParaRPr kumimoji="1" lang="ja-JP" altLang="en-US" sz="1400" b="1" dirty="0">
              <a:solidFill>
                <a:srgbClr val="008000"/>
              </a:solidFill>
            </a:endParaRPr>
          </a:p>
        </p:txBody>
      </p:sp>
    </p:spTree>
    <p:extLst>
      <p:ext uri="{BB962C8B-B14F-4D97-AF65-F5344CB8AC3E}">
        <p14:creationId xmlns:p14="http://schemas.microsoft.com/office/powerpoint/2010/main" val="28865623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extLst>
              <p:ext uri="{D42A27DB-BD31-4B8C-83A1-F6EECF244321}">
                <p14:modId xmlns:p14="http://schemas.microsoft.com/office/powerpoint/2010/main" val="1265376166"/>
              </p:ext>
            </p:extLst>
          </p:nvPr>
        </p:nvGraphicFramePr>
        <p:xfrm>
          <a:off x="4744988" y="1222235"/>
          <a:ext cx="4283076" cy="249953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p:cNvGraphicFramePr/>
          <p:nvPr>
            <p:extLst>
              <p:ext uri="{D42A27DB-BD31-4B8C-83A1-F6EECF244321}">
                <p14:modId xmlns:p14="http://schemas.microsoft.com/office/powerpoint/2010/main" val="1905878231"/>
              </p:ext>
            </p:extLst>
          </p:nvPr>
        </p:nvGraphicFramePr>
        <p:xfrm>
          <a:off x="4744988" y="3842057"/>
          <a:ext cx="4284000" cy="2500276"/>
        </p:xfrm>
        <a:graphic>
          <a:graphicData uri="http://schemas.openxmlformats.org/drawingml/2006/chart">
            <c:chart xmlns:c="http://schemas.openxmlformats.org/drawingml/2006/chart" xmlns:r="http://schemas.openxmlformats.org/officeDocument/2006/relationships" r:id="rId3"/>
          </a:graphicData>
        </a:graphic>
      </p:graphicFrame>
      <p:sp>
        <p:nvSpPr>
          <p:cNvPr id="3" name="タイトル 2"/>
          <p:cNvSpPr>
            <a:spLocks noGrp="1"/>
          </p:cNvSpPr>
          <p:nvPr>
            <p:ph type="title"/>
          </p:nvPr>
        </p:nvSpPr>
        <p:spPr>
          <a:xfrm>
            <a:off x="228600" y="228599"/>
            <a:ext cx="8476720" cy="993635"/>
          </a:xfrm>
        </p:spPr>
        <p:txBody>
          <a:bodyPr/>
          <a:lstStyle/>
          <a:p>
            <a:r>
              <a:rPr lang="en-US" altLang="ja-JP" sz="2400" dirty="0" smtClean="0">
                <a:latin typeface="Arial Narrow" charset="0"/>
                <a:ea typeface="Arial Narrow" charset="0"/>
                <a:cs typeface="Arial Narrow" charset="0"/>
              </a:rPr>
              <a:t>Valuable oils and carotenoids production from mannitol by two-stage fermentation of </a:t>
            </a:r>
            <a:r>
              <a:rPr lang="en-US" altLang="ja-JP" sz="2400" i="1" dirty="0" err="1" smtClean="0">
                <a:latin typeface="Arial Narrow" charset="0"/>
                <a:ea typeface="Arial Narrow" charset="0"/>
                <a:cs typeface="Arial Narrow" charset="0"/>
              </a:rPr>
              <a:t>Gluconobacter</a:t>
            </a:r>
            <a:r>
              <a:rPr lang="en-US" altLang="ja-JP" sz="2400" dirty="0" smtClean="0">
                <a:latin typeface="Arial Narrow" charset="0"/>
                <a:ea typeface="Arial Narrow" charset="0"/>
                <a:cs typeface="Arial Narrow" charset="0"/>
              </a:rPr>
              <a:t> and </a:t>
            </a:r>
            <a:r>
              <a:rPr lang="en-US" altLang="ja-JP" sz="2400" i="1" dirty="0" err="1">
                <a:latin typeface="Arial Narrow" charset="0"/>
                <a:ea typeface="Arial Narrow" charset="0"/>
                <a:cs typeface="Arial Narrow" charset="0"/>
              </a:rPr>
              <a:t>Aurantiochytrium</a:t>
            </a:r>
            <a:r>
              <a:rPr lang="en-US" altLang="ja-JP" sz="2400" dirty="0">
                <a:latin typeface="Arial Narrow" charset="0"/>
                <a:ea typeface="Arial Narrow" charset="0"/>
                <a:cs typeface="Arial Narrow" charset="0"/>
              </a:rPr>
              <a:t> spp</a:t>
            </a:r>
            <a:r>
              <a:rPr lang="en-US" altLang="ja-JP" sz="2400" dirty="0" smtClean="0">
                <a:latin typeface="Arial Narrow" charset="0"/>
                <a:ea typeface="Arial Narrow" charset="0"/>
                <a:cs typeface="Arial Narrow" charset="0"/>
              </a:rPr>
              <a:t>.</a:t>
            </a:r>
            <a:endParaRPr kumimoji="1" lang="ja-JP" altLang="en-US" sz="1800" dirty="0">
              <a:latin typeface="Arial Narrow" charset="0"/>
              <a:ea typeface="Arial Narrow" charset="0"/>
              <a:cs typeface="Arial Narrow" charset="0"/>
            </a:endParaRPr>
          </a:p>
        </p:txBody>
      </p:sp>
      <p:sp>
        <p:nvSpPr>
          <p:cNvPr id="4" name="日付プレースホルダー 3"/>
          <p:cNvSpPr>
            <a:spLocks noGrp="1"/>
          </p:cNvSpPr>
          <p:nvPr>
            <p:ph type="dt" sz="half" idx="10"/>
          </p:nvPr>
        </p:nvSpPr>
        <p:spPr>
          <a:xfrm>
            <a:off x="5636365" y="6342334"/>
            <a:ext cx="748690" cy="225425"/>
          </a:xfrm>
        </p:spPr>
        <p:txBody>
          <a:bodyPr/>
          <a:lstStyle/>
          <a:p>
            <a:r>
              <a:rPr kumimoji="1" lang="en-US" altLang="ja-JP" smtClean="0"/>
              <a:t>2016/10/20-21</a:t>
            </a:r>
            <a:endParaRPr kumimoji="1" lang="ja-JP" altLang="en-US"/>
          </a:p>
        </p:txBody>
      </p:sp>
      <p:sp>
        <p:nvSpPr>
          <p:cNvPr id="5" name="フッター プレースホルダー 4"/>
          <p:cNvSpPr>
            <a:spLocks noGrp="1"/>
          </p:cNvSpPr>
          <p:nvPr>
            <p:ph type="ftr" sz="quarter" idx="11"/>
          </p:nvPr>
        </p:nvSpPr>
        <p:spPr>
          <a:xfrm>
            <a:off x="6452928" y="6342334"/>
            <a:ext cx="2164180" cy="225425"/>
          </a:xfrm>
        </p:spPr>
        <p:txBody>
          <a:bodyPr/>
          <a:lstStyle/>
          <a:p>
            <a:r>
              <a:rPr kumimoji="1" lang="en-US" altLang="ja-JP" smtClean="0"/>
              <a:t>Bioprocess 2016</a:t>
            </a:r>
            <a:endParaRPr kumimoji="1" lang="ja-JP" altLang="en-US"/>
          </a:p>
        </p:txBody>
      </p:sp>
      <p:sp>
        <p:nvSpPr>
          <p:cNvPr id="6" name="スライド番号プレースホルダー 5"/>
          <p:cNvSpPr>
            <a:spLocks noGrp="1"/>
          </p:cNvSpPr>
          <p:nvPr>
            <p:ph type="sldNum" sz="quarter" idx="12"/>
          </p:nvPr>
        </p:nvSpPr>
        <p:spPr>
          <a:xfrm>
            <a:off x="8683456" y="6342334"/>
            <a:ext cx="473104" cy="228600"/>
          </a:xfrm>
        </p:spPr>
        <p:txBody>
          <a:bodyPr/>
          <a:lstStyle/>
          <a:p>
            <a:fld id="{B7BA03D5-98A9-5544-AB3E-EBFFE2836972}" type="slidenum">
              <a:rPr kumimoji="1" lang="ja-JP" altLang="en-US" smtClean="0"/>
              <a:pPr/>
              <a:t>20</a:t>
            </a:fld>
            <a:endParaRPr kumimoji="1" lang="ja-JP" altLang="en-US"/>
          </a:p>
        </p:txBody>
      </p:sp>
      <p:sp>
        <p:nvSpPr>
          <p:cNvPr id="2" name="正方形/長方形 1"/>
          <p:cNvSpPr/>
          <p:nvPr/>
        </p:nvSpPr>
        <p:spPr>
          <a:xfrm>
            <a:off x="565487" y="6111501"/>
            <a:ext cx="4572000" cy="253916"/>
          </a:xfrm>
          <a:prstGeom prst="rect">
            <a:avLst/>
          </a:prstGeom>
        </p:spPr>
        <p:txBody>
          <a:bodyPr>
            <a:spAutoFit/>
          </a:bodyPr>
          <a:lstStyle/>
          <a:p>
            <a:r>
              <a:rPr lang="nb-NO" altLang="ja-JP" sz="1050" dirty="0"/>
              <a:t>K.H.V. </a:t>
            </a:r>
            <a:r>
              <a:rPr lang="nb-NO" altLang="ja-JP" sz="1050" dirty="0" err="1"/>
              <a:t>Arafiles</a:t>
            </a:r>
            <a:r>
              <a:rPr lang="nb-NO" altLang="ja-JP" sz="1050" i="1" dirty="0"/>
              <a:t>, et al.</a:t>
            </a:r>
            <a:r>
              <a:rPr lang="nb-NO" altLang="ja-JP" sz="1050" dirty="0"/>
              <a:t>, </a:t>
            </a:r>
            <a:r>
              <a:rPr lang="nb-NO" altLang="ja-JP" sz="1050" dirty="0" err="1"/>
              <a:t>Appl</a:t>
            </a:r>
            <a:r>
              <a:rPr lang="nb-NO" altLang="ja-JP" sz="1050" dirty="0"/>
              <a:t>. </a:t>
            </a:r>
            <a:r>
              <a:rPr lang="nb-NO" altLang="ja-JP" sz="1050" dirty="0" err="1"/>
              <a:t>Microbiol</a:t>
            </a:r>
            <a:r>
              <a:rPr lang="nb-NO" altLang="ja-JP" sz="1050" dirty="0"/>
              <a:t>. </a:t>
            </a:r>
            <a:r>
              <a:rPr lang="nb-NO" altLang="ja-JP" sz="1050" dirty="0" err="1"/>
              <a:t>Biotechnol</a:t>
            </a:r>
            <a:r>
              <a:rPr lang="nb-NO" altLang="ja-JP" sz="1050" dirty="0"/>
              <a:t>. 98, </a:t>
            </a:r>
            <a:r>
              <a:rPr lang="nb-NO" altLang="ja-JP" sz="1050" dirty="0" smtClean="0"/>
              <a:t>9207 (</a:t>
            </a:r>
            <a:r>
              <a:rPr lang="nb-NO" altLang="ja-JP" sz="1050" dirty="0"/>
              <a:t>2014)</a:t>
            </a:r>
            <a:endParaRPr lang="ja-JP" altLang="en-US" sz="1050" dirty="0"/>
          </a:p>
        </p:txBody>
      </p:sp>
      <p:graphicFrame>
        <p:nvGraphicFramePr>
          <p:cNvPr id="13" name="図表 12"/>
          <p:cNvGraphicFramePr/>
          <p:nvPr>
            <p:extLst>
              <p:ext uri="{D42A27DB-BD31-4B8C-83A1-F6EECF244321}">
                <p14:modId xmlns:p14="http://schemas.microsoft.com/office/powerpoint/2010/main" val="2053379573"/>
              </p:ext>
            </p:extLst>
          </p:nvPr>
        </p:nvGraphicFramePr>
        <p:xfrm>
          <a:off x="565487" y="1329270"/>
          <a:ext cx="2100691" cy="444354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テキスト ボックス 13"/>
          <p:cNvSpPr txBox="1"/>
          <p:nvPr/>
        </p:nvSpPr>
        <p:spPr>
          <a:xfrm>
            <a:off x="1820389" y="1834301"/>
            <a:ext cx="2314117" cy="369332"/>
          </a:xfrm>
          <a:prstGeom prst="rect">
            <a:avLst/>
          </a:prstGeom>
          <a:noFill/>
        </p:spPr>
        <p:txBody>
          <a:bodyPr wrap="none" rtlCol="0">
            <a:spAutoFit/>
          </a:bodyPr>
          <a:lstStyle/>
          <a:p>
            <a:r>
              <a:rPr kumimoji="1" lang="en-US" altLang="ja-JP" b="1" dirty="0" smtClean="0">
                <a:solidFill>
                  <a:schemeClr val="accent4">
                    <a:lumMod val="75000"/>
                  </a:schemeClr>
                </a:solidFill>
              </a:rPr>
              <a:t>Extraction by water</a:t>
            </a:r>
            <a:endParaRPr kumimoji="1" lang="ja-JP" altLang="en-US" b="1" dirty="0">
              <a:solidFill>
                <a:schemeClr val="accent4">
                  <a:lumMod val="75000"/>
                </a:schemeClr>
              </a:solidFill>
            </a:endParaRPr>
          </a:p>
        </p:txBody>
      </p:sp>
      <p:sp>
        <p:nvSpPr>
          <p:cNvPr id="15" name="テキスト ボックス 14"/>
          <p:cNvSpPr txBox="1"/>
          <p:nvPr/>
        </p:nvSpPr>
        <p:spPr>
          <a:xfrm>
            <a:off x="2208083" y="2779859"/>
            <a:ext cx="2031085" cy="584776"/>
          </a:xfrm>
          <a:prstGeom prst="rect">
            <a:avLst/>
          </a:prstGeom>
          <a:noFill/>
        </p:spPr>
        <p:txBody>
          <a:bodyPr wrap="none" rtlCol="0">
            <a:spAutoFit/>
          </a:bodyPr>
          <a:lstStyle/>
          <a:p>
            <a:r>
              <a:rPr lang="en-US" altLang="ja-JP" sz="1600" i="1" dirty="0" err="1" smtClean="0">
                <a:solidFill>
                  <a:schemeClr val="accent4">
                    <a:lumMod val="75000"/>
                  </a:schemeClr>
                </a:solidFill>
                <a:cs typeface="Arial"/>
              </a:rPr>
              <a:t>Gluconobacter</a:t>
            </a:r>
            <a:r>
              <a:rPr lang="en-US" altLang="ja-JP" sz="1600" i="1" dirty="0" smtClean="0">
                <a:solidFill>
                  <a:schemeClr val="accent4">
                    <a:lumMod val="75000"/>
                  </a:schemeClr>
                </a:solidFill>
                <a:cs typeface="Arial"/>
              </a:rPr>
              <a:t> </a:t>
            </a:r>
            <a:r>
              <a:rPr lang="en-US" altLang="ja-JP" sz="1600" dirty="0" smtClean="0">
                <a:solidFill>
                  <a:schemeClr val="accent4">
                    <a:lumMod val="75000"/>
                  </a:schemeClr>
                </a:solidFill>
                <a:cs typeface="Arial"/>
              </a:rPr>
              <a:t>sp.</a:t>
            </a:r>
          </a:p>
          <a:p>
            <a:r>
              <a:rPr lang="en-US" altLang="ja-JP" sz="1600" b="1" dirty="0">
                <a:solidFill>
                  <a:schemeClr val="accent3">
                    <a:lumMod val="75000"/>
                  </a:schemeClr>
                </a:solidFill>
              </a:rPr>
              <a:t>Mannitol </a:t>
            </a:r>
            <a:r>
              <a:rPr lang="en-US" altLang="ja-JP" sz="1600" b="1" dirty="0" smtClean="0">
                <a:solidFill>
                  <a:schemeClr val="accent3">
                    <a:lumMod val="75000"/>
                  </a:schemeClr>
                </a:solidFill>
              </a:rPr>
              <a:t>converter</a:t>
            </a:r>
            <a:endParaRPr lang="en-US" altLang="ja-JP" sz="1600" b="1" dirty="0">
              <a:solidFill>
                <a:schemeClr val="accent3">
                  <a:lumMod val="75000"/>
                </a:schemeClr>
              </a:solidFill>
            </a:endParaRPr>
          </a:p>
        </p:txBody>
      </p:sp>
      <p:sp>
        <p:nvSpPr>
          <p:cNvPr id="16" name="テキスト ボックス 15"/>
          <p:cNvSpPr txBox="1"/>
          <p:nvPr/>
        </p:nvSpPr>
        <p:spPr>
          <a:xfrm>
            <a:off x="1924555" y="3917400"/>
            <a:ext cx="1569660" cy="369332"/>
          </a:xfrm>
          <a:prstGeom prst="rect">
            <a:avLst/>
          </a:prstGeom>
          <a:noFill/>
        </p:spPr>
        <p:txBody>
          <a:bodyPr wrap="none" rtlCol="0">
            <a:spAutoFit/>
          </a:bodyPr>
          <a:lstStyle/>
          <a:p>
            <a:r>
              <a:rPr lang="en-US" altLang="ja-JP" b="1" dirty="0" smtClean="0">
                <a:solidFill>
                  <a:schemeClr val="accent4">
                    <a:lumMod val="75000"/>
                  </a:schemeClr>
                </a:solidFill>
              </a:rPr>
              <a:t>Salt addition</a:t>
            </a:r>
            <a:endParaRPr lang="en-US" altLang="ja-JP" b="1" dirty="0">
              <a:solidFill>
                <a:schemeClr val="accent4">
                  <a:lumMod val="75000"/>
                </a:schemeClr>
              </a:solidFill>
            </a:endParaRPr>
          </a:p>
        </p:txBody>
      </p:sp>
      <p:sp>
        <p:nvSpPr>
          <p:cNvPr id="17" name="曲折矢印 16"/>
          <p:cNvSpPr/>
          <p:nvPr/>
        </p:nvSpPr>
        <p:spPr>
          <a:xfrm rot="5400000" flipH="1">
            <a:off x="3289348" y="3639294"/>
            <a:ext cx="743470" cy="333737"/>
          </a:xfrm>
          <a:prstGeom prst="bentArrow">
            <a:avLst>
              <a:gd name="adj1" fmla="val 25000"/>
              <a:gd name="adj2" fmla="val 25000"/>
              <a:gd name="adj3" fmla="val 33333"/>
              <a:gd name="adj4" fmla="val 43750"/>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b="1">
              <a:solidFill>
                <a:schemeClr val="tx1">
                  <a:lumMod val="60000"/>
                  <a:lumOff val="40000"/>
                </a:schemeClr>
              </a:solidFill>
            </a:endParaRPr>
          </a:p>
        </p:txBody>
      </p:sp>
      <p:sp>
        <p:nvSpPr>
          <p:cNvPr id="18" name="テキスト ボックス 17"/>
          <p:cNvSpPr txBox="1"/>
          <p:nvPr/>
        </p:nvSpPr>
        <p:spPr>
          <a:xfrm>
            <a:off x="2723571" y="3374122"/>
            <a:ext cx="992316" cy="523220"/>
          </a:xfrm>
          <a:prstGeom prst="rect">
            <a:avLst/>
          </a:prstGeom>
          <a:noFill/>
        </p:spPr>
        <p:txBody>
          <a:bodyPr wrap="none" rtlCol="0">
            <a:spAutoFit/>
          </a:bodyPr>
          <a:lstStyle/>
          <a:p>
            <a:r>
              <a:rPr kumimoji="1" lang="en-US" altLang="ja-JP" sz="1400" b="1" dirty="0" smtClean="0">
                <a:solidFill>
                  <a:schemeClr val="accent4">
                    <a:lumMod val="75000"/>
                  </a:schemeClr>
                </a:solidFill>
              </a:rPr>
              <a:t>Growth </a:t>
            </a:r>
          </a:p>
          <a:p>
            <a:r>
              <a:rPr kumimoji="1" lang="en-US" altLang="ja-JP" sz="1400" b="1" dirty="0" smtClean="0">
                <a:solidFill>
                  <a:schemeClr val="accent4">
                    <a:lumMod val="75000"/>
                  </a:schemeClr>
                </a:solidFill>
              </a:rPr>
              <a:t>Inhibition</a:t>
            </a:r>
            <a:endParaRPr kumimoji="1" lang="ja-JP" altLang="en-US" sz="1400" b="1" dirty="0">
              <a:solidFill>
                <a:schemeClr val="accent4">
                  <a:lumMod val="75000"/>
                </a:schemeClr>
              </a:solidFill>
            </a:endParaRPr>
          </a:p>
        </p:txBody>
      </p:sp>
      <p:sp>
        <p:nvSpPr>
          <p:cNvPr id="20" name="角丸四角形 19"/>
          <p:cNvSpPr/>
          <p:nvPr/>
        </p:nvSpPr>
        <p:spPr>
          <a:xfrm>
            <a:off x="447394" y="2273425"/>
            <a:ext cx="3934194" cy="3652657"/>
          </a:xfrm>
          <a:prstGeom prst="roundRect">
            <a:avLst>
              <a:gd name="adj" fmla="val 4191"/>
            </a:avLst>
          </a:prstGeom>
          <a:noFill/>
          <a:ln w="38100" cmpd="sng">
            <a:solidFill>
              <a:srgbClr val="008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b="1"/>
          </a:p>
        </p:txBody>
      </p:sp>
      <p:sp>
        <p:nvSpPr>
          <p:cNvPr id="21" name="正方形/長方形 20"/>
          <p:cNvSpPr/>
          <p:nvPr/>
        </p:nvSpPr>
        <p:spPr>
          <a:xfrm>
            <a:off x="1820389" y="4219394"/>
            <a:ext cx="2657899" cy="338554"/>
          </a:xfrm>
          <a:prstGeom prst="rect">
            <a:avLst/>
          </a:prstGeom>
        </p:spPr>
        <p:txBody>
          <a:bodyPr wrap="none">
            <a:spAutoFit/>
          </a:bodyPr>
          <a:lstStyle/>
          <a:p>
            <a:r>
              <a:rPr lang="en-US" altLang="ja-JP" sz="1600" b="1" dirty="0" smtClean="0">
                <a:solidFill>
                  <a:schemeClr val="accent3">
                    <a:lumMod val="75000"/>
                  </a:schemeClr>
                </a:solidFill>
              </a:rPr>
              <a:t>Marine </a:t>
            </a:r>
            <a:r>
              <a:rPr lang="en-US" altLang="ja-JP" sz="1600" b="1" i="1" dirty="0" err="1" smtClean="0">
                <a:solidFill>
                  <a:schemeClr val="accent3">
                    <a:lumMod val="75000"/>
                  </a:schemeClr>
                </a:solidFill>
              </a:rPr>
              <a:t>Aurantiochytrium</a:t>
            </a:r>
            <a:endParaRPr lang="ja-JP" altLang="en-US" sz="1600" b="1" i="1" dirty="0">
              <a:solidFill>
                <a:schemeClr val="accent3">
                  <a:lumMod val="75000"/>
                </a:schemeClr>
              </a:solidFill>
            </a:endParaRPr>
          </a:p>
        </p:txBody>
      </p:sp>
      <p:sp>
        <p:nvSpPr>
          <p:cNvPr id="22" name="テキスト ボックス 21"/>
          <p:cNvSpPr txBox="1"/>
          <p:nvPr/>
        </p:nvSpPr>
        <p:spPr>
          <a:xfrm>
            <a:off x="5289269" y="2243518"/>
            <a:ext cx="783012" cy="461665"/>
          </a:xfrm>
          <a:prstGeom prst="rect">
            <a:avLst/>
          </a:prstGeom>
          <a:noFill/>
        </p:spPr>
        <p:txBody>
          <a:bodyPr wrap="none" rtlCol="0">
            <a:spAutoFit/>
          </a:bodyPr>
          <a:lstStyle/>
          <a:p>
            <a:r>
              <a:rPr lang="en-US" altLang="ja-JP" sz="1200" b="1" dirty="0" smtClean="0">
                <a:solidFill>
                  <a:schemeClr val="accent4">
                    <a:lumMod val="75000"/>
                  </a:schemeClr>
                </a:solidFill>
              </a:rPr>
              <a:t>Salt</a:t>
            </a:r>
          </a:p>
          <a:p>
            <a:r>
              <a:rPr lang="en-US" altLang="ja-JP" sz="1200" b="1" dirty="0" smtClean="0">
                <a:solidFill>
                  <a:schemeClr val="accent4">
                    <a:lumMod val="75000"/>
                  </a:schemeClr>
                </a:solidFill>
              </a:rPr>
              <a:t>addition</a:t>
            </a:r>
            <a:endParaRPr lang="en-US" altLang="ja-JP" sz="1200" b="1" dirty="0">
              <a:solidFill>
                <a:schemeClr val="accent4">
                  <a:lumMod val="75000"/>
                </a:schemeClr>
              </a:solidFill>
            </a:endParaRPr>
          </a:p>
        </p:txBody>
      </p:sp>
      <p:cxnSp>
        <p:nvCxnSpPr>
          <p:cNvPr id="23" name="直線矢印コネクタ 22"/>
          <p:cNvCxnSpPr/>
          <p:nvPr/>
        </p:nvCxnSpPr>
        <p:spPr>
          <a:xfrm>
            <a:off x="5502566" y="2723971"/>
            <a:ext cx="0" cy="332788"/>
          </a:xfrm>
          <a:prstGeom prst="straightConnector1">
            <a:avLst/>
          </a:prstGeom>
          <a:ln>
            <a:solidFill>
              <a:schemeClr val="bg2">
                <a:lumMod val="10000"/>
              </a:schemeClr>
            </a:solidFill>
            <a:tailEnd type="arrow"/>
          </a:ln>
        </p:spPr>
        <p:style>
          <a:lnRef idx="2">
            <a:schemeClr val="accent1"/>
          </a:lnRef>
          <a:fillRef idx="0">
            <a:schemeClr val="accent1"/>
          </a:fillRef>
          <a:effectRef idx="1">
            <a:schemeClr val="accent1"/>
          </a:effectRef>
          <a:fontRef idx="minor">
            <a:schemeClr val="tx1"/>
          </a:fontRef>
        </p:style>
      </p:cxnSp>
      <p:sp>
        <p:nvSpPr>
          <p:cNvPr id="24" name="テキスト ボックス 23"/>
          <p:cNvSpPr txBox="1"/>
          <p:nvPr/>
        </p:nvSpPr>
        <p:spPr>
          <a:xfrm>
            <a:off x="2819156" y="5460564"/>
            <a:ext cx="1604927" cy="400110"/>
          </a:xfrm>
          <a:prstGeom prst="rect">
            <a:avLst/>
          </a:prstGeom>
          <a:noFill/>
        </p:spPr>
        <p:txBody>
          <a:bodyPr wrap="none" rtlCol="0">
            <a:spAutoFit/>
          </a:bodyPr>
          <a:lstStyle/>
          <a:p>
            <a:r>
              <a:rPr kumimoji="1" lang="en-US" altLang="ja-JP" sz="2000" b="1" dirty="0" smtClean="0">
                <a:solidFill>
                  <a:srgbClr val="FF0000"/>
                </a:solidFill>
                <a:latin typeface="Helvetica Neue Condensed" charset="0"/>
                <a:ea typeface="Helvetica Neue Condensed" charset="0"/>
                <a:cs typeface="Helvetica Neue Condensed" charset="0"/>
              </a:rPr>
              <a:t>Single reactor</a:t>
            </a:r>
            <a:endParaRPr kumimoji="1" lang="ja-JP" altLang="en-US" sz="2000" b="1" dirty="0">
              <a:solidFill>
                <a:srgbClr val="FF0000"/>
              </a:solidFill>
              <a:latin typeface="Helvetica Neue Condensed" charset="0"/>
              <a:ea typeface="Helvetica Neue Condensed" charset="0"/>
              <a:cs typeface="Helvetica Neue Condensed" charset="0"/>
            </a:endParaRPr>
          </a:p>
        </p:txBody>
      </p:sp>
    </p:spTree>
    <p:extLst>
      <p:ext uri="{BB962C8B-B14F-4D97-AF65-F5344CB8AC3E}">
        <p14:creationId xmlns:p14="http://schemas.microsoft.com/office/powerpoint/2010/main" val="8169779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図形グループ 7"/>
          <p:cNvGrpSpPr/>
          <p:nvPr/>
        </p:nvGrpSpPr>
        <p:grpSpPr>
          <a:xfrm>
            <a:off x="951779" y="2648539"/>
            <a:ext cx="7534035" cy="746801"/>
            <a:chOff x="1245460" y="1182875"/>
            <a:chExt cx="7534035" cy="1489591"/>
          </a:xfrm>
        </p:grpSpPr>
        <p:sp>
          <p:nvSpPr>
            <p:cNvPr id="4" name="正方形/長方形 3"/>
            <p:cNvSpPr/>
            <p:nvPr/>
          </p:nvSpPr>
          <p:spPr>
            <a:xfrm>
              <a:off x="6459200" y="1182875"/>
              <a:ext cx="2320295" cy="1489591"/>
            </a:xfrm>
            <a:prstGeom prst="rect">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charset="0"/>
                <a:ea typeface="Arial" charset="0"/>
                <a:cs typeface="Arial" charset="0"/>
              </a:endParaRPr>
            </a:p>
          </p:txBody>
        </p:sp>
        <p:sp>
          <p:nvSpPr>
            <p:cNvPr id="5" name="正方形/長方形 4"/>
            <p:cNvSpPr/>
            <p:nvPr/>
          </p:nvSpPr>
          <p:spPr>
            <a:xfrm>
              <a:off x="5157953" y="1182875"/>
              <a:ext cx="1077383" cy="1489591"/>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charset="0"/>
                <a:ea typeface="Arial" charset="0"/>
                <a:cs typeface="Arial" charset="0"/>
              </a:endParaRPr>
            </a:p>
          </p:txBody>
        </p:sp>
        <p:sp>
          <p:nvSpPr>
            <p:cNvPr id="6" name="正方形/長方形 5"/>
            <p:cNvSpPr/>
            <p:nvPr/>
          </p:nvSpPr>
          <p:spPr>
            <a:xfrm>
              <a:off x="1245460" y="1182875"/>
              <a:ext cx="3912493" cy="1489591"/>
            </a:xfrm>
            <a:prstGeom prst="rect">
              <a:avLst/>
            </a:prstGeom>
            <a:solidFill>
              <a:schemeClr val="accent2">
                <a:lumMod val="20000"/>
                <a:lumOff val="8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charset="0"/>
                <a:ea typeface="Arial" charset="0"/>
                <a:cs typeface="Arial" charset="0"/>
              </a:endParaRPr>
            </a:p>
          </p:txBody>
        </p:sp>
        <p:sp>
          <p:nvSpPr>
            <p:cNvPr id="7" name="正方形/長方形 6"/>
            <p:cNvSpPr/>
            <p:nvPr/>
          </p:nvSpPr>
          <p:spPr>
            <a:xfrm>
              <a:off x="6219659" y="1182875"/>
              <a:ext cx="239541" cy="1489591"/>
            </a:xfrm>
            <a:prstGeom prst="rect">
              <a:avLst/>
            </a:prstGeom>
            <a:solidFill>
              <a:srgbClr val="FFFF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charset="0"/>
                <a:ea typeface="Arial" charset="0"/>
                <a:cs typeface="Arial" charset="0"/>
              </a:endParaRPr>
            </a:p>
          </p:txBody>
        </p:sp>
      </p:grpSp>
      <p:sp>
        <p:nvSpPr>
          <p:cNvPr id="9" name="テキスト ボックス 8"/>
          <p:cNvSpPr txBox="1"/>
          <p:nvPr/>
        </p:nvSpPr>
        <p:spPr>
          <a:xfrm>
            <a:off x="2567988" y="2205749"/>
            <a:ext cx="3015569" cy="369332"/>
          </a:xfrm>
          <a:prstGeom prst="rect">
            <a:avLst/>
          </a:prstGeom>
          <a:noFill/>
        </p:spPr>
        <p:txBody>
          <a:bodyPr wrap="none" rtlCol="0">
            <a:spAutoFit/>
          </a:bodyPr>
          <a:lstStyle/>
          <a:p>
            <a:pPr algn="ctr"/>
            <a:r>
              <a:rPr kumimoji="1" lang="en-US" altLang="ja-JP" b="1" dirty="0" smtClean="0">
                <a:latin typeface="Arial" charset="0"/>
                <a:ea typeface="Arial" charset="0"/>
                <a:cs typeface="Arial" charset="0"/>
              </a:rPr>
              <a:t>Brown algae </a:t>
            </a:r>
            <a:r>
              <a:rPr lang="ja-JP" altLang="en-US" sz="1200" b="1" i="1" dirty="0" smtClean="0">
                <a:solidFill>
                  <a:srgbClr val="000000"/>
                </a:solidFill>
                <a:latin typeface="Arial" charset="0"/>
                <a:ea typeface="Arial" charset="0"/>
                <a:cs typeface="Arial" charset="0"/>
              </a:rPr>
              <a:t>L</a:t>
            </a:r>
            <a:r>
              <a:rPr lang="en-US" altLang="ja-JP" sz="1200" b="1" i="1" dirty="0" err="1" smtClean="0">
                <a:solidFill>
                  <a:srgbClr val="000000"/>
                </a:solidFill>
                <a:latin typeface="Arial" charset="0"/>
                <a:ea typeface="Arial" charset="0"/>
                <a:cs typeface="Arial" charset="0"/>
              </a:rPr>
              <a:t>aminaria</a:t>
            </a:r>
            <a:r>
              <a:rPr lang="ja-JP" altLang="en-US" sz="1200" b="1" i="1" dirty="0" smtClean="0">
                <a:solidFill>
                  <a:srgbClr val="000000"/>
                </a:solidFill>
                <a:latin typeface="Arial" charset="0"/>
                <a:ea typeface="Arial" charset="0"/>
                <a:cs typeface="Arial" charset="0"/>
              </a:rPr>
              <a:t> japonica</a:t>
            </a:r>
            <a:endParaRPr kumimoji="1" lang="ja-JP" altLang="en-US" sz="1200" b="1" i="1" dirty="0">
              <a:latin typeface="Arial" charset="0"/>
              <a:ea typeface="Arial" charset="0"/>
              <a:cs typeface="Arial" charset="0"/>
            </a:endParaRPr>
          </a:p>
        </p:txBody>
      </p:sp>
      <p:sp>
        <p:nvSpPr>
          <p:cNvPr id="10" name="テキスト ボックス 9"/>
          <p:cNvSpPr txBox="1"/>
          <p:nvPr/>
        </p:nvSpPr>
        <p:spPr>
          <a:xfrm>
            <a:off x="1104179" y="2764397"/>
            <a:ext cx="3060453" cy="461665"/>
          </a:xfrm>
          <a:prstGeom prst="rect">
            <a:avLst/>
          </a:prstGeom>
          <a:noFill/>
        </p:spPr>
        <p:txBody>
          <a:bodyPr wrap="none" rtlCol="0">
            <a:spAutoFit/>
          </a:bodyPr>
          <a:lstStyle/>
          <a:p>
            <a:r>
              <a:rPr lang="ja-JP" altLang="en-US" sz="2400" b="1" dirty="0" smtClean="0">
                <a:solidFill>
                  <a:srgbClr val="000000"/>
                </a:solidFill>
                <a:latin typeface="Arial" charset="0"/>
                <a:ea typeface="Arial" charset="0"/>
                <a:cs typeface="Arial" charset="0"/>
              </a:rPr>
              <a:t>Carbohydrates</a:t>
            </a:r>
            <a:r>
              <a:rPr lang="en-US" altLang="ja-JP" sz="2400" b="1" dirty="0">
                <a:solidFill>
                  <a:srgbClr val="000000"/>
                </a:solidFill>
                <a:latin typeface="Arial" charset="0"/>
                <a:ea typeface="Arial" charset="0"/>
                <a:cs typeface="Arial" charset="0"/>
              </a:rPr>
              <a:t> </a:t>
            </a:r>
            <a:r>
              <a:rPr lang="en-US" altLang="ja-JP" sz="2400" b="1" dirty="0" smtClean="0">
                <a:solidFill>
                  <a:srgbClr val="000000"/>
                </a:solidFill>
                <a:latin typeface="Arial" charset="0"/>
                <a:ea typeface="Arial" charset="0"/>
                <a:cs typeface="Arial" charset="0"/>
              </a:rPr>
              <a:t>52%</a:t>
            </a:r>
            <a:endParaRPr kumimoji="1" lang="ja-JP" altLang="en-US" sz="2400" b="1" dirty="0">
              <a:latin typeface="Arial" charset="0"/>
              <a:ea typeface="Arial" charset="0"/>
              <a:cs typeface="Arial" charset="0"/>
            </a:endParaRPr>
          </a:p>
        </p:txBody>
      </p:sp>
      <p:sp>
        <p:nvSpPr>
          <p:cNvPr id="11" name="テキスト ボックス 10"/>
          <p:cNvSpPr txBox="1"/>
          <p:nvPr/>
        </p:nvSpPr>
        <p:spPr>
          <a:xfrm>
            <a:off x="4911104" y="2672064"/>
            <a:ext cx="1005403" cy="646331"/>
          </a:xfrm>
          <a:prstGeom prst="rect">
            <a:avLst/>
          </a:prstGeom>
          <a:noFill/>
        </p:spPr>
        <p:txBody>
          <a:bodyPr wrap="none" rtlCol="0">
            <a:spAutoFit/>
          </a:bodyPr>
          <a:lstStyle/>
          <a:p>
            <a:pPr algn="ctr"/>
            <a:r>
              <a:rPr lang="ja-JP" altLang="en-US" sz="1600" b="1" dirty="0" smtClean="0">
                <a:solidFill>
                  <a:srgbClr val="000000"/>
                </a:solidFill>
                <a:latin typeface="Arial" charset="0"/>
                <a:ea typeface="Arial" charset="0"/>
                <a:cs typeface="Arial" charset="0"/>
              </a:rPr>
              <a:t>Proteins</a:t>
            </a:r>
            <a:endParaRPr lang="en-US" altLang="ja-JP" sz="1600" b="1" dirty="0" smtClean="0">
              <a:solidFill>
                <a:srgbClr val="000000"/>
              </a:solidFill>
              <a:latin typeface="Arial" charset="0"/>
              <a:ea typeface="Arial" charset="0"/>
              <a:cs typeface="Arial" charset="0"/>
            </a:endParaRPr>
          </a:p>
          <a:p>
            <a:pPr algn="ctr"/>
            <a:r>
              <a:rPr kumimoji="1" lang="en-US" altLang="ja-JP" sz="2000" b="1" dirty="0" smtClean="0">
                <a:solidFill>
                  <a:srgbClr val="000000"/>
                </a:solidFill>
                <a:latin typeface="Arial" charset="0"/>
                <a:ea typeface="Arial" charset="0"/>
                <a:cs typeface="Arial" charset="0"/>
              </a:rPr>
              <a:t>15%</a:t>
            </a:r>
            <a:endParaRPr kumimoji="1" lang="ja-JP" altLang="en-US" sz="2000" b="1" dirty="0">
              <a:latin typeface="Arial" charset="0"/>
              <a:ea typeface="Arial" charset="0"/>
              <a:cs typeface="Arial" charset="0"/>
            </a:endParaRPr>
          </a:p>
        </p:txBody>
      </p:sp>
      <p:sp>
        <p:nvSpPr>
          <p:cNvPr id="12" name="テキスト ボックス 11"/>
          <p:cNvSpPr txBox="1"/>
          <p:nvPr/>
        </p:nvSpPr>
        <p:spPr>
          <a:xfrm>
            <a:off x="5659331" y="2087288"/>
            <a:ext cx="710451" cy="584775"/>
          </a:xfrm>
          <a:prstGeom prst="rect">
            <a:avLst/>
          </a:prstGeom>
          <a:noFill/>
        </p:spPr>
        <p:txBody>
          <a:bodyPr wrap="none" rtlCol="0">
            <a:spAutoFit/>
          </a:bodyPr>
          <a:lstStyle/>
          <a:p>
            <a:pPr algn="ctr"/>
            <a:r>
              <a:rPr lang="en-US" altLang="ja-JP" sz="1400" b="1" dirty="0" smtClean="0">
                <a:solidFill>
                  <a:srgbClr val="000000"/>
                </a:solidFill>
                <a:latin typeface="Arial" charset="0"/>
                <a:ea typeface="Arial" charset="0"/>
                <a:cs typeface="Arial" charset="0"/>
              </a:rPr>
              <a:t>Lipids</a:t>
            </a:r>
          </a:p>
          <a:p>
            <a:pPr algn="ctr"/>
            <a:r>
              <a:rPr lang="en-US" altLang="ja-JP" b="1" dirty="0">
                <a:solidFill>
                  <a:srgbClr val="000000"/>
                </a:solidFill>
                <a:latin typeface="Arial" charset="0"/>
                <a:ea typeface="Arial" charset="0"/>
                <a:cs typeface="Arial" charset="0"/>
              </a:rPr>
              <a:t>2</a:t>
            </a:r>
            <a:r>
              <a:rPr kumimoji="1" lang="en-US" altLang="ja-JP" b="1" dirty="0" smtClean="0">
                <a:solidFill>
                  <a:srgbClr val="000000"/>
                </a:solidFill>
                <a:latin typeface="Arial" charset="0"/>
                <a:ea typeface="Arial" charset="0"/>
                <a:cs typeface="Arial" charset="0"/>
              </a:rPr>
              <a:t>%</a:t>
            </a:r>
            <a:endParaRPr kumimoji="1" lang="ja-JP" altLang="en-US" b="1" dirty="0">
              <a:latin typeface="Arial" charset="0"/>
              <a:ea typeface="Arial" charset="0"/>
              <a:cs typeface="Arial" charset="0"/>
            </a:endParaRPr>
          </a:p>
        </p:txBody>
      </p:sp>
      <p:sp>
        <p:nvSpPr>
          <p:cNvPr id="13" name="テキスト ボックス 12"/>
          <p:cNvSpPr txBox="1"/>
          <p:nvPr/>
        </p:nvSpPr>
        <p:spPr>
          <a:xfrm>
            <a:off x="6615301" y="2848447"/>
            <a:ext cx="1253868" cy="400110"/>
          </a:xfrm>
          <a:prstGeom prst="rect">
            <a:avLst/>
          </a:prstGeom>
          <a:noFill/>
        </p:spPr>
        <p:txBody>
          <a:bodyPr wrap="none" rtlCol="0">
            <a:spAutoFit/>
          </a:bodyPr>
          <a:lstStyle/>
          <a:p>
            <a:pPr algn="ctr"/>
            <a:r>
              <a:rPr lang="en-US" altLang="ja-JP" sz="2000" b="1" dirty="0" smtClean="0">
                <a:solidFill>
                  <a:srgbClr val="000000"/>
                </a:solidFill>
                <a:latin typeface="Arial" charset="0"/>
                <a:ea typeface="Arial" charset="0"/>
                <a:cs typeface="Arial" charset="0"/>
              </a:rPr>
              <a:t>Ash 31</a:t>
            </a:r>
            <a:r>
              <a:rPr kumimoji="1" lang="en-US" altLang="ja-JP" sz="2000" b="1" dirty="0" smtClean="0">
                <a:solidFill>
                  <a:srgbClr val="000000"/>
                </a:solidFill>
                <a:latin typeface="Arial" charset="0"/>
                <a:ea typeface="Arial" charset="0"/>
                <a:cs typeface="Arial" charset="0"/>
              </a:rPr>
              <a:t>%</a:t>
            </a:r>
            <a:endParaRPr kumimoji="1" lang="ja-JP" altLang="en-US" sz="2000" b="1" dirty="0">
              <a:latin typeface="Arial" charset="0"/>
              <a:ea typeface="Arial" charset="0"/>
              <a:cs typeface="Arial" charset="0"/>
            </a:endParaRPr>
          </a:p>
        </p:txBody>
      </p:sp>
      <p:grpSp>
        <p:nvGrpSpPr>
          <p:cNvPr id="16" name="図形グループ 15"/>
          <p:cNvGrpSpPr/>
          <p:nvPr/>
        </p:nvGrpSpPr>
        <p:grpSpPr>
          <a:xfrm>
            <a:off x="951779" y="3885524"/>
            <a:ext cx="7534035" cy="752600"/>
            <a:chOff x="1245460" y="1182875"/>
            <a:chExt cx="7534035" cy="1489591"/>
          </a:xfrm>
        </p:grpSpPr>
        <p:sp>
          <p:nvSpPr>
            <p:cNvPr id="17" name="正方形/長方形 16"/>
            <p:cNvSpPr/>
            <p:nvPr/>
          </p:nvSpPr>
          <p:spPr>
            <a:xfrm>
              <a:off x="6459200" y="1182875"/>
              <a:ext cx="2320295" cy="1489591"/>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charset="0"/>
                <a:ea typeface="Arial" charset="0"/>
                <a:cs typeface="Arial" charset="0"/>
              </a:endParaRPr>
            </a:p>
          </p:txBody>
        </p:sp>
        <p:sp>
          <p:nvSpPr>
            <p:cNvPr id="19" name="正方形/長方形 18"/>
            <p:cNvSpPr/>
            <p:nvPr/>
          </p:nvSpPr>
          <p:spPr>
            <a:xfrm>
              <a:off x="1245460" y="1182875"/>
              <a:ext cx="2720990" cy="1489591"/>
            </a:xfrm>
            <a:prstGeom prst="rect">
              <a:avLst/>
            </a:prstGeom>
            <a:solidFill>
              <a:schemeClr val="accent5">
                <a:lumMod val="20000"/>
                <a:lumOff val="8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charset="0"/>
                <a:ea typeface="Arial" charset="0"/>
                <a:cs typeface="Arial" charset="0"/>
              </a:endParaRPr>
            </a:p>
          </p:txBody>
        </p:sp>
        <p:sp>
          <p:nvSpPr>
            <p:cNvPr id="18" name="正方形/長方形 17"/>
            <p:cNvSpPr/>
            <p:nvPr/>
          </p:nvSpPr>
          <p:spPr>
            <a:xfrm>
              <a:off x="3609105" y="1182875"/>
              <a:ext cx="2129625" cy="1489591"/>
            </a:xfrm>
            <a:prstGeom prst="rect">
              <a:avLst/>
            </a:prstGeom>
            <a:solidFill>
              <a:schemeClr val="accent6">
                <a:lumMod val="20000"/>
                <a:lumOff val="8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charset="0"/>
                <a:ea typeface="Arial" charset="0"/>
                <a:cs typeface="Arial" charset="0"/>
              </a:endParaRPr>
            </a:p>
          </p:txBody>
        </p:sp>
      </p:grpSp>
      <p:sp>
        <p:nvSpPr>
          <p:cNvPr id="21" name="テキスト ボックス 20"/>
          <p:cNvSpPr txBox="1"/>
          <p:nvPr/>
        </p:nvSpPr>
        <p:spPr>
          <a:xfrm>
            <a:off x="1338073" y="3885524"/>
            <a:ext cx="1447832" cy="830997"/>
          </a:xfrm>
          <a:prstGeom prst="rect">
            <a:avLst/>
          </a:prstGeom>
          <a:noFill/>
        </p:spPr>
        <p:txBody>
          <a:bodyPr wrap="none" rtlCol="0">
            <a:spAutoFit/>
          </a:bodyPr>
          <a:lstStyle/>
          <a:p>
            <a:pPr algn="ctr"/>
            <a:r>
              <a:rPr lang="en-US" altLang="ja-JP" sz="2400" b="1" dirty="0" err="1" smtClean="0">
                <a:solidFill>
                  <a:srgbClr val="000000"/>
                </a:solidFill>
                <a:latin typeface="Arial" charset="0"/>
                <a:ea typeface="Arial" charset="0"/>
                <a:cs typeface="Arial" charset="0"/>
              </a:rPr>
              <a:t>Mannitol</a:t>
            </a:r>
            <a:endParaRPr lang="en-US" altLang="ja-JP" sz="2400" b="1" dirty="0">
              <a:solidFill>
                <a:srgbClr val="000000"/>
              </a:solidFill>
              <a:latin typeface="Arial" charset="0"/>
              <a:ea typeface="Arial" charset="0"/>
              <a:cs typeface="Arial" charset="0"/>
            </a:endParaRPr>
          </a:p>
          <a:p>
            <a:pPr algn="ctr"/>
            <a:r>
              <a:rPr lang="en-US" altLang="ja-JP" sz="2400" b="1" dirty="0" smtClean="0">
                <a:solidFill>
                  <a:srgbClr val="000000"/>
                </a:solidFill>
                <a:latin typeface="Arial" charset="0"/>
                <a:ea typeface="Arial" charset="0"/>
                <a:cs typeface="Arial" charset="0"/>
              </a:rPr>
              <a:t>30%</a:t>
            </a:r>
            <a:endParaRPr kumimoji="1" lang="ja-JP" altLang="en-US" sz="2400" b="1" dirty="0">
              <a:latin typeface="Arial" charset="0"/>
              <a:ea typeface="Arial" charset="0"/>
              <a:cs typeface="Arial" charset="0"/>
            </a:endParaRPr>
          </a:p>
        </p:txBody>
      </p:sp>
      <p:sp>
        <p:nvSpPr>
          <p:cNvPr id="22" name="テキスト ボックス 21"/>
          <p:cNvSpPr txBox="1"/>
          <p:nvPr/>
        </p:nvSpPr>
        <p:spPr>
          <a:xfrm>
            <a:off x="3672769" y="3875846"/>
            <a:ext cx="1502635" cy="830997"/>
          </a:xfrm>
          <a:prstGeom prst="rect">
            <a:avLst/>
          </a:prstGeom>
          <a:noFill/>
        </p:spPr>
        <p:txBody>
          <a:bodyPr wrap="none" rtlCol="0">
            <a:spAutoFit/>
          </a:bodyPr>
          <a:lstStyle/>
          <a:p>
            <a:pPr algn="ctr"/>
            <a:r>
              <a:rPr lang="en-US" altLang="ja-JP" sz="2400" b="1" dirty="0" smtClean="0">
                <a:solidFill>
                  <a:srgbClr val="000000"/>
                </a:solidFill>
                <a:latin typeface="Arial" charset="0"/>
                <a:ea typeface="Arial" charset="0"/>
                <a:cs typeface="Arial" charset="0"/>
              </a:rPr>
              <a:t>Alginate </a:t>
            </a:r>
          </a:p>
          <a:p>
            <a:pPr algn="ctr"/>
            <a:r>
              <a:rPr lang="en-US" altLang="ja-JP" sz="2400" b="1" dirty="0" smtClean="0">
                <a:solidFill>
                  <a:srgbClr val="000000"/>
                </a:solidFill>
                <a:latin typeface="Arial" charset="0"/>
                <a:ea typeface="Arial" charset="0"/>
                <a:cs typeface="Arial" charset="0"/>
              </a:rPr>
              <a:t>25%</a:t>
            </a:r>
            <a:endParaRPr kumimoji="1" lang="ja-JP" altLang="en-US" sz="2400" b="1" dirty="0">
              <a:latin typeface="Arial" charset="0"/>
              <a:ea typeface="Arial" charset="0"/>
              <a:cs typeface="Arial" charset="0"/>
            </a:endParaRPr>
          </a:p>
        </p:txBody>
      </p:sp>
      <p:cxnSp>
        <p:nvCxnSpPr>
          <p:cNvPr id="24" name="直線コネクタ 23"/>
          <p:cNvCxnSpPr/>
          <p:nvPr/>
        </p:nvCxnSpPr>
        <p:spPr>
          <a:xfrm>
            <a:off x="969572" y="3441613"/>
            <a:ext cx="0" cy="434233"/>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5" name="直線コネクタ 24"/>
          <p:cNvCxnSpPr/>
          <p:nvPr/>
        </p:nvCxnSpPr>
        <p:spPr>
          <a:xfrm>
            <a:off x="4860022" y="3430549"/>
            <a:ext cx="3621542" cy="476198"/>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29" name="正方形/長方形 28"/>
          <p:cNvSpPr/>
          <p:nvPr/>
        </p:nvSpPr>
        <p:spPr>
          <a:xfrm>
            <a:off x="5397907" y="3885524"/>
            <a:ext cx="964366" cy="752600"/>
          </a:xfrm>
          <a:prstGeom prst="rect">
            <a:avLst/>
          </a:prstGeom>
          <a:solidFill>
            <a:schemeClr val="accent3">
              <a:lumMod val="20000"/>
              <a:lumOff val="8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charset="0"/>
              <a:ea typeface="Arial" charset="0"/>
              <a:cs typeface="Arial" charset="0"/>
            </a:endParaRPr>
          </a:p>
        </p:txBody>
      </p:sp>
      <p:sp>
        <p:nvSpPr>
          <p:cNvPr id="27" name="テキスト ボックス 26"/>
          <p:cNvSpPr txBox="1"/>
          <p:nvPr/>
        </p:nvSpPr>
        <p:spPr>
          <a:xfrm>
            <a:off x="5257209" y="3885524"/>
            <a:ext cx="1210589" cy="738664"/>
          </a:xfrm>
          <a:prstGeom prst="rect">
            <a:avLst/>
          </a:prstGeom>
          <a:noFill/>
        </p:spPr>
        <p:txBody>
          <a:bodyPr wrap="none" rtlCol="0">
            <a:spAutoFit/>
          </a:bodyPr>
          <a:lstStyle/>
          <a:p>
            <a:pPr algn="ctr"/>
            <a:r>
              <a:rPr lang="en-US" altLang="ja-JP" b="1" dirty="0" smtClean="0">
                <a:latin typeface="Arial" charset="0"/>
                <a:ea typeface="Arial" charset="0"/>
                <a:cs typeface="Arial" charset="0"/>
              </a:rPr>
              <a:t>C</a:t>
            </a:r>
            <a:r>
              <a:rPr kumimoji="1" lang="en-US" altLang="ja-JP" b="1" dirty="0" smtClean="0">
                <a:latin typeface="Arial" charset="0"/>
                <a:ea typeface="Arial" charset="0"/>
                <a:cs typeface="Arial" charset="0"/>
              </a:rPr>
              <a:t>ellulose</a:t>
            </a:r>
          </a:p>
          <a:p>
            <a:pPr algn="ctr"/>
            <a:r>
              <a:rPr lang="en-US" altLang="ja-JP" sz="2400" b="1" dirty="0" smtClean="0">
                <a:latin typeface="Arial" charset="0"/>
                <a:ea typeface="Arial" charset="0"/>
                <a:cs typeface="Arial" charset="0"/>
              </a:rPr>
              <a:t>17</a:t>
            </a:r>
            <a:r>
              <a:rPr kumimoji="1" lang="en-US" altLang="ja-JP" sz="2400" b="1" dirty="0" smtClean="0">
                <a:latin typeface="Arial" charset="0"/>
                <a:ea typeface="Arial" charset="0"/>
                <a:cs typeface="Arial" charset="0"/>
              </a:rPr>
              <a:t>%</a:t>
            </a:r>
            <a:endParaRPr kumimoji="1" lang="ja-JP" altLang="en-US" sz="2400" b="1" dirty="0">
              <a:latin typeface="Arial" charset="0"/>
              <a:ea typeface="Arial" charset="0"/>
              <a:cs typeface="Arial" charset="0"/>
            </a:endParaRPr>
          </a:p>
        </p:txBody>
      </p:sp>
      <p:sp>
        <p:nvSpPr>
          <p:cNvPr id="30" name="テキスト ボックス 29"/>
          <p:cNvSpPr txBox="1"/>
          <p:nvPr/>
        </p:nvSpPr>
        <p:spPr>
          <a:xfrm>
            <a:off x="7406114" y="3952835"/>
            <a:ext cx="1274708" cy="646331"/>
          </a:xfrm>
          <a:prstGeom prst="rect">
            <a:avLst/>
          </a:prstGeom>
          <a:noFill/>
        </p:spPr>
        <p:txBody>
          <a:bodyPr wrap="none" rtlCol="0">
            <a:spAutoFit/>
          </a:bodyPr>
          <a:lstStyle/>
          <a:p>
            <a:pPr algn="ctr"/>
            <a:r>
              <a:rPr lang="en-US" altLang="ja-JP" b="1" dirty="0" err="1" smtClean="0">
                <a:latin typeface="Arial" charset="0"/>
                <a:ea typeface="Arial" charset="0"/>
                <a:cs typeface="Arial" charset="0"/>
              </a:rPr>
              <a:t>Fucoidan</a:t>
            </a:r>
            <a:r>
              <a:rPr lang="en-US" altLang="ja-JP" b="1" dirty="0" smtClean="0">
                <a:latin typeface="Arial" charset="0"/>
                <a:ea typeface="Arial" charset="0"/>
                <a:cs typeface="Arial" charset="0"/>
              </a:rPr>
              <a:t> </a:t>
            </a:r>
          </a:p>
          <a:p>
            <a:pPr algn="ctr"/>
            <a:r>
              <a:rPr lang="en-US" altLang="ja-JP" b="1" dirty="0">
                <a:latin typeface="Arial" charset="0"/>
                <a:ea typeface="Arial" charset="0"/>
                <a:cs typeface="Arial" charset="0"/>
              </a:rPr>
              <a:t>e</a:t>
            </a:r>
            <a:r>
              <a:rPr kumimoji="1" lang="en-US" altLang="ja-JP" b="1" dirty="0" smtClean="0">
                <a:latin typeface="Arial" charset="0"/>
                <a:ea typeface="Arial" charset="0"/>
                <a:cs typeface="Arial" charset="0"/>
              </a:rPr>
              <a:t>tc.</a:t>
            </a:r>
            <a:endParaRPr kumimoji="1" lang="ja-JP" altLang="en-US" sz="2000" b="1" dirty="0">
              <a:latin typeface="Arial" charset="0"/>
              <a:ea typeface="Arial" charset="0"/>
              <a:cs typeface="Arial" charset="0"/>
            </a:endParaRPr>
          </a:p>
        </p:txBody>
      </p:sp>
      <p:sp>
        <p:nvSpPr>
          <p:cNvPr id="58" name="正方形/長方形 57"/>
          <p:cNvSpPr/>
          <p:nvPr/>
        </p:nvSpPr>
        <p:spPr>
          <a:xfrm>
            <a:off x="951779" y="3875846"/>
            <a:ext cx="5435417" cy="762278"/>
          </a:xfrm>
          <a:prstGeom prst="rect">
            <a:avLst/>
          </a:prstGeom>
          <a:noFill/>
          <a:ln w="571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charset="0"/>
              <a:ea typeface="Arial" charset="0"/>
              <a:cs typeface="Arial" charset="0"/>
            </a:endParaRPr>
          </a:p>
        </p:txBody>
      </p:sp>
      <p:cxnSp>
        <p:nvCxnSpPr>
          <p:cNvPr id="62" name="直線コネクタ 61"/>
          <p:cNvCxnSpPr/>
          <p:nvPr/>
        </p:nvCxnSpPr>
        <p:spPr>
          <a:xfrm>
            <a:off x="6066741" y="2588597"/>
            <a:ext cx="0" cy="21286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4" name="下矢印 13"/>
          <p:cNvSpPr/>
          <p:nvPr/>
        </p:nvSpPr>
        <p:spPr>
          <a:xfrm>
            <a:off x="1542894" y="5041492"/>
            <a:ext cx="1163348" cy="1099538"/>
          </a:xfrm>
          <a:prstGeom prst="downArrow">
            <a:avLst/>
          </a:prstGeom>
          <a:solidFill>
            <a:schemeClr val="accent5">
              <a:lumMod val="20000"/>
              <a:lumOff val="8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charset="0"/>
              <a:ea typeface="Arial" charset="0"/>
              <a:cs typeface="Arial" charset="0"/>
            </a:endParaRPr>
          </a:p>
        </p:txBody>
      </p:sp>
      <p:sp>
        <p:nvSpPr>
          <p:cNvPr id="63" name="下矢印 62"/>
          <p:cNvSpPr/>
          <p:nvPr/>
        </p:nvSpPr>
        <p:spPr>
          <a:xfrm>
            <a:off x="3525349" y="5086852"/>
            <a:ext cx="1187253" cy="1061050"/>
          </a:xfrm>
          <a:prstGeom prst="downArrow">
            <a:avLst/>
          </a:prstGeom>
          <a:solidFill>
            <a:schemeClr val="accent6">
              <a:lumMod val="20000"/>
              <a:lumOff val="8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charset="0"/>
              <a:ea typeface="Arial" charset="0"/>
              <a:cs typeface="Arial" charset="0"/>
            </a:endParaRPr>
          </a:p>
        </p:txBody>
      </p:sp>
      <p:sp>
        <p:nvSpPr>
          <p:cNvPr id="64" name="下矢印 63"/>
          <p:cNvSpPr/>
          <p:nvPr/>
        </p:nvSpPr>
        <p:spPr>
          <a:xfrm>
            <a:off x="5255761" y="5034218"/>
            <a:ext cx="1211792" cy="1092492"/>
          </a:xfrm>
          <a:prstGeom prst="downArrow">
            <a:avLst/>
          </a:prstGeom>
          <a:solidFill>
            <a:schemeClr val="accent3">
              <a:lumMod val="20000"/>
              <a:lumOff val="8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charset="0"/>
              <a:ea typeface="Arial" charset="0"/>
              <a:cs typeface="Arial" charset="0"/>
            </a:endParaRPr>
          </a:p>
        </p:txBody>
      </p:sp>
      <p:sp>
        <p:nvSpPr>
          <p:cNvPr id="38" name="正方形/長方形 37"/>
          <p:cNvSpPr/>
          <p:nvPr/>
        </p:nvSpPr>
        <p:spPr>
          <a:xfrm>
            <a:off x="639266" y="6166681"/>
            <a:ext cx="8135560" cy="369332"/>
          </a:xfrm>
          <a:prstGeom prst="rect">
            <a:avLst/>
          </a:prstGeom>
        </p:spPr>
        <p:txBody>
          <a:bodyPr wrap="none">
            <a:spAutoFit/>
          </a:bodyPr>
          <a:lstStyle/>
          <a:p>
            <a:pPr algn="ctr"/>
            <a:r>
              <a:rPr lang="en-US" altLang="ja-JP" b="1" dirty="0">
                <a:solidFill>
                  <a:srgbClr val="0070C0"/>
                </a:solidFill>
                <a:latin typeface="Arial" charset="0"/>
                <a:ea typeface="Arial" charset="0"/>
                <a:cs typeface="Arial" charset="0"/>
              </a:rPr>
              <a:t>Production of value-added lipids from marine algae by </a:t>
            </a:r>
            <a:r>
              <a:rPr lang="en-US" altLang="ja-JP" b="1" i="1" dirty="0" err="1">
                <a:solidFill>
                  <a:srgbClr val="0070C0"/>
                </a:solidFill>
                <a:latin typeface="Arial" charset="0"/>
                <a:ea typeface="Arial" charset="0"/>
                <a:cs typeface="Arial" charset="0"/>
              </a:rPr>
              <a:t>Aurantiochytrium</a:t>
            </a:r>
            <a:endParaRPr lang="ja-JP" altLang="en-US" dirty="0">
              <a:solidFill>
                <a:srgbClr val="0070C0"/>
              </a:solidFill>
              <a:latin typeface="Arial" charset="0"/>
              <a:ea typeface="Arial" charset="0"/>
              <a:cs typeface="Arial" charset="0"/>
            </a:endParaRPr>
          </a:p>
        </p:txBody>
      </p:sp>
      <p:pic>
        <p:nvPicPr>
          <p:cNvPr id="45" name="図 44"/>
          <p:cNvPicPr>
            <a:picLocks noChangeAspect="1"/>
          </p:cNvPicPr>
          <p:nvPr/>
        </p:nvPicPr>
        <p:blipFill rotWithShape="1">
          <a:blip r:embed="rId3"/>
          <a:srcRect t="7142" b="8425"/>
          <a:stretch/>
        </p:blipFill>
        <p:spPr>
          <a:xfrm>
            <a:off x="558865" y="1473141"/>
            <a:ext cx="1968057" cy="1106679"/>
          </a:xfrm>
          <a:prstGeom prst="rect">
            <a:avLst/>
          </a:prstGeom>
        </p:spPr>
      </p:pic>
      <p:sp>
        <p:nvSpPr>
          <p:cNvPr id="26" name="テキスト ボックス 25"/>
          <p:cNvSpPr txBox="1"/>
          <p:nvPr/>
        </p:nvSpPr>
        <p:spPr>
          <a:xfrm>
            <a:off x="1186851" y="5220106"/>
            <a:ext cx="1813317" cy="369332"/>
          </a:xfrm>
          <a:prstGeom prst="rect">
            <a:avLst/>
          </a:prstGeom>
          <a:noFill/>
        </p:spPr>
        <p:txBody>
          <a:bodyPr wrap="none" rtlCol="0">
            <a:spAutoFit/>
          </a:bodyPr>
          <a:lstStyle/>
          <a:p>
            <a:pPr algn="ctr"/>
            <a:r>
              <a:rPr lang="en-US" altLang="ja-JP" b="1" i="1" dirty="0" err="1" smtClean="0">
                <a:latin typeface="Arial" charset="0"/>
                <a:ea typeface="Arial" charset="0"/>
                <a:cs typeface="Arial" charset="0"/>
              </a:rPr>
              <a:t>Gluconobacter</a:t>
            </a:r>
            <a:endParaRPr kumimoji="1" lang="ja-JP" altLang="en-US" dirty="0">
              <a:latin typeface="Arial" charset="0"/>
              <a:ea typeface="Arial" charset="0"/>
              <a:cs typeface="Arial" charset="0"/>
            </a:endParaRPr>
          </a:p>
        </p:txBody>
      </p:sp>
      <p:sp>
        <p:nvSpPr>
          <p:cNvPr id="28" name="テキスト ボックス 27"/>
          <p:cNvSpPr txBox="1"/>
          <p:nvPr/>
        </p:nvSpPr>
        <p:spPr>
          <a:xfrm>
            <a:off x="3179160" y="5180286"/>
            <a:ext cx="1915909" cy="369332"/>
          </a:xfrm>
          <a:prstGeom prst="rect">
            <a:avLst/>
          </a:prstGeom>
          <a:noFill/>
        </p:spPr>
        <p:txBody>
          <a:bodyPr wrap="none" rtlCol="0">
            <a:spAutoFit/>
          </a:bodyPr>
          <a:lstStyle/>
          <a:p>
            <a:r>
              <a:rPr lang="en-US" altLang="ja-JP" b="1" i="1" dirty="0" err="1" smtClean="0">
                <a:latin typeface="Arial" charset="0"/>
                <a:ea typeface="Arial" charset="0"/>
                <a:cs typeface="Arial" charset="0"/>
              </a:rPr>
              <a:t>Dysgonomonas</a:t>
            </a:r>
            <a:endParaRPr lang="ja-JP" altLang="en-US" dirty="0">
              <a:latin typeface="Arial" charset="0"/>
              <a:ea typeface="Arial" charset="0"/>
              <a:cs typeface="Arial" charset="0"/>
            </a:endParaRPr>
          </a:p>
        </p:txBody>
      </p:sp>
      <p:sp>
        <p:nvSpPr>
          <p:cNvPr id="31" name="テキスト ボックス 30"/>
          <p:cNvSpPr txBox="1"/>
          <p:nvPr/>
        </p:nvSpPr>
        <p:spPr>
          <a:xfrm>
            <a:off x="5024863" y="5022878"/>
            <a:ext cx="1633781" cy="646331"/>
          </a:xfrm>
          <a:prstGeom prst="rect">
            <a:avLst/>
          </a:prstGeom>
          <a:noFill/>
        </p:spPr>
        <p:txBody>
          <a:bodyPr wrap="none" rtlCol="0">
            <a:spAutoFit/>
          </a:bodyPr>
          <a:lstStyle/>
          <a:p>
            <a:pPr algn="ctr"/>
            <a:r>
              <a:rPr lang="en-US" altLang="ja-JP" b="1" i="1" dirty="0" err="1" smtClean="0">
                <a:latin typeface="Arial" charset="0"/>
                <a:ea typeface="Arial" charset="0"/>
                <a:cs typeface="Arial" charset="0"/>
              </a:rPr>
              <a:t>Cellulophaga</a:t>
            </a:r>
            <a:endParaRPr lang="en-US" altLang="ja-JP" b="1" i="1" dirty="0" smtClean="0">
              <a:latin typeface="Arial" charset="0"/>
              <a:ea typeface="Arial" charset="0"/>
              <a:cs typeface="Arial" charset="0"/>
            </a:endParaRPr>
          </a:p>
          <a:p>
            <a:pPr algn="ctr"/>
            <a:r>
              <a:rPr lang="en-US" altLang="ja-JP" b="1" i="1" dirty="0" err="1" smtClean="0">
                <a:latin typeface="Arial" charset="0"/>
                <a:ea typeface="Arial" charset="0"/>
                <a:cs typeface="Arial" charset="0"/>
              </a:rPr>
              <a:t>Lindra</a:t>
            </a:r>
            <a:endParaRPr kumimoji="1" lang="ja-JP" altLang="en-US" dirty="0">
              <a:latin typeface="Arial" charset="0"/>
              <a:ea typeface="Arial" charset="0"/>
              <a:cs typeface="Arial" charset="0"/>
            </a:endParaRPr>
          </a:p>
        </p:txBody>
      </p:sp>
      <p:sp>
        <p:nvSpPr>
          <p:cNvPr id="3" name="テキスト ボックス 2"/>
          <p:cNvSpPr txBox="1"/>
          <p:nvPr/>
        </p:nvSpPr>
        <p:spPr>
          <a:xfrm>
            <a:off x="6364516" y="4076450"/>
            <a:ext cx="1415772" cy="369332"/>
          </a:xfrm>
          <a:prstGeom prst="rect">
            <a:avLst/>
          </a:prstGeom>
          <a:noFill/>
        </p:spPr>
        <p:txBody>
          <a:bodyPr wrap="none" rtlCol="0">
            <a:spAutoFit/>
          </a:bodyPr>
          <a:lstStyle/>
          <a:p>
            <a:r>
              <a:rPr lang="en-US" altLang="ja-JP" b="1" dirty="0" err="1">
                <a:latin typeface="Arial" charset="0"/>
                <a:ea typeface="Arial" charset="0"/>
                <a:cs typeface="Arial" charset="0"/>
              </a:rPr>
              <a:t>Laminaran</a:t>
            </a:r>
            <a:r>
              <a:rPr lang="en-US" altLang="ja-JP" b="1" dirty="0">
                <a:latin typeface="Arial" charset="0"/>
                <a:ea typeface="Arial" charset="0"/>
                <a:cs typeface="Arial" charset="0"/>
              </a:rPr>
              <a:t> </a:t>
            </a:r>
            <a:endParaRPr kumimoji="1" lang="ja-JP" altLang="en-US" dirty="0">
              <a:latin typeface="Arial" charset="0"/>
              <a:ea typeface="Arial" charset="0"/>
              <a:cs typeface="Arial" charset="0"/>
            </a:endParaRPr>
          </a:p>
        </p:txBody>
      </p:sp>
      <p:sp>
        <p:nvSpPr>
          <p:cNvPr id="36" name="正方形/長方形 35"/>
          <p:cNvSpPr/>
          <p:nvPr/>
        </p:nvSpPr>
        <p:spPr>
          <a:xfrm>
            <a:off x="6387196" y="3879405"/>
            <a:ext cx="1129494" cy="762278"/>
          </a:xfrm>
          <a:prstGeom prst="rect">
            <a:avLst/>
          </a:prstGeom>
          <a:noFill/>
          <a:ln w="57150" cmpd="sng">
            <a:solidFill>
              <a:srgbClr val="FF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charset="0"/>
              <a:ea typeface="Arial" charset="0"/>
              <a:cs typeface="Arial" charset="0"/>
            </a:endParaRPr>
          </a:p>
        </p:txBody>
      </p:sp>
      <p:sp>
        <p:nvSpPr>
          <p:cNvPr id="37" name="下矢印 36"/>
          <p:cNvSpPr/>
          <p:nvPr/>
        </p:nvSpPr>
        <p:spPr>
          <a:xfrm>
            <a:off x="6888535" y="5078024"/>
            <a:ext cx="560117" cy="1000147"/>
          </a:xfrm>
          <a:prstGeom prst="downArrow">
            <a:avLst/>
          </a:prstGeom>
          <a:solidFill>
            <a:schemeClr val="accent4">
              <a:lumMod val="20000"/>
              <a:lumOff val="8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charset="0"/>
              <a:ea typeface="Arial" charset="0"/>
              <a:cs typeface="Arial" charset="0"/>
            </a:endParaRPr>
          </a:p>
        </p:txBody>
      </p:sp>
      <p:sp>
        <p:nvSpPr>
          <p:cNvPr id="40" name="テキスト ボックス 39"/>
          <p:cNvSpPr txBox="1"/>
          <p:nvPr/>
        </p:nvSpPr>
        <p:spPr>
          <a:xfrm>
            <a:off x="6541993" y="5180286"/>
            <a:ext cx="1813317" cy="369332"/>
          </a:xfrm>
          <a:prstGeom prst="rect">
            <a:avLst/>
          </a:prstGeom>
          <a:noFill/>
        </p:spPr>
        <p:txBody>
          <a:bodyPr wrap="none" rtlCol="0">
            <a:spAutoFit/>
          </a:bodyPr>
          <a:lstStyle/>
          <a:p>
            <a:pPr algn="ctr"/>
            <a:r>
              <a:rPr lang="en-US" altLang="ja-JP" b="1" i="1" dirty="0" err="1" smtClean="0">
                <a:latin typeface="Arial" charset="0"/>
                <a:ea typeface="Arial" charset="0"/>
                <a:cs typeface="Arial" charset="0"/>
              </a:rPr>
              <a:t>Gluconobacter</a:t>
            </a:r>
            <a:endParaRPr kumimoji="1" lang="ja-JP" altLang="en-US" dirty="0">
              <a:latin typeface="Arial" charset="0"/>
              <a:ea typeface="Arial" charset="0"/>
              <a:cs typeface="Arial" charset="0"/>
            </a:endParaRPr>
          </a:p>
        </p:txBody>
      </p:sp>
      <p:sp>
        <p:nvSpPr>
          <p:cNvPr id="23" name="タイトル 22"/>
          <p:cNvSpPr>
            <a:spLocks noGrp="1"/>
          </p:cNvSpPr>
          <p:nvPr>
            <p:ph type="title"/>
          </p:nvPr>
        </p:nvSpPr>
        <p:spPr/>
        <p:txBody>
          <a:bodyPr/>
          <a:lstStyle/>
          <a:p>
            <a:r>
              <a:rPr kumimoji="1" lang="en-US" altLang="ja-JP" sz="2800" dirty="0" smtClean="0"/>
              <a:t>“Sugar converters” for production of value-added lipids from marine algae by </a:t>
            </a:r>
            <a:r>
              <a:rPr kumimoji="1" lang="en-US" altLang="ja-JP" sz="2800" dirty="0" err="1" smtClean="0"/>
              <a:t>Aurantiochytrium</a:t>
            </a:r>
            <a:endParaRPr kumimoji="1" lang="ja-JP" altLang="en-US" sz="2800" dirty="0"/>
          </a:p>
        </p:txBody>
      </p:sp>
      <p:sp>
        <p:nvSpPr>
          <p:cNvPr id="2" name="日付プレースホルダー 1"/>
          <p:cNvSpPr>
            <a:spLocks noGrp="1"/>
          </p:cNvSpPr>
          <p:nvPr>
            <p:ph type="dt" sz="half" idx="10"/>
          </p:nvPr>
        </p:nvSpPr>
        <p:spPr/>
        <p:txBody>
          <a:bodyPr/>
          <a:lstStyle/>
          <a:p>
            <a:r>
              <a:rPr kumimoji="1" lang="en-US" altLang="ja-JP" smtClean="0"/>
              <a:t>2016/10/20-21</a:t>
            </a:r>
            <a:endParaRPr kumimoji="1" lang="ja-JP" altLang="en-US"/>
          </a:p>
        </p:txBody>
      </p:sp>
      <p:sp>
        <p:nvSpPr>
          <p:cNvPr id="15" name="フッター プレースホルダー 14"/>
          <p:cNvSpPr>
            <a:spLocks noGrp="1"/>
          </p:cNvSpPr>
          <p:nvPr>
            <p:ph type="ftr" sz="quarter" idx="11"/>
          </p:nvPr>
        </p:nvSpPr>
        <p:spPr/>
        <p:txBody>
          <a:bodyPr/>
          <a:lstStyle/>
          <a:p>
            <a:r>
              <a:rPr kumimoji="1" lang="en-US" altLang="ja-JP" smtClean="0"/>
              <a:t>Bioprocess 2016</a:t>
            </a:r>
            <a:endParaRPr kumimoji="1" lang="ja-JP" altLang="en-US"/>
          </a:p>
        </p:txBody>
      </p:sp>
      <p:sp>
        <p:nvSpPr>
          <p:cNvPr id="20" name="スライド番号プレースホルダー 19"/>
          <p:cNvSpPr>
            <a:spLocks noGrp="1"/>
          </p:cNvSpPr>
          <p:nvPr>
            <p:ph type="sldNum" sz="quarter" idx="12"/>
          </p:nvPr>
        </p:nvSpPr>
        <p:spPr/>
        <p:txBody>
          <a:bodyPr/>
          <a:lstStyle/>
          <a:p>
            <a:fld id="{3A538D04-2026-CE44-84E3-CD54C82BE288}" type="slidenum">
              <a:rPr kumimoji="1" lang="ja-JP" altLang="en-US" smtClean="0"/>
              <a:t>21</a:t>
            </a:fld>
            <a:endParaRPr kumimoji="1" lang="ja-JP" altLang="en-US"/>
          </a:p>
        </p:txBody>
      </p:sp>
      <p:sp>
        <p:nvSpPr>
          <p:cNvPr id="41" name="正方形/長方形 40"/>
          <p:cNvSpPr/>
          <p:nvPr/>
        </p:nvSpPr>
        <p:spPr>
          <a:xfrm>
            <a:off x="6467553" y="981482"/>
            <a:ext cx="1821747" cy="276999"/>
          </a:xfrm>
          <a:prstGeom prst="rect">
            <a:avLst/>
          </a:prstGeom>
        </p:spPr>
        <p:txBody>
          <a:bodyPr wrap="square">
            <a:spAutoFit/>
          </a:bodyPr>
          <a:lstStyle/>
          <a:p>
            <a:r>
              <a:rPr lang="nb-NO" altLang="ja-JP" sz="1200" dirty="0" err="1" smtClean="0"/>
              <a:t>Arafiles</a:t>
            </a:r>
            <a:r>
              <a:rPr lang="nb-NO" altLang="ja-JP" sz="1200" i="1" dirty="0" smtClean="0"/>
              <a:t>, </a:t>
            </a:r>
            <a:r>
              <a:rPr lang="en-US" altLang="ja-JP" sz="1200" i="1" dirty="0" smtClean="0"/>
              <a:t>Unpublished</a:t>
            </a:r>
            <a:endParaRPr lang="en-US" altLang="ja-JP" sz="1200" i="1" dirty="0"/>
          </a:p>
        </p:txBody>
      </p:sp>
    </p:spTree>
    <p:extLst>
      <p:ext uri="{BB962C8B-B14F-4D97-AF65-F5344CB8AC3E}">
        <p14:creationId xmlns:p14="http://schemas.microsoft.com/office/powerpoint/2010/main" val="8401251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円/楕円 33"/>
          <p:cNvSpPr/>
          <p:nvPr/>
        </p:nvSpPr>
        <p:spPr>
          <a:xfrm>
            <a:off x="5279514" y="4633937"/>
            <a:ext cx="1690569" cy="611251"/>
          </a:xfrm>
          <a:prstGeom prst="ellipse">
            <a:avLst/>
          </a:prstGeom>
          <a:solidFill>
            <a:srgbClr val="FFFF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b="1"/>
          </a:p>
        </p:txBody>
      </p:sp>
      <p:pic>
        <p:nvPicPr>
          <p:cNvPr id="57" name="図 56"/>
          <p:cNvPicPr>
            <a:picLocks noChangeAspect="1"/>
          </p:cNvPicPr>
          <p:nvPr/>
        </p:nvPicPr>
        <p:blipFill>
          <a:blip r:embed="rId3"/>
          <a:stretch>
            <a:fillRect/>
          </a:stretch>
        </p:blipFill>
        <p:spPr>
          <a:xfrm>
            <a:off x="5517189" y="4772947"/>
            <a:ext cx="1460500" cy="500703"/>
          </a:xfrm>
          <a:prstGeom prst="rect">
            <a:avLst/>
          </a:prstGeom>
        </p:spPr>
      </p:pic>
      <p:sp>
        <p:nvSpPr>
          <p:cNvPr id="31" name="正方形/長方形 30"/>
          <p:cNvSpPr/>
          <p:nvPr/>
        </p:nvSpPr>
        <p:spPr>
          <a:xfrm>
            <a:off x="1263009" y="1356241"/>
            <a:ext cx="2199401" cy="834075"/>
          </a:xfrm>
          <a:prstGeom prst="rect">
            <a:avLst/>
          </a:prstGeom>
        </p:spPr>
        <p:txBody>
          <a:bodyPr wrap="none">
            <a:spAutoFit/>
          </a:bodyPr>
          <a:lstStyle/>
          <a:p>
            <a:pPr>
              <a:lnSpc>
                <a:spcPct val="110000"/>
              </a:lnSpc>
              <a:defRPr/>
            </a:pPr>
            <a:r>
              <a:rPr lang="en-US" altLang="ja-JP" sz="1600" dirty="0">
                <a:solidFill>
                  <a:schemeClr val="tx1">
                    <a:lumMod val="75000"/>
                  </a:schemeClr>
                </a:solidFill>
              </a:rPr>
              <a:t>Valuable oil </a:t>
            </a:r>
            <a:r>
              <a:rPr lang="en-US" altLang="ja-JP" sz="1600" dirty="0" smtClean="0">
                <a:solidFill>
                  <a:schemeClr val="tx1">
                    <a:lumMod val="75000"/>
                  </a:schemeClr>
                </a:solidFill>
              </a:rPr>
              <a:t>producing </a:t>
            </a:r>
          </a:p>
          <a:p>
            <a:pPr>
              <a:lnSpc>
                <a:spcPct val="110000"/>
              </a:lnSpc>
              <a:defRPr/>
            </a:pPr>
            <a:r>
              <a:rPr lang="en-US" altLang="ja-JP" sz="1600" i="1" dirty="0" err="1" smtClean="0"/>
              <a:t>Labyrinthulea</a:t>
            </a:r>
            <a:endParaRPr lang="en-US" altLang="ja-JP" sz="1600" i="1" dirty="0" smtClean="0"/>
          </a:p>
          <a:p>
            <a:pPr>
              <a:lnSpc>
                <a:spcPct val="110000"/>
              </a:lnSpc>
              <a:defRPr/>
            </a:pPr>
            <a:r>
              <a:rPr lang="ja-JP" altLang="en-US" sz="1200" b="1" dirty="0" smtClean="0"/>
              <a:t>（</a:t>
            </a:r>
            <a:r>
              <a:rPr lang="en-US" altLang="ja-JP" sz="1200" i="1" dirty="0" err="1" smtClean="0"/>
              <a:t>Aurantiochytrium</a:t>
            </a:r>
            <a:r>
              <a:rPr lang="en-US" altLang="ja-JP" sz="1200" dirty="0" smtClean="0"/>
              <a:t> spp.</a:t>
            </a:r>
            <a:r>
              <a:rPr lang="ja-JP" altLang="en-US" sz="1200" b="1" dirty="0" smtClean="0"/>
              <a:t>）</a:t>
            </a:r>
            <a:endParaRPr lang="ja-JP" altLang="en-US" sz="1200" b="1" dirty="0"/>
          </a:p>
        </p:txBody>
      </p:sp>
      <p:sp>
        <p:nvSpPr>
          <p:cNvPr id="33" name="円/楕円 32"/>
          <p:cNvSpPr/>
          <p:nvPr/>
        </p:nvSpPr>
        <p:spPr>
          <a:xfrm>
            <a:off x="5302329" y="5260708"/>
            <a:ext cx="1653396" cy="530145"/>
          </a:xfrm>
          <a:prstGeom prst="ellipse">
            <a:avLst/>
          </a:prstGeom>
          <a:solidFill>
            <a:srgbClr val="FFFF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b="1"/>
          </a:p>
        </p:txBody>
      </p:sp>
      <p:sp>
        <p:nvSpPr>
          <p:cNvPr id="35" name="円/楕円 34"/>
          <p:cNvSpPr/>
          <p:nvPr/>
        </p:nvSpPr>
        <p:spPr>
          <a:xfrm>
            <a:off x="6090893" y="2953025"/>
            <a:ext cx="2625764" cy="287225"/>
          </a:xfrm>
          <a:prstGeom prst="ellipse">
            <a:avLst/>
          </a:prstGeom>
          <a:solidFill>
            <a:srgbClr val="FFFF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b="1"/>
          </a:p>
        </p:txBody>
      </p:sp>
      <p:sp>
        <p:nvSpPr>
          <p:cNvPr id="36" name="円/楕円 35"/>
          <p:cNvSpPr/>
          <p:nvPr/>
        </p:nvSpPr>
        <p:spPr>
          <a:xfrm>
            <a:off x="5732603" y="3695175"/>
            <a:ext cx="2984054" cy="515348"/>
          </a:xfrm>
          <a:prstGeom prst="ellipse">
            <a:avLst/>
          </a:prstGeom>
          <a:solidFill>
            <a:srgbClr val="FFFF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b="1"/>
          </a:p>
        </p:txBody>
      </p:sp>
      <p:sp>
        <p:nvSpPr>
          <p:cNvPr id="37" name="テキスト ボックス 36"/>
          <p:cNvSpPr txBox="1"/>
          <p:nvPr/>
        </p:nvSpPr>
        <p:spPr>
          <a:xfrm>
            <a:off x="3483258" y="2668351"/>
            <a:ext cx="1026894" cy="276999"/>
          </a:xfrm>
          <a:prstGeom prst="rect">
            <a:avLst/>
          </a:prstGeom>
          <a:noFill/>
        </p:spPr>
        <p:txBody>
          <a:bodyPr wrap="none" rtlCol="0">
            <a:spAutoFit/>
          </a:bodyPr>
          <a:lstStyle/>
          <a:p>
            <a:r>
              <a:rPr kumimoji="1" lang="en-US" altLang="ja-JP" sz="1200" b="1" dirty="0" smtClean="0">
                <a:solidFill>
                  <a:srgbClr val="000057"/>
                </a:solidFill>
              </a:rPr>
              <a:t>Acetyl-CoA</a:t>
            </a:r>
            <a:endParaRPr kumimoji="1" lang="ja-JP" altLang="en-US" sz="1200" b="1" dirty="0">
              <a:solidFill>
                <a:srgbClr val="000057"/>
              </a:solidFill>
            </a:endParaRPr>
          </a:p>
        </p:txBody>
      </p:sp>
      <p:sp>
        <p:nvSpPr>
          <p:cNvPr id="38" name="テキスト ボックス 37"/>
          <p:cNvSpPr txBox="1"/>
          <p:nvPr/>
        </p:nvSpPr>
        <p:spPr>
          <a:xfrm>
            <a:off x="4408778" y="2949412"/>
            <a:ext cx="1116862" cy="276999"/>
          </a:xfrm>
          <a:prstGeom prst="rect">
            <a:avLst/>
          </a:prstGeom>
          <a:noFill/>
        </p:spPr>
        <p:txBody>
          <a:bodyPr wrap="none" rtlCol="0">
            <a:spAutoFit/>
          </a:bodyPr>
          <a:lstStyle/>
          <a:p>
            <a:r>
              <a:rPr lang="en-US" altLang="ja-JP" sz="1200" b="1" dirty="0" err="1">
                <a:solidFill>
                  <a:srgbClr val="000057"/>
                </a:solidFill>
              </a:rPr>
              <a:t>palmitic</a:t>
            </a:r>
            <a:r>
              <a:rPr lang="en-US" altLang="ja-JP" sz="1200" b="1" dirty="0">
                <a:solidFill>
                  <a:srgbClr val="000057"/>
                </a:solidFill>
              </a:rPr>
              <a:t> acid</a:t>
            </a:r>
            <a:endParaRPr kumimoji="1" lang="ja-JP" altLang="en-US" sz="1200" b="1" dirty="0">
              <a:solidFill>
                <a:srgbClr val="000057"/>
              </a:solidFill>
            </a:endParaRPr>
          </a:p>
        </p:txBody>
      </p:sp>
      <p:sp>
        <p:nvSpPr>
          <p:cNvPr id="39" name="テキスト ボックス 38"/>
          <p:cNvSpPr txBox="1"/>
          <p:nvPr/>
        </p:nvSpPr>
        <p:spPr>
          <a:xfrm>
            <a:off x="6090893" y="2918634"/>
            <a:ext cx="2625764" cy="307777"/>
          </a:xfrm>
          <a:prstGeom prst="rect">
            <a:avLst/>
          </a:prstGeom>
          <a:noFill/>
        </p:spPr>
        <p:txBody>
          <a:bodyPr wrap="none" rtlCol="0">
            <a:spAutoFit/>
          </a:bodyPr>
          <a:lstStyle/>
          <a:p>
            <a:r>
              <a:rPr lang="en-US" altLang="ja-JP" sz="1400" b="1" dirty="0" err="1" smtClean="0">
                <a:solidFill>
                  <a:srgbClr val="008000"/>
                </a:solidFill>
              </a:rPr>
              <a:t>Eicosapentaenoic</a:t>
            </a:r>
            <a:r>
              <a:rPr lang="en-US" altLang="ja-JP" sz="1400" b="1" dirty="0" smtClean="0">
                <a:solidFill>
                  <a:srgbClr val="008000"/>
                </a:solidFill>
              </a:rPr>
              <a:t> acid (EPA)</a:t>
            </a:r>
            <a:endParaRPr kumimoji="1" lang="ja-JP" altLang="en-US" sz="1400" b="1" dirty="0">
              <a:solidFill>
                <a:srgbClr val="008000"/>
              </a:solidFill>
            </a:endParaRPr>
          </a:p>
        </p:txBody>
      </p:sp>
      <p:sp>
        <p:nvSpPr>
          <p:cNvPr id="40" name="テキスト ボックス 39"/>
          <p:cNvSpPr txBox="1"/>
          <p:nvPr/>
        </p:nvSpPr>
        <p:spPr>
          <a:xfrm>
            <a:off x="6075683" y="3669873"/>
            <a:ext cx="2658901" cy="307777"/>
          </a:xfrm>
          <a:prstGeom prst="rect">
            <a:avLst/>
          </a:prstGeom>
          <a:noFill/>
        </p:spPr>
        <p:txBody>
          <a:bodyPr wrap="none" rtlCol="0">
            <a:spAutoFit/>
          </a:bodyPr>
          <a:lstStyle/>
          <a:p>
            <a:r>
              <a:rPr lang="en-US" altLang="ja-JP" sz="1400" b="1" dirty="0" err="1" smtClean="0">
                <a:solidFill>
                  <a:srgbClr val="008000"/>
                </a:solidFill>
              </a:rPr>
              <a:t>Docosahexaenoic</a:t>
            </a:r>
            <a:r>
              <a:rPr lang="en-US" altLang="ja-JP" sz="1400" b="1" dirty="0" smtClean="0">
                <a:solidFill>
                  <a:srgbClr val="008000"/>
                </a:solidFill>
              </a:rPr>
              <a:t> acid (DHA)</a:t>
            </a:r>
            <a:endParaRPr kumimoji="1" lang="ja-JP" altLang="en-US" sz="1400" b="1" dirty="0">
              <a:solidFill>
                <a:srgbClr val="008000"/>
              </a:solidFill>
            </a:endParaRPr>
          </a:p>
        </p:txBody>
      </p:sp>
      <p:sp>
        <p:nvSpPr>
          <p:cNvPr id="41" name="テキスト ボックス 40"/>
          <p:cNvSpPr txBox="1"/>
          <p:nvPr/>
        </p:nvSpPr>
        <p:spPr>
          <a:xfrm>
            <a:off x="3854178" y="4635252"/>
            <a:ext cx="1022786" cy="276999"/>
          </a:xfrm>
          <a:prstGeom prst="rect">
            <a:avLst/>
          </a:prstGeom>
          <a:noFill/>
        </p:spPr>
        <p:txBody>
          <a:bodyPr wrap="none" rtlCol="0">
            <a:spAutoFit/>
          </a:bodyPr>
          <a:lstStyle/>
          <a:p>
            <a:r>
              <a:rPr lang="en-US" altLang="ja-JP" sz="1200" b="1" dirty="0" err="1" smtClean="0">
                <a:solidFill>
                  <a:srgbClr val="000057"/>
                </a:solidFill>
              </a:rPr>
              <a:t>Mevalonate</a:t>
            </a:r>
            <a:endParaRPr kumimoji="1" lang="ja-JP" altLang="en-US" sz="1200" b="1" dirty="0">
              <a:solidFill>
                <a:srgbClr val="000057"/>
              </a:solidFill>
            </a:endParaRPr>
          </a:p>
        </p:txBody>
      </p:sp>
      <p:sp>
        <p:nvSpPr>
          <p:cNvPr id="42" name="テキスト ボックス 41"/>
          <p:cNvSpPr txBox="1"/>
          <p:nvPr/>
        </p:nvSpPr>
        <p:spPr>
          <a:xfrm>
            <a:off x="5371230" y="4677671"/>
            <a:ext cx="1212178" cy="307777"/>
          </a:xfrm>
          <a:prstGeom prst="rect">
            <a:avLst/>
          </a:prstGeom>
          <a:noFill/>
        </p:spPr>
        <p:txBody>
          <a:bodyPr wrap="none" rtlCol="0">
            <a:spAutoFit/>
          </a:bodyPr>
          <a:lstStyle/>
          <a:p>
            <a:r>
              <a:rPr lang="en-US" altLang="ja-JP" sz="1400" b="1" dirty="0" err="1" smtClean="0">
                <a:solidFill>
                  <a:srgbClr val="008000"/>
                </a:solidFill>
              </a:rPr>
              <a:t>Astaxanthin</a:t>
            </a:r>
            <a:endParaRPr kumimoji="1" lang="ja-JP" altLang="en-US" sz="1400" b="1" dirty="0">
              <a:solidFill>
                <a:srgbClr val="008000"/>
              </a:solidFill>
            </a:endParaRPr>
          </a:p>
        </p:txBody>
      </p:sp>
      <p:sp>
        <p:nvSpPr>
          <p:cNvPr id="43" name="テキスト ボックス 42"/>
          <p:cNvSpPr txBox="1"/>
          <p:nvPr/>
        </p:nvSpPr>
        <p:spPr>
          <a:xfrm>
            <a:off x="5455932" y="5275170"/>
            <a:ext cx="982849" cy="307777"/>
          </a:xfrm>
          <a:prstGeom prst="rect">
            <a:avLst/>
          </a:prstGeom>
          <a:noFill/>
        </p:spPr>
        <p:txBody>
          <a:bodyPr wrap="none" rtlCol="0">
            <a:spAutoFit/>
          </a:bodyPr>
          <a:lstStyle/>
          <a:p>
            <a:r>
              <a:rPr lang="en-US" altLang="ja-JP" sz="1400" b="1" dirty="0" err="1" smtClean="0">
                <a:solidFill>
                  <a:srgbClr val="008000"/>
                </a:solidFill>
              </a:rPr>
              <a:t>Squalene</a:t>
            </a:r>
            <a:endParaRPr kumimoji="1" lang="ja-JP" altLang="en-US" sz="1400" b="1" dirty="0">
              <a:solidFill>
                <a:srgbClr val="008000"/>
              </a:solidFill>
            </a:endParaRPr>
          </a:p>
        </p:txBody>
      </p:sp>
      <p:cxnSp>
        <p:nvCxnSpPr>
          <p:cNvPr id="44" name="直線コネクタ 43"/>
          <p:cNvCxnSpPr/>
          <p:nvPr/>
        </p:nvCxnSpPr>
        <p:spPr>
          <a:xfrm>
            <a:off x="3674122" y="2936894"/>
            <a:ext cx="0" cy="1834868"/>
          </a:xfrm>
          <a:prstGeom prst="line">
            <a:avLst/>
          </a:prstGeom>
          <a:ln>
            <a:solidFill>
              <a:srgbClr val="FFCCCC"/>
            </a:solidFill>
          </a:ln>
          <a:effectLst/>
        </p:spPr>
        <p:style>
          <a:lnRef idx="2">
            <a:schemeClr val="accent1"/>
          </a:lnRef>
          <a:fillRef idx="0">
            <a:schemeClr val="accent1"/>
          </a:fillRef>
          <a:effectRef idx="1">
            <a:schemeClr val="accent1"/>
          </a:effectRef>
          <a:fontRef idx="minor">
            <a:schemeClr val="tx1"/>
          </a:fontRef>
        </p:style>
      </p:cxnSp>
      <p:cxnSp>
        <p:nvCxnSpPr>
          <p:cNvPr id="45" name="直線矢印コネクタ 44"/>
          <p:cNvCxnSpPr>
            <a:endCxn id="38" idx="1"/>
          </p:cNvCxnSpPr>
          <p:nvPr/>
        </p:nvCxnSpPr>
        <p:spPr>
          <a:xfrm>
            <a:off x="3674122" y="3085922"/>
            <a:ext cx="734656" cy="1990"/>
          </a:xfrm>
          <a:prstGeom prst="straightConnector1">
            <a:avLst/>
          </a:prstGeom>
          <a:ln>
            <a:solidFill>
              <a:srgbClr val="FFCCCC"/>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6" name="直線矢印コネクタ 45"/>
          <p:cNvCxnSpPr>
            <a:endCxn id="40" idx="1"/>
          </p:cNvCxnSpPr>
          <p:nvPr/>
        </p:nvCxnSpPr>
        <p:spPr>
          <a:xfrm>
            <a:off x="3674122" y="3821552"/>
            <a:ext cx="2401561" cy="2210"/>
          </a:xfrm>
          <a:prstGeom prst="straightConnector1">
            <a:avLst/>
          </a:prstGeom>
          <a:ln>
            <a:solidFill>
              <a:srgbClr val="FFCCCC"/>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7" name="直線矢印コネクタ 46"/>
          <p:cNvCxnSpPr>
            <a:stCxn id="38" idx="3"/>
            <a:endCxn id="39" idx="1"/>
          </p:cNvCxnSpPr>
          <p:nvPr/>
        </p:nvCxnSpPr>
        <p:spPr>
          <a:xfrm flipV="1">
            <a:off x="5525640" y="3072523"/>
            <a:ext cx="565253" cy="15389"/>
          </a:xfrm>
          <a:prstGeom prst="straightConnector1">
            <a:avLst/>
          </a:prstGeom>
          <a:ln>
            <a:solidFill>
              <a:srgbClr val="FFCCCC"/>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8" name="直線矢印コネクタ 47"/>
          <p:cNvCxnSpPr>
            <a:endCxn id="41" idx="1"/>
          </p:cNvCxnSpPr>
          <p:nvPr/>
        </p:nvCxnSpPr>
        <p:spPr>
          <a:xfrm>
            <a:off x="3674122" y="4771762"/>
            <a:ext cx="180056" cy="1990"/>
          </a:xfrm>
          <a:prstGeom prst="straightConnector1">
            <a:avLst/>
          </a:prstGeom>
          <a:ln>
            <a:solidFill>
              <a:schemeClr val="accent1">
                <a:lumMod val="40000"/>
                <a:lumOff val="60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9" name="直線矢印コネクタ 48"/>
          <p:cNvCxnSpPr/>
          <p:nvPr/>
        </p:nvCxnSpPr>
        <p:spPr>
          <a:xfrm>
            <a:off x="4994920" y="4774412"/>
            <a:ext cx="299805" cy="0"/>
          </a:xfrm>
          <a:prstGeom prst="straightConnector1">
            <a:avLst/>
          </a:prstGeom>
          <a:ln>
            <a:solidFill>
              <a:srgbClr val="FFCCCC"/>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0" name="カギ線コネクタ 49"/>
          <p:cNvCxnSpPr>
            <a:stCxn id="41" idx="3"/>
            <a:endCxn id="43" idx="1"/>
          </p:cNvCxnSpPr>
          <p:nvPr/>
        </p:nvCxnSpPr>
        <p:spPr>
          <a:xfrm>
            <a:off x="4876964" y="4773752"/>
            <a:ext cx="578968" cy="655307"/>
          </a:xfrm>
          <a:prstGeom prst="bentConnector3">
            <a:avLst/>
          </a:prstGeom>
          <a:ln>
            <a:solidFill>
              <a:srgbClr val="FFCCCC"/>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1" name="直線矢印コネクタ 50"/>
          <p:cNvCxnSpPr>
            <a:stCxn id="39" idx="2"/>
            <a:endCxn id="40" idx="0"/>
          </p:cNvCxnSpPr>
          <p:nvPr/>
        </p:nvCxnSpPr>
        <p:spPr>
          <a:xfrm>
            <a:off x="7403775" y="3226411"/>
            <a:ext cx="1359" cy="443462"/>
          </a:xfrm>
          <a:prstGeom prst="straightConnector1">
            <a:avLst/>
          </a:prstGeom>
          <a:ln>
            <a:solidFill>
              <a:schemeClr val="bg1">
                <a:lumMod val="50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52" name="テキスト ボックス 51"/>
          <p:cNvSpPr txBox="1"/>
          <p:nvPr/>
        </p:nvSpPr>
        <p:spPr>
          <a:xfrm>
            <a:off x="3658912" y="3139475"/>
            <a:ext cx="1387720" cy="246221"/>
          </a:xfrm>
          <a:prstGeom prst="rect">
            <a:avLst/>
          </a:prstGeom>
          <a:noFill/>
        </p:spPr>
        <p:txBody>
          <a:bodyPr wrap="none" rtlCol="0">
            <a:spAutoFit/>
          </a:bodyPr>
          <a:lstStyle/>
          <a:p>
            <a:r>
              <a:rPr lang="en-US" altLang="ja-JP" sz="1000" b="1" dirty="0" smtClean="0">
                <a:solidFill>
                  <a:srgbClr val="000057"/>
                </a:solidFill>
              </a:rPr>
              <a:t>fatty </a:t>
            </a:r>
            <a:r>
              <a:rPr lang="en-US" altLang="ja-JP" sz="1000" b="1" dirty="0">
                <a:solidFill>
                  <a:srgbClr val="000057"/>
                </a:solidFill>
              </a:rPr>
              <a:t>acid synthesis</a:t>
            </a:r>
            <a:endParaRPr kumimoji="1" lang="ja-JP" altLang="en-US" sz="1000" b="1" dirty="0">
              <a:solidFill>
                <a:srgbClr val="000057"/>
              </a:solidFill>
            </a:endParaRPr>
          </a:p>
        </p:txBody>
      </p:sp>
      <p:sp>
        <p:nvSpPr>
          <p:cNvPr id="54" name="テキスト ボックス 53"/>
          <p:cNvSpPr txBox="1"/>
          <p:nvPr/>
        </p:nvSpPr>
        <p:spPr>
          <a:xfrm>
            <a:off x="3658912" y="3821552"/>
            <a:ext cx="1453355" cy="246221"/>
          </a:xfrm>
          <a:prstGeom prst="rect">
            <a:avLst/>
          </a:prstGeom>
          <a:noFill/>
        </p:spPr>
        <p:txBody>
          <a:bodyPr wrap="none" rtlCol="0">
            <a:spAutoFit/>
          </a:bodyPr>
          <a:lstStyle/>
          <a:p>
            <a:r>
              <a:rPr lang="en-US" altLang="ja-JP" sz="1000" b="1" dirty="0" err="1" smtClean="0">
                <a:solidFill>
                  <a:srgbClr val="000057"/>
                </a:solidFill>
              </a:rPr>
              <a:t>Polyketide</a:t>
            </a:r>
            <a:r>
              <a:rPr lang="en-US" altLang="ja-JP" sz="1000" b="1" dirty="0" smtClean="0">
                <a:solidFill>
                  <a:srgbClr val="000057"/>
                </a:solidFill>
              </a:rPr>
              <a:t> synthesis</a:t>
            </a:r>
            <a:endParaRPr kumimoji="1" lang="ja-JP" altLang="en-US" sz="1000" b="1" dirty="0">
              <a:solidFill>
                <a:srgbClr val="000057"/>
              </a:solidFill>
            </a:endParaRPr>
          </a:p>
        </p:txBody>
      </p:sp>
      <p:pic>
        <p:nvPicPr>
          <p:cNvPr id="56" name="図 55"/>
          <p:cNvPicPr>
            <a:picLocks noChangeAspect="1"/>
          </p:cNvPicPr>
          <p:nvPr/>
        </p:nvPicPr>
        <p:blipFill>
          <a:blip r:embed="rId4"/>
          <a:stretch>
            <a:fillRect/>
          </a:stretch>
        </p:blipFill>
        <p:spPr>
          <a:xfrm>
            <a:off x="6852684" y="3992667"/>
            <a:ext cx="1104900" cy="150211"/>
          </a:xfrm>
          <a:prstGeom prst="rect">
            <a:avLst/>
          </a:prstGeom>
        </p:spPr>
      </p:pic>
      <p:pic>
        <p:nvPicPr>
          <p:cNvPr id="58" name="図 57"/>
          <p:cNvPicPr>
            <a:picLocks noChangeAspect="1"/>
          </p:cNvPicPr>
          <p:nvPr/>
        </p:nvPicPr>
        <p:blipFill>
          <a:blip r:embed="rId5"/>
          <a:stretch>
            <a:fillRect/>
          </a:stretch>
        </p:blipFill>
        <p:spPr>
          <a:xfrm>
            <a:off x="5557330" y="5588813"/>
            <a:ext cx="1352765" cy="167414"/>
          </a:xfrm>
          <a:prstGeom prst="rect">
            <a:avLst/>
          </a:prstGeom>
        </p:spPr>
      </p:pic>
      <p:sp>
        <p:nvSpPr>
          <p:cNvPr id="60" name="曲折矢印 59"/>
          <p:cNvSpPr/>
          <p:nvPr/>
        </p:nvSpPr>
        <p:spPr>
          <a:xfrm rot="5400000">
            <a:off x="3350653" y="2237881"/>
            <a:ext cx="329417" cy="601784"/>
          </a:xfrm>
          <a:prstGeom prst="bentArrow">
            <a:avLst>
              <a:gd name="adj1" fmla="val 35716"/>
              <a:gd name="adj2" fmla="val 37501"/>
              <a:gd name="adj3" fmla="val 25000"/>
              <a:gd name="adj4" fmla="val 43750"/>
            </a:avLst>
          </a:prstGeom>
          <a:solidFill>
            <a:srgbClr val="FF9999"/>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b="1">
              <a:solidFill>
                <a:schemeClr val="accent3">
                  <a:lumMod val="20000"/>
                  <a:lumOff val="80000"/>
                </a:schemeClr>
              </a:solidFill>
            </a:endParaRPr>
          </a:p>
        </p:txBody>
      </p:sp>
      <p:sp>
        <p:nvSpPr>
          <p:cNvPr id="63" name="角丸四角形吹き出し 62"/>
          <p:cNvSpPr/>
          <p:nvPr/>
        </p:nvSpPr>
        <p:spPr>
          <a:xfrm>
            <a:off x="4072302" y="1623274"/>
            <a:ext cx="4072832" cy="750790"/>
          </a:xfrm>
          <a:prstGeom prst="wedgeRoundRectCallout">
            <a:avLst>
              <a:gd name="adj1" fmla="val -58421"/>
              <a:gd name="adj2" fmla="val 43294"/>
              <a:gd name="adj3" fmla="val 16667"/>
            </a:avLst>
          </a:prstGeom>
          <a:solidFill>
            <a:schemeClr val="bg2"/>
          </a:solidFill>
          <a:ln w="190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altLang="ja-JP" sz="1600" b="1" dirty="0" smtClean="0">
                <a:solidFill>
                  <a:srgbClr val="FF0000"/>
                </a:solidFill>
              </a:rPr>
              <a:t>Molecular breeding for enhancement of </a:t>
            </a:r>
            <a:r>
              <a:rPr lang="en-US" altLang="ja-JP" sz="1600" b="1" dirty="0">
                <a:solidFill>
                  <a:srgbClr val="FF0000"/>
                </a:solidFill>
              </a:rPr>
              <a:t>lipid production</a:t>
            </a:r>
            <a:endParaRPr lang="en-US" altLang="ja-JP" sz="1200" b="1" dirty="0">
              <a:solidFill>
                <a:srgbClr val="FF0000"/>
              </a:solidFill>
            </a:endParaRPr>
          </a:p>
        </p:txBody>
      </p:sp>
      <p:sp>
        <p:nvSpPr>
          <p:cNvPr id="68" name="テキスト ボックス 67"/>
          <p:cNvSpPr txBox="1"/>
          <p:nvPr/>
        </p:nvSpPr>
        <p:spPr>
          <a:xfrm>
            <a:off x="119913" y="5443121"/>
            <a:ext cx="4069716" cy="1200329"/>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kumimoji="1" lang="en-US" altLang="ja-JP" b="1" dirty="0" smtClean="0">
                <a:solidFill>
                  <a:srgbClr val="FFFF00"/>
                </a:solidFill>
              </a:rPr>
              <a:t>fermentation of seaweed via converter microorganisms without genetic engineering for application to </a:t>
            </a:r>
            <a:r>
              <a:rPr kumimoji="1" lang="en-US" altLang="ja-JP" b="1" smtClean="0">
                <a:solidFill>
                  <a:srgbClr val="FFFF00"/>
                </a:solidFill>
              </a:rPr>
              <a:t>food industry</a:t>
            </a:r>
            <a:endParaRPr kumimoji="1" lang="ja-JP" altLang="en-US" b="1" dirty="0">
              <a:solidFill>
                <a:srgbClr val="FFFF00"/>
              </a:solidFill>
            </a:endParaRPr>
          </a:p>
        </p:txBody>
      </p:sp>
      <p:sp>
        <p:nvSpPr>
          <p:cNvPr id="72" name="右矢印 71"/>
          <p:cNvSpPr/>
          <p:nvPr/>
        </p:nvSpPr>
        <p:spPr>
          <a:xfrm>
            <a:off x="7203181" y="5101589"/>
            <a:ext cx="319906" cy="241283"/>
          </a:xfrm>
          <a:prstGeom prst="rightArrow">
            <a:avLst>
              <a:gd name="adj1" fmla="val 50000"/>
              <a:gd name="adj2" fmla="val 41964"/>
            </a:avLst>
          </a:prstGeom>
          <a:solidFill>
            <a:srgbClr val="FF9999"/>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b="1">
              <a:solidFill>
                <a:schemeClr val="accent3">
                  <a:lumMod val="20000"/>
                  <a:lumOff val="80000"/>
                </a:schemeClr>
              </a:solidFill>
            </a:endParaRPr>
          </a:p>
        </p:txBody>
      </p:sp>
      <p:pic>
        <p:nvPicPr>
          <p:cNvPr id="7" name="図 6" descr="名称未設定2.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6121" y="4940115"/>
            <a:ext cx="652229" cy="731471"/>
          </a:xfrm>
          <a:prstGeom prst="rect">
            <a:avLst/>
          </a:prstGeom>
        </p:spPr>
      </p:pic>
      <p:pic>
        <p:nvPicPr>
          <p:cNvPr id="9" name="図 8" descr="藻類油脂微生物培養.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8004" y="2184774"/>
            <a:ext cx="2765493" cy="3153878"/>
          </a:xfrm>
          <a:prstGeom prst="rect">
            <a:avLst/>
          </a:prstGeom>
        </p:spPr>
      </p:pic>
      <p:pic>
        <p:nvPicPr>
          <p:cNvPr id="70" name="図 69" descr="名称未設定.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0163" y="1623274"/>
            <a:ext cx="967535" cy="690523"/>
          </a:xfrm>
          <a:prstGeom prst="rect">
            <a:avLst/>
          </a:prstGeom>
        </p:spPr>
      </p:pic>
      <p:sp>
        <p:nvSpPr>
          <p:cNvPr id="4" name="日付プレースホルダー 3"/>
          <p:cNvSpPr>
            <a:spLocks noGrp="1"/>
          </p:cNvSpPr>
          <p:nvPr>
            <p:ph type="dt" sz="half" idx="10"/>
          </p:nvPr>
        </p:nvSpPr>
        <p:spPr/>
        <p:txBody>
          <a:bodyPr/>
          <a:lstStyle/>
          <a:p>
            <a:r>
              <a:rPr kumimoji="1" lang="en-US" altLang="ja-JP" smtClean="0"/>
              <a:t>2016/10/20-21</a:t>
            </a:r>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Bioprocess 2016</a:t>
            </a:r>
            <a:endParaRPr kumimoji="1" lang="ja-JP" altLang="en-US"/>
          </a:p>
        </p:txBody>
      </p:sp>
      <p:sp>
        <p:nvSpPr>
          <p:cNvPr id="6" name="スライド番号プレースホルダー 5"/>
          <p:cNvSpPr>
            <a:spLocks noGrp="1"/>
          </p:cNvSpPr>
          <p:nvPr>
            <p:ph type="sldNum" sz="quarter" idx="12"/>
          </p:nvPr>
        </p:nvSpPr>
        <p:spPr/>
        <p:txBody>
          <a:bodyPr/>
          <a:lstStyle/>
          <a:p>
            <a:fld id="{B7BA03D5-98A9-5544-AB3E-EBFFE2836972}" type="slidenum">
              <a:rPr kumimoji="1" lang="ja-JP" altLang="en-US" smtClean="0"/>
              <a:pPr/>
              <a:t>22</a:t>
            </a:fld>
            <a:endParaRPr kumimoji="1" lang="ja-JP" altLang="en-US"/>
          </a:p>
        </p:txBody>
      </p:sp>
      <p:sp>
        <p:nvSpPr>
          <p:cNvPr id="8" name="タイトル 7"/>
          <p:cNvSpPr>
            <a:spLocks noGrp="1"/>
          </p:cNvSpPr>
          <p:nvPr>
            <p:ph type="title"/>
          </p:nvPr>
        </p:nvSpPr>
        <p:spPr/>
        <p:txBody>
          <a:bodyPr/>
          <a:lstStyle/>
          <a:p>
            <a:r>
              <a:rPr lang="en-US" altLang="ja-JP" sz="2400" dirty="0">
                <a:solidFill>
                  <a:schemeClr val="tx1">
                    <a:lumMod val="75000"/>
                  </a:schemeClr>
                </a:solidFill>
              </a:rPr>
              <a:t>Valuable oil fermentation by from specific carbohydrates of seaweed</a:t>
            </a:r>
            <a:endParaRPr lang="en-US" sz="2400" dirty="0"/>
          </a:p>
        </p:txBody>
      </p:sp>
    </p:spTree>
    <p:extLst>
      <p:ext uri="{BB962C8B-B14F-4D97-AF65-F5344CB8AC3E}">
        <p14:creationId xmlns:p14="http://schemas.microsoft.com/office/powerpoint/2010/main" val="12355429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Developing key technologies</a:t>
            </a:r>
            <a:endParaRPr lang="en-US" dirty="0"/>
          </a:p>
        </p:txBody>
      </p:sp>
      <p:sp>
        <p:nvSpPr>
          <p:cNvPr id="6" name="コンテンツ プレースホルダー 5"/>
          <p:cNvSpPr>
            <a:spLocks noGrp="1"/>
          </p:cNvSpPr>
          <p:nvPr>
            <p:ph idx="1"/>
          </p:nvPr>
        </p:nvSpPr>
        <p:spPr>
          <a:xfrm>
            <a:off x="457200" y="1600200"/>
            <a:ext cx="8559800" cy="4724400"/>
          </a:xfrm>
        </p:spPr>
        <p:txBody>
          <a:bodyPr/>
          <a:lstStyle/>
          <a:p>
            <a:pPr marL="514350" indent="-514350">
              <a:spcBef>
                <a:spcPts val="0"/>
              </a:spcBef>
              <a:spcAft>
                <a:spcPts val="4200"/>
              </a:spcAft>
              <a:buFont typeface="+mj-lt"/>
              <a:buAutoNum type="arabicPeriod"/>
            </a:pPr>
            <a:r>
              <a:rPr lang="en-US" altLang="ja-JP" sz="2800" b="1" dirty="0">
                <a:solidFill>
                  <a:schemeClr val="bg1">
                    <a:lumMod val="85000"/>
                  </a:schemeClr>
                </a:solidFill>
              </a:rPr>
              <a:t>Salt-tolerant </a:t>
            </a:r>
            <a:r>
              <a:rPr lang="en-US" altLang="ja-JP" sz="2800" b="1" dirty="0" smtClean="0">
                <a:solidFill>
                  <a:schemeClr val="bg1">
                    <a:lumMod val="85000"/>
                  </a:schemeClr>
                </a:solidFill>
              </a:rPr>
              <a:t>methane fermentation by marine microorganisms</a:t>
            </a:r>
            <a:endParaRPr lang="en-US" altLang="ja-JP" sz="2800" b="1" dirty="0">
              <a:solidFill>
                <a:schemeClr val="bg1">
                  <a:lumMod val="85000"/>
                </a:schemeClr>
              </a:solidFill>
            </a:endParaRPr>
          </a:p>
          <a:p>
            <a:pPr marL="514350" indent="-514350">
              <a:spcBef>
                <a:spcPts val="0"/>
              </a:spcBef>
              <a:spcAft>
                <a:spcPts val="4200"/>
              </a:spcAft>
              <a:buFont typeface="+mj-lt"/>
              <a:buAutoNum type="arabicPeriod"/>
            </a:pPr>
            <a:r>
              <a:rPr lang="en-US" altLang="ja-JP" sz="2800" b="1" dirty="0">
                <a:solidFill>
                  <a:schemeClr val="bg1">
                    <a:lumMod val="85000"/>
                  </a:schemeClr>
                </a:solidFill>
              </a:rPr>
              <a:t>Valuable oil fermentation</a:t>
            </a:r>
            <a:r>
              <a:rPr lang="en-US" altLang="ja-JP" b="1" dirty="0">
                <a:solidFill>
                  <a:schemeClr val="bg1">
                    <a:lumMod val="85000"/>
                  </a:schemeClr>
                </a:solidFill>
              </a:rPr>
              <a:t> </a:t>
            </a:r>
            <a:r>
              <a:rPr lang="en-US" altLang="ja-JP" b="1" dirty="0" smtClean="0">
                <a:solidFill>
                  <a:schemeClr val="bg1">
                    <a:lumMod val="85000"/>
                  </a:schemeClr>
                </a:solidFill>
              </a:rPr>
              <a:t>from specific carbohydrates of seaweed</a:t>
            </a:r>
            <a:endParaRPr lang="en-US" altLang="ja-JP" b="1" dirty="0">
              <a:solidFill>
                <a:schemeClr val="bg1">
                  <a:lumMod val="85000"/>
                </a:schemeClr>
              </a:solidFill>
            </a:endParaRPr>
          </a:p>
          <a:p>
            <a:pPr marL="514350" indent="-514350">
              <a:spcBef>
                <a:spcPts val="0"/>
              </a:spcBef>
              <a:spcAft>
                <a:spcPts val="4200"/>
              </a:spcAft>
              <a:buFont typeface="+mj-lt"/>
              <a:buAutoNum type="arabicPeriod"/>
            </a:pPr>
            <a:r>
              <a:rPr lang="en-US" altLang="ja-JP" sz="2800" b="1" dirty="0" smtClean="0"/>
              <a:t>Metal recovery and oil </a:t>
            </a:r>
            <a:r>
              <a:rPr lang="en-US" altLang="ja-JP" sz="2800" b="1" dirty="0"/>
              <a:t>production from residue after fermentation of seaweed</a:t>
            </a:r>
          </a:p>
          <a:p>
            <a:pPr>
              <a:spcBef>
                <a:spcPts val="0"/>
              </a:spcBef>
              <a:spcAft>
                <a:spcPts val="4200"/>
              </a:spcAft>
            </a:pPr>
            <a:endParaRPr lang="en-US" sz="2800" dirty="0"/>
          </a:p>
        </p:txBody>
      </p:sp>
      <p:sp>
        <p:nvSpPr>
          <p:cNvPr id="3" name="日付プレースホルダー 2"/>
          <p:cNvSpPr>
            <a:spLocks noGrp="1"/>
          </p:cNvSpPr>
          <p:nvPr>
            <p:ph type="dt" sz="half" idx="10"/>
          </p:nvPr>
        </p:nvSpPr>
        <p:spPr/>
        <p:txBody>
          <a:bodyPr/>
          <a:lstStyle/>
          <a:p>
            <a:r>
              <a:rPr kumimoji="1" lang="en-US" altLang="ja-JP" smtClean="0"/>
              <a:t>2016/10/20-21</a:t>
            </a:r>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smtClean="0"/>
              <a:t>Bioprocess 2016</a:t>
            </a:r>
            <a:endParaRPr kumimoji="1" lang="ja-JP" altLang="en-US"/>
          </a:p>
        </p:txBody>
      </p:sp>
      <p:sp>
        <p:nvSpPr>
          <p:cNvPr id="5" name="スライド番号プレースホルダー 4"/>
          <p:cNvSpPr>
            <a:spLocks noGrp="1"/>
          </p:cNvSpPr>
          <p:nvPr>
            <p:ph type="sldNum" sz="quarter" idx="12"/>
          </p:nvPr>
        </p:nvSpPr>
        <p:spPr/>
        <p:txBody>
          <a:bodyPr/>
          <a:lstStyle/>
          <a:p>
            <a:fld id="{3A538D04-2026-CE44-84E3-CD54C82BE288}" type="slidenum">
              <a:rPr kumimoji="1" lang="ja-JP" altLang="en-US" smtClean="0"/>
              <a:t>23</a:t>
            </a:fld>
            <a:endParaRPr kumimoji="1" lang="ja-JP" altLang="en-US"/>
          </a:p>
        </p:txBody>
      </p:sp>
    </p:spTree>
    <p:extLst>
      <p:ext uri="{BB962C8B-B14F-4D97-AF65-F5344CB8AC3E}">
        <p14:creationId xmlns:p14="http://schemas.microsoft.com/office/powerpoint/2010/main" val="13512639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txBox="1">
            <a:spLocks/>
          </p:cNvSpPr>
          <p:nvPr/>
        </p:nvSpPr>
        <p:spPr>
          <a:xfrm>
            <a:off x="107504" y="116632"/>
            <a:ext cx="8534400" cy="684312"/>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altLang="ja-JP" sz="3200" b="1" dirty="0" smtClean="0">
                <a:solidFill>
                  <a:schemeClr val="tx1">
                    <a:lumMod val="50000"/>
                  </a:schemeClr>
                </a:solidFill>
                <a:latin typeface="Helvetica Neue Condensed Black" charset="0"/>
                <a:ea typeface="Helvetica Neue Condensed Black" charset="0"/>
                <a:cs typeface="Helvetica Neue Condensed Black" charset="0"/>
              </a:rPr>
              <a:t>Metal amount absorbed on Kelp</a:t>
            </a:r>
            <a:endParaRPr kumimoji="1" lang="ja-JP" altLang="en-US" sz="3200" b="1" u="none" strike="noStrike" kern="1200" cap="none" spc="0" normalizeH="0" baseline="0" noProof="0" dirty="0">
              <a:ln>
                <a:noFill/>
              </a:ln>
              <a:solidFill>
                <a:schemeClr val="tx1">
                  <a:lumMod val="50000"/>
                </a:schemeClr>
              </a:solidFill>
              <a:effectLst/>
              <a:uLnTx/>
              <a:uFillTx/>
              <a:latin typeface="Helvetica Neue Condensed Black" charset="0"/>
              <a:ea typeface="Helvetica Neue Condensed Black" charset="0"/>
              <a:cs typeface="Helvetica Neue Condensed Black" charset="0"/>
            </a:endParaRPr>
          </a:p>
        </p:txBody>
      </p:sp>
      <p:graphicFrame>
        <p:nvGraphicFramePr>
          <p:cNvPr id="15" name="表 14"/>
          <p:cNvGraphicFramePr>
            <a:graphicFrameLocks noGrp="1"/>
          </p:cNvGraphicFramePr>
          <p:nvPr>
            <p:extLst/>
          </p:nvPr>
        </p:nvGraphicFramePr>
        <p:xfrm>
          <a:off x="467544" y="1196752"/>
          <a:ext cx="8305799" cy="4310385"/>
        </p:xfrm>
        <a:graphic>
          <a:graphicData uri="http://schemas.openxmlformats.org/drawingml/2006/table">
            <a:tbl>
              <a:tblPr firstRow="1" bandRow="1">
                <a:tableStyleId>{5C22544A-7EE6-4342-B048-85BDC9FD1C3A}</a:tableStyleId>
              </a:tblPr>
              <a:tblGrid>
                <a:gridCol w="378296"/>
                <a:gridCol w="1401518"/>
                <a:gridCol w="1038225"/>
                <a:gridCol w="1260702"/>
                <a:gridCol w="463915"/>
                <a:gridCol w="1080120"/>
                <a:gridCol w="1512168"/>
                <a:gridCol w="1170855"/>
              </a:tblGrid>
              <a:tr h="501477">
                <a:tc>
                  <a:txBody>
                    <a:bodyPr/>
                    <a:lstStyle/>
                    <a:p>
                      <a:endParaRPr kumimoji="1" lang="ja-JP" altLang="en-US" sz="1400" dirty="0"/>
                    </a:p>
                  </a:txBody>
                  <a:tcPr/>
                </a:tc>
                <a:tc>
                  <a:txBody>
                    <a:bodyPr/>
                    <a:lstStyle/>
                    <a:p>
                      <a:pPr algn="ctr" fontAlgn="b"/>
                      <a:r>
                        <a:rPr lang="en-US" altLang="ja-JP" sz="1600" b="1" i="0" u="none" strike="noStrike" dirty="0" smtClean="0">
                          <a:solidFill>
                            <a:srgbClr val="000000"/>
                          </a:solidFill>
                          <a:latin typeface="Calibri"/>
                          <a:cs typeface="Calibri"/>
                        </a:rPr>
                        <a:t> (ppm)*</a:t>
                      </a:r>
                      <a:endParaRPr lang="en-US" altLang="ja-JP" sz="1600" b="1" i="0" u="none" strike="noStrike" dirty="0">
                        <a:solidFill>
                          <a:srgbClr val="000000"/>
                        </a:solidFill>
                        <a:latin typeface="Calibri"/>
                        <a:cs typeface="Calibri"/>
                      </a:endParaRPr>
                    </a:p>
                  </a:txBody>
                  <a:tcPr marL="12700" marR="12700" marT="12700" marB="0" anchor="ctr"/>
                </a:tc>
                <a:tc>
                  <a:txBody>
                    <a:bodyPr/>
                    <a:lstStyle/>
                    <a:p>
                      <a:pPr algn="ctr" fontAlgn="b"/>
                      <a:r>
                        <a:rPr lang="en-US" altLang="ja-JP" sz="1600" b="1" i="0" u="none" strike="noStrike" dirty="0" smtClean="0">
                          <a:solidFill>
                            <a:srgbClr val="000000"/>
                          </a:solidFill>
                          <a:latin typeface="ＭＳ Ｐゴシック"/>
                        </a:rPr>
                        <a:t>Ocean</a:t>
                      </a:r>
                    </a:p>
                    <a:p>
                      <a:pPr algn="ctr" fontAlgn="b"/>
                      <a:r>
                        <a:rPr lang="en-US" altLang="ja-JP" sz="1600" b="1" i="0" u="none" strike="noStrike" dirty="0" smtClean="0">
                          <a:solidFill>
                            <a:srgbClr val="000000"/>
                          </a:solidFill>
                          <a:latin typeface="ＭＳ Ｐゴシック"/>
                        </a:rPr>
                        <a:t>(ppm)</a:t>
                      </a:r>
                      <a:endParaRPr lang="en-US" altLang="ja-JP" sz="1600" b="1" i="0" u="none" strike="noStrike" dirty="0">
                        <a:solidFill>
                          <a:srgbClr val="000000"/>
                        </a:solidFill>
                        <a:latin typeface="ＭＳ Ｐゴシック"/>
                      </a:endParaRPr>
                    </a:p>
                  </a:txBody>
                  <a:tcPr marL="12700" marR="12700" marT="12700" marB="0" anchor="b"/>
                </a:tc>
                <a:tc>
                  <a:txBody>
                    <a:bodyPr/>
                    <a:lstStyle/>
                    <a:p>
                      <a:pPr algn="ctr" fontAlgn="b"/>
                      <a:r>
                        <a:rPr lang="en-US" altLang="ja-JP" sz="1600" b="1" i="0" u="none" strike="noStrike" dirty="0" smtClean="0">
                          <a:solidFill>
                            <a:srgbClr val="000000"/>
                          </a:solidFill>
                          <a:latin typeface="ＭＳ Ｐゴシック"/>
                        </a:rPr>
                        <a:t>Condense</a:t>
                      </a:r>
                    </a:p>
                    <a:p>
                      <a:pPr algn="ctr" fontAlgn="b"/>
                      <a:r>
                        <a:rPr lang="en-US" altLang="ja-JP" sz="1600" b="1" i="0" u="none" strike="noStrike" dirty="0" smtClean="0">
                          <a:solidFill>
                            <a:srgbClr val="000000"/>
                          </a:solidFill>
                          <a:latin typeface="ＭＳ Ｐゴシック"/>
                        </a:rPr>
                        <a:t>(time)</a:t>
                      </a:r>
                      <a:endParaRPr lang="ja-JP" altLang="en-US" sz="1600" b="1" i="0" u="none" strike="noStrike" dirty="0">
                        <a:solidFill>
                          <a:srgbClr val="000000"/>
                        </a:solidFill>
                        <a:latin typeface="ＭＳ Ｐゴシック"/>
                      </a:endParaRPr>
                    </a:p>
                  </a:txBody>
                  <a:tcPr marL="12700" marR="12700" marT="12700" marB="0" anchor="b">
                    <a:lnR w="12700" cap="flat" cmpd="sng" algn="ctr">
                      <a:solidFill>
                        <a:scrgbClr r="0" g="0" b="0"/>
                      </a:solidFill>
                      <a:prstDash val="solid"/>
                      <a:round/>
                      <a:headEnd type="none" w="med" len="med"/>
                      <a:tailEnd type="none" w="med" len="med"/>
                    </a:lnR>
                  </a:tcPr>
                </a:tc>
                <a:tc>
                  <a:txBody>
                    <a:bodyPr/>
                    <a:lstStyle/>
                    <a:p>
                      <a:endParaRPr kumimoji="1" lang="ja-JP" altLang="en-US" sz="1600" b="1" dirty="0">
                        <a:solidFill>
                          <a:schemeClr val="tx1"/>
                        </a:solidFill>
                      </a:endParaRPr>
                    </a:p>
                  </a:txBody>
                  <a:tcPr>
                    <a:lnL w="12700" cap="flat" cmpd="sng" algn="ctr">
                      <a:solidFill>
                        <a:scrgbClr r="0" g="0" b="0"/>
                      </a:solidFill>
                      <a:prstDash val="solid"/>
                      <a:round/>
                      <a:headEnd type="none" w="med" len="med"/>
                      <a:tailEnd type="none" w="med" len="med"/>
                    </a:lnL>
                  </a:tcPr>
                </a:tc>
                <a:tc>
                  <a:txBody>
                    <a:bodyPr/>
                    <a:lstStyle/>
                    <a:p>
                      <a:pPr algn="ctr" fontAlgn="b"/>
                      <a:r>
                        <a:rPr lang="en-US" altLang="ja-JP" sz="1600" b="1" i="0" u="none" strike="noStrike" dirty="0" smtClean="0">
                          <a:solidFill>
                            <a:schemeClr val="tx1"/>
                          </a:solidFill>
                          <a:latin typeface="Calibri"/>
                          <a:cs typeface="Calibri"/>
                        </a:rPr>
                        <a:t> (ppm)*</a:t>
                      </a:r>
                      <a:endParaRPr lang="en-US" altLang="ja-JP" sz="1600" b="1" i="0" u="none" strike="noStrike" dirty="0">
                        <a:solidFill>
                          <a:schemeClr val="tx1"/>
                        </a:solidFill>
                        <a:latin typeface="Calibri"/>
                        <a:cs typeface="Calibri"/>
                      </a:endParaRPr>
                    </a:p>
                  </a:txBody>
                  <a:tcPr marL="12700" marR="12700" marT="12700" marB="0" anchor="ctr"/>
                </a:tc>
                <a:tc>
                  <a:txBody>
                    <a:bodyPr/>
                    <a:lstStyle/>
                    <a:p>
                      <a:pPr algn="ctr" fontAlgn="b"/>
                      <a:r>
                        <a:rPr lang="en-US" altLang="ja-JP" sz="1600" b="1" i="0" u="none" strike="noStrike" dirty="0" smtClean="0">
                          <a:solidFill>
                            <a:schemeClr val="tx1"/>
                          </a:solidFill>
                          <a:latin typeface="ＭＳ Ｐゴシック"/>
                        </a:rPr>
                        <a:t>Ocean</a:t>
                      </a:r>
                    </a:p>
                    <a:p>
                      <a:pPr algn="ctr" fontAlgn="b"/>
                      <a:r>
                        <a:rPr lang="en-US" altLang="ja-JP" sz="1600" b="1" i="0" u="none" strike="noStrike" dirty="0" smtClean="0">
                          <a:solidFill>
                            <a:schemeClr val="tx1"/>
                          </a:solidFill>
                          <a:latin typeface="ＭＳ Ｐゴシック"/>
                        </a:rPr>
                        <a:t>(ppm)</a:t>
                      </a:r>
                      <a:endParaRPr lang="en-US" altLang="ja-JP" sz="1600" b="1" i="0" u="none" strike="noStrike" dirty="0">
                        <a:solidFill>
                          <a:schemeClr val="tx1"/>
                        </a:solidFill>
                        <a:latin typeface="ＭＳ Ｐゴシック"/>
                      </a:endParaRPr>
                    </a:p>
                  </a:txBody>
                  <a:tcPr marL="12700" marR="12700" marT="12700" marB="0" anchor="b"/>
                </a:tc>
                <a:tc>
                  <a:txBody>
                    <a:bodyPr/>
                    <a:lstStyle/>
                    <a:p>
                      <a:pPr algn="ctr" fontAlgn="b"/>
                      <a:r>
                        <a:rPr lang="en-US" altLang="ja-JP" sz="1600" b="1" i="0" u="none" strike="noStrike" dirty="0" smtClean="0">
                          <a:solidFill>
                            <a:srgbClr val="000000"/>
                          </a:solidFill>
                          <a:latin typeface="ＭＳ Ｐゴシック"/>
                        </a:rPr>
                        <a:t>Condense</a:t>
                      </a:r>
                    </a:p>
                    <a:p>
                      <a:pPr algn="ctr" fontAlgn="b"/>
                      <a:r>
                        <a:rPr lang="en-US" altLang="ja-JP" sz="1600" b="1" i="0" u="none" strike="noStrike" dirty="0" smtClean="0">
                          <a:solidFill>
                            <a:srgbClr val="000000"/>
                          </a:solidFill>
                          <a:latin typeface="ＭＳ Ｐゴシック"/>
                        </a:rPr>
                        <a:t>(time)</a:t>
                      </a:r>
                      <a:endParaRPr lang="ja-JP" altLang="en-US" sz="1600" b="1" i="0" u="none" strike="noStrike" dirty="0">
                        <a:solidFill>
                          <a:srgbClr val="000000"/>
                        </a:solidFill>
                        <a:latin typeface="ＭＳ Ｐゴシック"/>
                      </a:endParaRPr>
                    </a:p>
                  </a:txBody>
                  <a:tcPr marL="12700" marR="12700" marT="12700" marB="0" anchor="b"/>
                </a:tc>
              </a:tr>
              <a:tr h="423212">
                <a:tc>
                  <a:txBody>
                    <a:bodyPr/>
                    <a:lstStyle/>
                    <a:p>
                      <a:pPr algn="ctr" fontAlgn="b"/>
                      <a:r>
                        <a:rPr lang="en-US" altLang="ja-JP" sz="2000" b="1" u="none" strike="noStrike" dirty="0">
                          <a:latin typeface="Calibri"/>
                          <a:cs typeface="Calibri"/>
                        </a:rPr>
                        <a:t>K</a:t>
                      </a:r>
                      <a:endParaRPr lang="en-US" altLang="ja-JP" sz="2000" b="1" i="0" u="none" strike="noStrike" dirty="0">
                        <a:solidFill>
                          <a:srgbClr val="000000"/>
                        </a:solidFill>
                        <a:latin typeface="Calibri"/>
                        <a:cs typeface="Calibri"/>
                      </a:endParaRPr>
                    </a:p>
                  </a:txBody>
                  <a:tcPr marL="12700" marR="12700" marT="12700" marB="0" anchor="ctr"/>
                </a:tc>
                <a:tc>
                  <a:txBody>
                    <a:bodyPr/>
                    <a:lstStyle/>
                    <a:p>
                      <a:pPr algn="ctr" fontAlgn="b"/>
                      <a:r>
                        <a:rPr lang="en-US" altLang="ja-JP" sz="2000" b="1" i="0" u="none" strike="noStrike" dirty="0" smtClean="0">
                          <a:solidFill>
                            <a:srgbClr val="000000"/>
                          </a:solidFill>
                          <a:latin typeface="Calibri"/>
                          <a:cs typeface="Calibri"/>
                        </a:rPr>
                        <a:t>18720</a:t>
                      </a:r>
                      <a:endParaRPr lang="en-US" altLang="ja-JP" sz="2000" b="1" i="0" u="none" strike="noStrike" dirty="0">
                        <a:solidFill>
                          <a:srgbClr val="000000"/>
                        </a:solidFill>
                        <a:latin typeface="Calibri"/>
                        <a:cs typeface="Calibri"/>
                      </a:endParaRPr>
                    </a:p>
                  </a:txBody>
                  <a:tcPr marL="12700" marR="12700" marT="12700" marB="0" anchor="ct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n-US" altLang="ja-JP" sz="2000" b="1" i="0" u="none" strike="noStrike" dirty="0" smtClean="0">
                          <a:solidFill>
                            <a:srgbClr val="000000"/>
                          </a:solidFill>
                          <a:latin typeface="ＭＳ Ｐゴシック"/>
                        </a:rPr>
                        <a:t>3.90E+02</a:t>
                      </a:r>
                    </a:p>
                  </a:txBody>
                  <a:tcPr marL="12700" marR="12700" marT="12700" marB="0" anchor="ctr"/>
                </a:tc>
                <a:tc>
                  <a:txBody>
                    <a:bodyPr/>
                    <a:lstStyle/>
                    <a:p>
                      <a:pPr algn="ctr" fontAlgn="b"/>
                      <a:r>
                        <a:rPr lang="en-US" altLang="ja-JP" sz="2000" b="1" i="0" u="none" strike="noStrike" dirty="0" smtClean="0">
                          <a:solidFill>
                            <a:srgbClr val="000000"/>
                          </a:solidFill>
                          <a:latin typeface="Calibri"/>
                          <a:cs typeface="Calibri"/>
                        </a:rPr>
                        <a:t>48</a:t>
                      </a:r>
                    </a:p>
                  </a:txBody>
                  <a:tcPr marL="12700" marR="12700" marT="12700" marB="0" anchor="ctr">
                    <a:lnR w="12700" cap="flat" cmpd="sng" algn="ctr">
                      <a:solidFill>
                        <a:scrgbClr r="0" g="0" b="0"/>
                      </a:solidFill>
                      <a:prstDash val="solid"/>
                      <a:round/>
                      <a:headEnd type="none" w="med" len="med"/>
                      <a:tailEnd type="none" w="med" len="med"/>
                    </a:lnR>
                  </a:tcPr>
                </a:tc>
                <a:tc>
                  <a:txBody>
                    <a:bodyPr/>
                    <a:lstStyle/>
                    <a:p>
                      <a:pPr algn="ctr" fontAlgn="ctr"/>
                      <a:r>
                        <a:rPr lang="en-US" altLang="ja-JP" sz="2000" b="1" u="none" strike="noStrike" dirty="0">
                          <a:solidFill>
                            <a:srgbClr val="FF0000"/>
                          </a:solidFill>
                          <a:latin typeface="Calibri"/>
                          <a:cs typeface="Calibri"/>
                        </a:rPr>
                        <a:t>Ni</a:t>
                      </a:r>
                      <a:endParaRPr lang="en-US" altLang="ja-JP" sz="2000" b="1" i="0" u="none" strike="noStrike" dirty="0">
                        <a:solidFill>
                          <a:srgbClr val="FF0000"/>
                        </a:solidFill>
                        <a:latin typeface="Calibri"/>
                        <a:cs typeface="Calibri"/>
                      </a:endParaRPr>
                    </a:p>
                  </a:txBody>
                  <a:tcPr marL="12700" marR="12700" marT="12700" marB="0" anchor="ctr">
                    <a:lnL w="12700" cap="flat" cmpd="sng" algn="ctr">
                      <a:solidFill>
                        <a:scrgbClr r="0" g="0" b="0"/>
                      </a:solidFill>
                      <a:prstDash val="solid"/>
                      <a:round/>
                      <a:headEnd type="none" w="med" len="med"/>
                      <a:tailEnd type="none" w="med" len="med"/>
                    </a:lnL>
                  </a:tcPr>
                </a:tc>
                <a:tc>
                  <a:txBody>
                    <a:bodyPr/>
                    <a:lstStyle/>
                    <a:p>
                      <a:pPr algn="ctr" fontAlgn="b"/>
                      <a:r>
                        <a:rPr lang="en-US" altLang="ja-JP" sz="2000" b="1" i="0" u="none" strike="noStrike" dirty="0" smtClean="0">
                          <a:solidFill>
                            <a:srgbClr val="FF0000"/>
                          </a:solidFill>
                          <a:latin typeface="Calibri"/>
                          <a:cs typeface="Calibri"/>
                        </a:rPr>
                        <a:t>2.00</a:t>
                      </a:r>
                      <a:endParaRPr lang="en-US" altLang="ja-JP" sz="2000" b="1" i="0" u="none" strike="noStrike" dirty="0">
                        <a:solidFill>
                          <a:srgbClr val="FF0000"/>
                        </a:solidFill>
                        <a:latin typeface="Calibri"/>
                        <a:cs typeface="Calibri"/>
                      </a:endParaRPr>
                    </a:p>
                  </a:txBody>
                  <a:tcPr marL="12700" marR="12700" marT="12700" marB="0" anchor="ctr"/>
                </a:tc>
                <a:tc>
                  <a:txBody>
                    <a:bodyPr/>
                    <a:lstStyle/>
                    <a:p>
                      <a:pPr algn="ctr" fontAlgn="b"/>
                      <a:r>
                        <a:rPr lang="en-US" altLang="ja-JP" sz="2000" b="1" i="0" u="none" strike="noStrike" dirty="0">
                          <a:solidFill>
                            <a:srgbClr val="FF0000"/>
                          </a:solidFill>
                          <a:latin typeface="ＭＳ Ｐゴシック"/>
                        </a:rPr>
                        <a:t>5.00E-04</a:t>
                      </a:r>
                    </a:p>
                  </a:txBody>
                  <a:tcPr marL="12700" marR="12700" marT="12700" marB="0" anchor="ctr"/>
                </a:tc>
                <a:tc>
                  <a:txBody>
                    <a:bodyPr/>
                    <a:lstStyle/>
                    <a:p>
                      <a:pPr algn="ctr" fontAlgn="b"/>
                      <a:r>
                        <a:rPr lang="en-US" altLang="ja-JP" sz="2000" b="1" i="0" u="none" strike="noStrike" dirty="0" smtClean="0">
                          <a:solidFill>
                            <a:srgbClr val="FF0000"/>
                          </a:solidFill>
                          <a:latin typeface="ＭＳ Ｐゴシック"/>
                        </a:rPr>
                        <a:t>4.00E+03</a:t>
                      </a:r>
                      <a:endParaRPr lang="en-US" altLang="ja-JP" sz="2000" b="1" i="0" u="none" strike="noStrike" dirty="0">
                        <a:solidFill>
                          <a:srgbClr val="FF0000"/>
                        </a:solidFill>
                        <a:latin typeface="ＭＳ Ｐゴシック"/>
                      </a:endParaRPr>
                    </a:p>
                  </a:txBody>
                  <a:tcPr marL="12700" marR="12700" marT="12700" marB="0" anchor="ctr"/>
                </a:tc>
              </a:tr>
              <a:tr h="423212">
                <a:tc>
                  <a:txBody>
                    <a:bodyPr/>
                    <a:lstStyle/>
                    <a:p>
                      <a:pPr algn="ctr" fontAlgn="ctr"/>
                      <a:r>
                        <a:rPr lang="en-US" altLang="ja-JP" sz="2000" b="1" u="none" strike="noStrike" dirty="0">
                          <a:latin typeface="Calibri"/>
                          <a:cs typeface="Calibri"/>
                        </a:rPr>
                        <a:t>Na</a:t>
                      </a:r>
                      <a:endParaRPr lang="en-US" altLang="ja-JP" sz="2000" b="1" i="0" u="none" strike="noStrike" dirty="0">
                        <a:solidFill>
                          <a:srgbClr val="000000"/>
                        </a:solidFill>
                        <a:latin typeface="Calibri"/>
                        <a:cs typeface="Calibri"/>
                      </a:endParaRPr>
                    </a:p>
                  </a:txBody>
                  <a:tcPr marL="12700" marR="12700" marT="12700" marB="0" anchor="ctr"/>
                </a:tc>
                <a:tc>
                  <a:txBody>
                    <a:bodyPr/>
                    <a:lstStyle/>
                    <a:p>
                      <a:pPr algn="ctr" fontAlgn="b"/>
                      <a:r>
                        <a:rPr lang="en-US" altLang="ja-JP" sz="2000" b="1" i="0" u="none" strike="noStrike" dirty="0" smtClean="0">
                          <a:solidFill>
                            <a:srgbClr val="000000"/>
                          </a:solidFill>
                          <a:latin typeface="Calibri"/>
                          <a:cs typeface="Calibri"/>
                        </a:rPr>
                        <a:t>1710</a:t>
                      </a:r>
                      <a:endParaRPr lang="en-US" altLang="ja-JP" sz="2000" b="1" i="0" u="none" strike="noStrike" dirty="0">
                        <a:solidFill>
                          <a:srgbClr val="000000"/>
                        </a:solidFill>
                        <a:latin typeface="Calibri"/>
                        <a:cs typeface="Calibri"/>
                      </a:endParaRPr>
                    </a:p>
                  </a:txBody>
                  <a:tcPr marL="12700" marR="12700" marT="12700" marB="0" anchor="ct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n-US" altLang="ja-JP" sz="2000" b="1" i="0" u="none" strike="noStrike" dirty="0" smtClean="0">
                          <a:solidFill>
                            <a:srgbClr val="000000"/>
                          </a:solidFill>
                          <a:latin typeface="ＭＳ Ｐゴシック"/>
                        </a:rPr>
                        <a:t>1.08E+04</a:t>
                      </a:r>
                    </a:p>
                  </a:txBody>
                  <a:tcPr marL="12700" marR="12700" marT="12700" marB="0" anchor="ctr"/>
                </a:tc>
                <a:tc>
                  <a:txBody>
                    <a:bodyPr/>
                    <a:lstStyle/>
                    <a:p>
                      <a:pPr algn="ctr" fontAlgn="b"/>
                      <a:r>
                        <a:rPr lang="en-US" altLang="ja-JP" sz="2000" b="1" i="0" u="none" strike="noStrike" dirty="0" smtClean="0">
                          <a:solidFill>
                            <a:srgbClr val="000000"/>
                          </a:solidFill>
                          <a:latin typeface="ＭＳ Ｐゴシック"/>
                        </a:rPr>
                        <a:t>0.16</a:t>
                      </a:r>
                      <a:endParaRPr lang="en-US" altLang="ja-JP" sz="2000" b="1" i="0" u="none" strike="noStrike" dirty="0">
                        <a:solidFill>
                          <a:srgbClr val="000000"/>
                        </a:solidFill>
                        <a:latin typeface="ＭＳ Ｐゴシック"/>
                      </a:endParaRPr>
                    </a:p>
                  </a:txBody>
                  <a:tcPr marL="12700" marR="12700" marT="12700" marB="0" anchor="ctr">
                    <a:lnR w="12700" cap="flat" cmpd="sng" algn="ctr">
                      <a:solidFill>
                        <a:scrgbClr r="0" g="0" b="0"/>
                      </a:solidFill>
                      <a:prstDash val="solid"/>
                      <a:round/>
                      <a:headEnd type="none" w="med" len="med"/>
                      <a:tailEnd type="none" w="med" len="med"/>
                    </a:lnR>
                  </a:tcPr>
                </a:tc>
                <a:tc>
                  <a:txBody>
                    <a:bodyPr/>
                    <a:lstStyle/>
                    <a:p>
                      <a:pPr algn="ctr" fontAlgn="ctr"/>
                      <a:r>
                        <a:rPr lang="en-US" altLang="ja-JP" sz="2000" b="1" u="none" strike="noStrike">
                          <a:solidFill>
                            <a:srgbClr val="FF0000"/>
                          </a:solidFill>
                          <a:latin typeface="Calibri"/>
                          <a:cs typeface="Calibri"/>
                        </a:rPr>
                        <a:t>B</a:t>
                      </a:r>
                      <a:endParaRPr lang="en-US" altLang="ja-JP" sz="2000" b="1" i="0" u="none" strike="noStrike">
                        <a:solidFill>
                          <a:srgbClr val="FF0000"/>
                        </a:solidFill>
                        <a:latin typeface="Calibri"/>
                        <a:cs typeface="Calibri"/>
                      </a:endParaRPr>
                    </a:p>
                  </a:txBody>
                  <a:tcPr marL="12700" marR="12700" marT="12700" marB="0" anchor="ctr">
                    <a:lnL w="12700" cap="flat" cmpd="sng" algn="ctr">
                      <a:solidFill>
                        <a:scrgbClr r="0" g="0" b="0"/>
                      </a:solidFill>
                      <a:prstDash val="solid"/>
                      <a:round/>
                      <a:headEnd type="none" w="med" len="med"/>
                      <a:tailEnd type="none" w="med" len="med"/>
                    </a:lnL>
                  </a:tcPr>
                </a:tc>
                <a:tc>
                  <a:txBody>
                    <a:bodyPr/>
                    <a:lstStyle/>
                    <a:p>
                      <a:pPr algn="ctr" fontAlgn="b"/>
                      <a:r>
                        <a:rPr lang="en-US" altLang="ja-JP" sz="2000" b="1" i="0" u="none" strike="noStrike" dirty="0" smtClean="0">
                          <a:solidFill>
                            <a:srgbClr val="FF0000"/>
                          </a:solidFill>
                          <a:latin typeface="Calibri"/>
                          <a:cs typeface="Calibri"/>
                        </a:rPr>
                        <a:t>1.5</a:t>
                      </a:r>
                      <a:endParaRPr lang="en-US" altLang="ja-JP" sz="2000" b="1" i="0" u="none" strike="noStrike" dirty="0">
                        <a:solidFill>
                          <a:srgbClr val="FF0000"/>
                        </a:solidFill>
                        <a:latin typeface="Calibri"/>
                        <a:cs typeface="Calibri"/>
                      </a:endParaRPr>
                    </a:p>
                  </a:txBody>
                  <a:tcPr marL="12700" marR="12700" marT="12700" marB="0" anchor="ctr"/>
                </a:tc>
                <a:tc>
                  <a:txBody>
                    <a:bodyPr/>
                    <a:lstStyle/>
                    <a:p>
                      <a:pPr algn="ctr" fontAlgn="b"/>
                      <a:r>
                        <a:rPr lang="en-US" altLang="ja-JP" sz="2000" b="1" i="0" u="none" strike="noStrike" dirty="0">
                          <a:solidFill>
                            <a:srgbClr val="FF0000"/>
                          </a:solidFill>
                          <a:latin typeface="ＭＳ Ｐゴシック"/>
                        </a:rPr>
                        <a:t>4.50E+00</a:t>
                      </a:r>
                    </a:p>
                  </a:txBody>
                  <a:tcPr marL="12700" marR="12700" marT="12700" marB="0" anchor="ctr"/>
                </a:tc>
                <a:tc>
                  <a:txBody>
                    <a:bodyPr/>
                    <a:lstStyle/>
                    <a:p>
                      <a:pPr algn="ctr" fontAlgn="b"/>
                      <a:r>
                        <a:rPr lang="en-US" altLang="ja-JP" sz="2000" b="1" i="0" u="none" strike="noStrike" dirty="0" smtClean="0">
                          <a:solidFill>
                            <a:srgbClr val="FF0000"/>
                          </a:solidFill>
                          <a:latin typeface="ＭＳ Ｐゴシック"/>
                        </a:rPr>
                        <a:t>4.00E+03</a:t>
                      </a:r>
                      <a:endParaRPr lang="en-US" altLang="ja-JP" sz="2000" b="1" i="0" u="none" strike="noStrike" dirty="0">
                        <a:solidFill>
                          <a:srgbClr val="FF0000"/>
                        </a:solidFill>
                        <a:latin typeface="ＭＳ Ｐゴシック"/>
                      </a:endParaRPr>
                    </a:p>
                  </a:txBody>
                  <a:tcPr marL="12700" marR="12700" marT="12700" marB="0" anchor="ctr"/>
                </a:tc>
              </a:tr>
              <a:tr h="423212">
                <a:tc>
                  <a:txBody>
                    <a:bodyPr/>
                    <a:lstStyle/>
                    <a:p>
                      <a:pPr algn="ctr" fontAlgn="ctr"/>
                      <a:r>
                        <a:rPr lang="en-US" altLang="ja-JP" sz="2000" b="1" u="none" strike="noStrike" dirty="0">
                          <a:latin typeface="Calibri"/>
                          <a:cs typeface="Calibri"/>
                        </a:rPr>
                        <a:t>Mg</a:t>
                      </a:r>
                      <a:endParaRPr lang="en-US" altLang="ja-JP" sz="2000" b="1" i="0" u="none" strike="noStrike" dirty="0">
                        <a:solidFill>
                          <a:srgbClr val="000000"/>
                        </a:solidFill>
                        <a:latin typeface="Calibri"/>
                        <a:cs typeface="Calibri"/>
                      </a:endParaRPr>
                    </a:p>
                  </a:txBody>
                  <a:tcPr marL="12700" marR="12700" marT="12700" marB="0" anchor="ctr"/>
                </a:tc>
                <a:tc>
                  <a:txBody>
                    <a:bodyPr/>
                    <a:lstStyle/>
                    <a:p>
                      <a:pPr algn="ctr" fontAlgn="b"/>
                      <a:r>
                        <a:rPr lang="en-US" altLang="ja-JP" sz="2000" b="1" i="0" u="none" strike="noStrike" dirty="0" smtClean="0">
                          <a:solidFill>
                            <a:srgbClr val="000000"/>
                          </a:solidFill>
                          <a:latin typeface="Calibri"/>
                          <a:cs typeface="Calibri"/>
                        </a:rPr>
                        <a:t>1624</a:t>
                      </a:r>
                      <a:endParaRPr lang="en-US" altLang="ja-JP" sz="2000" b="1" i="0" u="none" strike="noStrike" dirty="0">
                        <a:solidFill>
                          <a:srgbClr val="000000"/>
                        </a:solidFill>
                        <a:latin typeface="Calibri"/>
                        <a:cs typeface="Calibri"/>
                      </a:endParaRPr>
                    </a:p>
                  </a:txBody>
                  <a:tcPr marL="12700" marR="12700" marT="12700" marB="0" anchor="ctr"/>
                </a:tc>
                <a:tc>
                  <a:txBody>
                    <a:bodyPr/>
                    <a:lstStyle/>
                    <a:p>
                      <a:pPr algn="ctr" fontAlgn="b"/>
                      <a:r>
                        <a:rPr lang="en-US" altLang="ja-JP" sz="2000" b="1" i="0" u="none" strike="noStrike" dirty="0" smtClean="0">
                          <a:solidFill>
                            <a:srgbClr val="000000"/>
                          </a:solidFill>
                          <a:latin typeface="Calibri"/>
                          <a:cs typeface="Calibri"/>
                        </a:rPr>
                        <a:t>1.30E+03</a:t>
                      </a:r>
                      <a:endParaRPr lang="en-US" altLang="ja-JP" sz="2000" b="1" i="0" u="none" strike="noStrike" dirty="0">
                        <a:solidFill>
                          <a:srgbClr val="000000"/>
                        </a:solidFill>
                        <a:latin typeface="Calibri"/>
                        <a:cs typeface="Calibri"/>
                      </a:endParaRPr>
                    </a:p>
                  </a:txBody>
                  <a:tcPr marL="12700" marR="12700" marT="12700" marB="0" anchor="ctr"/>
                </a:tc>
                <a:tc>
                  <a:txBody>
                    <a:bodyPr/>
                    <a:lstStyle/>
                    <a:p>
                      <a:pPr algn="ctr" fontAlgn="b"/>
                      <a:r>
                        <a:rPr lang="en-US" altLang="ja-JP" sz="2000" b="1" i="0" u="none" strike="noStrike" dirty="0" smtClean="0">
                          <a:solidFill>
                            <a:srgbClr val="000000"/>
                          </a:solidFill>
                          <a:latin typeface="Calibri"/>
                          <a:cs typeface="Calibri"/>
                        </a:rPr>
                        <a:t>1.25</a:t>
                      </a:r>
                    </a:p>
                  </a:txBody>
                  <a:tcPr marL="12700" marR="12700" marT="12700" marB="0" anchor="ctr">
                    <a:lnR w="12700" cap="flat" cmpd="sng" algn="ctr">
                      <a:solidFill>
                        <a:scrgbClr r="0" g="0" b="0"/>
                      </a:solidFill>
                      <a:prstDash val="solid"/>
                      <a:round/>
                      <a:headEnd type="none" w="med" len="med"/>
                      <a:tailEnd type="none" w="med" len="med"/>
                    </a:lnR>
                  </a:tcPr>
                </a:tc>
                <a:tc>
                  <a:txBody>
                    <a:bodyPr/>
                    <a:lstStyle/>
                    <a:p>
                      <a:pPr algn="ctr" fontAlgn="ctr"/>
                      <a:r>
                        <a:rPr lang="en-US" altLang="ja-JP" sz="2000" b="1" u="none" strike="noStrike" dirty="0" err="1">
                          <a:solidFill>
                            <a:srgbClr val="FF0000"/>
                          </a:solidFill>
                          <a:latin typeface="Calibri"/>
                          <a:cs typeface="Calibri"/>
                        </a:rPr>
                        <a:t>Mn</a:t>
                      </a:r>
                      <a:endParaRPr lang="en-US" altLang="ja-JP" sz="2000" b="1" i="0" u="none" strike="noStrike" dirty="0">
                        <a:solidFill>
                          <a:srgbClr val="FF0000"/>
                        </a:solidFill>
                        <a:latin typeface="Calibri"/>
                        <a:cs typeface="Calibri"/>
                      </a:endParaRPr>
                    </a:p>
                  </a:txBody>
                  <a:tcPr marL="12700" marR="12700" marT="12700" marB="0" anchor="ctr">
                    <a:lnL w="12700" cap="flat" cmpd="sng" algn="ctr">
                      <a:solidFill>
                        <a:scrgbClr r="0" g="0" b="0"/>
                      </a:solidFill>
                      <a:prstDash val="solid"/>
                      <a:round/>
                      <a:headEnd type="none" w="med" len="med"/>
                      <a:tailEnd type="none" w="med" len="med"/>
                    </a:lnL>
                  </a:tcPr>
                </a:tc>
                <a:tc>
                  <a:txBody>
                    <a:bodyPr/>
                    <a:lstStyle/>
                    <a:p>
                      <a:pPr algn="ctr" fontAlgn="b"/>
                      <a:r>
                        <a:rPr lang="en-US" altLang="ja-JP" sz="2000" b="1" i="0" u="none" strike="noStrike" dirty="0" smtClean="0">
                          <a:solidFill>
                            <a:srgbClr val="FF0000"/>
                          </a:solidFill>
                          <a:latin typeface="Calibri"/>
                          <a:cs typeface="Calibri"/>
                        </a:rPr>
                        <a:t>1.1</a:t>
                      </a:r>
                      <a:endParaRPr lang="en-US" altLang="ja-JP" sz="2000" b="1" i="0" u="none" strike="noStrike" dirty="0">
                        <a:solidFill>
                          <a:srgbClr val="FF0000"/>
                        </a:solidFill>
                        <a:latin typeface="Calibri"/>
                        <a:cs typeface="Calibri"/>
                      </a:endParaRPr>
                    </a:p>
                  </a:txBody>
                  <a:tcPr marL="12700" marR="12700" marT="12700" marB="0" anchor="ctr"/>
                </a:tc>
                <a:tc>
                  <a:txBody>
                    <a:bodyPr/>
                    <a:lstStyle/>
                    <a:p>
                      <a:pPr algn="ctr" fontAlgn="b"/>
                      <a:r>
                        <a:rPr lang="en-US" altLang="ja-JP" sz="2000" b="1" i="0" u="none" strike="noStrike" dirty="0">
                          <a:solidFill>
                            <a:srgbClr val="FF0000"/>
                          </a:solidFill>
                          <a:latin typeface="ＭＳ Ｐゴシック"/>
                        </a:rPr>
                        <a:t>3.00E-05</a:t>
                      </a:r>
                    </a:p>
                  </a:txBody>
                  <a:tcPr marL="12700" marR="12700" marT="12700" marB="0" anchor="ctr"/>
                </a:tc>
                <a:tc>
                  <a:txBody>
                    <a:bodyPr/>
                    <a:lstStyle/>
                    <a:p>
                      <a:pPr algn="ctr" fontAlgn="b"/>
                      <a:r>
                        <a:rPr lang="en-US" altLang="ja-JP" sz="2000" b="1" i="0" u="none" strike="noStrike" dirty="0" smtClean="0">
                          <a:solidFill>
                            <a:srgbClr val="FF0000"/>
                          </a:solidFill>
                          <a:latin typeface="ＭＳ Ｐゴシック"/>
                        </a:rPr>
                        <a:t>3.67E+04</a:t>
                      </a:r>
                      <a:endParaRPr lang="en-US" altLang="ja-JP" sz="2000" b="1" i="0" u="none" strike="noStrike" dirty="0">
                        <a:solidFill>
                          <a:srgbClr val="FF0000"/>
                        </a:solidFill>
                        <a:latin typeface="ＭＳ Ｐゴシック"/>
                      </a:endParaRPr>
                    </a:p>
                  </a:txBody>
                  <a:tcPr marL="12700" marR="12700" marT="12700" marB="0" anchor="ctr"/>
                </a:tc>
              </a:tr>
              <a:tr h="423212">
                <a:tc>
                  <a:txBody>
                    <a:bodyPr/>
                    <a:lstStyle/>
                    <a:p>
                      <a:pPr algn="ctr" fontAlgn="ctr"/>
                      <a:r>
                        <a:rPr lang="en-US" altLang="ja-JP" sz="2000" b="1" u="none" strike="noStrike" dirty="0">
                          <a:latin typeface="Calibri"/>
                          <a:cs typeface="Calibri"/>
                        </a:rPr>
                        <a:t>Ca</a:t>
                      </a:r>
                      <a:endParaRPr lang="en-US" altLang="ja-JP" sz="2000" b="1" i="0" u="none" strike="noStrike" dirty="0">
                        <a:solidFill>
                          <a:srgbClr val="000000"/>
                        </a:solidFill>
                        <a:latin typeface="Calibri"/>
                        <a:cs typeface="Calibri"/>
                      </a:endParaRPr>
                    </a:p>
                  </a:txBody>
                  <a:tcPr marL="12700" marR="12700" marT="12700" marB="0" anchor="ctr"/>
                </a:tc>
                <a:tc>
                  <a:txBody>
                    <a:bodyPr/>
                    <a:lstStyle/>
                    <a:p>
                      <a:pPr algn="ctr" fontAlgn="b"/>
                      <a:r>
                        <a:rPr lang="en-US" altLang="ja-JP" sz="2000" b="1" i="0" u="none" strike="noStrike" dirty="0" smtClean="0">
                          <a:solidFill>
                            <a:srgbClr val="000000"/>
                          </a:solidFill>
                          <a:latin typeface="Calibri"/>
                          <a:cs typeface="Calibri"/>
                        </a:rPr>
                        <a:t>2544</a:t>
                      </a:r>
                      <a:endParaRPr lang="en-US" altLang="ja-JP" sz="2000" b="1" i="0" u="none" strike="noStrike" dirty="0">
                        <a:solidFill>
                          <a:srgbClr val="000000"/>
                        </a:solidFill>
                        <a:latin typeface="Calibri"/>
                        <a:cs typeface="Calibri"/>
                      </a:endParaRPr>
                    </a:p>
                  </a:txBody>
                  <a:tcPr marL="12700" marR="12700" marT="12700" marB="0" anchor="ctr"/>
                </a:tc>
                <a:tc>
                  <a:txBody>
                    <a:bodyPr/>
                    <a:lstStyle/>
                    <a:p>
                      <a:pPr algn="ctr" fontAlgn="b"/>
                      <a:r>
                        <a:rPr lang="en-US" altLang="ja-JP" sz="2000" b="1" i="0" u="none" strike="noStrike" dirty="0" smtClean="0">
                          <a:solidFill>
                            <a:srgbClr val="000000"/>
                          </a:solidFill>
                          <a:latin typeface="Calibri"/>
                          <a:cs typeface="Calibri"/>
                        </a:rPr>
                        <a:t>4.10E+02</a:t>
                      </a:r>
                      <a:endParaRPr lang="en-US" altLang="ja-JP" sz="2000" b="1" i="0" u="none" strike="noStrike" dirty="0">
                        <a:solidFill>
                          <a:srgbClr val="000000"/>
                        </a:solidFill>
                        <a:latin typeface="Calibri"/>
                        <a:cs typeface="Calibri"/>
                      </a:endParaRPr>
                    </a:p>
                  </a:txBody>
                  <a:tcPr marL="12700" marR="12700" marT="12700" marB="0" anchor="ctr"/>
                </a:tc>
                <a:tc>
                  <a:txBody>
                    <a:bodyPr/>
                    <a:lstStyle/>
                    <a:p>
                      <a:pPr algn="ctr" fontAlgn="b"/>
                      <a:r>
                        <a:rPr lang="en-US" altLang="ja-JP" sz="2000" b="1" i="0" u="none" strike="noStrike" dirty="0" smtClean="0">
                          <a:solidFill>
                            <a:srgbClr val="000000"/>
                          </a:solidFill>
                          <a:latin typeface="Calibri"/>
                          <a:cs typeface="Calibri"/>
                        </a:rPr>
                        <a:t>6.20</a:t>
                      </a:r>
                    </a:p>
                  </a:txBody>
                  <a:tcPr marL="12700" marR="12700" marT="12700" marB="0" anchor="ctr">
                    <a:lnR w="12700" cap="flat" cmpd="sng" algn="ctr">
                      <a:solidFill>
                        <a:scrgbClr r="0" g="0" b="0"/>
                      </a:solidFill>
                      <a:prstDash val="solid"/>
                      <a:round/>
                      <a:headEnd type="none" w="med" len="med"/>
                      <a:tailEnd type="none" w="med" len="med"/>
                    </a:lnR>
                  </a:tcPr>
                </a:tc>
                <a:tc>
                  <a:txBody>
                    <a:bodyPr/>
                    <a:lstStyle/>
                    <a:p>
                      <a:pPr algn="ctr" fontAlgn="ctr"/>
                      <a:r>
                        <a:rPr lang="en-US" altLang="ja-JP" sz="2000" b="1" u="none" strike="noStrike" dirty="0">
                          <a:solidFill>
                            <a:srgbClr val="FF0000"/>
                          </a:solidFill>
                          <a:latin typeface="Calibri"/>
                          <a:cs typeface="Calibri"/>
                        </a:rPr>
                        <a:t>Ti</a:t>
                      </a:r>
                      <a:endParaRPr lang="en-US" altLang="ja-JP" sz="2000" b="1" i="0" u="none" strike="noStrike" dirty="0">
                        <a:solidFill>
                          <a:srgbClr val="FF0000"/>
                        </a:solidFill>
                        <a:latin typeface="Calibri"/>
                        <a:cs typeface="Calibri"/>
                      </a:endParaRPr>
                    </a:p>
                  </a:txBody>
                  <a:tcPr marL="12700" marR="12700" marT="12700" marB="0" anchor="ctr">
                    <a:lnL w="12700" cap="flat" cmpd="sng" algn="ctr">
                      <a:solidFill>
                        <a:scrgbClr r="0" g="0" b="0"/>
                      </a:solidFill>
                      <a:prstDash val="solid"/>
                      <a:round/>
                      <a:headEnd type="none" w="med" len="med"/>
                      <a:tailEnd type="none" w="med" len="med"/>
                    </a:lnL>
                  </a:tcPr>
                </a:tc>
                <a:tc>
                  <a:txBody>
                    <a:bodyPr/>
                    <a:lstStyle/>
                    <a:p>
                      <a:pPr algn="ctr" fontAlgn="b"/>
                      <a:r>
                        <a:rPr lang="en-US" altLang="ja-JP" sz="2000" b="1" i="0" u="none" strike="noStrike" dirty="0" smtClean="0">
                          <a:solidFill>
                            <a:srgbClr val="FF0000"/>
                          </a:solidFill>
                          <a:latin typeface="Calibri"/>
                          <a:cs typeface="Calibri"/>
                        </a:rPr>
                        <a:t>0.98</a:t>
                      </a:r>
                      <a:endParaRPr lang="en-US" altLang="ja-JP" sz="2000" b="1" i="0" u="none" strike="noStrike" dirty="0">
                        <a:solidFill>
                          <a:srgbClr val="FF0000"/>
                        </a:solidFill>
                        <a:latin typeface="Calibri"/>
                        <a:cs typeface="Calibri"/>
                      </a:endParaRPr>
                    </a:p>
                  </a:txBody>
                  <a:tcPr marL="12700" marR="12700" marT="12700" marB="0" anchor="ctr"/>
                </a:tc>
                <a:tc>
                  <a:txBody>
                    <a:bodyPr/>
                    <a:lstStyle/>
                    <a:p>
                      <a:pPr algn="ctr" fontAlgn="b"/>
                      <a:r>
                        <a:rPr lang="en-US" altLang="ja-JP" sz="2000" b="1" i="0" u="none" strike="noStrike" dirty="0" smtClean="0">
                          <a:solidFill>
                            <a:srgbClr val="FF0000"/>
                          </a:solidFill>
                          <a:latin typeface="ＭＳ Ｐゴシック"/>
                        </a:rPr>
                        <a:t>1.00E-05</a:t>
                      </a:r>
                      <a:endParaRPr lang="en-US" altLang="ja-JP" sz="2000" b="1" i="0" u="none" strike="noStrike" dirty="0">
                        <a:solidFill>
                          <a:srgbClr val="FF0000"/>
                        </a:solidFill>
                        <a:latin typeface="Calibri"/>
                        <a:cs typeface="Calibri"/>
                      </a:endParaRPr>
                    </a:p>
                  </a:txBody>
                  <a:tcPr marL="12700" marR="12700" marT="12700" marB="0" anchor="ctr"/>
                </a:tc>
                <a:tc>
                  <a:txBody>
                    <a:bodyPr/>
                    <a:lstStyle/>
                    <a:p>
                      <a:pPr algn="ctr" fontAlgn="b"/>
                      <a:r>
                        <a:rPr lang="en-US" altLang="ja-JP" sz="2000" b="1" i="0" u="none" strike="noStrike" dirty="0" smtClean="0">
                          <a:solidFill>
                            <a:srgbClr val="FF0000"/>
                          </a:solidFill>
                          <a:latin typeface="ＭＳ Ｐゴシック"/>
                        </a:rPr>
                        <a:t>9.80E+04</a:t>
                      </a:r>
                      <a:endParaRPr lang="en-US" altLang="ja-JP" sz="2000" b="1" i="0" u="none" strike="noStrike" dirty="0">
                        <a:solidFill>
                          <a:srgbClr val="FF0000"/>
                        </a:solidFill>
                        <a:latin typeface="ＭＳ Ｐゴシック"/>
                      </a:endParaRPr>
                    </a:p>
                  </a:txBody>
                  <a:tcPr marL="12700" marR="12700" marT="12700" marB="0" anchor="ctr"/>
                </a:tc>
              </a:tr>
              <a:tr h="423212">
                <a:tc>
                  <a:txBody>
                    <a:bodyPr/>
                    <a:lstStyle/>
                    <a:p>
                      <a:pPr algn="ctr" fontAlgn="ctr"/>
                      <a:r>
                        <a:rPr lang="en-US" altLang="ja-JP" sz="2000" b="1" u="none" strike="noStrike" dirty="0">
                          <a:latin typeface="Calibri"/>
                          <a:cs typeface="Calibri"/>
                        </a:rPr>
                        <a:t>P</a:t>
                      </a:r>
                      <a:endParaRPr lang="en-US" altLang="ja-JP" sz="2000" b="1" i="0" u="none" strike="noStrike" dirty="0">
                        <a:solidFill>
                          <a:srgbClr val="000000"/>
                        </a:solidFill>
                        <a:latin typeface="Calibri"/>
                        <a:cs typeface="Calibri"/>
                      </a:endParaRPr>
                    </a:p>
                  </a:txBody>
                  <a:tcPr marL="12700" marR="12700" marT="12700" marB="0" anchor="ctr"/>
                </a:tc>
                <a:tc>
                  <a:txBody>
                    <a:bodyPr/>
                    <a:lstStyle/>
                    <a:p>
                      <a:pPr algn="ctr" fontAlgn="b"/>
                      <a:r>
                        <a:rPr lang="en-US" altLang="ja-JP" sz="2000" b="1" i="0" u="none" strike="noStrike" dirty="0" smtClean="0">
                          <a:solidFill>
                            <a:srgbClr val="000000"/>
                          </a:solidFill>
                          <a:latin typeface="Calibri"/>
                          <a:cs typeface="Calibri"/>
                        </a:rPr>
                        <a:t>912</a:t>
                      </a:r>
                    </a:p>
                  </a:txBody>
                  <a:tcPr marL="12700" marR="12700" marT="12700" marB="0" anchor="ctr"/>
                </a:tc>
                <a:tc>
                  <a:txBody>
                    <a:bodyPr/>
                    <a:lstStyle/>
                    <a:p>
                      <a:pPr algn="ctr" fontAlgn="b"/>
                      <a:r>
                        <a:rPr lang="en-US" altLang="ja-JP" sz="2000" b="1" i="0" u="none" strike="noStrike" dirty="0" smtClean="0">
                          <a:solidFill>
                            <a:srgbClr val="000000"/>
                          </a:solidFill>
                          <a:latin typeface="Calibri"/>
                          <a:cs typeface="Calibri"/>
                        </a:rPr>
                        <a:t>6.50E-02</a:t>
                      </a:r>
                      <a:endParaRPr lang="en-US" altLang="ja-JP" sz="2000" b="1" i="0" u="none" strike="noStrike" dirty="0">
                        <a:solidFill>
                          <a:srgbClr val="000000"/>
                        </a:solidFill>
                        <a:latin typeface="Calibri"/>
                        <a:cs typeface="Calibri"/>
                      </a:endParaRPr>
                    </a:p>
                  </a:txBody>
                  <a:tcPr marL="12700" marR="12700" marT="12700" marB="0" anchor="ctr"/>
                </a:tc>
                <a:tc>
                  <a:txBody>
                    <a:bodyPr/>
                    <a:lstStyle/>
                    <a:p>
                      <a:pPr algn="ctr" fontAlgn="b"/>
                      <a:r>
                        <a:rPr lang="en-US" altLang="ja-JP" sz="2000" b="1" i="0" u="none" strike="noStrike" dirty="0" smtClean="0">
                          <a:solidFill>
                            <a:srgbClr val="000000"/>
                          </a:solidFill>
                          <a:latin typeface="Calibri"/>
                          <a:cs typeface="Calibri"/>
                        </a:rPr>
                        <a:t>1.40</a:t>
                      </a:r>
                      <a:endParaRPr lang="en-US" altLang="ja-JP" sz="2000" b="1" i="0" u="none" strike="noStrike" dirty="0">
                        <a:solidFill>
                          <a:srgbClr val="000000"/>
                        </a:solidFill>
                        <a:latin typeface="Calibri"/>
                        <a:cs typeface="Calibri"/>
                      </a:endParaRPr>
                    </a:p>
                  </a:txBody>
                  <a:tcPr marL="12700" marR="12700" marT="12700" marB="0" anchor="ctr">
                    <a:lnR w="12700" cap="flat" cmpd="sng" algn="ctr">
                      <a:solidFill>
                        <a:scrgbClr r="0" g="0" b="0"/>
                      </a:solidFill>
                      <a:prstDash val="solid"/>
                      <a:round/>
                      <a:headEnd type="none" w="med" len="med"/>
                      <a:tailEnd type="none" w="med" len="med"/>
                    </a:lnR>
                  </a:tcPr>
                </a:tc>
                <a:tc>
                  <a:txBody>
                    <a:bodyPr/>
                    <a:lstStyle/>
                    <a:p>
                      <a:pPr algn="ctr" fontAlgn="ctr"/>
                      <a:r>
                        <a:rPr lang="en-US" altLang="ja-JP" sz="2000" b="1" u="none" strike="noStrike" dirty="0">
                          <a:solidFill>
                            <a:srgbClr val="000000"/>
                          </a:solidFill>
                          <a:latin typeface="Calibri"/>
                          <a:cs typeface="Calibri"/>
                        </a:rPr>
                        <a:t>Zn</a:t>
                      </a:r>
                      <a:endParaRPr lang="en-US" altLang="ja-JP" sz="2000" b="1" i="0" u="none" strike="noStrike" dirty="0">
                        <a:solidFill>
                          <a:srgbClr val="000000"/>
                        </a:solidFill>
                        <a:latin typeface="Calibri"/>
                        <a:cs typeface="Calibri"/>
                      </a:endParaRPr>
                    </a:p>
                  </a:txBody>
                  <a:tcPr marL="12700" marR="12700" marT="12700" marB="0" anchor="ctr">
                    <a:lnL w="12700" cap="flat" cmpd="sng" algn="ctr">
                      <a:solidFill>
                        <a:scrgbClr r="0" g="0" b="0"/>
                      </a:solidFill>
                      <a:prstDash val="solid"/>
                      <a:round/>
                      <a:headEnd type="none" w="med" len="med"/>
                      <a:tailEnd type="none" w="med" len="med"/>
                    </a:lnL>
                  </a:tcPr>
                </a:tc>
                <a:tc>
                  <a:txBody>
                    <a:bodyPr/>
                    <a:lstStyle/>
                    <a:p>
                      <a:pPr algn="ctr" fontAlgn="b"/>
                      <a:r>
                        <a:rPr lang="en-US" altLang="ja-JP" sz="2000" b="1" i="0" u="none" strike="noStrike" dirty="0" smtClean="0">
                          <a:solidFill>
                            <a:srgbClr val="000000"/>
                          </a:solidFill>
                          <a:latin typeface="Calibri"/>
                          <a:cs typeface="Calibri"/>
                        </a:rPr>
                        <a:t>0.96</a:t>
                      </a:r>
                      <a:endParaRPr lang="en-US" altLang="ja-JP" sz="2000" b="1" i="0" u="none" strike="noStrike" dirty="0">
                        <a:solidFill>
                          <a:srgbClr val="000000"/>
                        </a:solidFill>
                        <a:latin typeface="Calibri"/>
                        <a:cs typeface="Calibri"/>
                      </a:endParaRPr>
                    </a:p>
                  </a:txBody>
                  <a:tcPr marL="12700" marR="12700" marT="12700" marB="0" anchor="ctr"/>
                </a:tc>
                <a:tc>
                  <a:txBody>
                    <a:bodyPr/>
                    <a:lstStyle/>
                    <a:p>
                      <a:pPr algn="ctr" fontAlgn="b"/>
                      <a:r>
                        <a:rPr lang="en-US" altLang="ja-JP" sz="2000" b="1" i="0" u="none" strike="noStrike" dirty="0">
                          <a:latin typeface="ＭＳ Ｐゴシック"/>
                        </a:rPr>
                        <a:t>3.20E-04</a:t>
                      </a:r>
                    </a:p>
                  </a:txBody>
                  <a:tcPr marL="12700" marR="12700" marT="12700" marB="0" anchor="ctr"/>
                </a:tc>
                <a:tc>
                  <a:txBody>
                    <a:bodyPr/>
                    <a:lstStyle/>
                    <a:p>
                      <a:pPr algn="ctr" fontAlgn="b"/>
                      <a:r>
                        <a:rPr lang="en-US" altLang="ja-JP" sz="2000" b="1" i="0" u="none" strike="noStrike" dirty="0" smtClean="0">
                          <a:solidFill>
                            <a:schemeClr val="tx1"/>
                          </a:solidFill>
                          <a:latin typeface="ＭＳ Ｐゴシック"/>
                        </a:rPr>
                        <a:t>3.00E+03</a:t>
                      </a:r>
                      <a:endParaRPr lang="en-US" altLang="ja-JP" sz="2000" b="1" i="0" u="none" strike="noStrike" dirty="0">
                        <a:solidFill>
                          <a:schemeClr val="tx1"/>
                        </a:solidFill>
                        <a:latin typeface="ＭＳ Ｐゴシック"/>
                      </a:endParaRPr>
                    </a:p>
                  </a:txBody>
                  <a:tcPr marL="12700" marR="12700" marT="12700" marB="0" anchor="ctr"/>
                </a:tc>
              </a:tr>
              <a:tr h="423212">
                <a:tc>
                  <a:txBody>
                    <a:bodyPr/>
                    <a:lstStyle/>
                    <a:p>
                      <a:pPr algn="ctr" fontAlgn="ctr"/>
                      <a:r>
                        <a:rPr lang="en-US" altLang="ja-JP" sz="2000" b="1" u="none" strike="noStrike" dirty="0">
                          <a:latin typeface="Calibri"/>
                          <a:cs typeface="Calibri"/>
                        </a:rPr>
                        <a:t>Fe</a:t>
                      </a:r>
                      <a:endParaRPr lang="en-US" altLang="ja-JP" sz="2000" b="1" i="0" u="none" strike="noStrike" dirty="0">
                        <a:solidFill>
                          <a:srgbClr val="000000"/>
                        </a:solidFill>
                        <a:latin typeface="Calibri"/>
                        <a:cs typeface="Calibri"/>
                      </a:endParaRPr>
                    </a:p>
                  </a:txBody>
                  <a:tcPr marL="12700" marR="12700" marT="12700" marB="0" anchor="ctr"/>
                </a:tc>
                <a:tc>
                  <a:txBody>
                    <a:bodyPr/>
                    <a:lstStyle/>
                    <a:p>
                      <a:pPr algn="ctr" fontAlgn="b"/>
                      <a:r>
                        <a:rPr lang="en-US" altLang="ja-JP" sz="2000" b="1" i="0" u="none" strike="noStrike" dirty="0" smtClean="0">
                          <a:solidFill>
                            <a:srgbClr val="000000"/>
                          </a:solidFill>
                          <a:latin typeface="Calibri"/>
                          <a:cs typeface="Calibri"/>
                        </a:rPr>
                        <a:t>21.6</a:t>
                      </a:r>
                      <a:endParaRPr lang="en-US" altLang="ja-JP" sz="2000" b="1" i="0" u="none" strike="noStrike" dirty="0">
                        <a:solidFill>
                          <a:srgbClr val="000000"/>
                        </a:solidFill>
                        <a:latin typeface="Calibri"/>
                        <a:cs typeface="Calibri"/>
                      </a:endParaRPr>
                    </a:p>
                  </a:txBody>
                  <a:tcPr marL="12700" marR="12700" marT="12700" marB="0" anchor="ctr"/>
                </a:tc>
                <a:tc>
                  <a:txBody>
                    <a:bodyPr/>
                    <a:lstStyle/>
                    <a:p>
                      <a:pPr algn="ctr" fontAlgn="b"/>
                      <a:r>
                        <a:rPr lang="en-US" altLang="ja-JP" sz="2000" b="1" i="0" u="none" strike="noStrike" dirty="0" smtClean="0">
                          <a:latin typeface="ＭＳ Ｐゴシック"/>
                        </a:rPr>
                        <a:t>6.00E-05</a:t>
                      </a:r>
                      <a:endParaRPr lang="en-US" altLang="ja-JP" sz="2000" b="1" i="0" u="none" strike="noStrike" dirty="0">
                        <a:latin typeface="ＭＳ Ｐゴシック"/>
                      </a:endParaRPr>
                    </a:p>
                  </a:txBody>
                  <a:tcPr marL="12700" marR="12700" marT="12700" marB="0" anchor="ctr"/>
                </a:tc>
                <a:tc>
                  <a:txBody>
                    <a:bodyPr/>
                    <a:lstStyle/>
                    <a:p>
                      <a:pPr algn="ctr" fontAlgn="b"/>
                      <a:r>
                        <a:rPr lang="en-US" altLang="ja-JP" sz="2000" b="1" i="0" u="none" strike="noStrike" dirty="0" smtClean="0">
                          <a:latin typeface="ＭＳ Ｐゴシック"/>
                        </a:rPr>
                        <a:t>3.60E+05</a:t>
                      </a:r>
                      <a:endParaRPr lang="en-US" altLang="ja-JP" sz="2000" b="1" i="0" u="none" strike="noStrike" dirty="0">
                        <a:latin typeface="ＭＳ Ｐゴシック"/>
                      </a:endParaRPr>
                    </a:p>
                  </a:txBody>
                  <a:tcPr marL="12700" marR="12700" marT="12700" marB="0" anchor="ctr">
                    <a:lnR w="12700" cap="flat" cmpd="sng" algn="ctr">
                      <a:solidFill>
                        <a:scrgbClr r="0" g="0" b="0"/>
                      </a:solidFill>
                      <a:prstDash val="solid"/>
                      <a:round/>
                      <a:headEnd type="none" w="med" len="med"/>
                      <a:tailEnd type="none" w="med" len="med"/>
                    </a:lnR>
                  </a:tcPr>
                </a:tc>
                <a:tc>
                  <a:txBody>
                    <a:bodyPr/>
                    <a:lstStyle/>
                    <a:p>
                      <a:pPr algn="ctr" fontAlgn="ctr"/>
                      <a:r>
                        <a:rPr lang="en-US" altLang="ja-JP" sz="2000" b="1" u="none" strike="noStrike" dirty="0">
                          <a:solidFill>
                            <a:srgbClr val="0000FF"/>
                          </a:solidFill>
                          <a:latin typeface="Calibri"/>
                          <a:cs typeface="Calibri"/>
                        </a:rPr>
                        <a:t>Cu</a:t>
                      </a:r>
                      <a:endParaRPr lang="en-US" altLang="ja-JP" sz="2000" b="1" i="0" u="none" strike="noStrike" dirty="0">
                        <a:solidFill>
                          <a:srgbClr val="0000FF"/>
                        </a:solidFill>
                        <a:latin typeface="Calibri"/>
                        <a:cs typeface="Calibri"/>
                      </a:endParaRPr>
                    </a:p>
                  </a:txBody>
                  <a:tcPr marL="12700" marR="12700" marT="12700" marB="0" anchor="ctr">
                    <a:lnL w="12700" cap="flat" cmpd="sng" algn="ctr">
                      <a:solidFill>
                        <a:scrgbClr r="0" g="0" b="0"/>
                      </a:solidFill>
                      <a:prstDash val="solid"/>
                      <a:round/>
                      <a:headEnd type="none" w="med" len="med"/>
                      <a:tailEnd type="none" w="med" len="med"/>
                    </a:lnL>
                  </a:tcPr>
                </a:tc>
                <a:tc>
                  <a:txBody>
                    <a:bodyPr/>
                    <a:lstStyle/>
                    <a:p>
                      <a:pPr algn="ctr" fontAlgn="b"/>
                      <a:r>
                        <a:rPr lang="en-US" altLang="ja-JP" sz="2000" b="1" i="0" u="none" strike="noStrike" dirty="0" smtClean="0">
                          <a:solidFill>
                            <a:srgbClr val="0000FF"/>
                          </a:solidFill>
                          <a:latin typeface="Calibri"/>
                          <a:cs typeface="Calibri"/>
                        </a:rPr>
                        <a:t>0.25</a:t>
                      </a:r>
                      <a:endParaRPr lang="en-US" altLang="ja-JP" sz="2000" b="1" i="0" u="none" strike="noStrike" dirty="0">
                        <a:solidFill>
                          <a:srgbClr val="0000FF"/>
                        </a:solidFill>
                        <a:latin typeface="Calibri"/>
                        <a:cs typeface="Calibri"/>
                      </a:endParaRPr>
                    </a:p>
                  </a:txBody>
                  <a:tcPr marL="12700" marR="12700" marT="12700" marB="0" anchor="ctr"/>
                </a:tc>
                <a:tc>
                  <a:txBody>
                    <a:bodyPr/>
                    <a:lstStyle/>
                    <a:p>
                      <a:pPr algn="ctr" fontAlgn="b"/>
                      <a:r>
                        <a:rPr lang="en-US" altLang="ja-JP" sz="2000" b="1" i="0" u="none" strike="noStrike" dirty="0">
                          <a:solidFill>
                            <a:srgbClr val="0000FF"/>
                          </a:solidFill>
                          <a:latin typeface="ＭＳ Ｐゴシック"/>
                        </a:rPr>
                        <a:t>2.00E-04</a:t>
                      </a:r>
                    </a:p>
                  </a:txBody>
                  <a:tcPr marL="12700" marR="12700" marT="12700" marB="0" anchor="ctr"/>
                </a:tc>
                <a:tc>
                  <a:txBody>
                    <a:bodyPr/>
                    <a:lstStyle/>
                    <a:p>
                      <a:pPr algn="ctr" fontAlgn="b"/>
                      <a:r>
                        <a:rPr lang="en-US" altLang="ja-JP" sz="2000" b="1" i="0" u="none" strike="noStrike" dirty="0" smtClean="0">
                          <a:solidFill>
                            <a:srgbClr val="0000FF"/>
                          </a:solidFill>
                          <a:latin typeface="ＭＳ Ｐゴシック"/>
                        </a:rPr>
                        <a:t>1.25E+03</a:t>
                      </a:r>
                      <a:endParaRPr lang="en-US" altLang="ja-JP" sz="2000" b="1" i="0" u="none" strike="noStrike" dirty="0">
                        <a:solidFill>
                          <a:srgbClr val="0000FF"/>
                        </a:solidFill>
                        <a:latin typeface="ＭＳ Ｐゴシック"/>
                      </a:endParaRPr>
                    </a:p>
                  </a:txBody>
                  <a:tcPr marL="12700" marR="12700" marT="12700" marB="0" anchor="ctr"/>
                </a:tc>
              </a:tr>
              <a:tr h="423212">
                <a:tc>
                  <a:txBody>
                    <a:bodyPr/>
                    <a:lstStyle/>
                    <a:p>
                      <a:pPr algn="ctr" fontAlgn="ctr"/>
                      <a:r>
                        <a:rPr lang="en-US" altLang="ja-JP" sz="2000" b="1" u="none" strike="noStrike" dirty="0">
                          <a:solidFill>
                            <a:srgbClr val="FF0000"/>
                          </a:solidFill>
                          <a:latin typeface="Calibri"/>
                          <a:cs typeface="Calibri"/>
                        </a:rPr>
                        <a:t>Al</a:t>
                      </a:r>
                      <a:endParaRPr lang="en-US" altLang="ja-JP" sz="2000" b="1" i="0" u="none" strike="noStrike" dirty="0">
                        <a:solidFill>
                          <a:srgbClr val="FF0000"/>
                        </a:solidFill>
                        <a:latin typeface="Calibri"/>
                        <a:cs typeface="Calibri"/>
                      </a:endParaRPr>
                    </a:p>
                  </a:txBody>
                  <a:tcPr marL="12700" marR="12700" marT="12700" marB="0" anchor="ctr"/>
                </a:tc>
                <a:tc>
                  <a:txBody>
                    <a:bodyPr/>
                    <a:lstStyle/>
                    <a:p>
                      <a:pPr algn="ctr" fontAlgn="b"/>
                      <a:r>
                        <a:rPr lang="en-US" altLang="ja-JP" sz="2000" b="1" i="0" u="none" strike="noStrike" dirty="0" smtClean="0">
                          <a:solidFill>
                            <a:srgbClr val="FF0000"/>
                          </a:solidFill>
                          <a:latin typeface="Calibri"/>
                          <a:cs typeface="Calibri"/>
                        </a:rPr>
                        <a:t>13.0</a:t>
                      </a:r>
                      <a:endParaRPr lang="en-US" altLang="ja-JP" sz="2000" b="1" i="0" u="none" strike="noStrike" dirty="0">
                        <a:solidFill>
                          <a:srgbClr val="FF0000"/>
                        </a:solidFill>
                        <a:latin typeface="Calibri"/>
                        <a:cs typeface="Calibri"/>
                      </a:endParaRPr>
                    </a:p>
                  </a:txBody>
                  <a:tcPr marL="12700" marR="12700" marT="12700" marB="0" anchor="ctr"/>
                </a:tc>
                <a:tc>
                  <a:txBody>
                    <a:bodyPr/>
                    <a:lstStyle/>
                    <a:p>
                      <a:pPr algn="ctr" fontAlgn="b"/>
                      <a:r>
                        <a:rPr lang="en-US" altLang="ja-JP" sz="2000" b="1" i="0" u="none" strike="noStrike" dirty="0" smtClean="0">
                          <a:solidFill>
                            <a:srgbClr val="FF0000"/>
                          </a:solidFill>
                          <a:latin typeface="ＭＳ Ｐゴシック"/>
                        </a:rPr>
                        <a:t>3.00E-04</a:t>
                      </a:r>
                      <a:endParaRPr lang="en-US" altLang="ja-JP" sz="2000" b="1" i="0" u="none" strike="noStrike" dirty="0">
                        <a:solidFill>
                          <a:srgbClr val="FF0000"/>
                        </a:solidFill>
                        <a:latin typeface="ＭＳ Ｐゴシック"/>
                      </a:endParaRPr>
                    </a:p>
                  </a:txBody>
                  <a:tcPr marL="12700" marR="12700" marT="12700" marB="0" anchor="ctr"/>
                </a:tc>
                <a:tc>
                  <a:txBody>
                    <a:bodyPr/>
                    <a:lstStyle/>
                    <a:p>
                      <a:pPr algn="ctr" fontAlgn="b"/>
                      <a:r>
                        <a:rPr lang="en-US" altLang="ja-JP" sz="2000" b="1" i="0" u="none" strike="noStrike" dirty="0" smtClean="0">
                          <a:solidFill>
                            <a:srgbClr val="FF0000"/>
                          </a:solidFill>
                          <a:latin typeface="ＭＳ Ｐゴシック"/>
                        </a:rPr>
                        <a:t>4.33E+04</a:t>
                      </a:r>
                      <a:endParaRPr lang="en-US" altLang="ja-JP" sz="2000" b="1" i="0" u="none" strike="noStrike" dirty="0">
                        <a:solidFill>
                          <a:srgbClr val="FF0000"/>
                        </a:solidFill>
                        <a:latin typeface="ＭＳ Ｐゴシック"/>
                      </a:endParaRPr>
                    </a:p>
                  </a:txBody>
                  <a:tcPr marL="12700" marR="12700" marT="12700" marB="0" anchor="ctr">
                    <a:lnR w="12700" cap="flat" cmpd="sng" algn="ctr">
                      <a:solidFill>
                        <a:scrgbClr r="0" g="0" b="0"/>
                      </a:solidFill>
                      <a:prstDash val="solid"/>
                      <a:round/>
                      <a:headEnd type="none" w="med" len="med"/>
                      <a:tailEnd type="none" w="med" len="med"/>
                    </a:lnR>
                  </a:tcPr>
                </a:tc>
                <a:tc>
                  <a:txBody>
                    <a:bodyPr/>
                    <a:lstStyle/>
                    <a:p>
                      <a:pPr algn="ctr" fontAlgn="ctr"/>
                      <a:r>
                        <a:rPr lang="en-US" altLang="ja-JP" sz="2000" b="1" u="none" strike="noStrike" dirty="0">
                          <a:solidFill>
                            <a:srgbClr val="FF0000"/>
                          </a:solidFill>
                          <a:latin typeface="Calibri"/>
                          <a:cs typeface="Calibri"/>
                        </a:rPr>
                        <a:t>Co</a:t>
                      </a:r>
                      <a:endParaRPr lang="en-US" altLang="ja-JP" sz="2000" b="1" i="0" u="none" strike="noStrike" dirty="0">
                        <a:solidFill>
                          <a:srgbClr val="FF0000"/>
                        </a:solidFill>
                        <a:latin typeface="Calibri"/>
                        <a:cs typeface="Calibri"/>
                      </a:endParaRPr>
                    </a:p>
                  </a:txBody>
                  <a:tcPr marL="12700" marR="12700" marT="12700" marB="0" anchor="ctr">
                    <a:lnL w="12700" cap="flat" cmpd="sng" algn="ctr">
                      <a:solidFill>
                        <a:scrgbClr r="0" g="0" b="0"/>
                      </a:solidFill>
                      <a:prstDash val="solid"/>
                      <a:round/>
                      <a:headEnd type="none" w="med" len="med"/>
                      <a:tailEnd type="none" w="med" len="med"/>
                    </a:lnL>
                  </a:tcPr>
                </a:tc>
                <a:tc>
                  <a:txBody>
                    <a:bodyPr/>
                    <a:lstStyle/>
                    <a:p>
                      <a:pPr algn="ctr" fontAlgn="b"/>
                      <a:r>
                        <a:rPr lang="en-US" altLang="ja-JP" sz="2000" b="1" i="0" u="none" strike="noStrike" dirty="0" smtClean="0">
                          <a:solidFill>
                            <a:srgbClr val="FF0000"/>
                          </a:solidFill>
                          <a:latin typeface="Calibri"/>
                          <a:cs typeface="Calibri"/>
                        </a:rPr>
                        <a:t>0.21</a:t>
                      </a:r>
                      <a:endParaRPr lang="en-US" altLang="ja-JP" sz="2000" b="1" i="0" u="none" strike="noStrike" dirty="0">
                        <a:solidFill>
                          <a:srgbClr val="FF0000"/>
                        </a:solidFill>
                        <a:latin typeface="Calibri"/>
                        <a:cs typeface="Calibri"/>
                      </a:endParaRPr>
                    </a:p>
                  </a:txBody>
                  <a:tcPr marL="12700" marR="12700" marT="12700" marB="0" anchor="ctr"/>
                </a:tc>
                <a:tc>
                  <a:txBody>
                    <a:bodyPr/>
                    <a:lstStyle/>
                    <a:p>
                      <a:pPr algn="ctr" fontAlgn="b"/>
                      <a:r>
                        <a:rPr lang="en-US" altLang="ja-JP" sz="2000" b="1" i="0" u="none" strike="noStrike" dirty="0">
                          <a:solidFill>
                            <a:srgbClr val="FF0000"/>
                          </a:solidFill>
                          <a:latin typeface="ＭＳ Ｐゴシック"/>
                        </a:rPr>
                        <a:t>1.20E-06</a:t>
                      </a:r>
                    </a:p>
                  </a:txBody>
                  <a:tcPr marL="12700" marR="12700" marT="12700" marB="0" anchor="ctr"/>
                </a:tc>
                <a:tc>
                  <a:txBody>
                    <a:bodyPr/>
                    <a:lstStyle/>
                    <a:p>
                      <a:pPr algn="ctr" fontAlgn="b"/>
                      <a:r>
                        <a:rPr lang="en-US" altLang="ja-JP" sz="2000" b="1" i="0" u="none" strike="noStrike" dirty="0" smtClean="0">
                          <a:solidFill>
                            <a:srgbClr val="FF0000"/>
                          </a:solidFill>
                          <a:latin typeface="ＭＳ Ｐゴシック"/>
                        </a:rPr>
                        <a:t>1.75E+05</a:t>
                      </a:r>
                      <a:endParaRPr lang="en-US" altLang="ja-JP" sz="2000" b="1" i="0" u="none" strike="noStrike" dirty="0">
                        <a:solidFill>
                          <a:srgbClr val="FF0000"/>
                        </a:solidFill>
                        <a:latin typeface="ＭＳ Ｐゴシック"/>
                      </a:endParaRPr>
                    </a:p>
                  </a:txBody>
                  <a:tcPr marL="12700" marR="12700" marT="12700" marB="0" anchor="ctr"/>
                </a:tc>
              </a:tr>
              <a:tr h="423212">
                <a:tc>
                  <a:txBody>
                    <a:bodyPr/>
                    <a:lstStyle/>
                    <a:p>
                      <a:pPr algn="ctr" fontAlgn="ctr"/>
                      <a:r>
                        <a:rPr lang="en-US" altLang="ja-JP" sz="2000" b="1" u="none" strike="noStrike" dirty="0">
                          <a:solidFill>
                            <a:srgbClr val="008000"/>
                          </a:solidFill>
                          <a:latin typeface="Calibri"/>
                          <a:cs typeface="Calibri"/>
                        </a:rPr>
                        <a:t>Y</a:t>
                      </a:r>
                      <a:endParaRPr lang="en-US" altLang="ja-JP" sz="2000" b="1" i="0" u="none" strike="noStrike" dirty="0">
                        <a:solidFill>
                          <a:srgbClr val="008000"/>
                        </a:solidFill>
                        <a:latin typeface="Calibri"/>
                        <a:cs typeface="Calibri"/>
                      </a:endParaRPr>
                    </a:p>
                  </a:txBody>
                  <a:tcPr marL="12700" marR="12700" marT="12700" marB="0" anchor="ctr"/>
                </a:tc>
                <a:tc>
                  <a:txBody>
                    <a:bodyPr/>
                    <a:lstStyle/>
                    <a:p>
                      <a:pPr algn="ctr" fontAlgn="b"/>
                      <a:r>
                        <a:rPr lang="en-US" altLang="ja-JP" sz="2000" b="1" i="0" u="none" strike="noStrike" dirty="0" smtClean="0">
                          <a:solidFill>
                            <a:srgbClr val="199541"/>
                          </a:solidFill>
                          <a:latin typeface="Calibri"/>
                          <a:cs typeface="Calibri"/>
                        </a:rPr>
                        <a:t>12.7</a:t>
                      </a:r>
                      <a:endParaRPr lang="en-US" altLang="ja-JP" sz="2000" b="1" i="0" u="none" strike="noStrike" dirty="0">
                        <a:solidFill>
                          <a:srgbClr val="199541"/>
                        </a:solidFill>
                        <a:latin typeface="Calibri"/>
                        <a:cs typeface="Calibri"/>
                      </a:endParaRPr>
                    </a:p>
                  </a:txBody>
                  <a:tcPr marL="12700" marR="12700" marT="12700" marB="0" anchor="ct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n-US" altLang="ja-JP" sz="2000" b="1" i="0" u="none" strike="noStrike" dirty="0" smtClean="0">
                          <a:solidFill>
                            <a:srgbClr val="199541"/>
                          </a:solidFill>
                          <a:latin typeface="ＭＳ Ｐゴシック"/>
                        </a:rPr>
                        <a:t>1.50E-05</a:t>
                      </a:r>
                    </a:p>
                  </a:txBody>
                  <a:tcPr marL="12700" marR="12700" marT="12700" marB="0" anchor="ctr"/>
                </a:tc>
                <a:tc>
                  <a:txBody>
                    <a:bodyPr/>
                    <a:lstStyle/>
                    <a:p>
                      <a:pPr algn="ctr" fontAlgn="b"/>
                      <a:r>
                        <a:rPr lang="en-US" altLang="ja-JP" sz="2000" b="1" i="0" u="none" strike="noStrike" dirty="0" smtClean="0">
                          <a:solidFill>
                            <a:srgbClr val="199541"/>
                          </a:solidFill>
                          <a:latin typeface="ＭＳ Ｐゴシック"/>
                        </a:rPr>
                        <a:t>8.47E+05</a:t>
                      </a:r>
                      <a:endParaRPr lang="en-US" altLang="ja-JP" sz="2000" b="1" i="0" u="none" strike="noStrike" dirty="0">
                        <a:solidFill>
                          <a:srgbClr val="199541"/>
                        </a:solidFill>
                        <a:latin typeface="ＭＳ Ｐゴシック"/>
                      </a:endParaRPr>
                    </a:p>
                  </a:txBody>
                  <a:tcPr marL="12700" marR="12700" marT="12700" marB="0" anchor="ctr">
                    <a:lnR w="12700" cap="flat" cmpd="sng" algn="ctr">
                      <a:solidFill>
                        <a:scrgbClr r="0" g="0" b="0"/>
                      </a:solidFill>
                      <a:prstDash val="solid"/>
                      <a:round/>
                      <a:headEnd type="none" w="med" len="med"/>
                      <a:tailEnd type="none" w="med" len="med"/>
                    </a:lnR>
                  </a:tcPr>
                </a:tc>
                <a:tc>
                  <a:txBody>
                    <a:bodyPr/>
                    <a:lstStyle/>
                    <a:p>
                      <a:pPr algn="ctr" fontAlgn="ctr"/>
                      <a:r>
                        <a:rPr lang="en-US" altLang="ja-JP" sz="2000" b="1" u="none" strike="noStrike" dirty="0" err="1">
                          <a:solidFill>
                            <a:srgbClr val="0000FF"/>
                          </a:solidFill>
                          <a:latin typeface="Calibri"/>
                          <a:cs typeface="Calibri"/>
                        </a:rPr>
                        <a:t>Cd</a:t>
                      </a:r>
                      <a:endParaRPr lang="en-US" altLang="ja-JP" sz="2000" b="1" i="0" u="none" strike="noStrike" dirty="0">
                        <a:solidFill>
                          <a:srgbClr val="0000FF"/>
                        </a:solidFill>
                        <a:latin typeface="Calibri"/>
                        <a:cs typeface="Calibri"/>
                      </a:endParaRPr>
                    </a:p>
                  </a:txBody>
                  <a:tcPr marL="12700" marR="12700" marT="12700" marB="0" anchor="ctr">
                    <a:lnL w="12700" cap="flat" cmpd="sng" algn="ctr">
                      <a:solidFill>
                        <a:scrgbClr r="0" g="0" b="0"/>
                      </a:solidFill>
                      <a:prstDash val="solid"/>
                      <a:round/>
                      <a:headEnd type="none" w="med" len="med"/>
                      <a:tailEnd type="none" w="med" len="med"/>
                    </a:lnL>
                  </a:tcPr>
                </a:tc>
                <a:tc>
                  <a:txBody>
                    <a:bodyPr/>
                    <a:lstStyle/>
                    <a:p>
                      <a:pPr algn="ctr" fontAlgn="b"/>
                      <a:r>
                        <a:rPr lang="en-US" altLang="ja-JP" sz="2000" b="1" i="0" u="none" strike="noStrike" dirty="0" smtClean="0">
                          <a:solidFill>
                            <a:srgbClr val="0000FF"/>
                          </a:solidFill>
                          <a:latin typeface="+mn-lt"/>
                          <a:cs typeface="Calibri"/>
                        </a:rPr>
                        <a:t>0.00049</a:t>
                      </a:r>
                      <a:endParaRPr lang="en-US" altLang="ja-JP" sz="2000" b="1" i="0" u="none" strike="noStrike" baseline="30000" dirty="0">
                        <a:solidFill>
                          <a:srgbClr val="0000FF"/>
                        </a:solidFill>
                        <a:latin typeface="Calibri"/>
                        <a:cs typeface="Calibri"/>
                      </a:endParaRPr>
                    </a:p>
                  </a:txBody>
                  <a:tcPr marL="12700" marR="12700" marT="12700" marB="0" anchor="ctr"/>
                </a:tc>
                <a:tc>
                  <a:txBody>
                    <a:bodyPr/>
                    <a:lstStyle/>
                    <a:p>
                      <a:pPr algn="ctr" fontAlgn="b"/>
                      <a:r>
                        <a:rPr lang="en-US" altLang="ja-JP" sz="2000" b="1" i="0" u="none" strike="noStrike" dirty="0">
                          <a:solidFill>
                            <a:srgbClr val="0000FF"/>
                          </a:solidFill>
                          <a:latin typeface="ＭＳ Ｐゴシック"/>
                        </a:rPr>
                        <a:t>7.00E-05</a:t>
                      </a:r>
                    </a:p>
                  </a:txBody>
                  <a:tcPr marL="12700" marR="12700" marT="12700" marB="0" anchor="ctr"/>
                </a:tc>
                <a:tc>
                  <a:txBody>
                    <a:bodyPr/>
                    <a:lstStyle/>
                    <a:p>
                      <a:pPr algn="ctr" fontAlgn="b"/>
                      <a:r>
                        <a:rPr lang="en-US" altLang="ja-JP" sz="2000" b="1" i="0" u="none" strike="noStrike" dirty="0" smtClean="0">
                          <a:solidFill>
                            <a:srgbClr val="0000FF"/>
                          </a:solidFill>
                          <a:latin typeface="ＭＳ Ｐゴシック"/>
                        </a:rPr>
                        <a:t>7</a:t>
                      </a:r>
                      <a:endParaRPr lang="en-US" altLang="ja-JP" sz="2000" b="1" i="0" u="none" strike="noStrike" dirty="0">
                        <a:solidFill>
                          <a:srgbClr val="0000FF"/>
                        </a:solidFill>
                        <a:latin typeface="ＭＳ Ｐゴシック"/>
                      </a:endParaRPr>
                    </a:p>
                  </a:txBody>
                  <a:tcPr marL="12700" marR="12700" marT="12700" marB="0" anchor="ctr"/>
                </a:tc>
              </a:tr>
              <a:tr h="423212">
                <a:tc>
                  <a:txBody>
                    <a:bodyPr/>
                    <a:lstStyle/>
                    <a:p>
                      <a:pPr algn="ctr" fontAlgn="ctr"/>
                      <a:r>
                        <a:rPr lang="en-US" altLang="ja-JP" sz="2000" b="1" u="none" strike="noStrike" dirty="0">
                          <a:solidFill>
                            <a:srgbClr val="FF0000"/>
                          </a:solidFill>
                          <a:latin typeface="Calibri"/>
                          <a:cs typeface="Calibri"/>
                        </a:rPr>
                        <a:t>Cr</a:t>
                      </a:r>
                      <a:endParaRPr lang="en-US" altLang="ja-JP" sz="2000" b="1" i="0" u="none" strike="noStrike" dirty="0">
                        <a:solidFill>
                          <a:srgbClr val="FF0000"/>
                        </a:solidFill>
                        <a:latin typeface="Calibri"/>
                        <a:cs typeface="Calibri"/>
                      </a:endParaRPr>
                    </a:p>
                  </a:txBody>
                  <a:tcPr marL="12700" marR="12700" marT="12700" marB="0" anchor="ctr"/>
                </a:tc>
                <a:tc>
                  <a:txBody>
                    <a:bodyPr/>
                    <a:lstStyle/>
                    <a:p>
                      <a:pPr algn="ctr" fontAlgn="b"/>
                      <a:r>
                        <a:rPr lang="en-US" altLang="ja-JP" sz="2000" b="1" i="0" u="none" strike="noStrike" dirty="0" smtClean="0">
                          <a:solidFill>
                            <a:srgbClr val="FF0000"/>
                          </a:solidFill>
                          <a:latin typeface="Calibri"/>
                          <a:cs typeface="Calibri"/>
                        </a:rPr>
                        <a:t>5.6</a:t>
                      </a:r>
                      <a:endParaRPr lang="en-US" altLang="ja-JP" sz="2000" b="1" i="0" u="none" strike="noStrike" dirty="0">
                        <a:solidFill>
                          <a:srgbClr val="FF0000"/>
                        </a:solidFill>
                        <a:latin typeface="Calibri"/>
                        <a:cs typeface="Calibri"/>
                      </a:endParaRPr>
                    </a:p>
                  </a:txBody>
                  <a:tcPr marL="12700" marR="12700" marT="12700" marB="0" anchor="ctr"/>
                </a:tc>
                <a:tc>
                  <a:txBody>
                    <a:bodyPr/>
                    <a:lstStyle/>
                    <a:p>
                      <a:pPr algn="ctr" fontAlgn="b"/>
                      <a:r>
                        <a:rPr lang="en-US" altLang="ja-JP" sz="2000" b="1" i="0" u="none" strike="noStrike" dirty="0" smtClean="0">
                          <a:solidFill>
                            <a:srgbClr val="FF0000"/>
                          </a:solidFill>
                          <a:latin typeface="ＭＳ Ｐゴシック"/>
                        </a:rPr>
                        <a:t>2.50E-04</a:t>
                      </a:r>
                      <a:endParaRPr lang="en-US" altLang="ja-JP" sz="2000" b="1" i="0" u="none" strike="noStrike" dirty="0">
                        <a:solidFill>
                          <a:srgbClr val="FF0000"/>
                        </a:solidFill>
                        <a:latin typeface="ＭＳ Ｐゴシック"/>
                      </a:endParaRPr>
                    </a:p>
                  </a:txBody>
                  <a:tcPr marL="12700" marR="12700" marT="12700" marB="0" anchor="ctr"/>
                </a:tc>
                <a:tc>
                  <a:txBody>
                    <a:bodyPr/>
                    <a:lstStyle/>
                    <a:p>
                      <a:pPr algn="ctr" fontAlgn="b"/>
                      <a:r>
                        <a:rPr lang="en-US" altLang="ja-JP" sz="2000" b="1" i="0" u="none" strike="noStrike" dirty="0" smtClean="0">
                          <a:solidFill>
                            <a:srgbClr val="FF0000"/>
                          </a:solidFill>
                          <a:latin typeface="ＭＳ Ｐゴシック"/>
                        </a:rPr>
                        <a:t>2.24E+04</a:t>
                      </a:r>
                      <a:endParaRPr lang="en-US" altLang="ja-JP" sz="2000" b="1" i="0" u="none" strike="noStrike" dirty="0">
                        <a:solidFill>
                          <a:srgbClr val="FF0000"/>
                        </a:solidFill>
                        <a:latin typeface="ＭＳ Ｐゴシック"/>
                      </a:endParaRPr>
                    </a:p>
                  </a:txBody>
                  <a:tcPr marL="12700" marR="12700" marT="12700" marB="0" anchor="ctr">
                    <a:lnR w="12700" cap="flat" cmpd="sng" algn="ctr">
                      <a:solidFill>
                        <a:scrgbClr r="0" g="0" b="0"/>
                      </a:solidFill>
                      <a:prstDash val="solid"/>
                      <a:round/>
                      <a:headEnd type="none" w="med" len="med"/>
                      <a:tailEnd type="none" w="med" len="med"/>
                    </a:lnR>
                  </a:tcPr>
                </a:tc>
                <a:tc>
                  <a:txBody>
                    <a:bodyPr/>
                    <a:lstStyle/>
                    <a:p>
                      <a:endParaRPr kumimoji="1" lang="ja-JP" altLang="en-US" sz="2000" b="1"/>
                    </a:p>
                  </a:txBody>
                  <a:tcPr anchor="ctr">
                    <a:lnL w="12700" cap="flat" cmpd="sng" algn="ctr">
                      <a:solidFill>
                        <a:scrgbClr r="0" g="0" b="0"/>
                      </a:solidFill>
                      <a:prstDash val="solid"/>
                      <a:round/>
                      <a:headEnd type="none" w="med" len="med"/>
                      <a:tailEnd type="none" w="med" len="med"/>
                    </a:lnL>
                  </a:tcPr>
                </a:tc>
                <a:tc>
                  <a:txBody>
                    <a:bodyPr/>
                    <a:lstStyle/>
                    <a:p>
                      <a:endParaRPr kumimoji="1" lang="ja-JP" altLang="en-US" sz="2000" b="1" dirty="0"/>
                    </a:p>
                  </a:txBody>
                  <a:tcPr anchor="ctr"/>
                </a:tc>
                <a:tc>
                  <a:txBody>
                    <a:bodyPr/>
                    <a:lstStyle/>
                    <a:p>
                      <a:endParaRPr kumimoji="1" lang="ja-JP" altLang="en-US" sz="2000" b="1" dirty="0"/>
                    </a:p>
                  </a:txBody>
                  <a:tcPr anchor="ctr"/>
                </a:tc>
                <a:tc>
                  <a:txBody>
                    <a:bodyPr/>
                    <a:lstStyle/>
                    <a:p>
                      <a:endParaRPr kumimoji="1" lang="ja-JP" altLang="en-US" sz="2000" b="1" dirty="0"/>
                    </a:p>
                  </a:txBody>
                  <a:tcPr anchor="ctr"/>
                </a:tc>
              </a:tr>
            </a:tbl>
          </a:graphicData>
        </a:graphic>
      </p:graphicFrame>
      <p:sp>
        <p:nvSpPr>
          <p:cNvPr id="16" name="テキスト ボックス 15"/>
          <p:cNvSpPr txBox="1"/>
          <p:nvPr/>
        </p:nvSpPr>
        <p:spPr>
          <a:xfrm>
            <a:off x="7236296" y="5719227"/>
            <a:ext cx="1559241" cy="1138773"/>
          </a:xfrm>
          <a:prstGeom prst="rect">
            <a:avLst/>
          </a:prstGeom>
          <a:noFill/>
        </p:spPr>
        <p:txBody>
          <a:bodyPr wrap="none" rtlCol="0">
            <a:spAutoFit/>
          </a:bodyPr>
          <a:lstStyle/>
          <a:p>
            <a:r>
              <a:rPr lang="en-US" altLang="ja-JP" sz="2000" b="1" dirty="0" smtClean="0">
                <a:solidFill>
                  <a:srgbClr val="FF0000"/>
                </a:solidFill>
              </a:rPr>
              <a:t>Minor metal</a:t>
            </a:r>
          </a:p>
          <a:p>
            <a:r>
              <a:rPr kumimoji="1" lang="en-US" altLang="ja-JP" sz="2000" b="1" dirty="0" smtClean="0">
                <a:solidFill>
                  <a:srgbClr val="199541"/>
                </a:solidFill>
              </a:rPr>
              <a:t>Rare earth</a:t>
            </a:r>
          </a:p>
          <a:p>
            <a:r>
              <a:rPr lang="en-US" altLang="ja-JP" sz="2000" b="1" dirty="0" smtClean="0">
                <a:solidFill>
                  <a:srgbClr val="0000FF"/>
                </a:solidFill>
              </a:rPr>
              <a:t>Heavy metal</a:t>
            </a:r>
            <a:endParaRPr kumimoji="1" lang="ja-JP" altLang="en-US" sz="2000" b="1" dirty="0">
              <a:solidFill>
                <a:srgbClr val="0000FF"/>
              </a:solidFill>
            </a:endParaRPr>
          </a:p>
        </p:txBody>
      </p:sp>
      <p:sp>
        <p:nvSpPr>
          <p:cNvPr id="4" name="テキスト ボックス 3"/>
          <p:cNvSpPr txBox="1"/>
          <p:nvPr/>
        </p:nvSpPr>
        <p:spPr>
          <a:xfrm>
            <a:off x="179512" y="5805264"/>
            <a:ext cx="6768752" cy="830997"/>
          </a:xfrm>
          <a:prstGeom prst="rect">
            <a:avLst/>
          </a:prstGeom>
          <a:noFill/>
        </p:spPr>
        <p:txBody>
          <a:bodyPr wrap="square" rtlCol="0">
            <a:spAutoFit/>
          </a:bodyPr>
          <a:lstStyle/>
          <a:p>
            <a:r>
              <a:rPr kumimoji="1" lang="en-US" altLang="ja-JP" sz="1600" b="1" dirty="0" smtClean="0">
                <a:latin typeface="+mn-lt"/>
              </a:rPr>
              <a:t>*0.5 g of dried kelp was dissolved in nitric acid and heated.</a:t>
            </a:r>
          </a:p>
          <a:p>
            <a:r>
              <a:rPr kumimoji="1" lang="en-US" altLang="ja-JP" sz="1600" b="1" dirty="0" smtClean="0">
                <a:latin typeface="+mn-lt"/>
              </a:rPr>
              <a:t> Metal concentration was calculated based on  </a:t>
            </a:r>
            <a:r>
              <a:rPr lang="en-US" altLang="ja-JP" sz="1600" b="1" dirty="0" smtClean="0">
                <a:latin typeface="+mn-lt"/>
              </a:rPr>
              <a:t>moisture </a:t>
            </a:r>
            <a:r>
              <a:rPr lang="en-US" altLang="ja-JP" sz="1600" b="1" dirty="0">
                <a:latin typeface="+mn-lt"/>
              </a:rPr>
              <a:t>content of </a:t>
            </a:r>
            <a:r>
              <a:rPr lang="en-US" altLang="ja-JP" sz="1600" b="1" dirty="0" smtClean="0">
                <a:latin typeface="+mn-lt"/>
              </a:rPr>
              <a:t> fresh alga (90%) and specific gravity (1.0). </a:t>
            </a:r>
            <a:r>
              <a:rPr lang="ja-JP" altLang="ja-JP" sz="1600" b="1" dirty="0" smtClean="0">
                <a:latin typeface="+mn-lt"/>
              </a:rPr>
              <a:t> </a:t>
            </a:r>
            <a:r>
              <a:rPr kumimoji="1" lang="en-US" altLang="ja-JP" sz="1600" b="1" dirty="0" smtClean="0">
                <a:latin typeface="+mn-lt"/>
              </a:rPr>
              <a:t>  </a:t>
            </a:r>
            <a:endParaRPr kumimoji="1" lang="ja-JP" altLang="en-US" sz="1600" b="1" dirty="0">
              <a:latin typeface="+mn-lt"/>
            </a:endParaRPr>
          </a:p>
        </p:txBody>
      </p:sp>
      <p:sp>
        <p:nvSpPr>
          <p:cNvPr id="2" name="日付プレースホルダー 1"/>
          <p:cNvSpPr>
            <a:spLocks noGrp="1"/>
          </p:cNvSpPr>
          <p:nvPr>
            <p:ph type="dt" sz="half" idx="10"/>
          </p:nvPr>
        </p:nvSpPr>
        <p:spPr/>
        <p:txBody>
          <a:bodyPr/>
          <a:lstStyle/>
          <a:p>
            <a:r>
              <a:rPr kumimoji="1" lang="en-US" altLang="ja-JP" smtClean="0"/>
              <a:t>2016/10/20-21</a:t>
            </a:r>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Bioprocess 2016</a:t>
            </a:r>
            <a:endParaRPr kumimoji="1" lang="ja-JP" altLang="en-US"/>
          </a:p>
        </p:txBody>
      </p:sp>
      <p:sp>
        <p:nvSpPr>
          <p:cNvPr id="6" name="スライド番号プレースホルダー 5"/>
          <p:cNvSpPr>
            <a:spLocks noGrp="1"/>
          </p:cNvSpPr>
          <p:nvPr>
            <p:ph type="sldNum" sz="quarter" idx="12"/>
          </p:nvPr>
        </p:nvSpPr>
        <p:spPr/>
        <p:txBody>
          <a:bodyPr/>
          <a:lstStyle/>
          <a:p>
            <a:fld id="{3A538D04-2026-CE44-84E3-CD54C82BE288}" type="slidenum">
              <a:rPr kumimoji="1" lang="ja-JP" altLang="en-US" smtClean="0"/>
              <a:t>24</a:t>
            </a:fld>
            <a:endParaRPr kumimoji="1" lang="ja-JP" altLang="en-US"/>
          </a:p>
        </p:txBody>
      </p:sp>
      <p:sp>
        <p:nvSpPr>
          <p:cNvPr id="9" name="テキスト ボックス 8"/>
          <p:cNvSpPr txBox="1"/>
          <p:nvPr/>
        </p:nvSpPr>
        <p:spPr>
          <a:xfrm>
            <a:off x="6845315" y="5507137"/>
            <a:ext cx="1955985" cy="261610"/>
          </a:xfrm>
          <a:prstGeom prst="rect">
            <a:avLst/>
          </a:prstGeom>
          <a:noFill/>
        </p:spPr>
        <p:txBody>
          <a:bodyPr wrap="none" rtlCol="0">
            <a:spAutoFit/>
          </a:bodyPr>
          <a:lstStyle/>
          <a:p>
            <a:r>
              <a:rPr kumimoji="1" lang="en-US" altLang="ja-JP" sz="1100" dirty="0" smtClean="0">
                <a:latin typeface="Helvetica Neue" charset="0"/>
                <a:ea typeface="Helvetica Neue" charset="0"/>
                <a:cs typeface="Helvetica Neue" charset="0"/>
              </a:rPr>
              <a:t>Okamura et al</a:t>
            </a:r>
            <a:r>
              <a:rPr lang="en-US" altLang="ja-JP" sz="1100" dirty="0" smtClean="0">
                <a:latin typeface="Helvetica Neue" charset="0"/>
                <a:ea typeface="Helvetica Neue" charset="0"/>
                <a:cs typeface="Helvetica Neue" charset="0"/>
              </a:rPr>
              <a:t>., unpublished</a:t>
            </a:r>
            <a:endParaRPr kumimoji="1" lang="en-US" altLang="ja-JP" sz="1100" dirty="0" smtClean="0">
              <a:latin typeface="Helvetica Neue" charset="0"/>
              <a:ea typeface="Helvetica Neue" charset="0"/>
              <a:cs typeface="Helvetica Neue" charset="0"/>
            </a:endParaRPr>
          </a:p>
        </p:txBody>
      </p:sp>
    </p:spTree>
    <p:extLst>
      <p:ext uri="{BB962C8B-B14F-4D97-AF65-F5344CB8AC3E}">
        <p14:creationId xmlns:p14="http://schemas.microsoft.com/office/powerpoint/2010/main" val="1674634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3182" y="71154"/>
            <a:ext cx="8855363" cy="1254461"/>
          </a:xfrm>
        </p:spPr>
        <p:txBody>
          <a:bodyPr>
            <a:normAutofit/>
          </a:bodyPr>
          <a:lstStyle/>
          <a:p>
            <a:pPr algn="ctr"/>
            <a:r>
              <a:rPr lang="en-US" altLang="ja-JP" sz="2800" b="0" dirty="0">
                <a:solidFill>
                  <a:schemeClr val="tx1"/>
                </a:solidFill>
              </a:rPr>
              <a:t>Schematic </a:t>
            </a:r>
            <a:r>
              <a:rPr lang="en-US" altLang="ja-JP" sz="2800" b="0" dirty="0" smtClean="0">
                <a:solidFill>
                  <a:schemeClr val="tx1"/>
                </a:solidFill>
              </a:rPr>
              <a:t>diagram </a:t>
            </a:r>
            <a:r>
              <a:rPr lang="en-US" altLang="ja-JP" sz="2800" b="0" dirty="0">
                <a:solidFill>
                  <a:schemeClr val="tx1"/>
                </a:solidFill>
              </a:rPr>
              <a:t>of </a:t>
            </a:r>
            <a:r>
              <a:rPr lang="en-US" altLang="ja-JP" sz="2800" b="0" dirty="0" smtClean="0">
                <a:solidFill>
                  <a:schemeClr val="tx1"/>
                </a:solidFill>
              </a:rPr>
              <a:t>metal removals from </a:t>
            </a:r>
            <a:br>
              <a:rPr lang="en-US" altLang="ja-JP" sz="2800" b="0" dirty="0" smtClean="0">
                <a:solidFill>
                  <a:schemeClr val="tx1"/>
                </a:solidFill>
              </a:rPr>
            </a:br>
            <a:r>
              <a:rPr lang="en-US" altLang="ja-JP" sz="2800" b="0" dirty="0" smtClean="0">
                <a:solidFill>
                  <a:schemeClr val="tx1"/>
                </a:solidFill>
              </a:rPr>
              <a:t>fermentation residues by photosynthetic bacteria </a:t>
            </a:r>
            <a:endParaRPr kumimoji="1" lang="ja-JP" altLang="en-US" sz="2800" b="0" dirty="0">
              <a:solidFill>
                <a:srgbClr val="000090"/>
              </a:solidFill>
            </a:endParaRPr>
          </a:p>
        </p:txBody>
      </p:sp>
      <p:pic>
        <p:nvPicPr>
          <p:cNvPr id="52" name="図 51" descr="光合成リアクタ.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6053" y="3074361"/>
            <a:ext cx="2194047" cy="2473998"/>
          </a:xfrm>
          <a:prstGeom prst="rect">
            <a:avLst/>
          </a:prstGeom>
        </p:spPr>
      </p:pic>
      <p:sp>
        <p:nvSpPr>
          <p:cNvPr id="54" name="AutoShape 22"/>
          <p:cNvSpPr>
            <a:spLocks noChangeArrowheads="1"/>
          </p:cNvSpPr>
          <p:nvPr/>
        </p:nvSpPr>
        <p:spPr bwMode="auto">
          <a:xfrm rot="16200000">
            <a:off x="6936155" y="4422096"/>
            <a:ext cx="863600" cy="600244"/>
          </a:xfrm>
          <a:prstGeom prst="downArrow">
            <a:avLst>
              <a:gd name="adj1" fmla="val 50000"/>
              <a:gd name="adj2" fmla="val 25000"/>
            </a:avLst>
          </a:prstGeom>
          <a:ln>
            <a:headEnd/>
            <a:tailEn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1">
            <a:schemeClr val="accent6"/>
          </a:lnRef>
          <a:fillRef idx="3">
            <a:schemeClr val="accent6"/>
          </a:fillRef>
          <a:effectRef idx="2">
            <a:schemeClr val="accent6"/>
          </a:effectRef>
          <a:fontRef idx="minor">
            <a:schemeClr val="lt1"/>
          </a:fontRef>
        </p:style>
        <p:txBody>
          <a:bodyPr vert="eaVert" wrap="none" anchor="ctr"/>
          <a:lstStyle/>
          <a:p>
            <a:endParaRPr lang="ja-JP" altLang="en-US"/>
          </a:p>
        </p:txBody>
      </p:sp>
      <p:sp>
        <p:nvSpPr>
          <p:cNvPr id="58" name="Text Box 40"/>
          <p:cNvSpPr txBox="1">
            <a:spLocks noChangeArrowheads="1"/>
          </p:cNvSpPr>
          <p:nvPr/>
        </p:nvSpPr>
        <p:spPr bwMode="auto">
          <a:xfrm>
            <a:off x="7490689" y="3624925"/>
            <a:ext cx="1537855"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en-US" altLang="ja-JP" b="1" dirty="0" smtClean="0">
                <a:latin typeface="Century Gothic" charset="0"/>
              </a:rPr>
              <a:t>clean water</a:t>
            </a:r>
            <a:endParaRPr lang="en-US" altLang="ja-JP" b="1" dirty="0">
              <a:latin typeface="Century Gothic" charset="0"/>
            </a:endParaRPr>
          </a:p>
        </p:txBody>
      </p:sp>
      <p:pic>
        <p:nvPicPr>
          <p:cNvPr id="59" name="Picture 51" descr="200904221529344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8077" y="4069175"/>
            <a:ext cx="1227137" cy="1260475"/>
          </a:xfrm>
          <a:prstGeom prst="rect">
            <a:avLst/>
          </a:prstGeom>
          <a:noFill/>
          <a:extLst>
            <a:ext uri="{909E8E84-426E-40dd-AFC4-6F175D3DCCD1}">
              <a14:hiddenFill xmlns="" xmlns:a14="http://schemas.microsoft.com/office/drawing/2010/main">
                <a:solidFill>
                  <a:srgbClr val="FFFFFF"/>
                </a:solidFill>
              </a14:hiddenFill>
            </a:ext>
          </a:extLst>
        </p:spPr>
      </p:pic>
      <p:pic>
        <p:nvPicPr>
          <p:cNvPr id="64" name="図 63"/>
          <p:cNvPicPr>
            <a:picLocks noChangeAspect="1"/>
          </p:cNvPicPr>
          <p:nvPr/>
        </p:nvPicPr>
        <p:blipFill>
          <a:blip r:embed="rId4">
            <a:clrChange>
              <a:clrFrom>
                <a:srgbClr val="FCFCFC"/>
              </a:clrFrom>
              <a:clrTo>
                <a:srgbClr val="FCFCFC">
                  <a:alpha val="0"/>
                </a:srgbClr>
              </a:clrTo>
            </a:clrChange>
          </a:blip>
          <a:stretch>
            <a:fillRect/>
          </a:stretch>
        </p:blipFill>
        <p:spPr>
          <a:xfrm>
            <a:off x="1772044" y="3930595"/>
            <a:ext cx="1489146" cy="735738"/>
          </a:xfrm>
          <a:prstGeom prst="rect">
            <a:avLst/>
          </a:prstGeom>
          <a:ln w="38100">
            <a:noFill/>
          </a:ln>
        </p:spPr>
      </p:pic>
      <p:sp>
        <p:nvSpPr>
          <p:cNvPr id="68" name="テキスト ボックス 67"/>
          <p:cNvSpPr txBox="1"/>
          <p:nvPr/>
        </p:nvSpPr>
        <p:spPr>
          <a:xfrm>
            <a:off x="2327113" y="4004953"/>
            <a:ext cx="184666" cy="261610"/>
          </a:xfrm>
          <a:prstGeom prst="rect">
            <a:avLst/>
          </a:prstGeom>
          <a:noFill/>
        </p:spPr>
        <p:txBody>
          <a:bodyPr wrap="none" rtlCol="0">
            <a:spAutoFit/>
          </a:bodyPr>
          <a:lstStyle/>
          <a:p>
            <a:endParaRPr kumimoji="1" lang="ja-JP" altLang="en-US" sz="1100" dirty="0"/>
          </a:p>
        </p:txBody>
      </p:sp>
      <p:pic>
        <p:nvPicPr>
          <p:cNvPr id="73" name="図 72"/>
          <p:cNvPicPr>
            <a:picLocks noChangeAspect="1"/>
          </p:cNvPicPr>
          <p:nvPr/>
        </p:nvPicPr>
        <p:blipFill>
          <a:blip r:embed="rId5"/>
          <a:stretch>
            <a:fillRect/>
          </a:stretch>
        </p:blipFill>
        <p:spPr>
          <a:xfrm>
            <a:off x="938135" y="1700088"/>
            <a:ext cx="790145" cy="747483"/>
          </a:xfrm>
          <a:prstGeom prst="rect">
            <a:avLst/>
          </a:prstGeom>
        </p:spPr>
      </p:pic>
      <p:pic>
        <p:nvPicPr>
          <p:cNvPr id="74" name="図 73"/>
          <p:cNvPicPr>
            <a:picLocks noChangeAspect="1"/>
          </p:cNvPicPr>
          <p:nvPr/>
        </p:nvPicPr>
        <p:blipFill>
          <a:blip r:embed="rId6"/>
          <a:stretch>
            <a:fillRect/>
          </a:stretch>
        </p:blipFill>
        <p:spPr>
          <a:xfrm>
            <a:off x="1728280" y="1641776"/>
            <a:ext cx="790145" cy="790145"/>
          </a:xfrm>
          <a:prstGeom prst="rect">
            <a:avLst/>
          </a:prstGeom>
        </p:spPr>
      </p:pic>
      <p:pic>
        <p:nvPicPr>
          <p:cNvPr id="75" name="図 74"/>
          <p:cNvPicPr>
            <a:picLocks noChangeAspect="1"/>
          </p:cNvPicPr>
          <p:nvPr/>
        </p:nvPicPr>
        <p:blipFill>
          <a:blip r:embed="rId7"/>
          <a:stretch>
            <a:fillRect/>
          </a:stretch>
        </p:blipFill>
        <p:spPr>
          <a:xfrm>
            <a:off x="2472710" y="1641776"/>
            <a:ext cx="790145" cy="790145"/>
          </a:xfrm>
          <a:prstGeom prst="rect">
            <a:avLst/>
          </a:prstGeom>
        </p:spPr>
      </p:pic>
      <p:sp>
        <p:nvSpPr>
          <p:cNvPr id="76" name="正方形/長方形 75"/>
          <p:cNvSpPr/>
          <p:nvPr/>
        </p:nvSpPr>
        <p:spPr>
          <a:xfrm>
            <a:off x="901730" y="1563370"/>
            <a:ext cx="2562378" cy="943164"/>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dirty="0"/>
          </a:p>
        </p:txBody>
      </p:sp>
      <p:sp>
        <p:nvSpPr>
          <p:cNvPr id="77" name="ストライプ矢印 76"/>
          <p:cNvSpPr/>
          <p:nvPr/>
        </p:nvSpPr>
        <p:spPr>
          <a:xfrm rot="5400000">
            <a:off x="2012427" y="2802228"/>
            <a:ext cx="436067" cy="916836"/>
          </a:xfrm>
          <a:prstGeom prst="striped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sz="1400"/>
          </a:p>
        </p:txBody>
      </p:sp>
      <p:sp>
        <p:nvSpPr>
          <p:cNvPr id="78" name="テキスト ボックス 77"/>
          <p:cNvSpPr txBox="1"/>
          <p:nvPr/>
        </p:nvSpPr>
        <p:spPr>
          <a:xfrm>
            <a:off x="156249" y="2623003"/>
            <a:ext cx="4355680" cy="369332"/>
          </a:xfrm>
          <a:prstGeom prst="rect">
            <a:avLst/>
          </a:prstGeom>
          <a:solidFill>
            <a:schemeClr val="tx1">
              <a:lumMod val="20000"/>
              <a:lumOff val="80000"/>
            </a:schemeClr>
          </a:solidFill>
          <a:ln>
            <a:solidFill>
              <a:schemeClr val="tx1">
                <a:lumMod val="60000"/>
                <a:lumOff val="40000"/>
              </a:schemeClr>
            </a:solidFill>
          </a:ln>
        </p:spPr>
        <p:txBody>
          <a:bodyPr wrap="none" rtlCol="0">
            <a:spAutoFit/>
          </a:bodyPr>
          <a:lstStyle/>
          <a:p>
            <a:r>
              <a:rPr lang="en-US" altLang="ja-JP" b="1" dirty="0" smtClean="0">
                <a:latin typeface="Helvetica Neue Condensed" charset="0"/>
                <a:ea typeface="Helvetica Neue Condensed" charset="0"/>
                <a:cs typeface="Helvetica Neue Condensed" charset="0"/>
              </a:rPr>
              <a:t>Metals </a:t>
            </a:r>
            <a:r>
              <a:rPr lang="en-US" altLang="ja-JP" b="1" smtClean="0">
                <a:latin typeface="Helvetica Neue Condensed" charset="0"/>
                <a:ea typeface="Helvetica Neue Condensed" charset="0"/>
                <a:cs typeface="Helvetica Neue Condensed" charset="0"/>
              </a:rPr>
              <a:t>and organics in fermentation </a:t>
            </a:r>
            <a:r>
              <a:rPr lang="en-US" altLang="ja-JP" b="1" dirty="0" smtClean="0">
                <a:latin typeface="Helvetica Neue Condensed" charset="0"/>
                <a:ea typeface="Helvetica Neue Condensed" charset="0"/>
                <a:cs typeface="Helvetica Neue Condensed" charset="0"/>
              </a:rPr>
              <a:t>residues</a:t>
            </a:r>
            <a:endParaRPr kumimoji="1" lang="ja-JP" altLang="en-US" b="1" dirty="0">
              <a:latin typeface="Helvetica Neue Condensed" charset="0"/>
              <a:ea typeface="Helvetica Neue Condensed" charset="0"/>
              <a:cs typeface="Helvetica Neue Condensed" charset="0"/>
            </a:endParaRPr>
          </a:p>
        </p:txBody>
      </p:sp>
      <p:sp>
        <p:nvSpPr>
          <p:cNvPr id="81" name="テキスト ボックス 80"/>
          <p:cNvSpPr txBox="1"/>
          <p:nvPr/>
        </p:nvSpPr>
        <p:spPr>
          <a:xfrm>
            <a:off x="-47934" y="4555282"/>
            <a:ext cx="1569089" cy="584775"/>
          </a:xfrm>
          <a:prstGeom prst="rect">
            <a:avLst/>
          </a:prstGeom>
          <a:noFill/>
        </p:spPr>
        <p:txBody>
          <a:bodyPr wrap="square" rtlCol="0">
            <a:spAutoFit/>
          </a:bodyPr>
          <a:lstStyle/>
          <a:p>
            <a:pPr algn="ctr"/>
            <a:r>
              <a:rPr lang="en-US" altLang="ja-JP" sz="1600" b="1" dirty="0" smtClean="0">
                <a:solidFill>
                  <a:srgbClr val="FF0000"/>
                </a:solidFill>
                <a:latin typeface="Helvetica Neue Condensed" charset="0"/>
                <a:ea typeface="Helvetica Neue Condensed" charset="0"/>
                <a:cs typeface="Helvetica Neue Condensed" charset="0"/>
              </a:rPr>
              <a:t>Screening of Marine bacteria</a:t>
            </a:r>
            <a:r>
              <a:rPr kumimoji="1" lang="ja-JP" altLang="en-US" sz="1600" b="1" dirty="0" smtClean="0">
                <a:solidFill>
                  <a:srgbClr val="FF0000"/>
                </a:solidFill>
                <a:latin typeface="Helvetica Neue Condensed" charset="0"/>
                <a:ea typeface="Helvetica Neue Condensed" charset="0"/>
                <a:cs typeface="Helvetica Neue Condensed" charset="0"/>
              </a:rPr>
              <a:t>　　　</a:t>
            </a:r>
            <a:endParaRPr kumimoji="1" lang="ja-JP" altLang="en-US" sz="1600" b="1" dirty="0">
              <a:solidFill>
                <a:srgbClr val="FF0000"/>
              </a:solidFill>
              <a:latin typeface="Helvetica Neue Condensed" charset="0"/>
              <a:ea typeface="Helvetica Neue Condensed" charset="0"/>
              <a:cs typeface="Helvetica Neue Condensed" charset="0"/>
            </a:endParaRPr>
          </a:p>
        </p:txBody>
      </p:sp>
      <p:sp>
        <p:nvSpPr>
          <p:cNvPr id="82" name="右矢印 81"/>
          <p:cNvSpPr/>
          <p:nvPr/>
        </p:nvSpPr>
        <p:spPr>
          <a:xfrm rot="19237830">
            <a:off x="1338644" y="4146766"/>
            <a:ext cx="446549" cy="564378"/>
          </a:xfrm>
          <a:prstGeom prst="righ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sz="1400" dirty="0"/>
          </a:p>
        </p:txBody>
      </p:sp>
      <p:sp>
        <p:nvSpPr>
          <p:cNvPr id="88" name="テキスト ボックス 87"/>
          <p:cNvSpPr txBox="1"/>
          <p:nvPr/>
        </p:nvSpPr>
        <p:spPr>
          <a:xfrm>
            <a:off x="606038" y="3408802"/>
            <a:ext cx="3478837" cy="584775"/>
          </a:xfrm>
          <a:prstGeom prst="rect">
            <a:avLst/>
          </a:prstGeom>
          <a:noFill/>
        </p:spPr>
        <p:txBody>
          <a:bodyPr wrap="none" rtlCol="0">
            <a:spAutoFit/>
          </a:bodyPr>
          <a:lstStyle/>
          <a:p>
            <a:pPr algn="ctr"/>
            <a:r>
              <a:rPr kumimoji="1" lang="en-US" altLang="ja-JP" sz="1600" b="1" dirty="0" smtClean="0">
                <a:solidFill>
                  <a:srgbClr val="800040"/>
                </a:solidFill>
                <a:latin typeface="Helvetica Neue Condensed" charset="0"/>
                <a:ea typeface="Helvetica Neue Condensed" charset="0"/>
                <a:cs typeface="Helvetica Neue Condensed" charset="0"/>
              </a:rPr>
              <a:t>High-functional </a:t>
            </a:r>
            <a:r>
              <a:rPr lang="en-US" altLang="ja-JP" sz="1600" b="1" dirty="0" smtClean="0">
                <a:solidFill>
                  <a:srgbClr val="800040"/>
                </a:solidFill>
                <a:latin typeface="Helvetica Neue Condensed" charset="0"/>
                <a:ea typeface="Helvetica Neue Condensed" charset="0"/>
                <a:cs typeface="Helvetica Neue Condensed" charset="0"/>
              </a:rPr>
              <a:t>photosynthetic bacteria </a:t>
            </a:r>
          </a:p>
          <a:p>
            <a:pPr algn="ctr"/>
            <a:r>
              <a:rPr lang="en-US" altLang="ja-JP" sz="1600" b="1" dirty="0" smtClean="0">
                <a:solidFill>
                  <a:srgbClr val="FF0000"/>
                </a:solidFill>
                <a:latin typeface="Helvetica Neue Condensed" charset="0"/>
                <a:ea typeface="Helvetica Neue Condensed" charset="0"/>
                <a:cs typeface="Helvetica Neue Condensed" charset="0"/>
              </a:rPr>
              <a:t>with </a:t>
            </a:r>
            <a:r>
              <a:rPr lang="en-US" altLang="ja-JP" sz="1600" b="1" dirty="0">
                <a:solidFill>
                  <a:srgbClr val="FF0000"/>
                </a:solidFill>
                <a:latin typeface="Helvetica Neue Condensed" charset="0"/>
                <a:ea typeface="Helvetica Neue Condensed" charset="0"/>
                <a:cs typeface="Helvetica Neue Condensed" charset="0"/>
              </a:rPr>
              <a:t>metal </a:t>
            </a:r>
            <a:r>
              <a:rPr lang="en-US" altLang="ja-JP" sz="1600" b="1" dirty="0" smtClean="0">
                <a:solidFill>
                  <a:srgbClr val="FF0000"/>
                </a:solidFill>
                <a:latin typeface="Helvetica Neue Condensed" charset="0"/>
                <a:ea typeface="Helvetica Neue Condensed" charset="0"/>
                <a:cs typeface="Helvetica Neue Condensed" charset="0"/>
              </a:rPr>
              <a:t>resistance and recovery</a:t>
            </a:r>
            <a:endParaRPr kumimoji="1" lang="ja-JP" altLang="en-US" sz="1600" b="1" dirty="0">
              <a:solidFill>
                <a:srgbClr val="800040"/>
              </a:solidFill>
              <a:latin typeface="Helvetica Neue Condensed" charset="0"/>
              <a:ea typeface="Helvetica Neue Condensed" charset="0"/>
              <a:cs typeface="Helvetica Neue Condensed" charset="0"/>
            </a:endParaRPr>
          </a:p>
        </p:txBody>
      </p:sp>
      <p:sp>
        <p:nvSpPr>
          <p:cNvPr id="89" name="テキスト ボックス 88"/>
          <p:cNvSpPr txBox="1"/>
          <p:nvPr/>
        </p:nvSpPr>
        <p:spPr>
          <a:xfrm flipH="1">
            <a:off x="1195534" y="1385476"/>
            <a:ext cx="2065656" cy="30777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altLang="ja-JP" sz="1400" dirty="0" smtClean="0"/>
              <a:t>Metal concentrating</a:t>
            </a:r>
          </a:p>
        </p:txBody>
      </p:sp>
      <p:sp>
        <p:nvSpPr>
          <p:cNvPr id="94" name="テキスト ボックス 93"/>
          <p:cNvSpPr txBox="1"/>
          <p:nvPr/>
        </p:nvSpPr>
        <p:spPr>
          <a:xfrm>
            <a:off x="4733925" y="1843360"/>
            <a:ext cx="2756764" cy="707886"/>
          </a:xfrm>
          <a:prstGeom prst="rect">
            <a:avLst/>
          </a:prstGeom>
          <a:solidFill>
            <a:schemeClr val="accent3">
              <a:lumMod val="20000"/>
              <a:lumOff val="80000"/>
            </a:schemeClr>
          </a:solidFill>
          <a:ln>
            <a:solidFill>
              <a:srgbClr val="FF0000"/>
            </a:solidFill>
          </a:ln>
        </p:spPr>
        <p:txBody>
          <a:bodyPr wrap="square" rtlCol="0">
            <a:spAutoFit/>
          </a:bodyPr>
          <a:lstStyle/>
          <a:p>
            <a:pPr algn="ctr"/>
            <a:r>
              <a:rPr kumimoji="1" lang="en-US" altLang="ja-JP" sz="2000" b="1" dirty="0" smtClean="0">
                <a:latin typeface="Helvetica Neue Condensed" charset="0"/>
                <a:ea typeface="Helvetica Neue Condensed" charset="0"/>
                <a:cs typeface="Helvetica Neue Condensed" charset="0"/>
              </a:rPr>
              <a:t>Heavy</a:t>
            </a:r>
            <a:r>
              <a:rPr kumimoji="1" lang="en-US" altLang="ja-JP" sz="2000" b="1" smtClean="0">
                <a:latin typeface="Helvetica Neue Condensed" charset="0"/>
                <a:ea typeface="Helvetica Neue Condensed" charset="0"/>
                <a:cs typeface="Helvetica Neue Condensed" charset="0"/>
              </a:rPr>
              <a:t>, minor </a:t>
            </a:r>
            <a:r>
              <a:rPr kumimoji="1" lang="en-US" altLang="ja-JP" sz="2000" b="1" dirty="0" smtClean="0">
                <a:latin typeface="Helvetica Neue Condensed" charset="0"/>
                <a:ea typeface="Helvetica Neue Condensed" charset="0"/>
                <a:cs typeface="Helvetica Neue Condensed" charset="0"/>
              </a:rPr>
              <a:t>metals</a:t>
            </a:r>
            <a:r>
              <a:rPr kumimoji="1" lang="en-US" altLang="ja-JP" sz="2000" b="1" smtClean="0">
                <a:latin typeface="Helvetica Neue Condensed" charset="0"/>
                <a:ea typeface="Helvetica Neue Condensed" charset="0"/>
                <a:cs typeface="Helvetica Neue Condensed" charset="0"/>
              </a:rPr>
              <a:t>, </a:t>
            </a:r>
          </a:p>
          <a:p>
            <a:pPr algn="ctr"/>
            <a:r>
              <a:rPr kumimoji="1" lang="en-US" altLang="ja-JP" sz="2000" b="1" dirty="0" smtClean="0">
                <a:latin typeface="Helvetica Neue Condensed" charset="0"/>
                <a:ea typeface="Helvetica Neue Condensed" charset="0"/>
                <a:cs typeface="Helvetica Neue Condensed" charset="0"/>
              </a:rPr>
              <a:t>rare earths</a:t>
            </a:r>
          </a:p>
        </p:txBody>
      </p:sp>
      <p:sp>
        <p:nvSpPr>
          <p:cNvPr id="96" name="右矢印 95"/>
          <p:cNvSpPr/>
          <p:nvPr/>
        </p:nvSpPr>
        <p:spPr>
          <a:xfrm>
            <a:off x="3656015" y="4399288"/>
            <a:ext cx="1039873" cy="625060"/>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sz="1400" dirty="0"/>
          </a:p>
        </p:txBody>
      </p:sp>
      <p:sp>
        <p:nvSpPr>
          <p:cNvPr id="3" name="日付プレースホルダー 2"/>
          <p:cNvSpPr>
            <a:spLocks noGrp="1"/>
          </p:cNvSpPr>
          <p:nvPr>
            <p:ph type="dt" sz="half" idx="10"/>
          </p:nvPr>
        </p:nvSpPr>
        <p:spPr/>
        <p:txBody>
          <a:bodyPr/>
          <a:lstStyle/>
          <a:p>
            <a:r>
              <a:rPr kumimoji="1" lang="en-US" altLang="ja-JP" smtClean="0"/>
              <a:t>2016/10/20-21</a:t>
            </a:r>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smtClean="0"/>
              <a:t>Bioprocess 2016</a:t>
            </a:r>
            <a:endParaRPr kumimoji="1" lang="ja-JP" altLang="en-US"/>
          </a:p>
        </p:txBody>
      </p:sp>
      <p:sp>
        <p:nvSpPr>
          <p:cNvPr id="5" name="スライド番号プレースホルダー 4"/>
          <p:cNvSpPr>
            <a:spLocks noGrp="1"/>
          </p:cNvSpPr>
          <p:nvPr>
            <p:ph type="sldNum" sz="quarter" idx="12"/>
          </p:nvPr>
        </p:nvSpPr>
        <p:spPr/>
        <p:txBody>
          <a:bodyPr/>
          <a:lstStyle/>
          <a:p>
            <a:fld id="{3A538D04-2026-CE44-84E3-CD54C82BE288}" type="slidenum">
              <a:rPr kumimoji="1" lang="ja-JP" altLang="en-US" smtClean="0"/>
              <a:t>25</a:t>
            </a:fld>
            <a:endParaRPr kumimoji="1" lang="ja-JP" altLang="en-US"/>
          </a:p>
        </p:txBody>
      </p:sp>
      <p:pic>
        <p:nvPicPr>
          <p:cNvPr id="40" name="図 39"/>
          <p:cNvPicPr>
            <a:picLocks noChangeAspect="1"/>
          </p:cNvPicPr>
          <p:nvPr/>
        </p:nvPicPr>
        <p:blipFill>
          <a:blip r:embed="rId8">
            <a:clrChange>
              <a:clrFrom>
                <a:srgbClr val="FCFCFC"/>
              </a:clrFrom>
              <a:clrTo>
                <a:srgbClr val="FCFCFC">
                  <a:alpha val="0"/>
                </a:srgbClr>
              </a:clrTo>
            </a:clrChange>
            <a:extLst>
              <a:ext uri="{BEBA8EAE-BF5A-486C-A8C5-ECC9F3942E4B}">
                <a14:imgProps xmlns:a14="http://schemas.microsoft.com/office/drawing/2010/main">
                  <a14:imgLayer r:embed="rId9">
                    <a14:imgEffect>
                      <a14:saturation sat="0"/>
                    </a14:imgEffect>
                  </a14:imgLayer>
                </a14:imgProps>
              </a:ext>
            </a:extLst>
          </a:blip>
          <a:stretch>
            <a:fillRect/>
          </a:stretch>
        </p:blipFill>
        <p:spPr>
          <a:xfrm flipV="1">
            <a:off x="1906177" y="4868677"/>
            <a:ext cx="1532910" cy="641803"/>
          </a:xfrm>
          <a:prstGeom prst="rect">
            <a:avLst/>
          </a:prstGeom>
          <a:ln w="38100">
            <a:noFill/>
          </a:ln>
        </p:spPr>
      </p:pic>
      <p:sp>
        <p:nvSpPr>
          <p:cNvPr id="42" name="右矢印 41"/>
          <p:cNvSpPr/>
          <p:nvPr/>
        </p:nvSpPr>
        <p:spPr>
          <a:xfrm rot="2623820">
            <a:off x="1338642" y="4927666"/>
            <a:ext cx="446549" cy="564378"/>
          </a:xfrm>
          <a:prstGeom prst="righ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sz="1400" dirty="0"/>
          </a:p>
        </p:txBody>
      </p:sp>
      <p:sp>
        <p:nvSpPr>
          <p:cNvPr id="44" name="テキスト ボックス 43"/>
          <p:cNvSpPr txBox="1"/>
          <p:nvPr/>
        </p:nvSpPr>
        <p:spPr>
          <a:xfrm>
            <a:off x="861727" y="5786003"/>
            <a:ext cx="2967480" cy="584775"/>
          </a:xfrm>
          <a:prstGeom prst="rect">
            <a:avLst/>
          </a:prstGeom>
          <a:noFill/>
        </p:spPr>
        <p:txBody>
          <a:bodyPr wrap="none" rtlCol="0">
            <a:spAutoFit/>
          </a:bodyPr>
          <a:lstStyle/>
          <a:p>
            <a:pPr algn="ctr"/>
            <a:r>
              <a:rPr kumimoji="1" lang="en-US" altLang="ja-JP" sz="1600" b="1" dirty="0" smtClean="0">
                <a:solidFill>
                  <a:srgbClr val="800040"/>
                </a:solidFill>
                <a:latin typeface="Helvetica Neue Condensed" charset="0"/>
                <a:ea typeface="Helvetica Neue Condensed" charset="0"/>
                <a:cs typeface="Helvetica Neue Condensed" charset="0"/>
              </a:rPr>
              <a:t>Liquid fuel producer </a:t>
            </a:r>
          </a:p>
          <a:p>
            <a:pPr algn="ctr"/>
            <a:r>
              <a:rPr kumimoji="1" lang="en-US" altLang="ja-JP" sz="1600" b="1" dirty="0" smtClean="0">
                <a:solidFill>
                  <a:srgbClr val="FF0000"/>
                </a:solidFill>
                <a:latin typeface="Helvetica Neue Condensed" charset="0"/>
                <a:ea typeface="Helvetica Neue Condensed" charset="0"/>
                <a:cs typeface="Helvetica Neue Condensed" charset="0"/>
              </a:rPr>
              <a:t>from residual organic carbon</a:t>
            </a:r>
            <a:r>
              <a:rPr kumimoji="1" lang="ja-JP" altLang="en-US" sz="1600" b="1" dirty="0" smtClean="0">
                <a:solidFill>
                  <a:srgbClr val="800040"/>
                </a:solidFill>
                <a:latin typeface="Helvetica Neue Condensed" charset="0"/>
                <a:ea typeface="Helvetica Neue Condensed" charset="0"/>
                <a:cs typeface="Helvetica Neue Condensed" charset="0"/>
              </a:rPr>
              <a:t>　　</a:t>
            </a:r>
            <a:endParaRPr kumimoji="1" lang="ja-JP" altLang="en-US" sz="1600" b="1" dirty="0">
              <a:solidFill>
                <a:srgbClr val="800040"/>
              </a:solidFill>
              <a:latin typeface="Helvetica Neue Condensed" charset="0"/>
              <a:ea typeface="Helvetica Neue Condensed" charset="0"/>
              <a:cs typeface="Helvetica Neue Condensed" charset="0"/>
            </a:endParaRPr>
          </a:p>
        </p:txBody>
      </p:sp>
      <p:sp>
        <p:nvSpPr>
          <p:cNvPr id="6" name="上矢印 5"/>
          <p:cNvSpPr/>
          <p:nvPr/>
        </p:nvSpPr>
        <p:spPr>
          <a:xfrm>
            <a:off x="5610472" y="2506534"/>
            <a:ext cx="720671" cy="519143"/>
          </a:xfrm>
          <a:prstGeom prst="up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7" name="下矢印 6"/>
          <p:cNvSpPr/>
          <p:nvPr/>
        </p:nvSpPr>
        <p:spPr>
          <a:xfrm>
            <a:off x="5610471" y="5609373"/>
            <a:ext cx="720671" cy="450464"/>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kumimoji="1" lang="ja-JP" altLang="en-US"/>
          </a:p>
        </p:txBody>
      </p:sp>
      <p:sp>
        <p:nvSpPr>
          <p:cNvPr id="46" name="テキスト ボックス 45"/>
          <p:cNvSpPr txBox="1"/>
          <p:nvPr/>
        </p:nvSpPr>
        <p:spPr>
          <a:xfrm>
            <a:off x="4957247" y="6066104"/>
            <a:ext cx="2027118" cy="400110"/>
          </a:xfrm>
          <a:prstGeom prst="rect">
            <a:avLst/>
          </a:prstGeom>
          <a:solidFill>
            <a:schemeClr val="accent3">
              <a:lumMod val="20000"/>
              <a:lumOff val="80000"/>
            </a:schemeClr>
          </a:solidFill>
          <a:ln>
            <a:solidFill>
              <a:srgbClr val="FF0000"/>
            </a:solidFill>
          </a:ln>
        </p:spPr>
        <p:txBody>
          <a:bodyPr wrap="square" rtlCol="0">
            <a:spAutoFit/>
          </a:bodyPr>
          <a:lstStyle/>
          <a:p>
            <a:pPr algn="ctr"/>
            <a:r>
              <a:rPr lang="en-US" altLang="ja-JP" sz="2000" b="1" smtClean="0">
                <a:latin typeface="Helvetica Neue Condensed" charset="0"/>
                <a:ea typeface="Helvetica Neue Condensed" charset="0"/>
                <a:cs typeface="Helvetica Neue Condensed" charset="0"/>
              </a:rPr>
              <a:t>Liquid fuels</a:t>
            </a:r>
            <a:endParaRPr kumimoji="1" lang="en-US" altLang="ja-JP" sz="2000" b="1" dirty="0" smtClean="0">
              <a:latin typeface="Helvetica Neue Condensed" charset="0"/>
              <a:ea typeface="Helvetica Neue Condensed" charset="0"/>
              <a:cs typeface="Helvetica Neue Condensed" charset="0"/>
            </a:endParaRPr>
          </a:p>
        </p:txBody>
      </p:sp>
    </p:spTree>
    <p:extLst>
      <p:ext uri="{BB962C8B-B14F-4D97-AF65-F5344CB8AC3E}">
        <p14:creationId xmlns:p14="http://schemas.microsoft.com/office/powerpoint/2010/main" val="6439724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64840" y="1370112"/>
            <a:ext cx="5040560" cy="864096"/>
          </a:xfrm>
          <a:prstGeom prst="roundRect">
            <a:avLst/>
          </a:prstGeom>
          <a:solidFill>
            <a:srgbClr val="ADADEB"/>
          </a:solidFill>
        </p:spPr>
        <p:style>
          <a:lnRef idx="1">
            <a:schemeClr val="accent6"/>
          </a:lnRef>
          <a:fillRef idx="3">
            <a:schemeClr val="accent6"/>
          </a:fillRef>
          <a:effectRef idx="2">
            <a:schemeClr val="accent6"/>
          </a:effectRef>
          <a:fontRef idx="minor">
            <a:schemeClr val="lt1"/>
          </a:fontRef>
        </p:style>
        <p:txBody>
          <a:bodyPr rtlCol="0" anchor="ctr"/>
          <a:lstStyle/>
          <a:p>
            <a:pPr algn="r"/>
            <a:r>
              <a:rPr kumimoji="1" lang="en-US" altLang="ja-JP" sz="2000" dirty="0" smtClean="0">
                <a:solidFill>
                  <a:schemeClr val="tx1"/>
                </a:solidFill>
              </a:rPr>
              <a:t>Accumulation of PSB</a:t>
            </a:r>
          </a:p>
          <a:p>
            <a:pPr algn="r"/>
            <a:r>
              <a:rPr kumimoji="1" lang="en-US" altLang="ja-JP" sz="2000" dirty="0" smtClean="0">
                <a:solidFill>
                  <a:schemeClr val="tx1"/>
                </a:solidFill>
              </a:rPr>
              <a:t> in sea water </a:t>
            </a:r>
            <a:endParaRPr kumimoji="1" lang="ja-JP" altLang="en-US" sz="2000" dirty="0">
              <a:solidFill>
                <a:schemeClr val="tx1"/>
              </a:solidFill>
            </a:endParaRPr>
          </a:p>
        </p:txBody>
      </p:sp>
      <p:sp>
        <p:nvSpPr>
          <p:cNvPr id="6" name="角丸四角形 5"/>
          <p:cNvSpPr/>
          <p:nvPr/>
        </p:nvSpPr>
        <p:spPr>
          <a:xfrm>
            <a:off x="31228" y="2780928"/>
            <a:ext cx="5302237" cy="864096"/>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r"/>
            <a:r>
              <a:rPr lang="en-US" altLang="ja-JP" dirty="0" smtClean="0">
                <a:solidFill>
                  <a:schemeClr val="tx1"/>
                </a:solidFill>
              </a:rPr>
              <a:t>Subculture in</a:t>
            </a:r>
          </a:p>
          <a:p>
            <a:pPr algn="r"/>
            <a:r>
              <a:rPr lang="en-US" altLang="ja-JP" dirty="0" smtClean="0">
                <a:solidFill>
                  <a:schemeClr val="tx1"/>
                </a:solidFill>
              </a:rPr>
              <a:t>PSB medium</a:t>
            </a:r>
            <a:endParaRPr kumimoji="1" lang="ja-JP" altLang="en-US" sz="1800" dirty="0">
              <a:solidFill>
                <a:schemeClr val="tx1"/>
              </a:solidFill>
            </a:endParaRPr>
          </a:p>
        </p:txBody>
      </p:sp>
      <p:sp>
        <p:nvSpPr>
          <p:cNvPr id="7" name="角丸四角形 6"/>
          <p:cNvSpPr/>
          <p:nvPr/>
        </p:nvSpPr>
        <p:spPr>
          <a:xfrm>
            <a:off x="3437467" y="5223954"/>
            <a:ext cx="5455013" cy="1224136"/>
          </a:xfrm>
          <a:prstGeom prst="roundRect">
            <a:avLst>
              <a:gd name="adj" fmla="val 12988"/>
            </a:avLst>
          </a:prstGeom>
        </p:spPr>
        <p:style>
          <a:lnRef idx="1">
            <a:schemeClr val="accent2"/>
          </a:lnRef>
          <a:fillRef idx="2">
            <a:schemeClr val="accent2"/>
          </a:fillRef>
          <a:effectRef idx="1">
            <a:schemeClr val="accent2"/>
          </a:effectRef>
          <a:fontRef idx="minor">
            <a:schemeClr val="dk1"/>
          </a:fontRef>
        </p:style>
        <p:txBody>
          <a:bodyPr rtlCol="0" anchor="ctr"/>
          <a:lstStyle/>
          <a:p>
            <a:pPr algn="r"/>
            <a:r>
              <a:rPr lang="en-US" altLang="ja-JP" sz="2000" dirty="0">
                <a:solidFill>
                  <a:schemeClr val="tx1"/>
                </a:solidFill>
              </a:rPr>
              <a:t>Subculture of PSB medium </a:t>
            </a:r>
          </a:p>
          <a:p>
            <a:pPr algn="r"/>
            <a:r>
              <a:rPr lang="en-US" altLang="ja-JP" sz="2000" dirty="0">
                <a:solidFill>
                  <a:schemeClr val="tx1"/>
                </a:solidFill>
              </a:rPr>
              <a:t>with</a:t>
            </a:r>
            <a:r>
              <a:rPr lang="ja-JP" altLang="en-US" sz="2000" dirty="0">
                <a:solidFill>
                  <a:schemeClr val="tx1"/>
                </a:solidFill>
              </a:rPr>
              <a:t>１</a:t>
            </a:r>
            <a:r>
              <a:rPr lang="en-US" altLang="ja-JP" sz="2000" dirty="0" err="1">
                <a:solidFill>
                  <a:schemeClr val="tx1"/>
                </a:solidFill>
              </a:rPr>
              <a:t>mM</a:t>
            </a:r>
            <a:r>
              <a:rPr lang="en-US" altLang="ja-JP" sz="2000" dirty="0">
                <a:solidFill>
                  <a:schemeClr val="tx1"/>
                </a:solidFill>
              </a:rPr>
              <a:t> metals</a:t>
            </a:r>
            <a:r>
              <a:rPr lang="ja-JP" altLang="en-US" sz="2000" dirty="0">
                <a:solidFill>
                  <a:schemeClr val="tx1"/>
                </a:solidFill>
              </a:rPr>
              <a:t>（</a:t>
            </a:r>
            <a:r>
              <a:rPr lang="en-US" altLang="ja-JP" sz="2000" dirty="0">
                <a:solidFill>
                  <a:schemeClr val="tx1"/>
                </a:solidFill>
              </a:rPr>
              <a:t>10</a:t>
            </a:r>
            <a:r>
              <a:rPr lang="ja-JP" altLang="en-US" sz="2000" dirty="0">
                <a:solidFill>
                  <a:schemeClr val="tx1"/>
                </a:solidFill>
              </a:rPr>
              <a:t>）</a:t>
            </a:r>
            <a:endParaRPr lang="en-US" altLang="ja-JP" sz="2000" dirty="0">
              <a:solidFill>
                <a:schemeClr val="tx1"/>
              </a:solidFill>
            </a:endParaRPr>
          </a:p>
        </p:txBody>
      </p:sp>
      <p:sp>
        <p:nvSpPr>
          <p:cNvPr id="8" name="角丸四角形 7"/>
          <p:cNvSpPr/>
          <p:nvPr/>
        </p:nvSpPr>
        <p:spPr>
          <a:xfrm>
            <a:off x="179511" y="5373216"/>
            <a:ext cx="2817689" cy="1224136"/>
          </a:xfrm>
          <a:prstGeom prst="roundRect">
            <a:avLst>
              <a:gd name="adj" fmla="val 10045"/>
            </a:avLst>
          </a:prstGeom>
        </p:spPr>
        <p:style>
          <a:lnRef idx="1">
            <a:schemeClr val="accent2"/>
          </a:lnRef>
          <a:fillRef idx="2">
            <a:schemeClr val="accent2"/>
          </a:fillRef>
          <a:effectRef idx="1">
            <a:schemeClr val="accent2"/>
          </a:effectRef>
          <a:fontRef idx="minor">
            <a:schemeClr val="dk1"/>
          </a:fontRef>
        </p:style>
        <p:txBody>
          <a:bodyPr rtlCol="0" anchor="ctr"/>
          <a:lstStyle/>
          <a:p>
            <a:pPr algn="r"/>
            <a:r>
              <a:rPr lang="en-US" altLang="ja-JP" smtClean="0">
                <a:solidFill>
                  <a:schemeClr val="tx1"/>
                </a:solidFill>
              </a:rPr>
              <a:t>Subculture</a:t>
            </a:r>
            <a:endParaRPr kumimoji="1" lang="ja-JP" altLang="en-US" dirty="0">
              <a:solidFill>
                <a:schemeClr val="tx1"/>
              </a:solidFill>
            </a:endParaRPr>
          </a:p>
        </p:txBody>
      </p:sp>
      <p:sp>
        <p:nvSpPr>
          <p:cNvPr id="9" name="角丸四角形 8"/>
          <p:cNvSpPr/>
          <p:nvPr/>
        </p:nvSpPr>
        <p:spPr>
          <a:xfrm>
            <a:off x="3285067" y="3933055"/>
            <a:ext cx="5852994" cy="930685"/>
          </a:xfrm>
          <a:prstGeom prst="roundRect">
            <a:avLst/>
          </a:prstGeom>
          <a:solidFill>
            <a:srgbClr val="CCFFCC"/>
          </a:solidFill>
        </p:spPr>
        <p:style>
          <a:lnRef idx="1">
            <a:schemeClr val="accent4"/>
          </a:lnRef>
          <a:fillRef idx="3">
            <a:schemeClr val="accent4"/>
          </a:fillRef>
          <a:effectRef idx="2">
            <a:schemeClr val="accent4"/>
          </a:effectRef>
          <a:fontRef idx="minor">
            <a:schemeClr val="lt1"/>
          </a:fontRef>
        </p:style>
        <p:txBody>
          <a:bodyPr rtlCol="0" anchor="ctr"/>
          <a:lstStyle/>
          <a:p>
            <a:pPr algn="r"/>
            <a:r>
              <a:rPr lang="en-US" altLang="ja-JP" sz="2000" dirty="0" smtClean="0">
                <a:solidFill>
                  <a:schemeClr val="tx1"/>
                </a:solidFill>
              </a:rPr>
              <a:t>Accumulation in PSB medium </a:t>
            </a:r>
          </a:p>
          <a:p>
            <a:pPr algn="r"/>
            <a:r>
              <a:rPr lang="en-US" altLang="ja-JP" sz="2000" dirty="0" smtClean="0">
                <a:solidFill>
                  <a:schemeClr val="tx1"/>
                </a:solidFill>
              </a:rPr>
              <a:t>with</a:t>
            </a:r>
            <a:r>
              <a:rPr lang="ja-JP" altLang="en-US" sz="2000" dirty="0" smtClean="0">
                <a:solidFill>
                  <a:schemeClr val="tx1"/>
                </a:solidFill>
              </a:rPr>
              <a:t>１</a:t>
            </a:r>
            <a:r>
              <a:rPr lang="en-US" altLang="ja-JP" sz="2000" dirty="0" err="1" smtClean="0">
                <a:solidFill>
                  <a:schemeClr val="tx1"/>
                </a:solidFill>
              </a:rPr>
              <a:t>mM</a:t>
            </a:r>
            <a:r>
              <a:rPr lang="en-US" altLang="ja-JP" sz="2000" dirty="0" smtClean="0">
                <a:solidFill>
                  <a:schemeClr val="tx1"/>
                </a:solidFill>
              </a:rPr>
              <a:t> metals</a:t>
            </a:r>
            <a:r>
              <a:rPr lang="ja-JP" altLang="en-US" sz="2000" dirty="0" smtClean="0">
                <a:solidFill>
                  <a:schemeClr val="tx1"/>
                </a:solidFill>
              </a:rPr>
              <a:t>（</a:t>
            </a:r>
            <a:r>
              <a:rPr lang="en-US" altLang="ja-JP" sz="2000" dirty="0" smtClean="0">
                <a:solidFill>
                  <a:schemeClr val="tx1"/>
                </a:solidFill>
              </a:rPr>
              <a:t>10 sp.</a:t>
            </a:r>
            <a:r>
              <a:rPr lang="ja-JP" altLang="en-US" sz="2000" dirty="0" smtClean="0">
                <a:solidFill>
                  <a:schemeClr val="tx1"/>
                </a:solidFill>
              </a:rPr>
              <a:t>）</a:t>
            </a:r>
            <a:endParaRPr lang="en-US" altLang="ja-JP" sz="2000" dirty="0" smtClean="0">
              <a:solidFill>
                <a:schemeClr val="tx1"/>
              </a:solidFill>
            </a:endParaRPr>
          </a:p>
        </p:txBody>
      </p:sp>
      <p:sp>
        <p:nvSpPr>
          <p:cNvPr id="12" name="下矢印 11"/>
          <p:cNvSpPr/>
          <p:nvPr/>
        </p:nvSpPr>
        <p:spPr>
          <a:xfrm>
            <a:off x="4619735" y="4871551"/>
            <a:ext cx="432047" cy="280220"/>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4" name="下矢印 13"/>
          <p:cNvSpPr/>
          <p:nvPr/>
        </p:nvSpPr>
        <p:spPr>
          <a:xfrm>
            <a:off x="4619735" y="3645024"/>
            <a:ext cx="432047" cy="288031"/>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5" name="下矢印 14"/>
          <p:cNvSpPr/>
          <p:nvPr/>
        </p:nvSpPr>
        <p:spPr>
          <a:xfrm>
            <a:off x="1739414" y="2310197"/>
            <a:ext cx="432047" cy="470731"/>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pic>
        <p:nvPicPr>
          <p:cNvPr id="1027" name="Picture 3" descr="C:\Users\松尾　忠明\Desktop\卒業論文　2013　松尾ver\IMG_0155.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8896" r="5439" b="17107"/>
          <a:stretch/>
        </p:blipFill>
        <p:spPr bwMode="auto">
          <a:xfrm>
            <a:off x="210184" y="1454309"/>
            <a:ext cx="1875447" cy="803206"/>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C:\Users\松尾　忠明\Desktop\卒業論文　2013　松尾ver\各種培養.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82" t="13001" r="6439"/>
          <a:stretch/>
        </p:blipFill>
        <p:spPr bwMode="auto">
          <a:xfrm>
            <a:off x="48173" y="2780928"/>
            <a:ext cx="1228404" cy="879246"/>
          </a:xfrm>
          <a:prstGeom prst="rect">
            <a:avLst/>
          </a:prstGeom>
          <a:noFill/>
          <a:extLst>
            <a:ext uri="{909E8E84-426E-40dd-AFC4-6F175D3DCCD1}">
              <a14:hiddenFill xmlns:a14="http://schemas.microsoft.com/office/drawing/2010/main" xmlns="">
                <a:solidFill>
                  <a:srgbClr val="FFFFFF"/>
                </a:solidFill>
              </a14:hiddenFill>
            </a:ext>
          </a:extLst>
        </p:spPr>
      </p:pic>
      <p:pic>
        <p:nvPicPr>
          <p:cNvPr id="1025" name="Picture 1" descr="C:\Users\松尾　忠明\Desktop\卒業論文　2013　松尾ver\金属集積.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89" t="32065" r="1531"/>
          <a:stretch/>
        </p:blipFill>
        <p:spPr bwMode="auto">
          <a:xfrm>
            <a:off x="3437467" y="5317420"/>
            <a:ext cx="2044876" cy="1066562"/>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2" descr="C:\Users\松尾　忠明\Desktop\卒業論文　2013　松尾ver\金属集積後培養.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678" t="29176" b="6365"/>
          <a:stretch/>
        </p:blipFill>
        <p:spPr bwMode="auto">
          <a:xfrm>
            <a:off x="3406909" y="3963433"/>
            <a:ext cx="1741487" cy="861482"/>
          </a:xfrm>
          <a:prstGeom prst="rect">
            <a:avLst/>
          </a:prstGeom>
          <a:noFill/>
          <a:extLst>
            <a:ext uri="{909E8E84-426E-40dd-AFC4-6F175D3DCCD1}">
              <a14:hiddenFill xmlns:a14="http://schemas.microsoft.com/office/drawing/2010/main" xmlns="">
                <a:solidFill>
                  <a:srgbClr val="FFFFFF"/>
                </a:solidFill>
              </a14:hiddenFill>
            </a:ext>
          </a:extLst>
        </p:spPr>
      </p:pic>
      <p:pic>
        <p:nvPicPr>
          <p:cNvPr id="20" name="Picture 3" descr="C:\Users\松尾　忠明\Desktop\卒業論文　2013　松尾ver\継代・集積培養.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0740" t="2382" r="20221"/>
          <a:stretch/>
        </p:blipFill>
        <p:spPr bwMode="auto">
          <a:xfrm>
            <a:off x="412897" y="5381025"/>
            <a:ext cx="780258" cy="1160027"/>
          </a:xfrm>
          <a:prstGeom prst="rect">
            <a:avLst/>
          </a:prstGeom>
          <a:noFill/>
          <a:extLst>
            <a:ext uri="{909E8E84-426E-40dd-AFC4-6F175D3DCCD1}">
              <a14:hiddenFill xmlns:a14="http://schemas.microsoft.com/office/drawing/2010/main" xmlns="">
                <a:solidFill>
                  <a:srgbClr val="FFFFFF"/>
                </a:solidFill>
              </a14:hiddenFill>
            </a:ext>
          </a:extLst>
        </p:spPr>
      </p:pic>
      <p:pic>
        <p:nvPicPr>
          <p:cNvPr id="21" name="Picture 4" descr="C:\Users\松尾　忠明\Desktop\卒業論文　2013　松尾ver\金属10種類画像.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37002"/>
          <a:stretch/>
        </p:blipFill>
        <p:spPr bwMode="auto">
          <a:xfrm>
            <a:off x="5715000" y="988006"/>
            <a:ext cx="3114768" cy="1465557"/>
          </a:xfrm>
          <a:prstGeom prst="rect">
            <a:avLst/>
          </a:prstGeom>
          <a:noFill/>
          <a:extLst>
            <a:ext uri="{909E8E84-426E-40dd-AFC4-6F175D3DCCD1}">
              <a14:hiddenFill xmlns:a14="http://schemas.microsoft.com/office/drawing/2010/main" xmlns="">
                <a:solidFill>
                  <a:srgbClr val="FFFFFF"/>
                </a:solidFill>
              </a14:hiddenFill>
            </a:ext>
          </a:extLst>
        </p:spPr>
      </p:pic>
      <p:sp>
        <p:nvSpPr>
          <p:cNvPr id="22" name="テキスト ボックス 21"/>
          <p:cNvSpPr txBox="1"/>
          <p:nvPr/>
        </p:nvSpPr>
        <p:spPr>
          <a:xfrm>
            <a:off x="5244976" y="2492896"/>
            <a:ext cx="3899024" cy="369332"/>
          </a:xfrm>
          <a:prstGeom prst="rect">
            <a:avLst/>
          </a:prstGeom>
          <a:noFill/>
        </p:spPr>
        <p:txBody>
          <a:bodyPr wrap="square" rtlCol="0">
            <a:spAutoFit/>
          </a:bodyPr>
          <a:lstStyle/>
          <a:p>
            <a:r>
              <a:rPr lang="ja-JP" altLang="en-US" sz="1800" dirty="0" smtClean="0"/>
              <a:t>（</a:t>
            </a:r>
            <a:r>
              <a:rPr lang="en-US" altLang="ja-JP" sz="1800" dirty="0" err="1" smtClean="0"/>
              <a:t>Mn,Cd,Co,Se,Te,Ni,Pb,Mo,Cu,Zn</a:t>
            </a:r>
            <a:r>
              <a:rPr lang="ja-JP" altLang="en-US" sz="1800" dirty="0" smtClean="0"/>
              <a:t>）</a:t>
            </a:r>
            <a:endParaRPr kumimoji="1" lang="ja-JP" altLang="en-US" sz="1800" dirty="0"/>
          </a:p>
        </p:txBody>
      </p:sp>
      <p:sp>
        <p:nvSpPr>
          <p:cNvPr id="3" name="ストライプ矢印 2"/>
          <p:cNvSpPr/>
          <p:nvPr/>
        </p:nvSpPr>
        <p:spPr>
          <a:xfrm rot="5400000">
            <a:off x="594294" y="4289727"/>
            <a:ext cx="1682353" cy="484632"/>
          </a:xfrm>
          <a:prstGeom prst="stripedRightArrow">
            <a:avLst>
              <a:gd name="adj1" fmla="val 44452"/>
              <a:gd name="adj2" fmla="val 44450"/>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kumimoji="1" lang="ja-JP" altLang="en-US"/>
          </a:p>
        </p:txBody>
      </p:sp>
      <p:sp>
        <p:nvSpPr>
          <p:cNvPr id="13" name="タイトル 12"/>
          <p:cNvSpPr>
            <a:spLocks noGrp="1"/>
          </p:cNvSpPr>
          <p:nvPr>
            <p:ph type="title"/>
          </p:nvPr>
        </p:nvSpPr>
        <p:spPr>
          <a:xfrm>
            <a:off x="210184" y="144066"/>
            <a:ext cx="7924800" cy="723900"/>
          </a:xfrm>
        </p:spPr>
        <p:txBody>
          <a:bodyPr/>
          <a:lstStyle/>
          <a:p>
            <a:r>
              <a:rPr lang="en-US" altLang="ja-JP" sz="3200" dirty="0" smtClean="0"/>
              <a:t>Screening of photosynthetic </a:t>
            </a:r>
            <a:r>
              <a:rPr lang="en-US" altLang="ja-JP" sz="3200" smtClean="0"/>
              <a:t>bacteria (PSB) capable </a:t>
            </a:r>
            <a:r>
              <a:rPr lang="en-US" altLang="ja-JP" sz="3200" dirty="0" smtClean="0"/>
              <a:t>to recover various metal ions</a:t>
            </a:r>
            <a:endParaRPr kumimoji="1" lang="ja-JP" altLang="en-US" sz="3200" dirty="0"/>
          </a:p>
        </p:txBody>
      </p:sp>
      <p:sp>
        <p:nvSpPr>
          <p:cNvPr id="4" name="日付プレースホルダー 3"/>
          <p:cNvSpPr>
            <a:spLocks noGrp="1"/>
          </p:cNvSpPr>
          <p:nvPr>
            <p:ph type="dt" sz="half" idx="10"/>
          </p:nvPr>
        </p:nvSpPr>
        <p:spPr/>
        <p:txBody>
          <a:bodyPr/>
          <a:lstStyle/>
          <a:p>
            <a:r>
              <a:rPr lang="en-US" altLang="ja-JP" smtClean="0"/>
              <a:t>2016/10/20-21</a:t>
            </a:r>
            <a:endParaRPr lang="en-US" altLang="ja-JP" dirty="0"/>
          </a:p>
        </p:txBody>
      </p:sp>
      <p:sp>
        <p:nvSpPr>
          <p:cNvPr id="10" name="フッター プレースホルダー 9"/>
          <p:cNvSpPr>
            <a:spLocks noGrp="1"/>
          </p:cNvSpPr>
          <p:nvPr>
            <p:ph type="ftr" sz="quarter" idx="11"/>
          </p:nvPr>
        </p:nvSpPr>
        <p:spPr/>
        <p:txBody>
          <a:bodyPr/>
          <a:lstStyle/>
          <a:p>
            <a:r>
              <a:rPr lang="en-US" altLang="ja-JP" smtClean="0"/>
              <a:t>Bioprocess 2016</a:t>
            </a:r>
            <a:endParaRPr lang="en-US" altLang="ja-JP" dirty="0"/>
          </a:p>
        </p:txBody>
      </p:sp>
      <p:sp>
        <p:nvSpPr>
          <p:cNvPr id="11" name="スライド番号プレースホルダー 10"/>
          <p:cNvSpPr>
            <a:spLocks noGrp="1"/>
          </p:cNvSpPr>
          <p:nvPr>
            <p:ph type="sldNum" sz="quarter" idx="12"/>
          </p:nvPr>
        </p:nvSpPr>
        <p:spPr/>
        <p:txBody>
          <a:bodyPr/>
          <a:lstStyle/>
          <a:p>
            <a:fld id="{734A77B3-0EBE-8F4E-BCBB-7918048F49CC}" type="slidenum">
              <a:rPr lang="en-US" altLang="ja-JP" smtClean="0"/>
              <a:pPr/>
              <a:t>26</a:t>
            </a:fld>
            <a:endParaRPr lang="en-US" altLang="ja-JP"/>
          </a:p>
        </p:txBody>
      </p:sp>
    </p:spTree>
    <p:extLst>
      <p:ext uri="{BB962C8B-B14F-4D97-AF65-F5344CB8AC3E}">
        <p14:creationId xmlns:p14="http://schemas.microsoft.com/office/powerpoint/2010/main" val="5436898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p:cNvSpPr txBox="1"/>
          <p:nvPr/>
        </p:nvSpPr>
        <p:spPr>
          <a:xfrm>
            <a:off x="395536" y="260648"/>
            <a:ext cx="7295587" cy="584775"/>
          </a:xfrm>
          <a:prstGeom prst="rect">
            <a:avLst/>
          </a:prstGeom>
          <a:noFill/>
        </p:spPr>
        <p:txBody>
          <a:bodyPr wrap="none" rtlCol="0">
            <a:spAutoFit/>
          </a:bodyPr>
          <a:lstStyle/>
          <a:p>
            <a:pPr algn="l"/>
            <a:r>
              <a:rPr lang="en-US" altLang="ja-JP" sz="3200" b="1" dirty="0" smtClean="0">
                <a:latin typeface="Helvetica Neue Condensed Black" charset="0"/>
                <a:ea typeface="Helvetica Neue Condensed Black" charset="0"/>
                <a:cs typeface="Helvetica Neue Condensed Black" charset="0"/>
              </a:rPr>
              <a:t>Metal removal by Photosynthetic Bacteria</a:t>
            </a:r>
            <a:endParaRPr kumimoji="1" lang="ja-JP" altLang="en-US" sz="3200" b="1" dirty="0">
              <a:latin typeface="Helvetica Neue Condensed Black" charset="0"/>
              <a:ea typeface="Helvetica Neue Condensed Black" charset="0"/>
              <a:cs typeface="Helvetica Neue Condensed Black" charset="0"/>
            </a:endParaRPr>
          </a:p>
        </p:txBody>
      </p:sp>
      <p:graphicFrame>
        <p:nvGraphicFramePr>
          <p:cNvPr id="15" name="表 14"/>
          <p:cNvGraphicFramePr>
            <a:graphicFrameLocks noGrp="1"/>
          </p:cNvGraphicFramePr>
          <p:nvPr>
            <p:extLst>
              <p:ext uri="{D42A27DB-BD31-4B8C-83A1-F6EECF244321}">
                <p14:modId xmlns:p14="http://schemas.microsoft.com/office/powerpoint/2010/main" val="1006637735"/>
              </p:ext>
            </p:extLst>
          </p:nvPr>
        </p:nvGraphicFramePr>
        <p:xfrm>
          <a:off x="323528" y="1340768"/>
          <a:ext cx="8568951" cy="3088352"/>
        </p:xfrm>
        <a:graphic>
          <a:graphicData uri="http://schemas.openxmlformats.org/drawingml/2006/table">
            <a:tbl>
              <a:tblPr firstRow="1" bandRow="1">
                <a:tableStyleId>{2D5ABB26-0587-4C30-8999-92F81FD0307C}</a:tableStyleId>
              </a:tblPr>
              <a:tblGrid>
                <a:gridCol w="630338"/>
                <a:gridCol w="1449917"/>
                <a:gridCol w="1817690"/>
                <a:gridCol w="1907876"/>
                <a:gridCol w="1381565"/>
                <a:gridCol w="1381565"/>
              </a:tblGrid>
              <a:tr h="612068">
                <a:tc>
                  <a:txBody>
                    <a:bodyPr/>
                    <a:lstStyle/>
                    <a:p>
                      <a:pPr algn="ctr"/>
                      <a:endParaRPr kumimoji="1" lang="ja-JP" altLang="en-US" sz="2400" b="1" dirty="0"/>
                    </a:p>
                  </a:txBody>
                  <a:tcPr>
                    <a:lnL>
                      <a:noFill/>
                    </a:lnL>
                    <a:lnR>
                      <a:noFill/>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b="1" dirty="0" smtClean="0"/>
                        <a:t>Initial conc.</a:t>
                      </a:r>
                    </a:p>
                    <a:p>
                      <a:pPr algn="ctr"/>
                      <a:r>
                        <a:rPr kumimoji="1" lang="en-US" altLang="ja-JP" sz="1800" b="1" dirty="0" smtClean="0"/>
                        <a:t>(ppm)</a:t>
                      </a:r>
                      <a:endParaRPr kumimoji="1" lang="ja-JP" altLang="en-US" sz="1800" b="1" dirty="0"/>
                    </a:p>
                  </a:txBody>
                  <a:tcPr>
                    <a:lnL>
                      <a:noFill/>
                    </a:lnL>
                    <a:lnR>
                      <a:noFill/>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b="1" dirty="0" smtClean="0"/>
                        <a:t>Spent medium</a:t>
                      </a:r>
                    </a:p>
                    <a:p>
                      <a:pPr algn="ctr"/>
                      <a:r>
                        <a:rPr kumimoji="1" lang="en-US" altLang="ja-JP" sz="1800" b="1" dirty="0" smtClean="0"/>
                        <a:t>(ppm)</a:t>
                      </a:r>
                      <a:endParaRPr kumimoji="1" lang="ja-JP" altLang="en-US" sz="1800" b="1" dirty="0"/>
                    </a:p>
                  </a:txBody>
                  <a:tcPr>
                    <a:lnL>
                      <a:noFill/>
                    </a:lnL>
                    <a:lnR>
                      <a:noFill/>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b="1" dirty="0" smtClean="0"/>
                        <a:t>Harvested cells</a:t>
                      </a:r>
                    </a:p>
                    <a:p>
                      <a:pPr algn="ctr"/>
                      <a:r>
                        <a:rPr kumimoji="1" lang="en-US" altLang="ja-JP" sz="1800" b="1" dirty="0" smtClean="0"/>
                        <a:t>(ppm)</a:t>
                      </a:r>
                      <a:endParaRPr kumimoji="1" lang="ja-JP" altLang="en-US" sz="1800" b="1" dirty="0"/>
                    </a:p>
                  </a:txBody>
                  <a:tcPr>
                    <a:lnL>
                      <a:noFill/>
                    </a:lnL>
                    <a:lnR>
                      <a:noFill/>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b="1" dirty="0" smtClean="0"/>
                        <a:t>Recovery*</a:t>
                      </a:r>
                    </a:p>
                    <a:p>
                      <a:pPr algn="ctr"/>
                      <a:r>
                        <a:rPr kumimoji="1" lang="en-US" altLang="ja-JP" sz="1800" b="1" dirty="0" smtClean="0"/>
                        <a:t>(%)</a:t>
                      </a:r>
                      <a:endParaRPr kumimoji="1" lang="ja-JP" altLang="en-US" sz="1800" b="1" dirty="0" smtClean="0"/>
                    </a:p>
                  </a:txBody>
                  <a:tcPr anchor="ctr">
                    <a:lnL>
                      <a:noFill/>
                    </a:lnL>
                    <a:lnR>
                      <a:noFill/>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b="1" dirty="0" smtClean="0"/>
                        <a:t>In kelp**</a:t>
                      </a:r>
                    </a:p>
                    <a:p>
                      <a:pPr algn="ctr"/>
                      <a:r>
                        <a:rPr kumimoji="1" lang="en-US" altLang="ja-JP" sz="1800" b="1" dirty="0" smtClean="0"/>
                        <a:t>(ppm)</a:t>
                      </a:r>
                      <a:endParaRPr kumimoji="1" lang="ja-JP" altLang="en-US" sz="1800" b="1" dirty="0" smtClean="0"/>
                    </a:p>
                  </a:txBody>
                  <a:tcPr anchor="ctr">
                    <a:lnL>
                      <a:noFill/>
                    </a:lnL>
                    <a:lnR>
                      <a:noFill/>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612068">
                <a:tc>
                  <a:txBody>
                    <a:bodyPr/>
                    <a:lstStyle/>
                    <a:p>
                      <a:pPr algn="ctr"/>
                      <a:r>
                        <a:rPr kumimoji="1" lang="en-US" altLang="ja-JP" sz="2400" b="1" baseline="0" dirty="0" smtClean="0">
                          <a:solidFill>
                            <a:srgbClr val="FF0000"/>
                          </a:solidFill>
                        </a:rPr>
                        <a:t>Co</a:t>
                      </a:r>
                      <a:endParaRPr kumimoji="1" lang="en-US" altLang="ja-JP" sz="2400" b="1" baseline="30000" dirty="0" smtClean="0">
                        <a:solidFill>
                          <a:srgbClr val="FF0000"/>
                        </a:solidFill>
                      </a:endParaRPr>
                    </a:p>
                  </a:txBody>
                  <a:tcPr anchor="ctr">
                    <a:lnL>
                      <a:noFill/>
                    </a:lnL>
                    <a:lnR>
                      <a:noFill/>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en-US" altLang="ja-JP" sz="2400" b="1" i="0" u="none" strike="noStrike" dirty="0" smtClean="0">
                          <a:solidFill>
                            <a:srgbClr val="FF0000"/>
                          </a:solidFill>
                          <a:effectLst/>
                          <a:latin typeface="+mj-ea"/>
                          <a:ea typeface="+mj-ea"/>
                        </a:rPr>
                        <a:t>0.4</a:t>
                      </a:r>
                      <a:endParaRPr lang="en-US" altLang="ja-JP" sz="2400" b="1" i="0" u="none" strike="noStrike" dirty="0">
                        <a:solidFill>
                          <a:srgbClr val="FF0000"/>
                        </a:solidFill>
                        <a:effectLst/>
                        <a:latin typeface="+mj-ea"/>
                        <a:ea typeface="+mj-ea"/>
                      </a:endParaRP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en-US" altLang="ja-JP" sz="2400" b="1" i="0" u="none" strike="noStrike" dirty="0">
                          <a:solidFill>
                            <a:srgbClr val="FF0000"/>
                          </a:solidFill>
                          <a:effectLst/>
                          <a:latin typeface="+mj-ea"/>
                          <a:ea typeface="+mj-ea"/>
                        </a:rPr>
                        <a:t>0.217</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en-US" altLang="ja-JP" sz="2400" b="1" i="0" u="none" strike="noStrike" dirty="0">
                          <a:solidFill>
                            <a:srgbClr val="FF0000"/>
                          </a:solidFill>
                          <a:effectLst/>
                          <a:latin typeface="+mj-ea"/>
                          <a:ea typeface="+mj-ea"/>
                        </a:rPr>
                        <a:t>0.127</a:t>
                      </a: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en-US" altLang="ja-JP" sz="2400" b="1" i="0" u="none" strike="noStrike" dirty="0" smtClean="0">
                          <a:solidFill>
                            <a:srgbClr val="FF0000"/>
                          </a:solidFill>
                          <a:effectLst/>
                          <a:latin typeface="+mj-ea"/>
                          <a:ea typeface="+mj-ea"/>
                        </a:rPr>
                        <a:t>32.1</a:t>
                      </a:r>
                      <a:endParaRPr lang="en-US" altLang="ja-JP" sz="2400" b="1" i="0" u="none" strike="noStrike" dirty="0">
                        <a:solidFill>
                          <a:srgbClr val="FF0000"/>
                        </a:solidFill>
                        <a:effectLst/>
                        <a:latin typeface="+mj-ea"/>
                        <a:ea typeface="+mj-ea"/>
                      </a:endParaRP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en-US" altLang="ja-JP" sz="2000" b="1" i="0" u="none" strike="noStrike" dirty="0" smtClean="0">
                          <a:solidFill>
                            <a:srgbClr val="FF0000"/>
                          </a:solidFill>
                          <a:latin typeface="Calibri"/>
                          <a:cs typeface="Calibri"/>
                        </a:rPr>
                        <a:t>0.21</a:t>
                      </a:r>
                      <a:endParaRPr lang="en-US" altLang="ja-JP" sz="2000" b="1" i="0" u="none" strike="noStrike" dirty="0">
                        <a:solidFill>
                          <a:srgbClr val="FF0000"/>
                        </a:solidFill>
                        <a:latin typeface="Calibri"/>
                        <a:cs typeface="Calibri"/>
                      </a:endParaRPr>
                    </a:p>
                  </a:txBody>
                  <a:tcPr marL="12700" marR="12700" marT="12700" marB="0" anchor="ctr">
                    <a:lnL>
                      <a:noFill/>
                    </a:lnL>
                    <a:lnR>
                      <a:noFill/>
                    </a:lnR>
                    <a:lnT w="635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solidFill>
                      <a:schemeClr val="bg1">
                        <a:lumMod val="85000"/>
                      </a:schemeClr>
                    </a:solidFill>
                  </a:tcPr>
                </a:tc>
              </a:tr>
              <a:tr h="61206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2400" b="1" baseline="0" dirty="0" smtClean="0">
                          <a:solidFill>
                            <a:srgbClr val="0000FF"/>
                          </a:solidFill>
                        </a:rPr>
                        <a:t>Cd</a:t>
                      </a:r>
                      <a:endParaRPr kumimoji="1" lang="en-US" altLang="ja-JP" sz="2400" b="1" baseline="30000" dirty="0" smtClean="0">
                        <a:solidFill>
                          <a:srgbClr val="0000FF"/>
                        </a:solidFill>
                      </a:endParaRPr>
                    </a:p>
                  </a:txBody>
                  <a:tcPr anchor="ctr">
                    <a:lnL>
                      <a:noFill/>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n-US" altLang="ja-JP" sz="2400" b="0" i="0" u="none" strike="noStrike" dirty="0" smtClean="0">
                          <a:solidFill>
                            <a:srgbClr val="0000FF"/>
                          </a:solidFill>
                          <a:effectLst/>
                          <a:latin typeface="+mj-ea"/>
                          <a:ea typeface="+mj-ea"/>
                        </a:rPr>
                        <a:t>1.1</a:t>
                      </a:r>
                    </a:p>
                  </a:txBody>
                  <a:tcPr marL="12700" marR="12700" marT="12700"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en-US" altLang="ja-JP" sz="2400" b="1" i="0" u="none" strike="noStrike" dirty="0">
                          <a:solidFill>
                            <a:srgbClr val="0000FF"/>
                          </a:solidFill>
                          <a:effectLst/>
                          <a:latin typeface="+mj-ea"/>
                          <a:ea typeface="+mj-ea"/>
                        </a:rPr>
                        <a:t>3.22x10</a:t>
                      </a:r>
                      <a:r>
                        <a:rPr lang="en-US" altLang="ja-JP" sz="2400" b="1" i="0" u="none" strike="noStrike" baseline="30000" dirty="0">
                          <a:solidFill>
                            <a:srgbClr val="0000FF"/>
                          </a:solidFill>
                          <a:effectLst/>
                          <a:latin typeface="+mj-ea"/>
                          <a:ea typeface="+mj-ea"/>
                        </a:rPr>
                        <a:t>-2</a:t>
                      </a:r>
                    </a:p>
                  </a:txBody>
                  <a:tcPr marL="12700" marR="12700" marT="12700"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en-US" altLang="ja-JP" sz="2400" b="1" i="0" u="none" strike="noStrike" dirty="0" smtClean="0">
                          <a:solidFill>
                            <a:srgbClr val="0000FF"/>
                          </a:solidFill>
                          <a:effectLst/>
                          <a:latin typeface="+mj-ea"/>
                          <a:ea typeface="+mj-ea"/>
                        </a:rPr>
                        <a:t>1.00</a:t>
                      </a:r>
                    </a:p>
                  </a:txBody>
                  <a:tcPr marL="12700" marR="12700" marT="12700"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r>
                        <a:rPr lang="en-US" altLang="ja-JP" sz="2400" b="1" i="0" u="none" strike="noStrike" dirty="0" smtClean="0">
                          <a:solidFill>
                            <a:srgbClr val="0000FF"/>
                          </a:solidFill>
                          <a:effectLst/>
                          <a:latin typeface="+mj-ea"/>
                          <a:ea typeface="+mj-ea"/>
                        </a:rPr>
                        <a:t>91.5</a:t>
                      </a:r>
                      <a:endParaRPr lang="en-US" altLang="ja-JP" sz="2400" b="1" i="0" u="none" strike="noStrike" dirty="0">
                        <a:solidFill>
                          <a:srgbClr val="0000FF"/>
                        </a:solidFill>
                        <a:effectLst/>
                        <a:latin typeface="+mj-ea"/>
                        <a:ea typeface="+mj-ea"/>
                      </a:endParaRPr>
                    </a:p>
                  </a:txBody>
                  <a:tcPr marL="12700" marR="12700" marT="12700" marB="0" anchor="ctr">
                    <a:lnL>
                      <a:noFill/>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n-US" altLang="ja-JP" sz="2000" b="1" i="0" u="none" strike="noStrike" dirty="0" smtClean="0">
                          <a:solidFill>
                            <a:srgbClr val="0000FF"/>
                          </a:solidFill>
                          <a:latin typeface="+mn-lt"/>
                          <a:cs typeface="Calibri"/>
                        </a:rPr>
                        <a:t>0.00049</a:t>
                      </a:r>
                      <a:endParaRPr lang="en-US" altLang="ja-JP" sz="2000" b="1" i="0" u="none" strike="noStrike" baseline="30000" dirty="0" smtClean="0">
                        <a:solidFill>
                          <a:srgbClr val="0000FF"/>
                        </a:solidFill>
                        <a:latin typeface="Calibri"/>
                        <a:cs typeface="Calibri"/>
                      </a:endParaRPr>
                    </a:p>
                  </a:txBody>
                  <a:tcPr marL="12700" marR="12700" marT="12700" marB="0" anchor="ctr">
                    <a:lnL>
                      <a:noFill/>
                    </a:lnL>
                    <a:lnR>
                      <a:noFill/>
                    </a:lnR>
                    <a:lnT>
                      <a:noFill/>
                    </a:lnT>
                    <a:lnB>
                      <a:noFill/>
                    </a:lnB>
                    <a:lnTlToBr w="12700" cmpd="sng">
                      <a:noFill/>
                      <a:prstDash val="solid"/>
                    </a:lnTlToBr>
                    <a:lnBlToTr w="12700" cmpd="sng">
                      <a:noFill/>
                      <a:prstDash val="solid"/>
                    </a:lnBlToTr>
                    <a:solidFill>
                      <a:schemeClr val="bg1">
                        <a:lumMod val="85000"/>
                      </a:schemeClr>
                    </a:solidFill>
                  </a:tcPr>
                </a:tc>
              </a:tr>
              <a:tr h="61206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2400" b="1" baseline="0" dirty="0" smtClean="0">
                          <a:solidFill>
                            <a:srgbClr val="0000FF"/>
                          </a:solidFill>
                        </a:rPr>
                        <a:t>Cu</a:t>
                      </a:r>
                      <a:endParaRPr kumimoji="1" lang="en-US" altLang="ja-JP" sz="2400" b="1" baseline="30000" dirty="0" smtClean="0">
                        <a:solidFill>
                          <a:srgbClr val="0000FF"/>
                        </a:solidFill>
                      </a:endParaRPr>
                    </a:p>
                  </a:txBody>
                  <a:tcPr anchor="ctr">
                    <a:lnT>
                      <a:noFill/>
                    </a:lnT>
                    <a:lnB w="19050" cap="flat" cmpd="sng" algn="ctr">
                      <a:noFill/>
                      <a:prstDash val="solid"/>
                      <a:round/>
                      <a:headEnd type="none" w="med" len="med"/>
                      <a:tailEnd type="none" w="med" len="med"/>
                    </a:lnB>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n-US" altLang="ja-JP" sz="2400" b="0" i="0" u="none" strike="noStrike" dirty="0" smtClean="0">
                          <a:solidFill>
                            <a:srgbClr val="0000FF"/>
                          </a:solidFill>
                          <a:effectLst/>
                          <a:latin typeface="+mj-ea"/>
                          <a:ea typeface="+mj-ea"/>
                        </a:rPr>
                        <a:t>0.77</a:t>
                      </a:r>
                    </a:p>
                  </a:txBody>
                  <a:tcPr marL="12700" marR="12700" marT="12700" marB="0" anchor="ctr">
                    <a:lnT>
                      <a:noFill/>
                    </a:lnT>
                    <a:lnB w="19050" cap="flat" cmpd="sng" algn="ctr">
                      <a:noFill/>
                      <a:prstDash val="solid"/>
                      <a:round/>
                      <a:headEnd type="none" w="med" len="med"/>
                      <a:tailEnd type="none" w="med" len="med"/>
                    </a:lnB>
                  </a:tcPr>
                </a:tc>
                <a:tc>
                  <a:txBody>
                    <a:bodyPr/>
                    <a:lstStyle/>
                    <a:p>
                      <a:pPr algn="ctr" fontAlgn="b"/>
                      <a:r>
                        <a:rPr lang="en-US" altLang="ja-JP" sz="2400" b="1" i="0" u="none" strike="noStrike" dirty="0">
                          <a:solidFill>
                            <a:srgbClr val="0000FF"/>
                          </a:solidFill>
                          <a:effectLst/>
                          <a:latin typeface="+mj-ea"/>
                          <a:ea typeface="+mj-ea"/>
                        </a:rPr>
                        <a:t>0.111</a:t>
                      </a:r>
                    </a:p>
                  </a:txBody>
                  <a:tcPr marL="12700" marR="12700" marT="12700" marB="0" anchor="ctr">
                    <a:lnT>
                      <a:noFill/>
                    </a:lnT>
                    <a:lnB w="19050" cap="flat" cmpd="sng" algn="ctr">
                      <a:noFill/>
                      <a:prstDash val="solid"/>
                      <a:round/>
                      <a:headEnd type="none" w="med" len="med"/>
                      <a:tailEnd type="none" w="med" len="med"/>
                    </a:lnB>
                  </a:tcPr>
                </a:tc>
                <a:tc>
                  <a:txBody>
                    <a:bodyPr/>
                    <a:lstStyle/>
                    <a:p>
                      <a:pPr algn="ctr" fontAlgn="b"/>
                      <a:r>
                        <a:rPr lang="en-US" altLang="ja-JP" sz="2400" b="1" i="0" u="none" strike="noStrike" dirty="0">
                          <a:solidFill>
                            <a:srgbClr val="0000FF"/>
                          </a:solidFill>
                          <a:effectLst/>
                          <a:latin typeface="+mj-ea"/>
                          <a:ea typeface="+mj-ea"/>
                        </a:rPr>
                        <a:t>0.615</a:t>
                      </a:r>
                    </a:p>
                  </a:txBody>
                  <a:tcPr marL="12700" marR="12700" marT="12700" marB="0" anchor="ctr">
                    <a:lnT>
                      <a:noFill/>
                    </a:lnT>
                    <a:lnB w="19050" cap="flat" cmpd="sng" algn="ctr">
                      <a:noFill/>
                      <a:prstDash val="solid"/>
                      <a:round/>
                      <a:headEnd type="none" w="med" len="med"/>
                      <a:tailEnd type="none" w="med" len="med"/>
                    </a:lnB>
                  </a:tcPr>
                </a:tc>
                <a:tc>
                  <a:txBody>
                    <a:bodyPr/>
                    <a:lstStyle/>
                    <a:p>
                      <a:pPr algn="ctr" fontAlgn="b"/>
                      <a:r>
                        <a:rPr lang="en-US" altLang="ja-JP" sz="2400" b="1" i="0" u="none" strike="noStrike" dirty="0" smtClean="0">
                          <a:solidFill>
                            <a:srgbClr val="0000FF"/>
                          </a:solidFill>
                          <a:effectLst/>
                          <a:latin typeface="+mj-ea"/>
                          <a:ea typeface="+mj-ea"/>
                        </a:rPr>
                        <a:t>80.1</a:t>
                      </a:r>
                    </a:p>
                  </a:txBody>
                  <a:tcPr marL="12700" marR="12700" marT="12700" marB="0" anchor="ctr">
                    <a:lnT>
                      <a:noFill/>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ja-JP" sz="2000" b="1" i="0" u="none" strike="noStrike" baseline="0" dirty="0" smtClean="0">
                          <a:solidFill>
                            <a:srgbClr val="0000FF"/>
                          </a:solidFill>
                          <a:latin typeface="Calibri"/>
                          <a:cs typeface="Calibri"/>
                        </a:rPr>
                        <a:t>0.25</a:t>
                      </a:r>
                      <a:endParaRPr lang="en-US" altLang="ja-JP" sz="2000" b="1" i="0" u="none" strike="noStrike" baseline="0" dirty="0">
                        <a:solidFill>
                          <a:srgbClr val="0000FF"/>
                        </a:solidFill>
                        <a:latin typeface="Calibri"/>
                        <a:cs typeface="Calibri"/>
                      </a:endParaRPr>
                    </a:p>
                  </a:txBody>
                  <a:tcPr marL="12700" marR="12700" marT="12700" marB="0" anchor="ctr">
                    <a:lnR>
                      <a:noFill/>
                    </a:lnR>
                    <a:lnT>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61206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en-US" altLang="ja-JP" sz="2400" b="1" baseline="0" dirty="0" smtClean="0">
                          <a:solidFill>
                            <a:srgbClr val="008000"/>
                          </a:solidFill>
                        </a:rPr>
                        <a:t>Y</a:t>
                      </a:r>
                    </a:p>
                  </a:txBody>
                  <a:tcPr anchor="ctr">
                    <a:lnT>
                      <a:noFill/>
                    </a:lnT>
                    <a:lnB w="19050" cap="flat" cmpd="sng" algn="ctr">
                      <a:solidFill>
                        <a:srgbClr val="000000"/>
                      </a:solidFill>
                      <a:prstDash val="solid"/>
                      <a:round/>
                      <a:headEnd type="none" w="med" len="med"/>
                      <a:tailEnd type="none" w="med" len="med"/>
                    </a:lnB>
                  </a:tcPr>
                </a:tc>
                <a:tc>
                  <a:txBody>
                    <a:bodyPr/>
                    <a:lstStyle/>
                    <a:p>
                      <a:pPr algn="ctr" fontAlgn="b"/>
                      <a:r>
                        <a:rPr lang="en-US" altLang="ja-JP" sz="2400" b="1" i="0" u="none" strike="noStrike" dirty="0" smtClean="0">
                          <a:solidFill>
                            <a:srgbClr val="008000"/>
                          </a:solidFill>
                          <a:effectLst/>
                          <a:latin typeface="+mj-ea"/>
                          <a:ea typeface="+mj-ea"/>
                        </a:rPr>
                        <a:t>128</a:t>
                      </a:r>
                      <a:endParaRPr lang="en-US" altLang="ja-JP" sz="2400" b="1" i="0" u="none" strike="noStrike" dirty="0">
                        <a:solidFill>
                          <a:srgbClr val="008000"/>
                        </a:solidFill>
                        <a:effectLst/>
                        <a:latin typeface="+mj-ea"/>
                        <a:ea typeface="+mj-ea"/>
                      </a:endParaRPr>
                    </a:p>
                  </a:txBody>
                  <a:tcPr marL="12700" marR="12700" marT="12700" marB="0" anchor="ctr">
                    <a:lnT>
                      <a:noFill/>
                    </a:lnT>
                    <a:lnB w="19050" cap="flat" cmpd="sng" algn="ctr">
                      <a:solidFill>
                        <a:srgbClr val="000000"/>
                      </a:solidFill>
                      <a:prstDash val="solid"/>
                      <a:round/>
                      <a:headEnd type="none" w="med" len="med"/>
                      <a:tailEnd type="none" w="med" len="med"/>
                    </a:lnB>
                  </a:tcPr>
                </a:tc>
                <a:tc>
                  <a:txBody>
                    <a:bodyPr/>
                    <a:lstStyle/>
                    <a:p>
                      <a:pPr algn="ctr" fontAlgn="b"/>
                      <a:r>
                        <a:rPr lang="en-US" altLang="ja-JP" sz="2400" b="1" i="0" u="none" strike="noStrike" dirty="0" smtClean="0">
                          <a:solidFill>
                            <a:srgbClr val="008000"/>
                          </a:solidFill>
                          <a:effectLst/>
                          <a:latin typeface="+mj-ea"/>
                          <a:ea typeface="+mj-ea"/>
                        </a:rPr>
                        <a:t>4.38</a:t>
                      </a:r>
                      <a:endParaRPr lang="en-US" altLang="ja-JP" sz="2400" b="1" i="0" u="none" strike="noStrike" dirty="0">
                        <a:solidFill>
                          <a:srgbClr val="008000"/>
                        </a:solidFill>
                        <a:effectLst/>
                        <a:latin typeface="+mj-ea"/>
                        <a:ea typeface="+mj-ea"/>
                      </a:endParaRPr>
                    </a:p>
                  </a:txBody>
                  <a:tcPr marL="12700" marR="12700" marT="12700" marB="0" anchor="ctr">
                    <a:lnT>
                      <a:noFill/>
                    </a:lnT>
                    <a:lnB w="19050" cap="flat" cmpd="sng" algn="ctr">
                      <a:solidFill>
                        <a:srgbClr val="000000"/>
                      </a:solidFill>
                      <a:prstDash val="solid"/>
                      <a:round/>
                      <a:headEnd type="none" w="med" len="med"/>
                      <a:tailEnd type="none" w="med" len="med"/>
                    </a:lnB>
                  </a:tcPr>
                </a:tc>
                <a:tc>
                  <a:txBody>
                    <a:bodyPr/>
                    <a:lstStyle/>
                    <a:p>
                      <a:pPr algn="ctr" fontAlgn="b"/>
                      <a:r>
                        <a:rPr lang="en-US" altLang="ja-JP" sz="2400" b="1" i="0" u="none" strike="noStrike" dirty="0" smtClean="0">
                          <a:solidFill>
                            <a:srgbClr val="008000"/>
                          </a:solidFill>
                          <a:effectLst/>
                          <a:latin typeface="+mj-ea"/>
                          <a:ea typeface="+mj-ea"/>
                        </a:rPr>
                        <a:t>123.55</a:t>
                      </a:r>
                      <a:endParaRPr lang="en-US" altLang="ja-JP" sz="2400" b="1" i="0" u="none" strike="noStrike" dirty="0">
                        <a:solidFill>
                          <a:srgbClr val="008000"/>
                        </a:solidFill>
                        <a:effectLst/>
                        <a:latin typeface="+mj-ea"/>
                        <a:ea typeface="+mj-ea"/>
                      </a:endParaRPr>
                    </a:p>
                  </a:txBody>
                  <a:tcPr marL="12700" marR="12700" marT="12700" marB="0" anchor="ctr">
                    <a:lnT>
                      <a:noFill/>
                    </a:lnT>
                    <a:lnB w="19050" cap="flat" cmpd="sng" algn="ctr">
                      <a:solidFill>
                        <a:srgbClr val="000000"/>
                      </a:solidFill>
                      <a:prstDash val="solid"/>
                      <a:round/>
                      <a:headEnd type="none" w="med" len="med"/>
                      <a:tailEnd type="none" w="med" len="med"/>
                    </a:lnB>
                  </a:tcPr>
                </a:tc>
                <a:tc>
                  <a:txBody>
                    <a:bodyPr/>
                    <a:lstStyle/>
                    <a:p>
                      <a:pPr algn="ctr" fontAlgn="b"/>
                      <a:r>
                        <a:rPr lang="en-US" altLang="ja-JP" sz="2400" b="1" i="0" u="none" strike="noStrike" dirty="0" smtClean="0">
                          <a:solidFill>
                            <a:srgbClr val="008000"/>
                          </a:solidFill>
                          <a:effectLst/>
                          <a:latin typeface="+mj-ea"/>
                          <a:ea typeface="+mj-ea"/>
                        </a:rPr>
                        <a:t>96.5</a:t>
                      </a:r>
                    </a:p>
                  </a:txBody>
                  <a:tcPr marL="12700" marR="12700" marT="12700" marB="0" anchor="ctr">
                    <a:lnT>
                      <a:noFill/>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en-US" altLang="ja-JP" sz="2000" b="1" i="0" u="none" strike="noStrike" dirty="0" smtClean="0">
                          <a:solidFill>
                            <a:srgbClr val="199541"/>
                          </a:solidFill>
                          <a:latin typeface="Calibri"/>
                          <a:cs typeface="Calibri"/>
                        </a:rPr>
                        <a:t>12.7</a:t>
                      </a:r>
                    </a:p>
                  </a:txBody>
                  <a:tcPr marL="12700" marR="12700" marT="12700" marB="0" anchor="ctr">
                    <a:lnR>
                      <a:noFill/>
                    </a:lnR>
                    <a:lnT>
                      <a:noFill/>
                    </a:lnT>
                    <a:lnB w="190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
        <p:nvSpPr>
          <p:cNvPr id="17" name="テキスト ボックス 16"/>
          <p:cNvSpPr txBox="1"/>
          <p:nvPr/>
        </p:nvSpPr>
        <p:spPr>
          <a:xfrm>
            <a:off x="107504" y="4546351"/>
            <a:ext cx="7272808" cy="738664"/>
          </a:xfrm>
          <a:prstGeom prst="rect">
            <a:avLst/>
          </a:prstGeom>
          <a:noFill/>
        </p:spPr>
        <p:txBody>
          <a:bodyPr wrap="square" rtlCol="0">
            <a:spAutoFit/>
          </a:bodyPr>
          <a:lstStyle/>
          <a:p>
            <a:r>
              <a:rPr kumimoji="1" lang="en-US" altLang="ja-JP" sz="1400" b="1" dirty="0" smtClean="0">
                <a:latin typeface="Helvetica Neue" charset="0"/>
                <a:ea typeface="Helvetica Neue" charset="0"/>
                <a:cs typeface="Helvetica Neue" charset="0"/>
              </a:rPr>
              <a:t>Metal ion was added into medium individually.</a:t>
            </a:r>
          </a:p>
          <a:p>
            <a:r>
              <a:rPr kumimoji="1" lang="en-US" altLang="ja-JP" sz="1400" b="1" dirty="0" smtClean="0">
                <a:latin typeface="Helvetica Neue" charset="0"/>
                <a:ea typeface="Helvetica Neue" charset="0"/>
                <a:cs typeface="Helvetica Neue" charset="0"/>
              </a:rPr>
              <a:t>*Recovery (%) = The amount of ion in harvested cells / Sum of ion amounts X 100.</a:t>
            </a:r>
            <a:endParaRPr lang="en-US" altLang="ja-JP" sz="1400" b="1" dirty="0">
              <a:latin typeface="Helvetica Neue" charset="0"/>
              <a:ea typeface="Helvetica Neue" charset="0"/>
              <a:cs typeface="Helvetica Neue" charset="0"/>
            </a:endParaRPr>
          </a:p>
          <a:p>
            <a:r>
              <a:rPr kumimoji="1" lang="en-US" altLang="ja-JP" sz="1400" b="1" dirty="0" smtClean="0">
                <a:latin typeface="Helvetica Neue" charset="0"/>
                <a:ea typeface="Helvetica Neue" charset="0"/>
                <a:cs typeface="Helvetica Neue" charset="0"/>
              </a:rPr>
              <a:t>** actual measured value</a:t>
            </a:r>
            <a:endParaRPr kumimoji="1" lang="ja-JP" altLang="en-US" sz="1400" b="1" dirty="0">
              <a:latin typeface="Helvetica Neue" charset="0"/>
              <a:ea typeface="Helvetica Neue" charset="0"/>
              <a:cs typeface="Helvetica Neue" charset="0"/>
            </a:endParaRPr>
          </a:p>
        </p:txBody>
      </p:sp>
      <p:sp>
        <p:nvSpPr>
          <p:cNvPr id="5" name="テキスト ボックス 4"/>
          <p:cNvSpPr txBox="1"/>
          <p:nvPr/>
        </p:nvSpPr>
        <p:spPr>
          <a:xfrm>
            <a:off x="7380312" y="4439490"/>
            <a:ext cx="1689886" cy="1015663"/>
          </a:xfrm>
          <a:prstGeom prst="rect">
            <a:avLst/>
          </a:prstGeom>
          <a:noFill/>
        </p:spPr>
        <p:txBody>
          <a:bodyPr wrap="none" rtlCol="0">
            <a:spAutoFit/>
          </a:bodyPr>
          <a:lstStyle/>
          <a:p>
            <a:r>
              <a:rPr lang="en-US" altLang="ja-JP" sz="2000" b="1" dirty="0" smtClean="0">
                <a:solidFill>
                  <a:srgbClr val="FF0000"/>
                </a:solidFill>
                <a:latin typeface="Helvetica Neue" charset="0"/>
                <a:ea typeface="Helvetica Neue" charset="0"/>
                <a:cs typeface="Helvetica Neue" charset="0"/>
              </a:rPr>
              <a:t>Minor metal</a:t>
            </a:r>
          </a:p>
          <a:p>
            <a:r>
              <a:rPr kumimoji="1" lang="en-US" altLang="ja-JP" sz="2000" b="1" dirty="0" smtClean="0">
                <a:solidFill>
                  <a:srgbClr val="199541"/>
                </a:solidFill>
                <a:latin typeface="Helvetica Neue" charset="0"/>
                <a:ea typeface="Helvetica Neue" charset="0"/>
                <a:cs typeface="Helvetica Neue" charset="0"/>
              </a:rPr>
              <a:t>Rare earth</a:t>
            </a:r>
          </a:p>
          <a:p>
            <a:r>
              <a:rPr lang="en-US" altLang="ja-JP" sz="2000" b="1" dirty="0" smtClean="0">
                <a:solidFill>
                  <a:srgbClr val="0000FF"/>
                </a:solidFill>
                <a:latin typeface="Helvetica Neue" charset="0"/>
                <a:ea typeface="Helvetica Neue" charset="0"/>
                <a:cs typeface="Helvetica Neue" charset="0"/>
              </a:rPr>
              <a:t>Heavy metal</a:t>
            </a:r>
            <a:endParaRPr kumimoji="1" lang="ja-JP" altLang="en-US" sz="2000" b="1" dirty="0">
              <a:solidFill>
                <a:srgbClr val="0000FF"/>
              </a:solidFill>
              <a:latin typeface="Helvetica Neue" charset="0"/>
              <a:ea typeface="Helvetica Neue" charset="0"/>
              <a:cs typeface="Helvetica Neue" charset="0"/>
            </a:endParaRPr>
          </a:p>
        </p:txBody>
      </p:sp>
      <p:sp>
        <p:nvSpPr>
          <p:cNvPr id="2" name="日付プレースホルダー 1"/>
          <p:cNvSpPr>
            <a:spLocks noGrp="1"/>
          </p:cNvSpPr>
          <p:nvPr>
            <p:ph type="dt" sz="half" idx="10"/>
          </p:nvPr>
        </p:nvSpPr>
        <p:spPr/>
        <p:txBody>
          <a:bodyPr/>
          <a:lstStyle/>
          <a:p>
            <a:r>
              <a:rPr kumimoji="1" lang="en-US" altLang="ja-JP" b="1" smtClean="0">
                <a:latin typeface="Helvetica Neue Condensed Black" charset="0"/>
                <a:ea typeface="Helvetica Neue Condensed Black" charset="0"/>
                <a:cs typeface="Helvetica Neue Condensed Black" charset="0"/>
              </a:rPr>
              <a:t>2016/10/20-21</a:t>
            </a:r>
            <a:endParaRPr kumimoji="1" lang="ja-JP" altLang="en-US" b="1">
              <a:latin typeface="Helvetica Neue Condensed Black" charset="0"/>
              <a:ea typeface="Helvetica Neue Condensed Black" charset="0"/>
              <a:cs typeface="Helvetica Neue Condensed Black" charset="0"/>
            </a:endParaRPr>
          </a:p>
        </p:txBody>
      </p:sp>
      <p:sp>
        <p:nvSpPr>
          <p:cNvPr id="3" name="フッター プレースホルダー 2"/>
          <p:cNvSpPr>
            <a:spLocks noGrp="1"/>
          </p:cNvSpPr>
          <p:nvPr>
            <p:ph type="ftr" sz="quarter" idx="11"/>
          </p:nvPr>
        </p:nvSpPr>
        <p:spPr/>
        <p:txBody>
          <a:bodyPr/>
          <a:lstStyle/>
          <a:p>
            <a:r>
              <a:rPr kumimoji="1" lang="en-US" altLang="ja-JP" b="1" smtClean="0">
                <a:latin typeface="Helvetica Neue Condensed Black" charset="0"/>
                <a:ea typeface="Helvetica Neue Condensed Black" charset="0"/>
                <a:cs typeface="Helvetica Neue Condensed Black" charset="0"/>
              </a:rPr>
              <a:t>Bioprocess 2016</a:t>
            </a:r>
            <a:endParaRPr kumimoji="1" lang="ja-JP" altLang="en-US" b="1">
              <a:latin typeface="Helvetica Neue Condensed Black" charset="0"/>
              <a:ea typeface="Helvetica Neue Condensed Black" charset="0"/>
              <a:cs typeface="Helvetica Neue Condensed Black" charset="0"/>
            </a:endParaRPr>
          </a:p>
        </p:txBody>
      </p:sp>
      <p:sp>
        <p:nvSpPr>
          <p:cNvPr id="4" name="スライド番号プレースホルダー 3"/>
          <p:cNvSpPr>
            <a:spLocks noGrp="1"/>
          </p:cNvSpPr>
          <p:nvPr>
            <p:ph type="sldNum" sz="quarter" idx="12"/>
          </p:nvPr>
        </p:nvSpPr>
        <p:spPr/>
        <p:txBody>
          <a:bodyPr/>
          <a:lstStyle/>
          <a:p>
            <a:fld id="{3A538D04-2026-CE44-84E3-CD54C82BE288}" type="slidenum">
              <a:rPr kumimoji="1" lang="ja-JP" altLang="en-US" b="1" smtClean="0">
                <a:latin typeface="Helvetica Neue Condensed Black" charset="0"/>
                <a:ea typeface="Helvetica Neue Condensed Black" charset="0"/>
                <a:cs typeface="Helvetica Neue Condensed Black" charset="0"/>
              </a:rPr>
              <a:t>27</a:t>
            </a:fld>
            <a:endParaRPr kumimoji="1" lang="ja-JP" altLang="en-US" b="1">
              <a:latin typeface="Helvetica Neue Condensed Black" charset="0"/>
              <a:ea typeface="Helvetica Neue Condensed Black" charset="0"/>
              <a:cs typeface="Helvetica Neue Condensed Black" charset="0"/>
            </a:endParaRPr>
          </a:p>
        </p:txBody>
      </p:sp>
      <p:sp>
        <p:nvSpPr>
          <p:cNvPr id="9" name="テキスト ボックス 8"/>
          <p:cNvSpPr txBox="1"/>
          <p:nvPr/>
        </p:nvSpPr>
        <p:spPr>
          <a:xfrm>
            <a:off x="6897675" y="5996540"/>
            <a:ext cx="1955985" cy="261610"/>
          </a:xfrm>
          <a:prstGeom prst="rect">
            <a:avLst/>
          </a:prstGeom>
          <a:noFill/>
        </p:spPr>
        <p:txBody>
          <a:bodyPr wrap="none" rtlCol="0">
            <a:spAutoFit/>
          </a:bodyPr>
          <a:lstStyle/>
          <a:p>
            <a:r>
              <a:rPr kumimoji="1" lang="en-US" altLang="ja-JP" sz="1100" dirty="0" smtClean="0">
                <a:latin typeface="Helvetica Neue" charset="0"/>
                <a:ea typeface="Helvetica Neue" charset="0"/>
                <a:cs typeface="Helvetica Neue" charset="0"/>
              </a:rPr>
              <a:t>Okamura et al</a:t>
            </a:r>
            <a:r>
              <a:rPr lang="en-US" altLang="ja-JP" sz="1100" dirty="0" smtClean="0">
                <a:latin typeface="Helvetica Neue" charset="0"/>
                <a:ea typeface="Helvetica Neue" charset="0"/>
                <a:cs typeface="Helvetica Neue" charset="0"/>
              </a:rPr>
              <a:t>., unpublished</a:t>
            </a:r>
            <a:endParaRPr kumimoji="1" lang="en-US" altLang="ja-JP" sz="1100" dirty="0" smtClean="0">
              <a:latin typeface="Helvetica Neue" charset="0"/>
              <a:ea typeface="Helvetica Neue" charset="0"/>
              <a:cs typeface="Helvetica Neue" charset="0"/>
            </a:endParaRPr>
          </a:p>
        </p:txBody>
      </p:sp>
    </p:spTree>
    <p:extLst>
      <p:ext uri="{BB962C8B-B14F-4D97-AF65-F5344CB8AC3E}">
        <p14:creationId xmlns:p14="http://schemas.microsoft.com/office/powerpoint/2010/main" val="1716612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名称未設定 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820" y="3280795"/>
            <a:ext cx="3660648" cy="2871216"/>
          </a:xfrm>
          <a:prstGeom prst="rect">
            <a:avLst/>
          </a:prstGeom>
        </p:spPr>
      </p:pic>
      <p:sp>
        <p:nvSpPr>
          <p:cNvPr id="14" name="テキスト ボックス 13"/>
          <p:cNvSpPr txBox="1"/>
          <p:nvPr/>
        </p:nvSpPr>
        <p:spPr>
          <a:xfrm>
            <a:off x="1480363" y="6202421"/>
            <a:ext cx="3511824" cy="461665"/>
          </a:xfrm>
          <a:prstGeom prst="rect">
            <a:avLst/>
          </a:prstGeom>
          <a:noFill/>
        </p:spPr>
        <p:txBody>
          <a:bodyPr wrap="none" rtlCol="0">
            <a:spAutoFit/>
          </a:bodyPr>
          <a:lstStyle/>
          <a:p>
            <a:r>
              <a:rPr lang="en-US" altLang="ja-JP" sz="1200" dirty="0" smtClean="0"/>
              <a:t>Oil content 70%</a:t>
            </a:r>
          </a:p>
          <a:p>
            <a:r>
              <a:rPr lang="en-US" altLang="ja-JP" sz="1200" dirty="0" smtClean="0"/>
              <a:t>Mainly (50%)</a:t>
            </a:r>
            <a:r>
              <a:rPr lang="en-US" altLang="ja-JP" sz="1200" dirty="0"/>
              <a:t> </a:t>
            </a:r>
            <a:r>
              <a:rPr lang="en-US" altLang="ja-JP" sz="1200" dirty="0" smtClean="0"/>
              <a:t>2</a:t>
            </a:r>
            <a:r>
              <a:rPr lang="en-US" altLang="ja-JP" sz="1200" dirty="0"/>
              <a:t>-butenoic acid 1-methylethyl ester</a:t>
            </a:r>
            <a:r>
              <a:rPr lang="ja-JP" altLang="ja-JP" sz="1200" dirty="0"/>
              <a:t> </a:t>
            </a:r>
            <a:endParaRPr kumimoji="1" lang="ja-JP" altLang="en-US" sz="1200" dirty="0"/>
          </a:p>
        </p:txBody>
      </p:sp>
      <p:sp>
        <p:nvSpPr>
          <p:cNvPr id="12" name="タイトル 11"/>
          <p:cNvSpPr>
            <a:spLocks noGrp="1"/>
          </p:cNvSpPr>
          <p:nvPr>
            <p:ph type="title"/>
          </p:nvPr>
        </p:nvSpPr>
        <p:spPr>
          <a:xfrm>
            <a:off x="228599" y="228600"/>
            <a:ext cx="8538779" cy="723900"/>
          </a:xfrm>
        </p:spPr>
        <p:txBody>
          <a:bodyPr/>
          <a:lstStyle/>
          <a:p>
            <a:r>
              <a:rPr lang="en-US" altLang="ja-JP" sz="2400" dirty="0" smtClean="0"/>
              <a:t>Oil</a:t>
            </a:r>
            <a:r>
              <a:rPr lang="en-US" altLang="ja-JP" sz="2400" dirty="0" smtClean="0">
                <a:solidFill>
                  <a:schemeClr val="tx1"/>
                </a:solidFill>
              </a:rPr>
              <a:t>-producing bacteria from acetic and propionic acids </a:t>
            </a:r>
            <a:endParaRPr lang="en-US" sz="3200" dirty="0"/>
          </a:p>
        </p:txBody>
      </p:sp>
      <p:sp>
        <p:nvSpPr>
          <p:cNvPr id="19" name="テキスト ボックス 18"/>
          <p:cNvSpPr txBox="1"/>
          <p:nvPr/>
        </p:nvSpPr>
        <p:spPr>
          <a:xfrm>
            <a:off x="548678" y="3021630"/>
            <a:ext cx="1364476" cy="261610"/>
          </a:xfrm>
          <a:prstGeom prst="rect">
            <a:avLst/>
          </a:prstGeom>
          <a:noFill/>
        </p:spPr>
        <p:txBody>
          <a:bodyPr wrap="none" rtlCol="0">
            <a:spAutoFit/>
          </a:bodyPr>
          <a:lstStyle/>
          <a:p>
            <a:pPr marL="342900" indent="-342900">
              <a:buAutoNum type="alphaUcParenBoth"/>
            </a:pPr>
            <a:r>
              <a:rPr kumimoji="1" lang="en-US" altLang="ja-JP" sz="1100" dirty="0" smtClean="0"/>
              <a:t>10mM NH</a:t>
            </a:r>
            <a:r>
              <a:rPr kumimoji="1" lang="en-US" altLang="ja-JP" sz="1100" baseline="-25000" dirty="0" smtClean="0"/>
              <a:t>4</a:t>
            </a:r>
            <a:r>
              <a:rPr kumimoji="1" lang="en-US" altLang="ja-JP" sz="1100" dirty="0" smtClean="0"/>
              <a:t>Cl</a:t>
            </a:r>
            <a:endParaRPr kumimoji="1" lang="ja-JP" altLang="en-US" sz="1100" dirty="0"/>
          </a:p>
        </p:txBody>
      </p:sp>
      <p:sp>
        <p:nvSpPr>
          <p:cNvPr id="20" name="テキスト ボックス 19"/>
          <p:cNvSpPr txBox="1"/>
          <p:nvPr/>
        </p:nvSpPr>
        <p:spPr>
          <a:xfrm>
            <a:off x="555387" y="4572611"/>
            <a:ext cx="1241922" cy="461665"/>
          </a:xfrm>
          <a:prstGeom prst="rect">
            <a:avLst/>
          </a:prstGeom>
          <a:noFill/>
        </p:spPr>
        <p:txBody>
          <a:bodyPr wrap="none" rtlCol="0">
            <a:spAutoFit/>
          </a:bodyPr>
          <a:lstStyle/>
          <a:p>
            <a:r>
              <a:rPr kumimoji="1" lang="en-US" altLang="ja-JP" sz="1200" dirty="0" smtClean="0"/>
              <a:t>(B</a:t>
            </a:r>
            <a:r>
              <a:rPr lang="en-US" altLang="ja-JP" sz="1200" dirty="0"/>
              <a:t>) </a:t>
            </a:r>
            <a:r>
              <a:rPr lang="en-US" altLang="ja-JP" sz="1200" dirty="0" smtClean="0"/>
              <a:t>1mM </a:t>
            </a:r>
            <a:r>
              <a:rPr lang="en-US" altLang="ja-JP" sz="1200" dirty="0"/>
              <a:t>NH</a:t>
            </a:r>
            <a:r>
              <a:rPr lang="en-US" altLang="ja-JP" sz="1200" baseline="-25000" dirty="0"/>
              <a:t>4</a:t>
            </a:r>
            <a:r>
              <a:rPr lang="en-US" altLang="ja-JP" sz="1200" dirty="0"/>
              <a:t>Cl</a:t>
            </a:r>
            <a:endParaRPr lang="ja-JP" altLang="en-US" sz="1200" dirty="0"/>
          </a:p>
          <a:p>
            <a:endParaRPr kumimoji="1" lang="ja-JP" altLang="en-US" sz="1200" dirty="0"/>
          </a:p>
        </p:txBody>
      </p:sp>
      <p:sp>
        <p:nvSpPr>
          <p:cNvPr id="21" name="テキスト ボックス 20"/>
          <p:cNvSpPr txBox="1"/>
          <p:nvPr/>
        </p:nvSpPr>
        <p:spPr>
          <a:xfrm>
            <a:off x="2444343" y="3023808"/>
            <a:ext cx="1378753" cy="276999"/>
          </a:xfrm>
          <a:prstGeom prst="rect">
            <a:avLst/>
          </a:prstGeom>
          <a:noFill/>
        </p:spPr>
        <p:txBody>
          <a:bodyPr wrap="none" rtlCol="0">
            <a:spAutoFit/>
          </a:bodyPr>
          <a:lstStyle/>
          <a:p>
            <a:r>
              <a:rPr kumimoji="1" lang="en-US" altLang="ja-JP" sz="1200" dirty="0" smtClean="0"/>
              <a:t>(C</a:t>
            </a:r>
            <a:r>
              <a:rPr lang="en-US" altLang="ja-JP" sz="1200" dirty="0"/>
              <a:t>) </a:t>
            </a:r>
            <a:r>
              <a:rPr lang="en-US" altLang="ja-JP" sz="1200" dirty="0" smtClean="0"/>
              <a:t>0.1mM </a:t>
            </a:r>
            <a:r>
              <a:rPr lang="en-US" altLang="ja-JP" sz="1200" dirty="0"/>
              <a:t>NH</a:t>
            </a:r>
            <a:r>
              <a:rPr lang="en-US" altLang="ja-JP" sz="1200" baseline="-25000" dirty="0"/>
              <a:t>4</a:t>
            </a:r>
            <a:r>
              <a:rPr lang="en-US" altLang="ja-JP" sz="1200" dirty="0"/>
              <a:t>Cl</a:t>
            </a:r>
            <a:endParaRPr lang="ja-JP" altLang="en-US" sz="1200" dirty="0"/>
          </a:p>
        </p:txBody>
      </p:sp>
      <p:sp>
        <p:nvSpPr>
          <p:cNvPr id="22" name="テキスト ボックス 21"/>
          <p:cNvSpPr txBox="1"/>
          <p:nvPr/>
        </p:nvSpPr>
        <p:spPr>
          <a:xfrm>
            <a:off x="2444342" y="4573529"/>
            <a:ext cx="1262109" cy="276999"/>
          </a:xfrm>
          <a:prstGeom prst="rect">
            <a:avLst/>
          </a:prstGeom>
          <a:noFill/>
        </p:spPr>
        <p:txBody>
          <a:bodyPr wrap="none" rtlCol="0">
            <a:spAutoFit/>
          </a:bodyPr>
          <a:lstStyle/>
          <a:p>
            <a:r>
              <a:rPr kumimoji="1" lang="en-US" altLang="ja-JP" sz="1200" dirty="0" smtClean="0"/>
              <a:t>(D</a:t>
            </a:r>
            <a:r>
              <a:rPr lang="en-US" altLang="ja-JP" sz="1200" dirty="0"/>
              <a:t>) </a:t>
            </a:r>
            <a:r>
              <a:rPr lang="en-US" altLang="ja-JP" sz="1200" dirty="0" smtClean="0"/>
              <a:t>N starvation</a:t>
            </a:r>
            <a:endParaRPr lang="ja-JP" altLang="en-US" sz="1200" dirty="0"/>
          </a:p>
        </p:txBody>
      </p:sp>
      <p:cxnSp>
        <p:nvCxnSpPr>
          <p:cNvPr id="24" name="直線矢印コネクタ 23"/>
          <p:cNvCxnSpPr>
            <a:stCxn id="41" idx="4"/>
            <a:endCxn id="25" idx="1"/>
          </p:cNvCxnSpPr>
          <p:nvPr/>
        </p:nvCxnSpPr>
        <p:spPr>
          <a:xfrm flipV="1">
            <a:off x="5044816" y="1735716"/>
            <a:ext cx="1258988" cy="16864"/>
          </a:xfrm>
          <a:prstGeom prst="straightConnector1">
            <a:avLst/>
          </a:prstGeom>
          <a:ln w="190500" cap="flat" cmpd="sng" algn="ctr">
            <a:solidFill>
              <a:schemeClr val="accent4">
                <a:lumMod val="75000"/>
              </a:schemeClr>
            </a:solidFill>
            <a:prstDash val="solid"/>
            <a:round/>
            <a:headEnd type="none" w="med" len="med"/>
            <a:tailEnd type="triangle" w="sm" len="sm"/>
          </a:ln>
        </p:spPr>
        <p:style>
          <a:lnRef idx="2">
            <a:schemeClr val="accent1"/>
          </a:lnRef>
          <a:fillRef idx="0">
            <a:schemeClr val="accent1"/>
          </a:fillRef>
          <a:effectRef idx="1">
            <a:schemeClr val="accent1"/>
          </a:effectRef>
          <a:fontRef idx="minor">
            <a:schemeClr val="tx1"/>
          </a:fontRef>
        </p:style>
      </p:cxnSp>
      <p:sp>
        <p:nvSpPr>
          <p:cNvPr id="25" name="テキスト ボックス 24"/>
          <p:cNvSpPr txBox="1"/>
          <p:nvPr/>
        </p:nvSpPr>
        <p:spPr>
          <a:xfrm>
            <a:off x="6303804" y="1443328"/>
            <a:ext cx="1316196" cy="584776"/>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ja-JP" sz="1600" dirty="0" smtClean="0">
                <a:solidFill>
                  <a:schemeClr val="accent3">
                    <a:lumMod val="75000"/>
                  </a:schemeClr>
                </a:solidFill>
              </a:rPr>
              <a:t>Wastewater treatment</a:t>
            </a:r>
            <a:endParaRPr lang="ja-JP" altLang="en-US" sz="1600" dirty="0" smtClean="0">
              <a:solidFill>
                <a:schemeClr val="accent3">
                  <a:lumMod val="75000"/>
                </a:schemeClr>
              </a:solidFill>
            </a:endParaRPr>
          </a:p>
        </p:txBody>
      </p:sp>
      <p:cxnSp>
        <p:nvCxnSpPr>
          <p:cNvPr id="26" name="直線矢印コネクタ 25"/>
          <p:cNvCxnSpPr>
            <a:stCxn id="25" idx="3"/>
            <a:endCxn id="27" idx="1"/>
          </p:cNvCxnSpPr>
          <p:nvPr/>
        </p:nvCxnSpPr>
        <p:spPr>
          <a:xfrm flipV="1">
            <a:off x="7620000" y="1729817"/>
            <a:ext cx="501853" cy="5899"/>
          </a:xfrm>
          <a:prstGeom prst="straightConnector1">
            <a:avLst/>
          </a:prstGeom>
          <a:ln w="190500" cap="flat" cmpd="sng" algn="ctr">
            <a:solidFill>
              <a:schemeClr val="accent4">
                <a:lumMod val="75000"/>
              </a:schemeClr>
            </a:solidFill>
            <a:prstDash val="solid"/>
            <a:round/>
            <a:headEnd type="none" w="med" len="med"/>
            <a:tailEnd type="triangle" w="sm" len="sm"/>
          </a:ln>
        </p:spPr>
        <p:style>
          <a:lnRef idx="2">
            <a:schemeClr val="accent1"/>
          </a:lnRef>
          <a:fillRef idx="0">
            <a:schemeClr val="accent1"/>
          </a:fillRef>
          <a:effectRef idx="1">
            <a:schemeClr val="accent1"/>
          </a:effectRef>
          <a:fontRef idx="minor">
            <a:schemeClr val="tx1"/>
          </a:fontRef>
        </p:style>
      </p:cxnSp>
      <p:sp>
        <p:nvSpPr>
          <p:cNvPr id="27" name="正方形/長方形 26"/>
          <p:cNvSpPr/>
          <p:nvPr/>
        </p:nvSpPr>
        <p:spPr>
          <a:xfrm>
            <a:off x="8121853" y="1591317"/>
            <a:ext cx="751624" cy="276999"/>
          </a:xfrm>
          <a:prstGeom prst="rect">
            <a:avLst/>
          </a:prstGeom>
        </p:spPr>
        <p:txBody>
          <a:bodyPr wrap="square">
            <a:spAutoFit/>
          </a:bodyPr>
          <a:lstStyle/>
          <a:p>
            <a:pPr algn="ctr"/>
            <a:r>
              <a:rPr lang="en-US" altLang="ja-JP" sz="1200" dirty="0" smtClean="0"/>
              <a:t>Effluent</a:t>
            </a:r>
            <a:endParaRPr lang="ja-JP" altLang="en-US" sz="1200" dirty="0"/>
          </a:p>
        </p:txBody>
      </p:sp>
      <p:cxnSp>
        <p:nvCxnSpPr>
          <p:cNvPr id="28" name="直線矢印コネクタ 27"/>
          <p:cNvCxnSpPr>
            <a:stCxn id="29" idx="3"/>
            <a:endCxn id="35" idx="1"/>
          </p:cNvCxnSpPr>
          <p:nvPr/>
        </p:nvCxnSpPr>
        <p:spPr>
          <a:xfrm>
            <a:off x="1500547" y="1764576"/>
            <a:ext cx="482630" cy="2315"/>
          </a:xfrm>
          <a:prstGeom prst="straightConnector1">
            <a:avLst/>
          </a:prstGeom>
          <a:ln w="190500" cap="flat" cmpd="sng" algn="ctr">
            <a:solidFill>
              <a:schemeClr val="accent4">
                <a:lumMod val="75000"/>
              </a:schemeClr>
            </a:solidFill>
            <a:prstDash val="solid"/>
            <a:round/>
            <a:headEnd type="none" w="med" len="med"/>
            <a:tailEnd type="triangle" w="sm" len="sm"/>
          </a:ln>
        </p:spPr>
        <p:style>
          <a:lnRef idx="2">
            <a:schemeClr val="accent1"/>
          </a:lnRef>
          <a:fillRef idx="0">
            <a:schemeClr val="accent1"/>
          </a:fillRef>
          <a:effectRef idx="1">
            <a:schemeClr val="accent1"/>
          </a:effectRef>
          <a:fontRef idx="minor">
            <a:schemeClr val="tx1"/>
          </a:fontRef>
        </p:style>
      </p:cxnSp>
      <p:sp>
        <p:nvSpPr>
          <p:cNvPr id="29" name="テキスト ボックス 28"/>
          <p:cNvSpPr txBox="1"/>
          <p:nvPr/>
        </p:nvSpPr>
        <p:spPr>
          <a:xfrm>
            <a:off x="378488" y="1225967"/>
            <a:ext cx="1122059" cy="1077218"/>
          </a:xfrm>
          <a:prstGeom prst="rect">
            <a:avLst/>
          </a:prstGeom>
          <a:ln>
            <a:solidFill>
              <a:srgbClr val="008000"/>
            </a:solidFill>
          </a:ln>
        </p:spPr>
        <p:style>
          <a:lnRef idx="2">
            <a:schemeClr val="accent2"/>
          </a:lnRef>
          <a:fillRef idx="1">
            <a:schemeClr val="lt1"/>
          </a:fillRef>
          <a:effectRef idx="0">
            <a:schemeClr val="accent2"/>
          </a:effectRef>
          <a:fontRef idx="minor">
            <a:schemeClr val="dk1"/>
          </a:fontRef>
        </p:style>
        <p:txBody>
          <a:bodyPr wrap="square" rtlCol="0" anchor="t">
            <a:spAutoFit/>
          </a:bodyPr>
          <a:lstStyle/>
          <a:p>
            <a:pPr algn="ctr"/>
            <a:r>
              <a:rPr kumimoji="1" lang="en-US" altLang="ja-JP" sz="1600" dirty="0" smtClean="0"/>
              <a:t>Seaweed</a:t>
            </a:r>
          </a:p>
          <a:p>
            <a:pPr algn="ctr"/>
            <a:endParaRPr lang="en-US" altLang="ja-JP" sz="1600" dirty="0"/>
          </a:p>
          <a:p>
            <a:pPr algn="ctr"/>
            <a:endParaRPr kumimoji="1" lang="en-US" altLang="ja-JP" sz="1600" dirty="0" smtClean="0"/>
          </a:p>
          <a:p>
            <a:pPr algn="ctr"/>
            <a:endParaRPr kumimoji="1" lang="en-US" altLang="ja-JP" sz="1600" dirty="0" smtClean="0"/>
          </a:p>
        </p:txBody>
      </p:sp>
      <p:pic>
        <p:nvPicPr>
          <p:cNvPr id="31" name="図 30"/>
          <p:cNvPicPr>
            <a:picLocks noChangeAspect="1"/>
          </p:cNvPicPr>
          <p:nvPr/>
        </p:nvPicPr>
        <p:blipFill>
          <a:blip r:embed="rId3"/>
          <a:stretch>
            <a:fillRect/>
          </a:stretch>
        </p:blipFill>
        <p:spPr>
          <a:xfrm>
            <a:off x="511029" y="1528978"/>
            <a:ext cx="790145" cy="747483"/>
          </a:xfrm>
          <a:prstGeom prst="rect">
            <a:avLst/>
          </a:prstGeom>
        </p:spPr>
      </p:pic>
      <p:sp>
        <p:nvSpPr>
          <p:cNvPr id="40" name="テキスト ボックス 39"/>
          <p:cNvSpPr txBox="1"/>
          <p:nvPr/>
        </p:nvSpPr>
        <p:spPr>
          <a:xfrm>
            <a:off x="7937187" y="968769"/>
            <a:ext cx="184666" cy="369332"/>
          </a:xfrm>
          <a:prstGeom prst="rect">
            <a:avLst/>
          </a:prstGeom>
          <a:noFill/>
        </p:spPr>
        <p:txBody>
          <a:bodyPr wrap="none" rtlCol="0">
            <a:spAutoFit/>
          </a:bodyPr>
          <a:lstStyle/>
          <a:p>
            <a:endParaRPr kumimoji="1" lang="ja-JP" altLang="en-US" dirty="0"/>
          </a:p>
        </p:txBody>
      </p:sp>
      <p:sp>
        <p:nvSpPr>
          <p:cNvPr id="41" name="円柱 40"/>
          <p:cNvSpPr/>
          <p:nvPr/>
        </p:nvSpPr>
        <p:spPr>
          <a:xfrm>
            <a:off x="3361527" y="1135888"/>
            <a:ext cx="1683289" cy="1233383"/>
          </a:xfrm>
          <a:prstGeom prst="ca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dirty="0" smtClean="0">
                <a:solidFill>
                  <a:schemeClr val="tx1"/>
                </a:solidFill>
              </a:rPr>
              <a:t>Anaerobic</a:t>
            </a:r>
          </a:p>
          <a:p>
            <a:pPr algn="ctr"/>
            <a:r>
              <a:rPr lang="en-US" altLang="ja-JP" dirty="0" smtClean="0">
                <a:solidFill>
                  <a:schemeClr val="tx1"/>
                </a:solidFill>
              </a:rPr>
              <a:t>digestion</a:t>
            </a:r>
            <a:endParaRPr kumimoji="1" lang="en-US" altLang="ja-JP" dirty="0" smtClean="0">
              <a:solidFill>
                <a:schemeClr val="tx1"/>
              </a:solidFill>
            </a:endParaRPr>
          </a:p>
        </p:txBody>
      </p:sp>
      <p:sp>
        <p:nvSpPr>
          <p:cNvPr id="49" name="テキスト ボックス 48"/>
          <p:cNvSpPr txBox="1"/>
          <p:nvPr/>
        </p:nvSpPr>
        <p:spPr>
          <a:xfrm>
            <a:off x="511029" y="2522285"/>
            <a:ext cx="3874151" cy="584776"/>
          </a:xfrm>
          <a:prstGeom prst="rect">
            <a:avLst/>
          </a:prstGeom>
          <a:noFill/>
        </p:spPr>
        <p:txBody>
          <a:bodyPr wrap="square" rtlCol="0">
            <a:spAutoFit/>
          </a:bodyPr>
          <a:lstStyle/>
          <a:p>
            <a:r>
              <a:rPr lang="en-US" altLang="ja-JP" sz="1600" dirty="0" smtClean="0"/>
              <a:t>Oil</a:t>
            </a:r>
            <a:r>
              <a:rPr lang="en-US" altLang="ja-JP" sz="1600" dirty="0"/>
              <a:t> </a:t>
            </a:r>
            <a:r>
              <a:rPr lang="en-US" altLang="ja-JP" sz="1600" dirty="0" smtClean="0"/>
              <a:t>production by newly isolated marine microorganism</a:t>
            </a:r>
            <a:endParaRPr kumimoji="1" lang="ja-JP" altLang="en-US" sz="1600" dirty="0"/>
          </a:p>
        </p:txBody>
      </p:sp>
      <p:cxnSp>
        <p:nvCxnSpPr>
          <p:cNvPr id="54" name="直線矢印コネクタ 53"/>
          <p:cNvCxnSpPr>
            <a:stCxn id="35" idx="3"/>
            <a:endCxn id="41" idx="2"/>
          </p:cNvCxnSpPr>
          <p:nvPr/>
        </p:nvCxnSpPr>
        <p:spPr>
          <a:xfrm flipV="1">
            <a:off x="2847219" y="1752580"/>
            <a:ext cx="514308" cy="14311"/>
          </a:xfrm>
          <a:prstGeom prst="straightConnector1">
            <a:avLst/>
          </a:prstGeom>
          <a:ln w="190500" cap="flat" cmpd="sng" algn="ctr">
            <a:solidFill>
              <a:schemeClr val="accent4">
                <a:lumMod val="75000"/>
              </a:schemeClr>
            </a:solidFill>
            <a:prstDash val="solid"/>
            <a:round/>
            <a:headEnd type="none" w="med" len="med"/>
            <a:tailEnd type="triangle" w="sm" len="sm"/>
          </a:ln>
        </p:spPr>
        <p:style>
          <a:lnRef idx="2">
            <a:schemeClr val="accent1"/>
          </a:lnRef>
          <a:fillRef idx="0">
            <a:schemeClr val="accent1"/>
          </a:fillRef>
          <a:effectRef idx="1">
            <a:schemeClr val="accent1"/>
          </a:effectRef>
          <a:fontRef idx="minor">
            <a:schemeClr val="tx1"/>
          </a:fontRef>
        </p:style>
      </p:cxnSp>
      <p:sp>
        <p:nvSpPr>
          <p:cNvPr id="35" name="テキスト ボックス 34"/>
          <p:cNvSpPr txBox="1"/>
          <p:nvPr/>
        </p:nvSpPr>
        <p:spPr>
          <a:xfrm>
            <a:off x="1983177" y="1443725"/>
            <a:ext cx="864042" cy="646331"/>
          </a:xfrm>
          <a:prstGeom prst="rect">
            <a:avLst/>
          </a:prstGeom>
          <a:solidFill>
            <a:srgbClr val="FFFFFF"/>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kumimoji="1" lang="en-US" altLang="ja-JP" sz="1200" dirty="0" smtClean="0">
                <a:solidFill>
                  <a:schemeClr val="accent2"/>
                </a:solidFill>
              </a:rPr>
              <a:t>Pre-treatment</a:t>
            </a:r>
          </a:p>
          <a:p>
            <a:pPr algn="ctr"/>
            <a:endParaRPr kumimoji="1" lang="en-US" altLang="ja-JP" sz="1200" dirty="0" smtClean="0">
              <a:solidFill>
                <a:schemeClr val="accent2"/>
              </a:solidFill>
            </a:endParaRPr>
          </a:p>
        </p:txBody>
      </p:sp>
      <p:sp>
        <p:nvSpPr>
          <p:cNvPr id="60" name="正方形/長方形 59"/>
          <p:cNvSpPr/>
          <p:nvPr/>
        </p:nvSpPr>
        <p:spPr>
          <a:xfrm>
            <a:off x="4978163" y="2090056"/>
            <a:ext cx="1528315" cy="830997"/>
          </a:xfrm>
          <a:prstGeom prst="rect">
            <a:avLst/>
          </a:prstGeom>
        </p:spPr>
        <p:txBody>
          <a:bodyPr wrap="square">
            <a:spAutoFit/>
          </a:bodyPr>
          <a:lstStyle/>
          <a:p>
            <a:pPr algn="ctr"/>
            <a:r>
              <a:rPr lang="en-US" altLang="ja-JP" sz="1600" dirty="0" smtClean="0"/>
              <a:t>In wastewater</a:t>
            </a:r>
          </a:p>
          <a:p>
            <a:pPr algn="ctr"/>
            <a:r>
              <a:rPr lang="en-US" altLang="ja-JP" sz="1600" b="1" dirty="0">
                <a:solidFill>
                  <a:schemeClr val="accent3"/>
                </a:solidFill>
              </a:rPr>
              <a:t>acetate</a:t>
            </a:r>
            <a:endParaRPr lang="en-US" altLang="ja-JP" sz="1600" b="1" dirty="0" smtClean="0">
              <a:solidFill>
                <a:schemeClr val="accent3"/>
              </a:solidFill>
            </a:endParaRPr>
          </a:p>
          <a:p>
            <a:pPr algn="ctr"/>
            <a:r>
              <a:rPr lang="en-US" altLang="ja-JP" sz="1600" b="1" dirty="0" smtClean="0">
                <a:solidFill>
                  <a:schemeClr val="accent3"/>
                </a:solidFill>
              </a:rPr>
              <a:t>propionate</a:t>
            </a:r>
            <a:endParaRPr lang="ja-JP" altLang="en-US" sz="1600" b="1" dirty="0">
              <a:solidFill>
                <a:schemeClr val="accent3"/>
              </a:solidFill>
            </a:endParaRPr>
          </a:p>
        </p:txBody>
      </p:sp>
      <p:sp>
        <p:nvSpPr>
          <p:cNvPr id="2" name="日付プレースホルダー 1"/>
          <p:cNvSpPr>
            <a:spLocks noGrp="1"/>
          </p:cNvSpPr>
          <p:nvPr>
            <p:ph type="dt" sz="half" idx="10"/>
          </p:nvPr>
        </p:nvSpPr>
        <p:spPr/>
        <p:txBody>
          <a:bodyPr/>
          <a:lstStyle/>
          <a:p>
            <a:r>
              <a:rPr kumimoji="1" lang="en-US" altLang="ja-JP" smtClean="0"/>
              <a:t>2016/10/20-21</a:t>
            </a:r>
            <a:endParaRPr kumimoji="1" lang="ja-JP" altLang="en-US"/>
          </a:p>
        </p:txBody>
      </p:sp>
      <p:sp>
        <p:nvSpPr>
          <p:cNvPr id="3" name="フッター プレースホルダー 2"/>
          <p:cNvSpPr>
            <a:spLocks noGrp="1"/>
          </p:cNvSpPr>
          <p:nvPr>
            <p:ph type="ftr" sz="quarter" idx="11"/>
          </p:nvPr>
        </p:nvSpPr>
        <p:spPr/>
        <p:txBody>
          <a:bodyPr/>
          <a:lstStyle/>
          <a:p>
            <a:r>
              <a:rPr kumimoji="1" lang="en-US" altLang="ja-JP" smtClean="0"/>
              <a:t>Bioprocess 2016</a:t>
            </a:r>
            <a:endParaRPr kumimoji="1" lang="ja-JP" altLang="en-US"/>
          </a:p>
        </p:txBody>
      </p:sp>
      <p:sp>
        <p:nvSpPr>
          <p:cNvPr id="4" name="スライド番号プレースホルダー 3"/>
          <p:cNvSpPr>
            <a:spLocks noGrp="1"/>
          </p:cNvSpPr>
          <p:nvPr>
            <p:ph type="sldNum" sz="quarter" idx="12"/>
          </p:nvPr>
        </p:nvSpPr>
        <p:spPr/>
        <p:txBody>
          <a:bodyPr/>
          <a:lstStyle/>
          <a:p>
            <a:fld id="{B7BA03D5-98A9-5544-AB3E-EBFFE2836972}" type="slidenum">
              <a:rPr kumimoji="1" lang="ja-JP" altLang="en-US" smtClean="0"/>
              <a:pPr/>
              <a:t>28</a:t>
            </a:fld>
            <a:endParaRPr kumimoji="1" lang="ja-JP" altLang="en-US"/>
          </a:p>
        </p:txBody>
      </p:sp>
      <p:cxnSp>
        <p:nvCxnSpPr>
          <p:cNvPr id="30" name="直線矢印コネクタ 29"/>
          <p:cNvCxnSpPr/>
          <p:nvPr/>
        </p:nvCxnSpPr>
        <p:spPr>
          <a:xfrm>
            <a:off x="6884957" y="2108274"/>
            <a:ext cx="16210" cy="836597"/>
          </a:xfrm>
          <a:prstGeom prst="straightConnector1">
            <a:avLst/>
          </a:prstGeom>
          <a:ln w="190500" cap="flat" cmpd="sng" algn="ctr">
            <a:solidFill>
              <a:schemeClr val="accent4">
                <a:lumMod val="75000"/>
              </a:schemeClr>
            </a:solidFill>
            <a:prstDash val="solid"/>
            <a:round/>
            <a:headEnd type="none" w="med" len="med"/>
            <a:tailEnd type="triangle" w="sm" len="sm"/>
          </a:ln>
        </p:spPr>
        <p:style>
          <a:lnRef idx="2">
            <a:schemeClr val="accent1"/>
          </a:lnRef>
          <a:fillRef idx="0">
            <a:schemeClr val="accent1"/>
          </a:fillRef>
          <a:effectRef idx="1">
            <a:schemeClr val="accent1"/>
          </a:effectRef>
          <a:fontRef idx="minor">
            <a:schemeClr val="tx1"/>
          </a:fontRef>
        </p:style>
      </p:cxnSp>
      <p:sp>
        <p:nvSpPr>
          <p:cNvPr id="32" name="テキスト ボックス 31"/>
          <p:cNvSpPr txBox="1"/>
          <p:nvPr/>
        </p:nvSpPr>
        <p:spPr>
          <a:xfrm>
            <a:off x="5717174" y="2928977"/>
            <a:ext cx="2421690" cy="400110"/>
          </a:xfrm>
          <a:prstGeom prst="rect">
            <a:avLst/>
          </a:prstGeom>
          <a:ln>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ja-JP" sz="2000" dirty="0" smtClean="0">
                <a:solidFill>
                  <a:schemeClr val="accent3">
                    <a:lumMod val="75000"/>
                  </a:schemeClr>
                </a:solidFill>
              </a:rPr>
              <a:t>Hydrocarbons (Oil)</a:t>
            </a:r>
            <a:endParaRPr lang="ja-JP" altLang="en-US" sz="2000" dirty="0" smtClean="0">
              <a:solidFill>
                <a:schemeClr val="accent3">
                  <a:lumMod val="75000"/>
                </a:schemeClr>
              </a:solidFill>
            </a:endParaRPr>
          </a:p>
        </p:txBody>
      </p:sp>
      <p:grpSp>
        <p:nvGrpSpPr>
          <p:cNvPr id="5" name="図形グループ 4"/>
          <p:cNvGrpSpPr/>
          <p:nvPr/>
        </p:nvGrpSpPr>
        <p:grpSpPr>
          <a:xfrm>
            <a:off x="4563555" y="3421502"/>
            <a:ext cx="3480497" cy="2746827"/>
            <a:chOff x="4234312" y="2518932"/>
            <a:chExt cx="4251800" cy="3832367"/>
          </a:xfrm>
        </p:grpSpPr>
        <p:graphicFrame>
          <p:nvGraphicFramePr>
            <p:cNvPr id="33" name="グラフ 32"/>
            <p:cNvGraphicFramePr>
              <a:graphicFrameLocks/>
            </p:cNvGraphicFramePr>
            <p:nvPr>
              <p:extLst>
                <p:ext uri="{D42A27DB-BD31-4B8C-83A1-F6EECF244321}">
                  <p14:modId xmlns:p14="http://schemas.microsoft.com/office/powerpoint/2010/main" val="1857943864"/>
                </p:ext>
              </p:extLst>
            </p:nvPr>
          </p:nvGraphicFramePr>
          <p:xfrm>
            <a:off x="4669688" y="2518932"/>
            <a:ext cx="3816424" cy="3175248"/>
          </p:xfrm>
          <a:graphic>
            <a:graphicData uri="http://schemas.openxmlformats.org/drawingml/2006/chart">
              <c:chart xmlns:c="http://schemas.openxmlformats.org/drawingml/2006/chart" xmlns:r="http://schemas.openxmlformats.org/officeDocument/2006/relationships" r:id="rId4"/>
            </a:graphicData>
          </a:graphic>
        </p:graphicFrame>
        <p:sp>
          <p:nvSpPr>
            <p:cNvPr id="34" name="テキスト ボックス 33"/>
            <p:cNvSpPr txBox="1"/>
            <p:nvPr/>
          </p:nvSpPr>
          <p:spPr>
            <a:xfrm>
              <a:off x="5317760" y="5615277"/>
              <a:ext cx="468411" cy="375983"/>
            </a:xfrm>
            <a:prstGeom prst="rect">
              <a:avLst/>
            </a:prstGeom>
            <a:noFill/>
          </p:spPr>
          <p:txBody>
            <a:bodyPr wrap="none" rtlCol="0">
              <a:spAutoFit/>
            </a:bodyPr>
            <a:lstStyle/>
            <a:p>
              <a:r>
                <a:rPr kumimoji="1" lang="en-US" altLang="ja-JP" sz="1400" dirty="0" smtClean="0"/>
                <a:t>10</a:t>
              </a:r>
              <a:endParaRPr kumimoji="1" lang="ja-JP" altLang="en-US" sz="1400" dirty="0"/>
            </a:p>
          </p:txBody>
        </p:sp>
        <p:sp>
          <p:nvSpPr>
            <p:cNvPr id="36" name="テキスト ボックス 35"/>
            <p:cNvSpPr txBox="1"/>
            <p:nvPr/>
          </p:nvSpPr>
          <p:spPr>
            <a:xfrm>
              <a:off x="6037840" y="5615277"/>
              <a:ext cx="529117" cy="375983"/>
            </a:xfrm>
            <a:prstGeom prst="rect">
              <a:avLst/>
            </a:prstGeom>
            <a:noFill/>
          </p:spPr>
          <p:txBody>
            <a:bodyPr wrap="none" rtlCol="0">
              <a:spAutoFit/>
            </a:bodyPr>
            <a:lstStyle/>
            <a:p>
              <a:r>
                <a:rPr kumimoji="1" lang="en-US" altLang="ja-JP" sz="1400" dirty="0" smtClean="0"/>
                <a:t>1.0</a:t>
              </a:r>
              <a:endParaRPr kumimoji="1" lang="ja-JP" altLang="en-US" sz="1400" dirty="0"/>
            </a:p>
          </p:txBody>
        </p:sp>
        <p:sp>
          <p:nvSpPr>
            <p:cNvPr id="37" name="テキスト ボックス 36"/>
            <p:cNvSpPr txBox="1"/>
            <p:nvPr/>
          </p:nvSpPr>
          <p:spPr>
            <a:xfrm>
              <a:off x="6829928" y="5615277"/>
              <a:ext cx="529117" cy="375983"/>
            </a:xfrm>
            <a:prstGeom prst="rect">
              <a:avLst/>
            </a:prstGeom>
            <a:noFill/>
          </p:spPr>
          <p:txBody>
            <a:bodyPr wrap="none" rtlCol="0">
              <a:spAutoFit/>
            </a:bodyPr>
            <a:lstStyle/>
            <a:p>
              <a:r>
                <a:rPr kumimoji="1" lang="en-US" altLang="ja-JP" sz="1400" dirty="0" smtClean="0"/>
                <a:t>0.1</a:t>
              </a:r>
              <a:endParaRPr kumimoji="1" lang="ja-JP" altLang="en-US" sz="1400" dirty="0"/>
            </a:p>
          </p:txBody>
        </p:sp>
        <p:sp>
          <p:nvSpPr>
            <p:cNvPr id="38" name="テキスト ボックス 37"/>
            <p:cNvSpPr txBox="1"/>
            <p:nvPr/>
          </p:nvSpPr>
          <p:spPr>
            <a:xfrm>
              <a:off x="7813028" y="5615277"/>
              <a:ext cx="347000" cy="375983"/>
            </a:xfrm>
            <a:prstGeom prst="rect">
              <a:avLst/>
            </a:prstGeom>
            <a:noFill/>
          </p:spPr>
          <p:txBody>
            <a:bodyPr wrap="none" rtlCol="0">
              <a:spAutoFit/>
            </a:bodyPr>
            <a:lstStyle/>
            <a:p>
              <a:r>
                <a:rPr kumimoji="1" lang="en-US" altLang="ja-JP" sz="1400" dirty="0" smtClean="0"/>
                <a:t>0</a:t>
              </a:r>
              <a:endParaRPr kumimoji="1" lang="ja-JP" altLang="en-US" sz="1400" dirty="0"/>
            </a:p>
          </p:txBody>
        </p:sp>
        <p:sp>
          <p:nvSpPr>
            <p:cNvPr id="39" name="テキスト ボックス 38"/>
            <p:cNvSpPr txBox="1"/>
            <p:nvPr/>
          </p:nvSpPr>
          <p:spPr>
            <a:xfrm>
              <a:off x="5965833" y="5975316"/>
              <a:ext cx="1561109" cy="375983"/>
            </a:xfrm>
            <a:prstGeom prst="rect">
              <a:avLst/>
            </a:prstGeom>
            <a:noFill/>
          </p:spPr>
          <p:txBody>
            <a:bodyPr wrap="none" rtlCol="0">
              <a:spAutoFit/>
            </a:bodyPr>
            <a:lstStyle/>
            <a:p>
              <a:r>
                <a:rPr kumimoji="1" lang="en-US" altLang="ja-JP" sz="1400" dirty="0" smtClean="0"/>
                <a:t>NH</a:t>
              </a:r>
              <a:r>
                <a:rPr kumimoji="1" lang="en-US" altLang="ja-JP" sz="1400" baseline="-25000" dirty="0" smtClean="0"/>
                <a:t>4</a:t>
              </a:r>
              <a:r>
                <a:rPr kumimoji="1" lang="en-US" altLang="ja-JP" sz="1400" dirty="0" smtClean="0"/>
                <a:t>Cl </a:t>
              </a:r>
              <a:r>
                <a:rPr lang="en-US" altLang="ja-JP" sz="1400" dirty="0" smtClean="0"/>
                <a:t> [ </a:t>
              </a:r>
              <a:r>
                <a:rPr lang="en-US" altLang="ja-JP" sz="1400" dirty="0" err="1" smtClean="0"/>
                <a:t>mM</a:t>
              </a:r>
              <a:r>
                <a:rPr lang="en-US" altLang="ja-JP" sz="1400" dirty="0" smtClean="0"/>
                <a:t> </a:t>
              </a:r>
              <a:r>
                <a:rPr kumimoji="1" lang="en-US" altLang="ja-JP" sz="1400" dirty="0" smtClean="0"/>
                <a:t>]</a:t>
              </a:r>
              <a:endParaRPr kumimoji="1" lang="ja-JP" altLang="en-US" sz="1400" dirty="0"/>
            </a:p>
          </p:txBody>
        </p:sp>
        <p:sp>
          <p:nvSpPr>
            <p:cNvPr id="42" name="テキスト ボックス 41"/>
            <p:cNvSpPr txBox="1"/>
            <p:nvPr/>
          </p:nvSpPr>
          <p:spPr>
            <a:xfrm rot="16200000">
              <a:off x="3166210" y="3917090"/>
              <a:ext cx="2512187" cy="375983"/>
            </a:xfrm>
            <a:prstGeom prst="rect">
              <a:avLst/>
            </a:prstGeom>
            <a:noFill/>
          </p:spPr>
          <p:txBody>
            <a:bodyPr wrap="none" rtlCol="0">
              <a:spAutoFit/>
            </a:bodyPr>
            <a:lstStyle/>
            <a:p>
              <a:r>
                <a:rPr kumimoji="1" lang="en-US" altLang="ja-JP" sz="1400" dirty="0" smtClean="0"/>
                <a:t>Total lipid / DCW [mg/g]</a:t>
              </a:r>
              <a:endParaRPr kumimoji="1" lang="ja-JP" altLang="en-US" sz="1400" dirty="0"/>
            </a:p>
          </p:txBody>
        </p:sp>
      </p:grpSp>
      <p:pic>
        <p:nvPicPr>
          <p:cNvPr id="44" name="図 43"/>
          <p:cNvPicPr>
            <a:picLocks noChangeAspect="1"/>
          </p:cNvPicPr>
          <p:nvPr/>
        </p:nvPicPr>
        <p:blipFill>
          <a:blip r:embed="rId5"/>
          <a:stretch>
            <a:fillRect/>
          </a:stretch>
        </p:blipFill>
        <p:spPr>
          <a:xfrm>
            <a:off x="270534" y="6230840"/>
            <a:ext cx="982982" cy="466917"/>
          </a:xfrm>
          <a:prstGeom prst="rect">
            <a:avLst/>
          </a:prstGeom>
        </p:spPr>
      </p:pic>
      <p:sp>
        <p:nvSpPr>
          <p:cNvPr id="45" name="テキスト ボックス 44"/>
          <p:cNvSpPr txBox="1"/>
          <p:nvPr/>
        </p:nvSpPr>
        <p:spPr>
          <a:xfrm>
            <a:off x="5252982" y="6270492"/>
            <a:ext cx="3736920" cy="253916"/>
          </a:xfrm>
          <a:prstGeom prst="rect">
            <a:avLst/>
          </a:prstGeom>
          <a:noFill/>
        </p:spPr>
        <p:txBody>
          <a:bodyPr wrap="none" rtlCol="0">
            <a:spAutoFit/>
          </a:bodyPr>
          <a:lstStyle/>
          <a:p>
            <a:r>
              <a:rPr kumimoji="1" lang="en-US" altLang="ja-JP" sz="1050" dirty="0" smtClean="0"/>
              <a:t>Okamura </a:t>
            </a:r>
            <a:r>
              <a:rPr kumimoji="1" lang="en-US" altLang="ja-JP" sz="1050" i="1" dirty="0" smtClean="0"/>
              <a:t>et al</a:t>
            </a:r>
            <a:r>
              <a:rPr kumimoji="1" lang="en-US" altLang="ja-JP" sz="1050" dirty="0" smtClean="0"/>
              <a:t>. </a:t>
            </a:r>
            <a:r>
              <a:rPr lang="en-US" altLang="ja-JP" sz="1050" dirty="0" smtClean="0"/>
              <a:t>(</a:t>
            </a:r>
            <a:r>
              <a:rPr lang="en-US" altLang="ja-JP" sz="1050" dirty="0"/>
              <a:t>2016</a:t>
            </a:r>
            <a:r>
              <a:rPr lang="en-US" altLang="ja-JP" sz="1050" dirty="0" smtClean="0"/>
              <a:t>)</a:t>
            </a:r>
            <a:r>
              <a:rPr kumimoji="1" lang="en-US" altLang="ja-JP" sz="1050" dirty="0" smtClean="0"/>
              <a:t> </a:t>
            </a:r>
            <a:r>
              <a:rPr kumimoji="1" lang="en-US" altLang="ja-JP" sz="1050" dirty="0" err="1" smtClean="0"/>
              <a:t>Bioresour</a:t>
            </a:r>
            <a:r>
              <a:rPr kumimoji="1" lang="en-US" altLang="ja-JP" sz="1050" dirty="0" smtClean="0"/>
              <a:t>. Technol., </a:t>
            </a:r>
            <a:r>
              <a:rPr lang="en-US" altLang="ja-JP" sz="1050" b="1" dirty="0"/>
              <a:t>201</a:t>
            </a:r>
            <a:r>
              <a:rPr lang="en-US" altLang="ja-JP" sz="1050" dirty="0"/>
              <a:t>, </a:t>
            </a:r>
            <a:r>
              <a:rPr lang="en-US" altLang="ja-JP" sz="1050" dirty="0" smtClean="0"/>
              <a:t>215-221.</a:t>
            </a:r>
            <a:endParaRPr kumimoji="1" lang="en-US" altLang="ja-JP" sz="1050" dirty="0" smtClean="0"/>
          </a:p>
        </p:txBody>
      </p:sp>
    </p:spTree>
    <p:extLst>
      <p:ext uri="{BB962C8B-B14F-4D97-AF65-F5344CB8AC3E}">
        <p14:creationId xmlns:p14="http://schemas.microsoft.com/office/powerpoint/2010/main" val="11915819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28600" y="247555"/>
            <a:ext cx="8454856" cy="320612"/>
          </a:xfrm>
        </p:spPr>
        <p:txBody>
          <a:bodyPr/>
          <a:lstStyle/>
          <a:p>
            <a:pPr algn="ctr"/>
            <a:r>
              <a:rPr lang="en-US" altLang="ja-JP" sz="3200" dirty="0" smtClean="0"/>
              <a:t>Research achievement </a:t>
            </a:r>
            <a:endParaRPr lang="ja-JP" altLang="en-US" sz="3200" dirty="0"/>
          </a:p>
        </p:txBody>
      </p:sp>
      <p:sp>
        <p:nvSpPr>
          <p:cNvPr id="3" name="日付プレースホルダ 2"/>
          <p:cNvSpPr>
            <a:spLocks noGrp="1"/>
          </p:cNvSpPr>
          <p:nvPr>
            <p:ph type="dt" sz="half" idx="10"/>
          </p:nvPr>
        </p:nvSpPr>
        <p:spPr>
          <a:xfrm>
            <a:off x="5342994" y="6663726"/>
            <a:ext cx="748690" cy="225425"/>
          </a:xfrm>
        </p:spPr>
        <p:txBody>
          <a:bodyPr/>
          <a:lstStyle/>
          <a:p>
            <a:r>
              <a:rPr kumimoji="1" lang="en-US" altLang="ja-JP" smtClean="0"/>
              <a:t>2016/10/20-21</a:t>
            </a:r>
            <a:endParaRPr kumimoji="1" lang="ja-JP" altLang="en-US" dirty="0"/>
          </a:p>
        </p:txBody>
      </p:sp>
      <p:sp>
        <p:nvSpPr>
          <p:cNvPr id="4" name="フッター プレースホルダ 3"/>
          <p:cNvSpPr>
            <a:spLocks noGrp="1"/>
          </p:cNvSpPr>
          <p:nvPr>
            <p:ph type="ftr" sz="quarter" idx="11"/>
          </p:nvPr>
        </p:nvSpPr>
        <p:spPr/>
        <p:txBody>
          <a:bodyPr/>
          <a:lstStyle/>
          <a:p>
            <a:r>
              <a:rPr kumimoji="1" lang="en-US" altLang="ja-JP" smtClean="0"/>
              <a:t>Bioprocess 2016</a:t>
            </a:r>
            <a:endParaRPr kumimoji="1" lang="ja-JP" altLang="en-US" dirty="0"/>
          </a:p>
        </p:txBody>
      </p:sp>
      <p:sp>
        <p:nvSpPr>
          <p:cNvPr id="5" name="スライド番号プレースホルダ 4"/>
          <p:cNvSpPr>
            <a:spLocks noGrp="1"/>
          </p:cNvSpPr>
          <p:nvPr>
            <p:ph type="sldNum" sz="quarter" idx="12"/>
          </p:nvPr>
        </p:nvSpPr>
        <p:spPr/>
        <p:txBody>
          <a:bodyPr/>
          <a:lstStyle/>
          <a:p>
            <a:fld id="{B7BA03D5-98A9-5544-AB3E-EBFFE2836972}" type="slidenum">
              <a:rPr kumimoji="1" lang="ja-JP" altLang="en-US" smtClean="0"/>
              <a:pPr/>
              <a:t>29</a:t>
            </a:fld>
            <a:endParaRPr kumimoji="1" lang="ja-JP" altLang="en-US"/>
          </a:p>
        </p:txBody>
      </p:sp>
      <p:sp>
        <p:nvSpPr>
          <p:cNvPr id="9" name="円柱 8"/>
          <p:cNvSpPr/>
          <p:nvPr/>
        </p:nvSpPr>
        <p:spPr>
          <a:xfrm>
            <a:off x="154483" y="2195379"/>
            <a:ext cx="1383208" cy="731807"/>
          </a:xfrm>
          <a:prstGeom prst="ca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ja-JP" sz="1400" dirty="0" smtClean="0">
                <a:solidFill>
                  <a:schemeClr val="accent5">
                    <a:lumMod val="10000"/>
                  </a:schemeClr>
                </a:solidFill>
                <a:ea typeface="+mj-ea"/>
                <a:cs typeface="ヒラギノ角ゴ ProN W6"/>
              </a:rPr>
              <a:t>Valuable lipid production</a:t>
            </a:r>
          </a:p>
        </p:txBody>
      </p:sp>
      <p:sp>
        <p:nvSpPr>
          <p:cNvPr id="18" name="円柱 17"/>
          <p:cNvSpPr/>
          <p:nvPr/>
        </p:nvSpPr>
        <p:spPr>
          <a:xfrm>
            <a:off x="255910" y="1046484"/>
            <a:ext cx="1654087" cy="846291"/>
          </a:xfrm>
          <a:prstGeom prst="can">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ja-JP" sz="1400" dirty="0" smtClean="0">
                <a:solidFill>
                  <a:schemeClr val="accent5">
                    <a:lumMod val="10000"/>
                  </a:schemeClr>
                </a:solidFill>
                <a:ea typeface="+mj-ea"/>
                <a:cs typeface="ヒラギノ角ゴ ProN W6"/>
              </a:rPr>
              <a:t>Hydrothermal</a:t>
            </a:r>
          </a:p>
          <a:p>
            <a:pPr algn="ctr"/>
            <a:r>
              <a:rPr lang="en-US" altLang="ja-JP" sz="1400" dirty="0" smtClean="0">
                <a:solidFill>
                  <a:schemeClr val="accent5">
                    <a:lumMod val="10000"/>
                  </a:schemeClr>
                </a:solidFill>
                <a:ea typeface="+mj-ea"/>
                <a:cs typeface="ヒラギノ角ゴ ProN W6"/>
              </a:rPr>
              <a:t>treatment</a:t>
            </a:r>
            <a:endParaRPr lang="en-US" altLang="ja-JP" sz="1400" dirty="0">
              <a:solidFill>
                <a:schemeClr val="accent5">
                  <a:lumMod val="10000"/>
                </a:schemeClr>
              </a:solidFill>
              <a:ea typeface="+mj-ea"/>
              <a:cs typeface="ヒラギノ角ゴ ProN W6"/>
            </a:endParaRPr>
          </a:p>
        </p:txBody>
      </p:sp>
      <p:sp>
        <p:nvSpPr>
          <p:cNvPr id="19" name="円柱 18"/>
          <p:cNvSpPr/>
          <p:nvPr/>
        </p:nvSpPr>
        <p:spPr>
          <a:xfrm>
            <a:off x="164477" y="4569387"/>
            <a:ext cx="1802558" cy="814076"/>
          </a:xfrm>
          <a:prstGeom prst="ca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400" dirty="0" smtClean="0">
                <a:solidFill>
                  <a:schemeClr val="accent5">
                    <a:lumMod val="10000"/>
                  </a:schemeClr>
                </a:solidFill>
                <a:ea typeface="+mj-ea"/>
                <a:cs typeface="ヒラギノ角ゴ ProN W6"/>
              </a:rPr>
              <a:t>Waste water treat.</a:t>
            </a:r>
          </a:p>
          <a:p>
            <a:pPr algn="ctr"/>
            <a:r>
              <a:rPr lang="en-US" altLang="ja-JP" sz="1400" dirty="0" smtClean="0">
                <a:solidFill>
                  <a:schemeClr val="accent5">
                    <a:lumMod val="10000"/>
                  </a:schemeClr>
                </a:solidFill>
                <a:ea typeface="+mj-ea"/>
                <a:cs typeface="ヒラギノ角ゴ ProN W6"/>
              </a:rPr>
              <a:t>Valuable metal recovery</a:t>
            </a:r>
            <a:endParaRPr kumimoji="1" lang="en-US" altLang="ja-JP" sz="1400" dirty="0" smtClean="0">
              <a:solidFill>
                <a:schemeClr val="accent5">
                  <a:lumMod val="10000"/>
                </a:schemeClr>
              </a:solidFill>
              <a:ea typeface="+mj-ea"/>
              <a:cs typeface="ヒラギノ角ゴ ProN W6"/>
            </a:endParaRPr>
          </a:p>
        </p:txBody>
      </p:sp>
      <p:sp>
        <p:nvSpPr>
          <p:cNvPr id="21" name="テキスト ボックス 20"/>
          <p:cNvSpPr txBox="1"/>
          <p:nvPr/>
        </p:nvSpPr>
        <p:spPr>
          <a:xfrm>
            <a:off x="163330" y="464006"/>
            <a:ext cx="2027392" cy="400110"/>
          </a:xfrm>
          <a:prstGeom prst="rect">
            <a:avLst/>
          </a:prstGeom>
          <a:ln>
            <a:solidFill>
              <a:srgbClr val="008000"/>
            </a:solidFill>
          </a:ln>
        </p:spPr>
        <p:style>
          <a:lnRef idx="2">
            <a:schemeClr val="accent2"/>
          </a:lnRef>
          <a:fillRef idx="1">
            <a:schemeClr val="lt1"/>
          </a:fillRef>
          <a:effectRef idx="0">
            <a:schemeClr val="accent2"/>
          </a:effectRef>
          <a:fontRef idx="minor">
            <a:schemeClr val="dk1"/>
          </a:fontRef>
        </p:style>
        <p:txBody>
          <a:bodyPr wrap="square" rtlCol="0" anchor="t">
            <a:spAutoFit/>
          </a:bodyPr>
          <a:lstStyle/>
          <a:p>
            <a:pPr algn="ctr"/>
            <a:r>
              <a:rPr kumimoji="1" lang="en-US" altLang="ja-JP" sz="2000" dirty="0" smtClean="0">
                <a:ea typeface="+mj-ea"/>
                <a:cs typeface="ヒラギノ角ゴ ProN W3"/>
              </a:rPr>
              <a:t>Seaweed</a:t>
            </a:r>
            <a:endParaRPr lang="en-US" altLang="ja-JP" sz="2000" dirty="0">
              <a:ea typeface="+mj-ea"/>
              <a:cs typeface="ヒラギノ角ゴ ProN W3"/>
            </a:endParaRPr>
          </a:p>
        </p:txBody>
      </p:sp>
      <p:sp>
        <p:nvSpPr>
          <p:cNvPr id="26" name="テキスト ボックス 25"/>
          <p:cNvSpPr txBox="1"/>
          <p:nvPr/>
        </p:nvSpPr>
        <p:spPr>
          <a:xfrm>
            <a:off x="8833577" y="4959375"/>
            <a:ext cx="184666" cy="369332"/>
          </a:xfrm>
          <a:prstGeom prst="rect">
            <a:avLst/>
          </a:prstGeom>
          <a:noFill/>
        </p:spPr>
        <p:txBody>
          <a:bodyPr wrap="none" rtlCol="0">
            <a:spAutoFit/>
          </a:bodyPr>
          <a:lstStyle/>
          <a:p>
            <a:endParaRPr kumimoji="1" lang="ja-JP" altLang="en-US" dirty="0">
              <a:latin typeface="+mj-ea"/>
              <a:ea typeface="+mj-ea"/>
              <a:cs typeface="ヒラギノ角ゴ ProN W3"/>
            </a:endParaRPr>
          </a:p>
        </p:txBody>
      </p:sp>
      <p:sp>
        <p:nvSpPr>
          <p:cNvPr id="29" name="上矢印 28"/>
          <p:cNvSpPr/>
          <p:nvPr/>
        </p:nvSpPr>
        <p:spPr>
          <a:xfrm flipV="1">
            <a:off x="590938" y="906965"/>
            <a:ext cx="1061022" cy="331623"/>
          </a:xfrm>
          <a:prstGeom prst="upArrow">
            <a:avLst>
              <a:gd name="adj1" fmla="val 70686"/>
              <a:gd name="adj2" fmla="val 50000"/>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dirty="0">
              <a:latin typeface="+mj-ea"/>
              <a:ea typeface="+mj-ea"/>
              <a:cs typeface="ヒラギノ角ゴ ProN W3"/>
            </a:endParaRPr>
          </a:p>
        </p:txBody>
      </p:sp>
      <p:sp>
        <p:nvSpPr>
          <p:cNvPr id="43" name="円柱 42"/>
          <p:cNvSpPr/>
          <p:nvPr/>
        </p:nvSpPr>
        <p:spPr>
          <a:xfrm>
            <a:off x="124342" y="3181970"/>
            <a:ext cx="2121454" cy="846291"/>
          </a:xfrm>
          <a:prstGeom prst="can">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ja-JP" sz="1400" dirty="0" smtClean="0">
                <a:solidFill>
                  <a:schemeClr val="accent5">
                    <a:lumMod val="10000"/>
                  </a:schemeClr>
                </a:solidFill>
                <a:ea typeface="+mj-ea"/>
                <a:cs typeface="ヒラギノ角ゴ ProN W6"/>
              </a:rPr>
              <a:t>Undiluted salt tolerant</a:t>
            </a:r>
          </a:p>
          <a:p>
            <a:pPr algn="ctr"/>
            <a:r>
              <a:rPr lang="en-US" altLang="ja-JP" sz="1400" dirty="0" smtClean="0">
                <a:solidFill>
                  <a:schemeClr val="accent5">
                    <a:lumMod val="10000"/>
                  </a:schemeClr>
                </a:solidFill>
                <a:ea typeface="+mj-ea"/>
                <a:cs typeface="ヒラギノ角ゴ ProN W6"/>
              </a:rPr>
              <a:t>methane fermentation</a:t>
            </a:r>
            <a:endParaRPr kumimoji="1" lang="ja-JP" altLang="en-US" sz="1400" dirty="0">
              <a:solidFill>
                <a:schemeClr val="accent5">
                  <a:lumMod val="10000"/>
                </a:schemeClr>
              </a:solidFill>
              <a:ea typeface="+mj-ea"/>
              <a:cs typeface="ヒラギノ角ゴ ProN W6"/>
            </a:endParaRPr>
          </a:p>
        </p:txBody>
      </p:sp>
      <p:sp>
        <p:nvSpPr>
          <p:cNvPr id="46" name="正方形/長方形 45"/>
          <p:cNvSpPr/>
          <p:nvPr/>
        </p:nvSpPr>
        <p:spPr>
          <a:xfrm>
            <a:off x="2252035" y="3227365"/>
            <a:ext cx="6819323" cy="954107"/>
          </a:xfrm>
          <a:prstGeom prst="rect">
            <a:avLst/>
          </a:prstGeom>
          <a:solidFill>
            <a:schemeClr val="accent3">
              <a:lumMod val="20000"/>
              <a:lumOff val="80000"/>
            </a:schemeClr>
          </a:solid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marL="177800" indent="-177800"/>
            <a:r>
              <a:rPr lang="ja-JP" altLang="en-US" sz="1400" dirty="0" smtClean="0">
                <a:solidFill>
                  <a:schemeClr val="tx1"/>
                </a:solidFill>
                <a:latin typeface="+mj-lt"/>
              </a:rPr>
              <a:t>・</a:t>
            </a:r>
            <a:r>
              <a:rPr lang="en-US" altLang="ja-JP" sz="1400" dirty="0" smtClean="0">
                <a:solidFill>
                  <a:schemeClr val="tx1"/>
                </a:solidFill>
                <a:latin typeface="+mj-lt"/>
              </a:rPr>
              <a:t> Salt tolerant methanogenic communities were discovered in marine sediments.</a:t>
            </a:r>
          </a:p>
          <a:p>
            <a:pPr marL="177800" indent="-177800"/>
            <a:r>
              <a:rPr lang="ja-JP" altLang="en-US" sz="1400" dirty="0" smtClean="0">
                <a:solidFill>
                  <a:schemeClr val="tx1"/>
                </a:solidFill>
              </a:rPr>
              <a:t>・</a:t>
            </a:r>
            <a:r>
              <a:rPr lang="en-US" altLang="ja-JP" sz="1400" dirty="0" smtClean="0">
                <a:solidFill>
                  <a:schemeClr val="tx1"/>
                </a:solidFill>
              </a:rPr>
              <a:t> Microbial </a:t>
            </a:r>
            <a:r>
              <a:rPr lang="en-US" altLang="ja-JP" sz="1400" dirty="0">
                <a:solidFill>
                  <a:schemeClr val="tx1"/>
                </a:solidFill>
              </a:rPr>
              <a:t>community </a:t>
            </a:r>
            <a:r>
              <a:rPr lang="en-US" altLang="ja-JP" sz="1400" dirty="0" smtClean="0">
                <a:solidFill>
                  <a:schemeClr val="tx1"/>
                </a:solidFill>
              </a:rPr>
              <a:t>with stable methane formation at 4.5%NaCl was developed.</a:t>
            </a:r>
          </a:p>
          <a:p>
            <a:pPr marL="177800" indent="-177800"/>
            <a:r>
              <a:rPr lang="ja-JP" altLang="en-US" sz="1400" dirty="0" smtClean="0">
                <a:solidFill>
                  <a:schemeClr val="tx1"/>
                </a:solidFill>
              </a:rPr>
              <a:t>・</a:t>
            </a:r>
            <a:r>
              <a:rPr lang="en-US" altLang="ja-JP" sz="1400" dirty="0" smtClean="0">
                <a:solidFill>
                  <a:schemeClr val="tx1"/>
                </a:solidFill>
              </a:rPr>
              <a:t> Continuous methane fermentation with undiluted seaweed at HRT 45 day was possible</a:t>
            </a:r>
            <a:endParaRPr lang="en-US" altLang="ja-JP" sz="1400" dirty="0" smtClean="0">
              <a:solidFill>
                <a:schemeClr val="tx1"/>
              </a:solidFill>
              <a:latin typeface="+mj-lt"/>
            </a:endParaRPr>
          </a:p>
        </p:txBody>
      </p:sp>
      <p:sp>
        <p:nvSpPr>
          <p:cNvPr id="51" name="上矢印 50"/>
          <p:cNvSpPr/>
          <p:nvPr/>
        </p:nvSpPr>
        <p:spPr>
          <a:xfrm flipV="1">
            <a:off x="666443" y="1892775"/>
            <a:ext cx="401398" cy="444114"/>
          </a:xfrm>
          <a:prstGeom prst="upArrow">
            <a:avLst>
              <a:gd name="adj1" fmla="val 70686"/>
              <a:gd name="adj2" fmla="val 50000"/>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dirty="0">
              <a:latin typeface="+mj-ea"/>
              <a:ea typeface="+mj-ea"/>
              <a:cs typeface="ヒラギノ角ゴ ProN W3"/>
            </a:endParaRPr>
          </a:p>
        </p:txBody>
      </p:sp>
      <p:sp>
        <p:nvSpPr>
          <p:cNvPr id="50" name="テキスト ボックス 49"/>
          <p:cNvSpPr txBox="1"/>
          <p:nvPr/>
        </p:nvSpPr>
        <p:spPr>
          <a:xfrm>
            <a:off x="2252036" y="1134910"/>
            <a:ext cx="6819322" cy="584776"/>
          </a:xfrm>
          <a:prstGeom prst="rect">
            <a:avLst/>
          </a:prstGeom>
          <a:solidFill>
            <a:schemeClr val="accent1">
              <a:lumMod val="20000"/>
              <a:lumOff val="80000"/>
            </a:schemeClr>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marL="446088" indent="-446088"/>
            <a:r>
              <a:rPr lang="ja-JP" altLang="en-US" sz="1600" dirty="0" smtClean="0">
                <a:solidFill>
                  <a:schemeClr val="tx1"/>
                </a:solidFill>
                <a:latin typeface="+mj-lt"/>
              </a:rPr>
              <a:t>・</a:t>
            </a:r>
            <a:r>
              <a:rPr lang="en-US" altLang="ja-JP" sz="1600" dirty="0" smtClean="0">
                <a:solidFill>
                  <a:schemeClr val="tx1"/>
                </a:solidFill>
                <a:latin typeface="+mj-lt"/>
              </a:rPr>
              <a:t> 80% of solid fraction in </a:t>
            </a:r>
            <a:r>
              <a:rPr lang="en-US" altLang="ja-JP" sz="1600" i="1" dirty="0" smtClean="0">
                <a:solidFill>
                  <a:schemeClr val="tx1"/>
                </a:solidFill>
                <a:latin typeface="+mj-lt"/>
              </a:rPr>
              <a:t>L. Japonica </a:t>
            </a:r>
            <a:r>
              <a:rPr lang="en-US" altLang="ja-JP" sz="1600" dirty="0" smtClean="0">
                <a:solidFill>
                  <a:schemeClr val="tx1"/>
                </a:solidFill>
                <a:latin typeface="+mj-lt"/>
              </a:rPr>
              <a:t>is solubilized by hydrothermal treatment with and without salt between 150 and 190 </a:t>
            </a:r>
            <a:r>
              <a:rPr lang="en-US" altLang="ja-JP" sz="1600" baseline="30000" dirty="0" err="1" smtClean="0">
                <a:solidFill>
                  <a:schemeClr val="tx1"/>
                </a:solidFill>
                <a:latin typeface="+mj-lt"/>
              </a:rPr>
              <a:t>o</a:t>
            </a:r>
            <a:r>
              <a:rPr lang="en-US" altLang="ja-JP" sz="1600" dirty="0" err="1" smtClean="0">
                <a:solidFill>
                  <a:schemeClr val="tx1"/>
                </a:solidFill>
                <a:latin typeface="+mj-lt"/>
              </a:rPr>
              <a:t>C</a:t>
            </a:r>
            <a:endParaRPr lang="en-US" altLang="ja-JP" sz="1600" dirty="0" smtClean="0">
              <a:solidFill>
                <a:schemeClr val="tx1"/>
              </a:solidFill>
              <a:latin typeface="+mj-lt"/>
            </a:endParaRPr>
          </a:p>
        </p:txBody>
      </p:sp>
      <p:sp>
        <p:nvSpPr>
          <p:cNvPr id="53" name="テキスト ボックス 52"/>
          <p:cNvSpPr txBox="1"/>
          <p:nvPr/>
        </p:nvSpPr>
        <p:spPr>
          <a:xfrm>
            <a:off x="2252036" y="2041672"/>
            <a:ext cx="6819322" cy="954107"/>
          </a:xfrm>
          <a:prstGeom prst="rect">
            <a:avLst/>
          </a:prstGeom>
          <a:solidFill>
            <a:schemeClr val="accent4">
              <a:lumMod val="20000"/>
              <a:lumOff val="80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marL="174625" indent="-174625"/>
            <a:r>
              <a:rPr lang="ja-JP" altLang="en-US" sz="1400" dirty="0" smtClean="0">
                <a:solidFill>
                  <a:schemeClr val="tx1"/>
                </a:solidFill>
                <a:latin typeface="+mj-lt"/>
              </a:rPr>
              <a:t>・</a:t>
            </a:r>
            <a:r>
              <a:rPr lang="en-US" altLang="ja-JP" sz="1400" dirty="0" smtClean="0">
                <a:solidFill>
                  <a:schemeClr val="tx1"/>
                </a:solidFill>
                <a:latin typeface="+mj-lt"/>
              </a:rPr>
              <a:t> It was developed novel </a:t>
            </a:r>
            <a:r>
              <a:rPr lang="en-US" altLang="ja-JP" sz="1400" dirty="0">
                <a:cs typeface="Arial"/>
              </a:rPr>
              <a:t>two-stage fermentation </a:t>
            </a:r>
            <a:r>
              <a:rPr lang="en-US" altLang="ja-JP" sz="1400" dirty="0" smtClean="0">
                <a:solidFill>
                  <a:schemeClr val="tx1"/>
                </a:solidFill>
                <a:latin typeface="+mj-lt"/>
              </a:rPr>
              <a:t>process to produce </a:t>
            </a:r>
            <a:r>
              <a:rPr lang="en-US" altLang="ja-JP" sz="1400" dirty="0" smtClean="0">
                <a:cs typeface="Arial"/>
              </a:rPr>
              <a:t>valuable </a:t>
            </a:r>
            <a:r>
              <a:rPr lang="en-US" altLang="ja-JP" sz="1400" dirty="0">
                <a:cs typeface="Arial"/>
              </a:rPr>
              <a:t>oil and </a:t>
            </a:r>
            <a:r>
              <a:rPr lang="en-US" altLang="ja-JP" sz="1400" dirty="0" smtClean="0">
                <a:cs typeface="Arial"/>
              </a:rPr>
              <a:t>from algae carbohydrates with </a:t>
            </a:r>
            <a:r>
              <a:rPr lang="en-US" altLang="ja-JP" sz="1400" i="1" dirty="0" err="1" smtClean="0"/>
              <a:t>Aurantiochytrium</a:t>
            </a:r>
            <a:r>
              <a:rPr lang="en-US" altLang="ja-JP" sz="1400" i="1" dirty="0" smtClean="0"/>
              <a:t> </a:t>
            </a:r>
            <a:r>
              <a:rPr lang="en-US" altLang="ja-JP" sz="1400" dirty="0" smtClean="0"/>
              <a:t>and specific converter</a:t>
            </a:r>
            <a:r>
              <a:rPr lang="en-US" altLang="ja-JP" sz="1400" i="1" dirty="0" smtClean="0"/>
              <a:t>.</a:t>
            </a:r>
          </a:p>
          <a:p>
            <a:pPr marL="174625" indent="-174625"/>
            <a:r>
              <a:rPr lang="ja-JP" altLang="en-US" sz="1400" dirty="0" smtClean="0">
                <a:solidFill>
                  <a:schemeClr val="tx1"/>
                </a:solidFill>
                <a:cs typeface="Arial"/>
              </a:rPr>
              <a:t>・</a:t>
            </a:r>
            <a:r>
              <a:rPr lang="en-US" altLang="ja-JP" sz="1400" dirty="0" smtClean="0">
                <a:solidFill>
                  <a:schemeClr val="tx1"/>
                </a:solidFill>
                <a:cs typeface="Arial"/>
              </a:rPr>
              <a:t>Whole genome of </a:t>
            </a:r>
            <a:r>
              <a:rPr lang="en-US" altLang="ja-JP" sz="1400" i="1" dirty="0" err="1" smtClean="0">
                <a:solidFill>
                  <a:schemeClr val="tx1"/>
                </a:solidFill>
                <a:cs typeface="Arial"/>
              </a:rPr>
              <a:t>Aurantiochytrium</a:t>
            </a:r>
            <a:r>
              <a:rPr lang="en-US" altLang="ja-JP" sz="1400" dirty="0">
                <a:solidFill>
                  <a:schemeClr val="tx1"/>
                </a:solidFill>
                <a:cs typeface="Arial"/>
              </a:rPr>
              <a:t> </a:t>
            </a:r>
            <a:r>
              <a:rPr lang="en-US" altLang="ja-JP" sz="1400" dirty="0" smtClean="0">
                <a:solidFill>
                  <a:schemeClr val="tx1"/>
                </a:solidFill>
                <a:cs typeface="Arial"/>
              </a:rPr>
              <a:t>was sequenced.</a:t>
            </a:r>
          </a:p>
          <a:p>
            <a:pPr marL="539750" indent="-539750"/>
            <a:r>
              <a:rPr lang="ja-JP" altLang="en-US" sz="1400" dirty="0" smtClean="0">
                <a:solidFill>
                  <a:schemeClr val="tx1"/>
                </a:solidFill>
                <a:cs typeface="Arial"/>
              </a:rPr>
              <a:t>・</a:t>
            </a:r>
            <a:r>
              <a:rPr lang="en-US" altLang="ja-JP" sz="1400" dirty="0" smtClean="0">
                <a:solidFill>
                  <a:schemeClr val="tx1"/>
                </a:solidFill>
                <a:cs typeface="Arial"/>
              </a:rPr>
              <a:t> Over expression of </a:t>
            </a:r>
            <a:r>
              <a:rPr lang="en-US" altLang="ja-JP" sz="1400" i="1" dirty="0" err="1" smtClean="0">
                <a:solidFill>
                  <a:schemeClr val="tx1"/>
                </a:solidFill>
                <a:cs typeface="Arial"/>
              </a:rPr>
              <a:t>CrtBY</a:t>
            </a:r>
            <a:r>
              <a:rPr lang="en-US" altLang="ja-JP" sz="1400" dirty="0" smtClean="0">
                <a:solidFill>
                  <a:schemeClr val="tx1"/>
                </a:solidFill>
                <a:cs typeface="Arial"/>
              </a:rPr>
              <a:t> accelerated  carotenoid production by </a:t>
            </a:r>
            <a:r>
              <a:rPr lang="en-US" altLang="ja-JP" sz="1400" i="1" dirty="0" err="1"/>
              <a:t>Aurantiochytrium</a:t>
            </a:r>
            <a:endParaRPr lang="ja-JP" altLang="en-US" sz="1400" dirty="0" smtClean="0">
              <a:solidFill>
                <a:schemeClr val="tx1"/>
              </a:solidFill>
              <a:cs typeface="Arial"/>
            </a:endParaRPr>
          </a:p>
        </p:txBody>
      </p:sp>
      <p:sp>
        <p:nvSpPr>
          <p:cNvPr id="27" name="上矢印 26"/>
          <p:cNvSpPr/>
          <p:nvPr/>
        </p:nvSpPr>
        <p:spPr>
          <a:xfrm flipV="1">
            <a:off x="596675" y="2958707"/>
            <a:ext cx="401398" cy="248621"/>
          </a:xfrm>
          <a:prstGeom prst="upArrow">
            <a:avLst>
              <a:gd name="adj1" fmla="val 70686"/>
              <a:gd name="adj2" fmla="val 50000"/>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dirty="0">
              <a:latin typeface="+mj-ea"/>
              <a:ea typeface="+mj-ea"/>
              <a:cs typeface="ヒラギノ角ゴ ProN W3"/>
            </a:endParaRPr>
          </a:p>
        </p:txBody>
      </p:sp>
      <p:sp>
        <p:nvSpPr>
          <p:cNvPr id="30" name="上矢印 29"/>
          <p:cNvSpPr/>
          <p:nvPr/>
        </p:nvSpPr>
        <p:spPr>
          <a:xfrm flipV="1">
            <a:off x="1459217" y="1796975"/>
            <a:ext cx="401398" cy="1428090"/>
          </a:xfrm>
          <a:prstGeom prst="upArrow">
            <a:avLst>
              <a:gd name="adj1" fmla="val 70686"/>
              <a:gd name="adj2" fmla="val 50000"/>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dirty="0">
              <a:latin typeface="+mj-ea"/>
              <a:ea typeface="+mj-ea"/>
              <a:cs typeface="ヒラギノ角ゴ ProN W3"/>
            </a:endParaRPr>
          </a:p>
        </p:txBody>
      </p:sp>
      <p:sp>
        <p:nvSpPr>
          <p:cNvPr id="31" name="上矢印 30"/>
          <p:cNvSpPr/>
          <p:nvPr/>
        </p:nvSpPr>
        <p:spPr>
          <a:xfrm flipV="1">
            <a:off x="867142" y="4028260"/>
            <a:ext cx="401397" cy="573844"/>
          </a:xfrm>
          <a:prstGeom prst="upArrow">
            <a:avLst>
              <a:gd name="adj1" fmla="val 70686"/>
              <a:gd name="adj2" fmla="val 50000"/>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dirty="0">
              <a:latin typeface="+mj-ea"/>
              <a:ea typeface="+mj-ea"/>
              <a:cs typeface="ヒラギノ角ゴ ProN W3"/>
            </a:endParaRPr>
          </a:p>
        </p:txBody>
      </p:sp>
      <p:sp>
        <p:nvSpPr>
          <p:cNvPr id="32" name="正方形/長方形 31"/>
          <p:cNvSpPr/>
          <p:nvPr/>
        </p:nvSpPr>
        <p:spPr>
          <a:xfrm>
            <a:off x="2252035" y="4473638"/>
            <a:ext cx="6819323" cy="954107"/>
          </a:xfrm>
          <a:prstGeom prst="rect">
            <a:avLst/>
          </a:prstGeom>
          <a:solidFill>
            <a:schemeClr val="accent5"/>
          </a:solid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marL="446088" indent="-446088"/>
            <a:r>
              <a:rPr lang="ja-JP" altLang="en-US" sz="1400" dirty="0" smtClean="0">
                <a:solidFill>
                  <a:schemeClr val="tx1"/>
                </a:solidFill>
              </a:rPr>
              <a:t>・</a:t>
            </a:r>
            <a:r>
              <a:rPr lang="en-US" altLang="ja-JP" sz="1400" dirty="0" smtClean="0">
                <a:solidFill>
                  <a:schemeClr val="tx1"/>
                </a:solidFill>
              </a:rPr>
              <a:t> Several </a:t>
            </a:r>
            <a:r>
              <a:rPr lang="en-US" altLang="ja-JP" sz="1400" dirty="0" smtClean="0"/>
              <a:t>photosynthetic bacteria communities possessing the ability to recover heavy and rare metals was screened.</a:t>
            </a:r>
            <a:endParaRPr lang="en-US" altLang="ja-JP" sz="1400" dirty="0" smtClean="0">
              <a:solidFill>
                <a:schemeClr val="tx1"/>
              </a:solidFill>
            </a:endParaRPr>
          </a:p>
          <a:p>
            <a:pPr marL="446088" indent="-446088"/>
            <a:r>
              <a:rPr lang="ja-JP" altLang="en-US" sz="1400" dirty="0" smtClean="0">
                <a:solidFill>
                  <a:schemeClr val="tx1"/>
                </a:solidFill>
              </a:rPr>
              <a:t>・</a:t>
            </a:r>
            <a:r>
              <a:rPr lang="en-US" altLang="ja-JP" sz="1400" dirty="0"/>
              <a:t>Oil</a:t>
            </a:r>
            <a:r>
              <a:rPr lang="en-US" altLang="ja-JP" sz="1400" dirty="0">
                <a:solidFill>
                  <a:schemeClr val="tx1"/>
                </a:solidFill>
              </a:rPr>
              <a:t>-producing bacteria from acetic and propionic </a:t>
            </a:r>
            <a:r>
              <a:rPr lang="en-US" altLang="ja-JP" sz="1400" dirty="0" smtClean="0">
                <a:solidFill>
                  <a:schemeClr val="tx1"/>
                </a:solidFill>
              </a:rPr>
              <a:t>acids (main VFAs in the fermentation residue) </a:t>
            </a:r>
            <a:r>
              <a:rPr lang="en-US" altLang="ja-JP" sz="1400" smtClean="0">
                <a:solidFill>
                  <a:schemeClr val="tx1"/>
                </a:solidFill>
              </a:rPr>
              <a:t>was discovered.</a:t>
            </a:r>
            <a:endParaRPr lang="ja-JP" altLang="en-US" sz="1400" dirty="0">
              <a:solidFill>
                <a:schemeClr val="tx1"/>
              </a:solidFill>
            </a:endParaRPr>
          </a:p>
        </p:txBody>
      </p:sp>
      <p:sp>
        <p:nvSpPr>
          <p:cNvPr id="22" name="上矢印 21"/>
          <p:cNvSpPr/>
          <p:nvPr/>
        </p:nvSpPr>
        <p:spPr>
          <a:xfrm flipV="1">
            <a:off x="825768" y="5434352"/>
            <a:ext cx="442771" cy="476770"/>
          </a:xfrm>
          <a:prstGeom prst="upArrow">
            <a:avLst>
              <a:gd name="adj1" fmla="val 70686"/>
              <a:gd name="adj2" fmla="val 50000"/>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dirty="0">
              <a:latin typeface="+mj-ea"/>
              <a:ea typeface="+mj-ea"/>
              <a:cs typeface="ヒラギノ角ゴ ProN W3"/>
            </a:endParaRPr>
          </a:p>
        </p:txBody>
      </p:sp>
      <p:sp>
        <p:nvSpPr>
          <p:cNvPr id="23" name="テキスト ボックス 22"/>
          <p:cNvSpPr txBox="1"/>
          <p:nvPr/>
        </p:nvSpPr>
        <p:spPr>
          <a:xfrm>
            <a:off x="268484" y="5957306"/>
            <a:ext cx="1580018" cy="347964"/>
          </a:xfrm>
          <a:prstGeom prst="rect">
            <a:avLst/>
          </a:prstGeom>
          <a:ln>
            <a:solidFill>
              <a:srgbClr val="008000"/>
            </a:solidFill>
          </a:ln>
        </p:spPr>
        <p:style>
          <a:lnRef idx="2">
            <a:schemeClr val="accent2"/>
          </a:lnRef>
          <a:fillRef idx="1">
            <a:schemeClr val="lt1"/>
          </a:fillRef>
          <a:effectRef idx="0">
            <a:schemeClr val="accent2"/>
          </a:effectRef>
          <a:fontRef idx="minor">
            <a:schemeClr val="dk1"/>
          </a:fontRef>
        </p:style>
        <p:txBody>
          <a:bodyPr wrap="square" rtlCol="0" anchor="t">
            <a:spAutoFit/>
          </a:bodyPr>
          <a:lstStyle/>
          <a:p>
            <a:pPr algn="ctr"/>
            <a:r>
              <a:rPr kumimoji="1" lang="en-US" altLang="ja-JP" sz="1600" dirty="0" smtClean="0">
                <a:ea typeface="+mj-ea"/>
                <a:cs typeface="ヒラギノ角ゴ ProN W3"/>
              </a:rPr>
              <a:t>Green water</a:t>
            </a:r>
            <a:endParaRPr lang="en-US" altLang="ja-JP" sz="1600" dirty="0">
              <a:ea typeface="+mj-ea"/>
              <a:cs typeface="ヒラギノ角ゴ ProN W3"/>
            </a:endParaRPr>
          </a:p>
        </p:txBody>
      </p:sp>
    </p:spTree>
    <p:extLst>
      <p:ext uri="{BB962C8B-B14F-4D97-AF65-F5344CB8AC3E}">
        <p14:creationId xmlns:p14="http://schemas.microsoft.com/office/powerpoint/2010/main" val="15512744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en-US" altLang="ja-JP" dirty="0" smtClean="0"/>
              <a:t>Acknowledgements</a:t>
            </a:r>
            <a:endParaRPr kumimoji="1" lang="ja-JP" altLang="en-US" dirty="0"/>
          </a:p>
        </p:txBody>
      </p:sp>
      <p:sp>
        <p:nvSpPr>
          <p:cNvPr id="6" name="コンテンツ プレースホルダー 5"/>
          <p:cNvSpPr>
            <a:spLocks noGrp="1"/>
          </p:cNvSpPr>
          <p:nvPr>
            <p:ph idx="1"/>
          </p:nvPr>
        </p:nvSpPr>
        <p:spPr/>
        <p:txBody>
          <a:bodyPr/>
          <a:lstStyle/>
          <a:p>
            <a:pPr marL="0" indent="0">
              <a:buNone/>
            </a:pPr>
            <a:r>
              <a:rPr lang="en-US" altLang="ja-JP" sz="2800" dirty="0" smtClean="0"/>
              <a:t>Prof. T. </a:t>
            </a:r>
            <a:r>
              <a:rPr lang="en-US" altLang="ja-JP" sz="2800" dirty="0"/>
              <a:t>Aki (Hiroshima </a:t>
            </a:r>
            <a:r>
              <a:rPr lang="en-US" altLang="ja-JP" sz="2800" dirty="0" smtClean="0"/>
              <a:t>University)</a:t>
            </a:r>
          </a:p>
          <a:p>
            <a:pPr marL="0" indent="0">
              <a:buNone/>
            </a:pPr>
            <a:r>
              <a:rPr kumimoji="1" lang="en-US" altLang="ja-JP" sz="2800" dirty="0" smtClean="0"/>
              <a:t>Prof. Matsumura (</a:t>
            </a:r>
            <a:r>
              <a:rPr lang="en-US" altLang="ja-JP" sz="2800" dirty="0"/>
              <a:t>Hiroshima </a:t>
            </a:r>
            <a:r>
              <a:rPr lang="en-US" altLang="ja-JP" sz="2800" dirty="0" smtClean="0"/>
              <a:t>University</a:t>
            </a:r>
            <a:r>
              <a:rPr kumimoji="1" lang="en-US" altLang="ja-JP" sz="2800" dirty="0" smtClean="0"/>
              <a:t>)</a:t>
            </a:r>
          </a:p>
          <a:p>
            <a:pPr marL="0" indent="0">
              <a:buNone/>
            </a:pPr>
            <a:r>
              <a:rPr lang="en-US" altLang="ja-JP" sz="2800" dirty="0" smtClean="0"/>
              <a:t>Assoc. Prof. Y. </a:t>
            </a:r>
            <a:r>
              <a:rPr lang="en-US" altLang="ja-JP" sz="2800" dirty="0"/>
              <a:t>Okamura (Hiroshima University)</a:t>
            </a:r>
          </a:p>
          <a:p>
            <a:pPr marL="0" indent="0">
              <a:buNone/>
            </a:pPr>
            <a:endParaRPr kumimoji="1" lang="en-US" altLang="ja-JP" dirty="0" smtClean="0"/>
          </a:p>
          <a:p>
            <a:pPr marL="0" indent="0">
              <a:buNone/>
            </a:pPr>
            <a:r>
              <a:rPr kumimoji="1" lang="en-US" altLang="ja-JP" dirty="0" smtClean="0"/>
              <a:t>This study is financially supported by </a:t>
            </a:r>
            <a:r>
              <a:rPr lang="en-US" altLang="ja-JP" dirty="0"/>
              <a:t>CREST, </a:t>
            </a:r>
            <a:r>
              <a:rPr lang="en-US" altLang="ja-JP" dirty="0" smtClean="0"/>
              <a:t>JST, Japan.</a:t>
            </a:r>
          </a:p>
          <a:p>
            <a:pPr marL="0" indent="0">
              <a:buNone/>
            </a:pPr>
            <a:endParaRPr kumimoji="1" lang="ja-JP" altLang="en-US" dirty="0"/>
          </a:p>
        </p:txBody>
      </p:sp>
      <p:sp>
        <p:nvSpPr>
          <p:cNvPr id="2" name="日付プレースホルダー 1"/>
          <p:cNvSpPr>
            <a:spLocks noGrp="1"/>
          </p:cNvSpPr>
          <p:nvPr>
            <p:ph type="dt" sz="half" idx="10"/>
          </p:nvPr>
        </p:nvSpPr>
        <p:spPr/>
        <p:txBody>
          <a:bodyPr/>
          <a:lstStyle/>
          <a:p>
            <a:pPr>
              <a:defRPr/>
            </a:pPr>
            <a:r>
              <a:rPr lang="en-US" altLang="ja-JP" smtClean="0"/>
              <a:t>2016/10/20-21</a:t>
            </a:r>
            <a:endParaRPr lang="en-US" altLang="ja-JP"/>
          </a:p>
        </p:txBody>
      </p:sp>
      <p:sp>
        <p:nvSpPr>
          <p:cNvPr id="3" name="フッター プレースホルダー 2"/>
          <p:cNvSpPr>
            <a:spLocks noGrp="1"/>
          </p:cNvSpPr>
          <p:nvPr>
            <p:ph type="ftr" sz="quarter" idx="11"/>
          </p:nvPr>
        </p:nvSpPr>
        <p:spPr/>
        <p:txBody>
          <a:bodyPr/>
          <a:lstStyle/>
          <a:p>
            <a:pPr>
              <a:defRPr/>
            </a:pPr>
            <a:r>
              <a:rPr lang="en-US" altLang="ja-JP" smtClean="0"/>
              <a:t>Bioprocess 2016</a:t>
            </a:r>
            <a:endParaRPr lang="en-US" altLang="ja-JP"/>
          </a:p>
        </p:txBody>
      </p:sp>
      <p:sp>
        <p:nvSpPr>
          <p:cNvPr id="7" name="スライド番号プレースホルダー 6"/>
          <p:cNvSpPr>
            <a:spLocks noGrp="1"/>
          </p:cNvSpPr>
          <p:nvPr>
            <p:ph type="sldNum" sz="quarter" idx="12"/>
          </p:nvPr>
        </p:nvSpPr>
        <p:spPr/>
        <p:txBody>
          <a:bodyPr/>
          <a:lstStyle/>
          <a:p>
            <a:fld id="{3A538D04-2026-CE44-84E3-CD54C82BE288}" type="slidenum">
              <a:rPr kumimoji="1" lang="ja-JP" altLang="en-US" smtClean="0"/>
              <a:t>30</a:t>
            </a:fld>
            <a:endParaRPr kumimoji="1" lang="ja-JP" altLang="en-US"/>
          </a:p>
        </p:txBody>
      </p:sp>
      <p:pic>
        <p:nvPicPr>
          <p:cNvPr id="10" name="図 9"/>
          <p:cNvPicPr>
            <a:picLocks noChangeAspect="1"/>
          </p:cNvPicPr>
          <p:nvPr/>
        </p:nvPicPr>
        <p:blipFill>
          <a:blip r:embed="rId2"/>
          <a:stretch>
            <a:fillRect/>
          </a:stretch>
        </p:blipFill>
        <p:spPr>
          <a:xfrm>
            <a:off x="3286085" y="4774863"/>
            <a:ext cx="2148656" cy="369094"/>
          </a:xfrm>
          <a:prstGeom prst="rect">
            <a:avLst/>
          </a:prstGeom>
        </p:spPr>
      </p:pic>
      <p:pic>
        <p:nvPicPr>
          <p:cNvPr id="11" name="図 10"/>
          <p:cNvPicPr>
            <a:picLocks noChangeAspect="1"/>
          </p:cNvPicPr>
          <p:nvPr/>
        </p:nvPicPr>
        <p:blipFill rotWithShape="1">
          <a:blip r:embed="rId3"/>
          <a:srcRect t="24492" b="29331"/>
          <a:stretch/>
        </p:blipFill>
        <p:spPr>
          <a:xfrm>
            <a:off x="1292391" y="4800184"/>
            <a:ext cx="2065867" cy="389652"/>
          </a:xfrm>
          <a:prstGeom prst="rect">
            <a:avLst/>
          </a:prstGeom>
        </p:spPr>
      </p:pic>
    </p:spTree>
    <p:extLst>
      <p:ext uri="{BB962C8B-B14F-4D97-AF65-F5344CB8AC3E}">
        <p14:creationId xmlns:p14="http://schemas.microsoft.com/office/powerpoint/2010/main" val="618702401"/>
      </p:ext>
    </p:extLst>
  </p:cSld>
  <p:clrMapOvr>
    <a:masterClrMapping/>
  </p:clrMapOvr>
  <p:timing>
    <p:tnLst>
      <p:par>
        <p:cTn id="1" dur="indefinite" restart="never" nodeType="tmRoot"/>
      </p:par>
    </p:tnLst>
  </p:timing>
</p:sld>
</file>

<file path=ppt/theme/theme1.xml><?xml version="1.0" encoding="utf-8"?>
<a:theme xmlns:a="http://schemas.openxmlformats.org/drawingml/2006/main" name="広大プレゼンテーション-New">
  <a:themeElements>
    <a:clrScheme name="ユーザー設定 11">
      <a:dk1>
        <a:srgbClr val="000074"/>
      </a:dk1>
      <a:lt1>
        <a:srgbClr val="FFFFFF"/>
      </a:lt1>
      <a:dk2>
        <a:srgbClr val="191D34"/>
      </a:dk2>
      <a:lt2>
        <a:srgbClr val="FFFF66"/>
      </a:lt2>
      <a:accent1>
        <a:srgbClr val="FF8000"/>
      </a:accent1>
      <a:accent2>
        <a:srgbClr val="0E07A5"/>
      </a:accent2>
      <a:accent3>
        <a:srgbClr val="FF0000"/>
      </a:accent3>
      <a:accent4>
        <a:srgbClr val="008000"/>
      </a:accent4>
      <a:accent5>
        <a:srgbClr val="CCFFFF"/>
      </a:accent5>
      <a:accent6>
        <a:srgbClr val="8000FF"/>
      </a:accent6>
      <a:hlink>
        <a:srgbClr val="4DBD9A"/>
      </a:hlink>
      <a:folHlink>
        <a:srgbClr val="4990BB"/>
      </a:folHlink>
    </a:clrScheme>
    <a:fontScheme name="広大プレゼン2">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広大プレゼン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広大プレゼン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広大プレゼン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広大プレゼン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広大プレゼン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広大プレゼン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広大プレゼン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広大プレゼン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広大プレゼン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広大プレゼン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広大プレゼン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広大プレゼン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広大プレゼン2 13">
        <a:dk1>
          <a:srgbClr val="000000"/>
        </a:dk1>
        <a:lt1>
          <a:srgbClr val="FFFFFF"/>
        </a:lt1>
        <a:dk2>
          <a:srgbClr val="386CAF"/>
        </a:dk2>
        <a:lt2>
          <a:srgbClr val="808080"/>
        </a:lt2>
        <a:accent1>
          <a:srgbClr val="199541"/>
        </a:accent1>
        <a:accent2>
          <a:srgbClr val="386CAF"/>
        </a:accent2>
        <a:accent3>
          <a:srgbClr val="FFFFFF"/>
        </a:accent3>
        <a:accent4>
          <a:srgbClr val="000000"/>
        </a:accent4>
        <a:accent5>
          <a:srgbClr val="ABC8B0"/>
        </a:accent5>
        <a:accent6>
          <a:srgbClr val="32619E"/>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広大プレゼン2 14">
        <a:dk1>
          <a:srgbClr val="000000"/>
        </a:dk1>
        <a:lt1>
          <a:srgbClr val="FFFFFF"/>
        </a:lt1>
        <a:dk2>
          <a:srgbClr val="000000"/>
        </a:dk2>
        <a:lt2>
          <a:srgbClr val="808080"/>
        </a:lt2>
        <a:accent1>
          <a:srgbClr val="199541"/>
        </a:accent1>
        <a:accent2>
          <a:srgbClr val="386CAF"/>
        </a:accent2>
        <a:accent3>
          <a:srgbClr val="FFFFFF"/>
        </a:accent3>
        <a:accent4>
          <a:srgbClr val="000000"/>
        </a:accent4>
        <a:accent5>
          <a:srgbClr val="ABC8B0"/>
        </a:accent5>
        <a:accent6>
          <a:srgbClr val="32619E"/>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広大プレゼンテーション-New.potx</Template>
  <TotalTime>707</TotalTime>
  <Words>2803</Words>
  <Application>Microsoft Macintosh PowerPoint</Application>
  <PresentationFormat>画面に合わせる (4:3)</PresentationFormat>
  <Paragraphs>804</Paragraphs>
  <Slides>30</Slides>
  <Notes>12</Notes>
  <HiddenSlides>0</HiddenSlides>
  <MMClips>0</MMClips>
  <ScaleCrop>false</ScaleCrop>
  <HeadingPairs>
    <vt:vector size="6" baseType="variant">
      <vt:variant>
        <vt:lpstr>使用されているフォント</vt:lpstr>
      </vt:variant>
      <vt:variant>
        <vt:i4>19</vt:i4>
      </vt:variant>
      <vt:variant>
        <vt:lpstr>テーマ</vt:lpstr>
      </vt:variant>
      <vt:variant>
        <vt:i4>1</vt:i4>
      </vt:variant>
      <vt:variant>
        <vt:lpstr>スライド タイトル</vt:lpstr>
      </vt:variant>
      <vt:variant>
        <vt:i4>30</vt:i4>
      </vt:variant>
    </vt:vector>
  </HeadingPairs>
  <TitlesOfParts>
    <vt:vector size="50" baseType="lpstr">
      <vt:lpstr>Arial Narrow</vt:lpstr>
      <vt:lpstr>Britannic Bold</vt:lpstr>
      <vt:lpstr>Calibri</vt:lpstr>
      <vt:lpstr>Century Gothic</vt:lpstr>
      <vt:lpstr>Helvetica</vt:lpstr>
      <vt:lpstr>Helvetica Neue</vt:lpstr>
      <vt:lpstr>Helvetica Neue Condensed</vt:lpstr>
      <vt:lpstr>Helvetica Neue Condensed Black</vt:lpstr>
      <vt:lpstr>MS Mincho</vt:lpstr>
      <vt:lpstr>ＭＳ Ｐゴシック</vt:lpstr>
      <vt:lpstr>ＭＳ ゴシック</vt:lpstr>
      <vt:lpstr>ＭＳ 明朝</vt:lpstr>
      <vt:lpstr>Symbol</vt:lpstr>
      <vt:lpstr>Times New Roman</vt:lpstr>
      <vt:lpstr>Wingdings 3</vt:lpstr>
      <vt:lpstr>ヒラギノ角ゴ ProN W3</vt:lpstr>
      <vt:lpstr>ヒラギノ角ゴ ProN W6</vt:lpstr>
      <vt:lpstr>ヒラギノ丸ゴ Pro W4</vt:lpstr>
      <vt:lpstr>Arial</vt:lpstr>
      <vt:lpstr>広大プレゼンテーション-New</vt:lpstr>
      <vt:lpstr>Fermentation technology to recover energy and high-value added products from seaweed</vt:lpstr>
      <vt:lpstr>Marine biomass as energy and material feedstock</vt:lpstr>
      <vt:lpstr>The most popular seaweed in Japan Brown algae, Laminaria Japonica (Makonbu)</vt:lpstr>
      <vt:lpstr>Biomass yield of marine algae</vt:lpstr>
      <vt:lpstr>Element composition of marine biomass with high salt content</vt:lpstr>
      <vt:lpstr>PowerPoint プレゼンテーション</vt:lpstr>
      <vt:lpstr>Developing key fermentation technologies of seaweeds</vt:lpstr>
      <vt:lpstr>Presentation </vt:lpstr>
      <vt:lpstr>Restriction of biogas production from marine seaweed</vt:lpstr>
      <vt:lpstr>Tidal-flat as microbial resources under saline condition</vt:lpstr>
      <vt:lpstr>High methanogenic activity from brawn algae under salinity condition of marine microorganisms from tidal-flat in Japan</vt:lpstr>
      <vt:lpstr>PowerPoint プレゼンテーション</vt:lpstr>
      <vt:lpstr>Comparison of methane production from various species of brown algae </vt:lpstr>
      <vt:lpstr>Characteristics of microbial consortia developed during anaerobic digestion under high salinity (3-5% NaCl) of dried algal biomass with marine sediments </vt:lpstr>
      <vt:lpstr>Halotolerant methanogens in marine sediments</vt:lpstr>
      <vt:lpstr>High-rate methane production from acetate by acetoclastic methanogens from marine sediments</vt:lpstr>
      <vt:lpstr>Two-stage methane fermentation process of seaweed </vt:lpstr>
      <vt:lpstr>Developing key technologies</vt:lpstr>
      <vt:lpstr>Valuable oil fermentation by from specific carbohydrates of seaweed</vt:lpstr>
      <vt:lpstr>Valuable oils and carotenoids production from mannitol by two-stage fermentation of Gluconobacter and Aurantiochytrium spp.</vt:lpstr>
      <vt:lpstr>“Sugar converters” for production of value-added lipids from marine algae by Aurantiochytrium</vt:lpstr>
      <vt:lpstr>Valuable oil fermentation by from specific carbohydrates of seaweed</vt:lpstr>
      <vt:lpstr>Developing key technologies</vt:lpstr>
      <vt:lpstr>PowerPoint プレゼンテーション</vt:lpstr>
      <vt:lpstr>Schematic diagram of metal removals from  fermentation residues by photosynthetic bacteria </vt:lpstr>
      <vt:lpstr>Screening of photosynthetic bacteria (PSB) capable to recover various metal ions</vt:lpstr>
      <vt:lpstr>PowerPoint プレゼンテーション</vt:lpstr>
      <vt:lpstr>Oil-producing bacteria from acetic and propionic acids </vt:lpstr>
      <vt:lpstr>Research achievement </vt:lpstr>
      <vt:lpstr>Acknowledgements</vt:lpstr>
    </vt:vector>
  </TitlesOfParts>
  <Company>広島大学</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中島田 豊</dc:creator>
  <cp:lastModifiedBy>Microsoft Office ユーザー</cp:lastModifiedBy>
  <cp:revision>618</cp:revision>
  <dcterms:created xsi:type="dcterms:W3CDTF">2014-07-09T09:42:13Z</dcterms:created>
  <dcterms:modified xsi:type="dcterms:W3CDTF">2016-10-17T03:09:41Z</dcterms:modified>
</cp:coreProperties>
</file>