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45"/>
  </p:notesMasterIdLst>
  <p:sldIdLst>
    <p:sldId id="298" r:id="rId2"/>
    <p:sldId id="256" r:id="rId3"/>
    <p:sldId id="293" r:id="rId4"/>
    <p:sldId id="257" r:id="rId5"/>
    <p:sldId id="258" r:id="rId6"/>
    <p:sldId id="283" r:id="rId7"/>
    <p:sldId id="259" r:id="rId8"/>
    <p:sldId id="261" r:id="rId9"/>
    <p:sldId id="260" r:id="rId10"/>
    <p:sldId id="262" r:id="rId11"/>
    <p:sldId id="263" r:id="rId12"/>
    <p:sldId id="264" r:id="rId13"/>
    <p:sldId id="265" r:id="rId14"/>
    <p:sldId id="266" r:id="rId15"/>
    <p:sldId id="270" r:id="rId16"/>
    <p:sldId id="267" r:id="rId17"/>
    <p:sldId id="268" r:id="rId18"/>
    <p:sldId id="269" r:id="rId19"/>
    <p:sldId id="271" r:id="rId20"/>
    <p:sldId id="272" r:id="rId21"/>
    <p:sldId id="273" r:id="rId22"/>
    <p:sldId id="274" r:id="rId23"/>
    <p:sldId id="275" r:id="rId24"/>
    <p:sldId id="286" r:id="rId25"/>
    <p:sldId id="276" r:id="rId26"/>
    <p:sldId id="277" r:id="rId27"/>
    <p:sldId id="279" r:id="rId28"/>
    <p:sldId id="280" r:id="rId29"/>
    <p:sldId id="281" r:id="rId30"/>
    <p:sldId id="282" r:id="rId31"/>
    <p:sldId id="284" r:id="rId32"/>
    <p:sldId id="285" r:id="rId33"/>
    <p:sldId id="287" r:id="rId34"/>
    <p:sldId id="288" r:id="rId35"/>
    <p:sldId id="289" r:id="rId36"/>
    <p:sldId id="290" r:id="rId37"/>
    <p:sldId id="291" r:id="rId38"/>
    <p:sldId id="292" r:id="rId39"/>
    <p:sldId id="294" r:id="rId40"/>
    <p:sldId id="295" r:id="rId41"/>
    <p:sldId id="297" r:id="rId42"/>
    <p:sldId id="299" r:id="rId43"/>
    <p:sldId id="296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51" d="100"/>
          <a:sy n="51" d="100"/>
        </p:scale>
        <p:origin x="-1464" y="-5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A17486-4E71-4CA2-A144-7E06E086541B}" type="datetimeFigureOut">
              <a:rPr lang="tr-TR" smtClean="0"/>
              <a:t>28.08.2015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1FB916-BBF2-4187-9384-669E9F44D25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8615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1FB916-BBF2-4187-9384-669E9F44D252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4660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DF96A-5C37-418E-9669-5EB8691046B8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F20F3-3F54-4512-9AE2-C12F88EA6280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D4070-C9AF-4D8A-BC48-D3BBA21CDD0E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79D01-0F49-4D74-9FBD-5798A8892095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FEB21-F1F3-4C04-B890-98918253250E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5A8ED-05B2-479B-9B42-D83B2C44D37F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90F87-9D4B-4642-BD17-2520144C3D0B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686A2-B8F5-4C27-A2D9-08BEA02D16DD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41921-DA4E-41A7-8D45-9604CAB989B7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2AD68-58A4-4219-ADDA-FE0AA3B2E7F6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29E2A-3AE0-4ADF-929A-E6721FE95F70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3D70-D86E-4F02-A62A-8D810A7B44DC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43ACB-DC25-494A-8D9D-72831429D942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55352-56BC-4F43-9DAF-BFA9D416FF94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F17B1-D8CA-415F-A8EB-FE3619883C33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4C7F4-281C-4F66-9F99-DF2BDA0A91D2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8DA6-7665-45F2-B0EB-36916E97385C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645D4DE-2886-46C1-9C70-651D8813A331}" type="datetime1">
              <a:rPr lang="en-US" smtClean="0"/>
              <a:t>8/28/2015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2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1.emf"/><Relationship Id="rId4" Type="http://schemas.openxmlformats.org/officeDocument/2006/relationships/package" Target="../embeddings/Microsoft_Word_Document1.docx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2.emf"/><Relationship Id="rId4" Type="http://schemas.openxmlformats.org/officeDocument/2006/relationships/package" Target="../embeddings/Microsoft_Word_Document2.docx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3.emf"/><Relationship Id="rId4" Type="http://schemas.openxmlformats.org/officeDocument/2006/relationships/package" Target="../embeddings/Microsoft_Word_Document3.docx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4.emf"/><Relationship Id="rId4" Type="http://schemas.openxmlformats.org/officeDocument/2006/relationships/package" Target="../embeddings/Microsoft_Word_Document4.docx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5.emf"/><Relationship Id="rId4" Type="http://schemas.openxmlformats.org/officeDocument/2006/relationships/package" Target="../embeddings/Microsoft_Word_Document5.docx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6.emf"/><Relationship Id="rId4" Type="http://schemas.openxmlformats.org/officeDocument/2006/relationships/package" Target="../embeddings/Microsoft_Word_Document6.docx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7.emf"/><Relationship Id="rId4" Type="http://schemas.openxmlformats.org/officeDocument/2006/relationships/package" Target="../embeddings/Microsoft_Word_Document7.docx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49481" y="6063988"/>
            <a:ext cx="4799743" cy="457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tr-TR" sz="2800" b="1" cap="none" dirty="0" smtClean="0">
                <a:solidFill>
                  <a:schemeClr val="tx1"/>
                </a:solidFill>
              </a:rPr>
              <a:t>Yusuf Öztürk</a:t>
            </a:r>
          </a:p>
          <a:p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12192000" cy="1676400"/>
          </a:xfr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Euro Weight Loss-2015</a:t>
            </a:r>
            <a:r>
              <a:rPr sz="4800" b="1" dirty="0" smtClean="0">
                <a:solidFill>
                  <a:schemeClr val="bg1"/>
                </a:solidFill>
              </a:rPr>
              <a:t/>
            </a:r>
            <a:br>
              <a:rPr sz="48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  <a:latin typeface="Perpetua"/>
                <a:ea typeface="+mn-ea"/>
                <a:cs typeface="+mn-cs"/>
              </a:rPr>
              <a:t>Frankfurt</a:t>
            </a:r>
            <a:r>
              <a:rPr sz="2400" b="1" dirty="0" smtClean="0">
                <a:solidFill>
                  <a:schemeClr val="bg1"/>
                </a:solidFill>
                <a:latin typeface="Perpetua"/>
                <a:ea typeface="+mn-ea"/>
                <a:cs typeface="+mn-cs"/>
              </a:rPr>
              <a:t>, Germany</a:t>
            </a:r>
            <a:br>
              <a:rPr sz="2400" b="1" dirty="0" smtClean="0">
                <a:solidFill>
                  <a:schemeClr val="bg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bg1"/>
                </a:solidFill>
                <a:latin typeface="Perpetua"/>
                <a:ea typeface="+mn-ea"/>
                <a:cs typeface="+mn-cs"/>
              </a:rPr>
              <a:t>August 18 </a:t>
            </a:r>
            <a:r>
              <a:rPr lang="en-US" sz="2400" b="1" dirty="0" smtClean="0">
                <a:solidFill>
                  <a:schemeClr val="bg1"/>
                </a:solidFill>
                <a:latin typeface="Perpetua"/>
                <a:ea typeface="+mn-ea"/>
                <a:cs typeface="+mn-cs"/>
              </a:rPr>
              <a:t>–</a:t>
            </a:r>
            <a:r>
              <a:rPr sz="2400" b="1" dirty="0" smtClean="0">
                <a:solidFill>
                  <a:schemeClr val="bg1"/>
                </a:solidFill>
                <a:latin typeface="Perpetua"/>
                <a:ea typeface="+mn-ea"/>
                <a:cs typeface="+mn-cs"/>
              </a:rPr>
              <a:t> 20, 2015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200" y="1"/>
            <a:ext cx="3877221" cy="1425165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03" y="3505200"/>
            <a:ext cx="5700997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9" y="3505198"/>
            <a:ext cx="2362200" cy="2488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777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9534816" cy="3329581"/>
          </a:xfrm>
        </p:spPr>
        <p:txBody>
          <a:bodyPr/>
          <a:lstStyle/>
          <a:p>
            <a:r>
              <a:rPr lang="it-IT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Obesity, Diabetes and Metabolic Syndrome </a:t>
            </a:r>
            <a:r>
              <a:rPr lang="tr-T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Terms of Preventive Medicine and </a:t>
            </a:r>
            <a:r>
              <a:rPr lang="it-IT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Healthcare</a:t>
            </a:r>
            <a:endParaRPr lang="tr-TR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b="1" dirty="0" smtClean="0"/>
              <a:t>YUSUF ÖZTÜRK</a:t>
            </a:r>
          </a:p>
          <a:p>
            <a:r>
              <a:rPr lang="tr-TR" b="1" i="1" dirty="0" smtClean="0"/>
              <a:t>PROFESSOR OF PHARMACOLOGY, ANADOLU UNIVERSITY FACULTY OF PHARMACY, ESKISEHIR TURKEY</a:t>
            </a:r>
            <a:endParaRPr lang="tr-TR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4520485" y="6027313"/>
            <a:ext cx="7168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I want to dedicate this speech for the 80</a:t>
            </a:r>
            <a:r>
              <a:rPr lang="en-IN" baseline="30000" dirty="0" smtClean="0"/>
              <a:t>th</a:t>
            </a:r>
            <a:r>
              <a:rPr lang="en-IN" dirty="0" smtClean="0"/>
              <a:t> Birthday of my mom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7115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of </a:t>
            </a:r>
            <a:r>
              <a:rPr lang="tr-TR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03312" y="1143000"/>
            <a:ext cx="8946541" cy="5105399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preventive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medicine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(PM)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care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PM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Importance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PM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approach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WHO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PM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PM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PM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Scientific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aspect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approach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WHO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products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officially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recommended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obesity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tr-T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officially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recommended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diabetes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officially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recommended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hyperlipidemia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recommended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investigated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metabolic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syndrome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products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38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is a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balance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homeostasis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1" y="1853248"/>
            <a:ext cx="7097486" cy="4731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943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Achieving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balance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41291" y="1360714"/>
            <a:ext cx="8664709" cy="5198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Aşağı Ok 6"/>
          <p:cNvSpPr/>
          <p:nvPr/>
        </p:nvSpPr>
        <p:spPr>
          <a:xfrm>
            <a:off x="6161314" y="1853248"/>
            <a:ext cx="598715" cy="10096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219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Achieving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balance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metabolism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6</a:t>
            </a:fld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24" y="1446462"/>
            <a:ext cx="8832273" cy="51183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718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preventive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medicine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(PM) ?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it-IT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</a:t>
            </a:r>
            <a:r>
              <a:rPr lang="it-I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apparent in the term, 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it-IT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focuses </a:t>
            </a:r>
            <a:r>
              <a:rPr lang="it-I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the </a:t>
            </a:r>
            <a:r>
              <a:rPr lang="it-IT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otections</a:t>
            </a:r>
            <a:r>
              <a:rPr lang="it-IT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it-IT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disease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it-IT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rather than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their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realize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healthcare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PM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</a:t>
            </a:r>
            <a:r>
              <a:rPr lang="tr-T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applied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certain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levels</a:t>
            </a:r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370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PM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PM </a:t>
            </a:r>
            <a:r>
              <a:rPr lang="tr-TR" sz="4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</a:t>
            </a:r>
            <a:r>
              <a:rPr lang="tr-TR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 </a:t>
            </a:r>
            <a:r>
              <a:rPr lang="tr-TR" sz="4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applied</a:t>
            </a:r>
            <a:r>
              <a:rPr lang="tr-TR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4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three</a:t>
            </a:r>
            <a:r>
              <a:rPr lang="tr-TR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4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levels</a:t>
            </a:r>
            <a:endParaRPr lang="tr-TR" sz="4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prevention</a:t>
            </a:r>
            <a:endParaRPr lang="tr-TR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Secondary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prevention</a:t>
            </a:r>
            <a:endParaRPr lang="tr-TR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Tertiary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prevention</a:t>
            </a:r>
            <a:endParaRPr lang="tr-TR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r">
              <a:buNone/>
            </a:pPr>
            <a:r>
              <a:rPr lang="tr-T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Katz</a:t>
            </a:r>
            <a:r>
              <a:rPr lang="tr-T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Ali (2009)</a:t>
            </a:r>
          </a:p>
          <a:p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8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380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PM?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03312" y="1465118"/>
            <a:ext cx="8946541" cy="4783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4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</a:t>
            </a:r>
            <a:r>
              <a:rPr lang="tr-TR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4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Prevention</a:t>
            </a:r>
            <a:endParaRPr lang="tr-TR" sz="4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avoid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happening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disease either through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radica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ting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disease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(s)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increasing resistance to disease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lvl="2"/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mmunization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disease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tr-T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tr-T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Having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healthy diet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tr-T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endParaRPr lang="tr-T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tr-T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xercise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regimen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  <a:p>
            <a:pPr lvl="2"/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voiding smoking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endParaRPr lang="tr-T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9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413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PM?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03312" y="1465118"/>
            <a:ext cx="8946541" cy="4783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4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Seconary</a:t>
            </a:r>
            <a:r>
              <a:rPr lang="tr-TR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4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Prevention</a:t>
            </a:r>
            <a:endParaRPr lang="tr-TR" sz="4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detect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address an existing disease prior to the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visibility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symptoms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lvl="2"/>
            <a:r>
              <a:rPr lang="tr-T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Cancer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screening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tr-T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tr-T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hypertension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2"/>
            <a:r>
              <a:rPr lang="tr-T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obesity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627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PM?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03312" y="1465118"/>
            <a:ext cx="8946541" cy="4783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4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Tertiary</a:t>
            </a:r>
            <a:r>
              <a:rPr lang="tr-TR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4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Prevention</a:t>
            </a:r>
            <a:endParaRPr lang="tr-TR" sz="4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impact of symptomatic disease, such as disability or death, through rehabilitation and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treatment.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lvl="2"/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urgical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procedures that halt the spread or progression of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disease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649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importance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PM?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8885" y="1203861"/>
            <a:ext cx="9172802" cy="4783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Major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preventable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deaths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USA (2000)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994324"/>
              </p:ext>
            </p:extLst>
          </p:nvPr>
        </p:nvGraphicFramePr>
        <p:xfrm>
          <a:off x="1012741" y="1950568"/>
          <a:ext cx="9249228" cy="3770735"/>
        </p:xfrm>
        <a:graphic>
          <a:graphicData uri="http://schemas.openxmlformats.org/drawingml/2006/table">
            <a:tbl>
              <a:tblPr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{3C2FFA5D-87B4-456A-9821-1D502468CF0F}</a:tableStyleId>
              </a:tblPr>
              <a:tblGrid>
                <a:gridCol w="4212402"/>
                <a:gridCol w="2612571"/>
                <a:gridCol w="2424255"/>
              </a:tblGrid>
              <a:tr h="364849">
                <a:tc>
                  <a:txBody>
                    <a:bodyPr/>
                    <a:lstStyle/>
                    <a:p>
                      <a:r>
                        <a:rPr lang="tr-TR" sz="1800" b="1" u="none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Cause</a:t>
                      </a:r>
                      <a:endParaRPr lang="tr-TR" sz="18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Deaths</a:t>
                      </a:r>
                      <a:r>
                        <a:rPr lang="tr-TR" sz="1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caused</a:t>
                      </a:r>
                      <a:endParaRPr lang="tr-TR" sz="1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% of </a:t>
                      </a:r>
                      <a:r>
                        <a:rPr lang="tr-TR" sz="1800" b="1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all</a:t>
                      </a:r>
                      <a:r>
                        <a:rPr lang="tr-TR" sz="1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deaths</a:t>
                      </a:r>
                      <a:endParaRPr lang="tr-TR" sz="1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212" marR="91212" marT="45606" marB="45606" anchor="ctr"/>
                </a:tc>
              </a:tr>
              <a:tr h="364849">
                <a:tc>
                  <a:txBody>
                    <a:bodyPr/>
                    <a:lstStyle/>
                    <a:p>
                      <a:r>
                        <a:rPr lang="tr-TR" sz="1800" b="1" u="none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Tobacco</a:t>
                      </a:r>
                      <a:r>
                        <a:rPr lang="tr-TR" sz="1800" b="1" u="non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800" b="1" u="none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smoking</a:t>
                      </a:r>
                      <a:endParaRPr lang="tr-TR" sz="1800" b="1" u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435,000</a:t>
                      </a:r>
                      <a:endParaRPr lang="tr-TR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18.1</a:t>
                      </a:r>
                      <a:endParaRPr lang="tr-TR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212" marR="91212" marT="45606" marB="45606" anchor="ctr"/>
                </a:tc>
              </a:tr>
              <a:tr h="420797">
                <a:tc>
                  <a:txBody>
                    <a:bodyPr/>
                    <a:lstStyle/>
                    <a:p>
                      <a:r>
                        <a:rPr lang="en-US" sz="1800" b="1" u="non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Poor diet and physical inactivity</a:t>
                      </a:r>
                      <a:endParaRPr lang="en-US" sz="1800" b="1" u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400,000</a:t>
                      </a:r>
                      <a:endParaRPr lang="tr-TR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16.6</a:t>
                      </a:r>
                      <a:endParaRPr lang="tr-TR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212" marR="91212" marT="45606" marB="45606" anchor="ctr"/>
                </a:tc>
              </a:tr>
              <a:tr h="364849">
                <a:tc>
                  <a:txBody>
                    <a:bodyPr/>
                    <a:lstStyle/>
                    <a:p>
                      <a:r>
                        <a:rPr lang="tr-TR" sz="1800" b="1" u="non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Alcohol</a:t>
                      </a:r>
                      <a:r>
                        <a:rPr lang="tr-TR" sz="18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800" b="1" u="non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consumption</a:t>
                      </a:r>
                      <a:endParaRPr lang="tr-TR" sz="1800" b="1" u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85,000</a:t>
                      </a: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3.5</a:t>
                      </a:r>
                    </a:p>
                  </a:txBody>
                  <a:tcPr marL="91212" marR="91212" marT="45606" marB="45606" anchor="ctr"/>
                </a:tc>
              </a:tr>
              <a:tr h="364849">
                <a:tc>
                  <a:txBody>
                    <a:bodyPr/>
                    <a:lstStyle/>
                    <a:p>
                      <a:r>
                        <a:rPr lang="tr-TR" sz="1800" b="1" u="non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Infectious</a:t>
                      </a:r>
                      <a:r>
                        <a:rPr lang="tr-TR" sz="18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800" b="1" u="non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diseases</a:t>
                      </a:r>
                      <a:endParaRPr lang="tr-TR" sz="1800" b="1" u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75,000</a:t>
                      </a: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3.1</a:t>
                      </a:r>
                    </a:p>
                  </a:txBody>
                  <a:tcPr marL="91212" marR="91212" marT="45606" marB="45606" anchor="ctr"/>
                </a:tc>
              </a:tr>
              <a:tr h="364849">
                <a:tc>
                  <a:txBody>
                    <a:bodyPr/>
                    <a:lstStyle/>
                    <a:p>
                      <a:r>
                        <a:rPr lang="tr-TR" sz="1800" b="1" u="non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Toxicants</a:t>
                      </a:r>
                      <a:endParaRPr lang="tr-TR" sz="1800" b="1" u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55,000</a:t>
                      </a: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2.3</a:t>
                      </a:r>
                    </a:p>
                  </a:txBody>
                  <a:tcPr marL="91212" marR="91212" marT="45606" marB="45606" anchor="ctr"/>
                </a:tc>
              </a:tr>
              <a:tr h="364849">
                <a:tc>
                  <a:txBody>
                    <a:bodyPr/>
                    <a:lstStyle/>
                    <a:p>
                      <a:r>
                        <a:rPr lang="tr-TR" sz="1800" b="1" u="non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Traffic</a:t>
                      </a:r>
                      <a:r>
                        <a:rPr lang="tr-TR" sz="18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800" b="1" u="non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collisions</a:t>
                      </a:r>
                      <a:endParaRPr lang="tr-TR" sz="1800" b="1" u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43,000</a:t>
                      </a: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1.8</a:t>
                      </a:r>
                    </a:p>
                  </a:txBody>
                  <a:tcPr marL="91212" marR="91212" marT="45606" marB="45606" anchor="ctr"/>
                </a:tc>
              </a:tr>
              <a:tr h="364849">
                <a:tc>
                  <a:txBody>
                    <a:bodyPr/>
                    <a:lstStyle/>
                    <a:p>
                      <a:r>
                        <a:rPr lang="tr-TR" sz="1800" b="1" u="non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Firearm</a:t>
                      </a:r>
                      <a:r>
                        <a:rPr lang="tr-TR" sz="18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800" b="1" u="non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incidents</a:t>
                      </a:r>
                      <a:endParaRPr lang="tr-TR" sz="1800" b="1" u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29,000</a:t>
                      </a: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1.2</a:t>
                      </a:r>
                    </a:p>
                  </a:txBody>
                  <a:tcPr marL="91212" marR="91212" marT="45606" marB="45606" anchor="ctr"/>
                </a:tc>
              </a:tr>
              <a:tr h="425682">
                <a:tc>
                  <a:txBody>
                    <a:bodyPr/>
                    <a:lstStyle/>
                    <a:p>
                      <a:r>
                        <a:rPr lang="tr-TR" sz="1800" b="1" u="non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Sexually</a:t>
                      </a:r>
                      <a:r>
                        <a:rPr lang="tr-TR" sz="18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800" b="1" u="non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transmitted</a:t>
                      </a:r>
                      <a:r>
                        <a:rPr lang="tr-TR" sz="18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800" b="1" u="non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infections</a:t>
                      </a:r>
                      <a:endParaRPr lang="tr-TR" sz="1800" b="1" u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20,000</a:t>
                      </a: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0.8</a:t>
                      </a:r>
                    </a:p>
                  </a:txBody>
                  <a:tcPr marL="91212" marR="91212" marT="45606" marB="45606" anchor="ctr"/>
                </a:tc>
              </a:tr>
              <a:tr h="364849">
                <a:tc>
                  <a:txBody>
                    <a:bodyPr/>
                    <a:lstStyle/>
                    <a:p>
                      <a:r>
                        <a:rPr lang="tr-TR" sz="1800" b="1" u="non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Drug</a:t>
                      </a:r>
                      <a:r>
                        <a:rPr lang="tr-TR" sz="1800" b="1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800" b="1" u="non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abuse</a:t>
                      </a:r>
                      <a:endParaRPr lang="tr-TR" sz="1800" b="1" u="non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17,000</a:t>
                      </a:r>
                    </a:p>
                  </a:txBody>
                  <a:tcPr marL="91212" marR="91212" marT="45606" marB="45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0.7</a:t>
                      </a:r>
                    </a:p>
                  </a:txBody>
                  <a:tcPr marL="91212" marR="91212" marT="45606" marB="45606" anchor="ctr"/>
                </a:tc>
              </a:tr>
            </a:tbl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8567057" y="6085114"/>
            <a:ext cx="21515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b="1" dirty="0" err="1" smtClean="0"/>
              <a:t>Mokdad</a:t>
            </a:r>
            <a:r>
              <a:rPr lang="tr-TR" sz="1600" b="1" dirty="0" smtClean="0"/>
              <a:t> et al., 2004</a:t>
            </a:r>
            <a:endParaRPr lang="tr-TR" sz="16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097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importance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PM?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78032" y="1063416"/>
            <a:ext cx="9851038" cy="4783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Major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preventable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deaths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World (2001)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767141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8567057" y="6085114"/>
            <a:ext cx="18966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b="1" dirty="0" smtClean="0"/>
              <a:t>Lopez et al., 2006</a:t>
            </a:r>
            <a:endParaRPr lang="tr-TR" sz="1600" b="1" dirty="0"/>
          </a:p>
        </p:txBody>
      </p:sp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505175"/>
              </p:ext>
            </p:extLst>
          </p:nvPr>
        </p:nvGraphicFramePr>
        <p:xfrm>
          <a:off x="1235077" y="1650933"/>
          <a:ext cx="8552992" cy="4195764"/>
        </p:xfrm>
        <a:graphic>
          <a:graphicData uri="http://schemas.openxmlformats.org/drawingml/2006/table">
            <a:tbl>
              <a:tblPr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{3C2FFA5D-87B4-456A-9821-1D502468CF0F}</a:tableStyleId>
              </a:tblPr>
              <a:tblGrid>
                <a:gridCol w="4276496"/>
                <a:gridCol w="4276496"/>
              </a:tblGrid>
              <a:tr h="349647">
                <a:tc>
                  <a:txBody>
                    <a:bodyPr/>
                    <a:lstStyle/>
                    <a:p>
                      <a:pPr algn="l"/>
                      <a:r>
                        <a:rPr lang="tr-TR" sz="1700" b="1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Cause</a:t>
                      </a:r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Deaths caused (millions per year)</a:t>
                      </a:r>
                    </a:p>
                  </a:txBody>
                  <a:tcPr marL="87412" marR="87412" marT="43706" marB="43706" anchor="ctr"/>
                </a:tc>
              </a:tr>
              <a:tr h="349647">
                <a:tc>
                  <a:txBody>
                    <a:bodyPr/>
                    <a:lstStyle/>
                    <a:p>
                      <a:r>
                        <a:rPr lang="tr-TR" sz="17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Hypertension</a:t>
                      </a:r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7.8</a:t>
                      </a:r>
                    </a:p>
                  </a:txBody>
                  <a:tcPr marL="87412" marR="87412" marT="43706" marB="43706" anchor="ctr"/>
                </a:tc>
              </a:tr>
              <a:tr h="349647">
                <a:tc>
                  <a:txBody>
                    <a:bodyPr/>
                    <a:lstStyle/>
                    <a:p>
                      <a:r>
                        <a:rPr lang="tr-TR" sz="17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Smoking</a:t>
                      </a:r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5.0</a:t>
                      </a:r>
                    </a:p>
                  </a:txBody>
                  <a:tcPr marL="87412" marR="87412" marT="43706" marB="43706" anchor="ctr"/>
                </a:tc>
              </a:tr>
              <a:tr h="349647">
                <a:tc>
                  <a:txBody>
                    <a:bodyPr/>
                    <a:lstStyle/>
                    <a:p>
                      <a:r>
                        <a:rPr lang="tr-TR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High </a:t>
                      </a:r>
                      <a:r>
                        <a:rPr lang="tr-TR" sz="17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cholesterol</a:t>
                      </a:r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3.9</a:t>
                      </a:r>
                    </a:p>
                  </a:txBody>
                  <a:tcPr marL="87412" marR="87412" marT="43706" marB="43706" anchor="ctr"/>
                </a:tc>
              </a:tr>
              <a:tr h="349647">
                <a:tc>
                  <a:txBody>
                    <a:bodyPr/>
                    <a:lstStyle/>
                    <a:p>
                      <a:r>
                        <a:rPr lang="tr-TR" sz="17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Malnutrition</a:t>
                      </a:r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3.8</a:t>
                      </a:r>
                    </a:p>
                  </a:txBody>
                  <a:tcPr marL="87412" marR="87412" marT="43706" marB="43706" anchor="ctr"/>
                </a:tc>
              </a:tr>
              <a:tr h="349647">
                <a:tc>
                  <a:txBody>
                    <a:bodyPr/>
                    <a:lstStyle/>
                    <a:p>
                      <a:r>
                        <a:rPr lang="tr-TR" sz="17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Sexually</a:t>
                      </a:r>
                      <a:r>
                        <a:rPr lang="tr-TR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7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transmitted</a:t>
                      </a:r>
                      <a:r>
                        <a:rPr lang="tr-TR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7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infections</a:t>
                      </a:r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3.0</a:t>
                      </a:r>
                    </a:p>
                  </a:txBody>
                  <a:tcPr marL="87412" marR="87412" marT="43706" marB="43706" anchor="ctr"/>
                </a:tc>
              </a:tr>
              <a:tr h="349647">
                <a:tc>
                  <a:txBody>
                    <a:bodyPr/>
                    <a:lstStyle/>
                    <a:p>
                      <a:r>
                        <a:rPr lang="tr-TR" sz="17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Poor</a:t>
                      </a:r>
                      <a:r>
                        <a:rPr lang="tr-TR" sz="17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7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diet</a:t>
                      </a:r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2.8</a:t>
                      </a:r>
                    </a:p>
                  </a:txBody>
                  <a:tcPr marL="87412" marR="87412" marT="43706" marB="43706" anchor="ctr"/>
                </a:tc>
              </a:tr>
              <a:tr h="349647">
                <a:tc>
                  <a:txBody>
                    <a:bodyPr/>
                    <a:lstStyle/>
                    <a:p>
                      <a:r>
                        <a:rPr lang="tr-TR" sz="17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Overweight</a:t>
                      </a:r>
                      <a:r>
                        <a:rPr lang="tr-TR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7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and</a:t>
                      </a:r>
                      <a:r>
                        <a:rPr lang="tr-TR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7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obesity</a:t>
                      </a:r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2.5</a:t>
                      </a:r>
                    </a:p>
                  </a:txBody>
                  <a:tcPr marL="87412" marR="87412" marT="43706" marB="43706" anchor="ctr"/>
                </a:tc>
              </a:tr>
              <a:tr h="349647">
                <a:tc>
                  <a:txBody>
                    <a:bodyPr/>
                    <a:lstStyle/>
                    <a:p>
                      <a:r>
                        <a:rPr lang="tr-TR" sz="17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Physical</a:t>
                      </a:r>
                      <a:r>
                        <a:rPr lang="tr-TR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r-TR" sz="17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inactivity</a:t>
                      </a:r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2.0</a:t>
                      </a:r>
                    </a:p>
                  </a:txBody>
                  <a:tcPr marL="87412" marR="87412" marT="43706" marB="43706" anchor="ctr"/>
                </a:tc>
              </a:tr>
              <a:tr h="349647">
                <a:tc>
                  <a:txBody>
                    <a:bodyPr/>
                    <a:lstStyle/>
                    <a:p>
                      <a:r>
                        <a:rPr lang="tr-TR" sz="17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Alcohol</a:t>
                      </a:r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1.9</a:t>
                      </a:r>
                    </a:p>
                  </a:txBody>
                  <a:tcPr marL="87412" marR="87412" marT="43706" marB="43706" anchor="ctr"/>
                </a:tc>
              </a:tr>
              <a:tr h="349647">
                <a:tc>
                  <a:txBody>
                    <a:bodyPr/>
                    <a:lstStyle/>
                    <a:p>
                      <a:r>
                        <a:rPr lang="en-US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Indoor air pollution from solid fuels</a:t>
                      </a: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1.8</a:t>
                      </a:r>
                    </a:p>
                  </a:txBody>
                  <a:tcPr marL="87412" marR="87412" marT="43706" marB="43706" anchor="ctr"/>
                </a:tc>
              </a:tr>
              <a:tr h="349647">
                <a:tc>
                  <a:txBody>
                    <a:bodyPr/>
                    <a:lstStyle/>
                    <a:p>
                      <a:r>
                        <a:rPr lang="en-US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Unsafe water and poor sanitation</a:t>
                      </a: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7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1.6</a:t>
                      </a: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6484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importance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PM?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78032" y="1413164"/>
            <a:ext cx="9851038" cy="487877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ideal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conditions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Minimizes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major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risks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Maximizes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life</a:t>
            </a: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Facilitates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diseases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Minimizes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indirect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diseases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Minimizes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expenditure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Minimizes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helping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productivity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r">
              <a:buNone/>
            </a:pPr>
            <a:endParaRPr lang="tr-TR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r">
              <a:buNone/>
            </a:pP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However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recent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reports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economics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cautious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approaches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stating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secondary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tertiary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prevention</a:t>
            </a:r>
            <a:endParaRPr lang="tr-TR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r">
              <a:buNone/>
            </a:pPr>
            <a:r>
              <a:rPr lang="tr-TR" sz="21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Cohen</a:t>
            </a:r>
            <a:r>
              <a:rPr lang="tr-TR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 al., 2008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14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767141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520156"/>
              </p:ext>
            </p:extLst>
          </p:nvPr>
        </p:nvGraphicFramePr>
        <p:xfrm>
          <a:off x="1235077" y="1688793"/>
          <a:ext cx="58283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1419"/>
                <a:gridCol w="291419"/>
              </a:tblGrid>
              <a:tr h="0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3984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is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approach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WHO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PM?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78032" y="1413164"/>
            <a:ext cx="9851038" cy="4878779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According to estimates 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World Health Organization (WHO), about 55 million people died worldwide in 2011,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this group from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diseases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cancer, diabetes, and chronic cardiovascular and lung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diseases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Obesity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overweight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among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priorities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WHO in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PM</a:t>
            </a: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</a:t>
            </a:r>
            <a:r>
              <a:rPr lang="tr-T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technical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books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PM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initiated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WHO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15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767141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520156"/>
              </p:ext>
            </p:extLst>
          </p:nvPr>
        </p:nvGraphicFramePr>
        <p:xfrm>
          <a:off x="1235077" y="1688793"/>
          <a:ext cx="58283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1419"/>
                <a:gridCol w="291419"/>
              </a:tblGrid>
              <a:tr h="0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0486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measures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PM?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78032" y="1413164"/>
            <a:ext cx="9851038" cy="48787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include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0" indent="0">
              <a:buNone/>
            </a:pP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Periodical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screens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dangerous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disesaes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Cessation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withdraw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reduction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exposure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harmful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Substitution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beneficial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factors</a:t>
            </a:r>
            <a:r>
              <a:rPr lang="tr-T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r">
              <a:buNone/>
            </a:pP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closely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related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</a:t>
            </a:r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styles</a:t>
            </a:r>
            <a:endParaRPr lang="tr-TR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16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767141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520156"/>
              </p:ext>
            </p:extLst>
          </p:nvPr>
        </p:nvGraphicFramePr>
        <p:xfrm>
          <a:off x="1235077" y="1688793"/>
          <a:ext cx="58283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1419"/>
                <a:gridCol w="291419"/>
              </a:tblGrid>
              <a:tr h="0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5-Nokta Yıldız 6"/>
          <p:cNvSpPr/>
          <p:nvPr/>
        </p:nvSpPr>
        <p:spPr>
          <a:xfrm>
            <a:off x="2460172" y="4713515"/>
            <a:ext cx="304800" cy="28302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263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Substitutions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Supports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PM?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78032" y="1413164"/>
            <a:ext cx="9851038" cy="48787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Immunization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communicable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diseases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certain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prescription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drugs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Dietary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utritional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factors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Over-the-counter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(OTC)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drugs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17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767141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520156"/>
              </p:ext>
            </p:extLst>
          </p:nvPr>
        </p:nvGraphicFramePr>
        <p:xfrm>
          <a:off x="1235077" y="1688793"/>
          <a:ext cx="58283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1419"/>
                <a:gridCol w="291419"/>
              </a:tblGrid>
              <a:tr h="0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0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5-Nokta Yıldız 6"/>
          <p:cNvSpPr/>
          <p:nvPr/>
        </p:nvSpPr>
        <p:spPr>
          <a:xfrm>
            <a:off x="6509656" y="4281210"/>
            <a:ext cx="304800" cy="28302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5-Nokta Yıldız 8"/>
          <p:cNvSpPr/>
          <p:nvPr/>
        </p:nvSpPr>
        <p:spPr>
          <a:xfrm>
            <a:off x="6509656" y="5383170"/>
            <a:ext cx="304800" cy="28302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756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Differences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prescription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OTC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drugs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78032" y="1413164"/>
            <a:ext cx="4412425" cy="487877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Prescription </a:t>
            </a:r>
            <a:r>
              <a:rPr lang="en-US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drugs:</a:t>
            </a:r>
            <a:endParaRPr lang="en-US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Prescribed </a:t>
            </a:r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a doctor</a:t>
            </a:r>
          </a:p>
          <a:p>
            <a:r>
              <a:rPr lang="en-US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Bought </a:t>
            </a:r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a </a:t>
            </a:r>
            <a:r>
              <a:rPr lang="en-US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pharmacy</a:t>
            </a:r>
            <a:r>
              <a:rPr lang="tr-TR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</a:t>
            </a:r>
            <a:r>
              <a:rPr lang="tr-TR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pharmacist’s</a:t>
            </a:r>
            <a:r>
              <a:rPr lang="tr-TR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advise</a:t>
            </a:r>
            <a:endParaRPr lang="en-US" sz="2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Prescribed </a:t>
            </a:r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and intended to be used by one person</a:t>
            </a:r>
          </a:p>
          <a:p>
            <a:r>
              <a:rPr lang="en-US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Regulated through </a:t>
            </a:r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 Application process</a:t>
            </a:r>
            <a:endParaRPr lang="tr-TR" sz="2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18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767141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689050"/>
              </p:ext>
            </p:extLst>
          </p:nvPr>
        </p:nvGraphicFramePr>
        <p:xfrm>
          <a:off x="152399" y="1709057"/>
          <a:ext cx="493712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6856"/>
                <a:gridCol w="246856"/>
              </a:tblGrid>
              <a:tr h="344803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4803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4803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4803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4803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4803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4803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4803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4803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4803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4803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4803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10" name="İçerik Yer Tutucusu 2"/>
          <p:cNvSpPr txBox="1">
            <a:spLocks/>
          </p:cNvSpPr>
          <p:nvPr/>
        </p:nvSpPr>
        <p:spPr>
          <a:xfrm>
            <a:off x="5410200" y="1447800"/>
            <a:ext cx="5438613" cy="5129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endParaRPr lang="tr-TR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OTC drugs: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 a doctor's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prescription</a:t>
            </a:r>
            <a:endParaRPr lang="tr-TR" sz="2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Bought in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stores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 not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pharmacist’s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advise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be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</a:t>
            </a:r>
            <a:endParaRPr lang="tr-TR" sz="2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endParaRPr lang="tr-TR" sz="2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Regulated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mainly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through OTC Drug monographs.</a:t>
            </a:r>
            <a:endParaRPr lang="tr-TR" sz="2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993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Medicinal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PM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78032" y="1413164"/>
            <a:ext cx="9851038" cy="4878779"/>
          </a:xfrm>
        </p:spPr>
        <p:txBody>
          <a:bodyPr>
            <a:normAutofit/>
          </a:bodyPr>
          <a:lstStyle/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them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both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OTC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dietary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nutritional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factors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both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traditional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medicine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official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them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prescription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supply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ietary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utritional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factors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data on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their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usage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pollution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medicinal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19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767141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269135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05893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tr-TR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typical</a:t>
            </a:r>
            <a:r>
              <a:rPr lang="tr-T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</a:t>
            </a:r>
            <a:r>
              <a:rPr lang="tr-T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</a:t>
            </a:r>
            <a:r>
              <a:rPr lang="tr-T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pollutant</a:t>
            </a:r>
            <a:r>
              <a:rPr lang="tr-T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</a:t>
            </a:r>
            <a:r>
              <a:rPr lang="tr-TR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medicinal</a:t>
            </a:r>
            <a:r>
              <a:rPr lang="tr-T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endParaRPr lang="tr-T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78032" y="1992086"/>
            <a:ext cx="9851038" cy="4299857"/>
          </a:xfrm>
        </p:spPr>
        <p:txBody>
          <a:bodyPr>
            <a:normAutofit/>
          </a:bodyPr>
          <a:lstStyle/>
          <a:p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20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767141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269135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87" y="1695200"/>
            <a:ext cx="10255052" cy="516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665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official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attitude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WHO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Medicinal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66274" y="1797548"/>
            <a:ext cx="9862796" cy="4494395"/>
          </a:xfrm>
        </p:spPr>
        <p:txBody>
          <a:bodyPr>
            <a:normAutofit/>
          </a:bodyPr>
          <a:lstStyle/>
          <a:p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Supportive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medicinal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PM</a:t>
            </a:r>
          </a:p>
          <a:p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Trying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scientific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basis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traditional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PM</a:t>
            </a:r>
          </a:p>
          <a:p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Publications on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Medicinal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such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monographs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tr-T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21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767141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269135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7757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official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attitude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WHO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Medicinal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833" y="1757551"/>
            <a:ext cx="5231218" cy="170866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Monographs on Selected Medicinal Plants Vol.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-4 (1999-2009)</a:t>
            </a:r>
          </a:p>
          <a:p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22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850379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608510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242" y="1927025"/>
            <a:ext cx="5236101" cy="42849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223" y="2328129"/>
            <a:ext cx="2509841" cy="3639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İçerik Yer Tutucusu 2"/>
          <p:cNvSpPr txBox="1">
            <a:spLocks/>
          </p:cNvSpPr>
          <p:nvPr/>
        </p:nvSpPr>
        <p:spPr>
          <a:xfrm>
            <a:off x="443024" y="3517315"/>
            <a:ext cx="4882218" cy="17086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Monographs on Medicinal Plants Commonly Used in the Newly Independent States (NIS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tr-T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(2010)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6355470" y="6211947"/>
            <a:ext cx="51587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http://apps.who.int/medicinedocs/en/d/Js2200e/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900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Obesity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4401" y="1244010"/>
            <a:ext cx="9799342" cy="22222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Kelp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tr-TR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Fucus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sp.; Brown </a:t>
            </a:r>
            <a:r>
              <a:rPr lang="tr-T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algae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Seaweed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Mechanical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swelling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M.Side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Anaemia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toxicity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heavy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metals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prolonged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Contrindications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Thyroid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diseases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Interaction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known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Pregnancy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Lactation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Should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 be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tr-TR" sz="2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23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813253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813286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11" name="İçerik Yer Tutucusu 2"/>
          <p:cNvSpPr txBox="1">
            <a:spLocks/>
          </p:cNvSpPr>
          <p:nvPr/>
        </p:nvSpPr>
        <p:spPr>
          <a:xfrm>
            <a:off x="443024" y="3517315"/>
            <a:ext cx="4882218" cy="17086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576" y="2147777"/>
            <a:ext cx="6952167" cy="4616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411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Obesity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4401" y="1244010"/>
            <a:ext cx="9799342" cy="222220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Spirulina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tr-TR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Spirulina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sp.)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Algae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Mechanical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swelling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Side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reported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Contrindications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reported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Interaction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reported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Pregnancy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Lactation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known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possibly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tr-TR" sz="2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24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813253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813286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11" name="İçerik Yer Tutucusu 2"/>
          <p:cNvSpPr txBox="1">
            <a:spLocks/>
          </p:cNvSpPr>
          <p:nvPr/>
        </p:nvSpPr>
        <p:spPr>
          <a:xfrm>
            <a:off x="443024" y="3517315"/>
            <a:ext cx="4882218" cy="17086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257" y="2120455"/>
            <a:ext cx="7254735" cy="4524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528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Obesity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3256" y="1244009"/>
            <a:ext cx="9452343" cy="31276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2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Guarana</a:t>
            </a:r>
            <a:r>
              <a:rPr lang="tr-TR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r-TR" sz="22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Paullinia</a:t>
            </a:r>
            <a:r>
              <a:rPr lang="tr-TR" sz="2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cupana</a:t>
            </a:r>
            <a:r>
              <a:rPr lang="tr-TR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r-TR" sz="2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Brasilan</a:t>
            </a:r>
            <a:r>
              <a:rPr lang="tr-TR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Cacao</a:t>
            </a:r>
            <a:r>
              <a:rPr lang="tr-TR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Seeds</a:t>
            </a: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0" indent="0">
              <a:buNone/>
            </a:pPr>
            <a:r>
              <a:rPr lang="tr-TR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Side </a:t>
            </a:r>
            <a:r>
              <a:rPr lang="tr-TR" sz="2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</a:t>
            </a:r>
            <a:r>
              <a:rPr lang="tr-TR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diarrhoea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headache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hypertension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insomnia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nausea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restlessness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tremors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vomiting</a:t>
            </a: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due</a:t>
            </a: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caffeine</a:t>
            </a: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r>
              <a:rPr lang="tr-TR" sz="2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Contraindications</a:t>
            </a:r>
            <a:r>
              <a:rPr lang="tr-TR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cardiovascular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bleeding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disorders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</a:t>
            </a: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arrythmias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anxiety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peptic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ulcer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renal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impairment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cirrhosis</a:t>
            </a: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hyperthyroidism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glaucoma</a:t>
            </a:r>
            <a:endParaRPr lang="tr-TR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</a:t>
            </a:r>
            <a:r>
              <a:rPr lang="tr-TR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Interactions</a:t>
            </a:r>
            <a:r>
              <a:rPr lang="tr-TR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Amiodarone</a:t>
            </a:r>
            <a:endParaRPr lang="tr-TR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</a:t>
            </a:r>
            <a:r>
              <a:rPr lang="tr-TR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Pregnancy</a:t>
            </a:r>
            <a:r>
              <a:rPr lang="tr-TR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tr-TR" sz="2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Lactation</a:t>
            </a:r>
            <a:r>
              <a:rPr lang="tr-TR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recommended</a:t>
            </a: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</a:t>
            </a:r>
            <a:endParaRPr lang="tr-TR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tr-TR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25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575503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70572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11" name="İçerik Yer Tutucusu 2"/>
          <p:cNvSpPr txBox="1">
            <a:spLocks/>
          </p:cNvSpPr>
          <p:nvPr/>
        </p:nvSpPr>
        <p:spPr>
          <a:xfrm>
            <a:off x="443024" y="3517315"/>
            <a:ext cx="4882218" cy="17086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176" y="1584251"/>
            <a:ext cx="6787116" cy="50903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157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Obesity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0726" y="1244010"/>
            <a:ext cx="9622465" cy="22222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Hoodia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tr-TR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Hoodia</a:t>
            </a:r>
            <a:r>
              <a:rPr lang="tr-TR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gordonii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tr-T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Stem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root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latex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Apetite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supressant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M.Side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Slight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liver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toxicity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Contrindications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known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Interactions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known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Pregnancy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Lactation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26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1770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460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11" name="İçerik Yer Tutucusu 2"/>
          <p:cNvSpPr txBox="1">
            <a:spLocks/>
          </p:cNvSpPr>
          <p:nvPr/>
        </p:nvSpPr>
        <p:spPr>
          <a:xfrm>
            <a:off x="443024" y="3517315"/>
            <a:ext cx="4882218" cy="17086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AutoShape 2" descr="Figure 2. Hoodia – dried drug substance (stem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752" y="1679944"/>
            <a:ext cx="7605513" cy="5061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659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Obesity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0726" y="1244010"/>
            <a:ext cx="9622465" cy="222220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Gugul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tr-TR" sz="2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Commiphora</a:t>
            </a:r>
            <a:r>
              <a:rPr lang="tr-TR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wightii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Oleo gum resin 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stem and branches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Regulates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lipid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similar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cholestyramine</a:t>
            </a:r>
            <a:endParaRPr lang="tr-T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M.Side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Contrindications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hyroid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dis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eases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of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bleeding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Interactions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Diltiazem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propranolol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Possibly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anticoagulants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Pregnancy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Lactation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Contraindicated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27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1770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460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AutoShape 2" descr="Figure 2. Hoodia – dried drug substance (stem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4632" y="1854708"/>
            <a:ext cx="6430480" cy="4817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s://upload.wikimedia.org/wikipedia/commons/6/63/Commiphora-wightii-res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931" y="3377697"/>
            <a:ext cx="2896431" cy="2781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  <a:ex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2429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Obesity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0726" y="1244010"/>
            <a:ext cx="9622465" cy="222220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Arjuna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tr-TR" sz="2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Terminalia</a:t>
            </a:r>
            <a:r>
              <a:rPr lang="tr-TR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arjuna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Bark,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leaves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fruits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Regulates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lipid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insulin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secretion</a:t>
            </a:r>
            <a:endParaRPr lang="tr-T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Side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Headache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constipation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gastritis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Contrindications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hyroid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dis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eases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of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bleeding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Interactions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known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Possibly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antihypertensive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Pregnancy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Lactation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recommended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28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1770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460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AutoShape 2" descr="Figure 2. Hoodia – dried drug substance (stem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050" name="Picture 2" descr="http://www.sm.com.pk/image/cache/herbs/uploaded/Terminalia-Arjuna-Whole-Plant-2-500x50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931289"/>
            <a:ext cx="6251058" cy="468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3.bp.blogspot.com/-NqNCyKEb3q0/VStup6Qqu4I/AAAAAAAAFoY/WNe0zkhPi0s/s1600/Image%2Bof%2BArju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865" y="3984341"/>
            <a:ext cx="3618593" cy="24681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1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Obesity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0726" y="1244010"/>
            <a:ext cx="9622465" cy="22222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Noni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tr-TR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Morinda</a:t>
            </a:r>
            <a:r>
              <a:rPr lang="tr-TR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citrifolia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Leaves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fruits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Regulates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lipid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insulin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secretion</a:t>
            </a:r>
            <a:endParaRPr lang="tr-T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Side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reported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Contrindications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known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Caution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liver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renal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diseases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Interactions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known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Possibly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warfarin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inhibits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CYP3A4)</a:t>
            </a: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Pregnancy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Lactation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ossibly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but 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recommended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29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1770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460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AutoShape 2" descr="Figure 2. Hoodia – dried drug substance (stem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074" name="Picture 2" descr="http://www.real-noni.com/content/uploads/noni-tree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759" y="2284671"/>
            <a:ext cx="6690135" cy="44740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botany.hawaii.edu/basch/uhnpscesu/htms/npsapln2/images/rubiaceae/DSCN1844op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774" y="3377697"/>
            <a:ext cx="3637721" cy="2656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218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Obesity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0726" y="1244010"/>
            <a:ext cx="9622465" cy="222220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Peony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tr-TR" sz="2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Paeonia</a:t>
            </a:r>
            <a:r>
              <a:rPr lang="tr-TR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lactiflora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Roots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flowers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Petals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Regulates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lipid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glucose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absorption</a:t>
            </a:r>
            <a:endParaRPr lang="tr-T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Side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gastro-intestinal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complaints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Contrindications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bleeding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risks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Interactions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Warfarin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midazolam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inhibits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CYP3A4)</a:t>
            </a: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Pregnancy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Lactation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Contraindicated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pregnancy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lactation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30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1770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460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AutoShape 2" descr="Figure 2. Hoodia – dried drug substance (stem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AutoShape 2" descr="Figure 3. Peony (Paeonia officinalis)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771" y="2188744"/>
            <a:ext cx="5653521" cy="45454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773" y="4315486"/>
            <a:ext cx="3288291" cy="21900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025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Obesity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0726" y="1244010"/>
            <a:ext cx="9622465" cy="222220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Cola (</a:t>
            </a:r>
            <a:r>
              <a:rPr lang="tr-TR" sz="2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Paeonia</a:t>
            </a:r>
            <a:r>
              <a:rPr lang="tr-TR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lactiflora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Seeds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appetite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lipolysis</a:t>
            </a:r>
            <a:endParaRPr lang="tr-T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Side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CNS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stimulation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stimulation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cardiac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Contrindications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Stomach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duodenal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ulcers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gastric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secretion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Interactions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known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Pregnancy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Lactation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Contraindicated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pregnancy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lactation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31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1770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460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AutoShape 2" descr="Figure 2. Hoodia – dried drug substance (stem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AutoShape 2" descr="Figure 3. Peony (Paeonia officinalis)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9284" y="2275311"/>
            <a:ext cx="6449786" cy="4314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9268" y="3929743"/>
            <a:ext cx="3203271" cy="2144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428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Obesity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0726" y="1244010"/>
            <a:ext cx="9622465" cy="222220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Dwarf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Elder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r-TR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Sambucus</a:t>
            </a:r>
            <a:r>
              <a:rPr lang="tr-TR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ebulus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Leaves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fruits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roots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appetite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Side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Vomiting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diarrhea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cyanosis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headache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overdosage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Contrindications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known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Drug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Interactions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known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Pregnancy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tr-TR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Lactation</a:t>
            </a:r>
            <a:r>
              <a:rPr lang="tr-T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recommended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during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pregnancy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lactation</a:t>
            </a:r>
            <a:endParaRPr lang="tr-T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32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1770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460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AutoShape 2" descr="Figure 2. Hoodia – dried drug substance (stem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AutoShape 2" descr="Figure 3. Peony (Paeonia officinalis)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26" name="Picture 2" descr="http://www.british-wild-flowers.co.uk/00%20John%20Law/Elder,-Dwarf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755" y="2514600"/>
            <a:ext cx="5486400" cy="41148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3586" y="3812806"/>
            <a:ext cx="3083725" cy="2044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724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Diabetes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 flipV="1">
            <a:off x="1020726" y="3466215"/>
            <a:ext cx="100503" cy="82527"/>
          </a:xfrm>
        </p:spPr>
        <p:txBody>
          <a:bodyPr>
            <a:normAutofit fontScale="25000" lnSpcReduction="20000"/>
          </a:bodyPr>
          <a:lstStyle/>
          <a:p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33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1770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460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AutoShape 2" descr="Figure 2. Hoodia – dried drug substance (stem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AutoShape 2" descr="Figure 3. Peony (Paeonia officinalis)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11" name="Nesne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0942083"/>
              </p:ext>
            </p:extLst>
          </p:nvPr>
        </p:nvGraphicFramePr>
        <p:xfrm>
          <a:off x="796925" y="1219201"/>
          <a:ext cx="9882188" cy="556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Belge" r:id="rId4" imgW="8929947" imgH="5465100" progId="Word.Document.12">
                  <p:embed/>
                </p:oleObj>
              </mc:Choice>
              <mc:Fallback>
                <p:oleObj name="Belge" r:id="rId4" imgW="8929947" imgH="5465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96925" y="1219201"/>
                        <a:ext cx="9882188" cy="556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80226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Diabetes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 flipV="1">
            <a:off x="1020726" y="3466213"/>
            <a:ext cx="100504" cy="6075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34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1770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460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AutoShape 2" descr="Figure 2. Hoodia – dried drug substance (stem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AutoShape 2" descr="Figure 3. Peony (Paeonia officinalis)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10" name="Nesne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9528339"/>
              </p:ext>
            </p:extLst>
          </p:nvPr>
        </p:nvGraphicFramePr>
        <p:xfrm>
          <a:off x="1125538" y="1336675"/>
          <a:ext cx="9342437" cy="512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Belge" r:id="rId4" imgW="8929947" imgH="4893739" progId="Word.Document.12">
                  <p:embed/>
                </p:oleObj>
              </mc:Choice>
              <mc:Fallback>
                <p:oleObj name="Belge" r:id="rId4" imgW="8929947" imgH="489373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5538" y="1336675"/>
                        <a:ext cx="9342437" cy="512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6865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Diabetes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 flipV="1">
            <a:off x="1020726" y="3466213"/>
            <a:ext cx="100504" cy="6075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35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1770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460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AutoShape 2" descr="Figure 2. Hoodia – dried drug substance (stem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AutoShape 2" descr="Figure 3. Peony (Paeonia officinalis)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12" name="Nesne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9014116"/>
              </p:ext>
            </p:extLst>
          </p:nvPr>
        </p:nvGraphicFramePr>
        <p:xfrm>
          <a:off x="1104185" y="1206135"/>
          <a:ext cx="9622969" cy="54983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Belge" r:id="rId4" imgW="9267565" imgH="5358493" progId="Word.Document.12">
                  <p:embed/>
                </p:oleObj>
              </mc:Choice>
              <mc:Fallback>
                <p:oleObj name="Belge" r:id="rId4" imgW="9267565" imgH="535849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4185" y="1206135"/>
                        <a:ext cx="9622969" cy="54983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41427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Diabetes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 flipV="1">
            <a:off x="1020726" y="3466213"/>
            <a:ext cx="100504" cy="6075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36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1770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460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AutoShape 2" descr="Figure 2. Hoodia – dried drug substance (stem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AutoShape 2" descr="Figure 3. Peony (Paeonia officinalis)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11" name="Nesne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694764"/>
              </p:ext>
            </p:extLst>
          </p:nvPr>
        </p:nvGraphicFramePr>
        <p:xfrm>
          <a:off x="1222746" y="1195767"/>
          <a:ext cx="9474284" cy="5480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Belge" r:id="rId4" imgW="8929947" imgH="5166312" progId="Word.Document.12">
                  <p:embed/>
                </p:oleObj>
              </mc:Choice>
              <mc:Fallback>
                <p:oleObj name="Belge" r:id="rId4" imgW="8929947" imgH="51663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22746" y="1195767"/>
                        <a:ext cx="9474284" cy="54807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34541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Hyperlipidemia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 flipV="1">
            <a:off x="1020726" y="3466213"/>
            <a:ext cx="100504" cy="6075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37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1770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460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AutoShape 2" descr="Figure 2. Hoodia – dried drug substance (stem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AutoShape 2" descr="Figure 3. Peony (Paeonia officinalis)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13" name="Nesne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525474"/>
              </p:ext>
            </p:extLst>
          </p:nvPr>
        </p:nvGraphicFramePr>
        <p:xfrm>
          <a:off x="1153851" y="1120455"/>
          <a:ext cx="9224963" cy="541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Belge" r:id="rId4" imgW="8929947" imgH="5232390" progId="Word.Document.12">
                  <p:embed/>
                </p:oleObj>
              </mc:Choice>
              <mc:Fallback>
                <p:oleObj name="Belge" r:id="rId4" imgW="8929947" imgH="52323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53851" y="1120455"/>
                        <a:ext cx="9224963" cy="5416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Metin kutusu 13"/>
          <p:cNvSpPr txBox="1"/>
          <p:nvPr/>
        </p:nvSpPr>
        <p:spPr>
          <a:xfrm>
            <a:off x="1373640" y="6409378"/>
            <a:ext cx="41256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dirty="0" smtClean="0">
                <a:solidFill>
                  <a:srgbClr val="FFFF00"/>
                </a:solidFill>
              </a:rPr>
              <a:t>*</a:t>
            </a:r>
            <a:r>
              <a:rPr lang="tr-TR" sz="1100" dirty="0" err="1" smtClean="0">
                <a:solidFill>
                  <a:srgbClr val="FFFF00"/>
                </a:solidFill>
              </a:rPr>
              <a:t>Recommended</a:t>
            </a:r>
            <a:r>
              <a:rPr lang="tr-TR" sz="1100" dirty="0" smtClean="0">
                <a:solidFill>
                  <a:srgbClr val="FFFF00"/>
                </a:solidFill>
              </a:rPr>
              <a:t> </a:t>
            </a:r>
            <a:r>
              <a:rPr lang="tr-TR" sz="1100" dirty="0" err="1" smtClean="0">
                <a:solidFill>
                  <a:srgbClr val="FFFF00"/>
                </a:solidFill>
              </a:rPr>
              <a:t>by</a:t>
            </a:r>
            <a:r>
              <a:rPr lang="tr-TR" sz="1100" dirty="0" smtClean="0">
                <a:solidFill>
                  <a:srgbClr val="FFFF00"/>
                </a:solidFill>
              </a:rPr>
              <a:t> </a:t>
            </a:r>
            <a:r>
              <a:rPr lang="tr-TR" sz="1100" dirty="0" err="1" smtClean="0">
                <a:solidFill>
                  <a:srgbClr val="FFFF00"/>
                </a:solidFill>
              </a:rPr>
              <a:t>Commission</a:t>
            </a:r>
            <a:r>
              <a:rPr lang="tr-TR" sz="1100" dirty="0" smtClean="0">
                <a:solidFill>
                  <a:srgbClr val="FFFF00"/>
                </a:solidFill>
              </a:rPr>
              <a:t> E</a:t>
            </a:r>
            <a:endParaRPr lang="tr-TR" sz="1100" dirty="0">
              <a:solidFill>
                <a:srgbClr val="FFFF00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0674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Indicated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Hyperlipidemia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 flipV="1">
            <a:off x="1020726" y="3466213"/>
            <a:ext cx="100504" cy="6075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38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1770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460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AutoShape 2" descr="Figure 2. Hoodia – dried drug substance (stem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AutoShape 2" descr="Figure 3. Peony (Paeonia officinalis)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" name="Metin kutusu 13"/>
          <p:cNvSpPr txBox="1"/>
          <p:nvPr/>
        </p:nvSpPr>
        <p:spPr>
          <a:xfrm>
            <a:off x="1373640" y="6409378"/>
            <a:ext cx="41256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dirty="0" smtClean="0">
                <a:solidFill>
                  <a:srgbClr val="FFFF00"/>
                </a:solidFill>
              </a:rPr>
              <a:t>*</a:t>
            </a:r>
            <a:r>
              <a:rPr lang="tr-TR" sz="1100" dirty="0" err="1" smtClean="0">
                <a:solidFill>
                  <a:srgbClr val="FFFF00"/>
                </a:solidFill>
              </a:rPr>
              <a:t>Recommended</a:t>
            </a:r>
            <a:r>
              <a:rPr lang="tr-TR" sz="1100" dirty="0" smtClean="0">
                <a:solidFill>
                  <a:srgbClr val="FFFF00"/>
                </a:solidFill>
              </a:rPr>
              <a:t> </a:t>
            </a:r>
            <a:r>
              <a:rPr lang="tr-TR" sz="1100" dirty="0" err="1" smtClean="0">
                <a:solidFill>
                  <a:srgbClr val="FFFF00"/>
                </a:solidFill>
              </a:rPr>
              <a:t>by</a:t>
            </a:r>
            <a:r>
              <a:rPr lang="tr-TR" sz="1100" dirty="0" smtClean="0">
                <a:solidFill>
                  <a:srgbClr val="FFFF00"/>
                </a:solidFill>
              </a:rPr>
              <a:t> </a:t>
            </a:r>
            <a:r>
              <a:rPr lang="tr-TR" sz="1100" dirty="0" err="1" smtClean="0">
                <a:solidFill>
                  <a:srgbClr val="FFFF00"/>
                </a:solidFill>
              </a:rPr>
              <a:t>Commission</a:t>
            </a:r>
            <a:r>
              <a:rPr lang="tr-TR" sz="1100" dirty="0" smtClean="0">
                <a:solidFill>
                  <a:srgbClr val="FFFF00"/>
                </a:solidFill>
              </a:rPr>
              <a:t> E</a:t>
            </a:r>
            <a:endParaRPr lang="tr-TR" sz="1100" dirty="0">
              <a:solidFill>
                <a:srgbClr val="FFFF00"/>
              </a:solidFill>
            </a:endParaRPr>
          </a:p>
        </p:txBody>
      </p:sp>
      <p:graphicFrame>
        <p:nvGraphicFramePr>
          <p:cNvPr id="10" name="Nesne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3706590"/>
              </p:ext>
            </p:extLst>
          </p:nvPr>
        </p:nvGraphicFramePr>
        <p:xfrm>
          <a:off x="1121230" y="1115866"/>
          <a:ext cx="9405256" cy="541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Belge" r:id="rId4" imgW="8929947" imgH="5599052" progId="Word.Document.12">
                  <p:embed/>
                </p:oleObj>
              </mc:Choice>
              <mc:Fallback>
                <p:oleObj name="Belge" r:id="rId4" imgW="8929947" imgH="559905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1230" y="1115866"/>
                        <a:ext cx="9405256" cy="541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75197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Recommended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tr-T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Investigated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Metabolic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Syndrome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 flipV="1">
            <a:off x="1020726" y="3466213"/>
            <a:ext cx="100504" cy="6075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39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1770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460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AutoShape 2" descr="Figure 2. Hoodia – dried drug substance (stem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AutoShape 2" descr="Figure 3. Peony (Paeonia officinalis)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" name="Metin kutusu 13"/>
          <p:cNvSpPr txBox="1"/>
          <p:nvPr/>
        </p:nvSpPr>
        <p:spPr>
          <a:xfrm>
            <a:off x="1020726" y="6096000"/>
            <a:ext cx="9331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rgbClr val="FFFF00"/>
                </a:solidFill>
              </a:rPr>
              <a:t>BP</a:t>
            </a:r>
            <a:r>
              <a:rPr lang="tr-TR" sz="1400" dirty="0">
                <a:solidFill>
                  <a:srgbClr val="FFFF00"/>
                </a:solidFill>
              </a:rPr>
              <a:t> </a:t>
            </a:r>
            <a:r>
              <a:rPr lang="tr-TR" sz="1400" dirty="0" err="1">
                <a:solidFill>
                  <a:srgbClr val="FFFF00"/>
                </a:solidFill>
              </a:rPr>
              <a:t>blood</a:t>
            </a:r>
            <a:r>
              <a:rPr lang="tr-TR" sz="1400" dirty="0">
                <a:solidFill>
                  <a:srgbClr val="FFFF00"/>
                </a:solidFill>
              </a:rPr>
              <a:t> </a:t>
            </a:r>
            <a:r>
              <a:rPr lang="tr-TR" sz="1400" dirty="0" err="1">
                <a:solidFill>
                  <a:srgbClr val="FFFF00"/>
                </a:solidFill>
              </a:rPr>
              <a:t>pressure</a:t>
            </a:r>
            <a:r>
              <a:rPr lang="tr-TR" sz="1400" dirty="0">
                <a:solidFill>
                  <a:srgbClr val="FFFF00"/>
                </a:solidFill>
              </a:rPr>
              <a:t>, </a:t>
            </a:r>
            <a:r>
              <a:rPr lang="tr-TR" sz="1400" b="1" dirty="0">
                <a:solidFill>
                  <a:srgbClr val="FFFF00"/>
                </a:solidFill>
              </a:rPr>
              <a:t>G</a:t>
            </a:r>
            <a:r>
              <a:rPr lang="tr-TR" sz="1400" dirty="0">
                <a:solidFill>
                  <a:srgbClr val="FFFF00"/>
                </a:solidFill>
              </a:rPr>
              <a:t> </a:t>
            </a:r>
            <a:r>
              <a:rPr lang="tr-TR" sz="1400" dirty="0" err="1">
                <a:solidFill>
                  <a:srgbClr val="FFFF00"/>
                </a:solidFill>
              </a:rPr>
              <a:t>blood</a:t>
            </a:r>
            <a:r>
              <a:rPr lang="tr-TR" sz="1400" dirty="0">
                <a:solidFill>
                  <a:srgbClr val="FFFF00"/>
                </a:solidFill>
              </a:rPr>
              <a:t> </a:t>
            </a:r>
            <a:r>
              <a:rPr lang="tr-TR" sz="1400" dirty="0" err="1">
                <a:solidFill>
                  <a:srgbClr val="FFFF00"/>
                </a:solidFill>
              </a:rPr>
              <a:t>glucose</a:t>
            </a:r>
            <a:r>
              <a:rPr lang="tr-TR" sz="1400" dirty="0">
                <a:solidFill>
                  <a:srgbClr val="FFFF00"/>
                </a:solidFill>
              </a:rPr>
              <a:t>, </a:t>
            </a:r>
            <a:r>
              <a:rPr lang="tr-TR" sz="1400" b="1" dirty="0">
                <a:solidFill>
                  <a:srgbClr val="FFFF00"/>
                </a:solidFill>
              </a:rPr>
              <a:t>IS</a:t>
            </a:r>
            <a:r>
              <a:rPr lang="tr-TR" sz="1400" dirty="0">
                <a:solidFill>
                  <a:srgbClr val="FFFF00"/>
                </a:solidFill>
              </a:rPr>
              <a:t> </a:t>
            </a:r>
            <a:r>
              <a:rPr lang="tr-TR" sz="1400" dirty="0" err="1">
                <a:solidFill>
                  <a:srgbClr val="FFFF00"/>
                </a:solidFill>
              </a:rPr>
              <a:t>insulin</a:t>
            </a:r>
            <a:r>
              <a:rPr lang="tr-TR" sz="1400" dirty="0">
                <a:solidFill>
                  <a:srgbClr val="FFFF00"/>
                </a:solidFill>
              </a:rPr>
              <a:t> </a:t>
            </a:r>
            <a:r>
              <a:rPr lang="tr-TR" sz="1400" dirty="0" err="1">
                <a:solidFill>
                  <a:srgbClr val="FFFF00"/>
                </a:solidFill>
              </a:rPr>
              <a:t>sensitivity</a:t>
            </a:r>
            <a:r>
              <a:rPr lang="tr-TR" sz="1400" dirty="0">
                <a:solidFill>
                  <a:srgbClr val="FFFF00"/>
                </a:solidFill>
              </a:rPr>
              <a:t>, </a:t>
            </a:r>
            <a:r>
              <a:rPr lang="tr-TR" sz="1400" b="1" dirty="0">
                <a:solidFill>
                  <a:srgbClr val="FFFF00"/>
                </a:solidFill>
              </a:rPr>
              <a:t>TA</a:t>
            </a:r>
            <a:r>
              <a:rPr lang="tr-TR" sz="1400" dirty="0">
                <a:solidFill>
                  <a:srgbClr val="FFFF00"/>
                </a:solidFill>
              </a:rPr>
              <a:t> </a:t>
            </a:r>
            <a:r>
              <a:rPr lang="tr-TR" sz="1400" dirty="0" err="1">
                <a:solidFill>
                  <a:srgbClr val="FFFF00"/>
                </a:solidFill>
              </a:rPr>
              <a:t>thrombocyte</a:t>
            </a:r>
            <a:r>
              <a:rPr lang="tr-TR" sz="1400" dirty="0">
                <a:solidFill>
                  <a:srgbClr val="FFFF00"/>
                </a:solidFill>
              </a:rPr>
              <a:t> </a:t>
            </a:r>
            <a:r>
              <a:rPr lang="tr-TR" sz="1400" dirty="0" err="1">
                <a:solidFill>
                  <a:srgbClr val="FFFF00"/>
                </a:solidFill>
              </a:rPr>
              <a:t>aggregation</a:t>
            </a:r>
            <a:r>
              <a:rPr lang="tr-TR" sz="1400" dirty="0">
                <a:solidFill>
                  <a:srgbClr val="FFFF00"/>
                </a:solidFill>
              </a:rPr>
              <a:t> </a:t>
            </a:r>
            <a:r>
              <a:rPr lang="tr-TR" sz="1400" b="1" dirty="0">
                <a:solidFill>
                  <a:srgbClr val="FFFF00"/>
                </a:solidFill>
              </a:rPr>
              <a:t>TG</a:t>
            </a:r>
            <a:r>
              <a:rPr lang="tr-TR" sz="1400" dirty="0">
                <a:solidFill>
                  <a:srgbClr val="FFFF00"/>
                </a:solidFill>
              </a:rPr>
              <a:t> </a:t>
            </a:r>
            <a:r>
              <a:rPr lang="tr-TR" sz="1400" dirty="0" err="1">
                <a:solidFill>
                  <a:srgbClr val="FFFF00"/>
                </a:solidFill>
              </a:rPr>
              <a:t>triglycerides</a:t>
            </a:r>
            <a:r>
              <a:rPr lang="tr-TR" sz="1400" dirty="0">
                <a:solidFill>
                  <a:srgbClr val="FFFF00"/>
                </a:solidFill>
              </a:rPr>
              <a:t>, </a:t>
            </a:r>
            <a:r>
              <a:rPr lang="tr-TR" sz="1400" b="1" dirty="0">
                <a:solidFill>
                  <a:srgbClr val="FFFF00"/>
                </a:solidFill>
              </a:rPr>
              <a:t>W</a:t>
            </a:r>
            <a:r>
              <a:rPr lang="tr-TR" sz="1400" dirty="0">
                <a:solidFill>
                  <a:srgbClr val="FFFF00"/>
                </a:solidFill>
              </a:rPr>
              <a:t> body </a:t>
            </a:r>
            <a:r>
              <a:rPr lang="tr-TR" sz="1400" dirty="0" err="1">
                <a:solidFill>
                  <a:srgbClr val="FFFF00"/>
                </a:solidFill>
              </a:rPr>
              <a:t>weight</a:t>
            </a:r>
            <a:endParaRPr lang="tr-TR" sz="1400" dirty="0">
              <a:solidFill>
                <a:srgbClr val="FFFF00"/>
              </a:solidFill>
            </a:endParaRPr>
          </a:p>
        </p:txBody>
      </p:sp>
      <p:graphicFrame>
        <p:nvGraphicFramePr>
          <p:cNvPr id="18" name="Nesne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1107781"/>
              </p:ext>
            </p:extLst>
          </p:nvPr>
        </p:nvGraphicFramePr>
        <p:xfrm>
          <a:off x="1225672" y="1568174"/>
          <a:ext cx="10428923" cy="4646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Belge" r:id="rId4" imgW="8929947" imgH="2672577" progId="Word.Document.12">
                  <p:embed/>
                </p:oleObj>
              </mc:Choice>
              <mc:Fallback>
                <p:oleObj name="Belge" r:id="rId4" imgW="8929947" imgH="267257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25672" y="1568174"/>
                        <a:ext cx="10428923" cy="46464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62179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Investigated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Metabolic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Syndrome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tr-T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 flipV="1">
            <a:off x="1020726" y="3466213"/>
            <a:ext cx="100504" cy="6075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40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1770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460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AutoShape 2" descr="Figure 2. Hoodia – dried drug substance (stem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AutoShape 2" descr="Figure 3. Peony (Paeonia officinalis)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" name="Metin kutusu 13"/>
          <p:cNvSpPr txBox="1"/>
          <p:nvPr/>
        </p:nvSpPr>
        <p:spPr>
          <a:xfrm>
            <a:off x="1495844" y="1699678"/>
            <a:ext cx="88566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St.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John’s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Wort</a:t>
            </a:r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Origanum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distillate</a:t>
            </a:r>
            <a:endParaRPr lang="tr-TR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393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 flipV="1">
            <a:off x="1020726" y="3466213"/>
            <a:ext cx="100504" cy="6075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41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1770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460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AutoShape 2" descr="Figure 2. Hoodia – dried drug substance (stem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AutoShape 2" descr="Figure 3. Peony (Paeonia officinalis)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" name="Metin kutusu 13"/>
          <p:cNvSpPr txBox="1"/>
          <p:nvPr/>
        </p:nvSpPr>
        <p:spPr>
          <a:xfrm>
            <a:off x="1251858" y="1699678"/>
            <a:ext cx="91875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Obesity</a:t>
            </a:r>
            <a:r>
              <a:rPr lang="tr-TR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metabolic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syndrome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diseases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insidious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(!)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problems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which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slowly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due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life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</a:t>
            </a:r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Long-term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solution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prevension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approaches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PM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care</a:t>
            </a:r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Plants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provides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almost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ideal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measures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However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cautions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necessary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them</a:t>
            </a:r>
            <a:endParaRPr lang="tr-TR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039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4419600"/>
            <a:ext cx="11582400" cy="15240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Euro Weight Loss – 2016 </a:t>
            </a:r>
          </a:p>
          <a:p>
            <a:pPr algn="ctr"/>
            <a:r>
              <a:rPr lang="en-US" sz="2800" b="1" cap="none" dirty="0" err="1" smtClean="0">
                <a:solidFill>
                  <a:schemeClr val="tx1"/>
                </a:solidFill>
              </a:rPr>
              <a:t>website:http</a:t>
            </a:r>
            <a:r>
              <a:rPr lang="en-US" sz="2800" b="1" cap="none" dirty="0" smtClean="0">
                <a:solidFill>
                  <a:schemeClr val="tx1"/>
                </a:solidFill>
              </a:rPr>
              <a:t>://weightloss.global-summit.com/</a:t>
            </a:r>
            <a:r>
              <a:rPr lang="en-US" sz="2800" b="1" cap="none" dirty="0" err="1" smtClean="0">
                <a:solidFill>
                  <a:schemeClr val="tx1"/>
                </a:solidFill>
              </a:rPr>
              <a:t>europe</a:t>
            </a:r>
            <a:r>
              <a:rPr lang="en-US" sz="2800" b="1" dirty="0" smtClean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12090400" cy="2209800"/>
          </a:xfr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Euro Weight Loss-2016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Vienna,  Austria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September </a:t>
            </a: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19-2</a:t>
            </a:r>
            <a:r>
              <a:rPr lang="en-US"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1</a:t>
            </a: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,  </a:t>
            </a: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2016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65600" y="1"/>
            <a:ext cx="3877221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641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06429" cy="960446"/>
          </a:xfrm>
        </p:spPr>
        <p:txBody>
          <a:bodyPr/>
          <a:lstStyle/>
          <a:p>
            <a:pPr algn="ctr"/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YOUR PATIENCE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 flipV="1">
            <a:off x="1020726" y="3466213"/>
            <a:ext cx="100504" cy="6075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tr-T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EuroWeightLoss2015, Frankfurt, Germany</a:t>
            </a:r>
            <a:endParaRPr lang="en-US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43</a:t>
            </a:fld>
            <a:endParaRPr lang="en-US" dirty="0"/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21770"/>
              </p:ext>
            </p:extLst>
          </p:nvPr>
        </p:nvGraphicFramePr>
        <p:xfrm>
          <a:off x="990601" y="5399313"/>
          <a:ext cx="645612" cy="3655320"/>
        </p:xfrm>
        <a:graphic>
          <a:graphicData uri="http://schemas.openxmlformats.org/drawingml/2006/table">
            <a:tbl>
              <a:tblPr/>
              <a:tblGrid>
                <a:gridCol w="215204"/>
                <a:gridCol w="215204"/>
                <a:gridCol w="215204"/>
              </a:tblGrid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tr-TR" sz="18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/>
                    </a:p>
                  </a:txBody>
                  <a:tcPr marL="91212" marR="91212" marT="45606" marB="456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74602"/>
              </p:ext>
            </p:extLst>
          </p:nvPr>
        </p:nvGraphicFramePr>
        <p:xfrm>
          <a:off x="245663" y="1699678"/>
          <a:ext cx="400448" cy="41579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224"/>
                <a:gridCol w="200224"/>
              </a:tblGrid>
              <a:tr h="345711">
                <a:tc>
                  <a:txBody>
                    <a:bodyPr/>
                    <a:lstStyle/>
                    <a:p>
                      <a:pPr algn="l"/>
                      <a:endParaRPr lang="tr-TR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7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  <a:tr h="345711">
                <a:tc>
                  <a:txBody>
                    <a:bodyPr/>
                    <a:lstStyle/>
                    <a:p>
                      <a:endParaRPr lang="en-US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7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7412" marR="87412" marT="43706" marB="43706" anchor="ctr"/>
                </a:tc>
              </a:tr>
            </a:tbl>
          </a:graphicData>
        </a:graphic>
      </p:graphicFrame>
      <p:sp>
        <p:nvSpPr>
          <p:cNvPr id="7" name="AutoShape 2" descr="Figure 2. Hoodia – dried drug substance (stem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" name="AutoShape 2" descr="Figure 3. Peony (Paeonia officinalis)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" name="AutoShape 2" descr="Eski&amp;scedil;ehir ile ilgili görsel sonucu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51" y="1160266"/>
            <a:ext cx="10987988" cy="44919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258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5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3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4|1.8|1.4|1.4|1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3|1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3|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4|2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9|1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4|1.2|1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3|2.2|3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3|2.2|3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0.8|2.1|1.4|1.4|1.6|4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2|1.4|1.4|1.7|1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2756</TotalTime>
  <Words>1883</Words>
  <Application>Microsoft Office PowerPoint</Application>
  <PresentationFormat>Custom</PresentationFormat>
  <Paragraphs>348</Paragraphs>
  <Slides>43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İyon</vt:lpstr>
      <vt:lpstr>Belge</vt:lpstr>
      <vt:lpstr>Euro Weight Loss-2015 Frankfurt, Germany August 18 – 20, 2015</vt:lpstr>
      <vt:lpstr>Obesity, Diabetes and Metabolic Syndrome  in Terms of Preventive Medicine and Healthcare</vt:lpstr>
      <vt:lpstr>Plan of presentation</vt:lpstr>
      <vt:lpstr>Life is a fine balance of homeostasis</vt:lpstr>
      <vt:lpstr>Achieving balance</vt:lpstr>
      <vt:lpstr>Achieving balance in metabolism</vt:lpstr>
      <vt:lpstr>What is preventive medicine (PM) ?</vt:lpstr>
      <vt:lpstr>Levels of PM</vt:lpstr>
      <vt:lpstr>What are the levels of PM?</vt:lpstr>
      <vt:lpstr>What are the levels of PM?</vt:lpstr>
      <vt:lpstr>What are the levels of PM?</vt:lpstr>
      <vt:lpstr>What is the importance of PM?</vt:lpstr>
      <vt:lpstr>What is the importance of PM?</vt:lpstr>
      <vt:lpstr>What is the importance of PM?</vt:lpstr>
      <vt:lpstr>How is the approach of WHO for PM?</vt:lpstr>
      <vt:lpstr>What are the measures of PM?</vt:lpstr>
      <vt:lpstr>Substitutions and Supports for PM?</vt:lpstr>
      <vt:lpstr>Differences between prescription and OTC drugs</vt:lpstr>
      <vt:lpstr>Medicinal Plants for PM</vt:lpstr>
      <vt:lpstr>A typical example of info pollutant on medicinal plants</vt:lpstr>
      <vt:lpstr>What is official attitude of WHO for Medicinal Plants</vt:lpstr>
      <vt:lpstr>What is official attitude of WHO for Medicinal Plants</vt:lpstr>
      <vt:lpstr>Plants Indicated against Obesity</vt:lpstr>
      <vt:lpstr>Plants Indicated against Obesity</vt:lpstr>
      <vt:lpstr>Plants Indicated against Obesity</vt:lpstr>
      <vt:lpstr>Plants Indicated against Obesity</vt:lpstr>
      <vt:lpstr>Plants Indicated against Obesity</vt:lpstr>
      <vt:lpstr>Plants Indicated against Obesity</vt:lpstr>
      <vt:lpstr>Plants Indicated against Obesity</vt:lpstr>
      <vt:lpstr>Plants Indicated against Obesity</vt:lpstr>
      <vt:lpstr>Plants Indicated against Obesity</vt:lpstr>
      <vt:lpstr>Plants Indicated against Obesity</vt:lpstr>
      <vt:lpstr>Plants Indicated in Diabetes</vt:lpstr>
      <vt:lpstr>Plants Indicated in Diabetes</vt:lpstr>
      <vt:lpstr>Plants Indicated in Diabetes</vt:lpstr>
      <vt:lpstr>Plants Indicated in Diabetes</vt:lpstr>
      <vt:lpstr>Plants Indicated in Hyperlipidemia</vt:lpstr>
      <vt:lpstr>Plants Indicated in Hyperlipidemia</vt:lpstr>
      <vt:lpstr>Plants Recommended/Investigated for Metabolic Syndrome</vt:lpstr>
      <vt:lpstr>Plants Investigated for Metabolic Syndrome in my Lab</vt:lpstr>
      <vt:lpstr>CONCLUSION</vt:lpstr>
      <vt:lpstr>Meet the eminent gathering once again at Euro Weight Loss-2016 Vienna,  Austria September 19-21,  2016</vt:lpstr>
      <vt:lpstr>THANK YOU FOR YOUR PATIENCE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Obesity, Diabetes and Metabolic Syndrome  in Terms of Preventive Medicine and Healthcare</dc:title>
  <dc:creator>Yusuf Öztürk</dc:creator>
  <cp:lastModifiedBy>Ramya Akoju</cp:lastModifiedBy>
  <cp:revision>79</cp:revision>
  <dcterms:created xsi:type="dcterms:W3CDTF">2015-08-11T05:07:06Z</dcterms:created>
  <dcterms:modified xsi:type="dcterms:W3CDTF">2015-08-28T09:07:30Z</dcterms:modified>
</cp:coreProperties>
</file>