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9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28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sldIdLst>
    <p:sldId id="257" r:id="rId2"/>
    <p:sldId id="258" r:id="rId3"/>
    <p:sldId id="259" r:id="rId4"/>
    <p:sldId id="260" r:id="rId5"/>
    <p:sldId id="261" r:id="rId6"/>
    <p:sldId id="28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170" autoAdjust="0"/>
  </p:normalViewPr>
  <p:slideViewPr>
    <p:cSldViewPr snapToGrid="0" snapToObjects="1">
      <p:cViewPr>
        <p:scale>
          <a:sx n="73" d="100"/>
          <a:sy n="73" d="100"/>
        </p:scale>
        <p:origin x="524" y="-2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2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uriyoshida:Dropbox:UD:JOSPT:Figure%20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uriyoshida:Dropbox:UD:JOSPT:Figure%20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uriyoshida:Dropbox:UD:JOSPT:Figure%20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uriyoshida:Dropbox:UD:JOSPT:Figure%20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uriyoshida:Dropbox:Work:CAR_IMAT:JGPT_MRI-CAR1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uriyoshida:Desktop:CSM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uriyoshida:Desktop:CSM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uriyoshida:Desktop:CSM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uriyoshida:Desktop:CSM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uriyoshida:Desktop:CSM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296563396865093E-2"/>
          <c:y val="4.1086426696662903E-2"/>
          <c:w val="0.91431243407658203"/>
          <c:h val="0.79189028871391098"/>
        </c:manualLayout>
      </c:layout>
      <c:lineChart>
        <c:grouping val="standard"/>
        <c:varyColors val="0"/>
        <c:ser>
          <c:idx val="0"/>
          <c:order val="0"/>
          <c:tx>
            <c:strRef>
              <c:f>Sheet1!$I$1</c:f>
              <c:strCache>
                <c:ptCount val="1"/>
                <c:pt idx="0">
                  <c:v>Op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diamond"/>
            <c:size val="11"/>
            <c:spPr>
              <a:solidFill>
                <a:srgbClr val="FF99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Sheet1!$A$2:$A$16</c:f>
              <c:strCache>
                <c:ptCount val="15"/>
                <c:pt idx="0">
                  <c:v>Pre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months</c:v>
                </c:pt>
                <c:pt idx="9">
                  <c:v>1</c:v>
                </c:pt>
                <c:pt idx="11">
                  <c:v>2</c:v>
                </c:pt>
                <c:pt idx="13">
                  <c:v>3</c:v>
                </c:pt>
                <c:pt idx="14">
                  <c:v>Years</c:v>
                </c:pt>
              </c:strCache>
            </c:strRef>
          </c:cat>
          <c:val>
            <c:numRef>
              <c:f>Sheet1!$I$2:$I$15</c:f>
              <c:numCache>
                <c:formatCode>General</c:formatCode>
                <c:ptCount val="14"/>
                <c:pt idx="0">
                  <c:v>18</c:v>
                </c:pt>
                <c:pt idx="1">
                  <c:v>10</c:v>
                </c:pt>
                <c:pt idx="2">
                  <c:v>14</c:v>
                </c:pt>
                <c:pt idx="3">
                  <c:v>17</c:v>
                </c:pt>
                <c:pt idx="6">
                  <c:v>19</c:v>
                </c:pt>
                <c:pt idx="9">
                  <c:v>21.05</c:v>
                </c:pt>
                <c:pt idx="11">
                  <c:v>20.71</c:v>
                </c:pt>
                <c:pt idx="13">
                  <c:v>21.12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Sheet1!$J$1</c:f>
              <c:strCache>
                <c:ptCount val="1"/>
                <c:pt idx="0">
                  <c:v>Nonop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marker>
            <c:symbol val="square"/>
            <c:size val="11"/>
            <c:spPr>
              <a:solidFill>
                <a:schemeClr val="tx2">
                  <a:lumMod val="75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</c:marker>
          <c:cat>
            <c:strRef>
              <c:f>Sheet1!$A$2:$A$16</c:f>
              <c:strCache>
                <c:ptCount val="15"/>
                <c:pt idx="0">
                  <c:v>Pre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months</c:v>
                </c:pt>
                <c:pt idx="9">
                  <c:v>1</c:v>
                </c:pt>
                <c:pt idx="11">
                  <c:v>2</c:v>
                </c:pt>
                <c:pt idx="13">
                  <c:v>3</c:v>
                </c:pt>
                <c:pt idx="14">
                  <c:v>Years</c:v>
                </c:pt>
              </c:strCache>
            </c:strRef>
          </c:cat>
          <c:val>
            <c:numRef>
              <c:f>Sheet1!$J$2:$J$15</c:f>
              <c:numCache>
                <c:formatCode>General</c:formatCode>
                <c:ptCount val="14"/>
                <c:pt idx="0">
                  <c:v>22.8</c:v>
                </c:pt>
                <c:pt idx="1">
                  <c:v>23.439999999999991</c:v>
                </c:pt>
                <c:pt idx="2">
                  <c:v>23.810000000000031</c:v>
                </c:pt>
                <c:pt idx="3">
                  <c:v>23.86</c:v>
                </c:pt>
                <c:pt idx="6">
                  <c:v>23.1</c:v>
                </c:pt>
                <c:pt idx="9">
                  <c:v>22.62</c:v>
                </c:pt>
                <c:pt idx="11">
                  <c:v>20.97999999999999</c:v>
                </c:pt>
                <c:pt idx="13">
                  <c:v>20.95999999999999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7592448"/>
        <c:axId val="267709000"/>
      </c:lineChart>
      <c:catAx>
        <c:axId val="267592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050" b="1">
                <a:solidFill>
                  <a:srgbClr val="FF0000"/>
                </a:solidFill>
              </a:defRPr>
            </a:pPr>
            <a:endParaRPr lang="en-US"/>
          </a:p>
        </c:txPr>
        <c:crossAx val="267709000"/>
        <c:crosses val="autoZero"/>
        <c:auto val="1"/>
        <c:lblAlgn val="ctr"/>
        <c:lblOffset val="100"/>
        <c:noMultiLvlLbl val="0"/>
      </c:catAx>
      <c:valAx>
        <c:axId val="267709000"/>
        <c:scaling>
          <c:orientation val="minMax"/>
          <c:max val="3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N/BMI</a:t>
                </a:r>
              </a:p>
            </c:rich>
          </c:tx>
          <c:layout>
            <c:manualLayout>
              <c:xMode val="edge"/>
              <c:yMode val="edge"/>
              <c:x val="7.0725364221866501E-3"/>
              <c:y val="0.345795256301495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675924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121385056225797"/>
          <c:y val="0.51762992125984297"/>
          <c:w val="0.11143906416187301"/>
          <c:h val="0.16379166148135499"/>
        </c:manualLayout>
      </c:layout>
      <c:overlay val="0"/>
      <c:spPr>
        <a:noFill/>
      </c:sp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296563396865093E-2"/>
          <c:y val="4.1086426696662903E-2"/>
          <c:w val="0.91431243407658203"/>
          <c:h val="0.79189028871391098"/>
        </c:manualLayout>
      </c:layout>
      <c:lineChart>
        <c:grouping val="standard"/>
        <c:varyColors val="0"/>
        <c:ser>
          <c:idx val="0"/>
          <c:order val="0"/>
          <c:tx>
            <c:strRef>
              <c:f>Sheet1!$I$1</c:f>
              <c:strCache>
                <c:ptCount val="1"/>
                <c:pt idx="0">
                  <c:v>Op</c:v>
                </c:pt>
              </c:strCache>
            </c:strRef>
          </c:tx>
          <c:spPr>
            <a:ln>
              <a:solidFill>
                <a:srgbClr val="FF9900"/>
              </a:solidFill>
            </a:ln>
          </c:spPr>
          <c:marker>
            <c:symbol val="diamond"/>
            <c:size val="11"/>
            <c:spPr>
              <a:solidFill>
                <a:srgbClr val="FF99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Sheet1!$A$2:$A$16</c:f>
              <c:strCache>
                <c:ptCount val="15"/>
                <c:pt idx="0">
                  <c:v>Pre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months</c:v>
                </c:pt>
                <c:pt idx="9">
                  <c:v>1</c:v>
                </c:pt>
                <c:pt idx="11">
                  <c:v>2</c:v>
                </c:pt>
                <c:pt idx="13">
                  <c:v>3</c:v>
                </c:pt>
                <c:pt idx="14">
                  <c:v>Years</c:v>
                </c:pt>
              </c:strCache>
            </c:strRef>
          </c:cat>
          <c:val>
            <c:numRef>
              <c:f>Sheet1!$I$2:$I$15</c:f>
              <c:numCache>
                <c:formatCode>General</c:formatCode>
                <c:ptCount val="14"/>
                <c:pt idx="0">
                  <c:v>18</c:v>
                </c:pt>
                <c:pt idx="1">
                  <c:v>10</c:v>
                </c:pt>
                <c:pt idx="2">
                  <c:v>14</c:v>
                </c:pt>
                <c:pt idx="3">
                  <c:v>17</c:v>
                </c:pt>
                <c:pt idx="6">
                  <c:v>19</c:v>
                </c:pt>
                <c:pt idx="9">
                  <c:v>21.05</c:v>
                </c:pt>
                <c:pt idx="11">
                  <c:v>20.71</c:v>
                </c:pt>
                <c:pt idx="13">
                  <c:v>21.12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Sheet1!$J$1</c:f>
              <c:strCache>
                <c:ptCount val="1"/>
                <c:pt idx="0">
                  <c:v>Nonop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marker>
            <c:symbol val="square"/>
            <c:size val="11"/>
            <c:spPr>
              <a:solidFill>
                <a:schemeClr val="tx2">
                  <a:lumMod val="75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</c:marker>
          <c:cat>
            <c:strRef>
              <c:f>Sheet1!$A$2:$A$16</c:f>
              <c:strCache>
                <c:ptCount val="15"/>
                <c:pt idx="0">
                  <c:v>Pre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months</c:v>
                </c:pt>
                <c:pt idx="9">
                  <c:v>1</c:v>
                </c:pt>
                <c:pt idx="11">
                  <c:v>2</c:v>
                </c:pt>
                <c:pt idx="13">
                  <c:v>3</c:v>
                </c:pt>
                <c:pt idx="14">
                  <c:v>Years</c:v>
                </c:pt>
              </c:strCache>
            </c:strRef>
          </c:cat>
          <c:val>
            <c:numRef>
              <c:f>Sheet1!$J$2:$J$15</c:f>
              <c:numCache>
                <c:formatCode>General</c:formatCode>
                <c:ptCount val="14"/>
                <c:pt idx="0">
                  <c:v>22.8</c:v>
                </c:pt>
                <c:pt idx="1">
                  <c:v>23.439999999999991</c:v>
                </c:pt>
                <c:pt idx="2">
                  <c:v>23.810000000000031</c:v>
                </c:pt>
                <c:pt idx="3">
                  <c:v>23.86</c:v>
                </c:pt>
                <c:pt idx="6">
                  <c:v>23.1</c:v>
                </c:pt>
                <c:pt idx="9">
                  <c:v>22.62</c:v>
                </c:pt>
                <c:pt idx="11">
                  <c:v>20.97999999999999</c:v>
                </c:pt>
                <c:pt idx="13">
                  <c:v>20.95999999999999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7823504"/>
        <c:axId val="267824920"/>
      </c:lineChart>
      <c:catAx>
        <c:axId val="267823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050" b="1">
                <a:solidFill>
                  <a:srgbClr val="FF0000"/>
                </a:solidFill>
              </a:defRPr>
            </a:pPr>
            <a:endParaRPr lang="en-US"/>
          </a:p>
        </c:txPr>
        <c:crossAx val="267824920"/>
        <c:crosses val="autoZero"/>
        <c:auto val="1"/>
        <c:lblAlgn val="ctr"/>
        <c:lblOffset val="100"/>
        <c:noMultiLvlLbl val="0"/>
      </c:catAx>
      <c:valAx>
        <c:axId val="267824920"/>
        <c:scaling>
          <c:orientation val="minMax"/>
          <c:max val="3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N/BMI</a:t>
                </a:r>
              </a:p>
            </c:rich>
          </c:tx>
          <c:layout>
            <c:manualLayout>
              <c:xMode val="edge"/>
              <c:yMode val="edge"/>
              <c:x val="7.0725364221866501E-3"/>
              <c:y val="0.345795256301495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678235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121385056225797"/>
          <c:y val="0.51762992125984297"/>
          <c:w val="0.11143906416187301"/>
          <c:h val="0.16379166148135499"/>
        </c:manualLayout>
      </c:layout>
      <c:overlay val="0"/>
      <c:spPr>
        <a:noFill/>
      </c:sp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20658707984101"/>
          <c:y val="8.4865485564304496E-2"/>
          <c:w val="0.82367623401913503"/>
          <c:h val="0.62634131671041104"/>
        </c:manualLayout>
      </c:layout>
      <c:lineChart>
        <c:grouping val="standard"/>
        <c:varyColors val="0"/>
        <c:ser>
          <c:idx val="0"/>
          <c:order val="0"/>
          <c:tx>
            <c:v>"TKA nonop"</c:v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diamond"/>
            <c:size val="16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</c:spPr>
          </c:marker>
          <c:dLbls>
            <c:dLbl>
              <c:idx val="0"/>
              <c:layout>
                <c:manualLayout>
                  <c:x val="-0.22199940733214801"/>
                  <c:y val="5.67027559055117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0971659919028306E-3"/>
                  <c:y val="5.5555555555555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7777777777777801E-3"/>
                  <c:y val="8.3333333333333301E-2"/>
                </c:manualLayout>
              </c:layout>
              <c:numFmt formatCode="#,##0.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(Sheet1!$J$4,Sheet1!$M$4)</c:f>
                <c:numCache>
                  <c:formatCode>General</c:formatCode>
                  <c:ptCount val="2"/>
                  <c:pt idx="0">
                    <c:v>8.17</c:v>
                  </c:pt>
                  <c:pt idx="1">
                    <c:v>3.92</c:v>
                  </c:pt>
                </c:numCache>
              </c:numRef>
            </c:plus>
            <c:minus>
              <c:numRef>
                <c:f>(Sheet1!$J$4,Sheet1!$M$4)</c:f>
                <c:numCache>
                  <c:formatCode>General</c:formatCode>
                  <c:ptCount val="2"/>
                  <c:pt idx="0">
                    <c:v>8.17</c:v>
                  </c:pt>
                  <c:pt idx="1">
                    <c:v>3.92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(Sheet1!$H$2,Sheet1!$K$2)</c:f>
              <c:strCache>
                <c:ptCount val="2"/>
                <c:pt idx="0">
                  <c:v>Baseline (3months)</c:v>
                </c:pt>
                <c:pt idx="1">
                  <c:v>Follow-up (2~3yr)</c:v>
                </c:pt>
              </c:strCache>
            </c:strRef>
          </c:cat>
          <c:val>
            <c:numRef>
              <c:f>(Sheet1!$H$4,Sheet1!$K$4)</c:f>
              <c:numCache>
                <c:formatCode>0.0_);[Red]\(0.0\)</c:formatCode>
                <c:ptCount val="2"/>
                <c:pt idx="0">
                  <c:v>14.64</c:v>
                </c:pt>
                <c:pt idx="1">
                  <c:v>13.81</c:v>
                </c:pt>
              </c:numCache>
            </c:numRef>
          </c:val>
          <c:smooth val="0"/>
        </c:ser>
        <c:ser>
          <c:idx val="3"/>
          <c:order val="1"/>
          <c:tx>
            <c:v>"HC nonop"</c:v>
          </c:tx>
          <c:spPr>
            <a:ln w="25400">
              <a:solidFill>
                <a:srgbClr val="000000"/>
              </a:solidFill>
              <a:prstDash val="sysDash"/>
            </a:ln>
          </c:spPr>
          <c:marker>
            <c:symbol val="triangle"/>
            <c:size val="10"/>
            <c:spPr>
              <a:solidFill>
                <a:srgbClr val="80808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0.201573533147066"/>
                  <c:y val="-7.1320055581287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1286089238846E-2"/>
                  <c:y val="-0.1033041917554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2682032110045399"/>
                  <c:y val="5.9887914613010397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796221322537099E-2"/>
                  <c:y val="3.70370370370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(Sheet1!$J$3,Sheet1!$M$3)</c:f>
                <c:numCache>
                  <c:formatCode>General</c:formatCode>
                  <c:ptCount val="2"/>
                  <c:pt idx="0">
                    <c:v>5.07</c:v>
                  </c:pt>
                  <c:pt idx="1">
                    <c:v>5.28</c:v>
                  </c:pt>
                </c:numCache>
              </c:numRef>
            </c:plus>
            <c:minus>
              <c:numRef>
                <c:f>(Sheet1!$J$3,Sheet1!$M$3)</c:f>
                <c:numCache>
                  <c:formatCode>General</c:formatCode>
                  <c:ptCount val="2"/>
                  <c:pt idx="0">
                    <c:v>5.07</c:v>
                  </c:pt>
                  <c:pt idx="1">
                    <c:v>5.28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(Sheet1!$H$2,Sheet1!$K$2)</c:f>
              <c:strCache>
                <c:ptCount val="2"/>
                <c:pt idx="0">
                  <c:v>Baseline (3months)</c:v>
                </c:pt>
                <c:pt idx="1">
                  <c:v>Follow-up (2~3yr)</c:v>
                </c:pt>
              </c:strCache>
            </c:strRef>
          </c:cat>
          <c:val>
            <c:numRef>
              <c:f>(Sheet1!$H$3,Sheet1!$K$3)</c:f>
              <c:numCache>
                <c:formatCode>0.0_);[Red]\(0.0\)</c:formatCode>
                <c:ptCount val="2"/>
                <c:pt idx="0">
                  <c:v>14.6</c:v>
                </c:pt>
                <c:pt idx="1">
                  <c:v>13.55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135232"/>
        <c:axId val="266662552"/>
      </c:lineChart>
      <c:catAx>
        <c:axId val="268135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66662552"/>
        <c:crosses val="autoZero"/>
        <c:auto val="1"/>
        <c:lblAlgn val="ctr"/>
        <c:lblOffset val="100"/>
        <c:noMultiLvlLbl val="0"/>
      </c:catAx>
      <c:valAx>
        <c:axId val="266662552"/>
        <c:scaling>
          <c:orientation val="minMax"/>
        </c:scaling>
        <c:delete val="1"/>
        <c:axPos val="l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crossAx val="268135232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95998147290401"/>
          <c:y val="8.48108584329057E-2"/>
          <c:w val="0.773923112552107"/>
          <c:h val="0.71046308022686"/>
        </c:manualLayout>
      </c:layout>
      <c:lineChart>
        <c:grouping val="standard"/>
        <c:varyColors val="0"/>
        <c:ser>
          <c:idx val="0"/>
          <c:order val="0"/>
          <c:tx>
            <c:v>"TKA nonop"</c:v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diamond"/>
            <c:size val="16"/>
            <c:spPr>
              <a:solidFill>
                <a:schemeClr val="tx1"/>
              </a:solidFill>
              <a:ln w="19050">
                <a:solidFill>
                  <a:schemeClr val="tx1"/>
                </a:solidFill>
              </a:ln>
            </c:spPr>
          </c:marker>
          <c:dLbls>
            <c:dLbl>
              <c:idx val="0"/>
              <c:layout>
                <c:manualLayout>
                  <c:x val="-0.21493024548402001"/>
                  <c:y val="6.04838525619079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6332376100046401E-2"/>
                  <c:y val="9.9034006618737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7777777777777801E-3"/>
                  <c:y val="8.3333333333333301E-2"/>
                </c:manualLayout>
              </c:layout>
              <c:numFmt formatCode="#,##0.0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(Sheet1!$J$7,Sheet1!$M$7)</c:f>
                <c:numCache>
                  <c:formatCode>General</c:formatCode>
                  <c:ptCount val="2"/>
                  <c:pt idx="0">
                    <c:v>0.17</c:v>
                  </c:pt>
                  <c:pt idx="1">
                    <c:v>0.17</c:v>
                  </c:pt>
                </c:numCache>
              </c:numRef>
            </c:plus>
            <c:minus>
              <c:numRef>
                <c:f>(Sheet1!$J$7,Sheet1!$M$7)</c:f>
                <c:numCache>
                  <c:formatCode>General</c:formatCode>
                  <c:ptCount val="2"/>
                  <c:pt idx="0">
                    <c:v>0.17</c:v>
                  </c:pt>
                  <c:pt idx="1">
                    <c:v>0.17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(Sheet1!$B$2,Sheet1!$E$2)</c:f>
              <c:strCache>
                <c:ptCount val="2"/>
                <c:pt idx="0">
                  <c:v>Baseline (3months)</c:v>
                </c:pt>
                <c:pt idx="1">
                  <c:v>Follow-up (2~3yr)</c:v>
                </c:pt>
              </c:strCache>
            </c:strRef>
          </c:cat>
          <c:val>
            <c:numRef>
              <c:f>(Sheet1!$H$7,Sheet1!$K$7)</c:f>
              <c:numCache>
                <c:formatCode>General</c:formatCode>
                <c:ptCount val="2"/>
                <c:pt idx="0">
                  <c:v>0.21</c:v>
                </c:pt>
                <c:pt idx="1">
                  <c:v>0.25</c:v>
                </c:pt>
              </c:numCache>
            </c:numRef>
          </c:val>
          <c:smooth val="0"/>
        </c:ser>
        <c:ser>
          <c:idx val="3"/>
          <c:order val="1"/>
          <c:tx>
            <c:v>"HC nonop"</c:v>
          </c:tx>
          <c:spPr>
            <a:ln w="25400">
              <a:solidFill>
                <a:srgbClr val="000000"/>
              </a:solidFill>
              <a:prstDash val="sysDash"/>
            </a:ln>
          </c:spPr>
          <c:marker>
            <c:symbol val="triangle"/>
            <c:size val="10"/>
            <c:spPr>
              <a:solidFill>
                <a:srgbClr val="80808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0.19990365910143601"/>
                  <c:y val="-2.1781353417779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7055118110236197E-3"/>
                  <c:y val="-2.31667237247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2682032110045399"/>
                  <c:y val="5.9887914613010397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796221322537099E-2"/>
                  <c:y val="3.70370370370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(Sheet1!$J$6,Sheet1!$M$6)</c:f>
                <c:numCache>
                  <c:formatCode>General</c:formatCode>
                  <c:ptCount val="2"/>
                  <c:pt idx="0">
                    <c:v>0.18</c:v>
                  </c:pt>
                  <c:pt idx="1">
                    <c:v>0.2</c:v>
                  </c:pt>
                </c:numCache>
              </c:numRef>
            </c:plus>
            <c:minus>
              <c:numRef>
                <c:f>(Sheet1!$J$6,Sheet1!$M$6)</c:f>
                <c:numCache>
                  <c:formatCode>General</c:formatCode>
                  <c:ptCount val="2"/>
                  <c:pt idx="0">
                    <c:v>0.18</c:v>
                  </c:pt>
                  <c:pt idx="1">
                    <c:v>0.2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(Sheet1!$B$2,Sheet1!$E$2)</c:f>
              <c:strCache>
                <c:ptCount val="2"/>
                <c:pt idx="0">
                  <c:v>Baseline (3months)</c:v>
                </c:pt>
                <c:pt idx="1">
                  <c:v>Follow-up (2~3yr)</c:v>
                </c:pt>
              </c:strCache>
            </c:strRef>
          </c:cat>
          <c:val>
            <c:numRef>
              <c:f>(Sheet1!$H$6,Sheet1!$K$6)</c:f>
              <c:numCache>
                <c:formatCode>General</c:formatCode>
                <c:ptCount val="2"/>
                <c:pt idx="0">
                  <c:v>0.26</c:v>
                </c:pt>
                <c:pt idx="1">
                  <c:v>0.31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6660984"/>
        <c:axId val="266658632"/>
      </c:lineChart>
      <c:catAx>
        <c:axId val="266660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66658632"/>
        <c:crosses val="autoZero"/>
        <c:auto val="1"/>
        <c:lblAlgn val="ctr"/>
        <c:lblOffset val="100"/>
        <c:noMultiLvlLbl val="0"/>
      </c:catAx>
      <c:valAx>
        <c:axId val="266658632"/>
        <c:scaling>
          <c:orientation val="minMax"/>
          <c:min val="-0.2"/>
        </c:scaling>
        <c:delete val="1"/>
        <c:axPos val="l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crossAx val="266660984"/>
        <c:crosses val="autoZero"/>
        <c:crossBetween val="between"/>
        <c:majorUnit val="0.2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8341945538058"/>
          <c:y val="8.3744230247081206E-2"/>
          <c:w val="0.71399811351706"/>
          <c:h val="0.65331735706949601"/>
        </c:manualLayout>
      </c:layout>
      <c:lineChart>
        <c:grouping val="standard"/>
        <c:varyColors val="0"/>
        <c:ser>
          <c:idx val="0"/>
          <c:order val="0"/>
          <c:tx>
            <c:v>TKA op</c:v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diamond"/>
            <c:size val="16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</c:spPr>
          </c:marker>
          <c:dLbls>
            <c:dLbl>
              <c:idx val="0"/>
              <c:layout>
                <c:manualLayout>
                  <c:x val="-0.23728798986333599"/>
                  <c:y val="9.75596800399950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95913657344556E-2"/>
                  <c:y val="6.3492063492063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7777777777777801E-3"/>
                  <c:y val="8.3333333333333301E-2"/>
                </c:manualLayout>
              </c:layout>
              <c:numFmt formatCode="#,##0.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(Sheet1!$D$4,Sheet1!$G$4)</c:f>
                <c:numCache>
                  <c:formatCode>General</c:formatCode>
                  <c:ptCount val="2"/>
                  <c:pt idx="0">
                    <c:v>5.46</c:v>
                  </c:pt>
                  <c:pt idx="1">
                    <c:v>5.28</c:v>
                  </c:pt>
                </c:numCache>
              </c:numRef>
            </c:plus>
            <c:minus>
              <c:numRef>
                <c:f>(Sheet1!$D$4,Sheet1!$G$4)</c:f>
                <c:numCache>
                  <c:formatCode>General</c:formatCode>
                  <c:ptCount val="2"/>
                  <c:pt idx="0">
                    <c:v>5.46</c:v>
                  </c:pt>
                  <c:pt idx="1">
                    <c:v>5.28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(Sheet1!$B$2,Sheet1!$E$2)</c:f>
              <c:strCache>
                <c:ptCount val="2"/>
                <c:pt idx="0">
                  <c:v>Baseline (3months)</c:v>
                </c:pt>
                <c:pt idx="1">
                  <c:v>Follow-up (2~3yr)</c:v>
                </c:pt>
              </c:strCache>
            </c:strRef>
          </c:cat>
          <c:val>
            <c:numRef>
              <c:f>(Sheet1!$B$4,Sheet1!$E$4)</c:f>
              <c:numCache>
                <c:formatCode>0.0_);[Red]\(0.0\)</c:formatCode>
                <c:ptCount val="2"/>
                <c:pt idx="0">
                  <c:v>10.35</c:v>
                </c:pt>
                <c:pt idx="1">
                  <c:v>13.68</c:v>
                </c:pt>
              </c:numCache>
            </c:numRef>
          </c:val>
          <c:smooth val="0"/>
        </c:ser>
        <c:ser>
          <c:idx val="3"/>
          <c:order val="1"/>
          <c:tx>
            <c:v>"HC op"</c:v>
          </c:tx>
          <c:spPr>
            <a:ln w="25400">
              <a:solidFill>
                <a:srgbClr val="000000"/>
              </a:solidFill>
              <a:prstDash val="sysDash"/>
            </a:ln>
          </c:spPr>
          <c:marker>
            <c:symbol val="triangle"/>
            <c:size val="10"/>
            <c:spPr>
              <a:solidFill>
                <a:srgbClr val="80808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0.20566336466006299"/>
                  <c:y val="-8.1007374078240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7471264367817097E-3"/>
                  <c:y val="-0.129447569053868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2682032110045399"/>
                  <c:y val="5.9887914613010397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796221322537099E-2"/>
                  <c:y val="3.70370370370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(Sheet1!$D$3,Sheet1!$G$3)</c:f>
                <c:numCache>
                  <c:formatCode>General</c:formatCode>
                  <c:ptCount val="2"/>
                  <c:pt idx="0">
                    <c:v>5.48</c:v>
                  </c:pt>
                  <c:pt idx="1">
                    <c:v>4.8099999999999996</c:v>
                  </c:pt>
                </c:numCache>
              </c:numRef>
            </c:plus>
            <c:minus>
              <c:numRef>
                <c:f>(Sheet1!$D$3,Sheet1!$G$3)</c:f>
                <c:numCache>
                  <c:formatCode>General</c:formatCode>
                  <c:ptCount val="2"/>
                  <c:pt idx="0">
                    <c:v>5.48</c:v>
                  </c:pt>
                  <c:pt idx="1">
                    <c:v>4.8099999999999996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(Sheet1!$B$2,Sheet1!$E$2)</c:f>
              <c:strCache>
                <c:ptCount val="2"/>
                <c:pt idx="0">
                  <c:v>Baseline (3months)</c:v>
                </c:pt>
                <c:pt idx="1">
                  <c:v>Follow-up (2~3yr)</c:v>
                </c:pt>
              </c:strCache>
            </c:strRef>
          </c:cat>
          <c:val>
            <c:numRef>
              <c:f>(Sheet1!$H$3,Sheet1!$K$3)</c:f>
              <c:numCache>
                <c:formatCode>0.0_);[Red]\(0.0\)</c:formatCode>
                <c:ptCount val="2"/>
                <c:pt idx="0">
                  <c:v>14.6</c:v>
                </c:pt>
                <c:pt idx="1">
                  <c:v>13.55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6659416"/>
        <c:axId val="266659808"/>
      </c:lineChart>
      <c:catAx>
        <c:axId val="266659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66659808"/>
        <c:crosses val="autoZero"/>
        <c:auto val="1"/>
        <c:lblAlgn val="ctr"/>
        <c:lblOffset val="100"/>
        <c:noMultiLvlLbl val="0"/>
      </c:catAx>
      <c:valAx>
        <c:axId val="266659808"/>
        <c:scaling>
          <c:orientation val="minMax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000" b="1" i="0" strike="noStrik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rPr>
                  <a:t>Knee</a:t>
                </a:r>
                <a:r>
                  <a:rPr lang="en-US" sz="1000" b="1" i="0" strike="noStrike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rPr>
                  <a:t> Flexion Excursion </a:t>
                </a:r>
                <a:r>
                  <a:rPr lang="en-US" sz="1000" b="1" i="0" strike="noStrik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rPr>
                  <a:t>(</a:t>
                </a:r>
                <a:r>
                  <a:rPr lang="en-US" sz="1000" b="1" i="0" strike="noStrike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º</a:t>
                </a:r>
                <a:r>
                  <a:rPr lang="en-US" sz="1000" b="1" i="0" strike="noStrik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0"/>
              <c:y val="7.4188851393575797E-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66659416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8160104986877"/>
          <c:y val="8.6330935251798496E-2"/>
          <c:w val="0.73979302587176599"/>
          <c:h val="0.68866311675069403"/>
        </c:manualLayout>
      </c:layout>
      <c:lineChart>
        <c:grouping val="standard"/>
        <c:varyColors val="0"/>
        <c:ser>
          <c:idx val="0"/>
          <c:order val="0"/>
          <c:tx>
            <c:v>TKA op</c:v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diamond"/>
            <c:size val="16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</c:spPr>
          </c:marker>
          <c:dLbls>
            <c:dLbl>
              <c:idx val="0"/>
              <c:layout>
                <c:manualLayout>
                  <c:x val="-0.185796400449944"/>
                  <c:y val="2.159568122166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0971659919028306E-3"/>
                  <c:y val="5.5555555555555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7777777777777801E-3"/>
                  <c:y val="8.3333333333333301E-2"/>
                </c:manualLayout>
              </c:layout>
              <c:numFmt formatCode="0.0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(Sheet1!$D$7,Sheet1!$G$7)</c:f>
                <c:numCache>
                  <c:formatCode>General</c:formatCode>
                  <c:ptCount val="2"/>
                  <c:pt idx="0">
                    <c:v>0.18</c:v>
                  </c:pt>
                  <c:pt idx="1">
                    <c:v>0.17</c:v>
                  </c:pt>
                </c:numCache>
              </c:numRef>
            </c:plus>
            <c:minus>
              <c:numRef>
                <c:f>(Sheet1!$D$7,Sheet1!$G$7)</c:f>
                <c:numCache>
                  <c:formatCode>General</c:formatCode>
                  <c:ptCount val="2"/>
                  <c:pt idx="0">
                    <c:v>0.18</c:v>
                  </c:pt>
                  <c:pt idx="1">
                    <c:v>0.17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(Sheet1!$B$2,Sheet1!$E$2)</c:f>
              <c:strCache>
                <c:ptCount val="2"/>
                <c:pt idx="0">
                  <c:v>Baseline (3months)</c:v>
                </c:pt>
                <c:pt idx="1">
                  <c:v>Follow-up (2~3yr)</c:v>
                </c:pt>
              </c:strCache>
            </c:strRef>
          </c:cat>
          <c:val>
            <c:numRef>
              <c:f>(Sheet1!$B$7,Sheet1!$E$7)</c:f>
              <c:numCache>
                <c:formatCode>General</c:formatCode>
                <c:ptCount val="2"/>
                <c:pt idx="0">
                  <c:v>0.12</c:v>
                </c:pt>
                <c:pt idx="1">
                  <c:v>0.23</c:v>
                </c:pt>
              </c:numCache>
            </c:numRef>
          </c:val>
          <c:smooth val="0"/>
        </c:ser>
        <c:ser>
          <c:idx val="3"/>
          <c:order val="1"/>
          <c:tx>
            <c:v>"HC op"</c:v>
          </c:tx>
          <c:spPr>
            <a:ln w="25400">
              <a:solidFill>
                <a:srgbClr val="000000"/>
              </a:solidFill>
              <a:prstDash val="sysDash"/>
            </a:ln>
          </c:spPr>
          <c:marker>
            <c:symbol val="triangle"/>
            <c:size val="10"/>
            <c:spPr>
              <a:solidFill>
                <a:srgbClr val="80808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0.166213723284589"/>
                  <c:y val="-9.07593653066093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7.3891625615763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2682032110045399"/>
                  <c:y val="5.9887914613010397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796221322537099E-2"/>
                  <c:y val="3.70370370370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(Sheet1!$D$6,Sheet1!$G$6)</c:f>
                <c:numCache>
                  <c:formatCode>General</c:formatCode>
                  <c:ptCount val="2"/>
                  <c:pt idx="0">
                    <c:v>0.18</c:v>
                  </c:pt>
                  <c:pt idx="1">
                    <c:v>0.18</c:v>
                  </c:pt>
                </c:numCache>
              </c:numRef>
            </c:plus>
            <c:minus>
              <c:numRef>
                <c:f>(Sheet1!$D$6,Sheet1!$G$6)</c:f>
                <c:numCache>
                  <c:formatCode>General</c:formatCode>
                  <c:ptCount val="2"/>
                  <c:pt idx="0">
                    <c:v>0.18</c:v>
                  </c:pt>
                  <c:pt idx="1">
                    <c:v>0.18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(Sheet1!$B$2,Sheet1!$E$2)</c:f>
              <c:strCache>
                <c:ptCount val="2"/>
                <c:pt idx="0">
                  <c:v>Baseline (3months)</c:v>
                </c:pt>
                <c:pt idx="1">
                  <c:v>Follow-up (2~3yr)</c:v>
                </c:pt>
              </c:strCache>
            </c:strRef>
          </c:cat>
          <c:val>
            <c:numRef>
              <c:f>(Sheet1!$B$6,Sheet1!$E$6)</c:f>
              <c:numCache>
                <c:formatCode>General</c:formatCode>
                <c:ptCount val="2"/>
                <c:pt idx="0">
                  <c:v>0.33</c:v>
                </c:pt>
                <c:pt idx="1">
                  <c:v>0.27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6662944"/>
        <c:axId val="266661376"/>
      </c:lineChart>
      <c:catAx>
        <c:axId val="266662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66661376"/>
        <c:crosses val="autoZero"/>
        <c:auto val="1"/>
        <c:lblAlgn val="ctr"/>
        <c:lblOffset val="100"/>
        <c:noMultiLvlLbl val="0"/>
      </c:catAx>
      <c:valAx>
        <c:axId val="266661376"/>
        <c:scaling>
          <c:orientation val="minMax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900" b="1" i="0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rPr>
                  <a:t>Knee Extensor Moment (Nm/HT*BW)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66662944"/>
        <c:crosses val="autoZero"/>
        <c:crossBetween val="between"/>
        <c:majorUnit val="0.2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684995625546799"/>
          <c:y val="5.6140350877192997E-2"/>
          <c:w val="0.73774037620297495"/>
          <c:h val="0.64653146375460402"/>
        </c:manualLayout>
      </c:layout>
      <c:scatterChart>
        <c:scatterStyle val="lineMarker"/>
        <c:varyColors val="0"/>
        <c:ser>
          <c:idx val="0"/>
          <c:order val="0"/>
          <c:spPr>
            <a:ln w="17113">
              <a:noFill/>
            </a:ln>
          </c:spPr>
          <c:marker>
            <c:symbol val="diamond"/>
            <c:size val="10"/>
            <c:spPr>
              <a:solidFill>
                <a:schemeClr val="tx1"/>
              </a:solidFill>
              <a:ln>
                <a:solidFill>
                  <a:schemeClr val="tx1"/>
                </a:solidFill>
                <a:prstDash val="solid"/>
              </a:ln>
            </c:spPr>
          </c:marker>
          <c:trendline>
            <c:spPr>
              <a:ln w="15212">
                <a:solidFill>
                  <a:schemeClr val="tx1"/>
                </a:solidFill>
                <a:prstDash val="solid"/>
              </a:ln>
            </c:spPr>
            <c:trendlineType val="linear"/>
            <c:dispRSqr val="0"/>
            <c:dispEq val="0"/>
          </c:trendline>
          <c:xVal>
            <c:numRef>
              <c:f>Correlation!$I$2:$I$30</c:f>
              <c:numCache>
                <c:formatCode>0.00</c:formatCode>
                <c:ptCount val="29"/>
                <c:pt idx="0">
                  <c:v>2.84877344877345</c:v>
                </c:pt>
                <c:pt idx="1">
                  <c:v>2.355012453300096</c:v>
                </c:pt>
                <c:pt idx="2">
                  <c:v>3.05925</c:v>
                </c:pt>
                <c:pt idx="3">
                  <c:v>3.9414478114478122</c:v>
                </c:pt>
                <c:pt idx="4">
                  <c:v>2.0382529450989111</c:v>
                </c:pt>
                <c:pt idx="5">
                  <c:v>3.2846969696969701</c:v>
                </c:pt>
                <c:pt idx="6">
                  <c:v>2.623854827343199</c:v>
                </c:pt>
                <c:pt idx="7">
                  <c:v>2.3450615666754002</c:v>
                </c:pt>
                <c:pt idx="8">
                  <c:v>2.7372871572871569</c:v>
                </c:pt>
                <c:pt idx="9">
                  <c:v>3.406425153793573</c:v>
                </c:pt>
                <c:pt idx="10">
                  <c:v>4.37004239284032</c:v>
                </c:pt>
                <c:pt idx="11">
                  <c:v>8.2373160173160169</c:v>
                </c:pt>
                <c:pt idx="12">
                  <c:v>5.0516651665166519</c:v>
                </c:pt>
                <c:pt idx="13">
                  <c:v>4.8374262101534766</c:v>
                </c:pt>
                <c:pt idx="14">
                  <c:v>2.804040404040403</c:v>
                </c:pt>
                <c:pt idx="15">
                  <c:v>2.5932752179327521</c:v>
                </c:pt>
                <c:pt idx="16">
                  <c:v>2.9491590909090908</c:v>
                </c:pt>
                <c:pt idx="17">
                  <c:v>4.0612794612794607</c:v>
                </c:pt>
                <c:pt idx="18">
                  <c:v>1.9997555012224939</c:v>
                </c:pt>
                <c:pt idx="19">
                  <c:v>3.1346212121212118</c:v>
                </c:pt>
                <c:pt idx="20">
                  <c:v>2.5699083861874561</c:v>
                </c:pt>
                <c:pt idx="21">
                  <c:v>2.4684045061566668</c:v>
                </c:pt>
                <c:pt idx="22">
                  <c:v>2.8959018759018762</c:v>
                </c:pt>
                <c:pt idx="23">
                  <c:v>3.5715994531784001</c:v>
                </c:pt>
                <c:pt idx="24">
                  <c:v>4.7510051005100511</c:v>
                </c:pt>
                <c:pt idx="25">
                  <c:v>4.1024022609514654</c:v>
                </c:pt>
                <c:pt idx="26">
                  <c:v>8.0017316017316009</c:v>
                </c:pt>
                <c:pt idx="27">
                  <c:v>5.1705670567056714</c:v>
                </c:pt>
                <c:pt idx="28">
                  <c:v>5.0583234946871301</c:v>
                </c:pt>
              </c:numCache>
            </c:numRef>
          </c:xVal>
          <c:yVal>
            <c:numRef>
              <c:f>Correlation!$G$2:$G$30</c:f>
              <c:numCache>
                <c:formatCode>General</c:formatCode>
                <c:ptCount val="29"/>
                <c:pt idx="0">
                  <c:v>0.87</c:v>
                </c:pt>
                <c:pt idx="1">
                  <c:v>0.83</c:v>
                </c:pt>
                <c:pt idx="2">
                  <c:v>1</c:v>
                </c:pt>
                <c:pt idx="3">
                  <c:v>0.56999999999999995</c:v>
                </c:pt>
                <c:pt idx="4">
                  <c:v>1</c:v>
                </c:pt>
                <c:pt idx="5">
                  <c:v>0.66</c:v>
                </c:pt>
                <c:pt idx="6">
                  <c:v>0.94</c:v>
                </c:pt>
                <c:pt idx="7">
                  <c:v>0.8</c:v>
                </c:pt>
                <c:pt idx="8">
                  <c:v>0.82</c:v>
                </c:pt>
                <c:pt idx="9">
                  <c:v>0.89</c:v>
                </c:pt>
                <c:pt idx="10">
                  <c:v>1</c:v>
                </c:pt>
                <c:pt idx="11">
                  <c:v>0.93</c:v>
                </c:pt>
                <c:pt idx="12">
                  <c:v>0.85</c:v>
                </c:pt>
                <c:pt idx="13">
                  <c:v>1</c:v>
                </c:pt>
                <c:pt idx="14">
                  <c:v>0.89</c:v>
                </c:pt>
                <c:pt idx="15">
                  <c:v>0.94</c:v>
                </c:pt>
                <c:pt idx="16">
                  <c:v>1</c:v>
                </c:pt>
                <c:pt idx="17">
                  <c:v>0.79</c:v>
                </c:pt>
                <c:pt idx="18">
                  <c:v>1</c:v>
                </c:pt>
                <c:pt idx="19">
                  <c:v>0.76</c:v>
                </c:pt>
                <c:pt idx="20">
                  <c:v>1</c:v>
                </c:pt>
                <c:pt idx="21">
                  <c:v>1</c:v>
                </c:pt>
                <c:pt idx="22">
                  <c:v>0.87</c:v>
                </c:pt>
                <c:pt idx="23">
                  <c:v>0.92</c:v>
                </c:pt>
                <c:pt idx="24">
                  <c:v>0.94</c:v>
                </c:pt>
                <c:pt idx="25">
                  <c:v>0.98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594416"/>
        <c:axId val="269592064"/>
      </c:scatterChart>
      <c:valAx>
        <c:axId val="269594416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Muscle Lean Tissue (cm</a:t>
                </a:r>
                <a:r>
                  <a:rPr lang="en-US" baseline="30000" dirty="0"/>
                  <a:t>2</a:t>
                </a:r>
                <a:r>
                  <a:rPr lang="en-US" dirty="0"/>
                  <a:t>/BMI)</a:t>
                </a:r>
              </a:p>
            </c:rich>
          </c:tx>
          <c:layout>
            <c:manualLayout>
              <c:xMode val="edge"/>
              <c:yMode val="edge"/>
              <c:x val="0.28568482064741901"/>
              <c:y val="0.84596394383879103"/>
            </c:manualLayout>
          </c:layout>
          <c:overlay val="0"/>
          <c:spPr>
            <a:noFill/>
            <a:ln w="15212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1143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69592064"/>
        <c:crosses val="autoZero"/>
        <c:crossBetween val="midCat"/>
        <c:majorUnit val="2"/>
      </c:valAx>
      <c:valAx>
        <c:axId val="269592064"/>
        <c:scaling>
          <c:orientation val="minMax"/>
          <c:max val="1.05"/>
          <c:min val="0.4"/>
        </c:scaling>
        <c:delete val="0"/>
        <c:axPos val="l"/>
        <c:majorGridlines>
          <c:spPr>
            <a:ln w="1901">
              <a:solidFill>
                <a:srgbClr val="545454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Central Activation Ratio</a:t>
                </a:r>
              </a:p>
            </c:rich>
          </c:tx>
          <c:layout>
            <c:manualLayout>
              <c:xMode val="edge"/>
              <c:yMode val="edge"/>
              <c:x val="0"/>
              <c:y val="8.5496487616656305E-2"/>
            </c:manualLayout>
          </c:layout>
          <c:overlay val="0"/>
          <c:spPr>
            <a:noFill/>
            <a:ln w="15212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190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69594416"/>
        <c:crosses val="autoZero"/>
        <c:crossBetween val="midCat"/>
        <c:majorUnit val="0.2"/>
      </c:valAx>
      <c:spPr>
        <a:noFill/>
        <a:ln w="13970">
          <a:solidFill>
            <a:srgbClr val="545454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00858579118299"/>
          <c:y val="3.0947781913173999E-2"/>
          <c:w val="0.84479514213265705"/>
          <c:h val="0.71398116815286405"/>
        </c:manualLayout>
      </c:layout>
      <c:scatterChart>
        <c:scatterStyle val="lineMarker"/>
        <c:varyColors val="0"/>
        <c:ser>
          <c:idx val="0"/>
          <c:order val="0"/>
          <c:spPr>
            <a:ln w="17476">
              <a:noFill/>
            </a:ln>
          </c:spPr>
          <c:marker>
            <c:symbol val="diamond"/>
            <c:size val="12"/>
            <c:spPr>
              <a:solidFill>
                <a:schemeClr val="tx1"/>
              </a:solidFill>
              <a:ln>
                <a:solidFill>
                  <a:schemeClr val="tx1"/>
                </a:solidFill>
                <a:prstDash val="solid"/>
              </a:ln>
            </c:spPr>
          </c:marker>
          <c:trendline>
            <c:spPr>
              <a:ln w="15534">
                <a:solidFill>
                  <a:schemeClr val="tx1"/>
                </a:solidFill>
                <a:prstDash val="solid"/>
              </a:ln>
            </c:spPr>
            <c:trendlineType val="linear"/>
            <c:dispRSqr val="0"/>
            <c:dispEq val="0"/>
          </c:trendline>
          <c:xVal>
            <c:numRef>
              <c:f>Correlation!$J$2:$J$30</c:f>
              <c:numCache>
                <c:formatCode>0.00</c:formatCode>
                <c:ptCount val="29"/>
                <c:pt idx="0">
                  <c:v>0.64383838383838399</c:v>
                </c:pt>
                <c:pt idx="1">
                  <c:v>0.577117061021171</c:v>
                </c:pt>
                <c:pt idx="2">
                  <c:v>0.60275000000000001</c:v>
                </c:pt>
                <c:pt idx="3">
                  <c:v>0.735791245791246</c:v>
                </c:pt>
                <c:pt idx="4">
                  <c:v>0.53260724605467902</c:v>
                </c:pt>
                <c:pt idx="5">
                  <c:v>0.85310606060606098</c:v>
                </c:pt>
                <c:pt idx="6">
                  <c:v>0.69341085271317804</c:v>
                </c:pt>
                <c:pt idx="7">
                  <c:v>0.55750589468168699</c:v>
                </c:pt>
                <c:pt idx="8">
                  <c:v>0.82767676767676801</c:v>
                </c:pt>
                <c:pt idx="9">
                  <c:v>0.40960355434039603</c:v>
                </c:pt>
                <c:pt idx="10">
                  <c:v>0.34281676872350397</c:v>
                </c:pt>
                <c:pt idx="11">
                  <c:v>0.55441558441558403</c:v>
                </c:pt>
                <c:pt idx="12">
                  <c:v>0.41057605760576099</c:v>
                </c:pt>
                <c:pt idx="13">
                  <c:v>0.543053915781188</c:v>
                </c:pt>
                <c:pt idx="14">
                  <c:v>0.62689754689754695</c:v>
                </c:pt>
                <c:pt idx="15">
                  <c:v>0.59831880448318797</c:v>
                </c:pt>
                <c:pt idx="16">
                  <c:v>0.58450000000000002</c:v>
                </c:pt>
                <c:pt idx="17">
                  <c:v>0.741717171717172</c:v>
                </c:pt>
                <c:pt idx="18">
                  <c:v>0.63034007557234895</c:v>
                </c:pt>
                <c:pt idx="19">
                  <c:v>0.806287878787879</c:v>
                </c:pt>
                <c:pt idx="20">
                  <c:v>0.65553206483438997</c:v>
                </c:pt>
                <c:pt idx="21">
                  <c:v>0.55051087241288998</c:v>
                </c:pt>
                <c:pt idx="22">
                  <c:v>0.70909090909090899</c:v>
                </c:pt>
                <c:pt idx="23">
                  <c:v>0.38964456596035502</c:v>
                </c:pt>
                <c:pt idx="24">
                  <c:v>0.56477647764776495</c:v>
                </c:pt>
                <c:pt idx="25">
                  <c:v>0.358455016486105</c:v>
                </c:pt>
                <c:pt idx="26">
                  <c:v>0.51731601731601695</c:v>
                </c:pt>
                <c:pt idx="27">
                  <c:v>0.43366336633663399</c:v>
                </c:pt>
                <c:pt idx="28">
                  <c:v>0.498307752853207</c:v>
                </c:pt>
              </c:numCache>
            </c:numRef>
          </c:xVal>
          <c:yVal>
            <c:numRef>
              <c:f>Correlation!$G$2:$G$30</c:f>
              <c:numCache>
                <c:formatCode>General</c:formatCode>
                <c:ptCount val="29"/>
                <c:pt idx="0">
                  <c:v>0.87</c:v>
                </c:pt>
                <c:pt idx="1">
                  <c:v>0.83</c:v>
                </c:pt>
                <c:pt idx="2">
                  <c:v>1</c:v>
                </c:pt>
                <c:pt idx="3">
                  <c:v>0.56999999999999995</c:v>
                </c:pt>
                <c:pt idx="4">
                  <c:v>1</c:v>
                </c:pt>
                <c:pt idx="5">
                  <c:v>0.66</c:v>
                </c:pt>
                <c:pt idx="6">
                  <c:v>0.94</c:v>
                </c:pt>
                <c:pt idx="7">
                  <c:v>0.8</c:v>
                </c:pt>
                <c:pt idx="8">
                  <c:v>0.82</c:v>
                </c:pt>
                <c:pt idx="9">
                  <c:v>0.89</c:v>
                </c:pt>
                <c:pt idx="10">
                  <c:v>1</c:v>
                </c:pt>
                <c:pt idx="11">
                  <c:v>0.93</c:v>
                </c:pt>
                <c:pt idx="12">
                  <c:v>0.85</c:v>
                </c:pt>
                <c:pt idx="13">
                  <c:v>1</c:v>
                </c:pt>
                <c:pt idx="14">
                  <c:v>0.89</c:v>
                </c:pt>
                <c:pt idx="15">
                  <c:v>0.94</c:v>
                </c:pt>
                <c:pt idx="16">
                  <c:v>1</c:v>
                </c:pt>
                <c:pt idx="17">
                  <c:v>0.79</c:v>
                </c:pt>
                <c:pt idx="18">
                  <c:v>1</c:v>
                </c:pt>
                <c:pt idx="19">
                  <c:v>0.76</c:v>
                </c:pt>
                <c:pt idx="20">
                  <c:v>1</c:v>
                </c:pt>
                <c:pt idx="21">
                  <c:v>1</c:v>
                </c:pt>
                <c:pt idx="22">
                  <c:v>0.87</c:v>
                </c:pt>
                <c:pt idx="23">
                  <c:v>0.92</c:v>
                </c:pt>
                <c:pt idx="24">
                  <c:v>0.94</c:v>
                </c:pt>
                <c:pt idx="25">
                  <c:v>0.98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589320"/>
        <c:axId val="269590888"/>
      </c:scatterChart>
      <c:valAx>
        <c:axId val="269589320"/>
        <c:scaling>
          <c:orientation val="minMax"/>
          <c:max val="1"/>
        </c:scaling>
        <c:delete val="0"/>
        <c:axPos val="b"/>
        <c:numFmt formatCode="0.0" sourceLinked="0"/>
        <c:majorTickMark val="out"/>
        <c:minorTickMark val="none"/>
        <c:tickLblPos val="nextTo"/>
        <c:spPr>
          <a:ln w="194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69590888"/>
        <c:crosses val="autoZero"/>
        <c:crossBetween val="midCat"/>
        <c:majorUnit val="0.2"/>
      </c:valAx>
      <c:valAx>
        <c:axId val="269590888"/>
        <c:scaling>
          <c:orientation val="minMax"/>
          <c:max val="1.05"/>
          <c:min val="0.4"/>
        </c:scaling>
        <c:delete val="0"/>
        <c:axPos val="l"/>
        <c:majorGridlines>
          <c:spPr>
            <a:ln w="1942">
              <a:solidFill>
                <a:srgbClr val="000000"/>
              </a:solidFill>
              <a:prstDash val="solid"/>
            </a:ln>
          </c:spPr>
        </c:majorGridlines>
        <c:numFmt formatCode="0.0" sourceLinked="0"/>
        <c:majorTickMark val="out"/>
        <c:minorTickMark val="none"/>
        <c:tickLblPos val="nextTo"/>
        <c:spPr>
          <a:ln w="194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69589320"/>
        <c:crosses val="autoZero"/>
        <c:crossBetween val="midCat"/>
        <c:majorUnit val="0.2"/>
      </c:valAx>
      <c:spPr>
        <a:noFill/>
        <a:ln w="14097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777841676346"/>
          <c:y val="0.12751321577760499"/>
          <c:w val="0.85111146106736701"/>
          <c:h val="0.63436730619940096"/>
        </c:manualLayout>
      </c:layout>
      <c:barChart>
        <c:barDir val="col"/>
        <c:grouping val="clustered"/>
        <c:varyColors val="0"/>
        <c:ser>
          <c:idx val="0"/>
          <c:order val="0"/>
          <c:tx>
            <c:v>Frequency</c:v>
          </c:tx>
          <c:spPr>
            <a:solidFill>
              <a:srgbClr val="63AAFE"/>
            </a:solidFill>
            <a:ln w="12700">
              <a:solidFill>
                <a:srgbClr val="000000"/>
              </a:solidFill>
              <a:prstDash val="solid"/>
            </a:ln>
            <a:effectLst/>
          </c:spPr>
          <c:invertIfNegative val="0"/>
          <c:cat>
            <c:strRef>
              <c:f>'raw data'!$P$5:$P$16</c:f>
              <c:strCache>
                <c:ptCount val="12"/>
                <c:pt idx="0">
                  <c:v>less</c:v>
                </c:pt>
                <c:pt idx="1">
                  <c:v>7</c:v>
                </c:pt>
                <c:pt idx="2">
                  <c:v>9</c:v>
                </c:pt>
                <c:pt idx="3">
                  <c:v>11</c:v>
                </c:pt>
                <c:pt idx="4">
                  <c:v>13</c:v>
                </c:pt>
                <c:pt idx="5">
                  <c:v>15</c:v>
                </c:pt>
                <c:pt idx="6">
                  <c:v>17</c:v>
                </c:pt>
                <c:pt idx="7">
                  <c:v>19</c:v>
                </c:pt>
                <c:pt idx="8">
                  <c:v>21</c:v>
                </c:pt>
                <c:pt idx="9">
                  <c:v>23</c:v>
                </c:pt>
                <c:pt idx="10">
                  <c:v>25</c:v>
                </c:pt>
                <c:pt idx="11">
                  <c:v>More</c:v>
                </c:pt>
              </c:strCache>
            </c:strRef>
          </c:cat>
          <c:val>
            <c:numRef>
              <c:f>'raw data'!$Q$5:$Q$16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18</c:v>
                </c:pt>
                <c:pt idx="4">
                  <c:v>24</c:v>
                </c:pt>
                <c:pt idx="5">
                  <c:v>24</c:v>
                </c:pt>
                <c:pt idx="6">
                  <c:v>15</c:v>
                </c:pt>
                <c:pt idx="7">
                  <c:v>12</c:v>
                </c:pt>
                <c:pt idx="8">
                  <c:v>4</c:v>
                </c:pt>
                <c:pt idx="9">
                  <c:v>2</c:v>
                </c:pt>
                <c:pt idx="10">
                  <c:v>0</c:v>
                </c:pt>
                <c:pt idx="1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3"/>
        <c:axId val="267975816"/>
        <c:axId val="267975032"/>
      </c:barChart>
      <c:catAx>
        <c:axId val="26797581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175">
            <a:solidFill>
              <a:srgbClr val="FFFFFF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en-US"/>
          </a:p>
        </c:txPr>
        <c:crossAx val="2679750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797503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Frequency</a:t>
                </a:r>
              </a:p>
            </c:rich>
          </c:tx>
          <c:layout>
            <c:manualLayout>
              <c:xMode val="edge"/>
              <c:yMode val="edge"/>
              <c:x val="1.3333333333333299E-2"/>
              <c:y val="0.2802827991571479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3175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67975816"/>
        <c:crosses val="autoZero"/>
        <c:crossBetween val="between"/>
      </c:valAx>
      <c:spPr>
        <a:noFill/>
        <a:ln w="12700">
          <a:solidFill>
            <a:srgbClr val="FFFFFF"/>
          </a:solidFill>
          <a:prstDash val="solid"/>
        </a:ln>
      </c:spPr>
    </c:plotArea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907486121757"/>
          <c:y val="3.8888524351122798E-2"/>
          <c:w val="0.87732411214085004"/>
          <c:h val="0.83315702270683101"/>
        </c:manualLayout>
      </c:layout>
      <c:lineChart>
        <c:grouping val="standard"/>
        <c:varyColors val="0"/>
        <c:ser>
          <c:idx val="0"/>
          <c:order val="0"/>
          <c:spPr>
            <a:ln w="12700">
              <a:solidFill>
                <a:srgbClr val="DD0806"/>
              </a:solidFill>
              <a:prstDash val="solid"/>
            </a:ln>
          </c:spPr>
          <c:marker>
            <c:symbol val="diamond"/>
            <c:size val="13"/>
            <c:spPr>
              <a:solidFill>
                <a:srgbClr val="DD0806"/>
              </a:solidFill>
              <a:ln>
                <a:solidFill>
                  <a:srgbClr val="DD0806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5.4080004565041899E-17"/>
                  <c:y val="7.21442885771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rgbClr val="000000"/>
                    </a:solidFill>
                    <a:latin typeface="Arial"/>
                    <a:ea typeface="Verdana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Sheet3!$O$16:$Q$16</c:f>
                <c:numCache>
                  <c:formatCode>General</c:formatCode>
                  <c:ptCount val="3"/>
                  <c:pt idx="0">
                    <c:v>19.493168658762841</c:v>
                  </c:pt>
                  <c:pt idx="1">
                    <c:v>36.576506997013333</c:v>
                  </c:pt>
                  <c:pt idx="2">
                    <c:v>32.1024061551838</c:v>
                  </c:pt>
                </c:numCache>
              </c:numRef>
            </c:plus>
            <c:minus>
              <c:numRef>
                <c:f>Sheet3!$O$16:$Q$16</c:f>
                <c:numCache>
                  <c:formatCode>General</c:formatCode>
                  <c:ptCount val="3"/>
                  <c:pt idx="0">
                    <c:v>19.493168658762841</c:v>
                  </c:pt>
                  <c:pt idx="1">
                    <c:v>36.576506997013333</c:v>
                  </c:pt>
                  <c:pt idx="2">
                    <c:v>32.1024061551838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Sheet3!$B$15:$D$15</c:f>
              <c:strCache>
                <c:ptCount val="3"/>
                <c:pt idx="0">
                  <c:v>1mo </c:v>
                </c:pt>
                <c:pt idx="1">
                  <c:v>3mos</c:v>
                </c:pt>
                <c:pt idx="2">
                  <c:v>12mos</c:v>
                </c:pt>
              </c:strCache>
            </c:strRef>
          </c:cat>
          <c:val>
            <c:numRef>
              <c:f>Sheet3!$O$15:$Q$15</c:f>
              <c:numCache>
                <c:formatCode>0.0</c:formatCode>
                <c:ptCount val="3"/>
                <c:pt idx="0">
                  <c:v>52.910769230769233</c:v>
                </c:pt>
                <c:pt idx="1">
                  <c:v>109.6015384615385</c:v>
                </c:pt>
                <c:pt idx="2">
                  <c:v>123.87857142857141</c:v>
                </c:pt>
              </c:numCache>
            </c:numRef>
          </c:val>
          <c:smooth val="0"/>
        </c:ser>
        <c:ser>
          <c:idx val="1"/>
          <c:order val="1"/>
          <c:spPr>
            <a:ln w="12700">
              <a:solidFill>
                <a:srgbClr val="000090"/>
              </a:solidFill>
              <a:prstDash val="solid"/>
            </a:ln>
          </c:spPr>
          <c:marker>
            <c:symbol val="square"/>
            <c:size val="12"/>
            <c:spPr>
              <a:solidFill>
                <a:srgbClr val="000090"/>
              </a:solidFill>
              <a:ln>
                <a:solidFill>
                  <a:srgbClr val="00009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5.4080004565041899E-17"/>
                  <c:y val="-8.8176352705410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08160009130081E-16"/>
                  <c:y val="-6.8136272545090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08160009130081E-16"/>
                  <c:y val="-7.6152304609218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rgbClr val="000000"/>
                    </a:solidFill>
                    <a:latin typeface="Arial"/>
                    <a:ea typeface="Verdana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Sheet3!$R$16:$T$16</c:f>
                <c:numCache>
                  <c:formatCode>General</c:formatCode>
                  <c:ptCount val="3"/>
                  <c:pt idx="0">
                    <c:v>51.224643220591901</c:v>
                  </c:pt>
                  <c:pt idx="1">
                    <c:v>53.192058798572162</c:v>
                  </c:pt>
                  <c:pt idx="2">
                    <c:v>50.309083294219988</c:v>
                  </c:pt>
                </c:numCache>
              </c:numRef>
            </c:plus>
            <c:minus>
              <c:numRef>
                <c:f>Sheet3!$R$16:$T$16</c:f>
                <c:numCache>
                  <c:formatCode>General</c:formatCode>
                  <c:ptCount val="3"/>
                  <c:pt idx="0">
                    <c:v>51.224643220591901</c:v>
                  </c:pt>
                  <c:pt idx="1">
                    <c:v>53.192058798572162</c:v>
                  </c:pt>
                  <c:pt idx="2">
                    <c:v>50.309083294219988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Sheet3!$B$15:$D$15</c:f>
              <c:strCache>
                <c:ptCount val="3"/>
                <c:pt idx="0">
                  <c:v>1mo </c:v>
                </c:pt>
                <c:pt idx="1">
                  <c:v>3mos</c:v>
                </c:pt>
                <c:pt idx="2">
                  <c:v>12mos</c:v>
                </c:pt>
              </c:strCache>
            </c:strRef>
          </c:cat>
          <c:val>
            <c:numRef>
              <c:f>Sheet3!$R$15:$T$15</c:f>
              <c:numCache>
                <c:formatCode>0.0</c:formatCode>
                <c:ptCount val="3"/>
                <c:pt idx="0">
                  <c:v>146.25692307692299</c:v>
                </c:pt>
                <c:pt idx="1">
                  <c:v>152.4523076923077</c:v>
                </c:pt>
                <c:pt idx="2">
                  <c:v>142.6957142857143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67972680"/>
        <c:axId val="267975424"/>
      </c:lineChart>
      <c:catAx>
        <c:axId val="2679726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79754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7975424"/>
        <c:scaling>
          <c:orientation val="minMax"/>
        </c:scaling>
        <c:delete val="0"/>
        <c:axPos val="l"/>
        <c:majorGridlines>
          <c:spPr>
            <a:ln w="3175">
              <a:solidFill>
                <a:schemeClr val="accent4">
                  <a:lumMod val="50000"/>
                  <a:lumOff val="50000"/>
                </a:schemeClr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Verdana"/>
                    <a:cs typeface="Arial"/>
                  </a:defRPr>
                </a:pPr>
                <a:r>
                  <a:rPr lang="en-US" sz="1600">
                    <a:latin typeface="Arial"/>
                    <a:cs typeface="Arial"/>
                  </a:rPr>
                  <a:t>MVIC (Nm)</a:t>
                </a:r>
              </a:p>
            </c:rich>
          </c:tx>
          <c:layout>
            <c:manualLayout>
              <c:xMode val="edge"/>
              <c:yMode val="edge"/>
              <c:x val="1.9817085917357698E-2"/>
              <c:y val="0.2532229813958630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chemeClr val="accent4">
                <a:lumMod val="50000"/>
                <a:lumOff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Verdana"/>
                <a:cs typeface="Arial"/>
              </a:defRPr>
            </a:pPr>
            <a:endParaRPr lang="en-US"/>
          </a:p>
        </c:txPr>
        <c:crossAx val="267972680"/>
        <c:crosses val="autoZero"/>
        <c:crossBetween val="between"/>
      </c:valAx>
      <c:spPr>
        <a:solidFill>
          <a:srgbClr val="FFFFFF">
            <a:alpha val="50000"/>
          </a:srgbClr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30026402485999"/>
          <c:y val="0.191489759578124"/>
          <c:w val="0.881504708053926"/>
          <c:h val="0.68085240408778702"/>
        </c:manualLayout>
      </c:layout>
      <c:lineChart>
        <c:grouping val="standard"/>
        <c:varyColors val="0"/>
        <c:ser>
          <c:idx val="0"/>
          <c:order val="0"/>
          <c:spPr>
            <a:ln w="12700">
              <a:solidFill>
                <a:srgbClr val="DD0806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DD0806"/>
              </a:solidFill>
              <a:ln>
                <a:solidFill>
                  <a:srgbClr val="DD0806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0"/>
                  <c:y val="1.27659574468084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4183976261127599E-3"/>
                  <c:y val="5.9574468085106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Sheet3!$U$16:$W$16</c:f>
                <c:numCache>
                  <c:formatCode>General</c:formatCode>
                  <c:ptCount val="3"/>
                  <c:pt idx="0">
                    <c:v>39.221113819354578</c:v>
                  </c:pt>
                  <c:pt idx="1">
                    <c:v>63.593286010718288</c:v>
                  </c:pt>
                  <c:pt idx="2">
                    <c:v>77.828223550023139</c:v>
                  </c:pt>
                </c:numCache>
              </c:numRef>
            </c:plus>
            <c:minus>
              <c:numRef>
                <c:f>Sheet3!$U$16:$W$16</c:f>
                <c:numCache>
                  <c:formatCode>General</c:formatCode>
                  <c:ptCount val="3"/>
                  <c:pt idx="0">
                    <c:v>39.221113819354578</c:v>
                  </c:pt>
                  <c:pt idx="1">
                    <c:v>63.593286010718288</c:v>
                  </c:pt>
                  <c:pt idx="2">
                    <c:v>77.828223550023139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Sheet3!$B$15:$D$15</c:f>
              <c:strCache>
                <c:ptCount val="3"/>
                <c:pt idx="0">
                  <c:v>1mo </c:v>
                </c:pt>
                <c:pt idx="1">
                  <c:v>3mos</c:v>
                </c:pt>
                <c:pt idx="2">
                  <c:v>12mos</c:v>
                </c:pt>
              </c:strCache>
            </c:strRef>
          </c:cat>
          <c:val>
            <c:numRef>
              <c:f>Sheet3!$U$15:$W$15</c:f>
              <c:numCache>
                <c:formatCode>0.0</c:formatCode>
                <c:ptCount val="3"/>
                <c:pt idx="0">
                  <c:v>83.607692307692275</c:v>
                </c:pt>
                <c:pt idx="1">
                  <c:v>160.9538461538462</c:v>
                </c:pt>
                <c:pt idx="2">
                  <c:v>212.42857142857139</c:v>
                </c:pt>
              </c:numCache>
            </c:numRef>
          </c:val>
          <c:smooth val="0"/>
        </c:ser>
        <c:ser>
          <c:idx val="1"/>
          <c:order val="1"/>
          <c:spPr>
            <a:ln w="12700">
              <a:solidFill>
                <a:srgbClr val="000090"/>
              </a:solidFill>
              <a:prstDash val="solid"/>
            </a:ln>
          </c:spPr>
          <c:marker>
            <c:symbol val="square"/>
            <c:size val="12"/>
            <c:spPr>
              <a:solidFill>
                <a:srgbClr val="000090"/>
              </a:solidFill>
              <a:ln>
                <a:solidFill>
                  <a:srgbClr val="00009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0"/>
                  <c:y val="-5.5319148936170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8.0851063829787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6.3829787234042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Sheet3!$X$16:$Z$16</c:f>
                <c:numCache>
                  <c:formatCode>General</c:formatCode>
                  <c:ptCount val="3"/>
                  <c:pt idx="0">
                    <c:v>103.9634563508268</c:v>
                  </c:pt>
                  <c:pt idx="1">
                    <c:v>108.032355077494</c:v>
                  </c:pt>
                  <c:pt idx="2">
                    <c:v>98.369768875255815</c:v>
                  </c:pt>
                </c:numCache>
              </c:numRef>
            </c:plus>
            <c:minus>
              <c:numRef>
                <c:f>Sheet3!$X$16:$Z$16</c:f>
                <c:numCache>
                  <c:formatCode>General</c:formatCode>
                  <c:ptCount val="3"/>
                  <c:pt idx="0">
                    <c:v>103.9634563508268</c:v>
                  </c:pt>
                  <c:pt idx="1">
                    <c:v>108.032355077494</c:v>
                  </c:pt>
                  <c:pt idx="2">
                    <c:v>98.369768875255815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Sheet3!$B$15:$D$15</c:f>
              <c:strCache>
                <c:ptCount val="3"/>
                <c:pt idx="0">
                  <c:v>1mo </c:v>
                </c:pt>
                <c:pt idx="1">
                  <c:v>3mos</c:v>
                </c:pt>
                <c:pt idx="2">
                  <c:v>12mos</c:v>
                </c:pt>
              </c:strCache>
            </c:strRef>
          </c:cat>
          <c:val>
            <c:numRef>
              <c:f>Sheet3!$X$15:$Z$15</c:f>
              <c:numCache>
                <c:formatCode>0.0</c:formatCode>
                <c:ptCount val="3"/>
                <c:pt idx="0">
                  <c:v>198.776923076923</c:v>
                </c:pt>
                <c:pt idx="1">
                  <c:v>222.1846153846154</c:v>
                </c:pt>
                <c:pt idx="2">
                  <c:v>217.3857142857143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67974640"/>
        <c:axId val="267973464"/>
      </c:lineChart>
      <c:catAx>
        <c:axId val="267974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79734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7973464"/>
        <c:scaling>
          <c:orientation val="minMax"/>
          <c:max val="350"/>
        </c:scaling>
        <c:delete val="0"/>
        <c:axPos val="l"/>
        <c:majorGridlines>
          <c:spPr>
            <a:ln w="3175">
              <a:solidFill>
                <a:schemeClr val="accent4">
                  <a:lumMod val="50000"/>
                  <a:lumOff val="50000"/>
                </a:schemeClr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/>
                  <a:t>Power (W)</a:t>
                </a:r>
              </a:p>
            </c:rich>
          </c:tx>
          <c:layout>
            <c:manualLayout>
              <c:xMode val="edge"/>
              <c:yMode val="edge"/>
              <c:x val="1.18694362017804E-2"/>
              <c:y val="0.2510648349807340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chemeClr val="accent4">
                <a:lumMod val="50000"/>
                <a:lumOff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400" b="0"/>
            </a:pPr>
            <a:endParaRPr lang="en-US"/>
          </a:p>
        </c:txPr>
        <c:crossAx val="267974640"/>
        <c:crosses val="autoZero"/>
        <c:crossBetween val="between"/>
      </c:valAx>
      <c:spPr>
        <a:solidFill>
          <a:srgbClr val="FFFFFF">
            <a:alpha val="50000"/>
          </a:srgbClr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Arial"/>
          <a:ea typeface="Verdana"/>
          <a:cs typeface="Arial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1298752129668E-2"/>
          <c:y val="8.5106706489275E-2"/>
          <c:w val="0.86806948473546097"/>
          <c:h val="0.77021436630312101"/>
        </c:manualLayout>
      </c:layout>
      <c:lineChart>
        <c:grouping val="standard"/>
        <c:varyColors val="0"/>
        <c:ser>
          <c:idx val="0"/>
          <c:order val="0"/>
          <c:spPr>
            <a:ln w="25400">
              <a:solidFill>
                <a:srgbClr val="006411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006411"/>
              </a:solidFill>
              <a:ln>
                <a:solidFill>
                  <a:srgbClr val="006411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6.8713450292397601E-2"/>
                  <c:y val="-2.06896551724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07211237120168E-16"/>
                  <c:y val="0.110344827586207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Sheet3!$AJ$16:$AL$16</c:f>
                <c:numCache>
                  <c:formatCode>General</c:formatCode>
                  <c:ptCount val="3"/>
                  <c:pt idx="0">
                    <c:v>0.329844255936032</c:v>
                  </c:pt>
                  <c:pt idx="1">
                    <c:v>0.24661270503285501</c:v>
                  </c:pt>
                  <c:pt idx="2">
                    <c:v>0.19003759026646799</c:v>
                  </c:pt>
                </c:numCache>
              </c:numRef>
            </c:plus>
            <c:minus>
              <c:numRef>
                <c:f>Sheet3!$AJ$16:$AL$16</c:f>
                <c:numCache>
                  <c:formatCode>General</c:formatCode>
                  <c:ptCount val="3"/>
                  <c:pt idx="0">
                    <c:v>0.329844255936032</c:v>
                  </c:pt>
                  <c:pt idx="1">
                    <c:v>0.24661270503285501</c:v>
                  </c:pt>
                  <c:pt idx="2">
                    <c:v>0.19003759026646799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val>
            <c:numRef>
              <c:f>Sheet3!$AJ$15:$AL$15</c:f>
              <c:numCache>
                <c:formatCode>0.0</c:formatCode>
                <c:ptCount val="3"/>
                <c:pt idx="0">
                  <c:v>0.96745897413076898</c:v>
                </c:pt>
                <c:pt idx="1">
                  <c:v>1.3018205131538461</c:v>
                </c:pt>
                <c:pt idx="2">
                  <c:v>1.421428571428571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69006456"/>
        <c:axId val="269011944"/>
      </c:lineChart>
      <c:catAx>
        <c:axId val="2690064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90119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9011944"/>
        <c:scaling>
          <c:orientation val="minMax"/>
          <c:max val="2"/>
        </c:scaling>
        <c:delete val="0"/>
        <c:axPos val="l"/>
        <c:majorGridlines>
          <c:spPr>
            <a:ln w="3175">
              <a:solidFill>
                <a:schemeClr val="accent4">
                  <a:lumMod val="50000"/>
                  <a:lumOff val="50000"/>
                </a:schemeClr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/>
                </a:pPr>
                <a:r>
                  <a:rPr lang="en-US" sz="1200" b="1" dirty="0" smtClean="0"/>
                  <a:t>Speed (</a:t>
                </a:r>
                <a:r>
                  <a:rPr lang="en-US" sz="1200" b="1" dirty="0" err="1" smtClean="0"/>
                  <a:t>m/s</a:t>
                </a:r>
                <a:r>
                  <a:rPr lang="en-US" sz="1200" b="1" dirty="0"/>
                  <a:t>)</a:t>
                </a:r>
              </a:p>
            </c:rich>
          </c:tx>
          <c:layout>
            <c:manualLayout>
              <c:xMode val="edge"/>
              <c:yMode val="edge"/>
              <c:x val="8.02772917274229E-3"/>
              <c:y val="0.153145456876841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en-US"/>
          </a:p>
        </c:txPr>
        <c:crossAx val="269006456"/>
        <c:crosses val="autoZero"/>
        <c:crossBetween val="between"/>
        <c:majorUnit val="0.4"/>
      </c:valAx>
      <c:spPr>
        <a:solidFill>
          <a:srgbClr val="FFFFFF">
            <a:alpha val="50000"/>
          </a:srgbClr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Verdana"/>
          <a:cs typeface="Arial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1298752129668E-2"/>
          <c:y val="5.4339622641509398E-2"/>
          <c:w val="0.86806948473546097"/>
          <c:h val="0.77019937602139299"/>
        </c:manualLayout>
      </c:layout>
      <c:lineChart>
        <c:grouping val="standard"/>
        <c:varyColors val="0"/>
        <c:ser>
          <c:idx val="0"/>
          <c:order val="0"/>
          <c:spPr>
            <a:ln w="25400">
              <a:solidFill>
                <a:srgbClr val="006411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006411"/>
              </a:solidFill>
              <a:ln>
                <a:solidFill>
                  <a:srgbClr val="006411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0"/>
                  <c:y val="-6.0377358490565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3099415204678298E-3"/>
                  <c:y val="-7.5471698113207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Sheet3!$AD$16:$AF$16</c:f>
                <c:numCache>
                  <c:formatCode>General</c:formatCode>
                  <c:ptCount val="3"/>
                  <c:pt idx="0">
                    <c:v>6.8132169399795854</c:v>
                  </c:pt>
                  <c:pt idx="1">
                    <c:v>2.5561257353519888</c:v>
                  </c:pt>
                  <c:pt idx="2">
                    <c:v>2.0829363431280838</c:v>
                  </c:pt>
                </c:numCache>
              </c:numRef>
            </c:plus>
            <c:minus>
              <c:numRef>
                <c:f>Sheet3!$AD$16:$AF$16</c:f>
                <c:numCache>
                  <c:formatCode>General</c:formatCode>
                  <c:ptCount val="3"/>
                  <c:pt idx="0">
                    <c:v>6.8132169399795854</c:v>
                  </c:pt>
                  <c:pt idx="1">
                    <c:v>2.5561257353519888</c:v>
                  </c:pt>
                  <c:pt idx="2">
                    <c:v>2.0829363431280838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val>
            <c:numRef>
              <c:f>Sheet3!$AD$15:$AF$15</c:f>
              <c:numCache>
                <c:formatCode>0.0</c:formatCode>
                <c:ptCount val="3"/>
                <c:pt idx="0">
                  <c:v>17.245384615384619</c:v>
                </c:pt>
                <c:pt idx="1">
                  <c:v>9.2412820512820506</c:v>
                </c:pt>
                <c:pt idx="2">
                  <c:v>8.0328571428571429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69006848"/>
        <c:axId val="269007240"/>
      </c:lineChart>
      <c:catAx>
        <c:axId val="2690068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90072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9007240"/>
        <c:scaling>
          <c:orientation val="minMax"/>
          <c:max val="25"/>
          <c:min val="0"/>
        </c:scaling>
        <c:delete val="0"/>
        <c:axPos val="l"/>
        <c:majorGridlines>
          <c:spPr>
            <a:ln w="3175">
              <a:solidFill>
                <a:schemeClr val="accent4">
                  <a:lumMod val="50000"/>
                  <a:lumOff val="50000"/>
                </a:schemeClr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/>
                </a:pPr>
                <a:r>
                  <a:rPr lang="en-US" sz="1200" b="1"/>
                  <a:t>Time (s)</a:t>
                </a:r>
              </a:p>
            </c:rich>
          </c:tx>
          <c:layout>
            <c:manualLayout>
              <c:xMode val="edge"/>
              <c:yMode val="edge"/>
              <c:x val="9.4217215903567592E-3"/>
              <c:y val="0.218606117541575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269006848"/>
        <c:crosses val="autoZero"/>
        <c:crossBetween val="between"/>
        <c:majorUnit val="5"/>
      </c:valAx>
      <c:spPr>
        <a:solidFill>
          <a:srgbClr val="FFFFFF">
            <a:alpha val="50000"/>
          </a:srgbClr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Verdana"/>
          <a:cs typeface="Arial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769628464828007E-2"/>
          <c:y val="0.117679858421606"/>
          <c:w val="0.87509501621803498"/>
          <c:h val="0.74415553104721799"/>
        </c:manualLayout>
      </c:layout>
      <c:lineChart>
        <c:grouping val="standard"/>
        <c:varyColors val="0"/>
        <c:ser>
          <c:idx val="0"/>
          <c:order val="0"/>
          <c:spPr>
            <a:ln w="25400">
              <a:solidFill>
                <a:srgbClr val="006411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006411"/>
              </a:solidFill>
              <a:ln>
                <a:solidFill>
                  <a:srgbClr val="006411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8.8430361090641105E-3"/>
                  <c:y val="-0.11726384364820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104234527687296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7.8175895765472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Sheet3!$AG$16:$AI$16</c:f>
                <c:numCache>
                  <c:formatCode>General</c:formatCode>
                  <c:ptCount val="3"/>
                  <c:pt idx="0">
                    <c:v>119.6212769967119</c:v>
                  </c:pt>
                  <c:pt idx="1">
                    <c:v>106.2723870946852</c:v>
                  </c:pt>
                  <c:pt idx="2">
                    <c:v>147.94065412473989</c:v>
                  </c:pt>
                </c:numCache>
              </c:numRef>
            </c:plus>
            <c:minus>
              <c:numRef>
                <c:f>Sheet3!$AG$16:$AI$16</c:f>
                <c:numCache>
                  <c:formatCode>General</c:formatCode>
                  <c:ptCount val="3"/>
                  <c:pt idx="0">
                    <c:v>119.6212769967119</c:v>
                  </c:pt>
                  <c:pt idx="1">
                    <c:v>106.2723870946852</c:v>
                  </c:pt>
                  <c:pt idx="2">
                    <c:v>147.94065412473989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val>
            <c:numRef>
              <c:f>Sheet3!$AG$15:$AI$15</c:f>
              <c:numCache>
                <c:formatCode>0.0</c:formatCode>
                <c:ptCount val="3"/>
                <c:pt idx="0">
                  <c:v>354.60090769230771</c:v>
                </c:pt>
                <c:pt idx="1">
                  <c:v>521.88226153846142</c:v>
                </c:pt>
                <c:pt idx="2">
                  <c:v>546.15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69010768"/>
        <c:axId val="269011160"/>
      </c:lineChart>
      <c:catAx>
        <c:axId val="269010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9011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9011160"/>
        <c:scaling>
          <c:orientation val="minMax"/>
          <c:max val="700"/>
          <c:min val="100"/>
        </c:scaling>
        <c:delete val="0"/>
        <c:axPos val="l"/>
        <c:majorGridlines>
          <c:spPr>
            <a:ln w="3175">
              <a:solidFill>
                <a:schemeClr val="accent4">
                  <a:lumMod val="50000"/>
                  <a:lumOff val="50000"/>
                </a:schemeClr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Verdana"/>
                    <a:cs typeface="Arial"/>
                  </a:defRPr>
                </a:pPr>
                <a:r>
                  <a:rPr lang="en-US" sz="1200">
                    <a:latin typeface="Arial"/>
                    <a:cs typeface="Arial"/>
                  </a:rPr>
                  <a:t>Distance (m)</a:t>
                </a:r>
              </a:p>
            </c:rich>
          </c:tx>
          <c:layout>
            <c:manualLayout>
              <c:xMode val="edge"/>
              <c:yMode val="edge"/>
              <c:x val="1.65506492004705E-3"/>
              <c:y val="9.9305886007999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69010768"/>
        <c:crosses val="autoZero"/>
        <c:crossBetween val="between"/>
        <c:majorUnit val="150"/>
      </c:valAx>
      <c:spPr>
        <a:solidFill>
          <a:srgbClr val="FFFFFF">
            <a:alpha val="50000"/>
          </a:srgbClr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2233E-8373-3147-BB39-58E09E0E6B6A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475F00-9B86-7E4C-85DF-4FDE29A2D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801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>
                <a:latin typeface="Arial" charset="0"/>
                <a:cs typeface="Geneva" charset="0"/>
              </a:rPr>
              <a:t>First of all, I would like to thank you for the generous opportunity for me present here. </a:t>
            </a:r>
          </a:p>
          <a:p>
            <a:r>
              <a:rPr lang="en-US" altLang="ja-JP">
                <a:latin typeface="Arial" charset="0"/>
                <a:cs typeface="Geneva" charset="0"/>
              </a:rPr>
              <a:t>I will present some historical data from my dissertation project, two projects conducted at U of Utah, and my ideas to pursue in my future in academic Physical Therapy. </a:t>
            </a:r>
          </a:p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F54C3C0C-5E46-964F-BF5F-5DDA387F49C3}" type="slidenum">
              <a:rPr lang="en-US" sz="1200"/>
              <a:pPr/>
              <a:t>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977288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As all know, OA is the most common arthritis that limits daily activity. </a:t>
            </a:r>
          </a:p>
          <a:p>
            <a:r>
              <a:rPr lang="en-US">
                <a:latin typeface="Arial" charset="0"/>
                <a:cs typeface="Arial" charset="0"/>
              </a:rPr>
              <a:t>It is a chronic inflammatory conditions that leads to…</a:t>
            </a:r>
          </a:p>
          <a:p>
            <a:r>
              <a:rPr lang="en-US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2F1F519C-7CDE-BA45-8145-A6B2A2505013}" type="slidenum">
              <a:rPr lang="en-US" sz="1200"/>
              <a:pPr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536094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>
                <a:latin typeface="Arial" charset="0"/>
                <a:cs typeface="Geneva" charset="0"/>
              </a:rPr>
              <a:t>Total knee arthroplasty is often applied to reduce arthritic pain and restore the damaged joint surface.</a:t>
            </a:r>
          </a:p>
          <a:p>
            <a:r>
              <a:rPr lang="en-US" altLang="ja-JP">
                <a:latin typeface="Arial" charset="0"/>
                <a:cs typeface="Geneva" charset="0"/>
              </a:rPr>
              <a:t>It has been known as one of successful orthopedic surgeries.</a:t>
            </a:r>
          </a:p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F7011528-3EEC-714E-A81B-BD9B49EEE1AA}" type="slidenum">
              <a:rPr lang="en-US" sz="1200"/>
              <a:pPr/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414658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However, unfortunately, we don</a:t>
            </a:r>
            <a:r>
              <a:rPr lang="ja-JP" altLang="en-US">
                <a:latin typeface="Arial" charset="0"/>
                <a:cs typeface="Arial" charset="0"/>
              </a:rPr>
              <a:t>’</a:t>
            </a:r>
            <a:r>
              <a:rPr lang="en-US">
                <a:latin typeface="Arial" charset="0"/>
                <a:cs typeface="Arial" charset="0"/>
              </a:rPr>
              <a:t>t have adequate evidence regarding the effectiveness of rehabilitation including physical therapy.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6F8BFCF3-1470-654D-B9A8-2F0242E4E824}" type="slidenum">
              <a:rPr lang="en-US" sz="1200"/>
              <a:pPr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747587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To answer the consensus, Minns-Lowe and her colleagues reported the results of meta-analysis.</a:t>
            </a:r>
          </a:p>
          <a:p>
            <a:r>
              <a:rPr lang="en-US">
                <a:latin typeface="Arial" charset="0"/>
                <a:cs typeface="Arial" charset="0"/>
              </a:rPr>
              <a:t>They concluded as </a:t>
            </a:r>
            <a:r>
              <a:rPr lang="ja-JP" altLang="en-US">
                <a:latin typeface="Arial" charset="0"/>
                <a:cs typeface="Arial" charset="0"/>
              </a:rPr>
              <a:t>“</a:t>
            </a:r>
            <a:r>
              <a:rPr lang="en-US">
                <a:latin typeface="Arial" charset="0"/>
                <a:cs typeface="Arial" charset="0"/>
              </a:rPr>
              <a:t>------</a:t>
            </a:r>
            <a:r>
              <a:rPr lang="ja-JP" altLang="en-US">
                <a:latin typeface="Arial" charset="0"/>
                <a:cs typeface="Arial" charset="0"/>
              </a:rPr>
              <a:t>”</a:t>
            </a:r>
            <a:r>
              <a:rPr lang="en-US">
                <a:latin typeface="Arial" charset="0"/>
                <a:cs typeface="Arial" charset="0"/>
              </a:rPr>
              <a:t>, however, I wonder if this is not adequate enough for me to convinced. </a:t>
            </a:r>
          </a:p>
          <a:p>
            <a:endParaRPr lang="en-US">
              <a:latin typeface="Arial" charset="0"/>
              <a:cs typeface="Arial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Systematic review: Literature review focused on a research question.</a:t>
            </a:r>
          </a:p>
          <a:p>
            <a:r>
              <a:rPr lang="en-US">
                <a:latin typeface="Arial" charset="0"/>
                <a:cs typeface="Arial" charset="0"/>
              </a:rPr>
              <a:t>Meta-analysis: is often used to conduct on several clinical trials of a medical treatment, in an effort to obtain a better understanding of how well the treatment works.</a:t>
            </a:r>
          </a:p>
          <a:p>
            <a:r>
              <a:rPr lang="en-US">
                <a:latin typeface="Arial" charset="0"/>
                <a:cs typeface="Arial" charset="0"/>
              </a:rPr>
              <a:t>a meta-analysis combines the results of several studies that address a set of related research hypotheses.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89EB5928-EA9E-F54F-80D9-C0D5EF10E2CE}" type="slidenum">
              <a:rPr lang="en-US" sz="1200"/>
              <a:pPr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828111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572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This is my poster presentation at CSM 2011. I had a systematic review to answer the question whether outpatient PT is beneficial for individuals after TKA. </a:t>
            </a:r>
          </a:p>
          <a:p>
            <a:pPr eaLnBrk="1" hangingPunct="1"/>
            <a:r>
              <a:rPr lang="en-US">
                <a:latin typeface="Arial" charset="0"/>
                <a:cs typeface="Arial" charset="0"/>
              </a:rPr>
              <a:t>(Graph orientation). 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8EE9B45C-E6F4-E946-AA40-921A708230FC}" type="slidenum">
              <a:rPr lang="en-US" sz="1200"/>
              <a:pPr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794703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Physical Therapy addresses varied post-TKA conditions, but the primary post-op impairment after TKA is Quadriceps weakness. </a:t>
            </a:r>
          </a:p>
          <a:p>
            <a:r>
              <a:rPr lang="en-US">
                <a:latin typeface="Arial" charset="0"/>
                <a:cs typeface="Arial" charset="0"/>
              </a:rPr>
              <a:t>Mizner et al reported that quadriceps strength is persistently and high correlation to the mobility level, but not pain and range of motion. </a:t>
            </a:r>
          </a:p>
          <a:p>
            <a:endParaRPr lang="en-US">
              <a:latin typeface="Arial" charset="0"/>
              <a:cs typeface="Arial" charset="0"/>
            </a:endParaRPr>
          </a:p>
          <a:p>
            <a:r>
              <a:rPr lang="en-US" altLang="ja-JP">
                <a:latin typeface="Arial" charset="0"/>
                <a:cs typeface="Geneva" charset="0"/>
              </a:rPr>
              <a:t>From the studies from U of Delaware, we know that quadriceps strength of the operated limb increase to be greater than the pre-op strength and also to match the non-operated; however, they did not reach the level of age matched healthy controls that is represented by the red line.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5CF0C39F-3783-1742-A7FF-B4E84A648AD0}" type="slidenum">
              <a:rPr lang="en-US" sz="1200"/>
              <a:pPr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1408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>
                <a:latin typeface="Arial" charset="0"/>
                <a:cs typeface="Geneva" charset="0"/>
              </a:rPr>
              <a:t>As corresponded, functional performance also altered from normal patterns.</a:t>
            </a:r>
          </a:p>
          <a:p>
            <a:r>
              <a:rPr lang="en-US" altLang="ja-JP">
                <a:latin typeface="Arial" charset="0"/>
                <a:cs typeface="Geneva" charset="0"/>
              </a:rPr>
              <a:t>When individuals in early phase of post operated had greater asymmetrical quadriceps strength between limbs, they demonstrated asymmetrical functional performance.</a:t>
            </a:r>
          </a:p>
          <a:p>
            <a:r>
              <a:rPr lang="en-US" altLang="ja-JP">
                <a:latin typeface="Arial" charset="0"/>
                <a:cs typeface="Geneva" charset="0"/>
              </a:rPr>
              <a:t>Mizner et al reported that asymmetrical quadriceps strength between limbs 3 months after TKA altered functional performance such as standing up from a chair and walking. In short, individuals after TKA demonstrated to shift their weight to the nonoperated limb and use the hip extensor to stand up from a chair, and they also demonstrated asymmetrical knee flexion motion during loading response due to asymmetrical quadriceps strength between limbs.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7C975D20-3313-6043-B4E4-5AEC478AAE40}" type="slidenum">
              <a:rPr lang="en-US" sz="1200"/>
              <a:pPr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961646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64062413-7BAE-DF46-BC6E-3C68312D5CFA}" type="slidenum">
              <a:rPr lang="en-US" sz="1200"/>
              <a:pPr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371633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ja-JP" sz="1100">
                <a:latin typeface="Arial" charset="0"/>
                <a:cs typeface="Geneva" charset="0"/>
              </a:rPr>
              <a:t>This project conducted at U of Delaware, was longitudinal observational study.</a:t>
            </a:r>
          </a:p>
          <a:p>
            <a:pPr>
              <a:lnSpc>
                <a:spcPct val="80000"/>
              </a:lnSpc>
            </a:pPr>
            <a:r>
              <a:rPr lang="en-US" altLang="ja-JP" sz="1100">
                <a:latin typeface="Arial" charset="0"/>
                <a:cs typeface="Geneva" charset="0"/>
              </a:rPr>
              <a:t>We captured clinical demographic that is based on the same information when a PT gathered at clinical setting as well as kinematics and kinetics during gait.</a:t>
            </a:r>
          </a:p>
          <a:p>
            <a:pPr>
              <a:lnSpc>
                <a:spcPct val="80000"/>
              </a:lnSpc>
            </a:pPr>
            <a:endParaRPr lang="en-US" altLang="ja-JP" sz="1100">
              <a:latin typeface="Arial" charset="0"/>
              <a:cs typeface="Geneva" charset="0"/>
            </a:endParaRPr>
          </a:p>
          <a:p>
            <a:pPr>
              <a:lnSpc>
                <a:spcPct val="80000"/>
              </a:lnSpc>
            </a:pPr>
            <a:endParaRPr lang="en-US" altLang="ja-JP" sz="1100">
              <a:latin typeface="Arial" charset="0"/>
              <a:cs typeface="Geneva" charset="0"/>
            </a:endParaRPr>
          </a:p>
          <a:p>
            <a:pPr>
              <a:lnSpc>
                <a:spcPct val="80000"/>
              </a:lnSpc>
            </a:pPr>
            <a:endParaRPr lang="en-US" altLang="ja-JP" sz="1100">
              <a:latin typeface="Arial" charset="0"/>
              <a:cs typeface="Geneva" charset="0"/>
            </a:endParaRPr>
          </a:p>
          <a:p>
            <a:pPr>
              <a:lnSpc>
                <a:spcPct val="80000"/>
              </a:lnSpc>
            </a:pP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DA8DB5E3-33B1-E344-BF0F-C9C1F8BF564C}" type="slidenum">
              <a:rPr lang="en-US" sz="120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743006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Clinical demographic improved to similar level of age-matched healthy controls. 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F0E21947-E7E6-D24B-9A6A-B2E8F4D507E2}" type="slidenum">
              <a:rPr lang="en-US" sz="1200"/>
              <a:pPr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571901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Primary gait improvement occurs between 3 and 12 months after TKA, but not expected further improvements beyond 1 year after TKA.</a:t>
            </a:r>
          </a:p>
          <a:p>
            <a:r>
              <a:rPr lang="en-US">
                <a:latin typeface="Arial" charset="0"/>
                <a:cs typeface="Arial" charset="0"/>
              </a:rPr>
              <a:t>At the follow-up, individuals after TKA can demonstrate similar gait patterns to the age-matched healthy individuals. </a:t>
            </a:r>
          </a:p>
          <a:p>
            <a:endParaRPr lang="en-US">
              <a:latin typeface="Arial" charset="0"/>
              <a:cs typeface="Arial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What do you think as the next step??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AE614070-019E-7C4B-BC54-97770B2E76B5}" type="slidenum">
              <a:rPr lang="en-US" sz="1200"/>
              <a:pPr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207812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437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Now, I need to back to muscle physiology. This is the graph indicating the contributors of quadriceps strength in individuals after TKA. </a:t>
            </a:r>
          </a:p>
          <a:p>
            <a:r>
              <a:rPr lang="en-US" dirty="0">
                <a:latin typeface="Arial" charset="0"/>
                <a:cs typeface="Arial" charset="0"/>
              </a:rPr>
              <a:t>(Graph orientation)</a:t>
            </a:r>
          </a:p>
          <a:p>
            <a:r>
              <a:rPr lang="en-US" dirty="0">
                <a:latin typeface="Arial" charset="0"/>
                <a:cs typeface="Arial" charset="0"/>
              </a:rPr>
              <a:t>Generally, outpatient PT with intensive quadriceps strengthening applies during this yellow period. While individuals after TKA receive PT during this phase, the relationship in contributors of strength are changed. 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02E5E5D9-60BB-3148-9437-1C6F06AC2C79}" type="slidenum">
              <a:rPr lang="en-US" sz="1200"/>
              <a:pPr/>
              <a:t>15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115969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In this presentation, the word </a:t>
            </a:r>
            <a:r>
              <a:rPr lang="ja-JP" altLang="en-US">
                <a:latin typeface="Arial" charset="0"/>
                <a:cs typeface="Arial" charset="0"/>
              </a:rPr>
              <a:t>‘</a:t>
            </a:r>
            <a:r>
              <a:rPr lang="en-US">
                <a:latin typeface="Arial" charset="0"/>
                <a:cs typeface="Arial" charset="0"/>
              </a:rPr>
              <a:t>muscle activation</a:t>
            </a:r>
            <a:r>
              <a:rPr lang="ja-JP" altLang="en-US">
                <a:latin typeface="Arial" charset="0"/>
                <a:cs typeface="Arial" charset="0"/>
              </a:rPr>
              <a:t>’</a:t>
            </a:r>
            <a:r>
              <a:rPr lang="en-US">
                <a:latin typeface="Arial" charset="0"/>
                <a:cs typeface="Arial" charset="0"/>
              </a:rPr>
              <a:t> is used to indicate the maximum capability to activate available muscle fibers in a muscle. </a:t>
            </a:r>
          </a:p>
          <a:p>
            <a:pPr eaLnBrk="1" hangingPunct="1"/>
            <a:r>
              <a:rPr lang="en-US">
                <a:latin typeface="Arial" charset="0"/>
                <a:cs typeface="Arial" charset="0"/>
              </a:rPr>
              <a:t>The ability of full muscle activation is impaired by varied conditions such as HIV, ACL injury and knee OA.</a:t>
            </a:r>
          </a:p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769FDE3A-03E4-C84F-A656-BD6366249839}" type="slidenum">
              <a:rPr lang="en-US" sz="1200"/>
              <a:pPr/>
              <a:t>16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698686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The other muscle composition that affects muscle function is intramuscular adipose tissue (IMAT). </a:t>
            </a:r>
          </a:p>
          <a:p>
            <a:r>
              <a:rPr lang="en-US">
                <a:latin typeface="Arial" charset="0"/>
                <a:cs typeface="Arial" charset="0"/>
              </a:rPr>
              <a:t>IMAT increases by inflammatory conditions, lower mobility level and aging, and IMAT is also related to muscle weakness.</a:t>
            </a:r>
          </a:p>
          <a:p>
            <a:r>
              <a:rPr lang="en-US">
                <a:latin typeface="Arial" charset="0"/>
                <a:cs typeface="Arial" charset="0"/>
              </a:rPr>
              <a:t>However, studies reported the relationship between IMAT and muscle strength is independently established from lean tissue</a:t>
            </a:r>
          </a:p>
          <a:p>
            <a:r>
              <a:rPr lang="en-US">
                <a:latin typeface="Arial" charset="0"/>
                <a:cs typeface="Arial" charset="0"/>
              </a:rPr>
              <a:t>Unfortunately, we do not know how IMAT decreases muscle force production. The factors of increasing IMAT seem to be the same as the factors of impaired muscle activation. </a:t>
            </a:r>
          </a:p>
          <a:p>
            <a:r>
              <a:rPr lang="en-US">
                <a:latin typeface="Arial" charset="0"/>
                <a:cs typeface="Arial" charset="0"/>
              </a:rPr>
              <a:t>Therefore, we think that IMAT will be related to the quality of force production, muscle activation.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CDECCC00-4C90-8845-A357-DDC525D14B11}" type="slidenum">
              <a:rPr lang="en-US" sz="1200"/>
              <a:pPr/>
              <a:t>17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7778719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100">
                <a:latin typeface="Arial" charset="0"/>
                <a:cs typeface="Arial" charset="0"/>
              </a:rPr>
              <a:t>All scans were performed on one 3-Tesla whole body MR imager with a TSE weighted sequence. </a:t>
            </a:r>
          </a:p>
          <a:p>
            <a:pPr>
              <a:lnSpc>
                <a:spcPct val="90000"/>
              </a:lnSpc>
            </a:pPr>
            <a:r>
              <a:rPr lang="en-US" sz="1100">
                <a:latin typeface="Arial" charset="0"/>
                <a:cs typeface="Arial" charset="0"/>
              </a:rPr>
              <a:t>The midpoint of thigh determined by a half way between the superior margin of the femoral head and the inferior margin of the femoral condyles was scanned.</a:t>
            </a:r>
          </a:p>
          <a:p>
            <a:pPr>
              <a:lnSpc>
                <a:spcPct val="90000"/>
              </a:lnSpc>
            </a:pPr>
            <a:r>
              <a:rPr lang="en-US" sz="1100">
                <a:latin typeface="Arial" charset="0"/>
                <a:cs typeface="Arial" charset="0"/>
              </a:rPr>
              <a:t>A custom written software is identified from the displayed images, and manually traced using a computer mouse, allowing overall IMAT to be automatically computed. This technique has been established with high test-retest reliability and validity. </a:t>
            </a:r>
          </a:p>
          <a:p>
            <a:pPr>
              <a:lnSpc>
                <a:spcPct val="90000"/>
              </a:lnSpc>
            </a:pPr>
            <a:endParaRPr lang="en-US" sz="110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100">
                <a:latin typeface="Arial" charset="0"/>
                <a:cs typeface="Arial" charset="0"/>
              </a:rPr>
              <a:t>Muscle activation is assessed using the burst-supraimposition methods while the subjects were sitting with knee 60 degree.</a:t>
            </a:r>
          </a:p>
          <a:p>
            <a:pPr>
              <a:lnSpc>
                <a:spcPct val="90000"/>
              </a:lnSpc>
            </a:pPr>
            <a:r>
              <a:rPr lang="en-US" sz="1100">
                <a:latin typeface="Arial" charset="0"/>
                <a:cs typeface="Arial" charset="0"/>
              </a:rPr>
              <a:t>We used a specific criteria to deliver the electrical stimulation. </a:t>
            </a:r>
          </a:p>
          <a:p>
            <a:pPr>
              <a:lnSpc>
                <a:spcPct val="90000"/>
              </a:lnSpc>
            </a:pPr>
            <a:r>
              <a:rPr lang="en-US" sz="1100">
                <a:latin typeface="Arial" charset="0"/>
                <a:cs typeface="Arial" charset="0"/>
              </a:rPr>
              <a:t>The electrical stimulation should be delivered when the two conditions are fulfilled:</a:t>
            </a:r>
          </a:p>
          <a:p>
            <a:pPr>
              <a:lnSpc>
                <a:spcPct val="90000"/>
              </a:lnSpc>
              <a:buFontTx/>
              <a:buAutoNum type="arabicParenR"/>
            </a:pPr>
            <a:r>
              <a:rPr lang="en-US" sz="1100">
                <a:latin typeface="Arial" charset="0"/>
                <a:cs typeface="Arial" charset="0"/>
              </a:rPr>
              <a:t>The force output have to pass over 90% of MVIC captured during practice trials</a:t>
            </a:r>
          </a:p>
          <a:p>
            <a:pPr>
              <a:lnSpc>
                <a:spcPct val="90000"/>
              </a:lnSpc>
              <a:buFontTx/>
              <a:buAutoNum type="arabicParenR"/>
            </a:pPr>
            <a:r>
              <a:rPr lang="en-US" sz="1100">
                <a:latin typeface="Arial" charset="0"/>
                <a:cs typeface="Arial" charset="0"/>
              </a:rPr>
              <a:t>The force output should be stable defined as the fluctuation of output is less than 5% for one second. </a:t>
            </a:r>
          </a:p>
          <a:p>
            <a:pPr>
              <a:lnSpc>
                <a:spcPct val="90000"/>
              </a:lnSpc>
              <a:buFontTx/>
              <a:buAutoNum type="arabicParenR"/>
            </a:pPr>
            <a:endParaRPr lang="en-US" sz="110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100">
                <a:latin typeface="Arial" charset="0"/>
                <a:cs typeface="Arial" charset="0"/>
              </a:rPr>
              <a:t>The center activation ratio was calculated by dividing the maximum voluntary contraction into the supraimposed force output.</a:t>
            </a:r>
          </a:p>
          <a:p>
            <a:pPr>
              <a:lnSpc>
                <a:spcPct val="90000"/>
              </a:lnSpc>
            </a:pP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BF5766E9-0657-1246-B34F-DCFA148AFF57}" type="slidenum">
              <a:rPr lang="en-US" sz="1200"/>
              <a:pPr/>
              <a:t>18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608084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The results show that there is a significant relation in IMAT with central activation ratio, but not muscle lean tissue.</a:t>
            </a:r>
          </a:p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19298AA4-4035-D247-A19D-58D1C42C3E86}" type="slidenum">
              <a:rPr lang="en-US" sz="1200"/>
              <a:pPr/>
              <a:t>19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098043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The results lead us to another question: Is there any clinical differences in muscle activation between individuals with higher IMAT and lower IMAT?</a:t>
            </a:r>
          </a:p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3AEDCFC1-4730-FA48-B4C6-E3F14304F02B}" type="slidenum">
              <a:rPr lang="en-US" sz="1200"/>
              <a:pPr/>
              <a:t>20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360733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160 images from participants in research projects conducted at Skeletalmusculor Exercise Research Facility at University of Utah were assed the distribution.</a:t>
            </a:r>
          </a:p>
          <a:p>
            <a:r>
              <a:rPr lang="en-US">
                <a:latin typeface="Arial" charset="0"/>
                <a:cs typeface="Arial" charset="0"/>
              </a:rPr>
              <a:t>The 25</a:t>
            </a:r>
            <a:r>
              <a:rPr lang="en-US" baseline="30000">
                <a:latin typeface="Arial" charset="0"/>
                <a:cs typeface="Arial" charset="0"/>
              </a:rPr>
              <a:t>th</a:t>
            </a:r>
            <a:r>
              <a:rPr lang="en-US">
                <a:latin typeface="Arial" charset="0"/>
                <a:cs typeface="Arial" charset="0"/>
              </a:rPr>
              <a:t> and 75</a:t>
            </a:r>
            <a:r>
              <a:rPr lang="en-US" baseline="30000">
                <a:latin typeface="Arial" charset="0"/>
                <a:cs typeface="Arial" charset="0"/>
              </a:rPr>
              <a:t>th</a:t>
            </a:r>
            <a:r>
              <a:rPr lang="en-US">
                <a:latin typeface="Arial" charset="0"/>
                <a:cs typeface="Arial" charset="0"/>
              </a:rPr>
              <a:t> percentile was used to define the lower and higher IMAT group. </a:t>
            </a:r>
          </a:p>
          <a:p>
            <a:r>
              <a:rPr lang="en-US">
                <a:latin typeface="Arial" charset="0"/>
                <a:cs typeface="Arial" charset="0"/>
              </a:rPr>
              <a:t>6 out of 15 participants in this study were assigned in the higher IMAT group, and other 9 participants are in the lower IMAT group.</a:t>
            </a:r>
          </a:p>
          <a:p>
            <a:endParaRPr lang="en-US">
              <a:latin typeface="Arial" charset="0"/>
              <a:cs typeface="Arial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Due to the small sample size, we tested the differences between groups by using Mann-Whitney U test. </a:t>
            </a:r>
          </a:p>
          <a:p>
            <a:r>
              <a:rPr lang="en-US">
                <a:latin typeface="Arial" charset="0"/>
                <a:cs typeface="Arial" charset="0"/>
              </a:rPr>
              <a:t>There is no significant differences detected in CAR between groups, yet the higher IMAT group showed clinically lower muscle activation compared to the high IMAT group. </a:t>
            </a:r>
          </a:p>
          <a:p>
            <a:r>
              <a:rPr lang="en-US">
                <a:latin typeface="Arial" charset="0"/>
                <a:cs typeface="Arial" charset="0"/>
              </a:rPr>
              <a:t> </a:t>
            </a:r>
          </a:p>
          <a:p>
            <a:endParaRPr lang="en-US">
              <a:latin typeface="Arial" charset="0"/>
              <a:cs typeface="Arial" charset="0"/>
            </a:endParaRPr>
          </a:p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2B5B6CC1-25F1-6240-BE6E-860A20D1BEC9}" type="slidenum">
              <a:rPr lang="en-US" sz="1200"/>
              <a:pPr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897691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8845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I would like to know a </a:t>
            </a:r>
            <a:r>
              <a:rPr lang="ja-JP" altLang="en-US">
                <a:latin typeface="Arial" charset="0"/>
                <a:cs typeface="Arial" charset="0"/>
              </a:rPr>
              <a:t>‘</a:t>
            </a:r>
            <a:r>
              <a:rPr lang="en-US">
                <a:latin typeface="Arial" charset="0"/>
                <a:cs typeface="Arial" charset="0"/>
              </a:rPr>
              <a:t>super</a:t>
            </a:r>
            <a:r>
              <a:rPr lang="ja-JP" altLang="en-US">
                <a:latin typeface="Arial" charset="0"/>
                <a:cs typeface="Arial" charset="0"/>
              </a:rPr>
              <a:t>’</a:t>
            </a:r>
            <a:r>
              <a:rPr lang="en-US">
                <a:latin typeface="Arial" charset="0"/>
                <a:cs typeface="Arial" charset="0"/>
              </a:rPr>
              <a:t> strengthening protocol that resolve muscle activation deficits as well as increase lean tissue effectively. </a:t>
            </a:r>
          </a:p>
          <a:p>
            <a:r>
              <a:rPr lang="en-US">
                <a:latin typeface="Arial" charset="0"/>
                <a:cs typeface="Arial" charset="0"/>
              </a:rPr>
              <a:t>Eccentric contraction exercise seems to be beneficial to address these two points. 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CEE4C98A-65E1-1945-BBC4-E3F5BA14D03E}" type="slidenum">
              <a:rPr lang="en-US" sz="1200"/>
              <a:pPr/>
              <a:t>23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35205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>
                <a:latin typeface="Arial" charset="0"/>
                <a:cs typeface="ＭＳ Ｐゴシック" charset="0"/>
              </a:rPr>
              <a:t>Thirteen patients participated in the project. </a:t>
            </a:r>
          </a:p>
          <a:p>
            <a:pPr>
              <a:lnSpc>
                <a:spcPct val="80000"/>
              </a:lnSpc>
            </a:pPr>
            <a:r>
              <a:rPr lang="en-US">
                <a:latin typeface="Arial" charset="0"/>
                <a:cs typeface="ＭＳ Ｐゴシック" charset="0"/>
              </a:rPr>
              <a:t>We recruited the participants at 2 weeks follow-up at </a:t>
            </a:r>
            <a:r>
              <a:rPr lang="en-US" b="1">
                <a:latin typeface="Arial" charset="0"/>
                <a:cs typeface="ＭＳ Ｐゴシック" charset="0"/>
              </a:rPr>
              <a:t>the orthopedic surgeon</a:t>
            </a:r>
            <a:r>
              <a:rPr lang="ja-JP" altLang="en-US" b="1">
                <a:latin typeface="Arial" charset="0"/>
                <a:cs typeface="ＭＳ Ｐゴシック" charset="0"/>
              </a:rPr>
              <a:t>’</a:t>
            </a:r>
            <a:r>
              <a:rPr lang="en-US" b="1">
                <a:latin typeface="Arial" charset="0"/>
                <a:cs typeface="ＭＳ Ｐゴシック" charset="0"/>
              </a:rPr>
              <a:t>s office</a:t>
            </a:r>
            <a:r>
              <a:rPr lang="en-US">
                <a:latin typeface="Arial" charset="0"/>
                <a:cs typeface="ＭＳ Ｐゴシック" charset="0"/>
              </a:rPr>
              <a:t> based on the inclusion criteria, and the next week, we evaluated their baseline conditions. </a:t>
            </a:r>
          </a:p>
          <a:p>
            <a:pPr>
              <a:lnSpc>
                <a:spcPct val="80000"/>
              </a:lnSpc>
            </a:pPr>
            <a:r>
              <a:rPr lang="en-US">
                <a:latin typeface="Arial" charset="0"/>
                <a:cs typeface="ＭＳ Ｐゴシック" charset="0"/>
              </a:rPr>
              <a:t>(animation)</a:t>
            </a:r>
          </a:p>
          <a:p>
            <a:pPr>
              <a:lnSpc>
                <a:spcPct val="80000"/>
              </a:lnSpc>
            </a:pPr>
            <a:r>
              <a:rPr lang="en-US">
                <a:latin typeface="Arial" charset="0"/>
                <a:cs typeface="ＭＳ Ｐゴシック" charset="0"/>
              </a:rPr>
              <a:t>Following the 6 weeks outpatient physical therapy, the participants were re-evaluated for their post-treatment conditions.</a:t>
            </a:r>
          </a:p>
          <a:p>
            <a:pPr>
              <a:lnSpc>
                <a:spcPct val="80000"/>
              </a:lnSpc>
            </a:pPr>
            <a:r>
              <a:rPr lang="en-US">
                <a:latin typeface="Arial" charset="0"/>
                <a:cs typeface="ＭＳ Ｐゴシック" charset="0"/>
              </a:rPr>
              <a:t>Currently, we are also asking them to return for a year follow-up. </a:t>
            </a:r>
          </a:p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A07C9E44-FE51-B547-BED0-BB60B555D878}" type="slidenum">
              <a:rPr lang="en-US" sz="1200"/>
              <a:pPr/>
              <a:t>24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377473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ＭＳ Ｐゴシック" charset="0"/>
              </a:rPr>
              <a:t>The outcome measures are ….</a:t>
            </a:r>
          </a:p>
          <a:p>
            <a:r>
              <a:rPr lang="en-US">
                <a:latin typeface="Arial" charset="0"/>
                <a:cs typeface="ＭＳ Ｐゴシック" charset="0"/>
              </a:rPr>
              <a:t>Paired t-test was applied to detect significant differences between pre- and </a:t>
            </a:r>
            <a:r>
              <a:rPr lang="en-US" b="1">
                <a:latin typeface="Arial" charset="0"/>
                <a:cs typeface="ＭＳ Ｐゴシック" charset="0"/>
              </a:rPr>
              <a:t>post-</a:t>
            </a:r>
            <a:r>
              <a:rPr lang="en-US">
                <a:latin typeface="Arial" charset="0"/>
                <a:cs typeface="ＭＳ Ｐゴシック" charset="0"/>
              </a:rPr>
              <a:t>treatment.</a:t>
            </a:r>
          </a:p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AB5CDE9A-E6F4-F447-BE35-F3F9A99015E6}" type="slidenum">
              <a:rPr lang="en-US" sz="1200"/>
              <a:pPr/>
              <a:t>25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9208303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ＭＳ Ｐゴシック" charset="0"/>
              </a:rPr>
              <a:t>After regular exercise protocols based on Meier</a:t>
            </a:r>
            <a:r>
              <a:rPr lang="ja-JP" altLang="en-US">
                <a:latin typeface="Arial" charset="0"/>
                <a:cs typeface="ＭＳ Ｐゴシック" charset="0"/>
              </a:rPr>
              <a:t>’</a:t>
            </a:r>
            <a:r>
              <a:rPr lang="en-US">
                <a:latin typeface="Arial" charset="0"/>
                <a:cs typeface="ＭＳ Ｐゴシック" charset="0"/>
              </a:rPr>
              <a:t>s paper, patients ride the eccentron in each session.</a:t>
            </a: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ＭＳ Ｐゴシック" charset="0"/>
              </a:rPr>
              <a:t>They started to ride with light resistance at 5 minutes first, and we increased the riding time and encouraged them to increase their perceptive effort. </a:t>
            </a: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  <a:cs typeface="ＭＳ Ｐゴシック" charset="0"/>
              </a:rPr>
              <a:t>The progression protocols are in this table, and the plot showed the average progressions from our participants.  </a:t>
            </a:r>
          </a:p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28A5BA5E-EBAF-3846-9C42-31D5D8C3D05B}" type="slidenum">
              <a:rPr lang="en-US" sz="1200"/>
              <a:pPr/>
              <a:t>26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9857868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152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Clinical meaningful differences</a:t>
            </a:r>
          </a:p>
          <a:p>
            <a:r>
              <a:rPr lang="en-US">
                <a:latin typeface="Arial" charset="0"/>
                <a:cs typeface="Arial" charset="0"/>
              </a:rPr>
              <a:t>5.49 seconds for 9 steps of SCT</a:t>
            </a:r>
          </a:p>
          <a:p>
            <a:r>
              <a:rPr lang="en-US">
                <a:latin typeface="Arial" charset="0"/>
                <a:cs typeface="Arial" charset="0"/>
              </a:rPr>
              <a:t>61.3m for 6MW </a:t>
            </a:r>
          </a:p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B60069E3-C3DE-B146-BAA0-326B0C86D773}" type="slidenum">
              <a:rPr lang="en-US" sz="1200"/>
              <a:pPr/>
              <a:t>28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0943808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Clinical meaningful differences </a:t>
            </a:r>
          </a:p>
          <a:p>
            <a:r>
              <a:rPr lang="en-US">
                <a:latin typeface="Arial" charset="0"/>
                <a:cs typeface="Arial" charset="0"/>
              </a:rPr>
              <a:t>SF-36 =5</a:t>
            </a:r>
          </a:p>
          <a:p>
            <a:r>
              <a:rPr lang="en-US">
                <a:latin typeface="Arial" charset="0"/>
                <a:cs typeface="Arial" charset="0"/>
              </a:rPr>
              <a:t>LEFS =9</a:t>
            </a:r>
          </a:p>
          <a:p>
            <a:endParaRPr lang="en-US">
              <a:latin typeface="Arial" charset="0"/>
              <a:cs typeface="Arial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LEFS 84% recovery of norm</a:t>
            </a: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916EA7B5-E8DE-0542-88E0-BE3FCFB88414}" type="slidenum">
              <a:rPr lang="en-US" sz="1200"/>
              <a:pPr/>
              <a:t>29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5654426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ＭＳ Ｐゴシック" charset="0"/>
              </a:rPr>
              <a:t>This is the first report to apply the eccentric strengthening exercise producing high forces with lower exertion level to patients in the early phase of post-TKA.</a:t>
            </a:r>
          </a:p>
          <a:p>
            <a:r>
              <a:rPr lang="en-US">
                <a:latin typeface="Arial" charset="0"/>
                <a:cs typeface="ＭＳ Ｐゴシック" charset="0"/>
              </a:rPr>
              <a:t>The results suggested that the eccentric exercise can amplify quadriceps strength and physical function. </a:t>
            </a:r>
          </a:p>
          <a:p>
            <a:endParaRPr lang="en-US">
              <a:latin typeface="Arial" charset="0"/>
              <a:cs typeface="ＭＳ Ｐゴシック" charset="0"/>
            </a:endParaRPr>
          </a:p>
          <a:p>
            <a:r>
              <a:rPr lang="en-US">
                <a:latin typeface="Arial" charset="0"/>
                <a:cs typeface="ＭＳ Ｐゴシック" charset="0"/>
              </a:rPr>
              <a:t>The potential impacts on best-practice PT following TKA is still far-reaching, yet the eccentric exercise may be capable to optimizing outcomes. </a:t>
            </a:r>
          </a:p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10FB09E7-216B-E042-AAEC-51D398E0486A}" type="slidenum">
              <a:rPr lang="en-US" sz="1200"/>
              <a:pPr/>
              <a:t>30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576074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0406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0584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9386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What will happen in my patients if I can resolve abnormal gait patterns at the discharge of PT?</a:t>
            </a:r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91ED67D5-199B-C641-8E6E-725AEB34B442}" type="slidenum">
              <a:rPr lang="en-US" sz="1200"/>
              <a:pPr/>
              <a:t>34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6287844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Unfortunately, the persistent altered gait patterns with abnormal muscle recruitments is related to persistent quadriceps weakness of the operated limb. </a:t>
            </a:r>
          </a:p>
          <a:p>
            <a:endParaRPr lang="en-US">
              <a:latin typeface="Arial" charset="0"/>
              <a:cs typeface="Arial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How can we, as Physical Therapists, address these issues? Is there no potentials to address quadriceps weakness and lower mobility level in individuals after TKA?</a:t>
            </a:r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98DE7788-80C3-8645-83EB-89F657E29EA4}" type="slidenum">
              <a:rPr lang="en-US" sz="1200"/>
              <a:pPr/>
              <a:t>35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176870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7903-341A-F746-B48A-DFE4C398575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A110-FA14-EE41-AD67-24E296CE0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7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7903-341A-F746-B48A-DFE4C398575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A110-FA14-EE41-AD67-24E296CE0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0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7903-341A-F746-B48A-DFE4C398575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A110-FA14-EE41-AD67-24E296CE0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868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7903-341A-F746-B48A-DFE4C398575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A110-FA14-EE41-AD67-24E296CE0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82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7903-341A-F746-B48A-DFE4C398575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A110-FA14-EE41-AD67-24E296CE0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2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7903-341A-F746-B48A-DFE4C398575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A110-FA14-EE41-AD67-24E296CE0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6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7903-341A-F746-B48A-DFE4C398575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A110-FA14-EE41-AD67-24E296CE0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51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7903-341A-F746-B48A-DFE4C398575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A110-FA14-EE41-AD67-24E296CE0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348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7903-341A-F746-B48A-DFE4C398575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A110-FA14-EE41-AD67-24E296CE0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7903-341A-F746-B48A-DFE4C398575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A110-FA14-EE41-AD67-24E296CE0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47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57903-341A-F746-B48A-DFE4C398575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A110-FA14-EE41-AD67-24E296CE0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98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57903-341A-F746-B48A-DFE4C398575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9A110-FA14-EE41-AD67-24E296CE0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133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png"/><Relationship Id="rId4" Type="http://schemas.openxmlformats.org/officeDocument/2006/relationships/oleObject" Target="../embeddings/Microsoft_Excel_97-2003_Worksheet1.xls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oleObject" Target="../embeddings/Microsoft_Excel_97-2003_Worksheet2.xls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video" Target="\Users\yuriyoshida\Desktop\Eccentron%20Video.mov" TargetMode="External"/><Relationship Id="rId7" Type="http://schemas.openxmlformats.org/officeDocument/2006/relationships/image" Target="../media/image31.emf"/><Relationship Id="rId2" Type="http://schemas.microsoft.com/office/2007/relationships/media" Target="\Users\yuriyoshida\Desktop\Eccentron%20Video.mov" TargetMode="Externa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Microsoft_Excel_97-2003_Worksheet3.xls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Microsoft_Excel_97-2003_Worksheet4.xls"/><Relationship Id="rId5" Type="http://schemas.openxmlformats.org/officeDocument/2006/relationships/image" Target="../media/image33.emf"/><Relationship Id="rId4" Type="http://schemas.openxmlformats.org/officeDocument/2006/relationships/oleObject" Target="../embeddings/oleObject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-381000" y="1219200"/>
            <a:ext cx="9753600" cy="2743200"/>
          </a:xfrm>
        </p:spPr>
        <p:txBody>
          <a:bodyPr/>
          <a:lstStyle/>
          <a:p>
            <a:pPr eaLnBrk="1" hangingPunct="1"/>
            <a:r>
              <a:rPr lang="en-US" sz="3600">
                <a:latin typeface="Times" charset="0"/>
                <a:cs typeface="Arial" charset="0"/>
              </a:rPr>
              <a:t>Quadriceps Functions </a:t>
            </a:r>
            <a:br>
              <a:rPr lang="en-US" sz="3600">
                <a:latin typeface="Times" charset="0"/>
                <a:cs typeface="Arial" charset="0"/>
              </a:rPr>
            </a:br>
            <a:r>
              <a:rPr lang="en-US" sz="3600">
                <a:latin typeface="Times" charset="0"/>
                <a:cs typeface="Arial" charset="0"/>
              </a:rPr>
              <a:t>and </a:t>
            </a:r>
            <a:br>
              <a:rPr lang="en-US" sz="3600">
                <a:latin typeface="Times" charset="0"/>
                <a:cs typeface="Arial" charset="0"/>
              </a:rPr>
            </a:br>
            <a:r>
              <a:rPr lang="en-US" sz="3600">
                <a:latin typeface="Times" charset="0"/>
                <a:cs typeface="Arial" charset="0"/>
              </a:rPr>
              <a:t>Mobility Performance</a:t>
            </a:r>
            <a:br>
              <a:rPr lang="en-US" sz="3600">
                <a:latin typeface="Times" charset="0"/>
                <a:cs typeface="Arial" charset="0"/>
              </a:rPr>
            </a:br>
            <a:r>
              <a:rPr lang="en-US" sz="3600">
                <a:latin typeface="Times" charset="0"/>
                <a:cs typeface="Arial" charset="0"/>
              </a:rPr>
              <a:t> in Individuals after Total Knee Arthroplasty</a:t>
            </a:r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>
          <a:xfrm>
            <a:off x="1371600" y="4090988"/>
            <a:ext cx="6400800" cy="2386012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Yuri Yoshida, PT, PhD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Assistant Professor</a:t>
            </a:r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dirty="0" err="1">
                <a:latin typeface="Arial" charset="0"/>
                <a:cs typeface="Arial" charset="0"/>
              </a:rPr>
              <a:t>Dept</a:t>
            </a:r>
            <a:r>
              <a:rPr lang="en-US" dirty="0">
                <a:latin typeface="Arial" charset="0"/>
                <a:cs typeface="Arial" charset="0"/>
              </a:rPr>
              <a:t> of Physical Therapy</a:t>
            </a:r>
          </a:p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University </a:t>
            </a:r>
            <a:r>
              <a:rPr lang="en-US" dirty="0" smtClean="0">
                <a:latin typeface="Arial" charset="0"/>
                <a:cs typeface="Arial" charset="0"/>
              </a:rPr>
              <a:t>of Evansville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41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cs typeface="Arial" charset="0"/>
              </a:rPr>
              <a:t>Osteoarthritis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153400" cy="20574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The most common arthritis</a:t>
            </a:r>
          </a:p>
          <a:p>
            <a:pPr lvl="1"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27 million people are affected</a:t>
            </a:r>
          </a:p>
          <a:p>
            <a:pPr lvl="1"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80% of the population over 65 y.o.</a:t>
            </a:r>
          </a:p>
          <a:p>
            <a:pPr lvl="1" eaLnBrk="1" hangingPunct="1">
              <a:buFontTx/>
              <a:buNone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en-US">
                <a:latin typeface="Arial" charset="0"/>
                <a:cs typeface="Arial" charset="0"/>
              </a:rPr>
              <a:t>Chronic inflammatory conditions</a:t>
            </a:r>
          </a:p>
          <a:p>
            <a:pPr eaLnBrk="1" hangingPunct="1"/>
            <a:endParaRPr lang="en-US">
              <a:latin typeface="Arial" charset="0"/>
              <a:cs typeface="Arial" charset="0"/>
            </a:endParaRPr>
          </a:p>
          <a:p>
            <a:pPr eaLnBrk="1" hangingPunct="1"/>
            <a:endParaRPr lang="en-US">
              <a:latin typeface="Arial" charset="0"/>
              <a:cs typeface="Arial" charset="0"/>
            </a:endParaRPr>
          </a:p>
          <a:p>
            <a:pPr eaLnBrk="1" hangingPunct="1"/>
            <a:endParaRPr lang="en-US">
              <a:latin typeface="Arial" charset="0"/>
              <a:cs typeface="Arial" charset="0"/>
            </a:endParaRPr>
          </a:p>
          <a:p>
            <a:pPr eaLnBrk="1" hangingPunct="1"/>
            <a:endParaRPr lang="en-US">
              <a:latin typeface="Arial" charset="0"/>
              <a:cs typeface="Arial" charset="0"/>
            </a:endParaRPr>
          </a:p>
          <a:p>
            <a:pPr lvl="2"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lvl="2"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372750" y="3627581"/>
            <a:ext cx="3871912" cy="2500313"/>
            <a:chOff x="5576888" y="2971800"/>
            <a:chExt cx="3871912" cy="2500313"/>
          </a:xfrm>
        </p:grpSpPr>
        <p:sp>
          <p:nvSpPr>
            <p:cNvPr id="6" name="Rectangle 5"/>
            <p:cNvSpPr/>
            <p:nvPr/>
          </p:nvSpPr>
          <p:spPr>
            <a:xfrm>
              <a:off x="6215063" y="5257800"/>
              <a:ext cx="3233737" cy="21431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dirty="0">
                  <a:solidFill>
                    <a:schemeClr val="bg1">
                      <a:lumMod val="50000"/>
                    </a:schemeClr>
                  </a:solidFill>
                  <a:latin typeface="Arial" pitchFamily="1" charset="0"/>
                  <a:ea typeface="Arial" pitchFamily="1" charset="0"/>
                  <a:cs typeface="Arial" pitchFamily="1" charset="0"/>
                </a:rPr>
                <a:t>http://carollissimo.files.wordpress.com/2007/08/oa.jpg?w=468</a:t>
              </a:r>
            </a:p>
          </p:txBody>
        </p:sp>
        <p:pic>
          <p:nvPicPr>
            <p:cNvPr id="17420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6888" y="2971800"/>
              <a:ext cx="3327400" cy="228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413" name="Picture 10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240" y="1494046"/>
            <a:ext cx="3358825" cy="155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38200" y="4267200"/>
            <a:ext cx="63246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98463" lvl="3" indent="-292100" eaLnBrk="1" hangingPunct="1">
              <a:buFont typeface="Lucida Grande" charset="0"/>
              <a:buChar char="−"/>
            </a:pPr>
            <a:r>
              <a:rPr lang="en-US" sz="2000"/>
              <a:t>Damaged joint surface</a:t>
            </a:r>
          </a:p>
          <a:p>
            <a:pPr marL="398463" lvl="3" indent="-292100" eaLnBrk="1" hangingPunct="1">
              <a:buFont typeface="Lucida Grande" charset="0"/>
              <a:buChar char="−"/>
            </a:pPr>
            <a:r>
              <a:rPr lang="en-US" sz="2000"/>
              <a:t>Effusion</a:t>
            </a:r>
          </a:p>
          <a:p>
            <a:pPr marL="398463" lvl="3" indent="-292100" eaLnBrk="1" hangingPunct="1">
              <a:buFont typeface="Lucida Grande" charset="0"/>
              <a:buChar char="−"/>
            </a:pPr>
            <a:r>
              <a:rPr lang="en-US" sz="2000"/>
              <a:t>Pain</a:t>
            </a:r>
          </a:p>
          <a:p>
            <a:pPr marL="398463" lvl="3" indent="-292100" eaLnBrk="1" hangingPunct="1">
              <a:buFont typeface="Lucida Grande" charset="0"/>
              <a:buChar char="−"/>
            </a:pPr>
            <a:r>
              <a:rPr lang="en-US" sz="2000"/>
              <a:t>Instability/Stiffness</a:t>
            </a:r>
          </a:p>
          <a:p>
            <a:pPr marL="398463" lvl="3" indent="-292100" eaLnBrk="1" hangingPunct="1">
              <a:buFont typeface="Lucida Grande" charset="0"/>
              <a:buChar char="−"/>
            </a:pPr>
            <a:r>
              <a:rPr lang="en-US" sz="2000"/>
              <a:t>Muscle Weakness</a:t>
            </a:r>
          </a:p>
        </p:txBody>
      </p:sp>
    </p:spTree>
    <p:extLst>
      <p:ext uri="{BB962C8B-B14F-4D97-AF65-F5344CB8AC3E}">
        <p14:creationId xmlns:p14="http://schemas.microsoft.com/office/powerpoint/2010/main" val="238768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846138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cs typeface="Arial" charset="0"/>
              </a:rPr>
              <a:t>Total Knee Arthroplasty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153400" cy="39624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altLang="ja-JP" dirty="0" smtClean="0">
                <a:ea typeface="+mn-ea"/>
              </a:rPr>
              <a:t>Most common surgery </a:t>
            </a:r>
          </a:p>
          <a:p>
            <a:pPr lvl="1" eaLnBrk="1" hangingPunct="1">
              <a:defRPr/>
            </a:pPr>
            <a:r>
              <a:rPr lang="en-US" altLang="ja-JP" sz="1800" dirty="0" smtClean="0"/>
              <a:t>600,000 people in the US </a:t>
            </a:r>
            <a:r>
              <a:rPr lang="en-US" altLang="ja-JP" sz="1800" i="1" dirty="0" smtClean="0"/>
              <a:t>(AAOS 2012)</a:t>
            </a:r>
          </a:p>
          <a:p>
            <a:pPr lvl="1" eaLnBrk="1" hangingPunct="1">
              <a:defRPr/>
            </a:pPr>
            <a:r>
              <a:rPr lang="en-US" altLang="ja-JP" sz="1800" dirty="0" smtClean="0"/>
              <a:t>Patients &lt; 60 </a:t>
            </a:r>
            <a:r>
              <a:rPr lang="en-US" altLang="ja-JP" sz="1800" dirty="0" err="1" smtClean="0"/>
              <a:t>y.o</a:t>
            </a:r>
            <a:r>
              <a:rPr lang="en-US" altLang="ja-JP" sz="1800" dirty="0" smtClean="0"/>
              <a:t>. requiring TKA have increased. </a:t>
            </a:r>
          </a:p>
          <a:p>
            <a:pPr lvl="1" eaLnBrk="1" hangingPunct="1">
              <a:defRPr/>
            </a:pPr>
            <a:endParaRPr lang="en-US" altLang="ja-JP" sz="1800" dirty="0" smtClean="0"/>
          </a:p>
          <a:p>
            <a:pPr eaLnBrk="1" hangingPunct="1">
              <a:defRPr/>
            </a:pPr>
            <a:r>
              <a:rPr lang="en-US" altLang="ja-JP" dirty="0" smtClean="0">
                <a:ea typeface="+mn-ea"/>
              </a:rPr>
              <a:t> One of the Most Successful Surgeries</a:t>
            </a:r>
          </a:p>
          <a:p>
            <a:pPr lvl="1" eaLnBrk="1" hangingPunct="1">
              <a:defRPr/>
            </a:pPr>
            <a:r>
              <a:rPr lang="en-US" altLang="ja-JP" dirty="0" smtClean="0"/>
              <a:t>~80% patients are satisfied with their functional outcomes. </a:t>
            </a:r>
          </a:p>
          <a:p>
            <a:pPr lvl="1" algn="r" eaLnBrk="1" hangingPunct="1">
              <a:buFontTx/>
              <a:buNone/>
              <a:defRPr/>
            </a:pPr>
            <a:r>
              <a:rPr lang="en-US" altLang="ja-JP" sz="1400" i="1" dirty="0" smtClean="0">
                <a:solidFill>
                  <a:srgbClr val="7F7F7F"/>
                </a:solidFill>
              </a:rPr>
              <a:t>(Beaupre 04, </a:t>
            </a:r>
            <a:r>
              <a:rPr lang="en-US" altLang="ja-JP" sz="1400" i="1" dirty="0" err="1" smtClean="0">
                <a:solidFill>
                  <a:srgbClr val="7F7F7F"/>
                </a:solidFill>
              </a:rPr>
              <a:t>Conditt</a:t>
            </a:r>
            <a:r>
              <a:rPr lang="en-US" altLang="ja-JP" sz="1400" i="1" dirty="0" smtClean="0">
                <a:solidFill>
                  <a:srgbClr val="7F7F7F"/>
                </a:solidFill>
              </a:rPr>
              <a:t> 04, Noble 05)</a:t>
            </a:r>
          </a:p>
          <a:p>
            <a:pPr marL="620713" lvl="1" indent="-228600">
              <a:buFont typeface="Arial" pitchFamily="1" charset="0"/>
              <a:buChar char="–"/>
              <a:defRPr/>
            </a:pPr>
            <a:r>
              <a:rPr lang="en-US" altLang="ja-JP" dirty="0" smtClean="0">
                <a:ea typeface="ＭＳ Ｐゴシック" pitchFamily="1" charset="-128"/>
                <a:cs typeface="ＭＳ Ｐゴシック" pitchFamily="1" charset="-128"/>
              </a:rPr>
              <a:t>&gt;95% of prosthetics can survive over 10 to 12 years</a:t>
            </a:r>
          </a:p>
          <a:p>
            <a:pPr lvl="2" algn="r">
              <a:buFont typeface="Wingdings 2" pitchFamily="1" charset="2"/>
              <a:buNone/>
              <a:defRPr/>
            </a:pPr>
            <a:r>
              <a:rPr lang="en-US" altLang="ja-JP" sz="1400" i="1" dirty="0" smtClean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  <a:cs typeface="ＭＳ Ｐゴシック" pitchFamily="1" charset="-128"/>
              </a:rPr>
              <a:t>(Rand, Trousdale et al. 2003)</a:t>
            </a:r>
            <a:endParaRPr lang="en-US" altLang="ja-JP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 eaLnBrk="1" hangingPunct="1">
              <a:defRPr/>
            </a:pPr>
            <a:r>
              <a:rPr lang="en-US" altLang="ja-JP" dirty="0" smtClean="0">
                <a:solidFill>
                  <a:schemeClr val="bg1">
                    <a:lumMod val="50000"/>
                  </a:schemeClr>
                </a:solidFill>
              </a:rPr>
              <a:t>F</a:t>
            </a:r>
            <a:r>
              <a:rPr lang="en-US" altLang="ja-JP" dirty="0" smtClean="0"/>
              <a:t>unctional recovery????</a:t>
            </a:r>
          </a:p>
          <a:p>
            <a:pPr lvl="2" algn="r" eaLnBrk="1" hangingPunct="1">
              <a:buFontTx/>
              <a:buNone/>
              <a:defRPr/>
            </a:pPr>
            <a:r>
              <a:rPr lang="en-US" altLang="ja-JP" sz="1400" i="1" dirty="0" smtClean="0">
                <a:solidFill>
                  <a:srgbClr val="7F7F7F"/>
                </a:solidFill>
              </a:rPr>
              <a:t>(</a:t>
            </a:r>
            <a:r>
              <a:rPr lang="en-US" altLang="ja-JP" sz="1400" i="1" dirty="0" err="1" smtClean="0">
                <a:solidFill>
                  <a:srgbClr val="7F7F7F"/>
                </a:solidFill>
              </a:rPr>
              <a:t>Mizner</a:t>
            </a:r>
            <a:r>
              <a:rPr lang="en-US" altLang="ja-JP" sz="1400" i="1" dirty="0" smtClean="0">
                <a:solidFill>
                  <a:srgbClr val="7F7F7F"/>
                </a:solidFill>
              </a:rPr>
              <a:t> 05, Kennedy 06)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013" y="1784927"/>
            <a:ext cx="2033587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153400" cy="762000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tx2"/>
                </a:solidFill>
                <a:latin typeface="Times" charset="0"/>
                <a:cs typeface="ＭＳ Ｐゴシック" charset="0"/>
              </a:rPr>
              <a:t>What is Missing? </a:t>
            </a:r>
            <a:br>
              <a:rPr lang="en-US" b="1">
                <a:solidFill>
                  <a:schemeClr val="tx2"/>
                </a:solidFill>
                <a:latin typeface="Times" charset="0"/>
                <a:cs typeface="ＭＳ Ｐゴシック" charset="0"/>
              </a:rPr>
            </a:br>
            <a:endParaRPr lang="en-US">
              <a:latin typeface="Times" charset="0"/>
              <a:cs typeface="Arial" charset="0"/>
            </a:endParaRPr>
          </a:p>
        </p:txBody>
      </p:sp>
      <p:pic>
        <p:nvPicPr>
          <p:cNvPr id="2150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0"/>
            <a:ext cx="525780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914400" y="4343400"/>
            <a:ext cx="8001000" cy="1917700"/>
          </a:xfrm>
          <a:prstGeom prst="rect">
            <a:avLst/>
          </a:prstGeom>
          <a:solidFill>
            <a:srgbClr val="FFFEE5">
              <a:alpha val="8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lang="ja-JP" altLang="en-US">
                <a:latin typeface="Times New Roman" charset="0"/>
                <a:cs typeface="Times New Roman" charset="0"/>
              </a:rPr>
              <a:t>“</a:t>
            </a:r>
            <a:r>
              <a:rPr lang="en-US">
                <a:latin typeface="Times New Roman" charset="0"/>
                <a:cs typeface="Times New Roman" charset="0"/>
              </a:rPr>
              <a:t>Despite the wide-spread use of TKR, there is a notable lack of consensus regarding which medical and rehabilitative perioperative practices should be employed, </a:t>
            </a:r>
            <a:r>
              <a:rPr lang="en-US" u="sng">
                <a:latin typeface="Times New Roman" charset="0"/>
                <a:cs typeface="Times New Roman" charset="0"/>
              </a:rPr>
              <a:t>mostly because of the lack of well-designed studies </a:t>
            </a:r>
            <a:r>
              <a:rPr lang="en-US">
                <a:latin typeface="Times New Roman" charset="0"/>
                <a:cs typeface="Times New Roman" charset="0"/>
              </a:rPr>
              <a:t>testing the efficacy and effectiveness of such practices.</a:t>
            </a:r>
            <a:r>
              <a:rPr lang="ja-JP" altLang="en-US">
                <a:latin typeface="Times New Roman" charset="0"/>
                <a:cs typeface="Times New Roman" charset="0"/>
              </a:rPr>
              <a:t>”</a:t>
            </a:r>
            <a:endParaRPr lang="en-US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97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80010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457200" y="4643438"/>
            <a:ext cx="8550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ja-JP" altLang="en-US"/>
              <a:t>“</a:t>
            </a:r>
            <a:r>
              <a:rPr lang="en-US"/>
              <a:t>Effect sizes are small to moderate, with no long term benefit</a:t>
            </a:r>
            <a:r>
              <a:rPr lang="ja-JP" altLang="en-US"/>
              <a:t>”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3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6172200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2520950"/>
            <a:ext cx="724217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TextBox 6"/>
          <p:cNvSpPr txBox="1">
            <a:spLocks noChangeArrowheads="1"/>
          </p:cNvSpPr>
          <p:nvPr/>
        </p:nvSpPr>
        <p:spPr bwMode="auto">
          <a:xfrm>
            <a:off x="609600" y="4473575"/>
            <a:ext cx="7848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ja-JP" altLang="en-US" sz="2000">
                <a:latin typeface="Times New Roman" charset="0"/>
                <a:cs typeface="Times New Roman" charset="0"/>
              </a:rPr>
              <a:t>“</a:t>
            </a:r>
            <a:r>
              <a:rPr lang="en-US" sz="2000">
                <a:latin typeface="Times New Roman" charset="0"/>
                <a:cs typeface="Times New Roman" charset="0"/>
              </a:rPr>
              <a:t>… and to the limitations in using stairs as the variables which significantly affected the levels of dissatisfaction 1 year postoperatively.</a:t>
            </a:r>
            <a:r>
              <a:rPr lang="ja-JP" altLang="en-US" sz="2000">
                <a:latin typeface="Times New Roman" charset="0"/>
                <a:cs typeface="Times New Roman" charset="0"/>
              </a:rPr>
              <a:t>”</a:t>
            </a:r>
            <a:endParaRPr lang="en-US" sz="200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32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22275" y="1219200"/>
            <a:ext cx="8229600" cy="13493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000">
                <a:latin typeface="Times" charset="0"/>
                <a:cs typeface="Arial" charset="0"/>
              </a:rPr>
              <a:t>Physical Therapy Does Work!</a:t>
            </a:r>
          </a:p>
          <a:p>
            <a:pPr algn="ctr" eaLnBrk="1" hangingPunct="1"/>
            <a:endParaRPr lang="en-US" sz="4000">
              <a:latin typeface="Times" charset="0"/>
              <a:cs typeface="Arial" charset="0"/>
            </a:endParaRPr>
          </a:p>
          <a:p>
            <a:pPr algn="ctr" eaLnBrk="1" hangingPunct="1"/>
            <a:endParaRPr lang="en-US" sz="4000">
              <a:latin typeface="Times" charset="0"/>
              <a:cs typeface="Arial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0" y="2438400"/>
            <a:ext cx="9144000" cy="4243388"/>
            <a:chOff x="0" y="2514600"/>
            <a:chExt cx="9144000" cy="4243006"/>
          </a:xfrm>
        </p:grpSpPr>
        <p:sp>
          <p:nvSpPr>
            <p:cNvPr id="25608" name="TextBox 88"/>
            <p:cNvSpPr txBox="1">
              <a:spLocks noChangeArrowheads="1"/>
            </p:cNvSpPr>
            <p:nvPr/>
          </p:nvSpPr>
          <p:spPr bwMode="auto">
            <a:xfrm>
              <a:off x="76199" y="4572000"/>
              <a:ext cx="3810000" cy="181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4161750" indent="-24161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6535738" indent="-6307138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1.Yoshida, Y., et al., Clin Biomech, 2008. 23(3).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2.Petterson, S.C., et al., Arthritis Rheum, 2009. 61(2).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3.Stevens-Lapsley, J.E., et al., J Arthroplasty, 2009.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4.Mizner, R.L., et. al, JOSPT, 2005. 35(7).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5.Shields, R.K., et. al., Arch Phys Med Rehabil, 1999. 80(5).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6.Moffet, H., et al. Arch Phys Med Rehabil, 2004. 85(4).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7.Beaupre, L.A.,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Phys Ther, 2001. 81(4).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8.Beaupre, L.A.,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J Rheumatol, 2004. 31(6).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9.Marx, R.G., et al. J BJS, 2005. 87(9).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10.Mahomed, N.N.,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J Rheumatol, 2002. 29(6).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11.Quintana, J.M.,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Arch Intern Med, 2006. 166(2).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12.Heck, D.A.,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Clin Orthop Relat Res, 1998(356).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13.Jones, C.A., et.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Phys Ther, 2003. 83(8).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14.Ayers, D.C.,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J Arthroplasty, 2004. 19(7 Suppl 2). </a:t>
              </a:r>
              <a:endParaRPr lang="en-US">
                <a:ea typeface="ＭＳ Ｐゴシック" charset="0"/>
              </a:endParaRPr>
            </a:p>
          </p:txBody>
        </p:sp>
        <p:sp>
          <p:nvSpPr>
            <p:cNvPr id="25609" name="TextBox 89"/>
            <p:cNvSpPr txBox="1">
              <a:spLocks noChangeArrowheads="1"/>
            </p:cNvSpPr>
            <p:nvPr/>
          </p:nvSpPr>
          <p:spPr bwMode="auto">
            <a:xfrm>
              <a:off x="2438399" y="4572000"/>
              <a:ext cx="4876801" cy="2185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15.Mizner, R.L.,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J Rheumatol, 2005. 32(8).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16.LaStayo, P.C.,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Clin Orthop Relat Res, 2009. 467(6).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17.Ayers, D.C.,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Clin Orthop Relat Res, 2005. 440.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18.Stickles, B.,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Obes Res, 2001. 9(3).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19.Anderson, P.A., et.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Spine, 2009. 34(2).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20.Rampersaud, Y.R.,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Spine J, 2008. 8(2).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21.Polly, D.W., 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Spine, 2007. 32. 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22.Rowe, P.J.,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J Orthop Surg, 2005. 13(2).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23.Singh, J.A. et. al.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Rheumatology, 2008. 47(12).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24.Singh, J.A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Clin Rheumatol, 2009. 28(9).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25.Mizner, R.L.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J Orthop Res, 2005. 23(5).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26.Kennedy, D.M.,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BMC, 2005. 6.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27.Bade, M.J., et.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JOSPT, 2010. 40(9).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28.Parent, E. et alt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Arch Phys Med Rehabil, 2002. 83(1).</a:t>
              </a:r>
            </a:p>
            <a:p>
              <a:endParaRPr lang="en-US"/>
            </a:p>
          </p:txBody>
        </p:sp>
        <p:sp>
          <p:nvSpPr>
            <p:cNvPr id="25610" name="TextBox 90"/>
            <p:cNvSpPr txBox="1">
              <a:spLocks noChangeArrowheads="1"/>
            </p:cNvSpPr>
            <p:nvPr/>
          </p:nvSpPr>
          <p:spPr bwMode="auto">
            <a:xfrm>
              <a:off x="5334000" y="4572000"/>
              <a:ext cx="3810000" cy="2185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29.Ouellet, D. et al. 2002. 47(5).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30.Harmer, A.R.,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Arthritis Rheum, 2009. 61(2).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31.Farquhar, S. et al.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Clin Orthop Relat Res, 2009.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32.Kennedy, D.M.,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BMC, 2006. 7.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33.Almeida, G.J.,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Arch Phys Med Rehabil, 2010. 91(6).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34.Bruun-Olsen, V., et.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Disabil Rehabil, 2009. 31(4).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35.Zeni, J.A., Jr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JBJS, 2010. 92(5).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36.Farquhar, S.J., et.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Phys Ther, 2008. 88(5).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37.Topp, R.,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PM R, 2009. 1(8).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38.Valtonen, A.,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Phys Ther, 2009. 89(10).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39.Walsh, M., et al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Phys Ther, 1998. 78(3).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40.Zeni, J.A., Jr., et al.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BMC, 2010. 11(1).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41.Zeni, J.A., Jr. et al.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Phys Ther, 2010. 90(1).</a:t>
              </a:r>
            </a:p>
            <a:p>
              <a:pPr lvl="2"/>
              <a:r>
                <a:rPr sz="800" noProof="1">
                  <a:ea typeface="ＭＳ Ｐゴシック" charset="0"/>
                  <a:cs typeface="ＭＳ Ｐゴシック" charset="0"/>
                </a:rPr>
                <a:t>42.Zeni, J.A., Jret al.</a:t>
              </a:r>
              <a:r>
                <a:rPr sz="800" i="1" noProof="1">
                  <a:ea typeface="ＭＳ Ｐゴシック" charset="0"/>
                  <a:cs typeface="ＭＳ Ｐゴシック" charset="0"/>
                </a:rPr>
                <a:t>.</a:t>
              </a:r>
              <a:r>
                <a:rPr sz="800" noProof="1">
                  <a:ea typeface="ＭＳ Ｐゴシック" charset="0"/>
                  <a:cs typeface="ＭＳ Ｐゴシック" charset="0"/>
                </a:rPr>
                <a:t> J Arthroplasty, 2009.</a:t>
              </a:r>
            </a:p>
            <a:p>
              <a:endParaRPr lang="en-US"/>
            </a:p>
          </p:txBody>
        </p:sp>
        <p:grpSp>
          <p:nvGrpSpPr>
            <p:cNvPr id="25611" name="Group 10"/>
            <p:cNvGrpSpPr>
              <a:grpSpLocks/>
            </p:cNvGrpSpPr>
            <p:nvPr/>
          </p:nvGrpSpPr>
          <p:grpSpPr bwMode="auto">
            <a:xfrm>
              <a:off x="0" y="2514600"/>
              <a:ext cx="9102224" cy="2057770"/>
              <a:chOff x="0" y="2514600"/>
              <a:chExt cx="9102224" cy="2057770"/>
            </a:xfrm>
          </p:grpSpPr>
          <p:pic>
            <p:nvPicPr>
              <p:cNvPr id="25612" name="Picture 8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0399" y="2514601"/>
                <a:ext cx="2971800" cy="2057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13" name="Picture 8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2200" y="2514600"/>
                <a:ext cx="2930024" cy="19625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14" name="Picture 9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590814"/>
                <a:ext cx="3200399" cy="1981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604" name="Oval 10"/>
          <p:cNvSpPr>
            <a:spLocks noChangeArrowheads="1"/>
          </p:cNvSpPr>
          <p:nvPr/>
        </p:nvSpPr>
        <p:spPr bwMode="auto">
          <a:xfrm>
            <a:off x="7315200" y="2028825"/>
            <a:ext cx="152400" cy="152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5" name="Isosceles Triangle 11"/>
          <p:cNvSpPr>
            <a:spLocks noChangeArrowheads="1"/>
          </p:cNvSpPr>
          <p:nvPr/>
        </p:nvSpPr>
        <p:spPr bwMode="auto">
          <a:xfrm>
            <a:off x="7315200" y="2257425"/>
            <a:ext cx="152400" cy="1524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6" name="TextBox 12"/>
          <p:cNvSpPr txBox="1">
            <a:spLocks noChangeArrowheads="1"/>
          </p:cNvSpPr>
          <p:nvPr/>
        </p:nvSpPr>
        <p:spPr bwMode="auto">
          <a:xfrm>
            <a:off x="7588250" y="1981200"/>
            <a:ext cx="1555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200" b="1"/>
              <a:t>With outpatient PT</a:t>
            </a:r>
          </a:p>
        </p:txBody>
      </p:sp>
      <p:sp>
        <p:nvSpPr>
          <p:cNvPr id="25607" name="TextBox 13"/>
          <p:cNvSpPr txBox="1">
            <a:spLocks noChangeArrowheads="1"/>
          </p:cNvSpPr>
          <p:nvPr/>
        </p:nvSpPr>
        <p:spPr bwMode="auto">
          <a:xfrm>
            <a:off x="7391400" y="2209800"/>
            <a:ext cx="1793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200" b="1"/>
              <a:t>Without outpatient PT</a:t>
            </a:r>
          </a:p>
        </p:txBody>
      </p:sp>
    </p:spTree>
    <p:extLst>
      <p:ext uri="{BB962C8B-B14F-4D97-AF65-F5344CB8AC3E}">
        <p14:creationId xmlns:p14="http://schemas.microsoft.com/office/powerpoint/2010/main" val="87037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17427" y="647700"/>
            <a:ext cx="8229600" cy="1143000"/>
          </a:xfrm>
        </p:spPr>
        <p:txBody>
          <a:bodyPr/>
          <a:lstStyle/>
          <a:p>
            <a:r>
              <a:rPr lang="en-US" dirty="0">
                <a:latin typeface="Times" charset="0"/>
                <a:cs typeface="Arial" charset="0"/>
              </a:rPr>
              <a:t>Post-TKA Impairment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Post-surgery inflammatory conditions</a:t>
            </a:r>
          </a:p>
          <a:p>
            <a:r>
              <a:rPr lang="en-US">
                <a:latin typeface="Arial" charset="0"/>
                <a:cs typeface="Arial" charset="0"/>
              </a:rPr>
              <a:t>Quadriceps weakness  </a:t>
            </a:r>
          </a:p>
          <a:p>
            <a:pPr lvl="1"/>
            <a:r>
              <a:rPr lang="en-US">
                <a:latin typeface="Arial" charset="0"/>
                <a:ea typeface="Arial" charset="0"/>
                <a:cs typeface="Arial" charset="0"/>
              </a:rPr>
              <a:t>Is the primary impairment related to mobility level over time</a:t>
            </a:r>
          </a:p>
          <a:p>
            <a:pPr lvl="1"/>
            <a:r>
              <a:rPr lang="en-US">
                <a:latin typeface="Arial" charset="0"/>
                <a:ea typeface="Arial" charset="0"/>
                <a:cs typeface="Arial" charset="0"/>
              </a:rPr>
              <a:t>Never reaches the level of healthy control</a:t>
            </a:r>
          </a:p>
          <a:p>
            <a:pPr lvl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4950691" y="3131126"/>
            <a:ext cx="38885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altLang="ja-JP" sz="1400" i="1">
                <a:solidFill>
                  <a:srgbClr val="7F7F7F"/>
                </a:solidFill>
              </a:rPr>
              <a:t>(Mizner 05, Petterson 08, Farquhar 09)</a:t>
            </a:r>
            <a:endParaRPr lang="en-US" sz="1400"/>
          </a:p>
        </p:txBody>
      </p:sp>
      <p:graphicFrame>
        <p:nvGraphicFramePr>
          <p:cNvPr id="6" name="Chart 5"/>
          <p:cNvGraphicFramePr/>
          <p:nvPr/>
        </p:nvGraphicFramePr>
        <p:xfrm>
          <a:off x="304800" y="4038600"/>
          <a:ext cx="8454854" cy="2280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914400" y="4343400"/>
            <a:ext cx="7620000" cy="1588"/>
          </a:xfrm>
          <a:prstGeom prst="line">
            <a:avLst/>
          </a:prstGeom>
          <a:ln w="31750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9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343400"/>
            <a:ext cx="1487488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447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000">
                <a:latin typeface="Times" charset="0"/>
                <a:cs typeface="Arial" charset="0"/>
              </a:rPr>
              <a:t>Quadriceps Strength </a:t>
            </a:r>
          </a:p>
          <a:p>
            <a:pPr algn="ctr" eaLnBrk="1" hangingPunct="1">
              <a:buFontTx/>
              <a:buNone/>
            </a:pPr>
            <a:r>
              <a:rPr lang="en-US" sz="4000">
                <a:latin typeface="Times" charset="0"/>
                <a:cs typeface="Arial" charset="0"/>
              </a:rPr>
              <a:t>and Functional Performance</a:t>
            </a:r>
          </a:p>
        </p:txBody>
      </p:sp>
      <p:sp>
        <p:nvSpPr>
          <p:cNvPr id="29700" name="TextBox 13"/>
          <p:cNvSpPr txBox="1">
            <a:spLocks noChangeArrowheads="1"/>
          </p:cNvSpPr>
          <p:nvPr/>
        </p:nvSpPr>
        <p:spPr bwMode="auto">
          <a:xfrm>
            <a:off x="858838" y="2819400"/>
            <a:ext cx="7808912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4161750" indent="-24161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231775" indent="-23177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lvl="1">
              <a:buFont typeface="Arial" charset="0"/>
              <a:buChar char="•"/>
            </a:pPr>
            <a:r>
              <a:rPr lang="en-US" altLang="ja-JP">
                <a:ea typeface="ＭＳ Ｐゴシック" charset="0"/>
                <a:cs typeface="ＭＳ Ｐゴシック" charset="0"/>
              </a:rPr>
              <a:t>3 months: Asymmetrical functional performance related to asymmetrical quadriceps strength by relying on the non-operated limb. </a:t>
            </a:r>
          </a:p>
          <a:p>
            <a:pPr lvl="1" algn="r"/>
            <a:r>
              <a:rPr lang="en-US" altLang="ja-JP" sz="1400" i="1">
                <a:solidFill>
                  <a:srgbClr val="7F7F7F"/>
                </a:solidFill>
                <a:ea typeface="ＭＳ Ｐゴシック" charset="0"/>
                <a:cs typeface="ＭＳ Ｐゴシック" charset="0"/>
              </a:rPr>
              <a:t>(Mizner 05)</a:t>
            </a:r>
            <a:endParaRPr lang="en-US" altLang="ja-JP" i="1">
              <a:solidFill>
                <a:srgbClr val="7F7F7F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970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922713"/>
            <a:ext cx="1828800" cy="247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4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81000" y="800100"/>
            <a:ext cx="8229600" cy="1143000"/>
          </a:xfrm>
        </p:spPr>
        <p:txBody>
          <a:bodyPr/>
          <a:lstStyle/>
          <a:p>
            <a:r>
              <a:rPr lang="en-US" dirty="0">
                <a:latin typeface="Times" charset="0"/>
                <a:cs typeface="Arial" charset="0"/>
              </a:rPr>
              <a:t>Research Questions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533400" y="1803400"/>
            <a:ext cx="8153400" cy="3962400"/>
          </a:xfrm>
        </p:spPr>
        <p:txBody>
          <a:bodyPr/>
          <a:lstStyle/>
          <a:p>
            <a:r>
              <a:rPr lang="en-US" altLang="ja-JP" dirty="0">
                <a:latin typeface="Arial" charset="0"/>
                <a:cs typeface="ＭＳ Ｐゴシック" charset="0"/>
              </a:rPr>
              <a:t>How does enhanced quadriceps strength affect the altered gait performance for individuals after TKA over time ?</a:t>
            </a:r>
          </a:p>
          <a:p>
            <a:endParaRPr lang="en-US" altLang="ja-JP" sz="800" dirty="0">
              <a:latin typeface="Arial" charset="0"/>
              <a:cs typeface="ＭＳ Ｐゴシック" charset="0"/>
            </a:endParaRPr>
          </a:p>
          <a:p>
            <a:r>
              <a:rPr lang="en-US" altLang="ja-JP" dirty="0">
                <a:latin typeface="Arial" charset="0"/>
                <a:cs typeface="ＭＳ Ｐゴシック" charset="0"/>
              </a:rPr>
              <a:t>Why does quadriceps weakness in the operated limb remain? </a:t>
            </a:r>
          </a:p>
          <a:p>
            <a:endParaRPr lang="en-US" dirty="0">
              <a:latin typeface="Arial" charset="0"/>
              <a:cs typeface="Arial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381000" y="4648200"/>
          <a:ext cx="83058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667000" y="4724400"/>
            <a:ext cx="533400" cy="1828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5867400" y="4724400"/>
            <a:ext cx="533400" cy="1828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 flipV="1">
            <a:off x="4495800" y="4876800"/>
            <a:ext cx="3886200" cy="457200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dot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56463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>
                <a:latin typeface="Times" charset="0"/>
                <a:cs typeface="Arial" charset="0"/>
              </a:rPr>
              <a:t>Project 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153400" cy="44196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ja-JP" dirty="0">
                <a:latin typeface="Arial" charset="0"/>
                <a:cs typeface="Arial" charset="0"/>
              </a:rPr>
              <a:t>13 subjects with UTKA</a:t>
            </a:r>
          </a:p>
          <a:p>
            <a:pPr eaLnBrk="1" hangingPunct="1"/>
            <a:r>
              <a:rPr lang="en-US" altLang="ja-JP" dirty="0">
                <a:latin typeface="Arial" charset="0"/>
                <a:cs typeface="Arial" charset="0"/>
              </a:rPr>
              <a:t>13 age-matched healthy controls</a:t>
            </a:r>
          </a:p>
          <a:p>
            <a:pPr eaLnBrk="1" hangingPunct="1"/>
            <a:r>
              <a:rPr lang="en-US" altLang="ja-JP" dirty="0">
                <a:latin typeface="Arial" charset="0"/>
                <a:cs typeface="Arial" charset="0"/>
              </a:rPr>
              <a:t>Delaware OA profile</a:t>
            </a:r>
          </a:p>
          <a:p>
            <a:pPr lvl="2" eaLnBrk="1" hangingPunct="1"/>
            <a:r>
              <a:rPr lang="en-US" altLang="ja-JP" sz="1600" dirty="0">
                <a:latin typeface="Arial" charset="0"/>
                <a:ea typeface="Arial" charset="0"/>
                <a:cs typeface="Arial" charset="0"/>
              </a:rPr>
              <a:t>KOS-ADLS, SF-36</a:t>
            </a:r>
          </a:p>
          <a:p>
            <a:pPr lvl="2" eaLnBrk="1" hangingPunct="1"/>
            <a:r>
              <a:rPr lang="en-US" altLang="ja-JP" sz="1600" dirty="0">
                <a:latin typeface="Arial" charset="0"/>
                <a:ea typeface="Arial" charset="0"/>
                <a:cs typeface="Arial" charset="0"/>
              </a:rPr>
              <a:t>ROM, Knee girth</a:t>
            </a:r>
          </a:p>
          <a:p>
            <a:pPr lvl="2" eaLnBrk="1" hangingPunct="1"/>
            <a:r>
              <a:rPr lang="en-US" altLang="ja-JP" sz="1600" dirty="0">
                <a:latin typeface="Arial" charset="0"/>
                <a:ea typeface="Arial" charset="0"/>
                <a:cs typeface="Arial" charset="0"/>
              </a:rPr>
              <a:t>TUG, SCT, 6MW</a:t>
            </a:r>
          </a:p>
          <a:p>
            <a:pPr lvl="2" eaLnBrk="1" hangingPunct="1"/>
            <a:r>
              <a:rPr lang="en-US" altLang="ja-JP" sz="1600" dirty="0">
                <a:latin typeface="Arial" charset="0"/>
                <a:ea typeface="Arial" charset="0"/>
                <a:cs typeface="Arial" charset="0"/>
              </a:rPr>
              <a:t>MVIC, CAR</a:t>
            </a:r>
          </a:p>
          <a:p>
            <a:pPr eaLnBrk="1" hangingPunct="1"/>
            <a:r>
              <a:rPr lang="en-US" altLang="ja-JP" dirty="0">
                <a:latin typeface="Arial" charset="0"/>
                <a:cs typeface="Arial" charset="0"/>
              </a:rPr>
              <a:t>Motion Analysis</a:t>
            </a:r>
          </a:p>
          <a:p>
            <a:pPr lvl="2" eaLnBrk="1" hangingPunct="1"/>
            <a:r>
              <a:rPr lang="en-US" altLang="ja-JP" sz="1600" dirty="0" err="1">
                <a:latin typeface="Arial" charset="0"/>
                <a:ea typeface="Arial" charset="0"/>
                <a:cs typeface="Arial" charset="0"/>
              </a:rPr>
              <a:t>Vicon</a:t>
            </a:r>
            <a:r>
              <a:rPr lang="en-US" altLang="ja-JP" sz="1600" dirty="0">
                <a:latin typeface="Arial" charset="0"/>
                <a:ea typeface="Arial" charset="0"/>
                <a:cs typeface="Arial" charset="0"/>
              </a:rPr>
              <a:t> workstation</a:t>
            </a:r>
          </a:p>
          <a:p>
            <a:pPr lvl="2" eaLnBrk="1" hangingPunct="1"/>
            <a:r>
              <a:rPr lang="en-US" altLang="ja-JP" sz="1600" dirty="0">
                <a:latin typeface="Arial" charset="0"/>
                <a:ea typeface="Arial" charset="0"/>
                <a:cs typeface="Arial" charset="0"/>
              </a:rPr>
              <a:t>2 </a:t>
            </a:r>
            <a:r>
              <a:rPr lang="en-US" altLang="ja-JP" sz="1600" dirty="0" err="1">
                <a:latin typeface="Arial" charset="0"/>
                <a:ea typeface="Arial" charset="0"/>
                <a:cs typeface="Arial" charset="0"/>
              </a:rPr>
              <a:t>Bertec</a:t>
            </a:r>
            <a:r>
              <a:rPr lang="en-US" altLang="ja-JP" sz="1600" dirty="0">
                <a:latin typeface="Arial" charset="0"/>
                <a:ea typeface="Arial" charset="0"/>
                <a:cs typeface="Arial" charset="0"/>
              </a:rPr>
              <a:t> Force plates</a:t>
            </a:r>
          </a:p>
          <a:p>
            <a:pPr lvl="2" eaLnBrk="1" hangingPunct="1"/>
            <a:r>
              <a:rPr lang="en-US" altLang="ja-JP" sz="1600" dirty="0">
                <a:latin typeface="Arial" charset="0"/>
                <a:ea typeface="Arial" charset="0"/>
                <a:cs typeface="Arial" charset="0"/>
              </a:rPr>
              <a:t> Motion analysis EMG system</a:t>
            </a:r>
            <a:endParaRPr lang="en-US" altLang="ja-JP" dirty="0">
              <a:latin typeface="Arial" charset="0"/>
              <a:ea typeface="Arial" charset="0"/>
              <a:cs typeface="Arial" charset="0"/>
            </a:endParaRPr>
          </a:p>
          <a:p>
            <a:pPr lvl="1" eaLnBrk="1" hangingPunct="1"/>
            <a:r>
              <a:rPr lang="en-US" altLang="ja-JP" b="1" u="sng" dirty="0">
                <a:latin typeface="Arial" charset="0"/>
                <a:ea typeface="Arial" charset="0"/>
                <a:cs typeface="Arial" charset="0"/>
              </a:rPr>
              <a:t>Loading Response</a:t>
            </a:r>
            <a:r>
              <a:rPr lang="en-US" altLang="ja-JP" dirty="0">
                <a:latin typeface="Arial" charset="0"/>
                <a:ea typeface="Arial" charset="0"/>
                <a:cs typeface="Arial" charset="0"/>
              </a:rPr>
              <a:t>: Knee flexion excursion, peak knee flexion, v-GRF, knee extensor moment, EMG)</a:t>
            </a:r>
          </a:p>
          <a:p>
            <a:pPr eaLnBrk="1" hangingPunct="1"/>
            <a:endParaRPr lang="en-US" altLang="ja-JP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pic>
        <p:nvPicPr>
          <p:cNvPr id="3379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95400"/>
            <a:ext cx="2000250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441700"/>
            <a:ext cx="20859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124200"/>
            <a:ext cx="1296988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1003301"/>
            <a:ext cx="13335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90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153" name="Group 3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2512397"/>
              </p:ext>
            </p:extLst>
          </p:nvPr>
        </p:nvGraphicFramePr>
        <p:xfrm>
          <a:off x="123536" y="1278531"/>
          <a:ext cx="8668449" cy="5211428"/>
        </p:xfrm>
        <a:graphic>
          <a:graphicData uri="http://schemas.openxmlformats.org/drawingml/2006/table">
            <a:tbl>
              <a:tblPr/>
              <a:tblGrid>
                <a:gridCol w="357188"/>
                <a:gridCol w="1773237"/>
                <a:gridCol w="630238"/>
                <a:gridCol w="238125"/>
                <a:gridCol w="867785"/>
                <a:gridCol w="472065"/>
                <a:gridCol w="238125"/>
                <a:gridCol w="481301"/>
                <a:gridCol w="34290"/>
                <a:gridCol w="893220"/>
                <a:gridCol w="236538"/>
                <a:gridCol w="631825"/>
                <a:gridCol w="61912"/>
                <a:gridCol w="609600"/>
                <a:gridCol w="228600"/>
                <a:gridCol w="564451"/>
                <a:gridCol w="305499"/>
                <a:gridCol w="44450"/>
              </a:tblGrid>
              <a:tr h="5381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Times New Roman" charset="0"/>
                        <a:ea typeface="MS Mincho" charset="0"/>
                        <a:cs typeface="MS Mincho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TKA (N=13)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Age-matched Healthy (N=13)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443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 months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2-3 years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Baseline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Follow-up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5020">
                <a:tc gridSpan="2">
                  <a:txBody>
                    <a:bodyPr/>
                    <a:lstStyle/>
                    <a:p>
                      <a:pPr marL="58738" marR="0" lvl="0" indent="231775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Height 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(m)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1.7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1.8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145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0.1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5020">
                <a:tc gridSpan="2">
                  <a:txBody>
                    <a:bodyPr/>
                    <a:lstStyle/>
                    <a:p>
                      <a:pPr marL="58738" marR="0" lvl="0" indent="2286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Weight 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(kg)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90.4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11.6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88.6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10.7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93.0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17.2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91.7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15.9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5020">
                <a:tc gridSpan="2">
                  <a:txBody>
                    <a:bodyPr/>
                    <a:lstStyle/>
                    <a:p>
                      <a:pPr marL="58738" marR="0" lvl="0" indent="2286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BMI 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(kgm2)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30.8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4.0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30.3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3.9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30.6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5.7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29.9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4.9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5020">
                <a:tc gridSpan="2">
                  <a:txBody>
                    <a:bodyPr/>
                    <a:lstStyle/>
                    <a:p>
                      <a:pPr marL="58738" marR="0" lvl="0" indent="2286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SF-36 PCS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45.7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7.8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46.9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9.0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52.3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5.7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49.9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7.5</a:t>
                      </a:r>
                    </a:p>
                  </a:txBody>
                  <a:tcPr marL="0" marR="889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4706">
                <a:tc gridSpan="2">
                  <a:txBody>
                    <a:bodyPr/>
                    <a:lstStyle/>
                    <a:p>
                      <a:pPr marL="58738" marR="0" lvl="0" indent="2286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SF-36 MCS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58.2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5.1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56.5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4.3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58.1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1.9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56.9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5329">
                <a:tc gridSpan="2">
                  <a:txBody>
                    <a:bodyPr/>
                    <a:lstStyle/>
                    <a:p>
                      <a:pPr marL="58738" marR="0" lvl="0" indent="2286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KOS-ADLS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0.79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0.11 §§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0.88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0.01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*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0.99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0.02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0.94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0.09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*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5610">
                <a:tc gridSpan="2">
                  <a:txBody>
                    <a:bodyPr/>
                    <a:lstStyle/>
                    <a:p>
                      <a:pPr marL="58738" marR="0" lvl="0" indent="2286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TUG </a:t>
                      </a:r>
                      <a:r>
                        <a:rPr kumimoji="0" lang="en-US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(s)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7.5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1.3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7.1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6.8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1.0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7.2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3683">
                <a:tc gridSpan="2">
                  <a:txBody>
                    <a:bodyPr/>
                    <a:lstStyle/>
                    <a:p>
                      <a:pPr marL="58738" marR="0" lvl="0" indent="2286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SCT </a:t>
                      </a:r>
                      <a:r>
                        <a:rPr kumimoji="0" lang="en-US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(s)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11.5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3.0   §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10.5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2.3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1.2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10.3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1.3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**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5610">
                <a:tc gridSpan="2">
                  <a:txBody>
                    <a:bodyPr/>
                    <a:lstStyle/>
                    <a:p>
                      <a:pPr marL="58738" marR="0" lvl="0" indent="2286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6MW </a:t>
                      </a:r>
                      <a:r>
                        <a:rPr kumimoji="0" lang="en-US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(m)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577.7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105.9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610.6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110.7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652.5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129.9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629.3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104.8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4430">
                <a:tc gridSpan="2">
                  <a:txBody>
                    <a:bodyPr/>
                    <a:lstStyle/>
                    <a:p>
                      <a:pPr marL="58738" marR="0" lvl="0" indent="2286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e-ROM 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(º)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¶ ¶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1.5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2.4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-1.9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3.6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-0.4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-2.2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5329">
                <a:tc gridSpan="2">
                  <a:txBody>
                    <a:bodyPr/>
                    <a:lstStyle/>
                    <a:p>
                      <a:pPr marL="58738" marR="0" lvl="0" indent="2286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f-ROM 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(º)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119.1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8.7   §§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126.8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9.4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*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133.6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8.2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131.9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8.4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5329">
                <a:tc gridSpan="2">
                  <a:txBody>
                    <a:bodyPr/>
                    <a:lstStyle/>
                    <a:p>
                      <a:pPr marL="58738" marR="0" lvl="0" indent="2286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MVIC 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(N/BMI)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        (op)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18.5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7.1   §§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20.0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7.2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**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k28.8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7.5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22.4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8.4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**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98547">
                <a:tc gridSpan="2">
                  <a:txBody>
                    <a:bodyPr/>
                    <a:lstStyle/>
                    <a:p>
                      <a:pPr marL="58738" marR="0" lvl="0" indent="22860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¶ (non-op)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27.8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9.3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21.8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8.5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27.8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5.8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23.2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7.6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2669">
                <a:tc gridSpan="2">
                  <a:txBody>
                    <a:bodyPr/>
                    <a:lstStyle/>
                    <a:p>
                      <a:pPr marL="58738" marR="0" lvl="0" indent="22860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CAR 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(%)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                (op)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93.2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4.6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91.1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9.6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91.5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6.4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88.8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8.9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5610">
                <a:tc gridSpan="2">
                  <a:txBody>
                    <a:bodyPr/>
                    <a:lstStyle/>
                    <a:p>
                      <a:pPr marL="58738" marR="0" lvl="0" indent="22860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(non-op)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92.2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6.1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89.4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8.6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90.0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6.2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88.1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±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11.6</a:t>
                      </a: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2A2A2A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889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A2A2A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6150" name="TextBox 4"/>
          <p:cNvSpPr txBox="1">
            <a:spLocks noChangeArrowheads="1"/>
          </p:cNvSpPr>
          <p:nvPr/>
        </p:nvSpPr>
        <p:spPr bwMode="auto">
          <a:xfrm>
            <a:off x="76200" y="6456363"/>
            <a:ext cx="442621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900" dirty="0"/>
              <a:t>* p&lt;0.05 A significant difference compared to the previous session within a group</a:t>
            </a:r>
          </a:p>
          <a:p>
            <a:r>
              <a:rPr lang="en-US" sz="900" dirty="0"/>
              <a:t>** p&lt;0.01 A significant difference compared to the previous session </a:t>
            </a:r>
            <a:r>
              <a:rPr lang="en-US" sz="900" dirty="0" err="1" smtClean="0"/>
              <a:t>witnhin</a:t>
            </a:r>
            <a:r>
              <a:rPr lang="en-US" sz="900" dirty="0" smtClean="0"/>
              <a:t> </a:t>
            </a:r>
            <a:r>
              <a:rPr lang="en-US" sz="900" dirty="0"/>
              <a:t>a group</a:t>
            </a:r>
          </a:p>
          <a:p>
            <a:endParaRPr lang="en-US" sz="900" dirty="0"/>
          </a:p>
        </p:txBody>
      </p:sp>
      <p:sp>
        <p:nvSpPr>
          <p:cNvPr id="36151" name="Rectangle 5"/>
          <p:cNvSpPr>
            <a:spLocks noChangeArrowheads="1"/>
          </p:cNvSpPr>
          <p:nvPr/>
        </p:nvSpPr>
        <p:spPr bwMode="auto">
          <a:xfrm>
            <a:off x="4419600" y="6400800"/>
            <a:ext cx="39624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900"/>
              <a:t>§ p&lt;0.05 A significant difference compared the healthy control group.</a:t>
            </a:r>
          </a:p>
          <a:p>
            <a:r>
              <a:rPr lang="en-US" sz="900"/>
              <a:t>¶: p&lt;0.05 A significant change over time in both groups.</a:t>
            </a:r>
          </a:p>
          <a:p>
            <a:r>
              <a:rPr lang="en-US" sz="900"/>
              <a:t>¶¶: p&lt;0.01 A significant change over time in both groups.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28600" y="3468984"/>
            <a:ext cx="8915400" cy="2286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28600" y="4102585"/>
            <a:ext cx="8915400" cy="2286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5247480"/>
            <a:ext cx="8915400" cy="533400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571500" y="52370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" charset="0"/>
                <a:cs typeface="Arial" charset="0"/>
              </a:rPr>
              <a:t>Improvements in Clinical Assessments</a:t>
            </a:r>
          </a:p>
        </p:txBody>
      </p:sp>
    </p:spTree>
    <p:extLst>
      <p:ext uri="{BB962C8B-B14F-4D97-AF65-F5344CB8AC3E}">
        <p14:creationId xmlns:p14="http://schemas.microsoft.com/office/powerpoint/2010/main" val="279980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>
            <a:graphicFrameLocks/>
          </p:cNvGraphicFramePr>
          <p:nvPr/>
        </p:nvGraphicFramePr>
        <p:xfrm>
          <a:off x="2057400" y="2590800"/>
          <a:ext cx="23622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/>
        </p:nvGraphicFramePr>
        <p:xfrm>
          <a:off x="6521450" y="2514600"/>
          <a:ext cx="2698750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892" name="TextBox 6"/>
          <p:cNvSpPr txBox="1">
            <a:spLocks noChangeArrowheads="1"/>
          </p:cNvSpPr>
          <p:nvPr/>
        </p:nvSpPr>
        <p:spPr bwMode="auto">
          <a:xfrm>
            <a:off x="39687" y="1327150"/>
            <a:ext cx="8797925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lang="en-US" altLang="ja-JP" dirty="0">
                <a:cs typeface="ＭＳ Ｐゴシック" charset="0"/>
              </a:rPr>
              <a:t>Individuals after TKA can achieve symmetrical gait patterns</a:t>
            </a:r>
          </a:p>
          <a:p>
            <a:r>
              <a:rPr lang="en-US" altLang="ja-JP" dirty="0">
                <a:cs typeface="ＭＳ Ｐゴシック" charset="0"/>
              </a:rPr>
              <a:t>	but, it is significantly different from healthy controls.</a:t>
            </a:r>
          </a:p>
          <a:p>
            <a:pPr marL="0" lvl="1" algn="r"/>
            <a:r>
              <a:rPr lang="en-US" altLang="ja-JP" sz="1400" i="1" dirty="0">
                <a:solidFill>
                  <a:srgbClr val="B4B4B4"/>
                </a:solidFill>
                <a:ea typeface="ＭＳ Ｐゴシック" charset="0"/>
                <a:cs typeface="ＭＳ Ｐゴシック" charset="0"/>
              </a:rPr>
              <a:t>(Clinical </a:t>
            </a:r>
            <a:r>
              <a:rPr lang="en-US" altLang="ja-JP" sz="1400" i="1" dirty="0" err="1">
                <a:solidFill>
                  <a:srgbClr val="B4B4B4"/>
                </a:solidFill>
                <a:ea typeface="ＭＳ Ｐゴシック" charset="0"/>
                <a:cs typeface="ＭＳ Ｐゴシック" charset="0"/>
              </a:rPr>
              <a:t>Biomech</a:t>
            </a:r>
            <a:r>
              <a:rPr lang="en-US" altLang="ja-JP" sz="1400" i="1" dirty="0">
                <a:solidFill>
                  <a:srgbClr val="B4B4B4"/>
                </a:solidFill>
                <a:ea typeface="ＭＳ Ｐゴシック" charset="0"/>
                <a:cs typeface="ＭＳ Ｐゴシック" charset="0"/>
              </a:rPr>
              <a:t> 07, </a:t>
            </a:r>
            <a:r>
              <a:rPr lang="en-US" altLang="ja-JP" sz="1400" i="1" dirty="0" smtClean="0">
                <a:solidFill>
                  <a:srgbClr val="B4B4B4"/>
                </a:solidFill>
                <a:ea typeface="ＭＳ Ｐゴシック" charset="0"/>
                <a:cs typeface="ＭＳ Ｐゴシック" charset="0"/>
              </a:rPr>
              <a:t>JOSPT 12</a:t>
            </a:r>
            <a:endParaRPr lang="en-US" altLang="ja-JP" dirty="0"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0" y="2590800"/>
          <a:ext cx="2438400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/>
        </p:nvGraphicFramePr>
        <p:xfrm>
          <a:off x="4343400" y="2590800"/>
          <a:ext cx="26670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191000"/>
            <a:ext cx="4572000" cy="222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Arrow Connector 17"/>
          <p:cNvCxnSpPr>
            <a:cxnSpLocks noChangeShapeType="1"/>
          </p:cNvCxnSpPr>
          <p:nvPr/>
        </p:nvCxnSpPr>
        <p:spPr bwMode="auto">
          <a:xfrm>
            <a:off x="4114800" y="5715000"/>
            <a:ext cx="20574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>
            <a:off x="4114800" y="5486400"/>
            <a:ext cx="3048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21" name="Straight Arrow Connector 20"/>
          <p:cNvCxnSpPr>
            <a:cxnSpLocks noChangeShapeType="1"/>
          </p:cNvCxnSpPr>
          <p:nvPr/>
        </p:nvCxnSpPr>
        <p:spPr bwMode="auto">
          <a:xfrm>
            <a:off x="4114800" y="4648200"/>
            <a:ext cx="3048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165600" y="4419600"/>
            <a:ext cx="25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400" b="1"/>
              <a:t>*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114800" y="5254625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400" b="1"/>
              <a:t>**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165600" y="5486400"/>
            <a:ext cx="25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400" b="1"/>
              <a:t>*</a:t>
            </a: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1600200" y="6045200"/>
            <a:ext cx="6635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900" b="1"/>
              <a:t>* p&lt;0.05</a:t>
            </a:r>
          </a:p>
          <a:p>
            <a:r>
              <a:rPr lang="en-US" sz="900" b="1"/>
              <a:t>** p&lt;0.01</a:t>
            </a:r>
          </a:p>
          <a:p>
            <a:endParaRPr lang="en-US" sz="900" b="1"/>
          </a:p>
        </p:txBody>
      </p:sp>
      <p:sp>
        <p:nvSpPr>
          <p:cNvPr id="28" name="Right Brace 27"/>
          <p:cNvSpPr/>
          <p:nvPr/>
        </p:nvSpPr>
        <p:spPr bwMode="auto">
          <a:xfrm rot="4832262">
            <a:off x="1401763" y="3230563"/>
            <a:ext cx="257175" cy="777875"/>
          </a:xfrm>
          <a:prstGeom prst="rightBrace">
            <a:avLst/>
          </a:prstGeom>
          <a:solidFill>
            <a:srgbClr val="FFFFFF"/>
          </a:solidFill>
          <a:ln w="9525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1" charset="0"/>
              <a:ea typeface="Arial" pitchFamily="1" charset="0"/>
              <a:cs typeface="Arial" pitchFamily="1" charset="0"/>
            </a:endParaRPr>
          </a:p>
        </p:txBody>
      </p:sp>
      <p:sp>
        <p:nvSpPr>
          <p:cNvPr id="29" name="Right Brace 28"/>
          <p:cNvSpPr/>
          <p:nvPr/>
        </p:nvSpPr>
        <p:spPr bwMode="auto">
          <a:xfrm rot="4832262">
            <a:off x="5872956" y="3080544"/>
            <a:ext cx="236538" cy="920750"/>
          </a:xfrm>
          <a:prstGeom prst="rightBrace">
            <a:avLst/>
          </a:prstGeom>
          <a:solidFill>
            <a:srgbClr val="FFFFFF"/>
          </a:solidFill>
          <a:ln w="9525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1" charset="0"/>
              <a:ea typeface="Arial" pitchFamily="1" charset="0"/>
              <a:cs typeface="Arial" pitchFamily="1" charset="0"/>
            </a:endParaRPr>
          </a:p>
        </p:txBody>
      </p:sp>
      <p:sp>
        <p:nvSpPr>
          <p:cNvPr id="37905" name="TextBox 29"/>
          <p:cNvSpPr txBox="1">
            <a:spLocks noChangeArrowheads="1"/>
          </p:cNvSpPr>
          <p:nvPr/>
        </p:nvSpPr>
        <p:spPr bwMode="auto">
          <a:xfrm>
            <a:off x="1481138" y="3581400"/>
            <a:ext cx="423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/>
              <a:t>**</a:t>
            </a:r>
          </a:p>
        </p:txBody>
      </p:sp>
      <p:sp>
        <p:nvSpPr>
          <p:cNvPr id="37906" name="TextBox 30"/>
          <p:cNvSpPr txBox="1">
            <a:spLocks noChangeArrowheads="1"/>
          </p:cNvSpPr>
          <p:nvPr/>
        </p:nvSpPr>
        <p:spPr bwMode="auto">
          <a:xfrm>
            <a:off x="5976938" y="3505200"/>
            <a:ext cx="30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51688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230909" y="846138"/>
            <a:ext cx="5725103" cy="1143000"/>
          </a:xfrm>
        </p:spPr>
        <p:txBody>
          <a:bodyPr/>
          <a:lstStyle/>
          <a:p>
            <a:r>
              <a:rPr lang="en-US" dirty="0">
                <a:latin typeface="Times" charset="0"/>
                <a:cs typeface="Arial" charset="0"/>
              </a:rPr>
              <a:t>The Best Case Scenario!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374073" y="3335338"/>
            <a:ext cx="8153400" cy="30480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Arial" charset="0"/>
                <a:cs typeface="Arial" charset="0"/>
              </a:rPr>
              <a:t>Typically, individuals after TKA </a:t>
            </a:r>
          </a:p>
          <a:p>
            <a:pPr lvl="1"/>
            <a:r>
              <a:rPr lang="en-US" dirty="0">
                <a:latin typeface="Arial" charset="0"/>
                <a:ea typeface="Arial" charset="0"/>
                <a:cs typeface="Arial" charset="0"/>
              </a:rPr>
              <a:t>Walk slower, and abnormal gait patterns </a:t>
            </a:r>
          </a:p>
          <a:p>
            <a:pPr lvl="2">
              <a:buFontTx/>
              <a:buNone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(e.g. lower knee extensor moment).</a:t>
            </a:r>
          </a:p>
          <a:p>
            <a:pPr lvl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There is a potential to improve their functional performance to the level of age-matched healthy controls.</a:t>
            </a:r>
          </a:p>
        </p:txBody>
      </p:sp>
      <p:sp>
        <p:nvSpPr>
          <p:cNvPr id="39940" name="TextBox 3"/>
          <p:cNvSpPr txBox="1">
            <a:spLocks noChangeArrowheads="1"/>
          </p:cNvSpPr>
          <p:nvPr/>
        </p:nvSpPr>
        <p:spPr bwMode="auto">
          <a:xfrm>
            <a:off x="5598824" y="4397375"/>
            <a:ext cx="3221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400" i="1" dirty="0">
                <a:solidFill>
                  <a:srgbClr val="7F7F7F"/>
                </a:solidFill>
              </a:rPr>
              <a:t>(</a:t>
            </a:r>
            <a:r>
              <a:rPr lang="en-US" sz="1400" i="1" dirty="0" err="1">
                <a:solidFill>
                  <a:srgbClr val="7F7F7F"/>
                </a:solidFill>
              </a:rPr>
              <a:t>Andriacchi</a:t>
            </a:r>
            <a:r>
              <a:rPr lang="en-US" sz="1400" i="1" dirty="0">
                <a:solidFill>
                  <a:srgbClr val="7F7F7F"/>
                </a:solidFill>
              </a:rPr>
              <a:t> 1993, 1994,Wilson 1997)</a:t>
            </a:r>
          </a:p>
        </p:txBody>
      </p:sp>
      <p:pic>
        <p:nvPicPr>
          <p:cNvPr id="3994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012" y="1383506"/>
            <a:ext cx="2863850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98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itle 1"/>
          <p:cNvSpPr>
            <a:spLocks noGrp="1"/>
          </p:cNvSpPr>
          <p:nvPr>
            <p:ph type="title"/>
          </p:nvPr>
        </p:nvSpPr>
        <p:spPr>
          <a:xfrm>
            <a:off x="457200" y="865763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cs typeface="Arial" charset="0"/>
              </a:rPr>
              <a:t>Research Questions</a:t>
            </a:r>
          </a:p>
        </p:txBody>
      </p:sp>
      <p:sp>
        <p:nvSpPr>
          <p:cNvPr id="41988" name="Content Placeholder 2"/>
          <p:cNvSpPr>
            <a:spLocks noGrp="1"/>
          </p:cNvSpPr>
          <p:nvPr>
            <p:ph idx="1"/>
          </p:nvPr>
        </p:nvSpPr>
        <p:spPr>
          <a:xfrm>
            <a:off x="457200" y="1838035"/>
            <a:ext cx="8382000" cy="3962400"/>
          </a:xfrm>
        </p:spPr>
        <p:txBody>
          <a:bodyPr>
            <a:normAutofit/>
          </a:bodyPr>
          <a:lstStyle/>
          <a:p>
            <a:pPr defTabSz="163513">
              <a:lnSpc>
                <a:spcPct val="90000"/>
              </a:lnSpc>
              <a:buFontTx/>
              <a:buNone/>
            </a:pPr>
            <a:r>
              <a:rPr lang="ja-JP" altLang="en-US" sz="2800" dirty="0">
                <a:latin typeface="Arial" charset="0"/>
                <a:cs typeface="ＭＳ Ｐゴシック" charset="0"/>
              </a:rPr>
              <a:t>“</a:t>
            </a:r>
            <a:r>
              <a:rPr lang="en-US" sz="2800" dirty="0">
                <a:latin typeface="Arial" charset="0"/>
                <a:cs typeface="ＭＳ Ｐゴシック" charset="0"/>
              </a:rPr>
              <a:t>What are the most effective intervention protocols?</a:t>
            </a:r>
            <a:r>
              <a:rPr lang="ja-JP" altLang="en-US" sz="2800" dirty="0">
                <a:latin typeface="Arial" charset="0"/>
                <a:cs typeface="ＭＳ Ｐゴシック" charset="0"/>
              </a:rPr>
              <a:t>”</a:t>
            </a:r>
            <a:r>
              <a:rPr lang="en-US" sz="2800" dirty="0">
                <a:solidFill>
                  <a:schemeClr val="tx1"/>
                </a:solidFill>
                <a:latin typeface="Arial" charset="0"/>
                <a:cs typeface="ＭＳ Ｐゴシック" charset="0"/>
              </a:rPr>
              <a:t> </a:t>
            </a:r>
          </a:p>
          <a:p>
            <a:pPr defTabSz="163513">
              <a:lnSpc>
                <a:spcPct val="90000"/>
              </a:lnSpc>
            </a:pPr>
            <a:endParaRPr lang="en-US" sz="700" dirty="0">
              <a:solidFill>
                <a:schemeClr val="tx1"/>
              </a:solidFill>
              <a:latin typeface="Arial" charset="0"/>
              <a:cs typeface="ＭＳ Ｐゴシック" charset="0"/>
            </a:endParaRPr>
          </a:p>
          <a:p>
            <a:pPr defTabSz="163513">
              <a:lnSpc>
                <a:spcPct val="90000"/>
              </a:lnSpc>
            </a:pPr>
            <a:r>
              <a:rPr lang="en-US" sz="2800" dirty="0">
                <a:solidFill>
                  <a:schemeClr val="tx1"/>
                </a:solidFill>
                <a:latin typeface="Arial" charset="0"/>
                <a:cs typeface="ＭＳ Ｐゴシック" charset="0"/>
              </a:rPr>
              <a:t>Determinants of Quadriceps Strength of the op limb</a:t>
            </a:r>
          </a:p>
          <a:p>
            <a:pPr lvl="1" algn="ctr" defTabSz="163513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Voluntary Activation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v.s</a:t>
            </a:r>
            <a:r>
              <a:rPr lang="en-US" sz="24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. Lean Cross Sectional Area </a:t>
            </a:r>
          </a:p>
          <a:p>
            <a:pPr defTabSz="163513" eaLnBrk="1" hangingPunct="1">
              <a:lnSpc>
                <a:spcPct val="90000"/>
              </a:lnSpc>
              <a:buFontTx/>
              <a:buNone/>
            </a:pPr>
            <a:endParaRPr lang="en-US" altLang="ja-JP" sz="2800" dirty="0">
              <a:latin typeface="Helvetica Neue" charset="0"/>
              <a:cs typeface="ＭＳ Ｐゴシック" charset="0"/>
            </a:endParaRPr>
          </a:p>
          <a:p>
            <a:pPr defTabSz="163513" eaLnBrk="1" hangingPunct="1"/>
            <a:endParaRPr lang="en-US" sz="2800" dirty="0">
              <a:latin typeface="Arial" charset="0"/>
              <a:cs typeface="Arial" charset="0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321018"/>
              </p:ext>
            </p:extLst>
          </p:nvPr>
        </p:nvGraphicFramePr>
        <p:xfrm>
          <a:off x="1447800" y="4063984"/>
          <a:ext cx="6022975" cy="268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8" name="Worksheet" r:id="rId4" imgW="9169400" imgH="5092700" progId="Excel.Sheet.8">
                  <p:embed/>
                </p:oleObj>
              </mc:Choice>
              <mc:Fallback>
                <p:oleObj name="Worksheet" r:id="rId4" imgW="9169400" imgH="50927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063984"/>
                        <a:ext cx="6022975" cy="268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733800" y="4521184"/>
            <a:ext cx="1371600" cy="1804988"/>
          </a:xfrm>
          <a:prstGeom prst="rect">
            <a:avLst/>
          </a:prstGeom>
          <a:solidFill>
            <a:srgbClr val="FFFF00">
              <a:alpha val="2588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7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847291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cs typeface="Arial" charset="0"/>
              </a:rPr>
              <a:t>Muscle Activation Deficit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2255838"/>
            <a:ext cx="8229600" cy="4525962"/>
          </a:xfrm>
        </p:spPr>
        <p:txBody>
          <a:bodyPr/>
          <a:lstStyle/>
          <a:p>
            <a:pPr eaLnBrk="1" hangingPunct="1"/>
            <a:r>
              <a:rPr lang="en-US" sz="2700" dirty="0">
                <a:latin typeface="Arial" charset="0"/>
                <a:cs typeface="Arial" charset="0"/>
              </a:rPr>
              <a:t>Is impaired maximum capability to activate available muscle fibers in a muscle.</a:t>
            </a:r>
          </a:p>
          <a:p>
            <a:pPr lvl="2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i.e. Central Activation Ratio</a:t>
            </a:r>
          </a:p>
          <a:p>
            <a:pPr eaLnBrk="1" hangingPunct="1"/>
            <a:r>
              <a:rPr lang="en-US" sz="2700" dirty="0">
                <a:latin typeface="Arial" charset="0"/>
                <a:cs typeface="Arial" charset="0"/>
              </a:rPr>
              <a:t>Contributes to muscle weakness in clinical populations with/without muscle atrophy.  </a:t>
            </a:r>
          </a:p>
          <a:p>
            <a:pPr lvl="3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HIV </a:t>
            </a:r>
            <a:r>
              <a:rPr lang="en-US" sz="1400" dirty="0">
                <a:solidFill>
                  <a:srgbClr val="2A2A2A"/>
                </a:solidFill>
                <a:latin typeface="Arial" charset="0"/>
                <a:ea typeface="Arial" charset="0"/>
                <a:cs typeface="Arial" charset="0"/>
              </a:rPr>
              <a:t>(Scott 2007),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ACL Injury </a:t>
            </a:r>
            <a:r>
              <a:rPr lang="en-US" sz="1400" dirty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(Snyder-</a:t>
            </a:r>
            <a:r>
              <a:rPr lang="en-US" sz="1400" dirty="0" err="1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Mackler</a:t>
            </a:r>
            <a:r>
              <a:rPr lang="en-US" sz="1400" dirty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 1994&amp;1995),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Knee OA </a:t>
            </a:r>
            <a:r>
              <a:rPr lang="en-US" sz="1400" dirty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(Hurley 1993, </a:t>
            </a:r>
            <a:r>
              <a:rPr lang="en-US" sz="1400" dirty="0" err="1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Lewek</a:t>
            </a:r>
            <a:r>
              <a:rPr lang="en-US" sz="1400" dirty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 2004, Fitzgerald 2004, Stevens 2003)</a:t>
            </a:r>
          </a:p>
          <a:p>
            <a:pPr lvl="3" eaLnBrk="1" hangingPunct="1"/>
            <a:r>
              <a:rPr lang="en-US" sz="1400" dirty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Post-TKA </a:t>
            </a:r>
            <a:r>
              <a:rPr lang="en-US" sz="1400" dirty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(Stevens 2003, </a:t>
            </a:r>
            <a:r>
              <a:rPr lang="en-US" sz="1400" dirty="0" err="1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Mizner</a:t>
            </a:r>
            <a:r>
              <a:rPr lang="en-US" sz="1400" dirty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 2003&amp;2005, Meier 2009, </a:t>
            </a:r>
            <a:r>
              <a:rPr lang="en-US" sz="1400" dirty="0" err="1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Petterson</a:t>
            </a:r>
            <a:r>
              <a:rPr lang="en-US" sz="1400" dirty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 2009)</a:t>
            </a:r>
          </a:p>
          <a:p>
            <a:pPr lvl="4" eaLnBrk="1" hangingPunct="1"/>
            <a:r>
              <a:rPr lang="en-US" sz="1400" dirty="0">
                <a:latin typeface="Arial" charset="0"/>
                <a:ea typeface="Arial" charset="0"/>
                <a:cs typeface="Arial" charset="0"/>
              </a:rPr>
              <a:t>The primary predictor of quadriceps weakness in acute phase for individuals following TKA</a:t>
            </a:r>
            <a:r>
              <a:rPr lang="en-US" sz="1400" dirty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eaLnBrk="1" hangingPunct="1"/>
            <a:r>
              <a:rPr lang="en-US" sz="2600" dirty="0">
                <a:solidFill>
                  <a:schemeClr val="tx2"/>
                </a:solidFill>
                <a:latin typeface="Arial" charset="0"/>
                <a:cs typeface="Arial" charset="0"/>
              </a:rPr>
              <a:t>How does it occur?</a:t>
            </a:r>
          </a:p>
          <a:p>
            <a:pPr lvl="3" eaLnBrk="1" hangingPunct="1"/>
            <a:endParaRPr lang="en-US" sz="1400" dirty="0">
              <a:solidFill>
                <a:srgbClr val="7F7F7F"/>
              </a:solidFill>
              <a:latin typeface="Arial" charset="0"/>
              <a:ea typeface="Arial" charset="0"/>
              <a:cs typeface="Arial" charset="0"/>
            </a:endParaRPr>
          </a:p>
          <a:p>
            <a:pPr lvl="3" eaLnBrk="1" hangingPunct="1"/>
            <a:endParaRPr lang="en-US" dirty="0">
              <a:solidFill>
                <a:srgbClr val="7F7F7F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8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801111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Times" charset="0"/>
                <a:cs typeface="Arial" charset="0"/>
              </a:rPr>
              <a:t>Intramuscular Adipose Tissue (IMAT)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22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700">
                <a:latin typeface="Arial" charset="0"/>
                <a:cs typeface="Arial" charset="0"/>
              </a:rPr>
              <a:t>Increased by:</a:t>
            </a:r>
          </a:p>
          <a:p>
            <a:pPr lvl="2" eaLnBrk="1" hangingPunct="1">
              <a:lnSpc>
                <a:spcPct val="90000"/>
              </a:lnSpc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Inflammatory conditions </a:t>
            </a:r>
            <a:r>
              <a:rPr lang="en-US" sz="100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(Stump 2006, Beasley 2009, Cheema 2010, Ioozo 2011)</a:t>
            </a:r>
            <a:endParaRPr lang="en-US">
              <a:solidFill>
                <a:srgbClr val="7F7F7F"/>
              </a:solidFill>
              <a:latin typeface="Arial" charset="0"/>
              <a:ea typeface="Arial" charset="0"/>
              <a:cs typeface="Arial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Lower mobility level </a:t>
            </a:r>
            <a:r>
              <a:rPr lang="en-US" sz="100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(Manini 2007, Goodpaster 2008, Reid 2011)</a:t>
            </a:r>
            <a:endParaRPr lang="en-US">
              <a:solidFill>
                <a:srgbClr val="7F7F7F"/>
              </a:solidFill>
              <a:latin typeface="Arial" charset="0"/>
              <a:ea typeface="Arial" charset="0"/>
              <a:cs typeface="Arial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Aging </a:t>
            </a:r>
            <a:r>
              <a:rPr lang="en-US" sz="100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(Goodpaster 2001, Song 2004,Vettor 2009)</a:t>
            </a:r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700">
                <a:latin typeface="Arial" charset="0"/>
                <a:cs typeface="Arial" charset="0"/>
              </a:rPr>
              <a:t>Related to muscle weakness</a:t>
            </a:r>
          </a:p>
          <a:p>
            <a:pPr lvl="2" eaLnBrk="1" hangingPunct="1">
              <a:lnSpc>
                <a:spcPct val="90000"/>
              </a:lnSpc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Yet independent from lean tissue </a:t>
            </a:r>
            <a:r>
              <a:rPr lang="en-US" sz="120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rPr>
              <a:t>(Delmonino 2009, Reid 2011)</a:t>
            </a:r>
            <a:endParaRPr lang="en-US">
              <a:solidFill>
                <a:srgbClr val="7F7F7F"/>
              </a:solidFill>
              <a:latin typeface="Arial" charset="0"/>
              <a:ea typeface="Arial" charset="0"/>
              <a:cs typeface="Arial" charset="0"/>
            </a:endParaRPr>
          </a:p>
          <a:p>
            <a:pPr lvl="2" eaLnBrk="1" hangingPunct="1">
              <a:lnSpc>
                <a:spcPct val="90000"/>
              </a:lnSpc>
            </a:pPr>
            <a:endParaRPr lang="en-US">
              <a:latin typeface="Arial" charset="0"/>
              <a:ea typeface="Arial" charset="0"/>
              <a:cs typeface="Arial" charset="0"/>
            </a:endParaRPr>
          </a:p>
          <a:p>
            <a:pPr algn="ctr" eaLnBrk="1" hangingPunct="1">
              <a:buFontTx/>
              <a:buNone/>
            </a:pPr>
            <a:r>
              <a:rPr lang="ja-JP" altLang="en-US">
                <a:latin typeface="Arial" charset="0"/>
                <a:cs typeface="Arial" charset="0"/>
              </a:rPr>
              <a:t>“</a:t>
            </a:r>
            <a:r>
              <a:rPr lang="en-US">
                <a:latin typeface="Arial" charset="0"/>
                <a:cs typeface="Arial" charset="0"/>
              </a:rPr>
              <a:t>IMAT may inhibit muscular force production </a:t>
            </a:r>
          </a:p>
          <a:p>
            <a:pPr algn="ctr" eaLnBrk="1" hangingPunct="1">
              <a:buFontTx/>
              <a:buNone/>
            </a:pPr>
            <a:r>
              <a:rPr lang="en-US">
                <a:latin typeface="Arial" charset="0"/>
                <a:cs typeface="Arial" charset="0"/>
              </a:rPr>
              <a:t>in older adults as a potential modulator </a:t>
            </a:r>
          </a:p>
          <a:p>
            <a:pPr algn="ctr" eaLnBrk="1" hangingPunct="1">
              <a:buFontTx/>
              <a:buNone/>
            </a:pPr>
            <a:r>
              <a:rPr lang="en-US">
                <a:latin typeface="Arial" charset="0"/>
                <a:cs typeface="Arial" charset="0"/>
              </a:rPr>
              <a:t>of central activation.</a:t>
            </a:r>
            <a:r>
              <a:rPr lang="ja-JP" altLang="en-US">
                <a:latin typeface="Arial" charset="0"/>
                <a:cs typeface="Arial" charset="0"/>
              </a:rPr>
              <a:t>”</a:t>
            </a:r>
            <a:r>
              <a:rPr lang="en-US">
                <a:latin typeface="Arial" charset="0"/>
                <a:cs typeface="Arial" charset="0"/>
              </a:rPr>
              <a:t> </a:t>
            </a:r>
          </a:p>
          <a:p>
            <a:pPr algn="ctr" eaLnBrk="1" hangingPunct="1">
              <a:buFontTx/>
              <a:buNone/>
            </a:pPr>
            <a:endParaRPr lang="en-US" sz="1200">
              <a:latin typeface="Arial" charset="0"/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en-US" sz="2000">
                <a:latin typeface="Arial" charset="0"/>
                <a:cs typeface="Arial" charset="0"/>
              </a:rPr>
              <a:t>IMAT is inversely related with central activation of quadriceps femoris.</a:t>
            </a:r>
          </a:p>
        </p:txBody>
      </p:sp>
    </p:spTree>
    <p:extLst>
      <p:ext uri="{BB962C8B-B14F-4D97-AF65-F5344CB8AC3E}">
        <p14:creationId xmlns:p14="http://schemas.microsoft.com/office/powerpoint/2010/main" val="255353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62400"/>
            <a:ext cx="3657600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cs typeface="Arial" charset="0"/>
              </a:rPr>
              <a:t>Project 2</a:t>
            </a:r>
          </a:p>
        </p:txBody>
      </p:sp>
      <p:sp>
        <p:nvSpPr>
          <p:cNvPr id="48132" name="Content Placeholder 2"/>
          <p:cNvSpPr>
            <a:spLocks noGrp="1"/>
          </p:cNvSpPr>
          <p:nvPr>
            <p:ph idx="1"/>
          </p:nvPr>
        </p:nvSpPr>
        <p:spPr>
          <a:xfrm>
            <a:off x="457200" y="1390797"/>
            <a:ext cx="8229600" cy="1627187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15 older adults </a:t>
            </a:r>
            <a:r>
              <a:rPr lang="en-US" sz="1800" dirty="0">
                <a:latin typeface="Arial" charset="0"/>
                <a:cs typeface="Arial" charset="0"/>
              </a:rPr>
              <a:t>(N=29 legs, 70.5 ± 10.6 </a:t>
            </a:r>
            <a:r>
              <a:rPr lang="en-US" sz="1800" dirty="0" err="1">
                <a:latin typeface="Arial" charset="0"/>
                <a:cs typeface="Arial" charset="0"/>
              </a:rPr>
              <a:t>y.o</a:t>
            </a:r>
            <a:r>
              <a:rPr lang="en-US" sz="1800" dirty="0">
                <a:latin typeface="Arial" charset="0"/>
                <a:cs typeface="Arial" charset="0"/>
              </a:rPr>
              <a:t>, BMI 28.3 ± 6.6 kg/cm2)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52400" y="2286000"/>
            <a:ext cx="4554538" cy="327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SzPct val="75000"/>
              <a:buFont typeface="Wingdings" charset="0"/>
              <a:buChar char="n"/>
            </a:pPr>
            <a:r>
              <a:rPr lang="en-US">
                <a:cs typeface="ＭＳ Ｐゴシック" charset="0"/>
              </a:rPr>
              <a:t>MRI </a:t>
            </a:r>
          </a:p>
          <a:p>
            <a:pPr lvl="1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sz="2000">
                <a:ea typeface="ＭＳ Ｐゴシック" charset="0"/>
                <a:cs typeface="ＭＳ Ｐゴシック" charset="0"/>
              </a:rPr>
              <a:t>3-point Dixon Water Analysis</a:t>
            </a:r>
          </a:p>
          <a:p>
            <a:pPr lvl="2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</a:pPr>
            <a:r>
              <a:rPr lang="en-US" sz="1800">
                <a:ea typeface="ＭＳ Ｐゴシック" charset="0"/>
                <a:cs typeface="ＭＳ Ｐゴシック" charset="0"/>
              </a:rPr>
              <a:t>MatLab and Labview</a:t>
            </a:r>
          </a:p>
          <a:p>
            <a:pPr lvl="2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</a:pPr>
            <a:r>
              <a:rPr lang="en-US" sz="1800">
                <a:ea typeface="ＭＳ Ｐゴシック" charset="0"/>
                <a:cs typeface="ＭＳ Ｐゴシック" charset="0"/>
              </a:rPr>
              <a:t>High reliability and validity </a:t>
            </a:r>
          </a:p>
          <a:p>
            <a:pPr lvl="2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None/>
            </a:pPr>
            <a:r>
              <a:rPr lang="en-US" sz="1400">
                <a:solidFill>
                  <a:srgbClr val="7F7F7F"/>
                </a:solidFill>
                <a:ea typeface="ＭＳ Ｐゴシック" charset="0"/>
                <a:cs typeface="ＭＳ Ｐゴシック" charset="0"/>
              </a:rPr>
              <a:t>(Elder 2004, Dibble 2006, Gorgey 2007) </a:t>
            </a:r>
            <a:endParaRPr lang="en-US">
              <a:solidFill>
                <a:srgbClr val="7F7F7F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4813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502569" y="3679031"/>
            <a:ext cx="1536700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Content Placeholder 2"/>
          <p:cNvSpPr txBox="1">
            <a:spLocks/>
          </p:cNvSpPr>
          <p:nvPr/>
        </p:nvSpPr>
        <p:spPr bwMode="auto">
          <a:xfrm>
            <a:off x="5029200" y="2362200"/>
            <a:ext cx="391953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SzPct val="75000"/>
              <a:buFont typeface="Wingdings" charset="0"/>
              <a:buChar char="n"/>
            </a:pPr>
            <a:r>
              <a:rPr lang="en-US">
                <a:cs typeface="ＭＳ Ｐゴシック" charset="0"/>
              </a:rPr>
              <a:t>Muscle Activation</a:t>
            </a:r>
          </a:p>
          <a:p>
            <a:pPr lvl="1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sz="2000">
                <a:ea typeface="ＭＳ Ｐゴシック" charset="0"/>
                <a:cs typeface="ＭＳ Ｐゴシック" charset="0"/>
              </a:rPr>
              <a:t>Supraimposed technique</a:t>
            </a:r>
          </a:p>
          <a:p>
            <a:pPr lvl="2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</a:pPr>
            <a:r>
              <a:rPr lang="en-US" sz="1600">
                <a:ea typeface="ＭＳ Ｐゴシック" charset="0"/>
                <a:cs typeface="ＭＳ Ｐゴシック" charset="0"/>
              </a:rPr>
              <a:t>KinCom 500H,Grass Stimulator</a:t>
            </a:r>
          </a:p>
          <a:p>
            <a:pPr lvl="1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sz="2000">
                <a:ea typeface="ＭＳ Ｐゴシック" charset="0"/>
                <a:cs typeface="ＭＳ Ｐゴシック" charset="0"/>
              </a:rPr>
              <a:t>Central Activation Ratio</a:t>
            </a:r>
          </a:p>
        </p:txBody>
      </p:sp>
      <p:cxnSp>
        <p:nvCxnSpPr>
          <p:cNvPr id="48136" name="Straight Arrow Connector 6"/>
          <p:cNvCxnSpPr>
            <a:cxnSpLocks noChangeShapeType="1"/>
          </p:cNvCxnSpPr>
          <p:nvPr/>
        </p:nvCxnSpPr>
        <p:spPr bwMode="auto">
          <a:xfrm>
            <a:off x="6453188" y="4722813"/>
            <a:ext cx="252412" cy="1587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6705600" y="4805363"/>
            <a:ext cx="758825" cy="833437"/>
            <a:chOff x="6857997" y="4648201"/>
            <a:chExt cx="722370" cy="564754"/>
          </a:xfrm>
        </p:grpSpPr>
        <p:sp>
          <p:nvSpPr>
            <p:cNvPr id="48141" name="TextBox 8"/>
            <p:cNvSpPr txBox="1">
              <a:spLocks noChangeArrowheads="1"/>
            </p:cNvSpPr>
            <p:nvPr/>
          </p:nvSpPr>
          <p:spPr bwMode="auto">
            <a:xfrm>
              <a:off x="7010632" y="4964463"/>
              <a:ext cx="415589" cy="248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endParaRPr lang="en-US" sz="1800">
                <a:solidFill>
                  <a:srgbClr val="000000"/>
                </a:solidFill>
              </a:endParaRPr>
            </a:p>
          </p:txBody>
        </p:sp>
        <p:sp>
          <p:nvSpPr>
            <p:cNvPr id="48142" name="Left Brace 9"/>
            <p:cNvSpPr>
              <a:spLocks/>
            </p:cNvSpPr>
            <p:nvPr/>
          </p:nvSpPr>
          <p:spPr bwMode="auto">
            <a:xfrm rot="-5400000">
              <a:off x="7066782" y="4439416"/>
              <a:ext cx="304800" cy="722370"/>
            </a:xfrm>
            <a:prstGeom prst="leftBrace">
              <a:avLst>
                <a:gd name="adj1" fmla="val 8328"/>
                <a:gd name="adj2" fmla="val 50000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/>
            <a:lstStyle/>
            <a:p>
              <a:endParaRPr lang="en-US"/>
            </a:p>
          </p:txBody>
        </p:sp>
      </p:grpSp>
      <p:cxnSp>
        <p:nvCxnSpPr>
          <p:cNvPr id="23" name="Straight Arrow Connector 22"/>
          <p:cNvCxnSpPr>
            <a:cxnSpLocks noChangeShapeType="1"/>
          </p:cNvCxnSpPr>
          <p:nvPr/>
        </p:nvCxnSpPr>
        <p:spPr bwMode="auto">
          <a:xfrm rot="5400000">
            <a:off x="6858000" y="5029200"/>
            <a:ext cx="1524000" cy="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 rot="16200000" flipH="1">
            <a:off x="6857207" y="5180806"/>
            <a:ext cx="1066800" cy="1587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5715000" y="4267200"/>
            <a:ext cx="1181100" cy="31115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5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153400" cy="762000"/>
          </a:xfrm>
        </p:spPr>
        <p:txBody>
          <a:bodyPr/>
          <a:lstStyle/>
          <a:p>
            <a:pPr eaLnBrk="1" hangingPunct="1"/>
            <a:r>
              <a:rPr lang="en-US">
                <a:latin typeface="Times" charset="0"/>
                <a:cs typeface="Arial" charset="0"/>
              </a:rPr>
              <a:t>Results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1905000" y="5364163"/>
            <a:ext cx="5181600" cy="1036637"/>
          </a:xfrm>
        </p:spPr>
        <p:txBody>
          <a:bodyPr>
            <a:normAutofit fontScale="85000" lnSpcReduction="10000"/>
          </a:bodyPr>
          <a:lstStyle/>
          <a:p>
            <a:pPr lvl="3"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CAR 0.91 (± 0.11) </a:t>
            </a:r>
          </a:p>
          <a:p>
            <a:pPr lvl="3"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Lean Tissue 3.58 (± 1.57) cm</a:t>
            </a:r>
            <a:r>
              <a:rPr lang="en-US" baseline="30000"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>
                <a:latin typeface="Arial" charset="0"/>
                <a:ea typeface="Arial" charset="0"/>
                <a:cs typeface="Arial" charset="0"/>
              </a:rPr>
              <a:t>/BMI </a:t>
            </a:r>
          </a:p>
          <a:p>
            <a:pPr lvl="3"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IMAT 0.57 (± 0.16) cm</a:t>
            </a:r>
            <a:r>
              <a:rPr lang="en-US" baseline="30000"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>
                <a:latin typeface="Arial" charset="0"/>
                <a:ea typeface="Arial" charset="0"/>
                <a:cs typeface="Arial" charset="0"/>
              </a:rPr>
              <a:t>/BMI	  </a:t>
            </a:r>
          </a:p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0" y="2168525"/>
          <a:ext cx="4572000" cy="2708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4648200" y="2168525"/>
          <a:ext cx="4495800" cy="2538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0182" name="Text Box 10"/>
          <p:cNvSpPr txBox="1">
            <a:spLocks noChangeArrowheads="1"/>
          </p:cNvSpPr>
          <p:nvPr/>
        </p:nvSpPr>
        <p:spPr bwMode="auto">
          <a:xfrm>
            <a:off x="6096000" y="4454525"/>
            <a:ext cx="1636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400">
                <a:solidFill>
                  <a:srgbClr val="000000"/>
                </a:solidFill>
                <a:latin typeface="Verdana" charset="0"/>
              </a:rPr>
              <a:t>IMAT (cm</a:t>
            </a:r>
            <a:r>
              <a:rPr lang="en-US" sz="1400" baseline="30000">
                <a:solidFill>
                  <a:srgbClr val="000000"/>
                </a:solidFill>
                <a:latin typeface="Verdana" charset="0"/>
              </a:rPr>
              <a:t>2</a:t>
            </a:r>
            <a:r>
              <a:rPr lang="en-US" sz="1400">
                <a:solidFill>
                  <a:srgbClr val="000000"/>
                </a:solidFill>
                <a:latin typeface="Verdana" charset="0"/>
              </a:rPr>
              <a:t>/BMI)</a:t>
            </a:r>
          </a:p>
        </p:txBody>
      </p:sp>
      <p:sp>
        <p:nvSpPr>
          <p:cNvPr id="50183" name="Rectangle 6"/>
          <p:cNvSpPr>
            <a:spLocks noChangeArrowheads="1"/>
          </p:cNvSpPr>
          <p:nvPr/>
        </p:nvSpPr>
        <p:spPr bwMode="auto">
          <a:xfrm>
            <a:off x="5791200" y="4800600"/>
            <a:ext cx="22145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/>
              <a:t>(rho=-0.511, p=0.005)</a:t>
            </a:r>
          </a:p>
        </p:txBody>
      </p:sp>
      <p:sp>
        <p:nvSpPr>
          <p:cNvPr id="50184" name="Rectangle 7"/>
          <p:cNvSpPr>
            <a:spLocks noChangeArrowheads="1"/>
          </p:cNvSpPr>
          <p:nvPr/>
        </p:nvSpPr>
        <p:spPr bwMode="auto">
          <a:xfrm>
            <a:off x="1447800" y="4800600"/>
            <a:ext cx="21574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/>
              <a:t>(rho=0.068, p=0.724)</a:t>
            </a:r>
          </a:p>
        </p:txBody>
      </p:sp>
    </p:spTree>
    <p:extLst>
      <p:ext uri="{BB962C8B-B14F-4D97-AF65-F5344CB8AC3E}">
        <p14:creationId xmlns:p14="http://schemas.microsoft.com/office/powerpoint/2010/main" val="192372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533400" y="1143000"/>
            <a:ext cx="81534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>
                <a:solidFill>
                  <a:schemeClr val="tx2"/>
                </a:solidFill>
                <a:latin typeface="Times" charset="0"/>
                <a:cs typeface="ＭＳ Ｐゴシック" charset="0"/>
              </a:rPr>
              <a:t>Exploratory Question</a:t>
            </a:r>
            <a:br>
              <a:rPr lang="en-US">
                <a:solidFill>
                  <a:schemeClr val="tx2"/>
                </a:solidFill>
                <a:latin typeface="Times" charset="0"/>
                <a:cs typeface="ＭＳ Ｐゴシック" charset="0"/>
              </a:rPr>
            </a:br>
            <a:endParaRPr lang="en-US">
              <a:latin typeface="Times" charset="0"/>
              <a:cs typeface="Arial" charset="0"/>
            </a:endParaRPr>
          </a:p>
        </p:txBody>
      </p:sp>
      <p:sp>
        <p:nvSpPr>
          <p:cNvPr id="52227" name="Content Placeholder 2"/>
          <p:cNvSpPr txBox="1">
            <a:spLocks/>
          </p:cNvSpPr>
          <p:nvPr/>
        </p:nvSpPr>
        <p:spPr bwMode="auto">
          <a:xfrm>
            <a:off x="533400" y="2057400"/>
            <a:ext cx="8153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SzPct val="75000"/>
              <a:buFont typeface="Wingdings" charset="0"/>
              <a:buChar char="n"/>
            </a:pPr>
            <a:r>
              <a:rPr lang="en-US" sz="3100">
                <a:cs typeface="ＭＳ Ｐゴシック" charset="0"/>
              </a:rPr>
              <a:t>Do individuals with high IMAT have lower muscle activation?</a:t>
            </a:r>
          </a:p>
        </p:txBody>
      </p:sp>
      <p:pic>
        <p:nvPicPr>
          <p:cNvPr id="5222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188" y="3116263"/>
            <a:ext cx="2589212" cy="275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48000" y="5880100"/>
            <a:ext cx="2990850" cy="214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accent3">
                    <a:lumMod val="50000"/>
                  </a:schemeClr>
                </a:solidFill>
                <a:latin typeface="Arial" pitchFamily="1" charset="0"/>
                <a:ea typeface="Arial" pitchFamily="1" charset="0"/>
                <a:cs typeface="Arial" pitchFamily="1" charset="0"/>
              </a:rPr>
              <a:t>http://farm6.staticflickr.com/5217/5471047557_4dc13f5376.jpg</a:t>
            </a:r>
          </a:p>
        </p:txBody>
      </p:sp>
    </p:spTree>
    <p:extLst>
      <p:ext uri="{BB962C8B-B14F-4D97-AF65-F5344CB8AC3E}">
        <p14:creationId xmlns:p14="http://schemas.microsoft.com/office/powerpoint/2010/main" val="331161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 txBox="1">
            <a:spLocks noChangeArrowheads="1"/>
          </p:cNvSpPr>
          <p:nvPr/>
        </p:nvSpPr>
        <p:spPr bwMode="auto">
          <a:xfrm>
            <a:off x="533400" y="1524000"/>
            <a:ext cx="8153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charset="0"/>
              <a:buChar char="n"/>
            </a:pPr>
            <a:r>
              <a:rPr lang="en-US" sz="2800">
                <a:cs typeface="ＭＳ Ｐゴシック" charset="0"/>
              </a:rPr>
              <a:t>160 images from SMERF lab at U of Utah.</a:t>
            </a:r>
          </a:p>
          <a:p>
            <a:pPr lvl="2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</a:pPr>
            <a:r>
              <a:rPr lang="en-US">
                <a:ea typeface="ＭＳ Ｐゴシック" charset="0"/>
                <a:cs typeface="ＭＳ Ｐゴシック" charset="0"/>
              </a:rPr>
              <a:t>low-IMAT 11.4% (25</a:t>
            </a:r>
            <a:r>
              <a:rPr lang="en-US" baseline="30000">
                <a:ea typeface="ＭＳ Ｐゴシック" charset="0"/>
                <a:cs typeface="ＭＳ Ｐゴシック" charset="0"/>
              </a:rPr>
              <a:t>th</a:t>
            </a:r>
            <a:r>
              <a:rPr lang="en-US">
                <a:ea typeface="ＭＳ Ｐゴシック" charset="0"/>
                <a:cs typeface="ＭＳ Ｐゴシック" charset="0"/>
              </a:rPr>
              <a:t>) </a:t>
            </a:r>
          </a:p>
          <a:p>
            <a:pPr lvl="2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</a:pPr>
            <a:r>
              <a:rPr lang="en-US">
                <a:ea typeface="ＭＳ Ｐゴシック" charset="0"/>
                <a:cs typeface="ＭＳ Ｐゴシック" charset="0"/>
              </a:rPr>
              <a:t>high-IMAT 15.4% (75</a:t>
            </a:r>
            <a:r>
              <a:rPr lang="en-US" baseline="30000">
                <a:ea typeface="ＭＳ Ｐゴシック" charset="0"/>
                <a:cs typeface="ＭＳ Ｐゴシック" charset="0"/>
              </a:rPr>
              <a:t>th</a:t>
            </a:r>
            <a:r>
              <a:rPr lang="en-US">
                <a:ea typeface="ＭＳ Ｐゴシック" charset="0"/>
                <a:cs typeface="ＭＳ Ｐゴシック" charset="0"/>
              </a:rPr>
              <a:t>)</a:t>
            </a:r>
          </a:p>
          <a:p>
            <a:pPr lvl="2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</a:pPr>
            <a:endParaRPr lang="en-US"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charset="0"/>
              <a:buChar char="n"/>
            </a:pPr>
            <a:r>
              <a:rPr lang="en-US" sz="2800">
                <a:cs typeface="ＭＳ Ｐゴシック" charset="0"/>
              </a:rPr>
              <a:t>Sub-group</a:t>
            </a:r>
          </a:p>
          <a:p>
            <a:pPr lvl="1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>
                <a:ea typeface="ＭＳ Ｐゴシック" charset="0"/>
                <a:cs typeface="ＭＳ Ｐゴシック" charset="0"/>
              </a:rPr>
              <a:t>High-IMAT (N=6)</a:t>
            </a:r>
          </a:p>
          <a:p>
            <a:pPr lvl="2"/>
            <a:r>
              <a:rPr lang="en-US" sz="2000" b="1">
                <a:ea typeface="ＭＳ Ｐゴシック" charset="0"/>
              </a:rPr>
              <a:t>CAR 0.87(± 0.11)</a:t>
            </a:r>
          </a:p>
          <a:p>
            <a:pPr lvl="1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>
                <a:ea typeface="ＭＳ Ｐゴシック" charset="0"/>
                <a:cs typeface="ＭＳ Ｐゴシック" charset="0"/>
              </a:rPr>
              <a:t>Low-IMAT (N=9)</a:t>
            </a:r>
          </a:p>
          <a:p>
            <a:pPr lvl="2" eaLnBrk="1" hangingPunct="1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en-US" sz="2000" b="1">
                <a:ea typeface="ＭＳ Ｐゴシック" charset="0"/>
              </a:rPr>
              <a:t>CAR 0.95(± 0.04) </a:t>
            </a:r>
          </a:p>
          <a:p>
            <a:pPr lvl="1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</a:pPr>
            <a:endParaRPr lang="en-US" sz="2600">
              <a:ea typeface="ＭＳ Ｐゴシック" charset="0"/>
              <a:cs typeface="ＭＳ Ｐゴシック" charset="0"/>
            </a:endParaRPr>
          </a:p>
          <a:p>
            <a:pPr lvl="2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4191000" y="2857500"/>
          <a:ext cx="4876800" cy="247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 rot="5400000">
            <a:off x="5468938" y="4059238"/>
            <a:ext cx="1404937" cy="1587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" name="Straight Arrow Connector 7"/>
          <p:cNvCxnSpPr>
            <a:cxnSpLocks noChangeShapeType="1"/>
          </p:cNvCxnSpPr>
          <p:nvPr/>
        </p:nvCxnSpPr>
        <p:spPr bwMode="auto">
          <a:xfrm rot="5400000">
            <a:off x="6156325" y="4016375"/>
            <a:ext cx="1404938" cy="1588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6553200" y="6019800"/>
            <a:ext cx="221456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Arial" pitchFamily="1" charset="0"/>
                <a:ea typeface="Arial" pitchFamily="1" charset="0"/>
                <a:cs typeface="Arial" pitchFamily="1" charset="0"/>
              </a:rPr>
              <a:t>(Yoshida et al In Review)</a:t>
            </a:r>
          </a:p>
        </p:txBody>
      </p:sp>
    </p:spTree>
    <p:extLst>
      <p:ext uri="{BB962C8B-B14F-4D97-AF65-F5344CB8AC3E}">
        <p14:creationId xmlns:p14="http://schemas.microsoft.com/office/powerpoint/2010/main" val="57001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itle 1"/>
          <p:cNvSpPr>
            <a:spLocks noGrp="1"/>
          </p:cNvSpPr>
          <p:nvPr>
            <p:ph type="title"/>
          </p:nvPr>
        </p:nvSpPr>
        <p:spPr>
          <a:xfrm>
            <a:off x="400050" y="727075"/>
            <a:ext cx="8229600" cy="1143000"/>
          </a:xfrm>
        </p:spPr>
        <p:txBody>
          <a:bodyPr/>
          <a:lstStyle/>
          <a:p>
            <a:r>
              <a:rPr lang="en-US" dirty="0">
                <a:latin typeface="Times" charset="0"/>
                <a:cs typeface="Arial" charset="0"/>
              </a:rPr>
              <a:t>Now, What Can We Do?</a:t>
            </a:r>
          </a:p>
        </p:txBody>
      </p:sp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609600" y="2514600"/>
          <a:ext cx="384175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4" name="Worksheet" r:id="rId4" imgW="9169400" imgH="5092700" progId="Excel.Sheet.8">
                  <p:embed/>
                </p:oleObj>
              </mc:Choice>
              <mc:Fallback>
                <p:oleObj name="Worksheet" r:id="rId4" imgW="9169400" imgH="50927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514600"/>
                        <a:ext cx="3841750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6324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267200"/>
            <a:ext cx="3086100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Cloud Callout 6"/>
          <p:cNvSpPr>
            <a:spLocks noChangeArrowheads="1"/>
          </p:cNvSpPr>
          <p:nvPr/>
        </p:nvSpPr>
        <p:spPr bwMode="auto">
          <a:xfrm>
            <a:off x="0" y="2133600"/>
            <a:ext cx="4876800" cy="2590800"/>
          </a:xfrm>
          <a:prstGeom prst="cloudCallout">
            <a:avLst>
              <a:gd name="adj1" fmla="val 23542"/>
              <a:gd name="adj2" fmla="val 5799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Cloud Callout 7"/>
          <p:cNvSpPr>
            <a:spLocks noChangeArrowheads="1"/>
          </p:cNvSpPr>
          <p:nvPr/>
        </p:nvSpPr>
        <p:spPr bwMode="auto">
          <a:xfrm>
            <a:off x="5181600" y="1981200"/>
            <a:ext cx="3581400" cy="2514600"/>
          </a:xfrm>
          <a:prstGeom prst="cloudCallout">
            <a:avLst>
              <a:gd name="adj1" fmla="val -64866"/>
              <a:gd name="adj2" fmla="val 46759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7" name="Rectangle 8"/>
          <p:cNvSpPr>
            <a:spLocks noChangeArrowheads="1"/>
          </p:cNvSpPr>
          <p:nvPr/>
        </p:nvSpPr>
        <p:spPr bwMode="auto">
          <a:xfrm>
            <a:off x="6096000" y="5938838"/>
            <a:ext cx="30480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800">
                <a:solidFill>
                  <a:schemeClr val="bg2"/>
                </a:solidFill>
              </a:rPr>
              <a:t>http://1.bp.blogspot.com/-TAMfJs0VL4o/TfFXrgIwr_I/AAAAAAAACJg/o7AlGQW71OI/s1600/Killing+Two+Birds+with+One+Stone.jpg</a:t>
            </a:r>
          </a:p>
        </p:txBody>
      </p:sp>
      <p:pic>
        <p:nvPicPr>
          <p:cNvPr id="56328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319338"/>
            <a:ext cx="1828800" cy="180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019800" y="5681663"/>
            <a:ext cx="3124200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1" charset="0"/>
                <a:ea typeface="Arial" pitchFamily="1" charset="0"/>
                <a:cs typeface="Arial" pitchFamily="1" charset="0"/>
              </a:rPr>
              <a:t>http://www.myjewishlearning.com/blog/rabbis-without-borders/files/2011/11/thinking-man.jpg</a:t>
            </a:r>
          </a:p>
        </p:txBody>
      </p:sp>
    </p:spTree>
    <p:extLst>
      <p:ext uri="{BB962C8B-B14F-4D97-AF65-F5344CB8AC3E}">
        <p14:creationId xmlns:p14="http://schemas.microsoft.com/office/powerpoint/2010/main" val="67018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419100" y="6477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cs typeface="Arial" charset="0"/>
              </a:rPr>
              <a:t>Eccentric Contraction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153400" cy="3048000"/>
          </a:xfrm>
        </p:spPr>
        <p:txBody>
          <a:bodyPr>
            <a:normAutofit fontScale="85000" lnSpcReduction="10000"/>
          </a:bodyPr>
          <a:lstStyle/>
          <a:p>
            <a:pPr defTabSz="163513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  <a:latin typeface="Arial" charset="0"/>
                <a:cs typeface="ＭＳ Ｐゴシック" charset="0"/>
              </a:rPr>
              <a:t>Effective Strength Gain</a:t>
            </a:r>
          </a:p>
          <a:p>
            <a:pPr lvl="1" defTabSz="163513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A function of the magnitude of the force produced.</a:t>
            </a:r>
          </a:p>
          <a:p>
            <a:pPr lvl="1" defTabSz="163513">
              <a:lnSpc>
                <a:spcPct val="90000"/>
              </a:lnSpc>
            </a:pPr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Ecc exercise = </a:t>
            </a:r>
            <a:r>
              <a:rPr lang="ja-JP" altLang="en-US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u="sng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More</a:t>
            </a:r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for Less</a:t>
            </a:r>
            <a:r>
              <a:rPr lang="ja-JP" altLang="en-US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</a:t>
            </a:r>
            <a:r>
              <a:rPr lang="en-US" sz="1400" i="1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(LaStayo 2003)</a:t>
            </a:r>
          </a:p>
          <a:p>
            <a:pPr lvl="1" defTabSz="163513">
              <a:lnSpc>
                <a:spcPct val="90000"/>
              </a:lnSpc>
            </a:pPr>
            <a:r>
              <a:rPr lang="en-US" u="sng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Decrease IMAT</a:t>
            </a:r>
            <a:r>
              <a:rPr lang="en-US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                           </a:t>
            </a:r>
            <a:r>
              <a:rPr lang="en-US" sz="1400" i="1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(Marcus 2010)</a:t>
            </a:r>
          </a:p>
          <a:p>
            <a:pPr lvl="1" defTabSz="163513">
              <a:lnSpc>
                <a:spcPct val="90000"/>
              </a:lnSpc>
            </a:pPr>
            <a:endParaRPr lang="en-US" sz="1400" i="1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defTabSz="163513">
              <a:lnSpc>
                <a:spcPct val="90000"/>
              </a:lnSpc>
            </a:pPr>
            <a:r>
              <a:rPr lang="en-US">
                <a:latin typeface="Arial" charset="0"/>
                <a:cs typeface="ＭＳ Ｐゴシック" charset="0"/>
              </a:rPr>
              <a:t>Used with patients with varied conditions.</a:t>
            </a:r>
          </a:p>
          <a:p>
            <a:pPr lvl="2" defTabSz="163513">
              <a:lnSpc>
                <a:spcPct val="90000"/>
              </a:lnSpc>
            </a:pPr>
            <a:r>
              <a:rPr lang="en-US" sz="1600">
                <a:latin typeface="Arial" charset="0"/>
                <a:ea typeface="Arial" charset="0"/>
                <a:cs typeface="Arial" charset="0"/>
              </a:rPr>
              <a:t>Frail elderly, patients w/ impaired central nervous disorders system, aging cancer survivors, metabolic Issues, pulmonary Disease, musculoskeletal Injury (i.e. late stage of TKA)</a:t>
            </a:r>
          </a:p>
          <a:p>
            <a:pPr lvl="1" algn="r" defTabSz="163513">
              <a:lnSpc>
                <a:spcPct val="90000"/>
              </a:lnSpc>
              <a:buFontTx/>
              <a:buNone/>
            </a:pPr>
            <a:r>
              <a:rPr lang="en-US" sz="1400" i="1">
                <a:solidFill>
                  <a:srgbClr val="808080"/>
                </a:solidFill>
                <a:latin typeface="Arial" charset="0"/>
                <a:ea typeface="Arial" charset="0"/>
                <a:cs typeface="Arial" charset="0"/>
              </a:rPr>
              <a:t>(LaStayo 2003, 2009, 2010, Marcus 2008, 2009, Dibble 2006, 2009, Gerber 2007, 2009)</a:t>
            </a:r>
            <a:r>
              <a:rPr lang="en-US" sz="1800">
                <a:solidFill>
                  <a:srgbClr val="80808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n-US">
              <a:latin typeface="Arial" charset="0"/>
              <a:ea typeface="Arial" charset="0"/>
              <a:cs typeface="Arial" charset="0"/>
            </a:endParaRPr>
          </a:p>
          <a:p>
            <a:pPr lvl="1" defTabSz="163513">
              <a:lnSpc>
                <a:spcPct val="90000"/>
              </a:lnSpc>
            </a:pPr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752600"/>
            <a:ext cx="21574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7924800" y="3276600"/>
            <a:ext cx="12017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600" i="1"/>
              <a:t>Eccentron</a:t>
            </a:r>
            <a:r>
              <a:rPr lang="en-US" sz="1600" i="1" baseline="30000"/>
              <a:t>©</a:t>
            </a:r>
            <a:endParaRPr lang="en-US" sz="1600" i="1"/>
          </a:p>
        </p:txBody>
      </p:sp>
    </p:spTree>
    <p:extLst>
      <p:ext uri="{BB962C8B-B14F-4D97-AF65-F5344CB8AC3E}">
        <p14:creationId xmlns:p14="http://schemas.microsoft.com/office/powerpoint/2010/main" val="202805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cs typeface="Arial" charset="0"/>
              </a:rPr>
              <a:t>Project 3</a:t>
            </a:r>
          </a:p>
        </p:txBody>
      </p:sp>
      <p:sp>
        <p:nvSpPr>
          <p:cNvPr id="60419" name="Rectangle 3"/>
          <p:cNvSpPr txBox="1">
            <a:spLocks noChangeArrowheads="1"/>
          </p:cNvSpPr>
          <p:nvPr/>
        </p:nvSpPr>
        <p:spPr bwMode="auto">
          <a:xfrm>
            <a:off x="242438" y="1981200"/>
            <a:ext cx="4648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1" rIns="91380" bIns="45691"/>
          <a:lstStyle>
            <a:lvl1pPr marL="342900" indent="-342900" defTabSz="16351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 defTabSz="163513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sz="2000" dirty="0">
                <a:cs typeface="ＭＳ Ｐゴシック" charset="0"/>
              </a:rPr>
              <a:t>13 participants after UTKA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en-US" sz="1800" dirty="0">
                <a:ea typeface="ＭＳ Ｐゴシック" charset="0"/>
                <a:cs typeface="ＭＳ Ｐゴシック" charset="0"/>
              </a:rPr>
              <a:t>Age: 56.8 </a:t>
            </a:r>
            <a:r>
              <a:rPr lang="en-US" sz="1800" dirty="0" err="1">
                <a:ea typeface="ＭＳ Ｐゴシック" charset="0"/>
                <a:cs typeface="ＭＳ Ｐゴシック" charset="0"/>
              </a:rPr>
              <a:t>y.o</a:t>
            </a:r>
            <a:r>
              <a:rPr lang="en-US" sz="1800" dirty="0">
                <a:ea typeface="ＭＳ Ｐゴシック" charset="0"/>
                <a:cs typeface="ＭＳ Ｐゴシック" charset="0"/>
              </a:rPr>
              <a:t>.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en-US" sz="1800" dirty="0">
                <a:ea typeface="ＭＳ Ｐゴシック" charset="0"/>
                <a:cs typeface="ＭＳ Ｐゴシック" charset="0"/>
              </a:rPr>
              <a:t>Height 1.70cm</a:t>
            </a:r>
          </a:p>
          <a:p>
            <a:pPr lvl="1">
              <a:spcBef>
                <a:spcPct val="20000"/>
              </a:spcBef>
              <a:buFontTx/>
              <a:buChar char="•"/>
            </a:pPr>
            <a:r>
              <a:rPr lang="en-US" sz="1800" dirty="0">
                <a:ea typeface="ＭＳ Ｐゴシック" charset="0"/>
                <a:cs typeface="ＭＳ Ｐゴシック" charset="0"/>
              </a:rPr>
              <a:t>BMI (IE:31.5, BMI: 31.8 kg/cm</a:t>
            </a:r>
            <a:r>
              <a:rPr lang="en-US" sz="1800" baseline="30000" dirty="0">
                <a:ea typeface="ＭＳ Ｐゴシック" charset="0"/>
                <a:cs typeface="ＭＳ Ｐゴシック" charset="0"/>
              </a:rPr>
              <a:t>2</a:t>
            </a:r>
            <a:r>
              <a:rPr lang="en-US" sz="1800" dirty="0">
                <a:ea typeface="ＭＳ Ｐゴシック" charset="0"/>
                <a:cs typeface="ＭＳ Ｐゴシック" charset="0"/>
              </a:rPr>
              <a:t>) 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sz="3200" dirty="0">
              <a:cs typeface="ＭＳ Ｐゴシック" charset="0"/>
            </a:endParaRPr>
          </a:p>
        </p:txBody>
      </p:sp>
      <p:sp>
        <p:nvSpPr>
          <p:cNvPr id="60420" name="Text Box 9"/>
          <p:cNvSpPr txBox="1">
            <a:spLocks noChangeArrowheads="1"/>
          </p:cNvSpPr>
          <p:nvPr/>
        </p:nvSpPr>
        <p:spPr bwMode="auto">
          <a:xfrm>
            <a:off x="235521" y="3352800"/>
            <a:ext cx="5057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400" dirty="0"/>
              <a:t>2 staged bilateral TKA &gt; 6 months post-TKA from the 1st TKA</a:t>
            </a:r>
          </a:p>
        </p:txBody>
      </p:sp>
      <p:sp>
        <p:nvSpPr>
          <p:cNvPr id="60421" name="Text Box 10"/>
          <p:cNvSpPr txBox="1">
            <a:spLocks noChangeArrowheads="1"/>
          </p:cNvSpPr>
          <p:nvPr/>
        </p:nvSpPr>
        <p:spPr bwMode="auto">
          <a:xfrm>
            <a:off x="609600" y="4038600"/>
            <a:ext cx="48768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1125" indent="-1111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2000"/>
              <a:t>Inclusion Criteria </a:t>
            </a:r>
          </a:p>
          <a:p>
            <a:pPr>
              <a:buFontTx/>
              <a:buChar char="•"/>
            </a:pPr>
            <a:r>
              <a:rPr lang="en-US" sz="1600"/>
              <a:t>Primary TKA for knee OA</a:t>
            </a:r>
          </a:p>
          <a:p>
            <a:pPr>
              <a:buFontTx/>
              <a:buChar char="•"/>
            </a:pPr>
            <a:r>
              <a:rPr lang="en-US" sz="1600"/>
              <a:t>Enable to commute UOC for outpatient PT</a:t>
            </a:r>
          </a:p>
          <a:p>
            <a:pPr>
              <a:buFontTx/>
              <a:buChar char="•"/>
            </a:pPr>
            <a:r>
              <a:rPr lang="en-US" sz="1600"/>
              <a:t>Enable to attain 90 degree of knee flexion at the time of recruitment (2wks post-TKA)</a:t>
            </a:r>
          </a:p>
          <a:p>
            <a:pPr>
              <a:buFontTx/>
              <a:buChar char="•"/>
            </a:pPr>
            <a:r>
              <a:rPr lang="en-US" sz="1600"/>
              <a:t> Without any perceptive restrictions on daily activity</a:t>
            </a:r>
          </a:p>
          <a:p>
            <a:pPr>
              <a:buFontTx/>
              <a:buChar char="•"/>
            </a:pPr>
            <a:endParaRPr lang="en-US" sz="1600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5264331" y="4624388"/>
            <a:ext cx="3352800" cy="557212"/>
            <a:chOff x="6019800" y="5486400"/>
            <a:chExt cx="2590800" cy="229203"/>
          </a:xfrm>
        </p:grpSpPr>
        <p:sp>
          <p:nvSpPr>
            <p:cNvPr id="60441" name="TextBox 17"/>
            <p:cNvSpPr txBox="1">
              <a:spLocks noChangeArrowheads="1"/>
            </p:cNvSpPr>
            <p:nvPr/>
          </p:nvSpPr>
          <p:spPr bwMode="auto">
            <a:xfrm>
              <a:off x="6019800" y="5486400"/>
              <a:ext cx="1471613" cy="152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1800">
                  <a:solidFill>
                    <a:srgbClr val="000000"/>
                  </a:solidFill>
                  <a:latin typeface="Tahoma" charset="0"/>
                </a:rPr>
                <a:t>11-12 wks</a:t>
              </a:r>
            </a:p>
          </p:txBody>
        </p:sp>
        <p:sp>
          <p:nvSpPr>
            <p:cNvPr id="60442" name="TextBox 26"/>
            <p:cNvSpPr txBox="1">
              <a:spLocks noChangeArrowheads="1"/>
            </p:cNvSpPr>
            <p:nvPr/>
          </p:nvSpPr>
          <p:spPr bwMode="auto">
            <a:xfrm>
              <a:off x="6940550" y="5563594"/>
              <a:ext cx="1670050" cy="15200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1800">
                  <a:solidFill>
                    <a:srgbClr val="000000"/>
                  </a:solidFill>
                  <a:latin typeface="Tahoma" charset="0"/>
                </a:rPr>
                <a:t>Post-PT Evaluation</a:t>
              </a:r>
            </a:p>
          </p:txBody>
        </p:sp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5340531" y="2819400"/>
            <a:ext cx="3124200" cy="561975"/>
            <a:chOff x="6172200" y="4440238"/>
            <a:chExt cx="2362200" cy="385389"/>
          </a:xfrm>
        </p:grpSpPr>
        <p:sp>
          <p:nvSpPr>
            <p:cNvPr id="60438" name="TextBox 15"/>
            <p:cNvSpPr txBox="1">
              <a:spLocks noChangeArrowheads="1"/>
            </p:cNvSpPr>
            <p:nvPr/>
          </p:nvSpPr>
          <p:spPr bwMode="auto">
            <a:xfrm>
              <a:off x="6172200" y="4572000"/>
              <a:ext cx="1069975" cy="253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1800">
                  <a:solidFill>
                    <a:srgbClr val="000000"/>
                  </a:solidFill>
                  <a:latin typeface="Tahoma" charset="0"/>
                </a:rPr>
                <a:t>3-4 wks</a:t>
              </a:r>
            </a:p>
          </p:txBody>
        </p:sp>
        <p:sp>
          <p:nvSpPr>
            <p:cNvPr id="60439" name="TextBox 18"/>
            <p:cNvSpPr txBox="1">
              <a:spLocks noChangeArrowheads="1"/>
            </p:cNvSpPr>
            <p:nvPr/>
          </p:nvSpPr>
          <p:spPr bwMode="auto">
            <a:xfrm>
              <a:off x="6940550" y="4572000"/>
              <a:ext cx="1593850" cy="25362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1800">
                  <a:solidFill>
                    <a:srgbClr val="000000"/>
                  </a:solidFill>
                  <a:latin typeface="Tahoma" charset="0"/>
                </a:rPr>
                <a:t>Pre-PT Evaluation</a:t>
              </a:r>
            </a:p>
          </p:txBody>
        </p:sp>
        <p:sp>
          <p:nvSpPr>
            <p:cNvPr id="60440" name="Line 16"/>
            <p:cNvSpPr>
              <a:spLocks noChangeShapeType="1"/>
            </p:cNvSpPr>
            <p:nvPr/>
          </p:nvSpPr>
          <p:spPr bwMode="auto">
            <a:xfrm>
              <a:off x="7734300" y="4440238"/>
              <a:ext cx="1588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5264331" y="3581400"/>
            <a:ext cx="3124200" cy="1143000"/>
            <a:chOff x="6122988" y="4829175"/>
            <a:chExt cx="2133600" cy="685800"/>
          </a:xfrm>
        </p:grpSpPr>
        <p:sp>
          <p:nvSpPr>
            <p:cNvPr id="60434" name="Down Arrow 16"/>
            <p:cNvSpPr>
              <a:spLocks noChangeArrowheads="1"/>
            </p:cNvSpPr>
            <p:nvPr/>
          </p:nvSpPr>
          <p:spPr bwMode="auto">
            <a:xfrm>
              <a:off x="7542213" y="4829175"/>
              <a:ext cx="438150" cy="685800"/>
            </a:xfrm>
            <a:prstGeom prst="downArrow">
              <a:avLst>
                <a:gd name="adj1" fmla="val 64852"/>
                <a:gd name="adj2" fmla="val 29413"/>
              </a:avLst>
            </a:prstGeom>
            <a:solidFill>
              <a:srgbClr val="FF6E30">
                <a:alpha val="7294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800" i="1">
                <a:latin typeface="Tahoma" charset="0"/>
              </a:endParaRPr>
            </a:p>
          </p:txBody>
        </p:sp>
        <p:sp>
          <p:nvSpPr>
            <p:cNvPr id="60435" name="Right Brace 27"/>
            <p:cNvSpPr>
              <a:spLocks/>
            </p:cNvSpPr>
            <p:nvPr/>
          </p:nvSpPr>
          <p:spPr bwMode="auto">
            <a:xfrm flipH="1">
              <a:off x="6985000" y="4829175"/>
              <a:ext cx="336550" cy="609600"/>
            </a:xfrm>
            <a:prstGeom prst="rightBrace">
              <a:avLst>
                <a:gd name="adj1" fmla="val 11648"/>
                <a:gd name="adj2" fmla="val 49931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>
                <a:latin typeface="Tahoma" charset="0"/>
              </a:endParaRPr>
            </a:p>
          </p:txBody>
        </p:sp>
        <p:sp>
          <p:nvSpPr>
            <p:cNvPr id="60436" name="TextBox 28"/>
            <p:cNvSpPr txBox="1">
              <a:spLocks noChangeArrowheads="1"/>
            </p:cNvSpPr>
            <p:nvPr/>
          </p:nvSpPr>
          <p:spPr bwMode="auto">
            <a:xfrm>
              <a:off x="6122988" y="4829175"/>
              <a:ext cx="969962" cy="387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1800" i="1">
                  <a:solidFill>
                    <a:srgbClr val="434343"/>
                  </a:solidFill>
                  <a:latin typeface="Tahoma" charset="0"/>
                </a:rPr>
                <a:t>6wks </a:t>
              </a:r>
            </a:p>
            <a:p>
              <a:r>
                <a:rPr lang="en-US" sz="1800" i="1">
                  <a:solidFill>
                    <a:srgbClr val="434343"/>
                  </a:solidFill>
                  <a:latin typeface="Tahoma" charset="0"/>
                </a:rPr>
                <a:t>(12 visit)</a:t>
              </a:r>
            </a:p>
          </p:txBody>
        </p:sp>
        <p:sp>
          <p:nvSpPr>
            <p:cNvPr id="60437" name="Rectangle 21"/>
            <p:cNvSpPr>
              <a:spLocks noChangeArrowheads="1"/>
            </p:cNvSpPr>
            <p:nvPr/>
          </p:nvSpPr>
          <p:spPr bwMode="auto">
            <a:xfrm>
              <a:off x="7285038" y="5011738"/>
              <a:ext cx="971550" cy="22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i="1">
                  <a:solidFill>
                    <a:srgbClr val="000000"/>
                  </a:solidFill>
                  <a:latin typeface="Tahoma" charset="0"/>
                </a:rPr>
                <a:t>RENEW</a:t>
              </a:r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>
            <a:off x="5645331" y="1676400"/>
            <a:ext cx="2514600" cy="1179513"/>
            <a:chOff x="4152" y="2365"/>
            <a:chExt cx="1176" cy="447"/>
          </a:xfrm>
        </p:grpSpPr>
        <p:sp>
          <p:nvSpPr>
            <p:cNvPr id="26" name="TextBox 5"/>
            <p:cNvSpPr txBox="1">
              <a:spLocks noChangeArrowheads="1"/>
            </p:cNvSpPr>
            <p:nvPr/>
          </p:nvSpPr>
          <p:spPr bwMode="auto">
            <a:xfrm>
              <a:off x="4528" y="2631"/>
              <a:ext cx="800" cy="1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Tahoma" charset="0"/>
                  <a:ea typeface="Arial" pitchFamily="1" charset="0"/>
                  <a:cs typeface="Arial" pitchFamily="1" charset="0"/>
                </a:rPr>
                <a:t>Recruitment</a:t>
              </a:r>
            </a:p>
          </p:txBody>
        </p:sp>
        <p:sp>
          <p:nvSpPr>
            <p:cNvPr id="60431" name="TextBox 29"/>
            <p:cNvSpPr txBox="1">
              <a:spLocks noChangeArrowheads="1"/>
            </p:cNvSpPr>
            <p:nvPr/>
          </p:nvSpPr>
          <p:spPr bwMode="auto">
            <a:xfrm>
              <a:off x="4152" y="2672"/>
              <a:ext cx="506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1800">
                  <a:latin typeface="Tahoma" charset="0"/>
                </a:rPr>
                <a:t>2wks</a:t>
              </a:r>
            </a:p>
          </p:txBody>
        </p:sp>
        <p:sp>
          <p:nvSpPr>
            <p:cNvPr id="60432" name="Line 15"/>
            <p:cNvSpPr>
              <a:spLocks noChangeShapeType="1"/>
            </p:cNvSpPr>
            <p:nvPr/>
          </p:nvSpPr>
          <p:spPr bwMode="auto">
            <a:xfrm>
              <a:off x="4872" y="2504"/>
              <a:ext cx="1" cy="14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3" name="Text Box 27"/>
            <p:cNvSpPr txBox="1">
              <a:spLocks noChangeArrowheads="1"/>
            </p:cNvSpPr>
            <p:nvPr/>
          </p:nvSpPr>
          <p:spPr bwMode="auto">
            <a:xfrm>
              <a:off x="4468" y="2365"/>
              <a:ext cx="849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1800"/>
                <a:t>TKA Surgery</a:t>
              </a:r>
            </a:p>
          </p:txBody>
        </p:sp>
      </p:grpSp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5264331" y="1524000"/>
            <a:ext cx="3429000" cy="4648200"/>
          </a:xfrm>
          <a:prstGeom prst="rect">
            <a:avLst/>
          </a:prstGeom>
          <a:noFill/>
          <a:ln w="1905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5651681" y="5257800"/>
            <a:ext cx="2813050" cy="614363"/>
            <a:chOff x="6934200" y="5791200"/>
            <a:chExt cx="1670050" cy="341510"/>
          </a:xfrm>
        </p:grpSpPr>
        <p:sp>
          <p:nvSpPr>
            <p:cNvPr id="60428" name="Line 16"/>
            <p:cNvSpPr>
              <a:spLocks noChangeShapeType="1"/>
            </p:cNvSpPr>
            <p:nvPr/>
          </p:nvSpPr>
          <p:spPr bwMode="auto">
            <a:xfrm>
              <a:off x="7770813" y="5791200"/>
              <a:ext cx="1587" cy="152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9" name="TextBox 26"/>
            <p:cNvSpPr txBox="1">
              <a:spLocks noChangeArrowheads="1"/>
            </p:cNvSpPr>
            <p:nvPr/>
          </p:nvSpPr>
          <p:spPr bwMode="auto">
            <a:xfrm>
              <a:off x="6934200" y="5927526"/>
              <a:ext cx="1670050" cy="20518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sz="1800">
                  <a:solidFill>
                    <a:srgbClr val="000000"/>
                  </a:solidFill>
                  <a:latin typeface="Tahoma" charset="0"/>
                </a:rPr>
                <a:t>A Year Follow-up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19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cs typeface="Arial" charset="0"/>
              </a:rPr>
              <a:t>Methods</a:t>
            </a:r>
          </a:p>
        </p:txBody>
      </p:sp>
      <p:sp>
        <p:nvSpPr>
          <p:cNvPr id="62467" name="Rectangle 3"/>
          <p:cNvSpPr txBox="1">
            <a:spLocks noChangeArrowheads="1"/>
          </p:cNvSpPr>
          <p:nvPr/>
        </p:nvSpPr>
        <p:spPr bwMode="auto">
          <a:xfrm>
            <a:off x="685800" y="2133600"/>
            <a:ext cx="777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1" rIns="91380" bIns="45691"/>
          <a:lstStyle>
            <a:lvl1pPr marL="342900" indent="-342900" defTabSz="16351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163513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/>
              <a:t>Self-report Questionnaires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1800">
                <a:ea typeface="ＭＳ Ｐゴシック" charset="0"/>
              </a:rPr>
              <a:t>SF-36 Physical Component Summary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1800">
                <a:ea typeface="ＭＳ Ｐゴシック" charset="0"/>
              </a:rPr>
              <a:t>The Lower Extremity Functional Scale</a:t>
            </a:r>
          </a:p>
          <a:p>
            <a:pPr lvl="1">
              <a:spcBef>
                <a:spcPct val="20000"/>
              </a:spcBef>
              <a:buFontTx/>
              <a:buChar char="–"/>
            </a:pPr>
            <a:endParaRPr lang="en-US" sz="1800">
              <a:ea typeface="ＭＳ Ｐゴシック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/>
              <a:t>Mobility Tests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1800">
                <a:ea typeface="ＭＳ Ｐゴシック" charset="0"/>
              </a:rPr>
              <a:t>Stair Climbing Test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1800">
                <a:ea typeface="ＭＳ Ｐゴシック" charset="0"/>
              </a:rPr>
              <a:t> The 6-minute Walk</a:t>
            </a:r>
          </a:p>
          <a:p>
            <a:pPr lvl="1">
              <a:spcBef>
                <a:spcPct val="20000"/>
              </a:spcBef>
              <a:buFontTx/>
              <a:buChar char="–"/>
            </a:pPr>
            <a:endParaRPr lang="en-US" sz="1800">
              <a:ea typeface="ＭＳ Ｐゴシック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/>
              <a:t>Muscle Strength Tests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1800">
                <a:ea typeface="ＭＳ Ｐゴシック" charset="0"/>
              </a:rPr>
              <a:t>Power Output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1800">
                <a:ea typeface="ＭＳ Ｐゴシック" charset="0"/>
              </a:rPr>
              <a:t>MVIC of Quadriceps (Knee flexion @ 60°)</a:t>
            </a:r>
          </a:p>
        </p:txBody>
      </p:sp>
      <p:pic>
        <p:nvPicPr>
          <p:cNvPr id="62468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511550"/>
            <a:ext cx="1066800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895600"/>
            <a:ext cx="182880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905000"/>
            <a:ext cx="1098550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970463"/>
            <a:ext cx="1395413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51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itle 1"/>
          <p:cNvSpPr>
            <a:spLocks noGrp="1"/>
          </p:cNvSpPr>
          <p:nvPr>
            <p:ph type="title"/>
          </p:nvPr>
        </p:nvSpPr>
        <p:spPr>
          <a:xfrm>
            <a:off x="457200" y="675234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" charset="0"/>
                <a:cs typeface="Arial" charset="0"/>
              </a:rPr>
              <a:t>Physical Therapy Protocols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85800" y="212272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0" tIns="45691" rIns="91380" bIns="45691"/>
          <a:lstStyle>
            <a:lvl1pPr marL="342900" indent="-342900" defTabSz="16351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defTabSz="163513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ja-JP" altLang="en-US" sz="2000">
                <a:cs typeface="ＭＳ Ｐゴシック" charset="0"/>
              </a:rPr>
              <a:t>‘</a:t>
            </a:r>
            <a:r>
              <a:rPr lang="en-US" sz="2000">
                <a:cs typeface="ＭＳ Ｐゴシック" charset="0"/>
              </a:rPr>
              <a:t>U of U</a:t>
            </a:r>
            <a:r>
              <a:rPr lang="ja-JP" altLang="en-US" sz="2000">
                <a:cs typeface="ＭＳ Ｐゴシック" charset="0"/>
              </a:rPr>
              <a:t>’</a:t>
            </a:r>
            <a:r>
              <a:rPr lang="en-US" sz="2000">
                <a:cs typeface="ＭＳ Ｐゴシック" charset="0"/>
              </a:rPr>
              <a:t> Outpatient PT protocols </a:t>
            </a:r>
            <a:r>
              <a:rPr lang="en-US" sz="1400">
                <a:solidFill>
                  <a:schemeClr val="bg2"/>
                </a:solidFill>
                <a:cs typeface="ＭＳ Ｐゴシック" charset="0"/>
              </a:rPr>
              <a:t>(Meier 2008)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000">
                <a:cs typeface="ＭＳ Ｐゴシック" charset="0"/>
              </a:rPr>
              <a:t>Eccentric exercise protocols </a:t>
            </a:r>
            <a:r>
              <a:rPr lang="en-US" sz="1400">
                <a:solidFill>
                  <a:schemeClr val="bg2"/>
                </a:solidFill>
                <a:cs typeface="ＭＳ Ｐゴシック" charset="0"/>
              </a:rPr>
              <a:t>(LaStayo 2009) 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sz="2000">
              <a:cs typeface="ＭＳ Ｐゴシック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sz="3200">
              <a:cs typeface="ＭＳ Ｐゴシック" charset="0"/>
            </a:endParaRPr>
          </a:p>
        </p:txBody>
      </p:sp>
      <p:graphicFrame>
        <p:nvGraphicFramePr>
          <p:cNvPr id="645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9264400"/>
              </p:ext>
            </p:extLst>
          </p:nvPr>
        </p:nvGraphicFramePr>
        <p:xfrm>
          <a:off x="558800" y="4142025"/>
          <a:ext cx="7456488" cy="255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6" name="Worksheet" r:id="rId6" imgW="31064200" imgH="11582400" progId="Excel.Sheet.8">
                  <p:embed/>
                </p:oleObj>
              </mc:Choice>
              <mc:Fallback>
                <p:oleObj name="Worksheet" r:id="rId6" imgW="31064200" imgH="115824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00" y="4142025"/>
                        <a:ext cx="7456488" cy="255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517" name="Eccentron Video.mov" descr="/Users/yuriyoshida/Desktop/Eccentron Video.mov">
            <a:hlinkClick r:id="" action="ppaction://media"/>
          </p:cNvPr>
          <p:cNvPicPr>
            <a:picLocks noChangeAspect="1" noChangeArrowheads="1"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589325"/>
            <a:ext cx="2641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015810"/>
              </p:ext>
            </p:extLst>
          </p:nvPr>
        </p:nvGraphicFramePr>
        <p:xfrm>
          <a:off x="1295400" y="2884725"/>
          <a:ext cx="5105400" cy="1446213"/>
        </p:xfrm>
        <a:graphic>
          <a:graphicData uri="http://schemas.openxmlformats.org/drawingml/2006/table">
            <a:tbl>
              <a:tblPr/>
              <a:tblGrid>
                <a:gridCol w="981808"/>
                <a:gridCol w="1243623"/>
                <a:gridCol w="2879969"/>
              </a:tblGrid>
              <a:tr h="218913">
                <a:tc>
                  <a:txBody>
                    <a:bodyPr/>
                    <a:lstStyle/>
                    <a:p>
                      <a:pPr marL="0" marR="0" lvl="0" indent="0" algn="l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Training Wk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Duration (min)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RPE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</a:tr>
              <a:tr h="200670">
                <a:tc>
                  <a:txBody>
                    <a:bodyPr/>
                    <a:lstStyle/>
                    <a:p>
                      <a:pPr marL="0" marR="0" lvl="0" indent="0" algn="ctr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5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7        (very, very light)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</a:tr>
              <a:tr h="218913">
                <a:tc>
                  <a:txBody>
                    <a:bodyPr/>
                    <a:lstStyle/>
                    <a:p>
                      <a:pPr marL="0" marR="0" lvl="0" indent="0" algn="ctr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6-10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9        (very light)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</a:tr>
              <a:tr h="205231">
                <a:tc>
                  <a:txBody>
                    <a:bodyPr/>
                    <a:lstStyle/>
                    <a:p>
                      <a:pPr marL="0" marR="0" lvl="0" indent="0" algn="ctr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11-15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11      (fairly light)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</a:tr>
              <a:tr h="195587">
                <a:tc>
                  <a:txBody>
                    <a:bodyPr/>
                    <a:lstStyle/>
                    <a:p>
                      <a:pPr marL="0" marR="0" lvl="0" indent="0" algn="ctr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4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16-20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11-13 (fairly light to somewhat hard)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</a:tr>
              <a:tr h="211312">
                <a:tc>
                  <a:txBody>
                    <a:bodyPr/>
                    <a:lstStyle/>
                    <a:p>
                      <a:pPr marL="0" marR="0" lvl="0" indent="0" algn="ctr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5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20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13      (somewhat hard)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</a:tr>
              <a:tr h="195587">
                <a:tc>
                  <a:txBody>
                    <a:bodyPr/>
                    <a:lstStyle/>
                    <a:p>
                      <a:pPr marL="0" marR="0" lvl="0" indent="0" algn="ctr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6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20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19688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 13      (somewhat hard)</a:t>
                      </a:r>
                    </a:p>
                  </a:txBody>
                  <a:tcPr marL="12700" marR="12700" marT="12700" marB="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7843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48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60" fill="hold"/>
                                        <p:tgtEl>
                                          <p:spTgt spid="645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45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45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517"/>
                  </p:tgtEl>
                </p:cond>
              </p:nextCondLst>
            </p:seq>
            <p:video>
              <p:cMediaNode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4517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153400" cy="762000"/>
          </a:xfrm>
        </p:spPr>
        <p:txBody>
          <a:bodyPr/>
          <a:lstStyle/>
          <a:p>
            <a:r>
              <a:rPr lang="en-US">
                <a:latin typeface="Times" charset="0"/>
                <a:cs typeface="Arial" charset="0"/>
              </a:rPr>
              <a:t>Results</a:t>
            </a:r>
          </a:p>
        </p:txBody>
      </p:sp>
      <p:sp>
        <p:nvSpPr>
          <p:cNvPr id="66563" name="Rectangle 20"/>
          <p:cNvSpPr>
            <a:spLocks noChangeArrowheads="1"/>
          </p:cNvSpPr>
          <p:nvPr/>
        </p:nvSpPr>
        <p:spPr bwMode="auto">
          <a:xfrm>
            <a:off x="493713" y="2387600"/>
            <a:ext cx="8305800" cy="3811588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266700"/>
            <a:endParaRPr lang="en-US" sz="1000">
              <a:latin typeface="Tahoma" charset="0"/>
            </a:endParaRPr>
          </a:p>
        </p:txBody>
      </p:sp>
      <p:sp>
        <p:nvSpPr>
          <p:cNvPr id="66564" name="TextBox 23"/>
          <p:cNvSpPr txBox="1">
            <a:spLocks noChangeArrowheads="1"/>
          </p:cNvSpPr>
          <p:nvPr/>
        </p:nvSpPr>
        <p:spPr bwMode="auto">
          <a:xfrm>
            <a:off x="457200" y="6018213"/>
            <a:ext cx="2352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600"/>
              <a:t>*:p&lt;0.05, **:p&lt;0.01</a:t>
            </a:r>
          </a:p>
        </p:txBody>
      </p:sp>
      <p:graphicFrame>
        <p:nvGraphicFramePr>
          <p:cNvPr id="24" name="Chart 23"/>
          <p:cNvGraphicFramePr>
            <a:graphicFrameLocks/>
          </p:cNvGraphicFramePr>
          <p:nvPr/>
        </p:nvGraphicFramePr>
        <p:xfrm>
          <a:off x="457200" y="2209800"/>
          <a:ext cx="83058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Chart 24"/>
          <p:cNvGraphicFramePr>
            <a:graphicFrameLocks/>
          </p:cNvGraphicFramePr>
          <p:nvPr/>
        </p:nvGraphicFramePr>
        <p:xfrm>
          <a:off x="506202" y="3863622"/>
          <a:ext cx="8256798" cy="2321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6567" name="TextBox 24"/>
          <p:cNvSpPr txBox="1">
            <a:spLocks noChangeArrowheads="1"/>
          </p:cNvSpPr>
          <p:nvPr/>
        </p:nvSpPr>
        <p:spPr bwMode="auto">
          <a:xfrm>
            <a:off x="2362200" y="5797550"/>
            <a:ext cx="758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800">
                <a:solidFill>
                  <a:srgbClr val="000000"/>
                </a:solidFill>
              </a:rPr>
              <a:t>1mos </a:t>
            </a:r>
          </a:p>
        </p:txBody>
      </p:sp>
      <p:sp>
        <p:nvSpPr>
          <p:cNvPr id="66568" name="TextBox 25"/>
          <p:cNvSpPr txBox="1">
            <a:spLocks noChangeArrowheads="1"/>
          </p:cNvSpPr>
          <p:nvPr/>
        </p:nvSpPr>
        <p:spPr bwMode="auto">
          <a:xfrm>
            <a:off x="4775200" y="5797550"/>
            <a:ext cx="758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800">
                <a:solidFill>
                  <a:srgbClr val="000000"/>
                </a:solidFill>
              </a:rPr>
              <a:t>3mos </a:t>
            </a:r>
          </a:p>
        </p:txBody>
      </p:sp>
      <p:sp>
        <p:nvSpPr>
          <p:cNvPr id="66569" name="TextBox 26"/>
          <p:cNvSpPr txBox="1">
            <a:spLocks noChangeArrowheads="1"/>
          </p:cNvSpPr>
          <p:nvPr/>
        </p:nvSpPr>
        <p:spPr bwMode="auto">
          <a:xfrm>
            <a:off x="7467600" y="5797550"/>
            <a:ext cx="8842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800">
                <a:solidFill>
                  <a:srgbClr val="000000"/>
                </a:solidFill>
              </a:rPr>
              <a:t>12mos </a:t>
            </a:r>
          </a:p>
        </p:txBody>
      </p:sp>
      <p:sp>
        <p:nvSpPr>
          <p:cNvPr id="66570" name="TextBox 27"/>
          <p:cNvSpPr txBox="1">
            <a:spLocks noChangeArrowheads="1"/>
          </p:cNvSpPr>
          <p:nvPr/>
        </p:nvSpPr>
        <p:spPr bwMode="auto">
          <a:xfrm>
            <a:off x="4106863" y="6037263"/>
            <a:ext cx="1919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800">
                <a:solidFill>
                  <a:srgbClr val="000000"/>
                </a:solidFill>
              </a:rPr>
              <a:t>Time (Post-TKA)</a:t>
            </a:r>
          </a:p>
        </p:txBody>
      </p:sp>
      <p:grpSp>
        <p:nvGrpSpPr>
          <p:cNvPr id="66571" name="Group 25"/>
          <p:cNvGrpSpPr>
            <a:grpSpLocks/>
          </p:cNvGrpSpPr>
          <p:nvPr/>
        </p:nvGrpSpPr>
        <p:grpSpPr bwMode="auto">
          <a:xfrm>
            <a:off x="2647950" y="5492750"/>
            <a:ext cx="2444750" cy="690563"/>
            <a:chOff x="2362200" y="3277394"/>
            <a:chExt cx="2515394" cy="914802"/>
          </a:xfrm>
        </p:grpSpPr>
        <p:cxnSp>
          <p:nvCxnSpPr>
            <p:cNvPr id="66587" name="Straight Connector 26"/>
            <p:cNvCxnSpPr>
              <a:cxnSpLocks noChangeShapeType="1"/>
            </p:cNvCxnSpPr>
            <p:nvPr/>
          </p:nvCxnSpPr>
          <p:spPr bwMode="auto">
            <a:xfrm rot="5400000" flipH="1" flipV="1">
              <a:off x="2362200" y="3581400"/>
              <a:ext cx="1588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6588" name="Elbow Connector 27"/>
            <p:cNvCxnSpPr>
              <a:cxnSpLocks noChangeShapeType="1"/>
            </p:cNvCxnSpPr>
            <p:nvPr/>
          </p:nvCxnSpPr>
          <p:spPr bwMode="auto">
            <a:xfrm rot="10800000">
              <a:off x="2362200" y="3581400"/>
              <a:ext cx="2514600" cy="152400"/>
            </a:xfrm>
            <a:prstGeom prst="bentConnector3">
              <a:avLst>
                <a:gd name="adj1" fmla="val 100509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6589" name="Straight Connector 28"/>
            <p:cNvCxnSpPr>
              <a:cxnSpLocks noChangeShapeType="1"/>
            </p:cNvCxnSpPr>
            <p:nvPr/>
          </p:nvCxnSpPr>
          <p:spPr bwMode="auto">
            <a:xfrm rot="5400000">
              <a:off x="4648200" y="3505200"/>
              <a:ext cx="4572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6590" name="TextBox 29"/>
            <p:cNvSpPr txBox="1">
              <a:spLocks noChangeArrowheads="1"/>
            </p:cNvSpPr>
            <p:nvPr/>
          </p:nvSpPr>
          <p:spPr bwMode="auto">
            <a:xfrm>
              <a:off x="3123438" y="3581292"/>
              <a:ext cx="624120" cy="610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/>
                <a:t>**</a:t>
              </a:r>
            </a:p>
          </p:txBody>
        </p:sp>
      </p:grpSp>
      <p:grpSp>
        <p:nvGrpSpPr>
          <p:cNvPr id="66572" name="Group 24"/>
          <p:cNvGrpSpPr>
            <a:grpSpLocks/>
          </p:cNvGrpSpPr>
          <p:nvPr/>
        </p:nvGrpSpPr>
        <p:grpSpPr bwMode="auto">
          <a:xfrm>
            <a:off x="2665413" y="3667125"/>
            <a:ext cx="2427287" cy="696913"/>
            <a:chOff x="2362200" y="3277394"/>
            <a:chExt cx="2515394" cy="897031"/>
          </a:xfrm>
        </p:grpSpPr>
        <p:cxnSp>
          <p:nvCxnSpPr>
            <p:cNvPr id="66583" name="Straight Connector 8"/>
            <p:cNvCxnSpPr>
              <a:cxnSpLocks noChangeShapeType="1"/>
            </p:cNvCxnSpPr>
            <p:nvPr/>
          </p:nvCxnSpPr>
          <p:spPr bwMode="auto">
            <a:xfrm rot="5400000" flipH="1" flipV="1">
              <a:off x="2362200" y="3581400"/>
              <a:ext cx="1588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6584" name="Elbow Connector 10"/>
            <p:cNvCxnSpPr>
              <a:cxnSpLocks noChangeShapeType="1"/>
            </p:cNvCxnSpPr>
            <p:nvPr/>
          </p:nvCxnSpPr>
          <p:spPr bwMode="auto">
            <a:xfrm rot="10800000">
              <a:off x="2362200" y="3581400"/>
              <a:ext cx="2514600" cy="152400"/>
            </a:xfrm>
            <a:prstGeom prst="bentConnector3">
              <a:avLst>
                <a:gd name="adj1" fmla="val 100509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6585" name="Straight Connector 20"/>
            <p:cNvCxnSpPr>
              <a:cxnSpLocks noChangeShapeType="1"/>
            </p:cNvCxnSpPr>
            <p:nvPr/>
          </p:nvCxnSpPr>
          <p:spPr bwMode="auto">
            <a:xfrm rot="5400000">
              <a:off x="4648200" y="3505200"/>
              <a:ext cx="4572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6586" name="TextBox 22"/>
            <p:cNvSpPr txBox="1">
              <a:spLocks noChangeArrowheads="1"/>
            </p:cNvSpPr>
            <p:nvPr/>
          </p:nvSpPr>
          <p:spPr bwMode="auto">
            <a:xfrm>
              <a:off x="3123960" y="3580691"/>
              <a:ext cx="623690" cy="593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/>
                <a:t>**</a:t>
              </a:r>
            </a:p>
          </p:txBody>
        </p:sp>
      </p:grpSp>
      <p:grpSp>
        <p:nvGrpSpPr>
          <p:cNvPr id="66573" name="Group 24"/>
          <p:cNvGrpSpPr>
            <a:grpSpLocks/>
          </p:cNvGrpSpPr>
          <p:nvPr/>
        </p:nvGrpSpPr>
        <p:grpSpPr bwMode="auto">
          <a:xfrm>
            <a:off x="5256213" y="5345113"/>
            <a:ext cx="2354262" cy="614362"/>
            <a:chOff x="2362200" y="3277394"/>
            <a:chExt cx="2515394" cy="1223855"/>
          </a:xfrm>
        </p:grpSpPr>
        <p:cxnSp>
          <p:nvCxnSpPr>
            <p:cNvPr id="66579" name="Straight Connector 8"/>
            <p:cNvCxnSpPr>
              <a:cxnSpLocks noChangeShapeType="1"/>
            </p:cNvCxnSpPr>
            <p:nvPr/>
          </p:nvCxnSpPr>
          <p:spPr bwMode="auto">
            <a:xfrm rot="5400000" flipH="1" flipV="1">
              <a:off x="2362200" y="3581400"/>
              <a:ext cx="1588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6580" name="Elbow Connector 10"/>
            <p:cNvCxnSpPr>
              <a:cxnSpLocks noChangeShapeType="1"/>
            </p:cNvCxnSpPr>
            <p:nvPr/>
          </p:nvCxnSpPr>
          <p:spPr bwMode="auto">
            <a:xfrm rot="10800000">
              <a:off x="2362200" y="3581400"/>
              <a:ext cx="2514600" cy="152400"/>
            </a:xfrm>
            <a:prstGeom prst="bentConnector3">
              <a:avLst>
                <a:gd name="adj1" fmla="val 100509"/>
              </a:avLst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6581" name="Straight Connector 20"/>
            <p:cNvCxnSpPr>
              <a:cxnSpLocks noChangeShapeType="1"/>
            </p:cNvCxnSpPr>
            <p:nvPr/>
          </p:nvCxnSpPr>
          <p:spPr bwMode="auto">
            <a:xfrm rot="5400000">
              <a:off x="4648200" y="3505200"/>
              <a:ext cx="4572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6582" name="TextBox 22"/>
            <p:cNvSpPr txBox="1">
              <a:spLocks noChangeArrowheads="1"/>
            </p:cNvSpPr>
            <p:nvPr/>
          </p:nvSpPr>
          <p:spPr bwMode="auto">
            <a:xfrm>
              <a:off x="3123960" y="3580689"/>
              <a:ext cx="623690" cy="920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/>
                <a:t>*</a:t>
              </a:r>
            </a:p>
          </p:txBody>
        </p:sp>
      </p:grpSp>
      <p:sp>
        <p:nvSpPr>
          <p:cNvPr id="66574" name="TextBox 22"/>
          <p:cNvSpPr txBox="1">
            <a:spLocks noChangeArrowheads="1"/>
          </p:cNvSpPr>
          <p:nvPr/>
        </p:nvSpPr>
        <p:spPr bwMode="auto">
          <a:xfrm>
            <a:off x="3505200" y="1752600"/>
            <a:ext cx="2578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/>
              <a:t>Muscle Strength</a:t>
            </a:r>
          </a:p>
        </p:txBody>
      </p:sp>
      <p:sp>
        <p:nvSpPr>
          <p:cNvPr id="66575" name="Rectangle 26"/>
          <p:cNvSpPr>
            <a:spLocks noChangeArrowheads="1"/>
          </p:cNvSpPr>
          <p:nvPr/>
        </p:nvSpPr>
        <p:spPr bwMode="auto">
          <a:xfrm>
            <a:off x="7467600" y="1600200"/>
            <a:ext cx="228600" cy="228600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6" name="TextBox 27"/>
          <p:cNvSpPr txBox="1">
            <a:spLocks noChangeArrowheads="1"/>
          </p:cNvSpPr>
          <p:nvPr/>
        </p:nvSpPr>
        <p:spPr bwMode="auto">
          <a:xfrm>
            <a:off x="7704138" y="1566863"/>
            <a:ext cx="1439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600"/>
              <a:t>Non-operated</a:t>
            </a:r>
          </a:p>
        </p:txBody>
      </p:sp>
      <p:sp>
        <p:nvSpPr>
          <p:cNvPr id="66577" name="Diamond 28"/>
          <p:cNvSpPr>
            <a:spLocks/>
          </p:cNvSpPr>
          <p:nvPr/>
        </p:nvSpPr>
        <p:spPr bwMode="auto">
          <a:xfrm>
            <a:off x="7467600" y="1905000"/>
            <a:ext cx="228600" cy="228600"/>
          </a:xfrm>
          <a:prstGeom prst="diamond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78" name="TextBox 29"/>
          <p:cNvSpPr txBox="1">
            <a:spLocks noChangeArrowheads="1"/>
          </p:cNvSpPr>
          <p:nvPr/>
        </p:nvSpPr>
        <p:spPr bwMode="auto">
          <a:xfrm>
            <a:off x="7696200" y="1795463"/>
            <a:ext cx="10398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600"/>
              <a:t>Operated</a:t>
            </a:r>
          </a:p>
        </p:txBody>
      </p:sp>
    </p:spTree>
    <p:extLst>
      <p:ext uri="{BB962C8B-B14F-4D97-AF65-F5344CB8AC3E}">
        <p14:creationId xmlns:p14="http://schemas.microsoft.com/office/powerpoint/2010/main" val="141437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" charset="0"/>
                <a:cs typeface="Arial" charset="0"/>
              </a:rPr>
              <a:t>Results</a:t>
            </a:r>
          </a:p>
        </p:txBody>
      </p:sp>
      <p:sp>
        <p:nvSpPr>
          <p:cNvPr id="68611" name="Rectangle 30"/>
          <p:cNvSpPr>
            <a:spLocks noChangeArrowheads="1"/>
          </p:cNvSpPr>
          <p:nvPr/>
        </p:nvSpPr>
        <p:spPr bwMode="auto">
          <a:xfrm>
            <a:off x="646113" y="3035300"/>
            <a:ext cx="8158162" cy="3195638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266700"/>
            <a:endParaRPr lang="en-US" sz="1000">
              <a:latin typeface="Tahoma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609600" y="4876800"/>
          <a:ext cx="8229600" cy="1201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609600" y="1982924"/>
          <a:ext cx="8229600" cy="1097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609601" y="3377436"/>
          <a:ext cx="8163426" cy="1271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8615" name="TextBox 8"/>
          <p:cNvSpPr txBox="1">
            <a:spLocks noChangeArrowheads="1"/>
          </p:cNvSpPr>
          <p:nvPr/>
        </p:nvSpPr>
        <p:spPr bwMode="auto">
          <a:xfrm>
            <a:off x="304800" y="3124200"/>
            <a:ext cx="91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800" b="1">
                <a:solidFill>
                  <a:srgbClr val="000000"/>
                </a:solidFill>
              </a:rPr>
              <a:t>6MW</a:t>
            </a:r>
          </a:p>
        </p:txBody>
      </p:sp>
      <p:sp>
        <p:nvSpPr>
          <p:cNvPr id="68616" name="TextBox 9"/>
          <p:cNvSpPr txBox="1">
            <a:spLocks noChangeArrowheads="1"/>
          </p:cNvSpPr>
          <p:nvPr/>
        </p:nvSpPr>
        <p:spPr bwMode="auto">
          <a:xfrm>
            <a:off x="228600" y="4572000"/>
            <a:ext cx="167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800" b="1">
                <a:solidFill>
                  <a:srgbClr val="000000"/>
                </a:solidFill>
              </a:rPr>
              <a:t>Gait Speed</a:t>
            </a:r>
          </a:p>
        </p:txBody>
      </p:sp>
      <p:sp>
        <p:nvSpPr>
          <p:cNvPr id="68617" name="Rectangle 8"/>
          <p:cNvSpPr>
            <a:spLocks noChangeArrowheads="1"/>
          </p:cNvSpPr>
          <p:nvPr/>
        </p:nvSpPr>
        <p:spPr bwMode="auto">
          <a:xfrm>
            <a:off x="4267200" y="6169025"/>
            <a:ext cx="1765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Verdana" charset="0"/>
                <a:cs typeface="Verdana" charset="0"/>
              </a:rPr>
              <a:t>Time (Post-TKA)</a:t>
            </a:r>
          </a:p>
        </p:txBody>
      </p:sp>
      <p:sp>
        <p:nvSpPr>
          <p:cNvPr id="68618" name="TextBox 8"/>
          <p:cNvSpPr txBox="1">
            <a:spLocks noChangeArrowheads="1"/>
          </p:cNvSpPr>
          <p:nvPr/>
        </p:nvSpPr>
        <p:spPr bwMode="auto">
          <a:xfrm>
            <a:off x="228600" y="19050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800" b="1">
                <a:solidFill>
                  <a:srgbClr val="000000"/>
                </a:solidFill>
              </a:rPr>
              <a:t>SCT</a:t>
            </a:r>
          </a:p>
        </p:txBody>
      </p:sp>
      <p:sp>
        <p:nvSpPr>
          <p:cNvPr id="68619" name="TextBox 17"/>
          <p:cNvSpPr txBox="1">
            <a:spLocks noChangeArrowheads="1"/>
          </p:cNvSpPr>
          <p:nvPr/>
        </p:nvSpPr>
        <p:spPr bwMode="auto">
          <a:xfrm>
            <a:off x="228600" y="6062663"/>
            <a:ext cx="20939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600"/>
              <a:t>**:p&lt;0.01</a:t>
            </a:r>
          </a:p>
        </p:txBody>
      </p:sp>
      <p:cxnSp>
        <p:nvCxnSpPr>
          <p:cNvPr id="68620" name="Straight Connector 19"/>
          <p:cNvCxnSpPr>
            <a:cxnSpLocks noChangeShapeType="1"/>
          </p:cNvCxnSpPr>
          <p:nvPr/>
        </p:nvCxnSpPr>
        <p:spPr bwMode="auto">
          <a:xfrm rot="16200000" flipH="1">
            <a:off x="2668588" y="15271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621" name="Straight Connector 27"/>
          <p:cNvCxnSpPr>
            <a:cxnSpLocks noChangeShapeType="1"/>
          </p:cNvCxnSpPr>
          <p:nvPr/>
        </p:nvCxnSpPr>
        <p:spPr bwMode="auto">
          <a:xfrm rot="5400000" flipH="1" flipV="1">
            <a:off x="4860925" y="2073275"/>
            <a:ext cx="18573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622" name="TextBox 28"/>
          <p:cNvSpPr txBox="1">
            <a:spLocks noChangeArrowheads="1"/>
          </p:cNvSpPr>
          <p:nvPr/>
        </p:nvSpPr>
        <p:spPr bwMode="auto">
          <a:xfrm flipH="1" flipV="1">
            <a:off x="3124200" y="153035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/>
              <a:t>**</a:t>
            </a:r>
          </a:p>
        </p:txBody>
      </p:sp>
      <p:cxnSp>
        <p:nvCxnSpPr>
          <p:cNvPr id="68623" name="Straight Connector 29"/>
          <p:cNvCxnSpPr>
            <a:cxnSpLocks noChangeShapeType="1"/>
          </p:cNvCxnSpPr>
          <p:nvPr/>
        </p:nvCxnSpPr>
        <p:spPr bwMode="auto">
          <a:xfrm flipV="1">
            <a:off x="2590800" y="1981200"/>
            <a:ext cx="23812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624" name="TextBox 31"/>
          <p:cNvSpPr txBox="1">
            <a:spLocks noChangeArrowheads="1"/>
          </p:cNvSpPr>
          <p:nvPr/>
        </p:nvSpPr>
        <p:spPr bwMode="auto">
          <a:xfrm flipH="1" flipV="1">
            <a:off x="3124200" y="28956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/>
              <a:t>**</a:t>
            </a:r>
          </a:p>
        </p:txBody>
      </p:sp>
      <p:cxnSp>
        <p:nvCxnSpPr>
          <p:cNvPr id="68625" name="Straight Connector 32"/>
          <p:cNvCxnSpPr>
            <a:cxnSpLocks noChangeShapeType="1"/>
          </p:cNvCxnSpPr>
          <p:nvPr/>
        </p:nvCxnSpPr>
        <p:spPr bwMode="auto">
          <a:xfrm flipV="1">
            <a:off x="2571750" y="3352800"/>
            <a:ext cx="23812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626" name="Straight Connector 34"/>
          <p:cNvCxnSpPr>
            <a:cxnSpLocks noChangeShapeType="1"/>
          </p:cNvCxnSpPr>
          <p:nvPr/>
        </p:nvCxnSpPr>
        <p:spPr bwMode="auto">
          <a:xfrm rot="5400000">
            <a:off x="2660650" y="4772026"/>
            <a:ext cx="15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627" name="TextBox 33"/>
          <p:cNvSpPr txBox="1">
            <a:spLocks noChangeArrowheads="1"/>
          </p:cNvSpPr>
          <p:nvPr/>
        </p:nvSpPr>
        <p:spPr bwMode="auto">
          <a:xfrm>
            <a:off x="2362200" y="5867400"/>
            <a:ext cx="74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800">
                <a:solidFill>
                  <a:srgbClr val="000000"/>
                </a:solidFill>
              </a:rPr>
              <a:t>1mos </a:t>
            </a:r>
          </a:p>
        </p:txBody>
      </p:sp>
      <p:sp>
        <p:nvSpPr>
          <p:cNvPr id="68628" name="TextBox 34"/>
          <p:cNvSpPr txBox="1">
            <a:spLocks noChangeArrowheads="1"/>
          </p:cNvSpPr>
          <p:nvPr/>
        </p:nvSpPr>
        <p:spPr bwMode="auto">
          <a:xfrm>
            <a:off x="4927600" y="5867400"/>
            <a:ext cx="74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800">
                <a:solidFill>
                  <a:srgbClr val="000000"/>
                </a:solidFill>
              </a:rPr>
              <a:t>3mos </a:t>
            </a:r>
          </a:p>
        </p:txBody>
      </p:sp>
      <p:sp>
        <p:nvSpPr>
          <p:cNvPr id="68629" name="TextBox 35"/>
          <p:cNvSpPr txBox="1">
            <a:spLocks noChangeArrowheads="1"/>
          </p:cNvSpPr>
          <p:nvPr/>
        </p:nvSpPr>
        <p:spPr bwMode="auto">
          <a:xfrm>
            <a:off x="7620000" y="5867400"/>
            <a:ext cx="8683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800">
                <a:solidFill>
                  <a:srgbClr val="000000"/>
                </a:solidFill>
              </a:rPr>
              <a:t>12mos </a:t>
            </a:r>
          </a:p>
        </p:txBody>
      </p:sp>
      <p:sp>
        <p:nvSpPr>
          <p:cNvPr id="68630" name="TextBox 31"/>
          <p:cNvSpPr txBox="1">
            <a:spLocks noChangeArrowheads="1"/>
          </p:cNvSpPr>
          <p:nvPr/>
        </p:nvSpPr>
        <p:spPr bwMode="auto">
          <a:xfrm flipH="1" flipV="1">
            <a:off x="3113088" y="4343400"/>
            <a:ext cx="623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/>
              <a:t>**</a:t>
            </a:r>
          </a:p>
        </p:txBody>
      </p:sp>
      <p:cxnSp>
        <p:nvCxnSpPr>
          <p:cNvPr id="68631" name="Straight Connector 32"/>
          <p:cNvCxnSpPr>
            <a:cxnSpLocks noChangeShapeType="1"/>
          </p:cNvCxnSpPr>
          <p:nvPr/>
        </p:nvCxnSpPr>
        <p:spPr bwMode="auto">
          <a:xfrm>
            <a:off x="2590800" y="4800600"/>
            <a:ext cx="2362200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632" name="Straight Connector 34"/>
          <p:cNvCxnSpPr>
            <a:cxnSpLocks noChangeShapeType="1"/>
          </p:cNvCxnSpPr>
          <p:nvPr/>
        </p:nvCxnSpPr>
        <p:spPr bwMode="auto">
          <a:xfrm rot="5400000">
            <a:off x="2363788" y="5027612"/>
            <a:ext cx="45720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8633" name="Straight Connector 34"/>
          <p:cNvCxnSpPr>
            <a:cxnSpLocks noChangeShapeType="1"/>
          </p:cNvCxnSpPr>
          <p:nvPr/>
        </p:nvCxnSpPr>
        <p:spPr bwMode="auto">
          <a:xfrm rot="5400000">
            <a:off x="2401888" y="3541712"/>
            <a:ext cx="38100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Straight Connector 15"/>
          <p:cNvCxnSpPr>
            <a:cxnSpLocks noChangeShapeType="1"/>
          </p:cNvCxnSpPr>
          <p:nvPr/>
        </p:nvCxnSpPr>
        <p:spPr bwMode="auto">
          <a:xfrm>
            <a:off x="1371600" y="2589213"/>
            <a:ext cx="7178675" cy="1587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Straight Connector 9"/>
          <p:cNvCxnSpPr>
            <a:cxnSpLocks noChangeShapeType="1"/>
          </p:cNvCxnSpPr>
          <p:nvPr/>
        </p:nvCxnSpPr>
        <p:spPr bwMode="auto">
          <a:xfrm>
            <a:off x="1371600" y="3810000"/>
            <a:ext cx="7178675" cy="1588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" name="Straight Connector 9"/>
          <p:cNvCxnSpPr>
            <a:cxnSpLocks noChangeShapeType="1"/>
          </p:cNvCxnSpPr>
          <p:nvPr/>
        </p:nvCxnSpPr>
        <p:spPr bwMode="auto">
          <a:xfrm>
            <a:off x="1371600" y="5257800"/>
            <a:ext cx="7178675" cy="1588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" name="TextBox 10"/>
          <p:cNvSpPr txBox="1">
            <a:spLocks noChangeArrowheads="1"/>
          </p:cNvSpPr>
          <p:nvPr/>
        </p:nvSpPr>
        <p:spPr bwMode="auto">
          <a:xfrm>
            <a:off x="6826250" y="3854450"/>
            <a:ext cx="19034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600"/>
              <a:t>Norm </a:t>
            </a:r>
            <a:r>
              <a:rPr lang="en-US" sz="1400">
                <a:solidFill>
                  <a:schemeClr val="bg2"/>
                </a:solidFill>
              </a:rPr>
              <a:t>(Petterson </a:t>
            </a:r>
            <a:r>
              <a:rPr lang="ja-JP" altLang="en-US" sz="1400">
                <a:solidFill>
                  <a:schemeClr val="bg2"/>
                </a:solidFill>
              </a:rPr>
              <a:t>‘</a:t>
            </a:r>
            <a:r>
              <a:rPr lang="en-US" sz="1400">
                <a:solidFill>
                  <a:schemeClr val="bg2"/>
                </a:solidFill>
              </a:rPr>
              <a:t>09)</a:t>
            </a:r>
          </a:p>
        </p:txBody>
      </p:sp>
      <p:sp>
        <p:nvSpPr>
          <p:cNvPr id="30" name="TextBox 12"/>
          <p:cNvSpPr txBox="1">
            <a:spLocks noChangeArrowheads="1"/>
          </p:cNvSpPr>
          <p:nvPr/>
        </p:nvSpPr>
        <p:spPr bwMode="auto">
          <a:xfrm>
            <a:off x="6858000" y="5300663"/>
            <a:ext cx="185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600"/>
              <a:t>Norm </a:t>
            </a:r>
            <a:r>
              <a:rPr lang="en-US" sz="1400">
                <a:solidFill>
                  <a:srgbClr val="808080"/>
                </a:solidFill>
              </a:rPr>
              <a:t>(Bohanon </a:t>
            </a:r>
            <a:r>
              <a:rPr lang="ja-JP" altLang="en-US" sz="1400">
                <a:solidFill>
                  <a:srgbClr val="808080"/>
                </a:solidFill>
              </a:rPr>
              <a:t>‘</a:t>
            </a:r>
            <a:r>
              <a:rPr lang="en-US" sz="1400">
                <a:solidFill>
                  <a:srgbClr val="808080"/>
                </a:solidFill>
              </a:rPr>
              <a:t>97)</a:t>
            </a:r>
          </a:p>
        </p:txBody>
      </p:sp>
      <p:sp>
        <p:nvSpPr>
          <p:cNvPr id="31" name="TextBox 14"/>
          <p:cNvSpPr txBox="1">
            <a:spLocks noChangeArrowheads="1"/>
          </p:cNvSpPr>
          <p:nvPr/>
        </p:nvSpPr>
        <p:spPr bwMode="auto">
          <a:xfrm>
            <a:off x="7016750" y="2209800"/>
            <a:ext cx="16367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600"/>
              <a:t>Norm </a:t>
            </a:r>
            <a:r>
              <a:rPr lang="en-US" sz="1400">
                <a:solidFill>
                  <a:srgbClr val="808080"/>
                </a:solidFill>
              </a:rPr>
              <a:t>(Walsh </a:t>
            </a:r>
            <a:r>
              <a:rPr lang="ja-JP" altLang="en-US" sz="1400">
                <a:solidFill>
                  <a:srgbClr val="808080"/>
                </a:solidFill>
              </a:rPr>
              <a:t>‘</a:t>
            </a:r>
            <a:r>
              <a:rPr lang="en-US" sz="1400">
                <a:solidFill>
                  <a:srgbClr val="808080"/>
                </a:solidFill>
              </a:rPr>
              <a:t>98)</a:t>
            </a:r>
          </a:p>
        </p:txBody>
      </p:sp>
    </p:spTree>
    <p:extLst>
      <p:ext uri="{BB962C8B-B14F-4D97-AF65-F5344CB8AC3E}">
        <p14:creationId xmlns:p14="http://schemas.microsoft.com/office/powerpoint/2010/main" val="191552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1" grpId="0"/>
      <p:bldP spid="31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" charset="0"/>
                <a:cs typeface="Arial" charset="0"/>
              </a:rPr>
              <a:t>Results</a:t>
            </a:r>
          </a:p>
        </p:txBody>
      </p:sp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685800" y="1795463"/>
          <a:ext cx="7650163" cy="221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9" name="Worksheet" r:id="rId4" imgW="42011600" imgH="10795000" progId="Excel.Sheet.8">
                  <p:embed/>
                </p:oleObj>
              </mc:Choice>
              <mc:Fallback>
                <p:oleObj name="Worksheet" r:id="rId4" imgW="42011600" imgH="107950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795463"/>
                        <a:ext cx="7650163" cy="221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609600" y="3886200"/>
          <a:ext cx="7820025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0" name="Worksheet" r:id="rId6" imgW="41960800" imgH="10744200" progId="Excel.Sheet.8">
                  <p:embed/>
                </p:oleObj>
              </mc:Choice>
              <mc:Fallback>
                <p:oleObj name="Worksheet" r:id="rId6" imgW="41960800" imgH="107442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86200"/>
                        <a:ext cx="7820025" cy="218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0661" name="Straight Connector 10"/>
          <p:cNvCxnSpPr>
            <a:cxnSpLocks noChangeShapeType="1"/>
          </p:cNvCxnSpPr>
          <p:nvPr/>
        </p:nvCxnSpPr>
        <p:spPr bwMode="auto">
          <a:xfrm flipV="1">
            <a:off x="2438400" y="2743200"/>
            <a:ext cx="2252663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662" name="TextBox 15"/>
          <p:cNvSpPr txBox="1">
            <a:spLocks noChangeArrowheads="1"/>
          </p:cNvSpPr>
          <p:nvPr/>
        </p:nvSpPr>
        <p:spPr bwMode="auto">
          <a:xfrm flipH="1" flipV="1">
            <a:off x="2895600" y="2362200"/>
            <a:ext cx="55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/>
              <a:t>**</a:t>
            </a:r>
          </a:p>
        </p:txBody>
      </p:sp>
      <p:sp>
        <p:nvSpPr>
          <p:cNvPr id="70663" name="TextBox 16"/>
          <p:cNvSpPr txBox="1">
            <a:spLocks noChangeArrowheads="1"/>
          </p:cNvSpPr>
          <p:nvPr/>
        </p:nvSpPr>
        <p:spPr bwMode="auto">
          <a:xfrm>
            <a:off x="228600" y="6096000"/>
            <a:ext cx="1981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600"/>
              <a:t>**:p&lt;0.01</a:t>
            </a:r>
          </a:p>
        </p:txBody>
      </p:sp>
      <p:cxnSp>
        <p:nvCxnSpPr>
          <p:cNvPr id="70664" name="Straight Connector 19"/>
          <p:cNvCxnSpPr>
            <a:cxnSpLocks noChangeShapeType="1"/>
          </p:cNvCxnSpPr>
          <p:nvPr/>
        </p:nvCxnSpPr>
        <p:spPr bwMode="auto">
          <a:xfrm rot="5400000">
            <a:off x="2576513" y="2392363"/>
            <a:ext cx="19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665" name="TextBox 21"/>
          <p:cNvSpPr txBox="1">
            <a:spLocks noChangeArrowheads="1"/>
          </p:cNvSpPr>
          <p:nvPr/>
        </p:nvSpPr>
        <p:spPr bwMode="auto">
          <a:xfrm>
            <a:off x="4021138" y="5943600"/>
            <a:ext cx="1770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400"/>
              <a:t>Time (Post-TKA)</a:t>
            </a:r>
          </a:p>
        </p:txBody>
      </p:sp>
      <p:cxnSp>
        <p:nvCxnSpPr>
          <p:cNvPr id="70666" name="Straight Connector 10"/>
          <p:cNvCxnSpPr>
            <a:cxnSpLocks noChangeShapeType="1"/>
          </p:cNvCxnSpPr>
          <p:nvPr/>
        </p:nvCxnSpPr>
        <p:spPr bwMode="auto">
          <a:xfrm flipV="1">
            <a:off x="2438400" y="4419600"/>
            <a:ext cx="231933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0667" name="Straight Connector 19"/>
          <p:cNvCxnSpPr>
            <a:cxnSpLocks noChangeShapeType="1"/>
          </p:cNvCxnSpPr>
          <p:nvPr/>
        </p:nvCxnSpPr>
        <p:spPr bwMode="auto">
          <a:xfrm rot="5400000">
            <a:off x="2578894" y="4209257"/>
            <a:ext cx="20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668" name="TextBox 15"/>
          <p:cNvSpPr txBox="1">
            <a:spLocks noChangeArrowheads="1"/>
          </p:cNvSpPr>
          <p:nvPr/>
        </p:nvSpPr>
        <p:spPr bwMode="auto">
          <a:xfrm flipH="1" flipV="1">
            <a:off x="2514600" y="4033838"/>
            <a:ext cx="558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/>
              <a:t>**</a:t>
            </a:r>
          </a:p>
        </p:txBody>
      </p:sp>
      <p:cxnSp>
        <p:nvCxnSpPr>
          <p:cNvPr id="70669" name="Straight Connector 27"/>
          <p:cNvCxnSpPr>
            <a:cxnSpLocks noChangeShapeType="1"/>
          </p:cNvCxnSpPr>
          <p:nvPr/>
        </p:nvCxnSpPr>
        <p:spPr bwMode="auto">
          <a:xfrm rot="5400000" flipH="1" flipV="1">
            <a:off x="2324894" y="2856706"/>
            <a:ext cx="228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57659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8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675" y="2133600"/>
            <a:ext cx="2971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8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475" y="2133600"/>
            <a:ext cx="29305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Picture 9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2209800"/>
            <a:ext cx="3200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85800" y="2514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3733800" y="2590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6629400" y="3429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2" name="Content Placeholder 17"/>
          <p:cNvSpPr>
            <a:spLocks noGrp="1"/>
          </p:cNvSpPr>
          <p:nvPr>
            <p:ph idx="1"/>
          </p:nvPr>
        </p:nvSpPr>
        <p:spPr>
          <a:xfrm>
            <a:off x="457200" y="4724400"/>
            <a:ext cx="8382000" cy="1295400"/>
          </a:xfrm>
        </p:spPr>
        <p:txBody>
          <a:bodyPr>
            <a:normAutofit fontScale="92500" lnSpcReduction="20000"/>
          </a:bodyPr>
          <a:lstStyle/>
          <a:p>
            <a:r>
              <a:rPr lang="en-US">
                <a:latin typeface="Arial" charset="0"/>
                <a:cs typeface="Arial" charset="0"/>
              </a:rPr>
              <a:t>The potential impact on best-practice rehabilitation following TKA</a:t>
            </a:r>
          </a:p>
          <a:p>
            <a:pPr lvl="1"/>
            <a:r>
              <a:rPr lang="en-US">
                <a:latin typeface="Arial" charset="0"/>
                <a:ea typeface="Arial" charset="0"/>
                <a:cs typeface="Arial" charset="0"/>
              </a:rPr>
              <a:t>May be capable of optimizing outcomes. </a:t>
            </a:r>
          </a:p>
          <a:p>
            <a:pPr>
              <a:buFontTx/>
              <a:buNone/>
            </a:pPr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12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" charset="0"/>
                <a:cs typeface="Arial" charset="0"/>
              </a:rPr>
              <a:t>Findings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10600" cy="3962400"/>
          </a:xfrm>
        </p:spPr>
        <p:txBody>
          <a:bodyPr>
            <a:normAutofit fontScale="85000" lnSpcReduction="20000"/>
          </a:bodyPr>
          <a:lstStyle/>
          <a:p>
            <a:pPr marL="457200" indent="-457200" eaLnBrk="1" hangingPunct="1">
              <a:buFont typeface="Times" charset="0"/>
              <a:buAutoNum type="arabicPeriod"/>
            </a:pPr>
            <a:r>
              <a:rPr lang="en-US">
                <a:latin typeface="Arial" charset="0"/>
                <a:cs typeface="Arial" charset="0"/>
              </a:rPr>
              <a:t>Individuals after TKA demonstrated abnormal loading patterns during gait related to quadriceps weakness of the operated limb. </a:t>
            </a:r>
          </a:p>
          <a:p>
            <a:pPr marL="457200" indent="-457200" eaLnBrk="1" hangingPunct="1">
              <a:buFont typeface="Times" charset="0"/>
              <a:buAutoNum type="arabicPeriod"/>
            </a:pPr>
            <a:endParaRPr lang="en-US" sz="800"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Times" charset="0"/>
              <a:buAutoNum type="arabicPeriod"/>
            </a:pPr>
            <a:r>
              <a:rPr lang="en-US">
                <a:latin typeface="Arial" charset="0"/>
                <a:cs typeface="Arial" charset="0"/>
              </a:rPr>
              <a:t>Impaired quadriceps function has been related to muscle structure (ie. IMAT v.s. CAR). </a:t>
            </a:r>
          </a:p>
          <a:p>
            <a:pPr marL="457200" indent="-457200" eaLnBrk="1" hangingPunct="1">
              <a:buFont typeface="Times" charset="0"/>
              <a:buAutoNum type="arabicPeriod"/>
            </a:pPr>
            <a:endParaRPr lang="en-US" sz="800"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Times" charset="0"/>
              <a:buAutoNum type="arabicPeriod"/>
            </a:pPr>
            <a:r>
              <a:rPr lang="en-US">
                <a:latin typeface="Arial" charset="0"/>
                <a:cs typeface="Arial" charset="0"/>
              </a:rPr>
              <a:t>Eccentric exercise which seems beneficial to increase lean tissue and decrease IMAT resulting in mobility improvement.</a:t>
            </a:r>
          </a:p>
          <a:p>
            <a:pPr marL="914400" lvl="1" indent="-457200" eaLnBrk="1" hangingPunct="1">
              <a:buFontTx/>
              <a:buNone/>
            </a:pPr>
            <a:r>
              <a:rPr lang="en-US" sz="2400">
                <a:latin typeface="Arial" charset="0"/>
                <a:ea typeface="Arial" charset="0"/>
                <a:cs typeface="Arial" charset="0"/>
                <a:sym typeface="Wingdings" charset="0"/>
              </a:rPr>
              <a:t> </a:t>
            </a:r>
            <a:r>
              <a:rPr lang="en-US">
                <a:latin typeface="Arial" charset="0"/>
                <a:ea typeface="Arial" charset="0"/>
                <a:cs typeface="Arial" charset="0"/>
                <a:sym typeface="Wingdings" charset="0"/>
              </a:rPr>
              <a:t>Repetitive eccentric loadings might improve functional performance…</a:t>
            </a:r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96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" charset="0"/>
                <a:cs typeface="Arial" charset="0"/>
              </a:rPr>
              <a:t>Future Plan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7543800" cy="3962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charset="0"/>
                <a:cs typeface="Arial" charset="0"/>
              </a:rPr>
              <a:t>Muscle Physiology</a:t>
            </a:r>
          </a:p>
          <a:p>
            <a:pPr lvl="1"/>
            <a:r>
              <a:rPr lang="en-US" sz="2400" dirty="0" smtClean="0">
                <a:latin typeface="Arial" charset="0"/>
                <a:cs typeface="Arial" charset="0"/>
              </a:rPr>
              <a:t>IMAT </a:t>
            </a:r>
            <a:r>
              <a:rPr lang="en-US" sz="2400" dirty="0">
                <a:latin typeface="Arial" charset="0"/>
                <a:cs typeface="Arial" charset="0"/>
              </a:rPr>
              <a:t>and CAR </a:t>
            </a:r>
            <a:r>
              <a:rPr lang="en-US" sz="2400" dirty="0" smtClean="0">
                <a:latin typeface="Arial" charset="0"/>
                <a:cs typeface="Arial" charset="0"/>
              </a:rPr>
              <a:t>at the end </a:t>
            </a:r>
            <a:r>
              <a:rPr lang="en-US" sz="2400" dirty="0">
                <a:latin typeface="Arial" charset="0"/>
                <a:cs typeface="Arial" charset="0"/>
              </a:rPr>
              <a:t>stage of OA.</a:t>
            </a:r>
          </a:p>
          <a:p>
            <a:pPr algn="r">
              <a:buFontTx/>
              <a:buNone/>
            </a:pPr>
            <a:r>
              <a:rPr lang="en-US" sz="1200" i="1" dirty="0">
                <a:solidFill>
                  <a:srgbClr val="7F7F7F"/>
                </a:solidFill>
                <a:latin typeface="Arial" charset="0"/>
                <a:cs typeface="Arial" charset="0"/>
              </a:rPr>
              <a:t>(Accepted by Intention letter by Deseret Foundation)</a:t>
            </a:r>
          </a:p>
          <a:p>
            <a:pPr lvl="1"/>
            <a:r>
              <a:rPr lang="en-US" sz="2400" dirty="0" err="1" smtClean="0">
                <a:latin typeface="Arial" charset="0"/>
                <a:cs typeface="Arial" charset="0"/>
              </a:rPr>
              <a:t>Ecc</a:t>
            </a:r>
            <a:r>
              <a:rPr lang="en-US" sz="2400" dirty="0" smtClean="0">
                <a:latin typeface="Arial" charset="0"/>
                <a:cs typeface="Arial" charset="0"/>
              </a:rPr>
              <a:t>  vs Con in force fluctuation </a:t>
            </a:r>
          </a:p>
          <a:p>
            <a:pPr lvl="2"/>
            <a:r>
              <a:rPr lang="en-US" sz="2000" dirty="0" smtClean="0">
                <a:latin typeface="Arial" charset="0"/>
                <a:cs typeface="Arial" charset="0"/>
              </a:rPr>
              <a:t>Specific contraction type exists in stair function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</a:p>
          <a:p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Gait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Training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090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074" y="4492668"/>
            <a:ext cx="2845526" cy="1908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1" name="TextBox 3"/>
          <p:cNvSpPr txBox="1">
            <a:spLocks noChangeArrowheads="1"/>
          </p:cNvSpPr>
          <p:nvPr/>
        </p:nvSpPr>
        <p:spPr bwMode="auto">
          <a:xfrm>
            <a:off x="5765074" y="3675784"/>
            <a:ext cx="31988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lvl="1"/>
            <a:r>
              <a:rPr lang="en-US" sz="1400" i="1">
                <a:solidFill>
                  <a:srgbClr val="7F7F7F"/>
                </a:solidFill>
                <a:ea typeface="ＭＳ Ｐゴシック" charset="0"/>
              </a:rPr>
              <a:t>(Funded by Japanese PT Association)</a:t>
            </a:r>
          </a:p>
          <a:p>
            <a:endParaRPr lang="en-US" sz="1400" i="1">
              <a:solidFill>
                <a:srgbClr val="7F7F7F"/>
              </a:solidFill>
            </a:endParaRPr>
          </a:p>
        </p:txBody>
      </p:sp>
      <p:pic>
        <p:nvPicPr>
          <p:cNvPr id="80902" name="Picture 9" descr="F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592" y="4492668"/>
            <a:ext cx="2438400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919" y="1164792"/>
            <a:ext cx="12192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72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>
                <a:latin typeface="Times" charset="0"/>
                <a:cs typeface="Arial" charset="0"/>
              </a:rPr>
              <a:t>Thank You</a:t>
            </a:r>
          </a:p>
        </p:txBody>
      </p:sp>
      <p:sp>
        <p:nvSpPr>
          <p:cNvPr id="82947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>
                <a:latin typeface="Arial" charset="0"/>
                <a:cs typeface="Arial" charset="0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49272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Times" charset="0"/>
                <a:cs typeface="Arial" charset="0"/>
              </a:rPr>
              <a:t>Outcome of Abnormal Gait Patterns 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153400" cy="2209800"/>
          </a:xfrm>
        </p:spPr>
        <p:txBody>
          <a:bodyPr>
            <a:normAutofit fontScale="92500"/>
          </a:bodyPr>
          <a:lstStyle/>
          <a:p>
            <a:r>
              <a:rPr lang="en-US">
                <a:latin typeface="Arial" charset="0"/>
                <a:cs typeface="Arial" charset="0"/>
              </a:rPr>
              <a:t>Less physical stress of musculoskeletal structure of the knee.</a:t>
            </a:r>
          </a:p>
          <a:p>
            <a:pPr lvl="1"/>
            <a:endParaRPr lang="en-US" sz="800">
              <a:latin typeface="Arial" charset="0"/>
              <a:ea typeface="Arial" charset="0"/>
              <a:cs typeface="Arial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Persistent abnormal gait patterns may be related to persistent quadriceps weakness.</a:t>
            </a:r>
          </a:p>
        </p:txBody>
      </p:sp>
      <p:pic>
        <p:nvPicPr>
          <p:cNvPr id="8499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262438"/>
            <a:ext cx="1128713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7" name="Oval 12"/>
          <p:cNvSpPr>
            <a:spLocks noChangeArrowheads="1"/>
          </p:cNvSpPr>
          <p:nvPr/>
        </p:nvSpPr>
        <p:spPr bwMode="auto">
          <a:xfrm>
            <a:off x="2332038" y="5100638"/>
            <a:ext cx="411162" cy="496887"/>
          </a:xfrm>
          <a:prstGeom prst="ellipse">
            <a:avLst/>
          </a:prstGeom>
          <a:noFill/>
          <a:ln w="5715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>
              <a:cs typeface="ＭＳ Ｐゴシック" charset="0"/>
            </a:endParaRPr>
          </a:p>
        </p:txBody>
      </p:sp>
      <p:pic>
        <p:nvPicPr>
          <p:cNvPr id="8499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414838"/>
            <a:ext cx="1147763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9" name="Rectangle 6"/>
          <p:cNvSpPr>
            <a:spLocks noChangeArrowheads="1"/>
          </p:cNvSpPr>
          <p:nvPr/>
        </p:nvSpPr>
        <p:spPr bwMode="auto">
          <a:xfrm>
            <a:off x="7239000" y="6062663"/>
            <a:ext cx="19812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800"/>
              <a:t>http://www.abs-exercise-advice.com/images/knee-anatomy-pictures.jpg</a:t>
            </a:r>
          </a:p>
        </p:txBody>
      </p:sp>
      <p:sp>
        <p:nvSpPr>
          <p:cNvPr id="85000" name="TextBox 7"/>
          <p:cNvSpPr txBox="1">
            <a:spLocks noChangeArrowheads="1"/>
          </p:cNvSpPr>
          <p:nvPr/>
        </p:nvSpPr>
        <p:spPr bwMode="auto">
          <a:xfrm>
            <a:off x="1905000" y="6010275"/>
            <a:ext cx="77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3mo</a:t>
            </a:r>
          </a:p>
        </p:txBody>
      </p:sp>
      <p:sp>
        <p:nvSpPr>
          <p:cNvPr id="85001" name="TextBox 8"/>
          <p:cNvSpPr txBox="1">
            <a:spLocks noChangeArrowheads="1"/>
          </p:cNvSpPr>
          <p:nvPr/>
        </p:nvSpPr>
        <p:spPr bwMode="auto">
          <a:xfrm>
            <a:off x="4648200" y="6010275"/>
            <a:ext cx="77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3mo</a:t>
            </a:r>
          </a:p>
        </p:txBody>
      </p:sp>
      <p:sp>
        <p:nvSpPr>
          <p:cNvPr id="85002" name="TextBox 9"/>
          <p:cNvSpPr txBox="1">
            <a:spLocks noChangeArrowheads="1"/>
          </p:cNvSpPr>
          <p:nvPr/>
        </p:nvSpPr>
        <p:spPr bwMode="auto">
          <a:xfrm>
            <a:off x="6553200" y="5943600"/>
            <a:ext cx="692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1 yr</a:t>
            </a:r>
          </a:p>
        </p:txBody>
      </p:sp>
      <p:pic>
        <p:nvPicPr>
          <p:cNvPr id="85003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4402138"/>
            <a:ext cx="1147762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5004" name="Straight Arrow Connector 12"/>
          <p:cNvCxnSpPr>
            <a:cxnSpLocks noChangeShapeType="1"/>
          </p:cNvCxnSpPr>
          <p:nvPr/>
        </p:nvCxnSpPr>
        <p:spPr bwMode="auto">
          <a:xfrm flipV="1">
            <a:off x="2881313" y="5100638"/>
            <a:ext cx="1385887" cy="42862"/>
          </a:xfrm>
          <a:prstGeom prst="straightConnector1">
            <a:avLst/>
          </a:prstGeom>
          <a:noFill/>
          <a:ln w="31750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5005" name="TextBox 15"/>
          <p:cNvSpPr txBox="1">
            <a:spLocks noChangeArrowheads="1"/>
          </p:cNvSpPr>
          <p:nvPr/>
        </p:nvSpPr>
        <p:spPr bwMode="auto">
          <a:xfrm>
            <a:off x="5791200" y="4867275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/>
              <a:t>&amp;</a:t>
            </a:r>
          </a:p>
        </p:txBody>
      </p:sp>
    </p:spTree>
    <p:extLst>
      <p:ext uri="{BB962C8B-B14F-4D97-AF65-F5344CB8AC3E}">
        <p14:creationId xmlns:p14="http://schemas.microsoft.com/office/powerpoint/2010/main" val="446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Times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234950" eaLnBrk="1" hangingPunct="1">
              <a:buFontTx/>
              <a:buNone/>
            </a:pPr>
            <a:r>
              <a:rPr lang="en-US" altLang="ja-JP">
                <a:latin typeface="Arial" charset="0"/>
                <a:cs typeface="ＭＳ Ｐゴシック" charset="0"/>
              </a:rPr>
              <a:t>Altered muscle recruitment patterns during gait are related to future weakness. </a:t>
            </a:r>
          </a:p>
          <a:p>
            <a:pPr marL="685800" indent="-234950" algn="r" eaLnBrk="1" hangingPunct="1">
              <a:buFontTx/>
              <a:buNone/>
            </a:pPr>
            <a:r>
              <a:rPr lang="en-US" altLang="ja-JP" sz="1600" i="1">
                <a:solidFill>
                  <a:srgbClr val="B4B4B4"/>
                </a:solidFill>
                <a:latin typeface="Arial" charset="0"/>
                <a:cs typeface="ＭＳ Ｐゴシック" charset="0"/>
              </a:rPr>
              <a:t>(In Review)</a:t>
            </a:r>
            <a:endParaRPr lang="en-US" altLang="ja-JP" sz="1600" b="1">
              <a:latin typeface="Arial" charset="0"/>
              <a:cs typeface="ＭＳ Ｐゴシック" charset="0"/>
            </a:endParaRPr>
          </a:p>
          <a:p>
            <a:pPr marL="685800" indent="-234950" eaLnBrk="1" hangingPunct="1">
              <a:buFontTx/>
              <a:buNone/>
            </a:pPr>
            <a:endParaRPr lang="en-US">
              <a:latin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828800" y="3657600"/>
          <a:ext cx="5638800" cy="2020889"/>
        </p:xfrm>
        <a:graphic>
          <a:graphicData uri="http://schemas.openxmlformats.org/drawingml/2006/table">
            <a:tbl>
              <a:tblPr/>
              <a:tblGrid>
                <a:gridCol w="1498600"/>
                <a:gridCol w="101600"/>
                <a:gridCol w="1087438"/>
                <a:gridCol w="695325"/>
                <a:gridCol w="708025"/>
                <a:gridCol w="839787"/>
                <a:gridCol w="708025"/>
              </a:tblGrid>
              <a:tr h="24130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 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TKA 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 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NMIVC_op 3mos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NMVIC_op 1yr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863">
                <a:tc gridSpan="3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 </a:t>
                      </a: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Knee Function of </a:t>
                      </a:r>
                      <a:r>
                        <a:rPr kumimoji="0" lang="en-US" sz="1200" b="0" i="1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the Operated Limb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R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p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R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p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Hamstrings NEMG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% MVIC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-0.491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0.024*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-0.48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0.028*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Quadriceps NEMG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% MVIC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-0.071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0.759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-0.375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0.094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813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Co-contraction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-0.438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0.047*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-0.543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0.011*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Knee Extensor Moment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Nm/BW*HT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-0.168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0.467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-0.069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0.766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Peak Knee Angle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degree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0.312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0.168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0.154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0.504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Knee Flexion Excursion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degree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0.415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0.061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0.199</a:t>
                      </a:r>
                    </a:p>
                  </a:txBody>
                  <a:tcPr marL="12700" marR="12700" marT="1270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0.386</a:t>
                      </a:r>
                    </a:p>
                  </a:txBody>
                  <a:tcPr marL="12700" marR="12700" marT="1270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508500" y="4197350"/>
            <a:ext cx="2962275" cy="1481138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6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</p:bldLst>
  </p:timing>
</p:sld>
</file>

<file path=ppt/theme/theme1.xml><?xml version="1.0" encoding="utf-8"?>
<a:theme xmlns:a="http://schemas.openxmlformats.org/drawingml/2006/main" name="UE PowerPoint with IMPAC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UE PowerPoint with IMPACT.thmx</Template>
  <TotalTime>264</TotalTime>
  <Words>3928</Words>
  <Application>Microsoft Office PowerPoint</Application>
  <PresentationFormat>On-screen Show (4:3)</PresentationFormat>
  <Paragraphs>764</Paragraphs>
  <Slides>35</Slides>
  <Notes>35</Notes>
  <HiddenSlides>0</HiddenSlides>
  <MMClips>1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50" baseType="lpstr">
      <vt:lpstr>Geneva</vt:lpstr>
      <vt:lpstr>Helvetica Neue</vt:lpstr>
      <vt:lpstr>Lucida Grande</vt:lpstr>
      <vt:lpstr>MS Mincho</vt:lpstr>
      <vt:lpstr>ＭＳ Ｐゴシック</vt:lpstr>
      <vt:lpstr>Arial</vt:lpstr>
      <vt:lpstr>Calibri</vt:lpstr>
      <vt:lpstr>Tahoma</vt:lpstr>
      <vt:lpstr>Times</vt:lpstr>
      <vt:lpstr>Times New Roman</vt:lpstr>
      <vt:lpstr>Verdana</vt:lpstr>
      <vt:lpstr>Wingdings</vt:lpstr>
      <vt:lpstr>Wingdings 2</vt:lpstr>
      <vt:lpstr>UE PowerPoint with IMPACT</vt:lpstr>
      <vt:lpstr>Worksheet</vt:lpstr>
      <vt:lpstr>Quadriceps Functions  and  Mobility Performance  in Individuals after Total Knee Arthroplasty</vt:lpstr>
      <vt:lpstr>Osteoarthritis</vt:lpstr>
      <vt:lpstr>Total Knee Arthroplasty</vt:lpstr>
      <vt:lpstr>What is Missing?  </vt:lpstr>
      <vt:lpstr>PowerPoint Presentation</vt:lpstr>
      <vt:lpstr>PowerPoint Presentation</vt:lpstr>
      <vt:lpstr>PowerPoint Presentation</vt:lpstr>
      <vt:lpstr>Post-TKA Impairment</vt:lpstr>
      <vt:lpstr>PowerPoint Presentation</vt:lpstr>
      <vt:lpstr>Research Questions</vt:lpstr>
      <vt:lpstr>Project </vt:lpstr>
      <vt:lpstr>Improvements in Clinical Assessments</vt:lpstr>
      <vt:lpstr>PowerPoint Presentation</vt:lpstr>
      <vt:lpstr>The Best Case Scenario!</vt:lpstr>
      <vt:lpstr>Research Questions</vt:lpstr>
      <vt:lpstr>Muscle Activation Deficit</vt:lpstr>
      <vt:lpstr>Intramuscular Adipose Tissue (IMAT)</vt:lpstr>
      <vt:lpstr>Project 2</vt:lpstr>
      <vt:lpstr>Results</vt:lpstr>
      <vt:lpstr>Exploratory Question </vt:lpstr>
      <vt:lpstr>PowerPoint Presentation</vt:lpstr>
      <vt:lpstr>Now, What Can We Do?</vt:lpstr>
      <vt:lpstr>Eccentric Contraction</vt:lpstr>
      <vt:lpstr>Project 3</vt:lpstr>
      <vt:lpstr>Methods</vt:lpstr>
      <vt:lpstr>Physical Therapy Protocols</vt:lpstr>
      <vt:lpstr>Results</vt:lpstr>
      <vt:lpstr>Results</vt:lpstr>
      <vt:lpstr>Results</vt:lpstr>
      <vt:lpstr>PowerPoint Presentation</vt:lpstr>
      <vt:lpstr>Findings</vt:lpstr>
      <vt:lpstr>Future Plan</vt:lpstr>
      <vt:lpstr>Thank You</vt:lpstr>
      <vt:lpstr>Outcome of Abnormal Gait Patterns </vt:lpstr>
      <vt:lpstr>PowerPoint Presentation</vt:lpstr>
    </vt:vector>
  </TitlesOfParts>
  <Company>University of Evansville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Quadriceps Functions  and  Mobility Performance  in Individuals after Total Knee Arthroplasty</dc:title>
  <dc:creator>Yuri</dc:creator>
  <cp:lastModifiedBy>Yuri Yoshida</cp:lastModifiedBy>
  <cp:revision>9</cp:revision>
  <dcterms:created xsi:type="dcterms:W3CDTF">2015-08-17T20:14:43Z</dcterms:created>
  <dcterms:modified xsi:type="dcterms:W3CDTF">2015-08-18T20:08:11Z</dcterms:modified>
</cp:coreProperties>
</file>