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94" r:id="rId2"/>
    <p:sldId id="295" r:id="rId3"/>
    <p:sldId id="256" r:id="rId4"/>
    <p:sldId id="257" r:id="rId5"/>
    <p:sldId id="280" r:id="rId6"/>
    <p:sldId id="258" r:id="rId7"/>
    <p:sldId id="288" r:id="rId8"/>
    <p:sldId id="287" r:id="rId9"/>
    <p:sldId id="259" r:id="rId10"/>
    <p:sldId id="260" r:id="rId11"/>
    <p:sldId id="283" r:id="rId12"/>
    <p:sldId id="261" r:id="rId13"/>
    <p:sldId id="284" r:id="rId14"/>
    <p:sldId id="262" r:id="rId15"/>
    <p:sldId id="263" r:id="rId16"/>
    <p:sldId id="265" r:id="rId17"/>
    <p:sldId id="266" r:id="rId18"/>
    <p:sldId id="286" r:id="rId19"/>
    <p:sldId id="267" r:id="rId20"/>
    <p:sldId id="282" r:id="rId21"/>
    <p:sldId id="291" r:id="rId22"/>
    <p:sldId id="269" r:id="rId23"/>
    <p:sldId id="279" r:id="rId24"/>
    <p:sldId id="290" r:id="rId25"/>
    <p:sldId id="270" r:id="rId26"/>
    <p:sldId id="271" r:id="rId27"/>
    <p:sldId id="292" r:id="rId28"/>
    <p:sldId id="273" r:id="rId29"/>
    <p:sldId id="293" r:id="rId30"/>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166" autoAdjust="0"/>
    <p:restoredTop sz="94660"/>
  </p:normalViewPr>
  <p:slideViewPr>
    <p:cSldViewPr snapToGrid="0" snapToObjects="1">
      <p:cViewPr varScale="1">
        <p:scale>
          <a:sx n="69" d="100"/>
          <a:sy n="69" d="100"/>
        </p:scale>
        <p:origin x="-564"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kumimoji="1" lang="zh-CN" altLang="en-US"/>
          </a:p>
        </p:txBody>
      </p:sp>
      <p:sp>
        <p:nvSpPr>
          <p:cNvPr id="3" name="日期占位符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2FC874A7-7F2F-5C4F-8B32-825F42DD2D04}" type="datetimeFigureOut">
              <a:rPr kumimoji="1" lang="zh-CN" altLang="en-US" smtClean="0"/>
              <a:pPr/>
              <a:t>2015/8/10</a:t>
            </a:fld>
            <a:endParaRPr kumimoji="1" lang="zh-CN" altLang="en-US"/>
          </a:p>
        </p:txBody>
      </p:sp>
      <p:sp>
        <p:nvSpPr>
          <p:cNvPr id="4" name="幻灯片图像占位符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zh-CN" altLang="en-US"/>
          </a:p>
        </p:txBody>
      </p:sp>
      <p:sp>
        <p:nvSpPr>
          <p:cNvPr id="5" name="备注占位符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6" name="页脚占位符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kumimoji="1" lang="zh-CN" altLang="en-US"/>
          </a:p>
        </p:txBody>
      </p:sp>
      <p:sp>
        <p:nvSpPr>
          <p:cNvPr id="7" name="幻灯片编号占位符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463EA5EF-357C-7943-B8A5-735E6F578BD1}" type="slidenum">
              <a:rPr kumimoji="1" lang="zh-CN" altLang="en-US" smtClean="0"/>
              <a:pPr/>
              <a:t>‹#›</a:t>
            </a:fld>
            <a:endParaRPr kumimoji="1" lang="zh-CN" altLang="en-US"/>
          </a:p>
        </p:txBody>
      </p:sp>
    </p:spTree>
    <p:extLst>
      <p:ext uri="{BB962C8B-B14F-4D97-AF65-F5344CB8AC3E}">
        <p14:creationId xmlns="" xmlns:p14="http://schemas.microsoft.com/office/powerpoint/2010/main" val="66564144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defTabSz="483306">
              <a:defRPr/>
            </a:pPr>
            <a:r>
              <a:rPr lang="en-US" altLang="zh-CN" sz="1300" dirty="0" smtClean="0"/>
              <a:t>Telomerase, which are activated in 90% of human tumor cells but are seldom activated in normal somatic cells, is composed of two components, human telomerase RNA(</a:t>
            </a:r>
            <a:r>
              <a:rPr lang="en-US" altLang="zh-CN" sz="1300" dirty="0" err="1" smtClean="0"/>
              <a:t>hTR</a:t>
            </a:r>
            <a:r>
              <a:rPr lang="en-US" altLang="zh-CN" sz="1300" dirty="0" smtClean="0"/>
              <a:t>) and </a:t>
            </a:r>
            <a:r>
              <a:rPr lang="en-US" altLang="zh-CN" sz="1300" dirty="0" err="1" smtClean="0"/>
              <a:t>hTERT</a:t>
            </a:r>
            <a:r>
              <a:rPr lang="en-US" altLang="zh-CN" sz="1300" dirty="0" smtClean="0"/>
              <a:t>. The expression of </a:t>
            </a:r>
            <a:r>
              <a:rPr lang="en-US" altLang="zh-CN" sz="1300" dirty="0" err="1" smtClean="0"/>
              <a:t>hTERT</a:t>
            </a:r>
            <a:r>
              <a:rPr lang="en-US" altLang="zh-CN" sz="1300" dirty="0" smtClean="0"/>
              <a:t>, closely correlates with telomerase activity and serves as an indicator of telomerase activation </a:t>
            </a:r>
            <a:endParaRPr lang="en-US" altLang="zh-CN" dirty="0" smtClean="0">
              <a:effectLst/>
            </a:endParaRPr>
          </a:p>
          <a:p>
            <a:endParaRPr kumimoji="1" lang="zh-CN" altLang="en-US" dirty="0"/>
          </a:p>
        </p:txBody>
      </p:sp>
      <p:sp>
        <p:nvSpPr>
          <p:cNvPr id="4" name="幻灯片编号占位符 3"/>
          <p:cNvSpPr>
            <a:spLocks noGrp="1"/>
          </p:cNvSpPr>
          <p:nvPr>
            <p:ph type="sldNum" sz="quarter" idx="10"/>
          </p:nvPr>
        </p:nvSpPr>
        <p:spPr/>
        <p:txBody>
          <a:bodyPr/>
          <a:lstStyle/>
          <a:p>
            <a:fld id="{463EA5EF-357C-7943-B8A5-735E6F578BD1}" type="slidenum">
              <a:rPr kumimoji="1" lang="zh-CN" altLang="en-US" smtClean="0"/>
              <a:pPr/>
              <a:t>5</a:t>
            </a:fld>
            <a:endParaRPr kumimoji="1" lang="zh-CN" altLang="en-US"/>
          </a:p>
        </p:txBody>
      </p:sp>
    </p:spTree>
    <p:extLst>
      <p:ext uri="{BB962C8B-B14F-4D97-AF65-F5344CB8AC3E}">
        <p14:creationId xmlns="" xmlns:p14="http://schemas.microsoft.com/office/powerpoint/2010/main" val="192224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300" dirty="0" err="1" smtClean="0">
                <a:latin typeface="AdvEPSTIM"/>
              </a:rPr>
              <a:t>Zidovudine</a:t>
            </a:r>
            <a:r>
              <a:rPr lang="en-US" altLang="zh-CN" sz="1300" dirty="0" smtClean="0">
                <a:latin typeface="AdvEPSTIM"/>
              </a:rPr>
              <a:t> (AZT, 3</a:t>
            </a:r>
            <a:r>
              <a:rPr lang="en-US" altLang="zh-CN" sz="800" dirty="0" smtClean="0">
                <a:latin typeface="AdvP4C4E74"/>
              </a:rPr>
              <a:t>0</a:t>
            </a:r>
            <a:r>
              <a:rPr lang="en-US" altLang="zh-CN" sz="1300" dirty="0" smtClean="0">
                <a:latin typeface="AdvEPSTIM"/>
              </a:rPr>
              <a:t>-azido-3</a:t>
            </a:r>
            <a:r>
              <a:rPr lang="en-US" altLang="zh-CN" sz="800" dirty="0" smtClean="0">
                <a:latin typeface="AdvP4C4E74"/>
              </a:rPr>
              <a:t>0</a:t>
            </a:r>
            <a:r>
              <a:rPr lang="en-US" altLang="zh-CN" sz="1300" dirty="0" smtClean="0">
                <a:latin typeface="AdvEPSTIM"/>
              </a:rPr>
              <a:t>-deoxythymidine) is a member of the class called nucleoside-analog reverse transcriptase inhibitors. Previous reports have shown that AZT may be viewed as a telomerase inhibitor with potential anticancer properties. Our previous report have indicated that AZT increases </a:t>
            </a:r>
            <a:r>
              <a:rPr lang="en-US" altLang="zh-CN" sz="1300" dirty="0" err="1" smtClean="0">
                <a:latin typeface="AdvEPSTIM"/>
              </a:rPr>
              <a:t>radiosensitivity</a:t>
            </a:r>
            <a:r>
              <a:rPr lang="en-US" altLang="zh-CN" sz="1300" dirty="0" smtClean="0">
                <a:latin typeface="AdvEPSTIM"/>
              </a:rPr>
              <a:t> in tumor cells which may be associated with a decreased TA </a:t>
            </a:r>
            <a:endParaRPr lang="en-US" altLang="zh-CN" dirty="0" smtClean="0"/>
          </a:p>
          <a:p>
            <a:endParaRPr kumimoji="1" lang="zh-CN" altLang="en-US" dirty="0"/>
          </a:p>
        </p:txBody>
      </p:sp>
      <p:sp>
        <p:nvSpPr>
          <p:cNvPr id="4" name="幻灯片编号占位符 3"/>
          <p:cNvSpPr>
            <a:spLocks noGrp="1"/>
          </p:cNvSpPr>
          <p:nvPr>
            <p:ph type="sldNum" sz="quarter" idx="10"/>
          </p:nvPr>
        </p:nvSpPr>
        <p:spPr/>
        <p:txBody>
          <a:bodyPr/>
          <a:lstStyle/>
          <a:p>
            <a:fld id="{463EA5EF-357C-7943-B8A5-735E6F578BD1}" type="slidenum">
              <a:rPr kumimoji="1" lang="zh-CN" altLang="en-US" smtClean="0"/>
              <a:pPr/>
              <a:t>12</a:t>
            </a:fld>
            <a:endParaRPr kumimoji="1" lang="zh-CN" altLang="en-US"/>
          </a:p>
        </p:txBody>
      </p:sp>
    </p:spTree>
    <p:extLst>
      <p:ext uri="{BB962C8B-B14F-4D97-AF65-F5344CB8AC3E}">
        <p14:creationId xmlns="" xmlns:p14="http://schemas.microsoft.com/office/powerpoint/2010/main" val="11384099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zh-CN" altLang="en-US" smtClean="0"/>
              <a:t>单击此处编辑母版标题样式</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pPr/>
              <a:t>8/10/2015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二级</a:t>
            </a:r>
          </a:p>
          <a:p>
            <a:pPr lvl="2"/>
            <a:r>
              <a:rPr lang="zh-CN" altLang="en-US" smtClean="0"/>
              <a:t>三级</a:t>
            </a:r>
          </a:p>
          <a:p>
            <a:pPr lvl="3"/>
            <a:r>
              <a:rPr lang="zh-CN" altLang="en-US" smtClean="0"/>
              <a:t>四级</a:t>
            </a:r>
          </a:p>
          <a:p>
            <a:pPr lvl="4"/>
            <a:r>
              <a:rPr lang="zh-CN" altLang="en-US" smtClean="0"/>
              <a:t>五级</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pPr/>
              <a:t>8/10/2015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6BFECD78-3C8E-49F2-8FAB-59489D168ABB}" type="datetimeFigureOut">
              <a:rPr lang="en-US" smtClean="0"/>
              <a:pPr/>
              <a:t>8/10/2015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二级</a:t>
            </a:r>
          </a:p>
          <a:p>
            <a:pPr lvl="2"/>
            <a:r>
              <a:rPr lang="zh-CN" altLang="en-US" smtClean="0"/>
              <a:t>三级</a:t>
            </a:r>
          </a:p>
          <a:p>
            <a:pPr lvl="3"/>
            <a:r>
              <a:rPr lang="zh-CN" altLang="en-US" smtClean="0"/>
              <a:t>四级</a:t>
            </a:r>
          </a:p>
          <a:p>
            <a:pPr lvl="4"/>
            <a:r>
              <a:rPr lang="zh-CN" altLang="en-US" smtClean="0"/>
              <a:t>五级</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二级</a:t>
            </a:r>
          </a:p>
          <a:p>
            <a:pPr lvl="2"/>
            <a:r>
              <a:rPr lang="zh-CN" altLang="en-US" smtClean="0"/>
              <a:t>三级</a:t>
            </a:r>
          </a:p>
          <a:p>
            <a:pPr lvl="3"/>
            <a:r>
              <a:rPr lang="zh-CN" altLang="en-US" smtClean="0"/>
              <a:t>四级</a:t>
            </a:r>
          </a:p>
          <a:p>
            <a:pPr lvl="4"/>
            <a:r>
              <a:rPr lang="zh-CN" altLang="en-US" smtClean="0"/>
              <a:t>五级</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pPr/>
              <a:t>8/10/2015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smtClean="0"/>
              <a:t>单击此处编辑母版标题样式</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二级</a:t>
            </a:r>
          </a:p>
          <a:p>
            <a:pPr lvl="2"/>
            <a:r>
              <a:rPr lang="zh-CN" altLang="en-US" smtClean="0"/>
              <a:t>三级</a:t>
            </a:r>
          </a:p>
          <a:p>
            <a:pPr lvl="3"/>
            <a:r>
              <a:rPr lang="zh-CN" altLang="en-US" smtClean="0"/>
              <a:t>四级</a:t>
            </a:r>
          </a:p>
          <a:p>
            <a:pPr lvl="4"/>
            <a:r>
              <a:rPr lang="zh-CN" altLang="en-US" smtClean="0"/>
              <a:t>五级</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二级</a:t>
            </a:r>
          </a:p>
          <a:p>
            <a:pPr lvl="2"/>
            <a:r>
              <a:rPr lang="zh-CN" altLang="en-US" smtClean="0"/>
              <a:t>三级</a:t>
            </a:r>
          </a:p>
          <a:p>
            <a:pPr lvl="3"/>
            <a:r>
              <a:rPr lang="zh-CN" altLang="en-US" smtClean="0"/>
              <a:t>四级</a:t>
            </a:r>
          </a:p>
          <a:p>
            <a:pPr lvl="4"/>
            <a:r>
              <a:rPr lang="zh-CN" altLang="en-US" smtClean="0"/>
              <a:t>五级</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pPr/>
              <a:t>8/10/2015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pPr/>
              <a:t>8/10/2015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pPr/>
              <a:t>8/10/2015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二级</a:t>
            </a:r>
          </a:p>
          <a:p>
            <a:pPr lvl="2"/>
            <a:r>
              <a:rPr lang="zh-CN" altLang="en-US" smtClean="0"/>
              <a:t>三级</a:t>
            </a:r>
          </a:p>
          <a:p>
            <a:pPr lvl="3"/>
            <a:r>
              <a:rPr lang="zh-CN" altLang="en-US" smtClean="0"/>
              <a:t>四级</a:t>
            </a:r>
          </a:p>
          <a:p>
            <a:pPr lvl="4"/>
            <a:r>
              <a:rPr lang="zh-CN" altLang="en-US" smtClean="0"/>
              <a:t>五级</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6BFECD78-3C8E-49F2-8FAB-59489D168ABB}" type="datetimeFigureOut">
              <a:rPr lang="en-US" smtClean="0"/>
              <a:pPr/>
              <a:t>8/10/2015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将图片拖动到占位符，或单击添加图标</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6BFECD78-3C8E-49F2-8FAB-59489D168ABB}" type="datetimeFigureOut">
              <a:rPr lang="en-US" smtClean="0"/>
              <a:pPr/>
              <a:t>8/10/2015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二级</a:t>
            </a:r>
          </a:p>
          <a:p>
            <a:pPr lvl="2"/>
            <a:r>
              <a:rPr lang="zh-CN" altLang="en-US" smtClean="0"/>
              <a:t>三级</a:t>
            </a:r>
          </a:p>
          <a:p>
            <a:pPr lvl="3"/>
            <a:r>
              <a:rPr lang="zh-CN" altLang="en-US" smtClean="0"/>
              <a:t>四级</a:t>
            </a:r>
          </a:p>
          <a:p>
            <a:pPr lvl="4"/>
            <a:r>
              <a:rPr lang="zh-CN" altLang="en-US" smtClean="0"/>
              <a:t>五级</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pPr/>
              <a:t>8/10/2015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二级</a:t>
            </a:r>
          </a:p>
          <a:p>
            <a:pPr lvl="2"/>
            <a:r>
              <a:rPr lang="zh-CN" altLang="en-US" smtClean="0"/>
              <a:t>三级</a:t>
            </a:r>
          </a:p>
          <a:p>
            <a:pPr lvl="3"/>
            <a:r>
              <a:rPr lang="zh-CN" altLang="en-US" smtClean="0"/>
              <a:t>四级</a:t>
            </a:r>
          </a:p>
          <a:p>
            <a:pPr lvl="4"/>
            <a:r>
              <a:rPr lang="zh-CN" altLang="en-US" smtClean="0"/>
              <a:t>五级</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pPr/>
              <a:t>8/10/2015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二级</a:t>
            </a:r>
          </a:p>
          <a:p>
            <a:pPr lvl="2"/>
            <a:r>
              <a:rPr lang="zh-CN" altLang="en-US" smtClean="0"/>
              <a:t>三级</a:t>
            </a:r>
          </a:p>
          <a:p>
            <a:pPr lvl="3"/>
            <a:r>
              <a:rPr lang="zh-CN" altLang="en-US" smtClean="0"/>
              <a:t>四级</a:t>
            </a:r>
          </a:p>
          <a:p>
            <a:pPr lvl="4"/>
            <a:r>
              <a:rPr lang="zh-CN" altLang="en-US" smtClean="0"/>
              <a:t>五级</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pPr/>
              <a:t>8/10/2015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pPr/>
              <a:t>‹#›</a:t>
            </a:fld>
            <a:endParaRPr lang="en-US"/>
          </a:p>
        </p:txBody>
      </p:sp>
    </p:spTree>
    <p:extLst>
      <p:ext uri="{BB962C8B-B14F-4D97-AF65-F5344CB8AC3E}">
        <p14:creationId xmlns=""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conferenceseries.com/" TargetMode="External"/><Relationship Id="rId2" Type="http://schemas.openxmlformats.org/officeDocument/2006/relationships/hyperlink" Target="http://integrativebiology.conferenceseries.com/" TargetMode="External"/><Relationship Id="rId1" Type="http://schemas.openxmlformats.org/officeDocument/2006/relationships/slideLayout" Target="../slideLayouts/slideLayout2.xml"/><Relationship Id="rId4" Type="http://schemas.openxmlformats.org/officeDocument/2006/relationships/hyperlink" Target="http://www.conferenceseries.com/genetics-and-molecular-biology-conferences.ph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4" y="428625"/>
            <a:ext cx="8186737" cy="1143000"/>
          </a:xfrm>
          <a:ln w="3175"/>
        </p:spPr>
        <p:txBody>
          <a:bodyPr/>
          <a:lstStyle/>
          <a:p>
            <a:pPr>
              <a:defRPr/>
            </a:pPr>
            <a:r>
              <a:rPr lang="en-US" sz="3600" b="1" dirty="0" smtClean="0">
                <a:effectLst>
                  <a:outerShdw blurRad="38100" dist="38100" dir="2700000" algn="tl">
                    <a:srgbClr val="000000">
                      <a:alpha val="43137"/>
                    </a:srgbClr>
                  </a:outerShdw>
                </a:effectLst>
                <a:latin typeface="Baskerville Old Face" pitchFamily="18" charset="0"/>
              </a:rPr>
              <a:t>    About OMICS Group</a:t>
            </a:r>
            <a:endParaRPr lang="en-US" sz="3600" b="1" dirty="0">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857250" y="1295400"/>
            <a:ext cx="7053943" cy="52578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lnSpcReduction="10000"/>
          </a:bodyPr>
          <a:lstStyle/>
          <a:p>
            <a:pPr algn="just">
              <a:buFont typeface="Arial" charset="0"/>
              <a:buNone/>
              <a:defRPr/>
            </a:pPr>
            <a:r>
              <a:rPr lang="en-US" sz="2000" b="1" dirty="0" smtClean="0">
                <a:latin typeface="+mj-lt"/>
              </a:rPr>
              <a:t>      </a:t>
            </a:r>
          </a:p>
          <a:p>
            <a:pPr algn="just">
              <a:buFont typeface="Arial" charset="0"/>
              <a:buNone/>
              <a:defRPr/>
            </a:pPr>
            <a:r>
              <a:rPr lang="en-US" sz="2000" b="1" dirty="0" smtClean="0">
                <a:solidFill>
                  <a:schemeClr val="bg1"/>
                </a:solidFill>
                <a:latin typeface="+mj-lt"/>
              </a:rPr>
              <a:t>   </a:t>
            </a:r>
            <a:r>
              <a:rPr lang="en-US" sz="2000" dirty="0" smtClean="0">
                <a:solidFill>
                  <a:schemeClr val="bg1"/>
                </a:solidFill>
                <a:latin typeface="+mj-lt"/>
              </a:rPr>
              <a:t>OMICS Group is an amalgamation of</a:t>
            </a:r>
            <a:r>
              <a:rPr lang="en-US" sz="2000" dirty="0" smtClean="0">
                <a:latin typeface="+mj-lt"/>
              </a:rPr>
              <a:t> </a:t>
            </a:r>
            <a:r>
              <a:rPr lang="en-US" sz="2000" dirty="0" smtClean="0">
                <a:latin typeface="+mj-lt"/>
                <a:hlinkClick r:id="rId2" tooltip="Open Access publications"/>
              </a:rPr>
              <a:t>Open Access publications</a:t>
            </a:r>
            <a:r>
              <a:rPr lang="en-US" sz="2000" dirty="0" smtClean="0">
                <a:latin typeface="+mj-lt"/>
              </a:rPr>
              <a:t> </a:t>
            </a:r>
            <a:r>
              <a:rPr lang="en-US" sz="2000" dirty="0" smtClean="0">
                <a:solidFill>
                  <a:schemeClr val="bg1"/>
                </a:solidFill>
                <a:latin typeface="+mj-lt"/>
              </a:rPr>
              <a:t>and worldwide international science conferences and events. Established in the year 2007 with the sole aim of making the information on Sciences and technology ‘Open Access’, OMICS Group publishes 500 online open access</a:t>
            </a:r>
            <a:r>
              <a:rPr lang="en-US" sz="2000" dirty="0" smtClean="0">
                <a:latin typeface="+mj-lt"/>
              </a:rPr>
              <a:t> </a:t>
            </a:r>
            <a:r>
              <a:rPr lang="en-US" sz="2000" dirty="0" smtClean="0">
                <a:latin typeface="+mj-lt"/>
                <a:hlinkClick r:id="rId3" tooltip="scholarly journals"/>
              </a:rPr>
              <a:t>scholarly journals</a:t>
            </a:r>
            <a:r>
              <a:rPr lang="en-US" sz="2000" dirty="0" smtClean="0">
                <a:solidFill>
                  <a:schemeClr val="bg1"/>
                </a:solidFill>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sz="2000" dirty="0" smtClean="0">
                <a:latin typeface="+mj-lt"/>
                <a:hlinkClick r:id="rId4" tooltip="International conferences"/>
              </a:rPr>
              <a:t>International conferences</a:t>
            </a:r>
            <a:r>
              <a:rPr lang="en-US" sz="2000" dirty="0" smtClean="0">
                <a:latin typeface="+mj-lt"/>
              </a:rPr>
              <a:t> </a:t>
            </a:r>
            <a:r>
              <a:rPr lang="en-US" sz="2000" dirty="0" smtClean="0">
                <a:solidFill>
                  <a:schemeClr val="bg1"/>
                </a:solidFill>
                <a:latin typeface="+mj-lt"/>
              </a:rPr>
              <a:t>annually across the globe, where knowledge transfer takes place through debates, round table discussions, poster presentations, workshops, symposia and exhibitions</a:t>
            </a:r>
            <a:r>
              <a:rPr lang="en-US" sz="1800" dirty="0" smtClean="0">
                <a:solidFill>
                  <a:schemeClr val="bg1"/>
                </a:solidFill>
                <a:latin typeface="+mj-lt"/>
              </a:rPr>
              <a:t>. </a:t>
            </a:r>
            <a:endParaRPr lang="en-US" sz="1800" dirty="0">
              <a:solidFill>
                <a:schemeClr val="bg1"/>
              </a:solidFill>
              <a:latin typeface="+mj-lt"/>
            </a:endParaRPr>
          </a:p>
        </p:txBody>
      </p:sp>
    </p:spTree>
    <p:extLst>
      <p:ext uri="{BB962C8B-B14F-4D97-AF65-F5344CB8AC3E}">
        <p14:creationId xmlns:p14="http://schemas.microsoft.com/office/powerpoint/2010/main" xmlns="" val="1769377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50" y="285750"/>
            <a:ext cx="7568293" cy="1143000"/>
          </a:xfrm>
        </p:spPr>
        <p:txBody>
          <a:bodyPr>
            <a:normAutofit fontScale="90000"/>
          </a:bodyPr>
          <a:lstStyle/>
          <a:p>
            <a:pPr>
              <a:defRPr/>
            </a:pPr>
            <a:r>
              <a:rPr lang="en-US" sz="3600" b="1" dirty="0" smtClean="0">
                <a:effectLst>
                  <a:outerShdw blurRad="38100" dist="38100" dir="2700000" algn="tl">
                    <a:srgbClr val="000000">
                      <a:alpha val="43137"/>
                    </a:srgbClr>
                  </a:outerShdw>
                </a:effectLst>
                <a:latin typeface="Baskerville Old Face" pitchFamily="18" charset="0"/>
              </a:rPr>
              <a:t> About OMICS International Conferences</a:t>
            </a:r>
          </a:p>
        </p:txBody>
      </p:sp>
      <p:sp>
        <p:nvSpPr>
          <p:cNvPr id="3" name="Content Placeholder 2"/>
          <p:cNvSpPr>
            <a:spLocks noGrp="1"/>
          </p:cNvSpPr>
          <p:nvPr>
            <p:ph idx="1"/>
          </p:nvPr>
        </p:nvSpPr>
        <p:spPr>
          <a:xfrm>
            <a:off x="1040947" y="1295402"/>
            <a:ext cx="7323364" cy="5105399"/>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lnSpcReduction="10000"/>
          </a:bodyPr>
          <a:lstStyle/>
          <a:p>
            <a:pPr algn="just">
              <a:buFont typeface="Arial" charset="0"/>
              <a:buNone/>
              <a:defRPr/>
            </a:pPr>
            <a:r>
              <a:rPr lang="en-US" sz="2000" dirty="0" smtClean="0">
                <a:latin typeface="Times New Roman" pitchFamily="18" charset="0"/>
                <a:cs typeface="Times New Roman" pitchFamily="18" charset="0"/>
              </a:rPr>
              <a:t>     </a:t>
            </a:r>
            <a:endParaRPr lang="en-US" sz="2000" dirty="0" smtClean="0">
              <a:solidFill>
                <a:schemeClr val="bg1"/>
              </a:solidFill>
              <a:latin typeface="Times New Roman" pitchFamily="18" charset="0"/>
              <a:cs typeface="Times New Roman" pitchFamily="18" charset="0"/>
            </a:endParaRPr>
          </a:p>
          <a:p>
            <a:pPr algn="just">
              <a:buFont typeface="Arial" charset="0"/>
              <a:buNone/>
              <a:defRPr/>
            </a:pPr>
            <a:r>
              <a:rPr lang="en-US" sz="2000" dirty="0" smtClean="0">
                <a:solidFill>
                  <a:schemeClr val="bg1"/>
                </a:solidFill>
                <a:latin typeface="Times New Roman" pitchFamily="18" charset="0"/>
                <a:cs typeface="Times New Roman" pitchFamily="18" charset="0"/>
              </a:rPr>
              <a:t>     OMICS </a:t>
            </a:r>
            <a:r>
              <a:rPr lang="en-US" sz="2000" dirty="0">
                <a:solidFill>
                  <a:schemeClr val="bg1"/>
                </a:solidFill>
                <a:latin typeface="Times New Roman" pitchFamily="18" charset="0"/>
                <a:cs typeface="Times New Roman" pitchFamily="18" charset="0"/>
              </a:rPr>
              <a:t>International is a pioneer and leading science event organizer, which publishes around </a:t>
            </a:r>
            <a:r>
              <a:rPr lang="en-US" sz="2000" dirty="0" smtClean="0">
                <a:solidFill>
                  <a:schemeClr val="bg1"/>
                </a:solidFill>
                <a:latin typeface="Times New Roman" pitchFamily="18" charset="0"/>
                <a:cs typeface="Times New Roman" pitchFamily="18" charset="0"/>
              </a:rPr>
              <a:t>500 </a:t>
            </a:r>
            <a:r>
              <a:rPr lang="en-US" sz="2000" dirty="0">
                <a:solidFill>
                  <a:schemeClr val="bg1"/>
                </a:solidFill>
                <a:latin typeface="Times New Roman" pitchFamily="18" charset="0"/>
                <a:cs typeface="Times New Roman" pitchFamily="18" charset="0"/>
              </a:rPr>
              <a:t>open access journals and conducts over </a:t>
            </a:r>
            <a:r>
              <a:rPr lang="en-US" sz="2000" dirty="0" smtClean="0">
                <a:solidFill>
                  <a:schemeClr val="bg1"/>
                </a:solidFill>
                <a:latin typeface="Times New Roman" pitchFamily="18" charset="0"/>
                <a:cs typeface="Times New Roman" pitchFamily="18" charset="0"/>
              </a:rPr>
              <a:t>500 </a:t>
            </a:r>
            <a:r>
              <a:rPr lang="en-US" sz="2000" dirty="0">
                <a:solidFill>
                  <a:schemeClr val="bg1"/>
                </a:solidFill>
                <a:latin typeface="Times New Roman" pitchFamily="18" charset="0"/>
                <a:cs typeface="Times New Roman" pitchFamily="18" charset="0"/>
              </a:rPr>
              <a:t>Medical, Clinical, Engineering, Life </a:t>
            </a:r>
            <a:r>
              <a:rPr lang="en-US" sz="2000" dirty="0" smtClean="0">
                <a:solidFill>
                  <a:schemeClr val="bg1"/>
                </a:solidFill>
                <a:latin typeface="Times New Roman" pitchFamily="18" charset="0"/>
                <a:cs typeface="Times New Roman" pitchFamily="18" charset="0"/>
              </a:rPr>
              <a:t>Sciences, Pharma</a:t>
            </a:r>
            <a:r>
              <a:rPr lang="en-US" sz="2000" dirty="0">
                <a:solidFill>
                  <a:schemeClr val="bg1"/>
                </a:solidFill>
                <a:latin typeface="Times New Roman" pitchFamily="18" charset="0"/>
                <a:cs typeface="Times New Roman" pitchFamily="18" charset="0"/>
              </a:rPr>
              <a:t> </a:t>
            </a:r>
            <a:r>
              <a:rPr lang="en-US" sz="2000" dirty="0" smtClean="0">
                <a:solidFill>
                  <a:schemeClr val="bg1"/>
                </a:solidFill>
                <a:latin typeface="Times New Roman" pitchFamily="18" charset="0"/>
                <a:cs typeface="Times New Roman" pitchFamily="18" charset="0"/>
              </a:rPr>
              <a:t>scientific </a:t>
            </a:r>
            <a:r>
              <a:rPr lang="en-US" sz="2000" dirty="0">
                <a:solidFill>
                  <a:schemeClr val="bg1"/>
                </a:solidFill>
                <a:latin typeface="Times New Roman" pitchFamily="18" charset="0"/>
                <a:cs typeface="Times New Roman" pitchFamily="18" charset="0"/>
              </a:rPr>
              <a:t>conferences all over the globe annually with the support of more than 1000 scientific associations and 30,000 editorial board members and 3.5 million followers to its credit</a:t>
            </a:r>
            <a:r>
              <a:rPr lang="en-US" sz="2000" dirty="0" smtClean="0">
                <a:solidFill>
                  <a:schemeClr val="bg1"/>
                </a:solidFill>
                <a:latin typeface="Times New Roman" pitchFamily="18" charset="0"/>
                <a:cs typeface="Times New Roman" pitchFamily="18" charset="0"/>
              </a:rPr>
              <a:t>. </a:t>
            </a:r>
            <a:endParaRPr lang="en-US" sz="2000" dirty="0">
              <a:solidFill>
                <a:schemeClr val="bg1"/>
              </a:solidFill>
              <a:latin typeface="Times New Roman" pitchFamily="18" charset="0"/>
              <a:cs typeface="Times New Roman" pitchFamily="18" charset="0"/>
            </a:endParaRPr>
          </a:p>
          <a:p>
            <a:pPr algn="just">
              <a:buFont typeface="Arial" charset="0"/>
              <a:buNone/>
              <a:defRPr/>
            </a:pPr>
            <a:endParaRPr lang="en-US" sz="2000" dirty="0">
              <a:latin typeface="Times New Roman" pitchFamily="18" charset="0"/>
              <a:cs typeface="Times New Roman" pitchFamily="18" charset="0"/>
            </a:endParaRPr>
          </a:p>
          <a:p>
            <a:pPr algn="just">
              <a:buFont typeface="Arial" charset="0"/>
              <a:buNone/>
              <a:defRPr/>
            </a:pPr>
            <a:r>
              <a:rPr lang="en-US" sz="2000" dirty="0">
                <a:latin typeface="Times New Roman" pitchFamily="18" charset="0"/>
                <a:cs typeface="Times New Roman" pitchFamily="18" charset="0"/>
              </a:rPr>
              <a:t>    </a:t>
            </a:r>
            <a:r>
              <a:rPr lang="en-US" sz="2000" dirty="0">
                <a:solidFill>
                  <a:schemeClr val="bg1"/>
                </a:solidFill>
                <a:latin typeface="Times New Roman" pitchFamily="18" charset="0"/>
                <a:cs typeface="Times New Roman" pitchFamily="18" charset="0"/>
              </a:rPr>
              <a:t>OMICS Group has organized 500 conferences, workshops and national symposiums across the major cities including San Francisco, Las Vegas, San Antonio, Omaha, Orlando, Raleigh, Santa Clara, Chicago, Philadelphia, Baltimore, United Kingdom, Valencia, Dubai, Beijing, Hyderabad, Bengaluru and </a:t>
            </a:r>
            <a:r>
              <a:rPr lang="en-US" sz="2000" dirty="0" smtClean="0">
                <a:solidFill>
                  <a:schemeClr val="bg1"/>
                </a:solidFill>
                <a:latin typeface="Times New Roman" pitchFamily="18" charset="0"/>
                <a:cs typeface="Times New Roman" pitchFamily="18" charset="0"/>
              </a:rPr>
              <a:t>Mumbai.</a:t>
            </a:r>
          </a:p>
          <a:p>
            <a:pPr>
              <a:defRPr/>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1166151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622161"/>
            <a:ext cx="7772400" cy="1470025"/>
          </a:xfrm>
        </p:spPr>
        <p:txBody>
          <a:bodyPr/>
          <a:lstStyle/>
          <a:p>
            <a:r>
              <a:rPr kumimoji="1" lang="en-US" altLang="zh-CN" dirty="0" smtClean="0">
                <a:latin typeface="+mn-lt"/>
                <a:cs typeface="Times New Roman" pitchFamily="18" charset="0"/>
              </a:rPr>
              <a:t>Telomere</a:t>
            </a:r>
            <a:r>
              <a:rPr kumimoji="1" lang="zh-CN" altLang="en-US" dirty="0">
                <a:latin typeface="+mn-lt"/>
                <a:cs typeface="Times New Roman" pitchFamily="18" charset="0"/>
              </a:rPr>
              <a:t>-</a:t>
            </a:r>
            <a:r>
              <a:rPr kumimoji="1" lang="en-US" altLang="zh-CN" dirty="0" smtClean="0">
                <a:latin typeface="+mn-lt"/>
                <a:cs typeface="Times New Roman" pitchFamily="18" charset="0"/>
              </a:rPr>
              <a:t>Telomerase</a:t>
            </a:r>
            <a:r>
              <a:rPr kumimoji="1" lang="zh-CN" altLang="en-US" dirty="0" smtClean="0">
                <a:latin typeface="+mn-lt"/>
                <a:cs typeface="Times New Roman" pitchFamily="18" charset="0"/>
              </a:rPr>
              <a:t> </a:t>
            </a:r>
            <a:r>
              <a:rPr kumimoji="1" lang="en-US" altLang="zh-CN" dirty="0" smtClean="0">
                <a:latin typeface="+mn-lt"/>
                <a:cs typeface="Times New Roman" pitchFamily="18" charset="0"/>
              </a:rPr>
              <a:t>and</a:t>
            </a:r>
            <a:r>
              <a:rPr kumimoji="1" lang="zh-CN" altLang="en-US" dirty="0" smtClean="0">
                <a:latin typeface="+mn-lt"/>
                <a:cs typeface="Times New Roman" pitchFamily="18" charset="0"/>
              </a:rPr>
              <a:t> </a:t>
            </a:r>
            <a:r>
              <a:rPr kumimoji="1" lang="en-US" altLang="zh-CN" dirty="0" err="1" smtClean="0">
                <a:latin typeface="+mn-lt"/>
                <a:cs typeface="Times New Roman" pitchFamily="18" charset="0"/>
              </a:rPr>
              <a:t>Radiosensitivity</a:t>
            </a:r>
            <a:endParaRPr kumimoji="1" lang="zh-CN" altLang="en-US" dirty="0">
              <a:latin typeface="+mn-lt"/>
              <a:cs typeface="Times New Roman" pitchFamily="18" charset="0"/>
            </a:endParaRPr>
          </a:p>
        </p:txBody>
      </p:sp>
      <p:sp>
        <p:nvSpPr>
          <p:cNvPr id="3" name="副标题 2"/>
          <p:cNvSpPr>
            <a:spLocks noGrp="1"/>
          </p:cNvSpPr>
          <p:nvPr>
            <p:ph type="subTitle" idx="1"/>
          </p:nvPr>
        </p:nvSpPr>
        <p:spPr>
          <a:xfrm>
            <a:off x="826477" y="4536283"/>
            <a:ext cx="7262446" cy="1752600"/>
          </a:xfrm>
        </p:spPr>
        <p:txBody>
          <a:bodyPr>
            <a:normAutofit/>
          </a:bodyPr>
          <a:lstStyle/>
          <a:p>
            <a:pPr algn="r"/>
            <a:r>
              <a:rPr lang="en-US" altLang="zh-CN" sz="1800" i="1" dirty="0" err="1" smtClean="0">
                <a:cs typeface="Times New Roman" pitchFamily="18" charset="0"/>
              </a:rPr>
              <a:t>Dept.Radiation</a:t>
            </a:r>
            <a:r>
              <a:rPr lang="en-US" altLang="zh-CN" sz="1800" i="1" dirty="0" smtClean="0">
                <a:cs typeface="Times New Roman" pitchFamily="18" charset="0"/>
              </a:rPr>
              <a:t> </a:t>
            </a:r>
            <a:r>
              <a:rPr lang="en-US" altLang="zh-CN" sz="1800" i="1" dirty="0">
                <a:cs typeface="Times New Roman" pitchFamily="18" charset="0"/>
              </a:rPr>
              <a:t>&amp; Medical </a:t>
            </a:r>
            <a:r>
              <a:rPr lang="en-US" altLang="zh-CN" sz="1800" i="1" dirty="0" err="1">
                <a:cs typeface="Times New Roman" pitchFamily="18" charset="0"/>
              </a:rPr>
              <a:t>Oncology,Zhongnan</a:t>
            </a:r>
            <a:r>
              <a:rPr lang="en-US" altLang="zh-CN" sz="1800" i="1" dirty="0">
                <a:cs typeface="Times New Roman" pitchFamily="18" charset="0"/>
              </a:rPr>
              <a:t> Hospital of Wuhan University</a:t>
            </a:r>
          </a:p>
          <a:p>
            <a:pPr algn="r"/>
            <a:r>
              <a:rPr lang="en-US" altLang="zh-CN" sz="1800" i="1" dirty="0">
                <a:cs typeface="Times New Roman" pitchFamily="18" charset="0"/>
              </a:rPr>
              <a:t>Clinical Cancer Study Center of </a:t>
            </a:r>
            <a:r>
              <a:rPr lang="en-US" altLang="zh-CN" sz="1800" i="1">
                <a:cs typeface="Times New Roman" pitchFamily="18" charset="0"/>
              </a:rPr>
              <a:t>Hubei </a:t>
            </a:r>
            <a:r>
              <a:rPr lang="en-US" altLang="zh-CN" sz="1800" i="1" smtClean="0">
                <a:cs typeface="Times New Roman" pitchFamily="18" charset="0"/>
              </a:rPr>
              <a:t>Province </a:t>
            </a:r>
            <a:endParaRPr lang="en-US" altLang="zh-CN" sz="1800" i="1" dirty="0">
              <a:cs typeface="Times New Roman" pitchFamily="18" charset="0"/>
            </a:endParaRPr>
          </a:p>
          <a:p>
            <a:pPr algn="r"/>
            <a:r>
              <a:rPr lang="en-US" altLang="zh-CN" sz="1800" i="1" dirty="0">
                <a:cs typeface="Times New Roman" pitchFamily="18" charset="0"/>
              </a:rPr>
              <a:t>Key Laboratory of Tumor Biological Behavior of Hubei </a:t>
            </a:r>
            <a:r>
              <a:rPr lang="en-US" altLang="zh-CN" sz="1800" i="1" dirty="0" smtClean="0">
                <a:cs typeface="Times New Roman" pitchFamily="18" charset="0"/>
              </a:rPr>
              <a:t>Province</a:t>
            </a:r>
            <a:endParaRPr kumimoji="1" lang="en-US" altLang="zh-CN" sz="1800" i="1" dirty="0" smtClean="0">
              <a:cs typeface="Times New Roman" pitchFamily="18" charset="0"/>
            </a:endParaRPr>
          </a:p>
          <a:p>
            <a:pPr algn="r"/>
            <a:r>
              <a:rPr kumimoji="1" lang="zh-CN" altLang="zh-CN" sz="1800" i="1" dirty="0" smtClean="0">
                <a:cs typeface="Times New Roman" pitchFamily="18" charset="0"/>
              </a:rPr>
              <a:t>2</a:t>
            </a:r>
            <a:r>
              <a:rPr kumimoji="1" lang="en-US" altLang="zh-CN" sz="1800" i="1" dirty="0" smtClean="0">
                <a:cs typeface="Times New Roman" pitchFamily="18" charset="0"/>
              </a:rPr>
              <a:t>015.8.5</a:t>
            </a:r>
          </a:p>
          <a:p>
            <a:pPr algn="r"/>
            <a:r>
              <a:rPr kumimoji="1" lang="en-US" altLang="zh-CN" sz="1800" i="1" dirty="0" smtClean="0">
                <a:cs typeface="Times New Roman" pitchFamily="18" charset="0"/>
              </a:rPr>
              <a:t>Valencia</a:t>
            </a:r>
            <a:r>
              <a:rPr kumimoji="1" lang="en-US" altLang="en-US" sz="1800" i="1" dirty="0" smtClean="0">
                <a:cs typeface="Times New Roman" pitchFamily="18" charset="0"/>
              </a:rPr>
              <a:t>. </a:t>
            </a:r>
            <a:r>
              <a:rPr kumimoji="1" lang="en-US" altLang="zh-CN" sz="1800" i="1" dirty="0" smtClean="0">
                <a:cs typeface="Times New Roman" pitchFamily="18" charset="0"/>
              </a:rPr>
              <a:t>Spain</a:t>
            </a:r>
            <a:endParaRPr kumimoji="1" lang="zh-CN" altLang="en-US" sz="1800" i="1" dirty="0">
              <a:cs typeface="Times New Roman" pitchFamily="18" charset="0"/>
            </a:endParaRPr>
          </a:p>
        </p:txBody>
      </p:sp>
      <p:sp>
        <p:nvSpPr>
          <p:cNvPr id="4" name="矩形 3"/>
          <p:cNvSpPr/>
          <p:nvPr/>
        </p:nvSpPr>
        <p:spPr>
          <a:xfrm>
            <a:off x="3096596" y="3429000"/>
            <a:ext cx="2874569" cy="369332"/>
          </a:xfrm>
          <a:prstGeom prst="rect">
            <a:avLst/>
          </a:prstGeom>
        </p:spPr>
        <p:txBody>
          <a:bodyPr wrap="none">
            <a:spAutoFit/>
          </a:bodyPr>
          <a:lstStyle/>
          <a:p>
            <a:pPr algn="r"/>
            <a:r>
              <a:rPr kumimoji="1" lang="en-US" altLang="zh-CN" b="1" i="1" dirty="0" smtClean="0">
                <a:cs typeface="Times New Roman" pitchFamily="18" charset="0"/>
              </a:rPr>
              <a:t>Wang</a:t>
            </a:r>
            <a:r>
              <a:rPr kumimoji="1" lang="zh-CN" altLang="en-US" b="1" i="1" dirty="0" smtClean="0">
                <a:cs typeface="Times New Roman" pitchFamily="18" charset="0"/>
              </a:rPr>
              <a:t> </a:t>
            </a:r>
            <a:r>
              <a:rPr kumimoji="1" lang="en-US" altLang="zh-CN" b="1" i="1" dirty="0" err="1" smtClean="0">
                <a:cs typeface="Times New Roman" pitchFamily="18" charset="0"/>
              </a:rPr>
              <a:t>wenbo</a:t>
            </a:r>
            <a:r>
              <a:rPr kumimoji="1" lang="en-US" altLang="zh-CN" b="1" i="1" dirty="0" smtClean="0">
                <a:cs typeface="Times New Roman" pitchFamily="18" charset="0"/>
              </a:rPr>
              <a:t>, Zhou </a:t>
            </a:r>
            <a:r>
              <a:rPr kumimoji="1" lang="en-US" altLang="zh-CN" b="1" i="1" dirty="0" err="1" smtClean="0">
                <a:cs typeface="Times New Roman" pitchFamily="18" charset="0"/>
              </a:rPr>
              <a:t>yunfeng</a:t>
            </a:r>
            <a:endParaRPr kumimoji="1" lang="en-US" altLang="zh-CN" b="1" i="1" dirty="0" smtClean="0">
              <a:cs typeface="Times New Roman" pitchFamily="18" charset="0"/>
            </a:endParaRPr>
          </a:p>
        </p:txBody>
      </p:sp>
    </p:spTree>
    <p:extLst>
      <p:ext uri="{BB962C8B-B14F-4D97-AF65-F5344CB8AC3E}">
        <p14:creationId xmlns="" xmlns:p14="http://schemas.microsoft.com/office/powerpoint/2010/main" val="41298596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a:spLocks noGrp="1"/>
          </p:cNvSpPr>
          <p:nvPr>
            <p:ph type="title"/>
          </p:nvPr>
        </p:nvSpPr>
        <p:spPr>
          <a:xfrm>
            <a:off x="420316" y="288561"/>
            <a:ext cx="8229600" cy="1143000"/>
          </a:xfrm>
        </p:spPr>
        <p:txBody>
          <a:bodyPr>
            <a:normAutofit/>
          </a:bodyPr>
          <a:lstStyle/>
          <a:p>
            <a:pPr algn="l"/>
            <a:r>
              <a:rPr kumimoji="1" lang="en-US" altLang="zh-CN" sz="2800" dirty="0" smtClean="0">
                <a:latin typeface="+mn-lt"/>
                <a:cs typeface="Times New Roman" pitchFamily="18" charset="0"/>
              </a:rPr>
              <a:t>Telomere</a:t>
            </a:r>
            <a:endParaRPr kumimoji="1" lang="zh-CN" altLang="en-US" sz="2800" dirty="0">
              <a:latin typeface="+mn-lt"/>
              <a:cs typeface="Times New Roman" pitchFamily="18" charset="0"/>
            </a:endParaRPr>
          </a:p>
        </p:txBody>
      </p:sp>
      <p:pic>
        <p:nvPicPr>
          <p:cNvPr id="7" name="图片 6"/>
          <p:cNvPicPr>
            <a:picLocks noChangeAspect="1"/>
          </p:cNvPicPr>
          <p:nvPr/>
        </p:nvPicPr>
        <p:blipFill>
          <a:blip r:embed="rId2" cstate="print"/>
          <a:stretch>
            <a:fillRect/>
          </a:stretch>
        </p:blipFill>
        <p:spPr>
          <a:xfrm>
            <a:off x="695076" y="1431561"/>
            <a:ext cx="3781922" cy="3137127"/>
          </a:xfrm>
          <a:prstGeom prst="rect">
            <a:avLst/>
          </a:prstGeom>
        </p:spPr>
      </p:pic>
      <p:sp>
        <p:nvSpPr>
          <p:cNvPr id="8" name="矩形 7"/>
          <p:cNvSpPr/>
          <p:nvPr/>
        </p:nvSpPr>
        <p:spPr>
          <a:xfrm>
            <a:off x="225631" y="6083544"/>
            <a:ext cx="6586022" cy="707886"/>
          </a:xfrm>
          <a:prstGeom prst="rect">
            <a:avLst/>
          </a:prstGeom>
        </p:spPr>
        <p:txBody>
          <a:bodyPr wrap="square">
            <a:spAutoFit/>
          </a:bodyPr>
          <a:lstStyle/>
          <a:p>
            <a:pPr algn="ctr"/>
            <a:r>
              <a:rPr lang="en-US" altLang="zh-CN" sz="2400" baseline="30000" dirty="0">
                <a:cs typeface="Times New Roman" pitchFamily="18" charset="0"/>
              </a:rPr>
              <a:t>Telomeres, which are regions at the termini of chromosomes, are composed of TTAGGG repetitive DNA sequences and a variety of binding proteins </a:t>
            </a:r>
            <a:endParaRPr lang="zh-CN" altLang="en-US" sz="2400" dirty="0">
              <a:cs typeface="Times New Roman" pitchFamily="18" charset="0"/>
            </a:endParaRPr>
          </a:p>
        </p:txBody>
      </p:sp>
      <p:sp>
        <p:nvSpPr>
          <p:cNvPr id="2" name="文本框 1"/>
          <p:cNvSpPr txBox="1"/>
          <p:nvPr/>
        </p:nvSpPr>
        <p:spPr>
          <a:xfrm>
            <a:off x="1722896" y="4875910"/>
            <a:ext cx="1092351" cy="369332"/>
          </a:xfrm>
          <a:prstGeom prst="rect">
            <a:avLst/>
          </a:prstGeom>
          <a:noFill/>
          <a:ln>
            <a:solidFill>
              <a:schemeClr val="tx1"/>
            </a:solidFill>
          </a:ln>
        </p:spPr>
        <p:txBody>
          <a:bodyPr wrap="square" rtlCol="0">
            <a:spAutoFit/>
          </a:bodyPr>
          <a:lstStyle>
            <a:defPPr>
              <a:defRPr lang="en-US"/>
            </a:defPPr>
            <a:lvl1pPr>
              <a:defRPr kumimoji="1"/>
            </a:lvl1pPr>
          </a:lstStyle>
          <a:p>
            <a:pPr algn="ctr"/>
            <a:r>
              <a:rPr lang="en-US" altLang="zh-CN" dirty="0">
                <a:cs typeface="Times New Roman" pitchFamily="18" charset="0"/>
              </a:rPr>
              <a:t>CANCER</a:t>
            </a:r>
            <a:endParaRPr lang="zh-CN" altLang="en-US" dirty="0">
              <a:cs typeface="Times New Roman" pitchFamily="18" charset="0"/>
            </a:endParaRPr>
          </a:p>
        </p:txBody>
      </p:sp>
      <p:sp>
        <p:nvSpPr>
          <p:cNvPr id="9" name="文本框 8"/>
          <p:cNvSpPr txBox="1"/>
          <p:nvPr/>
        </p:nvSpPr>
        <p:spPr>
          <a:xfrm>
            <a:off x="5871702" y="4875910"/>
            <a:ext cx="1092351" cy="369332"/>
          </a:xfrm>
          <a:prstGeom prst="rect">
            <a:avLst/>
          </a:prstGeom>
          <a:noFill/>
          <a:ln>
            <a:solidFill>
              <a:schemeClr val="tx1"/>
            </a:solidFill>
          </a:ln>
        </p:spPr>
        <p:txBody>
          <a:bodyPr wrap="square" rtlCol="0">
            <a:spAutoFit/>
          </a:bodyPr>
          <a:lstStyle>
            <a:defPPr>
              <a:defRPr lang="en-US"/>
            </a:defPPr>
            <a:lvl1pPr>
              <a:defRPr kumimoji="1"/>
            </a:lvl1pPr>
          </a:lstStyle>
          <a:p>
            <a:pPr algn="ctr"/>
            <a:r>
              <a:rPr lang="en-US" altLang="zh-CN" dirty="0">
                <a:cs typeface="Times New Roman" pitchFamily="18" charset="0"/>
              </a:rPr>
              <a:t>Aging</a:t>
            </a:r>
            <a:endParaRPr lang="zh-CN" altLang="en-US" dirty="0">
              <a:cs typeface="Times New Roman" pitchFamily="18" charset="0"/>
            </a:endParaRPr>
          </a:p>
        </p:txBody>
      </p:sp>
      <p:sp>
        <p:nvSpPr>
          <p:cNvPr id="10" name="文本框 9"/>
          <p:cNvSpPr txBox="1"/>
          <p:nvPr/>
        </p:nvSpPr>
        <p:spPr>
          <a:xfrm>
            <a:off x="3802224" y="4875910"/>
            <a:ext cx="1092351" cy="369332"/>
          </a:xfrm>
          <a:prstGeom prst="rect">
            <a:avLst/>
          </a:prstGeom>
          <a:noFill/>
          <a:ln>
            <a:solidFill>
              <a:schemeClr val="tx1"/>
            </a:solidFill>
          </a:ln>
        </p:spPr>
        <p:txBody>
          <a:bodyPr wrap="square" rtlCol="0">
            <a:spAutoFit/>
          </a:bodyPr>
          <a:lstStyle/>
          <a:p>
            <a:pPr algn="ctr"/>
            <a:r>
              <a:rPr kumimoji="1" lang="en-US" altLang="zh-CN" dirty="0">
                <a:cs typeface="Times New Roman" pitchFamily="18" charset="0"/>
              </a:rPr>
              <a:t>Genetic</a:t>
            </a:r>
            <a:endParaRPr kumimoji="1" lang="zh-CN" altLang="en-US" dirty="0">
              <a:cs typeface="Times New Roman" pitchFamily="18" charset="0"/>
            </a:endParaRPr>
          </a:p>
        </p:txBody>
      </p:sp>
      <p:sp>
        <p:nvSpPr>
          <p:cNvPr id="3" name="云形 2"/>
          <p:cNvSpPr/>
          <p:nvPr/>
        </p:nvSpPr>
        <p:spPr>
          <a:xfrm>
            <a:off x="6678439" y="5384471"/>
            <a:ext cx="1829383" cy="865015"/>
          </a:xfrm>
          <a:prstGeom prst="cloud">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cs typeface="Times New Roman" pitchFamily="18" charset="0"/>
            </a:endParaRPr>
          </a:p>
        </p:txBody>
      </p:sp>
      <p:sp>
        <p:nvSpPr>
          <p:cNvPr id="4" name="矩形 3"/>
          <p:cNvSpPr/>
          <p:nvPr/>
        </p:nvSpPr>
        <p:spPr>
          <a:xfrm>
            <a:off x="6876221" y="5606559"/>
            <a:ext cx="1398396" cy="369332"/>
          </a:xfrm>
          <a:prstGeom prst="rect">
            <a:avLst/>
          </a:prstGeom>
        </p:spPr>
        <p:txBody>
          <a:bodyPr wrap="none">
            <a:spAutoFit/>
          </a:bodyPr>
          <a:lstStyle/>
          <a:p>
            <a:r>
              <a:rPr lang="en-US" altLang="zh-CN" i="1" dirty="0">
                <a:cs typeface="Times New Roman" pitchFamily="18" charset="0"/>
              </a:rPr>
              <a:t>N</a:t>
            </a:r>
            <a:r>
              <a:rPr lang="en-US" altLang="zh-CN" i="1" dirty="0" smtClean="0">
                <a:cs typeface="Times New Roman" pitchFamily="18" charset="0"/>
              </a:rPr>
              <a:t>ew Targets</a:t>
            </a:r>
            <a:r>
              <a:rPr lang="zh-CN" altLang="zh-CN" dirty="0" smtClean="0">
                <a:cs typeface="Times New Roman" pitchFamily="18" charset="0"/>
              </a:rPr>
              <a:t> </a:t>
            </a:r>
            <a:endParaRPr lang="zh-CN" altLang="en-US" dirty="0">
              <a:cs typeface="Times New Roman" pitchFamily="18" charset="0"/>
            </a:endParaRPr>
          </a:p>
        </p:txBody>
      </p:sp>
      <p:pic>
        <p:nvPicPr>
          <p:cNvPr id="11" name="图片 10"/>
          <p:cNvPicPr>
            <a:picLocks noChangeAspect="1"/>
          </p:cNvPicPr>
          <p:nvPr/>
        </p:nvPicPr>
        <p:blipFill>
          <a:blip r:embed="rId3" cstate="print"/>
          <a:stretch>
            <a:fillRect/>
          </a:stretch>
        </p:blipFill>
        <p:spPr>
          <a:xfrm>
            <a:off x="4773326" y="1431561"/>
            <a:ext cx="3734496" cy="3137127"/>
          </a:xfrm>
          <a:prstGeom prst="rect">
            <a:avLst/>
          </a:prstGeom>
        </p:spPr>
      </p:pic>
    </p:spTree>
    <p:extLst>
      <p:ext uri="{BB962C8B-B14F-4D97-AF65-F5344CB8AC3E}">
        <p14:creationId xmlns="" xmlns:p14="http://schemas.microsoft.com/office/powerpoint/2010/main" val="1194923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dissolv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26" presetClass="entr" presetSubtype="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down)">
                                      <p:cBhvr>
                                        <p:cTn id="29" dur="580">
                                          <p:stCondLst>
                                            <p:cond delay="0"/>
                                          </p:stCondLst>
                                        </p:cTn>
                                        <p:tgtEl>
                                          <p:spTgt spid="3"/>
                                        </p:tgtEl>
                                      </p:cBhvr>
                                    </p:animEffect>
                                    <p:anim calcmode="lin" valueType="num">
                                      <p:cBhvr>
                                        <p:cTn id="30"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35" dur="26">
                                          <p:stCondLst>
                                            <p:cond delay="650"/>
                                          </p:stCondLst>
                                        </p:cTn>
                                        <p:tgtEl>
                                          <p:spTgt spid="3"/>
                                        </p:tgtEl>
                                      </p:cBhvr>
                                      <p:to x="100000" y="60000"/>
                                    </p:animScale>
                                    <p:animScale>
                                      <p:cBhvr>
                                        <p:cTn id="36" dur="166" decel="50000">
                                          <p:stCondLst>
                                            <p:cond delay="676"/>
                                          </p:stCondLst>
                                        </p:cTn>
                                        <p:tgtEl>
                                          <p:spTgt spid="3"/>
                                        </p:tgtEl>
                                      </p:cBhvr>
                                      <p:to x="100000" y="100000"/>
                                    </p:animScale>
                                    <p:animScale>
                                      <p:cBhvr>
                                        <p:cTn id="37" dur="26">
                                          <p:stCondLst>
                                            <p:cond delay="1312"/>
                                          </p:stCondLst>
                                        </p:cTn>
                                        <p:tgtEl>
                                          <p:spTgt spid="3"/>
                                        </p:tgtEl>
                                      </p:cBhvr>
                                      <p:to x="100000" y="80000"/>
                                    </p:animScale>
                                    <p:animScale>
                                      <p:cBhvr>
                                        <p:cTn id="38" dur="166" decel="50000">
                                          <p:stCondLst>
                                            <p:cond delay="1338"/>
                                          </p:stCondLst>
                                        </p:cTn>
                                        <p:tgtEl>
                                          <p:spTgt spid="3"/>
                                        </p:tgtEl>
                                      </p:cBhvr>
                                      <p:to x="100000" y="100000"/>
                                    </p:animScale>
                                    <p:animScale>
                                      <p:cBhvr>
                                        <p:cTn id="39" dur="26">
                                          <p:stCondLst>
                                            <p:cond delay="1642"/>
                                          </p:stCondLst>
                                        </p:cTn>
                                        <p:tgtEl>
                                          <p:spTgt spid="3"/>
                                        </p:tgtEl>
                                      </p:cBhvr>
                                      <p:to x="100000" y="90000"/>
                                    </p:animScale>
                                    <p:animScale>
                                      <p:cBhvr>
                                        <p:cTn id="40" dur="166" decel="50000">
                                          <p:stCondLst>
                                            <p:cond delay="1668"/>
                                          </p:stCondLst>
                                        </p:cTn>
                                        <p:tgtEl>
                                          <p:spTgt spid="3"/>
                                        </p:tgtEl>
                                      </p:cBhvr>
                                      <p:to x="100000" y="100000"/>
                                    </p:animScale>
                                    <p:animScale>
                                      <p:cBhvr>
                                        <p:cTn id="41" dur="26">
                                          <p:stCondLst>
                                            <p:cond delay="1808"/>
                                          </p:stCondLst>
                                        </p:cTn>
                                        <p:tgtEl>
                                          <p:spTgt spid="3"/>
                                        </p:tgtEl>
                                      </p:cBhvr>
                                      <p:to x="100000" y="95000"/>
                                    </p:animScale>
                                    <p:animScale>
                                      <p:cBhvr>
                                        <p:cTn id="42" dur="166" decel="50000">
                                          <p:stCondLst>
                                            <p:cond delay="1834"/>
                                          </p:stCondLst>
                                        </p:cTn>
                                        <p:tgtEl>
                                          <p:spTgt spid="3"/>
                                        </p:tgtEl>
                                      </p:cBhvr>
                                      <p:to x="100000" y="100000"/>
                                    </p:animScale>
                                  </p:childTnLst>
                                </p:cTn>
                              </p:par>
                              <p:par>
                                <p:cTn id="43" presetID="26" presetClass="entr" presetSubtype="0" fill="hold" grpId="0" nodeType="with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down)">
                                      <p:cBhvr>
                                        <p:cTn id="45" dur="580">
                                          <p:stCondLst>
                                            <p:cond delay="0"/>
                                          </p:stCondLst>
                                        </p:cTn>
                                        <p:tgtEl>
                                          <p:spTgt spid="4"/>
                                        </p:tgtEl>
                                      </p:cBhvr>
                                    </p:animEffect>
                                    <p:anim calcmode="lin" valueType="num">
                                      <p:cBhvr>
                                        <p:cTn id="4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51" dur="26">
                                          <p:stCondLst>
                                            <p:cond delay="650"/>
                                          </p:stCondLst>
                                        </p:cTn>
                                        <p:tgtEl>
                                          <p:spTgt spid="4"/>
                                        </p:tgtEl>
                                      </p:cBhvr>
                                      <p:to x="100000" y="60000"/>
                                    </p:animScale>
                                    <p:animScale>
                                      <p:cBhvr>
                                        <p:cTn id="52" dur="166" decel="50000">
                                          <p:stCondLst>
                                            <p:cond delay="676"/>
                                          </p:stCondLst>
                                        </p:cTn>
                                        <p:tgtEl>
                                          <p:spTgt spid="4"/>
                                        </p:tgtEl>
                                      </p:cBhvr>
                                      <p:to x="100000" y="100000"/>
                                    </p:animScale>
                                    <p:animScale>
                                      <p:cBhvr>
                                        <p:cTn id="53" dur="26">
                                          <p:stCondLst>
                                            <p:cond delay="1312"/>
                                          </p:stCondLst>
                                        </p:cTn>
                                        <p:tgtEl>
                                          <p:spTgt spid="4"/>
                                        </p:tgtEl>
                                      </p:cBhvr>
                                      <p:to x="100000" y="80000"/>
                                    </p:animScale>
                                    <p:animScale>
                                      <p:cBhvr>
                                        <p:cTn id="54" dur="166" decel="50000">
                                          <p:stCondLst>
                                            <p:cond delay="1338"/>
                                          </p:stCondLst>
                                        </p:cTn>
                                        <p:tgtEl>
                                          <p:spTgt spid="4"/>
                                        </p:tgtEl>
                                      </p:cBhvr>
                                      <p:to x="100000" y="100000"/>
                                    </p:animScale>
                                    <p:animScale>
                                      <p:cBhvr>
                                        <p:cTn id="55" dur="26">
                                          <p:stCondLst>
                                            <p:cond delay="1642"/>
                                          </p:stCondLst>
                                        </p:cTn>
                                        <p:tgtEl>
                                          <p:spTgt spid="4"/>
                                        </p:tgtEl>
                                      </p:cBhvr>
                                      <p:to x="100000" y="90000"/>
                                    </p:animScale>
                                    <p:animScale>
                                      <p:cBhvr>
                                        <p:cTn id="56" dur="166" decel="50000">
                                          <p:stCondLst>
                                            <p:cond delay="1668"/>
                                          </p:stCondLst>
                                        </p:cTn>
                                        <p:tgtEl>
                                          <p:spTgt spid="4"/>
                                        </p:tgtEl>
                                      </p:cBhvr>
                                      <p:to x="100000" y="100000"/>
                                    </p:animScale>
                                    <p:animScale>
                                      <p:cBhvr>
                                        <p:cTn id="57" dur="26">
                                          <p:stCondLst>
                                            <p:cond delay="1808"/>
                                          </p:stCondLst>
                                        </p:cTn>
                                        <p:tgtEl>
                                          <p:spTgt spid="4"/>
                                        </p:tgtEl>
                                      </p:cBhvr>
                                      <p:to x="100000" y="95000"/>
                                    </p:animScale>
                                    <p:animScale>
                                      <p:cBhvr>
                                        <p:cTn id="58"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animBg="1"/>
      <p:bldP spid="3" grpId="0" animBg="1"/>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78222" y="359606"/>
            <a:ext cx="8229600" cy="1143000"/>
          </a:xfrm>
        </p:spPr>
        <p:txBody>
          <a:bodyPr>
            <a:normAutofit/>
          </a:bodyPr>
          <a:lstStyle/>
          <a:p>
            <a:pPr algn="l"/>
            <a:r>
              <a:rPr kumimoji="1" lang="en-US" altLang="zh-CN" sz="2800" dirty="0" smtClean="0">
                <a:latin typeface="+mn-lt"/>
                <a:cs typeface="Times New Roman" pitchFamily="18" charset="0"/>
              </a:rPr>
              <a:t>Telomerase</a:t>
            </a:r>
            <a:r>
              <a:rPr kumimoji="1" lang="zh-CN" altLang="en-US" sz="2800" dirty="0" smtClean="0">
                <a:latin typeface="+mn-lt"/>
                <a:cs typeface="Times New Roman" pitchFamily="18" charset="0"/>
              </a:rPr>
              <a:t> </a:t>
            </a:r>
            <a:r>
              <a:rPr kumimoji="1" lang="en-US" altLang="zh-CN" sz="2800" dirty="0" smtClean="0">
                <a:latin typeface="+mn-lt"/>
                <a:cs typeface="Times New Roman" pitchFamily="18" charset="0"/>
              </a:rPr>
              <a:t>Structure</a:t>
            </a:r>
            <a:endParaRPr kumimoji="1" lang="zh-CN" altLang="en-US" sz="2800" dirty="0">
              <a:latin typeface="+mn-lt"/>
              <a:cs typeface="Times New Roman" pitchFamily="18" charset="0"/>
            </a:endParaRPr>
          </a:p>
        </p:txBody>
      </p:sp>
      <p:sp>
        <p:nvSpPr>
          <p:cNvPr id="9" name="矩形 8"/>
          <p:cNvSpPr/>
          <p:nvPr/>
        </p:nvSpPr>
        <p:spPr>
          <a:xfrm>
            <a:off x="2983983" y="2657333"/>
            <a:ext cx="3035843" cy="541044"/>
          </a:xfrm>
          <a:prstGeom prst="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zh-CN" i="1" dirty="0">
                <a:cs typeface="Times New Roman" pitchFamily="18" charset="0"/>
              </a:rPr>
              <a:t>H</a:t>
            </a:r>
            <a:r>
              <a:rPr kumimoji="1" lang="en-US" altLang="zh-CN" i="1" dirty="0" smtClean="0">
                <a:solidFill>
                  <a:schemeClr val="lt1"/>
                </a:solidFill>
                <a:cs typeface="Times New Roman" pitchFamily="18" charset="0"/>
              </a:rPr>
              <a:t>uman </a:t>
            </a:r>
            <a:r>
              <a:rPr kumimoji="1" lang="en-US" altLang="zh-CN" i="1" dirty="0">
                <a:solidFill>
                  <a:schemeClr val="lt1"/>
                </a:solidFill>
                <a:cs typeface="Times New Roman" pitchFamily="18" charset="0"/>
              </a:rPr>
              <a:t>telomerase </a:t>
            </a:r>
          </a:p>
          <a:p>
            <a:pPr algn="ctr"/>
            <a:r>
              <a:rPr kumimoji="1" lang="en-US" altLang="zh-CN" i="1" dirty="0">
                <a:solidFill>
                  <a:schemeClr val="lt1"/>
                </a:solidFill>
                <a:cs typeface="Times New Roman" pitchFamily="18" charset="0"/>
              </a:rPr>
              <a:t>reverse transcriptase (</a:t>
            </a:r>
            <a:r>
              <a:rPr kumimoji="1" lang="en-US" altLang="zh-CN" i="1" dirty="0" err="1">
                <a:solidFill>
                  <a:schemeClr val="lt1"/>
                </a:solidFill>
                <a:cs typeface="Times New Roman" pitchFamily="18" charset="0"/>
              </a:rPr>
              <a:t>hTERT</a:t>
            </a:r>
            <a:r>
              <a:rPr kumimoji="1" lang="en-US" altLang="zh-CN" i="1" dirty="0">
                <a:solidFill>
                  <a:schemeClr val="lt1"/>
                </a:solidFill>
                <a:cs typeface="Times New Roman" pitchFamily="18" charset="0"/>
              </a:rPr>
              <a:t>)</a:t>
            </a:r>
            <a:endParaRPr kumimoji="1" lang="zh-CN" altLang="en-US" i="1" dirty="0">
              <a:solidFill>
                <a:schemeClr val="lt1"/>
              </a:solidFill>
              <a:cs typeface="Times New Roman" pitchFamily="18" charset="0"/>
            </a:endParaRPr>
          </a:p>
        </p:txBody>
      </p:sp>
      <p:cxnSp>
        <p:nvCxnSpPr>
          <p:cNvPr id="11" name="直线箭头连接符 10"/>
          <p:cNvCxnSpPr>
            <a:endCxn id="9" idx="1"/>
          </p:cNvCxnSpPr>
          <p:nvPr/>
        </p:nvCxnSpPr>
        <p:spPr>
          <a:xfrm>
            <a:off x="2166944" y="2923136"/>
            <a:ext cx="817039" cy="4719"/>
          </a:xfrm>
          <a:prstGeom prst="straightConnector1">
            <a:avLst/>
          </a:prstGeom>
          <a:ln>
            <a:solidFill>
              <a:schemeClr val="bg2">
                <a:lumMod val="60000"/>
                <a:lumOff val="4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3" name="直线箭头连接符 12"/>
          <p:cNvCxnSpPr/>
          <p:nvPr/>
        </p:nvCxnSpPr>
        <p:spPr>
          <a:xfrm>
            <a:off x="1536401" y="3348239"/>
            <a:ext cx="0" cy="495565"/>
          </a:xfrm>
          <a:prstGeom prst="straightConnector1">
            <a:avLst/>
          </a:prstGeom>
          <a:ln>
            <a:solidFill>
              <a:schemeClr val="bg2">
                <a:lumMod val="60000"/>
                <a:lumOff val="40000"/>
              </a:schemeClr>
            </a:solidFill>
            <a:tailEnd type="arrow"/>
          </a:ln>
        </p:spPr>
        <p:style>
          <a:lnRef idx="2">
            <a:schemeClr val="accent1"/>
          </a:lnRef>
          <a:fillRef idx="0">
            <a:schemeClr val="accent1"/>
          </a:fillRef>
          <a:effectRef idx="1">
            <a:schemeClr val="accent1"/>
          </a:effectRef>
          <a:fontRef idx="minor">
            <a:schemeClr val="tx1"/>
          </a:fontRef>
        </p:style>
      </p:cxnSp>
      <p:sp>
        <p:nvSpPr>
          <p:cNvPr id="14" name="文本框 13"/>
          <p:cNvSpPr txBox="1"/>
          <p:nvPr/>
        </p:nvSpPr>
        <p:spPr>
          <a:xfrm>
            <a:off x="278222" y="3990827"/>
            <a:ext cx="2377168" cy="830997"/>
          </a:xfrm>
          <a:prstGeom prst="rect">
            <a:avLst/>
          </a:prstGeom>
          <a:ln>
            <a:solidFill>
              <a:schemeClr val="tx1"/>
            </a:solidFill>
          </a:ln>
        </p:spPr>
        <p:txBody>
          <a:bodyPr wrap="square">
            <a:spAutoFit/>
          </a:bodyPr>
          <a:lstStyle>
            <a:defPPr>
              <a:defRPr lang="en-US"/>
            </a:defPPr>
            <a:lvl1pPr algn="ctr">
              <a:defRPr sz="2400" baseline="30000"/>
            </a:lvl1pPr>
          </a:lstStyle>
          <a:p>
            <a:endParaRPr lang="en-US" altLang="zh-CN" dirty="0" smtClean="0">
              <a:cs typeface="Times New Roman" pitchFamily="18" charset="0"/>
            </a:endParaRPr>
          </a:p>
          <a:p>
            <a:r>
              <a:rPr lang="en-US" altLang="zh-CN" dirty="0" smtClean="0">
                <a:cs typeface="Times New Roman" pitchFamily="18" charset="0"/>
              </a:rPr>
              <a:t>activated </a:t>
            </a:r>
            <a:r>
              <a:rPr lang="en-US" altLang="zh-CN" dirty="0">
                <a:cs typeface="Times New Roman" pitchFamily="18" charset="0"/>
              </a:rPr>
              <a:t>in 90% of human tumor cells</a:t>
            </a:r>
            <a:endParaRPr lang="zh-CN" altLang="en-US" dirty="0">
              <a:cs typeface="Times New Roman" pitchFamily="18" charset="0"/>
            </a:endParaRPr>
          </a:p>
        </p:txBody>
      </p:sp>
      <p:sp>
        <p:nvSpPr>
          <p:cNvPr id="15" name="右中括号 14"/>
          <p:cNvSpPr/>
          <p:nvPr/>
        </p:nvSpPr>
        <p:spPr>
          <a:xfrm flipH="1">
            <a:off x="2824130" y="2184614"/>
            <a:ext cx="150977" cy="1554095"/>
          </a:xfrm>
          <a:prstGeom prst="rightBracket">
            <a:avLst/>
          </a:prstGeom>
          <a:ln>
            <a:solidFill>
              <a:schemeClr val="bg2">
                <a:lumMod val="60000"/>
                <a:lumOff val="4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zh-CN" altLang="en-US">
              <a:solidFill>
                <a:schemeClr val="bg2">
                  <a:lumMod val="60000"/>
                  <a:lumOff val="40000"/>
                </a:schemeClr>
              </a:solidFill>
              <a:cs typeface="Times New Roman" pitchFamily="18" charset="0"/>
            </a:endParaRPr>
          </a:p>
        </p:txBody>
      </p:sp>
      <p:sp>
        <p:nvSpPr>
          <p:cNvPr id="19" name="矩形 18"/>
          <p:cNvSpPr/>
          <p:nvPr/>
        </p:nvSpPr>
        <p:spPr>
          <a:xfrm>
            <a:off x="728237" y="2647838"/>
            <a:ext cx="1589682" cy="55059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b="1" dirty="0" smtClean="0">
                <a:cs typeface="Times New Roman" pitchFamily="18" charset="0"/>
              </a:rPr>
              <a:t>Telomerase</a:t>
            </a:r>
            <a:endParaRPr kumimoji="1" lang="zh-CN" altLang="en-US" b="1" dirty="0">
              <a:cs typeface="Times New Roman" pitchFamily="18" charset="0"/>
            </a:endParaRPr>
          </a:p>
        </p:txBody>
      </p:sp>
      <p:sp>
        <p:nvSpPr>
          <p:cNvPr id="23" name="矩形 22"/>
          <p:cNvSpPr/>
          <p:nvPr/>
        </p:nvSpPr>
        <p:spPr>
          <a:xfrm>
            <a:off x="2983983" y="1909659"/>
            <a:ext cx="3035843" cy="55059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i="1" dirty="0">
                <a:cs typeface="Times New Roman" pitchFamily="18" charset="0"/>
              </a:rPr>
              <a:t>H</a:t>
            </a:r>
            <a:r>
              <a:rPr kumimoji="1" lang="en-US" altLang="zh-CN" i="1" dirty="0" smtClean="0">
                <a:cs typeface="Times New Roman" pitchFamily="18" charset="0"/>
              </a:rPr>
              <a:t>uman </a:t>
            </a:r>
            <a:r>
              <a:rPr kumimoji="1" lang="en-US" altLang="zh-CN" i="1" dirty="0">
                <a:cs typeface="Times New Roman" pitchFamily="18" charset="0"/>
              </a:rPr>
              <a:t>telomerase RNA</a:t>
            </a:r>
            <a:r>
              <a:rPr kumimoji="1" lang="zh-CN" altLang="zh-CN" i="1" dirty="0">
                <a:cs typeface="Times New Roman" pitchFamily="18" charset="0"/>
              </a:rPr>
              <a:t>(</a:t>
            </a:r>
            <a:r>
              <a:rPr kumimoji="1" lang="en-US" altLang="zh-CN" i="1" dirty="0" err="1">
                <a:cs typeface="Times New Roman" pitchFamily="18" charset="0"/>
              </a:rPr>
              <a:t>hTR</a:t>
            </a:r>
            <a:r>
              <a:rPr kumimoji="1" lang="zh-CN" altLang="zh-CN" i="1" dirty="0">
                <a:cs typeface="Times New Roman" pitchFamily="18" charset="0"/>
              </a:rPr>
              <a:t>)</a:t>
            </a:r>
            <a:endParaRPr kumimoji="1" lang="zh-CN" altLang="en-US" i="1" dirty="0">
              <a:cs typeface="Times New Roman" pitchFamily="18" charset="0"/>
            </a:endParaRPr>
          </a:p>
        </p:txBody>
      </p:sp>
      <p:cxnSp>
        <p:nvCxnSpPr>
          <p:cNvPr id="31" name="直线连接符 30"/>
          <p:cNvCxnSpPr>
            <a:stCxn id="9" idx="3"/>
          </p:cNvCxnSpPr>
          <p:nvPr/>
        </p:nvCxnSpPr>
        <p:spPr>
          <a:xfrm>
            <a:off x="6019826" y="2927855"/>
            <a:ext cx="392186" cy="10494"/>
          </a:xfrm>
          <a:prstGeom prst="line">
            <a:avLst/>
          </a:prstGeom>
          <a:ln>
            <a:solidFill>
              <a:schemeClr val="bg2">
                <a:lumMod val="60000"/>
                <a:lumOff val="40000"/>
              </a:schemeClr>
            </a:solidFill>
          </a:ln>
        </p:spPr>
        <p:style>
          <a:lnRef idx="2">
            <a:schemeClr val="accent1"/>
          </a:lnRef>
          <a:fillRef idx="0">
            <a:schemeClr val="accent1"/>
          </a:fillRef>
          <a:effectRef idx="1">
            <a:schemeClr val="accent1"/>
          </a:effectRef>
          <a:fontRef idx="minor">
            <a:schemeClr val="tx1"/>
          </a:fontRef>
        </p:style>
      </p:cxnSp>
      <p:pic>
        <p:nvPicPr>
          <p:cNvPr id="16" name="图片 15" descr="IJO-41-05-1561-g02.jpg"/>
          <p:cNvPicPr>
            <a:picLocks noChangeAspect="1"/>
          </p:cNvPicPr>
          <p:nvPr/>
        </p:nvPicPr>
        <p:blipFill>
          <a:blip r:embed="rId3" cstate="email">
            <a:extLst>
              <a:ext uri="{28A0092B-C50C-407E-A947-70E740481C1C}">
                <a14:useLocalDpi xmlns="" xmlns:a14="http://schemas.microsoft.com/office/drawing/2010/main" val="0"/>
              </a:ext>
            </a:extLst>
          </a:blip>
          <a:stretch>
            <a:fillRect/>
          </a:stretch>
        </p:blipFill>
        <p:spPr>
          <a:xfrm>
            <a:off x="3084907" y="4651346"/>
            <a:ext cx="5289785" cy="1560874"/>
          </a:xfrm>
          <a:prstGeom prst="rect">
            <a:avLst/>
          </a:prstGeom>
        </p:spPr>
      </p:pic>
      <p:cxnSp>
        <p:nvCxnSpPr>
          <p:cNvPr id="26" name="肘形连接符 25"/>
          <p:cNvCxnSpPr/>
          <p:nvPr/>
        </p:nvCxnSpPr>
        <p:spPr>
          <a:xfrm rot="16200000" flipH="1">
            <a:off x="5884361" y="3450791"/>
            <a:ext cx="2129891" cy="1074584"/>
          </a:xfrm>
          <a:prstGeom prst="bentConnector3">
            <a:avLst/>
          </a:prstGeom>
          <a:ln>
            <a:solidFill>
              <a:schemeClr val="bg2">
                <a:lumMod val="60000"/>
                <a:lumOff val="40000"/>
              </a:schemeClr>
            </a:solidFill>
            <a:tailEnd type="arrow"/>
          </a:ln>
        </p:spPr>
        <p:style>
          <a:lnRef idx="2">
            <a:schemeClr val="accent1"/>
          </a:lnRef>
          <a:fillRef idx="0">
            <a:schemeClr val="accent1"/>
          </a:fillRef>
          <a:effectRef idx="1">
            <a:schemeClr val="accent1"/>
          </a:effectRef>
          <a:fontRef idx="minor">
            <a:schemeClr val="tx1"/>
          </a:fontRef>
        </p:style>
      </p:cxnSp>
      <p:sp>
        <p:nvSpPr>
          <p:cNvPr id="18" name="矩形 17"/>
          <p:cNvSpPr/>
          <p:nvPr/>
        </p:nvSpPr>
        <p:spPr>
          <a:xfrm>
            <a:off x="2975107" y="3468187"/>
            <a:ext cx="3035843" cy="541044"/>
          </a:xfrm>
          <a:prstGeom prst="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zh-CN" i="1" dirty="0" smtClean="0">
                <a:cs typeface="Times New Roman" pitchFamily="18" charset="0"/>
              </a:rPr>
              <a:t>Telomere-</a:t>
            </a:r>
            <a:r>
              <a:rPr kumimoji="1" lang="en-US" altLang="zh-CN" i="1" dirty="0">
                <a:cs typeface="Times New Roman" pitchFamily="18" charset="0"/>
              </a:rPr>
              <a:t>associated </a:t>
            </a:r>
            <a:r>
              <a:rPr kumimoji="1" lang="en-US" altLang="zh-CN" i="1" dirty="0" smtClean="0">
                <a:cs typeface="Times New Roman" pitchFamily="18" charset="0"/>
              </a:rPr>
              <a:t>proteins </a:t>
            </a:r>
            <a:endParaRPr kumimoji="1" lang="zh-CN" altLang="en-US" i="1" dirty="0">
              <a:solidFill>
                <a:schemeClr val="lt1"/>
              </a:solidFill>
              <a:cs typeface="Times New Roman" pitchFamily="18" charset="0"/>
            </a:endParaRPr>
          </a:p>
        </p:txBody>
      </p:sp>
    </p:spTree>
    <p:extLst>
      <p:ext uri="{BB962C8B-B14F-4D97-AF65-F5344CB8AC3E}">
        <p14:creationId xmlns="" xmlns:p14="http://schemas.microsoft.com/office/powerpoint/2010/main" val="15363176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88905" y="274638"/>
            <a:ext cx="8229600" cy="1143000"/>
          </a:xfrm>
        </p:spPr>
        <p:txBody>
          <a:bodyPr>
            <a:normAutofit/>
          </a:bodyPr>
          <a:lstStyle/>
          <a:p>
            <a:pPr algn="l"/>
            <a:r>
              <a:rPr kumimoji="1" lang="en-US" altLang="zh-CN" sz="2800" dirty="0" smtClean="0">
                <a:latin typeface="+mn-lt"/>
                <a:cs typeface="Times New Roman" pitchFamily="18" charset="0"/>
              </a:rPr>
              <a:t>Telomerase</a:t>
            </a:r>
            <a:r>
              <a:rPr kumimoji="1" lang="zh-CN" altLang="en-US" sz="2800" dirty="0" smtClean="0">
                <a:latin typeface="+mn-lt"/>
                <a:cs typeface="Times New Roman" pitchFamily="18" charset="0"/>
              </a:rPr>
              <a:t> </a:t>
            </a:r>
            <a:r>
              <a:rPr kumimoji="1" lang="en-US" altLang="zh-CN" sz="2800" dirty="0" smtClean="0">
                <a:latin typeface="+mn-lt"/>
                <a:cs typeface="Times New Roman" pitchFamily="18" charset="0"/>
              </a:rPr>
              <a:t>Function</a:t>
            </a:r>
            <a:endParaRPr kumimoji="1" lang="zh-CN" altLang="en-US" sz="2800" dirty="0">
              <a:latin typeface="+mn-lt"/>
              <a:cs typeface="Times New Roman" pitchFamily="18" charset="0"/>
            </a:endParaRPr>
          </a:p>
        </p:txBody>
      </p:sp>
      <p:sp>
        <p:nvSpPr>
          <p:cNvPr id="5" name="矩形 4"/>
          <p:cNvSpPr/>
          <p:nvPr/>
        </p:nvSpPr>
        <p:spPr>
          <a:xfrm>
            <a:off x="4600309" y="5274948"/>
            <a:ext cx="3880954" cy="568355"/>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zh-CN" dirty="0" smtClean="0">
                <a:solidFill>
                  <a:schemeClr val="bg1"/>
                </a:solidFill>
                <a:cs typeface="Times New Roman" pitchFamily="18" charset="0"/>
              </a:rPr>
              <a:t>Cancer</a:t>
            </a:r>
            <a:r>
              <a:rPr kumimoji="1" lang="zh-CN" altLang="en-US" dirty="0" smtClean="0">
                <a:solidFill>
                  <a:schemeClr val="bg1"/>
                </a:solidFill>
                <a:cs typeface="Times New Roman" pitchFamily="18" charset="0"/>
              </a:rPr>
              <a:t> </a:t>
            </a:r>
            <a:r>
              <a:rPr kumimoji="1" lang="en-US" altLang="zh-CN" dirty="0">
                <a:solidFill>
                  <a:schemeClr val="bg1"/>
                </a:solidFill>
                <a:cs typeface="Times New Roman" pitchFamily="18" charset="0"/>
              </a:rPr>
              <a:t>Cells’</a:t>
            </a:r>
            <a:r>
              <a:rPr kumimoji="1" lang="zh-CN" altLang="en-US" dirty="0">
                <a:solidFill>
                  <a:schemeClr val="bg1"/>
                </a:solidFill>
                <a:cs typeface="Times New Roman" pitchFamily="18" charset="0"/>
              </a:rPr>
              <a:t> </a:t>
            </a:r>
            <a:r>
              <a:rPr kumimoji="1" lang="en-US" altLang="zh-CN" dirty="0" err="1">
                <a:solidFill>
                  <a:schemeClr val="bg1"/>
                </a:solidFill>
                <a:cs typeface="Times New Roman" pitchFamily="18" charset="0"/>
              </a:rPr>
              <a:t>Radiosensitivity</a:t>
            </a:r>
            <a:endParaRPr kumimoji="1" lang="zh-CN" altLang="en-US" dirty="0">
              <a:solidFill>
                <a:schemeClr val="bg1"/>
              </a:solidFill>
              <a:cs typeface="Times New Roman" pitchFamily="18" charset="0"/>
            </a:endParaRPr>
          </a:p>
        </p:txBody>
      </p:sp>
      <p:sp>
        <p:nvSpPr>
          <p:cNvPr id="6" name="矩形 5"/>
          <p:cNvSpPr/>
          <p:nvPr/>
        </p:nvSpPr>
        <p:spPr>
          <a:xfrm>
            <a:off x="1124898" y="2030260"/>
            <a:ext cx="1820585" cy="408505"/>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zh-CN" dirty="0">
                <a:cs typeface="Times New Roman" pitchFamily="18" charset="0"/>
              </a:rPr>
              <a:t>Telomere</a:t>
            </a:r>
            <a:r>
              <a:rPr kumimoji="1" lang="zh-CN" altLang="en-US" dirty="0">
                <a:cs typeface="Times New Roman" pitchFamily="18" charset="0"/>
              </a:rPr>
              <a:t> </a:t>
            </a:r>
            <a:r>
              <a:rPr kumimoji="1" lang="en-US" altLang="zh-CN" dirty="0">
                <a:cs typeface="Times New Roman" pitchFamily="18" charset="0"/>
              </a:rPr>
              <a:t> Length</a:t>
            </a:r>
            <a:endParaRPr kumimoji="1" lang="zh-CN" altLang="en-US" dirty="0">
              <a:cs typeface="Times New Roman" pitchFamily="18" charset="0"/>
            </a:endParaRPr>
          </a:p>
        </p:txBody>
      </p:sp>
      <p:sp>
        <p:nvSpPr>
          <p:cNvPr id="7" name="矩形 6"/>
          <p:cNvSpPr/>
          <p:nvPr/>
        </p:nvSpPr>
        <p:spPr>
          <a:xfrm>
            <a:off x="1053851" y="3969555"/>
            <a:ext cx="2122536" cy="7998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zh-CN" dirty="0">
                <a:cs typeface="Times New Roman" pitchFamily="18" charset="0"/>
              </a:rPr>
              <a:t>Stable chromosome structure</a:t>
            </a:r>
            <a:endParaRPr kumimoji="1" lang="zh-CN" altLang="en-US" dirty="0">
              <a:cs typeface="Times New Roman" pitchFamily="18" charset="0"/>
            </a:endParaRPr>
          </a:p>
        </p:txBody>
      </p:sp>
      <p:sp>
        <p:nvSpPr>
          <p:cNvPr id="8" name="矩形 7"/>
          <p:cNvSpPr/>
          <p:nvPr/>
        </p:nvSpPr>
        <p:spPr>
          <a:xfrm>
            <a:off x="5654159" y="3969555"/>
            <a:ext cx="1749539" cy="422244"/>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zh-CN" dirty="0" smtClean="0">
                <a:cs typeface="Times New Roman" pitchFamily="18" charset="0"/>
              </a:rPr>
              <a:t>Cancer</a:t>
            </a:r>
            <a:endParaRPr kumimoji="1" lang="en-US" altLang="zh-CN" dirty="0">
              <a:cs typeface="Times New Roman" pitchFamily="18" charset="0"/>
            </a:endParaRPr>
          </a:p>
        </p:txBody>
      </p:sp>
      <p:sp>
        <p:nvSpPr>
          <p:cNvPr id="9" name="矩形 8"/>
          <p:cNvSpPr/>
          <p:nvPr/>
        </p:nvSpPr>
        <p:spPr>
          <a:xfrm>
            <a:off x="5991633" y="2030260"/>
            <a:ext cx="1650437" cy="408505"/>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altLang="zh-CN" dirty="0" smtClean="0">
                <a:cs typeface="Times New Roman" pitchFamily="18" charset="0"/>
              </a:rPr>
              <a:t>Aging</a:t>
            </a:r>
            <a:endParaRPr kumimoji="1" lang="zh-CN" altLang="en-US" dirty="0">
              <a:cs typeface="Times New Roman" pitchFamily="18" charset="0"/>
            </a:endParaRPr>
          </a:p>
        </p:txBody>
      </p:sp>
      <p:cxnSp>
        <p:nvCxnSpPr>
          <p:cNvPr id="11" name="直线连接符 10"/>
          <p:cNvCxnSpPr/>
          <p:nvPr/>
        </p:nvCxnSpPr>
        <p:spPr>
          <a:xfrm flipV="1">
            <a:off x="5201234" y="2424340"/>
            <a:ext cx="790399" cy="231662"/>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3" name="直线连接符 12"/>
          <p:cNvCxnSpPr/>
          <p:nvPr/>
        </p:nvCxnSpPr>
        <p:spPr>
          <a:xfrm flipH="1" flipV="1">
            <a:off x="2945483" y="2429885"/>
            <a:ext cx="740093" cy="226117"/>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6" name="直线连接符 15"/>
          <p:cNvCxnSpPr/>
          <p:nvPr/>
        </p:nvCxnSpPr>
        <p:spPr>
          <a:xfrm>
            <a:off x="4872399" y="3498886"/>
            <a:ext cx="781760" cy="470669"/>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22" name="直线连接符 21"/>
          <p:cNvCxnSpPr/>
          <p:nvPr/>
        </p:nvCxnSpPr>
        <p:spPr>
          <a:xfrm flipV="1">
            <a:off x="3176387" y="3498887"/>
            <a:ext cx="772982" cy="470668"/>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30" name="直线连接符 29"/>
          <p:cNvCxnSpPr/>
          <p:nvPr/>
        </p:nvCxnSpPr>
        <p:spPr>
          <a:xfrm>
            <a:off x="6533368" y="4391799"/>
            <a:ext cx="0" cy="883244"/>
          </a:xfrm>
          <a:prstGeom prst="line">
            <a:avLst/>
          </a:prstGeom>
          <a:ln>
            <a:solidFill>
              <a:srgbClr val="008000"/>
            </a:solidFill>
          </a:ln>
        </p:spPr>
        <p:style>
          <a:lnRef idx="2">
            <a:schemeClr val="accent1"/>
          </a:lnRef>
          <a:fillRef idx="0">
            <a:schemeClr val="accent1"/>
          </a:fillRef>
          <a:effectRef idx="1">
            <a:schemeClr val="accent1"/>
          </a:effectRef>
          <a:fontRef idx="minor">
            <a:schemeClr val="tx1"/>
          </a:fontRef>
        </p:style>
      </p:cxnSp>
      <p:sp>
        <p:nvSpPr>
          <p:cNvPr id="33" name="正五边形 32"/>
          <p:cNvSpPr/>
          <p:nvPr/>
        </p:nvSpPr>
        <p:spPr>
          <a:xfrm>
            <a:off x="3629314" y="2122402"/>
            <a:ext cx="1571920" cy="1376484"/>
          </a:xfrm>
          <a:prstGeom prst="pentagon">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cs typeface="Times New Roman" pitchFamily="18" charset="0"/>
            </a:endParaRPr>
          </a:p>
        </p:txBody>
      </p:sp>
      <p:sp>
        <p:nvSpPr>
          <p:cNvPr id="43" name="文本框 42"/>
          <p:cNvSpPr txBox="1"/>
          <p:nvPr/>
        </p:nvSpPr>
        <p:spPr>
          <a:xfrm>
            <a:off x="3638195" y="2576076"/>
            <a:ext cx="1563039" cy="369332"/>
          </a:xfrm>
          <a:prstGeom prst="rect">
            <a:avLst/>
          </a:prstGeom>
          <a:noFill/>
        </p:spPr>
        <p:txBody>
          <a:bodyPr wrap="square" rtlCol="0">
            <a:spAutoFit/>
          </a:bodyPr>
          <a:lstStyle/>
          <a:p>
            <a:pPr algn="ctr"/>
            <a:r>
              <a:rPr kumimoji="1" lang="en-US" altLang="zh-CN" dirty="0" smtClean="0">
                <a:cs typeface="Times New Roman" pitchFamily="18" charset="0"/>
              </a:rPr>
              <a:t>Telomerase</a:t>
            </a:r>
            <a:endParaRPr kumimoji="1" lang="zh-CN" altLang="en-US" dirty="0">
              <a:cs typeface="Times New Roman" pitchFamily="18" charset="0"/>
            </a:endParaRPr>
          </a:p>
        </p:txBody>
      </p:sp>
    </p:spTree>
    <p:extLst>
      <p:ext uri="{BB962C8B-B14F-4D97-AF65-F5344CB8AC3E}">
        <p14:creationId xmlns="" xmlns:p14="http://schemas.microsoft.com/office/powerpoint/2010/main" val="31193910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l"/>
            <a:r>
              <a:rPr kumimoji="1" lang="en-US" altLang="zh-CN" sz="2800" dirty="0" smtClean="0">
                <a:latin typeface="+mn-lt"/>
                <a:cs typeface="Times New Roman" pitchFamily="18" charset="0"/>
              </a:rPr>
              <a:t>Combined-modality</a:t>
            </a:r>
            <a:r>
              <a:rPr kumimoji="1" lang="zh-CN" altLang="en-US" sz="2800" dirty="0" smtClean="0">
                <a:latin typeface="+mn-lt"/>
                <a:cs typeface="Times New Roman" pitchFamily="18" charset="0"/>
              </a:rPr>
              <a:t> </a:t>
            </a:r>
            <a:r>
              <a:rPr kumimoji="1" lang="en-US" altLang="zh-CN" sz="2800" dirty="0" smtClean="0">
                <a:latin typeface="+mn-lt"/>
                <a:cs typeface="Times New Roman" pitchFamily="18" charset="0"/>
              </a:rPr>
              <a:t>Therapy</a:t>
            </a:r>
            <a:endParaRPr kumimoji="1" lang="zh-CN" altLang="en-US" sz="2800" dirty="0">
              <a:latin typeface="+mn-lt"/>
              <a:cs typeface="Times New Roman" pitchFamily="18" charset="0"/>
            </a:endParaRPr>
          </a:p>
        </p:txBody>
      </p:sp>
      <p:sp>
        <p:nvSpPr>
          <p:cNvPr id="5" name="同心圆 4"/>
          <p:cNvSpPr/>
          <p:nvPr/>
        </p:nvSpPr>
        <p:spPr>
          <a:xfrm>
            <a:off x="3445792" y="3028268"/>
            <a:ext cx="1962680" cy="1829392"/>
          </a:xfrm>
          <a:prstGeom prst="donut">
            <a:avLst/>
          </a:prstGeom>
          <a:solidFill>
            <a:srgbClr val="008000"/>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tx1"/>
              </a:solidFill>
              <a:cs typeface="Times New Roman" pitchFamily="18" charset="0"/>
            </a:endParaRPr>
          </a:p>
        </p:txBody>
      </p:sp>
      <p:sp>
        <p:nvSpPr>
          <p:cNvPr id="6" name="文本框 5"/>
          <p:cNvSpPr txBox="1"/>
          <p:nvPr/>
        </p:nvSpPr>
        <p:spPr>
          <a:xfrm>
            <a:off x="4049693" y="3735073"/>
            <a:ext cx="832530" cy="369332"/>
          </a:xfrm>
          <a:prstGeom prst="rect">
            <a:avLst/>
          </a:prstGeom>
          <a:noFill/>
        </p:spPr>
        <p:txBody>
          <a:bodyPr wrap="none" rtlCol="0">
            <a:spAutoFit/>
          </a:bodyPr>
          <a:lstStyle/>
          <a:p>
            <a:r>
              <a:rPr kumimoji="1" lang="en-US" altLang="zh-CN" dirty="0" smtClean="0">
                <a:cs typeface="Times New Roman" pitchFamily="18" charset="0"/>
              </a:rPr>
              <a:t>Cancer</a:t>
            </a:r>
            <a:endParaRPr kumimoji="1" lang="zh-CN" altLang="en-US" dirty="0">
              <a:cs typeface="Times New Roman" pitchFamily="18" charset="0"/>
            </a:endParaRPr>
          </a:p>
        </p:txBody>
      </p:sp>
      <p:sp>
        <p:nvSpPr>
          <p:cNvPr id="11" name="左箭头 10"/>
          <p:cNvSpPr/>
          <p:nvPr/>
        </p:nvSpPr>
        <p:spPr>
          <a:xfrm rot="16200000">
            <a:off x="4107422" y="2499865"/>
            <a:ext cx="701586" cy="355222"/>
          </a:xfrm>
          <a:prstGeom prst="lef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cs typeface="Times New Roman" pitchFamily="18" charset="0"/>
            </a:endParaRPr>
          </a:p>
        </p:txBody>
      </p:sp>
      <p:sp>
        <p:nvSpPr>
          <p:cNvPr id="13" name="左箭头 12"/>
          <p:cNvSpPr/>
          <p:nvPr/>
        </p:nvSpPr>
        <p:spPr>
          <a:xfrm rot="5400000">
            <a:off x="4082211" y="5039720"/>
            <a:ext cx="701586" cy="355222"/>
          </a:xfrm>
          <a:prstGeom prst="lef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cs typeface="Times New Roman" pitchFamily="18" charset="0"/>
            </a:endParaRPr>
          </a:p>
        </p:txBody>
      </p:sp>
      <p:sp>
        <p:nvSpPr>
          <p:cNvPr id="14" name="左箭头 13"/>
          <p:cNvSpPr/>
          <p:nvPr/>
        </p:nvSpPr>
        <p:spPr>
          <a:xfrm>
            <a:off x="5408472" y="3735061"/>
            <a:ext cx="701586" cy="355222"/>
          </a:xfrm>
          <a:prstGeom prst="lef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cs typeface="Times New Roman" pitchFamily="18" charset="0"/>
            </a:endParaRPr>
          </a:p>
        </p:txBody>
      </p:sp>
      <p:sp>
        <p:nvSpPr>
          <p:cNvPr id="15" name="左箭头 14"/>
          <p:cNvSpPr/>
          <p:nvPr/>
        </p:nvSpPr>
        <p:spPr>
          <a:xfrm rot="10800000">
            <a:off x="2744206" y="3735061"/>
            <a:ext cx="701586" cy="355222"/>
          </a:xfrm>
          <a:prstGeom prst="lef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cs typeface="Times New Roman" pitchFamily="18" charset="0"/>
            </a:endParaRPr>
          </a:p>
        </p:txBody>
      </p:sp>
      <p:sp>
        <p:nvSpPr>
          <p:cNvPr id="16" name="文本框 15"/>
          <p:cNvSpPr txBox="1"/>
          <p:nvPr/>
        </p:nvSpPr>
        <p:spPr>
          <a:xfrm>
            <a:off x="3516844" y="1957350"/>
            <a:ext cx="1891627" cy="369332"/>
          </a:xfrm>
          <a:prstGeom prst="rect">
            <a:avLst/>
          </a:prstGeom>
          <a:noFill/>
          <a:ln w="28575" cmpd="sng">
            <a:solidFill>
              <a:schemeClr val="tx1"/>
            </a:solidFill>
          </a:ln>
        </p:spPr>
        <p:txBody>
          <a:bodyPr wrap="square" rtlCol="0">
            <a:spAutoFit/>
          </a:bodyPr>
          <a:lstStyle/>
          <a:p>
            <a:pPr algn="ctr"/>
            <a:r>
              <a:rPr kumimoji="1" lang="en-US" altLang="zh-CN" dirty="0">
                <a:cs typeface="Times New Roman" pitchFamily="18" charset="0"/>
              </a:rPr>
              <a:t>Surgery</a:t>
            </a:r>
            <a:endParaRPr kumimoji="1" lang="zh-CN" altLang="en-US" dirty="0">
              <a:cs typeface="Times New Roman" pitchFamily="18" charset="0"/>
            </a:endParaRPr>
          </a:p>
        </p:txBody>
      </p:sp>
      <p:sp>
        <p:nvSpPr>
          <p:cNvPr id="17" name="文本框 16"/>
          <p:cNvSpPr txBox="1"/>
          <p:nvPr/>
        </p:nvSpPr>
        <p:spPr>
          <a:xfrm>
            <a:off x="3348103" y="5596057"/>
            <a:ext cx="2158059" cy="646331"/>
          </a:xfrm>
          <a:prstGeom prst="rect">
            <a:avLst/>
          </a:prstGeom>
          <a:noFill/>
          <a:ln w="28575" cmpd="sng">
            <a:solidFill>
              <a:schemeClr val="tx1"/>
            </a:solidFill>
          </a:ln>
        </p:spPr>
        <p:txBody>
          <a:bodyPr wrap="square" rtlCol="0">
            <a:spAutoFit/>
          </a:bodyPr>
          <a:lstStyle/>
          <a:p>
            <a:pPr algn="ctr"/>
            <a:r>
              <a:rPr kumimoji="1" lang="en-US" altLang="zh-CN" dirty="0" smtClean="0">
                <a:cs typeface="Times New Roman" pitchFamily="18" charset="0"/>
              </a:rPr>
              <a:t>Biotherapy</a:t>
            </a:r>
            <a:r>
              <a:rPr kumimoji="1" lang="zh-CN" altLang="en-US" dirty="0">
                <a:cs typeface="Times New Roman" pitchFamily="18" charset="0"/>
              </a:rPr>
              <a:t> </a:t>
            </a:r>
            <a:r>
              <a:rPr kumimoji="1" lang="en-US" altLang="zh-CN" dirty="0">
                <a:cs typeface="Times New Roman" pitchFamily="18" charset="0"/>
              </a:rPr>
              <a:t>Immunotherapy</a:t>
            </a:r>
            <a:endParaRPr kumimoji="1" lang="zh-CN" altLang="en-US" dirty="0">
              <a:cs typeface="Times New Roman" pitchFamily="18" charset="0"/>
            </a:endParaRPr>
          </a:p>
        </p:txBody>
      </p:sp>
      <p:sp>
        <p:nvSpPr>
          <p:cNvPr id="18" name="文本框 17"/>
          <p:cNvSpPr txBox="1"/>
          <p:nvPr/>
        </p:nvSpPr>
        <p:spPr>
          <a:xfrm>
            <a:off x="6110058" y="3703190"/>
            <a:ext cx="2175831" cy="369332"/>
          </a:xfrm>
          <a:prstGeom prst="rect">
            <a:avLst/>
          </a:prstGeom>
          <a:noFill/>
          <a:ln w="28575" cmpd="sng">
            <a:solidFill>
              <a:schemeClr val="tx1"/>
            </a:solidFill>
          </a:ln>
        </p:spPr>
        <p:txBody>
          <a:bodyPr wrap="square" rtlCol="0">
            <a:spAutoFit/>
          </a:bodyPr>
          <a:lstStyle/>
          <a:p>
            <a:pPr algn="ctr"/>
            <a:r>
              <a:rPr kumimoji="1" lang="en-US" altLang="zh-CN" dirty="0" smtClean="0">
                <a:cs typeface="Times New Roman" pitchFamily="18" charset="0"/>
              </a:rPr>
              <a:t>Radiotherapy</a:t>
            </a:r>
            <a:endParaRPr kumimoji="1" lang="zh-CN" altLang="en-US" dirty="0">
              <a:cs typeface="Times New Roman" pitchFamily="18" charset="0"/>
            </a:endParaRPr>
          </a:p>
        </p:txBody>
      </p:sp>
      <p:sp>
        <p:nvSpPr>
          <p:cNvPr id="19" name="文本框 18"/>
          <p:cNvSpPr txBox="1"/>
          <p:nvPr/>
        </p:nvSpPr>
        <p:spPr>
          <a:xfrm>
            <a:off x="1016704" y="3735061"/>
            <a:ext cx="1727502" cy="369332"/>
          </a:xfrm>
          <a:prstGeom prst="rect">
            <a:avLst/>
          </a:prstGeom>
          <a:noFill/>
          <a:ln w="28575" cmpd="sng">
            <a:solidFill>
              <a:schemeClr val="tx1"/>
            </a:solidFill>
          </a:ln>
        </p:spPr>
        <p:txBody>
          <a:bodyPr wrap="square" rtlCol="0">
            <a:spAutoFit/>
          </a:bodyPr>
          <a:lstStyle/>
          <a:p>
            <a:pPr algn="ctr"/>
            <a:r>
              <a:rPr kumimoji="1" lang="en-US" altLang="zh-CN" dirty="0">
                <a:cs typeface="Times New Roman" pitchFamily="18" charset="0"/>
              </a:rPr>
              <a:t>Chemotherapy</a:t>
            </a:r>
            <a:endParaRPr kumimoji="1" lang="zh-CN" altLang="en-US" dirty="0">
              <a:cs typeface="Times New Roman" pitchFamily="18" charset="0"/>
            </a:endParaRPr>
          </a:p>
        </p:txBody>
      </p:sp>
    </p:spTree>
    <p:extLst>
      <p:ext uri="{BB962C8B-B14F-4D97-AF65-F5344CB8AC3E}">
        <p14:creationId xmlns="" xmlns:p14="http://schemas.microsoft.com/office/powerpoint/2010/main" val="29611543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20120206040420.jpg"/>
          <p:cNvPicPr>
            <a:picLocks noChangeAspect="1"/>
          </p:cNvPicPr>
          <p:nvPr/>
        </p:nvPicPr>
        <p:blipFill>
          <a:blip r:embed="rId2" cstate="email">
            <a:extLst>
              <a:ext uri="{28A0092B-C50C-407E-A947-70E740481C1C}">
                <a14:useLocalDpi xmlns="" xmlns:a14="http://schemas.microsoft.com/office/drawing/2010/main" val="0"/>
              </a:ext>
            </a:extLst>
          </a:blip>
          <a:stretch>
            <a:fillRect/>
          </a:stretch>
        </p:blipFill>
        <p:spPr>
          <a:xfrm>
            <a:off x="884729" y="1401288"/>
            <a:ext cx="3461640" cy="4888360"/>
          </a:xfrm>
          <a:prstGeom prst="rect">
            <a:avLst/>
          </a:prstGeom>
        </p:spPr>
      </p:pic>
      <p:sp>
        <p:nvSpPr>
          <p:cNvPr id="3" name="标题 1"/>
          <p:cNvSpPr>
            <a:spLocks noGrp="1"/>
          </p:cNvSpPr>
          <p:nvPr>
            <p:ph type="title"/>
          </p:nvPr>
        </p:nvSpPr>
        <p:spPr>
          <a:xfrm>
            <a:off x="275763" y="70386"/>
            <a:ext cx="8229600" cy="1143000"/>
          </a:xfrm>
        </p:spPr>
        <p:txBody>
          <a:bodyPr>
            <a:normAutofit/>
          </a:bodyPr>
          <a:lstStyle/>
          <a:p>
            <a:pPr algn="l"/>
            <a:r>
              <a:rPr kumimoji="1" lang="en-US" altLang="zh-CN" sz="2800" dirty="0" smtClean="0">
                <a:latin typeface="+mn-lt"/>
                <a:cs typeface="Times New Roman" pitchFamily="18" charset="0"/>
              </a:rPr>
              <a:t>Telomerase</a:t>
            </a:r>
            <a:r>
              <a:rPr kumimoji="1" lang="zh-CN" altLang="en-US" sz="2800" dirty="0" smtClean="0">
                <a:latin typeface="+mn-lt"/>
                <a:cs typeface="Times New Roman" pitchFamily="18" charset="0"/>
              </a:rPr>
              <a:t> </a:t>
            </a:r>
            <a:r>
              <a:rPr kumimoji="1" lang="en-US" altLang="zh-CN" sz="2800" dirty="0" smtClean="0">
                <a:latin typeface="+mn-lt"/>
                <a:cs typeface="Times New Roman" pitchFamily="18" charset="0"/>
              </a:rPr>
              <a:t>and</a:t>
            </a:r>
            <a:r>
              <a:rPr kumimoji="1" lang="zh-CN" altLang="en-US" sz="2800" dirty="0" smtClean="0">
                <a:latin typeface="+mn-lt"/>
                <a:cs typeface="Times New Roman" pitchFamily="18" charset="0"/>
              </a:rPr>
              <a:t> </a:t>
            </a:r>
            <a:r>
              <a:rPr kumimoji="1" lang="en-US" altLang="zh-CN" sz="2800" dirty="0" err="1" smtClean="0">
                <a:latin typeface="+mn-lt"/>
                <a:cs typeface="Times New Roman" pitchFamily="18" charset="0"/>
              </a:rPr>
              <a:t>radiosensitivity</a:t>
            </a:r>
            <a:endParaRPr kumimoji="1" lang="zh-CN" altLang="en-US" sz="2800" dirty="0">
              <a:latin typeface="+mn-lt"/>
              <a:cs typeface="Times New Roman" pitchFamily="18" charset="0"/>
            </a:endParaRPr>
          </a:p>
        </p:txBody>
      </p:sp>
      <p:sp>
        <p:nvSpPr>
          <p:cNvPr id="2" name="文本框 1"/>
          <p:cNvSpPr txBox="1"/>
          <p:nvPr/>
        </p:nvSpPr>
        <p:spPr>
          <a:xfrm>
            <a:off x="5372951" y="1687283"/>
            <a:ext cx="2906600" cy="369332"/>
          </a:xfrm>
          <a:prstGeom prst="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a:defRPr kumimoji="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400" b="1" i="1" dirty="0">
                <a:cs typeface="Times New Roman" pitchFamily="18" charset="0"/>
              </a:rPr>
              <a:t>Radiation</a:t>
            </a:r>
            <a:r>
              <a:rPr lang="zh-CN" altLang="en-US" sz="2400" b="1" i="1" dirty="0">
                <a:cs typeface="Times New Roman" pitchFamily="18" charset="0"/>
              </a:rPr>
              <a:t> </a:t>
            </a:r>
            <a:r>
              <a:rPr lang="en-US" altLang="zh-CN" sz="2400" b="1" i="1" dirty="0">
                <a:cs typeface="Times New Roman" pitchFamily="18" charset="0"/>
              </a:rPr>
              <a:t>Therapy</a:t>
            </a:r>
            <a:endParaRPr lang="zh-CN" altLang="en-US" sz="2400" b="1" i="1" dirty="0">
              <a:cs typeface="Times New Roman" pitchFamily="18" charset="0"/>
            </a:endParaRPr>
          </a:p>
        </p:txBody>
      </p:sp>
      <p:sp>
        <p:nvSpPr>
          <p:cNvPr id="4" name="下箭头 3"/>
          <p:cNvSpPr/>
          <p:nvPr/>
        </p:nvSpPr>
        <p:spPr>
          <a:xfrm>
            <a:off x="6749486" y="2353325"/>
            <a:ext cx="142095" cy="125215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cs typeface="Times New Roman" pitchFamily="18" charset="0"/>
            </a:endParaRPr>
          </a:p>
        </p:txBody>
      </p:sp>
      <p:sp>
        <p:nvSpPr>
          <p:cNvPr id="6" name="乘 5"/>
          <p:cNvSpPr/>
          <p:nvPr/>
        </p:nvSpPr>
        <p:spPr>
          <a:xfrm>
            <a:off x="6243275" y="2566457"/>
            <a:ext cx="1145636" cy="639399"/>
          </a:xfrm>
          <a:prstGeom prst="mathMultiply">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cs typeface="Times New Roman" pitchFamily="18" charset="0"/>
            </a:endParaRPr>
          </a:p>
        </p:txBody>
      </p:sp>
      <p:sp>
        <p:nvSpPr>
          <p:cNvPr id="7" name="云形 6"/>
          <p:cNvSpPr/>
          <p:nvPr/>
        </p:nvSpPr>
        <p:spPr>
          <a:xfrm>
            <a:off x="5563885" y="3703127"/>
            <a:ext cx="2495534" cy="1092307"/>
          </a:xfrm>
          <a:prstGeom prst="clou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cs typeface="Times New Roman" pitchFamily="18" charset="0"/>
            </a:endParaRPr>
          </a:p>
        </p:txBody>
      </p:sp>
      <p:sp>
        <p:nvSpPr>
          <p:cNvPr id="8" name="文本框 7"/>
          <p:cNvSpPr txBox="1"/>
          <p:nvPr/>
        </p:nvSpPr>
        <p:spPr>
          <a:xfrm>
            <a:off x="5272712" y="3953216"/>
            <a:ext cx="3152722" cy="461665"/>
          </a:xfrm>
          <a:prstGeom prst="rect">
            <a:avLst/>
          </a:prstGeom>
          <a:noFill/>
          <a:ln>
            <a:noFill/>
          </a:ln>
        </p:spPr>
        <p:txBody>
          <a:bodyPr wrap="square" rtlCol="0">
            <a:spAutoFit/>
          </a:bodyPr>
          <a:lstStyle/>
          <a:p>
            <a:pPr algn="ctr"/>
            <a:r>
              <a:rPr kumimoji="1" lang="en-US" altLang="zh-CN" sz="2400" b="1" dirty="0">
                <a:cs typeface="Times New Roman" pitchFamily="18" charset="0"/>
              </a:rPr>
              <a:t>Treatment failure</a:t>
            </a:r>
            <a:endParaRPr kumimoji="1" lang="zh-CN" altLang="en-US" sz="2400" b="1" dirty="0">
              <a:cs typeface="Times New Roman" pitchFamily="18" charset="0"/>
            </a:endParaRPr>
          </a:p>
        </p:txBody>
      </p:sp>
      <p:sp>
        <p:nvSpPr>
          <p:cNvPr id="9" name="圆角矩形 8"/>
          <p:cNvSpPr/>
          <p:nvPr/>
        </p:nvSpPr>
        <p:spPr>
          <a:xfrm>
            <a:off x="5223487" y="5738168"/>
            <a:ext cx="2397614" cy="639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dirty="0">
              <a:cs typeface="Times New Roman" pitchFamily="18" charset="0"/>
            </a:endParaRPr>
          </a:p>
        </p:txBody>
      </p:sp>
      <p:sp>
        <p:nvSpPr>
          <p:cNvPr id="10" name="矩形 9"/>
          <p:cNvSpPr/>
          <p:nvPr/>
        </p:nvSpPr>
        <p:spPr>
          <a:xfrm>
            <a:off x="5338893" y="5801030"/>
            <a:ext cx="2282208" cy="461665"/>
          </a:xfrm>
          <a:prstGeom prst="rect">
            <a:avLst/>
          </a:prstGeom>
        </p:spPr>
        <p:txBody>
          <a:bodyPr wrap="none">
            <a:spAutoFit/>
          </a:bodyPr>
          <a:lstStyle/>
          <a:p>
            <a:r>
              <a:rPr lang="en-US" altLang="zh-CN" sz="2400" b="1" i="1" dirty="0" err="1">
                <a:cs typeface="Times New Roman" pitchFamily="18" charset="0"/>
              </a:rPr>
              <a:t>R</a:t>
            </a:r>
            <a:r>
              <a:rPr lang="en-US" altLang="zh-CN" sz="2400" b="1" i="1" dirty="0" err="1" smtClean="0">
                <a:cs typeface="Times New Roman" pitchFamily="18" charset="0"/>
              </a:rPr>
              <a:t>adioresistance</a:t>
            </a:r>
            <a:r>
              <a:rPr lang="en-US" altLang="zh-CN" sz="2400" b="1" i="1" dirty="0" smtClean="0">
                <a:cs typeface="Times New Roman" pitchFamily="18" charset="0"/>
              </a:rPr>
              <a:t> </a:t>
            </a:r>
            <a:endParaRPr lang="zh-CN" altLang="en-US" sz="2400" b="1" i="1" dirty="0">
              <a:cs typeface="Times New Roman" pitchFamily="18" charset="0"/>
            </a:endParaRPr>
          </a:p>
        </p:txBody>
      </p:sp>
      <p:cxnSp>
        <p:nvCxnSpPr>
          <p:cNvPr id="14" name="直接箭头连接符 13"/>
          <p:cNvCxnSpPr/>
          <p:nvPr/>
        </p:nvCxnSpPr>
        <p:spPr>
          <a:xfrm rot="16200000" flipH="1">
            <a:off x="7229372" y="4908121"/>
            <a:ext cx="1083260" cy="576838"/>
          </a:xfrm>
          <a:prstGeom prst="straightConnector1">
            <a:avLst/>
          </a:prstGeom>
          <a:ln w="31750">
            <a:prstDash val="lgDash"/>
            <a:tailEnd type="arrow"/>
          </a:ln>
        </p:spPr>
        <p:style>
          <a:lnRef idx="1">
            <a:schemeClr val="accent1"/>
          </a:lnRef>
          <a:fillRef idx="0">
            <a:schemeClr val="accent1"/>
          </a:fillRef>
          <a:effectRef idx="0">
            <a:schemeClr val="accent1"/>
          </a:effectRef>
          <a:fontRef idx="minor">
            <a:schemeClr val="tx1"/>
          </a:fontRef>
        </p:style>
      </p:cxnSp>
      <p:sp>
        <p:nvSpPr>
          <p:cNvPr id="24" name="下箭头 23"/>
          <p:cNvSpPr/>
          <p:nvPr/>
        </p:nvSpPr>
        <p:spPr>
          <a:xfrm>
            <a:off x="6607391" y="4883580"/>
            <a:ext cx="142095" cy="76666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cs typeface="Times New Roman" pitchFamily="18" charset="0"/>
            </a:endParaRPr>
          </a:p>
        </p:txBody>
      </p:sp>
    </p:spTree>
    <p:extLst>
      <p:ext uri="{BB962C8B-B14F-4D97-AF65-F5344CB8AC3E}">
        <p14:creationId xmlns="" xmlns:p14="http://schemas.microsoft.com/office/powerpoint/2010/main" val="10516108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988654" y="3345733"/>
            <a:ext cx="2318138" cy="96280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b="1" i="1" dirty="0" smtClean="0">
                <a:solidFill>
                  <a:srgbClr val="FFFF00"/>
                </a:solidFill>
                <a:cs typeface="Times New Roman" pitchFamily="18" charset="0"/>
              </a:rPr>
              <a:t>Telomerase</a:t>
            </a:r>
            <a:r>
              <a:rPr kumimoji="1" lang="zh-CN" altLang="en-US" b="1" i="1" dirty="0" smtClean="0">
                <a:solidFill>
                  <a:srgbClr val="FFFF00"/>
                </a:solidFill>
                <a:cs typeface="Times New Roman" pitchFamily="18" charset="0"/>
              </a:rPr>
              <a:t> </a:t>
            </a:r>
            <a:endParaRPr kumimoji="1" lang="en-US" altLang="zh-CN" b="1" i="1" dirty="0" smtClean="0">
              <a:solidFill>
                <a:srgbClr val="FFFF00"/>
              </a:solidFill>
              <a:cs typeface="Times New Roman" pitchFamily="18" charset="0"/>
            </a:endParaRPr>
          </a:p>
          <a:p>
            <a:pPr algn="ctr"/>
            <a:r>
              <a:rPr kumimoji="1" lang="en-US" altLang="zh-CN" b="1" i="1" dirty="0" smtClean="0">
                <a:solidFill>
                  <a:srgbClr val="FFFF00"/>
                </a:solidFill>
                <a:cs typeface="Times New Roman" pitchFamily="18" charset="0"/>
              </a:rPr>
              <a:t>&amp;</a:t>
            </a:r>
          </a:p>
          <a:p>
            <a:pPr algn="ctr"/>
            <a:r>
              <a:rPr kumimoji="1" lang="zh-CN" altLang="en-US" b="1" i="1" dirty="0" smtClean="0">
                <a:solidFill>
                  <a:srgbClr val="FFFF00"/>
                </a:solidFill>
                <a:cs typeface="Times New Roman" pitchFamily="18" charset="0"/>
              </a:rPr>
              <a:t> </a:t>
            </a:r>
            <a:r>
              <a:rPr kumimoji="1" lang="en-US" altLang="zh-CN" b="1" i="1" dirty="0" err="1" smtClean="0">
                <a:solidFill>
                  <a:srgbClr val="FFFF00"/>
                </a:solidFill>
                <a:cs typeface="Times New Roman" pitchFamily="18" charset="0"/>
              </a:rPr>
              <a:t>Radiosensitivity</a:t>
            </a:r>
            <a:endParaRPr kumimoji="1" lang="zh-CN" altLang="en-US" b="1" i="1" dirty="0">
              <a:solidFill>
                <a:srgbClr val="FFFF00"/>
              </a:solidFill>
              <a:cs typeface="Times New Roman" pitchFamily="18" charset="0"/>
            </a:endParaRPr>
          </a:p>
        </p:txBody>
      </p:sp>
      <p:sp>
        <p:nvSpPr>
          <p:cNvPr id="16" name="矩形 15"/>
          <p:cNvSpPr/>
          <p:nvPr/>
        </p:nvSpPr>
        <p:spPr>
          <a:xfrm>
            <a:off x="4208147" y="2008589"/>
            <a:ext cx="3251918" cy="92612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i="1" dirty="0">
                <a:cs typeface="Times New Roman" pitchFamily="18" charset="0"/>
              </a:rPr>
              <a:t>Telomerase activity</a:t>
            </a:r>
            <a:r>
              <a:rPr kumimoji="1" lang="zh-CN" altLang="en-US" i="1" dirty="0" smtClean="0">
                <a:cs typeface="Times New Roman" pitchFamily="18" charset="0"/>
              </a:rPr>
              <a:t> 、</a:t>
            </a:r>
            <a:r>
              <a:rPr kumimoji="1" lang="en-US" altLang="zh-CN" i="1" dirty="0" smtClean="0">
                <a:cs typeface="Times New Roman" pitchFamily="18" charset="0"/>
              </a:rPr>
              <a:t>Telomere</a:t>
            </a:r>
            <a:r>
              <a:rPr kumimoji="1" lang="zh-CN" altLang="en-US" i="1" dirty="0" smtClean="0">
                <a:cs typeface="Times New Roman" pitchFamily="18" charset="0"/>
              </a:rPr>
              <a:t> </a:t>
            </a:r>
            <a:r>
              <a:rPr kumimoji="1" lang="en-US" altLang="zh-CN" i="1" dirty="0" smtClean="0">
                <a:cs typeface="Times New Roman" pitchFamily="18" charset="0"/>
              </a:rPr>
              <a:t>Length</a:t>
            </a:r>
            <a:r>
              <a:rPr kumimoji="1" lang="zh-CN" altLang="en-US" i="1" dirty="0" smtClean="0">
                <a:cs typeface="Times New Roman" pitchFamily="18" charset="0"/>
              </a:rPr>
              <a:t> </a:t>
            </a:r>
            <a:r>
              <a:rPr kumimoji="1" lang="en-US" altLang="zh-CN" i="1" dirty="0" smtClean="0">
                <a:cs typeface="Times New Roman" pitchFamily="18" charset="0"/>
              </a:rPr>
              <a:t>and</a:t>
            </a:r>
            <a:r>
              <a:rPr kumimoji="1" lang="zh-CN" altLang="en-US" i="1" dirty="0" smtClean="0">
                <a:cs typeface="Times New Roman" pitchFamily="18" charset="0"/>
              </a:rPr>
              <a:t> </a:t>
            </a:r>
            <a:r>
              <a:rPr kumimoji="1" lang="en-US" altLang="zh-CN" i="1" dirty="0" err="1" smtClean="0">
                <a:cs typeface="Times New Roman" pitchFamily="18" charset="0"/>
              </a:rPr>
              <a:t>Radiosensitivity</a:t>
            </a:r>
            <a:endParaRPr kumimoji="1" lang="zh-CN" altLang="en-US" i="1" dirty="0">
              <a:cs typeface="Times New Roman" pitchFamily="18" charset="0"/>
            </a:endParaRPr>
          </a:p>
        </p:txBody>
      </p:sp>
      <p:sp>
        <p:nvSpPr>
          <p:cNvPr id="19" name="矩形 18"/>
          <p:cNvSpPr/>
          <p:nvPr/>
        </p:nvSpPr>
        <p:spPr>
          <a:xfrm>
            <a:off x="4208147" y="4828231"/>
            <a:ext cx="3251918" cy="91747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i="1" dirty="0" smtClean="0">
                <a:cs typeface="Times New Roman" pitchFamily="18" charset="0"/>
              </a:rPr>
              <a:t>   </a:t>
            </a:r>
            <a:r>
              <a:rPr lang="en-US" altLang="zh-CN" i="1" dirty="0" smtClean="0">
                <a:cs typeface="Times New Roman" pitchFamily="18" charset="0"/>
              </a:rPr>
              <a:t>Telomere</a:t>
            </a:r>
            <a:r>
              <a:rPr lang="en-US" altLang="zh-CN" i="1" dirty="0">
                <a:cs typeface="Times New Roman" pitchFamily="18" charset="0"/>
              </a:rPr>
              <a:t>-binding protein on </a:t>
            </a:r>
            <a:r>
              <a:rPr lang="en-US" altLang="zh-CN" i="1" dirty="0" err="1">
                <a:cs typeface="Times New Roman" pitchFamily="18" charset="0"/>
              </a:rPr>
              <a:t>radiosensitivity</a:t>
            </a:r>
            <a:endParaRPr lang="zh-CN" altLang="en-US" i="1" dirty="0">
              <a:cs typeface="Times New Roman" pitchFamily="18" charset="0"/>
            </a:endParaRPr>
          </a:p>
        </p:txBody>
      </p:sp>
      <p:sp>
        <p:nvSpPr>
          <p:cNvPr id="21" name="矩形 20"/>
          <p:cNvSpPr/>
          <p:nvPr/>
        </p:nvSpPr>
        <p:spPr>
          <a:xfrm>
            <a:off x="4208147" y="3382406"/>
            <a:ext cx="3251918" cy="92612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i="1" dirty="0" smtClean="0">
                <a:cs typeface="Times New Roman" pitchFamily="18" charset="0"/>
              </a:rPr>
              <a:t>  </a:t>
            </a:r>
            <a:r>
              <a:rPr lang="en-US" altLang="zh-CN" i="1" dirty="0" smtClean="0">
                <a:cs typeface="Times New Roman" pitchFamily="18" charset="0"/>
              </a:rPr>
              <a:t>The</a:t>
            </a:r>
            <a:r>
              <a:rPr lang="zh-CN" altLang="en-US" i="1" dirty="0" smtClean="0">
                <a:cs typeface="Times New Roman" pitchFamily="18" charset="0"/>
              </a:rPr>
              <a:t> </a:t>
            </a:r>
            <a:r>
              <a:rPr lang="en-US" altLang="zh-CN" i="1" dirty="0" smtClean="0">
                <a:cs typeface="Times New Roman" pitchFamily="18" charset="0"/>
              </a:rPr>
              <a:t>mechanism</a:t>
            </a:r>
            <a:r>
              <a:rPr lang="zh-CN" altLang="en-US" i="1" dirty="0" smtClean="0">
                <a:cs typeface="Times New Roman" pitchFamily="18" charset="0"/>
              </a:rPr>
              <a:t> </a:t>
            </a:r>
            <a:r>
              <a:rPr lang="en-US" altLang="zh-CN" i="1" dirty="0" smtClean="0">
                <a:cs typeface="Times New Roman" pitchFamily="18" charset="0"/>
              </a:rPr>
              <a:t>of</a:t>
            </a:r>
            <a:r>
              <a:rPr lang="zh-CN" altLang="en-US" i="1" dirty="0" smtClean="0">
                <a:cs typeface="Times New Roman" pitchFamily="18" charset="0"/>
              </a:rPr>
              <a:t> </a:t>
            </a:r>
            <a:r>
              <a:rPr lang="en-US" altLang="zh-CN" i="1" dirty="0">
                <a:cs typeface="Times New Roman" pitchFamily="18" charset="0"/>
              </a:rPr>
              <a:t>Telomerase adjustment </a:t>
            </a:r>
            <a:r>
              <a:rPr lang="en-US" altLang="zh-CN" i="1" dirty="0" err="1" smtClean="0">
                <a:cs typeface="Times New Roman" pitchFamily="18" charset="0"/>
              </a:rPr>
              <a:t>radiosensitivity</a:t>
            </a:r>
            <a:endParaRPr lang="en-US" altLang="zh-CN" i="1" dirty="0">
              <a:cs typeface="Times New Roman" pitchFamily="18" charset="0"/>
            </a:endParaRPr>
          </a:p>
        </p:txBody>
      </p:sp>
      <p:sp>
        <p:nvSpPr>
          <p:cNvPr id="7" name="标题 1"/>
          <p:cNvSpPr>
            <a:spLocks noGrp="1"/>
          </p:cNvSpPr>
          <p:nvPr>
            <p:ph type="title"/>
          </p:nvPr>
        </p:nvSpPr>
        <p:spPr>
          <a:xfrm>
            <a:off x="473602" y="243252"/>
            <a:ext cx="8229600" cy="1143000"/>
          </a:xfrm>
        </p:spPr>
        <p:txBody>
          <a:bodyPr>
            <a:normAutofit/>
          </a:bodyPr>
          <a:lstStyle/>
          <a:p>
            <a:pPr algn="l"/>
            <a:r>
              <a:rPr kumimoji="1" lang="en-US" altLang="zh-CN" sz="2800" dirty="0" smtClean="0">
                <a:latin typeface="+mn-lt"/>
                <a:cs typeface="Times New Roman" pitchFamily="18" charset="0"/>
              </a:rPr>
              <a:t>Can we modify the </a:t>
            </a:r>
            <a:r>
              <a:rPr kumimoji="1" lang="en-US" altLang="zh-CN" sz="2800" dirty="0" err="1" smtClean="0">
                <a:latin typeface="+mn-lt"/>
                <a:cs typeface="Times New Roman" pitchFamily="18" charset="0"/>
              </a:rPr>
              <a:t>radiosensitivity</a:t>
            </a:r>
            <a:r>
              <a:rPr kumimoji="1" lang="en-US" altLang="zh-CN" sz="2800" dirty="0" smtClean="0">
                <a:latin typeface="+mn-lt"/>
                <a:cs typeface="Times New Roman" pitchFamily="18" charset="0"/>
              </a:rPr>
              <a:t> by :</a:t>
            </a:r>
            <a:endParaRPr kumimoji="1" lang="zh-CN" altLang="en-US" sz="2800" dirty="0">
              <a:latin typeface="+mn-lt"/>
              <a:cs typeface="Times New Roman" pitchFamily="18" charset="0"/>
            </a:endParaRPr>
          </a:p>
        </p:txBody>
      </p:sp>
      <p:cxnSp>
        <p:nvCxnSpPr>
          <p:cNvPr id="14" name="直线箭头连接符 13"/>
          <p:cNvCxnSpPr/>
          <p:nvPr/>
        </p:nvCxnSpPr>
        <p:spPr>
          <a:xfrm>
            <a:off x="3306792" y="3854639"/>
            <a:ext cx="901355"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7" name="左中括号 16"/>
          <p:cNvSpPr/>
          <p:nvPr/>
        </p:nvSpPr>
        <p:spPr>
          <a:xfrm>
            <a:off x="3880959" y="2468781"/>
            <a:ext cx="327188" cy="2859165"/>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zh-CN" altLang="en-US">
              <a:cs typeface="Times New Roman" pitchFamily="18" charset="0"/>
            </a:endParaRPr>
          </a:p>
        </p:txBody>
      </p:sp>
    </p:spTree>
    <p:extLst>
      <p:ext uri="{BB962C8B-B14F-4D97-AF65-F5344CB8AC3E}">
        <p14:creationId xmlns="" xmlns:p14="http://schemas.microsoft.com/office/powerpoint/2010/main" val="11037454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4262" y="274638"/>
            <a:ext cx="8229600" cy="1143000"/>
          </a:xfrm>
        </p:spPr>
        <p:txBody>
          <a:bodyPr>
            <a:normAutofit/>
          </a:bodyPr>
          <a:lstStyle/>
          <a:p>
            <a:pPr algn="l"/>
            <a:r>
              <a:rPr kumimoji="1" lang="en-US" altLang="zh-CN" sz="2800" dirty="0">
                <a:solidFill>
                  <a:srgbClr val="FFFFFF"/>
                </a:solidFill>
                <a:latin typeface="+mn-lt"/>
              </a:rPr>
              <a:t>The establishment of human laryngeal carcinoma </a:t>
            </a:r>
            <a:r>
              <a:rPr kumimoji="1" lang="en-US" altLang="zh-CN" sz="2800" dirty="0" err="1">
                <a:solidFill>
                  <a:srgbClr val="FFFFFF"/>
                </a:solidFill>
                <a:latin typeface="+mn-lt"/>
              </a:rPr>
              <a:t>radioresistant</a:t>
            </a:r>
            <a:r>
              <a:rPr kumimoji="1" lang="en-US" altLang="zh-CN" sz="2800" dirty="0">
                <a:solidFill>
                  <a:srgbClr val="FFFFFF"/>
                </a:solidFill>
                <a:latin typeface="+mn-lt"/>
              </a:rPr>
              <a:t> strain model</a:t>
            </a:r>
            <a:endParaRPr kumimoji="1" lang="zh-CN" altLang="en-US" sz="2800" dirty="0">
              <a:solidFill>
                <a:srgbClr val="FFFFFF"/>
              </a:solidFill>
              <a:latin typeface="+mn-lt"/>
            </a:endParaRPr>
          </a:p>
        </p:txBody>
      </p:sp>
      <p:pic>
        <p:nvPicPr>
          <p:cNvPr id="4" name="图片 3"/>
          <p:cNvPicPr>
            <a:picLocks noChangeAspect="1"/>
          </p:cNvPicPr>
          <p:nvPr/>
        </p:nvPicPr>
        <p:blipFill>
          <a:blip r:embed="rId2"/>
          <a:stretch>
            <a:fillRect/>
          </a:stretch>
        </p:blipFill>
        <p:spPr>
          <a:xfrm>
            <a:off x="395466" y="1642247"/>
            <a:ext cx="3734154" cy="3039944"/>
          </a:xfrm>
          <a:prstGeom prst="rect">
            <a:avLst/>
          </a:prstGeom>
        </p:spPr>
      </p:pic>
      <p:sp>
        <p:nvSpPr>
          <p:cNvPr id="6" name="Rectangle 5"/>
          <p:cNvSpPr>
            <a:spLocks noChangeArrowheads="1"/>
          </p:cNvSpPr>
          <p:nvPr/>
        </p:nvSpPr>
        <p:spPr bwMode="auto">
          <a:xfrm>
            <a:off x="5767754" y="6425719"/>
            <a:ext cx="3278556" cy="261610"/>
          </a:xfrm>
          <a:prstGeom prst="rect">
            <a:avLst/>
          </a:prstGeom>
        </p:spPr>
        <p:txBody>
          <a:bodyPr wrap="square">
            <a:spAutoFit/>
          </a:bodyPr>
          <a:lstStyle/>
          <a:p>
            <a:pPr marL="342900" indent="-342900" algn="r" fontAlgn="base">
              <a:spcBef>
                <a:spcPct val="50000"/>
              </a:spcBef>
              <a:spcAft>
                <a:spcPct val="0"/>
              </a:spcAft>
            </a:pPr>
            <a:r>
              <a:rPr lang="en-US" altLang="zh-CN" sz="1100" b="1" i="1" dirty="0">
                <a:latin typeface="Times New Roman"/>
                <a:ea typeface="宋体" charset="-122"/>
                <a:cs typeface="Times New Roman"/>
              </a:rPr>
              <a:t>Zhou FX, </a:t>
            </a:r>
            <a:r>
              <a:rPr lang="en-US" altLang="zh-CN" sz="1100" b="1" i="1" dirty="0" err="1">
                <a:latin typeface="Times New Roman"/>
                <a:ea typeface="宋体" charset="-122"/>
                <a:cs typeface="Times New Roman"/>
              </a:rPr>
              <a:t>Xiong</a:t>
            </a:r>
            <a:r>
              <a:rPr lang="en-US" altLang="zh-CN" sz="1100" b="1" i="1" dirty="0">
                <a:latin typeface="Times New Roman"/>
                <a:ea typeface="宋体" charset="-122"/>
                <a:cs typeface="Times New Roman"/>
              </a:rPr>
              <a:t> J</a:t>
            </a:r>
            <a:r>
              <a:rPr lang="en-US" altLang="zh-CN" sz="1100" b="1" i="1" dirty="0" smtClean="0">
                <a:latin typeface="Times New Roman"/>
                <a:ea typeface="宋体" charset="-122"/>
                <a:cs typeface="Times New Roman"/>
              </a:rPr>
              <a:t>, Zhou YF</a:t>
            </a:r>
            <a:r>
              <a:rPr lang="zh-CN" altLang="en-US" sz="1100" b="1" i="1" dirty="0" smtClean="0">
                <a:latin typeface="Times New Roman"/>
                <a:ea typeface="宋体" charset="-122"/>
                <a:cs typeface="Times New Roman"/>
              </a:rPr>
              <a:t>*</a:t>
            </a:r>
            <a:r>
              <a:rPr lang="en-US" altLang="zh-CN" sz="1100" b="1" i="1" dirty="0" smtClean="0">
                <a:latin typeface="Times New Roman"/>
                <a:ea typeface="宋体" charset="-122"/>
                <a:cs typeface="Times New Roman"/>
              </a:rPr>
              <a:t>. </a:t>
            </a:r>
            <a:r>
              <a:rPr lang="en-US" altLang="zh-CN" sz="1100" b="1" i="1" dirty="0" err="1">
                <a:latin typeface="Times New Roman"/>
                <a:ea typeface="宋体" charset="-122"/>
                <a:cs typeface="Times New Roman"/>
              </a:rPr>
              <a:t>Radiat</a:t>
            </a:r>
            <a:r>
              <a:rPr lang="en-US" altLang="zh-CN" sz="1100" b="1" i="1" dirty="0">
                <a:latin typeface="Times New Roman"/>
                <a:ea typeface="宋体" charset="-122"/>
                <a:cs typeface="Times New Roman"/>
              </a:rPr>
              <a:t> Res</a:t>
            </a:r>
            <a:r>
              <a:rPr lang="en-US" altLang="zh-CN" sz="1100" b="1" i="1" dirty="0" smtClean="0">
                <a:latin typeface="Times New Roman"/>
                <a:ea typeface="宋体" charset="-122"/>
                <a:cs typeface="Times New Roman"/>
              </a:rPr>
              <a:t>.2010</a:t>
            </a:r>
            <a:r>
              <a:rPr lang="en-US" altLang="zh-CN" sz="1100" b="1" i="1" dirty="0">
                <a:latin typeface="Times New Roman"/>
                <a:ea typeface="宋体" charset="-122"/>
                <a:cs typeface="Times New Roman"/>
              </a:rPr>
              <a:t>.</a:t>
            </a:r>
            <a:endParaRPr lang="zh-CN" altLang="en-US" sz="1100" b="1" i="1" dirty="0">
              <a:latin typeface="Times New Roman"/>
              <a:ea typeface="宋体" charset="-122"/>
              <a:cs typeface="Times New Roman"/>
            </a:endParaRPr>
          </a:p>
        </p:txBody>
      </p:sp>
      <p:pic>
        <p:nvPicPr>
          <p:cNvPr id="7" name="Picture 3" descr="QQ截图20140815210956"/>
          <p:cNvPicPr>
            <a:picLocks noChangeAspect="1" noChangeArrowheads="1"/>
          </p:cNvPicPr>
          <p:nvPr/>
        </p:nvPicPr>
        <p:blipFill>
          <a:blip r:embed="rId3"/>
          <a:srcRect/>
          <a:stretch>
            <a:fillRect/>
          </a:stretch>
        </p:blipFill>
        <p:spPr>
          <a:xfrm>
            <a:off x="4431570" y="3879197"/>
            <a:ext cx="4289476" cy="1955321"/>
          </a:xfrm>
          <a:prstGeom prst="rect">
            <a:avLst/>
          </a:prstGeom>
          <a:noFill/>
          <a:ln/>
        </p:spPr>
      </p:pic>
      <p:pic>
        <p:nvPicPr>
          <p:cNvPr id="8" name="图片 7"/>
          <p:cNvPicPr>
            <a:picLocks noChangeAspect="1"/>
          </p:cNvPicPr>
          <p:nvPr/>
        </p:nvPicPr>
        <p:blipFill>
          <a:blip r:embed="rId4"/>
          <a:stretch>
            <a:fillRect/>
          </a:stretch>
        </p:blipFill>
        <p:spPr>
          <a:xfrm>
            <a:off x="4431570" y="1642247"/>
            <a:ext cx="4289476" cy="2012625"/>
          </a:xfrm>
          <a:prstGeom prst="rect">
            <a:avLst/>
          </a:prstGeom>
        </p:spPr>
      </p:pic>
      <p:sp>
        <p:nvSpPr>
          <p:cNvPr id="3" name="矩形 2"/>
          <p:cNvSpPr/>
          <p:nvPr/>
        </p:nvSpPr>
        <p:spPr>
          <a:xfrm>
            <a:off x="166254" y="4937053"/>
            <a:ext cx="4120738" cy="1426031"/>
          </a:xfrm>
          <a:prstGeom prst="rect">
            <a:avLst/>
          </a:prstGeom>
          <a:ln>
            <a:solidFill>
              <a:schemeClr val="tx1"/>
            </a:solidFill>
          </a:ln>
        </p:spPr>
        <p:txBody>
          <a:bodyPr wrap="square">
            <a:spAutoFit/>
          </a:bodyPr>
          <a:lstStyle/>
          <a:p>
            <a:r>
              <a:rPr lang="en-US" altLang="zh-CN" sz="2000" baseline="30000" dirty="0"/>
              <a:t>Changes in cell morphology. Hep-2R cells (panels B, D) demonstrated morphological changes compared to parental Hep-2 cells (panel A, C). Photomicrographs were taken at a magnification of 4003 by a light microscope (panels A, B) and at a magnification of 50003 by a transmission electron microscope (panels C, D).</a:t>
            </a:r>
            <a:endParaRPr lang="zh-CN" altLang="en-US" sz="2000" dirty="0"/>
          </a:p>
        </p:txBody>
      </p:sp>
    </p:spTree>
    <p:extLst>
      <p:ext uri="{BB962C8B-B14F-4D97-AF65-F5344CB8AC3E}">
        <p14:creationId xmlns="" xmlns:p14="http://schemas.microsoft.com/office/powerpoint/2010/main" val="8928924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06225" y="105908"/>
            <a:ext cx="8229600" cy="1057874"/>
          </a:xfrm>
        </p:spPr>
        <p:txBody>
          <a:bodyPr>
            <a:normAutofit/>
          </a:bodyPr>
          <a:lstStyle/>
          <a:p>
            <a:pPr algn="l"/>
            <a:r>
              <a:rPr kumimoji="1" lang="en-US" altLang="zh-CN" sz="2800" dirty="0">
                <a:solidFill>
                  <a:srgbClr val="FFFFFF"/>
                </a:solidFill>
              </a:rPr>
              <a:t>Biological behavior of two cell </a:t>
            </a:r>
            <a:r>
              <a:rPr kumimoji="1" lang="en-US" altLang="zh-CN" sz="2800" dirty="0" smtClean="0">
                <a:solidFill>
                  <a:srgbClr val="FFFFFF"/>
                </a:solidFill>
              </a:rPr>
              <a:t>lines</a:t>
            </a:r>
            <a:endParaRPr kumimoji="1" lang="zh-CN" altLang="en-US" sz="2800" dirty="0">
              <a:solidFill>
                <a:srgbClr val="FFFFFF"/>
              </a:solidFill>
            </a:endParaRPr>
          </a:p>
        </p:txBody>
      </p:sp>
      <p:sp>
        <p:nvSpPr>
          <p:cNvPr id="9" name="矩形 8"/>
          <p:cNvSpPr/>
          <p:nvPr/>
        </p:nvSpPr>
        <p:spPr>
          <a:xfrm>
            <a:off x="1531917" y="5432048"/>
            <a:ext cx="5892517" cy="810478"/>
          </a:xfrm>
          <a:prstGeom prst="rect">
            <a:avLst/>
          </a:prstGeom>
          <a:ln>
            <a:solidFill>
              <a:schemeClr val="tx1"/>
            </a:solidFill>
          </a:ln>
        </p:spPr>
        <p:txBody>
          <a:bodyPr wrap="square">
            <a:spAutoFit/>
          </a:bodyPr>
          <a:lstStyle/>
          <a:p>
            <a:pPr algn="just"/>
            <a:r>
              <a:rPr lang="en-US" altLang="zh-CN" sz="2000" baseline="30000" dirty="0" smtClean="0"/>
              <a:t>Panel </a:t>
            </a:r>
            <a:r>
              <a:rPr lang="en-US" altLang="zh-CN" sz="2000" baseline="30000" dirty="0"/>
              <a:t>A: Growth curves of Hep-2 and Hep-2R cells were determined by counting cells 24–168 h after seeding. Panel B: Cell cycle distributions of Hep-2 and Hep-2R cells were assayed by flow </a:t>
            </a:r>
            <a:r>
              <a:rPr lang="en-US" altLang="zh-CN" sz="2000" baseline="30000" dirty="0" err="1" smtClean="0"/>
              <a:t>cytometry</a:t>
            </a:r>
            <a:endParaRPr lang="zh-CN" altLang="en-US" sz="2000" dirty="0"/>
          </a:p>
        </p:txBody>
      </p:sp>
      <p:pic>
        <p:nvPicPr>
          <p:cNvPr id="10" name="图片 9"/>
          <p:cNvPicPr>
            <a:picLocks noChangeAspect="1"/>
          </p:cNvPicPr>
          <p:nvPr/>
        </p:nvPicPr>
        <p:blipFill>
          <a:blip r:embed="rId2"/>
          <a:stretch>
            <a:fillRect/>
          </a:stretch>
        </p:blipFill>
        <p:spPr>
          <a:xfrm>
            <a:off x="1935678" y="1163781"/>
            <a:ext cx="4940135" cy="4086839"/>
          </a:xfrm>
          <a:prstGeom prst="rect">
            <a:avLst/>
          </a:prstGeom>
        </p:spPr>
      </p:pic>
      <p:sp>
        <p:nvSpPr>
          <p:cNvPr id="5" name="Rectangle 5"/>
          <p:cNvSpPr>
            <a:spLocks noChangeArrowheads="1"/>
          </p:cNvSpPr>
          <p:nvPr/>
        </p:nvSpPr>
        <p:spPr bwMode="auto">
          <a:xfrm>
            <a:off x="5372100" y="6302608"/>
            <a:ext cx="3603872" cy="515526"/>
          </a:xfrm>
          <a:prstGeom prst="rect">
            <a:avLst/>
          </a:prstGeom>
        </p:spPr>
        <p:txBody>
          <a:bodyPr wrap="square">
            <a:spAutoFit/>
          </a:bodyPr>
          <a:lstStyle/>
          <a:p>
            <a:pPr marL="342900" indent="-342900" algn="r" fontAlgn="base">
              <a:spcBef>
                <a:spcPct val="50000"/>
              </a:spcBef>
              <a:spcAft>
                <a:spcPct val="0"/>
              </a:spcAft>
            </a:pPr>
            <a:r>
              <a:rPr lang="en-US" altLang="zh-CN" sz="1100" b="1" i="1" dirty="0">
                <a:latin typeface="Times New Roman"/>
                <a:ea typeface="宋体" charset="-122"/>
                <a:cs typeface="Times New Roman"/>
              </a:rPr>
              <a:t>Zhou FX, </a:t>
            </a:r>
            <a:r>
              <a:rPr lang="en-US" altLang="zh-CN" sz="1100" b="1" i="1" dirty="0" err="1">
                <a:latin typeface="Times New Roman"/>
                <a:ea typeface="宋体" charset="-122"/>
                <a:cs typeface="Times New Roman"/>
              </a:rPr>
              <a:t>Xiong</a:t>
            </a:r>
            <a:r>
              <a:rPr lang="en-US" altLang="zh-CN" sz="1100" b="1" i="1" dirty="0">
                <a:latin typeface="Times New Roman"/>
                <a:ea typeface="宋体" charset="-122"/>
                <a:cs typeface="Times New Roman"/>
              </a:rPr>
              <a:t> J</a:t>
            </a:r>
            <a:r>
              <a:rPr lang="en-US" altLang="zh-CN" sz="1100" b="1" i="1" dirty="0" smtClean="0">
                <a:latin typeface="Times New Roman"/>
                <a:ea typeface="宋体" charset="-122"/>
                <a:cs typeface="Times New Roman"/>
              </a:rPr>
              <a:t>, Zhou YF</a:t>
            </a:r>
            <a:r>
              <a:rPr lang="zh-CN" altLang="en-US" sz="1100" b="1" i="1" baseline="30000" dirty="0" smtClean="0">
                <a:latin typeface="Times New Roman"/>
                <a:ea typeface="宋体" charset="-122"/>
                <a:cs typeface="Times New Roman"/>
              </a:rPr>
              <a:t>*</a:t>
            </a:r>
            <a:r>
              <a:rPr lang="en-US" altLang="zh-CN" sz="1100" b="1" i="1" dirty="0" smtClean="0">
                <a:latin typeface="Times New Roman"/>
                <a:ea typeface="宋体" charset="-122"/>
                <a:cs typeface="Times New Roman"/>
              </a:rPr>
              <a:t>. </a:t>
            </a:r>
            <a:r>
              <a:rPr lang="en-US" altLang="zh-CN" sz="1100" b="1" i="1" dirty="0" err="1">
                <a:latin typeface="Times New Roman"/>
                <a:ea typeface="宋体" charset="-122"/>
                <a:cs typeface="Times New Roman"/>
              </a:rPr>
              <a:t>Radiat</a:t>
            </a:r>
            <a:r>
              <a:rPr lang="en-US" altLang="zh-CN" sz="1100" b="1" i="1" dirty="0">
                <a:latin typeface="Times New Roman"/>
                <a:ea typeface="宋体" charset="-122"/>
                <a:cs typeface="Times New Roman"/>
              </a:rPr>
              <a:t> Res</a:t>
            </a:r>
            <a:r>
              <a:rPr lang="en-US" altLang="zh-CN" sz="1100" b="1" i="1" dirty="0" smtClean="0">
                <a:latin typeface="Times New Roman"/>
                <a:ea typeface="宋体" charset="-122"/>
                <a:cs typeface="Times New Roman"/>
              </a:rPr>
              <a:t>.2010.</a:t>
            </a:r>
          </a:p>
          <a:p>
            <a:pPr marL="342900" indent="-342900" algn="r" fontAlgn="base">
              <a:spcBef>
                <a:spcPct val="50000"/>
              </a:spcBef>
              <a:spcAft>
                <a:spcPct val="0"/>
              </a:spcAft>
            </a:pPr>
            <a:r>
              <a:rPr lang="en-US" altLang="zh-CN" sz="1100" b="1" i="1" dirty="0" smtClean="0">
                <a:latin typeface="Times New Roman"/>
                <a:ea typeface="宋体" charset="-122"/>
                <a:cs typeface="Times New Roman"/>
              </a:rPr>
              <a:t>Liao Z, Huang C, Zhou YF*.</a:t>
            </a:r>
            <a:r>
              <a:rPr lang="en-US" sz="1100" b="1" dirty="0" smtClean="0"/>
              <a:t> </a:t>
            </a:r>
            <a:r>
              <a:rPr lang="en-US" altLang="zh-CN" sz="1100" b="1" i="1" dirty="0" smtClean="0">
                <a:latin typeface="Times New Roman"/>
                <a:ea typeface="宋体" charset="-122"/>
                <a:cs typeface="Times New Roman"/>
              </a:rPr>
              <a:t>Cancer Lett.2009.</a:t>
            </a:r>
            <a:endParaRPr lang="zh-CN" altLang="en-US" sz="1100" b="1" i="1" dirty="0" err="1">
              <a:latin typeface="Times New Roman"/>
              <a:ea typeface="宋体" charset="-122"/>
              <a:cs typeface="Times New Roman"/>
            </a:endParaRPr>
          </a:p>
        </p:txBody>
      </p:sp>
    </p:spTree>
    <p:extLst>
      <p:ext uri="{BB962C8B-B14F-4D97-AF65-F5344CB8AC3E}">
        <p14:creationId xmlns="" xmlns:p14="http://schemas.microsoft.com/office/powerpoint/2010/main" val="22404480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a:spLocks noGrp="1"/>
          </p:cNvSpPr>
          <p:nvPr>
            <p:ph type="title"/>
          </p:nvPr>
        </p:nvSpPr>
        <p:spPr>
          <a:xfrm>
            <a:off x="281246" y="164822"/>
            <a:ext cx="8229600" cy="1143000"/>
          </a:xfrm>
        </p:spPr>
        <p:txBody>
          <a:bodyPr>
            <a:normAutofit/>
          </a:bodyPr>
          <a:lstStyle/>
          <a:p>
            <a:pPr algn="l"/>
            <a:r>
              <a:rPr lang="en-US" altLang="zh-CN" sz="2800" dirty="0"/>
              <a:t>T</a:t>
            </a:r>
            <a:r>
              <a:rPr lang="en-US" altLang="zh-CN" sz="2800" dirty="0" smtClean="0"/>
              <a:t>elomerase </a:t>
            </a:r>
            <a:r>
              <a:rPr lang="en-US" altLang="zh-CN" sz="2800" dirty="0"/>
              <a:t>and </a:t>
            </a:r>
            <a:r>
              <a:rPr lang="en-US" altLang="zh-CN" sz="2800" dirty="0" err="1"/>
              <a:t>radiosensitivity</a:t>
            </a:r>
            <a:r>
              <a:rPr lang="zh-CN" altLang="zh-CN" sz="2800" dirty="0"/>
              <a:t> </a:t>
            </a:r>
            <a:r>
              <a:rPr lang="en-US" altLang="zh-CN" sz="2800" dirty="0" smtClean="0"/>
              <a:t>:</a:t>
            </a:r>
            <a:r>
              <a:rPr lang="zh-CN" altLang="en-US" sz="2800" dirty="0" smtClean="0"/>
              <a:t> </a:t>
            </a:r>
            <a:r>
              <a:rPr kumimoji="1" lang="en-US" altLang="zh-CN" sz="2800" i="1" dirty="0" smtClean="0">
                <a:solidFill>
                  <a:srgbClr val="FF0000"/>
                </a:solidFill>
              </a:rPr>
              <a:t>Targeting</a:t>
            </a:r>
            <a:r>
              <a:rPr kumimoji="1" lang="zh-CN" altLang="en-US" sz="2800" i="1" dirty="0" smtClean="0">
                <a:solidFill>
                  <a:srgbClr val="FF0000"/>
                </a:solidFill>
              </a:rPr>
              <a:t>  </a:t>
            </a:r>
            <a:r>
              <a:rPr kumimoji="1" lang="en-US" altLang="zh-CN" sz="2800" i="1" dirty="0" err="1" smtClean="0">
                <a:solidFill>
                  <a:srgbClr val="FF0000"/>
                </a:solidFill>
              </a:rPr>
              <a:t>hTR</a:t>
            </a:r>
            <a:endParaRPr kumimoji="1" lang="zh-CN" altLang="en-US" sz="2800" i="1" dirty="0">
              <a:solidFill>
                <a:srgbClr val="FF0000"/>
              </a:solidFill>
            </a:endParaRPr>
          </a:p>
        </p:txBody>
      </p:sp>
      <p:pic>
        <p:nvPicPr>
          <p:cNvPr id="5" name="Picture 4"/>
          <p:cNvPicPr>
            <a:picLocks noChangeAspect="1" noChangeArrowheads="1"/>
          </p:cNvPicPr>
          <p:nvPr/>
        </p:nvPicPr>
        <p:blipFill>
          <a:blip r:embed="rId3"/>
          <a:srcRect/>
          <a:stretch>
            <a:fillRect/>
          </a:stretch>
        </p:blipFill>
        <p:spPr bwMode="auto">
          <a:xfrm>
            <a:off x="853077" y="1722831"/>
            <a:ext cx="3154692" cy="1856034"/>
          </a:xfrm>
          <a:prstGeom prst="rect">
            <a:avLst/>
          </a:prstGeom>
          <a:noFill/>
          <a:ln w="9525">
            <a:noFill/>
            <a:miter lim="800000"/>
            <a:headEnd/>
            <a:tailEnd/>
          </a:ln>
        </p:spPr>
      </p:pic>
      <p:grpSp>
        <p:nvGrpSpPr>
          <p:cNvPr id="6" name="组合 5"/>
          <p:cNvGrpSpPr/>
          <p:nvPr/>
        </p:nvGrpSpPr>
        <p:grpSpPr>
          <a:xfrm>
            <a:off x="4786810" y="1722831"/>
            <a:ext cx="3154692" cy="1856034"/>
            <a:chOff x="4786810" y="1722831"/>
            <a:chExt cx="3154692" cy="1856034"/>
          </a:xfrm>
        </p:grpSpPr>
        <p:pic>
          <p:nvPicPr>
            <p:cNvPr id="7" name="Picture 4"/>
            <p:cNvPicPr>
              <a:picLocks noChangeAspect="1" noChangeArrowheads="1"/>
            </p:cNvPicPr>
            <p:nvPr/>
          </p:nvPicPr>
          <p:blipFill>
            <a:blip r:embed="rId4"/>
            <a:srcRect/>
            <a:stretch>
              <a:fillRect/>
            </a:stretch>
          </p:blipFill>
          <p:spPr bwMode="auto">
            <a:xfrm>
              <a:off x="4786810" y="1722831"/>
              <a:ext cx="3154692" cy="1519626"/>
            </a:xfrm>
            <a:prstGeom prst="rect">
              <a:avLst/>
            </a:prstGeom>
            <a:noFill/>
            <a:ln w="9525">
              <a:noFill/>
              <a:miter lim="800000"/>
              <a:headEnd/>
              <a:tailEnd/>
            </a:ln>
          </p:spPr>
        </p:pic>
        <p:pic>
          <p:nvPicPr>
            <p:cNvPr id="8" name="Picture 5"/>
            <p:cNvPicPr>
              <a:picLocks noChangeAspect="1" noChangeArrowheads="1"/>
            </p:cNvPicPr>
            <p:nvPr/>
          </p:nvPicPr>
          <p:blipFill>
            <a:blip r:embed="rId5"/>
            <a:srcRect/>
            <a:stretch>
              <a:fillRect/>
            </a:stretch>
          </p:blipFill>
          <p:spPr bwMode="auto">
            <a:xfrm>
              <a:off x="4786810" y="3242457"/>
              <a:ext cx="3154692" cy="336408"/>
            </a:xfrm>
            <a:prstGeom prst="rect">
              <a:avLst/>
            </a:prstGeom>
            <a:noFill/>
            <a:ln w="9525">
              <a:noFill/>
              <a:miter lim="800000"/>
              <a:headEnd/>
              <a:tailEnd/>
            </a:ln>
          </p:spPr>
        </p:pic>
      </p:grpSp>
      <p:pic>
        <p:nvPicPr>
          <p:cNvPr id="9" name="Picture 6"/>
          <p:cNvPicPr>
            <a:picLocks noChangeAspect="1" noChangeArrowheads="1"/>
          </p:cNvPicPr>
          <p:nvPr/>
        </p:nvPicPr>
        <p:blipFill>
          <a:blip r:embed="rId6"/>
          <a:srcRect/>
          <a:stretch>
            <a:fillRect/>
          </a:stretch>
        </p:blipFill>
        <p:spPr bwMode="auto">
          <a:xfrm>
            <a:off x="2806875" y="3776353"/>
            <a:ext cx="3154692" cy="2049599"/>
          </a:xfrm>
          <a:prstGeom prst="rect">
            <a:avLst/>
          </a:prstGeom>
          <a:noFill/>
          <a:ln w="9525">
            <a:noFill/>
            <a:miter lim="800000"/>
            <a:headEnd/>
            <a:tailEnd/>
          </a:ln>
        </p:spPr>
      </p:pic>
      <p:sp>
        <p:nvSpPr>
          <p:cNvPr id="2" name="矩形 1"/>
          <p:cNvSpPr/>
          <p:nvPr/>
        </p:nvSpPr>
        <p:spPr>
          <a:xfrm>
            <a:off x="2188310" y="1123156"/>
            <a:ext cx="4572000" cy="369332"/>
          </a:xfrm>
          <a:prstGeom prst="rect">
            <a:avLst/>
          </a:prstGeom>
          <a:ln>
            <a:solidFill>
              <a:schemeClr val="tx1"/>
            </a:solidFill>
          </a:ln>
        </p:spPr>
        <p:txBody>
          <a:bodyPr>
            <a:spAutoFit/>
          </a:bodyPr>
          <a:lstStyle/>
          <a:p>
            <a:r>
              <a:rPr lang="en-US" altLang="zh-CN" dirty="0"/>
              <a:t> </a:t>
            </a:r>
            <a:r>
              <a:rPr lang="en-US" altLang="zh-CN" i="1" dirty="0"/>
              <a:t>ASODN</a:t>
            </a:r>
            <a:r>
              <a:rPr lang="en-US" altLang="zh-CN" dirty="0"/>
              <a:t> </a:t>
            </a:r>
            <a:r>
              <a:rPr lang="en-US" altLang="zh-CN" dirty="0" smtClean="0"/>
              <a:t> </a:t>
            </a:r>
            <a:r>
              <a:rPr lang="en-US" altLang="zh-CN" dirty="0"/>
              <a:t>interfere telomerase </a:t>
            </a:r>
            <a:r>
              <a:rPr lang="en-US" altLang="zh-CN" dirty="0" err="1"/>
              <a:t>subfraction</a:t>
            </a:r>
            <a:r>
              <a:rPr lang="en-US" altLang="zh-CN" dirty="0"/>
              <a:t> </a:t>
            </a:r>
            <a:r>
              <a:rPr lang="en-US" altLang="zh-CN" dirty="0" err="1"/>
              <a:t>hTR</a:t>
            </a:r>
            <a:r>
              <a:rPr lang="zh-CN" altLang="zh-CN" dirty="0"/>
              <a:t> </a:t>
            </a:r>
            <a:endParaRPr lang="zh-CN" altLang="en-US" dirty="0"/>
          </a:p>
        </p:txBody>
      </p:sp>
      <p:sp>
        <p:nvSpPr>
          <p:cNvPr id="4" name="矩形 3"/>
          <p:cNvSpPr/>
          <p:nvPr/>
        </p:nvSpPr>
        <p:spPr>
          <a:xfrm>
            <a:off x="415636" y="6007893"/>
            <a:ext cx="8095210" cy="297517"/>
          </a:xfrm>
          <a:prstGeom prst="rect">
            <a:avLst/>
          </a:prstGeom>
          <a:ln>
            <a:solidFill>
              <a:schemeClr val="tx1"/>
            </a:solidFill>
          </a:ln>
        </p:spPr>
        <p:txBody>
          <a:bodyPr wrap="square">
            <a:spAutoFit/>
          </a:bodyPr>
          <a:lstStyle/>
          <a:p>
            <a:pPr algn="ctr"/>
            <a:r>
              <a:rPr lang="en-US" altLang="zh-CN" sz="2000" baseline="30000" dirty="0" smtClean="0"/>
              <a:t>Telomerase </a:t>
            </a:r>
            <a:r>
              <a:rPr lang="en-US" altLang="zh-CN" sz="2000" baseline="30000" dirty="0"/>
              <a:t>activity of Human </a:t>
            </a:r>
            <a:r>
              <a:rPr lang="en-US" altLang="zh-CN" sz="2000" baseline="30000" dirty="0" err="1"/>
              <a:t>glioma</a:t>
            </a:r>
            <a:r>
              <a:rPr lang="en-US" altLang="zh-CN" sz="2000" baseline="30000" dirty="0"/>
              <a:t> U251 cells </a:t>
            </a:r>
            <a:r>
              <a:rPr lang="en-US" altLang="zh-CN" sz="2000" baseline="30000" dirty="0" smtClean="0"/>
              <a:t>decreased</a:t>
            </a:r>
            <a:r>
              <a:rPr lang="en-US" altLang="zh-CN" sz="2000" baseline="30000" dirty="0"/>
              <a:t>, DNA damage reduced and </a:t>
            </a:r>
            <a:r>
              <a:rPr lang="en-US" altLang="zh-CN" sz="2000" baseline="30000" dirty="0" err="1"/>
              <a:t>radiosensitivity</a:t>
            </a:r>
            <a:r>
              <a:rPr lang="en-US" altLang="zh-CN" sz="2000" baseline="30000" dirty="0"/>
              <a:t> increased</a:t>
            </a:r>
            <a:r>
              <a:rPr lang="zh-CN" altLang="zh-CN" sz="2000" baseline="30000" dirty="0"/>
              <a:t> </a:t>
            </a:r>
            <a:endParaRPr lang="zh-CN" altLang="en-US" sz="2000" baseline="30000" dirty="0"/>
          </a:p>
        </p:txBody>
      </p:sp>
    </p:spTree>
    <p:extLst>
      <p:ext uri="{BB962C8B-B14F-4D97-AF65-F5344CB8AC3E}">
        <p14:creationId xmlns="" xmlns:p14="http://schemas.microsoft.com/office/powerpoint/2010/main" val="30320318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2188310" y="1671084"/>
            <a:ext cx="4595035" cy="3715306"/>
          </a:xfrm>
          <a:prstGeom prst="rect">
            <a:avLst/>
          </a:prstGeom>
        </p:spPr>
      </p:pic>
      <p:sp>
        <p:nvSpPr>
          <p:cNvPr id="10" name="标题 1"/>
          <p:cNvSpPr>
            <a:spLocks noGrp="1"/>
          </p:cNvSpPr>
          <p:nvPr>
            <p:ph type="title"/>
          </p:nvPr>
        </p:nvSpPr>
        <p:spPr>
          <a:xfrm>
            <a:off x="195453" y="105249"/>
            <a:ext cx="8229600" cy="1143000"/>
          </a:xfrm>
        </p:spPr>
        <p:txBody>
          <a:bodyPr>
            <a:normAutofit/>
          </a:bodyPr>
          <a:lstStyle/>
          <a:p>
            <a:pPr algn="l"/>
            <a:r>
              <a:rPr lang="en-US" altLang="zh-CN" sz="2800" dirty="0"/>
              <a:t>Telomerase and </a:t>
            </a:r>
            <a:r>
              <a:rPr lang="en-US" altLang="zh-CN" sz="2800" dirty="0" err="1"/>
              <a:t>radiosensitivity</a:t>
            </a:r>
            <a:r>
              <a:rPr lang="zh-CN" altLang="zh-CN" sz="2800" dirty="0"/>
              <a:t> </a:t>
            </a:r>
            <a:r>
              <a:rPr lang="en-US" altLang="zh-CN" sz="2800" dirty="0"/>
              <a:t>:</a:t>
            </a:r>
            <a:r>
              <a:rPr lang="zh-CN" altLang="en-US" sz="2800" dirty="0"/>
              <a:t> </a:t>
            </a:r>
            <a:r>
              <a:rPr kumimoji="1" lang="en-US" altLang="zh-CN" sz="2800" i="1" dirty="0" smtClean="0">
                <a:solidFill>
                  <a:srgbClr val="FF0000"/>
                </a:solidFill>
              </a:rPr>
              <a:t>Targeting</a:t>
            </a:r>
            <a:r>
              <a:rPr kumimoji="1" lang="zh-CN" altLang="en-US" sz="2800" i="1" dirty="0" smtClean="0">
                <a:solidFill>
                  <a:srgbClr val="FF0000"/>
                </a:solidFill>
              </a:rPr>
              <a:t>  </a:t>
            </a:r>
            <a:r>
              <a:rPr kumimoji="1" lang="en-US" altLang="zh-CN" sz="2800" i="1" dirty="0" err="1" smtClean="0">
                <a:solidFill>
                  <a:srgbClr val="FF0000"/>
                </a:solidFill>
              </a:rPr>
              <a:t>hTERT</a:t>
            </a:r>
            <a:endParaRPr kumimoji="1" lang="zh-CN" altLang="en-US" sz="2800" i="1" dirty="0">
              <a:solidFill>
                <a:srgbClr val="FF0000"/>
              </a:solidFill>
            </a:endParaRPr>
          </a:p>
        </p:txBody>
      </p:sp>
      <p:sp>
        <p:nvSpPr>
          <p:cNvPr id="2" name="矩形 1"/>
          <p:cNvSpPr/>
          <p:nvPr/>
        </p:nvSpPr>
        <p:spPr>
          <a:xfrm>
            <a:off x="902526" y="5554591"/>
            <a:ext cx="7522527" cy="738664"/>
          </a:xfrm>
          <a:prstGeom prst="rect">
            <a:avLst/>
          </a:prstGeom>
          <a:ln>
            <a:solidFill>
              <a:srgbClr val="FFFFFF"/>
            </a:solidFill>
          </a:ln>
        </p:spPr>
        <p:txBody>
          <a:bodyPr wrap="square">
            <a:spAutoFit/>
          </a:bodyPr>
          <a:lstStyle/>
          <a:p>
            <a:pPr algn="just"/>
            <a:r>
              <a:rPr lang="en-US" altLang="zh-CN" baseline="30000" dirty="0"/>
              <a:t>Effect of drug (AZT) and/or irradiation on U251 cells. (A) Telomerase activity in cells were increased by irradiation and decreased by AZT treatment; (B) the recover is of telomere length (kb) in cells were inhibited by AZT. Cells in different groups were collected at 0 min, 15 min, 30 min, 1 h, 2 h, 6 h, and 12 h after different treatments.</a:t>
            </a:r>
            <a:endParaRPr lang="zh-CN" altLang="en-US" dirty="0"/>
          </a:p>
        </p:txBody>
      </p:sp>
      <p:sp>
        <p:nvSpPr>
          <p:cNvPr id="3" name="矩形 2"/>
          <p:cNvSpPr/>
          <p:nvPr/>
        </p:nvSpPr>
        <p:spPr>
          <a:xfrm>
            <a:off x="4497345" y="6332999"/>
            <a:ext cx="4572000" cy="553998"/>
          </a:xfrm>
          <a:prstGeom prst="rect">
            <a:avLst/>
          </a:prstGeom>
        </p:spPr>
        <p:txBody>
          <a:bodyPr wrap="square">
            <a:spAutoFit/>
          </a:bodyPr>
          <a:lstStyle/>
          <a:p>
            <a:pPr marL="342900" indent="-342900" algn="r" fontAlgn="base">
              <a:spcBef>
                <a:spcPct val="50000"/>
              </a:spcBef>
              <a:spcAft>
                <a:spcPct val="0"/>
              </a:spcAft>
            </a:pPr>
            <a:r>
              <a:rPr lang="en-US" altLang="zh-CN" sz="1200" b="1" i="1" dirty="0">
                <a:latin typeface="Times New Roman"/>
                <a:ea typeface="宋体" charset="-122"/>
                <a:cs typeface="Times New Roman"/>
              </a:rPr>
              <a:t>FX. Zhou</a:t>
            </a:r>
            <a:r>
              <a:rPr lang="zh-CN" altLang="en-US" sz="1200" b="1" i="1" dirty="0">
                <a:latin typeface="Times New Roman"/>
                <a:ea typeface="宋体" charset="-122"/>
                <a:cs typeface="Times New Roman"/>
              </a:rPr>
              <a:t>,</a:t>
            </a:r>
            <a:r>
              <a:rPr lang="en-US" altLang="zh-CN" sz="1200" b="1" i="1" dirty="0">
                <a:latin typeface="Times New Roman"/>
                <a:ea typeface="宋体" charset="-122"/>
                <a:cs typeface="Times New Roman"/>
              </a:rPr>
              <a:t>YF</a:t>
            </a:r>
            <a:r>
              <a:rPr lang="zh-CN" altLang="en-US" sz="1200" b="1" i="1" dirty="0">
                <a:latin typeface="Times New Roman"/>
                <a:ea typeface="宋体" charset="-122"/>
                <a:cs typeface="Times New Roman"/>
              </a:rPr>
              <a:t> </a:t>
            </a:r>
            <a:r>
              <a:rPr lang="en-US" altLang="zh-CN" sz="1200" b="1" i="1" dirty="0" smtClean="0">
                <a:latin typeface="Times New Roman"/>
                <a:ea typeface="宋体" charset="-122"/>
                <a:cs typeface="Times New Roman"/>
              </a:rPr>
              <a:t>Zhou</a:t>
            </a:r>
            <a:r>
              <a:rPr lang="zh-CN" altLang="en-US" sz="1200" b="1" i="1" baseline="30000" dirty="0" smtClean="0">
                <a:latin typeface="Times New Roman"/>
                <a:ea typeface="宋体" charset="-122"/>
                <a:cs typeface="Times New Roman"/>
              </a:rPr>
              <a:t>*</a:t>
            </a:r>
            <a:r>
              <a:rPr lang="en-US" altLang="zh-CN" sz="1200" b="1" i="1" dirty="0" smtClean="0">
                <a:latin typeface="Times New Roman"/>
                <a:ea typeface="宋体" charset="-122"/>
                <a:cs typeface="Times New Roman"/>
              </a:rPr>
              <a:t> </a:t>
            </a:r>
            <a:r>
              <a:rPr lang="en-US" altLang="zh-CN" sz="1200" b="1" i="1" dirty="0">
                <a:latin typeface="Times New Roman"/>
                <a:ea typeface="宋体" charset="-122"/>
                <a:cs typeface="Times New Roman"/>
              </a:rPr>
              <a:t>et al. </a:t>
            </a:r>
            <a:r>
              <a:rPr lang="en-US" altLang="zh-CN" sz="1200" b="1" i="1" dirty="0" smtClean="0">
                <a:latin typeface="Times New Roman"/>
                <a:ea typeface="宋体" charset="-122"/>
                <a:cs typeface="Times New Roman"/>
              </a:rPr>
              <a:t>BBRC. 2007.</a:t>
            </a:r>
          </a:p>
          <a:p>
            <a:pPr marL="342900" indent="-342900" algn="r" fontAlgn="base">
              <a:spcBef>
                <a:spcPct val="50000"/>
              </a:spcBef>
              <a:spcAft>
                <a:spcPct val="0"/>
              </a:spcAft>
            </a:pPr>
            <a:r>
              <a:rPr lang="en-US" altLang="zh-CN" sz="1200" b="1" i="1" dirty="0" err="1" smtClean="0">
                <a:latin typeface="Times New Roman"/>
                <a:ea typeface="宋体" charset="-122"/>
                <a:cs typeface="Times New Roman"/>
              </a:rPr>
              <a:t>Xiong</a:t>
            </a:r>
            <a:r>
              <a:rPr lang="en-US" altLang="zh-CN" sz="1200" b="1" i="1" dirty="0" smtClean="0">
                <a:latin typeface="Times New Roman"/>
                <a:ea typeface="宋体" charset="-122"/>
                <a:cs typeface="Times New Roman"/>
              </a:rPr>
              <a:t> J, Sun WJ, Zhou</a:t>
            </a:r>
            <a:r>
              <a:rPr lang="zh-CN" altLang="en-US" sz="1200" b="1" i="1" baseline="30000" dirty="0" smtClean="0">
                <a:latin typeface="Times New Roman"/>
                <a:ea typeface="宋体" charset="-122"/>
                <a:cs typeface="Times New Roman"/>
              </a:rPr>
              <a:t> </a:t>
            </a:r>
            <a:r>
              <a:rPr lang="en-US" altLang="zh-CN" sz="1200" b="1" i="1" dirty="0" smtClean="0">
                <a:latin typeface="Times New Roman"/>
                <a:ea typeface="宋体" charset="-122"/>
                <a:cs typeface="Times New Roman"/>
              </a:rPr>
              <a:t>YF* . Cancer. 2012.</a:t>
            </a:r>
            <a:endParaRPr lang="zh-CN" altLang="en-US" sz="1200" b="1" i="1" dirty="0" smtClean="0">
              <a:latin typeface="Times New Roman"/>
              <a:ea typeface="宋体" charset="-122"/>
              <a:cs typeface="Times New Roman"/>
            </a:endParaRPr>
          </a:p>
        </p:txBody>
      </p:sp>
      <p:sp>
        <p:nvSpPr>
          <p:cNvPr id="6" name="矩形 5"/>
          <p:cNvSpPr/>
          <p:nvPr/>
        </p:nvSpPr>
        <p:spPr>
          <a:xfrm>
            <a:off x="2188310" y="1123156"/>
            <a:ext cx="4572000" cy="369332"/>
          </a:xfrm>
          <a:prstGeom prst="rect">
            <a:avLst/>
          </a:prstGeom>
          <a:ln>
            <a:solidFill>
              <a:schemeClr val="tx1"/>
            </a:solidFill>
          </a:ln>
        </p:spPr>
        <p:txBody>
          <a:bodyPr>
            <a:spAutoFit/>
          </a:bodyPr>
          <a:lstStyle/>
          <a:p>
            <a:r>
              <a:rPr lang="en-US" altLang="zh-CN" dirty="0"/>
              <a:t> </a:t>
            </a:r>
            <a:r>
              <a:rPr lang="en-US" altLang="zh-CN" i="1" dirty="0" smtClean="0"/>
              <a:t>AZT</a:t>
            </a:r>
            <a:r>
              <a:rPr lang="en-US" altLang="zh-CN" dirty="0" smtClean="0"/>
              <a:t>  </a:t>
            </a:r>
            <a:r>
              <a:rPr lang="en-US" altLang="zh-CN" dirty="0"/>
              <a:t>interfere telomerase </a:t>
            </a:r>
            <a:r>
              <a:rPr lang="en-US" altLang="zh-CN" dirty="0" err="1"/>
              <a:t>subfraction</a:t>
            </a:r>
            <a:r>
              <a:rPr lang="en-US" altLang="zh-CN" dirty="0"/>
              <a:t> </a:t>
            </a:r>
            <a:r>
              <a:rPr lang="en-US" altLang="zh-CN" dirty="0" err="1" smtClean="0"/>
              <a:t>hTERT</a:t>
            </a:r>
            <a:r>
              <a:rPr lang="zh-CN" altLang="zh-CN" dirty="0" smtClean="0"/>
              <a:t> </a:t>
            </a:r>
            <a:endParaRPr lang="zh-CN" altLang="en-US" dirty="0"/>
          </a:p>
        </p:txBody>
      </p:sp>
    </p:spTree>
    <p:extLst>
      <p:ext uri="{BB962C8B-B14F-4D97-AF65-F5344CB8AC3E}">
        <p14:creationId xmlns="" xmlns:p14="http://schemas.microsoft.com/office/powerpoint/2010/main" val="19617835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1579419" y="1448790"/>
            <a:ext cx="5854534" cy="3791378"/>
          </a:xfrm>
          <a:prstGeom prst="rect">
            <a:avLst/>
          </a:prstGeom>
        </p:spPr>
      </p:pic>
      <p:sp>
        <p:nvSpPr>
          <p:cNvPr id="3" name="标题 1"/>
          <p:cNvSpPr txBox="1">
            <a:spLocks/>
          </p:cNvSpPr>
          <p:nvPr/>
        </p:nvSpPr>
        <p:spPr>
          <a:xfrm>
            <a:off x="284262" y="185833"/>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dirty="0"/>
              <a:t>Telomerase and </a:t>
            </a:r>
            <a:r>
              <a:rPr lang="en-US" altLang="zh-CN" sz="2800" dirty="0" err="1"/>
              <a:t>radiosensitivity</a:t>
            </a:r>
            <a:r>
              <a:rPr lang="zh-CN" altLang="zh-CN" sz="2800" dirty="0"/>
              <a:t> </a:t>
            </a:r>
            <a:r>
              <a:rPr lang="en-US" altLang="zh-CN" sz="2800" dirty="0"/>
              <a:t>:</a:t>
            </a:r>
            <a:r>
              <a:rPr lang="zh-CN" altLang="en-US" sz="2800" dirty="0"/>
              <a:t> </a:t>
            </a:r>
            <a:r>
              <a:rPr kumimoji="1" lang="en-US" altLang="zh-CN" sz="2800" i="1" dirty="0" smtClean="0">
                <a:solidFill>
                  <a:srgbClr val="FF0000"/>
                </a:solidFill>
              </a:rPr>
              <a:t>Targeting</a:t>
            </a:r>
            <a:r>
              <a:rPr kumimoji="1" lang="zh-CN" altLang="en-US" sz="2800" i="1" dirty="0" smtClean="0">
                <a:solidFill>
                  <a:srgbClr val="FF0000"/>
                </a:solidFill>
              </a:rPr>
              <a:t>  </a:t>
            </a:r>
            <a:r>
              <a:rPr kumimoji="1" lang="en-US" altLang="zh-CN" sz="2800" i="1" dirty="0" err="1" smtClean="0">
                <a:solidFill>
                  <a:srgbClr val="FF0000"/>
                </a:solidFill>
              </a:rPr>
              <a:t>hTERT</a:t>
            </a:r>
            <a:endParaRPr kumimoji="1" lang="zh-CN" altLang="en-US" sz="2800" i="1" dirty="0">
              <a:solidFill>
                <a:srgbClr val="FF0000"/>
              </a:solidFill>
            </a:endParaRPr>
          </a:p>
        </p:txBody>
      </p:sp>
      <p:sp>
        <p:nvSpPr>
          <p:cNvPr id="2" name="矩形 1"/>
          <p:cNvSpPr/>
          <p:nvPr/>
        </p:nvSpPr>
        <p:spPr>
          <a:xfrm>
            <a:off x="807522" y="5457478"/>
            <a:ext cx="7460599" cy="1015663"/>
          </a:xfrm>
          <a:prstGeom prst="rect">
            <a:avLst/>
          </a:prstGeom>
          <a:ln>
            <a:solidFill>
              <a:schemeClr val="tx1"/>
            </a:solidFill>
          </a:ln>
        </p:spPr>
        <p:txBody>
          <a:bodyPr wrap="square">
            <a:spAutoFit/>
          </a:bodyPr>
          <a:lstStyle/>
          <a:p>
            <a:r>
              <a:rPr lang="en-US" altLang="zh-CN" sz="2000" baseline="30000" dirty="0">
                <a:cs typeface="Times New Roman" pitchFamily="18" charset="0"/>
              </a:rPr>
              <a:t>Down-regulation of DNA damage repair by drug (AZT) incubation. Cells were harvested at 0 min, 15 min, 30 min, 1 h, 2 h, and 6 h </a:t>
            </a:r>
            <a:r>
              <a:rPr lang="en-US" altLang="zh-CN" sz="2000" baseline="30000" dirty="0" err="1">
                <a:cs typeface="Times New Roman" pitchFamily="18" charset="0"/>
              </a:rPr>
              <a:t>postirradiation</a:t>
            </a:r>
            <a:r>
              <a:rPr lang="en-US" altLang="zh-CN" sz="2000" baseline="30000" dirty="0">
                <a:cs typeface="Times New Roman" pitchFamily="18" charset="0"/>
              </a:rPr>
              <a:t>. DNA SSB was determined by alkaline comet assay (A) and DNA DSB was determined by neutral comet assay (C). Fluorescence microphotographs were shown. TM was obtained to quantify DNA SSB by alkaline comet (B) and neutral comet (D).</a:t>
            </a:r>
            <a:endParaRPr lang="zh-CN" altLang="en-US" sz="2000" dirty="0">
              <a:cs typeface="Times New Roman" pitchFamily="18" charset="0"/>
            </a:endParaRPr>
          </a:p>
        </p:txBody>
      </p:sp>
      <p:sp>
        <p:nvSpPr>
          <p:cNvPr id="5" name="矩形 4"/>
          <p:cNvSpPr/>
          <p:nvPr/>
        </p:nvSpPr>
        <p:spPr>
          <a:xfrm>
            <a:off x="4497345" y="6456110"/>
            <a:ext cx="4572000" cy="276999"/>
          </a:xfrm>
          <a:prstGeom prst="rect">
            <a:avLst/>
          </a:prstGeom>
        </p:spPr>
        <p:txBody>
          <a:bodyPr wrap="square">
            <a:spAutoFit/>
          </a:bodyPr>
          <a:lstStyle/>
          <a:p>
            <a:pPr marL="342900" indent="-342900" algn="r" fontAlgn="base">
              <a:spcBef>
                <a:spcPct val="50000"/>
              </a:spcBef>
              <a:spcAft>
                <a:spcPct val="0"/>
              </a:spcAft>
            </a:pPr>
            <a:r>
              <a:rPr lang="en-US" altLang="zh-CN" sz="1200" b="1" i="1" dirty="0">
                <a:latin typeface="Times New Roman"/>
                <a:ea typeface="宋体" charset="-122"/>
                <a:cs typeface="Times New Roman"/>
              </a:rPr>
              <a:t>FX. Zhou</a:t>
            </a:r>
            <a:r>
              <a:rPr lang="zh-CN" altLang="en-US" sz="1200" b="1" i="1" dirty="0">
                <a:latin typeface="Times New Roman"/>
                <a:ea typeface="宋体" charset="-122"/>
                <a:cs typeface="Times New Roman"/>
              </a:rPr>
              <a:t>,</a:t>
            </a:r>
            <a:r>
              <a:rPr lang="en-US" altLang="zh-CN" sz="1200" b="1" i="1" dirty="0">
                <a:latin typeface="Times New Roman"/>
                <a:ea typeface="宋体" charset="-122"/>
                <a:cs typeface="Times New Roman"/>
              </a:rPr>
              <a:t>YF</a:t>
            </a:r>
            <a:r>
              <a:rPr lang="zh-CN" altLang="en-US" sz="1200" b="1" i="1" dirty="0">
                <a:latin typeface="Times New Roman"/>
                <a:ea typeface="宋体" charset="-122"/>
                <a:cs typeface="Times New Roman"/>
              </a:rPr>
              <a:t> </a:t>
            </a:r>
            <a:r>
              <a:rPr lang="en-US" altLang="zh-CN" sz="1200" b="1" i="1" dirty="0" smtClean="0">
                <a:latin typeface="Times New Roman"/>
                <a:ea typeface="宋体" charset="-122"/>
                <a:cs typeface="Times New Roman"/>
              </a:rPr>
              <a:t>Zhou</a:t>
            </a:r>
            <a:r>
              <a:rPr lang="zh-CN" altLang="en-US" sz="1200" b="1" i="1" baseline="30000" dirty="0" smtClean="0">
                <a:latin typeface="Times New Roman"/>
                <a:ea typeface="宋体" charset="-122"/>
                <a:cs typeface="Times New Roman"/>
              </a:rPr>
              <a:t>*</a:t>
            </a:r>
            <a:r>
              <a:rPr lang="en-US" altLang="zh-CN" sz="1200" b="1" i="1" dirty="0" smtClean="0">
                <a:latin typeface="Times New Roman"/>
                <a:ea typeface="宋体" charset="-122"/>
                <a:cs typeface="Times New Roman"/>
              </a:rPr>
              <a:t> </a:t>
            </a:r>
            <a:r>
              <a:rPr lang="en-US" altLang="zh-CN" sz="1200" b="1" i="1" dirty="0">
                <a:latin typeface="Times New Roman"/>
                <a:ea typeface="宋体" charset="-122"/>
                <a:cs typeface="Times New Roman"/>
              </a:rPr>
              <a:t>et al. </a:t>
            </a:r>
            <a:r>
              <a:rPr lang="en-US" altLang="zh-CN" sz="1200" b="1" i="1" dirty="0" smtClean="0">
                <a:latin typeface="Times New Roman"/>
                <a:ea typeface="宋体" charset="-122"/>
                <a:cs typeface="Times New Roman"/>
              </a:rPr>
              <a:t>BBRC.2007.</a:t>
            </a:r>
            <a:endParaRPr lang="zh-CN" altLang="en-US" sz="1200" b="1" i="1" dirty="0">
              <a:latin typeface="Times New Roman"/>
              <a:ea typeface="宋体" charset="-122"/>
              <a:cs typeface="Times New Roman"/>
            </a:endParaRPr>
          </a:p>
        </p:txBody>
      </p:sp>
    </p:spTree>
    <p:extLst>
      <p:ext uri="{BB962C8B-B14F-4D97-AF65-F5344CB8AC3E}">
        <p14:creationId xmlns="" xmlns:p14="http://schemas.microsoft.com/office/powerpoint/2010/main" val="24506046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900052" y="1662545"/>
            <a:ext cx="5106390" cy="3756568"/>
            <a:chOff x="2277180" y="1981499"/>
            <a:chExt cx="4166988" cy="3437614"/>
          </a:xfrm>
        </p:grpSpPr>
        <p:pic>
          <p:nvPicPr>
            <p:cNvPr id="4" name="图片 3"/>
            <p:cNvPicPr>
              <a:picLocks noChangeAspect="1"/>
            </p:cNvPicPr>
            <p:nvPr/>
          </p:nvPicPr>
          <p:blipFill>
            <a:blip r:embed="rId2"/>
            <a:stretch>
              <a:fillRect/>
            </a:stretch>
          </p:blipFill>
          <p:spPr>
            <a:xfrm>
              <a:off x="2277180" y="1981499"/>
              <a:ext cx="4166988" cy="2588470"/>
            </a:xfrm>
            <a:prstGeom prst="rect">
              <a:avLst/>
            </a:prstGeom>
          </p:spPr>
        </p:pic>
        <p:pic>
          <p:nvPicPr>
            <p:cNvPr id="5" name="图片 4"/>
            <p:cNvPicPr>
              <a:picLocks noChangeAspect="1"/>
            </p:cNvPicPr>
            <p:nvPr/>
          </p:nvPicPr>
          <p:blipFill>
            <a:blip r:embed="rId3"/>
            <a:stretch>
              <a:fillRect/>
            </a:stretch>
          </p:blipFill>
          <p:spPr>
            <a:xfrm>
              <a:off x="2277180" y="4569969"/>
              <a:ext cx="4166988" cy="849144"/>
            </a:xfrm>
            <a:prstGeom prst="rect">
              <a:avLst/>
            </a:prstGeom>
          </p:spPr>
        </p:pic>
      </p:grpSp>
      <p:sp>
        <p:nvSpPr>
          <p:cNvPr id="3" name="矩形 2"/>
          <p:cNvSpPr/>
          <p:nvPr/>
        </p:nvSpPr>
        <p:spPr>
          <a:xfrm>
            <a:off x="1519842" y="5716186"/>
            <a:ext cx="6053168" cy="810478"/>
          </a:xfrm>
          <a:prstGeom prst="rect">
            <a:avLst/>
          </a:prstGeom>
          <a:ln>
            <a:solidFill>
              <a:schemeClr val="tx1"/>
            </a:solidFill>
          </a:ln>
        </p:spPr>
        <p:txBody>
          <a:bodyPr wrap="square">
            <a:spAutoFit/>
          </a:bodyPr>
          <a:lstStyle/>
          <a:p>
            <a:r>
              <a:rPr lang="en-US" altLang="zh-CN" sz="2000" baseline="30000" dirty="0"/>
              <a:t>AZT could increase the </a:t>
            </a:r>
            <a:r>
              <a:rPr lang="en-US" altLang="zh-CN" sz="2000" baseline="30000" dirty="0" err="1"/>
              <a:t>radiosensitivities</a:t>
            </a:r>
            <a:r>
              <a:rPr lang="en-US" altLang="zh-CN" sz="2000" baseline="30000" dirty="0"/>
              <a:t> of U251 cells. Cells in two groups were irradiated with 1, 2, 3, 4, 6, 8, 10Gy 60Co c-rays. Cell survival curves were normalized for the plating efficiency of non-irradiated cells with/without AZT incubation.</a:t>
            </a:r>
            <a:endParaRPr lang="zh-CN" altLang="en-US" sz="2000" dirty="0"/>
          </a:p>
        </p:txBody>
      </p:sp>
      <p:sp>
        <p:nvSpPr>
          <p:cNvPr id="6" name="标题 1"/>
          <p:cNvSpPr txBox="1">
            <a:spLocks/>
          </p:cNvSpPr>
          <p:nvPr/>
        </p:nvSpPr>
        <p:spPr>
          <a:xfrm>
            <a:off x="284262"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dirty="0"/>
              <a:t>Telomerase and </a:t>
            </a:r>
            <a:r>
              <a:rPr lang="en-US" altLang="zh-CN" sz="2800" dirty="0" err="1"/>
              <a:t>radiosensitivity</a:t>
            </a:r>
            <a:r>
              <a:rPr lang="zh-CN" altLang="zh-CN" sz="2800" dirty="0"/>
              <a:t> </a:t>
            </a:r>
            <a:r>
              <a:rPr lang="en-US" altLang="zh-CN" sz="2800" dirty="0"/>
              <a:t>:</a:t>
            </a:r>
            <a:r>
              <a:rPr lang="zh-CN" altLang="en-US" sz="2800" dirty="0"/>
              <a:t> </a:t>
            </a:r>
            <a:r>
              <a:rPr kumimoji="1" lang="en-US" altLang="zh-CN" sz="2800" i="1" dirty="0">
                <a:solidFill>
                  <a:srgbClr val="FF0000"/>
                </a:solidFill>
              </a:rPr>
              <a:t>Targeting</a:t>
            </a:r>
            <a:r>
              <a:rPr kumimoji="1" lang="zh-CN" altLang="en-US" sz="2800" i="1" dirty="0">
                <a:solidFill>
                  <a:srgbClr val="FF0000"/>
                </a:solidFill>
              </a:rPr>
              <a:t>  </a:t>
            </a:r>
            <a:r>
              <a:rPr kumimoji="1" lang="en-US" altLang="zh-CN" sz="2800" i="1" dirty="0" err="1">
                <a:solidFill>
                  <a:srgbClr val="FF0000"/>
                </a:solidFill>
              </a:rPr>
              <a:t>hTERT</a:t>
            </a:r>
            <a:endParaRPr kumimoji="1" lang="zh-CN" altLang="en-US" sz="2800" i="1" dirty="0">
              <a:solidFill>
                <a:srgbClr val="FF0000"/>
              </a:solidFill>
            </a:endParaRPr>
          </a:p>
        </p:txBody>
      </p:sp>
    </p:spTree>
    <p:extLst>
      <p:ext uri="{BB962C8B-B14F-4D97-AF65-F5344CB8AC3E}">
        <p14:creationId xmlns="" xmlns:p14="http://schemas.microsoft.com/office/powerpoint/2010/main" val="13147544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494322" y="3604835"/>
            <a:ext cx="1844676" cy="461665"/>
          </a:xfrm>
          <a:prstGeom prst="rect">
            <a:avLst/>
          </a:prstGeom>
          <a:noFill/>
          <a:ln>
            <a:solidFill>
              <a:srgbClr val="F2F2F2"/>
            </a:solidFill>
          </a:ln>
        </p:spPr>
        <p:txBody>
          <a:bodyPr>
            <a:spAutoFit/>
          </a:bodyPr>
          <a:lstStyle/>
          <a:p>
            <a:pPr algn="ctr" fontAlgn="auto">
              <a:spcBef>
                <a:spcPts val="0"/>
              </a:spcBef>
              <a:spcAft>
                <a:spcPts val="0"/>
              </a:spcAft>
              <a:defRPr/>
            </a:pPr>
            <a:r>
              <a:rPr lang="en-US" altLang="zh-CN" sz="2400" dirty="0" err="1">
                <a:ln>
                  <a:solidFill>
                    <a:schemeClr val="tx1"/>
                  </a:solidFill>
                </a:ln>
                <a:latin typeface="+mn-lt"/>
                <a:ea typeface="+mn-ea"/>
                <a:cs typeface="+mn-cs"/>
              </a:rPr>
              <a:t>hTERT</a:t>
            </a:r>
            <a:endParaRPr lang="zh-CN" altLang="en-US" sz="2400" dirty="0">
              <a:ln>
                <a:solidFill>
                  <a:schemeClr val="tx1"/>
                </a:solidFill>
              </a:ln>
              <a:latin typeface="+mn-lt"/>
              <a:ea typeface="+mn-ea"/>
              <a:cs typeface="+mn-cs"/>
            </a:endParaRPr>
          </a:p>
        </p:txBody>
      </p:sp>
      <p:sp>
        <p:nvSpPr>
          <p:cNvPr id="5" name="文本框 4"/>
          <p:cNvSpPr txBox="1"/>
          <p:nvPr/>
        </p:nvSpPr>
        <p:spPr>
          <a:xfrm>
            <a:off x="5111750" y="1515683"/>
            <a:ext cx="2389188" cy="461962"/>
          </a:xfrm>
          <a:prstGeom prst="rect">
            <a:avLst/>
          </a:prstGeom>
          <a:noFill/>
          <a:ln>
            <a:solidFill>
              <a:schemeClr val="tx1">
                <a:lumMod val="95000"/>
              </a:schemeClr>
            </a:solidFill>
          </a:ln>
        </p:spPr>
        <p:txBody>
          <a:bodyPr>
            <a:spAutoFit/>
          </a:bodyPr>
          <a:lstStyle/>
          <a:p>
            <a:pPr algn="ctr" fontAlgn="auto">
              <a:spcBef>
                <a:spcPts val="0"/>
              </a:spcBef>
              <a:spcAft>
                <a:spcPts val="0"/>
              </a:spcAft>
              <a:defRPr/>
            </a:pPr>
            <a:r>
              <a:rPr lang="en-US" altLang="zh-CN" sz="2400" dirty="0" smtClean="0">
                <a:latin typeface="+mn-lt"/>
                <a:ea typeface="+mn-ea"/>
                <a:cs typeface="+mn-cs"/>
              </a:rPr>
              <a:t>Hep-2</a:t>
            </a:r>
            <a:r>
              <a:rPr lang="en-US" altLang="zh-CN" sz="2400" dirty="0">
                <a:latin typeface="+mn-lt"/>
                <a:ea typeface="+mn-ea"/>
                <a:cs typeface="+mn-cs"/>
              </a:rPr>
              <a:t>/</a:t>
            </a:r>
            <a:r>
              <a:rPr lang="en-US" altLang="zh-CN" sz="2400" dirty="0" smtClean="0">
                <a:latin typeface="+mn-lt"/>
                <a:ea typeface="+mn-ea"/>
                <a:cs typeface="+mn-cs"/>
              </a:rPr>
              <a:t>Hep-2R</a:t>
            </a:r>
            <a:endParaRPr lang="zh-CN" altLang="en-US" sz="2400" dirty="0">
              <a:latin typeface="+mn-lt"/>
              <a:ea typeface="+mn-ea"/>
              <a:cs typeface="+mn-cs"/>
            </a:endParaRPr>
          </a:p>
        </p:txBody>
      </p:sp>
      <p:cxnSp>
        <p:nvCxnSpPr>
          <p:cNvPr id="6" name="直线箭头连接符 5"/>
          <p:cNvCxnSpPr/>
          <p:nvPr/>
        </p:nvCxnSpPr>
        <p:spPr>
          <a:xfrm flipH="1" flipV="1">
            <a:off x="2616200" y="3442470"/>
            <a:ext cx="7938" cy="389632"/>
          </a:xfrm>
          <a:prstGeom prst="straightConnector1">
            <a:avLst/>
          </a:prstGeom>
          <a:ln>
            <a:solidFill>
              <a:srgbClr val="F2F2F2"/>
            </a:solidFill>
            <a:tailEnd type="arrow"/>
          </a:ln>
        </p:spPr>
        <p:style>
          <a:lnRef idx="2">
            <a:schemeClr val="accent1"/>
          </a:lnRef>
          <a:fillRef idx="0">
            <a:schemeClr val="accent1"/>
          </a:fillRef>
          <a:effectRef idx="1">
            <a:schemeClr val="accent1"/>
          </a:effectRef>
          <a:fontRef idx="minor">
            <a:schemeClr val="tx1"/>
          </a:fontRef>
        </p:style>
      </p:cxnSp>
      <p:cxnSp>
        <p:nvCxnSpPr>
          <p:cNvPr id="7" name="直线箭头连接符 6"/>
          <p:cNvCxnSpPr/>
          <p:nvPr/>
        </p:nvCxnSpPr>
        <p:spPr>
          <a:xfrm>
            <a:off x="6307138" y="2106233"/>
            <a:ext cx="0" cy="488894"/>
          </a:xfrm>
          <a:prstGeom prst="straightConnector1">
            <a:avLst/>
          </a:prstGeom>
          <a:ln>
            <a:solidFill>
              <a:srgbClr val="F2F2F2"/>
            </a:solidFill>
            <a:tailEnd type="arrow"/>
          </a:ln>
        </p:spPr>
        <p:style>
          <a:lnRef idx="2">
            <a:schemeClr val="accent1"/>
          </a:lnRef>
          <a:fillRef idx="0">
            <a:schemeClr val="accent1"/>
          </a:fillRef>
          <a:effectRef idx="1">
            <a:schemeClr val="accent1"/>
          </a:effectRef>
          <a:fontRef idx="minor">
            <a:schemeClr val="tx1"/>
          </a:fontRef>
        </p:style>
      </p:cxnSp>
      <p:sp>
        <p:nvSpPr>
          <p:cNvPr id="8" name="椭圆 7"/>
          <p:cNvSpPr/>
          <p:nvPr/>
        </p:nvSpPr>
        <p:spPr>
          <a:xfrm>
            <a:off x="1693474" y="2731708"/>
            <a:ext cx="1693863" cy="635000"/>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椭圆 8"/>
          <p:cNvSpPr/>
          <p:nvPr/>
        </p:nvSpPr>
        <p:spPr>
          <a:xfrm>
            <a:off x="5429250" y="2734889"/>
            <a:ext cx="1693863" cy="635000"/>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文本框 12"/>
          <p:cNvSpPr txBox="1">
            <a:spLocks noChangeArrowheads="1"/>
          </p:cNvSpPr>
          <p:nvPr/>
        </p:nvSpPr>
        <p:spPr bwMode="auto">
          <a:xfrm>
            <a:off x="2041914" y="2861883"/>
            <a:ext cx="998537"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charset="0"/>
                <a:ea typeface="宋体" charset="0"/>
                <a:cs typeface="宋体" charset="0"/>
              </a:defRPr>
            </a:lvl1pPr>
            <a:lvl2pPr marL="742950" indent="-285750">
              <a:defRPr kumimoji="1" sz="2400">
                <a:solidFill>
                  <a:schemeClr val="tx1"/>
                </a:solidFill>
                <a:latin typeface="Calibri" charset="0"/>
                <a:ea typeface="宋体" charset="0"/>
              </a:defRPr>
            </a:lvl2pPr>
            <a:lvl3pPr marL="1143000" indent="-228600">
              <a:defRPr kumimoji="1" sz="2400">
                <a:solidFill>
                  <a:schemeClr val="tx1"/>
                </a:solidFill>
                <a:latin typeface="Calibri" charset="0"/>
                <a:ea typeface="宋体" charset="0"/>
              </a:defRPr>
            </a:lvl3pPr>
            <a:lvl4pPr marL="1600200" indent="-228600">
              <a:defRPr kumimoji="1" sz="2400">
                <a:solidFill>
                  <a:schemeClr val="tx1"/>
                </a:solidFill>
                <a:latin typeface="Calibri" charset="0"/>
                <a:ea typeface="宋体" charset="0"/>
              </a:defRPr>
            </a:lvl4pPr>
            <a:lvl5pPr marL="2057400" indent="-228600">
              <a:defRPr kumimoji="1" sz="2400">
                <a:solidFill>
                  <a:schemeClr val="tx1"/>
                </a:solidFill>
                <a:latin typeface="Calibri" charset="0"/>
                <a:ea typeface="宋体" charset="0"/>
              </a:defRPr>
            </a:lvl5pPr>
            <a:lvl6pPr marL="2514600" indent="-228600" fontAlgn="base">
              <a:spcBef>
                <a:spcPct val="0"/>
              </a:spcBef>
              <a:spcAft>
                <a:spcPct val="0"/>
              </a:spcAft>
              <a:defRPr kumimoji="1" sz="2400">
                <a:solidFill>
                  <a:schemeClr val="tx1"/>
                </a:solidFill>
                <a:latin typeface="Calibri" charset="0"/>
                <a:ea typeface="宋体" charset="0"/>
              </a:defRPr>
            </a:lvl6pPr>
            <a:lvl7pPr marL="2971800" indent="-228600" fontAlgn="base">
              <a:spcBef>
                <a:spcPct val="0"/>
              </a:spcBef>
              <a:spcAft>
                <a:spcPct val="0"/>
              </a:spcAft>
              <a:defRPr kumimoji="1" sz="2400">
                <a:solidFill>
                  <a:schemeClr val="tx1"/>
                </a:solidFill>
                <a:latin typeface="Calibri" charset="0"/>
                <a:ea typeface="宋体" charset="0"/>
              </a:defRPr>
            </a:lvl7pPr>
            <a:lvl8pPr marL="3429000" indent="-228600" fontAlgn="base">
              <a:spcBef>
                <a:spcPct val="0"/>
              </a:spcBef>
              <a:spcAft>
                <a:spcPct val="0"/>
              </a:spcAft>
              <a:defRPr kumimoji="1" sz="2400">
                <a:solidFill>
                  <a:schemeClr val="tx1"/>
                </a:solidFill>
                <a:latin typeface="Calibri" charset="0"/>
                <a:ea typeface="宋体" charset="0"/>
              </a:defRPr>
            </a:lvl8pPr>
            <a:lvl9pPr marL="3886200" indent="-228600" fontAlgn="base">
              <a:spcBef>
                <a:spcPct val="0"/>
              </a:spcBef>
              <a:spcAft>
                <a:spcPct val="0"/>
              </a:spcAft>
              <a:defRPr kumimoji="1" sz="2400">
                <a:solidFill>
                  <a:schemeClr val="tx1"/>
                </a:solidFill>
                <a:latin typeface="Calibri" charset="0"/>
                <a:ea typeface="宋体" charset="0"/>
              </a:defRPr>
            </a:lvl9pPr>
          </a:lstStyle>
          <a:p>
            <a:r>
              <a:rPr lang="en-US" altLang="zh-CN" sz="1800" dirty="0"/>
              <a:t>UBE2D3</a:t>
            </a:r>
            <a:endParaRPr lang="zh-CN" altLang="en-US" sz="1800" dirty="0"/>
          </a:p>
        </p:txBody>
      </p:sp>
      <p:sp>
        <p:nvSpPr>
          <p:cNvPr id="11" name="文本框 13"/>
          <p:cNvSpPr txBox="1">
            <a:spLocks noChangeArrowheads="1"/>
          </p:cNvSpPr>
          <p:nvPr/>
        </p:nvSpPr>
        <p:spPr bwMode="auto">
          <a:xfrm>
            <a:off x="5807869" y="2864264"/>
            <a:ext cx="998537"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charset="0"/>
                <a:ea typeface="宋体" charset="0"/>
                <a:cs typeface="宋体" charset="0"/>
              </a:defRPr>
            </a:lvl1pPr>
            <a:lvl2pPr marL="742950" indent="-285750">
              <a:defRPr kumimoji="1" sz="2400">
                <a:solidFill>
                  <a:schemeClr val="tx1"/>
                </a:solidFill>
                <a:latin typeface="Calibri" charset="0"/>
                <a:ea typeface="宋体" charset="0"/>
              </a:defRPr>
            </a:lvl2pPr>
            <a:lvl3pPr marL="1143000" indent="-228600">
              <a:defRPr kumimoji="1" sz="2400">
                <a:solidFill>
                  <a:schemeClr val="tx1"/>
                </a:solidFill>
                <a:latin typeface="Calibri" charset="0"/>
                <a:ea typeface="宋体" charset="0"/>
              </a:defRPr>
            </a:lvl3pPr>
            <a:lvl4pPr marL="1600200" indent="-228600">
              <a:defRPr kumimoji="1" sz="2400">
                <a:solidFill>
                  <a:schemeClr val="tx1"/>
                </a:solidFill>
                <a:latin typeface="Calibri" charset="0"/>
                <a:ea typeface="宋体" charset="0"/>
              </a:defRPr>
            </a:lvl4pPr>
            <a:lvl5pPr marL="2057400" indent="-228600">
              <a:defRPr kumimoji="1" sz="2400">
                <a:solidFill>
                  <a:schemeClr val="tx1"/>
                </a:solidFill>
                <a:latin typeface="Calibri" charset="0"/>
                <a:ea typeface="宋体" charset="0"/>
              </a:defRPr>
            </a:lvl5pPr>
            <a:lvl6pPr marL="2514600" indent="-228600" fontAlgn="base">
              <a:spcBef>
                <a:spcPct val="0"/>
              </a:spcBef>
              <a:spcAft>
                <a:spcPct val="0"/>
              </a:spcAft>
              <a:defRPr kumimoji="1" sz="2400">
                <a:solidFill>
                  <a:schemeClr val="tx1"/>
                </a:solidFill>
                <a:latin typeface="Calibri" charset="0"/>
                <a:ea typeface="宋体" charset="0"/>
              </a:defRPr>
            </a:lvl6pPr>
            <a:lvl7pPr marL="2971800" indent="-228600" fontAlgn="base">
              <a:spcBef>
                <a:spcPct val="0"/>
              </a:spcBef>
              <a:spcAft>
                <a:spcPct val="0"/>
              </a:spcAft>
              <a:defRPr kumimoji="1" sz="2400">
                <a:solidFill>
                  <a:schemeClr val="tx1"/>
                </a:solidFill>
                <a:latin typeface="Calibri" charset="0"/>
                <a:ea typeface="宋体" charset="0"/>
              </a:defRPr>
            </a:lvl7pPr>
            <a:lvl8pPr marL="3429000" indent="-228600" fontAlgn="base">
              <a:spcBef>
                <a:spcPct val="0"/>
              </a:spcBef>
              <a:spcAft>
                <a:spcPct val="0"/>
              </a:spcAft>
              <a:defRPr kumimoji="1" sz="2400">
                <a:solidFill>
                  <a:schemeClr val="tx1"/>
                </a:solidFill>
                <a:latin typeface="Calibri" charset="0"/>
                <a:ea typeface="宋体" charset="0"/>
              </a:defRPr>
            </a:lvl8pPr>
            <a:lvl9pPr marL="3886200" indent="-228600" fontAlgn="base">
              <a:spcBef>
                <a:spcPct val="0"/>
              </a:spcBef>
              <a:spcAft>
                <a:spcPct val="0"/>
              </a:spcAft>
              <a:defRPr kumimoji="1" sz="2400">
                <a:solidFill>
                  <a:schemeClr val="tx1"/>
                </a:solidFill>
                <a:latin typeface="Calibri" charset="0"/>
                <a:ea typeface="宋体" charset="0"/>
              </a:defRPr>
            </a:lvl9pPr>
          </a:lstStyle>
          <a:p>
            <a:pPr algn="ctr"/>
            <a:r>
              <a:rPr lang="en-US" altLang="zh-CN" sz="1800" dirty="0"/>
              <a:t>UBE2N</a:t>
            </a:r>
            <a:endParaRPr lang="zh-CN" altLang="en-US" sz="1800" dirty="0"/>
          </a:p>
        </p:txBody>
      </p:sp>
      <p:sp>
        <p:nvSpPr>
          <p:cNvPr id="12" name="文本框 11"/>
          <p:cNvSpPr txBox="1"/>
          <p:nvPr/>
        </p:nvSpPr>
        <p:spPr>
          <a:xfrm>
            <a:off x="1406525" y="1515683"/>
            <a:ext cx="2387600" cy="461962"/>
          </a:xfrm>
          <a:prstGeom prst="rect">
            <a:avLst/>
          </a:prstGeom>
          <a:noFill/>
          <a:ln>
            <a:solidFill>
              <a:schemeClr val="tx1">
                <a:lumMod val="95000"/>
              </a:schemeClr>
            </a:solidFill>
          </a:ln>
        </p:spPr>
        <p:txBody>
          <a:bodyPr>
            <a:spAutoFit/>
          </a:bodyPr>
          <a:lstStyle/>
          <a:p>
            <a:pPr algn="ctr" fontAlgn="auto">
              <a:spcBef>
                <a:spcPts val="0"/>
              </a:spcBef>
              <a:spcAft>
                <a:spcPts val="0"/>
              </a:spcAft>
              <a:defRPr/>
            </a:pPr>
            <a:r>
              <a:rPr lang="en-US" altLang="zh-CN" sz="2400" dirty="0" err="1">
                <a:latin typeface="+mn-lt"/>
                <a:ea typeface="+mn-ea"/>
                <a:cs typeface="+mn-cs"/>
              </a:rPr>
              <a:t>Radiosensitivity</a:t>
            </a:r>
            <a:endParaRPr lang="zh-CN" altLang="en-US" sz="2400" dirty="0">
              <a:latin typeface="+mn-lt"/>
              <a:ea typeface="+mn-ea"/>
              <a:cs typeface="+mn-cs"/>
            </a:endParaRPr>
          </a:p>
        </p:txBody>
      </p:sp>
      <p:sp>
        <p:nvSpPr>
          <p:cNvPr id="13" name="文本框 15"/>
          <p:cNvSpPr txBox="1">
            <a:spLocks noChangeArrowheads="1"/>
          </p:cNvSpPr>
          <p:nvPr/>
        </p:nvSpPr>
        <p:spPr bwMode="auto">
          <a:xfrm>
            <a:off x="0" y="3462214"/>
            <a:ext cx="2449513"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charset="0"/>
                <a:ea typeface="宋体" charset="0"/>
                <a:cs typeface="宋体" charset="0"/>
              </a:defRPr>
            </a:lvl1pPr>
            <a:lvl2pPr marL="742950" indent="-285750">
              <a:defRPr kumimoji="1" sz="2400">
                <a:solidFill>
                  <a:schemeClr val="tx1"/>
                </a:solidFill>
                <a:latin typeface="Calibri" charset="0"/>
                <a:ea typeface="宋体" charset="0"/>
              </a:defRPr>
            </a:lvl2pPr>
            <a:lvl3pPr marL="1143000" indent="-228600">
              <a:defRPr kumimoji="1" sz="2400">
                <a:solidFill>
                  <a:schemeClr val="tx1"/>
                </a:solidFill>
                <a:latin typeface="Calibri" charset="0"/>
                <a:ea typeface="宋体" charset="0"/>
              </a:defRPr>
            </a:lvl3pPr>
            <a:lvl4pPr marL="1600200" indent="-228600">
              <a:defRPr kumimoji="1" sz="2400">
                <a:solidFill>
                  <a:schemeClr val="tx1"/>
                </a:solidFill>
                <a:latin typeface="Calibri" charset="0"/>
                <a:ea typeface="宋体" charset="0"/>
              </a:defRPr>
            </a:lvl4pPr>
            <a:lvl5pPr marL="2057400" indent="-228600">
              <a:defRPr kumimoji="1" sz="2400">
                <a:solidFill>
                  <a:schemeClr val="tx1"/>
                </a:solidFill>
                <a:latin typeface="Calibri" charset="0"/>
                <a:ea typeface="宋体" charset="0"/>
              </a:defRPr>
            </a:lvl5pPr>
            <a:lvl6pPr marL="2514600" indent="-228600" fontAlgn="base">
              <a:spcBef>
                <a:spcPct val="0"/>
              </a:spcBef>
              <a:spcAft>
                <a:spcPct val="0"/>
              </a:spcAft>
              <a:defRPr kumimoji="1" sz="2400">
                <a:solidFill>
                  <a:schemeClr val="tx1"/>
                </a:solidFill>
                <a:latin typeface="Calibri" charset="0"/>
                <a:ea typeface="宋体" charset="0"/>
              </a:defRPr>
            </a:lvl6pPr>
            <a:lvl7pPr marL="2971800" indent="-228600" fontAlgn="base">
              <a:spcBef>
                <a:spcPct val="0"/>
              </a:spcBef>
              <a:spcAft>
                <a:spcPct val="0"/>
              </a:spcAft>
              <a:defRPr kumimoji="1" sz="2400">
                <a:solidFill>
                  <a:schemeClr val="tx1"/>
                </a:solidFill>
                <a:latin typeface="Calibri" charset="0"/>
                <a:ea typeface="宋体" charset="0"/>
              </a:defRPr>
            </a:lvl7pPr>
            <a:lvl8pPr marL="3429000" indent="-228600" fontAlgn="base">
              <a:spcBef>
                <a:spcPct val="0"/>
              </a:spcBef>
              <a:spcAft>
                <a:spcPct val="0"/>
              </a:spcAft>
              <a:defRPr kumimoji="1" sz="2400">
                <a:solidFill>
                  <a:schemeClr val="tx1"/>
                </a:solidFill>
                <a:latin typeface="Calibri" charset="0"/>
                <a:ea typeface="宋体" charset="0"/>
              </a:defRPr>
            </a:lvl8pPr>
            <a:lvl9pPr marL="3886200" indent="-228600" fontAlgn="base">
              <a:spcBef>
                <a:spcPct val="0"/>
              </a:spcBef>
              <a:spcAft>
                <a:spcPct val="0"/>
              </a:spcAft>
              <a:defRPr kumimoji="1" sz="2400">
                <a:solidFill>
                  <a:schemeClr val="tx1"/>
                </a:solidFill>
                <a:latin typeface="Calibri" charset="0"/>
                <a:ea typeface="宋体" charset="0"/>
              </a:defRPr>
            </a:lvl9pPr>
          </a:lstStyle>
          <a:p>
            <a:pPr algn="ctr"/>
            <a:r>
              <a:rPr lang="en-US" altLang="zh-CN" sz="1800" dirty="0"/>
              <a:t>Hep2R </a:t>
            </a:r>
            <a:r>
              <a:rPr lang="en-US" altLang="zh-CN" sz="1800" dirty="0" err="1"/>
              <a:t>cDNA</a:t>
            </a:r>
            <a:r>
              <a:rPr lang="en-US" altLang="zh-CN" sz="1800" dirty="0"/>
              <a:t> library</a:t>
            </a:r>
            <a:endParaRPr lang="zh-CN" altLang="en-US" sz="1800" dirty="0"/>
          </a:p>
        </p:txBody>
      </p:sp>
      <p:cxnSp>
        <p:nvCxnSpPr>
          <p:cNvPr id="14" name="直线连接符 13"/>
          <p:cNvCxnSpPr/>
          <p:nvPr/>
        </p:nvCxnSpPr>
        <p:spPr>
          <a:xfrm flipH="1">
            <a:off x="3609066" y="3052389"/>
            <a:ext cx="163353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直线箭头连接符 14"/>
          <p:cNvCxnSpPr/>
          <p:nvPr/>
        </p:nvCxnSpPr>
        <p:spPr>
          <a:xfrm flipV="1">
            <a:off x="2616200" y="2106233"/>
            <a:ext cx="0" cy="488894"/>
          </a:xfrm>
          <a:prstGeom prst="straightConnector1">
            <a:avLst/>
          </a:prstGeom>
          <a:ln>
            <a:solidFill>
              <a:srgbClr val="FF0000"/>
            </a:solidFill>
            <a:prstDash val="dash"/>
            <a:tailEnd type="arrow"/>
          </a:ln>
        </p:spPr>
        <p:style>
          <a:lnRef idx="2">
            <a:schemeClr val="accent1"/>
          </a:lnRef>
          <a:fillRef idx="0">
            <a:schemeClr val="accent1"/>
          </a:fillRef>
          <a:effectRef idx="1">
            <a:schemeClr val="accent1"/>
          </a:effectRef>
          <a:fontRef idx="minor">
            <a:schemeClr val="tx1"/>
          </a:fontRef>
        </p:style>
      </p:cxnSp>
      <p:sp>
        <p:nvSpPr>
          <p:cNvPr id="17" name="TextBox 5"/>
          <p:cNvSpPr txBox="1">
            <a:spLocks noChangeArrowheads="1"/>
          </p:cNvSpPr>
          <p:nvPr/>
        </p:nvSpPr>
        <p:spPr bwMode="auto">
          <a:xfrm>
            <a:off x="6536599" y="2225239"/>
            <a:ext cx="4176713"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charset="0"/>
                <a:ea typeface="宋体" charset="0"/>
                <a:cs typeface="宋体" charset="0"/>
              </a:defRPr>
            </a:lvl1pPr>
            <a:lvl2pPr marL="742950" indent="-285750">
              <a:defRPr kumimoji="1" sz="2400">
                <a:solidFill>
                  <a:schemeClr val="tx1"/>
                </a:solidFill>
                <a:latin typeface="Calibri" charset="0"/>
                <a:ea typeface="宋体" charset="0"/>
              </a:defRPr>
            </a:lvl2pPr>
            <a:lvl3pPr marL="1143000" indent="-228600">
              <a:defRPr kumimoji="1" sz="2400">
                <a:solidFill>
                  <a:schemeClr val="tx1"/>
                </a:solidFill>
                <a:latin typeface="Calibri" charset="0"/>
                <a:ea typeface="宋体" charset="0"/>
              </a:defRPr>
            </a:lvl3pPr>
            <a:lvl4pPr marL="1600200" indent="-228600">
              <a:defRPr kumimoji="1" sz="2400">
                <a:solidFill>
                  <a:schemeClr val="tx1"/>
                </a:solidFill>
                <a:latin typeface="Calibri" charset="0"/>
                <a:ea typeface="宋体" charset="0"/>
              </a:defRPr>
            </a:lvl4pPr>
            <a:lvl5pPr marL="2057400" indent="-228600">
              <a:defRPr kumimoji="1" sz="2400">
                <a:solidFill>
                  <a:schemeClr val="tx1"/>
                </a:solidFill>
                <a:latin typeface="Calibri" charset="0"/>
                <a:ea typeface="宋体" charset="0"/>
              </a:defRPr>
            </a:lvl5pPr>
            <a:lvl6pPr marL="2514600" indent="-228600" fontAlgn="base">
              <a:spcBef>
                <a:spcPct val="0"/>
              </a:spcBef>
              <a:spcAft>
                <a:spcPct val="0"/>
              </a:spcAft>
              <a:defRPr kumimoji="1" sz="2400">
                <a:solidFill>
                  <a:schemeClr val="tx1"/>
                </a:solidFill>
                <a:latin typeface="Calibri" charset="0"/>
                <a:ea typeface="宋体" charset="0"/>
              </a:defRPr>
            </a:lvl6pPr>
            <a:lvl7pPr marL="2971800" indent="-228600" fontAlgn="base">
              <a:spcBef>
                <a:spcPct val="0"/>
              </a:spcBef>
              <a:spcAft>
                <a:spcPct val="0"/>
              </a:spcAft>
              <a:defRPr kumimoji="1" sz="2400">
                <a:solidFill>
                  <a:schemeClr val="tx1"/>
                </a:solidFill>
                <a:latin typeface="Calibri" charset="0"/>
                <a:ea typeface="宋体" charset="0"/>
              </a:defRPr>
            </a:lvl7pPr>
            <a:lvl8pPr marL="3429000" indent="-228600" fontAlgn="base">
              <a:spcBef>
                <a:spcPct val="0"/>
              </a:spcBef>
              <a:spcAft>
                <a:spcPct val="0"/>
              </a:spcAft>
              <a:defRPr kumimoji="1" sz="2400">
                <a:solidFill>
                  <a:schemeClr val="tx1"/>
                </a:solidFill>
                <a:latin typeface="Calibri" charset="0"/>
                <a:ea typeface="宋体" charset="0"/>
              </a:defRPr>
            </a:lvl8pPr>
            <a:lvl9pPr marL="3886200" indent="-228600" fontAlgn="base">
              <a:spcBef>
                <a:spcPct val="0"/>
              </a:spcBef>
              <a:spcAft>
                <a:spcPct val="0"/>
              </a:spcAft>
              <a:defRPr kumimoji="1" sz="2400">
                <a:solidFill>
                  <a:schemeClr val="tx1"/>
                </a:solidFill>
                <a:latin typeface="Calibri" charset="0"/>
                <a:ea typeface="宋体" charset="0"/>
              </a:defRPr>
            </a:lvl9pPr>
          </a:lstStyle>
          <a:p>
            <a:r>
              <a:rPr kumimoji="0" lang="en-US" altLang="zh-CN" sz="1800" dirty="0">
                <a:solidFill>
                  <a:srgbClr val="FFFFFF"/>
                </a:solidFill>
              </a:rPr>
              <a:t>2-DIGE/MALDI-TOF-MS</a:t>
            </a:r>
            <a:endParaRPr kumimoji="0" lang="zh-CN" altLang="en-US" sz="1800" dirty="0">
              <a:solidFill>
                <a:srgbClr val="FFFFFF"/>
              </a:solidFill>
            </a:endParaRPr>
          </a:p>
        </p:txBody>
      </p:sp>
      <p:cxnSp>
        <p:nvCxnSpPr>
          <p:cNvPr id="40" name="直线连接符 39"/>
          <p:cNvCxnSpPr/>
          <p:nvPr/>
        </p:nvCxnSpPr>
        <p:spPr>
          <a:xfrm>
            <a:off x="2624138" y="3832102"/>
            <a:ext cx="688439"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38" name="图片 37"/>
          <p:cNvPicPr>
            <a:picLocks noChangeAspect="1"/>
          </p:cNvPicPr>
          <p:nvPr/>
        </p:nvPicPr>
        <p:blipFill>
          <a:blip r:embed="rId2"/>
          <a:stretch>
            <a:fillRect/>
          </a:stretch>
        </p:blipFill>
        <p:spPr>
          <a:xfrm>
            <a:off x="2041914" y="4265146"/>
            <a:ext cx="4651379" cy="2222267"/>
          </a:xfrm>
          <a:prstGeom prst="rect">
            <a:avLst/>
          </a:prstGeom>
        </p:spPr>
      </p:pic>
      <p:sp>
        <p:nvSpPr>
          <p:cNvPr id="39" name="矩形 38"/>
          <p:cNvSpPr/>
          <p:nvPr/>
        </p:nvSpPr>
        <p:spPr>
          <a:xfrm>
            <a:off x="5223265" y="4365712"/>
            <a:ext cx="1313334" cy="17480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1200" dirty="0" smtClean="0"/>
              <a:t>Yeast</a:t>
            </a:r>
            <a:r>
              <a:rPr kumimoji="1" lang="zh-CN" altLang="en-US" sz="1200" dirty="0" smtClean="0"/>
              <a:t> </a:t>
            </a:r>
            <a:r>
              <a:rPr kumimoji="1" lang="en-US" altLang="zh-CN" sz="1200" dirty="0" smtClean="0"/>
              <a:t>Two-hybrid</a:t>
            </a:r>
            <a:endParaRPr kumimoji="1" lang="zh-CN" altLang="en-US" sz="1200" dirty="0"/>
          </a:p>
        </p:txBody>
      </p:sp>
      <p:sp>
        <p:nvSpPr>
          <p:cNvPr id="2" name="矩形 1"/>
          <p:cNvSpPr/>
          <p:nvPr/>
        </p:nvSpPr>
        <p:spPr>
          <a:xfrm>
            <a:off x="445651" y="308463"/>
            <a:ext cx="7476115" cy="954107"/>
          </a:xfrm>
          <a:prstGeom prst="rect">
            <a:avLst/>
          </a:prstGeom>
        </p:spPr>
        <p:txBody>
          <a:bodyPr wrap="square">
            <a:spAutoFit/>
          </a:bodyPr>
          <a:lstStyle/>
          <a:p>
            <a:r>
              <a:rPr lang="en-US" altLang="zh-CN" sz="2800" i="1" dirty="0"/>
              <a:t>The</a:t>
            </a:r>
            <a:r>
              <a:rPr lang="zh-CN" altLang="en-US" sz="2800" i="1" dirty="0"/>
              <a:t> </a:t>
            </a:r>
            <a:r>
              <a:rPr lang="en-US" altLang="zh-CN" sz="2800" i="1" dirty="0"/>
              <a:t>mechanism</a:t>
            </a:r>
            <a:r>
              <a:rPr lang="zh-CN" altLang="en-US" sz="2800" i="1" dirty="0"/>
              <a:t> </a:t>
            </a:r>
            <a:r>
              <a:rPr lang="en-US" altLang="zh-CN" sz="2800" i="1" dirty="0"/>
              <a:t>of</a:t>
            </a:r>
            <a:r>
              <a:rPr lang="zh-CN" altLang="en-US" sz="2800" i="1" dirty="0"/>
              <a:t> </a:t>
            </a:r>
            <a:r>
              <a:rPr lang="en-US" altLang="zh-CN" sz="2800" i="1" dirty="0"/>
              <a:t>Telomerase adjustment </a:t>
            </a:r>
            <a:r>
              <a:rPr lang="en-US" altLang="zh-CN" sz="2800" i="1" dirty="0" err="1"/>
              <a:t>radiosensitivity</a:t>
            </a:r>
            <a:endParaRPr lang="en-US" altLang="zh-CN" sz="2800" i="1" dirty="0"/>
          </a:p>
        </p:txBody>
      </p:sp>
    </p:spTree>
    <p:extLst>
      <p:ext uri="{BB962C8B-B14F-4D97-AF65-F5344CB8AC3E}">
        <p14:creationId xmlns="" xmlns:p14="http://schemas.microsoft.com/office/powerpoint/2010/main" val="11659360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p:cNvPicPr>
            <a:picLocks noChangeAspect="1" noChangeArrowheads="1"/>
          </p:cNvPicPr>
          <p:nvPr/>
        </p:nvPicPr>
        <p:blipFill>
          <a:blip r:embed="rId2"/>
          <a:srcRect/>
          <a:stretch>
            <a:fillRect/>
          </a:stretch>
        </p:blipFill>
        <p:spPr bwMode="auto">
          <a:xfrm>
            <a:off x="403762" y="1638796"/>
            <a:ext cx="3981949" cy="3384465"/>
          </a:xfrm>
          <a:prstGeom prst="rect">
            <a:avLst/>
          </a:prstGeom>
          <a:noFill/>
          <a:ln w="9525">
            <a:noFill/>
            <a:miter lim="800000"/>
            <a:headEnd/>
            <a:tailEnd/>
          </a:ln>
        </p:spPr>
      </p:pic>
      <p:pic>
        <p:nvPicPr>
          <p:cNvPr id="10" name="Picture 7"/>
          <p:cNvPicPr>
            <a:picLocks noChangeAspect="1" noChangeArrowheads="1"/>
          </p:cNvPicPr>
          <p:nvPr/>
        </p:nvPicPr>
        <p:blipFill>
          <a:blip r:embed="rId3"/>
          <a:srcRect/>
          <a:stretch>
            <a:fillRect/>
          </a:stretch>
        </p:blipFill>
        <p:spPr bwMode="auto">
          <a:xfrm>
            <a:off x="4672066" y="1638797"/>
            <a:ext cx="4113788" cy="3384464"/>
          </a:xfrm>
          <a:prstGeom prst="rect">
            <a:avLst/>
          </a:prstGeom>
          <a:noFill/>
          <a:ln w="9525">
            <a:noFill/>
            <a:miter lim="800000"/>
            <a:headEnd/>
            <a:tailEnd/>
          </a:ln>
        </p:spPr>
      </p:pic>
      <p:sp>
        <p:nvSpPr>
          <p:cNvPr id="2" name="矩形 1"/>
          <p:cNvSpPr/>
          <p:nvPr/>
        </p:nvSpPr>
        <p:spPr>
          <a:xfrm>
            <a:off x="2861752" y="6295750"/>
            <a:ext cx="6140501" cy="276999"/>
          </a:xfrm>
          <a:prstGeom prst="rect">
            <a:avLst/>
          </a:prstGeom>
        </p:spPr>
        <p:txBody>
          <a:bodyPr wrap="square">
            <a:spAutoFit/>
          </a:bodyPr>
          <a:lstStyle/>
          <a:p>
            <a:pPr marL="342900" lvl="0" indent="-342900" algn="r" fontAlgn="base">
              <a:spcBef>
                <a:spcPct val="50000"/>
              </a:spcBef>
              <a:spcAft>
                <a:spcPct val="0"/>
              </a:spcAft>
            </a:pPr>
            <a:r>
              <a:rPr lang="en-US" altLang="zh-CN" sz="1200" b="1" i="1" dirty="0">
                <a:latin typeface="Times New Roman"/>
                <a:ea typeface="宋体" charset="-122"/>
                <a:cs typeface="Times New Roman"/>
              </a:rPr>
              <a:t>Wang W, Yang L, Hu </a:t>
            </a:r>
            <a:r>
              <a:rPr lang="en-US" altLang="zh-CN" sz="1200" b="1" i="1" dirty="0" smtClean="0">
                <a:latin typeface="Times New Roman"/>
                <a:ea typeface="宋体" charset="-122"/>
                <a:cs typeface="Times New Roman"/>
              </a:rPr>
              <a:t>L, </a:t>
            </a:r>
            <a:r>
              <a:rPr lang="en-US" altLang="zh-CN" sz="1200" b="1" i="1" dirty="0">
                <a:latin typeface="Times New Roman"/>
                <a:ea typeface="宋体" charset="-122"/>
                <a:cs typeface="Times New Roman"/>
              </a:rPr>
              <a:t>Zhou Y</a:t>
            </a:r>
            <a:r>
              <a:rPr lang="en-US" altLang="zh-CN" sz="1200" b="1" i="1" dirty="0" smtClean="0">
                <a:latin typeface="Times New Roman"/>
                <a:ea typeface="宋体" charset="-122"/>
                <a:cs typeface="Times New Roman"/>
              </a:rPr>
              <a:t>*.  </a:t>
            </a:r>
            <a:r>
              <a:rPr lang="en-US" altLang="zh-CN" sz="1200" b="1" i="1" dirty="0" err="1">
                <a:latin typeface="Times New Roman"/>
                <a:ea typeface="宋体" charset="-122"/>
                <a:cs typeface="Times New Roman"/>
              </a:rPr>
              <a:t>PLoS</a:t>
            </a:r>
            <a:r>
              <a:rPr lang="en-US" altLang="zh-CN" sz="1200" b="1" i="1" dirty="0">
                <a:latin typeface="Times New Roman"/>
                <a:ea typeface="宋体" charset="-122"/>
                <a:cs typeface="Times New Roman"/>
              </a:rPr>
              <a:t> One. </a:t>
            </a:r>
            <a:r>
              <a:rPr lang="en-US" altLang="zh-CN" sz="1200" b="1" i="1" dirty="0" smtClean="0">
                <a:latin typeface="Times New Roman"/>
                <a:ea typeface="宋体" charset="-122"/>
                <a:cs typeface="Times New Roman"/>
              </a:rPr>
              <a:t>2013.</a:t>
            </a:r>
            <a:endParaRPr lang="zh-CN" altLang="en-US" sz="1200" b="1" i="1" dirty="0">
              <a:latin typeface="Times New Roman"/>
              <a:ea typeface="宋体" charset="-122"/>
              <a:cs typeface="Times New Roman"/>
            </a:endParaRPr>
          </a:p>
        </p:txBody>
      </p:sp>
      <p:sp>
        <p:nvSpPr>
          <p:cNvPr id="12" name="标题 1"/>
          <p:cNvSpPr>
            <a:spLocks noGrp="1"/>
          </p:cNvSpPr>
          <p:nvPr>
            <p:ph type="title"/>
          </p:nvPr>
        </p:nvSpPr>
        <p:spPr>
          <a:xfrm>
            <a:off x="272155" y="101353"/>
            <a:ext cx="8979057" cy="1143000"/>
          </a:xfrm>
        </p:spPr>
        <p:txBody>
          <a:bodyPr>
            <a:normAutofit/>
          </a:bodyPr>
          <a:lstStyle/>
          <a:p>
            <a:pPr algn="l"/>
            <a:r>
              <a:rPr kumimoji="1" lang="en-US" altLang="zh-CN" sz="2800" dirty="0" smtClean="0"/>
              <a:t>UBE2D3</a:t>
            </a:r>
            <a:r>
              <a:rPr kumimoji="1" lang="zh-CN" altLang="en-US" sz="2800" dirty="0" smtClean="0"/>
              <a:t>/</a:t>
            </a:r>
            <a:r>
              <a:rPr kumimoji="1" lang="en-US" altLang="zh-CN" sz="2800" dirty="0" err="1" smtClean="0"/>
              <a:t>hTERT</a:t>
            </a:r>
            <a:r>
              <a:rPr kumimoji="1" lang="zh-CN" altLang="en-US" sz="2800" dirty="0" smtClean="0"/>
              <a:t> </a:t>
            </a:r>
            <a:r>
              <a:rPr kumimoji="1" lang="en-US" altLang="zh-CN" sz="2800" dirty="0" smtClean="0"/>
              <a:t>and</a:t>
            </a:r>
            <a:r>
              <a:rPr kumimoji="1" lang="zh-CN" altLang="en-US" sz="2800" dirty="0" smtClean="0"/>
              <a:t> </a:t>
            </a:r>
            <a:r>
              <a:rPr kumimoji="1" lang="en-US" altLang="zh-CN" sz="2800" dirty="0" err="1" smtClean="0"/>
              <a:t>Radiosensitivity</a:t>
            </a:r>
            <a:endParaRPr kumimoji="1" lang="zh-CN" altLang="en-US" sz="2800" dirty="0"/>
          </a:p>
        </p:txBody>
      </p:sp>
      <p:sp>
        <p:nvSpPr>
          <p:cNvPr id="3" name="矩形 2"/>
          <p:cNvSpPr/>
          <p:nvPr/>
        </p:nvSpPr>
        <p:spPr>
          <a:xfrm>
            <a:off x="899434" y="5399441"/>
            <a:ext cx="2995677" cy="502702"/>
          </a:xfrm>
          <a:prstGeom prst="rect">
            <a:avLst/>
          </a:prstGeom>
          <a:ln>
            <a:solidFill>
              <a:srgbClr val="FFFFFF"/>
            </a:solidFill>
          </a:ln>
        </p:spPr>
        <p:txBody>
          <a:bodyPr wrap="square">
            <a:spAutoFit/>
          </a:bodyPr>
          <a:lstStyle/>
          <a:p>
            <a:pPr algn="ctr"/>
            <a:endParaRPr lang="en-US" altLang="zh-CN" sz="2000" b="1" baseline="30000" dirty="0" smtClean="0"/>
          </a:p>
          <a:p>
            <a:pPr algn="ctr"/>
            <a:r>
              <a:rPr lang="en-US" altLang="zh-CN" sz="2000" b="1" baseline="30000" dirty="0" err="1" smtClean="0"/>
              <a:t>hTERT</a:t>
            </a:r>
            <a:r>
              <a:rPr lang="en-US" altLang="zh-CN" sz="2000" b="1" baseline="30000" dirty="0" smtClean="0"/>
              <a:t> </a:t>
            </a:r>
            <a:r>
              <a:rPr lang="en-US" altLang="zh-CN" sz="2000" b="1" baseline="30000" dirty="0"/>
              <a:t>interacts with UBE2D3 </a:t>
            </a:r>
            <a:r>
              <a:rPr lang="en-US" altLang="zh-CN" sz="2000" b="1" baseline="30000" dirty="0" smtClean="0"/>
              <a:t>proteins</a:t>
            </a:r>
          </a:p>
        </p:txBody>
      </p:sp>
      <p:sp>
        <p:nvSpPr>
          <p:cNvPr id="7" name="矩形 6"/>
          <p:cNvSpPr/>
          <p:nvPr/>
        </p:nvSpPr>
        <p:spPr>
          <a:xfrm>
            <a:off x="5023262" y="5373716"/>
            <a:ext cx="3135086" cy="502702"/>
          </a:xfrm>
          <a:prstGeom prst="rect">
            <a:avLst/>
          </a:prstGeom>
          <a:ln>
            <a:solidFill>
              <a:srgbClr val="FFFFFF"/>
            </a:solidFill>
          </a:ln>
        </p:spPr>
        <p:txBody>
          <a:bodyPr wrap="square">
            <a:spAutoFit/>
          </a:bodyPr>
          <a:lstStyle/>
          <a:p>
            <a:pPr algn="ctr"/>
            <a:r>
              <a:rPr lang="en-US" altLang="zh-CN" sz="2000" b="1" baseline="30000" dirty="0" smtClean="0"/>
              <a:t> </a:t>
            </a:r>
            <a:r>
              <a:rPr lang="en-US" altLang="zh-CN" sz="2000" b="1" baseline="30000" dirty="0"/>
              <a:t>I</a:t>
            </a:r>
            <a:r>
              <a:rPr lang="en-US" altLang="zh-CN" sz="2000" b="1" baseline="30000" dirty="0" smtClean="0"/>
              <a:t>nhibition of UBE2D3 reduced the </a:t>
            </a:r>
            <a:r>
              <a:rPr lang="en-US" altLang="zh-CN" sz="2000" b="1" baseline="30000" dirty="0" err="1" smtClean="0"/>
              <a:t>Radiosensitivity</a:t>
            </a:r>
            <a:r>
              <a:rPr lang="en-US" altLang="zh-CN" sz="2000" b="1" baseline="30000" dirty="0" smtClean="0"/>
              <a:t> </a:t>
            </a:r>
            <a:r>
              <a:rPr lang="en-US" altLang="zh-CN" sz="2000" b="1" baseline="30000" dirty="0"/>
              <a:t>of MCF-7 </a:t>
            </a:r>
            <a:r>
              <a:rPr lang="en-US" altLang="zh-CN" sz="2000" b="1" baseline="30000" dirty="0" smtClean="0"/>
              <a:t>cell</a:t>
            </a:r>
            <a:endParaRPr lang="zh-CN" altLang="en-US" sz="2000" b="1" baseline="30000" dirty="0"/>
          </a:p>
        </p:txBody>
      </p:sp>
      <p:cxnSp>
        <p:nvCxnSpPr>
          <p:cNvPr id="9" name="直接箭头连接符 8"/>
          <p:cNvCxnSpPr>
            <a:stCxn id="7" idx="3"/>
            <a:endCxn id="7" idx="3"/>
          </p:cNvCxnSpPr>
          <p:nvPr/>
        </p:nvCxnSpPr>
        <p:spPr>
          <a:xfrm>
            <a:off x="8158348" y="5625067"/>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9186274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2"/>
          <a:srcRect/>
          <a:stretch>
            <a:fillRect/>
          </a:stretch>
        </p:blipFill>
        <p:spPr bwMode="auto">
          <a:xfrm>
            <a:off x="819397" y="2078182"/>
            <a:ext cx="2804011" cy="2508172"/>
          </a:xfrm>
          <a:prstGeom prst="rect">
            <a:avLst/>
          </a:prstGeom>
          <a:noFill/>
          <a:ln w="9525">
            <a:noFill/>
            <a:miter lim="800000"/>
            <a:headEnd/>
            <a:tailEnd/>
          </a:ln>
        </p:spPr>
      </p:pic>
      <p:pic>
        <p:nvPicPr>
          <p:cNvPr id="5" name="Picture 8"/>
          <p:cNvPicPr>
            <a:picLocks noChangeAspect="1" noChangeArrowheads="1"/>
          </p:cNvPicPr>
          <p:nvPr/>
        </p:nvPicPr>
        <p:blipFill>
          <a:blip r:embed="rId3"/>
          <a:srcRect/>
          <a:stretch>
            <a:fillRect/>
          </a:stretch>
        </p:blipFill>
        <p:spPr bwMode="auto">
          <a:xfrm>
            <a:off x="3872731" y="2078182"/>
            <a:ext cx="4380619" cy="2525346"/>
          </a:xfrm>
          <a:prstGeom prst="rect">
            <a:avLst/>
          </a:prstGeom>
          <a:noFill/>
          <a:ln w="9525">
            <a:noFill/>
            <a:miter lim="800000"/>
            <a:headEnd/>
            <a:tailEnd/>
          </a:ln>
        </p:spPr>
      </p:pic>
      <p:sp>
        <p:nvSpPr>
          <p:cNvPr id="6" name="标题 1"/>
          <p:cNvSpPr>
            <a:spLocks noGrp="1"/>
          </p:cNvSpPr>
          <p:nvPr>
            <p:ph type="title"/>
          </p:nvPr>
        </p:nvSpPr>
        <p:spPr>
          <a:xfrm>
            <a:off x="164943" y="278964"/>
            <a:ext cx="8979057" cy="1143000"/>
          </a:xfrm>
        </p:spPr>
        <p:txBody>
          <a:bodyPr>
            <a:normAutofit/>
          </a:bodyPr>
          <a:lstStyle/>
          <a:p>
            <a:pPr algn="l"/>
            <a:r>
              <a:rPr kumimoji="1" lang="en-US" altLang="zh-CN" sz="2800" dirty="0" smtClean="0"/>
              <a:t>UBE2D3</a:t>
            </a:r>
            <a:r>
              <a:rPr kumimoji="1" lang="zh-CN" altLang="en-US" sz="2800" dirty="0" smtClean="0"/>
              <a:t>/</a:t>
            </a:r>
            <a:r>
              <a:rPr kumimoji="1" lang="en-US" altLang="zh-CN" sz="2800" dirty="0" err="1" smtClean="0"/>
              <a:t>hTERT</a:t>
            </a:r>
            <a:r>
              <a:rPr kumimoji="1" lang="zh-CN" altLang="en-US" sz="2800" dirty="0" smtClean="0"/>
              <a:t> </a:t>
            </a:r>
            <a:r>
              <a:rPr kumimoji="1" lang="en-US" altLang="zh-CN" sz="2800" dirty="0" smtClean="0"/>
              <a:t>and</a:t>
            </a:r>
            <a:r>
              <a:rPr kumimoji="1" lang="zh-CN" altLang="en-US" sz="2800" dirty="0" smtClean="0"/>
              <a:t> </a:t>
            </a:r>
            <a:r>
              <a:rPr kumimoji="1" lang="en-US" altLang="zh-CN" sz="2800" dirty="0" err="1" smtClean="0"/>
              <a:t>Radiosensitivity</a:t>
            </a:r>
            <a:endParaRPr kumimoji="1" lang="zh-CN" altLang="en-US" sz="2800" dirty="0"/>
          </a:p>
        </p:txBody>
      </p:sp>
      <p:sp>
        <p:nvSpPr>
          <p:cNvPr id="2" name="矩形 1"/>
          <p:cNvSpPr/>
          <p:nvPr/>
        </p:nvSpPr>
        <p:spPr>
          <a:xfrm>
            <a:off x="1580801" y="5081111"/>
            <a:ext cx="5612731" cy="502702"/>
          </a:xfrm>
          <a:prstGeom prst="rect">
            <a:avLst/>
          </a:prstGeom>
          <a:ln>
            <a:solidFill>
              <a:schemeClr val="tx1"/>
            </a:solidFill>
          </a:ln>
        </p:spPr>
        <p:txBody>
          <a:bodyPr wrap="square">
            <a:spAutoFit/>
          </a:bodyPr>
          <a:lstStyle/>
          <a:p>
            <a:pPr algn="ctr"/>
            <a:r>
              <a:rPr lang="en-US" altLang="zh-CN" sz="2000" baseline="30000" dirty="0"/>
              <a:t>UBE2D3 was suggested to modulate MCF-7 cell </a:t>
            </a:r>
            <a:r>
              <a:rPr lang="en-US" altLang="zh-CN" sz="2000" baseline="30000" dirty="0" err="1"/>
              <a:t>radiosensitivity</a:t>
            </a:r>
            <a:r>
              <a:rPr lang="en-US" altLang="zh-CN" sz="2000" baseline="30000" dirty="0"/>
              <a:t> by acting as a regulator for </a:t>
            </a:r>
            <a:r>
              <a:rPr lang="en-US" altLang="zh-CN" sz="2000" baseline="30000" dirty="0" err="1"/>
              <a:t>hTERT</a:t>
            </a:r>
            <a:r>
              <a:rPr lang="en-US" altLang="zh-CN" sz="2000" baseline="30000" dirty="0"/>
              <a:t> and </a:t>
            </a:r>
            <a:r>
              <a:rPr lang="en-US" altLang="zh-CN" sz="2000" baseline="30000" dirty="0" err="1"/>
              <a:t>cyclin</a:t>
            </a:r>
            <a:r>
              <a:rPr lang="en-US" altLang="zh-CN" sz="2000" baseline="30000" dirty="0"/>
              <a:t> D1 protein expression</a:t>
            </a:r>
            <a:endParaRPr lang="zh-CN" altLang="zh-CN" sz="2000" baseline="30000" dirty="0"/>
          </a:p>
        </p:txBody>
      </p:sp>
      <p:sp>
        <p:nvSpPr>
          <p:cNvPr id="7" name="矩形 6"/>
          <p:cNvSpPr/>
          <p:nvPr/>
        </p:nvSpPr>
        <p:spPr>
          <a:xfrm>
            <a:off x="2861752" y="6295750"/>
            <a:ext cx="6140501" cy="276999"/>
          </a:xfrm>
          <a:prstGeom prst="rect">
            <a:avLst/>
          </a:prstGeom>
        </p:spPr>
        <p:txBody>
          <a:bodyPr wrap="square">
            <a:spAutoFit/>
          </a:bodyPr>
          <a:lstStyle/>
          <a:p>
            <a:pPr marL="342900" lvl="0" indent="-342900" algn="r" fontAlgn="base">
              <a:spcBef>
                <a:spcPct val="50000"/>
              </a:spcBef>
              <a:spcAft>
                <a:spcPct val="0"/>
              </a:spcAft>
            </a:pPr>
            <a:r>
              <a:rPr lang="en-US" altLang="zh-CN" sz="1200" b="1" i="1" dirty="0">
                <a:latin typeface="Times New Roman"/>
                <a:ea typeface="宋体" charset="-122"/>
                <a:cs typeface="Times New Roman"/>
              </a:rPr>
              <a:t>Wang W, Yang L, Hu </a:t>
            </a:r>
            <a:r>
              <a:rPr lang="en-US" altLang="zh-CN" sz="1200" b="1" i="1" dirty="0" smtClean="0">
                <a:latin typeface="Times New Roman"/>
                <a:ea typeface="宋体" charset="-122"/>
                <a:cs typeface="Times New Roman"/>
              </a:rPr>
              <a:t>L, </a:t>
            </a:r>
            <a:r>
              <a:rPr lang="en-US" altLang="zh-CN" sz="1200" b="1" i="1" dirty="0">
                <a:latin typeface="Times New Roman"/>
                <a:ea typeface="宋体" charset="-122"/>
                <a:cs typeface="Times New Roman"/>
              </a:rPr>
              <a:t>Zhou Y</a:t>
            </a:r>
            <a:r>
              <a:rPr lang="en-US" altLang="zh-CN" sz="1200" b="1" i="1" dirty="0" smtClean="0">
                <a:latin typeface="Times New Roman"/>
                <a:ea typeface="宋体" charset="-122"/>
                <a:cs typeface="Times New Roman"/>
              </a:rPr>
              <a:t>*.  </a:t>
            </a:r>
            <a:r>
              <a:rPr lang="en-US" altLang="zh-CN" sz="1200" b="1" i="1" dirty="0" err="1">
                <a:latin typeface="Times New Roman"/>
                <a:ea typeface="宋体" charset="-122"/>
                <a:cs typeface="Times New Roman"/>
              </a:rPr>
              <a:t>PLoS</a:t>
            </a:r>
            <a:r>
              <a:rPr lang="en-US" altLang="zh-CN" sz="1200" b="1" i="1" dirty="0">
                <a:latin typeface="Times New Roman"/>
                <a:ea typeface="宋体" charset="-122"/>
                <a:cs typeface="Times New Roman"/>
              </a:rPr>
              <a:t> </a:t>
            </a:r>
            <a:r>
              <a:rPr lang="en-US" altLang="zh-CN" sz="1200" b="1" i="1" dirty="0" smtClean="0">
                <a:latin typeface="Times New Roman"/>
                <a:ea typeface="宋体" charset="-122"/>
                <a:cs typeface="Times New Roman"/>
              </a:rPr>
              <a:t>One.</a:t>
            </a:r>
            <a:endParaRPr lang="zh-CN" altLang="en-US" sz="1200" b="1" i="1" dirty="0">
              <a:latin typeface="Times New Roman"/>
              <a:ea typeface="宋体" charset="-122"/>
              <a:cs typeface="Times New Roman"/>
            </a:endParaRPr>
          </a:p>
        </p:txBody>
      </p:sp>
    </p:spTree>
    <p:extLst>
      <p:ext uri="{BB962C8B-B14F-4D97-AF65-F5344CB8AC3E}">
        <p14:creationId xmlns="" xmlns:p14="http://schemas.microsoft.com/office/powerpoint/2010/main" val="32811089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组合 90"/>
          <p:cNvGrpSpPr/>
          <p:nvPr/>
        </p:nvGrpSpPr>
        <p:grpSpPr>
          <a:xfrm>
            <a:off x="62674" y="371622"/>
            <a:ext cx="8856507" cy="6169342"/>
            <a:chOff x="62674" y="207838"/>
            <a:chExt cx="8617139" cy="6404376"/>
          </a:xfrm>
        </p:grpSpPr>
        <p:sp>
          <p:nvSpPr>
            <p:cNvPr id="2" name="文本框 1"/>
            <p:cNvSpPr txBox="1">
              <a:spLocks noChangeArrowheads="1"/>
            </p:cNvSpPr>
            <p:nvPr/>
          </p:nvSpPr>
          <p:spPr bwMode="auto">
            <a:xfrm>
              <a:off x="62675" y="2558738"/>
              <a:ext cx="1431925" cy="461665"/>
            </a:xfrm>
            <a:prstGeom prst="rect">
              <a:avLst/>
            </a:prstGeom>
            <a:noFill/>
            <a:ln w="2857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kumimoji="1" sz="2400">
                  <a:solidFill>
                    <a:schemeClr val="tx1"/>
                  </a:solidFill>
                  <a:latin typeface="Calibri" charset="0"/>
                  <a:ea typeface="宋体" charset="0"/>
                  <a:cs typeface="宋体" charset="0"/>
                </a:defRPr>
              </a:lvl1pPr>
              <a:lvl2pPr marL="742950" indent="-285750">
                <a:defRPr kumimoji="1" sz="2400">
                  <a:solidFill>
                    <a:schemeClr val="tx1"/>
                  </a:solidFill>
                  <a:latin typeface="Calibri" charset="0"/>
                  <a:ea typeface="宋体" charset="0"/>
                </a:defRPr>
              </a:lvl2pPr>
              <a:lvl3pPr marL="1143000" indent="-228600">
                <a:defRPr kumimoji="1" sz="2400">
                  <a:solidFill>
                    <a:schemeClr val="tx1"/>
                  </a:solidFill>
                  <a:latin typeface="Calibri" charset="0"/>
                  <a:ea typeface="宋体" charset="0"/>
                </a:defRPr>
              </a:lvl3pPr>
              <a:lvl4pPr marL="1600200" indent="-228600">
                <a:defRPr kumimoji="1" sz="2400">
                  <a:solidFill>
                    <a:schemeClr val="tx1"/>
                  </a:solidFill>
                  <a:latin typeface="Calibri" charset="0"/>
                  <a:ea typeface="宋体" charset="0"/>
                </a:defRPr>
              </a:lvl4pPr>
              <a:lvl5pPr marL="2057400" indent="-228600">
                <a:defRPr kumimoji="1" sz="2400">
                  <a:solidFill>
                    <a:schemeClr val="tx1"/>
                  </a:solidFill>
                  <a:latin typeface="Calibri" charset="0"/>
                  <a:ea typeface="宋体" charset="0"/>
                </a:defRPr>
              </a:lvl5pPr>
              <a:lvl6pPr marL="2514600" indent="-228600" fontAlgn="base">
                <a:spcBef>
                  <a:spcPct val="0"/>
                </a:spcBef>
                <a:spcAft>
                  <a:spcPct val="0"/>
                </a:spcAft>
                <a:defRPr kumimoji="1" sz="2400">
                  <a:solidFill>
                    <a:schemeClr val="tx1"/>
                  </a:solidFill>
                  <a:latin typeface="Calibri" charset="0"/>
                  <a:ea typeface="宋体" charset="0"/>
                </a:defRPr>
              </a:lvl6pPr>
              <a:lvl7pPr marL="2971800" indent="-228600" fontAlgn="base">
                <a:spcBef>
                  <a:spcPct val="0"/>
                </a:spcBef>
                <a:spcAft>
                  <a:spcPct val="0"/>
                </a:spcAft>
                <a:defRPr kumimoji="1" sz="2400">
                  <a:solidFill>
                    <a:schemeClr val="tx1"/>
                  </a:solidFill>
                  <a:latin typeface="Calibri" charset="0"/>
                  <a:ea typeface="宋体" charset="0"/>
                </a:defRPr>
              </a:lvl7pPr>
              <a:lvl8pPr marL="3429000" indent="-228600" fontAlgn="base">
                <a:spcBef>
                  <a:spcPct val="0"/>
                </a:spcBef>
                <a:spcAft>
                  <a:spcPct val="0"/>
                </a:spcAft>
                <a:defRPr kumimoji="1" sz="2400">
                  <a:solidFill>
                    <a:schemeClr val="tx1"/>
                  </a:solidFill>
                  <a:latin typeface="Calibri" charset="0"/>
                  <a:ea typeface="宋体" charset="0"/>
                </a:defRPr>
              </a:lvl8pPr>
              <a:lvl9pPr marL="3886200" indent="-228600" fontAlgn="base">
                <a:spcBef>
                  <a:spcPct val="0"/>
                </a:spcBef>
                <a:spcAft>
                  <a:spcPct val="0"/>
                </a:spcAft>
                <a:defRPr kumimoji="1" sz="2400">
                  <a:solidFill>
                    <a:schemeClr val="tx1"/>
                  </a:solidFill>
                  <a:latin typeface="Calibri" charset="0"/>
                  <a:ea typeface="宋体" charset="0"/>
                </a:defRPr>
              </a:lvl9pPr>
            </a:lstStyle>
            <a:p>
              <a:pPr algn="ctr"/>
              <a:r>
                <a:rPr lang="en-US" altLang="zh-CN" dirty="0"/>
                <a:t>UBE</a:t>
              </a:r>
              <a:r>
                <a:rPr lang="en-US" altLang="zh-CN" baseline="-25000" dirty="0"/>
                <a:t>2</a:t>
              </a:r>
              <a:r>
                <a:rPr lang="en-US" altLang="zh-CN" dirty="0"/>
                <a:t>D</a:t>
              </a:r>
              <a:r>
                <a:rPr lang="en-US" altLang="zh-CN" baseline="-25000" dirty="0"/>
                <a:t>3</a:t>
              </a:r>
              <a:r>
                <a:rPr lang="en-US" altLang="zh-CN" dirty="0"/>
                <a:t>(</a:t>
              </a:r>
              <a:r>
                <a:rPr lang="en-US" altLang="zh-CN" dirty="0" err="1"/>
                <a:t>si</a:t>
              </a:r>
              <a:r>
                <a:rPr lang="en-US" altLang="zh-CN" dirty="0"/>
                <a:t>)</a:t>
              </a:r>
              <a:endParaRPr lang="zh-CN" altLang="en-US" baseline="-25000" dirty="0"/>
            </a:p>
          </p:txBody>
        </p:sp>
        <p:cxnSp>
          <p:nvCxnSpPr>
            <p:cNvPr id="3" name="直线箭头连接符 2"/>
            <p:cNvCxnSpPr/>
            <p:nvPr/>
          </p:nvCxnSpPr>
          <p:spPr>
            <a:xfrm>
              <a:off x="3154363" y="3125788"/>
              <a:ext cx="0" cy="234632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 name="直线箭头连接符 3"/>
            <p:cNvCxnSpPr/>
            <p:nvPr/>
          </p:nvCxnSpPr>
          <p:spPr>
            <a:xfrm>
              <a:off x="6218238" y="2834450"/>
              <a:ext cx="0" cy="3683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 name="文本框 6"/>
            <p:cNvSpPr txBox="1">
              <a:spLocks noChangeArrowheads="1"/>
            </p:cNvSpPr>
            <p:nvPr/>
          </p:nvSpPr>
          <p:spPr bwMode="auto">
            <a:xfrm>
              <a:off x="2593975" y="2565913"/>
              <a:ext cx="1120775" cy="461665"/>
            </a:xfrm>
            <a:prstGeom prst="rect">
              <a:avLst/>
            </a:prstGeom>
            <a:noFill/>
            <a:ln w="2857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kumimoji="1" sz="2400">
                  <a:solidFill>
                    <a:schemeClr val="tx1"/>
                  </a:solidFill>
                  <a:latin typeface="Calibri" charset="0"/>
                  <a:ea typeface="宋体" charset="0"/>
                  <a:cs typeface="宋体" charset="0"/>
                </a:defRPr>
              </a:lvl1pPr>
              <a:lvl2pPr marL="742950" indent="-285750">
                <a:defRPr kumimoji="1" sz="2400">
                  <a:solidFill>
                    <a:schemeClr val="tx1"/>
                  </a:solidFill>
                  <a:latin typeface="Calibri" charset="0"/>
                  <a:ea typeface="宋体" charset="0"/>
                </a:defRPr>
              </a:lvl2pPr>
              <a:lvl3pPr marL="1143000" indent="-228600">
                <a:defRPr kumimoji="1" sz="2400">
                  <a:solidFill>
                    <a:schemeClr val="tx1"/>
                  </a:solidFill>
                  <a:latin typeface="Calibri" charset="0"/>
                  <a:ea typeface="宋体" charset="0"/>
                </a:defRPr>
              </a:lvl3pPr>
              <a:lvl4pPr marL="1600200" indent="-228600">
                <a:defRPr kumimoji="1" sz="2400">
                  <a:solidFill>
                    <a:schemeClr val="tx1"/>
                  </a:solidFill>
                  <a:latin typeface="Calibri" charset="0"/>
                  <a:ea typeface="宋体" charset="0"/>
                </a:defRPr>
              </a:lvl4pPr>
              <a:lvl5pPr marL="2057400" indent="-228600">
                <a:defRPr kumimoji="1" sz="2400">
                  <a:solidFill>
                    <a:schemeClr val="tx1"/>
                  </a:solidFill>
                  <a:latin typeface="Calibri" charset="0"/>
                  <a:ea typeface="宋体" charset="0"/>
                </a:defRPr>
              </a:lvl5pPr>
              <a:lvl6pPr marL="2514600" indent="-228600" fontAlgn="base">
                <a:spcBef>
                  <a:spcPct val="0"/>
                </a:spcBef>
                <a:spcAft>
                  <a:spcPct val="0"/>
                </a:spcAft>
                <a:defRPr kumimoji="1" sz="2400">
                  <a:solidFill>
                    <a:schemeClr val="tx1"/>
                  </a:solidFill>
                  <a:latin typeface="Calibri" charset="0"/>
                  <a:ea typeface="宋体" charset="0"/>
                </a:defRPr>
              </a:lvl6pPr>
              <a:lvl7pPr marL="2971800" indent="-228600" fontAlgn="base">
                <a:spcBef>
                  <a:spcPct val="0"/>
                </a:spcBef>
                <a:spcAft>
                  <a:spcPct val="0"/>
                </a:spcAft>
                <a:defRPr kumimoji="1" sz="2400">
                  <a:solidFill>
                    <a:schemeClr val="tx1"/>
                  </a:solidFill>
                  <a:latin typeface="Calibri" charset="0"/>
                  <a:ea typeface="宋体" charset="0"/>
                </a:defRPr>
              </a:lvl7pPr>
              <a:lvl8pPr marL="3429000" indent="-228600" fontAlgn="base">
                <a:spcBef>
                  <a:spcPct val="0"/>
                </a:spcBef>
                <a:spcAft>
                  <a:spcPct val="0"/>
                </a:spcAft>
                <a:defRPr kumimoji="1" sz="2400">
                  <a:solidFill>
                    <a:schemeClr val="tx1"/>
                  </a:solidFill>
                  <a:latin typeface="Calibri" charset="0"/>
                  <a:ea typeface="宋体" charset="0"/>
                </a:defRPr>
              </a:lvl8pPr>
              <a:lvl9pPr marL="3886200" indent="-228600" fontAlgn="base">
                <a:spcBef>
                  <a:spcPct val="0"/>
                </a:spcBef>
                <a:spcAft>
                  <a:spcPct val="0"/>
                </a:spcAft>
                <a:defRPr kumimoji="1" sz="2400">
                  <a:solidFill>
                    <a:schemeClr val="tx1"/>
                  </a:solidFill>
                  <a:latin typeface="Calibri" charset="0"/>
                  <a:ea typeface="宋体" charset="0"/>
                </a:defRPr>
              </a:lvl9pPr>
            </a:lstStyle>
            <a:p>
              <a:pPr algn="ctr">
                <a:defRPr/>
              </a:pPr>
              <a:r>
                <a:rPr lang="en-US" altLang="zh-CN" dirty="0" err="1" smtClean="0">
                  <a:ln>
                    <a:solidFill>
                      <a:schemeClr val="tx1"/>
                    </a:solidFill>
                  </a:ln>
                </a:rPr>
                <a:t>hTERT</a:t>
              </a:r>
              <a:r>
                <a:rPr lang="en-US" altLang="zh-CN" dirty="0" smtClean="0">
                  <a:ln>
                    <a:solidFill>
                      <a:schemeClr val="tx1"/>
                    </a:solidFill>
                  </a:ln>
                </a:rPr>
                <a:t> </a:t>
              </a:r>
              <a:endParaRPr lang="zh-CN" altLang="en-US" dirty="0" smtClean="0">
                <a:ln>
                  <a:solidFill>
                    <a:schemeClr val="tx1"/>
                  </a:solidFill>
                </a:ln>
              </a:endParaRPr>
            </a:p>
          </p:txBody>
        </p:sp>
        <p:sp>
          <p:nvSpPr>
            <p:cNvPr id="6" name="文本框 7"/>
            <p:cNvSpPr txBox="1">
              <a:spLocks noChangeArrowheads="1"/>
            </p:cNvSpPr>
            <p:nvPr/>
          </p:nvSpPr>
          <p:spPr bwMode="auto">
            <a:xfrm>
              <a:off x="5116763" y="2470913"/>
              <a:ext cx="2035175" cy="368300"/>
            </a:xfrm>
            <a:prstGeom prst="rect">
              <a:avLst/>
            </a:prstGeom>
            <a:noFill/>
            <a:ln w="2857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kumimoji="1" sz="2400">
                  <a:solidFill>
                    <a:schemeClr val="tx1"/>
                  </a:solidFill>
                  <a:latin typeface="Calibri" charset="0"/>
                  <a:ea typeface="宋体" charset="0"/>
                  <a:cs typeface="宋体" charset="0"/>
                </a:defRPr>
              </a:lvl1pPr>
              <a:lvl2pPr marL="742950" indent="-285750">
                <a:defRPr kumimoji="1" sz="2400">
                  <a:solidFill>
                    <a:schemeClr val="tx1"/>
                  </a:solidFill>
                  <a:latin typeface="Calibri" charset="0"/>
                  <a:ea typeface="宋体" charset="0"/>
                </a:defRPr>
              </a:lvl2pPr>
              <a:lvl3pPr marL="1143000" indent="-228600">
                <a:defRPr kumimoji="1" sz="2400">
                  <a:solidFill>
                    <a:schemeClr val="tx1"/>
                  </a:solidFill>
                  <a:latin typeface="Calibri" charset="0"/>
                  <a:ea typeface="宋体" charset="0"/>
                </a:defRPr>
              </a:lvl3pPr>
              <a:lvl4pPr marL="1600200" indent="-228600">
                <a:defRPr kumimoji="1" sz="2400">
                  <a:solidFill>
                    <a:schemeClr val="tx1"/>
                  </a:solidFill>
                  <a:latin typeface="Calibri" charset="0"/>
                  <a:ea typeface="宋体" charset="0"/>
                </a:defRPr>
              </a:lvl4pPr>
              <a:lvl5pPr marL="2057400" indent="-228600">
                <a:defRPr kumimoji="1" sz="2400">
                  <a:solidFill>
                    <a:schemeClr val="tx1"/>
                  </a:solidFill>
                  <a:latin typeface="Calibri" charset="0"/>
                  <a:ea typeface="宋体" charset="0"/>
                </a:defRPr>
              </a:lvl5pPr>
              <a:lvl6pPr marL="2514600" indent="-228600" fontAlgn="base">
                <a:spcBef>
                  <a:spcPct val="0"/>
                </a:spcBef>
                <a:spcAft>
                  <a:spcPct val="0"/>
                </a:spcAft>
                <a:defRPr kumimoji="1" sz="2400">
                  <a:solidFill>
                    <a:schemeClr val="tx1"/>
                  </a:solidFill>
                  <a:latin typeface="Calibri" charset="0"/>
                  <a:ea typeface="宋体" charset="0"/>
                </a:defRPr>
              </a:lvl6pPr>
              <a:lvl7pPr marL="2971800" indent="-228600" fontAlgn="base">
                <a:spcBef>
                  <a:spcPct val="0"/>
                </a:spcBef>
                <a:spcAft>
                  <a:spcPct val="0"/>
                </a:spcAft>
                <a:defRPr kumimoji="1" sz="2400">
                  <a:solidFill>
                    <a:schemeClr val="tx1"/>
                  </a:solidFill>
                  <a:latin typeface="Calibri" charset="0"/>
                  <a:ea typeface="宋体" charset="0"/>
                </a:defRPr>
              </a:lvl7pPr>
              <a:lvl8pPr marL="3429000" indent="-228600" fontAlgn="base">
                <a:spcBef>
                  <a:spcPct val="0"/>
                </a:spcBef>
                <a:spcAft>
                  <a:spcPct val="0"/>
                </a:spcAft>
                <a:defRPr kumimoji="1" sz="2400">
                  <a:solidFill>
                    <a:schemeClr val="tx1"/>
                  </a:solidFill>
                  <a:latin typeface="Calibri" charset="0"/>
                  <a:ea typeface="宋体" charset="0"/>
                </a:defRPr>
              </a:lvl8pPr>
              <a:lvl9pPr marL="3886200" indent="-228600" fontAlgn="base">
                <a:spcBef>
                  <a:spcPct val="0"/>
                </a:spcBef>
                <a:spcAft>
                  <a:spcPct val="0"/>
                </a:spcAft>
                <a:defRPr kumimoji="1" sz="2400">
                  <a:solidFill>
                    <a:schemeClr val="tx1"/>
                  </a:solidFill>
                  <a:latin typeface="Calibri" charset="0"/>
                  <a:ea typeface="宋体" charset="0"/>
                </a:defRPr>
              </a:lvl9pPr>
            </a:lstStyle>
            <a:p>
              <a:pPr algn="ctr"/>
              <a:r>
                <a:rPr lang="en-US" altLang="zh-CN" sz="1800" dirty="0" err="1"/>
                <a:t>Cyclin</a:t>
              </a:r>
              <a:r>
                <a:rPr lang="en-US" altLang="zh-CN" sz="1800" dirty="0"/>
                <a:t> D1</a:t>
              </a:r>
              <a:endParaRPr lang="zh-CN" altLang="en-US" sz="1800" baseline="-25000" dirty="0"/>
            </a:p>
          </p:txBody>
        </p:sp>
        <p:cxnSp>
          <p:nvCxnSpPr>
            <p:cNvPr id="8" name="直线连接符 7"/>
            <p:cNvCxnSpPr/>
            <p:nvPr/>
          </p:nvCxnSpPr>
          <p:spPr>
            <a:xfrm>
              <a:off x="766763" y="2133413"/>
              <a:ext cx="498157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直线箭头连接符 8"/>
            <p:cNvCxnSpPr/>
            <p:nvPr/>
          </p:nvCxnSpPr>
          <p:spPr>
            <a:xfrm>
              <a:off x="1625600" y="2693675"/>
              <a:ext cx="865188"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直线箭头连接符 9"/>
            <p:cNvCxnSpPr/>
            <p:nvPr/>
          </p:nvCxnSpPr>
          <p:spPr>
            <a:xfrm flipV="1">
              <a:off x="6845300" y="2465388"/>
              <a:ext cx="0" cy="36195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1" name="直线箭头连接符 10"/>
            <p:cNvCxnSpPr/>
            <p:nvPr/>
          </p:nvCxnSpPr>
          <p:spPr>
            <a:xfrm flipH="1">
              <a:off x="3810000" y="2676525"/>
              <a:ext cx="123825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直线箭头连接符 11"/>
            <p:cNvCxnSpPr/>
            <p:nvPr/>
          </p:nvCxnSpPr>
          <p:spPr>
            <a:xfrm flipH="1">
              <a:off x="6229351" y="2062163"/>
              <a:ext cx="4762" cy="3683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直线连接符 19"/>
            <p:cNvCxnSpPr/>
            <p:nvPr/>
          </p:nvCxnSpPr>
          <p:spPr>
            <a:xfrm>
              <a:off x="778637" y="2133413"/>
              <a:ext cx="0" cy="343025"/>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直线箭头连接符 20"/>
            <p:cNvCxnSpPr/>
            <p:nvPr/>
          </p:nvCxnSpPr>
          <p:spPr>
            <a:xfrm flipV="1">
              <a:off x="3620075" y="2584138"/>
              <a:ext cx="0" cy="36195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2" name="文本框 71"/>
            <p:cNvSpPr txBox="1">
              <a:spLocks noChangeArrowheads="1"/>
            </p:cNvSpPr>
            <p:nvPr/>
          </p:nvSpPr>
          <p:spPr bwMode="auto">
            <a:xfrm>
              <a:off x="5200650" y="3217863"/>
              <a:ext cx="2033588" cy="368300"/>
            </a:xfrm>
            <a:prstGeom prst="rect">
              <a:avLst/>
            </a:prstGeom>
            <a:noFill/>
            <a:ln w="2857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kumimoji="1" sz="2400">
                  <a:solidFill>
                    <a:schemeClr val="tx1"/>
                  </a:solidFill>
                  <a:latin typeface="Calibri" charset="0"/>
                  <a:ea typeface="宋体" charset="0"/>
                  <a:cs typeface="宋体" charset="0"/>
                </a:defRPr>
              </a:lvl1pPr>
              <a:lvl2pPr marL="742950" indent="-285750">
                <a:defRPr kumimoji="1" sz="2400">
                  <a:solidFill>
                    <a:schemeClr val="tx1"/>
                  </a:solidFill>
                  <a:latin typeface="Calibri" charset="0"/>
                  <a:ea typeface="宋体" charset="0"/>
                </a:defRPr>
              </a:lvl2pPr>
              <a:lvl3pPr marL="1143000" indent="-228600">
                <a:defRPr kumimoji="1" sz="2400">
                  <a:solidFill>
                    <a:schemeClr val="tx1"/>
                  </a:solidFill>
                  <a:latin typeface="Calibri" charset="0"/>
                  <a:ea typeface="宋体" charset="0"/>
                </a:defRPr>
              </a:lvl3pPr>
              <a:lvl4pPr marL="1600200" indent="-228600">
                <a:defRPr kumimoji="1" sz="2400">
                  <a:solidFill>
                    <a:schemeClr val="tx1"/>
                  </a:solidFill>
                  <a:latin typeface="Calibri" charset="0"/>
                  <a:ea typeface="宋体" charset="0"/>
                </a:defRPr>
              </a:lvl4pPr>
              <a:lvl5pPr marL="2057400" indent="-228600">
                <a:defRPr kumimoji="1" sz="2400">
                  <a:solidFill>
                    <a:schemeClr val="tx1"/>
                  </a:solidFill>
                  <a:latin typeface="Calibri" charset="0"/>
                  <a:ea typeface="宋体" charset="0"/>
                </a:defRPr>
              </a:lvl5pPr>
              <a:lvl6pPr marL="2514600" indent="-228600" fontAlgn="base">
                <a:spcBef>
                  <a:spcPct val="0"/>
                </a:spcBef>
                <a:spcAft>
                  <a:spcPct val="0"/>
                </a:spcAft>
                <a:defRPr kumimoji="1" sz="2400">
                  <a:solidFill>
                    <a:schemeClr val="tx1"/>
                  </a:solidFill>
                  <a:latin typeface="Calibri" charset="0"/>
                  <a:ea typeface="宋体" charset="0"/>
                </a:defRPr>
              </a:lvl6pPr>
              <a:lvl7pPr marL="2971800" indent="-228600" fontAlgn="base">
                <a:spcBef>
                  <a:spcPct val="0"/>
                </a:spcBef>
                <a:spcAft>
                  <a:spcPct val="0"/>
                </a:spcAft>
                <a:defRPr kumimoji="1" sz="2400">
                  <a:solidFill>
                    <a:schemeClr val="tx1"/>
                  </a:solidFill>
                  <a:latin typeface="Calibri" charset="0"/>
                  <a:ea typeface="宋体" charset="0"/>
                </a:defRPr>
              </a:lvl7pPr>
              <a:lvl8pPr marL="3429000" indent="-228600" fontAlgn="base">
                <a:spcBef>
                  <a:spcPct val="0"/>
                </a:spcBef>
                <a:spcAft>
                  <a:spcPct val="0"/>
                </a:spcAft>
                <a:defRPr kumimoji="1" sz="2400">
                  <a:solidFill>
                    <a:schemeClr val="tx1"/>
                  </a:solidFill>
                  <a:latin typeface="Calibri" charset="0"/>
                  <a:ea typeface="宋体" charset="0"/>
                </a:defRPr>
              </a:lvl8pPr>
              <a:lvl9pPr marL="3886200" indent="-228600" fontAlgn="base">
                <a:spcBef>
                  <a:spcPct val="0"/>
                </a:spcBef>
                <a:spcAft>
                  <a:spcPct val="0"/>
                </a:spcAft>
                <a:defRPr kumimoji="1" sz="2400">
                  <a:solidFill>
                    <a:schemeClr val="tx1"/>
                  </a:solidFill>
                  <a:latin typeface="Calibri" charset="0"/>
                  <a:ea typeface="宋体" charset="0"/>
                </a:defRPr>
              </a:lvl9pPr>
            </a:lstStyle>
            <a:p>
              <a:pPr algn="ctr"/>
              <a:r>
                <a:rPr lang="en-US" altLang="zh-CN" sz="1800"/>
                <a:t>DNA damage</a:t>
              </a:r>
              <a:endParaRPr lang="zh-CN" altLang="en-US" sz="1800" baseline="-25000"/>
            </a:p>
          </p:txBody>
        </p:sp>
        <p:sp>
          <p:nvSpPr>
            <p:cNvPr id="23" name="文本框 72"/>
            <p:cNvSpPr txBox="1">
              <a:spLocks noChangeArrowheads="1"/>
            </p:cNvSpPr>
            <p:nvPr/>
          </p:nvSpPr>
          <p:spPr bwMode="auto">
            <a:xfrm>
              <a:off x="4325938" y="3978275"/>
              <a:ext cx="3768725" cy="368300"/>
            </a:xfrm>
            <a:prstGeom prst="rect">
              <a:avLst/>
            </a:prstGeom>
            <a:noFill/>
            <a:ln w="2857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kumimoji="1" sz="2400">
                  <a:solidFill>
                    <a:schemeClr val="tx1"/>
                  </a:solidFill>
                  <a:latin typeface="Calibri" charset="0"/>
                  <a:ea typeface="宋体" charset="0"/>
                  <a:cs typeface="宋体" charset="0"/>
                </a:defRPr>
              </a:lvl1pPr>
              <a:lvl2pPr marL="742950" indent="-285750">
                <a:defRPr kumimoji="1" sz="2400">
                  <a:solidFill>
                    <a:schemeClr val="tx1"/>
                  </a:solidFill>
                  <a:latin typeface="Calibri" charset="0"/>
                  <a:ea typeface="宋体" charset="0"/>
                </a:defRPr>
              </a:lvl2pPr>
              <a:lvl3pPr marL="1143000" indent="-228600">
                <a:defRPr kumimoji="1" sz="2400">
                  <a:solidFill>
                    <a:schemeClr val="tx1"/>
                  </a:solidFill>
                  <a:latin typeface="Calibri" charset="0"/>
                  <a:ea typeface="宋体" charset="0"/>
                </a:defRPr>
              </a:lvl3pPr>
              <a:lvl4pPr marL="1600200" indent="-228600">
                <a:defRPr kumimoji="1" sz="2400">
                  <a:solidFill>
                    <a:schemeClr val="tx1"/>
                  </a:solidFill>
                  <a:latin typeface="Calibri" charset="0"/>
                  <a:ea typeface="宋体" charset="0"/>
                </a:defRPr>
              </a:lvl4pPr>
              <a:lvl5pPr marL="2057400" indent="-228600">
                <a:defRPr kumimoji="1" sz="2400">
                  <a:solidFill>
                    <a:schemeClr val="tx1"/>
                  </a:solidFill>
                  <a:latin typeface="Calibri" charset="0"/>
                  <a:ea typeface="宋体" charset="0"/>
                </a:defRPr>
              </a:lvl5pPr>
              <a:lvl6pPr marL="2514600" indent="-228600" fontAlgn="base">
                <a:spcBef>
                  <a:spcPct val="0"/>
                </a:spcBef>
                <a:spcAft>
                  <a:spcPct val="0"/>
                </a:spcAft>
                <a:defRPr kumimoji="1" sz="2400">
                  <a:solidFill>
                    <a:schemeClr val="tx1"/>
                  </a:solidFill>
                  <a:latin typeface="Calibri" charset="0"/>
                  <a:ea typeface="宋体" charset="0"/>
                </a:defRPr>
              </a:lvl6pPr>
              <a:lvl7pPr marL="2971800" indent="-228600" fontAlgn="base">
                <a:spcBef>
                  <a:spcPct val="0"/>
                </a:spcBef>
                <a:spcAft>
                  <a:spcPct val="0"/>
                </a:spcAft>
                <a:defRPr kumimoji="1" sz="2400">
                  <a:solidFill>
                    <a:schemeClr val="tx1"/>
                  </a:solidFill>
                  <a:latin typeface="Calibri" charset="0"/>
                  <a:ea typeface="宋体" charset="0"/>
                </a:defRPr>
              </a:lvl7pPr>
              <a:lvl8pPr marL="3429000" indent="-228600" fontAlgn="base">
                <a:spcBef>
                  <a:spcPct val="0"/>
                </a:spcBef>
                <a:spcAft>
                  <a:spcPct val="0"/>
                </a:spcAft>
                <a:defRPr kumimoji="1" sz="2400">
                  <a:solidFill>
                    <a:schemeClr val="tx1"/>
                  </a:solidFill>
                  <a:latin typeface="Calibri" charset="0"/>
                  <a:ea typeface="宋体" charset="0"/>
                </a:defRPr>
              </a:lvl8pPr>
              <a:lvl9pPr marL="3886200" indent="-228600" fontAlgn="base">
                <a:spcBef>
                  <a:spcPct val="0"/>
                </a:spcBef>
                <a:spcAft>
                  <a:spcPct val="0"/>
                </a:spcAft>
                <a:defRPr kumimoji="1" sz="2400">
                  <a:solidFill>
                    <a:schemeClr val="tx1"/>
                  </a:solidFill>
                  <a:latin typeface="Calibri" charset="0"/>
                  <a:ea typeface="宋体" charset="0"/>
                </a:defRPr>
              </a:lvl9pPr>
            </a:lstStyle>
            <a:p>
              <a:pPr algn="ctr"/>
              <a:r>
                <a:rPr lang="en-US" altLang="zh-CN" sz="1800"/>
                <a:t>Activating DNA damage checkpoint</a:t>
              </a:r>
              <a:endParaRPr lang="zh-CN" altLang="en-US" sz="1800" baseline="-25000"/>
            </a:p>
          </p:txBody>
        </p:sp>
        <p:sp>
          <p:nvSpPr>
            <p:cNvPr id="24" name="文本框 73"/>
            <p:cNvSpPr txBox="1">
              <a:spLocks noChangeArrowheads="1"/>
            </p:cNvSpPr>
            <p:nvPr/>
          </p:nvSpPr>
          <p:spPr bwMode="auto">
            <a:xfrm>
              <a:off x="5200650" y="4733925"/>
              <a:ext cx="2033588" cy="369888"/>
            </a:xfrm>
            <a:prstGeom prst="rect">
              <a:avLst/>
            </a:prstGeom>
            <a:noFill/>
            <a:ln w="2857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kumimoji="1" sz="2400">
                  <a:solidFill>
                    <a:schemeClr val="tx1"/>
                  </a:solidFill>
                  <a:latin typeface="Calibri" charset="0"/>
                  <a:ea typeface="宋体" charset="0"/>
                  <a:cs typeface="宋体" charset="0"/>
                </a:defRPr>
              </a:lvl1pPr>
              <a:lvl2pPr marL="742950" indent="-285750">
                <a:defRPr kumimoji="1" sz="2400">
                  <a:solidFill>
                    <a:schemeClr val="tx1"/>
                  </a:solidFill>
                  <a:latin typeface="Calibri" charset="0"/>
                  <a:ea typeface="宋体" charset="0"/>
                </a:defRPr>
              </a:lvl2pPr>
              <a:lvl3pPr marL="1143000" indent="-228600">
                <a:defRPr kumimoji="1" sz="2400">
                  <a:solidFill>
                    <a:schemeClr val="tx1"/>
                  </a:solidFill>
                  <a:latin typeface="Calibri" charset="0"/>
                  <a:ea typeface="宋体" charset="0"/>
                </a:defRPr>
              </a:lvl3pPr>
              <a:lvl4pPr marL="1600200" indent="-228600">
                <a:defRPr kumimoji="1" sz="2400">
                  <a:solidFill>
                    <a:schemeClr val="tx1"/>
                  </a:solidFill>
                  <a:latin typeface="Calibri" charset="0"/>
                  <a:ea typeface="宋体" charset="0"/>
                </a:defRPr>
              </a:lvl4pPr>
              <a:lvl5pPr marL="2057400" indent="-228600">
                <a:defRPr kumimoji="1" sz="2400">
                  <a:solidFill>
                    <a:schemeClr val="tx1"/>
                  </a:solidFill>
                  <a:latin typeface="Calibri" charset="0"/>
                  <a:ea typeface="宋体" charset="0"/>
                </a:defRPr>
              </a:lvl5pPr>
              <a:lvl6pPr marL="2514600" indent="-228600" fontAlgn="base">
                <a:spcBef>
                  <a:spcPct val="0"/>
                </a:spcBef>
                <a:spcAft>
                  <a:spcPct val="0"/>
                </a:spcAft>
                <a:defRPr kumimoji="1" sz="2400">
                  <a:solidFill>
                    <a:schemeClr val="tx1"/>
                  </a:solidFill>
                  <a:latin typeface="Calibri" charset="0"/>
                  <a:ea typeface="宋体" charset="0"/>
                </a:defRPr>
              </a:lvl6pPr>
              <a:lvl7pPr marL="2971800" indent="-228600" fontAlgn="base">
                <a:spcBef>
                  <a:spcPct val="0"/>
                </a:spcBef>
                <a:spcAft>
                  <a:spcPct val="0"/>
                </a:spcAft>
                <a:defRPr kumimoji="1" sz="2400">
                  <a:solidFill>
                    <a:schemeClr val="tx1"/>
                  </a:solidFill>
                  <a:latin typeface="Calibri" charset="0"/>
                  <a:ea typeface="宋体" charset="0"/>
                </a:defRPr>
              </a:lvl7pPr>
              <a:lvl8pPr marL="3429000" indent="-228600" fontAlgn="base">
                <a:spcBef>
                  <a:spcPct val="0"/>
                </a:spcBef>
                <a:spcAft>
                  <a:spcPct val="0"/>
                </a:spcAft>
                <a:defRPr kumimoji="1" sz="2400">
                  <a:solidFill>
                    <a:schemeClr val="tx1"/>
                  </a:solidFill>
                  <a:latin typeface="Calibri" charset="0"/>
                  <a:ea typeface="宋体" charset="0"/>
                </a:defRPr>
              </a:lvl8pPr>
              <a:lvl9pPr marL="3886200" indent="-228600" fontAlgn="base">
                <a:spcBef>
                  <a:spcPct val="0"/>
                </a:spcBef>
                <a:spcAft>
                  <a:spcPct val="0"/>
                </a:spcAft>
                <a:defRPr kumimoji="1" sz="2400">
                  <a:solidFill>
                    <a:schemeClr val="tx1"/>
                  </a:solidFill>
                  <a:latin typeface="Calibri" charset="0"/>
                  <a:ea typeface="宋体" charset="0"/>
                </a:defRPr>
              </a:lvl9pPr>
            </a:lstStyle>
            <a:p>
              <a:pPr algn="ctr"/>
              <a:r>
                <a:rPr lang="en-US" altLang="zh-CN" sz="1800"/>
                <a:t>Efficient DNA repair</a:t>
              </a:r>
              <a:endParaRPr lang="zh-CN" altLang="en-US" sz="1800" baseline="-25000"/>
            </a:p>
          </p:txBody>
        </p:sp>
        <p:sp>
          <p:nvSpPr>
            <p:cNvPr id="25" name="文本框 74"/>
            <p:cNvSpPr txBox="1">
              <a:spLocks noChangeArrowheads="1"/>
            </p:cNvSpPr>
            <p:nvPr/>
          </p:nvSpPr>
          <p:spPr bwMode="auto">
            <a:xfrm>
              <a:off x="1879405" y="6111874"/>
              <a:ext cx="4877655" cy="492443"/>
            </a:xfrm>
            <a:prstGeom prst="rect">
              <a:avLst/>
            </a:prstGeom>
            <a:noFill/>
            <a:ln w="2857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a:defRPr kumimoji="1" sz="2400">
                  <a:solidFill>
                    <a:schemeClr val="tx1"/>
                  </a:solidFill>
                  <a:latin typeface="Calibri" charset="0"/>
                  <a:ea typeface="宋体" charset="0"/>
                  <a:cs typeface="宋体" charset="0"/>
                </a:defRPr>
              </a:lvl1pPr>
              <a:lvl2pPr marL="742950" indent="-285750">
                <a:defRPr kumimoji="1" sz="2400">
                  <a:solidFill>
                    <a:schemeClr val="tx1"/>
                  </a:solidFill>
                  <a:latin typeface="Calibri" charset="0"/>
                  <a:ea typeface="宋体" charset="0"/>
                </a:defRPr>
              </a:lvl2pPr>
              <a:lvl3pPr marL="1143000" indent="-228600">
                <a:defRPr kumimoji="1" sz="2400">
                  <a:solidFill>
                    <a:schemeClr val="tx1"/>
                  </a:solidFill>
                  <a:latin typeface="Calibri" charset="0"/>
                  <a:ea typeface="宋体" charset="0"/>
                </a:defRPr>
              </a:lvl3pPr>
              <a:lvl4pPr marL="1600200" indent="-228600">
                <a:defRPr kumimoji="1" sz="2400">
                  <a:solidFill>
                    <a:schemeClr val="tx1"/>
                  </a:solidFill>
                  <a:latin typeface="Calibri" charset="0"/>
                  <a:ea typeface="宋体" charset="0"/>
                </a:defRPr>
              </a:lvl4pPr>
              <a:lvl5pPr marL="2057400" indent="-228600">
                <a:defRPr kumimoji="1" sz="2400">
                  <a:solidFill>
                    <a:schemeClr val="tx1"/>
                  </a:solidFill>
                  <a:latin typeface="Calibri" charset="0"/>
                  <a:ea typeface="宋体" charset="0"/>
                </a:defRPr>
              </a:lvl5pPr>
              <a:lvl6pPr marL="2514600" indent="-228600" fontAlgn="base">
                <a:spcBef>
                  <a:spcPct val="0"/>
                </a:spcBef>
                <a:spcAft>
                  <a:spcPct val="0"/>
                </a:spcAft>
                <a:defRPr kumimoji="1" sz="2400">
                  <a:solidFill>
                    <a:schemeClr val="tx1"/>
                  </a:solidFill>
                  <a:latin typeface="Calibri" charset="0"/>
                  <a:ea typeface="宋体" charset="0"/>
                </a:defRPr>
              </a:lvl6pPr>
              <a:lvl7pPr marL="2971800" indent="-228600" fontAlgn="base">
                <a:spcBef>
                  <a:spcPct val="0"/>
                </a:spcBef>
                <a:spcAft>
                  <a:spcPct val="0"/>
                </a:spcAft>
                <a:defRPr kumimoji="1" sz="2400">
                  <a:solidFill>
                    <a:schemeClr val="tx1"/>
                  </a:solidFill>
                  <a:latin typeface="Calibri" charset="0"/>
                  <a:ea typeface="宋体" charset="0"/>
                </a:defRPr>
              </a:lvl7pPr>
              <a:lvl8pPr marL="3429000" indent="-228600" fontAlgn="base">
                <a:spcBef>
                  <a:spcPct val="0"/>
                </a:spcBef>
                <a:spcAft>
                  <a:spcPct val="0"/>
                </a:spcAft>
                <a:defRPr kumimoji="1" sz="2400">
                  <a:solidFill>
                    <a:schemeClr val="tx1"/>
                  </a:solidFill>
                  <a:latin typeface="Calibri" charset="0"/>
                  <a:ea typeface="宋体" charset="0"/>
                </a:defRPr>
              </a:lvl8pPr>
              <a:lvl9pPr marL="3886200" indent="-228600" fontAlgn="base">
                <a:spcBef>
                  <a:spcPct val="0"/>
                </a:spcBef>
                <a:spcAft>
                  <a:spcPct val="0"/>
                </a:spcAft>
                <a:defRPr kumimoji="1" sz="2400">
                  <a:solidFill>
                    <a:schemeClr val="tx1"/>
                  </a:solidFill>
                  <a:latin typeface="Calibri" charset="0"/>
                  <a:ea typeface="宋体" charset="0"/>
                </a:defRPr>
              </a:lvl9pPr>
            </a:lstStyle>
            <a:p>
              <a:pPr algn="ctr"/>
              <a:r>
                <a:rPr lang="en-US" altLang="zh-CN" sz="2600" dirty="0"/>
                <a:t>Radio resistance</a:t>
              </a:r>
              <a:endParaRPr lang="zh-CN" altLang="en-US" sz="2600" baseline="-25000" dirty="0"/>
            </a:p>
          </p:txBody>
        </p:sp>
        <p:cxnSp>
          <p:nvCxnSpPr>
            <p:cNvPr id="26" name="直线箭头连接符 25"/>
            <p:cNvCxnSpPr/>
            <p:nvPr/>
          </p:nvCxnSpPr>
          <p:spPr>
            <a:xfrm>
              <a:off x="6210300" y="3586163"/>
              <a:ext cx="0" cy="36988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直线箭头连接符 26"/>
            <p:cNvCxnSpPr/>
            <p:nvPr/>
          </p:nvCxnSpPr>
          <p:spPr>
            <a:xfrm>
              <a:off x="6203950" y="4346575"/>
              <a:ext cx="0" cy="3698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8" name="直线箭头连接符 27"/>
            <p:cNvCxnSpPr/>
            <p:nvPr/>
          </p:nvCxnSpPr>
          <p:spPr>
            <a:xfrm>
              <a:off x="6203950" y="5103813"/>
              <a:ext cx="0" cy="3683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9" name="直线连接符 28"/>
            <p:cNvCxnSpPr/>
            <p:nvPr/>
          </p:nvCxnSpPr>
          <p:spPr>
            <a:xfrm>
              <a:off x="3154363" y="5472113"/>
              <a:ext cx="304958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直线箭头连接符 29"/>
            <p:cNvCxnSpPr/>
            <p:nvPr/>
          </p:nvCxnSpPr>
          <p:spPr>
            <a:xfrm>
              <a:off x="4326175" y="5472113"/>
              <a:ext cx="0" cy="63976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6" name="直线连接符 35"/>
            <p:cNvCxnSpPr/>
            <p:nvPr/>
          </p:nvCxnSpPr>
          <p:spPr>
            <a:xfrm flipH="1" flipV="1">
              <a:off x="3154363" y="412563"/>
              <a:ext cx="1489075" cy="3175"/>
            </a:xfrm>
            <a:prstGeom prst="line">
              <a:avLst/>
            </a:prstGeom>
          </p:spPr>
          <p:style>
            <a:lnRef idx="2">
              <a:schemeClr val="accent1"/>
            </a:lnRef>
            <a:fillRef idx="0">
              <a:schemeClr val="accent1"/>
            </a:fillRef>
            <a:effectRef idx="1">
              <a:schemeClr val="accent1"/>
            </a:effectRef>
            <a:fontRef idx="minor">
              <a:schemeClr val="tx1"/>
            </a:fontRef>
          </p:style>
        </p:cxnSp>
        <p:cxnSp>
          <p:nvCxnSpPr>
            <p:cNvPr id="37" name="直线箭头连接符 36"/>
            <p:cNvCxnSpPr/>
            <p:nvPr/>
          </p:nvCxnSpPr>
          <p:spPr>
            <a:xfrm>
              <a:off x="3154363" y="434975"/>
              <a:ext cx="0" cy="171767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9" name="直线箭头连接符 38"/>
            <p:cNvCxnSpPr>
              <a:endCxn id="5" idx="0"/>
            </p:cNvCxnSpPr>
            <p:nvPr/>
          </p:nvCxnSpPr>
          <p:spPr>
            <a:xfrm>
              <a:off x="3154363" y="2062163"/>
              <a:ext cx="0" cy="50375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直线连接符 39"/>
            <p:cNvCxnSpPr/>
            <p:nvPr/>
          </p:nvCxnSpPr>
          <p:spPr>
            <a:xfrm>
              <a:off x="2976563" y="3125788"/>
              <a:ext cx="0" cy="1633825"/>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直线连接符 40"/>
            <p:cNvCxnSpPr/>
            <p:nvPr/>
          </p:nvCxnSpPr>
          <p:spPr>
            <a:xfrm flipH="1">
              <a:off x="766763" y="4759613"/>
              <a:ext cx="22098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直线箭头连接符 41"/>
            <p:cNvCxnSpPr/>
            <p:nvPr/>
          </p:nvCxnSpPr>
          <p:spPr>
            <a:xfrm flipH="1" flipV="1">
              <a:off x="766762" y="3125788"/>
              <a:ext cx="1" cy="163382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3" name="文本框 125"/>
            <p:cNvSpPr txBox="1">
              <a:spLocks noChangeArrowheads="1"/>
            </p:cNvSpPr>
            <p:nvPr/>
          </p:nvSpPr>
          <p:spPr bwMode="auto">
            <a:xfrm>
              <a:off x="928688" y="3491588"/>
              <a:ext cx="1884362" cy="369887"/>
            </a:xfrm>
            <a:prstGeom prst="rect">
              <a:avLst/>
            </a:prstGeom>
            <a:noFill/>
            <a:ln w="28575">
              <a:solidFill>
                <a:srgbClr val="FFFFFF"/>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kumimoji="1" sz="2400">
                  <a:solidFill>
                    <a:schemeClr val="tx1"/>
                  </a:solidFill>
                  <a:latin typeface="Calibri" charset="0"/>
                  <a:ea typeface="宋体" charset="0"/>
                  <a:cs typeface="宋体" charset="0"/>
                </a:defRPr>
              </a:lvl1pPr>
              <a:lvl2pPr marL="742950" indent="-285750">
                <a:defRPr kumimoji="1" sz="2400">
                  <a:solidFill>
                    <a:schemeClr val="tx1"/>
                  </a:solidFill>
                  <a:latin typeface="Calibri" charset="0"/>
                  <a:ea typeface="宋体" charset="0"/>
                </a:defRPr>
              </a:lvl2pPr>
              <a:lvl3pPr marL="1143000" indent="-228600">
                <a:defRPr kumimoji="1" sz="2400">
                  <a:solidFill>
                    <a:schemeClr val="tx1"/>
                  </a:solidFill>
                  <a:latin typeface="Calibri" charset="0"/>
                  <a:ea typeface="宋体" charset="0"/>
                </a:defRPr>
              </a:lvl3pPr>
              <a:lvl4pPr marL="1600200" indent="-228600">
                <a:defRPr kumimoji="1" sz="2400">
                  <a:solidFill>
                    <a:schemeClr val="tx1"/>
                  </a:solidFill>
                  <a:latin typeface="Calibri" charset="0"/>
                  <a:ea typeface="宋体" charset="0"/>
                </a:defRPr>
              </a:lvl4pPr>
              <a:lvl5pPr marL="2057400" indent="-228600">
                <a:defRPr kumimoji="1" sz="2400">
                  <a:solidFill>
                    <a:schemeClr val="tx1"/>
                  </a:solidFill>
                  <a:latin typeface="Calibri" charset="0"/>
                  <a:ea typeface="宋体" charset="0"/>
                </a:defRPr>
              </a:lvl5pPr>
              <a:lvl6pPr marL="2514600" indent="-228600" fontAlgn="base">
                <a:spcBef>
                  <a:spcPct val="0"/>
                </a:spcBef>
                <a:spcAft>
                  <a:spcPct val="0"/>
                </a:spcAft>
                <a:defRPr kumimoji="1" sz="2400">
                  <a:solidFill>
                    <a:schemeClr val="tx1"/>
                  </a:solidFill>
                  <a:latin typeface="Calibri" charset="0"/>
                  <a:ea typeface="宋体" charset="0"/>
                </a:defRPr>
              </a:lvl6pPr>
              <a:lvl7pPr marL="2971800" indent="-228600" fontAlgn="base">
                <a:spcBef>
                  <a:spcPct val="0"/>
                </a:spcBef>
                <a:spcAft>
                  <a:spcPct val="0"/>
                </a:spcAft>
                <a:defRPr kumimoji="1" sz="2400">
                  <a:solidFill>
                    <a:schemeClr val="tx1"/>
                  </a:solidFill>
                  <a:latin typeface="Calibri" charset="0"/>
                  <a:ea typeface="宋体" charset="0"/>
                </a:defRPr>
              </a:lvl7pPr>
              <a:lvl8pPr marL="3429000" indent="-228600" fontAlgn="base">
                <a:spcBef>
                  <a:spcPct val="0"/>
                </a:spcBef>
                <a:spcAft>
                  <a:spcPct val="0"/>
                </a:spcAft>
                <a:defRPr kumimoji="1" sz="2400">
                  <a:solidFill>
                    <a:schemeClr val="tx1"/>
                  </a:solidFill>
                  <a:latin typeface="Calibri" charset="0"/>
                  <a:ea typeface="宋体" charset="0"/>
                </a:defRPr>
              </a:lvl8pPr>
              <a:lvl9pPr marL="3886200" indent="-228600" fontAlgn="base">
                <a:spcBef>
                  <a:spcPct val="0"/>
                </a:spcBef>
                <a:spcAft>
                  <a:spcPct val="0"/>
                </a:spcAft>
                <a:defRPr kumimoji="1" sz="2400">
                  <a:solidFill>
                    <a:schemeClr val="tx1"/>
                  </a:solidFill>
                  <a:latin typeface="Calibri" charset="0"/>
                  <a:ea typeface="宋体" charset="0"/>
                </a:defRPr>
              </a:lvl9pPr>
            </a:lstStyle>
            <a:p>
              <a:pPr algn="ctr"/>
              <a:r>
                <a:rPr lang="en-US" altLang="zh-CN" sz="1800" dirty="0"/>
                <a:t>Yeast-two hybrid </a:t>
              </a:r>
              <a:endParaRPr lang="zh-CN" altLang="en-US" sz="1800" dirty="0"/>
            </a:p>
          </p:txBody>
        </p:sp>
        <p:cxnSp>
          <p:nvCxnSpPr>
            <p:cNvPr id="44" name="直线箭头连接符 43"/>
            <p:cNvCxnSpPr/>
            <p:nvPr/>
          </p:nvCxnSpPr>
          <p:spPr>
            <a:xfrm flipH="1">
              <a:off x="1625600" y="2912563"/>
              <a:ext cx="865188" cy="0"/>
            </a:xfrm>
            <a:prstGeom prst="straightConnector1">
              <a:avLst/>
            </a:prstGeom>
            <a:ln>
              <a:solidFill>
                <a:srgbClr val="FF0000"/>
              </a:solidFill>
              <a:prstDash val="sysDash"/>
              <a:tailEnd type="arrow"/>
            </a:ln>
          </p:spPr>
          <p:style>
            <a:lnRef idx="2">
              <a:schemeClr val="accent1"/>
            </a:lnRef>
            <a:fillRef idx="0">
              <a:schemeClr val="accent1"/>
            </a:fillRef>
            <a:effectRef idx="1">
              <a:schemeClr val="accent1"/>
            </a:effectRef>
            <a:fontRef idx="minor">
              <a:schemeClr val="tx1"/>
            </a:fontRef>
          </p:style>
        </p:cxnSp>
        <p:sp>
          <p:nvSpPr>
            <p:cNvPr id="45" name="文本框 3"/>
            <p:cNvSpPr txBox="1">
              <a:spLocks noChangeArrowheads="1"/>
            </p:cNvSpPr>
            <p:nvPr/>
          </p:nvSpPr>
          <p:spPr bwMode="auto">
            <a:xfrm>
              <a:off x="1841500" y="2865700"/>
              <a:ext cx="57785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charset="0"/>
                  <a:ea typeface="宋体" charset="0"/>
                  <a:cs typeface="宋体" charset="0"/>
                </a:defRPr>
              </a:lvl1pPr>
              <a:lvl2pPr marL="742950" indent="-285750">
                <a:defRPr kumimoji="1" sz="2400">
                  <a:solidFill>
                    <a:schemeClr val="tx1"/>
                  </a:solidFill>
                  <a:latin typeface="Calibri" charset="0"/>
                  <a:ea typeface="宋体" charset="0"/>
                </a:defRPr>
              </a:lvl2pPr>
              <a:lvl3pPr marL="1143000" indent="-228600">
                <a:defRPr kumimoji="1" sz="2400">
                  <a:solidFill>
                    <a:schemeClr val="tx1"/>
                  </a:solidFill>
                  <a:latin typeface="Calibri" charset="0"/>
                  <a:ea typeface="宋体" charset="0"/>
                </a:defRPr>
              </a:lvl3pPr>
              <a:lvl4pPr marL="1600200" indent="-228600">
                <a:defRPr kumimoji="1" sz="2400">
                  <a:solidFill>
                    <a:schemeClr val="tx1"/>
                  </a:solidFill>
                  <a:latin typeface="Calibri" charset="0"/>
                  <a:ea typeface="宋体" charset="0"/>
                </a:defRPr>
              </a:lvl4pPr>
              <a:lvl5pPr marL="2057400" indent="-228600">
                <a:defRPr kumimoji="1" sz="2400">
                  <a:solidFill>
                    <a:schemeClr val="tx1"/>
                  </a:solidFill>
                  <a:latin typeface="Calibri" charset="0"/>
                  <a:ea typeface="宋体" charset="0"/>
                </a:defRPr>
              </a:lvl5pPr>
              <a:lvl6pPr marL="2514600" indent="-228600" fontAlgn="base">
                <a:spcBef>
                  <a:spcPct val="0"/>
                </a:spcBef>
                <a:spcAft>
                  <a:spcPct val="0"/>
                </a:spcAft>
                <a:defRPr kumimoji="1" sz="2400">
                  <a:solidFill>
                    <a:schemeClr val="tx1"/>
                  </a:solidFill>
                  <a:latin typeface="Calibri" charset="0"/>
                  <a:ea typeface="宋体" charset="0"/>
                </a:defRPr>
              </a:lvl6pPr>
              <a:lvl7pPr marL="2971800" indent="-228600" fontAlgn="base">
                <a:spcBef>
                  <a:spcPct val="0"/>
                </a:spcBef>
                <a:spcAft>
                  <a:spcPct val="0"/>
                </a:spcAft>
                <a:defRPr kumimoji="1" sz="2400">
                  <a:solidFill>
                    <a:schemeClr val="tx1"/>
                  </a:solidFill>
                  <a:latin typeface="Calibri" charset="0"/>
                  <a:ea typeface="宋体" charset="0"/>
                </a:defRPr>
              </a:lvl7pPr>
              <a:lvl8pPr marL="3429000" indent="-228600" fontAlgn="base">
                <a:spcBef>
                  <a:spcPct val="0"/>
                </a:spcBef>
                <a:spcAft>
                  <a:spcPct val="0"/>
                </a:spcAft>
                <a:defRPr kumimoji="1" sz="2400">
                  <a:solidFill>
                    <a:schemeClr val="tx1"/>
                  </a:solidFill>
                  <a:latin typeface="Calibri" charset="0"/>
                  <a:ea typeface="宋体" charset="0"/>
                </a:defRPr>
              </a:lvl8pPr>
              <a:lvl9pPr marL="3886200" indent="-228600" fontAlgn="base">
                <a:spcBef>
                  <a:spcPct val="0"/>
                </a:spcBef>
                <a:spcAft>
                  <a:spcPct val="0"/>
                </a:spcAft>
                <a:defRPr kumimoji="1" sz="2400">
                  <a:solidFill>
                    <a:schemeClr val="tx1"/>
                  </a:solidFill>
                  <a:latin typeface="Calibri" charset="0"/>
                  <a:ea typeface="宋体" charset="0"/>
                </a:defRPr>
              </a:lvl9pPr>
            </a:lstStyle>
            <a:p>
              <a:pPr algn="ctr"/>
              <a:r>
                <a:rPr lang="zh-CN" altLang="en-US" dirty="0">
                  <a:solidFill>
                    <a:srgbClr val="FF0000"/>
                  </a:solidFill>
                </a:rPr>
                <a:t>？</a:t>
              </a:r>
            </a:p>
          </p:txBody>
        </p:sp>
        <p:grpSp>
          <p:nvGrpSpPr>
            <p:cNvPr id="90" name="组合 89"/>
            <p:cNvGrpSpPr/>
            <p:nvPr/>
          </p:nvGrpSpPr>
          <p:grpSpPr>
            <a:xfrm>
              <a:off x="62674" y="207838"/>
              <a:ext cx="8617139" cy="6404376"/>
              <a:chOff x="62674" y="207838"/>
              <a:chExt cx="8617139" cy="6404376"/>
            </a:xfrm>
          </p:grpSpPr>
          <p:cxnSp>
            <p:nvCxnSpPr>
              <p:cNvPr id="7" name="直线箭头连接符 6"/>
              <p:cNvCxnSpPr/>
              <p:nvPr/>
            </p:nvCxnSpPr>
            <p:spPr>
              <a:xfrm>
                <a:off x="5748338" y="2121538"/>
                <a:ext cx="0" cy="35572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 name="文本框 38"/>
              <p:cNvSpPr txBox="1">
                <a:spLocks noChangeArrowheads="1"/>
              </p:cNvSpPr>
              <p:nvPr/>
            </p:nvSpPr>
            <p:spPr bwMode="auto">
              <a:xfrm>
                <a:off x="4697413" y="895925"/>
                <a:ext cx="3071812" cy="369888"/>
              </a:xfrm>
              <a:prstGeom prst="rect">
                <a:avLst/>
              </a:prstGeom>
              <a:noFill/>
              <a:ln w="2857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kumimoji="1" sz="2400">
                    <a:solidFill>
                      <a:schemeClr val="tx1"/>
                    </a:solidFill>
                    <a:latin typeface="Calibri" charset="0"/>
                    <a:ea typeface="宋体" charset="0"/>
                    <a:cs typeface="宋体" charset="0"/>
                  </a:defRPr>
                </a:lvl1pPr>
                <a:lvl2pPr marL="742950" indent="-285750">
                  <a:defRPr kumimoji="1" sz="2400">
                    <a:solidFill>
                      <a:schemeClr val="tx1"/>
                    </a:solidFill>
                    <a:latin typeface="Calibri" charset="0"/>
                    <a:ea typeface="宋体" charset="0"/>
                  </a:defRPr>
                </a:lvl2pPr>
                <a:lvl3pPr marL="1143000" indent="-228600">
                  <a:defRPr kumimoji="1" sz="2400">
                    <a:solidFill>
                      <a:schemeClr val="tx1"/>
                    </a:solidFill>
                    <a:latin typeface="Calibri" charset="0"/>
                    <a:ea typeface="宋体" charset="0"/>
                  </a:defRPr>
                </a:lvl3pPr>
                <a:lvl4pPr marL="1600200" indent="-228600">
                  <a:defRPr kumimoji="1" sz="2400">
                    <a:solidFill>
                      <a:schemeClr val="tx1"/>
                    </a:solidFill>
                    <a:latin typeface="Calibri" charset="0"/>
                    <a:ea typeface="宋体" charset="0"/>
                  </a:defRPr>
                </a:lvl4pPr>
                <a:lvl5pPr marL="2057400" indent="-228600">
                  <a:defRPr kumimoji="1" sz="2400">
                    <a:solidFill>
                      <a:schemeClr val="tx1"/>
                    </a:solidFill>
                    <a:latin typeface="Calibri" charset="0"/>
                    <a:ea typeface="宋体" charset="0"/>
                  </a:defRPr>
                </a:lvl5pPr>
                <a:lvl6pPr marL="2514600" indent="-228600" fontAlgn="base">
                  <a:spcBef>
                    <a:spcPct val="0"/>
                  </a:spcBef>
                  <a:spcAft>
                    <a:spcPct val="0"/>
                  </a:spcAft>
                  <a:defRPr kumimoji="1" sz="2400">
                    <a:solidFill>
                      <a:schemeClr val="tx1"/>
                    </a:solidFill>
                    <a:latin typeface="Calibri" charset="0"/>
                    <a:ea typeface="宋体" charset="0"/>
                  </a:defRPr>
                </a:lvl6pPr>
                <a:lvl7pPr marL="2971800" indent="-228600" fontAlgn="base">
                  <a:spcBef>
                    <a:spcPct val="0"/>
                  </a:spcBef>
                  <a:spcAft>
                    <a:spcPct val="0"/>
                  </a:spcAft>
                  <a:defRPr kumimoji="1" sz="2400">
                    <a:solidFill>
                      <a:schemeClr val="tx1"/>
                    </a:solidFill>
                    <a:latin typeface="Calibri" charset="0"/>
                    <a:ea typeface="宋体" charset="0"/>
                  </a:defRPr>
                </a:lvl7pPr>
                <a:lvl8pPr marL="3429000" indent="-228600" fontAlgn="base">
                  <a:spcBef>
                    <a:spcPct val="0"/>
                  </a:spcBef>
                  <a:spcAft>
                    <a:spcPct val="0"/>
                  </a:spcAft>
                  <a:defRPr kumimoji="1" sz="2400">
                    <a:solidFill>
                      <a:schemeClr val="tx1"/>
                    </a:solidFill>
                    <a:latin typeface="Calibri" charset="0"/>
                    <a:ea typeface="宋体" charset="0"/>
                  </a:defRPr>
                </a:lvl8pPr>
                <a:lvl9pPr marL="3886200" indent="-228600" fontAlgn="base">
                  <a:spcBef>
                    <a:spcPct val="0"/>
                  </a:spcBef>
                  <a:spcAft>
                    <a:spcPct val="0"/>
                  </a:spcAft>
                  <a:defRPr kumimoji="1" sz="2400">
                    <a:solidFill>
                      <a:schemeClr val="tx1"/>
                    </a:solidFill>
                    <a:latin typeface="Calibri" charset="0"/>
                    <a:ea typeface="宋体" charset="0"/>
                  </a:defRPr>
                </a:lvl9pPr>
              </a:lstStyle>
              <a:p>
                <a:pPr algn="ctr"/>
                <a:r>
                  <a:rPr lang="en-US" altLang="zh-CN" sz="1800"/>
                  <a:t>DSBs</a:t>
                </a:r>
                <a:r>
                  <a:rPr lang="zh-CN" altLang="en-US" sz="1800"/>
                  <a:t>、</a:t>
                </a:r>
                <a:r>
                  <a:rPr lang="en-US" altLang="zh-CN" sz="1800"/>
                  <a:t>DNA/PK</a:t>
                </a:r>
                <a:r>
                  <a:rPr lang="zh-CN" altLang="en-US" sz="1800"/>
                  <a:t>、</a:t>
                </a:r>
                <a:r>
                  <a:rPr lang="en-US" altLang="zh-CN" sz="1800"/>
                  <a:t>AKT/PKB</a:t>
                </a:r>
                <a:endParaRPr lang="zh-CN" altLang="en-US" sz="1800" baseline="-25000"/>
              </a:p>
            </p:txBody>
          </p:sp>
          <p:sp>
            <p:nvSpPr>
              <p:cNvPr id="14" name="文本框 39"/>
              <p:cNvSpPr txBox="1">
                <a:spLocks noChangeArrowheads="1"/>
              </p:cNvSpPr>
              <p:nvPr/>
            </p:nvSpPr>
            <p:spPr bwMode="auto">
              <a:xfrm>
                <a:off x="4643438" y="207838"/>
                <a:ext cx="3181350" cy="368300"/>
              </a:xfrm>
              <a:prstGeom prst="rect">
                <a:avLst/>
              </a:prstGeom>
              <a:noFill/>
              <a:ln w="2857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kumimoji="1" sz="2400">
                    <a:solidFill>
                      <a:schemeClr val="tx1"/>
                    </a:solidFill>
                    <a:latin typeface="Calibri" charset="0"/>
                    <a:ea typeface="宋体" charset="0"/>
                    <a:cs typeface="宋体" charset="0"/>
                  </a:defRPr>
                </a:lvl1pPr>
                <a:lvl2pPr marL="742950" indent="-285750">
                  <a:defRPr kumimoji="1" sz="2400">
                    <a:solidFill>
                      <a:schemeClr val="tx1"/>
                    </a:solidFill>
                    <a:latin typeface="Calibri" charset="0"/>
                    <a:ea typeface="宋体" charset="0"/>
                  </a:defRPr>
                </a:lvl2pPr>
                <a:lvl3pPr marL="1143000" indent="-228600">
                  <a:defRPr kumimoji="1" sz="2400">
                    <a:solidFill>
                      <a:schemeClr val="tx1"/>
                    </a:solidFill>
                    <a:latin typeface="Calibri" charset="0"/>
                    <a:ea typeface="宋体" charset="0"/>
                  </a:defRPr>
                </a:lvl3pPr>
                <a:lvl4pPr marL="1600200" indent="-228600">
                  <a:defRPr kumimoji="1" sz="2400">
                    <a:solidFill>
                      <a:schemeClr val="tx1"/>
                    </a:solidFill>
                    <a:latin typeface="Calibri" charset="0"/>
                    <a:ea typeface="宋体" charset="0"/>
                  </a:defRPr>
                </a:lvl4pPr>
                <a:lvl5pPr marL="2057400" indent="-228600">
                  <a:defRPr kumimoji="1" sz="2400">
                    <a:solidFill>
                      <a:schemeClr val="tx1"/>
                    </a:solidFill>
                    <a:latin typeface="Calibri" charset="0"/>
                    <a:ea typeface="宋体" charset="0"/>
                  </a:defRPr>
                </a:lvl5pPr>
                <a:lvl6pPr marL="2514600" indent="-228600" fontAlgn="base">
                  <a:spcBef>
                    <a:spcPct val="0"/>
                  </a:spcBef>
                  <a:spcAft>
                    <a:spcPct val="0"/>
                  </a:spcAft>
                  <a:defRPr kumimoji="1" sz="2400">
                    <a:solidFill>
                      <a:schemeClr val="tx1"/>
                    </a:solidFill>
                    <a:latin typeface="Calibri" charset="0"/>
                    <a:ea typeface="宋体" charset="0"/>
                  </a:defRPr>
                </a:lvl6pPr>
                <a:lvl7pPr marL="2971800" indent="-228600" fontAlgn="base">
                  <a:spcBef>
                    <a:spcPct val="0"/>
                  </a:spcBef>
                  <a:spcAft>
                    <a:spcPct val="0"/>
                  </a:spcAft>
                  <a:defRPr kumimoji="1" sz="2400">
                    <a:solidFill>
                      <a:schemeClr val="tx1"/>
                    </a:solidFill>
                    <a:latin typeface="Calibri" charset="0"/>
                    <a:ea typeface="宋体" charset="0"/>
                  </a:defRPr>
                </a:lvl7pPr>
                <a:lvl8pPr marL="3429000" indent="-228600" fontAlgn="base">
                  <a:spcBef>
                    <a:spcPct val="0"/>
                  </a:spcBef>
                  <a:spcAft>
                    <a:spcPct val="0"/>
                  </a:spcAft>
                  <a:defRPr kumimoji="1" sz="2400">
                    <a:solidFill>
                      <a:schemeClr val="tx1"/>
                    </a:solidFill>
                    <a:latin typeface="Calibri" charset="0"/>
                    <a:ea typeface="宋体" charset="0"/>
                  </a:defRPr>
                </a:lvl8pPr>
                <a:lvl9pPr marL="3886200" indent="-228600" fontAlgn="base">
                  <a:spcBef>
                    <a:spcPct val="0"/>
                  </a:spcBef>
                  <a:spcAft>
                    <a:spcPct val="0"/>
                  </a:spcAft>
                  <a:defRPr kumimoji="1" sz="2400">
                    <a:solidFill>
                      <a:schemeClr val="tx1"/>
                    </a:solidFill>
                    <a:latin typeface="Calibri" charset="0"/>
                    <a:ea typeface="宋体" charset="0"/>
                  </a:defRPr>
                </a:lvl9pPr>
              </a:lstStyle>
              <a:p>
                <a:pPr algn="ctr"/>
                <a:r>
                  <a:rPr lang="en-US" altLang="zh-CN" sz="1800"/>
                  <a:t>Long Term Fraction Radiation</a:t>
                </a:r>
                <a:endParaRPr lang="zh-CN" altLang="en-US" sz="1800"/>
              </a:p>
            </p:txBody>
          </p:sp>
          <p:sp>
            <p:nvSpPr>
              <p:cNvPr id="15" name="文本框 40"/>
              <p:cNvSpPr txBox="1">
                <a:spLocks noChangeArrowheads="1"/>
              </p:cNvSpPr>
              <p:nvPr/>
            </p:nvSpPr>
            <p:spPr bwMode="auto">
              <a:xfrm>
                <a:off x="4057200" y="1627575"/>
                <a:ext cx="4410075" cy="368300"/>
              </a:xfrm>
              <a:prstGeom prst="rect">
                <a:avLst/>
              </a:prstGeom>
              <a:noFill/>
              <a:ln w="2857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kumimoji="1" sz="2400">
                    <a:solidFill>
                      <a:schemeClr val="tx1"/>
                    </a:solidFill>
                    <a:latin typeface="Calibri" charset="0"/>
                    <a:ea typeface="宋体" charset="0"/>
                    <a:cs typeface="宋体" charset="0"/>
                  </a:defRPr>
                </a:lvl1pPr>
                <a:lvl2pPr marL="742950" indent="-285750">
                  <a:defRPr kumimoji="1" sz="2400">
                    <a:solidFill>
                      <a:schemeClr val="tx1"/>
                    </a:solidFill>
                    <a:latin typeface="Calibri" charset="0"/>
                    <a:ea typeface="宋体" charset="0"/>
                  </a:defRPr>
                </a:lvl2pPr>
                <a:lvl3pPr marL="1143000" indent="-228600">
                  <a:defRPr kumimoji="1" sz="2400">
                    <a:solidFill>
                      <a:schemeClr val="tx1"/>
                    </a:solidFill>
                    <a:latin typeface="Calibri" charset="0"/>
                    <a:ea typeface="宋体" charset="0"/>
                  </a:defRPr>
                </a:lvl3pPr>
                <a:lvl4pPr marL="1600200" indent="-228600">
                  <a:defRPr kumimoji="1" sz="2400">
                    <a:solidFill>
                      <a:schemeClr val="tx1"/>
                    </a:solidFill>
                    <a:latin typeface="Calibri" charset="0"/>
                    <a:ea typeface="宋体" charset="0"/>
                  </a:defRPr>
                </a:lvl4pPr>
                <a:lvl5pPr marL="2057400" indent="-228600">
                  <a:defRPr kumimoji="1" sz="2400">
                    <a:solidFill>
                      <a:schemeClr val="tx1"/>
                    </a:solidFill>
                    <a:latin typeface="Calibri" charset="0"/>
                    <a:ea typeface="宋体" charset="0"/>
                  </a:defRPr>
                </a:lvl5pPr>
                <a:lvl6pPr marL="2514600" indent="-228600" fontAlgn="base">
                  <a:spcBef>
                    <a:spcPct val="0"/>
                  </a:spcBef>
                  <a:spcAft>
                    <a:spcPct val="0"/>
                  </a:spcAft>
                  <a:defRPr kumimoji="1" sz="2400">
                    <a:solidFill>
                      <a:schemeClr val="tx1"/>
                    </a:solidFill>
                    <a:latin typeface="Calibri" charset="0"/>
                    <a:ea typeface="宋体" charset="0"/>
                  </a:defRPr>
                </a:lvl6pPr>
                <a:lvl7pPr marL="2971800" indent="-228600" fontAlgn="base">
                  <a:spcBef>
                    <a:spcPct val="0"/>
                  </a:spcBef>
                  <a:spcAft>
                    <a:spcPct val="0"/>
                  </a:spcAft>
                  <a:defRPr kumimoji="1" sz="2400">
                    <a:solidFill>
                      <a:schemeClr val="tx1"/>
                    </a:solidFill>
                    <a:latin typeface="Calibri" charset="0"/>
                    <a:ea typeface="宋体" charset="0"/>
                  </a:defRPr>
                </a:lvl7pPr>
                <a:lvl8pPr marL="3429000" indent="-228600" fontAlgn="base">
                  <a:spcBef>
                    <a:spcPct val="0"/>
                  </a:spcBef>
                  <a:spcAft>
                    <a:spcPct val="0"/>
                  </a:spcAft>
                  <a:defRPr kumimoji="1" sz="2400">
                    <a:solidFill>
                      <a:schemeClr val="tx1"/>
                    </a:solidFill>
                    <a:latin typeface="Calibri" charset="0"/>
                    <a:ea typeface="宋体" charset="0"/>
                  </a:defRPr>
                </a:lvl8pPr>
                <a:lvl9pPr marL="3886200" indent="-228600" fontAlgn="base">
                  <a:spcBef>
                    <a:spcPct val="0"/>
                  </a:spcBef>
                  <a:spcAft>
                    <a:spcPct val="0"/>
                  </a:spcAft>
                  <a:defRPr kumimoji="1" sz="2400">
                    <a:solidFill>
                      <a:schemeClr val="tx1"/>
                    </a:solidFill>
                    <a:latin typeface="Calibri" charset="0"/>
                    <a:ea typeface="宋体" charset="0"/>
                  </a:defRPr>
                </a:lvl9pPr>
              </a:lstStyle>
              <a:p>
                <a:pPr algn="ctr"/>
                <a:r>
                  <a:rPr lang="en-US" altLang="zh-CN" sz="1800" dirty="0"/>
                  <a:t>GSK3B-mediated cyclinD1 degradation</a:t>
                </a:r>
                <a:endParaRPr lang="zh-CN" altLang="en-US" sz="1800" baseline="-25000" dirty="0"/>
              </a:p>
            </p:txBody>
          </p:sp>
          <p:cxnSp>
            <p:nvCxnSpPr>
              <p:cNvPr id="16" name="直线箭头连接符 15"/>
              <p:cNvCxnSpPr/>
              <p:nvPr/>
            </p:nvCxnSpPr>
            <p:spPr>
              <a:xfrm flipV="1">
                <a:off x="7572375" y="880875"/>
                <a:ext cx="0" cy="373063"/>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7" name="直线箭头连接符 16"/>
              <p:cNvCxnSpPr/>
              <p:nvPr/>
            </p:nvCxnSpPr>
            <p:spPr>
              <a:xfrm>
                <a:off x="8161713" y="1627575"/>
                <a:ext cx="0" cy="3683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8" name="直线箭头连接符 17"/>
              <p:cNvCxnSpPr/>
              <p:nvPr/>
            </p:nvCxnSpPr>
            <p:spPr>
              <a:xfrm>
                <a:off x="6229350" y="564200"/>
                <a:ext cx="0" cy="30797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直线箭头连接符 18"/>
              <p:cNvCxnSpPr/>
              <p:nvPr/>
            </p:nvCxnSpPr>
            <p:spPr>
              <a:xfrm>
                <a:off x="6229350" y="1289563"/>
                <a:ext cx="0" cy="29051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直线连接符 30"/>
              <p:cNvCxnSpPr>
                <a:stCxn id="22" idx="3"/>
              </p:cNvCxnSpPr>
              <p:nvPr/>
            </p:nvCxnSpPr>
            <p:spPr>
              <a:xfrm flipV="1">
                <a:off x="7234238" y="3400425"/>
                <a:ext cx="1445575"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直线连接符 31"/>
              <p:cNvCxnSpPr/>
              <p:nvPr/>
            </p:nvCxnSpPr>
            <p:spPr>
              <a:xfrm>
                <a:off x="8679813" y="987570"/>
                <a:ext cx="0" cy="2430462"/>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直线箭头连接符 32"/>
              <p:cNvCxnSpPr/>
              <p:nvPr/>
            </p:nvCxnSpPr>
            <p:spPr>
              <a:xfrm flipH="1" flipV="1">
                <a:off x="7824788" y="982663"/>
                <a:ext cx="855025" cy="490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4" name="文本框 101"/>
              <p:cNvSpPr txBox="1">
                <a:spLocks noChangeArrowheads="1"/>
              </p:cNvSpPr>
              <p:nvPr/>
            </p:nvSpPr>
            <p:spPr bwMode="auto">
              <a:xfrm>
                <a:off x="7717913" y="2452688"/>
                <a:ext cx="825500" cy="369887"/>
              </a:xfrm>
              <a:prstGeom prst="rect">
                <a:avLst/>
              </a:prstGeom>
              <a:noFill/>
              <a:ln w="28575">
                <a:solidFill>
                  <a:srgbClr val="FFFFFF"/>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kumimoji="1" sz="2400">
                    <a:solidFill>
                      <a:schemeClr val="tx1"/>
                    </a:solidFill>
                    <a:latin typeface="Calibri" charset="0"/>
                    <a:ea typeface="宋体" charset="0"/>
                    <a:cs typeface="宋体" charset="0"/>
                  </a:defRPr>
                </a:lvl1pPr>
                <a:lvl2pPr marL="742950" indent="-285750">
                  <a:defRPr kumimoji="1" sz="2400">
                    <a:solidFill>
                      <a:schemeClr val="tx1"/>
                    </a:solidFill>
                    <a:latin typeface="Calibri" charset="0"/>
                    <a:ea typeface="宋体" charset="0"/>
                  </a:defRPr>
                </a:lvl2pPr>
                <a:lvl3pPr marL="1143000" indent="-228600">
                  <a:defRPr kumimoji="1" sz="2400">
                    <a:solidFill>
                      <a:schemeClr val="tx1"/>
                    </a:solidFill>
                    <a:latin typeface="Calibri" charset="0"/>
                    <a:ea typeface="宋体" charset="0"/>
                  </a:defRPr>
                </a:lvl3pPr>
                <a:lvl4pPr marL="1600200" indent="-228600">
                  <a:defRPr kumimoji="1" sz="2400">
                    <a:solidFill>
                      <a:schemeClr val="tx1"/>
                    </a:solidFill>
                    <a:latin typeface="Calibri" charset="0"/>
                    <a:ea typeface="宋体" charset="0"/>
                  </a:defRPr>
                </a:lvl4pPr>
                <a:lvl5pPr marL="2057400" indent="-228600">
                  <a:defRPr kumimoji="1" sz="2400">
                    <a:solidFill>
                      <a:schemeClr val="tx1"/>
                    </a:solidFill>
                    <a:latin typeface="Calibri" charset="0"/>
                    <a:ea typeface="宋体" charset="0"/>
                  </a:defRPr>
                </a:lvl5pPr>
                <a:lvl6pPr marL="2514600" indent="-228600" fontAlgn="base">
                  <a:spcBef>
                    <a:spcPct val="0"/>
                  </a:spcBef>
                  <a:spcAft>
                    <a:spcPct val="0"/>
                  </a:spcAft>
                  <a:defRPr kumimoji="1" sz="2400">
                    <a:solidFill>
                      <a:schemeClr val="tx1"/>
                    </a:solidFill>
                    <a:latin typeface="Calibri" charset="0"/>
                    <a:ea typeface="宋体" charset="0"/>
                  </a:defRPr>
                </a:lvl6pPr>
                <a:lvl7pPr marL="2971800" indent="-228600" fontAlgn="base">
                  <a:spcBef>
                    <a:spcPct val="0"/>
                  </a:spcBef>
                  <a:spcAft>
                    <a:spcPct val="0"/>
                  </a:spcAft>
                  <a:defRPr kumimoji="1" sz="2400">
                    <a:solidFill>
                      <a:schemeClr val="tx1"/>
                    </a:solidFill>
                    <a:latin typeface="Calibri" charset="0"/>
                    <a:ea typeface="宋体" charset="0"/>
                  </a:defRPr>
                </a:lvl7pPr>
                <a:lvl8pPr marL="3429000" indent="-228600" fontAlgn="base">
                  <a:spcBef>
                    <a:spcPct val="0"/>
                  </a:spcBef>
                  <a:spcAft>
                    <a:spcPct val="0"/>
                  </a:spcAft>
                  <a:defRPr kumimoji="1" sz="2400">
                    <a:solidFill>
                      <a:schemeClr val="tx1"/>
                    </a:solidFill>
                    <a:latin typeface="Calibri" charset="0"/>
                    <a:ea typeface="宋体" charset="0"/>
                  </a:defRPr>
                </a:lvl8pPr>
                <a:lvl9pPr marL="3886200" indent="-228600" fontAlgn="base">
                  <a:spcBef>
                    <a:spcPct val="0"/>
                  </a:spcBef>
                  <a:spcAft>
                    <a:spcPct val="0"/>
                  </a:spcAft>
                  <a:defRPr kumimoji="1" sz="2400">
                    <a:solidFill>
                      <a:schemeClr val="tx1"/>
                    </a:solidFill>
                    <a:latin typeface="Calibri" charset="0"/>
                    <a:ea typeface="宋体" charset="0"/>
                  </a:defRPr>
                </a:lvl9pPr>
              </a:lstStyle>
              <a:p>
                <a:pPr algn="ctr"/>
                <a:r>
                  <a:rPr lang="en-US" altLang="zh-CN" sz="1800" dirty="0"/>
                  <a:t>RAD51 </a:t>
                </a:r>
                <a:endParaRPr lang="zh-CN" altLang="en-US" sz="1800" dirty="0"/>
              </a:p>
            </p:txBody>
          </p:sp>
          <p:cxnSp>
            <p:nvCxnSpPr>
              <p:cNvPr id="35" name="直线箭头连接符 34"/>
              <p:cNvCxnSpPr/>
              <p:nvPr/>
            </p:nvCxnSpPr>
            <p:spPr>
              <a:xfrm flipV="1">
                <a:off x="7210675" y="2662238"/>
                <a:ext cx="463550"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38" name="文本框 113"/>
              <p:cNvSpPr txBox="1">
                <a:spLocks noChangeArrowheads="1"/>
              </p:cNvSpPr>
              <p:nvPr/>
            </p:nvSpPr>
            <p:spPr bwMode="auto">
              <a:xfrm>
                <a:off x="2490788" y="798513"/>
                <a:ext cx="558800" cy="369887"/>
              </a:xfrm>
              <a:prstGeom prst="rect">
                <a:avLst/>
              </a:prstGeom>
              <a:noFill/>
              <a:ln w="2857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kumimoji="1" sz="2400">
                    <a:solidFill>
                      <a:schemeClr val="tx1"/>
                    </a:solidFill>
                    <a:latin typeface="Calibri" charset="0"/>
                    <a:ea typeface="宋体" charset="0"/>
                    <a:cs typeface="宋体" charset="0"/>
                  </a:defRPr>
                </a:lvl1pPr>
                <a:lvl2pPr marL="742950" indent="-285750">
                  <a:defRPr kumimoji="1" sz="2400">
                    <a:solidFill>
                      <a:schemeClr val="tx1"/>
                    </a:solidFill>
                    <a:latin typeface="Calibri" charset="0"/>
                    <a:ea typeface="宋体" charset="0"/>
                  </a:defRPr>
                </a:lvl2pPr>
                <a:lvl3pPr marL="1143000" indent="-228600">
                  <a:defRPr kumimoji="1" sz="2400">
                    <a:solidFill>
                      <a:schemeClr val="tx1"/>
                    </a:solidFill>
                    <a:latin typeface="Calibri" charset="0"/>
                    <a:ea typeface="宋体" charset="0"/>
                  </a:defRPr>
                </a:lvl3pPr>
                <a:lvl4pPr marL="1600200" indent="-228600">
                  <a:defRPr kumimoji="1" sz="2400">
                    <a:solidFill>
                      <a:schemeClr val="tx1"/>
                    </a:solidFill>
                    <a:latin typeface="Calibri" charset="0"/>
                    <a:ea typeface="宋体" charset="0"/>
                  </a:defRPr>
                </a:lvl4pPr>
                <a:lvl5pPr marL="2057400" indent="-228600">
                  <a:defRPr kumimoji="1" sz="2400">
                    <a:solidFill>
                      <a:schemeClr val="tx1"/>
                    </a:solidFill>
                    <a:latin typeface="Calibri" charset="0"/>
                    <a:ea typeface="宋体" charset="0"/>
                  </a:defRPr>
                </a:lvl5pPr>
                <a:lvl6pPr marL="2514600" indent="-228600" fontAlgn="base">
                  <a:spcBef>
                    <a:spcPct val="0"/>
                  </a:spcBef>
                  <a:spcAft>
                    <a:spcPct val="0"/>
                  </a:spcAft>
                  <a:defRPr kumimoji="1" sz="2400">
                    <a:solidFill>
                      <a:schemeClr val="tx1"/>
                    </a:solidFill>
                    <a:latin typeface="Calibri" charset="0"/>
                    <a:ea typeface="宋体" charset="0"/>
                  </a:defRPr>
                </a:lvl6pPr>
                <a:lvl7pPr marL="2971800" indent="-228600" fontAlgn="base">
                  <a:spcBef>
                    <a:spcPct val="0"/>
                  </a:spcBef>
                  <a:spcAft>
                    <a:spcPct val="0"/>
                  </a:spcAft>
                  <a:defRPr kumimoji="1" sz="2400">
                    <a:solidFill>
                      <a:schemeClr val="tx1"/>
                    </a:solidFill>
                    <a:latin typeface="Calibri" charset="0"/>
                    <a:ea typeface="宋体" charset="0"/>
                  </a:defRPr>
                </a:lvl7pPr>
                <a:lvl8pPr marL="3429000" indent="-228600" fontAlgn="base">
                  <a:spcBef>
                    <a:spcPct val="0"/>
                  </a:spcBef>
                  <a:spcAft>
                    <a:spcPct val="0"/>
                  </a:spcAft>
                  <a:defRPr kumimoji="1" sz="2400">
                    <a:solidFill>
                      <a:schemeClr val="tx1"/>
                    </a:solidFill>
                    <a:latin typeface="Calibri" charset="0"/>
                    <a:ea typeface="宋体" charset="0"/>
                  </a:defRPr>
                </a:lvl8pPr>
                <a:lvl9pPr marL="3886200" indent="-228600" fontAlgn="base">
                  <a:spcBef>
                    <a:spcPct val="0"/>
                  </a:spcBef>
                  <a:spcAft>
                    <a:spcPct val="0"/>
                  </a:spcAft>
                  <a:defRPr kumimoji="1" sz="2400">
                    <a:solidFill>
                      <a:schemeClr val="tx1"/>
                    </a:solidFill>
                    <a:latin typeface="Calibri" charset="0"/>
                    <a:ea typeface="宋体" charset="0"/>
                  </a:defRPr>
                </a:lvl9pPr>
              </a:lstStyle>
              <a:p>
                <a:pPr algn="ctr"/>
                <a:r>
                  <a:rPr lang="en-US" altLang="zh-CN" sz="1800"/>
                  <a:t>+/-</a:t>
                </a:r>
                <a:endParaRPr lang="zh-CN" altLang="en-US" sz="1800"/>
              </a:p>
            </p:txBody>
          </p:sp>
          <p:sp>
            <p:nvSpPr>
              <p:cNvPr id="62" name="文本框 1"/>
              <p:cNvSpPr txBox="1">
                <a:spLocks noChangeArrowheads="1"/>
              </p:cNvSpPr>
              <p:nvPr/>
            </p:nvSpPr>
            <p:spPr bwMode="auto">
              <a:xfrm>
                <a:off x="62674" y="2566635"/>
                <a:ext cx="1431925" cy="461665"/>
              </a:xfrm>
              <a:prstGeom prst="rect">
                <a:avLst/>
              </a:prstGeom>
              <a:noFill/>
              <a:ln w="2857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kumimoji="1" sz="2400">
                    <a:solidFill>
                      <a:schemeClr val="tx1"/>
                    </a:solidFill>
                    <a:latin typeface="Calibri" charset="0"/>
                    <a:ea typeface="宋体" charset="0"/>
                    <a:cs typeface="宋体" charset="0"/>
                  </a:defRPr>
                </a:lvl1pPr>
                <a:lvl2pPr marL="742950" indent="-285750">
                  <a:defRPr kumimoji="1" sz="2400">
                    <a:solidFill>
                      <a:schemeClr val="tx1"/>
                    </a:solidFill>
                    <a:latin typeface="Calibri" charset="0"/>
                    <a:ea typeface="宋体" charset="0"/>
                  </a:defRPr>
                </a:lvl2pPr>
                <a:lvl3pPr marL="1143000" indent="-228600">
                  <a:defRPr kumimoji="1" sz="2400">
                    <a:solidFill>
                      <a:schemeClr val="tx1"/>
                    </a:solidFill>
                    <a:latin typeface="Calibri" charset="0"/>
                    <a:ea typeface="宋体" charset="0"/>
                  </a:defRPr>
                </a:lvl3pPr>
                <a:lvl4pPr marL="1600200" indent="-228600">
                  <a:defRPr kumimoji="1" sz="2400">
                    <a:solidFill>
                      <a:schemeClr val="tx1"/>
                    </a:solidFill>
                    <a:latin typeface="Calibri" charset="0"/>
                    <a:ea typeface="宋体" charset="0"/>
                  </a:defRPr>
                </a:lvl4pPr>
                <a:lvl5pPr marL="2057400" indent="-228600">
                  <a:defRPr kumimoji="1" sz="2400">
                    <a:solidFill>
                      <a:schemeClr val="tx1"/>
                    </a:solidFill>
                    <a:latin typeface="Calibri" charset="0"/>
                    <a:ea typeface="宋体" charset="0"/>
                  </a:defRPr>
                </a:lvl5pPr>
                <a:lvl6pPr marL="2514600" indent="-228600" fontAlgn="base">
                  <a:spcBef>
                    <a:spcPct val="0"/>
                  </a:spcBef>
                  <a:spcAft>
                    <a:spcPct val="0"/>
                  </a:spcAft>
                  <a:defRPr kumimoji="1" sz="2400">
                    <a:solidFill>
                      <a:schemeClr val="tx1"/>
                    </a:solidFill>
                    <a:latin typeface="Calibri" charset="0"/>
                    <a:ea typeface="宋体" charset="0"/>
                  </a:defRPr>
                </a:lvl6pPr>
                <a:lvl7pPr marL="2971800" indent="-228600" fontAlgn="base">
                  <a:spcBef>
                    <a:spcPct val="0"/>
                  </a:spcBef>
                  <a:spcAft>
                    <a:spcPct val="0"/>
                  </a:spcAft>
                  <a:defRPr kumimoji="1" sz="2400">
                    <a:solidFill>
                      <a:schemeClr val="tx1"/>
                    </a:solidFill>
                    <a:latin typeface="Calibri" charset="0"/>
                    <a:ea typeface="宋体" charset="0"/>
                  </a:defRPr>
                </a:lvl7pPr>
                <a:lvl8pPr marL="3429000" indent="-228600" fontAlgn="base">
                  <a:spcBef>
                    <a:spcPct val="0"/>
                  </a:spcBef>
                  <a:spcAft>
                    <a:spcPct val="0"/>
                  </a:spcAft>
                  <a:defRPr kumimoji="1" sz="2400">
                    <a:solidFill>
                      <a:schemeClr val="tx1"/>
                    </a:solidFill>
                    <a:latin typeface="Calibri" charset="0"/>
                    <a:ea typeface="宋体" charset="0"/>
                  </a:defRPr>
                </a:lvl8pPr>
                <a:lvl9pPr marL="3886200" indent="-228600" fontAlgn="base">
                  <a:spcBef>
                    <a:spcPct val="0"/>
                  </a:spcBef>
                  <a:spcAft>
                    <a:spcPct val="0"/>
                  </a:spcAft>
                  <a:defRPr kumimoji="1" sz="2400">
                    <a:solidFill>
                      <a:schemeClr val="tx1"/>
                    </a:solidFill>
                    <a:latin typeface="Calibri" charset="0"/>
                    <a:ea typeface="宋体" charset="0"/>
                  </a:defRPr>
                </a:lvl9pPr>
              </a:lstStyle>
              <a:p>
                <a:pPr algn="ctr"/>
                <a:r>
                  <a:rPr lang="en-US" altLang="zh-CN" dirty="0"/>
                  <a:t>UBE</a:t>
                </a:r>
                <a:r>
                  <a:rPr lang="en-US" altLang="zh-CN" baseline="-25000" dirty="0"/>
                  <a:t>2</a:t>
                </a:r>
                <a:r>
                  <a:rPr lang="en-US" altLang="zh-CN" dirty="0"/>
                  <a:t>D</a:t>
                </a:r>
                <a:r>
                  <a:rPr lang="en-US" altLang="zh-CN" baseline="-25000" dirty="0"/>
                  <a:t>3</a:t>
                </a:r>
                <a:r>
                  <a:rPr lang="en-US" altLang="zh-CN" dirty="0"/>
                  <a:t>(</a:t>
                </a:r>
                <a:r>
                  <a:rPr lang="en-US" altLang="zh-CN" dirty="0" err="1"/>
                  <a:t>si</a:t>
                </a:r>
                <a:r>
                  <a:rPr lang="en-US" altLang="zh-CN" dirty="0"/>
                  <a:t>)</a:t>
                </a:r>
                <a:endParaRPr lang="zh-CN" altLang="en-US" baseline="-25000" dirty="0"/>
              </a:p>
            </p:txBody>
          </p:sp>
          <p:cxnSp>
            <p:nvCxnSpPr>
              <p:cNvPr id="63" name="直线箭头连接符 2"/>
              <p:cNvCxnSpPr/>
              <p:nvPr/>
            </p:nvCxnSpPr>
            <p:spPr>
              <a:xfrm>
                <a:off x="3154362" y="3133685"/>
                <a:ext cx="0" cy="234632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4" name="直线箭头连接符 3"/>
              <p:cNvCxnSpPr/>
              <p:nvPr/>
            </p:nvCxnSpPr>
            <p:spPr>
              <a:xfrm>
                <a:off x="6218237" y="2842347"/>
                <a:ext cx="0" cy="3683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5" name="文本框 6"/>
              <p:cNvSpPr txBox="1">
                <a:spLocks noChangeArrowheads="1"/>
              </p:cNvSpPr>
              <p:nvPr/>
            </p:nvSpPr>
            <p:spPr bwMode="auto">
              <a:xfrm>
                <a:off x="2593974" y="2573810"/>
                <a:ext cx="1120775" cy="461665"/>
              </a:xfrm>
              <a:prstGeom prst="rect">
                <a:avLst/>
              </a:prstGeom>
              <a:noFill/>
              <a:ln w="2857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kumimoji="1" sz="2400">
                    <a:solidFill>
                      <a:schemeClr val="tx1"/>
                    </a:solidFill>
                    <a:latin typeface="Calibri" charset="0"/>
                    <a:ea typeface="宋体" charset="0"/>
                    <a:cs typeface="宋体" charset="0"/>
                  </a:defRPr>
                </a:lvl1pPr>
                <a:lvl2pPr marL="742950" indent="-285750">
                  <a:defRPr kumimoji="1" sz="2400">
                    <a:solidFill>
                      <a:schemeClr val="tx1"/>
                    </a:solidFill>
                    <a:latin typeface="Calibri" charset="0"/>
                    <a:ea typeface="宋体" charset="0"/>
                  </a:defRPr>
                </a:lvl2pPr>
                <a:lvl3pPr marL="1143000" indent="-228600">
                  <a:defRPr kumimoji="1" sz="2400">
                    <a:solidFill>
                      <a:schemeClr val="tx1"/>
                    </a:solidFill>
                    <a:latin typeface="Calibri" charset="0"/>
                    <a:ea typeface="宋体" charset="0"/>
                  </a:defRPr>
                </a:lvl3pPr>
                <a:lvl4pPr marL="1600200" indent="-228600">
                  <a:defRPr kumimoji="1" sz="2400">
                    <a:solidFill>
                      <a:schemeClr val="tx1"/>
                    </a:solidFill>
                    <a:latin typeface="Calibri" charset="0"/>
                    <a:ea typeface="宋体" charset="0"/>
                  </a:defRPr>
                </a:lvl4pPr>
                <a:lvl5pPr marL="2057400" indent="-228600">
                  <a:defRPr kumimoji="1" sz="2400">
                    <a:solidFill>
                      <a:schemeClr val="tx1"/>
                    </a:solidFill>
                    <a:latin typeface="Calibri" charset="0"/>
                    <a:ea typeface="宋体" charset="0"/>
                  </a:defRPr>
                </a:lvl5pPr>
                <a:lvl6pPr marL="2514600" indent="-228600" fontAlgn="base">
                  <a:spcBef>
                    <a:spcPct val="0"/>
                  </a:spcBef>
                  <a:spcAft>
                    <a:spcPct val="0"/>
                  </a:spcAft>
                  <a:defRPr kumimoji="1" sz="2400">
                    <a:solidFill>
                      <a:schemeClr val="tx1"/>
                    </a:solidFill>
                    <a:latin typeface="Calibri" charset="0"/>
                    <a:ea typeface="宋体" charset="0"/>
                  </a:defRPr>
                </a:lvl6pPr>
                <a:lvl7pPr marL="2971800" indent="-228600" fontAlgn="base">
                  <a:spcBef>
                    <a:spcPct val="0"/>
                  </a:spcBef>
                  <a:spcAft>
                    <a:spcPct val="0"/>
                  </a:spcAft>
                  <a:defRPr kumimoji="1" sz="2400">
                    <a:solidFill>
                      <a:schemeClr val="tx1"/>
                    </a:solidFill>
                    <a:latin typeface="Calibri" charset="0"/>
                    <a:ea typeface="宋体" charset="0"/>
                  </a:defRPr>
                </a:lvl7pPr>
                <a:lvl8pPr marL="3429000" indent="-228600" fontAlgn="base">
                  <a:spcBef>
                    <a:spcPct val="0"/>
                  </a:spcBef>
                  <a:spcAft>
                    <a:spcPct val="0"/>
                  </a:spcAft>
                  <a:defRPr kumimoji="1" sz="2400">
                    <a:solidFill>
                      <a:schemeClr val="tx1"/>
                    </a:solidFill>
                    <a:latin typeface="Calibri" charset="0"/>
                    <a:ea typeface="宋体" charset="0"/>
                  </a:defRPr>
                </a:lvl8pPr>
                <a:lvl9pPr marL="3886200" indent="-228600" fontAlgn="base">
                  <a:spcBef>
                    <a:spcPct val="0"/>
                  </a:spcBef>
                  <a:spcAft>
                    <a:spcPct val="0"/>
                  </a:spcAft>
                  <a:defRPr kumimoji="1" sz="2400">
                    <a:solidFill>
                      <a:schemeClr val="tx1"/>
                    </a:solidFill>
                    <a:latin typeface="Calibri" charset="0"/>
                    <a:ea typeface="宋体" charset="0"/>
                  </a:defRPr>
                </a:lvl9pPr>
              </a:lstStyle>
              <a:p>
                <a:pPr algn="ctr">
                  <a:defRPr/>
                </a:pPr>
                <a:r>
                  <a:rPr lang="en-US" altLang="zh-CN" dirty="0" err="1" smtClean="0">
                    <a:ln>
                      <a:solidFill>
                        <a:schemeClr val="tx1"/>
                      </a:solidFill>
                    </a:ln>
                  </a:rPr>
                  <a:t>hTERT</a:t>
                </a:r>
                <a:r>
                  <a:rPr lang="en-US" altLang="zh-CN" dirty="0" smtClean="0">
                    <a:ln>
                      <a:solidFill>
                        <a:schemeClr val="tx1"/>
                      </a:solidFill>
                    </a:ln>
                  </a:rPr>
                  <a:t> </a:t>
                </a:r>
                <a:endParaRPr lang="zh-CN" altLang="en-US" dirty="0" smtClean="0">
                  <a:ln>
                    <a:solidFill>
                      <a:schemeClr val="tx1"/>
                    </a:solidFill>
                  </a:ln>
                </a:endParaRPr>
              </a:p>
            </p:txBody>
          </p:sp>
          <p:sp>
            <p:nvSpPr>
              <p:cNvPr id="66" name="文本框 7"/>
              <p:cNvSpPr txBox="1">
                <a:spLocks noChangeArrowheads="1"/>
              </p:cNvSpPr>
              <p:nvPr/>
            </p:nvSpPr>
            <p:spPr bwMode="auto">
              <a:xfrm>
                <a:off x="5116762" y="2478810"/>
                <a:ext cx="2035175" cy="368300"/>
              </a:xfrm>
              <a:prstGeom prst="rect">
                <a:avLst/>
              </a:prstGeom>
              <a:noFill/>
              <a:ln w="2857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kumimoji="1" sz="2400">
                    <a:solidFill>
                      <a:schemeClr val="tx1"/>
                    </a:solidFill>
                    <a:latin typeface="Calibri" charset="0"/>
                    <a:ea typeface="宋体" charset="0"/>
                    <a:cs typeface="宋体" charset="0"/>
                  </a:defRPr>
                </a:lvl1pPr>
                <a:lvl2pPr marL="742950" indent="-285750">
                  <a:defRPr kumimoji="1" sz="2400">
                    <a:solidFill>
                      <a:schemeClr val="tx1"/>
                    </a:solidFill>
                    <a:latin typeface="Calibri" charset="0"/>
                    <a:ea typeface="宋体" charset="0"/>
                  </a:defRPr>
                </a:lvl2pPr>
                <a:lvl3pPr marL="1143000" indent="-228600">
                  <a:defRPr kumimoji="1" sz="2400">
                    <a:solidFill>
                      <a:schemeClr val="tx1"/>
                    </a:solidFill>
                    <a:latin typeface="Calibri" charset="0"/>
                    <a:ea typeface="宋体" charset="0"/>
                  </a:defRPr>
                </a:lvl3pPr>
                <a:lvl4pPr marL="1600200" indent="-228600">
                  <a:defRPr kumimoji="1" sz="2400">
                    <a:solidFill>
                      <a:schemeClr val="tx1"/>
                    </a:solidFill>
                    <a:latin typeface="Calibri" charset="0"/>
                    <a:ea typeface="宋体" charset="0"/>
                  </a:defRPr>
                </a:lvl4pPr>
                <a:lvl5pPr marL="2057400" indent="-228600">
                  <a:defRPr kumimoji="1" sz="2400">
                    <a:solidFill>
                      <a:schemeClr val="tx1"/>
                    </a:solidFill>
                    <a:latin typeface="Calibri" charset="0"/>
                    <a:ea typeface="宋体" charset="0"/>
                  </a:defRPr>
                </a:lvl5pPr>
                <a:lvl6pPr marL="2514600" indent="-228600" fontAlgn="base">
                  <a:spcBef>
                    <a:spcPct val="0"/>
                  </a:spcBef>
                  <a:spcAft>
                    <a:spcPct val="0"/>
                  </a:spcAft>
                  <a:defRPr kumimoji="1" sz="2400">
                    <a:solidFill>
                      <a:schemeClr val="tx1"/>
                    </a:solidFill>
                    <a:latin typeface="Calibri" charset="0"/>
                    <a:ea typeface="宋体" charset="0"/>
                  </a:defRPr>
                </a:lvl6pPr>
                <a:lvl7pPr marL="2971800" indent="-228600" fontAlgn="base">
                  <a:spcBef>
                    <a:spcPct val="0"/>
                  </a:spcBef>
                  <a:spcAft>
                    <a:spcPct val="0"/>
                  </a:spcAft>
                  <a:defRPr kumimoji="1" sz="2400">
                    <a:solidFill>
                      <a:schemeClr val="tx1"/>
                    </a:solidFill>
                    <a:latin typeface="Calibri" charset="0"/>
                    <a:ea typeface="宋体" charset="0"/>
                  </a:defRPr>
                </a:lvl7pPr>
                <a:lvl8pPr marL="3429000" indent="-228600" fontAlgn="base">
                  <a:spcBef>
                    <a:spcPct val="0"/>
                  </a:spcBef>
                  <a:spcAft>
                    <a:spcPct val="0"/>
                  </a:spcAft>
                  <a:defRPr kumimoji="1" sz="2400">
                    <a:solidFill>
                      <a:schemeClr val="tx1"/>
                    </a:solidFill>
                    <a:latin typeface="Calibri" charset="0"/>
                    <a:ea typeface="宋体" charset="0"/>
                  </a:defRPr>
                </a:lvl8pPr>
                <a:lvl9pPr marL="3886200" indent="-228600" fontAlgn="base">
                  <a:spcBef>
                    <a:spcPct val="0"/>
                  </a:spcBef>
                  <a:spcAft>
                    <a:spcPct val="0"/>
                  </a:spcAft>
                  <a:defRPr kumimoji="1" sz="2400">
                    <a:solidFill>
                      <a:schemeClr val="tx1"/>
                    </a:solidFill>
                    <a:latin typeface="Calibri" charset="0"/>
                    <a:ea typeface="宋体" charset="0"/>
                  </a:defRPr>
                </a:lvl9pPr>
              </a:lstStyle>
              <a:p>
                <a:pPr algn="ctr"/>
                <a:r>
                  <a:rPr lang="en-US" altLang="zh-CN" sz="1800" dirty="0" err="1"/>
                  <a:t>Cyclin</a:t>
                </a:r>
                <a:r>
                  <a:rPr lang="en-US" altLang="zh-CN" sz="1800" dirty="0"/>
                  <a:t> D1</a:t>
                </a:r>
                <a:endParaRPr lang="zh-CN" altLang="en-US" sz="1800" baseline="-25000" dirty="0"/>
              </a:p>
            </p:txBody>
          </p:sp>
          <p:cxnSp>
            <p:nvCxnSpPr>
              <p:cNvPr id="67" name="直线连接符 7"/>
              <p:cNvCxnSpPr/>
              <p:nvPr/>
            </p:nvCxnSpPr>
            <p:spPr>
              <a:xfrm>
                <a:off x="766762" y="2141310"/>
                <a:ext cx="498157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68" name="直线箭头连接符 8"/>
              <p:cNvCxnSpPr/>
              <p:nvPr/>
            </p:nvCxnSpPr>
            <p:spPr>
              <a:xfrm>
                <a:off x="1625599" y="2701572"/>
                <a:ext cx="865188"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9" name="直线箭头连接符 10"/>
              <p:cNvCxnSpPr/>
              <p:nvPr/>
            </p:nvCxnSpPr>
            <p:spPr>
              <a:xfrm flipH="1">
                <a:off x="3809999" y="2684422"/>
                <a:ext cx="123825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0" name="直线箭头连接符 11"/>
              <p:cNvCxnSpPr/>
              <p:nvPr/>
            </p:nvCxnSpPr>
            <p:spPr>
              <a:xfrm flipH="1">
                <a:off x="6229350" y="2070060"/>
                <a:ext cx="4762" cy="3683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1" name="直线连接符 19"/>
              <p:cNvCxnSpPr/>
              <p:nvPr/>
            </p:nvCxnSpPr>
            <p:spPr>
              <a:xfrm>
                <a:off x="778636" y="2141310"/>
                <a:ext cx="0" cy="343025"/>
              </a:xfrm>
              <a:prstGeom prst="line">
                <a:avLst/>
              </a:prstGeom>
            </p:spPr>
            <p:style>
              <a:lnRef idx="2">
                <a:schemeClr val="accent1"/>
              </a:lnRef>
              <a:fillRef idx="0">
                <a:schemeClr val="accent1"/>
              </a:fillRef>
              <a:effectRef idx="1">
                <a:schemeClr val="accent1"/>
              </a:effectRef>
              <a:fontRef idx="minor">
                <a:schemeClr val="tx1"/>
              </a:fontRef>
            </p:style>
          </p:cxnSp>
          <p:cxnSp>
            <p:nvCxnSpPr>
              <p:cNvPr id="72" name="直线箭头连接符 20"/>
              <p:cNvCxnSpPr/>
              <p:nvPr/>
            </p:nvCxnSpPr>
            <p:spPr>
              <a:xfrm flipV="1">
                <a:off x="3620074" y="2592035"/>
                <a:ext cx="0" cy="36195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3" name="文本框 71"/>
              <p:cNvSpPr txBox="1">
                <a:spLocks noChangeArrowheads="1"/>
              </p:cNvSpPr>
              <p:nvPr/>
            </p:nvSpPr>
            <p:spPr bwMode="auto">
              <a:xfrm>
                <a:off x="5200649" y="3225760"/>
                <a:ext cx="2033588" cy="368300"/>
              </a:xfrm>
              <a:prstGeom prst="rect">
                <a:avLst/>
              </a:prstGeom>
              <a:noFill/>
              <a:ln w="2857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kumimoji="1" sz="2400">
                    <a:solidFill>
                      <a:schemeClr val="tx1"/>
                    </a:solidFill>
                    <a:latin typeface="Calibri" charset="0"/>
                    <a:ea typeface="宋体" charset="0"/>
                    <a:cs typeface="宋体" charset="0"/>
                  </a:defRPr>
                </a:lvl1pPr>
                <a:lvl2pPr marL="742950" indent="-285750">
                  <a:defRPr kumimoji="1" sz="2400">
                    <a:solidFill>
                      <a:schemeClr val="tx1"/>
                    </a:solidFill>
                    <a:latin typeface="Calibri" charset="0"/>
                    <a:ea typeface="宋体" charset="0"/>
                  </a:defRPr>
                </a:lvl2pPr>
                <a:lvl3pPr marL="1143000" indent="-228600">
                  <a:defRPr kumimoji="1" sz="2400">
                    <a:solidFill>
                      <a:schemeClr val="tx1"/>
                    </a:solidFill>
                    <a:latin typeface="Calibri" charset="0"/>
                    <a:ea typeface="宋体" charset="0"/>
                  </a:defRPr>
                </a:lvl3pPr>
                <a:lvl4pPr marL="1600200" indent="-228600">
                  <a:defRPr kumimoji="1" sz="2400">
                    <a:solidFill>
                      <a:schemeClr val="tx1"/>
                    </a:solidFill>
                    <a:latin typeface="Calibri" charset="0"/>
                    <a:ea typeface="宋体" charset="0"/>
                  </a:defRPr>
                </a:lvl4pPr>
                <a:lvl5pPr marL="2057400" indent="-228600">
                  <a:defRPr kumimoji="1" sz="2400">
                    <a:solidFill>
                      <a:schemeClr val="tx1"/>
                    </a:solidFill>
                    <a:latin typeface="Calibri" charset="0"/>
                    <a:ea typeface="宋体" charset="0"/>
                  </a:defRPr>
                </a:lvl5pPr>
                <a:lvl6pPr marL="2514600" indent="-228600" fontAlgn="base">
                  <a:spcBef>
                    <a:spcPct val="0"/>
                  </a:spcBef>
                  <a:spcAft>
                    <a:spcPct val="0"/>
                  </a:spcAft>
                  <a:defRPr kumimoji="1" sz="2400">
                    <a:solidFill>
                      <a:schemeClr val="tx1"/>
                    </a:solidFill>
                    <a:latin typeface="Calibri" charset="0"/>
                    <a:ea typeface="宋体" charset="0"/>
                  </a:defRPr>
                </a:lvl6pPr>
                <a:lvl7pPr marL="2971800" indent="-228600" fontAlgn="base">
                  <a:spcBef>
                    <a:spcPct val="0"/>
                  </a:spcBef>
                  <a:spcAft>
                    <a:spcPct val="0"/>
                  </a:spcAft>
                  <a:defRPr kumimoji="1" sz="2400">
                    <a:solidFill>
                      <a:schemeClr val="tx1"/>
                    </a:solidFill>
                    <a:latin typeface="Calibri" charset="0"/>
                    <a:ea typeface="宋体" charset="0"/>
                  </a:defRPr>
                </a:lvl7pPr>
                <a:lvl8pPr marL="3429000" indent="-228600" fontAlgn="base">
                  <a:spcBef>
                    <a:spcPct val="0"/>
                  </a:spcBef>
                  <a:spcAft>
                    <a:spcPct val="0"/>
                  </a:spcAft>
                  <a:defRPr kumimoji="1" sz="2400">
                    <a:solidFill>
                      <a:schemeClr val="tx1"/>
                    </a:solidFill>
                    <a:latin typeface="Calibri" charset="0"/>
                    <a:ea typeface="宋体" charset="0"/>
                  </a:defRPr>
                </a:lvl8pPr>
                <a:lvl9pPr marL="3886200" indent="-228600" fontAlgn="base">
                  <a:spcBef>
                    <a:spcPct val="0"/>
                  </a:spcBef>
                  <a:spcAft>
                    <a:spcPct val="0"/>
                  </a:spcAft>
                  <a:defRPr kumimoji="1" sz="2400">
                    <a:solidFill>
                      <a:schemeClr val="tx1"/>
                    </a:solidFill>
                    <a:latin typeface="Calibri" charset="0"/>
                    <a:ea typeface="宋体" charset="0"/>
                  </a:defRPr>
                </a:lvl9pPr>
              </a:lstStyle>
              <a:p>
                <a:pPr algn="ctr"/>
                <a:r>
                  <a:rPr lang="en-US" altLang="zh-CN" sz="1800"/>
                  <a:t>DNA damage</a:t>
                </a:r>
                <a:endParaRPr lang="zh-CN" altLang="en-US" sz="1800" baseline="-25000"/>
              </a:p>
            </p:txBody>
          </p:sp>
          <p:sp>
            <p:nvSpPr>
              <p:cNvPr id="74" name="文本框 72"/>
              <p:cNvSpPr txBox="1">
                <a:spLocks noChangeArrowheads="1"/>
              </p:cNvSpPr>
              <p:nvPr/>
            </p:nvSpPr>
            <p:spPr bwMode="auto">
              <a:xfrm>
                <a:off x="4325937" y="3986172"/>
                <a:ext cx="3768725" cy="368300"/>
              </a:xfrm>
              <a:prstGeom prst="rect">
                <a:avLst/>
              </a:prstGeom>
              <a:noFill/>
              <a:ln w="2857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kumimoji="1" sz="2400">
                    <a:solidFill>
                      <a:schemeClr val="tx1"/>
                    </a:solidFill>
                    <a:latin typeface="Calibri" charset="0"/>
                    <a:ea typeface="宋体" charset="0"/>
                    <a:cs typeface="宋体" charset="0"/>
                  </a:defRPr>
                </a:lvl1pPr>
                <a:lvl2pPr marL="742950" indent="-285750">
                  <a:defRPr kumimoji="1" sz="2400">
                    <a:solidFill>
                      <a:schemeClr val="tx1"/>
                    </a:solidFill>
                    <a:latin typeface="Calibri" charset="0"/>
                    <a:ea typeface="宋体" charset="0"/>
                  </a:defRPr>
                </a:lvl2pPr>
                <a:lvl3pPr marL="1143000" indent="-228600">
                  <a:defRPr kumimoji="1" sz="2400">
                    <a:solidFill>
                      <a:schemeClr val="tx1"/>
                    </a:solidFill>
                    <a:latin typeface="Calibri" charset="0"/>
                    <a:ea typeface="宋体" charset="0"/>
                  </a:defRPr>
                </a:lvl3pPr>
                <a:lvl4pPr marL="1600200" indent="-228600">
                  <a:defRPr kumimoji="1" sz="2400">
                    <a:solidFill>
                      <a:schemeClr val="tx1"/>
                    </a:solidFill>
                    <a:latin typeface="Calibri" charset="0"/>
                    <a:ea typeface="宋体" charset="0"/>
                  </a:defRPr>
                </a:lvl4pPr>
                <a:lvl5pPr marL="2057400" indent="-228600">
                  <a:defRPr kumimoji="1" sz="2400">
                    <a:solidFill>
                      <a:schemeClr val="tx1"/>
                    </a:solidFill>
                    <a:latin typeface="Calibri" charset="0"/>
                    <a:ea typeface="宋体" charset="0"/>
                  </a:defRPr>
                </a:lvl5pPr>
                <a:lvl6pPr marL="2514600" indent="-228600" fontAlgn="base">
                  <a:spcBef>
                    <a:spcPct val="0"/>
                  </a:spcBef>
                  <a:spcAft>
                    <a:spcPct val="0"/>
                  </a:spcAft>
                  <a:defRPr kumimoji="1" sz="2400">
                    <a:solidFill>
                      <a:schemeClr val="tx1"/>
                    </a:solidFill>
                    <a:latin typeface="Calibri" charset="0"/>
                    <a:ea typeface="宋体" charset="0"/>
                  </a:defRPr>
                </a:lvl6pPr>
                <a:lvl7pPr marL="2971800" indent="-228600" fontAlgn="base">
                  <a:spcBef>
                    <a:spcPct val="0"/>
                  </a:spcBef>
                  <a:spcAft>
                    <a:spcPct val="0"/>
                  </a:spcAft>
                  <a:defRPr kumimoji="1" sz="2400">
                    <a:solidFill>
                      <a:schemeClr val="tx1"/>
                    </a:solidFill>
                    <a:latin typeface="Calibri" charset="0"/>
                    <a:ea typeface="宋体" charset="0"/>
                  </a:defRPr>
                </a:lvl7pPr>
                <a:lvl8pPr marL="3429000" indent="-228600" fontAlgn="base">
                  <a:spcBef>
                    <a:spcPct val="0"/>
                  </a:spcBef>
                  <a:spcAft>
                    <a:spcPct val="0"/>
                  </a:spcAft>
                  <a:defRPr kumimoji="1" sz="2400">
                    <a:solidFill>
                      <a:schemeClr val="tx1"/>
                    </a:solidFill>
                    <a:latin typeface="Calibri" charset="0"/>
                    <a:ea typeface="宋体" charset="0"/>
                  </a:defRPr>
                </a:lvl8pPr>
                <a:lvl9pPr marL="3886200" indent="-228600" fontAlgn="base">
                  <a:spcBef>
                    <a:spcPct val="0"/>
                  </a:spcBef>
                  <a:spcAft>
                    <a:spcPct val="0"/>
                  </a:spcAft>
                  <a:defRPr kumimoji="1" sz="2400">
                    <a:solidFill>
                      <a:schemeClr val="tx1"/>
                    </a:solidFill>
                    <a:latin typeface="Calibri" charset="0"/>
                    <a:ea typeface="宋体" charset="0"/>
                  </a:defRPr>
                </a:lvl9pPr>
              </a:lstStyle>
              <a:p>
                <a:pPr algn="ctr"/>
                <a:r>
                  <a:rPr lang="en-US" altLang="zh-CN" sz="1800"/>
                  <a:t>Activating DNA damage checkpoint</a:t>
                </a:r>
                <a:endParaRPr lang="zh-CN" altLang="en-US" sz="1800" baseline="-25000"/>
              </a:p>
            </p:txBody>
          </p:sp>
          <p:sp>
            <p:nvSpPr>
              <p:cNvPr id="75" name="文本框 73"/>
              <p:cNvSpPr txBox="1">
                <a:spLocks noChangeArrowheads="1"/>
              </p:cNvSpPr>
              <p:nvPr/>
            </p:nvSpPr>
            <p:spPr bwMode="auto">
              <a:xfrm>
                <a:off x="5200649" y="4741822"/>
                <a:ext cx="2033588" cy="369888"/>
              </a:xfrm>
              <a:prstGeom prst="rect">
                <a:avLst/>
              </a:prstGeom>
              <a:noFill/>
              <a:ln w="2857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kumimoji="1" sz="2400">
                    <a:solidFill>
                      <a:schemeClr val="tx1"/>
                    </a:solidFill>
                    <a:latin typeface="Calibri" charset="0"/>
                    <a:ea typeface="宋体" charset="0"/>
                    <a:cs typeface="宋体" charset="0"/>
                  </a:defRPr>
                </a:lvl1pPr>
                <a:lvl2pPr marL="742950" indent="-285750">
                  <a:defRPr kumimoji="1" sz="2400">
                    <a:solidFill>
                      <a:schemeClr val="tx1"/>
                    </a:solidFill>
                    <a:latin typeface="Calibri" charset="0"/>
                    <a:ea typeface="宋体" charset="0"/>
                  </a:defRPr>
                </a:lvl2pPr>
                <a:lvl3pPr marL="1143000" indent="-228600">
                  <a:defRPr kumimoji="1" sz="2400">
                    <a:solidFill>
                      <a:schemeClr val="tx1"/>
                    </a:solidFill>
                    <a:latin typeface="Calibri" charset="0"/>
                    <a:ea typeface="宋体" charset="0"/>
                  </a:defRPr>
                </a:lvl3pPr>
                <a:lvl4pPr marL="1600200" indent="-228600">
                  <a:defRPr kumimoji="1" sz="2400">
                    <a:solidFill>
                      <a:schemeClr val="tx1"/>
                    </a:solidFill>
                    <a:latin typeface="Calibri" charset="0"/>
                    <a:ea typeface="宋体" charset="0"/>
                  </a:defRPr>
                </a:lvl4pPr>
                <a:lvl5pPr marL="2057400" indent="-228600">
                  <a:defRPr kumimoji="1" sz="2400">
                    <a:solidFill>
                      <a:schemeClr val="tx1"/>
                    </a:solidFill>
                    <a:latin typeface="Calibri" charset="0"/>
                    <a:ea typeface="宋体" charset="0"/>
                  </a:defRPr>
                </a:lvl5pPr>
                <a:lvl6pPr marL="2514600" indent="-228600" fontAlgn="base">
                  <a:spcBef>
                    <a:spcPct val="0"/>
                  </a:spcBef>
                  <a:spcAft>
                    <a:spcPct val="0"/>
                  </a:spcAft>
                  <a:defRPr kumimoji="1" sz="2400">
                    <a:solidFill>
                      <a:schemeClr val="tx1"/>
                    </a:solidFill>
                    <a:latin typeface="Calibri" charset="0"/>
                    <a:ea typeface="宋体" charset="0"/>
                  </a:defRPr>
                </a:lvl6pPr>
                <a:lvl7pPr marL="2971800" indent="-228600" fontAlgn="base">
                  <a:spcBef>
                    <a:spcPct val="0"/>
                  </a:spcBef>
                  <a:spcAft>
                    <a:spcPct val="0"/>
                  </a:spcAft>
                  <a:defRPr kumimoji="1" sz="2400">
                    <a:solidFill>
                      <a:schemeClr val="tx1"/>
                    </a:solidFill>
                    <a:latin typeface="Calibri" charset="0"/>
                    <a:ea typeface="宋体" charset="0"/>
                  </a:defRPr>
                </a:lvl7pPr>
                <a:lvl8pPr marL="3429000" indent="-228600" fontAlgn="base">
                  <a:spcBef>
                    <a:spcPct val="0"/>
                  </a:spcBef>
                  <a:spcAft>
                    <a:spcPct val="0"/>
                  </a:spcAft>
                  <a:defRPr kumimoji="1" sz="2400">
                    <a:solidFill>
                      <a:schemeClr val="tx1"/>
                    </a:solidFill>
                    <a:latin typeface="Calibri" charset="0"/>
                    <a:ea typeface="宋体" charset="0"/>
                  </a:defRPr>
                </a:lvl8pPr>
                <a:lvl9pPr marL="3886200" indent="-228600" fontAlgn="base">
                  <a:spcBef>
                    <a:spcPct val="0"/>
                  </a:spcBef>
                  <a:spcAft>
                    <a:spcPct val="0"/>
                  </a:spcAft>
                  <a:defRPr kumimoji="1" sz="2400">
                    <a:solidFill>
                      <a:schemeClr val="tx1"/>
                    </a:solidFill>
                    <a:latin typeface="Calibri" charset="0"/>
                    <a:ea typeface="宋体" charset="0"/>
                  </a:defRPr>
                </a:lvl9pPr>
              </a:lstStyle>
              <a:p>
                <a:pPr algn="ctr"/>
                <a:r>
                  <a:rPr lang="en-US" altLang="zh-CN" sz="1800"/>
                  <a:t>Efficient DNA repair</a:t>
                </a:r>
                <a:endParaRPr lang="zh-CN" altLang="en-US" sz="1800" baseline="-25000"/>
              </a:p>
            </p:txBody>
          </p:sp>
          <p:sp>
            <p:nvSpPr>
              <p:cNvPr id="76" name="文本框 74"/>
              <p:cNvSpPr txBox="1">
                <a:spLocks noChangeArrowheads="1"/>
              </p:cNvSpPr>
              <p:nvPr/>
            </p:nvSpPr>
            <p:spPr bwMode="auto">
              <a:xfrm>
                <a:off x="1879404" y="6119771"/>
                <a:ext cx="4877655" cy="492443"/>
              </a:xfrm>
              <a:prstGeom prst="rect">
                <a:avLst/>
              </a:prstGeom>
              <a:noFill/>
              <a:ln w="2857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a:defRPr kumimoji="1" sz="2400">
                    <a:solidFill>
                      <a:schemeClr val="tx1"/>
                    </a:solidFill>
                    <a:latin typeface="Calibri" charset="0"/>
                    <a:ea typeface="宋体" charset="0"/>
                    <a:cs typeface="宋体" charset="0"/>
                  </a:defRPr>
                </a:lvl1pPr>
                <a:lvl2pPr marL="742950" indent="-285750">
                  <a:defRPr kumimoji="1" sz="2400">
                    <a:solidFill>
                      <a:schemeClr val="tx1"/>
                    </a:solidFill>
                    <a:latin typeface="Calibri" charset="0"/>
                    <a:ea typeface="宋体" charset="0"/>
                  </a:defRPr>
                </a:lvl2pPr>
                <a:lvl3pPr marL="1143000" indent="-228600">
                  <a:defRPr kumimoji="1" sz="2400">
                    <a:solidFill>
                      <a:schemeClr val="tx1"/>
                    </a:solidFill>
                    <a:latin typeface="Calibri" charset="0"/>
                    <a:ea typeface="宋体" charset="0"/>
                  </a:defRPr>
                </a:lvl3pPr>
                <a:lvl4pPr marL="1600200" indent="-228600">
                  <a:defRPr kumimoji="1" sz="2400">
                    <a:solidFill>
                      <a:schemeClr val="tx1"/>
                    </a:solidFill>
                    <a:latin typeface="Calibri" charset="0"/>
                    <a:ea typeface="宋体" charset="0"/>
                  </a:defRPr>
                </a:lvl4pPr>
                <a:lvl5pPr marL="2057400" indent="-228600">
                  <a:defRPr kumimoji="1" sz="2400">
                    <a:solidFill>
                      <a:schemeClr val="tx1"/>
                    </a:solidFill>
                    <a:latin typeface="Calibri" charset="0"/>
                    <a:ea typeface="宋体" charset="0"/>
                  </a:defRPr>
                </a:lvl5pPr>
                <a:lvl6pPr marL="2514600" indent="-228600" fontAlgn="base">
                  <a:spcBef>
                    <a:spcPct val="0"/>
                  </a:spcBef>
                  <a:spcAft>
                    <a:spcPct val="0"/>
                  </a:spcAft>
                  <a:defRPr kumimoji="1" sz="2400">
                    <a:solidFill>
                      <a:schemeClr val="tx1"/>
                    </a:solidFill>
                    <a:latin typeface="Calibri" charset="0"/>
                    <a:ea typeface="宋体" charset="0"/>
                  </a:defRPr>
                </a:lvl6pPr>
                <a:lvl7pPr marL="2971800" indent="-228600" fontAlgn="base">
                  <a:spcBef>
                    <a:spcPct val="0"/>
                  </a:spcBef>
                  <a:spcAft>
                    <a:spcPct val="0"/>
                  </a:spcAft>
                  <a:defRPr kumimoji="1" sz="2400">
                    <a:solidFill>
                      <a:schemeClr val="tx1"/>
                    </a:solidFill>
                    <a:latin typeface="Calibri" charset="0"/>
                    <a:ea typeface="宋体" charset="0"/>
                  </a:defRPr>
                </a:lvl7pPr>
                <a:lvl8pPr marL="3429000" indent="-228600" fontAlgn="base">
                  <a:spcBef>
                    <a:spcPct val="0"/>
                  </a:spcBef>
                  <a:spcAft>
                    <a:spcPct val="0"/>
                  </a:spcAft>
                  <a:defRPr kumimoji="1" sz="2400">
                    <a:solidFill>
                      <a:schemeClr val="tx1"/>
                    </a:solidFill>
                    <a:latin typeface="Calibri" charset="0"/>
                    <a:ea typeface="宋体" charset="0"/>
                  </a:defRPr>
                </a:lvl8pPr>
                <a:lvl9pPr marL="3886200" indent="-228600" fontAlgn="base">
                  <a:spcBef>
                    <a:spcPct val="0"/>
                  </a:spcBef>
                  <a:spcAft>
                    <a:spcPct val="0"/>
                  </a:spcAft>
                  <a:defRPr kumimoji="1" sz="2400">
                    <a:solidFill>
                      <a:schemeClr val="tx1"/>
                    </a:solidFill>
                    <a:latin typeface="Calibri" charset="0"/>
                    <a:ea typeface="宋体" charset="0"/>
                  </a:defRPr>
                </a:lvl9pPr>
              </a:lstStyle>
              <a:p>
                <a:pPr algn="ctr"/>
                <a:r>
                  <a:rPr lang="en-US" altLang="zh-CN" sz="2600" dirty="0"/>
                  <a:t>Radio resistance</a:t>
                </a:r>
                <a:endParaRPr lang="zh-CN" altLang="en-US" sz="2600" baseline="-25000" dirty="0"/>
              </a:p>
            </p:txBody>
          </p:sp>
          <p:cxnSp>
            <p:nvCxnSpPr>
              <p:cNvPr id="77" name="直线箭头连接符 25"/>
              <p:cNvCxnSpPr/>
              <p:nvPr/>
            </p:nvCxnSpPr>
            <p:spPr>
              <a:xfrm>
                <a:off x="6210299" y="3594060"/>
                <a:ext cx="0" cy="36988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8" name="直线箭头连接符 26"/>
              <p:cNvCxnSpPr/>
              <p:nvPr/>
            </p:nvCxnSpPr>
            <p:spPr>
              <a:xfrm>
                <a:off x="6203949" y="4354472"/>
                <a:ext cx="0" cy="3698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9" name="直线箭头连接符 27"/>
              <p:cNvCxnSpPr/>
              <p:nvPr/>
            </p:nvCxnSpPr>
            <p:spPr>
              <a:xfrm>
                <a:off x="6203949" y="5111710"/>
                <a:ext cx="0" cy="3683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0" name="直线连接符 28"/>
              <p:cNvCxnSpPr/>
              <p:nvPr/>
            </p:nvCxnSpPr>
            <p:spPr>
              <a:xfrm>
                <a:off x="3154362" y="5480010"/>
                <a:ext cx="304958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81" name="直线箭头连接符 29"/>
              <p:cNvCxnSpPr/>
              <p:nvPr/>
            </p:nvCxnSpPr>
            <p:spPr>
              <a:xfrm>
                <a:off x="4326174" y="5480010"/>
                <a:ext cx="0" cy="63976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2" name="直线箭头连接符 36"/>
              <p:cNvCxnSpPr/>
              <p:nvPr/>
            </p:nvCxnSpPr>
            <p:spPr>
              <a:xfrm>
                <a:off x="3154362" y="442872"/>
                <a:ext cx="0" cy="171767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3" name="直线箭头连接符 38"/>
              <p:cNvCxnSpPr>
                <a:endCxn id="65" idx="0"/>
              </p:cNvCxnSpPr>
              <p:nvPr/>
            </p:nvCxnSpPr>
            <p:spPr>
              <a:xfrm>
                <a:off x="3154362" y="2070060"/>
                <a:ext cx="0" cy="50375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4" name="直线连接符 39"/>
              <p:cNvCxnSpPr/>
              <p:nvPr/>
            </p:nvCxnSpPr>
            <p:spPr>
              <a:xfrm>
                <a:off x="2976562" y="3133685"/>
                <a:ext cx="0" cy="1633825"/>
              </a:xfrm>
              <a:prstGeom prst="line">
                <a:avLst/>
              </a:prstGeom>
            </p:spPr>
            <p:style>
              <a:lnRef idx="2">
                <a:schemeClr val="accent1"/>
              </a:lnRef>
              <a:fillRef idx="0">
                <a:schemeClr val="accent1"/>
              </a:fillRef>
              <a:effectRef idx="1">
                <a:schemeClr val="accent1"/>
              </a:effectRef>
              <a:fontRef idx="minor">
                <a:schemeClr val="tx1"/>
              </a:fontRef>
            </p:style>
          </p:cxnSp>
          <p:cxnSp>
            <p:nvCxnSpPr>
              <p:cNvPr id="85" name="直线连接符 40"/>
              <p:cNvCxnSpPr/>
              <p:nvPr/>
            </p:nvCxnSpPr>
            <p:spPr>
              <a:xfrm flipH="1">
                <a:off x="766762" y="4767510"/>
                <a:ext cx="22098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86" name="直线箭头连接符 41"/>
              <p:cNvCxnSpPr/>
              <p:nvPr/>
            </p:nvCxnSpPr>
            <p:spPr>
              <a:xfrm flipH="1" flipV="1">
                <a:off x="766761" y="3133685"/>
                <a:ext cx="1" cy="163382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7" name="文本框 125"/>
              <p:cNvSpPr txBox="1">
                <a:spLocks noChangeArrowheads="1"/>
              </p:cNvSpPr>
              <p:nvPr/>
            </p:nvSpPr>
            <p:spPr bwMode="auto">
              <a:xfrm>
                <a:off x="928687" y="3499485"/>
                <a:ext cx="1884362" cy="369887"/>
              </a:xfrm>
              <a:prstGeom prst="rect">
                <a:avLst/>
              </a:prstGeom>
              <a:noFill/>
              <a:ln w="28575">
                <a:solidFill>
                  <a:srgbClr val="FFFFFF"/>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defRPr kumimoji="1" sz="2400">
                    <a:solidFill>
                      <a:schemeClr val="tx1"/>
                    </a:solidFill>
                    <a:latin typeface="Calibri" charset="0"/>
                    <a:ea typeface="宋体" charset="0"/>
                    <a:cs typeface="宋体" charset="0"/>
                  </a:defRPr>
                </a:lvl1pPr>
                <a:lvl2pPr marL="742950" indent="-285750">
                  <a:defRPr kumimoji="1" sz="2400">
                    <a:solidFill>
                      <a:schemeClr val="tx1"/>
                    </a:solidFill>
                    <a:latin typeface="Calibri" charset="0"/>
                    <a:ea typeface="宋体" charset="0"/>
                  </a:defRPr>
                </a:lvl2pPr>
                <a:lvl3pPr marL="1143000" indent="-228600">
                  <a:defRPr kumimoji="1" sz="2400">
                    <a:solidFill>
                      <a:schemeClr val="tx1"/>
                    </a:solidFill>
                    <a:latin typeface="Calibri" charset="0"/>
                    <a:ea typeface="宋体" charset="0"/>
                  </a:defRPr>
                </a:lvl3pPr>
                <a:lvl4pPr marL="1600200" indent="-228600">
                  <a:defRPr kumimoji="1" sz="2400">
                    <a:solidFill>
                      <a:schemeClr val="tx1"/>
                    </a:solidFill>
                    <a:latin typeface="Calibri" charset="0"/>
                    <a:ea typeface="宋体" charset="0"/>
                  </a:defRPr>
                </a:lvl4pPr>
                <a:lvl5pPr marL="2057400" indent="-228600">
                  <a:defRPr kumimoji="1" sz="2400">
                    <a:solidFill>
                      <a:schemeClr val="tx1"/>
                    </a:solidFill>
                    <a:latin typeface="Calibri" charset="0"/>
                    <a:ea typeface="宋体" charset="0"/>
                  </a:defRPr>
                </a:lvl5pPr>
                <a:lvl6pPr marL="2514600" indent="-228600" fontAlgn="base">
                  <a:spcBef>
                    <a:spcPct val="0"/>
                  </a:spcBef>
                  <a:spcAft>
                    <a:spcPct val="0"/>
                  </a:spcAft>
                  <a:defRPr kumimoji="1" sz="2400">
                    <a:solidFill>
                      <a:schemeClr val="tx1"/>
                    </a:solidFill>
                    <a:latin typeface="Calibri" charset="0"/>
                    <a:ea typeface="宋体" charset="0"/>
                  </a:defRPr>
                </a:lvl6pPr>
                <a:lvl7pPr marL="2971800" indent="-228600" fontAlgn="base">
                  <a:spcBef>
                    <a:spcPct val="0"/>
                  </a:spcBef>
                  <a:spcAft>
                    <a:spcPct val="0"/>
                  </a:spcAft>
                  <a:defRPr kumimoji="1" sz="2400">
                    <a:solidFill>
                      <a:schemeClr val="tx1"/>
                    </a:solidFill>
                    <a:latin typeface="Calibri" charset="0"/>
                    <a:ea typeface="宋体" charset="0"/>
                  </a:defRPr>
                </a:lvl7pPr>
                <a:lvl8pPr marL="3429000" indent="-228600" fontAlgn="base">
                  <a:spcBef>
                    <a:spcPct val="0"/>
                  </a:spcBef>
                  <a:spcAft>
                    <a:spcPct val="0"/>
                  </a:spcAft>
                  <a:defRPr kumimoji="1" sz="2400">
                    <a:solidFill>
                      <a:schemeClr val="tx1"/>
                    </a:solidFill>
                    <a:latin typeface="Calibri" charset="0"/>
                    <a:ea typeface="宋体" charset="0"/>
                  </a:defRPr>
                </a:lvl8pPr>
                <a:lvl9pPr marL="3886200" indent="-228600" fontAlgn="base">
                  <a:spcBef>
                    <a:spcPct val="0"/>
                  </a:spcBef>
                  <a:spcAft>
                    <a:spcPct val="0"/>
                  </a:spcAft>
                  <a:defRPr kumimoji="1" sz="2400">
                    <a:solidFill>
                      <a:schemeClr val="tx1"/>
                    </a:solidFill>
                    <a:latin typeface="Calibri" charset="0"/>
                    <a:ea typeface="宋体" charset="0"/>
                  </a:defRPr>
                </a:lvl9pPr>
              </a:lstStyle>
              <a:p>
                <a:pPr algn="ctr"/>
                <a:r>
                  <a:rPr lang="en-US" altLang="zh-CN" sz="1800" dirty="0"/>
                  <a:t>Yeast-two hybrid </a:t>
                </a:r>
                <a:endParaRPr lang="zh-CN" altLang="en-US" sz="1800" dirty="0"/>
              </a:p>
            </p:txBody>
          </p:sp>
          <p:cxnSp>
            <p:nvCxnSpPr>
              <p:cNvPr id="88" name="直线箭头连接符 43"/>
              <p:cNvCxnSpPr/>
              <p:nvPr/>
            </p:nvCxnSpPr>
            <p:spPr>
              <a:xfrm flipH="1">
                <a:off x="1625599" y="2920460"/>
                <a:ext cx="865188" cy="0"/>
              </a:xfrm>
              <a:prstGeom prst="straightConnector1">
                <a:avLst/>
              </a:prstGeom>
              <a:ln>
                <a:solidFill>
                  <a:srgbClr val="FF0000"/>
                </a:solidFill>
                <a:prstDash val="sysDash"/>
                <a:tailEnd type="arrow"/>
              </a:ln>
            </p:spPr>
            <p:style>
              <a:lnRef idx="2">
                <a:schemeClr val="accent1"/>
              </a:lnRef>
              <a:fillRef idx="0">
                <a:schemeClr val="accent1"/>
              </a:fillRef>
              <a:effectRef idx="1">
                <a:schemeClr val="accent1"/>
              </a:effectRef>
              <a:fontRef idx="minor">
                <a:schemeClr val="tx1"/>
              </a:fontRef>
            </p:style>
          </p:cxnSp>
          <p:sp>
            <p:nvSpPr>
              <p:cNvPr id="89" name="文本框 3"/>
              <p:cNvSpPr txBox="1">
                <a:spLocks noChangeArrowheads="1"/>
              </p:cNvSpPr>
              <p:nvPr/>
            </p:nvSpPr>
            <p:spPr bwMode="auto">
              <a:xfrm>
                <a:off x="1841499" y="2873597"/>
                <a:ext cx="57785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alibri" charset="0"/>
                    <a:ea typeface="宋体" charset="0"/>
                    <a:cs typeface="宋体" charset="0"/>
                  </a:defRPr>
                </a:lvl1pPr>
                <a:lvl2pPr marL="742950" indent="-285750">
                  <a:defRPr kumimoji="1" sz="2400">
                    <a:solidFill>
                      <a:schemeClr val="tx1"/>
                    </a:solidFill>
                    <a:latin typeface="Calibri" charset="0"/>
                    <a:ea typeface="宋体" charset="0"/>
                  </a:defRPr>
                </a:lvl2pPr>
                <a:lvl3pPr marL="1143000" indent="-228600">
                  <a:defRPr kumimoji="1" sz="2400">
                    <a:solidFill>
                      <a:schemeClr val="tx1"/>
                    </a:solidFill>
                    <a:latin typeface="Calibri" charset="0"/>
                    <a:ea typeface="宋体" charset="0"/>
                  </a:defRPr>
                </a:lvl3pPr>
                <a:lvl4pPr marL="1600200" indent="-228600">
                  <a:defRPr kumimoji="1" sz="2400">
                    <a:solidFill>
                      <a:schemeClr val="tx1"/>
                    </a:solidFill>
                    <a:latin typeface="Calibri" charset="0"/>
                    <a:ea typeface="宋体" charset="0"/>
                  </a:defRPr>
                </a:lvl4pPr>
                <a:lvl5pPr marL="2057400" indent="-228600">
                  <a:defRPr kumimoji="1" sz="2400">
                    <a:solidFill>
                      <a:schemeClr val="tx1"/>
                    </a:solidFill>
                    <a:latin typeface="Calibri" charset="0"/>
                    <a:ea typeface="宋体" charset="0"/>
                  </a:defRPr>
                </a:lvl5pPr>
                <a:lvl6pPr marL="2514600" indent="-228600" fontAlgn="base">
                  <a:spcBef>
                    <a:spcPct val="0"/>
                  </a:spcBef>
                  <a:spcAft>
                    <a:spcPct val="0"/>
                  </a:spcAft>
                  <a:defRPr kumimoji="1" sz="2400">
                    <a:solidFill>
                      <a:schemeClr val="tx1"/>
                    </a:solidFill>
                    <a:latin typeface="Calibri" charset="0"/>
                    <a:ea typeface="宋体" charset="0"/>
                  </a:defRPr>
                </a:lvl6pPr>
                <a:lvl7pPr marL="2971800" indent="-228600" fontAlgn="base">
                  <a:spcBef>
                    <a:spcPct val="0"/>
                  </a:spcBef>
                  <a:spcAft>
                    <a:spcPct val="0"/>
                  </a:spcAft>
                  <a:defRPr kumimoji="1" sz="2400">
                    <a:solidFill>
                      <a:schemeClr val="tx1"/>
                    </a:solidFill>
                    <a:latin typeface="Calibri" charset="0"/>
                    <a:ea typeface="宋体" charset="0"/>
                  </a:defRPr>
                </a:lvl7pPr>
                <a:lvl8pPr marL="3429000" indent="-228600" fontAlgn="base">
                  <a:spcBef>
                    <a:spcPct val="0"/>
                  </a:spcBef>
                  <a:spcAft>
                    <a:spcPct val="0"/>
                  </a:spcAft>
                  <a:defRPr kumimoji="1" sz="2400">
                    <a:solidFill>
                      <a:schemeClr val="tx1"/>
                    </a:solidFill>
                    <a:latin typeface="Calibri" charset="0"/>
                    <a:ea typeface="宋体" charset="0"/>
                  </a:defRPr>
                </a:lvl8pPr>
                <a:lvl9pPr marL="3886200" indent="-228600" fontAlgn="base">
                  <a:spcBef>
                    <a:spcPct val="0"/>
                  </a:spcBef>
                  <a:spcAft>
                    <a:spcPct val="0"/>
                  </a:spcAft>
                  <a:defRPr kumimoji="1" sz="2400">
                    <a:solidFill>
                      <a:schemeClr val="tx1"/>
                    </a:solidFill>
                    <a:latin typeface="Calibri" charset="0"/>
                    <a:ea typeface="宋体" charset="0"/>
                  </a:defRPr>
                </a:lvl9pPr>
              </a:lstStyle>
              <a:p>
                <a:pPr algn="ctr"/>
                <a:r>
                  <a:rPr lang="zh-CN" altLang="en-US" dirty="0">
                    <a:solidFill>
                      <a:srgbClr val="FF0000"/>
                    </a:solidFill>
                  </a:rPr>
                  <a:t>？</a:t>
                </a:r>
              </a:p>
            </p:txBody>
          </p:sp>
        </p:grpSp>
      </p:grpSp>
    </p:spTree>
    <p:extLst>
      <p:ext uri="{BB962C8B-B14F-4D97-AF65-F5344CB8AC3E}">
        <p14:creationId xmlns="" xmlns:p14="http://schemas.microsoft.com/office/powerpoint/2010/main" val="25506275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2471" y="332363"/>
            <a:ext cx="8979057" cy="1143000"/>
          </a:xfrm>
        </p:spPr>
        <p:txBody>
          <a:bodyPr>
            <a:normAutofit/>
          </a:bodyPr>
          <a:lstStyle/>
          <a:p>
            <a:pPr algn="l"/>
            <a:r>
              <a:rPr kumimoji="1" lang="en-US" altLang="zh-CN" sz="2800" dirty="0" smtClean="0"/>
              <a:t>UBE2D3</a:t>
            </a:r>
            <a:r>
              <a:rPr kumimoji="1" lang="zh-CN" altLang="en-US" sz="2800" dirty="0" smtClean="0"/>
              <a:t> </a:t>
            </a:r>
            <a:r>
              <a:rPr kumimoji="1" lang="en-US" altLang="zh-CN" sz="2800" dirty="0" smtClean="0"/>
              <a:t>Protein</a:t>
            </a:r>
            <a:r>
              <a:rPr kumimoji="1" lang="zh-CN" altLang="en-US" sz="2800" dirty="0" smtClean="0"/>
              <a:t> </a:t>
            </a:r>
            <a:r>
              <a:rPr kumimoji="1" lang="en-US" altLang="zh-CN" sz="2800" dirty="0" err="1" smtClean="0"/>
              <a:t>expressin</a:t>
            </a:r>
            <a:r>
              <a:rPr kumimoji="1" lang="zh-CN" altLang="en-US" sz="2800" dirty="0" smtClean="0"/>
              <a:t> </a:t>
            </a:r>
            <a:r>
              <a:rPr kumimoji="1" lang="en-US" altLang="zh-CN" sz="2800" dirty="0" smtClean="0"/>
              <a:t>and</a:t>
            </a:r>
            <a:r>
              <a:rPr kumimoji="1" lang="zh-CN" altLang="en-US" sz="2800" dirty="0" smtClean="0"/>
              <a:t> </a:t>
            </a:r>
            <a:r>
              <a:rPr kumimoji="1" lang="en-US" altLang="zh-CN" sz="2800" dirty="0"/>
              <a:t>Esophageal Cancer Prognosis</a:t>
            </a:r>
            <a:endParaRPr kumimoji="1" lang="zh-CN" altLang="en-US" sz="2800" dirty="0"/>
          </a:p>
        </p:txBody>
      </p:sp>
      <p:pic>
        <p:nvPicPr>
          <p:cNvPr id="4" name="Picture 4"/>
          <p:cNvPicPr>
            <a:picLocks noChangeAspect="1" noChangeArrowheads="1"/>
          </p:cNvPicPr>
          <p:nvPr/>
        </p:nvPicPr>
        <p:blipFill>
          <a:blip r:embed="rId2"/>
          <a:srcRect/>
          <a:stretch>
            <a:fillRect/>
          </a:stretch>
        </p:blipFill>
        <p:spPr bwMode="auto">
          <a:xfrm>
            <a:off x="581955" y="1805050"/>
            <a:ext cx="7847029" cy="3256410"/>
          </a:xfrm>
          <a:prstGeom prst="rect">
            <a:avLst/>
          </a:prstGeom>
          <a:noFill/>
          <a:ln w="9525">
            <a:noFill/>
            <a:miter lim="800000"/>
            <a:headEnd/>
            <a:tailEnd/>
          </a:ln>
        </p:spPr>
      </p:pic>
      <p:sp>
        <p:nvSpPr>
          <p:cNvPr id="3" name="矩形 2"/>
          <p:cNvSpPr/>
          <p:nvPr/>
        </p:nvSpPr>
        <p:spPr>
          <a:xfrm>
            <a:off x="1270660" y="5279866"/>
            <a:ext cx="6365174" cy="1015663"/>
          </a:xfrm>
          <a:prstGeom prst="rect">
            <a:avLst/>
          </a:prstGeom>
          <a:ln>
            <a:solidFill>
              <a:schemeClr val="tx1"/>
            </a:solidFill>
          </a:ln>
        </p:spPr>
        <p:txBody>
          <a:bodyPr wrap="square">
            <a:spAutoFit/>
          </a:bodyPr>
          <a:lstStyle/>
          <a:p>
            <a:pPr algn="just"/>
            <a:r>
              <a:rPr lang="en-US" altLang="zh-CN" sz="2000" baseline="30000" dirty="0" err="1"/>
              <a:t>hTERT</a:t>
            </a:r>
            <a:r>
              <a:rPr lang="en-US" altLang="zh-CN" sz="2000" baseline="30000" dirty="0"/>
              <a:t> and UBE2D3 expression were negatively correlated with each other. </a:t>
            </a:r>
            <a:r>
              <a:rPr lang="en-US" altLang="zh-CN" sz="2000" baseline="30000" dirty="0" err="1" smtClean="0"/>
              <a:t>hTERT</a:t>
            </a:r>
            <a:r>
              <a:rPr lang="en-US" altLang="zh-CN" sz="2000" baseline="30000" dirty="0" smtClean="0"/>
              <a:t> </a:t>
            </a:r>
            <a:r>
              <a:rPr lang="en-US" altLang="zh-CN" sz="2000" baseline="30000" dirty="0"/>
              <a:t>and UBE2D3 proteins appear to be involved in the development of esophageal cancer, that UBE2D3 may a positive prognostic factor for esophageal cancer, and that UBE2D3 and </a:t>
            </a:r>
            <a:r>
              <a:rPr lang="en-US" altLang="zh-CN" sz="2000" baseline="30000" dirty="0" err="1"/>
              <a:t>hTERT</a:t>
            </a:r>
            <a:r>
              <a:rPr lang="en-US" altLang="zh-CN" sz="2000" baseline="30000" dirty="0"/>
              <a:t> expression levels are inversely correlated.</a:t>
            </a:r>
            <a:endParaRPr lang="zh-CN" altLang="en-US" sz="2000" dirty="0"/>
          </a:p>
        </p:txBody>
      </p:sp>
      <p:sp>
        <p:nvSpPr>
          <p:cNvPr id="5" name="矩形 4"/>
          <p:cNvSpPr/>
          <p:nvPr/>
        </p:nvSpPr>
        <p:spPr>
          <a:xfrm>
            <a:off x="4572000" y="6457890"/>
            <a:ext cx="4572000" cy="276999"/>
          </a:xfrm>
          <a:prstGeom prst="rect">
            <a:avLst/>
          </a:prstGeom>
        </p:spPr>
        <p:txBody>
          <a:bodyPr wrap="square">
            <a:spAutoFit/>
          </a:bodyPr>
          <a:lstStyle/>
          <a:p>
            <a:pPr marL="342900" indent="-342900" algn="r" fontAlgn="base">
              <a:spcBef>
                <a:spcPct val="50000"/>
              </a:spcBef>
              <a:spcAft>
                <a:spcPct val="0"/>
              </a:spcAft>
            </a:pPr>
            <a:r>
              <a:rPr lang="en-US" altLang="zh-CN" sz="1200" b="1" i="1" dirty="0" smtClean="0">
                <a:latin typeface="Times New Roman"/>
                <a:ea typeface="宋体" charset="-122"/>
                <a:cs typeface="Times New Roman"/>
              </a:rPr>
              <a:t>GG Guan, WB Wang, YF Zhou*</a:t>
            </a:r>
            <a:r>
              <a:rPr lang="en-US" altLang="zh-CN" sz="1200" b="1" i="1" dirty="0">
                <a:latin typeface="Times New Roman"/>
                <a:ea typeface="宋体" charset="-122"/>
                <a:cs typeface="Times New Roman"/>
              </a:rPr>
              <a:t>. ONCOLOGY LETTERS </a:t>
            </a:r>
            <a:r>
              <a:rPr lang="en-US" altLang="zh-CN" sz="1200" b="1" i="1" dirty="0" smtClean="0">
                <a:latin typeface="Times New Roman"/>
                <a:ea typeface="宋体" charset="-122"/>
                <a:cs typeface="Times New Roman"/>
              </a:rPr>
              <a:t>2015. </a:t>
            </a:r>
            <a:endParaRPr lang="zh-CN" altLang="zh-CN" sz="1200" b="1" i="1" dirty="0">
              <a:latin typeface="Times New Roman"/>
              <a:ea typeface="宋体" charset="-122"/>
              <a:cs typeface="Times New Roman"/>
            </a:endParaRPr>
          </a:p>
        </p:txBody>
      </p:sp>
    </p:spTree>
    <p:extLst>
      <p:ext uri="{BB962C8B-B14F-4D97-AF65-F5344CB8AC3E}">
        <p14:creationId xmlns="" xmlns:p14="http://schemas.microsoft.com/office/powerpoint/2010/main" val="10301821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510639" y="1273488"/>
            <a:ext cx="4512623" cy="4982527"/>
          </a:xfrm>
          <a:prstGeom prst="rect">
            <a:avLst/>
          </a:prstGeom>
        </p:spPr>
      </p:pic>
      <p:sp>
        <p:nvSpPr>
          <p:cNvPr id="5" name="标题 1"/>
          <p:cNvSpPr>
            <a:spLocks noGrp="1"/>
          </p:cNvSpPr>
          <p:nvPr>
            <p:ph type="title"/>
          </p:nvPr>
        </p:nvSpPr>
        <p:spPr>
          <a:xfrm>
            <a:off x="82471" y="106738"/>
            <a:ext cx="8979057" cy="1143000"/>
          </a:xfrm>
        </p:spPr>
        <p:txBody>
          <a:bodyPr>
            <a:normAutofit/>
          </a:bodyPr>
          <a:lstStyle/>
          <a:p>
            <a:pPr algn="l"/>
            <a:r>
              <a:rPr kumimoji="1" lang="en-US" altLang="zh-CN" sz="2800" dirty="0" smtClean="0"/>
              <a:t>UBE2D3</a:t>
            </a:r>
            <a:r>
              <a:rPr kumimoji="1" lang="zh-CN" altLang="en-US" sz="2800" dirty="0" smtClean="0"/>
              <a:t> </a:t>
            </a:r>
            <a:r>
              <a:rPr kumimoji="1" lang="en-US" altLang="zh-CN" sz="2800" dirty="0" smtClean="0"/>
              <a:t>Protein</a:t>
            </a:r>
            <a:r>
              <a:rPr kumimoji="1" lang="zh-CN" altLang="en-US" sz="2800" dirty="0" smtClean="0"/>
              <a:t> </a:t>
            </a:r>
            <a:r>
              <a:rPr kumimoji="1" lang="en-US" altLang="zh-CN" sz="2800" dirty="0" err="1" smtClean="0"/>
              <a:t>expressin</a:t>
            </a:r>
            <a:r>
              <a:rPr kumimoji="1" lang="zh-CN" altLang="en-US" sz="2800" dirty="0" smtClean="0"/>
              <a:t> </a:t>
            </a:r>
            <a:r>
              <a:rPr kumimoji="1" lang="en-US" altLang="zh-CN" sz="2800" dirty="0" smtClean="0"/>
              <a:t>and</a:t>
            </a:r>
            <a:r>
              <a:rPr kumimoji="1" lang="zh-CN" altLang="en-US" sz="2800" dirty="0" smtClean="0"/>
              <a:t> </a:t>
            </a:r>
            <a:r>
              <a:rPr kumimoji="1" lang="en-US" altLang="zh-CN" sz="2800" dirty="0"/>
              <a:t>Esophageal Cancer Prognosis</a:t>
            </a:r>
            <a:endParaRPr kumimoji="1" lang="zh-CN" altLang="en-US" sz="2800" dirty="0"/>
          </a:p>
        </p:txBody>
      </p:sp>
      <p:sp>
        <p:nvSpPr>
          <p:cNvPr id="6" name="矩形 5"/>
          <p:cNvSpPr/>
          <p:nvPr/>
        </p:nvSpPr>
        <p:spPr>
          <a:xfrm>
            <a:off x="5510157" y="2595048"/>
            <a:ext cx="3059103" cy="2144177"/>
          </a:xfrm>
          <a:prstGeom prst="rect">
            <a:avLst/>
          </a:prstGeom>
          <a:ln>
            <a:solidFill>
              <a:schemeClr val="tx1"/>
            </a:solidFill>
          </a:ln>
        </p:spPr>
        <p:txBody>
          <a:bodyPr wrap="square">
            <a:spAutoFit/>
          </a:bodyPr>
          <a:lstStyle/>
          <a:p>
            <a:pPr algn="just"/>
            <a:r>
              <a:rPr lang="en-US" altLang="zh-CN" sz="2000" baseline="30000" dirty="0"/>
              <a:t>Cumulative overall survival (OS) of esophageal cancer patients. (A) A higher tumor location was associated with poorer OS. (B-D) Advanced T stage, lymph node status and TNM stage were associated with poor OS. (E) Patients in the high </a:t>
            </a:r>
            <a:r>
              <a:rPr lang="en-US" altLang="zh-CN" sz="2000" baseline="30000" dirty="0" err="1"/>
              <a:t>hTERT</a:t>
            </a:r>
            <a:r>
              <a:rPr lang="en-US" altLang="zh-CN" sz="2000" baseline="30000" dirty="0"/>
              <a:t> expression group were at a higher risk of mortality. (F) Patients in the UBE2D3 low expression group were at a higher risk of mortality.</a:t>
            </a:r>
            <a:endParaRPr lang="zh-CN" altLang="en-US" sz="2000" baseline="30000" dirty="0"/>
          </a:p>
        </p:txBody>
      </p:sp>
      <p:sp>
        <p:nvSpPr>
          <p:cNvPr id="8" name="矩形 7"/>
          <p:cNvSpPr/>
          <p:nvPr/>
        </p:nvSpPr>
        <p:spPr>
          <a:xfrm>
            <a:off x="4572000" y="6471138"/>
            <a:ext cx="4572000" cy="276999"/>
          </a:xfrm>
          <a:prstGeom prst="rect">
            <a:avLst/>
          </a:prstGeom>
        </p:spPr>
        <p:txBody>
          <a:bodyPr wrap="square">
            <a:spAutoFit/>
          </a:bodyPr>
          <a:lstStyle/>
          <a:p>
            <a:pPr marL="342900" indent="-342900" algn="r" fontAlgn="base">
              <a:spcBef>
                <a:spcPct val="50000"/>
              </a:spcBef>
              <a:spcAft>
                <a:spcPct val="0"/>
              </a:spcAft>
            </a:pPr>
            <a:r>
              <a:rPr lang="en-US" altLang="zh-CN" sz="1200" b="1" i="1" dirty="0" smtClean="0">
                <a:latin typeface="Times New Roman"/>
                <a:ea typeface="宋体" charset="-122"/>
                <a:cs typeface="Times New Roman"/>
              </a:rPr>
              <a:t>GG Guan, WB Wang, YF Zhou*</a:t>
            </a:r>
            <a:r>
              <a:rPr lang="en-US" altLang="zh-CN" sz="1200" b="1" i="1" dirty="0">
                <a:latin typeface="Times New Roman"/>
                <a:ea typeface="宋体" charset="-122"/>
                <a:cs typeface="Times New Roman"/>
              </a:rPr>
              <a:t>. ONCOLOGY LETTERS </a:t>
            </a:r>
            <a:r>
              <a:rPr lang="en-US" altLang="zh-CN" sz="1200" b="1" i="1" dirty="0" smtClean="0">
                <a:latin typeface="Times New Roman"/>
                <a:ea typeface="宋体" charset="-122"/>
                <a:cs typeface="Times New Roman"/>
              </a:rPr>
              <a:t>2015. </a:t>
            </a:r>
            <a:endParaRPr lang="zh-CN" altLang="zh-CN" sz="1200" b="1" i="1" dirty="0">
              <a:latin typeface="Times New Roman"/>
              <a:ea typeface="宋体" charset="-122"/>
              <a:cs typeface="Times New Roman"/>
            </a:endParaRPr>
          </a:p>
        </p:txBody>
      </p:sp>
    </p:spTree>
    <p:extLst>
      <p:ext uri="{BB962C8B-B14F-4D97-AF65-F5344CB8AC3E}">
        <p14:creationId xmlns="" xmlns:p14="http://schemas.microsoft.com/office/powerpoint/2010/main" val="25321302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1246909" y="2018805"/>
            <a:ext cx="6507678" cy="3026897"/>
          </a:xfrm>
          <a:prstGeom prst="rect">
            <a:avLst/>
          </a:prstGeom>
        </p:spPr>
      </p:pic>
      <p:sp>
        <p:nvSpPr>
          <p:cNvPr id="5" name="标题 1"/>
          <p:cNvSpPr>
            <a:spLocks noGrp="1"/>
          </p:cNvSpPr>
          <p:nvPr>
            <p:ph type="title"/>
          </p:nvPr>
        </p:nvSpPr>
        <p:spPr>
          <a:xfrm>
            <a:off x="275763" y="274638"/>
            <a:ext cx="8229600" cy="1143000"/>
          </a:xfrm>
        </p:spPr>
        <p:txBody>
          <a:bodyPr>
            <a:normAutofit/>
          </a:bodyPr>
          <a:lstStyle/>
          <a:p>
            <a:pPr algn="l"/>
            <a:r>
              <a:rPr kumimoji="1" lang="en-US" altLang="zh-CN" sz="2800" dirty="0"/>
              <a:t>Telomere-binding protein</a:t>
            </a:r>
            <a:endParaRPr kumimoji="1" lang="zh-CN" altLang="en-US" sz="2800" dirty="0"/>
          </a:p>
        </p:txBody>
      </p:sp>
      <p:sp>
        <p:nvSpPr>
          <p:cNvPr id="7" name="矩形 6"/>
          <p:cNvSpPr/>
          <p:nvPr/>
        </p:nvSpPr>
        <p:spPr>
          <a:xfrm>
            <a:off x="3546264" y="3166658"/>
            <a:ext cx="923678" cy="750432"/>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 name="矩形 1"/>
          <p:cNvSpPr/>
          <p:nvPr/>
        </p:nvSpPr>
        <p:spPr>
          <a:xfrm>
            <a:off x="1426753" y="5469884"/>
            <a:ext cx="6161548" cy="707886"/>
          </a:xfrm>
          <a:prstGeom prst="rect">
            <a:avLst/>
          </a:prstGeom>
          <a:ln>
            <a:solidFill>
              <a:schemeClr val="tx1"/>
            </a:solidFill>
          </a:ln>
        </p:spPr>
        <p:txBody>
          <a:bodyPr wrap="square">
            <a:spAutoFit/>
          </a:bodyPr>
          <a:lstStyle/>
          <a:p>
            <a:pPr algn="just"/>
            <a:r>
              <a:rPr lang="en-US" altLang="zh-CN" sz="2000" baseline="30000" dirty="0"/>
              <a:t>Telomere maintenance relies on multiple elements. One of the critical players is a six-protein complex, known as the </a:t>
            </a:r>
            <a:r>
              <a:rPr lang="en-US" altLang="zh-CN" sz="2000" baseline="30000" dirty="0" err="1"/>
              <a:t>telosome</a:t>
            </a:r>
            <a:r>
              <a:rPr lang="en-US" altLang="zh-CN" sz="2000" baseline="30000" dirty="0"/>
              <a:t>, which is composed of TRF1, TRF2, RAP1, TIN2, TPP1 and POT1</a:t>
            </a:r>
            <a:r>
              <a:rPr lang="zh-CN" altLang="zh-CN" sz="2000" baseline="30000" dirty="0"/>
              <a:t> </a:t>
            </a:r>
            <a:endParaRPr lang="zh-CN" altLang="en-US" sz="2000" baseline="30000" dirty="0"/>
          </a:p>
        </p:txBody>
      </p:sp>
    </p:spTree>
    <p:extLst>
      <p:ext uri="{BB962C8B-B14F-4D97-AF65-F5344CB8AC3E}">
        <p14:creationId xmlns="" xmlns:p14="http://schemas.microsoft.com/office/powerpoint/2010/main" val="13773005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41323" y="263852"/>
            <a:ext cx="8629881" cy="1143000"/>
          </a:xfrm>
        </p:spPr>
        <p:txBody>
          <a:bodyPr>
            <a:noAutofit/>
          </a:bodyPr>
          <a:lstStyle/>
          <a:p>
            <a:pPr algn="l"/>
            <a:r>
              <a:rPr kumimoji="1" lang="en-US" altLang="zh-CN" sz="2800" dirty="0"/>
              <a:t>Telomere-associated proteins </a:t>
            </a:r>
            <a:r>
              <a:rPr kumimoji="1" lang="zh-CN" altLang="en-US" sz="2800" dirty="0"/>
              <a:t> </a:t>
            </a:r>
            <a:r>
              <a:rPr kumimoji="1" lang="en-US" altLang="zh-CN" sz="2800" dirty="0" smtClean="0"/>
              <a:t>and</a:t>
            </a:r>
            <a:r>
              <a:rPr kumimoji="1" lang="zh-CN" altLang="en-US" sz="2800" dirty="0" smtClean="0"/>
              <a:t> </a:t>
            </a:r>
            <a:r>
              <a:rPr kumimoji="1" lang="en-US" altLang="zh-CN" sz="2800" dirty="0" err="1" smtClean="0"/>
              <a:t>Radiosensitivity</a:t>
            </a:r>
            <a:r>
              <a:rPr kumimoji="1" lang="zh-CN" altLang="zh-CN" sz="2800" dirty="0" smtClean="0"/>
              <a:t>：</a:t>
            </a:r>
            <a:r>
              <a:rPr kumimoji="1" lang="en-US" altLang="zh-CN" sz="2800" i="1" dirty="0" smtClean="0">
                <a:solidFill>
                  <a:srgbClr val="FF0000"/>
                </a:solidFill>
              </a:rPr>
              <a:t>Targeting</a:t>
            </a:r>
            <a:r>
              <a:rPr kumimoji="1" lang="zh-CN" altLang="en-US" sz="2800" i="1" dirty="0" smtClean="0">
                <a:solidFill>
                  <a:srgbClr val="FF0000"/>
                </a:solidFill>
              </a:rPr>
              <a:t> </a:t>
            </a:r>
            <a:r>
              <a:rPr kumimoji="1" lang="en-US" altLang="zh-CN" sz="2800" i="1" dirty="0" smtClean="0">
                <a:solidFill>
                  <a:srgbClr val="FF0000"/>
                </a:solidFill>
              </a:rPr>
              <a:t>TPP1</a:t>
            </a:r>
            <a:r>
              <a:rPr kumimoji="1" lang="zh-CN" altLang="en-US" sz="2800" i="1" dirty="0">
                <a:solidFill>
                  <a:srgbClr val="FF0000"/>
                </a:solidFill>
              </a:rPr>
              <a:t>（</a:t>
            </a:r>
            <a:r>
              <a:rPr kumimoji="1" lang="en-US" altLang="zh-CN" sz="2800" i="1" dirty="0">
                <a:solidFill>
                  <a:srgbClr val="FF0000"/>
                </a:solidFill>
              </a:rPr>
              <a:t>Overexpression</a:t>
            </a:r>
            <a:r>
              <a:rPr kumimoji="1" lang="zh-CN" altLang="en-US" sz="2800" i="1" dirty="0">
                <a:solidFill>
                  <a:srgbClr val="FF0000"/>
                </a:solidFill>
              </a:rPr>
              <a:t>）</a:t>
            </a:r>
            <a:br>
              <a:rPr kumimoji="1" lang="zh-CN" altLang="en-US" sz="2800" i="1" dirty="0">
                <a:solidFill>
                  <a:srgbClr val="FF0000"/>
                </a:solidFill>
              </a:rPr>
            </a:br>
            <a:endParaRPr kumimoji="1" lang="zh-CN" altLang="en-US" sz="2800" i="1" dirty="0">
              <a:solidFill>
                <a:srgbClr val="FF0000"/>
              </a:solidFill>
            </a:endParaRPr>
          </a:p>
        </p:txBody>
      </p:sp>
      <p:pic>
        <p:nvPicPr>
          <p:cNvPr id="5" name="Picture 4"/>
          <p:cNvPicPr>
            <a:picLocks noChangeAspect="1" noChangeArrowheads="1"/>
          </p:cNvPicPr>
          <p:nvPr/>
        </p:nvPicPr>
        <p:blipFill>
          <a:blip r:embed="rId2"/>
          <a:srcRect/>
          <a:stretch>
            <a:fillRect/>
          </a:stretch>
        </p:blipFill>
        <p:spPr bwMode="auto">
          <a:xfrm>
            <a:off x="251021" y="1518628"/>
            <a:ext cx="2775620" cy="2531050"/>
          </a:xfrm>
          <a:prstGeom prst="rect">
            <a:avLst/>
          </a:prstGeom>
          <a:noFill/>
          <a:ln w="9525">
            <a:noFill/>
            <a:miter lim="800000"/>
            <a:headEnd/>
            <a:tailEnd/>
          </a:ln>
          <a:effectLst/>
        </p:spPr>
      </p:pic>
      <p:pic>
        <p:nvPicPr>
          <p:cNvPr id="9" name="图片 8"/>
          <p:cNvPicPr>
            <a:picLocks noChangeAspect="1"/>
          </p:cNvPicPr>
          <p:nvPr/>
        </p:nvPicPr>
        <p:blipFill>
          <a:blip r:embed="rId3"/>
          <a:stretch>
            <a:fillRect/>
          </a:stretch>
        </p:blipFill>
        <p:spPr>
          <a:xfrm>
            <a:off x="239946" y="4200497"/>
            <a:ext cx="2786695" cy="2456070"/>
          </a:xfrm>
          <a:prstGeom prst="rect">
            <a:avLst/>
          </a:prstGeom>
        </p:spPr>
      </p:pic>
      <p:sp>
        <p:nvSpPr>
          <p:cNvPr id="8" name="矩形 7"/>
          <p:cNvSpPr/>
          <p:nvPr/>
        </p:nvSpPr>
        <p:spPr>
          <a:xfrm>
            <a:off x="4556264" y="6508032"/>
            <a:ext cx="4572000" cy="276999"/>
          </a:xfrm>
          <a:prstGeom prst="rect">
            <a:avLst/>
          </a:prstGeom>
        </p:spPr>
        <p:txBody>
          <a:bodyPr wrap="square">
            <a:spAutoFit/>
          </a:bodyPr>
          <a:lstStyle/>
          <a:p>
            <a:pPr marL="342900" indent="-342900" algn="r" fontAlgn="base">
              <a:spcBef>
                <a:spcPct val="50000"/>
              </a:spcBef>
              <a:spcAft>
                <a:spcPct val="0"/>
              </a:spcAft>
            </a:pPr>
            <a:r>
              <a:rPr lang="en-US" altLang="zh-CN" sz="1200" b="1" i="1" dirty="0">
                <a:latin typeface="Times New Roman"/>
                <a:ea typeface="宋体" charset="-122"/>
                <a:cs typeface="Times New Roman"/>
              </a:rPr>
              <a:t>Yang L, Wang W, </a:t>
            </a:r>
            <a:r>
              <a:rPr lang="en-US" altLang="zh-CN" sz="1200" b="1" i="1" dirty="0" smtClean="0">
                <a:latin typeface="Times New Roman"/>
                <a:ea typeface="宋体" charset="-122"/>
                <a:cs typeface="Times New Roman"/>
              </a:rPr>
              <a:t>Zhou</a:t>
            </a:r>
            <a:r>
              <a:rPr lang="zh-CN" altLang="en-US" sz="1200" b="1" i="1" dirty="0" smtClean="0">
                <a:latin typeface="Times New Roman"/>
                <a:ea typeface="宋体" charset="-122"/>
                <a:cs typeface="Times New Roman"/>
              </a:rPr>
              <a:t> </a:t>
            </a:r>
            <a:r>
              <a:rPr lang="en-US" altLang="zh-CN" sz="1200" b="1" i="1" dirty="0" smtClean="0">
                <a:latin typeface="Times New Roman"/>
                <a:ea typeface="宋体" charset="-122"/>
                <a:cs typeface="Times New Roman"/>
              </a:rPr>
              <a:t>Y</a:t>
            </a:r>
            <a:r>
              <a:rPr lang="zh-CN" altLang="en-US" sz="1200" b="1" i="1" baseline="30000" dirty="0" smtClean="0">
                <a:latin typeface="Times New Roman"/>
                <a:ea typeface="宋体" charset="-122"/>
                <a:cs typeface="Times New Roman"/>
              </a:rPr>
              <a:t>*</a:t>
            </a:r>
            <a:r>
              <a:rPr lang="en-US" altLang="zh-CN" sz="1200" b="1" i="1" dirty="0" smtClean="0">
                <a:latin typeface="Times New Roman"/>
                <a:ea typeface="宋体" charset="-122"/>
                <a:cs typeface="Times New Roman"/>
              </a:rPr>
              <a:t>, </a:t>
            </a:r>
            <a:r>
              <a:rPr lang="en-US" altLang="zh-CN" sz="1200" b="1" i="1" dirty="0">
                <a:latin typeface="Times New Roman"/>
                <a:ea typeface="宋体" charset="-122"/>
                <a:cs typeface="Times New Roman"/>
              </a:rPr>
              <a:t>et al</a:t>
            </a:r>
            <a:r>
              <a:rPr lang="en-US" altLang="zh-CN" sz="1200" b="1" i="1" dirty="0" smtClean="0">
                <a:latin typeface="Times New Roman"/>
                <a:ea typeface="宋体" charset="-122"/>
                <a:cs typeface="Times New Roman"/>
              </a:rPr>
              <a:t>. </a:t>
            </a:r>
            <a:r>
              <a:rPr lang="en-US" altLang="zh-CN" sz="1200" b="1" i="1" dirty="0" err="1">
                <a:latin typeface="Times New Roman"/>
                <a:ea typeface="宋体" charset="-122"/>
                <a:cs typeface="Times New Roman"/>
              </a:rPr>
              <a:t>PLoS</a:t>
            </a:r>
            <a:r>
              <a:rPr lang="en-US" altLang="zh-CN" sz="1200" b="1" i="1" dirty="0">
                <a:latin typeface="Times New Roman"/>
                <a:ea typeface="宋体" charset="-122"/>
                <a:cs typeface="Times New Roman"/>
              </a:rPr>
              <a:t> One. </a:t>
            </a:r>
            <a:r>
              <a:rPr lang="en-US" altLang="zh-CN" sz="1200" b="1" i="1" dirty="0" smtClean="0">
                <a:latin typeface="Times New Roman"/>
                <a:ea typeface="宋体" charset="-122"/>
                <a:cs typeface="Times New Roman"/>
              </a:rPr>
              <a:t>2013.</a:t>
            </a:r>
            <a:r>
              <a:rPr lang="zh-CN" altLang="zh-CN" sz="1200" b="1" i="1" dirty="0" smtClean="0">
                <a:latin typeface="Times New Roman"/>
                <a:ea typeface="宋体" charset="-122"/>
                <a:cs typeface="Times New Roman"/>
              </a:rPr>
              <a:t> </a:t>
            </a:r>
            <a:endParaRPr lang="zh-CN" altLang="en-US" sz="1200" b="1" i="1" dirty="0">
              <a:latin typeface="Times New Roman"/>
              <a:ea typeface="宋体" charset="-122"/>
              <a:cs typeface="Times New Roman"/>
            </a:endParaRPr>
          </a:p>
        </p:txBody>
      </p:sp>
      <p:pic>
        <p:nvPicPr>
          <p:cNvPr id="13" name="图片 12"/>
          <p:cNvPicPr>
            <a:picLocks noChangeAspect="1"/>
          </p:cNvPicPr>
          <p:nvPr/>
        </p:nvPicPr>
        <p:blipFill>
          <a:blip r:embed="rId4"/>
          <a:stretch>
            <a:fillRect/>
          </a:stretch>
        </p:blipFill>
        <p:spPr>
          <a:xfrm>
            <a:off x="3167438" y="1518628"/>
            <a:ext cx="2777651" cy="2531050"/>
          </a:xfrm>
          <a:prstGeom prst="rect">
            <a:avLst/>
          </a:prstGeom>
        </p:spPr>
      </p:pic>
      <p:pic>
        <p:nvPicPr>
          <p:cNvPr id="14" name="图片 13"/>
          <p:cNvPicPr>
            <a:picLocks noChangeAspect="1"/>
          </p:cNvPicPr>
          <p:nvPr/>
        </p:nvPicPr>
        <p:blipFill>
          <a:blip r:embed="rId5"/>
          <a:stretch>
            <a:fillRect/>
          </a:stretch>
        </p:blipFill>
        <p:spPr>
          <a:xfrm>
            <a:off x="6117003" y="1518628"/>
            <a:ext cx="2873163" cy="2531050"/>
          </a:xfrm>
          <a:prstGeom prst="rect">
            <a:avLst/>
          </a:prstGeom>
        </p:spPr>
      </p:pic>
      <p:sp>
        <p:nvSpPr>
          <p:cNvPr id="3" name="矩形 2"/>
          <p:cNvSpPr/>
          <p:nvPr/>
        </p:nvSpPr>
        <p:spPr>
          <a:xfrm>
            <a:off x="3703201" y="4898002"/>
            <a:ext cx="4827604" cy="707886"/>
          </a:xfrm>
          <a:prstGeom prst="rect">
            <a:avLst/>
          </a:prstGeom>
          <a:ln>
            <a:solidFill>
              <a:schemeClr val="tx1"/>
            </a:solidFill>
          </a:ln>
        </p:spPr>
        <p:txBody>
          <a:bodyPr wrap="square">
            <a:spAutoFit/>
          </a:bodyPr>
          <a:lstStyle/>
          <a:p>
            <a:pPr algn="just"/>
            <a:r>
              <a:rPr lang="en-US" altLang="zh-CN" sz="2000" baseline="30000" dirty="0"/>
              <a:t>we found that there was a significant correlation between TPP1 expression, telomere length and cell intrinsic </a:t>
            </a:r>
            <a:r>
              <a:rPr lang="en-US" altLang="zh-CN" sz="2000" baseline="30000" dirty="0" err="1"/>
              <a:t>radiosensitivity</a:t>
            </a:r>
            <a:r>
              <a:rPr lang="en-US" altLang="zh-CN" sz="2000" baseline="30000" dirty="0"/>
              <a:t> in colorectal cancer cells.</a:t>
            </a:r>
            <a:r>
              <a:rPr lang="zh-CN" altLang="zh-CN" sz="2000" baseline="30000" dirty="0"/>
              <a:t> </a:t>
            </a:r>
            <a:endParaRPr lang="zh-CN" altLang="en-US" sz="2000" baseline="30000" dirty="0"/>
          </a:p>
        </p:txBody>
      </p:sp>
    </p:spTree>
    <p:extLst>
      <p:ext uri="{BB962C8B-B14F-4D97-AF65-F5344CB8AC3E}">
        <p14:creationId xmlns="" xmlns:p14="http://schemas.microsoft.com/office/powerpoint/2010/main" val="26999131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a:spLocks noGrp="1"/>
          </p:cNvSpPr>
          <p:nvPr>
            <p:ph type="title"/>
          </p:nvPr>
        </p:nvSpPr>
        <p:spPr>
          <a:xfrm>
            <a:off x="230770" y="290493"/>
            <a:ext cx="8629881" cy="1143000"/>
          </a:xfrm>
        </p:spPr>
        <p:txBody>
          <a:bodyPr>
            <a:noAutofit/>
          </a:bodyPr>
          <a:lstStyle/>
          <a:p>
            <a:pPr algn="l"/>
            <a:r>
              <a:rPr kumimoji="1" lang="en-US" altLang="zh-CN" sz="2800" dirty="0"/>
              <a:t>Telomere-associated proteins </a:t>
            </a:r>
            <a:r>
              <a:rPr kumimoji="1" lang="zh-CN" altLang="en-US" sz="2800" dirty="0"/>
              <a:t> </a:t>
            </a:r>
            <a:r>
              <a:rPr kumimoji="1" lang="en-US" altLang="zh-CN" sz="2800" dirty="0" smtClean="0"/>
              <a:t>and</a:t>
            </a:r>
            <a:r>
              <a:rPr kumimoji="1" lang="zh-CN" altLang="en-US" sz="2800" dirty="0" smtClean="0"/>
              <a:t> </a:t>
            </a:r>
            <a:r>
              <a:rPr kumimoji="1" lang="en-US" altLang="zh-CN" sz="2800" dirty="0" err="1" smtClean="0"/>
              <a:t>Radiosensitivity</a:t>
            </a:r>
            <a:r>
              <a:rPr kumimoji="1" lang="zh-CN" altLang="zh-CN" sz="2800" dirty="0" smtClean="0"/>
              <a:t>：</a:t>
            </a:r>
            <a:r>
              <a:rPr kumimoji="1" lang="en-US" altLang="zh-CN" sz="2800" i="1" dirty="0" smtClean="0">
                <a:solidFill>
                  <a:srgbClr val="FF0000"/>
                </a:solidFill>
              </a:rPr>
              <a:t>Targeting</a:t>
            </a:r>
            <a:r>
              <a:rPr kumimoji="1" lang="zh-CN" altLang="en-US" sz="2800" i="1" dirty="0" smtClean="0">
                <a:solidFill>
                  <a:srgbClr val="FF0000"/>
                </a:solidFill>
              </a:rPr>
              <a:t> </a:t>
            </a:r>
            <a:r>
              <a:rPr kumimoji="1" lang="en-US" altLang="zh-CN" sz="2800" i="1" dirty="0" smtClean="0">
                <a:solidFill>
                  <a:srgbClr val="FF0000"/>
                </a:solidFill>
              </a:rPr>
              <a:t>TPP1</a:t>
            </a:r>
            <a:r>
              <a:rPr kumimoji="1" lang="zh-CN" altLang="en-US" sz="2800" i="1" dirty="0">
                <a:solidFill>
                  <a:srgbClr val="FF0000"/>
                </a:solidFill>
              </a:rPr>
              <a:t>（</a:t>
            </a:r>
            <a:r>
              <a:rPr kumimoji="1" lang="en-US" altLang="zh-CN" sz="2800" i="1" dirty="0">
                <a:solidFill>
                  <a:srgbClr val="FF0000"/>
                </a:solidFill>
              </a:rPr>
              <a:t>Overexpression</a:t>
            </a:r>
            <a:r>
              <a:rPr kumimoji="1" lang="zh-CN" altLang="en-US" sz="2800" i="1" dirty="0">
                <a:solidFill>
                  <a:srgbClr val="FF0000"/>
                </a:solidFill>
              </a:rPr>
              <a:t>）</a:t>
            </a:r>
            <a:br>
              <a:rPr kumimoji="1" lang="zh-CN" altLang="en-US" sz="2800" i="1" dirty="0">
                <a:solidFill>
                  <a:srgbClr val="FF0000"/>
                </a:solidFill>
              </a:rPr>
            </a:br>
            <a:endParaRPr kumimoji="1" lang="zh-CN" altLang="en-US" sz="2800" i="1" dirty="0">
              <a:solidFill>
                <a:srgbClr val="FF0000"/>
              </a:solidFill>
            </a:endParaRPr>
          </a:p>
        </p:txBody>
      </p:sp>
      <p:sp>
        <p:nvSpPr>
          <p:cNvPr id="7" name="矩形 6"/>
          <p:cNvSpPr/>
          <p:nvPr/>
        </p:nvSpPr>
        <p:spPr>
          <a:xfrm>
            <a:off x="4556264" y="6508032"/>
            <a:ext cx="4572000" cy="276999"/>
          </a:xfrm>
          <a:prstGeom prst="rect">
            <a:avLst/>
          </a:prstGeom>
        </p:spPr>
        <p:txBody>
          <a:bodyPr wrap="square">
            <a:spAutoFit/>
          </a:bodyPr>
          <a:lstStyle/>
          <a:p>
            <a:pPr marL="342900" indent="-342900" algn="r" fontAlgn="base">
              <a:spcBef>
                <a:spcPct val="50000"/>
              </a:spcBef>
              <a:spcAft>
                <a:spcPct val="0"/>
              </a:spcAft>
            </a:pPr>
            <a:r>
              <a:rPr lang="en-US" altLang="zh-CN" sz="1200" b="1" i="1" dirty="0">
                <a:latin typeface="Times New Roman"/>
                <a:ea typeface="宋体" charset="-122"/>
                <a:cs typeface="Times New Roman"/>
              </a:rPr>
              <a:t>Yang L, Wang W, </a:t>
            </a:r>
            <a:r>
              <a:rPr lang="en-US" altLang="zh-CN" sz="1200" b="1" i="1" dirty="0" smtClean="0">
                <a:latin typeface="Times New Roman"/>
                <a:ea typeface="宋体" charset="-122"/>
                <a:cs typeface="Times New Roman"/>
              </a:rPr>
              <a:t>Zhou</a:t>
            </a:r>
            <a:r>
              <a:rPr lang="zh-CN" altLang="en-US" sz="1200" b="1" i="1" dirty="0" smtClean="0">
                <a:latin typeface="Times New Roman"/>
                <a:ea typeface="宋体" charset="-122"/>
                <a:cs typeface="Times New Roman"/>
              </a:rPr>
              <a:t> </a:t>
            </a:r>
            <a:r>
              <a:rPr lang="en-US" altLang="zh-CN" sz="1200" b="1" i="1" dirty="0" smtClean="0">
                <a:latin typeface="Times New Roman"/>
                <a:ea typeface="宋体" charset="-122"/>
                <a:cs typeface="Times New Roman"/>
              </a:rPr>
              <a:t>Y</a:t>
            </a:r>
            <a:r>
              <a:rPr lang="zh-CN" altLang="en-US" sz="1200" b="1" i="1" baseline="30000" dirty="0" smtClean="0">
                <a:latin typeface="Times New Roman"/>
                <a:ea typeface="宋体" charset="-122"/>
                <a:cs typeface="Times New Roman"/>
              </a:rPr>
              <a:t>*</a:t>
            </a:r>
            <a:r>
              <a:rPr lang="en-US" altLang="zh-CN" sz="1200" b="1" i="1" dirty="0" smtClean="0">
                <a:latin typeface="Times New Roman"/>
                <a:ea typeface="宋体" charset="-122"/>
                <a:cs typeface="Times New Roman"/>
              </a:rPr>
              <a:t>, </a:t>
            </a:r>
            <a:r>
              <a:rPr lang="en-US" altLang="zh-CN" sz="1200" b="1" i="1" dirty="0">
                <a:latin typeface="Times New Roman"/>
                <a:ea typeface="宋体" charset="-122"/>
                <a:cs typeface="Times New Roman"/>
              </a:rPr>
              <a:t>et al</a:t>
            </a:r>
            <a:r>
              <a:rPr lang="en-US" altLang="zh-CN" sz="1200" b="1" i="1" dirty="0" smtClean="0">
                <a:latin typeface="Times New Roman"/>
                <a:ea typeface="宋体" charset="-122"/>
                <a:cs typeface="Times New Roman"/>
              </a:rPr>
              <a:t>. </a:t>
            </a:r>
            <a:r>
              <a:rPr lang="en-US" altLang="zh-CN" sz="1200" b="1" i="1" dirty="0" err="1">
                <a:latin typeface="Times New Roman"/>
                <a:ea typeface="宋体" charset="-122"/>
                <a:cs typeface="Times New Roman"/>
              </a:rPr>
              <a:t>PLoS</a:t>
            </a:r>
            <a:r>
              <a:rPr lang="en-US" altLang="zh-CN" sz="1200" b="1" i="1" dirty="0">
                <a:latin typeface="Times New Roman"/>
                <a:ea typeface="宋体" charset="-122"/>
                <a:cs typeface="Times New Roman"/>
              </a:rPr>
              <a:t> One. </a:t>
            </a:r>
            <a:r>
              <a:rPr lang="en-US" altLang="zh-CN" sz="1200" b="1" i="1" dirty="0" smtClean="0">
                <a:latin typeface="Times New Roman"/>
                <a:ea typeface="宋体" charset="-122"/>
                <a:cs typeface="Times New Roman"/>
              </a:rPr>
              <a:t>2013.</a:t>
            </a:r>
            <a:r>
              <a:rPr lang="zh-CN" altLang="zh-CN" sz="1200" b="1" i="1" dirty="0" smtClean="0">
                <a:latin typeface="Times New Roman"/>
                <a:ea typeface="宋体" charset="-122"/>
                <a:cs typeface="Times New Roman"/>
              </a:rPr>
              <a:t> </a:t>
            </a:r>
            <a:endParaRPr lang="zh-CN" altLang="en-US" sz="1200" b="1" i="1" dirty="0">
              <a:latin typeface="Times New Roman"/>
              <a:ea typeface="宋体" charset="-122"/>
              <a:cs typeface="Times New Roman"/>
            </a:endParaRPr>
          </a:p>
        </p:txBody>
      </p:sp>
      <p:pic>
        <p:nvPicPr>
          <p:cNvPr id="8" name="Picture 4"/>
          <p:cNvPicPr>
            <a:picLocks noChangeAspect="1" noChangeArrowheads="1"/>
          </p:cNvPicPr>
          <p:nvPr/>
        </p:nvPicPr>
        <p:blipFill>
          <a:blip r:embed="rId2"/>
          <a:srcRect/>
          <a:stretch>
            <a:fillRect/>
          </a:stretch>
        </p:blipFill>
        <p:spPr bwMode="auto">
          <a:xfrm>
            <a:off x="351895" y="1650670"/>
            <a:ext cx="2083016" cy="1611439"/>
          </a:xfrm>
          <a:prstGeom prst="rect">
            <a:avLst/>
          </a:prstGeom>
          <a:noFill/>
          <a:ln w="9525">
            <a:noFill/>
            <a:miter lim="800000"/>
            <a:headEnd/>
            <a:tailEnd/>
          </a:ln>
          <a:effectLst/>
        </p:spPr>
      </p:pic>
      <p:pic>
        <p:nvPicPr>
          <p:cNvPr id="9" name="Picture 5"/>
          <p:cNvPicPr>
            <a:picLocks noChangeAspect="1" noChangeArrowheads="1"/>
          </p:cNvPicPr>
          <p:nvPr/>
        </p:nvPicPr>
        <p:blipFill>
          <a:blip r:embed="rId3"/>
          <a:srcRect/>
          <a:stretch>
            <a:fillRect/>
          </a:stretch>
        </p:blipFill>
        <p:spPr bwMode="auto">
          <a:xfrm>
            <a:off x="2686879" y="1650670"/>
            <a:ext cx="2069160" cy="1600037"/>
          </a:xfrm>
          <a:prstGeom prst="rect">
            <a:avLst/>
          </a:prstGeom>
          <a:noFill/>
          <a:ln w="9525">
            <a:noFill/>
            <a:miter lim="800000"/>
            <a:headEnd/>
            <a:tailEnd/>
          </a:ln>
          <a:effectLst/>
        </p:spPr>
      </p:pic>
      <p:pic>
        <p:nvPicPr>
          <p:cNvPr id="10" name="Picture 6"/>
          <p:cNvPicPr>
            <a:picLocks noChangeAspect="1" noChangeArrowheads="1"/>
          </p:cNvPicPr>
          <p:nvPr/>
        </p:nvPicPr>
        <p:blipFill>
          <a:blip r:embed="rId4"/>
          <a:srcRect/>
          <a:stretch>
            <a:fillRect/>
          </a:stretch>
        </p:blipFill>
        <p:spPr bwMode="auto">
          <a:xfrm>
            <a:off x="4916089" y="1650670"/>
            <a:ext cx="1824518" cy="1612384"/>
          </a:xfrm>
          <a:prstGeom prst="rect">
            <a:avLst/>
          </a:prstGeom>
          <a:noFill/>
          <a:ln w="9525">
            <a:noFill/>
            <a:miter lim="800000"/>
            <a:headEnd/>
            <a:tailEnd/>
          </a:ln>
          <a:effectLst/>
        </p:spPr>
      </p:pic>
      <p:pic>
        <p:nvPicPr>
          <p:cNvPr id="11" name="Picture 7"/>
          <p:cNvPicPr>
            <a:picLocks noChangeAspect="1" noChangeArrowheads="1"/>
          </p:cNvPicPr>
          <p:nvPr/>
        </p:nvPicPr>
        <p:blipFill>
          <a:blip r:embed="rId5"/>
          <a:srcRect/>
          <a:stretch>
            <a:fillRect/>
          </a:stretch>
        </p:blipFill>
        <p:spPr bwMode="auto">
          <a:xfrm>
            <a:off x="351895" y="3598223"/>
            <a:ext cx="2083016" cy="1564390"/>
          </a:xfrm>
          <a:prstGeom prst="rect">
            <a:avLst/>
          </a:prstGeom>
          <a:noFill/>
          <a:ln w="9525">
            <a:noFill/>
            <a:miter lim="800000"/>
            <a:headEnd/>
            <a:tailEnd/>
          </a:ln>
          <a:effectLst/>
        </p:spPr>
      </p:pic>
      <p:pic>
        <p:nvPicPr>
          <p:cNvPr id="12" name="Picture 8"/>
          <p:cNvPicPr>
            <a:picLocks noChangeAspect="1" noChangeArrowheads="1"/>
          </p:cNvPicPr>
          <p:nvPr/>
        </p:nvPicPr>
        <p:blipFill>
          <a:blip r:embed="rId6"/>
          <a:srcRect/>
          <a:stretch>
            <a:fillRect/>
          </a:stretch>
        </p:blipFill>
        <p:spPr bwMode="auto">
          <a:xfrm>
            <a:off x="2686879" y="3598223"/>
            <a:ext cx="6173772" cy="1576265"/>
          </a:xfrm>
          <a:prstGeom prst="rect">
            <a:avLst/>
          </a:prstGeom>
          <a:noFill/>
          <a:ln w="9525">
            <a:noFill/>
            <a:miter lim="800000"/>
            <a:headEnd/>
            <a:tailEnd/>
          </a:ln>
          <a:effectLst/>
        </p:spPr>
      </p:pic>
      <p:sp>
        <p:nvSpPr>
          <p:cNvPr id="13" name="矩形 12"/>
          <p:cNvSpPr/>
          <p:nvPr/>
        </p:nvSpPr>
        <p:spPr>
          <a:xfrm>
            <a:off x="950026" y="5524155"/>
            <a:ext cx="7160821" cy="502702"/>
          </a:xfrm>
          <a:prstGeom prst="rect">
            <a:avLst/>
          </a:prstGeom>
          <a:ln>
            <a:solidFill>
              <a:schemeClr val="tx1"/>
            </a:solidFill>
          </a:ln>
        </p:spPr>
        <p:txBody>
          <a:bodyPr wrap="square">
            <a:spAutoFit/>
          </a:bodyPr>
          <a:lstStyle/>
          <a:p>
            <a:pPr algn="just"/>
            <a:r>
              <a:rPr lang="en-US" altLang="zh-CN" sz="2000" baseline="30000" dirty="0"/>
              <a:t>TPP1 overexpression decreases sensitivity of HCT116 cells to radiation by inhibiting apoptosis and prolonging G2/M arrest mediated by ATM/ATR-Chk1 signal pathway after ionizing radiation.</a:t>
            </a:r>
            <a:r>
              <a:rPr lang="zh-CN" altLang="zh-CN" sz="2000" baseline="30000" dirty="0"/>
              <a:t> </a:t>
            </a:r>
            <a:endParaRPr lang="zh-CN" altLang="en-US" sz="2000" baseline="30000" dirty="0"/>
          </a:p>
        </p:txBody>
      </p:sp>
      <p:pic>
        <p:nvPicPr>
          <p:cNvPr id="14" name="图片 13"/>
          <p:cNvPicPr>
            <a:picLocks noChangeAspect="1"/>
          </p:cNvPicPr>
          <p:nvPr/>
        </p:nvPicPr>
        <p:blipFill>
          <a:blip r:embed="rId7"/>
          <a:stretch>
            <a:fillRect/>
          </a:stretch>
        </p:blipFill>
        <p:spPr>
          <a:xfrm>
            <a:off x="6899795" y="1650671"/>
            <a:ext cx="1981107" cy="1603584"/>
          </a:xfrm>
          <a:prstGeom prst="rect">
            <a:avLst/>
          </a:prstGeom>
        </p:spPr>
      </p:pic>
    </p:spTree>
    <p:extLst>
      <p:ext uri="{BB962C8B-B14F-4D97-AF65-F5344CB8AC3E}">
        <p14:creationId xmlns="" xmlns:p14="http://schemas.microsoft.com/office/powerpoint/2010/main" val="24424783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p:cNvSpPr txBox="1">
            <a:spLocks/>
          </p:cNvSpPr>
          <p:nvPr/>
        </p:nvSpPr>
        <p:spPr>
          <a:xfrm>
            <a:off x="251021" y="183927"/>
            <a:ext cx="8629881"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kumimoji="1" lang="en-US" altLang="zh-CN" sz="2800" dirty="0" smtClean="0"/>
              <a:t>Telomere-associated proteins </a:t>
            </a:r>
            <a:r>
              <a:rPr kumimoji="1" lang="zh-CN" altLang="en-US" sz="2800" dirty="0" smtClean="0"/>
              <a:t> </a:t>
            </a:r>
            <a:r>
              <a:rPr kumimoji="1" lang="en-US" altLang="zh-CN" sz="2800" dirty="0" smtClean="0"/>
              <a:t>and</a:t>
            </a:r>
            <a:r>
              <a:rPr kumimoji="1" lang="zh-CN" altLang="en-US" sz="2800" dirty="0" smtClean="0"/>
              <a:t> </a:t>
            </a:r>
            <a:r>
              <a:rPr kumimoji="1" lang="en-US" altLang="zh-CN" sz="2800" dirty="0" err="1" smtClean="0"/>
              <a:t>Radiosensitivity</a:t>
            </a:r>
            <a:r>
              <a:rPr kumimoji="1" lang="zh-CN" altLang="zh-CN" sz="2800" dirty="0" smtClean="0"/>
              <a:t>：</a:t>
            </a:r>
            <a:r>
              <a:rPr kumimoji="1" lang="en-US" altLang="zh-CN" sz="2800" i="1" dirty="0" smtClean="0">
                <a:solidFill>
                  <a:srgbClr val="FF0000"/>
                </a:solidFill>
              </a:rPr>
              <a:t>Targeting</a:t>
            </a:r>
            <a:r>
              <a:rPr kumimoji="1" lang="zh-CN" altLang="en-US" sz="2800" i="1" dirty="0" smtClean="0">
                <a:solidFill>
                  <a:srgbClr val="FF0000"/>
                </a:solidFill>
              </a:rPr>
              <a:t> </a:t>
            </a:r>
            <a:r>
              <a:rPr kumimoji="1" lang="en-US" altLang="zh-CN" sz="2800" i="1" dirty="0" smtClean="0">
                <a:solidFill>
                  <a:srgbClr val="FF0000"/>
                </a:solidFill>
              </a:rPr>
              <a:t>TPP1</a:t>
            </a:r>
            <a:r>
              <a:rPr kumimoji="1" lang="zh-CN" altLang="en-US" sz="2800" i="1" dirty="0" smtClean="0">
                <a:solidFill>
                  <a:srgbClr val="FF0000"/>
                </a:solidFill>
              </a:rPr>
              <a:t>（</a:t>
            </a:r>
            <a:r>
              <a:rPr kumimoji="1" lang="en-US" altLang="zh-CN" sz="2800" i="1" dirty="0" smtClean="0">
                <a:solidFill>
                  <a:srgbClr val="FF0000"/>
                </a:solidFill>
              </a:rPr>
              <a:t>Overexpression</a:t>
            </a:r>
            <a:r>
              <a:rPr kumimoji="1" lang="zh-CN" altLang="en-US" sz="2800" i="1" dirty="0" smtClean="0">
                <a:solidFill>
                  <a:srgbClr val="FF0000"/>
                </a:solidFill>
              </a:rPr>
              <a:t>）</a:t>
            </a:r>
            <a:endParaRPr kumimoji="1" lang="zh-CN" altLang="en-US" sz="2800" i="1" dirty="0">
              <a:solidFill>
                <a:srgbClr val="FF0000"/>
              </a:solidFill>
            </a:endParaRPr>
          </a:p>
        </p:txBody>
      </p:sp>
      <p:pic>
        <p:nvPicPr>
          <p:cNvPr id="10" name="图片 9"/>
          <p:cNvPicPr>
            <a:picLocks noChangeAspect="1"/>
          </p:cNvPicPr>
          <p:nvPr/>
        </p:nvPicPr>
        <p:blipFill>
          <a:blip r:embed="rId2"/>
          <a:stretch>
            <a:fillRect/>
          </a:stretch>
        </p:blipFill>
        <p:spPr>
          <a:xfrm>
            <a:off x="427512" y="1516692"/>
            <a:ext cx="5371719" cy="4223469"/>
          </a:xfrm>
          <a:prstGeom prst="rect">
            <a:avLst/>
          </a:prstGeom>
        </p:spPr>
      </p:pic>
      <p:sp>
        <p:nvSpPr>
          <p:cNvPr id="11" name="矩形 10"/>
          <p:cNvSpPr/>
          <p:nvPr/>
        </p:nvSpPr>
        <p:spPr>
          <a:xfrm>
            <a:off x="427512" y="5934652"/>
            <a:ext cx="5213267" cy="502702"/>
          </a:xfrm>
          <a:prstGeom prst="rect">
            <a:avLst/>
          </a:prstGeom>
          <a:ln>
            <a:solidFill>
              <a:schemeClr val="tx1"/>
            </a:solidFill>
          </a:ln>
        </p:spPr>
        <p:txBody>
          <a:bodyPr wrap="square">
            <a:spAutoFit/>
          </a:bodyPr>
          <a:lstStyle/>
          <a:p>
            <a:pPr algn="just"/>
            <a:r>
              <a:rPr lang="en-US" altLang="zh-CN" sz="2000" baseline="30000" dirty="0"/>
              <a:t>TPP1 overexpression promotes repair of DNA damage and telomere dysfunction induced by irradiation.(inhibited the spontaneous TIFs</a:t>
            </a:r>
            <a:r>
              <a:rPr lang="zh-CN" altLang="zh-CN" sz="2000" baseline="30000" dirty="0"/>
              <a:t> </a:t>
            </a:r>
            <a:r>
              <a:rPr lang="en-US" altLang="zh-CN" sz="2000" baseline="30000" dirty="0"/>
              <a:t>)</a:t>
            </a:r>
            <a:endParaRPr lang="zh-CN" altLang="en-US" sz="2000" baseline="30000" dirty="0"/>
          </a:p>
        </p:txBody>
      </p:sp>
      <p:sp>
        <p:nvSpPr>
          <p:cNvPr id="13" name="矩形 12"/>
          <p:cNvSpPr/>
          <p:nvPr/>
        </p:nvSpPr>
        <p:spPr>
          <a:xfrm>
            <a:off x="6397206" y="5164437"/>
            <a:ext cx="872542" cy="369332"/>
          </a:xfrm>
          <a:prstGeom prst="rect">
            <a:avLst/>
          </a:prstGeom>
          <a:ln>
            <a:solidFill>
              <a:schemeClr val="tx1"/>
            </a:solidFill>
          </a:ln>
        </p:spPr>
        <p:txBody>
          <a:bodyPr wrap="none">
            <a:spAutoFit/>
          </a:bodyPr>
          <a:lstStyle/>
          <a:p>
            <a:pPr algn="ctr"/>
            <a:r>
              <a:rPr lang="en-US" altLang="zh-CN" dirty="0"/>
              <a:t>γ-H2AX</a:t>
            </a:r>
            <a:r>
              <a:rPr lang="zh-CN" altLang="zh-CN" dirty="0"/>
              <a:t> </a:t>
            </a:r>
            <a:endParaRPr lang="zh-CN" altLang="en-US" dirty="0"/>
          </a:p>
        </p:txBody>
      </p:sp>
      <p:sp>
        <p:nvSpPr>
          <p:cNvPr id="15" name="矩形 14"/>
          <p:cNvSpPr/>
          <p:nvPr/>
        </p:nvSpPr>
        <p:spPr>
          <a:xfrm>
            <a:off x="6206541" y="3896739"/>
            <a:ext cx="2490939" cy="400110"/>
          </a:xfrm>
          <a:prstGeom prst="rect">
            <a:avLst/>
          </a:prstGeom>
          <a:ln>
            <a:solidFill>
              <a:schemeClr val="tx1"/>
            </a:solidFill>
          </a:ln>
        </p:spPr>
        <p:txBody>
          <a:bodyPr wrap="none">
            <a:spAutoFit/>
          </a:bodyPr>
          <a:lstStyle/>
          <a:p>
            <a:pPr algn="ctr"/>
            <a:r>
              <a:rPr lang="en-US" altLang="zh-CN" sz="2000" dirty="0"/>
              <a:t>Telomere dysfunction</a:t>
            </a:r>
            <a:r>
              <a:rPr lang="zh-CN" altLang="zh-CN" sz="2000" dirty="0"/>
              <a:t> </a:t>
            </a:r>
            <a:endParaRPr lang="zh-CN" altLang="en-US" sz="2000" dirty="0"/>
          </a:p>
        </p:txBody>
      </p:sp>
      <p:sp>
        <p:nvSpPr>
          <p:cNvPr id="16" name="矩形 15"/>
          <p:cNvSpPr/>
          <p:nvPr/>
        </p:nvSpPr>
        <p:spPr>
          <a:xfrm>
            <a:off x="7720292" y="5163721"/>
            <a:ext cx="780457" cy="369332"/>
          </a:xfrm>
          <a:prstGeom prst="rect">
            <a:avLst/>
          </a:prstGeom>
          <a:ln>
            <a:solidFill>
              <a:schemeClr val="tx1"/>
            </a:solidFill>
          </a:ln>
        </p:spPr>
        <p:txBody>
          <a:bodyPr wrap="none">
            <a:spAutoFit/>
          </a:bodyPr>
          <a:lstStyle/>
          <a:p>
            <a:pPr algn="ctr"/>
            <a:r>
              <a:rPr lang="en-US" altLang="zh-CN" dirty="0"/>
              <a:t>53BP1</a:t>
            </a:r>
            <a:r>
              <a:rPr lang="zh-CN" altLang="zh-CN" dirty="0"/>
              <a:t> </a:t>
            </a:r>
            <a:endParaRPr lang="zh-CN" altLang="en-US" dirty="0"/>
          </a:p>
        </p:txBody>
      </p:sp>
      <p:cxnSp>
        <p:nvCxnSpPr>
          <p:cNvPr id="18" name="直线箭头连接符 17"/>
          <p:cNvCxnSpPr/>
          <p:nvPr/>
        </p:nvCxnSpPr>
        <p:spPr>
          <a:xfrm flipH="1">
            <a:off x="6886622" y="4400710"/>
            <a:ext cx="559497" cy="648279"/>
          </a:xfrm>
          <a:prstGeom prst="straightConnector1">
            <a:avLst/>
          </a:prstGeom>
          <a:ln>
            <a:solidFill>
              <a:srgbClr val="FFFFFF"/>
            </a:solidFill>
            <a:tailEnd type="arrow"/>
          </a:ln>
        </p:spPr>
        <p:style>
          <a:lnRef idx="2">
            <a:schemeClr val="accent1"/>
          </a:lnRef>
          <a:fillRef idx="0">
            <a:schemeClr val="accent1"/>
          </a:fillRef>
          <a:effectRef idx="1">
            <a:schemeClr val="accent1"/>
          </a:effectRef>
          <a:fontRef idx="minor">
            <a:schemeClr val="tx1"/>
          </a:fontRef>
        </p:style>
      </p:cxnSp>
      <p:cxnSp>
        <p:nvCxnSpPr>
          <p:cNvPr id="20" name="直线箭头连接符 19"/>
          <p:cNvCxnSpPr/>
          <p:nvPr/>
        </p:nvCxnSpPr>
        <p:spPr>
          <a:xfrm>
            <a:off x="7446119" y="4400710"/>
            <a:ext cx="666068" cy="648279"/>
          </a:xfrm>
          <a:prstGeom prst="straightConnector1">
            <a:avLst/>
          </a:prstGeom>
          <a:ln>
            <a:solidFill>
              <a:srgbClr val="FFFFFF"/>
            </a:solidFill>
            <a:tailEnd type="arrow"/>
          </a:ln>
        </p:spPr>
        <p:style>
          <a:lnRef idx="2">
            <a:schemeClr val="accent1"/>
          </a:lnRef>
          <a:fillRef idx="0">
            <a:schemeClr val="accent1"/>
          </a:fillRef>
          <a:effectRef idx="1">
            <a:schemeClr val="accent1"/>
          </a:effectRef>
          <a:fontRef idx="minor">
            <a:schemeClr val="tx1"/>
          </a:fontRef>
        </p:style>
      </p:cxnSp>
      <p:sp>
        <p:nvSpPr>
          <p:cNvPr id="24" name="矩形 23"/>
          <p:cNvSpPr/>
          <p:nvPr/>
        </p:nvSpPr>
        <p:spPr>
          <a:xfrm>
            <a:off x="5919009" y="2211406"/>
            <a:ext cx="3118420" cy="646331"/>
          </a:xfrm>
          <a:prstGeom prst="rect">
            <a:avLst/>
          </a:prstGeom>
          <a:ln>
            <a:solidFill>
              <a:schemeClr val="tx1"/>
            </a:solidFill>
          </a:ln>
        </p:spPr>
        <p:txBody>
          <a:bodyPr wrap="square">
            <a:spAutoFit/>
          </a:bodyPr>
          <a:lstStyle/>
          <a:p>
            <a:pPr algn="just"/>
            <a:r>
              <a:rPr lang="en-US" altLang="zh-CN" dirty="0" smtClean="0"/>
              <a:t>TIF:</a:t>
            </a:r>
            <a:r>
              <a:rPr lang="zh-CN" altLang="en-US" dirty="0" smtClean="0"/>
              <a:t> </a:t>
            </a:r>
            <a:r>
              <a:rPr lang="en-US" altLang="zh-CN" dirty="0" smtClean="0"/>
              <a:t>Telomere </a:t>
            </a:r>
            <a:r>
              <a:rPr lang="en-US" altLang="zh-CN" dirty="0"/>
              <a:t>dysfunction-induced </a:t>
            </a:r>
            <a:r>
              <a:rPr lang="en-US" altLang="zh-CN" dirty="0" smtClean="0"/>
              <a:t>foci</a:t>
            </a:r>
          </a:p>
        </p:txBody>
      </p:sp>
      <p:sp>
        <p:nvSpPr>
          <p:cNvPr id="12" name="矩形 11"/>
          <p:cNvSpPr/>
          <p:nvPr/>
        </p:nvSpPr>
        <p:spPr>
          <a:xfrm>
            <a:off x="4556264" y="6508032"/>
            <a:ext cx="4572000" cy="276999"/>
          </a:xfrm>
          <a:prstGeom prst="rect">
            <a:avLst/>
          </a:prstGeom>
        </p:spPr>
        <p:txBody>
          <a:bodyPr wrap="square">
            <a:spAutoFit/>
          </a:bodyPr>
          <a:lstStyle/>
          <a:p>
            <a:pPr marL="342900" indent="-342900" algn="r" fontAlgn="base">
              <a:spcBef>
                <a:spcPct val="50000"/>
              </a:spcBef>
              <a:spcAft>
                <a:spcPct val="0"/>
              </a:spcAft>
            </a:pPr>
            <a:r>
              <a:rPr lang="en-US" altLang="zh-CN" sz="1200" b="1" i="1" dirty="0">
                <a:latin typeface="Times New Roman"/>
                <a:ea typeface="宋体" charset="-122"/>
                <a:cs typeface="Times New Roman"/>
              </a:rPr>
              <a:t>Yang L, Wang W, </a:t>
            </a:r>
            <a:r>
              <a:rPr lang="en-US" altLang="zh-CN" sz="1200" b="1" i="1" dirty="0" smtClean="0">
                <a:latin typeface="Times New Roman"/>
                <a:ea typeface="宋体" charset="-122"/>
                <a:cs typeface="Times New Roman"/>
              </a:rPr>
              <a:t>Zhou</a:t>
            </a:r>
            <a:r>
              <a:rPr lang="zh-CN" altLang="en-US" sz="1200" b="1" i="1" dirty="0" smtClean="0">
                <a:latin typeface="Times New Roman"/>
                <a:ea typeface="宋体" charset="-122"/>
                <a:cs typeface="Times New Roman"/>
              </a:rPr>
              <a:t> </a:t>
            </a:r>
            <a:r>
              <a:rPr lang="en-US" altLang="zh-CN" sz="1200" b="1" i="1" dirty="0" smtClean="0">
                <a:latin typeface="Times New Roman"/>
                <a:ea typeface="宋体" charset="-122"/>
                <a:cs typeface="Times New Roman"/>
              </a:rPr>
              <a:t>Y</a:t>
            </a:r>
            <a:r>
              <a:rPr lang="zh-CN" altLang="en-US" sz="1200" b="1" i="1" baseline="30000" dirty="0" smtClean="0">
                <a:latin typeface="Times New Roman"/>
                <a:ea typeface="宋体" charset="-122"/>
                <a:cs typeface="Times New Roman"/>
              </a:rPr>
              <a:t>*</a:t>
            </a:r>
            <a:r>
              <a:rPr lang="en-US" altLang="zh-CN" sz="1200" b="1" i="1" dirty="0" smtClean="0">
                <a:latin typeface="Times New Roman"/>
                <a:ea typeface="宋体" charset="-122"/>
                <a:cs typeface="Times New Roman"/>
              </a:rPr>
              <a:t>, </a:t>
            </a:r>
            <a:r>
              <a:rPr lang="en-US" altLang="zh-CN" sz="1200" b="1" i="1" dirty="0">
                <a:latin typeface="Times New Roman"/>
                <a:ea typeface="宋体" charset="-122"/>
                <a:cs typeface="Times New Roman"/>
              </a:rPr>
              <a:t>et al</a:t>
            </a:r>
            <a:r>
              <a:rPr lang="en-US" altLang="zh-CN" sz="1200" b="1" i="1" dirty="0" smtClean="0">
                <a:latin typeface="Times New Roman"/>
                <a:ea typeface="宋体" charset="-122"/>
                <a:cs typeface="Times New Roman"/>
              </a:rPr>
              <a:t>. </a:t>
            </a:r>
            <a:r>
              <a:rPr lang="en-US" altLang="zh-CN" sz="1200" b="1" i="1" dirty="0" err="1">
                <a:latin typeface="Times New Roman"/>
                <a:ea typeface="宋体" charset="-122"/>
                <a:cs typeface="Times New Roman"/>
              </a:rPr>
              <a:t>PLoS</a:t>
            </a:r>
            <a:r>
              <a:rPr lang="en-US" altLang="zh-CN" sz="1200" b="1" i="1" dirty="0">
                <a:latin typeface="Times New Roman"/>
                <a:ea typeface="宋体" charset="-122"/>
                <a:cs typeface="Times New Roman"/>
              </a:rPr>
              <a:t> One. </a:t>
            </a:r>
            <a:r>
              <a:rPr lang="en-US" altLang="zh-CN" sz="1200" b="1" i="1" dirty="0" smtClean="0">
                <a:latin typeface="Times New Roman"/>
                <a:ea typeface="宋体" charset="-122"/>
                <a:cs typeface="Times New Roman"/>
              </a:rPr>
              <a:t>2013.</a:t>
            </a:r>
            <a:r>
              <a:rPr lang="zh-CN" altLang="zh-CN" sz="1200" b="1" i="1" dirty="0" smtClean="0">
                <a:latin typeface="Times New Roman"/>
                <a:ea typeface="宋体" charset="-122"/>
                <a:cs typeface="Times New Roman"/>
              </a:rPr>
              <a:t> </a:t>
            </a:r>
            <a:endParaRPr lang="zh-CN" altLang="en-US" sz="1200" b="1" i="1" dirty="0">
              <a:latin typeface="Times New Roman"/>
              <a:ea typeface="宋体" charset="-122"/>
              <a:cs typeface="Times New Roman"/>
            </a:endParaRPr>
          </a:p>
        </p:txBody>
      </p:sp>
    </p:spTree>
    <p:extLst>
      <p:ext uri="{BB962C8B-B14F-4D97-AF65-F5344CB8AC3E}">
        <p14:creationId xmlns="" xmlns:p14="http://schemas.microsoft.com/office/powerpoint/2010/main" val="31599779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481217" y="5095874"/>
            <a:ext cx="2341394" cy="800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err="1" smtClean="0"/>
              <a:t>Radiosensitivity</a:t>
            </a:r>
            <a:endParaRPr lang="zh-CN" altLang="en-US" sz="2400" b="1" dirty="0"/>
          </a:p>
        </p:txBody>
      </p:sp>
      <p:sp>
        <p:nvSpPr>
          <p:cNvPr id="7" name="椭圆 6"/>
          <p:cNvSpPr/>
          <p:nvPr/>
        </p:nvSpPr>
        <p:spPr>
          <a:xfrm>
            <a:off x="143051" y="2382094"/>
            <a:ext cx="2692399" cy="117475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solidFill>
              </a:rPr>
              <a:t>T</a:t>
            </a:r>
            <a:r>
              <a:rPr lang="en-US" altLang="zh-CN" b="1" dirty="0" smtClean="0">
                <a:solidFill>
                  <a:schemeClr val="bg1"/>
                </a:solidFill>
              </a:rPr>
              <a:t>elomere</a:t>
            </a:r>
            <a:endParaRPr lang="zh-CN" altLang="en-US" b="1" dirty="0">
              <a:solidFill>
                <a:schemeClr val="bg1"/>
              </a:solidFill>
            </a:endParaRPr>
          </a:p>
          <a:p>
            <a:pPr algn="ctr"/>
            <a:r>
              <a:rPr lang="en-US" altLang="zh-CN" b="1" dirty="0" smtClean="0">
                <a:solidFill>
                  <a:schemeClr val="bg1"/>
                </a:solidFill>
              </a:rPr>
              <a:t>homeostasis </a:t>
            </a:r>
            <a:endParaRPr lang="zh-CN" altLang="en-US" b="1" dirty="0">
              <a:solidFill>
                <a:schemeClr val="bg1"/>
              </a:solidFill>
            </a:endParaRPr>
          </a:p>
        </p:txBody>
      </p:sp>
      <p:sp>
        <p:nvSpPr>
          <p:cNvPr id="10" name="圆角矩形 9"/>
          <p:cNvSpPr/>
          <p:nvPr/>
        </p:nvSpPr>
        <p:spPr>
          <a:xfrm>
            <a:off x="1480979" y="1125543"/>
            <a:ext cx="1755432" cy="8489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Telomere binding proteins </a:t>
            </a:r>
            <a:endParaRPr lang="zh-CN" altLang="en-US" dirty="0"/>
          </a:p>
        </p:txBody>
      </p:sp>
      <p:sp>
        <p:nvSpPr>
          <p:cNvPr id="12" name="圆角矩形 11"/>
          <p:cNvSpPr/>
          <p:nvPr/>
        </p:nvSpPr>
        <p:spPr>
          <a:xfrm>
            <a:off x="1708205" y="3809298"/>
            <a:ext cx="1550789" cy="8350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Telomerase activity</a:t>
            </a:r>
            <a:endParaRPr lang="zh-CN" altLang="en-US" dirty="0"/>
          </a:p>
        </p:txBody>
      </p:sp>
      <p:sp>
        <p:nvSpPr>
          <p:cNvPr id="13" name="圆角矩形 12"/>
          <p:cNvSpPr/>
          <p:nvPr/>
        </p:nvSpPr>
        <p:spPr>
          <a:xfrm>
            <a:off x="3740150" y="1124167"/>
            <a:ext cx="1435100" cy="8350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DDR proteins </a:t>
            </a:r>
            <a:endParaRPr lang="zh-CN" altLang="en-US" dirty="0"/>
          </a:p>
        </p:txBody>
      </p:sp>
      <p:sp>
        <p:nvSpPr>
          <p:cNvPr id="14" name="圆角矩形 13"/>
          <p:cNvSpPr/>
          <p:nvPr/>
        </p:nvSpPr>
        <p:spPr>
          <a:xfrm>
            <a:off x="3837103" y="3821296"/>
            <a:ext cx="1250950" cy="8556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Telomere length</a:t>
            </a:r>
            <a:endParaRPr lang="zh-CN" altLang="en-US" dirty="0"/>
          </a:p>
        </p:txBody>
      </p:sp>
      <p:sp>
        <p:nvSpPr>
          <p:cNvPr id="16" name="椭圆 15"/>
          <p:cNvSpPr/>
          <p:nvPr/>
        </p:nvSpPr>
        <p:spPr>
          <a:xfrm>
            <a:off x="6176861" y="2359408"/>
            <a:ext cx="2692399" cy="102235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solidFill>
              </a:rPr>
              <a:t>T</a:t>
            </a:r>
            <a:r>
              <a:rPr lang="en-US" altLang="zh-CN" b="1" dirty="0" smtClean="0">
                <a:solidFill>
                  <a:schemeClr val="bg1"/>
                </a:solidFill>
              </a:rPr>
              <a:t>elomere</a:t>
            </a:r>
            <a:endParaRPr lang="zh-CN" altLang="en-US" b="1" dirty="0">
              <a:solidFill>
                <a:schemeClr val="bg1"/>
              </a:solidFill>
            </a:endParaRPr>
          </a:p>
          <a:p>
            <a:pPr algn="ctr"/>
            <a:r>
              <a:rPr lang="en-US" altLang="zh-CN" b="1" dirty="0" smtClean="0">
                <a:solidFill>
                  <a:schemeClr val="bg1"/>
                </a:solidFill>
              </a:rPr>
              <a:t>homeostasis </a:t>
            </a:r>
          </a:p>
          <a:p>
            <a:pPr algn="ctr"/>
            <a:r>
              <a:rPr lang="en-US" altLang="zh-CN" b="1" dirty="0" smtClean="0">
                <a:solidFill>
                  <a:schemeClr val="bg1"/>
                </a:solidFill>
              </a:rPr>
              <a:t>dysfunction</a:t>
            </a:r>
            <a:endParaRPr lang="zh-CN" altLang="en-US" b="1" dirty="0">
              <a:solidFill>
                <a:schemeClr val="bg1"/>
              </a:solidFill>
            </a:endParaRPr>
          </a:p>
        </p:txBody>
      </p:sp>
      <p:grpSp>
        <p:nvGrpSpPr>
          <p:cNvPr id="38" name="组合 37"/>
          <p:cNvGrpSpPr/>
          <p:nvPr/>
        </p:nvGrpSpPr>
        <p:grpSpPr>
          <a:xfrm rot="16200000">
            <a:off x="4142171" y="1722800"/>
            <a:ext cx="671704" cy="2438057"/>
            <a:chOff x="584200" y="4210050"/>
            <a:chExt cx="671704" cy="996950"/>
          </a:xfrm>
        </p:grpSpPr>
        <p:sp>
          <p:nvSpPr>
            <p:cNvPr id="34" name="下箭头 33"/>
            <p:cNvSpPr/>
            <p:nvPr/>
          </p:nvSpPr>
          <p:spPr>
            <a:xfrm>
              <a:off x="584200" y="4610100"/>
              <a:ext cx="671704" cy="596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23900" y="4356100"/>
              <a:ext cx="381000" cy="165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723900" y="4210050"/>
              <a:ext cx="381000" cy="82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圆角矩形 38"/>
          <p:cNvSpPr/>
          <p:nvPr/>
        </p:nvSpPr>
        <p:spPr>
          <a:xfrm>
            <a:off x="5754841" y="1139649"/>
            <a:ext cx="1713219" cy="8350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DNA damage/repair</a:t>
            </a:r>
            <a:endParaRPr lang="zh-CN" altLang="en-US" dirty="0"/>
          </a:p>
        </p:txBody>
      </p:sp>
      <p:sp>
        <p:nvSpPr>
          <p:cNvPr id="40" name="圆角矩形 39"/>
          <p:cNvSpPr/>
          <p:nvPr/>
        </p:nvSpPr>
        <p:spPr>
          <a:xfrm>
            <a:off x="5519201" y="3809298"/>
            <a:ext cx="1550789" cy="8350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err="1" smtClean="0"/>
              <a:t>hTR</a:t>
            </a:r>
            <a:r>
              <a:rPr lang="en-US" altLang="zh-CN" dirty="0" smtClean="0"/>
              <a:t>/</a:t>
            </a:r>
            <a:r>
              <a:rPr lang="en-US" altLang="zh-CN" dirty="0" err="1" smtClean="0"/>
              <a:t>hTERT</a:t>
            </a:r>
            <a:endParaRPr lang="zh-CN" altLang="en-US" dirty="0"/>
          </a:p>
        </p:txBody>
      </p:sp>
      <p:cxnSp>
        <p:nvCxnSpPr>
          <p:cNvPr id="45" name="直接连接符 44"/>
          <p:cNvCxnSpPr/>
          <p:nvPr/>
        </p:nvCxnSpPr>
        <p:spPr>
          <a:xfrm>
            <a:off x="7523060" y="3594100"/>
            <a:ext cx="0" cy="1914524"/>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8" name="直接箭头连接符 47"/>
          <p:cNvCxnSpPr/>
          <p:nvPr/>
        </p:nvCxnSpPr>
        <p:spPr>
          <a:xfrm flipH="1">
            <a:off x="5930900" y="5495924"/>
            <a:ext cx="1592160"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2871617" y="2035743"/>
            <a:ext cx="609600" cy="63151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4457700" y="2048523"/>
            <a:ext cx="0" cy="66714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V="1">
            <a:off x="2775733" y="3215575"/>
            <a:ext cx="921357" cy="50234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5092700" y="3246932"/>
            <a:ext cx="1084161" cy="47099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4457700" y="3215575"/>
            <a:ext cx="0" cy="55760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5055991" y="2048523"/>
            <a:ext cx="1120870" cy="659052"/>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285899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50629" y="274638"/>
            <a:ext cx="8229600" cy="1143000"/>
          </a:xfrm>
        </p:spPr>
        <p:txBody>
          <a:bodyPr>
            <a:normAutofit/>
          </a:bodyPr>
          <a:lstStyle/>
          <a:p>
            <a:r>
              <a:rPr kumimoji="1" lang="en-US" altLang="zh-CN" sz="2800" dirty="0" smtClean="0"/>
              <a:t>Research outcomes </a:t>
            </a:r>
            <a:endParaRPr kumimoji="1" lang="zh-CN" altLang="en-US" sz="2800" dirty="0"/>
          </a:p>
        </p:txBody>
      </p:sp>
      <p:sp>
        <p:nvSpPr>
          <p:cNvPr id="3" name="内容占位符 2"/>
          <p:cNvSpPr>
            <a:spLocks noGrp="1"/>
          </p:cNvSpPr>
          <p:nvPr>
            <p:ph idx="1"/>
          </p:nvPr>
        </p:nvSpPr>
        <p:spPr/>
        <p:txBody>
          <a:bodyPr>
            <a:normAutofit/>
          </a:bodyPr>
          <a:lstStyle/>
          <a:p>
            <a:pPr algn="just"/>
            <a:r>
              <a:rPr lang="en-US" altLang="zh-CN" sz="2000" dirty="0"/>
              <a:t>W</a:t>
            </a:r>
            <a:r>
              <a:rPr lang="en-US" altLang="zh-CN" sz="2000" dirty="0" smtClean="0"/>
              <a:t>e </a:t>
            </a:r>
            <a:r>
              <a:rPr lang="en-US" altLang="zh-CN" sz="2000" dirty="0"/>
              <a:t>chose ASODN and AZT to interfere telomerase </a:t>
            </a:r>
            <a:r>
              <a:rPr lang="en-US" altLang="zh-CN" sz="2000" b="1" i="1" u="sng" dirty="0" err="1"/>
              <a:t>subfraction</a:t>
            </a:r>
            <a:r>
              <a:rPr lang="en-US" altLang="zh-CN" sz="2000" b="1" i="1" u="sng" dirty="0"/>
              <a:t> </a:t>
            </a:r>
            <a:r>
              <a:rPr lang="en-US" altLang="zh-CN" sz="2000" b="1" i="1" u="sng" dirty="0" err="1"/>
              <a:t>hTR</a:t>
            </a:r>
            <a:r>
              <a:rPr lang="en-US" altLang="zh-CN" sz="2000" b="1" i="1" u="sng" dirty="0"/>
              <a:t> and </a:t>
            </a:r>
            <a:r>
              <a:rPr lang="en-US" altLang="zh-CN" sz="2000" b="1" i="1" u="sng" dirty="0" err="1"/>
              <a:t>hTERT</a:t>
            </a:r>
            <a:r>
              <a:rPr lang="en-US" altLang="zh-CN" sz="2000" b="1" i="1" u="sng" dirty="0"/>
              <a:t>.</a:t>
            </a:r>
            <a:r>
              <a:rPr lang="en-US" altLang="zh-CN" sz="2000" dirty="0"/>
              <a:t> The results showed that telomerase activity of Human </a:t>
            </a:r>
            <a:r>
              <a:rPr lang="en-US" altLang="zh-CN" sz="2000" dirty="0" err="1"/>
              <a:t>glioma</a:t>
            </a:r>
            <a:r>
              <a:rPr lang="en-US" altLang="zh-CN" sz="2000" dirty="0"/>
              <a:t> U251 cells and </a:t>
            </a:r>
            <a:r>
              <a:rPr lang="en-US" altLang="zh-CN" sz="2000" dirty="0" err="1"/>
              <a:t>Hela</a:t>
            </a:r>
            <a:r>
              <a:rPr lang="en-US" altLang="zh-CN" sz="2000" dirty="0"/>
              <a:t> cells decreased, DNA damage reduced and </a:t>
            </a:r>
            <a:r>
              <a:rPr lang="en-US" altLang="zh-CN" sz="2000" dirty="0" err="1"/>
              <a:t>radiosensitivity</a:t>
            </a:r>
            <a:r>
              <a:rPr lang="en-US" altLang="zh-CN" sz="2000" dirty="0"/>
              <a:t> increased</a:t>
            </a:r>
            <a:r>
              <a:rPr lang="zh-CN" altLang="zh-CN" sz="2000" dirty="0"/>
              <a:t> </a:t>
            </a:r>
            <a:r>
              <a:rPr lang="en-US" altLang="zh-CN" sz="2000" dirty="0" smtClean="0"/>
              <a:t>.</a:t>
            </a:r>
          </a:p>
          <a:p>
            <a:pPr algn="just"/>
            <a:r>
              <a:rPr lang="en-US" altLang="zh-CN" sz="2000" dirty="0" smtClean="0"/>
              <a:t>There </a:t>
            </a:r>
            <a:r>
              <a:rPr lang="en-US" altLang="zh-CN" sz="2000" dirty="0"/>
              <a:t>was a significant </a:t>
            </a:r>
            <a:r>
              <a:rPr lang="en-US" altLang="zh-CN" sz="2000" b="1" i="1" u="sng" dirty="0"/>
              <a:t>negative correlation </a:t>
            </a:r>
            <a:r>
              <a:rPr lang="en-US" altLang="zh-CN" sz="2000" dirty="0"/>
              <a:t>of telomere length and </a:t>
            </a:r>
            <a:r>
              <a:rPr lang="en-US" altLang="zh-CN" sz="2000" dirty="0" err="1"/>
              <a:t>radiosensitivity</a:t>
            </a:r>
            <a:r>
              <a:rPr lang="en-US" altLang="zh-CN" sz="2000" dirty="0"/>
              <a:t> and telomere length may be used as a promising tool to predict the </a:t>
            </a:r>
            <a:r>
              <a:rPr lang="en-US" altLang="zh-CN" sz="2000" dirty="0" err="1"/>
              <a:t>radiosensitivity</a:t>
            </a:r>
            <a:r>
              <a:rPr lang="en-US" altLang="zh-CN" sz="2000" dirty="0"/>
              <a:t> of human carcinomas </a:t>
            </a:r>
            <a:r>
              <a:rPr lang="en-US" altLang="zh-CN" sz="2000" dirty="0" smtClean="0"/>
              <a:t>.</a:t>
            </a:r>
          </a:p>
          <a:p>
            <a:pPr algn="just"/>
            <a:r>
              <a:rPr lang="en-US" altLang="zh-CN" sz="2000" b="1" i="1" u="sng" dirty="0" smtClean="0"/>
              <a:t>UBE2D3</a:t>
            </a:r>
            <a:r>
              <a:rPr lang="en-US" altLang="zh-CN" sz="2000" dirty="0" smtClean="0"/>
              <a:t> was suggested to modulate MCF-7 cell </a:t>
            </a:r>
            <a:r>
              <a:rPr lang="en-US" altLang="zh-CN" sz="2000" dirty="0" err="1" smtClean="0"/>
              <a:t>radiosensitivity</a:t>
            </a:r>
            <a:r>
              <a:rPr lang="en-US" altLang="zh-CN" sz="2000" dirty="0" smtClean="0"/>
              <a:t> by acting as a regulator for </a:t>
            </a:r>
            <a:r>
              <a:rPr lang="en-US" altLang="zh-CN" sz="2000" dirty="0" err="1" smtClean="0"/>
              <a:t>hTERT</a:t>
            </a:r>
            <a:r>
              <a:rPr lang="en-US" altLang="zh-CN" sz="2000" dirty="0" smtClean="0"/>
              <a:t> and cyclinD1 protein expression. </a:t>
            </a:r>
          </a:p>
          <a:p>
            <a:pPr algn="just"/>
            <a:r>
              <a:rPr lang="en-US" altLang="zh-CN" sz="2000" b="1" i="1" u="sng" dirty="0"/>
              <a:t>TPP1</a:t>
            </a:r>
            <a:r>
              <a:rPr lang="en-US" altLang="zh-CN" sz="2000" dirty="0" smtClean="0"/>
              <a:t> overexpression in human colorectal cancer cell could protect telomere from DNA damage and confer </a:t>
            </a:r>
            <a:r>
              <a:rPr lang="en-US" altLang="zh-CN" sz="2000" dirty="0" err="1" smtClean="0"/>
              <a:t>radioresistance</a:t>
            </a:r>
            <a:r>
              <a:rPr lang="en-US" altLang="zh-CN" sz="2000" dirty="0" smtClean="0"/>
              <a:t>.</a:t>
            </a:r>
            <a:endParaRPr lang="en-US" altLang="zh-CN" sz="2000" dirty="0"/>
          </a:p>
          <a:p>
            <a:pPr algn="just"/>
            <a:endParaRPr kumimoji="1" lang="zh-CN" altLang="en-US" sz="2000" dirty="0"/>
          </a:p>
        </p:txBody>
      </p:sp>
    </p:spTree>
    <p:extLst>
      <p:ext uri="{BB962C8B-B14F-4D97-AF65-F5344CB8AC3E}">
        <p14:creationId xmlns="" xmlns:p14="http://schemas.microsoft.com/office/powerpoint/2010/main" val="18622072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中南医院外景"/>
          <p:cNvPicPr>
            <a:picLocks noGrp="1" noChangeAspect="1" noChangeArrowheads="1"/>
          </p:cNvPicPr>
          <p:nvPr>
            <p:ph idx="4294967295"/>
          </p:nvPr>
        </p:nvPicPr>
        <p:blipFill>
          <a:blip r:embed="rId2" cstate="print"/>
          <a:srcRect/>
          <a:stretch>
            <a:fillRect/>
          </a:stretch>
        </p:blipFill>
        <p:spPr>
          <a:xfrm>
            <a:off x="0" y="0"/>
            <a:ext cx="9144000" cy="6858000"/>
          </a:xfrm>
        </p:spPr>
      </p:pic>
      <p:sp>
        <p:nvSpPr>
          <p:cNvPr id="5" name="标题 1"/>
          <p:cNvSpPr txBox="1">
            <a:spLocks/>
          </p:cNvSpPr>
          <p:nvPr/>
        </p:nvSpPr>
        <p:spPr>
          <a:xfrm>
            <a:off x="466081" y="846138"/>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en-US" altLang="zh-CN" sz="6000" b="0"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Thank</a:t>
            </a:r>
            <a:r>
              <a:rPr kumimoji="1" lang="zh-CN" altLang="en-US" sz="6000" b="0"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 </a:t>
            </a:r>
            <a:r>
              <a:rPr kumimoji="1" lang="en-US" altLang="zh-CN" sz="6000" b="0"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you</a:t>
            </a:r>
            <a:endParaRPr kumimoji="1" lang="zh-CN" altLang="en-US" sz="6000" b="0" i="0" u="none" strike="noStrike" kern="1200" cap="none" spc="0" normalizeH="0" baseline="0" noProof="0" dirty="0">
              <a:ln>
                <a:noFill/>
              </a:ln>
              <a:solidFill>
                <a:srgbClr val="FF0000"/>
              </a:solidFill>
              <a:effectLst/>
              <a:uLnTx/>
              <a:uFillTx/>
              <a:latin typeface="Times New Roman" pitchFamily="18" charset="0"/>
              <a:ea typeface="+mj-ea"/>
              <a:cs typeface="Times New Roman" pitchFamily="18" charset="0"/>
            </a:endParaRPr>
          </a:p>
        </p:txBody>
      </p:sp>
    </p:spTree>
    <p:extLst>
      <p:ext uri="{BB962C8B-B14F-4D97-AF65-F5344CB8AC3E}">
        <p14:creationId xmlns="" xmlns:p14="http://schemas.microsoft.com/office/powerpoint/2010/main" val="26825323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1273628" y="428625"/>
            <a:ext cx="6796769" cy="1143000"/>
          </a:xfrm>
        </p:spPr>
        <p:txBody>
          <a:bodyPr/>
          <a:lstStyle/>
          <a:p>
            <a:r>
              <a:rPr lang="en-US" sz="3600" b="1" dirty="0" smtClean="0">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1114425" y="1752600"/>
            <a:ext cx="6821261" cy="4991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a:effectLst>
                  <a:outerShdw blurRad="38100" dist="38100" dir="2700000" algn="tl">
                    <a:srgbClr val="000000">
                      <a:alpha val="43137"/>
                    </a:srgbClr>
                  </a:outerShdw>
                </a:effectLst>
                <a:latin typeface="Georgia" pitchFamily="18" charset="0"/>
              </a:rPr>
              <a:t/>
            </a:r>
            <a:br>
              <a:rPr lang="en-US" sz="2400" dirty="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rPr>
              <a:t> </a:t>
            </a:r>
            <a:r>
              <a:rPr lang="en-US" sz="2400" dirty="0" smtClean="0">
                <a:effectLst>
                  <a:outerShdw blurRad="38100" dist="38100" dir="2700000" algn="tl">
                    <a:srgbClr val="000000">
                      <a:alpha val="43137"/>
                    </a:srgbClr>
                  </a:outerShdw>
                </a:effectLst>
                <a:latin typeface="Georgia" pitchFamily="18" charset="0"/>
                <a:hlinkClick r:id="rId2"/>
              </a:rPr>
              <a:t>http://integrativebiology.conferenceseries.com/</a:t>
            </a:r>
            <a:r>
              <a:rPr lang="en-US" sz="2400" dirty="0" smtClean="0">
                <a:effectLst>
                  <a:outerShdw blurRad="38100" dist="38100" dir="2700000" algn="tl">
                    <a:srgbClr val="000000">
                      <a:alpha val="43137"/>
                    </a:srgbClr>
                  </a:outerShdw>
                </a:effectLst>
                <a:latin typeface="Georgia" pitchFamily="18" charset="0"/>
              </a:rPr>
              <a:t> </a:t>
            </a:r>
            <a:endParaRPr lang="en-US" sz="24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a:effectLst>
                  <a:outerShdw blurRad="38100" dist="38100" dir="2700000" algn="tl">
                    <a:srgbClr val="000000">
                      <a:alpha val="43137"/>
                    </a:srgbClr>
                  </a:outerShdw>
                </a:effectLst>
                <a:latin typeface="Georgia" pitchFamily="18" charset="0"/>
                <a:hlinkClick r:id="rId3"/>
              </a:rPr>
              <a:t>http://conferenceseries.com</a:t>
            </a:r>
            <a:r>
              <a:rPr lang="en-US" sz="2400" dirty="0" smtClean="0">
                <a:effectLst>
                  <a:outerShdw blurRad="38100" dist="38100" dir="2700000" algn="tl">
                    <a:srgbClr val="000000">
                      <a:alpha val="43137"/>
                    </a:srgbClr>
                  </a:outerShdw>
                </a:effectLst>
                <a:latin typeface="Georgia" pitchFamily="18" charset="0"/>
                <a:hlinkClick r:id="rId3"/>
              </a:rPr>
              <a:t>/</a:t>
            </a:r>
            <a:r>
              <a:rPr lang="en-US" sz="2400" dirty="0" smtClean="0">
                <a:effectLst>
                  <a:outerShdw blurRad="38100" dist="38100" dir="2700000" algn="tl">
                    <a:srgbClr val="000000">
                      <a:alpha val="43137"/>
                    </a:srgbClr>
                  </a:outerShdw>
                </a:effectLst>
                <a:latin typeface="Georgia" pitchFamily="18" charset="0"/>
              </a:rPr>
              <a:t> </a:t>
            </a:r>
          </a:p>
          <a:p>
            <a:pPr algn="ctr">
              <a:buFont typeface="Arial" charset="0"/>
              <a:buNone/>
              <a:defRPr/>
            </a:pPr>
            <a:r>
              <a:rPr lang="en-US" sz="2400" dirty="0">
                <a:effectLst>
                  <a:outerShdw blurRad="38100" dist="38100" dir="2700000" algn="tl">
                    <a:srgbClr val="000000">
                      <a:alpha val="43137"/>
                    </a:srgbClr>
                  </a:outerShdw>
                </a:effectLst>
                <a:latin typeface="Georgia" pitchFamily="18" charset="0"/>
              </a:rPr>
              <a:t> </a:t>
            </a:r>
            <a:r>
              <a:rPr lang="en-US" sz="2400" dirty="0">
                <a:effectLst>
                  <a:outerShdw blurRad="38100" dist="38100" dir="2700000" algn="tl">
                    <a:srgbClr val="000000">
                      <a:alpha val="43137"/>
                    </a:srgbClr>
                  </a:outerShdw>
                </a:effectLst>
                <a:latin typeface="Georgia" pitchFamily="18" charset="0"/>
                <a:hlinkClick r:id="rId4"/>
              </a:rPr>
              <a:t>http://</a:t>
            </a:r>
            <a:r>
              <a:rPr lang="en-US" sz="2400" dirty="0" smtClean="0">
                <a:effectLst>
                  <a:outerShdw blurRad="38100" dist="38100" dir="2700000" algn="tl">
                    <a:srgbClr val="000000">
                      <a:alpha val="43137"/>
                    </a:srgbClr>
                  </a:outerShdw>
                </a:effectLst>
                <a:latin typeface="Georgia" pitchFamily="18" charset="0"/>
                <a:hlinkClick r:id="rId4"/>
              </a:rPr>
              <a:t>www.conferenceseries.com/genetics-and-molecular-biology-conferences.php</a:t>
            </a:r>
            <a:r>
              <a:rPr lang="en-US" sz="2400" dirty="0" smtClean="0">
                <a:effectLst>
                  <a:outerShdw blurRad="38100" dist="38100" dir="2700000" algn="tl">
                    <a:srgbClr val="000000">
                      <a:alpha val="43137"/>
                    </a:srgbClr>
                  </a:outerShdw>
                </a:effectLst>
                <a:latin typeface="Georgia" pitchFamily="18" charset="0"/>
              </a:rPr>
              <a:t> </a:t>
            </a: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168524157"/>
      </p:ext>
    </p:extLst>
  </p:cSld>
  <p:clrMapOvr>
    <a:masterClrMapping/>
  </p:clrMapOvr>
</p:sld>
</file>

<file path=ppt/theme/theme1.xml><?xml version="1.0" encoding="utf-8"?>
<a:theme xmlns:a="http://schemas.openxmlformats.org/drawingml/2006/main" name=" 黑色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黑色 .thmx</Template>
  <TotalTime>7088</TotalTime>
  <Words>1503</Words>
  <Application>Microsoft Office PowerPoint</Application>
  <PresentationFormat>On-screen Show (4:3)</PresentationFormat>
  <Paragraphs>163</Paragraphs>
  <Slides>29</Slides>
  <Notes>2</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 黑色 </vt:lpstr>
      <vt:lpstr>    About OMICS Group</vt:lpstr>
      <vt:lpstr> About OMICS International Conferences</vt:lpstr>
      <vt:lpstr>Telomere-Telomerase and Radiosensitivity</vt:lpstr>
      <vt:lpstr>Telomere</vt:lpstr>
      <vt:lpstr>Telomerase Structure</vt:lpstr>
      <vt:lpstr>Telomerase Function</vt:lpstr>
      <vt:lpstr>Combined-modality Therapy</vt:lpstr>
      <vt:lpstr>Telomerase and radiosensitivity</vt:lpstr>
      <vt:lpstr>Can we modify the radiosensitivity by :</vt:lpstr>
      <vt:lpstr>The establishment of human laryngeal carcinoma radioresistant strain model</vt:lpstr>
      <vt:lpstr>Biological behavior of two cell lines</vt:lpstr>
      <vt:lpstr>Telomerase and radiosensitivity : Targeting  hTR</vt:lpstr>
      <vt:lpstr>Telomerase and radiosensitivity : Targeting  hTERT</vt:lpstr>
      <vt:lpstr>Slide 14</vt:lpstr>
      <vt:lpstr>Slide 15</vt:lpstr>
      <vt:lpstr>Slide 16</vt:lpstr>
      <vt:lpstr>UBE2D3/hTERT and Radiosensitivity</vt:lpstr>
      <vt:lpstr>UBE2D3/hTERT and Radiosensitivity</vt:lpstr>
      <vt:lpstr>Slide 19</vt:lpstr>
      <vt:lpstr>UBE2D3 Protein expressin and Esophageal Cancer Prognosis</vt:lpstr>
      <vt:lpstr>UBE2D3 Protein expressin and Esophageal Cancer Prognosis</vt:lpstr>
      <vt:lpstr>Telomere-binding protein</vt:lpstr>
      <vt:lpstr>Telomere-associated proteins  and Radiosensitivity：Targeting TPP1（Overexpression） </vt:lpstr>
      <vt:lpstr>Telomere-associated proteins  and Radiosensitivity：Targeting TPP1（Overexpression） </vt:lpstr>
      <vt:lpstr>Slide 25</vt:lpstr>
      <vt:lpstr>Slide 26</vt:lpstr>
      <vt:lpstr>Research outcomes </vt:lpstr>
      <vt:lpstr>Slide 28</vt:lpstr>
      <vt:lpstr>Let Us Meet Again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Telomerase and Radiosensitivity</dc:title>
  <dc:creator>wang wenbo</dc:creator>
  <cp:lastModifiedBy>Rachana</cp:lastModifiedBy>
  <cp:revision>140</cp:revision>
  <dcterms:created xsi:type="dcterms:W3CDTF">2015-06-15T11:23:49Z</dcterms:created>
  <dcterms:modified xsi:type="dcterms:W3CDTF">2015-08-10T10:45:46Z</dcterms:modified>
</cp:coreProperties>
</file>