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3" r:id="rId3"/>
    <p:sldId id="259" r:id="rId4"/>
    <p:sldId id="283" r:id="rId5"/>
    <p:sldId id="284" r:id="rId6"/>
    <p:sldId id="286" r:id="rId7"/>
    <p:sldId id="280" r:id="rId8"/>
    <p:sldId id="295" r:id="rId9"/>
    <p:sldId id="290" r:id="rId10"/>
    <p:sldId id="261" r:id="rId11"/>
    <p:sldId id="265" r:id="rId12"/>
    <p:sldId id="266" r:id="rId13"/>
    <p:sldId id="287" r:id="rId14"/>
    <p:sldId id="270" r:id="rId15"/>
    <p:sldId id="271" r:id="rId16"/>
    <p:sldId id="291" r:id="rId17"/>
    <p:sldId id="273" r:id="rId18"/>
    <p:sldId id="274" r:id="rId19"/>
    <p:sldId id="275" r:id="rId20"/>
    <p:sldId id="276" r:id="rId21"/>
    <p:sldId id="277" r:id="rId22"/>
    <p:sldId id="278" r:id="rId23"/>
    <p:sldId id="294" r:id="rId24"/>
    <p:sldId id="267" r:id="rId25"/>
    <p:sldId id="297" r:id="rId2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9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771" autoAdjust="0"/>
  </p:normalViewPr>
  <p:slideViewPr>
    <p:cSldViewPr>
      <p:cViewPr>
        <p:scale>
          <a:sx n="100" d="100"/>
          <a:sy n="100" d="100"/>
        </p:scale>
        <p:origin x="-9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1CE633-8E0C-4F06-BE68-F8FE84D82D0A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9FB79-2973-4807-A822-967D8BFA678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4609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929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4540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763D56-2344-4265-8D04-4514EDB02642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8237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2065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2448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9554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4036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9345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8343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572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8460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6556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6054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0926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6161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2341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3502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1142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30220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04345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21209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92410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07874-4047-4314-A093-587604E0E816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20062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98674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9FB79-2973-4807-A822-967D8BFA678B}" type="slidenum">
              <a:rPr lang="en-AU" smtClean="0"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7140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935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556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641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4300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774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7710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7883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604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0530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539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787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61960-B4CA-425F-9E9E-347086B0E915}" type="datetimeFigureOut">
              <a:rPr lang="en-AU" smtClean="0"/>
              <a:t>19/07/2015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E1D97-6140-4360-8298-4FBF6BC130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431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11.png"/><Relationship Id="rId7" Type="http://schemas.openxmlformats.org/officeDocument/2006/relationships/image" Target="../media/image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.tiff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20.png"/><Relationship Id="rId5" Type="http://schemas.openxmlformats.org/officeDocument/2006/relationships/image" Target="../media/image3.tiff"/><Relationship Id="rId10" Type="http://schemas.openxmlformats.org/officeDocument/2006/relationships/image" Target="../media/image5.png"/><Relationship Id="rId4" Type="http://schemas.openxmlformats.org/officeDocument/2006/relationships/image" Target="../media/image1.jp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tiff"/><Relationship Id="rId5" Type="http://schemas.openxmlformats.org/officeDocument/2006/relationships/image" Target="../media/image1.jpg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0.emf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.tiff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40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11" Type="http://schemas.openxmlformats.org/officeDocument/2006/relationships/image" Target="../media/image3.tiff"/><Relationship Id="rId5" Type="http://schemas.openxmlformats.org/officeDocument/2006/relationships/image" Target="../media/image42.png"/><Relationship Id="rId10" Type="http://schemas.openxmlformats.org/officeDocument/2006/relationships/image" Target="../media/image1.jpg"/><Relationship Id="rId4" Type="http://schemas.openxmlformats.org/officeDocument/2006/relationships/image" Target="../media/image41.wmf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iff"/><Relationship Id="rId3" Type="http://schemas.openxmlformats.org/officeDocument/2006/relationships/image" Target="../media/image45.png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1.jp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3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3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372" y="836712"/>
            <a:ext cx="88271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Arial" pitchFamily="34" charset="0"/>
                <a:cs typeface="Arial" pitchFamily="34" charset="0"/>
              </a:rPr>
              <a:t>An Innovative Platform for Rapid and Multiplexed Cancer Biomarker Detection with Surface-enhanced Raman Scattering Nanotags</a:t>
            </a:r>
            <a:endParaRPr lang="en-A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8350" y="5085184"/>
            <a:ext cx="7551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i="1" dirty="0" err="1" smtClean="0">
                <a:latin typeface="Arial" pitchFamily="34" charset="0"/>
                <a:cs typeface="Arial" pitchFamily="34" charset="0"/>
              </a:rPr>
              <a:t>Dr.</a:t>
            </a:r>
            <a:r>
              <a:rPr lang="en-AU" b="1" i="1" dirty="0" smtClean="0">
                <a:latin typeface="Arial" pitchFamily="34" charset="0"/>
                <a:cs typeface="Arial" pitchFamily="34" charset="0"/>
              </a:rPr>
              <a:t> Yuling Wang (ARC DECRA Fellow)</a:t>
            </a:r>
          </a:p>
          <a:p>
            <a:pPr algn="ctr"/>
            <a:r>
              <a:rPr lang="en-AU" b="1" i="1" dirty="0" smtClean="0">
                <a:latin typeface="Arial" pitchFamily="34" charset="0"/>
                <a:cs typeface="Arial" pitchFamily="34" charset="0"/>
              </a:rPr>
              <a:t>Australian Institute for Bioengineering and Nanotechnology (AIBN)</a:t>
            </a:r>
          </a:p>
          <a:p>
            <a:pPr algn="ctr"/>
            <a:r>
              <a:rPr lang="en-AU" b="1" i="1" dirty="0" smtClean="0">
                <a:latin typeface="Arial" pitchFamily="34" charset="0"/>
                <a:cs typeface="Arial" pitchFamily="34" charset="0"/>
              </a:rPr>
              <a:t>The University of Queensland, Australia</a:t>
            </a:r>
            <a:endParaRPr lang="en-AU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828062" y="2276872"/>
            <a:ext cx="3487876" cy="2403262"/>
            <a:chOff x="733851" y="1075658"/>
            <a:chExt cx="3006171" cy="2150501"/>
          </a:xfrm>
        </p:grpSpPr>
        <p:pic>
          <p:nvPicPr>
            <p:cNvPr id="13" name="Grafik 258" descr="markerPorter.bmp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43" t="23750" r="31718" b="24374"/>
            <a:stretch>
              <a:fillRect/>
            </a:stretch>
          </p:blipFill>
          <p:spPr bwMode="auto">
            <a:xfrm>
              <a:off x="1361844" y="1816627"/>
              <a:ext cx="1392230" cy="140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oup 13"/>
            <p:cNvGrpSpPr/>
            <p:nvPr/>
          </p:nvGrpSpPr>
          <p:grpSpPr>
            <a:xfrm rot="21140935">
              <a:off x="733851" y="1075658"/>
              <a:ext cx="576064" cy="1437845"/>
              <a:chOff x="1467632" y="1596308"/>
              <a:chExt cx="576064" cy="1437845"/>
            </a:xfrm>
          </p:grpSpPr>
          <p:sp>
            <p:nvSpPr>
              <p:cNvPr id="20" name="Right Arrow 19"/>
              <p:cNvSpPr/>
              <p:nvPr/>
            </p:nvSpPr>
            <p:spPr>
              <a:xfrm rot="2749951">
                <a:off x="976716" y="2137933"/>
                <a:ext cx="1437845" cy="354596"/>
              </a:xfrm>
              <a:prstGeom prst="rightArrow">
                <a:avLst/>
              </a:prstGeom>
              <a:solidFill>
                <a:srgbClr val="92D050">
                  <a:alpha val="3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" name="Freeform 20"/>
              <p:cNvSpPr/>
              <p:nvPr/>
            </p:nvSpPr>
            <p:spPr>
              <a:xfrm rot="715679">
                <a:off x="1467632" y="2114241"/>
                <a:ext cx="576064" cy="515602"/>
              </a:xfrm>
              <a:custGeom>
                <a:avLst/>
                <a:gdLst>
                  <a:gd name="connsiteX0" fmla="*/ 34657 w 763320"/>
                  <a:gd name="connsiteY0" fmla="*/ 0 h 783771"/>
                  <a:gd name="connsiteX1" fmla="*/ 11604 w 763320"/>
                  <a:gd name="connsiteY1" fmla="*/ 238205 h 783771"/>
                  <a:gd name="connsiteX2" fmla="*/ 196021 w 763320"/>
                  <a:gd name="connsiteY2" fmla="*/ 138313 h 783771"/>
                  <a:gd name="connsiteX3" fmla="*/ 219073 w 763320"/>
                  <a:gd name="connsiteY3" fmla="*/ 368834 h 783771"/>
                  <a:gd name="connsiteX4" fmla="*/ 411174 w 763320"/>
                  <a:gd name="connsiteY4" fmla="*/ 268941 h 783771"/>
                  <a:gd name="connsiteX5" fmla="*/ 403490 w 763320"/>
                  <a:gd name="connsiteY5" fmla="*/ 514830 h 783771"/>
                  <a:gd name="connsiteX6" fmla="*/ 603275 w 763320"/>
                  <a:gd name="connsiteY6" fmla="*/ 461042 h 783771"/>
                  <a:gd name="connsiteX7" fmla="*/ 603275 w 763320"/>
                  <a:gd name="connsiteY7" fmla="*/ 668511 h 783771"/>
                  <a:gd name="connsiteX8" fmla="*/ 749272 w 763320"/>
                  <a:gd name="connsiteY8" fmla="*/ 607039 h 783771"/>
                  <a:gd name="connsiteX9" fmla="*/ 749272 w 763320"/>
                  <a:gd name="connsiteY9" fmla="*/ 783771 h 783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3320" h="783771">
                    <a:moveTo>
                      <a:pt x="34657" y="0"/>
                    </a:moveTo>
                    <a:cubicBezTo>
                      <a:pt x="9683" y="107576"/>
                      <a:pt x="-15290" y="215153"/>
                      <a:pt x="11604" y="238205"/>
                    </a:cubicBezTo>
                    <a:cubicBezTo>
                      <a:pt x="38498" y="261257"/>
                      <a:pt x="161443" y="116542"/>
                      <a:pt x="196021" y="138313"/>
                    </a:cubicBezTo>
                    <a:cubicBezTo>
                      <a:pt x="230599" y="160084"/>
                      <a:pt x="183214" y="347063"/>
                      <a:pt x="219073" y="368834"/>
                    </a:cubicBezTo>
                    <a:cubicBezTo>
                      <a:pt x="254932" y="390605"/>
                      <a:pt x="380438" y="244608"/>
                      <a:pt x="411174" y="268941"/>
                    </a:cubicBezTo>
                    <a:cubicBezTo>
                      <a:pt x="441910" y="293274"/>
                      <a:pt x="371473" y="482813"/>
                      <a:pt x="403490" y="514830"/>
                    </a:cubicBezTo>
                    <a:cubicBezTo>
                      <a:pt x="435507" y="546847"/>
                      <a:pt x="569978" y="435429"/>
                      <a:pt x="603275" y="461042"/>
                    </a:cubicBezTo>
                    <a:cubicBezTo>
                      <a:pt x="636572" y="486655"/>
                      <a:pt x="578942" y="644178"/>
                      <a:pt x="603275" y="668511"/>
                    </a:cubicBezTo>
                    <a:cubicBezTo>
                      <a:pt x="627608" y="692844"/>
                      <a:pt x="724939" y="587829"/>
                      <a:pt x="749272" y="607039"/>
                    </a:cubicBezTo>
                    <a:cubicBezTo>
                      <a:pt x="773605" y="626249"/>
                      <a:pt x="761438" y="705010"/>
                      <a:pt x="749272" y="783771"/>
                    </a:cubicBezTo>
                  </a:path>
                </a:pathLst>
              </a:custGeom>
              <a:noFill/>
              <a:ln w="28575">
                <a:solidFill>
                  <a:srgbClr val="06FA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481061" y="1591009"/>
              <a:ext cx="1258961" cy="576064"/>
              <a:chOff x="5260755" y="2140944"/>
              <a:chExt cx="1258961" cy="576064"/>
            </a:xfrm>
          </p:grpSpPr>
          <p:sp>
            <p:nvSpPr>
              <p:cNvPr id="17" name="Right Arrow 16"/>
              <p:cNvSpPr/>
              <p:nvPr/>
            </p:nvSpPr>
            <p:spPr>
              <a:xfrm rot="19044311">
                <a:off x="5260755" y="2178273"/>
                <a:ext cx="1258961" cy="378392"/>
              </a:xfrm>
              <a:prstGeom prst="rightArrow">
                <a:avLst/>
              </a:prstGeom>
              <a:solidFill>
                <a:srgbClr val="FF0000">
                  <a:alpha val="3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Freeform 17"/>
              <p:cNvSpPr/>
              <p:nvPr/>
            </p:nvSpPr>
            <p:spPr>
              <a:xfrm rot="16696634">
                <a:off x="5524160" y="2171175"/>
                <a:ext cx="576064" cy="515602"/>
              </a:xfrm>
              <a:custGeom>
                <a:avLst/>
                <a:gdLst>
                  <a:gd name="connsiteX0" fmla="*/ 34657 w 763320"/>
                  <a:gd name="connsiteY0" fmla="*/ 0 h 783771"/>
                  <a:gd name="connsiteX1" fmla="*/ 11604 w 763320"/>
                  <a:gd name="connsiteY1" fmla="*/ 238205 h 783771"/>
                  <a:gd name="connsiteX2" fmla="*/ 196021 w 763320"/>
                  <a:gd name="connsiteY2" fmla="*/ 138313 h 783771"/>
                  <a:gd name="connsiteX3" fmla="*/ 219073 w 763320"/>
                  <a:gd name="connsiteY3" fmla="*/ 368834 h 783771"/>
                  <a:gd name="connsiteX4" fmla="*/ 411174 w 763320"/>
                  <a:gd name="connsiteY4" fmla="*/ 268941 h 783771"/>
                  <a:gd name="connsiteX5" fmla="*/ 403490 w 763320"/>
                  <a:gd name="connsiteY5" fmla="*/ 514830 h 783771"/>
                  <a:gd name="connsiteX6" fmla="*/ 603275 w 763320"/>
                  <a:gd name="connsiteY6" fmla="*/ 461042 h 783771"/>
                  <a:gd name="connsiteX7" fmla="*/ 603275 w 763320"/>
                  <a:gd name="connsiteY7" fmla="*/ 668511 h 783771"/>
                  <a:gd name="connsiteX8" fmla="*/ 749272 w 763320"/>
                  <a:gd name="connsiteY8" fmla="*/ 607039 h 783771"/>
                  <a:gd name="connsiteX9" fmla="*/ 749272 w 763320"/>
                  <a:gd name="connsiteY9" fmla="*/ 783771 h 783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3320" h="783771">
                    <a:moveTo>
                      <a:pt x="34657" y="0"/>
                    </a:moveTo>
                    <a:cubicBezTo>
                      <a:pt x="9683" y="107576"/>
                      <a:pt x="-15290" y="215153"/>
                      <a:pt x="11604" y="238205"/>
                    </a:cubicBezTo>
                    <a:cubicBezTo>
                      <a:pt x="38498" y="261257"/>
                      <a:pt x="161443" y="116542"/>
                      <a:pt x="196021" y="138313"/>
                    </a:cubicBezTo>
                    <a:cubicBezTo>
                      <a:pt x="230599" y="160084"/>
                      <a:pt x="183214" y="347063"/>
                      <a:pt x="219073" y="368834"/>
                    </a:cubicBezTo>
                    <a:cubicBezTo>
                      <a:pt x="254932" y="390605"/>
                      <a:pt x="380438" y="244608"/>
                      <a:pt x="411174" y="268941"/>
                    </a:cubicBezTo>
                    <a:cubicBezTo>
                      <a:pt x="441910" y="293274"/>
                      <a:pt x="371473" y="482813"/>
                      <a:pt x="403490" y="514830"/>
                    </a:cubicBezTo>
                    <a:cubicBezTo>
                      <a:pt x="435507" y="546847"/>
                      <a:pt x="569978" y="435429"/>
                      <a:pt x="603275" y="461042"/>
                    </a:cubicBezTo>
                    <a:cubicBezTo>
                      <a:pt x="636572" y="486655"/>
                      <a:pt x="578942" y="644178"/>
                      <a:pt x="603275" y="668511"/>
                    </a:cubicBezTo>
                    <a:cubicBezTo>
                      <a:pt x="627608" y="692844"/>
                      <a:pt x="724939" y="587829"/>
                      <a:pt x="749272" y="607039"/>
                    </a:cubicBezTo>
                    <a:cubicBezTo>
                      <a:pt x="773605" y="626249"/>
                      <a:pt x="761438" y="705010"/>
                      <a:pt x="749272" y="783771"/>
                    </a:cubicBezTo>
                  </a:path>
                </a:pathLst>
              </a:cu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cxnSp>
        <p:nvCxnSpPr>
          <p:cNvPr id="3" name="Straight Connector 2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81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8504" y="187693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smtClean="0">
                <a:latin typeface="Arial" pitchFamily="34" charset="0"/>
                <a:cs typeface="Arial" pitchFamily="34" charset="0"/>
              </a:rPr>
              <a:t>Outline</a:t>
            </a:r>
            <a:endParaRPr lang="en-A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1126054"/>
            <a:ext cx="936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FF"/>
              </a:buClr>
              <a:buFont typeface="Wingdings" pitchFamily="2" charset="2"/>
              <a:buChar char="v"/>
            </a:pPr>
            <a:r>
              <a:rPr lang="en-AU" sz="2400" b="1" i="1" dirty="0" smtClean="0">
                <a:latin typeface="Arial" pitchFamily="34" charset="0"/>
                <a:cs typeface="Arial" pitchFamily="34" charset="0"/>
              </a:rPr>
              <a:t>Introduction to surface-enhanced Raman scattering (SERS)</a:t>
            </a:r>
            <a:endParaRPr lang="en-AU" sz="2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453" y="1988840"/>
            <a:ext cx="936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FF"/>
              </a:buClr>
              <a:buFont typeface="Wingdings" pitchFamily="2" charset="2"/>
              <a:buChar char="v"/>
            </a:pPr>
            <a:r>
              <a:rPr lang="en-AU" sz="2400" b="1" i="1" dirty="0" smtClean="0">
                <a:latin typeface="Arial" pitchFamily="34" charset="0"/>
                <a:cs typeface="Arial" pitchFamily="34" charset="0"/>
              </a:rPr>
              <a:t>Applications</a:t>
            </a:r>
            <a:endParaRPr lang="en-AU" sz="2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2891269"/>
            <a:ext cx="9361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b. Protein biomarker detection</a:t>
            </a:r>
            <a:endParaRPr lang="en-A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1412" y="3501008"/>
            <a:ext cx="936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FF"/>
              </a:buClr>
              <a:buFont typeface="Wingdings" pitchFamily="2" charset="2"/>
              <a:buChar char="v"/>
            </a:pPr>
            <a:r>
              <a:rPr lang="en-AU" sz="2400" b="1" i="1" dirty="0" smtClean="0">
                <a:latin typeface="Arial" pitchFamily="34" charset="0"/>
                <a:cs typeface="Arial" pitchFamily="34" charset="0"/>
              </a:rPr>
              <a:t> Summary</a:t>
            </a:r>
            <a:endParaRPr lang="en-AU" sz="24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446" y="4293096"/>
            <a:ext cx="936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FF"/>
              </a:buClr>
              <a:buFont typeface="Wingdings" pitchFamily="2" charset="2"/>
              <a:buChar char="v"/>
            </a:pPr>
            <a:r>
              <a:rPr lang="en-AU" sz="2400" b="1" i="1" dirty="0" smtClean="0">
                <a:latin typeface="Arial" pitchFamily="34" charset="0"/>
                <a:cs typeface="Arial" pitchFamily="34" charset="0"/>
              </a:rPr>
              <a:t>Acknowledgment</a:t>
            </a:r>
            <a:endParaRPr lang="en-AU" sz="2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2469054"/>
            <a:ext cx="9361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a. DNA methylation analysis</a:t>
            </a:r>
            <a:endParaRPr lang="en-A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1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42" y="200414"/>
            <a:ext cx="376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Introduction to SERS</a:t>
            </a:r>
            <a:endParaRPr lang="en-A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" name="Grafik 258" descr="markerPorter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3" t="23750" r="31718" b="24374"/>
          <a:stretch>
            <a:fillRect/>
          </a:stretch>
        </p:blipFill>
        <p:spPr bwMode="auto">
          <a:xfrm>
            <a:off x="4706193" y="2039962"/>
            <a:ext cx="1335968" cy="135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Group 41"/>
          <p:cNvGrpSpPr/>
          <p:nvPr/>
        </p:nvGrpSpPr>
        <p:grpSpPr>
          <a:xfrm rot="21140935">
            <a:off x="3926977" y="1282464"/>
            <a:ext cx="708581" cy="1266254"/>
            <a:chOff x="1467632" y="1742614"/>
            <a:chExt cx="708581" cy="1266254"/>
          </a:xfrm>
        </p:grpSpPr>
        <p:sp>
          <p:nvSpPr>
            <p:cNvPr id="47" name="TextBox 46"/>
            <p:cNvSpPr txBox="1"/>
            <p:nvPr/>
          </p:nvSpPr>
          <p:spPr>
            <a:xfrm rot="2808124">
              <a:off x="1423953" y="2156320"/>
              <a:ext cx="11659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dirty="0" smtClean="0">
                  <a:latin typeface="Arial" pitchFamily="34" charset="0"/>
                  <a:cs typeface="Arial" pitchFamily="34" charset="0"/>
                </a:rPr>
                <a:t>Laser</a:t>
              </a:r>
              <a:endParaRPr lang="en-AU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ight Arrow 47"/>
            <p:cNvSpPr/>
            <p:nvPr/>
          </p:nvSpPr>
          <p:spPr>
            <a:xfrm rot="2749951">
              <a:off x="1126184" y="2202090"/>
              <a:ext cx="1258961" cy="354596"/>
            </a:xfrm>
            <a:prstGeom prst="rightArrow">
              <a:avLst/>
            </a:prstGeom>
            <a:solidFill>
              <a:srgbClr val="92D050">
                <a:alpha val="3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9" name="Freeform 48"/>
            <p:cNvSpPr/>
            <p:nvPr/>
          </p:nvSpPr>
          <p:spPr>
            <a:xfrm rot="715679">
              <a:off x="1467632" y="2114241"/>
              <a:ext cx="576064" cy="515602"/>
            </a:xfrm>
            <a:custGeom>
              <a:avLst/>
              <a:gdLst>
                <a:gd name="connsiteX0" fmla="*/ 34657 w 763320"/>
                <a:gd name="connsiteY0" fmla="*/ 0 h 783771"/>
                <a:gd name="connsiteX1" fmla="*/ 11604 w 763320"/>
                <a:gd name="connsiteY1" fmla="*/ 238205 h 783771"/>
                <a:gd name="connsiteX2" fmla="*/ 196021 w 763320"/>
                <a:gd name="connsiteY2" fmla="*/ 138313 h 783771"/>
                <a:gd name="connsiteX3" fmla="*/ 219073 w 763320"/>
                <a:gd name="connsiteY3" fmla="*/ 368834 h 783771"/>
                <a:gd name="connsiteX4" fmla="*/ 411174 w 763320"/>
                <a:gd name="connsiteY4" fmla="*/ 268941 h 783771"/>
                <a:gd name="connsiteX5" fmla="*/ 403490 w 763320"/>
                <a:gd name="connsiteY5" fmla="*/ 514830 h 783771"/>
                <a:gd name="connsiteX6" fmla="*/ 603275 w 763320"/>
                <a:gd name="connsiteY6" fmla="*/ 461042 h 783771"/>
                <a:gd name="connsiteX7" fmla="*/ 603275 w 763320"/>
                <a:gd name="connsiteY7" fmla="*/ 668511 h 783771"/>
                <a:gd name="connsiteX8" fmla="*/ 749272 w 763320"/>
                <a:gd name="connsiteY8" fmla="*/ 607039 h 783771"/>
                <a:gd name="connsiteX9" fmla="*/ 749272 w 763320"/>
                <a:gd name="connsiteY9" fmla="*/ 783771 h 78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3320" h="783771">
                  <a:moveTo>
                    <a:pt x="34657" y="0"/>
                  </a:moveTo>
                  <a:cubicBezTo>
                    <a:pt x="9683" y="107576"/>
                    <a:pt x="-15290" y="215153"/>
                    <a:pt x="11604" y="238205"/>
                  </a:cubicBezTo>
                  <a:cubicBezTo>
                    <a:pt x="38498" y="261257"/>
                    <a:pt x="161443" y="116542"/>
                    <a:pt x="196021" y="138313"/>
                  </a:cubicBezTo>
                  <a:cubicBezTo>
                    <a:pt x="230599" y="160084"/>
                    <a:pt x="183214" y="347063"/>
                    <a:pt x="219073" y="368834"/>
                  </a:cubicBezTo>
                  <a:cubicBezTo>
                    <a:pt x="254932" y="390605"/>
                    <a:pt x="380438" y="244608"/>
                    <a:pt x="411174" y="268941"/>
                  </a:cubicBezTo>
                  <a:cubicBezTo>
                    <a:pt x="441910" y="293274"/>
                    <a:pt x="371473" y="482813"/>
                    <a:pt x="403490" y="514830"/>
                  </a:cubicBezTo>
                  <a:cubicBezTo>
                    <a:pt x="435507" y="546847"/>
                    <a:pt x="569978" y="435429"/>
                    <a:pt x="603275" y="461042"/>
                  </a:cubicBezTo>
                  <a:cubicBezTo>
                    <a:pt x="636572" y="486655"/>
                    <a:pt x="578942" y="644178"/>
                    <a:pt x="603275" y="668511"/>
                  </a:cubicBezTo>
                  <a:cubicBezTo>
                    <a:pt x="627608" y="692844"/>
                    <a:pt x="724939" y="587829"/>
                    <a:pt x="749272" y="607039"/>
                  </a:cubicBezTo>
                  <a:cubicBezTo>
                    <a:pt x="773605" y="626249"/>
                    <a:pt x="761438" y="705010"/>
                    <a:pt x="749272" y="783771"/>
                  </a:cubicBezTo>
                </a:path>
              </a:pathLst>
            </a:custGeom>
            <a:noFill/>
            <a:ln w="28575">
              <a:solidFill>
                <a:srgbClr val="06FA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43" name="Group 42"/>
          <p:cNvGrpSpPr/>
          <p:nvPr/>
        </p:nvGrpSpPr>
        <p:grpSpPr>
          <a:xfrm rot="10800000">
            <a:off x="4013744" y="3603525"/>
            <a:ext cx="1266268" cy="662349"/>
            <a:chOff x="5253448" y="2140944"/>
            <a:chExt cx="1266268" cy="662349"/>
          </a:xfrm>
        </p:grpSpPr>
        <p:sp>
          <p:nvSpPr>
            <p:cNvPr id="44" name="TextBox 43"/>
            <p:cNvSpPr txBox="1"/>
            <p:nvPr/>
          </p:nvSpPr>
          <p:spPr>
            <a:xfrm rot="8435494">
              <a:off x="5253448" y="2557072"/>
              <a:ext cx="117746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AU" sz="1600" b="1" dirty="0" smtClean="0">
                  <a:latin typeface="Arial" pitchFamily="34" charset="0"/>
                  <a:cs typeface="Arial" pitchFamily="34" charset="0"/>
                </a:rPr>
                <a:t>SERS</a:t>
              </a:r>
              <a:endParaRPr lang="en-AU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ight Arrow 44"/>
            <p:cNvSpPr/>
            <p:nvPr/>
          </p:nvSpPr>
          <p:spPr>
            <a:xfrm rot="19044311">
              <a:off x="5260755" y="2178273"/>
              <a:ext cx="1258961" cy="378392"/>
            </a:xfrm>
            <a:prstGeom prst="rightArrow">
              <a:avLst/>
            </a:prstGeom>
            <a:solidFill>
              <a:srgbClr val="FF000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6" name="Freeform 45"/>
            <p:cNvSpPr/>
            <p:nvPr/>
          </p:nvSpPr>
          <p:spPr>
            <a:xfrm rot="16696634">
              <a:off x="5524160" y="2171175"/>
              <a:ext cx="576064" cy="515602"/>
            </a:xfrm>
            <a:custGeom>
              <a:avLst/>
              <a:gdLst>
                <a:gd name="connsiteX0" fmla="*/ 34657 w 763320"/>
                <a:gd name="connsiteY0" fmla="*/ 0 h 783771"/>
                <a:gd name="connsiteX1" fmla="*/ 11604 w 763320"/>
                <a:gd name="connsiteY1" fmla="*/ 238205 h 783771"/>
                <a:gd name="connsiteX2" fmla="*/ 196021 w 763320"/>
                <a:gd name="connsiteY2" fmla="*/ 138313 h 783771"/>
                <a:gd name="connsiteX3" fmla="*/ 219073 w 763320"/>
                <a:gd name="connsiteY3" fmla="*/ 368834 h 783771"/>
                <a:gd name="connsiteX4" fmla="*/ 411174 w 763320"/>
                <a:gd name="connsiteY4" fmla="*/ 268941 h 783771"/>
                <a:gd name="connsiteX5" fmla="*/ 403490 w 763320"/>
                <a:gd name="connsiteY5" fmla="*/ 514830 h 783771"/>
                <a:gd name="connsiteX6" fmla="*/ 603275 w 763320"/>
                <a:gd name="connsiteY6" fmla="*/ 461042 h 783771"/>
                <a:gd name="connsiteX7" fmla="*/ 603275 w 763320"/>
                <a:gd name="connsiteY7" fmla="*/ 668511 h 783771"/>
                <a:gd name="connsiteX8" fmla="*/ 749272 w 763320"/>
                <a:gd name="connsiteY8" fmla="*/ 607039 h 783771"/>
                <a:gd name="connsiteX9" fmla="*/ 749272 w 763320"/>
                <a:gd name="connsiteY9" fmla="*/ 783771 h 78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3320" h="783771">
                  <a:moveTo>
                    <a:pt x="34657" y="0"/>
                  </a:moveTo>
                  <a:cubicBezTo>
                    <a:pt x="9683" y="107576"/>
                    <a:pt x="-15290" y="215153"/>
                    <a:pt x="11604" y="238205"/>
                  </a:cubicBezTo>
                  <a:cubicBezTo>
                    <a:pt x="38498" y="261257"/>
                    <a:pt x="161443" y="116542"/>
                    <a:pt x="196021" y="138313"/>
                  </a:cubicBezTo>
                  <a:cubicBezTo>
                    <a:pt x="230599" y="160084"/>
                    <a:pt x="183214" y="347063"/>
                    <a:pt x="219073" y="368834"/>
                  </a:cubicBezTo>
                  <a:cubicBezTo>
                    <a:pt x="254932" y="390605"/>
                    <a:pt x="380438" y="244608"/>
                    <a:pt x="411174" y="268941"/>
                  </a:cubicBezTo>
                  <a:cubicBezTo>
                    <a:pt x="441910" y="293274"/>
                    <a:pt x="371473" y="482813"/>
                    <a:pt x="403490" y="514830"/>
                  </a:cubicBezTo>
                  <a:cubicBezTo>
                    <a:pt x="435507" y="546847"/>
                    <a:pt x="569978" y="435429"/>
                    <a:pt x="603275" y="461042"/>
                  </a:cubicBezTo>
                  <a:cubicBezTo>
                    <a:pt x="636572" y="486655"/>
                    <a:pt x="578942" y="644178"/>
                    <a:pt x="603275" y="668511"/>
                  </a:cubicBezTo>
                  <a:cubicBezTo>
                    <a:pt x="627608" y="692844"/>
                    <a:pt x="724939" y="587829"/>
                    <a:pt x="749272" y="607039"/>
                  </a:cubicBezTo>
                  <a:cubicBezTo>
                    <a:pt x="773605" y="626249"/>
                    <a:pt x="761438" y="705010"/>
                    <a:pt x="749272" y="783771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92124" y="2202845"/>
            <a:ext cx="2432730" cy="940802"/>
            <a:chOff x="2292124" y="2202845"/>
            <a:chExt cx="2432730" cy="940802"/>
          </a:xfrm>
        </p:grpSpPr>
        <p:pic>
          <p:nvPicPr>
            <p:cNvPr id="34" name="Picture 1" descr="Z:\Public\au voll.bmp"/>
            <p:cNvPicPr>
              <a:picLocks noChangeAspect="1" noChangeArrowheads="1"/>
            </p:cNvPicPr>
            <p:nvPr/>
          </p:nvPicPr>
          <p:blipFill>
            <a:blip r:embed="rId4" cstate="print"/>
            <a:srcRect l="38776" t="28876" r="9599" b="6187"/>
            <a:stretch>
              <a:fillRect/>
            </a:stretch>
          </p:blipFill>
          <p:spPr bwMode="auto">
            <a:xfrm>
              <a:off x="2292124" y="2202845"/>
              <a:ext cx="959631" cy="940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8" name="Straight Arrow Connector 17"/>
            <p:cNvCxnSpPr/>
            <p:nvPr/>
          </p:nvCxnSpPr>
          <p:spPr>
            <a:xfrm>
              <a:off x="3391118" y="2673246"/>
              <a:ext cx="133373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96" y="6455335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333874" y="2276872"/>
            <a:ext cx="1864945" cy="1152584"/>
            <a:chOff x="333874" y="2276872"/>
            <a:chExt cx="1864945" cy="1152584"/>
          </a:xfrm>
        </p:grpSpPr>
        <p:grpSp>
          <p:nvGrpSpPr>
            <p:cNvPr id="2" name="Group 1"/>
            <p:cNvGrpSpPr/>
            <p:nvPr/>
          </p:nvGrpSpPr>
          <p:grpSpPr>
            <a:xfrm>
              <a:off x="333874" y="2276872"/>
              <a:ext cx="1864945" cy="866775"/>
              <a:chOff x="333874" y="2276872"/>
              <a:chExt cx="1864945" cy="866775"/>
            </a:xfrm>
          </p:grpSpPr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3874" y="2276872"/>
                <a:ext cx="1009650" cy="866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" name="Straight Arrow Connector 2"/>
              <p:cNvCxnSpPr/>
              <p:nvPr/>
            </p:nvCxnSpPr>
            <p:spPr>
              <a:xfrm>
                <a:off x="1382351" y="2710259"/>
                <a:ext cx="81646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689537" y="3068792"/>
              <a:ext cx="396044" cy="360664"/>
              <a:chOff x="689537" y="3068792"/>
              <a:chExt cx="396044" cy="360664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831719" y="3068792"/>
                <a:ext cx="0" cy="14401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689537" y="3152457"/>
                <a:ext cx="39604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200" b="1" dirty="0" smtClean="0">
                    <a:latin typeface="Arial" pitchFamily="34" charset="0"/>
                    <a:cs typeface="Arial" pitchFamily="34" charset="0"/>
                  </a:rPr>
                  <a:t>SH</a:t>
                </a:r>
                <a:endParaRPr lang="en-AU" sz="12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1908802" y="4500711"/>
            <a:ext cx="3963276" cy="1566327"/>
            <a:chOff x="1908802" y="4500711"/>
            <a:chExt cx="3963276" cy="156632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6"/>
            <a:stretch/>
          </p:blipFill>
          <p:spPr bwMode="auto">
            <a:xfrm>
              <a:off x="1908802" y="4500711"/>
              <a:ext cx="3963276" cy="1566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2" name="Group 31"/>
            <p:cNvGrpSpPr/>
            <p:nvPr/>
          </p:nvGrpSpPr>
          <p:grpSpPr>
            <a:xfrm>
              <a:off x="4052775" y="5283874"/>
              <a:ext cx="396044" cy="360664"/>
              <a:chOff x="689537" y="3068792"/>
              <a:chExt cx="396044" cy="360664"/>
            </a:xfrm>
          </p:grpSpPr>
          <p:cxnSp>
            <p:nvCxnSpPr>
              <p:cNvPr id="33" name="Straight Connector 32"/>
              <p:cNvCxnSpPr/>
              <p:nvPr/>
            </p:nvCxnSpPr>
            <p:spPr>
              <a:xfrm flipV="1">
                <a:off x="831719" y="3068792"/>
                <a:ext cx="0" cy="144016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689537" y="3152457"/>
                <a:ext cx="39604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200" b="1" dirty="0" smtClean="0">
                    <a:latin typeface="Arial" pitchFamily="34" charset="0"/>
                    <a:cs typeface="Arial" pitchFamily="34" charset="0"/>
                  </a:rPr>
                  <a:t>SH</a:t>
                </a:r>
                <a:endParaRPr lang="en-AU" sz="12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601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5587185" y="5964065"/>
            <a:ext cx="32649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1400" dirty="0">
                <a:latin typeface="Arial" panose="020B0604020202020204" pitchFamily="34" charset="0"/>
              </a:rPr>
              <a:t>Wang et al, </a:t>
            </a:r>
            <a:r>
              <a:rPr lang="en-US" sz="1400" i="1" dirty="0">
                <a:latin typeface="Arial" panose="020B0604020202020204" pitchFamily="34" charset="0"/>
              </a:rPr>
              <a:t>Analyst</a:t>
            </a:r>
            <a:r>
              <a:rPr lang="en-US" sz="1400" dirty="0">
                <a:latin typeface="Arial" panose="020B0604020202020204" pitchFamily="34" charset="0"/>
              </a:rPr>
              <a:t>, </a:t>
            </a:r>
            <a:r>
              <a:rPr lang="en-US" sz="1400" b="1" dirty="0">
                <a:latin typeface="Arial" panose="020B0604020202020204" pitchFamily="34" charset="0"/>
              </a:rPr>
              <a:t>2013</a:t>
            </a:r>
            <a:r>
              <a:rPr lang="en-US" sz="1400" dirty="0">
                <a:latin typeface="Arial" panose="020B0604020202020204" pitchFamily="34" charset="0"/>
              </a:rPr>
              <a:t>, </a:t>
            </a:r>
            <a:r>
              <a:rPr lang="en-US" sz="1400" i="1" dirty="0">
                <a:latin typeface="Arial" panose="020B0604020202020204" pitchFamily="34" charset="0"/>
              </a:rPr>
              <a:t>138</a:t>
            </a:r>
            <a:r>
              <a:rPr lang="en-US" sz="1400" dirty="0">
                <a:latin typeface="Arial" panose="020B0604020202020204" pitchFamily="34" charset="0"/>
              </a:rPr>
              <a:t>, 2224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0" y="225835"/>
            <a:ext cx="8746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SERS Nanotags</a:t>
            </a:r>
            <a:endParaRPr lang="en-AU" sz="20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4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688041" y="1168315"/>
            <a:ext cx="6471773" cy="3881841"/>
            <a:chOff x="688041" y="1168315"/>
            <a:chExt cx="6471773" cy="3881841"/>
          </a:xfrm>
        </p:grpSpPr>
        <p:grpSp>
          <p:nvGrpSpPr>
            <p:cNvPr id="3" name="Group 2"/>
            <p:cNvGrpSpPr/>
            <p:nvPr/>
          </p:nvGrpSpPr>
          <p:grpSpPr>
            <a:xfrm>
              <a:off x="688041" y="1168315"/>
              <a:ext cx="6471773" cy="3824487"/>
              <a:chOff x="626418" y="1268760"/>
              <a:chExt cx="6471773" cy="3824487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040994" y="1268760"/>
                <a:ext cx="6057197" cy="3824487"/>
                <a:chOff x="395536" y="887709"/>
                <a:chExt cx="6057197" cy="3824487"/>
              </a:xfrm>
            </p:grpSpPr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536" y="1255812"/>
                  <a:ext cx="5991526" cy="34563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432482">
                  <a:off x="4972548" y="887709"/>
                  <a:ext cx="1480185" cy="1108710"/>
                </a:xfrm>
                <a:prstGeom prst="rect">
                  <a:avLst/>
                </a:prstGeom>
              </p:spPr>
            </p:pic>
          </p:grpSp>
          <p:sp>
            <p:nvSpPr>
              <p:cNvPr id="2" name="TextBox 1"/>
              <p:cNvSpPr txBox="1"/>
              <p:nvPr/>
            </p:nvSpPr>
            <p:spPr>
              <a:xfrm>
                <a:off x="626418" y="3049215"/>
                <a:ext cx="1512168" cy="2923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tlCol="0">
                <a:spAutoFit/>
              </a:bodyPr>
              <a:lstStyle/>
              <a:p>
                <a:r>
                  <a:rPr lang="en-AU" sz="1300" b="1" dirty="0" smtClean="0"/>
                  <a:t>Metal nanoparticles</a:t>
                </a:r>
                <a:endParaRPr lang="en-AU" sz="1300" b="1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923928" y="4077072"/>
                <a:ext cx="936104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tlCol="0">
                <a:spAutoFit/>
              </a:bodyPr>
              <a:lstStyle/>
              <a:p>
                <a:r>
                  <a:rPr lang="en-AU" sz="1300" b="1" dirty="0" smtClean="0"/>
                  <a:t>Silica shell</a:t>
                </a:r>
              </a:p>
              <a:p>
                <a:r>
                  <a:rPr lang="en-AU" sz="1300" b="1" dirty="0" smtClean="0"/>
                  <a:t>Polymer</a:t>
                </a:r>
                <a:endParaRPr lang="en-AU" sz="1300" b="1" dirty="0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2859954" y="4773157"/>
              <a:ext cx="151216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tlCol="0">
              <a:spAutoFit/>
            </a:bodyPr>
            <a:lstStyle/>
            <a:p>
              <a:r>
                <a:rPr lang="en-AU" sz="1200" b="1" dirty="0" smtClean="0">
                  <a:latin typeface="Arial" pitchFamily="34" charset="0"/>
                  <a:cs typeface="Arial" pitchFamily="34" charset="0"/>
                </a:rPr>
                <a:t>nanotags</a:t>
              </a:r>
              <a:endParaRPr lang="en-AU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116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514" y="188640"/>
            <a:ext cx="7441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Fluorescence vs. SERS</a:t>
            </a:r>
            <a:endParaRPr lang="en-A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717046" y="6063255"/>
            <a:ext cx="33265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1400" dirty="0" smtClean="0">
                <a:latin typeface="Arial" panose="020B0604020202020204" pitchFamily="34" charset="0"/>
              </a:rPr>
              <a:t>Salehi et </a:t>
            </a:r>
            <a:r>
              <a:rPr lang="en-US" sz="1400" dirty="0">
                <a:latin typeface="Arial" panose="020B0604020202020204" pitchFamily="34" charset="0"/>
              </a:rPr>
              <a:t>al, </a:t>
            </a:r>
            <a:r>
              <a:rPr lang="en-US" sz="1400" i="1" dirty="0" err="1" smtClean="0">
                <a:latin typeface="Arial" panose="020B0604020202020204" pitchFamily="34" charset="0"/>
              </a:rPr>
              <a:t>Nanoscale</a:t>
            </a:r>
            <a:r>
              <a:rPr lang="en-US" sz="1400" dirty="0" smtClean="0">
                <a:latin typeface="Arial" panose="020B0604020202020204" pitchFamily="34" charset="0"/>
              </a:rPr>
              <a:t>, </a:t>
            </a:r>
            <a:r>
              <a:rPr lang="en-US" sz="1400" b="1" dirty="0" smtClean="0">
                <a:latin typeface="Arial" panose="020B0604020202020204" pitchFamily="34" charset="0"/>
              </a:rPr>
              <a:t>2014</a:t>
            </a:r>
            <a:r>
              <a:rPr lang="en-US" sz="1400" dirty="0" smtClean="0">
                <a:latin typeface="Arial" panose="020B0604020202020204" pitchFamily="34" charset="0"/>
              </a:rPr>
              <a:t>, </a:t>
            </a:r>
            <a:r>
              <a:rPr lang="en-US" sz="1400" i="1" dirty="0" smtClean="0">
                <a:latin typeface="Arial" panose="020B0604020202020204" pitchFamily="34" charset="0"/>
              </a:rPr>
              <a:t>6</a:t>
            </a:r>
            <a:r>
              <a:rPr lang="en-US" sz="1400" dirty="0" smtClean="0">
                <a:latin typeface="Arial" panose="020B0604020202020204" pitchFamily="34" charset="0"/>
              </a:rPr>
              <a:t>, 2361 </a:t>
            </a:r>
            <a:endParaRPr lang="en-US" sz="1400" dirty="0">
              <a:latin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95292" y="1564906"/>
            <a:ext cx="4061460" cy="3611880"/>
            <a:chOff x="1619672" y="1074592"/>
            <a:chExt cx="4061460" cy="3611880"/>
          </a:xfrm>
        </p:grpSpPr>
        <p:grpSp>
          <p:nvGrpSpPr>
            <p:cNvPr id="11" name="Group 10"/>
            <p:cNvGrpSpPr/>
            <p:nvPr/>
          </p:nvGrpSpPr>
          <p:grpSpPr>
            <a:xfrm>
              <a:off x="1619672" y="1074592"/>
              <a:ext cx="4061460" cy="3611880"/>
              <a:chOff x="68207" y="1066270"/>
              <a:chExt cx="4061460" cy="3611880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207" y="1066270"/>
                <a:ext cx="4061460" cy="36118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3" name="Straight Connector 2"/>
              <p:cNvCxnSpPr/>
              <p:nvPr/>
            </p:nvCxnSpPr>
            <p:spPr>
              <a:xfrm>
                <a:off x="4088101" y="1616924"/>
                <a:ext cx="0" cy="2565049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Straight Arrow Connector 4"/>
            <p:cNvCxnSpPr/>
            <p:nvPr/>
          </p:nvCxnSpPr>
          <p:spPr>
            <a:xfrm>
              <a:off x="2989654" y="2839829"/>
              <a:ext cx="1851717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299121" y="2447306"/>
              <a:ext cx="1232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 smtClean="0">
                  <a:latin typeface="Arial" pitchFamily="34" charset="0"/>
                  <a:cs typeface="Arial" pitchFamily="34" charset="0"/>
                </a:rPr>
                <a:t>40 nm</a:t>
              </a:r>
              <a:endParaRPr lang="en-AU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4449061" y="3266323"/>
              <a:ext cx="31497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316234" y="3362714"/>
              <a:ext cx="80999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AU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&lt;2 nm</a:t>
              </a:r>
              <a:endParaRPr lang="en-A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148064" y="2584846"/>
            <a:ext cx="44644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Narrow peaks</a:t>
            </a:r>
          </a:p>
          <a:p>
            <a:endParaRPr lang="en-AU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2. One single laser excitation</a:t>
            </a:r>
          </a:p>
          <a:p>
            <a:endParaRPr lang="en-AU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AU" sz="2000" b="1" i="1" dirty="0" err="1" smtClean="0">
                <a:latin typeface="Arial" pitchFamily="34" charset="0"/>
                <a:cs typeface="Arial" pitchFamily="34" charset="0"/>
              </a:rPr>
              <a:t>Photostability</a:t>
            </a:r>
            <a:endParaRPr lang="en-AU" sz="20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61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148064" y="2115560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SERS properties</a:t>
            </a:r>
            <a:endParaRPr lang="en-AU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21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560" y="5291916"/>
            <a:ext cx="960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With one single laser excitation, multiple signals can be generated simultaneously.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672078" y="1273391"/>
            <a:ext cx="5381379" cy="3672408"/>
            <a:chOff x="4506933" y="783164"/>
            <a:chExt cx="3960440" cy="2602720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933" y="783164"/>
              <a:ext cx="3655900" cy="2264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506933" y="3047330"/>
              <a:ext cx="39604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i="1" dirty="0" smtClean="0">
                  <a:latin typeface="Arial" pitchFamily="34" charset="0"/>
                  <a:cs typeface="Arial" pitchFamily="34" charset="0"/>
                </a:rPr>
                <a:t>SERS spectra with barcodes</a:t>
              </a:r>
              <a:endParaRPr lang="en-AU" sz="1600" b="1" i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2550" y="190668"/>
            <a:ext cx="7441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Multiplexing capability</a:t>
            </a:r>
            <a:endParaRPr lang="en-A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429671" y="6016329"/>
            <a:ext cx="32475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1400" dirty="0">
                <a:latin typeface="Arial" panose="020B0604020202020204" pitchFamily="34" charset="0"/>
              </a:rPr>
              <a:t>Wang et al, </a:t>
            </a:r>
            <a:r>
              <a:rPr lang="en-US" sz="1400" i="1" dirty="0">
                <a:latin typeface="Arial" panose="020B0604020202020204" pitchFamily="34" charset="0"/>
              </a:rPr>
              <a:t>Analyst</a:t>
            </a:r>
            <a:r>
              <a:rPr lang="en-US" sz="1400" dirty="0">
                <a:latin typeface="Arial" panose="020B0604020202020204" pitchFamily="34" charset="0"/>
              </a:rPr>
              <a:t>, </a:t>
            </a:r>
            <a:r>
              <a:rPr lang="en-US" sz="1400" b="1" dirty="0">
                <a:latin typeface="Arial" panose="020B0604020202020204" pitchFamily="34" charset="0"/>
              </a:rPr>
              <a:t>2013</a:t>
            </a:r>
            <a:r>
              <a:rPr lang="en-US" sz="1400" dirty="0">
                <a:latin typeface="Arial" panose="020B0604020202020204" pitchFamily="34" charset="0"/>
              </a:rPr>
              <a:t>, </a:t>
            </a:r>
            <a:r>
              <a:rPr lang="en-US" sz="1400" i="1" dirty="0">
                <a:latin typeface="Arial" panose="020B0604020202020204" pitchFamily="34" charset="0"/>
              </a:rPr>
              <a:t>138</a:t>
            </a:r>
            <a:r>
              <a:rPr lang="en-US" sz="1400" dirty="0">
                <a:latin typeface="Arial" panose="020B0604020202020204" pitchFamily="34" charset="0"/>
              </a:rPr>
              <a:t>, 2224 </a:t>
            </a:r>
          </a:p>
        </p:txBody>
      </p:sp>
      <p:pic>
        <p:nvPicPr>
          <p:cNvPr id="10" name="Grafik 258" descr="markerPorter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3" t="23750" r="31718" b="24374"/>
          <a:stretch>
            <a:fillRect/>
          </a:stretch>
        </p:blipFill>
        <p:spPr bwMode="auto">
          <a:xfrm>
            <a:off x="465648" y="2663317"/>
            <a:ext cx="631349" cy="63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258" descr="markerPorter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3" t="23750" r="31718" b="24374"/>
          <a:stretch>
            <a:fillRect/>
          </a:stretch>
        </p:blipFill>
        <p:spPr bwMode="auto">
          <a:xfrm>
            <a:off x="464266" y="1556792"/>
            <a:ext cx="631349" cy="63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258" descr="markerPorter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843" t="23750" r="31718" b="24374"/>
          <a:stretch>
            <a:fillRect/>
          </a:stretch>
        </p:blipFill>
        <p:spPr bwMode="auto">
          <a:xfrm>
            <a:off x="506081" y="3829312"/>
            <a:ext cx="631349" cy="63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37" y="6425838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54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40342" y="3830748"/>
            <a:ext cx="8772235" cy="2818096"/>
            <a:chOff x="140342" y="3830748"/>
            <a:chExt cx="8772235" cy="2818096"/>
          </a:xfrm>
        </p:grpSpPr>
        <p:sp>
          <p:nvSpPr>
            <p:cNvPr id="2" name="Rectangle 1"/>
            <p:cNvSpPr/>
            <p:nvPr/>
          </p:nvSpPr>
          <p:spPr>
            <a:xfrm>
              <a:off x="140342" y="3830748"/>
              <a:ext cx="877223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b="1" i="1" dirty="0">
                  <a:latin typeface="Arial" pitchFamily="34" charset="0"/>
                  <a:cs typeface="Arial" pitchFamily="34" charset="0"/>
                </a:rPr>
                <a:t>Enabling Rapid and Specific SERS Immunoassay Using Nano-scaled Surface Shear Forces</a:t>
              </a:r>
              <a:endParaRPr lang="en-AU" i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2" name="Pictur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4881" y="4293096"/>
              <a:ext cx="3139151" cy="1986416"/>
            </a:xfrm>
            <a:prstGeom prst="rect">
              <a:avLst/>
            </a:prstGeom>
            <a:noFill/>
          </p:spPr>
        </p:pic>
        <p:sp>
          <p:nvSpPr>
            <p:cNvPr id="3" name="TextBox 2"/>
            <p:cNvSpPr txBox="1"/>
            <p:nvPr/>
          </p:nvSpPr>
          <p:spPr>
            <a:xfrm>
              <a:off x="5931023" y="6279512"/>
              <a:ext cx="2900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ACS </a:t>
              </a:r>
              <a:r>
                <a:rPr lang="en-US" i="1" dirty="0">
                  <a:latin typeface="Arial" panose="020B0604020202020204" pitchFamily="34" charset="0"/>
                  <a:cs typeface="Arial" panose="020B0604020202020204" pitchFamily="34" charset="0"/>
                </a:rPr>
                <a:t>Nano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i="1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, 6354</a:t>
              </a:r>
              <a:r>
                <a:rPr lang="en-AU" dirty="0" smtClean="0"/>
                <a:t> </a:t>
              </a:r>
              <a:endParaRPr lang="en-AU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-10226" y="931609"/>
            <a:ext cx="9154226" cy="2876567"/>
            <a:chOff x="-10226" y="931609"/>
            <a:chExt cx="9154226" cy="2876567"/>
          </a:xfrm>
        </p:grpSpPr>
        <p:sp>
          <p:nvSpPr>
            <p:cNvPr id="9" name="TextBox 8"/>
            <p:cNvSpPr txBox="1"/>
            <p:nvPr/>
          </p:nvSpPr>
          <p:spPr>
            <a:xfrm>
              <a:off x="-10226" y="931609"/>
              <a:ext cx="91542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i="1" dirty="0" smtClean="0">
                  <a:latin typeface="Arial" pitchFamily="34" charset="0"/>
                  <a:cs typeface="Arial" pitchFamily="34" charset="0"/>
                </a:rPr>
                <a:t>Duplex Single Base Mismatch Detection and Highly </a:t>
              </a:r>
              <a:r>
                <a:rPr lang="en-AU" b="1" i="1" dirty="0">
                  <a:latin typeface="Arial" pitchFamily="34" charset="0"/>
                  <a:cs typeface="Arial" pitchFamily="34" charset="0"/>
                </a:rPr>
                <a:t>Sensitive DNA Methylation Analysis at </a:t>
              </a:r>
              <a:r>
                <a:rPr lang="en-AU" b="1" i="1" dirty="0" err="1">
                  <a:latin typeface="Arial" pitchFamily="34" charset="0"/>
                  <a:cs typeface="Arial" pitchFamily="34" charset="0"/>
                </a:rPr>
                <a:t>CpG</a:t>
              </a:r>
              <a:r>
                <a:rPr lang="en-AU" b="1" i="1" dirty="0">
                  <a:latin typeface="Arial" pitchFamily="34" charset="0"/>
                  <a:cs typeface="Arial" pitchFamily="34" charset="0"/>
                </a:rPr>
                <a:t> Resolution by </a:t>
              </a:r>
              <a:r>
                <a:rPr lang="en-AU" b="1" i="1" dirty="0" smtClean="0">
                  <a:latin typeface="Arial" pitchFamily="34" charset="0"/>
                  <a:cs typeface="Arial" pitchFamily="34" charset="0"/>
                </a:rPr>
                <a:t>SERS via </a:t>
              </a:r>
              <a:r>
                <a:rPr lang="en-AU" b="1" i="1" dirty="0">
                  <a:latin typeface="Arial" pitchFamily="34" charset="0"/>
                  <a:cs typeface="Arial" pitchFamily="34" charset="0"/>
                </a:rPr>
                <a:t>Ligase Chain Reaction </a:t>
              </a:r>
            </a:p>
          </p:txBody>
        </p:sp>
        <p:pic>
          <p:nvPicPr>
            <p:cNvPr id="8" name="Picture 7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9128" y="1517215"/>
              <a:ext cx="3153410" cy="2055495"/>
            </a:xfrm>
            <a:prstGeom prst="rect">
              <a:avLst/>
            </a:prstGeom>
            <a:noFill/>
          </p:spPr>
        </p:pic>
        <p:sp>
          <p:nvSpPr>
            <p:cNvPr id="14" name="TextBox 13"/>
            <p:cNvSpPr txBox="1"/>
            <p:nvPr/>
          </p:nvSpPr>
          <p:spPr>
            <a:xfrm>
              <a:off x="5556799" y="3438844"/>
              <a:ext cx="3370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i="1" dirty="0" err="1" smtClean="0">
                  <a:latin typeface="Arial" pitchFamily="34" charset="0"/>
                  <a:cs typeface="Arial" pitchFamily="34" charset="0"/>
                </a:rPr>
                <a:t>ChemComm</a:t>
              </a:r>
              <a:r>
                <a:rPr lang="en-AU" dirty="0" smtClean="0">
                  <a:latin typeface="Arial" pitchFamily="34" charset="0"/>
                  <a:cs typeface="Arial" pitchFamily="34" charset="0"/>
                </a:rPr>
                <a:t>,  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i="1" dirty="0">
                  <a:latin typeface="Arial" panose="020B0604020202020204" pitchFamily="34" charset="0"/>
                  <a:cs typeface="Arial" panose="020B0604020202020204" pitchFamily="34" charset="0"/>
                </a:rPr>
                <a:t>51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, 10953</a:t>
              </a:r>
              <a:r>
                <a:rPr lang="en-AU" dirty="0" smtClean="0">
                  <a:latin typeface="Arial" pitchFamily="34" charset="0"/>
                  <a:cs typeface="Arial" pitchFamily="34" charset="0"/>
                </a:rPr>
                <a:t> </a:t>
              </a:r>
              <a:endParaRPr lang="en-AU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" y="6413445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1442" y="200435"/>
            <a:ext cx="3855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Applications</a:t>
            </a:r>
            <a:endParaRPr lang="en-AU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3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CR mechanism.png"/>
          <p:cNvPicPr/>
          <p:nvPr/>
        </p:nvPicPr>
        <p:blipFill rotWithShape="1">
          <a:blip r:embed="rId3" cstate="print"/>
          <a:srcRect r="50000"/>
          <a:stretch/>
        </p:blipFill>
        <p:spPr>
          <a:xfrm>
            <a:off x="107504" y="836712"/>
            <a:ext cx="2865755" cy="27317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CR mechanism.png"/>
          <p:cNvPicPr/>
          <p:nvPr/>
        </p:nvPicPr>
        <p:blipFill rotWithShape="1">
          <a:blip r:embed="rId3" cstate="print"/>
          <a:srcRect l="51929" b="52609"/>
          <a:stretch/>
        </p:blipFill>
        <p:spPr>
          <a:xfrm>
            <a:off x="5220072" y="1067826"/>
            <a:ext cx="2755196" cy="129460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265349"/>
            <a:ext cx="7524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LCR&amp;SERS for Single DNA Base </a:t>
            </a:r>
            <a:r>
              <a:rPr lang="en-AU" sz="2000" b="1" i="1" dirty="0">
                <a:latin typeface="Arial" pitchFamily="34" charset="0"/>
                <a:cs typeface="Arial" pitchFamily="34" charset="0"/>
              </a:rPr>
              <a:t>M</a:t>
            </a: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ismatch Detection </a:t>
            </a:r>
            <a:endParaRPr lang="en-A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102909" y="5970996"/>
            <a:ext cx="4962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Wang, Y. ;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Wee, E.J.H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M.;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Trau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M. </a:t>
            </a:r>
            <a:r>
              <a:rPr lang="en-US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Chem.Commun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51, 10953 </a:t>
            </a:r>
            <a:endParaRPr lang="en-A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4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" y="6374304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6" name="Group 305"/>
          <p:cNvGrpSpPr/>
          <p:nvPr/>
        </p:nvGrpSpPr>
        <p:grpSpPr>
          <a:xfrm>
            <a:off x="4978624" y="2567892"/>
            <a:ext cx="3817769" cy="1684121"/>
            <a:chOff x="4978624" y="2567892"/>
            <a:chExt cx="3817769" cy="1684121"/>
          </a:xfrm>
        </p:grpSpPr>
        <p:grpSp>
          <p:nvGrpSpPr>
            <p:cNvPr id="15" name="Group 14"/>
            <p:cNvGrpSpPr/>
            <p:nvPr/>
          </p:nvGrpSpPr>
          <p:grpSpPr>
            <a:xfrm>
              <a:off x="5480532" y="3842387"/>
              <a:ext cx="2487641" cy="409626"/>
              <a:chOff x="4499992" y="3960783"/>
              <a:chExt cx="2487641" cy="409626"/>
            </a:xfrm>
          </p:grpSpPr>
          <p:pic>
            <p:nvPicPr>
              <p:cNvPr id="13" name="Picture 8"/>
              <p:cNvPicPr preferRelativeResize="0">
                <a:picLocks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50" t="17173" r="19604" b="15733"/>
              <a:stretch/>
            </p:blipFill>
            <p:spPr bwMode="auto">
              <a:xfrm>
                <a:off x="4499992" y="3960783"/>
                <a:ext cx="2476501" cy="494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Picture 13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02" t="82793" r="18530"/>
              <a:stretch/>
            </p:blipFill>
            <p:spPr bwMode="auto">
              <a:xfrm>
                <a:off x="4513535" y="4046031"/>
                <a:ext cx="2474098" cy="3243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206" name="Group 205"/>
            <p:cNvGrpSpPr>
              <a:grpSpLocks noChangeAspect="1"/>
            </p:cNvGrpSpPr>
            <p:nvPr/>
          </p:nvGrpSpPr>
          <p:grpSpPr>
            <a:xfrm>
              <a:off x="4978624" y="2567892"/>
              <a:ext cx="3817769" cy="666515"/>
              <a:chOff x="1557329" y="4826564"/>
              <a:chExt cx="4772215" cy="833144"/>
            </a:xfrm>
          </p:grpSpPr>
          <p:grpSp>
            <p:nvGrpSpPr>
              <p:cNvPr id="244" name="Group 243"/>
              <p:cNvGrpSpPr/>
              <p:nvPr/>
            </p:nvGrpSpPr>
            <p:grpSpPr>
              <a:xfrm>
                <a:off x="1557329" y="4826564"/>
                <a:ext cx="4772215" cy="833144"/>
                <a:chOff x="1576896" y="4467480"/>
                <a:chExt cx="4320480" cy="761719"/>
              </a:xfrm>
            </p:grpSpPr>
            <p:pic>
              <p:nvPicPr>
                <p:cNvPr id="286" name="Picture 285"/>
                <p:cNvPicPr>
                  <a:picLocks noChangeAspect="1"/>
                </p:cNvPicPr>
                <p:nvPr/>
              </p:nvPicPr>
              <p:blipFill rotWithShape="1">
                <a:blip r:embed="rId8"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colorTemperature colorTemp="1500"/>
                          </a14:imgEffect>
                          <a14:imgEffect>
                            <a14:saturation sat="4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9955" r="73161" b="44919"/>
                <a:stretch/>
              </p:blipFill>
              <p:spPr>
                <a:xfrm>
                  <a:off x="1576896" y="4653136"/>
                  <a:ext cx="4320480" cy="576063"/>
                </a:xfrm>
                <a:prstGeom prst="rect">
                  <a:avLst/>
                </a:prstGeom>
              </p:spPr>
            </p:pic>
            <p:grpSp>
              <p:nvGrpSpPr>
                <p:cNvPr id="287" name="Group 286"/>
                <p:cNvGrpSpPr/>
                <p:nvPr/>
              </p:nvGrpSpPr>
              <p:grpSpPr>
                <a:xfrm>
                  <a:off x="2514504" y="4467480"/>
                  <a:ext cx="2357266" cy="463697"/>
                  <a:chOff x="2601008" y="4524820"/>
                  <a:chExt cx="2357266" cy="463697"/>
                </a:xfrm>
              </p:grpSpPr>
              <p:sp>
                <p:nvSpPr>
                  <p:cNvPr id="288" name="Freeform 287"/>
                  <p:cNvSpPr/>
                  <p:nvPr/>
                </p:nvSpPr>
                <p:spPr>
                  <a:xfrm>
                    <a:off x="3119349" y="4539856"/>
                    <a:ext cx="60804" cy="448329"/>
                  </a:xfrm>
                  <a:custGeom>
                    <a:avLst/>
                    <a:gdLst>
                      <a:gd name="connsiteX0" fmla="*/ 276625 w 315223"/>
                      <a:gd name="connsiteY0" fmla="*/ 0 h 2120793"/>
                      <a:gd name="connsiteX1" fmla="*/ 238205 w 315223"/>
                      <a:gd name="connsiteY1" fmla="*/ 23052 h 2120793"/>
                      <a:gd name="connsiteX2" fmla="*/ 184417 w 315223"/>
                      <a:gd name="connsiteY2" fmla="*/ 38420 h 2120793"/>
                      <a:gd name="connsiteX3" fmla="*/ 138312 w 315223"/>
                      <a:gd name="connsiteY3" fmla="*/ 69156 h 2120793"/>
                      <a:gd name="connsiteX4" fmla="*/ 115260 w 315223"/>
                      <a:gd name="connsiteY4" fmla="*/ 84524 h 2120793"/>
                      <a:gd name="connsiteX5" fmla="*/ 92208 w 315223"/>
                      <a:gd name="connsiteY5" fmla="*/ 92208 h 2120793"/>
                      <a:gd name="connsiteX6" fmla="*/ 76840 w 315223"/>
                      <a:gd name="connsiteY6" fmla="*/ 115260 h 2120793"/>
                      <a:gd name="connsiteX7" fmla="*/ 53788 w 315223"/>
                      <a:gd name="connsiteY7" fmla="*/ 145996 h 2120793"/>
                      <a:gd name="connsiteX8" fmla="*/ 46104 w 315223"/>
                      <a:gd name="connsiteY8" fmla="*/ 215152 h 2120793"/>
                      <a:gd name="connsiteX9" fmla="*/ 84524 w 315223"/>
                      <a:gd name="connsiteY9" fmla="*/ 330413 h 2120793"/>
                      <a:gd name="connsiteX10" fmla="*/ 107576 w 315223"/>
                      <a:gd name="connsiteY10" fmla="*/ 338097 h 2120793"/>
                      <a:gd name="connsiteX11" fmla="*/ 130628 w 315223"/>
                      <a:gd name="connsiteY11" fmla="*/ 361149 h 2120793"/>
                      <a:gd name="connsiteX12" fmla="*/ 176732 w 315223"/>
                      <a:gd name="connsiteY12" fmla="*/ 391885 h 2120793"/>
                      <a:gd name="connsiteX13" fmla="*/ 199785 w 315223"/>
                      <a:gd name="connsiteY13" fmla="*/ 399569 h 2120793"/>
                      <a:gd name="connsiteX14" fmla="*/ 284309 w 315223"/>
                      <a:gd name="connsiteY14" fmla="*/ 414937 h 2120793"/>
                      <a:gd name="connsiteX15" fmla="*/ 299677 w 315223"/>
                      <a:gd name="connsiteY15" fmla="*/ 461042 h 2120793"/>
                      <a:gd name="connsiteX16" fmla="*/ 291993 w 315223"/>
                      <a:gd name="connsiteY16" fmla="*/ 499462 h 2120793"/>
                      <a:gd name="connsiteX17" fmla="*/ 245889 w 315223"/>
                      <a:gd name="connsiteY17" fmla="*/ 545566 h 2120793"/>
                      <a:gd name="connsiteX18" fmla="*/ 230521 w 315223"/>
                      <a:gd name="connsiteY18" fmla="*/ 568618 h 2120793"/>
                      <a:gd name="connsiteX19" fmla="*/ 207469 w 315223"/>
                      <a:gd name="connsiteY19" fmla="*/ 576302 h 2120793"/>
                      <a:gd name="connsiteX20" fmla="*/ 138312 w 315223"/>
                      <a:gd name="connsiteY20" fmla="*/ 614722 h 2120793"/>
                      <a:gd name="connsiteX21" fmla="*/ 69156 w 315223"/>
                      <a:gd name="connsiteY21" fmla="*/ 653142 h 2120793"/>
                      <a:gd name="connsiteX22" fmla="*/ 15368 w 315223"/>
                      <a:gd name="connsiteY22" fmla="*/ 714615 h 2120793"/>
                      <a:gd name="connsiteX23" fmla="*/ 7684 w 315223"/>
                      <a:gd name="connsiteY23" fmla="*/ 737667 h 2120793"/>
                      <a:gd name="connsiteX24" fmla="*/ 15368 w 315223"/>
                      <a:gd name="connsiteY24" fmla="*/ 791455 h 2120793"/>
                      <a:gd name="connsiteX25" fmla="*/ 46104 w 315223"/>
                      <a:gd name="connsiteY25" fmla="*/ 806823 h 2120793"/>
                      <a:gd name="connsiteX26" fmla="*/ 69156 w 315223"/>
                      <a:gd name="connsiteY26" fmla="*/ 822191 h 2120793"/>
                      <a:gd name="connsiteX27" fmla="*/ 145996 w 315223"/>
                      <a:gd name="connsiteY27" fmla="*/ 837559 h 2120793"/>
                      <a:gd name="connsiteX28" fmla="*/ 176732 w 315223"/>
                      <a:gd name="connsiteY28" fmla="*/ 845243 h 2120793"/>
                      <a:gd name="connsiteX29" fmla="*/ 222837 w 315223"/>
                      <a:gd name="connsiteY29" fmla="*/ 852927 h 2120793"/>
                      <a:gd name="connsiteX30" fmla="*/ 268941 w 315223"/>
                      <a:gd name="connsiteY30" fmla="*/ 891347 h 2120793"/>
                      <a:gd name="connsiteX31" fmla="*/ 291993 w 315223"/>
                      <a:gd name="connsiteY31" fmla="*/ 906715 h 2120793"/>
                      <a:gd name="connsiteX32" fmla="*/ 299677 w 315223"/>
                      <a:gd name="connsiteY32" fmla="*/ 929768 h 2120793"/>
                      <a:gd name="connsiteX33" fmla="*/ 315045 w 315223"/>
                      <a:gd name="connsiteY33" fmla="*/ 952820 h 2120793"/>
                      <a:gd name="connsiteX34" fmla="*/ 299677 w 315223"/>
                      <a:gd name="connsiteY34" fmla="*/ 1045028 h 2120793"/>
                      <a:gd name="connsiteX35" fmla="*/ 284309 w 315223"/>
                      <a:gd name="connsiteY35" fmla="*/ 1068080 h 2120793"/>
                      <a:gd name="connsiteX36" fmla="*/ 261257 w 315223"/>
                      <a:gd name="connsiteY36" fmla="*/ 1075764 h 2120793"/>
                      <a:gd name="connsiteX37" fmla="*/ 238205 w 315223"/>
                      <a:gd name="connsiteY37" fmla="*/ 1091132 h 2120793"/>
                      <a:gd name="connsiteX38" fmla="*/ 192101 w 315223"/>
                      <a:gd name="connsiteY38" fmla="*/ 1106500 h 2120793"/>
                      <a:gd name="connsiteX39" fmla="*/ 176732 w 315223"/>
                      <a:gd name="connsiteY39" fmla="*/ 1121868 h 2120793"/>
                      <a:gd name="connsiteX40" fmla="*/ 153680 w 315223"/>
                      <a:gd name="connsiteY40" fmla="*/ 1129552 h 2120793"/>
                      <a:gd name="connsiteX41" fmla="*/ 138312 w 315223"/>
                      <a:gd name="connsiteY41" fmla="*/ 1152605 h 2120793"/>
                      <a:gd name="connsiteX42" fmla="*/ 115260 w 315223"/>
                      <a:gd name="connsiteY42" fmla="*/ 1160289 h 2120793"/>
                      <a:gd name="connsiteX43" fmla="*/ 69156 w 315223"/>
                      <a:gd name="connsiteY43" fmla="*/ 1183341 h 2120793"/>
                      <a:gd name="connsiteX44" fmla="*/ 46104 w 315223"/>
                      <a:gd name="connsiteY44" fmla="*/ 1229445 h 2120793"/>
                      <a:gd name="connsiteX45" fmla="*/ 53788 w 315223"/>
                      <a:gd name="connsiteY45" fmla="*/ 1252497 h 2120793"/>
                      <a:gd name="connsiteX46" fmla="*/ 84524 w 315223"/>
                      <a:gd name="connsiteY46" fmla="*/ 1337021 h 2120793"/>
                      <a:gd name="connsiteX47" fmla="*/ 107576 w 315223"/>
                      <a:gd name="connsiteY47" fmla="*/ 1352389 h 2120793"/>
                      <a:gd name="connsiteX48" fmla="*/ 130628 w 315223"/>
                      <a:gd name="connsiteY48" fmla="*/ 1360073 h 2120793"/>
                      <a:gd name="connsiteX49" fmla="*/ 169048 w 315223"/>
                      <a:gd name="connsiteY49" fmla="*/ 1398494 h 2120793"/>
                      <a:gd name="connsiteX50" fmla="*/ 184417 w 315223"/>
                      <a:gd name="connsiteY50" fmla="*/ 1413862 h 2120793"/>
                      <a:gd name="connsiteX51" fmla="*/ 207469 w 315223"/>
                      <a:gd name="connsiteY51" fmla="*/ 1421546 h 2120793"/>
                      <a:gd name="connsiteX52" fmla="*/ 253573 w 315223"/>
                      <a:gd name="connsiteY52" fmla="*/ 1490702 h 2120793"/>
                      <a:gd name="connsiteX53" fmla="*/ 268941 w 315223"/>
                      <a:gd name="connsiteY53" fmla="*/ 1513754 h 2120793"/>
                      <a:gd name="connsiteX54" fmla="*/ 245889 w 315223"/>
                      <a:gd name="connsiteY54" fmla="*/ 1605963 h 2120793"/>
                      <a:gd name="connsiteX55" fmla="*/ 222837 w 315223"/>
                      <a:gd name="connsiteY55" fmla="*/ 1621331 h 2120793"/>
                      <a:gd name="connsiteX56" fmla="*/ 184417 w 315223"/>
                      <a:gd name="connsiteY56" fmla="*/ 1659751 h 2120793"/>
                      <a:gd name="connsiteX57" fmla="*/ 138312 w 315223"/>
                      <a:gd name="connsiteY57" fmla="*/ 1675119 h 2120793"/>
                      <a:gd name="connsiteX58" fmla="*/ 92208 w 315223"/>
                      <a:gd name="connsiteY58" fmla="*/ 1705855 h 2120793"/>
                      <a:gd name="connsiteX59" fmla="*/ 38420 w 315223"/>
                      <a:gd name="connsiteY59" fmla="*/ 1759643 h 2120793"/>
                      <a:gd name="connsiteX60" fmla="*/ 7684 w 315223"/>
                      <a:gd name="connsiteY60" fmla="*/ 1790379 h 2120793"/>
                      <a:gd name="connsiteX61" fmla="*/ 0 w 315223"/>
                      <a:gd name="connsiteY61" fmla="*/ 1813431 h 2120793"/>
                      <a:gd name="connsiteX62" fmla="*/ 69156 w 315223"/>
                      <a:gd name="connsiteY62" fmla="*/ 1828800 h 2120793"/>
                      <a:gd name="connsiteX63" fmla="*/ 92208 w 315223"/>
                      <a:gd name="connsiteY63" fmla="*/ 1844168 h 2120793"/>
                      <a:gd name="connsiteX64" fmla="*/ 115260 w 315223"/>
                      <a:gd name="connsiteY64" fmla="*/ 1867220 h 2120793"/>
                      <a:gd name="connsiteX65" fmla="*/ 130628 w 315223"/>
                      <a:gd name="connsiteY65" fmla="*/ 1890272 h 2120793"/>
                      <a:gd name="connsiteX66" fmla="*/ 138312 w 315223"/>
                      <a:gd name="connsiteY66" fmla="*/ 1913324 h 2120793"/>
                      <a:gd name="connsiteX67" fmla="*/ 138312 w 315223"/>
                      <a:gd name="connsiteY67" fmla="*/ 2120793 h 2120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</a:cxnLst>
                    <a:rect l="l" t="t" r="r" b="b"/>
                    <a:pathLst>
                      <a:path w="315223" h="2120793">
                        <a:moveTo>
                          <a:pt x="276625" y="0"/>
                        </a:moveTo>
                        <a:cubicBezTo>
                          <a:pt x="263818" y="7684"/>
                          <a:pt x="251853" y="16986"/>
                          <a:pt x="238205" y="23052"/>
                        </a:cubicBezTo>
                        <a:cubicBezTo>
                          <a:pt x="218308" y="31895"/>
                          <a:pt x="203148" y="28014"/>
                          <a:pt x="184417" y="38420"/>
                        </a:cubicBezTo>
                        <a:cubicBezTo>
                          <a:pt x="168271" y="47390"/>
                          <a:pt x="153680" y="58911"/>
                          <a:pt x="138312" y="69156"/>
                        </a:cubicBezTo>
                        <a:cubicBezTo>
                          <a:pt x="130628" y="74279"/>
                          <a:pt x="124021" y="81604"/>
                          <a:pt x="115260" y="84524"/>
                        </a:cubicBezTo>
                        <a:lnTo>
                          <a:pt x="92208" y="92208"/>
                        </a:lnTo>
                        <a:cubicBezTo>
                          <a:pt x="87085" y="99892"/>
                          <a:pt x="82208" y="107745"/>
                          <a:pt x="76840" y="115260"/>
                        </a:cubicBezTo>
                        <a:cubicBezTo>
                          <a:pt x="69396" y="125681"/>
                          <a:pt x="57554" y="133756"/>
                          <a:pt x="53788" y="145996"/>
                        </a:cubicBezTo>
                        <a:cubicBezTo>
                          <a:pt x="46967" y="168164"/>
                          <a:pt x="48665" y="192100"/>
                          <a:pt x="46104" y="215152"/>
                        </a:cubicBezTo>
                        <a:cubicBezTo>
                          <a:pt x="48457" y="236329"/>
                          <a:pt x="46792" y="317836"/>
                          <a:pt x="84524" y="330413"/>
                        </a:cubicBezTo>
                        <a:lnTo>
                          <a:pt x="107576" y="338097"/>
                        </a:lnTo>
                        <a:cubicBezTo>
                          <a:pt x="115260" y="345781"/>
                          <a:pt x="122050" y="354477"/>
                          <a:pt x="130628" y="361149"/>
                        </a:cubicBezTo>
                        <a:cubicBezTo>
                          <a:pt x="145207" y="372489"/>
                          <a:pt x="159210" y="386044"/>
                          <a:pt x="176732" y="391885"/>
                        </a:cubicBezTo>
                        <a:cubicBezTo>
                          <a:pt x="184416" y="394446"/>
                          <a:pt x="191927" y="397605"/>
                          <a:pt x="199785" y="399569"/>
                        </a:cubicBezTo>
                        <a:cubicBezTo>
                          <a:pt x="221265" y="404939"/>
                          <a:pt x="263755" y="411511"/>
                          <a:pt x="284309" y="414937"/>
                        </a:cubicBezTo>
                        <a:cubicBezTo>
                          <a:pt x="289432" y="430305"/>
                          <a:pt x="302854" y="445157"/>
                          <a:pt x="299677" y="461042"/>
                        </a:cubicBezTo>
                        <a:cubicBezTo>
                          <a:pt x="297116" y="473849"/>
                          <a:pt x="299005" y="488444"/>
                          <a:pt x="291993" y="499462"/>
                        </a:cubicBezTo>
                        <a:cubicBezTo>
                          <a:pt x="280325" y="517798"/>
                          <a:pt x="257945" y="527483"/>
                          <a:pt x="245889" y="545566"/>
                        </a:cubicBezTo>
                        <a:cubicBezTo>
                          <a:pt x="240766" y="553250"/>
                          <a:pt x="237732" y="562849"/>
                          <a:pt x="230521" y="568618"/>
                        </a:cubicBezTo>
                        <a:cubicBezTo>
                          <a:pt x="224196" y="573678"/>
                          <a:pt x="215153" y="573741"/>
                          <a:pt x="207469" y="576302"/>
                        </a:cubicBezTo>
                        <a:cubicBezTo>
                          <a:pt x="135118" y="648653"/>
                          <a:pt x="251142" y="539502"/>
                          <a:pt x="138312" y="614722"/>
                        </a:cubicBezTo>
                        <a:cubicBezTo>
                          <a:pt x="85469" y="649951"/>
                          <a:pt x="109730" y="639617"/>
                          <a:pt x="69156" y="653142"/>
                        </a:cubicBezTo>
                        <a:cubicBezTo>
                          <a:pt x="49128" y="673171"/>
                          <a:pt x="28075" y="689201"/>
                          <a:pt x="15368" y="714615"/>
                        </a:cubicBezTo>
                        <a:cubicBezTo>
                          <a:pt x="11746" y="721860"/>
                          <a:pt x="10245" y="729983"/>
                          <a:pt x="7684" y="737667"/>
                        </a:cubicBezTo>
                        <a:cubicBezTo>
                          <a:pt x="10245" y="755596"/>
                          <a:pt x="6572" y="775623"/>
                          <a:pt x="15368" y="791455"/>
                        </a:cubicBezTo>
                        <a:cubicBezTo>
                          <a:pt x="20931" y="801468"/>
                          <a:pt x="36159" y="801140"/>
                          <a:pt x="46104" y="806823"/>
                        </a:cubicBezTo>
                        <a:cubicBezTo>
                          <a:pt x="54122" y="811405"/>
                          <a:pt x="60896" y="818061"/>
                          <a:pt x="69156" y="822191"/>
                        </a:cubicBezTo>
                        <a:cubicBezTo>
                          <a:pt x="91700" y="833463"/>
                          <a:pt x="123747" y="833514"/>
                          <a:pt x="145996" y="837559"/>
                        </a:cubicBezTo>
                        <a:cubicBezTo>
                          <a:pt x="156386" y="839448"/>
                          <a:pt x="166376" y="843172"/>
                          <a:pt x="176732" y="845243"/>
                        </a:cubicBezTo>
                        <a:cubicBezTo>
                          <a:pt x="192010" y="848299"/>
                          <a:pt x="207469" y="850366"/>
                          <a:pt x="222837" y="852927"/>
                        </a:cubicBezTo>
                        <a:cubicBezTo>
                          <a:pt x="280071" y="891083"/>
                          <a:pt x="209777" y="842043"/>
                          <a:pt x="268941" y="891347"/>
                        </a:cubicBezTo>
                        <a:cubicBezTo>
                          <a:pt x="276036" y="897259"/>
                          <a:pt x="284309" y="901592"/>
                          <a:pt x="291993" y="906715"/>
                        </a:cubicBezTo>
                        <a:cubicBezTo>
                          <a:pt x="294554" y="914399"/>
                          <a:pt x="296055" y="922523"/>
                          <a:pt x="299677" y="929768"/>
                        </a:cubicBezTo>
                        <a:cubicBezTo>
                          <a:pt x="303807" y="938028"/>
                          <a:pt x="314278" y="943617"/>
                          <a:pt x="315045" y="952820"/>
                        </a:cubicBezTo>
                        <a:cubicBezTo>
                          <a:pt x="316262" y="967428"/>
                          <a:pt x="311275" y="1021833"/>
                          <a:pt x="299677" y="1045028"/>
                        </a:cubicBezTo>
                        <a:cubicBezTo>
                          <a:pt x="295547" y="1053288"/>
                          <a:pt x="291520" y="1062311"/>
                          <a:pt x="284309" y="1068080"/>
                        </a:cubicBezTo>
                        <a:cubicBezTo>
                          <a:pt x="277984" y="1073140"/>
                          <a:pt x="268502" y="1072142"/>
                          <a:pt x="261257" y="1075764"/>
                        </a:cubicBezTo>
                        <a:cubicBezTo>
                          <a:pt x="252997" y="1079894"/>
                          <a:pt x="246644" y="1087381"/>
                          <a:pt x="238205" y="1091132"/>
                        </a:cubicBezTo>
                        <a:cubicBezTo>
                          <a:pt x="223402" y="1097711"/>
                          <a:pt x="192101" y="1106500"/>
                          <a:pt x="192101" y="1106500"/>
                        </a:cubicBezTo>
                        <a:cubicBezTo>
                          <a:pt x="186978" y="1111623"/>
                          <a:pt x="182944" y="1118141"/>
                          <a:pt x="176732" y="1121868"/>
                        </a:cubicBezTo>
                        <a:cubicBezTo>
                          <a:pt x="169787" y="1126035"/>
                          <a:pt x="160005" y="1124492"/>
                          <a:pt x="153680" y="1129552"/>
                        </a:cubicBezTo>
                        <a:cubicBezTo>
                          <a:pt x="146469" y="1135321"/>
                          <a:pt x="145523" y="1146836"/>
                          <a:pt x="138312" y="1152605"/>
                        </a:cubicBezTo>
                        <a:cubicBezTo>
                          <a:pt x="131987" y="1157665"/>
                          <a:pt x="122505" y="1156667"/>
                          <a:pt x="115260" y="1160289"/>
                        </a:cubicBezTo>
                        <a:cubicBezTo>
                          <a:pt x="55677" y="1190080"/>
                          <a:pt x="127098" y="1164027"/>
                          <a:pt x="69156" y="1183341"/>
                        </a:cubicBezTo>
                        <a:cubicBezTo>
                          <a:pt x="61386" y="1194996"/>
                          <a:pt x="46104" y="1213538"/>
                          <a:pt x="46104" y="1229445"/>
                        </a:cubicBezTo>
                        <a:cubicBezTo>
                          <a:pt x="46104" y="1237545"/>
                          <a:pt x="51657" y="1244683"/>
                          <a:pt x="53788" y="1252497"/>
                        </a:cubicBezTo>
                        <a:cubicBezTo>
                          <a:pt x="61982" y="1282543"/>
                          <a:pt x="61556" y="1314053"/>
                          <a:pt x="84524" y="1337021"/>
                        </a:cubicBezTo>
                        <a:cubicBezTo>
                          <a:pt x="91054" y="1343551"/>
                          <a:pt x="99316" y="1348259"/>
                          <a:pt x="107576" y="1352389"/>
                        </a:cubicBezTo>
                        <a:cubicBezTo>
                          <a:pt x="114821" y="1356011"/>
                          <a:pt x="122944" y="1357512"/>
                          <a:pt x="130628" y="1360073"/>
                        </a:cubicBezTo>
                        <a:lnTo>
                          <a:pt x="169048" y="1398494"/>
                        </a:lnTo>
                        <a:cubicBezTo>
                          <a:pt x="174171" y="1403617"/>
                          <a:pt x="177544" y="1411571"/>
                          <a:pt x="184417" y="1413862"/>
                        </a:cubicBezTo>
                        <a:lnTo>
                          <a:pt x="207469" y="1421546"/>
                        </a:lnTo>
                        <a:lnTo>
                          <a:pt x="253573" y="1490702"/>
                        </a:lnTo>
                        <a:lnTo>
                          <a:pt x="268941" y="1513754"/>
                        </a:lnTo>
                        <a:cubicBezTo>
                          <a:pt x="263130" y="1571869"/>
                          <a:pt x="278728" y="1579691"/>
                          <a:pt x="245889" y="1605963"/>
                        </a:cubicBezTo>
                        <a:cubicBezTo>
                          <a:pt x="238678" y="1611732"/>
                          <a:pt x="230521" y="1616208"/>
                          <a:pt x="222837" y="1621331"/>
                        </a:cubicBezTo>
                        <a:cubicBezTo>
                          <a:pt x="208817" y="1642361"/>
                          <a:pt x="208682" y="1648967"/>
                          <a:pt x="184417" y="1659751"/>
                        </a:cubicBezTo>
                        <a:cubicBezTo>
                          <a:pt x="169614" y="1666330"/>
                          <a:pt x="151791" y="1666133"/>
                          <a:pt x="138312" y="1675119"/>
                        </a:cubicBezTo>
                        <a:lnTo>
                          <a:pt x="92208" y="1705855"/>
                        </a:lnTo>
                        <a:cubicBezTo>
                          <a:pt x="56979" y="1758698"/>
                          <a:pt x="78994" y="1746118"/>
                          <a:pt x="38420" y="1759643"/>
                        </a:cubicBezTo>
                        <a:cubicBezTo>
                          <a:pt x="17929" y="1821115"/>
                          <a:pt x="48665" y="1749398"/>
                          <a:pt x="7684" y="1790379"/>
                        </a:cubicBezTo>
                        <a:cubicBezTo>
                          <a:pt x="1957" y="1796106"/>
                          <a:pt x="2561" y="1805747"/>
                          <a:pt x="0" y="1813431"/>
                        </a:cubicBezTo>
                        <a:cubicBezTo>
                          <a:pt x="17715" y="1816384"/>
                          <a:pt x="50236" y="1819340"/>
                          <a:pt x="69156" y="1828800"/>
                        </a:cubicBezTo>
                        <a:cubicBezTo>
                          <a:pt x="77416" y="1832930"/>
                          <a:pt x="85113" y="1838256"/>
                          <a:pt x="92208" y="1844168"/>
                        </a:cubicBezTo>
                        <a:cubicBezTo>
                          <a:pt x="100556" y="1851125"/>
                          <a:pt x="108303" y="1858872"/>
                          <a:pt x="115260" y="1867220"/>
                        </a:cubicBezTo>
                        <a:cubicBezTo>
                          <a:pt x="121172" y="1874315"/>
                          <a:pt x="126498" y="1882012"/>
                          <a:pt x="130628" y="1890272"/>
                        </a:cubicBezTo>
                        <a:cubicBezTo>
                          <a:pt x="134250" y="1897517"/>
                          <a:pt x="138042" y="1905229"/>
                          <a:pt x="138312" y="1913324"/>
                        </a:cubicBezTo>
                        <a:cubicBezTo>
                          <a:pt x="140616" y="1982442"/>
                          <a:pt x="138312" y="2051637"/>
                          <a:pt x="138312" y="2120793"/>
                        </a:cubicBez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sp>
                <p:nvSpPr>
                  <p:cNvPr id="289" name="Freeform 288"/>
                  <p:cNvSpPr/>
                  <p:nvPr/>
                </p:nvSpPr>
                <p:spPr>
                  <a:xfrm>
                    <a:off x="3720106" y="4532504"/>
                    <a:ext cx="60804" cy="448329"/>
                  </a:xfrm>
                  <a:custGeom>
                    <a:avLst/>
                    <a:gdLst>
                      <a:gd name="connsiteX0" fmla="*/ 276625 w 315223"/>
                      <a:gd name="connsiteY0" fmla="*/ 0 h 2120793"/>
                      <a:gd name="connsiteX1" fmla="*/ 238205 w 315223"/>
                      <a:gd name="connsiteY1" fmla="*/ 23052 h 2120793"/>
                      <a:gd name="connsiteX2" fmla="*/ 184417 w 315223"/>
                      <a:gd name="connsiteY2" fmla="*/ 38420 h 2120793"/>
                      <a:gd name="connsiteX3" fmla="*/ 138312 w 315223"/>
                      <a:gd name="connsiteY3" fmla="*/ 69156 h 2120793"/>
                      <a:gd name="connsiteX4" fmla="*/ 115260 w 315223"/>
                      <a:gd name="connsiteY4" fmla="*/ 84524 h 2120793"/>
                      <a:gd name="connsiteX5" fmla="*/ 92208 w 315223"/>
                      <a:gd name="connsiteY5" fmla="*/ 92208 h 2120793"/>
                      <a:gd name="connsiteX6" fmla="*/ 76840 w 315223"/>
                      <a:gd name="connsiteY6" fmla="*/ 115260 h 2120793"/>
                      <a:gd name="connsiteX7" fmla="*/ 53788 w 315223"/>
                      <a:gd name="connsiteY7" fmla="*/ 145996 h 2120793"/>
                      <a:gd name="connsiteX8" fmla="*/ 46104 w 315223"/>
                      <a:gd name="connsiteY8" fmla="*/ 215152 h 2120793"/>
                      <a:gd name="connsiteX9" fmla="*/ 84524 w 315223"/>
                      <a:gd name="connsiteY9" fmla="*/ 330413 h 2120793"/>
                      <a:gd name="connsiteX10" fmla="*/ 107576 w 315223"/>
                      <a:gd name="connsiteY10" fmla="*/ 338097 h 2120793"/>
                      <a:gd name="connsiteX11" fmla="*/ 130628 w 315223"/>
                      <a:gd name="connsiteY11" fmla="*/ 361149 h 2120793"/>
                      <a:gd name="connsiteX12" fmla="*/ 176732 w 315223"/>
                      <a:gd name="connsiteY12" fmla="*/ 391885 h 2120793"/>
                      <a:gd name="connsiteX13" fmla="*/ 199785 w 315223"/>
                      <a:gd name="connsiteY13" fmla="*/ 399569 h 2120793"/>
                      <a:gd name="connsiteX14" fmla="*/ 284309 w 315223"/>
                      <a:gd name="connsiteY14" fmla="*/ 414937 h 2120793"/>
                      <a:gd name="connsiteX15" fmla="*/ 299677 w 315223"/>
                      <a:gd name="connsiteY15" fmla="*/ 461042 h 2120793"/>
                      <a:gd name="connsiteX16" fmla="*/ 291993 w 315223"/>
                      <a:gd name="connsiteY16" fmla="*/ 499462 h 2120793"/>
                      <a:gd name="connsiteX17" fmla="*/ 245889 w 315223"/>
                      <a:gd name="connsiteY17" fmla="*/ 545566 h 2120793"/>
                      <a:gd name="connsiteX18" fmla="*/ 230521 w 315223"/>
                      <a:gd name="connsiteY18" fmla="*/ 568618 h 2120793"/>
                      <a:gd name="connsiteX19" fmla="*/ 207469 w 315223"/>
                      <a:gd name="connsiteY19" fmla="*/ 576302 h 2120793"/>
                      <a:gd name="connsiteX20" fmla="*/ 138312 w 315223"/>
                      <a:gd name="connsiteY20" fmla="*/ 614722 h 2120793"/>
                      <a:gd name="connsiteX21" fmla="*/ 69156 w 315223"/>
                      <a:gd name="connsiteY21" fmla="*/ 653142 h 2120793"/>
                      <a:gd name="connsiteX22" fmla="*/ 15368 w 315223"/>
                      <a:gd name="connsiteY22" fmla="*/ 714615 h 2120793"/>
                      <a:gd name="connsiteX23" fmla="*/ 7684 w 315223"/>
                      <a:gd name="connsiteY23" fmla="*/ 737667 h 2120793"/>
                      <a:gd name="connsiteX24" fmla="*/ 15368 w 315223"/>
                      <a:gd name="connsiteY24" fmla="*/ 791455 h 2120793"/>
                      <a:gd name="connsiteX25" fmla="*/ 46104 w 315223"/>
                      <a:gd name="connsiteY25" fmla="*/ 806823 h 2120793"/>
                      <a:gd name="connsiteX26" fmla="*/ 69156 w 315223"/>
                      <a:gd name="connsiteY26" fmla="*/ 822191 h 2120793"/>
                      <a:gd name="connsiteX27" fmla="*/ 145996 w 315223"/>
                      <a:gd name="connsiteY27" fmla="*/ 837559 h 2120793"/>
                      <a:gd name="connsiteX28" fmla="*/ 176732 w 315223"/>
                      <a:gd name="connsiteY28" fmla="*/ 845243 h 2120793"/>
                      <a:gd name="connsiteX29" fmla="*/ 222837 w 315223"/>
                      <a:gd name="connsiteY29" fmla="*/ 852927 h 2120793"/>
                      <a:gd name="connsiteX30" fmla="*/ 268941 w 315223"/>
                      <a:gd name="connsiteY30" fmla="*/ 891347 h 2120793"/>
                      <a:gd name="connsiteX31" fmla="*/ 291993 w 315223"/>
                      <a:gd name="connsiteY31" fmla="*/ 906715 h 2120793"/>
                      <a:gd name="connsiteX32" fmla="*/ 299677 w 315223"/>
                      <a:gd name="connsiteY32" fmla="*/ 929768 h 2120793"/>
                      <a:gd name="connsiteX33" fmla="*/ 315045 w 315223"/>
                      <a:gd name="connsiteY33" fmla="*/ 952820 h 2120793"/>
                      <a:gd name="connsiteX34" fmla="*/ 299677 w 315223"/>
                      <a:gd name="connsiteY34" fmla="*/ 1045028 h 2120793"/>
                      <a:gd name="connsiteX35" fmla="*/ 284309 w 315223"/>
                      <a:gd name="connsiteY35" fmla="*/ 1068080 h 2120793"/>
                      <a:gd name="connsiteX36" fmla="*/ 261257 w 315223"/>
                      <a:gd name="connsiteY36" fmla="*/ 1075764 h 2120793"/>
                      <a:gd name="connsiteX37" fmla="*/ 238205 w 315223"/>
                      <a:gd name="connsiteY37" fmla="*/ 1091132 h 2120793"/>
                      <a:gd name="connsiteX38" fmla="*/ 192101 w 315223"/>
                      <a:gd name="connsiteY38" fmla="*/ 1106500 h 2120793"/>
                      <a:gd name="connsiteX39" fmla="*/ 176732 w 315223"/>
                      <a:gd name="connsiteY39" fmla="*/ 1121868 h 2120793"/>
                      <a:gd name="connsiteX40" fmla="*/ 153680 w 315223"/>
                      <a:gd name="connsiteY40" fmla="*/ 1129552 h 2120793"/>
                      <a:gd name="connsiteX41" fmla="*/ 138312 w 315223"/>
                      <a:gd name="connsiteY41" fmla="*/ 1152605 h 2120793"/>
                      <a:gd name="connsiteX42" fmla="*/ 115260 w 315223"/>
                      <a:gd name="connsiteY42" fmla="*/ 1160289 h 2120793"/>
                      <a:gd name="connsiteX43" fmla="*/ 69156 w 315223"/>
                      <a:gd name="connsiteY43" fmla="*/ 1183341 h 2120793"/>
                      <a:gd name="connsiteX44" fmla="*/ 46104 w 315223"/>
                      <a:gd name="connsiteY44" fmla="*/ 1229445 h 2120793"/>
                      <a:gd name="connsiteX45" fmla="*/ 53788 w 315223"/>
                      <a:gd name="connsiteY45" fmla="*/ 1252497 h 2120793"/>
                      <a:gd name="connsiteX46" fmla="*/ 84524 w 315223"/>
                      <a:gd name="connsiteY46" fmla="*/ 1337021 h 2120793"/>
                      <a:gd name="connsiteX47" fmla="*/ 107576 w 315223"/>
                      <a:gd name="connsiteY47" fmla="*/ 1352389 h 2120793"/>
                      <a:gd name="connsiteX48" fmla="*/ 130628 w 315223"/>
                      <a:gd name="connsiteY48" fmla="*/ 1360073 h 2120793"/>
                      <a:gd name="connsiteX49" fmla="*/ 169048 w 315223"/>
                      <a:gd name="connsiteY49" fmla="*/ 1398494 h 2120793"/>
                      <a:gd name="connsiteX50" fmla="*/ 184417 w 315223"/>
                      <a:gd name="connsiteY50" fmla="*/ 1413862 h 2120793"/>
                      <a:gd name="connsiteX51" fmla="*/ 207469 w 315223"/>
                      <a:gd name="connsiteY51" fmla="*/ 1421546 h 2120793"/>
                      <a:gd name="connsiteX52" fmla="*/ 253573 w 315223"/>
                      <a:gd name="connsiteY52" fmla="*/ 1490702 h 2120793"/>
                      <a:gd name="connsiteX53" fmla="*/ 268941 w 315223"/>
                      <a:gd name="connsiteY53" fmla="*/ 1513754 h 2120793"/>
                      <a:gd name="connsiteX54" fmla="*/ 245889 w 315223"/>
                      <a:gd name="connsiteY54" fmla="*/ 1605963 h 2120793"/>
                      <a:gd name="connsiteX55" fmla="*/ 222837 w 315223"/>
                      <a:gd name="connsiteY55" fmla="*/ 1621331 h 2120793"/>
                      <a:gd name="connsiteX56" fmla="*/ 184417 w 315223"/>
                      <a:gd name="connsiteY56" fmla="*/ 1659751 h 2120793"/>
                      <a:gd name="connsiteX57" fmla="*/ 138312 w 315223"/>
                      <a:gd name="connsiteY57" fmla="*/ 1675119 h 2120793"/>
                      <a:gd name="connsiteX58" fmla="*/ 92208 w 315223"/>
                      <a:gd name="connsiteY58" fmla="*/ 1705855 h 2120793"/>
                      <a:gd name="connsiteX59" fmla="*/ 38420 w 315223"/>
                      <a:gd name="connsiteY59" fmla="*/ 1759643 h 2120793"/>
                      <a:gd name="connsiteX60" fmla="*/ 7684 w 315223"/>
                      <a:gd name="connsiteY60" fmla="*/ 1790379 h 2120793"/>
                      <a:gd name="connsiteX61" fmla="*/ 0 w 315223"/>
                      <a:gd name="connsiteY61" fmla="*/ 1813431 h 2120793"/>
                      <a:gd name="connsiteX62" fmla="*/ 69156 w 315223"/>
                      <a:gd name="connsiteY62" fmla="*/ 1828800 h 2120793"/>
                      <a:gd name="connsiteX63" fmla="*/ 92208 w 315223"/>
                      <a:gd name="connsiteY63" fmla="*/ 1844168 h 2120793"/>
                      <a:gd name="connsiteX64" fmla="*/ 115260 w 315223"/>
                      <a:gd name="connsiteY64" fmla="*/ 1867220 h 2120793"/>
                      <a:gd name="connsiteX65" fmla="*/ 130628 w 315223"/>
                      <a:gd name="connsiteY65" fmla="*/ 1890272 h 2120793"/>
                      <a:gd name="connsiteX66" fmla="*/ 138312 w 315223"/>
                      <a:gd name="connsiteY66" fmla="*/ 1913324 h 2120793"/>
                      <a:gd name="connsiteX67" fmla="*/ 138312 w 315223"/>
                      <a:gd name="connsiteY67" fmla="*/ 2120793 h 2120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</a:cxnLst>
                    <a:rect l="l" t="t" r="r" b="b"/>
                    <a:pathLst>
                      <a:path w="315223" h="2120793">
                        <a:moveTo>
                          <a:pt x="276625" y="0"/>
                        </a:moveTo>
                        <a:cubicBezTo>
                          <a:pt x="263818" y="7684"/>
                          <a:pt x="251853" y="16986"/>
                          <a:pt x="238205" y="23052"/>
                        </a:cubicBezTo>
                        <a:cubicBezTo>
                          <a:pt x="218308" y="31895"/>
                          <a:pt x="203148" y="28014"/>
                          <a:pt x="184417" y="38420"/>
                        </a:cubicBezTo>
                        <a:cubicBezTo>
                          <a:pt x="168271" y="47390"/>
                          <a:pt x="153680" y="58911"/>
                          <a:pt x="138312" y="69156"/>
                        </a:cubicBezTo>
                        <a:cubicBezTo>
                          <a:pt x="130628" y="74279"/>
                          <a:pt x="124021" y="81604"/>
                          <a:pt x="115260" y="84524"/>
                        </a:cubicBezTo>
                        <a:lnTo>
                          <a:pt x="92208" y="92208"/>
                        </a:lnTo>
                        <a:cubicBezTo>
                          <a:pt x="87085" y="99892"/>
                          <a:pt x="82208" y="107745"/>
                          <a:pt x="76840" y="115260"/>
                        </a:cubicBezTo>
                        <a:cubicBezTo>
                          <a:pt x="69396" y="125681"/>
                          <a:pt x="57554" y="133756"/>
                          <a:pt x="53788" y="145996"/>
                        </a:cubicBezTo>
                        <a:cubicBezTo>
                          <a:pt x="46967" y="168164"/>
                          <a:pt x="48665" y="192100"/>
                          <a:pt x="46104" y="215152"/>
                        </a:cubicBezTo>
                        <a:cubicBezTo>
                          <a:pt x="48457" y="236329"/>
                          <a:pt x="46792" y="317836"/>
                          <a:pt x="84524" y="330413"/>
                        </a:cubicBezTo>
                        <a:lnTo>
                          <a:pt x="107576" y="338097"/>
                        </a:lnTo>
                        <a:cubicBezTo>
                          <a:pt x="115260" y="345781"/>
                          <a:pt x="122050" y="354477"/>
                          <a:pt x="130628" y="361149"/>
                        </a:cubicBezTo>
                        <a:cubicBezTo>
                          <a:pt x="145207" y="372489"/>
                          <a:pt x="159210" y="386044"/>
                          <a:pt x="176732" y="391885"/>
                        </a:cubicBezTo>
                        <a:cubicBezTo>
                          <a:pt x="184416" y="394446"/>
                          <a:pt x="191927" y="397605"/>
                          <a:pt x="199785" y="399569"/>
                        </a:cubicBezTo>
                        <a:cubicBezTo>
                          <a:pt x="221265" y="404939"/>
                          <a:pt x="263755" y="411511"/>
                          <a:pt x="284309" y="414937"/>
                        </a:cubicBezTo>
                        <a:cubicBezTo>
                          <a:pt x="289432" y="430305"/>
                          <a:pt x="302854" y="445157"/>
                          <a:pt x="299677" y="461042"/>
                        </a:cubicBezTo>
                        <a:cubicBezTo>
                          <a:pt x="297116" y="473849"/>
                          <a:pt x="299005" y="488444"/>
                          <a:pt x="291993" y="499462"/>
                        </a:cubicBezTo>
                        <a:cubicBezTo>
                          <a:pt x="280325" y="517798"/>
                          <a:pt x="257945" y="527483"/>
                          <a:pt x="245889" y="545566"/>
                        </a:cubicBezTo>
                        <a:cubicBezTo>
                          <a:pt x="240766" y="553250"/>
                          <a:pt x="237732" y="562849"/>
                          <a:pt x="230521" y="568618"/>
                        </a:cubicBezTo>
                        <a:cubicBezTo>
                          <a:pt x="224196" y="573678"/>
                          <a:pt x="215153" y="573741"/>
                          <a:pt x="207469" y="576302"/>
                        </a:cubicBezTo>
                        <a:cubicBezTo>
                          <a:pt x="135118" y="648653"/>
                          <a:pt x="251142" y="539502"/>
                          <a:pt x="138312" y="614722"/>
                        </a:cubicBezTo>
                        <a:cubicBezTo>
                          <a:pt x="85469" y="649951"/>
                          <a:pt x="109730" y="639617"/>
                          <a:pt x="69156" y="653142"/>
                        </a:cubicBezTo>
                        <a:cubicBezTo>
                          <a:pt x="49128" y="673171"/>
                          <a:pt x="28075" y="689201"/>
                          <a:pt x="15368" y="714615"/>
                        </a:cubicBezTo>
                        <a:cubicBezTo>
                          <a:pt x="11746" y="721860"/>
                          <a:pt x="10245" y="729983"/>
                          <a:pt x="7684" y="737667"/>
                        </a:cubicBezTo>
                        <a:cubicBezTo>
                          <a:pt x="10245" y="755596"/>
                          <a:pt x="6572" y="775623"/>
                          <a:pt x="15368" y="791455"/>
                        </a:cubicBezTo>
                        <a:cubicBezTo>
                          <a:pt x="20931" y="801468"/>
                          <a:pt x="36159" y="801140"/>
                          <a:pt x="46104" y="806823"/>
                        </a:cubicBezTo>
                        <a:cubicBezTo>
                          <a:pt x="54122" y="811405"/>
                          <a:pt x="60896" y="818061"/>
                          <a:pt x="69156" y="822191"/>
                        </a:cubicBezTo>
                        <a:cubicBezTo>
                          <a:pt x="91700" y="833463"/>
                          <a:pt x="123747" y="833514"/>
                          <a:pt x="145996" y="837559"/>
                        </a:cubicBezTo>
                        <a:cubicBezTo>
                          <a:pt x="156386" y="839448"/>
                          <a:pt x="166376" y="843172"/>
                          <a:pt x="176732" y="845243"/>
                        </a:cubicBezTo>
                        <a:cubicBezTo>
                          <a:pt x="192010" y="848299"/>
                          <a:pt x="207469" y="850366"/>
                          <a:pt x="222837" y="852927"/>
                        </a:cubicBezTo>
                        <a:cubicBezTo>
                          <a:pt x="280071" y="891083"/>
                          <a:pt x="209777" y="842043"/>
                          <a:pt x="268941" y="891347"/>
                        </a:cubicBezTo>
                        <a:cubicBezTo>
                          <a:pt x="276036" y="897259"/>
                          <a:pt x="284309" y="901592"/>
                          <a:pt x="291993" y="906715"/>
                        </a:cubicBezTo>
                        <a:cubicBezTo>
                          <a:pt x="294554" y="914399"/>
                          <a:pt x="296055" y="922523"/>
                          <a:pt x="299677" y="929768"/>
                        </a:cubicBezTo>
                        <a:cubicBezTo>
                          <a:pt x="303807" y="938028"/>
                          <a:pt x="314278" y="943617"/>
                          <a:pt x="315045" y="952820"/>
                        </a:cubicBezTo>
                        <a:cubicBezTo>
                          <a:pt x="316262" y="967428"/>
                          <a:pt x="311275" y="1021833"/>
                          <a:pt x="299677" y="1045028"/>
                        </a:cubicBezTo>
                        <a:cubicBezTo>
                          <a:pt x="295547" y="1053288"/>
                          <a:pt x="291520" y="1062311"/>
                          <a:pt x="284309" y="1068080"/>
                        </a:cubicBezTo>
                        <a:cubicBezTo>
                          <a:pt x="277984" y="1073140"/>
                          <a:pt x="268502" y="1072142"/>
                          <a:pt x="261257" y="1075764"/>
                        </a:cubicBezTo>
                        <a:cubicBezTo>
                          <a:pt x="252997" y="1079894"/>
                          <a:pt x="246644" y="1087381"/>
                          <a:pt x="238205" y="1091132"/>
                        </a:cubicBezTo>
                        <a:cubicBezTo>
                          <a:pt x="223402" y="1097711"/>
                          <a:pt x="192101" y="1106500"/>
                          <a:pt x="192101" y="1106500"/>
                        </a:cubicBezTo>
                        <a:cubicBezTo>
                          <a:pt x="186978" y="1111623"/>
                          <a:pt x="182944" y="1118141"/>
                          <a:pt x="176732" y="1121868"/>
                        </a:cubicBezTo>
                        <a:cubicBezTo>
                          <a:pt x="169787" y="1126035"/>
                          <a:pt x="160005" y="1124492"/>
                          <a:pt x="153680" y="1129552"/>
                        </a:cubicBezTo>
                        <a:cubicBezTo>
                          <a:pt x="146469" y="1135321"/>
                          <a:pt x="145523" y="1146836"/>
                          <a:pt x="138312" y="1152605"/>
                        </a:cubicBezTo>
                        <a:cubicBezTo>
                          <a:pt x="131987" y="1157665"/>
                          <a:pt x="122505" y="1156667"/>
                          <a:pt x="115260" y="1160289"/>
                        </a:cubicBezTo>
                        <a:cubicBezTo>
                          <a:pt x="55677" y="1190080"/>
                          <a:pt x="127098" y="1164027"/>
                          <a:pt x="69156" y="1183341"/>
                        </a:cubicBezTo>
                        <a:cubicBezTo>
                          <a:pt x="61386" y="1194996"/>
                          <a:pt x="46104" y="1213538"/>
                          <a:pt x="46104" y="1229445"/>
                        </a:cubicBezTo>
                        <a:cubicBezTo>
                          <a:pt x="46104" y="1237545"/>
                          <a:pt x="51657" y="1244683"/>
                          <a:pt x="53788" y="1252497"/>
                        </a:cubicBezTo>
                        <a:cubicBezTo>
                          <a:pt x="61982" y="1282543"/>
                          <a:pt x="61556" y="1314053"/>
                          <a:pt x="84524" y="1337021"/>
                        </a:cubicBezTo>
                        <a:cubicBezTo>
                          <a:pt x="91054" y="1343551"/>
                          <a:pt x="99316" y="1348259"/>
                          <a:pt x="107576" y="1352389"/>
                        </a:cubicBezTo>
                        <a:cubicBezTo>
                          <a:pt x="114821" y="1356011"/>
                          <a:pt x="122944" y="1357512"/>
                          <a:pt x="130628" y="1360073"/>
                        </a:cubicBezTo>
                        <a:lnTo>
                          <a:pt x="169048" y="1398494"/>
                        </a:lnTo>
                        <a:cubicBezTo>
                          <a:pt x="174171" y="1403617"/>
                          <a:pt x="177544" y="1411571"/>
                          <a:pt x="184417" y="1413862"/>
                        </a:cubicBezTo>
                        <a:lnTo>
                          <a:pt x="207469" y="1421546"/>
                        </a:lnTo>
                        <a:lnTo>
                          <a:pt x="253573" y="1490702"/>
                        </a:lnTo>
                        <a:lnTo>
                          <a:pt x="268941" y="1513754"/>
                        </a:lnTo>
                        <a:cubicBezTo>
                          <a:pt x="263130" y="1571869"/>
                          <a:pt x="278728" y="1579691"/>
                          <a:pt x="245889" y="1605963"/>
                        </a:cubicBezTo>
                        <a:cubicBezTo>
                          <a:pt x="238678" y="1611732"/>
                          <a:pt x="230521" y="1616208"/>
                          <a:pt x="222837" y="1621331"/>
                        </a:cubicBezTo>
                        <a:cubicBezTo>
                          <a:pt x="208817" y="1642361"/>
                          <a:pt x="208682" y="1648967"/>
                          <a:pt x="184417" y="1659751"/>
                        </a:cubicBezTo>
                        <a:cubicBezTo>
                          <a:pt x="169614" y="1666330"/>
                          <a:pt x="151791" y="1666133"/>
                          <a:pt x="138312" y="1675119"/>
                        </a:cubicBezTo>
                        <a:lnTo>
                          <a:pt x="92208" y="1705855"/>
                        </a:lnTo>
                        <a:cubicBezTo>
                          <a:pt x="56979" y="1758698"/>
                          <a:pt x="78994" y="1746118"/>
                          <a:pt x="38420" y="1759643"/>
                        </a:cubicBezTo>
                        <a:cubicBezTo>
                          <a:pt x="17929" y="1821115"/>
                          <a:pt x="48665" y="1749398"/>
                          <a:pt x="7684" y="1790379"/>
                        </a:cubicBezTo>
                        <a:cubicBezTo>
                          <a:pt x="1957" y="1796106"/>
                          <a:pt x="2561" y="1805747"/>
                          <a:pt x="0" y="1813431"/>
                        </a:cubicBezTo>
                        <a:cubicBezTo>
                          <a:pt x="17715" y="1816384"/>
                          <a:pt x="50236" y="1819340"/>
                          <a:pt x="69156" y="1828800"/>
                        </a:cubicBezTo>
                        <a:cubicBezTo>
                          <a:pt x="77416" y="1832930"/>
                          <a:pt x="85113" y="1838256"/>
                          <a:pt x="92208" y="1844168"/>
                        </a:cubicBezTo>
                        <a:cubicBezTo>
                          <a:pt x="100556" y="1851125"/>
                          <a:pt x="108303" y="1858872"/>
                          <a:pt x="115260" y="1867220"/>
                        </a:cubicBezTo>
                        <a:cubicBezTo>
                          <a:pt x="121172" y="1874315"/>
                          <a:pt x="126498" y="1882012"/>
                          <a:pt x="130628" y="1890272"/>
                        </a:cubicBezTo>
                        <a:cubicBezTo>
                          <a:pt x="134250" y="1897517"/>
                          <a:pt x="138042" y="1905229"/>
                          <a:pt x="138312" y="1913324"/>
                        </a:cubicBezTo>
                        <a:cubicBezTo>
                          <a:pt x="140616" y="1982442"/>
                          <a:pt x="138312" y="2051637"/>
                          <a:pt x="138312" y="2120793"/>
                        </a:cubicBez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sp>
                <p:nvSpPr>
                  <p:cNvPr id="290" name="Freeform 289"/>
                  <p:cNvSpPr/>
                  <p:nvPr/>
                </p:nvSpPr>
                <p:spPr>
                  <a:xfrm>
                    <a:off x="4306176" y="4524820"/>
                    <a:ext cx="60804" cy="448329"/>
                  </a:xfrm>
                  <a:custGeom>
                    <a:avLst/>
                    <a:gdLst>
                      <a:gd name="connsiteX0" fmla="*/ 276625 w 315223"/>
                      <a:gd name="connsiteY0" fmla="*/ 0 h 2120793"/>
                      <a:gd name="connsiteX1" fmla="*/ 238205 w 315223"/>
                      <a:gd name="connsiteY1" fmla="*/ 23052 h 2120793"/>
                      <a:gd name="connsiteX2" fmla="*/ 184417 w 315223"/>
                      <a:gd name="connsiteY2" fmla="*/ 38420 h 2120793"/>
                      <a:gd name="connsiteX3" fmla="*/ 138312 w 315223"/>
                      <a:gd name="connsiteY3" fmla="*/ 69156 h 2120793"/>
                      <a:gd name="connsiteX4" fmla="*/ 115260 w 315223"/>
                      <a:gd name="connsiteY4" fmla="*/ 84524 h 2120793"/>
                      <a:gd name="connsiteX5" fmla="*/ 92208 w 315223"/>
                      <a:gd name="connsiteY5" fmla="*/ 92208 h 2120793"/>
                      <a:gd name="connsiteX6" fmla="*/ 76840 w 315223"/>
                      <a:gd name="connsiteY6" fmla="*/ 115260 h 2120793"/>
                      <a:gd name="connsiteX7" fmla="*/ 53788 w 315223"/>
                      <a:gd name="connsiteY7" fmla="*/ 145996 h 2120793"/>
                      <a:gd name="connsiteX8" fmla="*/ 46104 w 315223"/>
                      <a:gd name="connsiteY8" fmla="*/ 215152 h 2120793"/>
                      <a:gd name="connsiteX9" fmla="*/ 84524 w 315223"/>
                      <a:gd name="connsiteY9" fmla="*/ 330413 h 2120793"/>
                      <a:gd name="connsiteX10" fmla="*/ 107576 w 315223"/>
                      <a:gd name="connsiteY10" fmla="*/ 338097 h 2120793"/>
                      <a:gd name="connsiteX11" fmla="*/ 130628 w 315223"/>
                      <a:gd name="connsiteY11" fmla="*/ 361149 h 2120793"/>
                      <a:gd name="connsiteX12" fmla="*/ 176732 w 315223"/>
                      <a:gd name="connsiteY12" fmla="*/ 391885 h 2120793"/>
                      <a:gd name="connsiteX13" fmla="*/ 199785 w 315223"/>
                      <a:gd name="connsiteY13" fmla="*/ 399569 h 2120793"/>
                      <a:gd name="connsiteX14" fmla="*/ 284309 w 315223"/>
                      <a:gd name="connsiteY14" fmla="*/ 414937 h 2120793"/>
                      <a:gd name="connsiteX15" fmla="*/ 299677 w 315223"/>
                      <a:gd name="connsiteY15" fmla="*/ 461042 h 2120793"/>
                      <a:gd name="connsiteX16" fmla="*/ 291993 w 315223"/>
                      <a:gd name="connsiteY16" fmla="*/ 499462 h 2120793"/>
                      <a:gd name="connsiteX17" fmla="*/ 245889 w 315223"/>
                      <a:gd name="connsiteY17" fmla="*/ 545566 h 2120793"/>
                      <a:gd name="connsiteX18" fmla="*/ 230521 w 315223"/>
                      <a:gd name="connsiteY18" fmla="*/ 568618 h 2120793"/>
                      <a:gd name="connsiteX19" fmla="*/ 207469 w 315223"/>
                      <a:gd name="connsiteY19" fmla="*/ 576302 h 2120793"/>
                      <a:gd name="connsiteX20" fmla="*/ 138312 w 315223"/>
                      <a:gd name="connsiteY20" fmla="*/ 614722 h 2120793"/>
                      <a:gd name="connsiteX21" fmla="*/ 69156 w 315223"/>
                      <a:gd name="connsiteY21" fmla="*/ 653142 h 2120793"/>
                      <a:gd name="connsiteX22" fmla="*/ 15368 w 315223"/>
                      <a:gd name="connsiteY22" fmla="*/ 714615 h 2120793"/>
                      <a:gd name="connsiteX23" fmla="*/ 7684 w 315223"/>
                      <a:gd name="connsiteY23" fmla="*/ 737667 h 2120793"/>
                      <a:gd name="connsiteX24" fmla="*/ 15368 w 315223"/>
                      <a:gd name="connsiteY24" fmla="*/ 791455 h 2120793"/>
                      <a:gd name="connsiteX25" fmla="*/ 46104 w 315223"/>
                      <a:gd name="connsiteY25" fmla="*/ 806823 h 2120793"/>
                      <a:gd name="connsiteX26" fmla="*/ 69156 w 315223"/>
                      <a:gd name="connsiteY26" fmla="*/ 822191 h 2120793"/>
                      <a:gd name="connsiteX27" fmla="*/ 145996 w 315223"/>
                      <a:gd name="connsiteY27" fmla="*/ 837559 h 2120793"/>
                      <a:gd name="connsiteX28" fmla="*/ 176732 w 315223"/>
                      <a:gd name="connsiteY28" fmla="*/ 845243 h 2120793"/>
                      <a:gd name="connsiteX29" fmla="*/ 222837 w 315223"/>
                      <a:gd name="connsiteY29" fmla="*/ 852927 h 2120793"/>
                      <a:gd name="connsiteX30" fmla="*/ 268941 w 315223"/>
                      <a:gd name="connsiteY30" fmla="*/ 891347 h 2120793"/>
                      <a:gd name="connsiteX31" fmla="*/ 291993 w 315223"/>
                      <a:gd name="connsiteY31" fmla="*/ 906715 h 2120793"/>
                      <a:gd name="connsiteX32" fmla="*/ 299677 w 315223"/>
                      <a:gd name="connsiteY32" fmla="*/ 929768 h 2120793"/>
                      <a:gd name="connsiteX33" fmla="*/ 315045 w 315223"/>
                      <a:gd name="connsiteY33" fmla="*/ 952820 h 2120793"/>
                      <a:gd name="connsiteX34" fmla="*/ 299677 w 315223"/>
                      <a:gd name="connsiteY34" fmla="*/ 1045028 h 2120793"/>
                      <a:gd name="connsiteX35" fmla="*/ 284309 w 315223"/>
                      <a:gd name="connsiteY35" fmla="*/ 1068080 h 2120793"/>
                      <a:gd name="connsiteX36" fmla="*/ 261257 w 315223"/>
                      <a:gd name="connsiteY36" fmla="*/ 1075764 h 2120793"/>
                      <a:gd name="connsiteX37" fmla="*/ 238205 w 315223"/>
                      <a:gd name="connsiteY37" fmla="*/ 1091132 h 2120793"/>
                      <a:gd name="connsiteX38" fmla="*/ 192101 w 315223"/>
                      <a:gd name="connsiteY38" fmla="*/ 1106500 h 2120793"/>
                      <a:gd name="connsiteX39" fmla="*/ 176732 w 315223"/>
                      <a:gd name="connsiteY39" fmla="*/ 1121868 h 2120793"/>
                      <a:gd name="connsiteX40" fmla="*/ 153680 w 315223"/>
                      <a:gd name="connsiteY40" fmla="*/ 1129552 h 2120793"/>
                      <a:gd name="connsiteX41" fmla="*/ 138312 w 315223"/>
                      <a:gd name="connsiteY41" fmla="*/ 1152605 h 2120793"/>
                      <a:gd name="connsiteX42" fmla="*/ 115260 w 315223"/>
                      <a:gd name="connsiteY42" fmla="*/ 1160289 h 2120793"/>
                      <a:gd name="connsiteX43" fmla="*/ 69156 w 315223"/>
                      <a:gd name="connsiteY43" fmla="*/ 1183341 h 2120793"/>
                      <a:gd name="connsiteX44" fmla="*/ 46104 w 315223"/>
                      <a:gd name="connsiteY44" fmla="*/ 1229445 h 2120793"/>
                      <a:gd name="connsiteX45" fmla="*/ 53788 w 315223"/>
                      <a:gd name="connsiteY45" fmla="*/ 1252497 h 2120793"/>
                      <a:gd name="connsiteX46" fmla="*/ 84524 w 315223"/>
                      <a:gd name="connsiteY46" fmla="*/ 1337021 h 2120793"/>
                      <a:gd name="connsiteX47" fmla="*/ 107576 w 315223"/>
                      <a:gd name="connsiteY47" fmla="*/ 1352389 h 2120793"/>
                      <a:gd name="connsiteX48" fmla="*/ 130628 w 315223"/>
                      <a:gd name="connsiteY48" fmla="*/ 1360073 h 2120793"/>
                      <a:gd name="connsiteX49" fmla="*/ 169048 w 315223"/>
                      <a:gd name="connsiteY49" fmla="*/ 1398494 h 2120793"/>
                      <a:gd name="connsiteX50" fmla="*/ 184417 w 315223"/>
                      <a:gd name="connsiteY50" fmla="*/ 1413862 h 2120793"/>
                      <a:gd name="connsiteX51" fmla="*/ 207469 w 315223"/>
                      <a:gd name="connsiteY51" fmla="*/ 1421546 h 2120793"/>
                      <a:gd name="connsiteX52" fmla="*/ 253573 w 315223"/>
                      <a:gd name="connsiteY52" fmla="*/ 1490702 h 2120793"/>
                      <a:gd name="connsiteX53" fmla="*/ 268941 w 315223"/>
                      <a:gd name="connsiteY53" fmla="*/ 1513754 h 2120793"/>
                      <a:gd name="connsiteX54" fmla="*/ 245889 w 315223"/>
                      <a:gd name="connsiteY54" fmla="*/ 1605963 h 2120793"/>
                      <a:gd name="connsiteX55" fmla="*/ 222837 w 315223"/>
                      <a:gd name="connsiteY55" fmla="*/ 1621331 h 2120793"/>
                      <a:gd name="connsiteX56" fmla="*/ 184417 w 315223"/>
                      <a:gd name="connsiteY56" fmla="*/ 1659751 h 2120793"/>
                      <a:gd name="connsiteX57" fmla="*/ 138312 w 315223"/>
                      <a:gd name="connsiteY57" fmla="*/ 1675119 h 2120793"/>
                      <a:gd name="connsiteX58" fmla="*/ 92208 w 315223"/>
                      <a:gd name="connsiteY58" fmla="*/ 1705855 h 2120793"/>
                      <a:gd name="connsiteX59" fmla="*/ 38420 w 315223"/>
                      <a:gd name="connsiteY59" fmla="*/ 1759643 h 2120793"/>
                      <a:gd name="connsiteX60" fmla="*/ 7684 w 315223"/>
                      <a:gd name="connsiteY60" fmla="*/ 1790379 h 2120793"/>
                      <a:gd name="connsiteX61" fmla="*/ 0 w 315223"/>
                      <a:gd name="connsiteY61" fmla="*/ 1813431 h 2120793"/>
                      <a:gd name="connsiteX62" fmla="*/ 69156 w 315223"/>
                      <a:gd name="connsiteY62" fmla="*/ 1828800 h 2120793"/>
                      <a:gd name="connsiteX63" fmla="*/ 92208 w 315223"/>
                      <a:gd name="connsiteY63" fmla="*/ 1844168 h 2120793"/>
                      <a:gd name="connsiteX64" fmla="*/ 115260 w 315223"/>
                      <a:gd name="connsiteY64" fmla="*/ 1867220 h 2120793"/>
                      <a:gd name="connsiteX65" fmla="*/ 130628 w 315223"/>
                      <a:gd name="connsiteY65" fmla="*/ 1890272 h 2120793"/>
                      <a:gd name="connsiteX66" fmla="*/ 138312 w 315223"/>
                      <a:gd name="connsiteY66" fmla="*/ 1913324 h 2120793"/>
                      <a:gd name="connsiteX67" fmla="*/ 138312 w 315223"/>
                      <a:gd name="connsiteY67" fmla="*/ 2120793 h 2120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</a:cxnLst>
                    <a:rect l="l" t="t" r="r" b="b"/>
                    <a:pathLst>
                      <a:path w="315223" h="2120793">
                        <a:moveTo>
                          <a:pt x="276625" y="0"/>
                        </a:moveTo>
                        <a:cubicBezTo>
                          <a:pt x="263818" y="7684"/>
                          <a:pt x="251853" y="16986"/>
                          <a:pt x="238205" y="23052"/>
                        </a:cubicBezTo>
                        <a:cubicBezTo>
                          <a:pt x="218308" y="31895"/>
                          <a:pt x="203148" y="28014"/>
                          <a:pt x="184417" y="38420"/>
                        </a:cubicBezTo>
                        <a:cubicBezTo>
                          <a:pt x="168271" y="47390"/>
                          <a:pt x="153680" y="58911"/>
                          <a:pt x="138312" y="69156"/>
                        </a:cubicBezTo>
                        <a:cubicBezTo>
                          <a:pt x="130628" y="74279"/>
                          <a:pt x="124021" y="81604"/>
                          <a:pt x="115260" y="84524"/>
                        </a:cubicBezTo>
                        <a:lnTo>
                          <a:pt x="92208" y="92208"/>
                        </a:lnTo>
                        <a:cubicBezTo>
                          <a:pt x="87085" y="99892"/>
                          <a:pt x="82208" y="107745"/>
                          <a:pt x="76840" y="115260"/>
                        </a:cubicBezTo>
                        <a:cubicBezTo>
                          <a:pt x="69396" y="125681"/>
                          <a:pt x="57554" y="133756"/>
                          <a:pt x="53788" y="145996"/>
                        </a:cubicBezTo>
                        <a:cubicBezTo>
                          <a:pt x="46967" y="168164"/>
                          <a:pt x="48665" y="192100"/>
                          <a:pt x="46104" y="215152"/>
                        </a:cubicBezTo>
                        <a:cubicBezTo>
                          <a:pt x="48457" y="236329"/>
                          <a:pt x="46792" y="317836"/>
                          <a:pt x="84524" y="330413"/>
                        </a:cubicBezTo>
                        <a:lnTo>
                          <a:pt x="107576" y="338097"/>
                        </a:lnTo>
                        <a:cubicBezTo>
                          <a:pt x="115260" y="345781"/>
                          <a:pt x="122050" y="354477"/>
                          <a:pt x="130628" y="361149"/>
                        </a:cubicBezTo>
                        <a:cubicBezTo>
                          <a:pt x="145207" y="372489"/>
                          <a:pt x="159210" y="386044"/>
                          <a:pt x="176732" y="391885"/>
                        </a:cubicBezTo>
                        <a:cubicBezTo>
                          <a:pt x="184416" y="394446"/>
                          <a:pt x="191927" y="397605"/>
                          <a:pt x="199785" y="399569"/>
                        </a:cubicBezTo>
                        <a:cubicBezTo>
                          <a:pt x="221265" y="404939"/>
                          <a:pt x="263755" y="411511"/>
                          <a:pt x="284309" y="414937"/>
                        </a:cubicBezTo>
                        <a:cubicBezTo>
                          <a:pt x="289432" y="430305"/>
                          <a:pt x="302854" y="445157"/>
                          <a:pt x="299677" y="461042"/>
                        </a:cubicBezTo>
                        <a:cubicBezTo>
                          <a:pt x="297116" y="473849"/>
                          <a:pt x="299005" y="488444"/>
                          <a:pt x="291993" y="499462"/>
                        </a:cubicBezTo>
                        <a:cubicBezTo>
                          <a:pt x="280325" y="517798"/>
                          <a:pt x="257945" y="527483"/>
                          <a:pt x="245889" y="545566"/>
                        </a:cubicBezTo>
                        <a:cubicBezTo>
                          <a:pt x="240766" y="553250"/>
                          <a:pt x="237732" y="562849"/>
                          <a:pt x="230521" y="568618"/>
                        </a:cubicBezTo>
                        <a:cubicBezTo>
                          <a:pt x="224196" y="573678"/>
                          <a:pt x="215153" y="573741"/>
                          <a:pt x="207469" y="576302"/>
                        </a:cubicBezTo>
                        <a:cubicBezTo>
                          <a:pt x="135118" y="648653"/>
                          <a:pt x="251142" y="539502"/>
                          <a:pt x="138312" y="614722"/>
                        </a:cubicBezTo>
                        <a:cubicBezTo>
                          <a:pt x="85469" y="649951"/>
                          <a:pt x="109730" y="639617"/>
                          <a:pt x="69156" y="653142"/>
                        </a:cubicBezTo>
                        <a:cubicBezTo>
                          <a:pt x="49128" y="673171"/>
                          <a:pt x="28075" y="689201"/>
                          <a:pt x="15368" y="714615"/>
                        </a:cubicBezTo>
                        <a:cubicBezTo>
                          <a:pt x="11746" y="721860"/>
                          <a:pt x="10245" y="729983"/>
                          <a:pt x="7684" y="737667"/>
                        </a:cubicBezTo>
                        <a:cubicBezTo>
                          <a:pt x="10245" y="755596"/>
                          <a:pt x="6572" y="775623"/>
                          <a:pt x="15368" y="791455"/>
                        </a:cubicBezTo>
                        <a:cubicBezTo>
                          <a:pt x="20931" y="801468"/>
                          <a:pt x="36159" y="801140"/>
                          <a:pt x="46104" y="806823"/>
                        </a:cubicBezTo>
                        <a:cubicBezTo>
                          <a:pt x="54122" y="811405"/>
                          <a:pt x="60896" y="818061"/>
                          <a:pt x="69156" y="822191"/>
                        </a:cubicBezTo>
                        <a:cubicBezTo>
                          <a:pt x="91700" y="833463"/>
                          <a:pt x="123747" y="833514"/>
                          <a:pt x="145996" y="837559"/>
                        </a:cubicBezTo>
                        <a:cubicBezTo>
                          <a:pt x="156386" y="839448"/>
                          <a:pt x="166376" y="843172"/>
                          <a:pt x="176732" y="845243"/>
                        </a:cubicBezTo>
                        <a:cubicBezTo>
                          <a:pt x="192010" y="848299"/>
                          <a:pt x="207469" y="850366"/>
                          <a:pt x="222837" y="852927"/>
                        </a:cubicBezTo>
                        <a:cubicBezTo>
                          <a:pt x="280071" y="891083"/>
                          <a:pt x="209777" y="842043"/>
                          <a:pt x="268941" y="891347"/>
                        </a:cubicBezTo>
                        <a:cubicBezTo>
                          <a:pt x="276036" y="897259"/>
                          <a:pt x="284309" y="901592"/>
                          <a:pt x="291993" y="906715"/>
                        </a:cubicBezTo>
                        <a:cubicBezTo>
                          <a:pt x="294554" y="914399"/>
                          <a:pt x="296055" y="922523"/>
                          <a:pt x="299677" y="929768"/>
                        </a:cubicBezTo>
                        <a:cubicBezTo>
                          <a:pt x="303807" y="938028"/>
                          <a:pt x="314278" y="943617"/>
                          <a:pt x="315045" y="952820"/>
                        </a:cubicBezTo>
                        <a:cubicBezTo>
                          <a:pt x="316262" y="967428"/>
                          <a:pt x="311275" y="1021833"/>
                          <a:pt x="299677" y="1045028"/>
                        </a:cubicBezTo>
                        <a:cubicBezTo>
                          <a:pt x="295547" y="1053288"/>
                          <a:pt x="291520" y="1062311"/>
                          <a:pt x="284309" y="1068080"/>
                        </a:cubicBezTo>
                        <a:cubicBezTo>
                          <a:pt x="277984" y="1073140"/>
                          <a:pt x="268502" y="1072142"/>
                          <a:pt x="261257" y="1075764"/>
                        </a:cubicBezTo>
                        <a:cubicBezTo>
                          <a:pt x="252997" y="1079894"/>
                          <a:pt x="246644" y="1087381"/>
                          <a:pt x="238205" y="1091132"/>
                        </a:cubicBezTo>
                        <a:cubicBezTo>
                          <a:pt x="223402" y="1097711"/>
                          <a:pt x="192101" y="1106500"/>
                          <a:pt x="192101" y="1106500"/>
                        </a:cubicBezTo>
                        <a:cubicBezTo>
                          <a:pt x="186978" y="1111623"/>
                          <a:pt x="182944" y="1118141"/>
                          <a:pt x="176732" y="1121868"/>
                        </a:cubicBezTo>
                        <a:cubicBezTo>
                          <a:pt x="169787" y="1126035"/>
                          <a:pt x="160005" y="1124492"/>
                          <a:pt x="153680" y="1129552"/>
                        </a:cubicBezTo>
                        <a:cubicBezTo>
                          <a:pt x="146469" y="1135321"/>
                          <a:pt x="145523" y="1146836"/>
                          <a:pt x="138312" y="1152605"/>
                        </a:cubicBezTo>
                        <a:cubicBezTo>
                          <a:pt x="131987" y="1157665"/>
                          <a:pt x="122505" y="1156667"/>
                          <a:pt x="115260" y="1160289"/>
                        </a:cubicBezTo>
                        <a:cubicBezTo>
                          <a:pt x="55677" y="1190080"/>
                          <a:pt x="127098" y="1164027"/>
                          <a:pt x="69156" y="1183341"/>
                        </a:cubicBezTo>
                        <a:cubicBezTo>
                          <a:pt x="61386" y="1194996"/>
                          <a:pt x="46104" y="1213538"/>
                          <a:pt x="46104" y="1229445"/>
                        </a:cubicBezTo>
                        <a:cubicBezTo>
                          <a:pt x="46104" y="1237545"/>
                          <a:pt x="51657" y="1244683"/>
                          <a:pt x="53788" y="1252497"/>
                        </a:cubicBezTo>
                        <a:cubicBezTo>
                          <a:pt x="61982" y="1282543"/>
                          <a:pt x="61556" y="1314053"/>
                          <a:pt x="84524" y="1337021"/>
                        </a:cubicBezTo>
                        <a:cubicBezTo>
                          <a:pt x="91054" y="1343551"/>
                          <a:pt x="99316" y="1348259"/>
                          <a:pt x="107576" y="1352389"/>
                        </a:cubicBezTo>
                        <a:cubicBezTo>
                          <a:pt x="114821" y="1356011"/>
                          <a:pt x="122944" y="1357512"/>
                          <a:pt x="130628" y="1360073"/>
                        </a:cubicBezTo>
                        <a:lnTo>
                          <a:pt x="169048" y="1398494"/>
                        </a:lnTo>
                        <a:cubicBezTo>
                          <a:pt x="174171" y="1403617"/>
                          <a:pt x="177544" y="1411571"/>
                          <a:pt x="184417" y="1413862"/>
                        </a:cubicBezTo>
                        <a:lnTo>
                          <a:pt x="207469" y="1421546"/>
                        </a:lnTo>
                        <a:lnTo>
                          <a:pt x="253573" y="1490702"/>
                        </a:lnTo>
                        <a:lnTo>
                          <a:pt x="268941" y="1513754"/>
                        </a:lnTo>
                        <a:cubicBezTo>
                          <a:pt x="263130" y="1571869"/>
                          <a:pt x="278728" y="1579691"/>
                          <a:pt x="245889" y="1605963"/>
                        </a:cubicBezTo>
                        <a:cubicBezTo>
                          <a:pt x="238678" y="1611732"/>
                          <a:pt x="230521" y="1616208"/>
                          <a:pt x="222837" y="1621331"/>
                        </a:cubicBezTo>
                        <a:cubicBezTo>
                          <a:pt x="208817" y="1642361"/>
                          <a:pt x="208682" y="1648967"/>
                          <a:pt x="184417" y="1659751"/>
                        </a:cubicBezTo>
                        <a:cubicBezTo>
                          <a:pt x="169614" y="1666330"/>
                          <a:pt x="151791" y="1666133"/>
                          <a:pt x="138312" y="1675119"/>
                        </a:cubicBezTo>
                        <a:lnTo>
                          <a:pt x="92208" y="1705855"/>
                        </a:lnTo>
                        <a:cubicBezTo>
                          <a:pt x="56979" y="1758698"/>
                          <a:pt x="78994" y="1746118"/>
                          <a:pt x="38420" y="1759643"/>
                        </a:cubicBezTo>
                        <a:cubicBezTo>
                          <a:pt x="17929" y="1821115"/>
                          <a:pt x="48665" y="1749398"/>
                          <a:pt x="7684" y="1790379"/>
                        </a:cubicBezTo>
                        <a:cubicBezTo>
                          <a:pt x="1957" y="1796106"/>
                          <a:pt x="2561" y="1805747"/>
                          <a:pt x="0" y="1813431"/>
                        </a:cubicBezTo>
                        <a:cubicBezTo>
                          <a:pt x="17715" y="1816384"/>
                          <a:pt x="50236" y="1819340"/>
                          <a:pt x="69156" y="1828800"/>
                        </a:cubicBezTo>
                        <a:cubicBezTo>
                          <a:pt x="77416" y="1832930"/>
                          <a:pt x="85113" y="1838256"/>
                          <a:pt x="92208" y="1844168"/>
                        </a:cubicBezTo>
                        <a:cubicBezTo>
                          <a:pt x="100556" y="1851125"/>
                          <a:pt x="108303" y="1858872"/>
                          <a:pt x="115260" y="1867220"/>
                        </a:cubicBezTo>
                        <a:cubicBezTo>
                          <a:pt x="121172" y="1874315"/>
                          <a:pt x="126498" y="1882012"/>
                          <a:pt x="130628" y="1890272"/>
                        </a:cubicBezTo>
                        <a:cubicBezTo>
                          <a:pt x="134250" y="1897517"/>
                          <a:pt x="138042" y="1905229"/>
                          <a:pt x="138312" y="1913324"/>
                        </a:cubicBezTo>
                        <a:cubicBezTo>
                          <a:pt x="140616" y="1982442"/>
                          <a:pt x="138312" y="2051637"/>
                          <a:pt x="138312" y="2120793"/>
                        </a:cubicBez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sp>
                <p:nvSpPr>
                  <p:cNvPr id="291" name="Freeform 290"/>
                  <p:cNvSpPr/>
                  <p:nvPr/>
                </p:nvSpPr>
                <p:spPr>
                  <a:xfrm>
                    <a:off x="4897470" y="4540188"/>
                    <a:ext cx="60804" cy="448329"/>
                  </a:xfrm>
                  <a:custGeom>
                    <a:avLst/>
                    <a:gdLst>
                      <a:gd name="connsiteX0" fmla="*/ 276625 w 315223"/>
                      <a:gd name="connsiteY0" fmla="*/ 0 h 2120793"/>
                      <a:gd name="connsiteX1" fmla="*/ 238205 w 315223"/>
                      <a:gd name="connsiteY1" fmla="*/ 23052 h 2120793"/>
                      <a:gd name="connsiteX2" fmla="*/ 184417 w 315223"/>
                      <a:gd name="connsiteY2" fmla="*/ 38420 h 2120793"/>
                      <a:gd name="connsiteX3" fmla="*/ 138312 w 315223"/>
                      <a:gd name="connsiteY3" fmla="*/ 69156 h 2120793"/>
                      <a:gd name="connsiteX4" fmla="*/ 115260 w 315223"/>
                      <a:gd name="connsiteY4" fmla="*/ 84524 h 2120793"/>
                      <a:gd name="connsiteX5" fmla="*/ 92208 w 315223"/>
                      <a:gd name="connsiteY5" fmla="*/ 92208 h 2120793"/>
                      <a:gd name="connsiteX6" fmla="*/ 76840 w 315223"/>
                      <a:gd name="connsiteY6" fmla="*/ 115260 h 2120793"/>
                      <a:gd name="connsiteX7" fmla="*/ 53788 w 315223"/>
                      <a:gd name="connsiteY7" fmla="*/ 145996 h 2120793"/>
                      <a:gd name="connsiteX8" fmla="*/ 46104 w 315223"/>
                      <a:gd name="connsiteY8" fmla="*/ 215152 h 2120793"/>
                      <a:gd name="connsiteX9" fmla="*/ 84524 w 315223"/>
                      <a:gd name="connsiteY9" fmla="*/ 330413 h 2120793"/>
                      <a:gd name="connsiteX10" fmla="*/ 107576 w 315223"/>
                      <a:gd name="connsiteY10" fmla="*/ 338097 h 2120793"/>
                      <a:gd name="connsiteX11" fmla="*/ 130628 w 315223"/>
                      <a:gd name="connsiteY11" fmla="*/ 361149 h 2120793"/>
                      <a:gd name="connsiteX12" fmla="*/ 176732 w 315223"/>
                      <a:gd name="connsiteY12" fmla="*/ 391885 h 2120793"/>
                      <a:gd name="connsiteX13" fmla="*/ 199785 w 315223"/>
                      <a:gd name="connsiteY13" fmla="*/ 399569 h 2120793"/>
                      <a:gd name="connsiteX14" fmla="*/ 284309 w 315223"/>
                      <a:gd name="connsiteY14" fmla="*/ 414937 h 2120793"/>
                      <a:gd name="connsiteX15" fmla="*/ 299677 w 315223"/>
                      <a:gd name="connsiteY15" fmla="*/ 461042 h 2120793"/>
                      <a:gd name="connsiteX16" fmla="*/ 291993 w 315223"/>
                      <a:gd name="connsiteY16" fmla="*/ 499462 h 2120793"/>
                      <a:gd name="connsiteX17" fmla="*/ 245889 w 315223"/>
                      <a:gd name="connsiteY17" fmla="*/ 545566 h 2120793"/>
                      <a:gd name="connsiteX18" fmla="*/ 230521 w 315223"/>
                      <a:gd name="connsiteY18" fmla="*/ 568618 h 2120793"/>
                      <a:gd name="connsiteX19" fmla="*/ 207469 w 315223"/>
                      <a:gd name="connsiteY19" fmla="*/ 576302 h 2120793"/>
                      <a:gd name="connsiteX20" fmla="*/ 138312 w 315223"/>
                      <a:gd name="connsiteY20" fmla="*/ 614722 h 2120793"/>
                      <a:gd name="connsiteX21" fmla="*/ 69156 w 315223"/>
                      <a:gd name="connsiteY21" fmla="*/ 653142 h 2120793"/>
                      <a:gd name="connsiteX22" fmla="*/ 15368 w 315223"/>
                      <a:gd name="connsiteY22" fmla="*/ 714615 h 2120793"/>
                      <a:gd name="connsiteX23" fmla="*/ 7684 w 315223"/>
                      <a:gd name="connsiteY23" fmla="*/ 737667 h 2120793"/>
                      <a:gd name="connsiteX24" fmla="*/ 15368 w 315223"/>
                      <a:gd name="connsiteY24" fmla="*/ 791455 h 2120793"/>
                      <a:gd name="connsiteX25" fmla="*/ 46104 w 315223"/>
                      <a:gd name="connsiteY25" fmla="*/ 806823 h 2120793"/>
                      <a:gd name="connsiteX26" fmla="*/ 69156 w 315223"/>
                      <a:gd name="connsiteY26" fmla="*/ 822191 h 2120793"/>
                      <a:gd name="connsiteX27" fmla="*/ 145996 w 315223"/>
                      <a:gd name="connsiteY27" fmla="*/ 837559 h 2120793"/>
                      <a:gd name="connsiteX28" fmla="*/ 176732 w 315223"/>
                      <a:gd name="connsiteY28" fmla="*/ 845243 h 2120793"/>
                      <a:gd name="connsiteX29" fmla="*/ 222837 w 315223"/>
                      <a:gd name="connsiteY29" fmla="*/ 852927 h 2120793"/>
                      <a:gd name="connsiteX30" fmla="*/ 268941 w 315223"/>
                      <a:gd name="connsiteY30" fmla="*/ 891347 h 2120793"/>
                      <a:gd name="connsiteX31" fmla="*/ 291993 w 315223"/>
                      <a:gd name="connsiteY31" fmla="*/ 906715 h 2120793"/>
                      <a:gd name="connsiteX32" fmla="*/ 299677 w 315223"/>
                      <a:gd name="connsiteY32" fmla="*/ 929768 h 2120793"/>
                      <a:gd name="connsiteX33" fmla="*/ 315045 w 315223"/>
                      <a:gd name="connsiteY33" fmla="*/ 952820 h 2120793"/>
                      <a:gd name="connsiteX34" fmla="*/ 299677 w 315223"/>
                      <a:gd name="connsiteY34" fmla="*/ 1045028 h 2120793"/>
                      <a:gd name="connsiteX35" fmla="*/ 284309 w 315223"/>
                      <a:gd name="connsiteY35" fmla="*/ 1068080 h 2120793"/>
                      <a:gd name="connsiteX36" fmla="*/ 261257 w 315223"/>
                      <a:gd name="connsiteY36" fmla="*/ 1075764 h 2120793"/>
                      <a:gd name="connsiteX37" fmla="*/ 238205 w 315223"/>
                      <a:gd name="connsiteY37" fmla="*/ 1091132 h 2120793"/>
                      <a:gd name="connsiteX38" fmla="*/ 192101 w 315223"/>
                      <a:gd name="connsiteY38" fmla="*/ 1106500 h 2120793"/>
                      <a:gd name="connsiteX39" fmla="*/ 176732 w 315223"/>
                      <a:gd name="connsiteY39" fmla="*/ 1121868 h 2120793"/>
                      <a:gd name="connsiteX40" fmla="*/ 153680 w 315223"/>
                      <a:gd name="connsiteY40" fmla="*/ 1129552 h 2120793"/>
                      <a:gd name="connsiteX41" fmla="*/ 138312 w 315223"/>
                      <a:gd name="connsiteY41" fmla="*/ 1152605 h 2120793"/>
                      <a:gd name="connsiteX42" fmla="*/ 115260 w 315223"/>
                      <a:gd name="connsiteY42" fmla="*/ 1160289 h 2120793"/>
                      <a:gd name="connsiteX43" fmla="*/ 69156 w 315223"/>
                      <a:gd name="connsiteY43" fmla="*/ 1183341 h 2120793"/>
                      <a:gd name="connsiteX44" fmla="*/ 46104 w 315223"/>
                      <a:gd name="connsiteY44" fmla="*/ 1229445 h 2120793"/>
                      <a:gd name="connsiteX45" fmla="*/ 53788 w 315223"/>
                      <a:gd name="connsiteY45" fmla="*/ 1252497 h 2120793"/>
                      <a:gd name="connsiteX46" fmla="*/ 84524 w 315223"/>
                      <a:gd name="connsiteY46" fmla="*/ 1337021 h 2120793"/>
                      <a:gd name="connsiteX47" fmla="*/ 107576 w 315223"/>
                      <a:gd name="connsiteY47" fmla="*/ 1352389 h 2120793"/>
                      <a:gd name="connsiteX48" fmla="*/ 130628 w 315223"/>
                      <a:gd name="connsiteY48" fmla="*/ 1360073 h 2120793"/>
                      <a:gd name="connsiteX49" fmla="*/ 169048 w 315223"/>
                      <a:gd name="connsiteY49" fmla="*/ 1398494 h 2120793"/>
                      <a:gd name="connsiteX50" fmla="*/ 184417 w 315223"/>
                      <a:gd name="connsiteY50" fmla="*/ 1413862 h 2120793"/>
                      <a:gd name="connsiteX51" fmla="*/ 207469 w 315223"/>
                      <a:gd name="connsiteY51" fmla="*/ 1421546 h 2120793"/>
                      <a:gd name="connsiteX52" fmla="*/ 253573 w 315223"/>
                      <a:gd name="connsiteY52" fmla="*/ 1490702 h 2120793"/>
                      <a:gd name="connsiteX53" fmla="*/ 268941 w 315223"/>
                      <a:gd name="connsiteY53" fmla="*/ 1513754 h 2120793"/>
                      <a:gd name="connsiteX54" fmla="*/ 245889 w 315223"/>
                      <a:gd name="connsiteY54" fmla="*/ 1605963 h 2120793"/>
                      <a:gd name="connsiteX55" fmla="*/ 222837 w 315223"/>
                      <a:gd name="connsiteY55" fmla="*/ 1621331 h 2120793"/>
                      <a:gd name="connsiteX56" fmla="*/ 184417 w 315223"/>
                      <a:gd name="connsiteY56" fmla="*/ 1659751 h 2120793"/>
                      <a:gd name="connsiteX57" fmla="*/ 138312 w 315223"/>
                      <a:gd name="connsiteY57" fmla="*/ 1675119 h 2120793"/>
                      <a:gd name="connsiteX58" fmla="*/ 92208 w 315223"/>
                      <a:gd name="connsiteY58" fmla="*/ 1705855 h 2120793"/>
                      <a:gd name="connsiteX59" fmla="*/ 38420 w 315223"/>
                      <a:gd name="connsiteY59" fmla="*/ 1759643 h 2120793"/>
                      <a:gd name="connsiteX60" fmla="*/ 7684 w 315223"/>
                      <a:gd name="connsiteY60" fmla="*/ 1790379 h 2120793"/>
                      <a:gd name="connsiteX61" fmla="*/ 0 w 315223"/>
                      <a:gd name="connsiteY61" fmla="*/ 1813431 h 2120793"/>
                      <a:gd name="connsiteX62" fmla="*/ 69156 w 315223"/>
                      <a:gd name="connsiteY62" fmla="*/ 1828800 h 2120793"/>
                      <a:gd name="connsiteX63" fmla="*/ 92208 w 315223"/>
                      <a:gd name="connsiteY63" fmla="*/ 1844168 h 2120793"/>
                      <a:gd name="connsiteX64" fmla="*/ 115260 w 315223"/>
                      <a:gd name="connsiteY64" fmla="*/ 1867220 h 2120793"/>
                      <a:gd name="connsiteX65" fmla="*/ 130628 w 315223"/>
                      <a:gd name="connsiteY65" fmla="*/ 1890272 h 2120793"/>
                      <a:gd name="connsiteX66" fmla="*/ 138312 w 315223"/>
                      <a:gd name="connsiteY66" fmla="*/ 1913324 h 2120793"/>
                      <a:gd name="connsiteX67" fmla="*/ 138312 w 315223"/>
                      <a:gd name="connsiteY67" fmla="*/ 2120793 h 2120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</a:cxnLst>
                    <a:rect l="l" t="t" r="r" b="b"/>
                    <a:pathLst>
                      <a:path w="315223" h="2120793">
                        <a:moveTo>
                          <a:pt x="276625" y="0"/>
                        </a:moveTo>
                        <a:cubicBezTo>
                          <a:pt x="263818" y="7684"/>
                          <a:pt x="251853" y="16986"/>
                          <a:pt x="238205" y="23052"/>
                        </a:cubicBezTo>
                        <a:cubicBezTo>
                          <a:pt x="218308" y="31895"/>
                          <a:pt x="203148" y="28014"/>
                          <a:pt x="184417" y="38420"/>
                        </a:cubicBezTo>
                        <a:cubicBezTo>
                          <a:pt x="168271" y="47390"/>
                          <a:pt x="153680" y="58911"/>
                          <a:pt x="138312" y="69156"/>
                        </a:cubicBezTo>
                        <a:cubicBezTo>
                          <a:pt x="130628" y="74279"/>
                          <a:pt x="124021" y="81604"/>
                          <a:pt x="115260" y="84524"/>
                        </a:cubicBezTo>
                        <a:lnTo>
                          <a:pt x="92208" y="92208"/>
                        </a:lnTo>
                        <a:cubicBezTo>
                          <a:pt x="87085" y="99892"/>
                          <a:pt x="82208" y="107745"/>
                          <a:pt x="76840" y="115260"/>
                        </a:cubicBezTo>
                        <a:cubicBezTo>
                          <a:pt x="69396" y="125681"/>
                          <a:pt x="57554" y="133756"/>
                          <a:pt x="53788" y="145996"/>
                        </a:cubicBezTo>
                        <a:cubicBezTo>
                          <a:pt x="46967" y="168164"/>
                          <a:pt x="48665" y="192100"/>
                          <a:pt x="46104" y="215152"/>
                        </a:cubicBezTo>
                        <a:cubicBezTo>
                          <a:pt x="48457" y="236329"/>
                          <a:pt x="46792" y="317836"/>
                          <a:pt x="84524" y="330413"/>
                        </a:cubicBezTo>
                        <a:lnTo>
                          <a:pt x="107576" y="338097"/>
                        </a:lnTo>
                        <a:cubicBezTo>
                          <a:pt x="115260" y="345781"/>
                          <a:pt x="122050" y="354477"/>
                          <a:pt x="130628" y="361149"/>
                        </a:cubicBezTo>
                        <a:cubicBezTo>
                          <a:pt x="145207" y="372489"/>
                          <a:pt x="159210" y="386044"/>
                          <a:pt x="176732" y="391885"/>
                        </a:cubicBezTo>
                        <a:cubicBezTo>
                          <a:pt x="184416" y="394446"/>
                          <a:pt x="191927" y="397605"/>
                          <a:pt x="199785" y="399569"/>
                        </a:cubicBezTo>
                        <a:cubicBezTo>
                          <a:pt x="221265" y="404939"/>
                          <a:pt x="263755" y="411511"/>
                          <a:pt x="284309" y="414937"/>
                        </a:cubicBezTo>
                        <a:cubicBezTo>
                          <a:pt x="289432" y="430305"/>
                          <a:pt x="302854" y="445157"/>
                          <a:pt x="299677" y="461042"/>
                        </a:cubicBezTo>
                        <a:cubicBezTo>
                          <a:pt x="297116" y="473849"/>
                          <a:pt x="299005" y="488444"/>
                          <a:pt x="291993" y="499462"/>
                        </a:cubicBezTo>
                        <a:cubicBezTo>
                          <a:pt x="280325" y="517798"/>
                          <a:pt x="257945" y="527483"/>
                          <a:pt x="245889" y="545566"/>
                        </a:cubicBezTo>
                        <a:cubicBezTo>
                          <a:pt x="240766" y="553250"/>
                          <a:pt x="237732" y="562849"/>
                          <a:pt x="230521" y="568618"/>
                        </a:cubicBezTo>
                        <a:cubicBezTo>
                          <a:pt x="224196" y="573678"/>
                          <a:pt x="215153" y="573741"/>
                          <a:pt x="207469" y="576302"/>
                        </a:cubicBezTo>
                        <a:cubicBezTo>
                          <a:pt x="135118" y="648653"/>
                          <a:pt x="251142" y="539502"/>
                          <a:pt x="138312" y="614722"/>
                        </a:cubicBezTo>
                        <a:cubicBezTo>
                          <a:pt x="85469" y="649951"/>
                          <a:pt x="109730" y="639617"/>
                          <a:pt x="69156" y="653142"/>
                        </a:cubicBezTo>
                        <a:cubicBezTo>
                          <a:pt x="49128" y="673171"/>
                          <a:pt x="28075" y="689201"/>
                          <a:pt x="15368" y="714615"/>
                        </a:cubicBezTo>
                        <a:cubicBezTo>
                          <a:pt x="11746" y="721860"/>
                          <a:pt x="10245" y="729983"/>
                          <a:pt x="7684" y="737667"/>
                        </a:cubicBezTo>
                        <a:cubicBezTo>
                          <a:pt x="10245" y="755596"/>
                          <a:pt x="6572" y="775623"/>
                          <a:pt x="15368" y="791455"/>
                        </a:cubicBezTo>
                        <a:cubicBezTo>
                          <a:pt x="20931" y="801468"/>
                          <a:pt x="36159" y="801140"/>
                          <a:pt x="46104" y="806823"/>
                        </a:cubicBezTo>
                        <a:cubicBezTo>
                          <a:pt x="54122" y="811405"/>
                          <a:pt x="60896" y="818061"/>
                          <a:pt x="69156" y="822191"/>
                        </a:cubicBezTo>
                        <a:cubicBezTo>
                          <a:pt x="91700" y="833463"/>
                          <a:pt x="123747" y="833514"/>
                          <a:pt x="145996" y="837559"/>
                        </a:cubicBezTo>
                        <a:cubicBezTo>
                          <a:pt x="156386" y="839448"/>
                          <a:pt x="166376" y="843172"/>
                          <a:pt x="176732" y="845243"/>
                        </a:cubicBezTo>
                        <a:cubicBezTo>
                          <a:pt x="192010" y="848299"/>
                          <a:pt x="207469" y="850366"/>
                          <a:pt x="222837" y="852927"/>
                        </a:cubicBezTo>
                        <a:cubicBezTo>
                          <a:pt x="280071" y="891083"/>
                          <a:pt x="209777" y="842043"/>
                          <a:pt x="268941" y="891347"/>
                        </a:cubicBezTo>
                        <a:cubicBezTo>
                          <a:pt x="276036" y="897259"/>
                          <a:pt x="284309" y="901592"/>
                          <a:pt x="291993" y="906715"/>
                        </a:cubicBezTo>
                        <a:cubicBezTo>
                          <a:pt x="294554" y="914399"/>
                          <a:pt x="296055" y="922523"/>
                          <a:pt x="299677" y="929768"/>
                        </a:cubicBezTo>
                        <a:cubicBezTo>
                          <a:pt x="303807" y="938028"/>
                          <a:pt x="314278" y="943617"/>
                          <a:pt x="315045" y="952820"/>
                        </a:cubicBezTo>
                        <a:cubicBezTo>
                          <a:pt x="316262" y="967428"/>
                          <a:pt x="311275" y="1021833"/>
                          <a:pt x="299677" y="1045028"/>
                        </a:cubicBezTo>
                        <a:cubicBezTo>
                          <a:pt x="295547" y="1053288"/>
                          <a:pt x="291520" y="1062311"/>
                          <a:pt x="284309" y="1068080"/>
                        </a:cubicBezTo>
                        <a:cubicBezTo>
                          <a:pt x="277984" y="1073140"/>
                          <a:pt x="268502" y="1072142"/>
                          <a:pt x="261257" y="1075764"/>
                        </a:cubicBezTo>
                        <a:cubicBezTo>
                          <a:pt x="252997" y="1079894"/>
                          <a:pt x="246644" y="1087381"/>
                          <a:pt x="238205" y="1091132"/>
                        </a:cubicBezTo>
                        <a:cubicBezTo>
                          <a:pt x="223402" y="1097711"/>
                          <a:pt x="192101" y="1106500"/>
                          <a:pt x="192101" y="1106500"/>
                        </a:cubicBezTo>
                        <a:cubicBezTo>
                          <a:pt x="186978" y="1111623"/>
                          <a:pt x="182944" y="1118141"/>
                          <a:pt x="176732" y="1121868"/>
                        </a:cubicBezTo>
                        <a:cubicBezTo>
                          <a:pt x="169787" y="1126035"/>
                          <a:pt x="160005" y="1124492"/>
                          <a:pt x="153680" y="1129552"/>
                        </a:cubicBezTo>
                        <a:cubicBezTo>
                          <a:pt x="146469" y="1135321"/>
                          <a:pt x="145523" y="1146836"/>
                          <a:pt x="138312" y="1152605"/>
                        </a:cubicBezTo>
                        <a:cubicBezTo>
                          <a:pt x="131987" y="1157665"/>
                          <a:pt x="122505" y="1156667"/>
                          <a:pt x="115260" y="1160289"/>
                        </a:cubicBezTo>
                        <a:cubicBezTo>
                          <a:pt x="55677" y="1190080"/>
                          <a:pt x="127098" y="1164027"/>
                          <a:pt x="69156" y="1183341"/>
                        </a:cubicBezTo>
                        <a:cubicBezTo>
                          <a:pt x="61386" y="1194996"/>
                          <a:pt x="46104" y="1213538"/>
                          <a:pt x="46104" y="1229445"/>
                        </a:cubicBezTo>
                        <a:cubicBezTo>
                          <a:pt x="46104" y="1237545"/>
                          <a:pt x="51657" y="1244683"/>
                          <a:pt x="53788" y="1252497"/>
                        </a:cubicBezTo>
                        <a:cubicBezTo>
                          <a:pt x="61982" y="1282543"/>
                          <a:pt x="61556" y="1314053"/>
                          <a:pt x="84524" y="1337021"/>
                        </a:cubicBezTo>
                        <a:cubicBezTo>
                          <a:pt x="91054" y="1343551"/>
                          <a:pt x="99316" y="1348259"/>
                          <a:pt x="107576" y="1352389"/>
                        </a:cubicBezTo>
                        <a:cubicBezTo>
                          <a:pt x="114821" y="1356011"/>
                          <a:pt x="122944" y="1357512"/>
                          <a:pt x="130628" y="1360073"/>
                        </a:cubicBezTo>
                        <a:lnTo>
                          <a:pt x="169048" y="1398494"/>
                        </a:lnTo>
                        <a:cubicBezTo>
                          <a:pt x="174171" y="1403617"/>
                          <a:pt x="177544" y="1411571"/>
                          <a:pt x="184417" y="1413862"/>
                        </a:cubicBezTo>
                        <a:lnTo>
                          <a:pt x="207469" y="1421546"/>
                        </a:lnTo>
                        <a:lnTo>
                          <a:pt x="253573" y="1490702"/>
                        </a:lnTo>
                        <a:lnTo>
                          <a:pt x="268941" y="1513754"/>
                        </a:lnTo>
                        <a:cubicBezTo>
                          <a:pt x="263130" y="1571869"/>
                          <a:pt x="278728" y="1579691"/>
                          <a:pt x="245889" y="1605963"/>
                        </a:cubicBezTo>
                        <a:cubicBezTo>
                          <a:pt x="238678" y="1611732"/>
                          <a:pt x="230521" y="1616208"/>
                          <a:pt x="222837" y="1621331"/>
                        </a:cubicBezTo>
                        <a:cubicBezTo>
                          <a:pt x="208817" y="1642361"/>
                          <a:pt x="208682" y="1648967"/>
                          <a:pt x="184417" y="1659751"/>
                        </a:cubicBezTo>
                        <a:cubicBezTo>
                          <a:pt x="169614" y="1666330"/>
                          <a:pt x="151791" y="1666133"/>
                          <a:pt x="138312" y="1675119"/>
                        </a:cubicBezTo>
                        <a:lnTo>
                          <a:pt x="92208" y="1705855"/>
                        </a:lnTo>
                        <a:cubicBezTo>
                          <a:pt x="56979" y="1758698"/>
                          <a:pt x="78994" y="1746118"/>
                          <a:pt x="38420" y="1759643"/>
                        </a:cubicBezTo>
                        <a:cubicBezTo>
                          <a:pt x="17929" y="1821115"/>
                          <a:pt x="48665" y="1749398"/>
                          <a:pt x="7684" y="1790379"/>
                        </a:cubicBezTo>
                        <a:cubicBezTo>
                          <a:pt x="1957" y="1796106"/>
                          <a:pt x="2561" y="1805747"/>
                          <a:pt x="0" y="1813431"/>
                        </a:cubicBezTo>
                        <a:cubicBezTo>
                          <a:pt x="17715" y="1816384"/>
                          <a:pt x="50236" y="1819340"/>
                          <a:pt x="69156" y="1828800"/>
                        </a:cubicBezTo>
                        <a:cubicBezTo>
                          <a:pt x="77416" y="1832930"/>
                          <a:pt x="85113" y="1838256"/>
                          <a:pt x="92208" y="1844168"/>
                        </a:cubicBezTo>
                        <a:cubicBezTo>
                          <a:pt x="100556" y="1851125"/>
                          <a:pt x="108303" y="1858872"/>
                          <a:pt x="115260" y="1867220"/>
                        </a:cubicBezTo>
                        <a:cubicBezTo>
                          <a:pt x="121172" y="1874315"/>
                          <a:pt x="126498" y="1882012"/>
                          <a:pt x="130628" y="1890272"/>
                        </a:cubicBezTo>
                        <a:cubicBezTo>
                          <a:pt x="134250" y="1897517"/>
                          <a:pt x="138042" y="1905229"/>
                          <a:pt x="138312" y="1913324"/>
                        </a:cubicBezTo>
                        <a:cubicBezTo>
                          <a:pt x="140616" y="1982442"/>
                          <a:pt x="138312" y="2051637"/>
                          <a:pt x="138312" y="2120793"/>
                        </a:cubicBez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  <p:sp>
                <p:nvSpPr>
                  <p:cNvPr id="292" name="Freeform 291"/>
                  <p:cNvSpPr/>
                  <p:nvPr/>
                </p:nvSpPr>
                <p:spPr>
                  <a:xfrm>
                    <a:off x="2601008" y="4540188"/>
                    <a:ext cx="60804" cy="448329"/>
                  </a:xfrm>
                  <a:custGeom>
                    <a:avLst/>
                    <a:gdLst>
                      <a:gd name="connsiteX0" fmla="*/ 276625 w 315223"/>
                      <a:gd name="connsiteY0" fmla="*/ 0 h 2120793"/>
                      <a:gd name="connsiteX1" fmla="*/ 238205 w 315223"/>
                      <a:gd name="connsiteY1" fmla="*/ 23052 h 2120793"/>
                      <a:gd name="connsiteX2" fmla="*/ 184417 w 315223"/>
                      <a:gd name="connsiteY2" fmla="*/ 38420 h 2120793"/>
                      <a:gd name="connsiteX3" fmla="*/ 138312 w 315223"/>
                      <a:gd name="connsiteY3" fmla="*/ 69156 h 2120793"/>
                      <a:gd name="connsiteX4" fmla="*/ 115260 w 315223"/>
                      <a:gd name="connsiteY4" fmla="*/ 84524 h 2120793"/>
                      <a:gd name="connsiteX5" fmla="*/ 92208 w 315223"/>
                      <a:gd name="connsiteY5" fmla="*/ 92208 h 2120793"/>
                      <a:gd name="connsiteX6" fmla="*/ 76840 w 315223"/>
                      <a:gd name="connsiteY6" fmla="*/ 115260 h 2120793"/>
                      <a:gd name="connsiteX7" fmla="*/ 53788 w 315223"/>
                      <a:gd name="connsiteY7" fmla="*/ 145996 h 2120793"/>
                      <a:gd name="connsiteX8" fmla="*/ 46104 w 315223"/>
                      <a:gd name="connsiteY8" fmla="*/ 215152 h 2120793"/>
                      <a:gd name="connsiteX9" fmla="*/ 84524 w 315223"/>
                      <a:gd name="connsiteY9" fmla="*/ 330413 h 2120793"/>
                      <a:gd name="connsiteX10" fmla="*/ 107576 w 315223"/>
                      <a:gd name="connsiteY10" fmla="*/ 338097 h 2120793"/>
                      <a:gd name="connsiteX11" fmla="*/ 130628 w 315223"/>
                      <a:gd name="connsiteY11" fmla="*/ 361149 h 2120793"/>
                      <a:gd name="connsiteX12" fmla="*/ 176732 w 315223"/>
                      <a:gd name="connsiteY12" fmla="*/ 391885 h 2120793"/>
                      <a:gd name="connsiteX13" fmla="*/ 199785 w 315223"/>
                      <a:gd name="connsiteY13" fmla="*/ 399569 h 2120793"/>
                      <a:gd name="connsiteX14" fmla="*/ 284309 w 315223"/>
                      <a:gd name="connsiteY14" fmla="*/ 414937 h 2120793"/>
                      <a:gd name="connsiteX15" fmla="*/ 299677 w 315223"/>
                      <a:gd name="connsiteY15" fmla="*/ 461042 h 2120793"/>
                      <a:gd name="connsiteX16" fmla="*/ 291993 w 315223"/>
                      <a:gd name="connsiteY16" fmla="*/ 499462 h 2120793"/>
                      <a:gd name="connsiteX17" fmla="*/ 245889 w 315223"/>
                      <a:gd name="connsiteY17" fmla="*/ 545566 h 2120793"/>
                      <a:gd name="connsiteX18" fmla="*/ 230521 w 315223"/>
                      <a:gd name="connsiteY18" fmla="*/ 568618 h 2120793"/>
                      <a:gd name="connsiteX19" fmla="*/ 207469 w 315223"/>
                      <a:gd name="connsiteY19" fmla="*/ 576302 h 2120793"/>
                      <a:gd name="connsiteX20" fmla="*/ 138312 w 315223"/>
                      <a:gd name="connsiteY20" fmla="*/ 614722 h 2120793"/>
                      <a:gd name="connsiteX21" fmla="*/ 69156 w 315223"/>
                      <a:gd name="connsiteY21" fmla="*/ 653142 h 2120793"/>
                      <a:gd name="connsiteX22" fmla="*/ 15368 w 315223"/>
                      <a:gd name="connsiteY22" fmla="*/ 714615 h 2120793"/>
                      <a:gd name="connsiteX23" fmla="*/ 7684 w 315223"/>
                      <a:gd name="connsiteY23" fmla="*/ 737667 h 2120793"/>
                      <a:gd name="connsiteX24" fmla="*/ 15368 w 315223"/>
                      <a:gd name="connsiteY24" fmla="*/ 791455 h 2120793"/>
                      <a:gd name="connsiteX25" fmla="*/ 46104 w 315223"/>
                      <a:gd name="connsiteY25" fmla="*/ 806823 h 2120793"/>
                      <a:gd name="connsiteX26" fmla="*/ 69156 w 315223"/>
                      <a:gd name="connsiteY26" fmla="*/ 822191 h 2120793"/>
                      <a:gd name="connsiteX27" fmla="*/ 145996 w 315223"/>
                      <a:gd name="connsiteY27" fmla="*/ 837559 h 2120793"/>
                      <a:gd name="connsiteX28" fmla="*/ 176732 w 315223"/>
                      <a:gd name="connsiteY28" fmla="*/ 845243 h 2120793"/>
                      <a:gd name="connsiteX29" fmla="*/ 222837 w 315223"/>
                      <a:gd name="connsiteY29" fmla="*/ 852927 h 2120793"/>
                      <a:gd name="connsiteX30" fmla="*/ 268941 w 315223"/>
                      <a:gd name="connsiteY30" fmla="*/ 891347 h 2120793"/>
                      <a:gd name="connsiteX31" fmla="*/ 291993 w 315223"/>
                      <a:gd name="connsiteY31" fmla="*/ 906715 h 2120793"/>
                      <a:gd name="connsiteX32" fmla="*/ 299677 w 315223"/>
                      <a:gd name="connsiteY32" fmla="*/ 929768 h 2120793"/>
                      <a:gd name="connsiteX33" fmla="*/ 315045 w 315223"/>
                      <a:gd name="connsiteY33" fmla="*/ 952820 h 2120793"/>
                      <a:gd name="connsiteX34" fmla="*/ 299677 w 315223"/>
                      <a:gd name="connsiteY34" fmla="*/ 1045028 h 2120793"/>
                      <a:gd name="connsiteX35" fmla="*/ 284309 w 315223"/>
                      <a:gd name="connsiteY35" fmla="*/ 1068080 h 2120793"/>
                      <a:gd name="connsiteX36" fmla="*/ 261257 w 315223"/>
                      <a:gd name="connsiteY36" fmla="*/ 1075764 h 2120793"/>
                      <a:gd name="connsiteX37" fmla="*/ 238205 w 315223"/>
                      <a:gd name="connsiteY37" fmla="*/ 1091132 h 2120793"/>
                      <a:gd name="connsiteX38" fmla="*/ 192101 w 315223"/>
                      <a:gd name="connsiteY38" fmla="*/ 1106500 h 2120793"/>
                      <a:gd name="connsiteX39" fmla="*/ 176732 w 315223"/>
                      <a:gd name="connsiteY39" fmla="*/ 1121868 h 2120793"/>
                      <a:gd name="connsiteX40" fmla="*/ 153680 w 315223"/>
                      <a:gd name="connsiteY40" fmla="*/ 1129552 h 2120793"/>
                      <a:gd name="connsiteX41" fmla="*/ 138312 w 315223"/>
                      <a:gd name="connsiteY41" fmla="*/ 1152605 h 2120793"/>
                      <a:gd name="connsiteX42" fmla="*/ 115260 w 315223"/>
                      <a:gd name="connsiteY42" fmla="*/ 1160289 h 2120793"/>
                      <a:gd name="connsiteX43" fmla="*/ 69156 w 315223"/>
                      <a:gd name="connsiteY43" fmla="*/ 1183341 h 2120793"/>
                      <a:gd name="connsiteX44" fmla="*/ 46104 w 315223"/>
                      <a:gd name="connsiteY44" fmla="*/ 1229445 h 2120793"/>
                      <a:gd name="connsiteX45" fmla="*/ 53788 w 315223"/>
                      <a:gd name="connsiteY45" fmla="*/ 1252497 h 2120793"/>
                      <a:gd name="connsiteX46" fmla="*/ 84524 w 315223"/>
                      <a:gd name="connsiteY46" fmla="*/ 1337021 h 2120793"/>
                      <a:gd name="connsiteX47" fmla="*/ 107576 w 315223"/>
                      <a:gd name="connsiteY47" fmla="*/ 1352389 h 2120793"/>
                      <a:gd name="connsiteX48" fmla="*/ 130628 w 315223"/>
                      <a:gd name="connsiteY48" fmla="*/ 1360073 h 2120793"/>
                      <a:gd name="connsiteX49" fmla="*/ 169048 w 315223"/>
                      <a:gd name="connsiteY49" fmla="*/ 1398494 h 2120793"/>
                      <a:gd name="connsiteX50" fmla="*/ 184417 w 315223"/>
                      <a:gd name="connsiteY50" fmla="*/ 1413862 h 2120793"/>
                      <a:gd name="connsiteX51" fmla="*/ 207469 w 315223"/>
                      <a:gd name="connsiteY51" fmla="*/ 1421546 h 2120793"/>
                      <a:gd name="connsiteX52" fmla="*/ 253573 w 315223"/>
                      <a:gd name="connsiteY52" fmla="*/ 1490702 h 2120793"/>
                      <a:gd name="connsiteX53" fmla="*/ 268941 w 315223"/>
                      <a:gd name="connsiteY53" fmla="*/ 1513754 h 2120793"/>
                      <a:gd name="connsiteX54" fmla="*/ 245889 w 315223"/>
                      <a:gd name="connsiteY54" fmla="*/ 1605963 h 2120793"/>
                      <a:gd name="connsiteX55" fmla="*/ 222837 w 315223"/>
                      <a:gd name="connsiteY55" fmla="*/ 1621331 h 2120793"/>
                      <a:gd name="connsiteX56" fmla="*/ 184417 w 315223"/>
                      <a:gd name="connsiteY56" fmla="*/ 1659751 h 2120793"/>
                      <a:gd name="connsiteX57" fmla="*/ 138312 w 315223"/>
                      <a:gd name="connsiteY57" fmla="*/ 1675119 h 2120793"/>
                      <a:gd name="connsiteX58" fmla="*/ 92208 w 315223"/>
                      <a:gd name="connsiteY58" fmla="*/ 1705855 h 2120793"/>
                      <a:gd name="connsiteX59" fmla="*/ 38420 w 315223"/>
                      <a:gd name="connsiteY59" fmla="*/ 1759643 h 2120793"/>
                      <a:gd name="connsiteX60" fmla="*/ 7684 w 315223"/>
                      <a:gd name="connsiteY60" fmla="*/ 1790379 h 2120793"/>
                      <a:gd name="connsiteX61" fmla="*/ 0 w 315223"/>
                      <a:gd name="connsiteY61" fmla="*/ 1813431 h 2120793"/>
                      <a:gd name="connsiteX62" fmla="*/ 69156 w 315223"/>
                      <a:gd name="connsiteY62" fmla="*/ 1828800 h 2120793"/>
                      <a:gd name="connsiteX63" fmla="*/ 92208 w 315223"/>
                      <a:gd name="connsiteY63" fmla="*/ 1844168 h 2120793"/>
                      <a:gd name="connsiteX64" fmla="*/ 115260 w 315223"/>
                      <a:gd name="connsiteY64" fmla="*/ 1867220 h 2120793"/>
                      <a:gd name="connsiteX65" fmla="*/ 130628 w 315223"/>
                      <a:gd name="connsiteY65" fmla="*/ 1890272 h 2120793"/>
                      <a:gd name="connsiteX66" fmla="*/ 138312 w 315223"/>
                      <a:gd name="connsiteY66" fmla="*/ 1913324 h 2120793"/>
                      <a:gd name="connsiteX67" fmla="*/ 138312 w 315223"/>
                      <a:gd name="connsiteY67" fmla="*/ 2120793 h 21207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</a:cxnLst>
                    <a:rect l="l" t="t" r="r" b="b"/>
                    <a:pathLst>
                      <a:path w="315223" h="2120793">
                        <a:moveTo>
                          <a:pt x="276625" y="0"/>
                        </a:moveTo>
                        <a:cubicBezTo>
                          <a:pt x="263818" y="7684"/>
                          <a:pt x="251853" y="16986"/>
                          <a:pt x="238205" y="23052"/>
                        </a:cubicBezTo>
                        <a:cubicBezTo>
                          <a:pt x="218308" y="31895"/>
                          <a:pt x="203148" y="28014"/>
                          <a:pt x="184417" y="38420"/>
                        </a:cubicBezTo>
                        <a:cubicBezTo>
                          <a:pt x="168271" y="47390"/>
                          <a:pt x="153680" y="58911"/>
                          <a:pt x="138312" y="69156"/>
                        </a:cubicBezTo>
                        <a:cubicBezTo>
                          <a:pt x="130628" y="74279"/>
                          <a:pt x="124021" y="81604"/>
                          <a:pt x="115260" y="84524"/>
                        </a:cubicBezTo>
                        <a:lnTo>
                          <a:pt x="92208" y="92208"/>
                        </a:lnTo>
                        <a:cubicBezTo>
                          <a:pt x="87085" y="99892"/>
                          <a:pt x="82208" y="107745"/>
                          <a:pt x="76840" y="115260"/>
                        </a:cubicBezTo>
                        <a:cubicBezTo>
                          <a:pt x="69396" y="125681"/>
                          <a:pt x="57554" y="133756"/>
                          <a:pt x="53788" y="145996"/>
                        </a:cubicBezTo>
                        <a:cubicBezTo>
                          <a:pt x="46967" y="168164"/>
                          <a:pt x="48665" y="192100"/>
                          <a:pt x="46104" y="215152"/>
                        </a:cubicBezTo>
                        <a:cubicBezTo>
                          <a:pt x="48457" y="236329"/>
                          <a:pt x="46792" y="317836"/>
                          <a:pt x="84524" y="330413"/>
                        </a:cubicBezTo>
                        <a:lnTo>
                          <a:pt x="107576" y="338097"/>
                        </a:lnTo>
                        <a:cubicBezTo>
                          <a:pt x="115260" y="345781"/>
                          <a:pt x="122050" y="354477"/>
                          <a:pt x="130628" y="361149"/>
                        </a:cubicBezTo>
                        <a:cubicBezTo>
                          <a:pt x="145207" y="372489"/>
                          <a:pt x="159210" y="386044"/>
                          <a:pt x="176732" y="391885"/>
                        </a:cubicBezTo>
                        <a:cubicBezTo>
                          <a:pt x="184416" y="394446"/>
                          <a:pt x="191927" y="397605"/>
                          <a:pt x="199785" y="399569"/>
                        </a:cubicBezTo>
                        <a:cubicBezTo>
                          <a:pt x="221265" y="404939"/>
                          <a:pt x="263755" y="411511"/>
                          <a:pt x="284309" y="414937"/>
                        </a:cubicBezTo>
                        <a:cubicBezTo>
                          <a:pt x="289432" y="430305"/>
                          <a:pt x="302854" y="445157"/>
                          <a:pt x="299677" y="461042"/>
                        </a:cubicBezTo>
                        <a:cubicBezTo>
                          <a:pt x="297116" y="473849"/>
                          <a:pt x="299005" y="488444"/>
                          <a:pt x="291993" y="499462"/>
                        </a:cubicBezTo>
                        <a:cubicBezTo>
                          <a:pt x="280325" y="517798"/>
                          <a:pt x="257945" y="527483"/>
                          <a:pt x="245889" y="545566"/>
                        </a:cubicBezTo>
                        <a:cubicBezTo>
                          <a:pt x="240766" y="553250"/>
                          <a:pt x="237732" y="562849"/>
                          <a:pt x="230521" y="568618"/>
                        </a:cubicBezTo>
                        <a:cubicBezTo>
                          <a:pt x="224196" y="573678"/>
                          <a:pt x="215153" y="573741"/>
                          <a:pt x="207469" y="576302"/>
                        </a:cubicBezTo>
                        <a:cubicBezTo>
                          <a:pt x="135118" y="648653"/>
                          <a:pt x="251142" y="539502"/>
                          <a:pt x="138312" y="614722"/>
                        </a:cubicBezTo>
                        <a:cubicBezTo>
                          <a:pt x="85469" y="649951"/>
                          <a:pt x="109730" y="639617"/>
                          <a:pt x="69156" y="653142"/>
                        </a:cubicBezTo>
                        <a:cubicBezTo>
                          <a:pt x="49128" y="673171"/>
                          <a:pt x="28075" y="689201"/>
                          <a:pt x="15368" y="714615"/>
                        </a:cubicBezTo>
                        <a:cubicBezTo>
                          <a:pt x="11746" y="721860"/>
                          <a:pt x="10245" y="729983"/>
                          <a:pt x="7684" y="737667"/>
                        </a:cubicBezTo>
                        <a:cubicBezTo>
                          <a:pt x="10245" y="755596"/>
                          <a:pt x="6572" y="775623"/>
                          <a:pt x="15368" y="791455"/>
                        </a:cubicBezTo>
                        <a:cubicBezTo>
                          <a:pt x="20931" y="801468"/>
                          <a:pt x="36159" y="801140"/>
                          <a:pt x="46104" y="806823"/>
                        </a:cubicBezTo>
                        <a:cubicBezTo>
                          <a:pt x="54122" y="811405"/>
                          <a:pt x="60896" y="818061"/>
                          <a:pt x="69156" y="822191"/>
                        </a:cubicBezTo>
                        <a:cubicBezTo>
                          <a:pt x="91700" y="833463"/>
                          <a:pt x="123747" y="833514"/>
                          <a:pt x="145996" y="837559"/>
                        </a:cubicBezTo>
                        <a:cubicBezTo>
                          <a:pt x="156386" y="839448"/>
                          <a:pt x="166376" y="843172"/>
                          <a:pt x="176732" y="845243"/>
                        </a:cubicBezTo>
                        <a:cubicBezTo>
                          <a:pt x="192010" y="848299"/>
                          <a:pt x="207469" y="850366"/>
                          <a:pt x="222837" y="852927"/>
                        </a:cubicBezTo>
                        <a:cubicBezTo>
                          <a:pt x="280071" y="891083"/>
                          <a:pt x="209777" y="842043"/>
                          <a:pt x="268941" y="891347"/>
                        </a:cubicBezTo>
                        <a:cubicBezTo>
                          <a:pt x="276036" y="897259"/>
                          <a:pt x="284309" y="901592"/>
                          <a:pt x="291993" y="906715"/>
                        </a:cubicBezTo>
                        <a:cubicBezTo>
                          <a:pt x="294554" y="914399"/>
                          <a:pt x="296055" y="922523"/>
                          <a:pt x="299677" y="929768"/>
                        </a:cubicBezTo>
                        <a:cubicBezTo>
                          <a:pt x="303807" y="938028"/>
                          <a:pt x="314278" y="943617"/>
                          <a:pt x="315045" y="952820"/>
                        </a:cubicBezTo>
                        <a:cubicBezTo>
                          <a:pt x="316262" y="967428"/>
                          <a:pt x="311275" y="1021833"/>
                          <a:pt x="299677" y="1045028"/>
                        </a:cubicBezTo>
                        <a:cubicBezTo>
                          <a:pt x="295547" y="1053288"/>
                          <a:pt x="291520" y="1062311"/>
                          <a:pt x="284309" y="1068080"/>
                        </a:cubicBezTo>
                        <a:cubicBezTo>
                          <a:pt x="277984" y="1073140"/>
                          <a:pt x="268502" y="1072142"/>
                          <a:pt x="261257" y="1075764"/>
                        </a:cubicBezTo>
                        <a:cubicBezTo>
                          <a:pt x="252997" y="1079894"/>
                          <a:pt x="246644" y="1087381"/>
                          <a:pt x="238205" y="1091132"/>
                        </a:cubicBezTo>
                        <a:cubicBezTo>
                          <a:pt x="223402" y="1097711"/>
                          <a:pt x="192101" y="1106500"/>
                          <a:pt x="192101" y="1106500"/>
                        </a:cubicBezTo>
                        <a:cubicBezTo>
                          <a:pt x="186978" y="1111623"/>
                          <a:pt x="182944" y="1118141"/>
                          <a:pt x="176732" y="1121868"/>
                        </a:cubicBezTo>
                        <a:cubicBezTo>
                          <a:pt x="169787" y="1126035"/>
                          <a:pt x="160005" y="1124492"/>
                          <a:pt x="153680" y="1129552"/>
                        </a:cubicBezTo>
                        <a:cubicBezTo>
                          <a:pt x="146469" y="1135321"/>
                          <a:pt x="145523" y="1146836"/>
                          <a:pt x="138312" y="1152605"/>
                        </a:cubicBezTo>
                        <a:cubicBezTo>
                          <a:pt x="131987" y="1157665"/>
                          <a:pt x="122505" y="1156667"/>
                          <a:pt x="115260" y="1160289"/>
                        </a:cubicBezTo>
                        <a:cubicBezTo>
                          <a:pt x="55677" y="1190080"/>
                          <a:pt x="127098" y="1164027"/>
                          <a:pt x="69156" y="1183341"/>
                        </a:cubicBezTo>
                        <a:cubicBezTo>
                          <a:pt x="61386" y="1194996"/>
                          <a:pt x="46104" y="1213538"/>
                          <a:pt x="46104" y="1229445"/>
                        </a:cubicBezTo>
                        <a:cubicBezTo>
                          <a:pt x="46104" y="1237545"/>
                          <a:pt x="51657" y="1244683"/>
                          <a:pt x="53788" y="1252497"/>
                        </a:cubicBezTo>
                        <a:cubicBezTo>
                          <a:pt x="61982" y="1282543"/>
                          <a:pt x="61556" y="1314053"/>
                          <a:pt x="84524" y="1337021"/>
                        </a:cubicBezTo>
                        <a:cubicBezTo>
                          <a:pt x="91054" y="1343551"/>
                          <a:pt x="99316" y="1348259"/>
                          <a:pt x="107576" y="1352389"/>
                        </a:cubicBezTo>
                        <a:cubicBezTo>
                          <a:pt x="114821" y="1356011"/>
                          <a:pt x="122944" y="1357512"/>
                          <a:pt x="130628" y="1360073"/>
                        </a:cubicBezTo>
                        <a:lnTo>
                          <a:pt x="169048" y="1398494"/>
                        </a:lnTo>
                        <a:cubicBezTo>
                          <a:pt x="174171" y="1403617"/>
                          <a:pt x="177544" y="1411571"/>
                          <a:pt x="184417" y="1413862"/>
                        </a:cubicBezTo>
                        <a:lnTo>
                          <a:pt x="207469" y="1421546"/>
                        </a:lnTo>
                        <a:lnTo>
                          <a:pt x="253573" y="1490702"/>
                        </a:lnTo>
                        <a:lnTo>
                          <a:pt x="268941" y="1513754"/>
                        </a:lnTo>
                        <a:cubicBezTo>
                          <a:pt x="263130" y="1571869"/>
                          <a:pt x="278728" y="1579691"/>
                          <a:pt x="245889" y="1605963"/>
                        </a:cubicBezTo>
                        <a:cubicBezTo>
                          <a:pt x="238678" y="1611732"/>
                          <a:pt x="230521" y="1616208"/>
                          <a:pt x="222837" y="1621331"/>
                        </a:cubicBezTo>
                        <a:cubicBezTo>
                          <a:pt x="208817" y="1642361"/>
                          <a:pt x="208682" y="1648967"/>
                          <a:pt x="184417" y="1659751"/>
                        </a:cubicBezTo>
                        <a:cubicBezTo>
                          <a:pt x="169614" y="1666330"/>
                          <a:pt x="151791" y="1666133"/>
                          <a:pt x="138312" y="1675119"/>
                        </a:cubicBezTo>
                        <a:lnTo>
                          <a:pt x="92208" y="1705855"/>
                        </a:lnTo>
                        <a:cubicBezTo>
                          <a:pt x="56979" y="1758698"/>
                          <a:pt x="78994" y="1746118"/>
                          <a:pt x="38420" y="1759643"/>
                        </a:cubicBezTo>
                        <a:cubicBezTo>
                          <a:pt x="17929" y="1821115"/>
                          <a:pt x="48665" y="1749398"/>
                          <a:pt x="7684" y="1790379"/>
                        </a:cubicBezTo>
                        <a:cubicBezTo>
                          <a:pt x="1957" y="1796106"/>
                          <a:pt x="2561" y="1805747"/>
                          <a:pt x="0" y="1813431"/>
                        </a:cubicBezTo>
                        <a:cubicBezTo>
                          <a:pt x="17715" y="1816384"/>
                          <a:pt x="50236" y="1819340"/>
                          <a:pt x="69156" y="1828800"/>
                        </a:cubicBezTo>
                        <a:cubicBezTo>
                          <a:pt x="77416" y="1832930"/>
                          <a:pt x="85113" y="1838256"/>
                          <a:pt x="92208" y="1844168"/>
                        </a:cubicBezTo>
                        <a:cubicBezTo>
                          <a:pt x="100556" y="1851125"/>
                          <a:pt x="108303" y="1858872"/>
                          <a:pt x="115260" y="1867220"/>
                        </a:cubicBezTo>
                        <a:cubicBezTo>
                          <a:pt x="121172" y="1874315"/>
                          <a:pt x="126498" y="1882012"/>
                          <a:pt x="130628" y="1890272"/>
                        </a:cubicBezTo>
                        <a:cubicBezTo>
                          <a:pt x="134250" y="1897517"/>
                          <a:pt x="138042" y="1905229"/>
                          <a:pt x="138312" y="1913324"/>
                        </a:cubicBezTo>
                        <a:cubicBezTo>
                          <a:pt x="140616" y="1982442"/>
                          <a:pt x="138312" y="2051637"/>
                          <a:pt x="138312" y="2120793"/>
                        </a:cubicBezTo>
                      </a:path>
                    </a:pathLst>
                  </a:cu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/>
                  </a:p>
                </p:txBody>
              </p:sp>
            </p:grpSp>
          </p:grpSp>
          <p:grpSp>
            <p:nvGrpSpPr>
              <p:cNvPr id="245" name="Group 244"/>
              <p:cNvGrpSpPr/>
              <p:nvPr/>
            </p:nvGrpSpPr>
            <p:grpSpPr>
              <a:xfrm>
                <a:off x="2872813" y="4935814"/>
                <a:ext cx="2009246" cy="388670"/>
                <a:chOff x="2872813" y="4935814"/>
                <a:chExt cx="2009246" cy="388670"/>
              </a:xfrm>
            </p:grpSpPr>
            <p:cxnSp>
              <p:nvCxnSpPr>
                <p:cNvPr id="269" name="Straight Connector 268"/>
                <p:cNvCxnSpPr/>
                <p:nvPr/>
              </p:nvCxnSpPr>
              <p:spPr>
                <a:xfrm rot="5400000" flipH="1">
                  <a:off x="2691533" y="5143205"/>
                  <a:ext cx="362559" cy="0"/>
                </a:xfrm>
                <a:prstGeom prst="line">
                  <a:avLst/>
                </a:prstGeom>
                <a:ln w="317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Straight Connector 264"/>
                <p:cNvCxnSpPr/>
                <p:nvPr/>
              </p:nvCxnSpPr>
              <p:spPr>
                <a:xfrm rot="5400000" flipH="1">
                  <a:off x="4008677" y="5134520"/>
                  <a:ext cx="362559" cy="0"/>
                </a:xfrm>
                <a:prstGeom prst="line">
                  <a:avLst/>
                </a:prstGeom>
                <a:ln w="317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Straight Connector 260"/>
                <p:cNvCxnSpPr/>
                <p:nvPr/>
              </p:nvCxnSpPr>
              <p:spPr>
                <a:xfrm rot="5400000" flipH="1">
                  <a:off x="3383235" y="5117094"/>
                  <a:ext cx="362559" cy="0"/>
                </a:xfrm>
                <a:prstGeom prst="line">
                  <a:avLst/>
                </a:prstGeom>
                <a:ln w="317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/>
                <p:cNvCxnSpPr/>
                <p:nvPr/>
              </p:nvCxnSpPr>
              <p:spPr>
                <a:xfrm rot="5400000" flipH="1">
                  <a:off x="4700779" y="5123397"/>
                  <a:ext cx="362559" cy="0"/>
                </a:xfrm>
                <a:prstGeom prst="line">
                  <a:avLst/>
                </a:prstGeom>
                <a:ln w="317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300" name="Picture 299" descr="LCR mechanism.png"/>
            <p:cNvPicPr/>
            <p:nvPr/>
          </p:nvPicPr>
          <p:blipFill rotWithShape="1">
            <a:blip r:embed="rId3" cstate="print"/>
            <a:srcRect l="75617" t="19846" r="15456" b="59693"/>
            <a:stretch/>
          </p:blipFill>
          <p:spPr>
            <a:xfrm>
              <a:off x="6573098" y="3150962"/>
              <a:ext cx="511627" cy="558955"/>
            </a:xfrm>
            <a:prstGeom prst="rect">
              <a:avLst/>
            </a:prstGeom>
          </p:spPr>
        </p:pic>
        <p:sp>
          <p:nvSpPr>
            <p:cNvPr id="301" name="TextBox 300"/>
            <p:cNvSpPr txBox="1"/>
            <p:nvPr/>
          </p:nvSpPr>
          <p:spPr>
            <a:xfrm>
              <a:off x="6999885" y="3338106"/>
              <a:ext cx="75166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AU" sz="1200" b="1" dirty="0" smtClean="0"/>
                <a:t>No Signal</a:t>
              </a:r>
              <a:endParaRPr lang="en-AU" sz="1200" b="1" dirty="0"/>
            </a:p>
          </p:txBody>
        </p:sp>
      </p:grpSp>
      <p:grpSp>
        <p:nvGrpSpPr>
          <p:cNvPr id="305" name="Group 304"/>
          <p:cNvGrpSpPr/>
          <p:nvPr/>
        </p:nvGrpSpPr>
        <p:grpSpPr>
          <a:xfrm>
            <a:off x="3376174" y="4364403"/>
            <a:ext cx="3101505" cy="1116144"/>
            <a:chOff x="3376174" y="4364403"/>
            <a:chExt cx="3101505" cy="1116144"/>
          </a:xfrm>
        </p:grpSpPr>
        <p:grpSp>
          <p:nvGrpSpPr>
            <p:cNvPr id="9" name="Group 8"/>
            <p:cNvGrpSpPr/>
            <p:nvPr/>
          </p:nvGrpSpPr>
          <p:grpSpPr>
            <a:xfrm>
              <a:off x="3990038" y="4364403"/>
              <a:ext cx="2487641" cy="1116144"/>
              <a:chOff x="4788307" y="1329225"/>
              <a:chExt cx="2487641" cy="1116144"/>
            </a:xfrm>
          </p:grpSpPr>
          <p:pic>
            <p:nvPicPr>
              <p:cNvPr id="10" name="Picture 8"/>
              <p:cNvPicPr preferRelativeResize="0">
                <a:picLocks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50" t="17173" r="19604" b="15733"/>
              <a:stretch/>
            </p:blipFill>
            <p:spPr bwMode="auto">
              <a:xfrm>
                <a:off x="4788307" y="1329225"/>
                <a:ext cx="2476501" cy="756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" name="Picture 10"/>
              <p:cNvPicPr preferRelativeResize="0"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02" t="82793" r="18530"/>
              <a:stretch/>
            </p:blipFill>
            <p:spPr bwMode="auto">
              <a:xfrm>
                <a:off x="4801850" y="2120991"/>
                <a:ext cx="2474098" cy="3243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99" name="Right Arrow 298"/>
            <p:cNvSpPr/>
            <p:nvPr/>
          </p:nvSpPr>
          <p:spPr>
            <a:xfrm>
              <a:off x="3376174" y="4990440"/>
              <a:ext cx="518621" cy="118651"/>
            </a:xfrm>
            <a:prstGeom prst="rightArrow">
              <a:avLst/>
            </a:prstGeom>
            <a:solidFill>
              <a:schemeClr val="tx1"/>
            </a:solidFill>
            <a:ln w="15875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2" name="TextBox 301"/>
            <p:cNvSpPr txBox="1"/>
            <p:nvPr/>
          </p:nvSpPr>
          <p:spPr>
            <a:xfrm>
              <a:off x="3412667" y="4742403"/>
              <a:ext cx="75166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AU" sz="1200" b="1" dirty="0" smtClean="0"/>
                <a:t>SERS</a:t>
              </a:r>
              <a:endParaRPr lang="en-AU" sz="1200" b="1" dirty="0"/>
            </a:p>
          </p:txBody>
        </p:sp>
      </p:grpSp>
      <p:grpSp>
        <p:nvGrpSpPr>
          <p:cNvPr id="308" name="Group 307"/>
          <p:cNvGrpSpPr/>
          <p:nvPr/>
        </p:nvGrpSpPr>
        <p:grpSpPr>
          <a:xfrm>
            <a:off x="-182288" y="3713873"/>
            <a:ext cx="3817773" cy="2257123"/>
            <a:chOff x="-182288" y="3713873"/>
            <a:chExt cx="3817773" cy="2257123"/>
          </a:xfrm>
        </p:grpSpPr>
        <p:grpSp>
          <p:nvGrpSpPr>
            <p:cNvPr id="304" name="Group 303"/>
            <p:cNvGrpSpPr/>
            <p:nvPr/>
          </p:nvGrpSpPr>
          <p:grpSpPr>
            <a:xfrm>
              <a:off x="-182288" y="3713873"/>
              <a:ext cx="3817773" cy="2037776"/>
              <a:chOff x="-182288" y="3713873"/>
              <a:chExt cx="3817773" cy="2037776"/>
            </a:xfrm>
          </p:grpSpPr>
          <p:grpSp>
            <p:nvGrpSpPr>
              <p:cNvPr id="117" name="Group 116"/>
              <p:cNvGrpSpPr>
                <a:grpSpLocks noChangeAspect="1"/>
              </p:cNvGrpSpPr>
              <p:nvPr/>
            </p:nvGrpSpPr>
            <p:grpSpPr>
              <a:xfrm>
                <a:off x="-182288" y="3713873"/>
                <a:ext cx="3817773" cy="1637651"/>
                <a:chOff x="531902" y="3947204"/>
                <a:chExt cx="4772215" cy="2047064"/>
              </a:xfrm>
            </p:grpSpPr>
            <p:grpSp>
              <p:nvGrpSpPr>
                <p:cNvPr id="118" name="Group 117"/>
                <p:cNvGrpSpPr/>
                <p:nvPr/>
              </p:nvGrpSpPr>
              <p:grpSpPr>
                <a:xfrm>
                  <a:off x="531902" y="3995395"/>
                  <a:ext cx="4772215" cy="1998873"/>
                  <a:chOff x="1557329" y="3660835"/>
                  <a:chExt cx="4772215" cy="1998873"/>
                </a:xfrm>
              </p:grpSpPr>
              <p:grpSp>
                <p:nvGrpSpPr>
                  <p:cNvPr id="156" name="Group 155"/>
                  <p:cNvGrpSpPr/>
                  <p:nvPr/>
                </p:nvGrpSpPr>
                <p:grpSpPr>
                  <a:xfrm>
                    <a:off x="1557329" y="4826564"/>
                    <a:ext cx="4772215" cy="833144"/>
                    <a:chOff x="1576896" y="4467480"/>
                    <a:chExt cx="4320480" cy="761719"/>
                  </a:xfrm>
                </p:grpSpPr>
                <p:pic>
                  <p:nvPicPr>
                    <p:cNvPr id="198" name="Picture 197"/>
                    <p:cNvPicPr>
                      <a:picLocks noChangeAspect="1"/>
                    </p:cNvPicPr>
                    <p:nvPr/>
                  </p:nvPicPr>
                  <p:blipFill rotWithShape="1">
                    <a:blip r:embed="rId8">
                      <a:duotone>
                        <a:prstClr val="black"/>
                        <a:schemeClr val="accent6">
                          <a:tint val="45000"/>
                          <a:satMod val="400000"/>
                        </a:scheme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9">
                              <a14:imgEffect>
                                <a14:colorTemperature colorTemp="1500"/>
                              </a14:imgEffect>
                              <a14:imgEffect>
                                <a14:saturation sat="40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39955" r="73161" b="44919"/>
                    <a:stretch/>
                  </p:blipFill>
                  <p:spPr>
                    <a:xfrm>
                      <a:off x="1576896" y="4653136"/>
                      <a:ext cx="4320480" cy="576063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99" name="Group 198"/>
                    <p:cNvGrpSpPr/>
                    <p:nvPr/>
                  </p:nvGrpSpPr>
                  <p:grpSpPr>
                    <a:xfrm>
                      <a:off x="2514504" y="4467480"/>
                      <a:ext cx="2357266" cy="463697"/>
                      <a:chOff x="2601008" y="4524820"/>
                      <a:chExt cx="2357266" cy="463697"/>
                    </a:xfrm>
                  </p:grpSpPr>
                  <p:sp>
                    <p:nvSpPr>
                      <p:cNvPr id="200" name="Freeform 199"/>
                      <p:cNvSpPr/>
                      <p:nvPr/>
                    </p:nvSpPr>
                    <p:spPr>
                      <a:xfrm>
                        <a:off x="3119349" y="4539856"/>
                        <a:ext cx="60804" cy="448329"/>
                      </a:xfrm>
                      <a:custGeom>
                        <a:avLst/>
                        <a:gdLst>
                          <a:gd name="connsiteX0" fmla="*/ 276625 w 315223"/>
                          <a:gd name="connsiteY0" fmla="*/ 0 h 2120793"/>
                          <a:gd name="connsiteX1" fmla="*/ 238205 w 315223"/>
                          <a:gd name="connsiteY1" fmla="*/ 23052 h 2120793"/>
                          <a:gd name="connsiteX2" fmla="*/ 184417 w 315223"/>
                          <a:gd name="connsiteY2" fmla="*/ 38420 h 2120793"/>
                          <a:gd name="connsiteX3" fmla="*/ 138312 w 315223"/>
                          <a:gd name="connsiteY3" fmla="*/ 69156 h 2120793"/>
                          <a:gd name="connsiteX4" fmla="*/ 115260 w 315223"/>
                          <a:gd name="connsiteY4" fmla="*/ 84524 h 2120793"/>
                          <a:gd name="connsiteX5" fmla="*/ 92208 w 315223"/>
                          <a:gd name="connsiteY5" fmla="*/ 92208 h 2120793"/>
                          <a:gd name="connsiteX6" fmla="*/ 76840 w 315223"/>
                          <a:gd name="connsiteY6" fmla="*/ 115260 h 2120793"/>
                          <a:gd name="connsiteX7" fmla="*/ 53788 w 315223"/>
                          <a:gd name="connsiteY7" fmla="*/ 145996 h 2120793"/>
                          <a:gd name="connsiteX8" fmla="*/ 46104 w 315223"/>
                          <a:gd name="connsiteY8" fmla="*/ 215152 h 2120793"/>
                          <a:gd name="connsiteX9" fmla="*/ 84524 w 315223"/>
                          <a:gd name="connsiteY9" fmla="*/ 330413 h 2120793"/>
                          <a:gd name="connsiteX10" fmla="*/ 107576 w 315223"/>
                          <a:gd name="connsiteY10" fmla="*/ 338097 h 2120793"/>
                          <a:gd name="connsiteX11" fmla="*/ 130628 w 315223"/>
                          <a:gd name="connsiteY11" fmla="*/ 361149 h 2120793"/>
                          <a:gd name="connsiteX12" fmla="*/ 176732 w 315223"/>
                          <a:gd name="connsiteY12" fmla="*/ 391885 h 2120793"/>
                          <a:gd name="connsiteX13" fmla="*/ 199785 w 315223"/>
                          <a:gd name="connsiteY13" fmla="*/ 399569 h 2120793"/>
                          <a:gd name="connsiteX14" fmla="*/ 284309 w 315223"/>
                          <a:gd name="connsiteY14" fmla="*/ 414937 h 2120793"/>
                          <a:gd name="connsiteX15" fmla="*/ 299677 w 315223"/>
                          <a:gd name="connsiteY15" fmla="*/ 461042 h 2120793"/>
                          <a:gd name="connsiteX16" fmla="*/ 291993 w 315223"/>
                          <a:gd name="connsiteY16" fmla="*/ 499462 h 2120793"/>
                          <a:gd name="connsiteX17" fmla="*/ 245889 w 315223"/>
                          <a:gd name="connsiteY17" fmla="*/ 545566 h 2120793"/>
                          <a:gd name="connsiteX18" fmla="*/ 230521 w 315223"/>
                          <a:gd name="connsiteY18" fmla="*/ 568618 h 2120793"/>
                          <a:gd name="connsiteX19" fmla="*/ 207469 w 315223"/>
                          <a:gd name="connsiteY19" fmla="*/ 576302 h 2120793"/>
                          <a:gd name="connsiteX20" fmla="*/ 138312 w 315223"/>
                          <a:gd name="connsiteY20" fmla="*/ 614722 h 2120793"/>
                          <a:gd name="connsiteX21" fmla="*/ 69156 w 315223"/>
                          <a:gd name="connsiteY21" fmla="*/ 653142 h 2120793"/>
                          <a:gd name="connsiteX22" fmla="*/ 15368 w 315223"/>
                          <a:gd name="connsiteY22" fmla="*/ 714615 h 2120793"/>
                          <a:gd name="connsiteX23" fmla="*/ 7684 w 315223"/>
                          <a:gd name="connsiteY23" fmla="*/ 737667 h 2120793"/>
                          <a:gd name="connsiteX24" fmla="*/ 15368 w 315223"/>
                          <a:gd name="connsiteY24" fmla="*/ 791455 h 2120793"/>
                          <a:gd name="connsiteX25" fmla="*/ 46104 w 315223"/>
                          <a:gd name="connsiteY25" fmla="*/ 806823 h 2120793"/>
                          <a:gd name="connsiteX26" fmla="*/ 69156 w 315223"/>
                          <a:gd name="connsiteY26" fmla="*/ 822191 h 2120793"/>
                          <a:gd name="connsiteX27" fmla="*/ 145996 w 315223"/>
                          <a:gd name="connsiteY27" fmla="*/ 837559 h 2120793"/>
                          <a:gd name="connsiteX28" fmla="*/ 176732 w 315223"/>
                          <a:gd name="connsiteY28" fmla="*/ 845243 h 2120793"/>
                          <a:gd name="connsiteX29" fmla="*/ 222837 w 315223"/>
                          <a:gd name="connsiteY29" fmla="*/ 852927 h 2120793"/>
                          <a:gd name="connsiteX30" fmla="*/ 268941 w 315223"/>
                          <a:gd name="connsiteY30" fmla="*/ 891347 h 2120793"/>
                          <a:gd name="connsiteX31" fmla="*/ 291993 w 315223"/>
                          <a:gd name="connsiteY31" fmla="*/ 906715 h 2120793"/>
                          <a:gd name="connsiteX32" fmla="*/ 299677 w 315223"/>
                          <a:gd name="connsiteY32" fmla="*/ 929768 h 2120793"/>
                          <a:gd name="connsiteX33" fmla="*/ 315045 w 315223"/>
                          <a:gd name="connsiteY33" fmla="*/ 952820 h 2120793"/>
                          <a:gd name="connsiteX34" fmla="*/ 299677 w 315223"/>
                          <a:gd name="connsiteY34" fmla="*/ 1045028 h 2120793"/>
                          <a:gd name="connsiteX35" fmla="*/ 284309 w 315223"/>
                          <a:gd name="connsiteY35" fmla="*/ 1068080 h 2120793"/>
                          <a:gd name="connsiteX36" fmla="*/ 261257 w 315223"/>
                          <a:gd name="connsiteY36" fmla="*/ 1075764 h 2120793"/>
                          <a:gd name="connsiteX37" fmla="*/ 238205 w 315223"/>
                          <a:gd name="connsiteY37" fmla="*/ 1091132 h 2120793"/>
                          <a:gd name="connsiteX38" fmla="*/ 192101 w 315223"/>
                          <a:gd name="connsiteY38" fmla="*/ 1106500 h 2120793"/>
                          <a:gd name="connsiteX39" fmla="*/ 176732 w 315223"/>
                          <a:gd name="connsiteY39" fmla="*/ 1121868 h 2120793"/>
                          <a:gd name="connsiteX40" fmla="*/ 153680 w 315223"/>
                          <a:gd name="connsiteY40" fmla="*/ 1129552 h 2120793"/>
                          <a:gd name="connsiteX41" fmla="*/ 138312 w 315223"/>
                          <a:gd name="connsiteY41" fmla="*/ 1152605 h 2120793"/>
                          <a:gd name="connsiteX42" fmla="*/ 115260 w 315223"/>
                          <a:gd name="connsiteY42" fmla="*/ 1160289 h 2120793"/>
                          <a:gd name="connsiteX43" fmla="*/ 69156 w 315223"/>
                          <a:gd name="connsiteY43" fmla="*/ 1183341 h 2120793"/>
                          <a:gd name="connsiteX44" fmla="*/ 46104 w 315223"/>
                          <a:gd name="connsiteY44" fmla="*/ 1229445 h 2120793"/>
                          <a:gd name="connsiteX45" fmla="*/ 53788 w 315223"/>
                          <a:gd name="connsiteY45" fmla="*/ 1252497 h 2120793"/>
                          <a:gd name="connsiteX46" fmla="*/ 84524 w 315223"/>
                          <a:gd name="connsiteY46" fmla="*/ 1337021 h 2120793"/>
                          <a:gd name="connsiteX47" fmla="*/ 107576 w 315223"/>
                          <a:gd name="connsiteY47" fmla="*/ 1352389 h 2120793"/>
                          <a:gd name="connsiteX48" fmla="*/ 130628 w 315223"/>
                          <a:gd name="connsiteY48" fmla="*/ 1360073 h 2120793"/>
                          <a:gd name="connsiteX49" fmla="*/ 169048 w 315223"/>
                          <a:gd name="connsiteY49" fmla="*/ 1398494 h 2120793"/>
                          <a:gd name="connsiteX50" fmla="*/ 184417 w 315223"/>
                          <a:gd name="connsiteY50" fmla="*/ 1413862 h 2120793"/>
                          <a:gd name="connsiteX51" fmla="*/ 207469 w 315223"/>
                          <a:gd name="connsiteY51" fmla="*/ 1421546 h 2120793"/>
                          <a:gd name="connsiteX52" fmla="*/ 253573 w 315223"/>
                          <a:gd name="connsiteY52" fmla="*/ 1490702 h 2120793"/>
                          <a:gd name="connsiteX53" fmla="*/ 268941 w 315223"/>
                          <a:gd name="connsiteY53" fmla="*/ 1513754 h 2120793"/>
                          <a:gd name="connsiteX54" fmla="*/ 245889 w 315223"/>
                          <a:gd name="connsiteY54" fmla="*/ 1605963 h 2120793"/>
                          <a:gd name="connsiteX55" fmla="*/ 222837 w 315223"/>
                          <a:gd name="connsiteY55" fmla="*/ 1621331 h 2120793"/>
                          <a:gd name="connsiteX56" fmla="*/ 184417 w 315223"/>
                          <a:gd name="connsiteY56" fmla="*/ 1659751 h 2120793"/>
                          <a:gd name="connsiteX57" fmla="*/ 138312 w 315223"/>
                          <a:gd name="connsiteY57" fmla="*/ 1675119 h 2120793"/>
                          <a:gd name="connsiteX58" fmla="*/ 92208 w 315223"/>
                          <a:gd name="connsiteY58" fmla="*/ 1705855 h 2120793"/>
                          <a:gd name="connsiteX59" fmla="*/ 38420 w 315223"/>
                          <a:gd name="connsiteY59" fmla="*/ 1759643 h 2120793"/>
                          <a:gd name="connsiteX60" fmla="*/ 7684 w 315223"/>
                          <a:gd name="connsiteY60" fmla="*/ 1790379 h 2120793"/>
                          <a:gd name="connsiteX61" fmla="*/ 0 w 315223"/>
                          <a:gd name="connsiteY61" fmla="*/ 1813431 h 2120793"/>
                          <a:gd name="connsiteX62" fmla="*/ 69156 w 315223"/>
                          <a:gd name="connsiteY62" fmla="*/ 1828800 h 2120793"/>
                          <a:gd name="connsiteX63" fmla="*/ 92208 w 315223"/>
                          <a:gd name="connsiteY63" fmla="*/ 1844168 h 2120793"/>
                          <a:gd name="connsiteX64" fmla="*/ 115260 w 315223"/>
                          <a:gd name="connsiteY64" fmla="*/ 1867220 h 2120793"/>
                          <a:gd name="connsiteX65" fmla="*/ 130628 w 315223"/>
                          <a:gd name="connsiteY65" fmla="*/ 1890272 h 2120793"/>
                          <a:gd name="connsiteX66" fmla="*/ 138312 w 315223"/>
                          <a:gd name="connsiteY66" fmla="*/ 1913324 h 2120793"/>
                          <a:gd name="connsiteX67" fmla="*/ 138312 w 315223"/>
                          <a:gd name="connsiteY67" fmla="*/ 2120793 h 21207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</a:cxnLst>
                        <a:rect l="l" t="t" r="r" b="b"/>
                        <a:pathLst>
                          <a:path w="315223" h="2120793">
                            <a:moveTo>
                              <a:pt x="276625" y="0"/>
                            </a:moveTo>
                            <a:cubicBezTo>
                              <a:pt x="263818" y="7684"/>
                              <a:pt x="251853" y="16986"/>
                              <a:pt x="238205" y="23052"/>
                            </a:cubicBezTo>
                            <a:cubicBezTo>
                              <a:pt x="218308" y="31895"/>
                              <a:pt x="203148" y="28014"/>
                              <a:pt x="184417" y="38420"/>
                            </a:cubicBezTo>
                            <a:cubicBezTo>
                              <a:pt x="168271" y="47390"/>
                              <a:pt x="153680" y="58911"/>
                              <a:pt x="138312" y="69156"/>
                            </a:cubicBezTo>
                            <a:cubicBezTo>
                              <a:pt x="130628" y="74279"/>
                              <a:pt x="124021" y="81604"/>
                              <a:pt x="115260" y="84524"/>
                            </a:cubicBezTo>
                            <a:lnTo>
                              <a:pt x="92208" y="92208"/>
                            </a:lnTo>
                            <a:cubicBezTo>
                              <a:pt x="87085" y="99892"/>
                              <a:pt x="82208" y="107745"/>
                              <a:pt x="76840" y="115260"/>
                            </a:cubicBezTo>
                            <a:cubicBezTo>
                              <a:pt x="69396" y="125681"/>
                              <a:pt x="57554" y="133756"/>
                              <a:pt x="53788" y="145996"/>
                            </a:cubicBezTo>
                            <a:cubicBezTo>
                              <a:pt x="46967" y="168164"/>
                              <a:pt x="48665" y="192100"/>
                              <a:pt x="46104" y="215152"/>
                            </a:cubicBezTo>
                            <a:cubicBezTo>
                              <a:pt x="48457" y="236329"/>
                              <a:pt x="46792" y="317836"/>
                              <a:pt x="84524" y="330413"/>
                            </a:cubicBezTo>
                            <a:lnTo>
                              <a:pt x="107576" y="338097"/>
                            </a:lnTo>
                            <a:cubicBezTo>
                              <a:pt x="115260" y="345781"/>
                              <a:pt x="122050" y="354477"/>
                              <a:pt x="130628" y="361149"/>
                            </a:cubicBezTo>
                            <a:cubicBezTo>
                              <a:pt x="145207" y="372489"/>
                              <a:pt x="159210" y="386044"/>
                              <a:pt x="176732" y="391885"/>
                            </a:cubicBezTo>
                            <a:cubicBezTo>
                              <a:pt x="184416" y="394446"/>
                              <a:pt x="191927" y="397605"/>
                              <a:pt x="199785" y="399569"/>
                            </a:cubicBezTo>
                            <a:cubicBezTo>
                              <a:pt x="221265" y="404939"/>
                              <a:pt x="263755" y="411511"/>
                              <a:pt x="284309" y="414937"/>
                            </a:cubicBezTo>
                            <a:cubicBezTo>
                              <a:pt x="289432" y="430305"/>
                              <a:pt x="302854" y="445157"/>
                              <a:pt x="299677" y="461042"/>
                            </a:cubicBezTo>
                            <a:cubicBezTo>
                              <a:pt x="297116" y="473849"/>
                              <a:pt x="299005" y="488444"/>
                              <a:pt x="291993" y="499462"/>
                            </a:cubicBezTo>
                            <a:cubicBezTo>
                              <a:pt x="280325" y="517798"/>
                              <a:pt x="257945" y="527483"/>
                              <a:pt x="245889" y="545566"/>
                            </a:cubicBezTo>
                            <a:cubicBezTo>
                              <a:pt x="240766" y="553250"/>
                              <a:pt x="237732" y="562849"/>
                              <a:pt x="230521" y="568618"/>
                            </a:cubicBezTo>
                            <a:cubicBezTo>
                              <a:pt x="224196" y="573678"/>
                              <a:pt x="215153" y="573741"/>
                              <a:pt x="207469" y="576302"/>
                            </a:cubicBezTo>
                            <a:cubicBezTo>
                              <a:pt x="135118" y="648653"/>
                              <a:pt x="251142" y="539502"/>
                              <a:pt x="138312" y="614722"/>
                            </a:cubicBezTo>
                            <a:cubicBezTo>
                              <a:pt x="85469" y="649951"/>
                              <a:pt x="109730" y="639617"/>
                              <a:pt x="69156" y="653142"/>
                            </a:cubicBezTo>
                            <a:cubicBezTo>
                              <a:pt x="49128" y="673171"/>
                              <a:pt x="28075" y="689201"/>
                              <a:pt x="15368" y="714615"/>
                            </a:cubicBezTo>
                            <a:cubicBezTo>
                              <a:pt x="11746" y="721860"/>
                              <a:pt x="10245" y="729983"/>
                              <a:pt x="7684" y="737667"/>
                            </a:cubicBezTo>
                            <a:cubicBezTo>
                              <a:pt x="10245" y="755596"/>
                              <a:pt x="6572" y="775623"/>
                              <a:pt x="15368" y="791455"/>
                            </a:cubicBezTo>
                            <a:cubicBezTo>
                              <a:pt x="20931" y="801468"/>
                              <a:pt x="36159" y="801140"/>
                              <a:pt x="46104" y="806823"/>
                            </a:cubicBezTo>
                            <a:cubicBezTo>
                              <a:pt x="54122" y="811405"/>
                              <a:pt x="60896" y="818061"/>
                              <a:pt x="69156" y="822191"/>
                            </a:cubicBezTo>
                            <a:cubicBezTo>
                              <a:pt x="91700" y="833463"/>
                              <a:pt x="123747" y="833514"/>
                              <a:pt x="145996" y="837559"/>
                            </a:cubicBezTo>
                            <a:cubicBezTo>
                              <a:pt x="156386" y="839448"/>
                              <a:pt x="166376" y="843172"/>
                              <a:pt x="176732" y="845243"/>
                            </a:cubicBezTo>
                            <a:cubicBezTo>
                              <a:pt x="192010" y="848299"/>
                              <a:pt x="207469" y="850366"/>
                              <a:pt x="222837" y="852927"/>
                            </a:cubicBezTo>
                            <a:cubicBezTo>
                              <a:pt x="280071" y="891083"/>
                              <a:pt x="209777" y="842043"/>
                              <a:pt x="268941" y="891347"/>
                            </a:cubicBezTo>
                            <a:cubicBezTo>
                              <a:pt x="276036" y="897259"/>
                              <a:pt x="284309" y="901592"/>
                              <a:pt x="291993" y="906715"/>
                            </a:cubicBezTo>
                            <a:cubicBezTo>
                              <a:pt x="294554" y="914399"/>
                              <a:pt x="296055" y="922523"/>
                              <a:pt x="299677" y="929768"/>
                            </a:cubicBezTo>
                            <a:cubicBezTo>
                              <a:pt x="303807" y="938028"/>
                              <a:pt x="314278" y="943617"/>
                              <a:pt x="315045" y="952820"/>
                            </a:cubicBezTo>
                            <a:cubicBezTo>
                              <a:pt x="316262" y="967428"/>
                              <a:pt x="311275" y="1021833"/>
                              <a:pt x="299677" y="1045028"/>
                            </a:cubicBezTo>
                            <a:cubicBezTo>
                              <a:pt x="295547" y="1053288"/>
                              <a:pt x="291520" y="1062311"/>
                              <a:pt x="284309" y="1068080"/>
                            </a:cubicBezTo>
                            <a:cubicBezTo>
                              <a:pt x="277984" y="1073140"/>
                              <a:pt x="268502" y="1072142"/>
                              <a:pt x="261257" y="1075764"/>
                            </a:cubicBezTo>
                            <a:cubicBezTo>
                              <a:pt x="252997" y="1079894"/>
                              <a:pt x="246644" y="1087381"/>
                              <a:pt x="238205" y="1091132"/>
                            </a:cubicBezTo>
                            <a:cubicBezTo>
                              <a:pt x="223402" y="1097711"/>
                              <a:pt x="192101" y="1106500"/>
                              <a:pt x="192101" y="1106500"/>
                            </a:cubicBezTo>
                            <a:cubicBezTo>
                              <a:pt x="186978" y="1111623"/>
                              <a:pt x="182944" y="1118141"/>
                              <a:pt x="176732" y="1121868"/>
                            </a:cubicBezTo>
                            <a:cubicBezTo>
                              <a:pt x="169787" y="1126035"/>
                              <a:pt x="160005" y="1124492"/>
                              <a:pt x="153680" y="1129552"/>
                            </a:cubicBezTo>
                            <a:cubicBezTo>
                              <a:pt x="146469" y="1135321"/>
                              <a:pt x="145523" y="1146836"/>
                              <a:pt x="138312" y="1152605"/>
                            </a:cubicBezTo>
                            <a:cubicBezTo>
                              <a:pt x="131987" y="1157665"/>
                              <a:pt x="122505" y="1156667"/>
                              <a:pt x="115260" y="1160289"/>
                            </a:cubicBezTo>
                            <a:cubicBezTo>
                              <a:pt x="55677" y="1190080"/>
                              <a:pt x="127098" y="1164027"/>
                              <a:pt x="69156" y="1183341"/>
                            </a:cubicBezTo>
                            <a:cubicBezTo>
                              <a:pt x="61386" y="1194996"/>
                              <a:pt x="46104" y="1213538"/>
                              <a:pt x="46104" y="1229445"/>
                            </a:cubicBezTo>
                            <a:cubicBezTo>
                              <a:pt x="46104" y="1237545"/>
                              <a:pt x="51657" y="1244683"/>
                              <a:pt x="53788" y="1252497"/>
                            </a:cubicBezTo>
                            <a:cubicBezTo>
                              <a:pt x="61982" y="1282543"/>
                              <a:pt x="61556" y="1314053"/>
                              <a:pt x="84524" y="1337021"/>
                            </a:cubicBezTo>
                            <a:cubicBezTo>
                              <a:pt x="91054" y="1343551"/>
                              <a:pt x="99316" y="1348259"/>
                              <a:pt x="107576" y="1352389"/>
                            </a:cubicBezTo>
                            <a:cubicBezTo>
                              <a:pt x="114821" y="1356011"/>
                              <a:pt x="122944" y="1357512"/>
                              <a:pt x="130628" y="1360073"/>
                            </a:cubicBezTo>
                            <a:lnTo>
                              <a:pt x="169048" y="1398494"/>
                            </a:lnTo>
                            <a:cubicBezTo>
                              <a:pt x="174171" y="1403617"/>
                              <a:pt x="177544" y="1411571"/>
                              <a:pt x="184417" y="1413862"/>
                            </a:cubicBezTo>
                            <a:lnTo>
                              <a:pt x="207469" y="1421546"/>
                            </a:lnTo>
                            <a:lnTo>
                              <a:pt x="253573" y="1490702"/>
                            </a:lnTo>
                            <a:lnTo>
                              <a:pt x="268941" y="1513754"/>
                            </a:lnTo>
                            <a:cubicBezTo>
                              <a:pt x="263130" y="1571869"/>
                              <a:pt x="278728" y="1579691"/>
                              <a:pt x="245889" y="1605963"/>
                            </a:cubicBezTo>
                            <a:cubicBezTo>
                              <a:pt x="238678" y="1611732"/>
                              <a:pt x="230521" y="1616208"/>
                              <a:pt x="222837" y="1621331"/>
                            </a:cubicBezTo>
                            <a:cubicBezTo>
                              <a:pt x="208817" y="1642361"/>
                              <a:pt x="208682" y="1648967"/>
                              <a:pt x="184417" y="1659751"/>
                            </a:cubicBezTo>
                            <a:cubicBezTo>
                              <a:pt x="169614" y="1666330"/>
                              <a:pt x="151791" y="1666133"/>
                              <a:pt x="138312" y="1675119"/>
                            </a:cubicBezTo>
                            <a:lnTo>
                              <a:pt x="92208" y="1705855"/>
                            </a:lnTo>
                            <a:cubicBezTo>
                              <a:pt x="56979" y="1758698"/>
                              <a:pt x="78994" y="1746118"/>
                              <a:pt x="38420" y="1759643"/>
                            </a:cubicBezTo>
                            <a:cubicBezTo>
                              <a:pt x="17929" y="1821115"/>
                              <a:pt x="48665" y="1749398"/>
                              <a:pt x="7684" y="1790379"/>
                            </a:cubicBezTo>
                            <a:cubicBezTo>
                              <a:pt x="1957" y="1796106"/>
                              <a:pt x="2561" y="1805747"/>
                              <a:pt x="0" y="1813431"/>
                            </a:cubicBezTo>
                            <a:cubicBezTo>
                              <a:pt x="17715" y="1816384"/>
                              <a:pt x="50236" y="1819340"/>
                              <a:pt x="69156" y="1828800"/>
                            </a:cubicBezTo>
                            <a:cubicBezTo>
                              <a:pt x="77416" y="1832930"/>
                              <a:pt x="85113" y="1838256"/>
                              <a:pt x="92208" y="1844168"/>
                            </a:cubicBezTo>
                            <a:cubicBezTo>
                              <a:pt x="100556" y="1851125"/>
                              <a:pt x="108303" y="1858872"/>
                              <a:pt x="115260" y="1867220"/>
                            </a:cubicBezTo>
                            <a:cubicBezTo>
                              <a:pt x="121172" y="1874315"/>
                              <a:pt x="126498" y="1882012"/>
                              <a:pt x="130628" y="1890272"/>
                            </a:cubicBezTo>
                            <a:cubicBezTo>
                              <a:pt x="134250" y="1897517"/>
                              <a:pt x="138042" y="1905229"/>
                              <a:pt x="138312" y="1913324"/>
                            </a:cubicBezTo>
                            <a:cubicBezTo>
                              <a:pt x="140616" y="1982442"/>
                              <a:pt x="138312" y="2051637"/>
                              <a:pt x="138312" y="2120793"/>
                            </a:cubicBezTo>
                          </a:path>
                        </a:pathLst>
                      </a:cu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AU"/>
                      </a:p>
                    </p:txBody>
                  </p:sp>
                  <p:sp>
                    <p:nvSpPr>
                      <p:cNvPr id="201" name="Freeform 200"/>
                      <p:cNvSpPr/>
                      <p:nvPr/>
                    </p:nvSpPr>
                    <p:spPr>
                      <a:xfrm>
                        <a:off x="3720106" y="4532504"/>
                        <a:ext cx="60804" cy="448329"/>
                      </a:xfrm>
                      <a:custGeom>
                        <a:avLst/>
                        <a:gdLst>
                          <a:gd name="connsiteX0" fmla="*/ 276625 w 315223"/>
                          <a:gd name="connsiteY0" fmla="*/ 0 h 2120793"/>
                          <a:gd name="connsiteX1" fmla="*/ 238205 w 315223"/>
                          <a:gd name="connsiteY1" fmla="*/ 23052 h 2120793"/>
                          <a:gd name="connsiteX2" fmla="*/ 184417 w 315223"/>
                          <a:gd name="connsiteY2" fmla="*/ 38420 h 2120793"/>
                          <a:gd name="connsiteX3" fmla="*/ 138312 w 315223"/>
                          <a:gd name="connsiteY3" fmla="*/ 69156 h 2120793"/>
                          <a:gd name="connsiteX4" fmla="*/ 115260 w 315223"/>
                          <a:gd name="connsiteY4" fmla="*/ 84524 h 2120793"/>
                          <a:gd name="connsiteX5" fmla="*/ 92208 w 315223"/>
                          <a:gd name="connsiteY5" fmla="*/ 92208 h 2120793"/>
                          <a:gd name="connsiteX6" fmla="*/ 76840 w 315223"/>
                          <a:gd name="connsiteY6" fmla="*/ 115260 h 2120793"/>
                          <a:gd name="connsiteX7" fmla="*/ 53788 w 315223"/>
                          <a:gd name="connsiteY7" fmla="*/ 145996 h 2120793"/>
                          <a:gd name="connsiteX8" fmla="*/ 46104 w 315223"/>
                          <a:gd name="connsiteY8" fmla="*/ 215152 h 2120793"/>
                          <a:gd name="connsiteX9" fmla="*/ 84524 w 315223"/>
                          <a:gd name="connsiteY9" fmla="*/ 330413 h 2120793"/>
                          <a:gd name="connsiteX10" fmla="*/ 107576 w 315223"/>
                          <a:gd name="connsiteY10" fmla="*/ 338097 h 2120793"/>
                          <a:gd name="connsiteX11" fmla="*/ 130628 w 315223"/>
                          <a:gd name="connsiteY11" fmla="*/ 361149 h 2120793"/>
                          <a:gd name="connsiteX12" fmla="*/ 176732 w 315223"/>
                          <a:gd name="connsiteY12" fmla="*/ 391885 h 2120793"/>
                          <a:gd name="connsiteX13" fmla="*/ 199785 w 315223"/>
                          <a:gd name="connsiteY13" fmla="*/ 399569 h 2120793"/>
                          <a:gd name="connsiteX14" fmla="*/ 284309 w 315223"/>
                          <a:gd name="connsiteY14" fmla="*/ 414937 h 2120793"/>
                          <a:gd name="connsiteX15" fmla="*/ 299677 w 315223"/>
                          <a:gd name="connsiteY15" fmla="*/ 461042 h 2120793"/>
                          <a:gd name="connsiteX16" fmla="*/ 291993 w 315223"/>
                          <a:gd name="connsiteY16" fmla="*/ 499462 h 2120793"/>
                          <a:gd name="connsiteX17" fmla="*/ 245889 w 315223"/>
                          <a:gd name="connsiteY17" fmla="*/ 545566 h 2120793"/>
                          <a:gd name="connsiteX18" fmla="*/ 230521 w 315223"/>
                          <a:gd name="connsiteY18" fmla="*/ 568618 h 2120793"/>
                          <a:gd name="connsiteX19" fmla="*/ 207469 w 315223"/>
                          <a:gd name="connsiteY19" fmla="*/ 576302 h 2120793"/>
                          <a:gd name="connsiteX20" fmla="*/ 138312 w 315223"/>
                          <a:gd name="connsiteY20" fmla="*/ 614722 h 2120793"/>
                          <a:gd name="connsiteX21" fmla="*/ 69156 w 315223"/>
                          <a:gd name="connsiteY21" fmla="*/ 653142 h 2120793"/>
                          <a:gd name="connsiteX22" fmla="*/ 15368 w 315223"/>
                          <a:gd name="connsiteY22" fmla="*/ 714615 h 2120793"/>
                          <a:gd name="connsiteX23" fmla="*/ 7684 w 315223"/>
                          <a:gd name="connsiteY23" fmla="*/ 737667 h 2120793"/>
                          <a:gd name="connsiteX24" fmla="*/ 15368 w 315223"/>
                          <a:gd name="connsiteY24" fmla="*/ 791455 h 2120793"/>
                          <a:gd name="connsiteX25" fmla="*/ 46104 w 315223"/>
                          <a:gd name="connsiteY25" fmla="*/ 806823 h 2120793"/>
                          <a:gd name="connsiteX26" fmla="*/ 69156 w 315223"/>
                          <a:gd name="connsiteY26" fmla="*/ 822191 h 2120793"/>
                          <a:gd name="connsiteX27" fmla="*/ 145996 w 315223"/>
                          <a:gd name="connsiteY27" fmla="*/ 837559 h 2120793"/>
                          <a:gd name="connsiteX28" fmla="*/ 176732 w 315223"/>
                          <a:gd name="connsiteY28" fmla="*/ 845243 h 2120793"/>
                          <a:gd name="connsiteX29" fmla="*/ 222837 w 315223"/>
                          <a:gd name="connsiteY29" fmla="*/ 852927 h 2120793"/>
                          <a:gd name="connsiteX30" fmla="*/ 268941 w 315223"/>
                          <a:gd name="connsiteY30" fmla="*/ 891347 h 2120793"/>
                          <a:gd name="connsiteX31" fmla="*/ 291993 w 315223"/>
                          <a:gd name="connsiteY31" fmla="*/ 906715 h 2120793"/>
                          <a:gd name="connsiteX32" fmla="*/ 299677 w 315223"/>
                          <a:gd name="connsiteY32" fmla="*/ 929768 h 2120793"/>
                          <a:gd name="connsiteX33" fmla="*/ 315045 w 315223"/>
                          <a:gd name="connsiteY33" fmla="*/ 952820 h 2120793"/>
                          <a:gd name="connsiteX34" fmla="*/ 299677 w 315223"/>
                          <a:gd name="connsiteY34" fmla="*/ 1045028 h 2120793"/>
                          <a:gd name="connsiteX35" fmla="*/ 284309 w 315223"/>
                          <a:gd name="connsiteY35" fmla="*/ 1068080 h 2120793"/>
                          <a:gd name="connsiteX36" fmla="*/ 261257 w 315223"/>
                          <a:gd name="connsiteY36" fmla="*/ 1075764 h 2120793"/>
                          <a:gd name="connsiteX37" fmla="*/ 238205 w 315223"/>
                          <a:gd name="connsiteY37" fmla="*/ 1091132 h 2120793"/>
                          <a:gd name="connsiteX38" fmla="*/ 192101 w 315223"/>
                          <a:gd name="connsiteY38" fmla="*/ 1106500 h 2120793"/>
                          <a:gd name="connsiteX39" fmla="*/ 176732 w 315223"/>
                          <a:gd name="connsiteY39" fmla="*/ 1121868 h 2120793"/>
                          <a:gd name="connsiteX40" fmla="*/ 153680 w 315223"/>
                          <a:gd name="connsiteY40" fmla="*/ 1129552 h 2120793"/>
                          <a:gd name="connsiteX41" fmla="*/ 138312 w 315223"/>
                          <a:gd name="connsiteY41" fmla="*/ 1152605 h 2120793"/>
                          <a:gd name="connsiteX42" fmla="*/ 115260 w 315223"/>
                          <a:gd name="connsiteY42" fmla="*/ 1160289 h 2120793"/>
                          <a:gd name="connsiteX43" fmla="*/ 69156 w 315223"/>
                          <a:gd name="connsiteY43" fmla="*/ 1183341 h 2120793"/>
                          <a:gd name="connsiteX44" fmla="*/ 46104 w 315223"/>
                          <a:gd name="connsiteY44" fmla="*/ 1229445 h 2120793"/>
                          <a:gd name="connsiteX45" fmla="*/ 53788 w 315223"/>
                          <a:gd name="connsiteY45" fmla="*/ 1252497 h 2120793"/>
                          <a:gd name="connsiteX46" fmla="*/ 84524 w 315223"/>
                          <a:gd name="connsiteY46" fmla="*/ 1337021 h 2120793"/>
                          <a:gd name="connsiteX47" fmla="*/ 107576 w 315223"/>
                          <a:gd name="connsiteY47" fmla="*/ 1352389 h 2120793"/>
                          <a:gd name="connsiteX48" fmla="*/ 130628 w 315223"/>
                          <a:gd name="connsiteY48" fmla="*/ 1360073 h 2120793"/>
                          <a:gd name="connsiteX49" fmla="*/ 169048 w 315223"/>
                          <a:gd name="connsiteY49" fmla="*/ 1398494 h 2120793"/>
                          <a:gd name="connsiteX50" fmla="*/ 184417 w 315223"/>
                          <a:gd name="connsiteY50" fmla="*/ 1413862 h 2120793"/>
                          <a:gd name="connsiteX51" fmla="*/ 207469 w 315223"/>
                          <a:gd name="connsiteY51" fmla="*/ 1421546 h 2120793"/>
                          <a:gd name="connsiteX52" fmla="*/ 253573 w 315223"/>
                          <a:gd name="connsiteY52" fmla="*/ 1490702 h 2120793"/>
                          <a:gd name="connsiteX53" fmla="*/ 268941 w 315223"/>
                          <a:gd name="connsiteY53" fmla="*/ 1513754 h 2120793"/>
                          <a:gd name="connsiteX54" fmla="*/ 245889 w 315223"/>
                          <a:gd name="connsiteY54" fmla="*/ 1605963 h 2120793"/>
                          <a:gd name="connsiteX55" fmla="*/ 222837 w 315223"/>
                          <a:gd name="connsiteY55" fmla="*/ 1621331 h 2120793"/>
                          <a:gd name="connsiteX56" fmla="*/ 184417 w 315223"/>
                          <a:gd name="connsiteY56" fmla="*/ 1659751 h 2120793"/>
                          <a:gd name="connsiteX57" fmla="*/ 138312 w 315223"/>
                          <a:gd name="connsiteY57" fmla="*/ 1675119 h 2120793"/>
                          <a:gd name="connsiteX58" fmla="*/ 92208 w 315223"/>
                          <a:gd name="connsiteY58" fmla="*/ 1705855 h 2120793"/>
                          <a:gd name="connsiteX59" fmla="*/ 38420 w 315223"/>
                          <a:gd name="connsiteY59" fmla="*/ 1759643 h 2120793"/>
                          <a:gd name="connsiteX60" fmla="*/ 7684 w 315223"/>
                          <a:gd name="connsiteY60" fmla="*/ 1790379 h 2120793"/>
                          <a:gd name="connsiteX61" fmla="*/ 0 w 315223"/>
                          <a:gd name="connsiteY61" fmla="*/ 1813431 h 2120793"/>
                          <a:gd name="connsiteX62" fmla="*/ 69156 w 315223"/>
                          <a:gd name="connsiteY62" fmla="*/ 1828800 h 2120793"/>
                          <a:gd name="connsiteX63" fmla="*/ 92208 w 315223"/>
                          <a:gd name="connsiteY63" fmla="*/ 1844168 h 2120793"/>
                          <a:gd name="connsiteX64" fmla="*/ 115260 w 315223"/>
                          <a:gd name="connsiteY64" fmla="*/ 1867220 h 2120793"/>
                          <a:gd name="connsiteX65" fmla="*/ 130628 w 315223"/>
                          <a:gd name="connsiteY65" fmla="*/ 1890272 h 2120793"/>
                          <a:gd name="connsiteX66" fmla="*/ 138312 w 315223"/>
                          <a:gd name="connsiteY66" fmla="*/ 1913324 h 2120793"/>
                          <a:gd name="connsiteX67" fmla="*/ 138312 w 315223"/>
                          <a:gd name="connsiteY67" fmla="*/ 2120793 h 21207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</a:cxnLst>
                        <a:rect l="l" t="t" r="r" b="b"/>
                        <a:pathLst>
                          <a:path w="315223" h="2120793">
                            <a:moveTo>
                              <a:pt x="276625" y="0"/>
                            </a:moveTo>
                            <a:cubicBezTo>
                              <a:pt x="263818" y="7684"/>
                              <a:pt x="251853" y="16986"/>
                              <a:pt x="238205" y="23052"/>
                            </a:cubicBezTo>
                            <a:cubicBezTo>
                              <a:pt x="218308" y="31895"/>
                              <a:pt x="203148" y="28014"/>
                              <a:pt x="184417" y="38420"/>
                            </a:cubicBezTo>
                            <a:cubicBezTo>
                              <a:pt x="168271" y="47390"/>
                              <a:pt x="153680" y="58911"/>
                              <a:pt x="138312" y="69156"/>
                            </a:cubicBezTo>
                            <a:cubicBezTo>
                              <a:pt x="130628" y="74279"/>
                              <a:pt x="124021" y="81604"/>
                              <a:pt x="115260" y="84524"/>
                            </a:cubicBezTo>
                            <a:lnTo>
                              <a:pt x="92208" y="92208"/>
                            </a:lnTo>
                            <a:cubicBezTo>
                              <a:pt x="87085" y="99892"/>
                              <a:pt x="82208" y="107745"/>
                              <a:pt x="76840" y="115260"/>
                            </a:cubicBezTo>
                            <a:cubicBezTo>
                              <a:pt x="69396" y="125681"/>
                              <a:pt x="57554" y="133756"/>
                              <a:pt x="53788" y="145996"/>
                            </a:cubicBezTo>
                            <a:cubicBezTo>
                              <a:pt x="46967" y="168164"/>
                              <a:pt x="48665" y="192100"/>
                              <a:pt x="46104" y="215152"/>
                            </a:cubicBezTo>
                            <a:cubicBezTo>
                              <a:pt x="48457" y="236329"/>
                              <a:pt x="46792" y="317836"/>
                              <a:pt x="84524" y="330413"/>
                            </a:cubicBezTo>
                            <a:lnTo>
                              <a:pt x="107576" y="338097"/>
                            </a:lnTo>
                            <a:cubicBezTo>
                              <a:pt x="115260" y="345781"/>
                              <a:pt x="122050" y="354477"/>
                              <a:pt x="130628" y="361149"/>
                            </a:cubicBezTo>
                            <a:cubicBezTo>
                              <a:pt x="145207" y="372489"/>
                              <a:pt x="159210" y="386044"/>
                              <a:pt x="176732" y="391885"/>
                            </a:cubicBezTo>
                            <a:cubicBezTo>
                              <a:pt x="184416" y="394446"/>
                              <a:pt x="191927" y="397605"/>
                              <a:pt x="199785" y="399569"/>
                            </a:cubicBezTo>
                            <a:cubicBezTo>
                              <a:pt x="221265" y="404939"/>
                              <a:pt x="263755" y="411511"/>
                              <a:pt x="284309" y="414937"/>
                            </a:cubicBezTo>
                            <a:cubicBezTo>
                              <a:pt x="289432" y="430305"/>
                              <a:pt x="302854" y="445157"/>
                              <a:pt x="299677" y="461042"/>
                            </a:cubicBezTo>
                            <a:cubicBezTo>
                              <a:pt x="297116" y="473849"/>
                              <a:pt x="299005" y="488444"/>
                              <a:pt x="291993" y="499462"/>
                            </a:cubicBezTo>
                            <a:cubicBezTo>
                              <a:pt x="280325" y="517798"/>
                              <a:pt x="257945" y="527483"/>
                              <a:pt x="245889" y="545566"/>
                            </a:cubicBezTo>
                            <a:cubicBezTo>
                              <a:pt x="240766" y="553250"/>
                              <a:pt x="237732" y="562849"/>
                              <a:pt x="230521" y="568618"/>
                            </a:cubicBezTo>
                            <a:cubicBezTo>
                              <a:pt x="224196" y="573678"/>
                              <a:pt x="215153" y="573741"/>
                              <a:pt x="207469" y="576302"/>
                            </a:cubicBezTo>
                            <a:cubicBezTo>
                              <a:pt x="135118" y="648653"/>
                              <a:pt x="251142" y="539502"/>
                              <a:pt x="138312" y="614722"/>
                            </a:cubicBezTo>
                            <a:cubicBezTo>
                              <a:pt x="85469" y="649951"/>
                              <a:pt x="109730" y="639617"/>
                              <a:pt x="69156" y="653142"/>
                            </a:cubicBezTo>
                            <a:cubicBezTo>
                              <a:pt x="49128" y="673171"/>
                              <a:pt x="28075" y="689201"/>
                              <a:pt x="15368" y="714615"/>
                            </a:cubicBezTo>
                            <a:cubicBezTo>
                              <a:pt x="11746" y="721860"/>
                              <a:pt x="10245" y="729983"/>
                              <a:pt x="7684" y="737667"/>
                            </a:cubicBezTo>
                            <a:cubicBezTo>
                              <a:pt x="10245" y="755596"/>
                              <a:pt x="6572" y="775623"/>
                              <a:pt x="15368" y="791455"/>
                            </a:cubicBezTo>
                            <a:cubicBezTo>
                              <a:pt x="20931" y="801468"/>
                              <a:pt x="36159" y="801140"/>
                              <a:pt x="46104" y="806823"/>
                            </a:cubicBezTo>
                            <a:cubicBezTo>
                              <a:pt x="54122" y="811405"/>
                              <a:pt x="60896" y="818061"/>
                              <a:pt x="69156" y="822191"/>
                            </a:cubicBezTo>
                            <a:cubicBezTo>
                              <a:pt x="91700" y="833463"/>
                              <a:pt x="123747" y="833514"/>
                              <a:pt x="145996" y="837559"/>
                            </a:cubicBezTo>
                            <a:cubicBezTo>
                              <a:pt x="156386" y="839448"/>
                              <a:pt x="166376" y="843172"/>
                              <a:pt x="176732" y="845243"/>
                            </a:cubicBezTo>
                            <a:cubicBezTo>
                              <a:pt x="192010" y="848299"/>
                              <a:pt x="207469" y="850366"/>
                              <a:pt x="222837" y="852927"/>
                            </a:cubicBezTo>
                            <a:cubicBezTo>
                              <a:pt x="280071" y="891083"/>
                              <a:pt x="209777" y="842043"/>
                              <a:pt x="268941" y="891347"/>
                            </a:cubicBezTo>
                            <a:cubicBezTo>
                              <a:pt x="276036" y="897259"/>
                              <a:pt x="284309" y="901592"/>
                              <a:pt x="291993" y="906715"/>
                            </a:cubicBezTo>
                            <a:cubicBezTo>
                              <a:pt x="294554" y="914399"/>
                              <a:pt x="296055" y="922523"/>
                              <a:pt x="299677" y="929768"/>
                            </a:cubicBezTo>
                            <a:cubicBezTo>
                              <a:pt x="303807" y="938028"/>
                              <a:pt x="314278" y="943617"/>
                              <a:pt x="315045" y="952820"/>
                            </a:cubicBezTo>
                            <a:cubicBezTo>
                              <a:pt x="316262" y="967428"/>
                              <a:pt x="311275" y="1021833"/>
                              <a:pt x="299677" y="1045028"/>
                            </a:cubicBezTo>
                            <a:cubicBezTo>
                              <a:pt x="295547" y="1053288"/>
                              <a:pt x="291520" y="1062311"/>
                              <a:pt x="284309" y="1068080"/>
                            </a:cubicBezTo>
                            <a:cubicBezTo>
                              <a:pt x="277984" y="1073140"/>
                              <a:pt x="268502" y="1072142"/>
                              <a:pt x="261257" y="1075764"/>
                            </a:cubicBezTo>
                            <a:cubicBezTo>
                              <a:pt x="252997" y="1079894"/>
                              <a:pt x="246644" y="1087381"/>
                              <a:pt x="238205" y="1091132"/>
                            </a:cubicBezTo>
                            <a:cubicBezTo>
                              <a:pt x="223402" y="1097711"/>
                              <a:pt x="192101" y="1106500"/>
                              <a:pt x="192101" y="1106500"/>
                            </a:cubicBezTo>
                            <a:cubicBezTo>
                              <a:pt x="186978" y="1111623"/>
                              <a:pt x="182944" y="1118141"/>
                              <a:pt x="176732" y="1121868"/>
                            </a:cubicBezTo>
                            <a:cubicBezTo>
                              <a:pt x="169787" y="1126035"/>
                              <a:pt x="160005" y="1124492"/>
                              <a:pt x="153680" y="1129552"/>
                            </a:cubicBezTo>
                            <a:cubicBezTo>
                              <a:pt x="146469" y="1135321"/>
                              <a:pt x="145523" y="1146836"/>
                              <a:pt x="138312" y="1152605"/>
                            </a:cubicBezTo>
                            <a:cubicBezTo>
                              <a:pt x="131987" y="1157665"/>
                              <a:pt x="122505" y="1156667"/>
                              <a:pt x="115260" y="1160289"/>
                            </a:cubicBezTo>
                            <a:cubicBezTo>
                              <a:pt x="55677" y="1190080"/>
                              <a:pt x="127098" y="1164027"/>
                              <a:pt x="69156" y="1183341"/>
                            </a:cubicBezTo>
                            <a:cubicBezTo>
                              <a:pt x="61386" y="1194996"/>
                              <a:pt x="46104" y="1213538"/>
                              <a:pt x="46104" y="1229445"/>
                            </a:cubicBezTo>
                            <a:cubicBezTo>
                              <a:pt x="46104" y="1237545"/>
                              <a:pt x="51657" y="1244683"/>
                              <a:pt x="53788" y="1252497"/>
                            </a:cubicBezTo>
                            <a:cubicBezTo>
                              <a:pt x="61982" y="1282543"/>
                              <a:pt x="61556" y="1314053"/>
                              <a:pt x="84524" y="1337021"/>
                            </a:cubicBezTo>
                            <a:cubicBezTo>
                              <a:pt x="91054" y="1343551"/>
                              <a:pt x="99316" y="1348259"/>
                              <a:pt x="107576" y="1352389"/>
                            </a:cubicBezTo>
                            <a:cubicBezTo>
                              <a:pt x="114821" y="1356011"/>
                              <a:pt x="122944" y="1357512"/>
                              <a:pt x="130628" y="1360073"/>
                            </a:cubicBezTo>
                            <a:lnTo>
                              <a:pt x="169048" y="1398494"/>
                            </a:lnTo>
                            <a:cubicBezTo>
                              <a:pt x="174171" y="1403617"/>
                              <a:pt x="177544" y="1411571"/>
                              <a:pt x="184417" y="1413862"/>
                            </a:cubicBezTo>
                            <a:lnTo>
                              <a:pt x="207469" y="1421546"/>
                            </a:lnTo>
                            <a:lnTo>
                              <a:pt x="253573" y="1490702"/>
                            </a:lnTo>
                            <a:lnTo>
                              <a:pt x="268941" y="1513754"/>
                            </a:lnTo>
                            <a:cubicBezTo>
                              <a:pt x="263130" y="1571869"/>
                              <a:pt x="278728" y="1579691"/>
                              <a:pt x="245889" y="1605963"/>
                            </a:cubicBezTo>
                            <a:cubicBezTo>
                              <a:pt x="238678" y="1611732"/>
                              <a:pt x="230521" y="1616208"/>
                              <a:pt x="222837" y="1621331"/>
                            </a:cubicBezTo>
                            <a:cubicBezTo>
                              <a:pt x="208817" y="1642361"/>
                              <a:pt x="208682" y="1648967"/>
                              <a:pt x="184417" y="1659751"/>
                            </a:cubicBezTo>
                            <a:cubicBezTo>
                              <a:pt x="169614" y="1666330"/>
                              <a:pt x="151791" y="1666133"/>
                              <a:pt x="138312" y="1675119"/>
                            </a:cubicBezTo>
                            <a:lnTo>
                              <a:pt x="92208" y="1705855"/>
                            </a:lnTo>
                            <a:cubicBezTo>
                              <a:pt x="56979" y="1758698"/>
                              <a:pt x="78994" y="1746118"/>
                              <a:pt x="38420" y="1759643"/>
                            </a:cubicBezTo>
                            <a:cubicBezTo>
                              <a:pt x="17929" y="1821115"/>
                              <a:pt x="48665" y="1749398"/>
                              <a:pt x="7684" y="1790379"/>
                            </a:cubicBezTo>
                            <a:cubicBezTo>
                              <a:pt x="1957" y="1796106"/>
                              <a:pt x="2561" y="1805747"/>
                              <a:pt x="0" y="1813431"/>
                            </a:cubicBezTo>
                            <a:cubicBezTo>
                              <a:pt x="17715" y="1816384"/>
                              <a:pt x="50236" y="1819340"/>
                              <a:pt x="69156" y="1828800"/>
                            </a:cubicBezTo>
                            <a:cubicBezTo>
                              <a:pt x="77416" y="1832930"/>
                              <a:pt x="85113" y="1838256"/>
                              <a:pt x="92208" y="1844168"/>
                            </a:cubicBezTo>
                            <a:cubicBezTo>
                              <a:pt x="100556" y="1851125"/>
                              <a:pt x="108303" y="1858872"/>
                              <a:pt x="115260" y="1867220"/>
                            </a:cubicBezTo>
                            <a:cubicBezTo>
                              <a:pt x="121172" y="1874315"/>
                              <a:pt x="126498" y="1882012"/>
                              <a:pt x="130628" y="1890272"/>
                            </a:cubicBezTo>
                            <a:cubicBezTo>
                              <a:pt x="134250" y="1897517"/>
                              <a:pt x="138042" y="1905229"/>
                              <a:pt x="138312" y="1913324"/>
                            </a:cubicBezTo>
                            <a:cubicBezTo>
                              <a:pt x="140616" y="1982442"/>
                              <a:pt x="138312" y="2051637"/>
                              <a:pt x="138312" y="2120793"/>
                            </a:cubicBezTo>
                          </a:path>
                        </a:pathLst>
                      </a:cu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AU"/>
                      </a:p>
                    </p:txBody>
                  </p:sp>
                  <p:sp>
                    <p:nvSpPr>
                      <p:cNvPr id="202" name="Freeform 201"/>
                      <p:cNvSpPr/>
                      <p:nvPr/>
                    </p:nvSpPr>
                    <p:spPr>
                      <a:xfrm>
                        <a:off x="4306176" y="4524820"/>
                        <a:ext cx="60804" cy="448329"/>
                      </a:xfrm>
                      <a:custGeom>
                        <a:avLst/>
                        <a:gdLst>
                          <a:gd name="connsiteX0" fmla="*/ 276625 w 315223"/>
                          <a:gd name="connsiteY0" fmla="*/ 0 h 2120793"/>
                          <a:gd name="connsiteX1" fmla="*/ 238205 w 315223"/>
                          <a:gd name="connsiteY1" fmla="*/ 23052 h 2120793"/>
                          <a:gd name="connsiteX2" fmla="*/ 184417 w 315223"/>
                          <a:gd name="connsiteY2" fmla="*/ 38420 h 2120793"/>
                          <a:gd name="connsiteX3" fmla="*/ 138312 w 315223"/>
                          <a:gd name="connsiteY3" fmla="*/ 69156 h 2120793"/>
                          <a:gd name="connsiteX4" fmla="*/ 115260 w 315223"/>
                          <a:gd name="connsiteY4" fmla="*/ 84524 h 2120793"/>
                          <a:gd name="connsiteX5" fmla="*/ 92208 w 315223"/>
                          <a:gd name="connsiteY5" fmla="*/ 92208 h 2120793"/>
                          <a:gd name="connsiteX6" fmla="*/ 76840 w 315223"/>
                          <a:gd name="connsiteY6" fmla="*/ 115260 h 2120793"/>
                          <a:gd name="connsiteX7" fmla="*/ 53788 w 315223"/>
                          <a:gd name="connsiteY7" fmla="*/ 145996 h 2120793"/>
                          <a:gd name="connsiteX8" fmla="*/ 46104 w 315223"/>
                          <a:gd name="connsiteY8" fmla="*/ 215152 h 2120793"/>
                          <a:gd name="connsiteX9" fmla="*/ 84524 w 315223"/>
                          <a:gd name="connsiteY9" fmla="*/ 330413 h 2120793"/>
                          <a:gd name="connsiteX10" fmla="*/ 107576 w 315223"/>
                          <a:gd name="connsiteY10" fmla="*/ 338097 h 2120793"/>
                          <a:gd name="connsiteX11" fmla="*/ 130628 w 315223"/>
                          <a:gd name="connsiteY11" fmla="*/ 361149 h 2120793"/>
                          <a:gd name="connsiteX12" fmla="*/ 176732 w 315223"/>
                          <a:gd name="connsiteY12" fmla="*/ 391885 h 2120793"/>
                          <a:gd name="connsiteX13" fmla="*/ 199785 w 315223"/>
                          <a:gd name="connsiteY13" fmla="*/ 399569 h 2120793"/>
                          <a:gd name="connsiteX14" fmla="*/ 284309 w 315223"/>
                          <a:gd name="connsiteY14" fmla="*/ 414937 h 2120793"/>
                          <a:gd name="connsiteX15" fmla="*/ 299677 w 315223"/>
                          <a:gd name="connsiteY15" fmla="*/ 461042 h 2120793"/>
                          <a:gd name="connsiteX16" fmla="*/ 291993 w 315223"/>
                          <a:gd name="connsiteY16" fmla="*/ 499462 h 2120793"/>
                          <a:gd name="connsiteX17" fmla="*/ 245889 w 315223"/>
                          <a:gd name="connsiteY17" fmla="*/ 545566 h 2120793"/>
                          <a:gd name="connsiteX18" fmla="*/ 230521 w 315223"/>
                          <a:gd name="connsiteY18" fmla="*/ 568618 h 2120793"/>
                          <a:gd name="connsiteX19" fmla="*/ 207469 w 315223"/>
                          <a:gd name="connsiteY19" fmla="*/ 576302 h 2120793"/>
                          <a:gd name="connsiteX20" fmla="*/ 138312 w 315223"/>
                          <a:gd name="connsiteY20" fmla="*/ 614722 h 2120793"/>
                          <a:gd name="connsiteX21" fmla="*/ 69156 w 315223"/>
                          <a:gd name="connsiteY21" fmla="*/ 653142 h 2120793"/>
                          <a:gd name="connsiteX22" fmla="*/ 15368 w 315223"/>
                          <a:gd name="connsiteY22" fmla="*/ 714615 h 2120793"/>
                          <a:gd name="connsiteX23" fmla="*/ 7684 w 315223"/>
                          <a:gd name="connsiteY23" fmla="*/ 737667 h 2120793"/>
                          <a:gd name="connsiteX24" fmla="*/ 15368 w 315223"/>
                          <a:gd name="connsiteY24" fmla="*/ 791455 h 2120793"/>
                          <a:gd name="connsiteX25" fmla="*/ 46104 w 315223"/>
                          <a:gd name="connsiteY25" fmla="*/ 806823 h 2120793"/>
                          <a:gd name="connsiteX26" fmla="*/ 69156 w 315223"/>
                          <a:gd name="connsiteY26" fmla="*/ 822191 h 2120793"/>
                          <a:gd name="connsiteX27" fmla="*/ 145996 w 315223"/>
                          <a:gd name="connsiteY27" fmla="*/ 837559 h 2120793"/>
                          <a:gd name="connsiteX28" fmla="*/ 176732 w 315223"/>
                          <a:gd name="connsiteY28" fmla="*/ 845243 h 2120793"/>
                          <a:gd name="connsiteX29" fmla="*/ 222837 w 315223"/>
                          <a:gd name="connsiteY29" fmla="*/ 852927 h 2120793"/>
                          <a:gd name="connsiteX30" fmla="*/ 268941 w 315223"/>
                          <a:gd name="connsiteY30" fmla="*/ 891347 h 2120793"/>
                          <a:gd name="connsiteX31" fmla="*/ 291993 w 315223"/>
                          <a:gd name="connsiteY31" fmla="*/ 906715 h 2120793"/>
                          <a:gd name="connsiteX32" fmla="*/ 299677 w 315223"/>
                          <a:gd name="connsiteY32" fmla="*/ 929768 h 2120793"/>
                          <a:gd name="connsiteX33" fmla="*/ 315045 w 315223"/>
                          <a:gd name="connsiteY33" fmla="*/ 952820 h 2120793"/>
                          <a:gd name="connsiteX34" fmla="*/ 299677 w 315223"/>
                          <a:gd name="connsiteY34" fmla="*/ 1045028 h 2120793"/>
                          <a:gd name="connsiteX35" fmla="*/ 284309 w 315223"/>
                          <a:gd name="connsiteY35" fmla="*/ 1068080 h 2120793"/>
                          <a:gd name="connsiteX36" fmla="*/ 261257 w 315223"/>
                          <a:gd name="connsiteY36" fmla="*/ 1075764 h 2120793"/>
                          <a:gd name="connsiteX37" fmla="*/ 238205 w 315223"/>
                          <a:gd name="connsiteY37" fmla="*/ 1091132 h 2120793"/>
                          <a:gd name="connsiteX38" fmla="*/ 192101 w 315223"/>
                          <a:gd name="connsiteY38" fmla="*/ 1106500 h 2120793"/>
                          <a:gd name="connsiteX39" fmla="*/ 176732 w 315223"/>
                          <a:gd name="connsiteY39" fmla="*/ 1121868 h 2120793"/>
                          <a:gd name="connsiteX40" fmla="*/ 153680 w 315223"/>
                          <a:gd name="connsiteY40" fmla="*/ 1129552 h 2120793"/>
                          <a:gd name="connsiteX41" fmla="*/ 138312 w 315223"/>
                          <a:gd name="connsiteY41" fmla="*/ 1152605 h 2120793"/>
                          <a:gd name="connsiteX42" fmla="*/ 115260 w 315223"/>
                          <a:gd name="connsiteY42" fmla="*/ 1160289 h 2120793"/>
                          <a:gd name="connsiteX43" fmla="*/ 69156 w 315223"/>
                          <a:gd name="connsiteY43" fmla="*/ 1183341 h 2120793"/>
                          <a:gd name="connsiteX44" fmla="*/ 46104 w 315223"/>
                          <a:gd name="connsiteY44" fmla="*/ 1229445 h 2120793"/>
                          <a:gd name="connsiteX45" fmla="*/ 53788 w 315223"/>
                          <a:gd name="connsiteY45" fmla="*/ 1252497 h 2120793"/>
                          <a:gd name="connsiteX46" fmla="*/ 84524 w 315223"/>
                          <a:gd name="connsiteY46" fmla="*/ 1337021 h 2120793"/>
                          <a:gd name="connsiteX47" fmla="*/ 107576 w 315223"/>
                          <a:gd name="connsiteY47" fmla="*/ 1352389 h 2120793"/>
                          <a:gd name="connsiteX48" fmla="*/ 130628 w 315223"/>
                          <a:gd name="connsiteY48" fmla="*/ 1360073 h 2120793"/>
                          <a:gd name="connsiteX49" fmla="*/ 169048 w 315223"/>
                          <a:gd name="connsiteY49" fmla="*/ 1398494 h 2120793"/>
                          <a:gd name="connsiteX50" fmla="*/ 184417 w 315223"/>
                          <a:gd name="connsiteY50" fmla="*/ 1413862 h 2120793"/>
                          <a:gd name="connsiteX51" fmla="*/ 207469 w 315223"/>
                          <a:gd name="connsiteY51" fmla="*/ 1421546 h 2120793"/>
                          <a:gd name="connsiteX52" fmla="*/ 253573 w 315223"/>
                          <a:gd name="connsiteY52" fmla="*/ 1490702 h 2120793"/>
                          <a:gd name="connsiteX53" fmla="*/ 268941 w 315223"/>
                          <a:gd name="connsiteY53" fmla="*/ 1513754 h 2120793"/>
                          <a:gd name="connsiteX54" fmla="*/ 245889 w 315223"/>
                          <a:gd name="connsiteY54" fmla="*/ 1605963 h 2120793"/>
                          <a:gd name="connsiteX55" fmla="*/ 222837 w 315223"/>
                          <a:gd name="connsiteY55" fmla="*/ 1621331 h 2120793"/>
                          <a:gd name="connsiteX56" fmla="*/ 184417 w 315223"/>
                          <a:gd name="connsiteY56" fmla="*/ 1659751 h 2120793"/>
                          <a:gd name="connsiteX57" fmla="*/ 138312 w 315223"/>
                          <a:gd name="connsiteY57" fmla="*/ 1675119 h 2120793"/>
                          <a:gd name="connsiteX58" fmla="*/ 92208 w 315223"/>
                          <a:gd name="connsiteY58" fmla="*/ 1705855 h 2120793"/>
                          <a:gd name="connsiteX59" fmla="*/ 38420 w 315223"/>
                          <a:gd name="connsiteY59" fmla="*/ 1759643 h 2120793"/>
                          <a:gd name="connsiteX60" fmla="*/ 7684 w 315223"/>
                          <a:gd name="connsiteY60" fmla="*/ 1790379 h 2120793"/>
                          <a:gd name="connsiteX61" fmla="*/ 0 w 315223"/>
                          <a:gd name="connsiteY61" fmla="*/ 1813431 h 2120793"/>
                          <a:gd name="connsiteX62" fmla="*/ 69156 w 315223"/>
                          <a:gd name="connsiteY62" fmla="*/ 1828800 h 2120793"/>
                          <a:gd name="connsiteX63" fmla="*/ 92208 w 315223"/>
                          <a:gd name="connsiteY63" fmla="*/ 1844168 h 2120793"/>
                          <a:gd name="connsiteX64" fmla="*/ 115260 w 315223"/>
                          <a:gd name="connsiteY64" fmla="*/ 1867220 h 2120793"/>
                          <a:gd name="connsiteX65" fmla="*/ 130628 w 315223"/>
                          <a:gd name="connsiteY65" fmla="*/ 1890272 h 2120793"/>
                          <a:gd name="connsiteX66" fmla="*/ 138312 w 315223"/>
                          <a:gd name="connsiteY66" fmla="*/ 1913324 h 2120793"/>
                          <a:gd name="connsiteX67" fmla="*/ 138312 w 315223"/>
                          <a:gd name="connsiteY67" fmla="*/ 2120793 h 21207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</a:cxnLst>
                        <a:rect l="l" t="t" r="r" b="b"/>
                        <a:pathLst>
                          <a:path w="315223" h="2120793">
                            <a:moveTo>
                              <a:pt x="276625" y="0"/>
                            </a:moveTo>
                            <a:cubicBezTo>
                              <a:pt x="263818" y="7684"/>
                              <a:pt x="251853" y="16986"/>
                              <a:pt x="238205" y="23052"/>
                            </a:cubicBezTo>
                            <a:cubicBezTo>
                              <a:pt x="218308" y="31895"/>
                              <a:pt x="203148" y="28014"/>
                              <a:pt x="184417" y="38420"/>
                            </a:cubicBezTo>
                            <a:cubicBezTo>
                              <a:pt x="168271" y="47390"/>
                              <a:pt x="153680" y="58911"/>
                              <a:pt x="138312" y="69156"/>
                            </a:cubicBezTo>
                            <a:cubicBezTo>
                              <a:pt x="130628" y="74279"/>
                              <a:pt x="124021" y="81604"/>
                              <a:pt x="115260" y="84524"/>
                            </a:cubicBezTo>
                            <a:lnTo>
                              <a:pt x="92208" y="92208"/>
                            </a:lnTo>
                            <a:cubicBezTo>
                              <a:pt x="87085" y="99892"/>
                              <a:pt x="82208" y="107745"/>
                              <a:pt x="76840" y="115260"/>
                            </a:cubicBezTo>
                            <a:cubicBezTo>
                              <a:pt x="69396" y="125681"/>
                              <a:pt x="57554" y="133756"/>
                              <a:pt x="53788" y="145996"/>
                            </a:cubicBezTo>
                            <a:cubicBezTo>
                              <a:pt x="46967" y="168164"/>
                              <a:pt x="48665" y="192100"/>
                              <a:pt x="46104" y="215152"/>
                            </a:cubicBezTo>
                            <a:cubicBezTo>
                              <a:pt x="48457" y="236329"/>
                              <a:pt x="46792" y="317836"/>
                              <a:pt x="84524" y="330413"/>
                            </a:cubicBezTo>
                            <a:lnTo>
                              <a:pt x="107576" y="338097"/>
                            </a:lnTo>
                            <a:cubicBezTo>
                              <a:pt x="115260" y="345781"/>
                              <a:pt x="122050" y="354477"/>
                              <a:pt x="130628" y="361149"/>
                            </a:cubicBezTo>
                            <a:cubicBezTo>
                              <a:pt x="145207" y="372489"/>
                              <a:pt x="159210" y="386044"/>
                              <a:pt x="176732" y="391885"/>
                            </a:cubicBezTo>
                            <a:cubicBezTo>
                              <a:pt x="184416" y="394446"/>
                              <a:pt x="191927" y="397605"/>
                              <a:pt x="199785" y="399569"/>
                            </a:cubicBezTo>
                            <a:cubicBezTo>
                              <a:pt x="221265" y="404939"/>
                              <a:pt x="263755" y="411511"/>
                              <a:pt x="284309" y="414937"/>
                            </a:cubicBezTo>
                            <a:cubicBezTo>
                              <a:pt x="289432" y="430305"/>
                              <a:pt x="302854" y="445157"/>
                              <a:pt x="299677" y="461042"/>
                            </a:cubicBezTo>
                            <a:cubicBezTo>
                              <a:pt x="297116" y="473849"/>
                              <a:pt x="299005" y="488444"/>
                              <a:pt x="291993" y="499462"/>
                            </a:cubicBezTo>
                            <a:cubicBezTo>
                              <a:pt x="280325" y="517798"/>
                              <a:pt x="257945" y="527483"/>
                              <a:pt x="245889" y="545566"/>
                            </a:cubicBezTo>
                            <a:cubicBezTo>
                              <a:pt x="240766" y="553250"/>
                              <a:pt x="237732" y="562849"/>
                              <a:pt x="230521" y="568618"/>
                            </a:cubicBezTo>
                            <a:cubicBezTo>
                              <a:pt x="224196" y="573678"/>
                              <a:pt x="215153" y="573741"/>
                              <a:pt x="207469" y="576302"/>
                            </a:cubicBezTo>
                            <a:cubicBezTo>
                              <a:pt x="135118" y="648653"/>
                              <a:pt x="251142" y="539502"/>
                              <a:pt x="138312" y="614722"/>
                            </a:cubicBezTo>
                            <a:cubicBezTo>
                              <a:pt x="85469" y="649951"/>
                              <a:pt x="109730" y="639617"/>
                              <a:pt x="69156" y="653142"/>
                            </a:cubicBezTo>
                            <a:cubicBezTo>
                              <a:pt x="49128" y="673171"/>
                              <a:pt x="28075" y="689201"/>
                              <a:pt x="15368" y="714615"/>
                            </a:cubicBezTo>
                            <a:cubicBezTo>
                              <a:pt x="11746" y="721860"/>
                              <a:pt x="10245" y="729983"/>
                              <a:pt x="7684" y="737667"/>
                            </a:cubicBezTo>
                            <a:cubicBezTo>
                              <a:pt x="10245" y="755596"/>
                              <a:pt x="6572" y="775623"/>
                              <a:pt x="15368" y="791455"/>
                            </a:cubicBezTo>
                            <a:cubicBezTo>
                              <a:pt x="20931" y="801468"/>
                              <a:pt x="36159" y="801140"/>
                              <a:pt x="46104" y="806823"/>
                            </a:cubicBezTo>
                            <a:cubicBezTo>
                              <a:pt x="54122" y="811405"/>
                              <a:pt x="60896" y="818061"/>
                              <a:pt x="69156" y="822191"/>
                            </a:cubicBezTo>
                            <a:cubicBezTo>
                              <a:pt x="91700" y="833463"/>
                              <a:pt x="123747" y="833514"/>
                              <a:pt x="145996" y="837559"/>
                            </a:cubicBezTo>
                            <a:cubicBezTo>
                              <a:pt x="156386" y="839448"/>
                              <a:pt x="166376" y="843172"/>
                              <a:pt x="176732" y="845243"/>
                            </a:cubicBezTo>
                            <a:cubicBezTo>
                              <a:pt x="192010" y="848299"/>
                              <a:pt x="207469" y="850366"/>
                              <a:pt x="222837" y="852927"/>
                            </a:cubicBezTo>
                            <a:cubicBezTo>
                              <a:pt x="280071" y="891083"/>
                              <a:pt x="209777" y="842043"/>
                              <a:pt x="268941" y="891347"/>
                            </a:cubicBezTo>
                            <a:cubicBezTo>
                              <a:pt x="276036" y="897259"/>
                              <a:pt x="284309" y="901592"/>
                              <a:pt x="291993" y="906715"/>
                            </a:cubicBezTo>
                            <a:cubicBezTo>
                              <a:pt x="294554" y="914399"/>
                              <a:pt x="296055" y="922523"/>
                              <a:pt x="299677" y="929768"/>
                            </a:cubicBezTo>
                            <a:cubicBezTo>
                              <a:pt x="303807" y="938028"/>
                              <a:pt x="314278" y="943617"/>
                              <a:pt x="315045" y="952820"/>
                            </a:cubicBezTo>
                            <a:cubicBezTo>
                              <a:pt x="316262" y="967428"/>
                              <a:pt x="311275" y="1021833"/>
                              <a:pt x="299677" y="1045028"/>
                            </a:cubicBezTo>
                            <a:cubicBezTo>
                              <a:pt x="295547" y="1053288"/>
                              <a:pt x="291520" y="1062311"/>
                              <a:pt x="284309" y="1068080"/>
                            </a:cubicBezTo>
                            <a:cubicBezTo>
                              <a:pt x="277984" y="1073140"/>
                              <a:pt x="268502" y="1072142"/>
                              <a:pt x="261257" y="1075764"/>
                            </a:cubicBezTo>
                            <a:cubicBezTo>
                              <a:pt x="252997" y="1079894"/>
                              <a:pt x="246644" y="1087381"/>
                              <a:pt x="238205" y="1091132"/>
                            </a:cubicBezTo>
                            <a:cubicBezTo>
                              <a:pt x="223402" y="1097711"/>
                              <a:pt x="192101" y="1106500"/>
                              <a:pt x="192101" y="1106500"/>
                            </a:cubicBezTo>
                            <a:cubicBezTo>
                              <a:pt x="186978" y="1111623"/>
                              <a:pt x="182944" y="1118141"/>
                              <a:pt x="176732" y="1121868"/>
                            </a:cubicBezTo>
                            <a:cubicBezTo>
                              <a:pt x="169787" y="1126035"/>
                              <a:pt x="160005" y="1124492"/>
                              <a:pt x="153680" y="1129552"/>
                            </a:cubicBezTo>
                            <a:cubicBezTo>
                              <a:pt x="146469" y="1135321"/>
                              <a:pt x="145523" y="1146836"/>
                              <a:pt x="138312" y="1152605"/>
                            </a:cubicBezTo>
                            <a:cubicBezTo>
                              <a:pt x="131987" y="1157665"/>
                              <a:pt x="122505" y="1156667"/>
                              <a:pt x="115260" y="1160289"/>
                            </a:cubicBezTo>
                            <a:cubicBezTo>
                              <a:pt x="55677" y="1190080"/>
                              <a:pt x="127098" y="1164027"/>
                              <a:pt x="69156" y="1183341"/>
                            </a:cubicBezTo>
                            <a:cubicBezTo>
                              <a:pt x="61386" y="1194996"/>
                              <a:pt x="46104" y="1213538"/>
                              <a:pt x="46104" y="1229445"/>
                            </a:cubicBezTo>
                            <a:cubicBezTo>
                              <a:pt x="46104" y="1237545"/>
                              <a:pt x="51657" y="1244683"/>
                              <a:pt x="53788" y="1252497"/>
                            </a:cubicBezTo>
                            <a:cubicBezTo>
                              <a:pt x="61982" y="1282543"/>
                              <a:pt x="61556" y="1314053"/>
                              <a:pt x="84524" y="1337021"/>
                            </a:cubicBezTo>
                            <a:cubicBezTo>
                              <a:pt x="91054" y="1343551"/>
                              <a:pt x="99316" y="1348259"/>
                              <a:pt x="107576" y="1352389"/>
                            </a:cubicBezTo>
                            <a:cubicBezTo>
                              <a:pt x="114821" y="1356011"/>
                              <a:pt x="122944" y="1357512"/>
                              <a:pt x="130628" y="1360073"/>
                            </a:cubicBezTo>
                            <a:lnTo>
                              <a:pt x="169048" y="1398494"/>
                            </a:lnTo>
                            <a:cubicBezTo>
                              <a:pt x="174171" y="1403617"/>
                              <a:pt x="177544" y="1411571"/>
                              <a:pt x="184417" y="1413862"/>
                            </a:cubicBezTo>
                            <a:lnTo>
                              <a:pt x="207469" y="1421546"/>
                            </a:lnTo>
                            <a:lnTo>
                              <a:pt x="253573" y="1490702"/>
                            </a:lnTo>
                            <a:lnTo>
                              <a:pt x="268941" y="1513754"/>
                            </a:lnTo>
                            <a:cubicBezTo>
                              <a:pt x="263130" y="1571869"/>
                              <a:pt x="278728" y="1579691"/>
                              <a:pt x="245889" y="1605963"/>
                            </a:cubicBezTo>
                            <a:cubicBezTo>
                              <a:pt x="238678" y="1611732"/>
                              <a:pt x="230521" y="1616208"/>
                              <a:pt x="222837" y="1621331"/>
                            </a:cubicBezTo>
                            <a:cubicBezTo>
                              <a:pt x="208817" y="1642361"/>
                              <a:pt x="208682" y="1648967"/>
                              <a:pt x="184417" y="1659751"/>
                            </a:cubicBezTo>
                            <a:cubicBezTo>
                              <a:pt x="169614" y="1666330"/>
                              <a:pt x="151791" y="1666133"/>
                              <a:pt x="138312" y="1675119"/>
                            </a:cubicBezTo>
                            <a:lnTo>
                              <a:pt x="92208" y="1705855"/>
                            </a:lnTo>
                            <a:cubicBezTo>
                              <a:pt x="56979" y="1758698"/>
                              <a:pt x="78994" y="1746118"/>
                              <a:pt x="38420" y="1759643"/>
                            </a:cubicBezTo>
                            <a:cubicBezTo>
                              <a:pt x="17929" y="1821115"/>
                              <a:pt x="48665" y="1749398"/>
                              <a:pt x="7684" y="1790379"/>
                            </a:cubicBezTo>
                            <a:cubicBezTo>
                              <a:pt x="1957" y="1796106"/>
                              <a:pt x="2561" y="1805747"/>
                              <a:pt x="0" y="1813431"/>
                            </a:cubicBezTo>
                            <a:cubicBezTo>
                              <a:pt x="17715" y="1816384"/>
                              <a:pt x="50236" y="1819340"/>
                              <a:pt x="69156" y="1828800"/>
                            </a:cubicBezTo>
                            <a:cubicBezTo>
                              <a:pt x="77416" y="1832930"/>
                              <a:pt x="85113" y="1838256"/>
                              <a:pt x="92208" y="1844168"/>
                            </a:cubicBezTo>
                            <a:cubicBezTo>
                              <a:pt x="100556" y="1851125"/>
                              <a:pt x="108303" y="1858872"/>
                              <a:pt x="115260" y="1867220"/>
                            </a:cubicBezTo>
                            <a:cubicBezTo>
                              <a:pt x="121172" y="1874315"/>
                              <a:pt x="126498" y="1882012"/>
                              <a:pt x="130628" y="1890272"/>
                            </a:cubicBezTo>
                            <a:cubicBezTo>
                              <a:pt x="134250" y="1897517"/>
                              <a:pt x="138042" y="1905229"/>
                              <a:pt x="138312" y="1913324"/>
                            </a:cubicBezTo>
                            <a:cubicBezTo>
                              <a:pt x="140616" y="1982442"/>
                              <a:pt x="138312" y="2051637"/>
                              <a:pt x="138312" y="2120793"/>
                            </a:cubicBezTo>
                          </a:path>
                        </a:pathLst>
                      </a:cu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AU"/>
                      </a:p>
                    </p:txBody>
                  </p:sp>
                  <p:sp>
                    <p:nvSpPr>
                      <p:cNvPr id="203" name="Freeform 202"/>
                      <p:cNvSpPr/>
                      <p:nvPr/>
                    </p:nvSpPr>
                    <p:spPr>
                      <a:xfrm>
                        <a:off x="4897470" y="4540188"/>
                        <a:ext cx="60804" cy="448329"/>
                      </a:xfrm>
                      <a:custGeom>
                        <a:avLst/>
                        <a:gdLst>
                          <a:gd name="connsiteX0" fmla="*/ 276625 w 315223"/>
                          <a:gd name="connsiteY0" fmla="*/ 0 h 2120793"/>
                          <a:gd name="connsiteX1" fmla="*/ 238205 w 315223"/>
                          <a:gd name="connsiteY1" fmla="*/ 23052 h 2120793"/>
                          <a:gd name="connsiteX2" fmla="*/ 184417 w 315223"/>
                          <a:gd name="connsiteY2" fmla="*/ 38420 h 2120793"/>
                          <a:gd name="connsiteX3" fmla="*/ 138312 w 315223"/>
                          <a:gd name="connsiteY3" fmla="*/ 69156 h 2120793"/>
                          <a:gd name="connsiteX4" fmla="*/ 115260 w 315223"/>
                          <a:gd name="connsiteY4" fmla="*/ 84524 h 2120793"/>
                          <a:gd name="connsiteX5" fmla="*/ 92208 w 315223"/>
                          <a:gd name="connsiteY5" fmla="*/ 92208 h 2120793"/>
                          <a:gd name="connsiteX6" fmla="*/ 76840 w 315223"/>
                          <a:gd name="connsiteY6" fmla="*/ 115260 h 2120793"/>
                          <a:gd name="connsiteX7" fmla="*/ 53788 w 315223"/>
                          <a:gd name="connsiteY7" fmla="*/ 145996 h 2120793"/>
                          <a:gd name="connsiteX8" fmla="*/ 46104 w 315223"/>
                          <a:gd name="connsiteY8" fmla="*/ 215152 h 2120793"/>
                          <a:gd name="connsiteX9" fmla="*/ 84524 w 315223"/>
                          <a:gd name="connsiteY9" fmla="*/ 330413 h 2120793"/>
                          <a:gd name="connsiteX10" fmla="*/ 107576 w 315223"/>
                          <a:gd name="connsiteY10" fmla="*/ 338097 h 2120793"/>
                          <a:gd name="connsiteX11" fmla="*/ 130628 w 315223"/>
                          <a:gd name="connsiteY11" fmla="*/ 361149 h 2120793"/>
                          <a:gd name="connsiteX12" fmla="*/ 176732 w 315223"/>
                          <a:gd name="connsiteY12" fmla="*/ 391885 h 2120793"/>
                          <a:gd name="connsiteX13" fmla="*/ 199785 w 315223"/>
                          <a:gd name="connsiteY13" fmla="*/ 399569 h 2120793"/>
                          <a:gd name="connsiteX14" fmla="*/ 284309 w 315223"/>
                          <a:gd name="connsiteY14" fmla="*/ 414937 h 2120793"/>
                          <a:gd name="connsiteX15" fmla="*/ 299677 w 315223"/>
                          <a:gd name="connsiteY15" fmla="*/ 461042 h 2120793"/>
                          <a:gd name="connsiteX16" fmla="*/ 291993 w 315223"/>
                          <a:gd name="connsiteY16" fmla="*/ 499462 h 2120793"/>
                          <a:gd name="connsiteX17" fmla="*/ 245889 w 315223"/>
                          <a:gd name="connsiteY17" fmla="*/ 545566 h 2120793"/>
                          <a:gd name="connsiteX18" fmla="*/ 230521 w 315223"/>
                          <a:gd name="connsiteY18" fmla="*/ 568618 h 2120793"/>
                          <a:gd name="connsiteX19" fmla="*/ 207469 w 315223"/>
                          <a:gd name="connsiteY19" fmla="*/ 576302 h 2120793"/>
                          <a:gd name="connsiteX20" fmla="*/ 138312 w 315223"/>
                          <a:gd name="connsiteY20" fmla="*/ 614722 h 2120793"/>
                          <a:gd name="connsiteX21" fmla="*/ 69156 w 315223"/>
                          <a:gd name="connsiteY21" fmla="*/ 653142 h 2120793"/>
                          <a:gd name="connsiteX22" fmla="*/ 15368 w 315223"/>
                          <a:gd name="connsiteY22" fmla="*/ 714615 h 2120793"/>
                          <a:gd name="connsiteX23" fmla="*/ 7684 w 315223"/>
                          <a:gd name="connsiteY23" fmla="*/ 737667 h 2120793"/>
                          <a:gd name="connsiteX24" fmla="*/ 15368 w 315223"/>
                          <a:gd name="connsiteY24" fmla="*/ 791455 h 2120793"/>
                          <a:gd name="connsiteX25" fmla="*/ 46104 w 315223"/>
                          <a:gd name="connsiteY25" fmla="*/ 806823 h 2120793"/>
                          <a:gd name="connsiteX26" fmla="*/ 69156 w 315223"/>
                          <a:gd name="connsiteY26" fmla="*/ 822191 h 2120793"/>
                          <a:gd name="connsiteX27" fmla="*/ 145996 w 315223"/>
                          <a:gd name="connsiteY27" fmla="*/ 837559 h 2120793"/>
                          <a:gd name="connsiteX28" fmla="*/ 176732 w 315223"/>
                          <a:gd name="connsiteY28" fmla="*/ 845243 h 2120793"/>
                          <a:gd name="connsiteX29" fmla="*/ 222837 w 315223"/>
                          <a:gd name="connsiteY29" fmla="*/ 852927 h 2120793"/>
                          <a:gd name="connsiteX30" fmla="*/ 268941 w 315223"/>
                          <a:gd name="connsiteY30" fmla="*/ 891347 h 2120793"/>
                          <a:gd name="connsiteX31" fmla="*/ 291993 w 315223"/>
                          <a:gd name="connsiteY31" fmla="*/ 906715 h 2120793"/>
                          <a:gd name="connsiteX32" fmla="*/ 299677 w 315223"/>
                          <a:gd name="connsiteY32" fmla="*/ 929768 h 2120793"/>
                          <a:gd name="connsiteX33" fmla="*/ 315045 w 315223"/>
                          <a:gd name="connsiteY33" fmla="*/ 952820 h 2120793"/>
                          <a:gd name="connsiteX34" fmla="*/ 299677 w 315223"/>
                          <a:gd name="connsiteY34" fmla="*/ 1045028 h 2120793"/>
                          <a:gd name="connsiteX35" fmla="*/ 284309 w 315223"/>
                          <a:gd name="connsiteY35" fmla="*/ 1068080 h 2120793"/>
                          <a:gd name="connsiteX36" fmla="*/ 261257 w 315223"/>
                          <a:gd name="connsiteY36" fmla="*/ 1075764 h 2120793"/>
                          <a:gd name="connsiteX37" fmla="*/ 238205 w 315223"/>
                          <a:gd name="connsiteY37" fmla="*/ 1091132 h 2120793"/>
                          <a:gd name="connsiteX38" fmla="*/ 192101 w 315223"/>
                          <a:gd name="connsiteY38" fmla="*/ 1106500 h 2120793"/>
                          <a:gd name="connsiteX39" fmla="*/ 176732 w 315223"/>
                          <a:gd name="connsiteY39" fmla="*/ 1121868 h 2120793"/>
                          <a:gd name="connsiteX40" fmla="*/ 153680 w 315223"/>
                          <a:gd name="connsiteY40" fmla="*/ 1129552 h 2120793"/>
                          <a:gd name="connsiteX41" fmla="*/ 138312 w 315223"/>
                          <a:gd name="connsiteY41" fmla="*/ 1152605 h 2120793"/>
                          <a:gd name="connsiteX42" fmla="*/ 115260 w 315223"/>
                          <a:gd name="connsiteY42" fmla="*/ 1160289 h 2120793"/>
                          <a:gd name="connsiteX43" fmla="*/ 69156 w 315223"/>
                          <a:gd name="connsiteY43" fmla="*/ 1183341 h 2120793"/>
                          <a:gd name="connsiteX44" fmla="*/ 46104 w 315223"/>
                          <a:gd name="connsiteY44" fmla="*/ 1229445 h 2120793"/>
                          <a:gd name="connsiteX45" fmla="*/ 53788 w 315223"/>
                          <a:gd name="connsiteY45" fmla="*/ 1252497 h 2120793"/>
                          <a:gd name="connsiteX46" fmla="*/ 84524 w 315223"/>
                          <a:gd name="connsiteY46" fmla="*/ 1337021 h 2120793"/>
                          <a:gd name="connsiteX47" fmla="*/ 107576 w 315223"/>
                          <a:gd name="connsiteY47" fmla="*/ 1352389 h 2120793"/>
                          <a:gd name="connsiteX48" fmla="*/ 130628 w 315223"/>
                          <a:gd name="connsiteY48" fmla="*/ 1360073 h 2120793"/>
                          <a:gd name="connsiteX49" fmla="*/ 169048 w 315223"/>
                          <a:gd name="connsiteY49" fmla="*/ 1398494 h 2120793"/>
                          <a:gd name="connsiteX50" fmla="*/ 184417 w 315223"/>
                          <a:gd name="connsiteY50" fmla="*/ 1413862 h 2120793"/>
                          <a:gd name="connsiteX51" fmla="*/ 207469 w 315223"/>
                          <a:gd name="connsiteY51" fmla="*/ 1421546 h 2120793"/>
                          <a:gd name="connsiteX52" fmla="*/ 253573 w 315223"/>
                          <a:gd name="connsiteY52" fmla="*/ 1490702 h 2120793"/>
                          <a:gd name="connsiteX53" fmla="*/ 268941 w 315223"/>
                          <a:gd name="connsiteY53" fmla="*/ 1513754 h 2120793"/>
                          <a:gd name="connsiteX54" fmla="*/ 245889 w 315223"/>
                          <a:gd name="connsiteY54" fmla="*/ 1605963 h 2120793"/>
                          <a:gd name="connsiteX55" fmla="*/ 222837 w 315223"/>
                          <a:gd name="connsiteY55" fmla="*/ 1621331 h 2120793"/>
                          <a:gd name="connsiteX56" fmla="*/ 184417 w 315223"/>
                          <a:gd name="connsiteY56" fmla="*/ 1659751 h 2120793"/>
                          <a:gd name="connsiteX57" fmla="*/ 138312 w 315223"/>
                          <a:gd name="connsiteY57" fmla="*/ 1675119 h 2120793"/>
                          <a:gd name="connsiteX58" fmla="*/ 92208 w 315223"/>
                          <a:gd name="connsiteY58" fmla="*/ 1705855 h 2120793"/>
                          <a:gd name="connsiteX59" fmla="*/ 38420 w 315223"/>
                          <a:gd name="connsiteY59" fmla="*/ 1759643 h 2120793"/>
                          <a:gd name="connsiteX60" fmla="*/ 7684 w 315223"/>
                          <a:gd name="connsiteY60" fmla="*/ 1790379 h 2120793"/>
                          <a:gd name="connsiteX61" fmla="*/ 0 w 315223"/>
                          <a:gd name="connsiteY61" fmla="*/ 1813431 h 2120793"/>
                          <a:gd name="connsiteX62" fmla="*/ 69156 w 315223"/>
                          <a:gd name="connsiteY62" fmla="*/ 1828800 h 2120793"/>
                          <a:gd name="connsiteX63" fmla="*/ 92208 w 315223"/>
                          <a:gd name="connsiteY63" fmla="*/ 1844168 h 2120793"/>
                          <a:gd name="connsiteX64" fmla="*/ 115260 w 315223"/>
                          <a:gd name="connsiteY64" fmla="*/ 1867220 h 2120793"/>
                          <a:gd name="connsiteX65" fmla="*/ 130628 w 315223"/>
                          <a:gd name="connsiteY65" fmla="*/ 1890272 h 2120793"/>
                          <a:gd name="connsiteX66" fmla="*/ 138312 w 315223"/>
                          <a:gd name="connsiteY66" fmla="*/ 1913324 h 2120793"/>
                          <a:gd name="connsiteX67" fmla="*/ 138312 w 315223"/>
                          <a:gd name="connsiteY67" fmla="*/ 2120793 h 21207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</a:cxnLst>
                        <a:rect l="l" t="t" r="r" b="b"/>
                        <a:pathLst>
                          <a:path w="315223" h="2120793">
                            <a:moveTo>
                              <a:pt x="276625" y="0"/>
                            </a:moveTo>
                            <a:cubicBezTo>
                              <a:pt x="263818" y="7684"/>
                              <a:pt x="251853" y="16986"/>
                              <a:pt x="238205" y="23052"/>
                            </a:cubicBezTo>
                            <a:cubicBezTo>
                              <a:pt x="218308" y="31895"/>
                              <a:pt x="203148" y="28014"/>
                              <a:pt x="184417" y="38420"/>
                            </a:cubicBezTo>
                            <a:cubicBezTo>
                              <a:pt x="168271" y="47390"/>
                              <a:pt x="153680" y="58911"/>
                              <a:pt x="138312" y="69156"/>
                            </a:cubicBezTo>
                            <a:cubicBezTo>
                              <a:pt x="130628" y="74279"/>
                              <a:pt x="124021" y="81604"/>
                              <a:pt x="115260" y="84524"/>
                            </a:cubicBezTo>
                            <a:lnTo>
                              <a:pt x="92208" y="92208"/>
                            </a:lnTo>
                            <a:cubicBezTo>
                              <a:pt x="87085" y="99892"/>
                              <a:pt x="82208" y="107745"/>
                              <a:pt x="76840" y="115260"/>
                            </a:cubicBezTo>
                            <a:cubicBezTo>
                              <a:pt x="69396" y="125681"/>
                              <a:pt x="57554" y="133756"/>
                              <a:pt x="53788" y="145996"/>
                            </a:cubicBezTo>
                            <a:cubicBezTo>
                              <a:pt x="46967" y="168164"/>
                              <a:pt x="48665" y="192100"/>
                              <a:pt x="46104" y="215152"/>
                            </a:cubicBezTo>
                            <a:cubicBezTo>
                              <a:pt x="48457" y="236329"/>
                              <a:pt x="46792" y="317836"/>
                              <a:pt x="84524" y="330413"/>
                            </a:cubicBezTo>
                            <a:lnTo>
                              <a:pt x="107576" y="338097"/>
                            </a:lnTo>
                            <a:cubicBezTo>
                              <a:pt x="115260" y="345781"/>
                              <a:pt x="122050" y="354477"/>
                              <a:pt x="130628" y="361149"/>
                            </a:cubicBezTo>
                            <a:cubicBezTo>
                              <a:pt x="145207" y="372489"/>
                              <a:pt x="159210" y="386044"/>
                              <a:pt x="176732" y="391885"/>
                            </a:cubicBezTo>
                            <a:cubicBezTo>
                              <a:pt x="184416" y="394446"/>
                              <a:pt x="191927" y="397605"/>
                              <a:pt x="199785" y="399569"/>
                            </a:cubicBezTo>
                            <a:cubicBezTo>
                              <a:pt x="221265" y="404939"/>
                              <a:pt x="263755" y="411511"/>
                              <a:pt x="284309" y="414937"/>
                            </a:cubicBezTo>
                            <a:cubicBezTo>
                              <a:pt x="289432" y="430305"/>
                              <a:pt x="302854" y="445157"/>
                              <a:pt x="299677" y="461042"/>
                            </a:cubicBezTo>
                            <a:cubicBezTo>
                              <a:pt x="297116" y="473849"/>
                              <a:pt x="299005" y="488444"/>
                              <a:pt x="291993" y="499462"/>
                            </a:cubicBezTo>
                            <a:cubicBezTo>
                              <a:pt x="280325" y="517798"/>
                              <a:pt x="257945" y="527483"/>
                              <a:pt x="245889" y="545566"/>
                            </a:cubicBezTo>
                            <a:cubicBezTo>
                              <a:pt x="240766" y="553250"/>
                              <a:pt x="237732" y="562849"/>
                              <a:pt x="230521" y="568618"/>
                            </a:cubicBezTo>
                            <a:cubicBezTo>
                              <a:pt x="224196" y="573678"/>
                              <a:pt x="215153" y="573741"/>
                              <a:pt x="207469" y="576302"/>
                            </a:cubicBezTo>
                            <a:cubicBezTo>
                              <a:pt x="135118" y="648653"/>
                              <a:pt x="251142" y="539502"/>
                              <a:pt x="138312" y="614722"/>
                            </a:cubicBezTo>
                            <a:cubicBezTo>
                              <a:pt x="85469" y="649951"/>
                              <a:pt x="109730" y="639617"/>
                              <a:pt x="69156" y="653142"/>
                            </a:cubicBezTo>
                            <a:cubicBezTo>
                              <a:pt x="49128" y="673171"/>
                              <a:pt x="28075" y="689201"/>
                              <a:pt x="15368" y="714615"/>
                            </a:cubicBezTo>
                            <a:cubicBezTo>
                              <a:pt x="11746" y="721860"/>
                              <a:pt x="10245" y="729983"/>
                              <a:pt x="7684" y="737667"/>
                            </a:cubicBezTo>
                            <a:cubicBezTo>
                              <a:pt x="10245" y="755596"/>
                              <a:pt x="6572" y="775623"/>
                              <a:pt x="15368" y="791455"/>
                            </a:cubicBezTo>
                            <a:cubicBezTo>
                              <a:pt x="20931" y="801468"/>
                              <a:pt x="36159" y="801140"/>
                              <a:pt x="46104" y="806823"/>
                            </a:cubicBezTo>
                            <a:cubicBezTo>
                              <a:pt x="54122" y="811405"/>
                              <a:pt x="60896" y="818061"/>
                              <a:pt x="69156" y="822191"/>
                            </a:cubicBezTo>
                            <a:cubicBezTo>
                              <a:pt x="91700" y="833463"/>
                              <a:pt x="123747" y="833514"/>
                              <a:pt x="145996" y="837559"/>
                            </a:cubicBezTo>
                            <a:cubicBezTo>
                              <a:pt x="156386" y="839448"/>
                              <a:pt x="166376" y="843172"/>
                              <a:pt x="176732" y="845243"/>
                            </a:cubicBezTo>
                            <a:cubicBezTo>
                              <a:pt x="192010" y="848299"/>
                              <a:pt x="207469" y="850366"/>
                              <a:pt x="222837" y="852927"/>
                            </a:cubicBezTo>
                            <a:cubicBezTo>
                              <a:pt x="280071" y="891083"/>
                              <a:pt x="209777" y="842043"/>
                              <a:pt x="268941" y="891347"/>
                            </a:cubicBezTo>
                            <a:cubicBezTo>
                              <a:pt x="276036" y="897259"/>
                              <a:pt x="284309" y="901592"/>
                              <a:pt x="291993" y="906715"/>
                            </a:cubicBezTo>
                            <a:cubicBezTo>
                              <a:pt x="294554" y="914399"/>
                              <a:pt x="296055" y="922523"/>
                              <a:pt x="299677" y="929768"/>
                            </a:cubicBezTo>
                            <a:cubicBezTo>
                              <a:pt x="303807" y="938028"/>
                              <a:pt x="314278" y="943617"/>
                              <a:pt x="315045" y="952820"/>
                            </a:cubicBezTo>
                            <a:cubicBezTo>
                              <a:pt x="316262" y="967428"/>
                              <a:pt x="311275" y="1021833"/>
                              <a:pt x="299677" y="1045028"/>
                            </a:cubicBezTo>
                            <a:cubicBezTo>
                              <a:pt x="295547" y="1053288"/>
                              <a:pt x="291520" y="1062311"/>
                              <a:pt x="284309" y="1068080"/>
                            </a:cubicBezTo>
                            <a:cubicBezTo>
                              <a:pt x="277984" y="1073140"/>
                              <a:pt x="268502" y="1072142"/>
                              <a:pt x="261257" y="1075764"/>
                            </a:cubicBezTo>
                            <a:cubicBezTo>
                              <a:pt x="252997" y="1079894"/>
                              <a:pt x="246644" y="1087381"/>
                              <a:pt x="238205" y="1091132"/>
                            </a:cubicBezTo>
                            <a:cubicBezTo>
                              <a:pt x="223402" y="1097711"/>
                              <a:pt x="192101" y="1106500"/>
                              <a:pt x="192101" y="1106500"/>
                            </a:cubicBezTo>
                            <a:cubicBezTo>
                              <a:pt x="186978" y="1111623"/>
                              <a:pt x="182944" y="1118141"/>
                              <a:pt x="176732" y="1121868"/>
                            </a:cubicBezTo>
                            <a:cubicBezTo>
                              <a:pt x="169787" y="1126035"/>
                              <a:pt x="160005" y="1124492"/>
                              <a:pt x="153680" y="1129552"/>
                            </a:cubicBezTo>
                            <a:cubicBezTo>
                              <a:pt x="146469" y="1135321"/>
                              <a:pt x="145523" y="1146836"/>
                              <a:pt x="138312" y="1152605"/>
                            </a:cubicBezTo>
                            <a:cubicBezTo>
                              <a:pt x="131987" y="1157665"/>
                              <a:pt x="122505" y="1156667"/>
                              <a:pt x="115260" y="1160289"/>
                            </a:cubicBezTo>
                            <a:cubicBezTo>
                              <a:pt x="55677" y="1190080"/>
                              <a:pt x="127098" y="1164027"/>
                              <a:pt x="69156" y="1183341"/>
                            </a:cubicBezTo>
                            <a:cubicBezTo>
                              <a:pt x="61386" y="1194996"/>
                              <a:pt x="46104" y="1213538"/>
                              <a:pt x="46104" y="1229445"/>
                            </a:cubicBezTo>
                            <a:cubicBezTo>
                              <a:pt x="46104" y="1237545"/>
                              <a:pt x="51657" y="1244683"/>
                              <a:pt x="53788" y="1252497"/>
                            </a:cubicBezTo>
                            <a:cubicBezTo>
                              <a:pt x="61982" y="1282543"/>
                              <a:pt x="61556" y="1314053"/>
                              <a:pt x="84524" y="1337021"/>
                            </a:cubicBezTo>
                            <a:cubicBezTo>
                              <a:pt x="91054" y="1343551"/>
                              <a:pt x="99316" y="1348259"/>
                              <a:pt x="107576" y="1352389"/>
                            </a:cubicBezTo>
                            <a:cubicBezTo>
                              <a:pt x="114821" y="1356011"/>
                              <a:pt x="122944" y="1357512"/>
                              <a:pt x="130628" y="1360073"/>
                            </a:cubicBezTo>
                            <a:lnTo>
                              <a:pt x="169048" y="1398494"/>
                            </a:lnTo>
                            <a:cubicBezTo>
                              <a:pt x="174171" y="1403617"/>
                              <a:pt x="177544" y="1411571"/>
                              <a:pt x="184417" y="1413862"/>
                            </a:cubicBezTo>
                            <a:lnTo>
                              <a:pt x="207469" y="1421546"/>
                            </a:lnTo>
                            <a:lnTo>
                              <a:pt x="253573" y="1490702"/>
                            </a:lnTo>
                            <a:lnTo>
                              <a:pt x="268941" y="1513754"/>
                            </a:lnTo>
                            <a:cubicBezTo>
                              <a:pt x="263130" y="1571869"/>
                              <a:pt x="278728" y="1579691"/>
                              <a:pt x="245889" y="1605963"/>
                            </a:cubicBezTo>
                            <a:cubicBezTo>
                              <a:pt x="238678" y="1611732"/>
                              <a:pt x="230521" y="1616208"/>
                              <a:pt x="222837" y="1621331"/>
                            </a:cubicBezTo>
                            <a:cubicBezTo>
                              <a:pt x="208817" y="1642361"/>
                              <a:pt x="208682" y="1648967"/>
                              <a:pt x="184417" y="1659751"/>
                            </a:cubicBezTo>
                            <a:cubicBezTo>
                              <a:pt x="169614" y="1666330"/>
                              <a:pt x="151791" y="1666133"/>
                              <a:pt x="138312" y="1675119"/>
                            </a:cubicBezTo>
                            <a:lnTo>
                              <a:pt x="92208" y="1705855"/>
                            </a:lnTo>
                            <a:cubicBezTo>
                              <a:pt x="56979" y="1758698"/>
                              <a:pt x="78994" y="1746118"/>
                              <a:pt x="38420" y="1759643"/>
                            </a:cubicBezTo>
                            <a:cubicBezTo>
                              <a:pt x="17929" y="1821115"/>
                              <a:pt x="48665" y="1749398"/>
                              <a:pt x="7684" y="1790379"/>
                            </a:cubicBezTo>
                            <a:cubicBezTo>
                              <a:pt x="1957" y="1796106"/>
                              <a:pt x="2561" y="1805747"/>
                              <a:pt x="0" y="1813431"/>
                            </a:cubicBezTo>
                            <a:cubicBezTo>
                              <a:pt x="17715" y="1816384"/>
                              <a:pt x="50236" y="1819340"/>
                              <a:pt x="69156" y="1828800"/>
                            </a:cubicBezTo>
                            <a:cubicBezTo>
                              <a:pt x="77416" y="1832930"/>
                              <a:pt x="85113" y="1838256"/>
                              <a:pt x="92208" y="1844168"/>
                            </a:cubicBezTo>
                            <a:cubicBezTo>
                              <a:pt x="100556" y="1851125"/>
                              <a:pt x="108303" y="1858872"/>
                              <a:pt x="115260" y="1867220"/>
                            </a:cubicBezTo>
                            <a:cubicBezTo>
                              <a:pt x="121172" y="1874315"/>
                              <a:pt x="126498" y="1882012"/>
                              <a:pt x="130628" y="1890272"/>
                            </a:cubicBezTo>
                            <a:cubicBezTo>
                              <a:pt x="134250" y="1897517"/>
                              <a:pt x="138042" y="1905229"/>
                              <a:pt x="138312" y="1913324"/>
                            </a:cubicBezTo>
                            <a:cubicBezTo>
                              <a:pt x="140616" y="1982442"/>
                              <a:pt x="138312" y="2051637"/>
                              <a:pt x="138312" y="2120793"/>
                            </a:cubicBezTo>
                          </a:path>
                        </a:pathLst>
                      </a:cu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AU"/>
                      </a:p>
                    </p:txBody>
                  </p:sp>
                  <p:sp>
                    <p:nvSpPr>
                      <p:cNvPr id="204" name="Freeform 203"/>
                      <p:cNvSpPr/>
                      <p:nvPr/>
                    </p:nvSpPr>
                    <p:spPr>
                      <a:xfrm>
                        <a:off x="2601008" y="4540188"/>
                        <a:ext cx="60804" cy="448329"/>
                      </a:xfrm>
                      <a:custGeom>
                        <a:avLst/>
                        <a:gdLst>
                          <a:gd name="connsiteX0" fmla="*/ 276625 w 315223"/>
                          <a:gd name="connsiteY0" fmla="*/ 0 h 2120793"/>
                          <a:gd name="connsiteX1" fmla="*/ 238205 w 315223"/>
                          <a:gd name="connsiteY1" fmla="*/ 23052 h 2120793"/>
                          <a:gd name="connsiteX2" fmla="*/ 184417 w 315223"/>
                          <a:gd name="connsiteY2" fmla="*/ 38420 h 2120793"/>
                          <a:gd name="connsiteX3" fmla="*/ 138312 w 315223"/>
                          <a:gd name="connsiteY3" fmla="*/ 69156 h 2120793"/>
                          <a:gd name="connsiteX4" fmla="*/ 115260 w 315223"/>
                          <a:gd name="connsiteY4" fmla="*/ 84524 h 2120793"/>
                          <a:gd name="connsiteX5" fmla="*/ 92208 w 315223"/>
                          <a:gd name="connsiteY5" fmla="*/ 92208 h 2120793"/>
                          <a:gd name="connsiteX6" fmla="*/ 76840 w 315223"/>
                          <a:gd name="connsiteY6" fmla="*/ 115260 h 2120793"/>
                          <a:gd name="connsiteX7" fmla="*/ 53788 w 315223"/>
                          <a:gd name="connsiteY7" fmla="*/ 145996 h 2120793"/>
                          <a:gd name="connsiteX8" fmla="*/ 46104 w 315223"/>
                          <a:gd name="connsiteY8" fmla="*/ 215152 h 2120793"/>
                          <a:gd name="connsiteX9" fmla="*/ 84524 w 315223"/>
                          <a:gd name="connsiteY9" fmla="*/ 330413 h 2120793"/>
                          <a:gd name="connsiteX10" fmla="*/ 107576 w 315223"/>
                          <a:gd name="connsiteY10" fmla="*/ 338097 h 2120793"/>
                          <a:gd name="connsiteX11" fmla="*/ 130628 w 315223"/>
                          <a:gd name="connsiteY11" fmla="*/ 361149 h 2120793"/>
                          <a:gd name="connsiteX12" fmla="*/ 176732 w 315223"/>
                          <a:gd name="connsiteY12" fmla="*/ 391885 h 2120793"/>
                          <a:gd name="connsiteX13" fmla="*/ 199785 w 315223"/>
                          <a:gd name="connsiteY13" fmla="*/ 399569 h 2120793"/>
                          <a:gd name="connsiteX14" fmla="*/ 284309 w 315223"/>
                          <a:gd name="connsiteY14" fmla="*/ 414937 h 2120793"/>
                          <a:gd name="connsiteX15" fmla="*/ 299677 w 315223"/>
                          <a:gd name="connsiteY15" fmla="*/ 461042 h 2120793"/>
                          <a:gd name="connsiteX16" fmla="*/ 291993 w 315223"/>
                          <a:gd name="connsiteY16" fmla="*/ 499462 h 2120793"/>
                          <a:gd name="connsiteX17" fmla="*/ 245889 w 315223"/>
                          <a:gd name="connsiteY17" fmla="*/ 545566 h 2120793"/>
                          <a:gd name="connsiteX18" fmla="*/ 230521 w 315223"/>
                          <a:gd name="connsiteY18" fmla="*/ 568618 h 2120793"/>
                          <a:gd name="connsiteX19" fmla="*/ 207469 w 315223"/>
                          <a:gd name="connsiteY19" fmla="*/ 576302 h 2120793"/>
                          <a:gd name="connsiteX20" fmla="*/ 138312 w 315223"/>
                          <a:gd name="connsiteY20" fmla="*/ 614722 h 2120793"/>
                          <a:gd name="connsiteX21" fmla="*/ 69156 w 315223"/>
                          <a:gd name="connsiteY21" fmla="*/ 653142 h 2120793"/>
                          <a:gd name="connsiteX22" fmla="*/ 15368 w 315223"/>
                          <a:gd name="connsiteY22" fmla="*/ 714615 h 2120793"/>
                          <a:gd name="connsiteX23" fmla="*/ 7684 w 315223"/>
                          <a:gd name="connsiteY23" fmla="*/ 737667 h 2120793"/>
                          <a:gd name="connsiteX24" fmla="*/ 15368 w 315223"/>
                          <a:gd name="connsiteY24" fmla="*/ 791455 h 2120793"/>
                          <a:gd name="connsiteX25" fmla="*/ 46104 w 315223"/>
                          <a:gd name="connsiteY25" fmla="*/ 806823 h 2120793"/>
                          <a:gd name="connsiteX26" fmla="*/ 69156 w 315223"/>
                          <a:gd name="connsiteY26" fmla="*/ 822191 h 2120793"/>
                          <a:gd name="connsiteX27" fmla="*/ 145996 w 315223"/>
                          <a:gd name="connsiteY27" fmla="*/ 837559 h 2120793"/>
                          <a:gd name="connsiteX28" fmla="*/ 176732 w 315223"/>
                          <a:gd name="connsiteY28" fmla="*/ 845243 h 2120793"/>
                          <a:gd name="connsiteX29" fmla="*/ 222837 w 315223"/>
                          <a:gd name="connsiteY29" fmla="*/ 852927 h 2120793"/>
                          <a:gd name="connsiteX30" fmla="*/ 268941 w 315223"/>
                          <a:gd name="connsiteY30" fmla="*/ 891347 h 2120793"/>
                          <a:gd name="connsiteX31" fmla="*/ 291993 w 315223"/>
                          <a:gd name="connsiteY31" fmla="*/ 906715 h 2120793"/>
                          <a:gd name="connsiteX32" fmla="*/ 299677 w 315223"/>
                          <a:gd name="connsiteY32" fmla="*/ 929768 h 2120793"/>
                          <a:gd name="connsiteX33" fmla="*/ 315045 w 315223"/>
                          <a:gd name="connsiteY33" fmla="*/ 952820 h 2120793"/>
                          <a:gd name="connsiteX34" fmla="*/ 299677 w 315223"/>
                          <a:gd name="connsiteY34" fmla="*/ 1045028 h 2120793"/>
                          <a:gd name="connsiteX35" fmla="*/ 284309 w 315223"/>
                          <a:gd name="connsiteY35" fmla="*/ 1068080 h 2120793"/>
                          <a:gd name="connsiteX36" fmla="*/ 261257 w 315223"/>
                          <a:gd name="connsiteY36" fmla="*/ 1075764 h 2120793"/>
                          <a:gd name="connsiteX37" fmla="*/ 238205 w 315223"/>
                          <a:gd name="connsiteY37" fmla="*/ 1091132 h 2120793"/>
                          <a:gd name="connsiteX38" fmla="*/ 192101 w 315223"/>
                          <a:gd name="connsiteY38" fmla="*/ 1106500 h 2120793"/>
                          <a:gd name="connsiteX39" fmla="*/ 176732 w 315223"/>
                          <a:gd name="connsiteY39" fmla="*/ 1121868 h 2120793"/>
                          <a:gd name="connsiteX40" fmla="*/ 153680 w 315223"/>
                          <a:gd name="connsiteY40" fmla="*/ 1129552 h 2120793"/>
                          <a:gd name="connsiteX41" fmla="*/ 138312 w 315223"/>
                          <a:gd name="connsiteY41" fmla="*/ 1152605 h 2120793"/>
                          <a:gd name="connsiteX42" fmla="*/ 115260 w 315223"/>
                          <a:gd name="connsiteY42" fmla="*/ 1160289 h 2120793"/>
                          <a:gd name="connsiteX43" fmla="*/ 69156 w 315223"/>
                          <a:gd name="connsiteY43" fmla="*/ 1183341 h 2120793"/>
                          <a:gd name="connsiteX44" fmla="*/ 46104 w 315223"/>
                          <a:gd name="connsiteY44" fmla="*/ 1229445 h 2120793"/>
                          <a:gd name="connsiteX45" fmla="*/ 53788 w 315223"/>
                          <a:gd name="connsiteY45" fmla="*/ 1252497 h 2120793"/>
                          <a:gd name="connsiteX46" fmla="*/ 84524 w 315223"/>
                          <a:gd name="connsiteY46" fmla="*/ 1337021 h 2120793"/>
                          <a:gd name="connsiteX47" fmla="*/ 107576 w 315223"/>
                          <a:gd name="connsiteY47" fmla="*/ 1352389 h 2120793"/>
                          <a:gd name="connsiteX48" fmla="*/ 130628 w 315223"/>
                          <a:gd name="connsiteY48" fmla="*/ 1360073 h 2120793"/>
                          <a:gd name="connsiteX49" fmla="*/ 169048 w 315223"/>
                          <a:gd name="connsiteY49" fmla="*/ 1398494 h 2120793"/>
                          <a:gd name="connsiteX50" fmla="*/ 184417 w 315223"/>
                          <a:gd name="connsiteY50" fmla="*/ 1413862 h 2120793"/>
                          <a:gd name="connsiteX51" fmla="*/ 207469 w 315223"/>
                          <a:gd name="connsiteY51" fmla="*/ 1421546 h 2120793"/>
                          <a:gd name="connsiteX52" fmla="*/ 253573 w 315223"/>
                          <a:gd name="connsiteY52" fmla="*/ 1490702 h 2120793"/>
                          <a:gd name="connsiteX53" fmla="*/ 268941 w 315223"/>
                          <a:gd name="connsiteY53" fmla="*/ 1513754 h 2120793"/>
                          <a:gd name="connsiteX54" fmla="*/ 245889 w 315223"/>
                          <a:gd name="connsiteY54" fmla="*/ 1605963 h 2120793"/>
                          <a:gd name="connsiteX55" fmla="*/ 222837 w 315223"/>
                          <a:gd name="connsiteY55" fmla="*/ 1621331 h 2120793"/>
                          <a:gd name="connsiteX56" fmla="*/ 184417 w 315223"/>
                          <a:gd name="connsiteY56" fmla="*/ 1659751 h 2120793"/>
                          <a:gd name="connsiteX57" fmla="*/ 138312 w 315223"/>
                          <a:gd name="connsiteY57" fmla="*/ 1675119 h 2120793"/>
                          <a:gd name="connsiteX58" fmla="*/ 92208 w 315223"/>
                          <a:gd name="connsiteY58" fmla="*/ 1705855 h 2120793"/>
                          <a:gd name="connsiteX59" fmla="*/ 38420 w 315223"/>
                          <a:gd name="connsiteY59" fmla="*/ 1759643 h 2120793"/>
                          <a:gd name="connsiteX60" fmla="*/ 7684 w 315223"/>
                          <a:gd name="connsiteY60" fmla="*/ 1790379 h 2120793"/>
                          <a:gd name="connsiteX61" fmla="*/ 0 w 315223"/>
                          <a:gd name="connsiteY61" fmla="*/ 1813431 h 2120793"/>
                          <a:gd name="connsiteX62" fmla="*/ 69156 w 315223"/>
                          <a:gd name="connsiteY62" fmla="*/ 1828800 h 2120793"/>
                          <a:gd name="connsiteX63" fmla="*/ 92208 w 315223"/>
                          <a:gd name="connsiteY63" fmla="*/ 1844168 h 2120793"/>
                          <a:gd name="connsiteX64" fmla="*/ 115260 w 315223"/>
                          <a:gd name="connsiteY64" fmla="*/ 1867220 h 2120793"/>
                          <a:gd name="connsiteX65" fmla="*/ 130628 w 315223"/>
                          <a:gd name="connsiteY65" fmla="*/ 1890272 h 2120793"/>
                          <a:gd name="connsiteX66" fmla="*/ 138312 w 315223"/>
                          <a:gd name="connsiteY66" fmla="*/ 1913324 h 2120793"/>
                          <a:gd name="connsiteX67" fmla="*/ 138312 w 315223"/>
                          <a:gd name="connsiteY67" fmla="*/ 2120793 h 21207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</a:cxnLst>
                        <a:rect l="l" t="t" r="r" b="b"/>
                        <a:pathLst>
                          <a:path w="315223" h="2120793">
                            <a:moveTo>
                              <a:pt x="276625" y="0"/>
                            </a:moveTo>
                            <a:cubicBezTo>
                              <a:pt x="263818" y="7684"/>
                              <a:pt x="251853" y="16986"/>
                              <a:pt x="238205" y="23052"/>
                            </a:cubicBezTo>
                            <a:cubicBezTo>
                              <a:pt x="218308" y="31895"/>
                              <a:pt x="203148" y="28014"/>
                              <a:pt x="184417" y="38420"/>
                            </a:cubicBezTo>
                            <a:cubicBezTo>
                              <a:pt x="168271" y="47390"/>
                              <a:pt x="153680" y="58911"/>
                              <a:pt x="138312" y="69156"/>
                            </a:cubicBezTo>
                            <a:cubicBezTo>
                              <a:pt x="130628" y="74279"/>
                              <a:pt x="124021" y="81604"/>
                              <a:pt x="115260" y="84524"/>
                            </a:cubicBezTo>
                            <a:lnTo>
                              <a:pt x="92208" y="92208"/>
                            </a:lnTo>
                            <a:cubicBezTo>
                              <a:pt x="87085" y="99892"/>
                              <a:pt x="82208" y="107745"/>
                              <a:pt x="76840" y="115260"/>
                            </a:cubicBezTo>
                            <a:cubicBezTo>
                              <a:pt x="69396" y="125681"/>
                              <a:pt x="57554" y="133756"/>
                              <a:pt x="53788" y="145996"/>
                            </a:cubicBezTo>
                            <a:cubicBezTo>
                              <a:pt x="46967" y="168164"/>
                              <a:pt x="48665" y="192100"/>
                              <a:pt x="46104" y="215152"/>
                            </a:cubicBezTo>
                            <a:cubicBezTo>
                              <a:pt x="48457" y="236329"/>
                              <a:pt x="46792" y="317836"/>
                              <a:pt x="84524" y="330413"/>
                            </a:cubicBezTo>
                            <a:lnTo>
                              <a:pt x="107576" y="338097"/>
                            </a:lnTo>
                            <a:cubicBezTo>
                              <a:pt x="115260" y="345781"/>
                              <a:pt x="122050" y="354477"/>
                              <a:pt x="130628" y="361149"/>
                            </a:cubicBezTo>
                            <a:cubicBezTo>
                              <a:pt x="145207" y="372489"/>
                              <a:pt x="159210" y="386044"/>
                              <a:pt x="176732" y="391885"/>
                            </a:cubicBezTo>
                            <a:cubicBezTo>
                              <a:pt x="184416" y="394446"/>
                              <a:pt x="191927" y="397605"/>
                              <a:pt x="199785" y="399569"/>
                            </a:cubicBezTo>
                            <a:cubicBezTo>
                              <a:pt x="221265" y="404939"/>
                              <a:pt x="263755" y="411511"/>
                              <a:pt x="284309" y="414937"/>
                            </a:cubicBezTo>
                            <a:cubicBezTo>
                              <a:pt x="289432" y="430305"/>
                              <a:pt x="302854" y="445157"/>
                              <a:pt x="299677" y="461042"/>
                            </a:cubicBezTo>
                            <a:cubicBezTo>
                              <a:pt x="297116" y="473849"/>
                              <a:pt x="299005" y="488444"/>
                              <a:pt x="291993" y="499462"/>
                            </a:cubicBezTo>
                            <a:cubicBezTo>
                              <a:pt x="280325" y="517798"/>
                              <a:pt x="257945" y="527483"/>
                              <a:pt x="245889" y="545566"/>
                            </a:cubicBezTo>
                            <a:cubicBezTo>
                              <a:pt x="240766" y="553250"/>
                              <a:pt x="237732" y="562849"/>
                              <a:pt x="230521" y="568618"/>
                            </a:cubicBezTo>
                            <a:cubicBezTo>
                              <a:pt x="224196" y="573678"/>
                              <a:pt x="215153" y="573741"/>
                              <a:pt x="207469" y="576302"/>
                            </a:cubicBezTo>
                            <a:cubicBezTo>
                              <a:pt x="135118" y="648653"/>
                              <a:pt x="251142" y="539502"/>
                              <a:pt x="138312" y="614722"/>
                            </a:cubicBezTo>
                            <a:cubicBezTo>
                              <a:pt x="85469" y="649951"/>
                              <a:pt x="109730" y="639617"/>
                              <a:pt x="69156" y="653142"/>
                            </a:cubicBezTo>
                            <a:cubicBezTo>
                              <a:pt x="49128" y="673171"/>
                              <a:pt x="28075" y="689201"/>
                              <a:pt x="15368" y="714615"/>
                            </a:cubicBezTo>
                            <a:cubicBezTo>
                              <a:pt x="11746" y="721860"/>
                              <a:pt x="10245" y="729983"/>
                              <a:pt x="7684" y="737667"/>
                            </a:cubicBezTo>
                            <a:cubicBezTo>
                              <a:pt x="10245" y="755596"/>
                              <a:pt x="6572" y="775623"/>
                              <a:pt x="15368" y="791455"/>
                            </a:cubicBezTo>
                            <a:cubicBezTo>
                              <a:pt x="20931" y="801468"/>
                              <a:pt x="36159" y="801140"/>
                              <a:pt x="46104" y="806823"/>
                            </a:cubicBezTo>
                            <a:cubicBezTo>
                              <a:pt x="54122" y="811405"/>
                              <a:pt x="60896" y="818061"/>
                              <a:pt x="69156" y="822191"/>
                            </a:cubicBezTo>
                            <a:cubicBezTo>
                              <a:pt x="91700" y="833463"/>
                              <a:pt x="123747" y="833514"/>
                              <a:pt x="145996" y="837559"/>
                            </a:cubicBezTo>
                            <a:cubicBezTo>
                              <a:pt x="156386" y="839448"/>
                              <a:pt x="166376" y="843172"/>
                              <a:pt x="176732" y="845243"/>
                            </a:cubicBezTo>
                            <a:cubicBezTo>
                              <a:pt x="192010" y="848299"/>
                              <a:pt x="207469" y="850366"/>
                              <a:pt x="222837" y="852927"/>
                            </a:cubicBezTo>
                            <a:cubicBezTo>
                              <a:pt x="280071" y="891083"/>
                              <a:pt x="209777" y="842043"/>
                              <a:pt x="268941" y="891347"/>
                            </a:cubicBezTo>
                            <a:cubicBezTo>
                              <a:pt x="276036" y="897259"/>
                              <a:pt x="284309" y="901592"/>
                              <a:pt x="291993" y="906715"/>
                            </a:cubicBezTo>
                            <a:cubicBezTo>
                              <a:pt x="294554" y="914399"/>
                              <a:pt x="296055" y="922523"/>
                              <a:pt x="299677" y="929768"/>
                            </a:cubicBezTo>
                            <a:cubicBezTo>
                              <a:pt x="303807" y="938028"/>
                              <a:pt x="314278" y="943617"/>
                              <a:pt x="315045" y="952820"/>
                            </a:cubicBezTo>
                            <a:cubicBezTo>
                              <a:pt x="316262" y="967428"/>
                              <a:pt x="311275" y="1021833"/>
                              <a:pt x="299677" y="1045028"/>
                            </a:cubicBezTo>
                            <a:cubicBezTo>
                              <a:pt x="295547" y="1053288"/>
                              <a:pt x="291520" y="1062311"/>
                              <a:pt x="284309" y="1068080"/>
                            </a:cubicBezTo>
                            <a:cubicBezTo>
                              <a:pt x="277984" y="1073140"/>
                              <a:pt x="268502" y="1072142"/>
                              <a:pt x="261257" y="1075764"/>
                            </a:cubicBezTo>
                            <a:cubicBezTo>
                              <a:pt x="252997" y="1079894"/>
                              <a:pt x="246644" y="1087381"/>
                              <a:pt x="238205" y="1091132"/>
                            </a:cubicBezTo>
                            <a:cubicBezTo>
                              <a:pt x="223402" y="1097711"/>
                              <a:pt x="192101" y="1106500"/>
                              <a:pt x="192101" y="1106500"/>
                            </a:cubicBezTo>
                            <a:cubicBezTo>
                              <a:pt x="186978" y="1111623"/>
                              <a:pt x="182944" y="1118141"/>
                              <a:pt x="176732" y="1121868"/>
                            </a:cubicBezTo>
                            <a:cubicBezTo>
                              <a:pt x="169787" y="1126035"/>
                              <a:pt x="160005" y="1124492"/>
                              <a:pt x="153680" y="1129552"/>
                            </a:cubicBezTo>
                            <a:cubicBezTo>
                              <a:pt x="146469" y="1135321"/>
                              <a:pt x="145523" y="1146836"/>
                              <a:pt x="138312" y="1152605"/>
                            </a:cubicBezTo>
                            <a:cubicBezTo>
                              <a:pt x="131987" y="1157665"/>
                              <a:pt x="122505" y="1156667"/>
                              <a:pt x="115260" y="1160289"/>
                            </a:cubicBezTo>
                            <a:cubicBezTo>
                              <a:pt x="55677" y="1190080"/>
                              <a:pt x="127098" y="1164027"/>
                              <a:pt x="69156" y="1183341"/>
                            </a:cubicBezTo>
                            <a:cubicBezTo>
                              <a:pt x="61386" y="1194996"/>
                              <a:pt x="46104" y="1213538"/>
                              <a:pt x="46104" y="1229445"/>
                            </a:cubicBezTo>
                            <a:cubicBezTo>
                              <a:pt x="46104" y="1237545"/>
                              <a:pt x="51657" y="1244683"/>
                              <a:pt x="53788" y="1252497"/>
                            </a:cubicBezTo>
                            <a:cubicBezTo>
                              <a:pt x="61982" y="1282543"/>
                              <a:pt x="61556" y="1314053"/>
                              <a:pt x="84524" y="1337021"/>
                            </a:cubicBezTo>
                            <a:cubicBezTo>
                              <a:pt x="91054" y="1343551"/>
                              <a:pt x="99316" y="1348259"/>
                              <a:pt x="107576" y="1352389"/>
                            </a:cubicBezTo>
                            <a:cubicBezTo>
                              <a:pt x="114821" y="1356011"/>
                              <a:pt x="122944" y="1357512"/>
                              <a:pt x="130628" y="1360073"/>
                            </a:cubicBezTo>
                            <a:lnTo>
                              <a:pt x="169048" y="1398494"/>
                            </a:lnTo>
                            <a:cubicBezTo>
                              <a:pt x="174171" y="1403617"/>
                              <a:pt x="177544" y="1411571"/>
                              <a:pt x="184417" y="1413862"/>
                            </a:cubicBezTo>
                            <a:lnTo>
                              <a:pt x="207469" y="1421546"/>
                            </a:lnTo>
                            <a:lnTo>
                              <a:pt x="253573" y="1490702"/>
                            </a:lnTo>
                            <a:lnTo>
                              <a:pt x="268941" y="1513754"/>
                            </a:lnTo>
                            <a:cubicBezTo>
                              <a:pt x="263130" y="1571869"/>
                              <a:pt x="278728" y="1579691"/>
                              <a:pt x="245889" y="1605963"/>
                            </a:cubicBezTo>
                            <a:cubicBezTo>
                              <a:pt x="238678" y="1611732"/>
                              <a:pt x="230521" y="1616208"/>
                              <a:pt x="222837" y="1621331"/>
                            </a:cubicBezTo>
                            <a:cubicBezTo>
                              <a:pt x="208817" y="1642361"/>
                              <a:pt x="208682" y="1648967"/>
                              <a:pt x="184417" y="1659751"/>
                            </a:cubicBezTo>
                            <a:cubicBezTo>
                              <a:pt x="169614" y="1666330"/>
                              <a:pt x="151791" y="1666133"/>
                              <a:pt x="138312" y="1675119"/>
                            </a:cubicBezTo>
                            <a:lnTo>
                              <a:pt x="92208" y="1705855"/>
                            </a:lnTo>
                            <a:cubicBezTo>
                              <a:pt x="56979" y="1758698"/>
                              <a:pt x="78994" y="1746118"/>
                              <a:pt x="38420" y="1759643"/>
                            </a:cubicBezTo>
                            <a:cubicBezTo>
                              <a:pt x="17929" y="1821115"/>
                              <a:pt x="48665" y="1749398"/>
                              <a:pt x="7684" y="1790379"/>
                            </a:cubicBezTo>
                            <a:cubicBezTo>
                              <a:pt x="1957" y="1796106"/>
                              <a:pt x="2561" y="1805747"/>
                              <a:pt x="0" y="1813431"/>
                            </a:cubicBezTo>
                            <a:cubicBezTo>
                              <a:pt x="17715" y="1816384"/>
                              <a:pt x="50236" y="1819340"/>
                              <a:pt x="69156" y="1828800"/>
                            </a:cubicBezTo>
                            <a:cubicBezTo>
                              <a:pt x="77416" y="1832930"/>
                              <a:pt x="85113" y="1838256"/>
                              <a:pt x="92208" y="1844168"/>
                            </a:cubicBezTo>
                            <a:cubicBezTo>
                              <a:pt x="100556" y="1851125"/>
                              <a:pt x="108303" y="1858872"/>
                              <a:pt x="115260" y="1867220"/>
                            </a:cubicBezTo>
                            <a:cubicBezTo>
                              <a:pt x="121172" y="1874315"/>
                              <a:pt x="126498" y="1882012"/>
                              <a:pt x="130628" y="1890272"/>
                            </a:cubicBezTo>
                            <a:cubicBezTo>
                              <a:pt x="134250" y="1897517"/>
                              <a:pt x="138042" y="1905229"/>
                              <a:pt x="138312" y="1913324"/>
                            </a:cubicBezTo>
                            <a:cubicBezTo>
                              <a:pt x="140616" y="1982442"/>
                              <a:pt x="138312" y="2051637"/>
                              <a:pt x="138312" y="2120793"/>
                            </a:cubicBezTo>
                          </a:path>
                        </a:pathLst>
                      </a:custGeom>
                      <a:noFill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AU"/>
                      </a:p>
                    </p:txBody>
                  </p:sp>
                </p:grpSp>
              </p:grpSp>
              <p:grpSp>
                <p:nvGrpSpPr>
                  <p:cNvPr id="157" name="Group 156"/>
                  <p:cNvGrpSpPr/>
                  <p:nvPr/>
                </p:nvGrpSpPr>
                <p:grpSpPr>
                  <a:xfrm>
                    <a:off x="2506877" y="3660835"/>
                    <a:ext cx="2375182" cy="1663649"/>
                    <a:chOff x="2506877" y="3660835"/>
                    <a:chExt cx="2375182" cy="1663649"/>
                  </a:xfrm>
                </p:grpSpPr>
                <p:grpSp>
                  <p:nvGrpSpPr>
                    <p:cNvPr id="158" name="Group 157"/>
                    <p:cNvGrpSpPr/>
                    <p:nvPr/>
                  </p:nvGrpSpPr>
                  <p:grpSpPr>
                    <a:xfrm>
                      <a:off x="2506877" y="3660835"/>
                      <a:ext cx="438922" cy="445524"/>
                      <a:chOff x="518835" y="3620376"/>
                      <a:chExt cx="438922" cy="445524"/>
                    </a:xfrm>
                  </p:grpSpPr>
                  <p:sp>
                    <p:nvSpPr>
                      <p:cNvPr id="196" name="Freeform 195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18835" y="4008300"/>
                        <a:ext cx="268941" cy="57600"/>
                      </a:xfrm>
                      <a:custGeom>
                        <a:avLst/>
                        <a:gdLst>
                          <a:gd name="connsiteX0" fmla="*/ 0 w 537882"/>
                          <a:gd name="connsiteY0" fmla="*/ 161451 h 195068"/>
                          <a:gd name="connsiteX1" fmla="*/ 94129 w 537882"/>
                          <a:gd name="connsiteY1" fmla="*/ 6809 h 195068"/>
                          <a:gd name="connsiteX2" fmla="*/ 201706 w 537882"/>
                          <a:gd name="connsiteY2" fmla="*/ 168174 h 195068"/>
                          <a:gd name="connsiteX3" fmla="*/ 316006 w 537882"/>
                          <a:gd name="connsiteY3" fmla="*/ 86 h 195068"/>
                          <a:gd name="connsiteX4" fmla="*/ 430306 w 537882"/>
                          <a:gd name="connsiteY4" fmla="*/ 195068 h 195068"/>
                          <a:gd name="connsiteX5" fmla="*/ 537882 w 537882"/>
                          <a:gd name="connsiteY5" fmla="*/ 86 h 1950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37882" h="195068">
                            <a:moveTo>
                              <a:pt x="0" y="161451"/>
                            </a:moveTo>
                            <a:cubicBezTo>
                              <a:pt x="30255" y="83569"/>
                              <a:pt x="60511" y="5688"/>
                              <a:pt x="94129" y="6809"/>
                            </a:cubicBezTo>
                            <a:cubicBezTo>
                              <a:pt x="127747" y="7929"/>
                              <a:pt x="164727" y="169295"/>
                              <a:pt x="201706" y="168174"/>
                            </a:cubicBezTo>
                            <a:cubicBezTo>
                              <a:pt x="238686" y="167054"/>
                              <a:pt x="277906" y="-4396"/>
                              <a:pt x="316006" y="86"/>
                            </a:cubicBezTo>
                            <a:cubicBezTo>
                              <a:pt x="354106" y="4568"/>
                              <a:pt x="393327" y="195068"/>
                              <a:pt x="430306" y="195068"/>
                            </a:cubicBezTo>
                            <a:cubicBezTo>
                              <a:pt x="467285" y="195068"/>
                              <a:pt x="502583" y="97577"/>
                              <a:pt x="537882" y="86"/>
                            </a:cubicBezTo>
                          </a:path>
                        </a:pathLst>
                      </a:custGeom>
                      <a:noFill/>
                      <a:ln w="15875" cmpd="sng">
                        <a:solidFill>
                          <a:srgbClr val="E24A60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 extrusionH="146050" contourW="3810" prstMaterial="translucentPowder">
                        <a:extrusionClr>
                          <a:srgbClr val="FFC000"/>
                        </a:extrusionClr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AU"/>
                      </a:p>
                    </p:txBody>
                  </p:sp>
                  <p:sp>
                    <p:nvSpPr>
                      <p:cNvPr id="197" name="Freeform 196"/>
                      <p:cNvSpPr>
                        <a:spLocks noChangeAspect="1"/>
                      </p:cNvSpPr>
                      <p:nvPr/>
                    </p:nvSpPr>
                    <p:spPr>
                      <a:xfrm rot="15970483">
                        <a:off x="821380" y="3699153"/>
                        <a:ext cx="215153" cy="57600"/>
                      </a:xfrm>
                      <a:custGeom>
                        <a:avLst/>
                        <a:gdLst>
                          <a:gd name="connsiteX0" fmla="*/ 0 w 537882"/>
                          <a:gd name="connsiteY0" fmla="*/ 161451 h 195068"/>
                          <a:gd name="connsiteX1" fmla="*/ 94129 w 537882"/>
                          <a:gd name="connsiteY1" fmla="*/ 6809 h 195068"/>
                          <a:gd name="connsiteX2" fmla="*/ 201706 w 537882"/>
                          <a:gd name="connsiteY2" fmla="*/ 168174 h 195068"/>
                          <a:gd name="connsiteX3" fmla="*/ 316006 w 537882"/>
                          <a:gd name="connsiteY3" fmla="*/ 86 h 195068"/>
                          <a:gd name="connsiteX4" fmla="*/ 430306 w 537882"/>
                          <a:gd name="connsiteY4" fmla="*/ 195068 h 195068"/>
                          <a:gd name="connsiteX5" fmla="*/ 537882 w 537882"/>
                          <a:gd name="connsiteY5" fmla="*/ 86 h 1950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37882" h="195068">
                            <a:moveTo>
                              <a:pt x="0" y="161451"/>
                            </a:moveTo>
                            <a:cubicBezTo>
                              <a:pt x="30255" y="83569"/>
                              <a:pt x="60511" y="5688"/>
                              <a:pt x="94129" y="6809"/>
                            </a:cubicBezTo>
                            <a:cubicBezTo>
                              <a:pt x="127747" y="7929"/>
                              <a:pt x="164727" y="169295"/>
                              <a:pt x="201706" y="168174"/>
                            </a:cubicBezTo>
                            <a:cubicBezTo>
                              <a:pt x="238686" y="167054"/>
                              <a:pt x="277906" y="-4396"/>
                              <a:pt x="316006" y="86"/>
                            </a:cubicBezTo>
                            <a:cubicBezTo>
                              <a:pt x="354106" y="4568"/>
                              <a:pt x="393327" y="195068"/>
                              <a:pt x="430306" y="195068"/>
                            </a:cubicBezTo>
                            <a:cubicBezTo>
                              <a:pt x="467285" y="195068"/>
                              <a:pt x="502583" y="97577"/>
                              <a:pt x="537882" y="86"/>
                            </a:cubicBezTo>
                          </a:path>
                        </a:pathLst>
                      </a:custGeom>
                      <a:noFill/>
                      <a:ln w="15875" cmpd="sng">
                        <a:solidFill>
                          <a:srgbClr val="E24A60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 extrusionH="146050" contourW="3810" prstMaterial="translucentPowder">
                        <a:extrusionClr>
                          <a:srgbClr val="FFC000"/>
                        </a:extrusionClr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AU"/>
                      </a:p>
                    </p:txBody>
                  </p:sp>
                </p:grpSp>
                <p:grpSp>
                  <p:nvGrpSpPr>
                    <p:cNvPr id="159" name="Group 158"/>
                    <p:cNvGrpSpPr/>
                    <p:nvPr/>
                  </p:nvGrpSpPr>
                  <p:grpSpPr>
                    <a:xfrm>
                      <a:off x="3834912" y="3701719"/>
                      <a:ext cx="745030" cy="416798"/>
                      <a:chOff x="535019" y="3635959"/>
                      <a:chExt cx="745030" cy="416798"/>
                    </a:xfrm>
                  </p:grpSpPr>
                  <p:sp>
                    <p:nvSpPr>
                      <p:cNvPr id="193" name="Freeform 192"/>
                      <p:cNvSpPr>
                        <a:spLocks noChangeAspect="1"/>
                      </p:cNvSpPr>
                      <p:nvPr/>
                    </p:nvSpPr>
                    <p:spPr>
                      <a:xfrm rot="537812">
                        <a:off x="1064889" y="3995157"/>
                        <a:ext cx="215160" cy="57600"/>
                      </a:xfrm>
                      <a:custGeom>
                        <a:avLst/>
                        <a:gdLst>
                          <a:gd name="connsiteX0" fmla="*/ 0 w 537882"/>
                          <a:gd name="connsiteY0" fmla="*/ 161451 h 195068"/>
                          <a:gd name="connsiteX1" fmla="*/ 94129 w 537882"/>
                          <a:gd name="connsiteY1" fmla="*/ 6809 h 195068"/>
                          <a:gd name="connsiteX2" fmla="*/ 201706 w 537882"/>
                          <a:gd name="connsiteY2" fmla="*/ 168174 h 195068"/>
                          <a:gd name="connsiteX3" fmla="*/ 316006 w 537882"/>
                          <a:gd name="connsiteY3" fmla="*/ 86 h 195068"/>
                          <a:gd name="connsiteX4" fmla="*/ 430306 w 537882"/>
                          <a:gd name="connsiteY4" fmla="*/ 195068 h 195068"/>
                          <a:gd name="connsiteX5" fmla="*/ 537882 w 537882"/>
                          <a:gd name="connsiteY5" fmla="*/ 86 h 1950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37882" h="195068">
                            <a:moveTo>
                              <a:pt x="0" y="161451"/>
                            </a:moveTo>
                            <a:cubicBezTo>
                              <a:pt x="30255" y="83569"/>
                              <a:pt x="60511" y="5688"/>
                              <a:pt x="94129" y="6809"/>
                            </a:cubicBezTo>
                            <a:cubicBezTo>
                              <a:pt x="127747" y="7929"/>
                              <a:pt x="164727" y="169295"/>
                              <a:pt x="201706" y="168174"/>
                            </a:cubicBezTo>
                            <a:cubicBezTo>
                              <a:pt x="238686" y="167054"/>
                              <a:pt x="277906" y="-4396"/>
                              <a:pt x="316006" y="86"/>
                            </a:cubicBezTo>
                            <a:cubicBezTo>
                              <a:pt x="354106" y="4568"/>
                              <a:pt x="393327" y="195068"/>
                              <a:pt x="430306" y="195068"/>
                            </a:cubicBezTo>
                            <a:cubicBezTo>
                              <a:pt x="467285" y="195068"/>
                              <a:pt x="502583" y="97577"/>
                              <a:pt x="537882" y="86"/>
                            </a:cubicBezTo>
                          </a:path>
                        </a:pathLst>
                      </a:custGeom>
                      <a:noFill/>
                      <a:ln w="15875" cmpd="sng">
                        <a:solidFill>
                          <a:srgbClr val="E24A60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 extrusionH="146050" contourW="3810" prstMaterial="translucentPowder">
                        <a:extrusionClr>
                          <a:srgbClr val="FFC000"/>
                        </a:extrusionClr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AU"/>
                      </a:p>
                    </p:txBody>
                  </p:sp>
                  <p:sp>
                    <p:nvSpPr>
                      <p:cNvPr id="194" name="Freeform 193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535019" y="3959147"/>
                        <a:ext cx="268941" cy="57600"/>
                      </a:xfrm>
                      <a:custGeom>
                        <a:avLst/>
                        <a:gdLst>
                          <a:gd name="connsiteX0" fmla="*/ 0 w 537882"/>
                          <a:gd name="connsiteY0" fmla="*/ 161451 h 195068"/>
                          <a:gd name="connsiteX1" fmla="*/ 94129 w 537882"/>
                          <a:gd name="connsiteY1" fmla="*/ 6809 h 195068"/>
                          <a:gd name="connsiteX2" fmla="*/ 201706 w 537882"/>
                          <a:gd name="connsiteY2" fmla="*/ 168174 h 195068"/>
                          <a:gd name="connsiteX3" fmla="*/ 316006 w 537882"/>
                          <a:gd name="connsiteY3" fmla="*/ 86 h 195068"/>
                          <a:gd name="connsiteX4" fmla="*/ 430306 w 537882"/>
                          <a:gd name="connsiteY4" fmla="*/ 195068 h 195068"/>
                          <a:gd name="connsiteX5" fmla="*/ 537882 w 537882"/>
                          <a:gd name="connsiteY5" fmla="*/ 86 h 1950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37882" h="195068">
                            <a:moveTo>
                              <a:pt x="0" y="161451"/>
                            </a:moveTo>
                            <a:cubicBezTo>
                              <a:pt x="30255" y="83569"/>
                              <a:pt x="60511" y="5688"/>
                              <a:pt x="94129" y="6809"/>
                            </a:cubicBezTo>
                            <a:cubicBezTo>
                              <a:pt x="127747" y="7929"/>
                              <a:pt x="164727" y="169295"/>
                              <a:pt x="201706" y="168174"/>
                            </a:cubicBezTo>
                            <a:cubicBezTo>
                              <a:pt x="238686" y="167054"/>
                              <a:pt x="277906" y="-4396"/>
                              <a:pt x="316006" y="86"/>
                            </a:cubicBezTo>
                            <a:cubicBezTo>
                              <a:pt x="354106" y="4568"/>
                              <a:pt x="393327" y="195068"/>
                              <a:pt x="430306" y="195068"/>
                            </a:cubicBezTo>
                            <a:cubicBezTo>
                              <a:pt x="467285" y="195068"/>
                              <a:pt x="502583" y="97577"/>
                              <a:pt x="537882" y="86"/>
                            </a:cubicBezTo>
                          </a:path>
                        </a:pathLst>
                      </a:custGeom>
                      <a:noFill/>
                      <a:ln w="15875" cmpd="sng">
                        <a:solidFill>
                          <a:srgbClr val="E24A60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 extrusionH="146050" contourW="3810" prstMaterial="translucentPowder">
                        <a:extrusionClr>
                          <a:srgbClr val="FFC000"/>
                        </a:extrusionClr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AU"/>
                      </a:p>
                    </p:txBody>
                  </p:sp>
                  <p:sp>
                    <p:nvSpPr>
                      <p:cNvPr id="195" name="Freeform 194"/>
                      <p:cNvSpPr>
                        <a:spLocks noChangeAspect="1"/>
                      </p:cNvSpPr>
                      <p:nvPr/>
                    </p:nvSpPr>
                    <p:spPr>
                      <a:xfrm rot="15970483">
                        <a:off x="809580" y="3714736"/>
                        <a:ext cx="215153" cy="57600"/>
                      </a:xfrm>
                      <a:custGeom>
                        <a:avLst/>
                        <a:gdLst>
                          <a:gd name="connsiteX0" fmla="*/ 0 w 537882"/>
                          <a:gd name="connsiteY0" fmla="*/ 161451 h 195068"/>
                          <a:gd name="connsiteX1" fmla="*/ 94129 w 537882"/>
                          <a:gd name="connsiteY1" fmla="*/ 6809 h 195068"/>
                          <a:gd name="connsiteX2" fmla="*/ 201706 w 537882"/>
                          <a:gd name="connsiteY2" fmla="*/ 168174 h 195068"/>
                          <a:gd name="connsiteX3" fmla="*/ 316006 w 537882"/>
                          <a:gd name="connsiteY3" fmla="*/ 86 h 195068"/>
                          <a:gd name="connsiteX4" fmla="*/ 430306 w 537882"/>
                          <a:gd name="connsiteY4" fmla="*/ 195068 h 195068"/>
                          <a:gd name="connsiteX5" fmla="*/ 537882 w 537882"/>
                          <a:gd name="connsiteY5" fmla="*/ 86 h 1950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37882" h="195068">
                            <a:moveTo>
                              <a:pt x="0" y="161451"/>
                            </a:moveTo>
                            <a:cubicBezTo>
                              <a:pt x="30255" y="83569"/>
                              <a:pt x="60511" y="5688"/>
                              <a:pt x="94129" y="6809"/>
                            </a:cubicBezTo>
                            <a:cubicBezTo>
                              <a:pt x="127747" y="7929"/>
                              <a:pt x="164727" y="169295"/>
                              <a:pt x="201706" y="168174"/>
                            </a:cubicBezTo>
                            <a:cubicBezTo>
                              <a:pt x="238686" y="167054"/>
                              <a:pt x="277906" y="-4396"/>
                              <a:pt x="316006" y="86"/>
                            </a:cubicBezTo>
                            <a:cubicBezTo>
                              <a:pt x="354106" y="4568"/>
                              <a:pt x="393327" y="195068"/>
                              <a:pt x="430306" y="195068"/>
                            </a:cubicBezTo>
                            <a:cubicBezTo>
                              <a:pt x="467285" y="195068"/>
                              <a:pt x="502583" y="97577"/>
                              <a:pt x="537882" y="86"/>
                            </a:cubicBezTo>
                          </a:path>
                        </a:pathLst>
                      </a:custGeom>
                      <a:noFill/>
                      <a:ln w="15875" cmpd="sng">
                        <a:solidFill>
                          <a:srgbClr val="E24A60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 extrusionH="146050" contourW="3810" prstMaterial="translucentPowder">
                        <a:extrusionClr>
                          <a:srgbClr val="FFC000"/>
                        </a:extrusionClr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AU"/>
                      </a:p>
                    </p:txBody>
                  </p:sp>
                </p:grpSp>
                <p:pic>
                  <p:nvPicPr>
                    <p:cNvPr id="185" name="Picture 1" descr="Z:\Public\au voll.bmp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/>
                    <a:srcRect l="38776" t="28876" r="9599" b="6187"/>
                    <a:stretch>
                      <a:fillRect/>
                    </a:stretch>
                  </p:blipFill>
                  <p:spPr bwMode="auto">
                    <a:xfrm>
                      <a:off x="2775818" y="3903493"/>
                      <a:ext cx="283249" cy="28503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grpSp>
                  <p:nvGrpSpPr>
                    <p:cNvPr id="162" name="Group 161"/>
                    <p:cNvGrpSpPr/>
                    <p:nvPr/>
                  </p:nvGrpSpPr>
                  <p:grpSpPr>
                    <a:xfrm rot="5400000">
                      <a:off x="2332441" y="4737089"/>
                      <a:ext cx="1127766" cy="47024"/>
                      <a:chOff x="6444556" y="5157192"/>
                      <a:chExt cx="2015875" cy="47024"/>
                    </a:xfrm>
                  </p:grpSpPr>
                  <p:cxnSp>
                    <p:nvCxnSpPr>
                      <p:cNvPr id="181" name="Straight Connector 180"/>
                      <p:cNvCxnSpPr/>
                      <p:nvPr/>
                    </p:nvCxnSpPr>
                    <p:spPr>
                      <a:xfrm flipH="1">
                        <a:off x="7812359" y="5204216"/>
                        <a:ext cx="648072" cy="0"/>
                      </a:xfrm>
                      <a:prstGeom prst="line">
                        <a:avLst/>
                      </a:prstGeom>
                      <a:ln w="3175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2" name="Straight Connector 181"/>
                      <p:cNvCxnSpPr/>
                      <p:nvPr/>
                    </p:nvCxnSpPr>
                    <p:spPr>
                      <a:xfrm>
                        <a:off x="7154110" y="5157192"/>
                        <a:ext cx="1296144" cy="0"/>
                      </a:xfrm>
                      <a:prstGeom prst="line">
                        <a:avLst/>
                      </a:prstGeom>
                      <a:ln w="317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3" name="Straight Connector 182"/>
                      <p:cNvCxnSpPr/>
                      <p:nvPr/>
                    </p:nvCxnSpPr>
                    <p:spPr>
                      <a:xfrm>
                        <a:off x="6444556" y="5204215"/>
                        <a:ext cx="1367805" cy="0"/>
                      </a:xfrm>
                      <a:prstGeom prst="line">
                        <a:avLst/>
                      </a:prstGeom>
                      <a:ln w="317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4" name="Straight Connector 183"/>
                      <p:cNvCxnSpPr/>
                      <p:nvPr/>
                    </p:nvCxnSpPr>
                    <p:spPr>
                      <a:xfrm>
                        <a:off x="6444556" y="5157192"/>
                        <a:ext cx="720000" cy="0"/>
                      </a:xfrm>
                      <a:prstGeom prst="line">
                        <a:avLst/>
                      </a:prstGeom>
                      <a:ln w="31750">
                        <a:solidFill>
                          <a:srgbClr val="DD7FCB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63" name="Freeform 162"/>
                    <p:cNvSpPr>
                      <a:spLocks noChangeAspect="1"/>
                    </p:cNvSpPr>
                    <p:nvPr/>
                  </p:nvSpPr>
                  <p:spPr>
                    <a:xfrm rot="605767">
                      <a:off x="3036374" y="4091396"/>
                      <a:ext cx="215160" cy="57600"/>
                    </a:xfrm>
                    <a:custGeom>
                      <a:avLst/>
                      <a:gdLst>
                        <a:gd name="connsiteX0" fmla="*/ 0 w 537882"/>
                        <a:gd name="connsiteY0" fmla="*/ 161451 h 195068"/>
                        <a:gd name="connsiteX1" fmla="*/ 94129 w 537882"/>
                        <a:gd name="connsiteY1" fmla="*/ 6809 h 195068"/>
                        <a:gd name="connsiteX2" fmla="*/ 201706 w 537882"/>
                        <a:gd name="connsiteY2" fmla="*/ 168174 h 195068"/>
                        <a:gd name="connsiteX3" fmla="*/ 316006 w 537882"/>
                        <a:gd name="connsiteY3" fmla="*/ 86 h 195068"/>
                        <a:gd name="connsiteX4" fmla="*/ 430306 w 537882"/>
                        <a:gd name="connsiteY4" fmla="*/ 195068 h 195068"/>
                        <a:gd name="connsiteX5" fmla="*/ 537882 w 537882"/>
                        <a:gd name="connsiteY5" fmla="*/ 86 h 195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37882" h="195068">
                          <a:moveTo>
                            <a:pt x="0" y="161451"/>
                          </a:moveTo>
                          <a:cubicBezTo>
                            <a:pt x="30255" y="83569"/>
                            <a:pt x="60511" y="5688"/>
                            <a:pt x="94129" y="6809"/>
                          </a:cubicBezTo>
                          <a:cubicBezTo>
                            <a:pt x="127747" y="7929"/>
                            <a:pt x="164727" y="169295"/>
                            <a:pt x="201706" y="168174"/>
                          </a:cubicBezTo>
                          <a:cubicBezTo>
                            <a:pt x="238686" y="167054"/>
                            <a:pt x="277906" y="-4396"/>
                            <a:pt x="316006" y="86"/>
                          </a:cubicBezTo>
                          <a:cubicBezTo>
                            <a:pt x="354106" y="4568"/>
                            <a:pt x="393327" y="195068"/>
                            <a:pt x="430306" y="195068"/>
                          </a:cubicBezTo>
                          <a:cubicBezTo>
                            <a:pt x="467285" y="195068"/>
                            <a:pt x="502583" y="97577"/>
                            <a:pt x="537882" y="86"/>
                          </a:cubicBezTo>
                        </a:path>
                      </a:pathLst>
                    </a:custGeom>
                    <a:noFill/>
                    <a:ln w="15875" cmpd="sng">
                      <a:solidFill>
                        <a:srgbClr val="E24A6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extrusionH="146050" contourW="3810" prstMaterial="translucentPowder">
                      <a:extrusionClr>
                        <a:srgbClr val="FFC000"/>
                      </a:extrusionClr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AU"/>
                    </a:p>
                  </p:txBody>
                </p:sp>
                <p:grpSp>
                  <p:nvGrpSpPr>
                    <p:cNvPr id="164" name="Group 163"/>
                    <p:cNvGrpSpPr/>
                    <p:nvPr/>
                  </p:nvGrpSpPr>
                  <p:grpSpPr>
                    <a:xfrm rot="5400000">
                      <a:off x="3645539" y="4732450"/>
                      <a:ext cx="1127766" cy="38932"/>
                      <a:chOff x="6444556" y="5157192"/>
                      <a:chExt cx="2015875" cy="38932"/>
                    </a:xfrm>
                  </p:grpSpPr>
                  <p:cxnSp>
                    <p:nvCxnSpPr>
                      <p:cNvPr id="177" name="Straight Connector 176"/>
                      <p:cNvCxnSpPr/>
                      <p:nvPr/>
                    </p:nvCxnSpPr>
                    <p:spPr>
                      <a:xfrm flipH="1">
                        <a:off x="7812359" y="5196124"/>
                        <a:ext cx="648072" cy="0"/>
                      </a:xfrm>
                      <a:prstGeom prst="line">
                        <a:avLst/>
                      </a:prstGeom>
                      <a:ln w="3175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78" name="Straight Connector 177"/>
                      <p:cNvCxnSpPr/>
                      <p:nvPr/>
                    </p:nvCxnSpPr>
                    <p:spPr>
                      <a:xfrm>
                        <a:off x="7154110" y="5157192"/>
                        <a:ext cx="1296144" cy="0"/>
                      </a:xfrm>
                      <a:prstGeom prst="line">
                        <a:avLst/>
                      </a:prstGeom>
                      <a:ln w="317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79" name="Straight Connector 178"/>
                      <p:cNvCxnSpPr/>
                      <p:nvPr/>
                    </p:nvCxnSpPr>
                    <p:spPr>
                      <a:xfrm>
                        <a:off x="6444556" y="5196123"/>
                        <a:ext cx="1367804" cy="0"/>
                      </a:xfrm>
                      <a:prstGeom prst="line">
                        <a:avLst/>
                      </a:prstGeom>
                      <a:ln w="317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0" name="Straight Connector 179"/>
                      <p:cNvCxnSpPr/>
                      <p:nvPr/>
                    </p:nvCxnSpPr>
                    <p:spPr>
                      <a:xfrm>
                        <a:off x="6444556" y="5157192"/>
                        <a:ext cx="720000" cy="0"/>
                      </a:xfrm>
                      <a:prstGeom prst="line">
                        <a:avLst/>
                      </a:prstGeom>
                      <a:ln w="31750">
                        <a:solidFill>
                          <a:srgbClr val="DD7FCB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pic>
                  <p:nvPicPr>
                    <p:cNvPr id="165" name="Picture 1" descr="Z:\Public\au voll.bmp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/>
                    <a:srcRect l="38776" t="28876" r="9599" b="6187"/>
                    <a:stretch>
                      <a:fillRect/>
                    </a:stretch>
                  </p:blipFill>
                  <p:spPr bwMode="auto">
                    <a:xfrm>
                      <a:off x="4084932" y="3900491"/>
                      <a:ext cx="283249" cy="28503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cxnSp>
                  <p:nvCxnSpPr>
                    <p:cNvPr id="169" name="Straight Connector 168"/>
                    <p:cNvCxnSpPr/>
                    <p:nvPr/>
                  </p:nvCxnSpPr>
                  <p:spPr>
                    <a:xfrm rot="5400000" flipH="1">
                      <a:off x="4700779" y="5123397"/>
                      <a:ext cx="362559" cy="0"/>
                    </a:xfrm>
                    <a:prstGeom prst="line">
                      <a:avLst/>
                    </a:prstGeom>
                    <a:ln w="317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119" name="Straight Connector 118"/>
                <p:cNvCxnSpPr/>
                <p:nvPr/>
              </p:nvCxnSpPr>
              <p:spPr>
                <a:xfrm flipV="1">
                  <a:off x="1750391" y="4476266"/>
                  <a:ext cx="41532" cy="55012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 flipV="1">
                  <a:off x="3054028" y="4473603"/>
                  <a:ext cx="41532" cy="55012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4" name="Group 123"/>
                <p:cNvGrpSpPr/>
                <p:nvPr/>
              </p:nvGrpSpPr>
              <p:grpSpPr>
                <a:xfrm>
                  <a:off x="1625179" y="3949867"/>
                  <a:ext cx="809563" cy="784816"/>
                  <a:chOff x="2388157" y="4077099"/>
                  <a:chExt cx="809563" cy="784816"/>
                </a:xfrm>
              </p:grpSpPr>
              <p:cxnSp>
                <p:nvCxnSpPr>
                  <p:cNvPr id="149" name="Straight Connector 148"/>
                  <p:cNvCxnSpPr/>
                  <p:nvPr/>
                </p:nvCxnSpPr>
                <p:spPr>
                  <a:xfrm flipH="1" flipV="1">
                    <a:off x="2465102" y="4385694"/>
                    <a:ext cx="70814" cy="36000"/>
                  </a:xfrm>
                  <a:prstGeom prst="line">
                    <a:avLst/>
                  </a:prstGeom>
                  <a:ln w="158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" name="Straight Connector 149"/>
                  <p:cNvCxnSpPr/>
                  <p:nvPr/>
                </p:nvCxnSpPr>
                <p:spPr>
                  <a:xfrm flipV="1">
                    <a:off x="2757444" y="4403694"/>
                    <a:ext cx="87068" cy="18000"/>
                  </a:xfrm>
                  <a:prstGeom prst="line">
                    <a:avLst/>
                  </a:prstGeom>
                  <a:ln w="158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Straight Connector 150"/>
                  <p:cNvCxnSpPr/>
                  <p:nvPr/>
                </p:nvCxnSpPr>
                <p:spPr>
                  <a:xfrm>
                    <a:off x="2736824" y="4614975"/>
                    <a:ext cx="59794" cy="35340"/>
                  </a:xfrm>
                  <a:prstGeom prst="line">
                    <a:avLst/>
                  </a:prstGeom>
                  <a:ln w="158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2" name="TextBox 151"/>
                  <p:cNvSpPr txBox="1"/>
                  <p:nvPr/>
                </p:nvSpPr>
                <p:spPr>
                  <a:xfrm rot="17785830">
                    <a:off x="2297397" y="4178554"/>
                    <a:ext cx="356798" cy="15388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en-AU" sz="1000" b="1" dirty="0" smtClean="0"/>
                      <a:t>Ra</a:t>
                    </a:r>
                    <a:r>
                      <a:rPr lang="en-AU" sz="1000" b="1" baseline="-25000" dirty="0" smtClean="0"/>
                      <a:t>1</a:t>
                    </a:r>
                    <a:endParaRPr lang="en-AU" sz="1000" b="1" baseline="-25000" dirty="0"/>
                  </a:p>
                </p:txBody>
              </p:sp>
              <p:sp>
                <p:nvSpPr>
                  <p:cNvPr id="153" name="TextBox 152"/>
                  <p:cNvSpPr txBox="1"/>
                  <p:nvPr/>
                </p:nvSpPr>
                <p:spPr>
                  <a:xfrm rot="20984764">
                    <a:off x="2840922" y="4283699"/>
                    <a:ext cx="356798" cy="15388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en-AU" sz="1000" b="1" dirty="0" smtClean="0"/>
                      <a:t>Ra</a:t>
                    </a:r>
                    <a:r>
                      <a:rPr lang="en-AU" sz="1000" b="1" baseline="-25000" dirty="0" smtClean="0"/>
                      <a:t>1</a:t>
                    </a:r>
                    <a:endParaRPr lang="en-AU" sz="1000" b="1" baseline="-25000" dirty="0"/>
                  </a:p>
                </p:txBody>
              </p:sp>
              <p:sp>
                <p:nvSpPr>
                  <p:cNvPr id="154" name="TextBox 153"/>
                  <p:cNvSpPr txBox="1"/>
                  <p:nvPr/>
                </p:nvSpPr>
                <p:spPr>
                  <a:xfrm rot="17785830">
                    <a:off x="2286702" y="4580904"/>
                    <a:ext cx="356798" cy="15388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en-AU" sz="1000" b="1" dirty="0" smtClean="0"/>
                      <a:t>Ra</a:t>
                    </a:r>
                    <a:r>
                      <a:rPr lang="en-AU" sz="1000" b="1" baseline="-25000" dirty="0" smtClean="0"/>
                      <a:t>1</a:t>
                    </a:r>
                    <a:endParaRPr lang="en-AU" sz="1000" b="1" baseline="-25000" dirty="0"/>
                  </a:p>
                </p:txBody>
              </p:sp>
              <p:sp>
                <p:nvSpPr>
                  <p:cNvPr id="155" name="TextBox 154"/>
                  <p:cNvSpPr txBox="1"/>
                  <p:nvPr/>
                </p:nvSpPr>
                <p:spPr>
                  <a:xfrm rot="2582909">
                    <a:off x="2758239" y="4708027"/>
                    <a:ext cx="356798" cy="15388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en-AU" sz="1000" b="1" dirty="0" smtClean="0"/>
                      <a:t>Ra</a:t>
                    </a:r>
                    <a:r>
                      <a:rPr lang="en-AU" sz="1000" b="1" baseline="-25000" dirty="0" smtClean="0"/>
                      <a:t>1</a:t>
                    </a:r>
                    <a:endParaRPr lang="en-AU" sz="1000" b="1" baseline="-25000" dirty="0"/>
                  </a:p>
                </p:txBody>
              </p:sp>
            </p:grpSp>
            <p:grpSp>
              <p:nvGrpSpPr>
                <p:cNvPr id="125" name="Group 124"/>
                <p:cNvGrpSpPr/>
                <p:nvPr/>
              </p:nvGrpSpPr>
              <p:grpSpPr>
                <a:xfrm>
                  <a:off x="2940995" y="3947204"/>
                  <a:ext cx="809563" cy="784816"/>
                  <a:chOff x="2388157" y="4077099"/>
                  <a:chExt cx="809563" cy="784816"/>
                </a:xfrm>
              </p:grpSpPr>
              <p:cxnSp>
                <p:nvCxnSpPr>
                  <p:cNvPr id="142" name="Straight Connector 141"/>
                  <p:cNvCxnSpPr/>
                  <p:nvPr/>
                </p:nvCxnSpPr>
                <p:spPr>
                  <a:xfrm flipH="1" flipV="1">
                    <a:off x="2465102" y="4385694"/>
                    <a:ext cx="70814" cy="36000"/>
                  </a:xfrm>
                  <a:prstGeom prst="line">
                    <a:avLst/>
                  </a:prstGeom>
                  <a:ln w="158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3" name="Straight Connector 142"/>
                  <p:cNvCxnSpPr/>
                  <p:nvPr/>
                </p:nvCxnSpPr>
                <p:spPr>
                  <a:xfrm flipV="1">
                    <a:off x="2757444" y="4403694"/>
                    <a:ext cx="87068" cy="18000"/>
                  </a:xfrm>
                  <a:prstGeom prst="line">
                    <a:avLst/>
                  </a:prstGeom>
                  <a:ln w="158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Straight Connector 143"/>
                  <p:cNvCxnSpPr/>
                  <p:nvPr/>
                </p:nvCxnSpPr>
                <p:spPr>
                  <a:xfrm>
                    <a:off x="2736824" y="4614975"/>
                    <a:ext cx="59794" cy="35340"/>
                  </a:xfrm>
                  <a:prstGeom prst="line">
                    <a:avLst/>
                  </a:prstGeom>
                  <a:ln w="158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5" name="TextBox 144"/>
                  <p:cNvSpPr txBox="1"/>
                  <p:nvPr/>
                </p:nvSpPr>
                <p:spPr>
                  <a:xfrm rot="17785830">
                    <a:off x="2297397" y="4178554"/>
                    <a:ext cx="356798" cy="15388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en-AU" sz="1000" b="1" dirty="0" smtClean="0"/>
                      <a:t>Ra</a:t>
                    </a:r>
                    <a:r>
                      <a:rPr lang="en-AU" sz="1000" b="1" baseline="-25000" dirty="0" smtClean="0"/>
                      <a:t>1</a:t>
                    </a:r>
                    <a:endParaRPr lang="en-AU" sz="1000" b="1" baseline="-25000" dirty="0"/>
                  </a:p>
                </p:txBody>
              </p:sp>
              <p:sp>
                <p:nvSpPr>
                  <p:cNvPr id="146" name="TextBox 145"/>
                  <p:cNvSpPr txBox="1"/>
                  <p:nvPr/>
                </p:nvSpPr>
                <p:spPr>
                  <a:xfrm rot="20984764">
                    <a:off x="2840922" y="4283699"/>
                    <a:ext cx="356798" cy="15388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en-AU" sz="1000" b="1" dirty="0" smtClean="0"/>
                      <a:t>Ra</a:t>
                    </a:r>
                    <a:r>
                      <a:rPr lang="en-AU" sz="1000" b="1" baseline="-25000" dirty="0" smtClean="0"/>
                      <a:t>1</a:t>
                    </a:r>
                    <a:endParaRPr lang="en-AU" sz="1000" b="1" baseline="-25000" dirty="0"/>
                  </a:p>
                </p:txBody>
              </p:sp>
              <p:sp>
                <p:nvSpPr>
                  <p:cNvPr id="147" name="TextBox 146"/>
                  <p:cNvSpPr txBox="1"/>
                  <p:nvPr/>
                </p:nvSpPr>
                <p:spPr>
                  <a:xfrm rot="17785830">
                    <a:off x="2286702" y="4580904"/>
                    <a:ext cx="356798" cy="15388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en-AU" sz="1000" b="1" dirty="0" smtClean="0"/>
                      <a:t>Ra</a:t>
                    </a:r>
                    <a:r>
                      <a:rPr lang="en-AU" sz="1000" b="1" baseline="-25000" dirty="0" smtClean="0"/>
                      <a:t>1</a:t>
                    </a:r>
                    <a:endParaRPr lang="en-AU" sz="1000" b="1" baseline="-25000" dirty="0"/>
                  </a:p>
                </p:txBody>
              </p:sp>
              <p:sp>
                <p:nvSpPr>
                  <p:cNvPr id="148" name="TextBox 147"/>
                  <p:cNvSpPr txBox="1"/>
                  <p:nvPr/>
                </p:nvSpPr>
                <p:spPr>
                  <a:xfrm rot="2582909">
                    <a:off x="2758239" y="4708027"/>
                    <a:ext cx="356798" cy="15388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en-AU" sz="1000" b="1" dirty="0" smtClean="0"/>
                      <a:t>Ra</a:t>
                    </a:r>
                    <a:r>
                      <a:rPr lang="en-AU" sz="1000" b="1" baseline="-25000" dirty="0" smtClean="0"/>
                      <a:t>1</a:t>
                    </a:r>
                    <a:endParaRPr lang="en-AU" sz="1000" b="1" baseline="-25000" dirty="0"/>
                  </a:p>
                </p:txBody>
              </p:sp>
            </p:grpSp>
          </p:grpSp>
          <p:pic>
            <p:nvPicPr>
              <p:cNvPr id="303" name="Picture 302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85463" r="42735" b="7269"/>
              <a:stretch/>
            </p:blipFill>
            <p:spPr bwMode="auto">
              <a:xfrm>
                <a:off x="41992" y="5466146"/>
                <a:ext cx="2931267" cy="285503"/>
              </a:xfrm>
              <a:prstGeom prst="rect">
                <a:avLst/>
              </a:prstGeom>
              <a:noFill/>
            </p:spPr>
          </p:pic>
        </p:grpSp>
        <p:pic>
          <p:nvPicPr>
            <p:cNvPr id="307" name="Picture 306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732" r="71367" b="1684"/>
            <a:stretch/>
          </p:blipFill>
          <p:spPr bwMode="auto">
            <a:xfrm>
              <a:off x="41992" y="5751649"/>
              <a:ext cx="1465633" cy="21934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37472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50600"/>
            <a:ext cx="7524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Sensitivity for single DNA base mismatch detection</a:t>
            </a:r>
            <a:endParaRPr lang="en-A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92080" y="6184945"/>
            <a:ext cx="4136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0.5 </a:t>
            </a:r>
            <a:r>
              <a:rPr lang="en-US" sz="2000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  <a:r>
              <a:rPr lang="en-US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input DNA</a:t>
            </a:r>
            <a:endParaRPr lang="en-AU" sz="2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07504" y="952778"/>
            <a:ext cx="9036496" cy="2586147"/>
            <a:chOff x="107504" y="952778"/>
            <a:chExt cx="9036496" cy="2586147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952778"/>
              <a:ext cx="3452464" cy="2586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0602" y="957037"/>
              <a:ext cx="3537938" cy="2498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312605" y="1878826"/>
              <a:ext cx="18313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i="1" dirty="0" smtClean="0">
                  <a:latin typeface="Arial" pitchFamily="34" charset="0"/>
                  <a:cs typeface="Arial" pitchFamily="34" charset="0"/>
                </a:rPr>
                <a:t>C-base detection</a:t>
              </a:r>
              <a:endParaRPr lang="en-AU" sz="1600" b="1" i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443" y="3538925"/>
            <a:ext cx="9231197" cy="2635596"/>
            <a:chOff x="13443" y="3538925"/>
            <a:chExt cx="9231197" cy="2635596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1" t="8941" r="11188"/>
            <a:stretch/>
          </p:blipFill>
          <p:spPr bwMode="auto">
            <a:xfrm>
              <a:off x="13443" y="3554747"/>
              <a:ext cx="3546525" cy="2619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5160" y="3538925"/>
              <a:ext cx="3479167" cy="25859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7413245" y="4526080"/>
              <a:ext cx="18313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i="1" dirty="0">
                  <a:latin typeface="Arial" pitchFamily="34" charset="0"/>
                  <a:cs typeface="Arial" pitchFamily="34" charset="0"/>
                </a:rPr>
                <a:t>T</a:t>
              </a:r>
              <a:r>
                <a:rPr lang="en-AU" sz="1600" b="1" i="1" dirty="0" smtClean="0">
                  <a:latin typeface="Arial" pitchFamily="34" charset="0"/>
                  <a:cs typeface="Arial" pitchFamily="34" charset="0"/>
                </a:rPr>
                <a:t>-base detection</a:t>
              </a:r>
              <a:endParaRPr lang="en-AU" sz="1600" b="1" i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592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51" y="308904"/>
            <a:ext cx="9154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DNA </a:t>
            </a:r>
            <a:r>
              <a:rPr lang="en-AU" sz="2000" b="1" i="1" dirty="0">
                <a:latin typeface="Arial" pitchFamily="34" charset="0"/>
                <a:cs typeface="Arial" pitchFamily="34" charset="0"/>
              </a:rPr>
              <a:t>Methylation Analysis at </a:t>
            </a:r>
            <a:r>
              <a:rPr lang="en-AU" sz="2000" b="1" i="1" dirty="0" err="1">
                <a:latin typeface="Arial" pitchFamily="34" charset="0"/>
                <a:cs typeface="Arial" pitchFamily="34" charset="0"/>
              </a:rPr>
              <a:t>CpG</a:t>
            </a:r>
            <a:r>
              <a:rPr lang="en-AU" sz="20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Resolution</a:t>
            </a:r>
            <a:endParaRPr lang="en-AU" sz="2000" i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8329" y="2200672"/>
            <a:ext cx="6869935" cy="4104456"/>
            <a:chOff x="37081" y="2200694"/>
            <a:chExt cx="6869935" cy="4104456"/>
          </a:xfrm>
        </p:grpSpPr>
        <p:grpSp>
          <p:nvGrpSpPr>
            <p:cNvPr id="9" name="Group 8"/>
            <p:cNvGrpSpPr/>
            <p:nvPr/>
          </p:nvGrpSpPr>
          <p:grpSpPr>
            <a:xfrm>
              <a:off x="1510797" y="2200694"/>
              <a:ext cx="5396219" cy="4104456"/>
              <a:chOff x="1115616" y="2331788"/>
              <a:chExt cx="4573938" cy="3257450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7000" r="28630"/>
              <a:stretch/>
            </p:blipFill>
            <p:spPr bwMode="auto">
              <a:xfrm>
                <a:off x="1115616" y="2478280"/>
                <a:ext cx="4573938" cy="3110958"/>
              </a:xfrm>
              <a:prstGeom prst="rect">
                <a:avLst/>
              </a:prstGeom>
              <a:noFill/>
            </p:spPr>
          </p:pic>
          <p:sp>
            <p:nvSpPr>
              <p:cNvPr id="12" name="Text Box 2"/>
              <p:cNvSpPr txBox="1">
                <a:spLocks noChangeArrowheads="1"/>
              </p:cNvSpPr>
              <p:nvPr/>
            </p:nvSpPr>
            <p:spPr bwMode="auto">
              <a:xfrm>
                <a:off x="2993539" y="2331788"/>
                <a:ext cx="282317" cy="3912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0" tIns="0" rIns="0" bIns="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 b="1" dirty="0" smtClean="0">
                    <a:effectLst/>
                    <a:latin typeface="Times New Roman"/>
                    <a:ea typeface="Calibri"/>
                    <a:cs typeface="Times New Roman"/>
                  </a:rPr>
                  <a:t>T</a:t>
                </a:r>
                <a:endParaRPr lang="en-AU" sz="16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37081" y="4345213"/>
              <a:ext cx="2696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DNA methylation analysis</a:t>
              </a:r>
              <a:endParaRPr lang="en-AU" sz="1600" b="1" dirty="0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32783" y="836712"/>
            <a:ext cx="7595601" cy="1617974"/>
            <a:chOff x="121524" y="836712"/>
            <a:chExt cx="7595601" cy="1617974"/>
          </a:xfrm>
        </p:grpSpPr>
        <p:grpSp>
          <p:nvGrpSpPr>
            <p:cNvPr id="2" name="Group 1"/>
            <p:cNvGrpSpPr/>
            <p:nvPr/>
          </p:nvGrpSpPr>
          <p:grpSpPr>
            <a:xfrm>
              <a:off x="121524" y="836712"/>
              <a:ext cx="7595601" cy="1617974"/>
              <a:chOff x="121524" y="836712"/>
              <a:chExt cx="7595601" cy="1617974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1260"/>
              <a:stretch/>
            </p:blipFill>
            <p:spPr bwMode="auto">
              <a:xfrm>
                <a:off x="2100501" y="836712"/>
                <a:ext cx="5616624" cy="1617974"/>
              </a:xfrm>
              <a:prstGeom prst="rect">
                <a:avLst/>
              </a:prstGeom>
              <a:noFill/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121524" y="1556792"/>
                <a:ext cx="157015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600" b="1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LCR reaction</a:t>
                </a:r>
                <a:endParaRPr lang="en-AU" sz="1600" b="1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3735724" y="2204864"/>
              <a:ext cx="166535" cy="2498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411447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5118240"/>
            <a:ext cx="54171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SERS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spectra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 intensity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response to methylation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endParaRPr lang="en-A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43" y="1772816"/>
            <a:ext cx="7848872" cy="324035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751" y="284301"/>
            <a:ext cx="9154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DNA </a:t>
            </a:r>
            <a:r>
              <a:rPr lang="en-AU" sz="2000" b="1" i="1" dirty="0">
                <a:latin typeface="Arial" pitchFamily="34" charset="0"/>
                <a:cs typeface="Arial" pitchFamily="34" charset="0"/>
              </a:rPr>
              <a:t>Methylation Analysis </a:t>
            </a: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for synthetic DNA</a:t>
            </a:r>
            <a:endParaRPr lang="en-AU" sz="2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9455" y="905916"/>
            <a:ext cx="3875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%DNA Methylation=I</a:t>
            </a:r>
            <a:r>
              <a:rPr lang="en-AU" sz="2000" b="1" i="1" baseline="-250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/ (I</a:t>
            </a:r>
            <a:r>
              <a:rPr lang="en-AU" sz="2000" b="1" i="1" baseline="-25000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+I</a:t>
            </a:r>
            <a:r>
              <a:rPr lang="en-AU" sz="2000" b="1" i="1" baseline="-250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)</a:t>
            </a:r>
            <a:endParaRPr lang="en-AU" sz="20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753890" y="5788055"/>
            <a:ext cx="6515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 for DNA </a:t>
            </a:r>
            <a:r>
              <a:rPr lang="en-US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methylation </a:t>
            </a:r>
            <a:r>
              <a:rPr lang="en-US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analysis: </a:t>
            </a:r>
            <a:r>
              <a:rPr lang="en-US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en-AU" sz="20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79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8865" y="4653136"/>
            <a:ext cx="77676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Typical SERS spectra for a panel of cell lines detection (A) and comparison of estimated methylation in three breast cancer cell lines with SERS-LCR assay.</a:t>
            </a:r>
            <a:endParaRPr lang="en-A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70043" y="1586675"/>
            <a:ext cx="6449596" cy="2480140"/>
            <a:chOff x="0" y="0"/>
            <a:chExt cx="3322750" cy="1224401"/>
          </a:xfrm>
        </p:grpSpPr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0" y="12879"/>
              <a:ext cx="2109160" cy="1211522"/>
              <a:chOff x="0" y="-2944"/>
              <a:chExt cx="2109338" cy="1212544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684800" cy="1209600"/>
              </a:xfrm>
              <a:prstGeom prst="rect">
                <a:avLst/>
              </a:prstGeom>
              <a:noFill/>
            </p:spPr>
          </p:pic>
          <p:sp>
            <p:nvSpPr>
              <p:cNvPr id="15" name="Text Box 2"/>
              <p:cNvSpPr txBox="1">
                <a:spLocks noChangeArrowheads="1"/>
              </p:cNvSpPr>
              <p:nvPr/>
            </p:nvSpPr>
            <p:spPr bwMode="auto">
              <a:xfrm>
                <a:off x="302400" y="19064"/>
                <a:ext cx="151130" cy="208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0" tIns="0" rIns="0" bIns="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>
                    <a:effectLst/>
                    <a:latin typeface="Times New Roman"/>
                    <a:ea typeface="Calibri"/>
                    <a:cs typeface="Times New Roman"/>
                  </a:rPr>
                  <a:t>A</a:t>
                </a:r>
                <a:endParaRPr lang="en-AU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6" name="Text Box 2"/>
              <p:cNvSpPr txBox="1">
                <a:spLocks noChangeArrowheads="1"/>
              </p:cNvSpPr>
              <p:nvPr/>
            </p:nvSpPr>
            <p:spPr bwMode="auto">
              <a:xfrm>
                <a:off x="1958208" y="-2944"/>
                <a:ext cx="151130" cy="208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0" tIns="0" rIns="0" bIns="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>
                    <a:effectLst/>
                    <a:latin typeface="Times New Roman"/>
                    <a:ea typeface="Calibri"/>
                    <a:cs typeface="Times New Roman"/>
                  </a:rPr>
                  <a:t>B</a:t>
                </a:r>
                <a:endParaRPr lang="en-AU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3" t="9700" r="9874" b="8709"/>
            <a:stretch/>
          </p:blipFill>
          <p:spPr bwMode="auto">
            <a:xfrm>
              <a:off x="1654936" y="0"/>
              <a:ext cx="1667814" cy="1107583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</p:grpSp>
      <p:sp>
        <p:nvSpPr>
          <p:cNvPr id="9" name="TextBox 8"/>
          <p:cNvSpPr txBox="1"/>
          <p:nvPr/>
        </p:nvSpPr>
        <p:spPr>
          <a:xfrm>
            <a:off x="2751" y="188640"/>
            <a:ext cx="9154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DNA </a:t>
            </a:r>
            <a:r>
              <a:rPr lang="en-AU" sz="2000" b="1" i="1" dirty="0">
                <a:latin typeface="Arial" pitchFamily="34" charset="0"/>
                <a:cs typeface="Arial" pitchFamily="34" charset="0"/>
              </a:rPr>
              <a:t>Methylation Analysis </a:t>
            </a: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for Cell-lines</a:t>
            </a:r>
            <a:endParaRPr lang="en-AU" sz="2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12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55576" y="1797494"/>
            <a:ext cx="6840760" cy="2188307"/>
            <a:chOff x="0" y="28575"/>
            <a:chExt cx="5838825" cy="1752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7" t="9738" r="11294"/>
            <a:stretch/>
          </p:blipFill>
          <p:spPr bwMode="auto">
            <a:xfrm>
              <a:off x="1219200" y="47625"/>
              <a:ext cx="2371725" cy="173355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grpSp>
          <p:nvGrpSpPr>
            <p:cNvPr id="6" name="Group 5"/>
            <p:cNvGrpSpPr/>
            <p:nvPr/>
          </p:nvGrpSpPr>
          <p:grpSpPr>
            <a:xfrm>
              <a:off x="0" y="104775"/>
              <a:ext cx="1402080" cy="1587501"/>
              <a:chOff x="0" y="0"/>
              <a:chExt cx="1131377" cy="1325106"/>
            </a:xfrm>
          </p:grpSpPr>
          <p:sp>
            <p:nvSpPr>
              <p:cNvPr id="11" name="Text Box 2"/>
              <p:cNvSpPr txBox="1">
                <a:spLocks noChangeArrowheads="1"/>
              </p:cNvSpPr>
              <p:nvPr/>
            </p:nvSpPr>
            <p:spPr bwMode="auto">
              <a:xfrm>
                <a:off x="0" y="1146875"/>
                <a:ext cx="1131377" cy="178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0" tIns="0" rIns="0" bIns="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>
                    <a:effectLst/>
                    <a:latin typeface="Calibri"/>
                    <a:ea typeface="SimSun"/>
                    <a:cs typeface="Times New Roman"/>
                  </a:rPr>
                  <a:t>NoT</a:t>
                </a:r>
                <a:r>
                  <a:rPr lang="en-US" sz="1100">
                    <a:effectLst/>
                    <a:latin typeface="Calibri"/>
                    <a:ea typeface="SimSun"/>
                    <a:cs typeface="Times New Roman"/>
                  </a:rPr>
                  <a:t>     </a:t>
                </a:r>
                <a:r>
                  <a:rPr lang="en-US" sz="1100" b="1">
                    <a:effectLst/>
                    <a:latin typeface="Calibri"/>
                    <a:ea typeface="SimSun"/>
                    <a:cs typeface="Times New Roman"/>
                  </a:rPr>
                  <a:t>Serum DNA</a:t>
                </a:r>
                <a:endParaRPr lang="en-AU" sz="1100">
                  <a:effectLst/>
                  <a:latin typeface="Calibri"/>
                  <a:ea typeface="SimSun"/>
                  <a:cs typeface="Times New Roman"/>
                </a:endParaRP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1116" b="20717"/>
              <a:stretch/>
            </p:blipFill>
            <p:spPr bwMode="auto">
              <a:xfrm>
                <a:off x="0" y="0"/>
                <a:ext cx="984143" cy="1131376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0" y="123825"/>
              <a:ext cx="177800" cy="193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 b="1">
                  <a:solidFill>
                    <a:srgbClr val="FFFFFF"/>
                  </a:solidFill>
                  <a:effectLst/>
                  <a:latin typeface="Calibri"/>
                  <a:ea typeface="SimSun"/>
                  <a:cs typeface="Times New Roman"/>
                </a:rPr>
                <a:t>A</a:t>
              </a:r>
              <a:r>
                <a:rPr lang="en-US" sz="1200" b="1">
                  <a:effectLst/>
                  <a:latin typeface="Calibri"/>
                  <a:ea typeface="SimSun"/>
                  <a:cs typeface="Times New Roman"/>
                </a:rPr>
                <a:t>             </a:t>
              </a:r>
              <a:endParaRPr lang="en-AU" sz="1100">
                <a:effectLst/>
                <a:latin typeface="Calibri"/>
                <a:ea typeface="SimSun"/>
                <a:cs typeface="Times New Roman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1685925" y="104775"/>
              <a:ext cx="177800" cy="193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 b="1">
                  <a:effectLst/>
                  <a:latin typeface="Calibri"/>
                  <a:ea typeface="SimSun"/>
                  <a:cs typeface="Times New Roman"/>
                </a:rPr>
                <a:t>B             </a:t>
              </a:r>
              <a:endParaRPr lang="en-AU" sz="1100">
                <a:effectLst/>
                <a:latin typeface="Calibri"/>
                <a:ea typeface="SimSun"/>
                <a:cs typeface="Times New Roman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8" t="9439" r="11287" b="7720"/>
            <a:stretch/>
          </p:blipFill>
          <p:spPr bwMode="auto">
            <a:xfrm>
              <a:off x="3524250" y="28575"/>
              <a:ext cx="2314575" cy="161925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3914775" y="85725"/>
              <a:ext cx="177800" cy="193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200" b="1">
                  <a:effectLst/>
                  <a:latin typeface="Calibri"/>
                  <a:ea typeface="SimSun"/>
                  <a:cs typeface="Times New Roman"/>
                </a:rPr>
                <a:t>C             </a:t>
              </a:r>
              <a:endParaRPr lang="en-AU" sz="1100">
                <a:effectLst/>
                <a:latin typeface="Calibri"/>
                <a:ea typeface="SimSun"/>
                <a:cs typeface="Times New Roman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62711" y="436510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Image </a:t>
            </a: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of DNA </a:t>
            </a:r>
            <a:r>
              <a:rPr lang="en-AU" sz="1600" dirty="0" err="1">
                <a:latin typeface="Arial" panose="020B0604020202020204" pitchFamily="34" charset="0"/>
                <a:cs typeface="Arial" panose="020B0604020202020204" pitchFamily="34" charset="0"/>
              </a:rPr>
              <a:t>agarose</a:t>
            </a: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 gel electrophoresis of LCR reaction with a no template control (</a:t>
            </a:r>
            <a:r>
              <a:rPr lang="en-AU" sz="1600" dirty="0" err="1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) and a serum DNA sample (A), </a:t>
            </a:r>
            <a:r>
              <a:rPr lang="en-A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corresponding </a:t>
            </a: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SERS spectra (B) and estimated methylation level (C).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37938" y="260648"/>
            <a:ext cx="9154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DNA </a:t>
            </a:r>
            <a:r>
              <a:rPr lang="en-AU" sz="2000" b="1" i="1" dirty="0">
                <a:latin typeface="Arial" pitchFamily="34" charset="0"/>
                <a:cs typeface="Arial" pitchFamily="34" charset="0"/>
              </a:rPr>
              <a:t>Methylation Analysis </a:t>
            </a: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for Patient Serum DNA</a:t>
            </a:r>
            <a:endParaRPr lang="en-AU" sz="2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78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27784" y="5886513"/>
            <a:ext cx="6463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Wang, Y. ; Vaidyanathan, R.; Shiddiky, M.;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Trau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M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  ACS Nano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6354</a:t>
            </a:r>
            <a:endParaRPr lang="en-A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95404" y="4802347"/>
            <a:ext cx="65248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Scheme </a:t>
            </a:r>
            <a:r>
              <a:rPr lang="en-AU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AU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</a:t>
            </a:r>
            <a:r>
              <a:rPr lang="en-AU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</a:t>
            </a:r>
            <a:r>
              <a:rPr lang="en-AU" sz="1600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electrohydrodynamic</a:t>
            </a:r>
            <a:r>
              <a:rPr lang="en-AU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ac-EHD) </a:t>
            </a:r>
            <a:r>
              <a:rPr lang="en-AU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SERS </a:t>
            </a:r>
            <a:r>
              <a:rPr lang="en-AU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immunoassay for HER 2 detection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1" y="220578"/>
            <a:ext cx="72196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i="1" dirty="0">
                <a:latin typeface="Arial" pitchFamily="34" charset="0"/>
                <a:cs typeface="Arial" pitchFamily="34" charset="0"/>
              </a:rPr>
              <a:t>Enabling Rapid and Specific </a:t>
            </a:r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Protein Biomarker Detection</a:t>
            </a:r>
            <a:endParaRPr lang="en-AU" sz="2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Figure-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543" y="1340768"/>
            <a:ext cx="525658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79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24734" y="5377550"/>
            <a:ext cx="84470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TEM image and SERS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spectrum of 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as-prepared SERS nanotags</a:t>
            </a:r>
            <a:endParaRPr lang="en-A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11716" r="6316" b="25008"/>
          <a:stretch/>
        </p:blipFill>
        <p:spPr bwMode="auto">
          <a:xfrm>
            <a:off x="899592" y="2708920"/>
            <a:ext cx="2428314" cy="22019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158" y="2484168"/>
            <a:ext cx="3794286" cy="265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353" y="286035"/>
            <a:ext cx="4711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Rational designed SERS nanotags </a:t>
            </a:r>
            <a:endParaRPr lang="en-A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63"/>
          <a:stretch/>
        </p:blipFill>
        <p:spPr bwMode="auto">
          <a:xfrm>
            <a:off x="611560" y="908720"/>
            <a:ext cx="4898744" cy="117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164288" y="11226"/>
            <a:ext cx="1933848" cy="73037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02306" y="1241890"/>
            <a:ext cx="3587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i="1" dirty="0">
                <a:latin typeface="Arial" pitchFamily="34" charset="0"/>
                <a:cs typeface="Arial" pitchFamily="34" charset="0"/>
              </a:rPr>
              <a:t>silica-coated Au/Ag </a:t>
            </a:r>
            <a:r>
              <a:rPr lang="en-AU" b="1" i="1" dirty="0" smtClean="0">
                <a:latin typeface="Arial" pitchFamily="34" charset="0"/>
                <a:cs typeface="Arial" pitchFamily="34" charset="0"/>
              </a:rPr>
              <a:t>nanoshells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9844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3" b="70703"/>
          <a:stretch>
            <a:fillRect/>
          </a:stretch>
        </p:blipFill>
        <p:spPr bwMode="auto">
          <a:xfrm>
            <a:off x="1907704" y="926478"/>
            <a:ext cx="4025265" cy="147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284027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Device and the assay</a:t>
            </a:r>
            <a:endParaRPr lang="en-AU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0866" y="6006366"/>
            <a:ext cx="653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Schematic illustration of the device and the assay for HER2 detection</a:t>
            </a:r>
            <a:endParaRPr lang="en-A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187622" y="2091118"/>
            <a:ext cx="5782557" cy="3857883"/>
            <a:chOff x="1187622" y="2091118"/>
            <a:chExt cx="5782557" cy="385788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2" y="2091118"/>
              <a:ext cx="5782557" cy="3857883"/>
            </a:xfrm>
            <a:prstGeom prst="rect">
              <a:avLst/>
            </a:prstGeom>
            <a:noFill/>
          </p:spPr>
        </p:pic>
        <p:sp>
          <p:nvSpPr>
            <p:cNvPr id="2" name="TextBox 1"/>
            <p:cNvSpPr txBox="1"/>
            <p:nvPr/>
          </p:nvSpPr>
          <p:spPr>
            <a:xfrm>
              <a:off x="2483650" y="5377408"/>
              <a:ext cx="123377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 smtClean="0"/>
                <a:t>SERS Nanotags</a:t>
              </a:r>
              <a:endParaRPr lang="en-AU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0288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736" y="2283514"/>
            <a:ext cx="1915760" cy="1865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 descr="C:\Users\uqywan35\Documents\2014-UQ\Project\F-SERS dot with EHD for HER 2 detection\F-SERRS dot for ultransensitive HER 2 detection\data\SERS\250914-clinic health sample\Device 1-HER 2positive\data analysis\channel 1\scale bar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482292"/>
            <a:ext cx="606215" cy="14411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1304697" y="2005675"/>
            <a:ext cx="1924812" cy="2129860"/>
            <a:chOff x="1304697" y="2005675"/>
            <a:chExt cx="1924812" cy="212986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4697" y="2270159"/>
              <a:ext cx="1924812" cy="1865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1659041" y="2005675"/>
              <a:ext cx="1400791" cy="233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 b="1" dirty="0">
                  <a:effectLst/>
                  <a:latin typeface="Times New Roman"/>
                  <a:ea typeface="宋体"/>
                  <a:cs typeface="Times New Roman"/>
                </a:rPr>
                <a:t>With EHD</a:t>
              </a:r>
              <a:endParaRPr lang="en-AU" sz="1400" dirty="0">
                <a:effectLst/>
                <a:latin typeface="Calibri"/>
                <a:ea typeface="宋体"/>
                <a:cs typeface="Times New Roman"/>
              </a:endParaRPr>
            </a:p>
          </p:txBody>
        </p:sp>
      </p:grp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4082869" y="1980497"/>
            <a:ext cx="1545494" cy="22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effectLst/>
                <a:latin typeface="Times New Roman"/>
                <a:ea typeface="宋体"/>
                <a:cs typeface="Times New Roman"/>
              </a:rPr>
              <a:t>Without EHD</a:t>
            </a:r>
            <a:endParaRPr lang="en-AU" sz="1400" dirty="0">
              <a:effectLst/>
              <a:latin typeface="Calibri"/>
              <a:ea typeface="宋体"/>
              <a:cs typeface="Times New Roman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73122" y="4797152"/>
            <a:ext cx="81694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SERS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images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target detection at 1 </a:t>
            </a:r>
            <a:r>
              <a:rPr lang="en-A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/mL with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without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EHD </a:t>
            </a:r>
            <a:endParaRPr lang="en-A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51" y="232885"/>
            <a:ext cx="9154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Specific study</a:t>
            </a:r>
            <a:endParaRPr lang="en-AU" sz="2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89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31556" y="908720"/>
            <a:ext cx="6569709" cy="3918331"/>
            <a:chOff x="0" y="1478559"/>
            <a:chExt cx="6569766" cy="391838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183" y="1808922"/>
              <a:ext cx="1739348" cy="1709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6139" y="3637722"/>
              <a:ext cx="2405270" cy="1679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1 ng HER2 blank SERS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4557" y="1818861"/>
              <a:ext cx="1749287" cy="1749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8009" y="3647661"/>
              <a:ext cx="2375452" cy="1659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748" y="1848679"/>
              <a:ext cx="1749287" cy="1699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657600"/>
              <a:ext cx="2494722" cy="1739348"/>
            </a:xfrm>
            <a:prstGeom prst="rect">
              <a:avLst/>
            </a:prstGeom>
            <a:noFill/>
          </p:spPr>
        </p:pic>
        <p:pic>
          <p:nvPicPr>
            <p:cNvPr id="12" name="Picture 11" descr="C:\Users\uqywan35\Documents\2014-UQ\Project\F-SERS dot with EHD for HER 2 detection\F-SERRS dot for ultransensitive HER 2 detection\data\SERS\250914-clinic health sample\Device 1-HER 2positive\data analysis\channel 1\scale bar.pn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3296" y="1938131"/>
              <a:ext cx="576470" cy="14411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Text Box 2"/>
            <p:cNvSpPr txBox="1">
              <a:spLocks noChangeArrowheads="1"/>
            </p:cNvSpPr>
            <p:nvPr/>
          </p:nvSpPr>
          <p:spPr bwMode="auto">
            <a:xfrm>
              <a:off x="382722" y="1488498"/>
              <a:ext cx="1860345" cy="2186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 b="1" dirty="0">
                  <a:effectLst/>
                  <a:latin typeface="Times New Roman"/>
                  <a:ea typeface="宋体"/>
                  <a:cs typeface="Times New Roman"/>
                </a:rPr>
                <a:t>With 1 </a:t>
              </a:r>
              <a:r>
                <a:rPr lang="en-US" sz="1400" b="1" dirty="0" err="1">
                  <a:effectLst/>
                  <a:latin typeface="Times New Roman"/>
                  <a:ea typeface="宋体"/>
                  <a:cs typeface="Times New Roman"/>
                </a:rPr>
                <a:t>ng</a:t>
              </a:r>
              <a:r>
                <a:rPr lang="en-US" sz="1400" b="1" dirty="0">
                  <a:effectLst/>
                  <a:latin typeface="Times New Roman"/>
                  <a:ea typeface="宋体"/>
                  <a:cs typeface="Times New Roman"/>
                </a:rPr>
                <a:t>/mL antigen</a:t>
              </a:r>
              <a:endParaRPr lang="en-AU" sz="1400" dirty="0">
                <a:effectLst/>
                <a:latin typeface="Calibri"/>
                <a:ea typeface="宋体"/>
                <a:cs typeface="Times New Roman"/>
              </a:endParaRPr>
            </a:p>
          </p:txBody>
        </p:sp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2484783" y="1478559"/>
              <a:ext cx="1282148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 b="1" dirty="0">
                  <a:effectLst/>
                  <a:latin typeface="Times New Roman"/>
                  <a:ea typeface="宋体"/>
                  <a:cs typeface="Times New Roman"/>
                </a:rPr>
                <a:t>Without antigen</a:t>
              </a:r>
              <a:endParaRPr lang="en-AU" sz="1400" dirty="0">
                <a:effectLst/>
                <a:latin typeface="Calibri"/>
                <a:ea typeface="宋体"/>
                <a:cs typeface="Times New Roman"/>
              </a:endParaRPr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4134678" y="1478559"/>
              <a:ext cx="2274985" cy="24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400" b="1" dirty="0">
                  <a:latin typeface="Times New Roman"/>
                  <a:ea typeface="宋体"/>
                  <a:cs typeface="Times New Roman"/>
                </a:rPr>
                <a:t>W</a:t>
              </a:r>
              <a:r>
                <a:rPr lang="en-US" sz="1400" b="1" dirty="0" smtClean="0">
                  <a:effectLst/>
                  <a:latin typeface="Times New Roman"/>
                  <a:ea typeface="宋体"/>
                  <a:cs typeface="Times New Roman"/>
                </a:rPr>
                <a:t>ithout detection antibody</a:t>
              </a:r>
              <a:endParaRPr lang="en-AU" sz="1400" dirty="0">
                <a:effectLst/>
                <a:latin typeface="Calibri"/>
                <a:ea typeface="宋体"/>
                <a:cs typeface="Times New Roman"/>
              </a:endParaRPr>
            </a:p>
          </p:txBody>
        </p:sp>
        <p:sp>
          <p:nvSpPr>
            <p:cNvPr id="17" name="Text Box 2"/>
            <p:cNvSpPr txBox="1">
              <a:spLocks noChangeArrowheads="1"/>
            </p:cNvSpPr>
            <p:nvPr/>
          </p:nvSpPr>
          <p:spPr bwMode="auto">
            <a:xfrm>
              <a:off x="278296" y="3617844"/>
              <a:ext cx="203835" cy="217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b="1" dirty="0" smtClean="0">
                  <a:effectLst/>
                  <a:latin typeface="Times New Roman"/>
                  <a:ea typeface="宋体"/>
                  <a:cs typeface="Times New Roman"/>
                </a:rPr>
                <a:t>b</a:t>
              </a:r>
              <a:endParaRPr lang="en-AU" dirty="0">
                <a:effectLst/>
                <a:latin typeface="Calibri"/>
                <a:ea typeface="宋体"/>
                <a:cs typeface="Times New Roman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59161" y="5157192"/>
            <a:ext cx="88785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False-colour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SERS images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and SERS spectra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for HER 2 detection with 1 </a:t>
            </a:r>
            <a:r>
              <a:rPr lang="en-A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/mL antigen; without antigen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(0 </a:t>
            </a:r>
            <a:r>
              <a:rPr lang="en-AU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/mL)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and SERS particles without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detection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antibody under ac-EHD.  </a:t>
            </a: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1138856" y="1927880"/>
            <a:ext cx="203835" cy="217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 smtClean="0">
                <a:latin typeface="Times New Roman"/>
                <a:ea typeface="宋体"/>
                <a:cs typeface="Times New Roman"/>
              </a:rPr>
              <a:t>a</a:t>
            </a:r>
            <a:endParaRPr lang="en-AU" dirty="0">
              <a:effectLst/>
              <a:latin typeface="Calibri"/>
              <a:ea typeface="宋体"/>
              <a:cs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51" y="188640"/>
            <a:ext cx="9154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Specific study</a:t>
            </a:r>
            <a:endParaRPr lang="en-AU" sz="2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73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694" y="5517232"/>
            <a:ext cx="8932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SERS images, (b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) SERS intensity from positive and reference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nanoparticles in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ac-EHD SERS immunoassay, syringe pump immunoassay and conventional SERS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immunoassay</a:t>
            </a:r>
            <a:endParaRPr lang="en-A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33603" y="1004188"/>
            <a:ext cx="6400998" cy="1421413"/>
            <a:chOff x="0" y="0"/>
            <a:chExt cx="3418807" cy="728025"/>
          </a:xfrm>
        </p:grpSpPr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180550" y="0"/>
              <a:ext cx="3217545" cy="207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AU" sz="1100" dirty="0">
                  <a:effectLst/>
                  <a:latin typeface="Calibri"/>
                  <a:ea typeface="宋体"/>
                  <a:cs typeface="Times New Roman"/>
                </a:rPr>
                <a:t>                    </a:t>
              </a:r>
              <a:r>
                <a:rPr lang="en-AU" sz="1400" b="1" dirty="0">
                  <a:effectLst/>
                  <a:latin typeface="Calibri"/>
                  <a:ea typeface="宋体"/>
                  <a:cs typeface="Times New Roman"/>
                </a:rPr>
                <a:t>ac-EHD                           Syringe Pump                      Conventional</a:t>
              </a:r>
              <a:endParaRPr lang="en-AU" sz="1400" dirty="0">
                <a:effectLst/>
                <a:latin typeface="Calibri"/>
                <a:ea typeface="宋体"/>
                <a:cs typeface="Times New Roman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0" y="93187"/>
              <a:ext cx="3418807" cy="634838"/>
              <a:chOff x="0" y="0"/>
              <a:chExt cx="3418807" cy="634838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792" y="75714"/>
                <a:ext cx="2935399" cy="483409"/>
              </a:xfrm>
              <a:prstGeom prst="rect">
                <a:avLst/>
              </a:prstGeom>
              <a:noFill/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3296"/>
                <a:ext cx="267913" cy="611542"/>
              </a:xfrm>
              <a:prstGeom prst="rect">
                <a:avLst/>
              </a:prstGeom>
              <a:noFill/>
            </p:spPr>
          </p:pic>
          <p:pic>
            <p:nvPicPr>
              <p:cNvPr id="16" name="Picture 15" descr="C:\Users\uqywan35\Documents\2014-UQ\Project\F-SERS dot with EHD for HER 2 detection\F-SERRS dot for ultransensitive HER 2 detection\data\SERS\Comparsion study\030914-syringe pump with conventional SERS immunoassay\data analysis\scale bar for blue control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45070" y="0"/>
                <a:ext cx="273737" cy="63483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8" t="8455" r="11595" b="6340"/>
          <a:stretch/>
        </p:blipFill>
        <p:spPr bwMode="auto">
          <a:xfrm>
            <a:off x="1631479" y="2564904"/>
            <a:ext cx="3852049" cy="2808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27584" y="777254"/>
            <a:ext cx="336905" cy="34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latin typeface="Calibri"/>
                <a:ea typeface="宋体"/>
                <a:cs typeface="Times New Roman"/>
              </a:rPr>
              <a:t>a</a:t>
            </a:r>
            <a:endParaRPr lang="en-AU" sz="1600" dirty="0">
              <a:effectLst/>
              <a:latin typeface="Calibri"/>
              <a:ea typeface="宋体"/>
              <a:cs typeface="Times New Roman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931070" y="2780928"/>
            <a:ext cx="336460" cy="347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latin typeface="Calibri"/>
                <a:ea typeface="宋体"/>
                <a:cs typeface="Times New Roman"/>
              </a:rPr>
              <a:t>b</a:t>
            </a:r>
            <a:endParaRPr lang="en-AU" sz="1600" dirty="0">
              <a:effectLst/>
              <a:latin typeface="Calibri"/>
              <a:ea typeface="宋体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51" y="188640"/>
            <a:ext cx="5217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Comparison of different immunoassays</a:t>
            </a:r>
            <a:endParaRPr lang="en-AU" sz="2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77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5795670"/>
            <a:ext cx="25144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10 </a:t>
            </a:r>
            <a:r>
              <a:rPr lang="en-US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fg</a:t>
            </a:r>
            <a:r>
              <a:rPr lang="en-US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/mL</a:t>
            </a:r>
            <a:endParaRPr lang="en-AU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>
          <a:xfrm>
            <a:off x="1049202" y="754731"/>
            <a:ext cx="5987935" cy="4877772"/>
            <a:chOff x="0" y="0"/>
            <a:chExt cx="3333750" cy="24479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450" y="16889"/>
              <a:ext cx="3095625" cy="1085850"/>
            </a:xfrm>
            <a:prstGeom prst="rect">
              <a:avLst/>
            </a:prstGeom>
            <a:noFill/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8" t="5381" r="10138"/>
            <a:stretch/>
          </p:blipFill>
          <p:spPr bwMode="auto">
            <a:xfrm>
              <a:off x="1647825" y="1139318"/>
              <a:ext cx="1685925" cy="12954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4" t="7895" r="11636"/>
            <a:stretch/>
          </p:blipFill>
          <p:spPr bwMode="auto">
            <a:xfrm>
              <a:off x="0" y="1152525"/>
              <a:ext cx="1676400" cy="12954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152400" y="0"/>
              <a:ext cx="191135" cy="206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effectLst/>
                  <a:latin typeface="Calibri"/>
                  <a:ea typeface="宋体"/>
                  <a:cs typeface="Times New Roman"/>
                </a:rPr>
                <a:t>a</a:t>
              </a:r>
              <a:endParaRPr lang="en-AU" sz="1600" dirty="0">
                <a:effectLst/>
                <a:latin typeface="Calibri"/>
                <a:ea typeface="宋体"/>
                <a:cs typeface="Times New Roman"/>
              </a:endParaRPr>
            </a:p>
          </p:txBody>
        </p: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114300" y="1104900"/>
              <a:ext cx="191135" cy="206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effectLst/>
                  <a:latin typeface="Calibri"/>
                  <a:ea typeface="宋体"/>
                  <a:cs typeface="Times New Roman"/>
                </a:rPr>
                <a:t>b</a:t>
              </a:r>
              <a:endParaRPr lang="en-AU" sz="1600" dirty="0">
                <a:effectLst/>
                <a:latin typeface="Calibri"/>
                <a:ea typeface="宋体"/>
                <a:cs typeface="Times New Roman"/>
              </a:endParaRP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1762125" y="1095375"/>
              <a:ext cx="191135" cy="206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dirty="0">
                  <a:effectLst/>
                  <a:latin typeface="Calibri"/>
                  <a:ea typeface="宋体"/>
                  <a:cs typeface="Times New Roman"/>
                </a:rPr>
                <a:t>c</a:t>
              </a:r>
              <a:endParaRPr lang="en-AU" sz="1600" dirty="0">
                <a:effectLst/>
                <a:latin typeface="Calibri"/>
                <a:ea typeface="宋体"/>
                <a:cs typeface="Times New Roman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751" y="188640"/>
            <a:ext cx="9154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Sensitivity study</a:t>
            </a:r>
            <a:endParaRPr lang="en-AU" sz="2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74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9280" y="5552696"/>
            <a:ext cx="76300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False-colour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SERS images of ac-EHD SERS immunoassay for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HER 2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positive,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HER 2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negative and Healthy clinic patient </a:t>
            </a:r>
            <a:r>
              <a:rPr lang="en-A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en-A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>
          <a:xfrm>
            <a:off x="974616" y="825819"/>
            <a:ext cx="5529784" cy="4250779"/>
            <a:chOff x="-9143" y="0"/>
            <a:chExt cx="4435226" cy="3028950"/>
          </a:xfrm>
        </p:grpSpPr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-1" y="291993"/>
              <a:ext cx="1006551" cy="2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AU" sz="1400" b="1" dirty="0">
                  <a:effectLst/>
                  <a:latin typeface="Times New Roman"/>
                  <a:ea typeface="宋体"/>
                  <a:cs typeface="Times New Roman"/>
                </a:rPr>
                <a:t>HER 2 positive</a:t>
              </a:r>
              <a:endParaRPr lang="en-AU" sz="1400" dirty="0">
                <a:effectLst/>
                <a:latin typeface="Calibri"/>
                <a:ea typeface="宋体"/>
                <a:cs typeface="Times New Roman"/>
              </a:endParaRPr>
            </a:p>
          </p:txBody>
        </p:sp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-9143" y="1390810"/>
              <a:ext cx="978823" cy="2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AU" sz="1400" b="1" dirty="0">
                  <a:effectLst/>
                  <a:latin typeface="Times New Roman"/>
                  <a:ea typeface="宋体"/>
                  <a:cs typeface="Times New Roman"/>
                </a:rPr>
                <a:t>HER 2 negative</a:t>
              </a:r>
              <a:endParaRPr lang="en-AU" sz="1400" dirty="0">
                <a:effectLst/>
                <a:latin typeface="Calibri"/>
                <a:ea typeface="宋体"/>
                <a:cs typeface="Times New Roman"/>
              </a:endParaRPr>
            </a:p>
          </p:txBody>
        </p:sp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7684" y="2435839"/>
              <a:ext cx="908050" cy="25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AU" sz="1400" b="1" dirty="0">
                  <a:effectLst/>
                  <a:latin typeface="Times New Roman"/>
                  <a:ea typeface="宋体"/>
                  <a:cs typeface="Times New Roman"/>
                </a:rPr>
                <a:t>Healthy</a:t>
              </a:r>
              <a:endParaRPr lang="en-AU" sz="1400" dirty="0">
                <a:effectLst/>
                <a:latin typeface="Calibri"/>
                <a:ea typeface="宋体"/>
                <a:cs typeface="Times New Roman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006608" y="0"/>
              <a:ext cx="3419475" cy="3028950"/>
              <a:chOff x="0" y="0"/>
              <a:chExt cx="3419475" cy="3028950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9525"/>
                <a:ext cx="933450" cy="933450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2975" y="0"/>
                <a:ext cx="933450" cy="933450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5475" y="9525"/>
                <a:ext cx="933450" cy="933450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047750"/>
                <a:ext cx="933450" cy="933450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2500" y="1047750"/>
                <a:ext cx="933450" cy="933450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5475" y="1047750"/>
                <a:ext cx="933450" cy="93345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047875"/>
                <a:ext cx="933450" cy="93345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1550" y="2047875"/>
                <a:ext cx="933450" cy="933450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24050" y="2057400"/>
                <a:ext cx="933450" cy="933450"/>
              </a:xfrm>
              <a:prstGeom prst="rect">
                <a:avLst/>
              </a:prstGeom>
            </p:spPr>
          </p:pic>
          <p:pic>
            <p:nvPicPr>
              <p:cNvPr id="18" name="Picture 17" descr="C:\Users\uqywan35\Documents\2014-UQ\Project\F-SERS dot with EHD for HER 2 detection\F-SERRS dot for ultransensitive HER 2 detection\data\SERS\250914-clinic health sample\Device 1-HER 2positive\data analysis\channel 1\scale bar.png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1325" y="9525"/>
                <a:ext cx="438150" cy="9334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Picture 18" descr="C:\Users\uqywan35\Documents\2014-UQ\Project\F-SERS dot with EHD for HER 2 detection\F-SERRS dot for ultransensitive HER 2 detection\data\SERS\250914-clinic health sample\Device 1-HER 2positive\data analysis\channel 1\scale bar.png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1325" y="1047750"/>
                <a:ext cx="438150" cy="9334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Picture 19" descr="C:\Users\uqywan35\Documents\2014-UQ\Project\F-SERS dot with EHD for HER 2 detection\F-SERRS dot for ultransensitive HER 2 detection\data\SERS\250914-clinic health sample\Device 1-HER 2positive\data analysis\channel 1\scale bar.png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800" y="2095500"/>
                <a:ext cx="438150" cy="933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1" name="TextBox 20"/>
          <p:cNvSpPr txBox="1"/>
          <p:nvPr/>
        </p:nvSpPr>
        <p:spPr>
          <a:xfrm>
            <a:off x="2751" y="188640"/>
            <a:ext cx="9154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i="1" dirty="0" smtClean="0">
                <a:latin typeface="Arial" pitchFamily="34" charset="0"/>
                <a:cs typeface="Arial" pitchFamily="34" charset="0"/>
              </a:rPr>
              <a:t>Patient Samples</a:t>
            </a:r>
            <a:endParaRPr lang="en-AU" sz="2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39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140187"/>
              </p:ext>
            </p:extLst>
          </p:nvPr>
        </p:nvGraphicFramePr>
        <p:xfrm>
          <a:off x="827584" y="1772816"/>
          <a:ext cx="6984776" cy="3412578"/>
        </p:xfrm>
        <a:graphic>
          <a:graphicData uri="http://schemas.openxmlformats.org/drawingml/2006/table">
            <a:tbl>
              <a:tblPr firstRow="1" firstCol="1" bandRow="1"/>
              <a:tblGrid>
                <a:gridCol w="1552181"/>
                <a:gridCol w="2336251"/>
                <a:gridCol w="3096344"/>
              </a:tblGrid>
              <a:tr h="4687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Samples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Average SERS intensity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Approximate concentration range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HER 2 positive 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170.902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~10 </a:t>
                      </a:r>
                      <a:r>
                        <a:rPr lang="en-US" sz="1600" b="1" kern="1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fg</a:t>
                      </a: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/mL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HER 2 positive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25550" algn="l"/>
                        </a:tabLs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207.789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10~100 </a:t>
                      </a:r>
                      <a:r>
                        <a:rPr lang="en-US" sz="1600" b="1" kern="1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fg</a:t>
                      </a: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/mL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HER 2 positive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289050" algn="l"/>
                        </a:tabLs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167.771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~10 </a:t>
                      </a:r>
                      <a:r>
                        <a:rPr lang="en-US" sz="1600" b="1" kern="1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fg</a:t>
                      </a: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/mL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HER 2 negative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36.021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~1 </a:t>
                      </a:r>
                      <a:r>
                        <a:rPr lang="en-US" sz="1600" b="1" kern="1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fg</a:t>
                      </a: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/mL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HER 2 negative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10.646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&lt;1 </a:t>
                      </a:r>
                      <a:r>
                        <a:rPr lang="en-US" sz="1600" b="1" kern="1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fg</a:t>
                      </a: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/mL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HER 2 negative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7.341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&lt;1 fg/mL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Healthy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6.225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&lt;1 fg/mL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Healthy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3.734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&lt;1 fg/mL</a:t>
                      </a:r>
                      <a:endParaRPr lang="en-AU" sz="1600" b="1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7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Healthy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19.984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&lt;1 </a:t>
                      </a:r>
                      <a:r>
                        <a:rPr lang="en-US" sz="1600" b="1" kern="1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fg</a:t>
                      </a:r>
                      <a:r>
                        <a:rPr lang="en-US" sz="1600" b="1" kern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/mL</a:t>
                      </a:r>
                      <a:r>
                        <a:rPr lang="en-AU" sz="1600" b="1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 </a:t>
                      </a:r>
                      <a:endParaRPr lang="en-AU" sz="1600" b="1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8184" y="776898"/>
            <a:ext cx="901988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9050" algn="l"/>
              </a:tabLst>
            </a:pPr>
            <a:r>
              <a:rPr kumimoji="0" lang="en-A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Arial" pitchFamily="34" charset="0"/>
              </a:rPr>
              <a:t>Table 1. </a:t>
            </a:r>
            <a:r>
              <a:rPr kumimoji="0" lang="en-A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Arial" pitchFamily="34" charset="0"/>
              </a:rPr>
              <a:t>ac-EHD SERS immunoassay analysis of clinical serum samples from 9 different patients using the proposed method</a:t>
            </a:r>
            <a:endParaRPr kumimoji="0" lang="en-A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23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353" y="225835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AU" sz="28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742" y="980728"/>
            <a:ext cx="867645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300"/>
              </a:spcAft>
              <a:buAutoNum type="arabicPeriod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Duplex single DNA base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change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detection and DNA methylation analysis: </a:t>
            </a:r>
          </a:p>
          <a:p>
            <a:pPr algn="just">
              <a:spcAft>
                <a:spcPts val="300"/>
              </a:spcAft>
            </a:pP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a. down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to 0.5 </a:t>
            </a:r>
            <a:r>
              <a:rPr lang="en-US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sensitivity with high specificity; </a:t>
            </a:r>
          </a:p>
          <a:p>
            <a:pPr algn="just">
              <a:spcAft>
                <a:spcPts val="300"/>
              </a:spcAft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b. as low as </a:t>
            </a: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AU" sz="2000" i="1" dirty="0">
                <a:latin typeface="Arial" panose="020B0604020202020204" pitchFamily="34" charset="0"/>
                <a:cs typeface="Arial" panose="020B0604020202020204" pitchFamily="34" charset="0"/>
              </a:rPr>
              <a:t>% difference in </a:t>
            </a: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DNA methylation</a:t>
            </a:r>
            <a:endParaRPr lang="en-A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3902" y="2780928"/>
            <a:ext cx="9069585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00" indent="-342000" algn="just">
              <a:spcAft>
                <a:spcPts val="300"/>
              </a:spcAf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A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rapid and highly specific SERS </a:t>
            </a:r>
            <a:r>
              <a:rPr lang="en-A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immunoassay for breast cancer   biomarker detection: </a:t>
            </a:r>
          </a:p>
          <a:p>
            <a:pPr indent="-457200" algn="just">
              <a:spcAft>
                <a:spcPts val="300"/>
              </a:spcAft>
            </a:pPr>
            <a:r>
              <a:rPr lang="en-AU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a.  rational </a:t>
            </a:r>
            <a:r>
              <a:rPr lang="en-AU" sz="2000" i="1" dirty="0">
                <a:latin typeface="Arial" panose="020B0604020202020204" pitchFamily="34" charset="0"/>
                <a:cs typeface="Arial" panose="020B0604020202020204" pitchFamily="34" charset="0"/>
              </a:rPr>
              <a:t>designed silica-coated gold/silver nanoshells </a:t>
            </a: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AU" sz="2000" i="1" dirty="0">
                <a:latin typeface="Arial" panose="020B0604020202020204" pitchFamily="34" charset="0"/>
                <a:cs typeface="Arial" panose="020B0604020202020204" pitchFamily="34" charset="0"/>
              </a:rPr>
              <a:t>SERS nanotags </a:t>
            </a:r>
            <a:endParaRPr lang="en-AU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8000" indent="-648000" algn="just">
              <a:spcAft>
                <a:spcPts val="300"/>
              </a:spcAft>
            </a:pP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b. alternative </a:t>
            </a:r>
            <a:r>
              <a:rPr lang="en-AU" sz="2000" i="1" dirty="0">
                <a:latin typeface="Arial" panose="020B0604020202020204" pitchFamily="34" charset="0"/>
                <a:cs typeface="Arial" panose="020B0604020202020204" pitchFamily="34" charset="0"/>
              </a:rPr>
              <a:t>current </a:t>
            </a:r>
            <a:r>
              <a:rPr lang="en-AU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electrohydrodynamic</a:t>
            </a: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force to </a:t>
            </a:r>
            <a:r>
              <a:rPr lang="en-AU" sz="2000" i="1" dirty="0">
                <a:latin typeface="Arial" panose="020B0604020202020204" pitchFamily="34" charset="0"/>
                <a:cs typeface="Arial" panose="020B0604020202020204" pitchFamily="34" charset="0"/>
              </a:rPr>
              <a:t>significantly reduce the </a:t>
            </a: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assay </a:t>
            </a:r>
            <a:r>
              <a:rPr lang="en-AU" sz="2000" i="1" dirty="0">
                <a:latin typeface="Arial" panose="020B0604020202020204" pitchFamily="34" charset="0"/>
                <a:cs typeface="Arial" panose="020B0604020202020204" pitchFamily="34" charset="0"/>
              </a:rPr>
              <a:t>time and non-specific </a:t>
            </a: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binding</a:t>
            </a:r>
          </a:p>
          <a:p>
            <a:pPr marL="648000" indent="-457200" algn="just">
              <a:spcAft>
                <a:spcPts val="300"/>
              </a:spcAft>
            </a:pP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c. sensitivity </a:t>
            </a:r>
            <a:r>
              <a:rPr lang="en-AU" sz="2000" i="1" dirty="0">
                <a:latin typeface="Arial" panose="020B0604020202020204" pitchFamily="34" charset="0"/>
                <a:cs typeface="Arial" panose="020B0604020202020204" pitchFamily="34" charset="0"/>
              </a:rPr>
              <a:t>at 10 </a:t>
            </a:r>
            <a:r>
              <a:rPr lang="en-A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fg</a:t>
            </a:r>
            <a:r>
              <a:rPr lang="en-AU" sz="2000" i="1" dirty="0">
                <a:latin typeface="Arial" panose="020B0604020202020204" pitchFamily="34" charset="0"/>
                <a:cs typeface="Arial" panose="020B0604020202020204" pitchFamily="34" charset="0"/>
              </a:rPr>
              <a:t>/mL </a:t>
            </a: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for rapid (40 min) </a:t>
            </a: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HER 2 </a:t>
            </a:r>
            <a:r>
              <a:rPr lang="en-A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detection with highly  specificity   </a:t>
            </a:r>
            <a:endParaRPr lang="en-A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94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4280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Acknowledgement</a:t>
            </a:r>
            <a:endParaRPr lang="en-AU" sz="28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Group Leader Prof Matt Trau and the Trau Grou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853" y="1273458"/>
            <a:ext cx="4315968" cy="281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4076" y="1469228"/>
            <a:ext cx="4912209" cy="2535836"/>
            <a:chOff x="64076" y="1484784"/>
            <a:chExt cx="4912209" cy="2535836"/>
          </a:xfrm>
        </p:grpSpPr>
        <p:sp>
          <p:nvSpPr>
            <p:cNvPr id="2" name="TextBox 1"/>
            <p:cNvSpPr txBox="1"/>
            <p:nvPr/>
          </p:nvSpPr>
          <p:spPr>
            <a:xfrm>
              <a:off x="101339" y="1484784"/>
              <a:ext cx="31683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b="1" dirty="0" smtClean="0">
                  <a:latin typeface="Arial" pitchFamily="34" charset="0"/>
                  <a:cs typeface="Arial" pitchFamily="34" charset="0"/>
                </a:rPr>
                <a:t>Prof. Matt </a:t>
              </a:r>
              <a:r>
                <a:rPr lang="en-AU" sz="2000" b="1" dirty="0" err="1" smtClean="0">
                  <a:latin typeface="Arial" pitchFamily="34" charset="0"/>
                  <a:cs typeface="Arial" pitchFamily="34" charset="0"/>
                </a:rPr>
                <a:t>Trau</a:t>
              </a:r>
              <a:endParaRPr lang="en-AU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3121" y="2085957"/>
              <a:ext cx="31683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b="1" dirty="0" err="1" smtClean="0">
                  <a:latin typeface="Arial" pitchFamily="34" charset="0"/>
                  <a:cs typeface="Arial" pitchFamily="34" charset="0"/>
                </a:rPr>
                <a:t>Dr.</a:t>
              </a:r>
              <a:r>
                <a:rPr lang="en-AU" sz="2000" b="1" dirty="0" smtClean="0">
                  <a:latin typeface="Arial" pitchFamily="34" charset="0"/>
                  <a:cs typeface="Arial" pitchFamily="34" charset="0"/>
                </a:rPr>
                <a:t> Eugene Wee</a:t>
              </a:r>
              <a:endParaRPr lang="en-AU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4076" y="2624376"/>
              <a:ext cx="49122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b="1" dirty="0" err="1" smtClean="0">
                  <a:latin typeface="Arial" pitchFamily="34" charset="0"/>
                  <a:cs typeface="Arial" pitchFamily="34" charset="0"/>
                </a:rPr>
                <a:t>Dr.</a:t>
              </a:r>
              <a:r>
                <a:rPr lang="en-AU" sz="2000" b="1" dirty="0" smtClean="0">
                  <a:latin typeface="Arial" pitchFamily="34" charset="0"/>
                  <a:cs typeface="Arial" pitchFamily="34" charset="0"/>
                </a:rPr>
                <a:t> Muhammad J. A. Shiddiky</a:t>
              </a:r>
              <a:endParaRPr lang="en-AU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9740" y="3111351"/>
              <a:ext cx="46461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b="1" dirty="0" smtClean="0">
                  <a:latin typeface="Arial" pitchFamily="34" charset="0"/>
                  <a:cs typeface="Arial" pitchFamily="34" charset="0"/>
                </a:rPr>
                <a:t>Ramanathan Vaidyanathan</a:t>
              </a:r>
              <a:endParaRPr lang="en-AU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4577" y="3620510"/>
              <a:ext cx="45087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b="1" dirty="0" err="1" smtClean="0">
                  <a:latin typeface="Arial" pitchFamily="34" charset="0"/>
                  <a:cs typeface="Arial" pitchFamily="34" charset="0"/>
                </a:rPr>
                <a:t>Trau’s</a:t>
              </a:r>
              <a:r>
                <a:rPr lang="en-AU" sz="2000" b="1" dirty="0" smtClean="0">
                  <a:latin typeface="Arial" pitchFamily="34" charset="0"/>
                  <a:cs typeface="Arial" pitchFamily="34" charset="0"/>
                </a:rPr>
                <a:t> group members</a:t>
              </a:r>
              <a:endParaRPr lang="en-AU" sz="2000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28" name="Picture 4" descr="Australian Research Counc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52" y="5172267"/>
            <a:ext cx="3596889" cy="79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ational Breast Cancer Found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983" y="5373216"/>
            <a:ext cx="1781175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545" b="36101"/>
          <a:stretch/>
        </p:blipFill>
        <p:spPr>
          <a:xfrm>
            <a:off x="7219639" y="11226"/>
            <a:ext cx="1933848" cy="730374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87500"/>
            <a:ext cx="914400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Users\uqywan35\Documents\2014-UQ\Conference\UQ-AIBN logo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3" y="6385000"/>
            <a:ext cx="4381500" cy="34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41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3"/>
          <p:cNvSpPr>
            <a:spLocks noChangeArrowheads="1"/>
          </p:cNvSpPr>
          <p:nvPr/>
        </p:nvSpPr>
        <p:spPr bwMode="auto">
          <a:xfrm>
            <a:off x="611188" y="2349500"/>
            <a:ext cx="780573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5400" b="1" i="1">
                <a:solidFill>
                  <a:schemeClr val="accent2"/>
                </a:solidFill>
              </a:rPr>
              <a:t>Thanks for Your Attention and Questions!</a:t>
            </a:r>
            <a:endParaRPr lang="en-US" sz="1800" i="1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00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4512</TotalTime>
  <Words>839</Words>
  <Application>Microsoft Office PowerPoint</Application>
  <PresentationFormat>On-screen Show (4:3)</PresentationFormat>
  <Paragraphs>181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Queensland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Yuling Wang</dc:creator>
  <cp:lastModifiedBy>Administrator</cp:lastModifiedBy>
  <cp:revision>100</cp:revision>
  <cp:lastPrinted>2015-07-19T04:14:18Z</cp:lastPrinted>
  <dcterms:created xsi:type="dcterms:W3CDTF">2015-06-09T22:34:13Z</dcterms:created>
  <dcterms:modified xsi:type="dcterms:W3CDTF">2015-07-19T10:32:15Z</dcterms:modified>
</cp:coreProperties>
</file>