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7" r:id="rId2"/>
    <p:sldId id="259" r:id="rId3"/>
    <p:sldId id="304" r:id="rId4"/>
    <p:sldId id="309" r:id="rId5"/>
    <p:sldId id="310" r:id="rId6"/>
    <p:sldId id="306" r:id="rId7"/>
    <p:sldId id="260" r:id="rId8"/>
    <p:sldId id="290" r:id="rId9"/>
    <p:sldId id="291" r:id="rId10"/>
    <p:sldId id="292" r:id="rId11"/>
    <p:sldId id="305" r:id="rId12"/>
    <p:sldId id="294" r:id="rId13"/>
    <p:sldId id="295" r:id="rId14"/>
    <p:sldId id="296" r:id="rId15"/>
    <p:sldId id="311" r:id="rId16"/>
    <p:sldId id="307" r:id="rId17"/>
    <p:sldId id="284" r:id="rId18"/>
    <p:sldId id="302" r:id="rId19"/>
    <p:sldId id="303" r:id="rId20"/>
    <p:sldId id="308" r:id="rId21"/>
    <p:sldId id="288" r:id="rId22"/>
  </p:sldIdLst>
  <p:sldSz cx="9144000" cy="6858000" type="screen4x3"/>
  <p:notesSz cx="7010400" cy="92964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A79E5F"/>
    <a:srgbClr val="3C8684"/>
    <a:srgbClr val="3C8673"/>
    <a:srgbClr val="FFFFCC"/>
    <a:srgbClr val="4D4D4D"/>
    <a:srgbClr val="CC9900"/>
    <a:srgbClr val="0CE28B"/>
    <a:srgbClr val="FF3300"/>
    <a:srgbClr val="368C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97256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623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/>
          <a:lstStyle>
            <a:lvl1pPr algn="l">
              <a:defRPr sz="1200"/>
            </a:lvl1pPr>
          </a:lstStyle>
          <a:p>
            <a:fld id="{9761D1C3-CD7F-4AE3-8486-8C805F8489B5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97256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623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1" anchor="b"/>
          <a:lstStyle>
            <a:lvl1pPr algn="l">
              <a:defRPr sz="1200"/>
            </a:lvl1pPr>
          </a:lstStyle>
          <a:p>
            <a:fld id="{924555C7-36E7-4E01-BD6C-1CC462A7B5D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2899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86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DC8EC-7A4C-4FD1-ABE2-BA2856682A2C}" type="datetimeFigureOut">
              <a:rPr lang="he-IL" smtClean="0"/>
              <a:pPr/>
              <a:t>ט'/אייר/תשע"ז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48D33-588E-414B-BA7F-DBE3EA0A714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84" descr="New Picture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52600" cy="135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57200" y="1290936"/>
            <a:ext cx="8458200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THALASSEMIA MINOR DIAGNOSTICS </a:t>
            </a:r>
          </a:p>
          <a:p>
            <a:pPr lvl="0" algn="ctr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BY A COMPUTATIONAL METHOD</a:t>
            </a:r>
          </a:p>
          <a:p>
            <a:pPr lvl="0" algn="ctr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FF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FF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Arial" pitchFamily="34" charset="0"/>
                <a:cs typeface="Arial" pitchFamily="34" charset="0"/>
              </a:rPr>
              <a:t>Yulia Einav</a:t>
            </a:r>
          </a:p>
          <a:p>
            <a:pPr lvl="0" algn="ctr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Holon Institute of Technology</a:t>
            </a:r>
          </a:p>
          <a:p>
            <a:pPr lvl="0" algn="ctr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 Israel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FF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1143000" y="2590800"/>
            <a:ext cx="1066800" cy="228600"/>
          </a:xfrm>
          <a:prstGeom prst="rightArrow">
            <a:avLst/>
          </a:prstGeom>
          <a:solidFill>
            <a:srgbClr val="0CE28B"/>
          </a:solidFill>
          <a:ln>
            <a:solidFill>
              <a:srgbClr val="0CE2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2514600" y="1219200"/>
            <a:ext cx="51054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US" sz="4000" b="1" dirty="0" smtClean="0">
                <a:solidFill>
                  <a:srgbClr val="FFFFCC"/>
                </a:solidFill>
              </a:rPr>
              <a:t>Outline</a:t>
            </a:r>
          </a:p>
          <a:p>
            <a:pPr algn="just" rtl="0"/>
            <a:endParaRPr lang="en-US" sz="2800" b="1" dirty="0" smtClean="0">
              <a:solidFill>
                <a:srgbClr val="FFFFCC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Introduction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Sys</a:t>
            </a:r>
            <a:r>
              <a:rPr lang="en-US" sz="2800" b="1" dirty="0">
                <a:solidFill>
                  <a:schemeClr val="bg1"/>
                </a:solidFill>
              </a:rPr>
              <a:t>tem</a:t>
            </a:r>
            <a:r>
              <a:rPr lang="en-US" sz="2800" b="1" dirty="0" smtClean="0">
                <a:solidFill>
                  <a:schemeClr val="bg1"/>
                </a:solidFill>
              </a:rPr>
              <a:t> desi</a:t>
            </a:r>
            <a:r>
              <a:rPr lang="en-US" sz="2800" b="1" dirty="0">
                <a:solidFill>
                  <a:schemeClr val="bg1"/>
                </a:solidFill>
              </a:rPr>
              <a:t>g</a:t>
            </a:r>
            <a:r>
              <a:rPr lang="en-US" sz="2800" b="1" dirty="0" smtClean="0">
                <a:solidFill>
                  <a:schemeClr val="bg1"/>
                </a:solidFill>
              </a:rPr>
              <a:t>n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Results</a:t>
            </a:r>
            <a:endParaRPr lang="en-US" sz="2800" b="1" dirty="0">
              <a:solidFill>
                <a:schemeClr val="bg1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Summary &amp; Conclusions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 Acknowledgements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6191" y="3844935"/>
            <a:ext cx="868680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 α and β thalassemia are the most common </a:t>
            </a:r>
            <a:r>
              <a:rPr lang="en-US" sz="2400" b="1" dirty="0" smtClean="0">
                <a:solidFill>
                  <a:srgbClr val="FFFFCC"/>
                </a:solidFill>
              </a:rPr>
              <a:t>types</a:t>
            </a:r>
          </a:p>
        </p:txBody>
      </p:sp>
      <p:pic>
        <p:nvPicPr>
          <p:cNvPr id="7" name="Picture 1084" descr="New Picture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52600" cy="135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81000" y="152400"/>
            <a:ext cx="86868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endParaRPr lang="en-US" sz="2400" b="1" dirty="0" smtClean="0">
              <a:solidFill>
                <a:srgbClr val="FFFFCC"/>
              </a:solidFill>
            </a:endParaRPr>
          </a:p>
          <a:p>
            <a:pPr algn="ctr" rtl="0"/>
            <a:r>
              <a:rPr lang="en-US" sz="4000" b="1" dirty="0" smtClean="0">
                <a:solidFill>
                  <a:srgbClr val="FFFFCC"/>
                </a:solidFill>
              </a:rPr>
              <a:t>Introduction</a:t>
            </a:r>
            <a:endParaRPr lang="en-US" sz="4000" b="1" dirty="0">
              <a:solidFill>
                <a:srgbClr val="FFFFCC"/>
              </a:solidFill>
            </a:endParaRPr>
          </a:p>
          <a:p>
            <a:pPr algn="ctr" rtl="0"/>
            <a:endParaRPr lang="en-US" sz="1600" b="1" dirty="0" smtClean="0">
              <a:solidFill>
                <a:srgbClr val="FFFF00"/>
              </a:solidFill>
            </a:endParaRPr>
          </a:p>
          <a:p>
            <a:pPr algn="just" rtl="0"/>
            <a:endParaRPr lang="en-US" sz="2400" b="1" dirty="0">
              <a:solidFill>
                <a:srgbClr val="FFFFCC"/>
              </a:solidFill>
            </a:endParaRPr>
          </a:p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 </a:t>
            </a:r>
            <a:r>
              <a:rPr lang="en-US" sz="2400" b="1" dirty="0" smtClean="0">
                <a:solidFill>
                  <a:srgbClr val="FFFFCC"/>
                </a:solidFill>
              </a:rPr>
              <a:t>Thalassemia Major (homozygous genotype) is particularly </a:t>
            </a:r>
            <a:r>
              <a:rPr lang="en-US" sz="2400" b="1" dirty="0">
                <a:solidFill>
                  <a:srgbClr val="FFFFCC"/>
                </a:solidFill>
              </a:rPr>
              <a:t>prevalent in the </a:t>
            </a:r>
            <a:r>
              <a:rPr lang="en-US" sz="2400" b="1" dirty="0" smtClean="0">
                <a:solidFill>
                  <a:srgbClr val="FFFFCC"/>
                </a:solidFill>
              </a:rPr>
              <a:t>Mediterranean </a:t>
            </a:r>
            <a:r>
              <a:rPr lang="en-US" sz="2400" b="1" dirty="0">
                <a:solidFill>
                  <a:srgbClr val="FFFFCC"/>
                </a:solidFill>
              </a:rPr>
              <a:t>region, Middle East, Southeast Asia and some regions of Africa</a:t>
            </a:r>
          </a:p>
        </p:txBody>
      </p:sp>
      <p:sp>
        <p:nvSpPr>
          <p:cNvPr id="3" name="מלבן 2"/>
          <p:cNvSpPr/>
          <p:nvPr/>
        </p:nvSpPr>
        <p:spPr>
          <a:xfrm>
            <a:off x="432391" y="5105400"/>
            <a:ext cx="8635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Thalassemia Minor (TM) is often unrecognized and undiagnosed</a:t>
            </a:r>
            <a:endParaRPr lang="he-IL" sz="2400" b="1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41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6191" y="3581400"/>
            <a:ext cx="8686800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FFCC"/>
                </a:solidFill>
              </a:rPr>
              <a:t>ANN </a:t>
            </a:r>
            <a:r>
              <a:rPr lang="en-US" sz="2400" b="1" dirty="0">
                <a:solidFill>
                  <a:srgbClr val="FFFFCC"/>
                </a:solidFill>
              </a:rPr>
              <a:t>resembles the biological cluster of neurons and they learn through experience </a:t>
            </a:r>
          </a:p>
        </p:txBody>
      </p:sp>
      <p:pic>
        <p:nvPicPr>
          <p:cNvPr id="7" name="Picture 1084" descr="New Picture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52600" cy="135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81000" y="0"/>
            <a:ext cx="86868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endParaRPr lang="en-US" sz="2400" b="1" dirty="0" smtClean="0">
              <a:solidFill>
                <a:srgbClr val="FFFFCC"/>
              </a:solidFill>
            </a:endParaRPr>
          </a:p>
          <a:p>
            <a:pPr algn="ctr" rtl="0"/>
            <a:r>
              <a:rPr lang="en-US" sz="4000" b="1" dirty="0" smtClean="0">
                <a:solidFill>
                  <a:srgbClr val="FFFFCC"/>
                </a:solidFill>
              </a:rPr>
              <a:t>Introduction</a:t>
            </a:r>
            <a:endParaRPr lang="en-US" sz="4000" b="1" dirty="0">
              <a:solidFill>
                <a:srgbClr val="FFFFCC"/>
              </a:solidFill>
            </a:endParaRPr>
          </a:p>
          <a:p>
            <a:pPr algn="ctr" rtl="0"/>
            <a:endParaRPr lang="en-US" sz="1600" b="1" dirty="0" smtClean="0">
              <a:solidFill>
                <a:srgbClr val="FFFF00"/>
              </a:solidFill>
            </a:endParaRPr>
          </a:p>
          <a:p>
            <a:pPr algn="just" rtl="0"/>
            <a:endParaRPr lang="en-US" sz="2400" b="1" dirty="0">
              <a:solidFill>
                <a:srgbClr val="FFFFCC"/>
              </a:solidFill>
            </a:endParaRPr>
          </a:p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 Artificial Neural Networks (ANNs) </a:t>
            </a:r>
            <a:r>
              <a:rPr lang="en-US" sz="2400" b="1" dirty="0" smtClean="0">
                <a:solidFill>
                  <a:srgbClr val="FFFFCC"/>
                </a:solidFill>
              </a:rPr>
              <a:t>- mathematical model, which is </a:t>
            </a:r>
            <a:r>
              <a:rPr lang="en-US" sz="2400" b="1" dirty="0">
                <a:solidFill>
                  <a:srgbClr val="FFFFCC"/>
                </a:solidFill>
              </a:rPr>
              <a:t>widely used in diagnosis, medical image </a:t>
            </a:r>
            <a:r>
              <a:rPr lang="en-US" sz="2400" b="1" dirty="0" smtClean="0">
                <a:solidFill>
                  <a:srgbClr val="FFFFCC"/>
                </a:solidFill>
              </a:rPr>
              <a:t>analysis and </a:t>
            </a:r>
            <a:r>
              <a:rPr lang="en-US" sz="2400" b="1" dirty="0">
                <a:solidFill>
                  <a:srgbClr val="FFFFCC"/>
                </a:solidFill>
              </a:rPr>
              <a:t>medical data mining</a:t>
            </a:r>
          </a:p>
        </p:txBody>
      </p:sp>
      <p:sp>
        <p:nvSpPr>
          <p:cNvPr id="2" name="מלבן 1"/>
          <p:cNvSpPr/>
          <p:nvPr/>
        </p:nvSpPr>
        <p:spPr>
          <a:xfrm>
            <a:off x="380999" y="5029200"/>
            <a:ext cx="86619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ANN output could supply a prediction about the patterns and behavior of the studied system</a:t>
            </a:r>
          </a:p>
        </p:txBody>
      </p:sp>
    </p:spTree>
    <p:extLst>
      <p:ext uri="{BB962C8B-B14F-4D97-AF65-F5344CB8AC3E}">
        <p14:creationId xmlns:p14="http://schemas.microsoft.com/office/powerpoint/2010/main" val="400285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artificial neural netwo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70900" cy="55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278219" y="5871995"/>
            <a:ext cx="87335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b="1" dirty="0">
                <a:solidFill>
                  <a:srgbClr val="FFFFCC"/>
                </a:solidFill>
                <a:latin typeface="Times New Roman"/>
                <a:ea typeface="Calibri"/>
              </a:rPr>
              <a:t>Study objective: </a:t>
            </a:r>
            <a:r>
              <a:rPr lang="en-US" sz="2800" b="1" dirty="0">
                <a:solidFill>
                  <a:schemeClr val="bg1"/>
                </a:solidFill>
              </a:rPr>
              <a:t>To identify thalassemia minor patients from a general population using ANN </a:t>
            </a:r>
            <a:r>
              <a:rPr lang="en-US" sz="2800" b="1" dirty="0" smtClean="0">
                <a:solidFill>
                  <a:schemeClr val="bg1"/>
                </a:solidFill>
              </a:rPr>
              <a:t>modeling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09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1143000" y="3200400"/>
            <a:ext cx="1066800" cy="228600"/>
          </a:xfrm>
          <a:prstGeom prst="rightArrow">
            <a:avLst/>
          </a:prstGeom>
          <a:solidFill>
            <a:srgbClr val="0CE28B"/>
          </a:solidFill>
          <a:ln>
            <a:solidFill>
              <a:srgbClr val="0CE2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2514600" y="1219200"/>
            <a:ext cx="51054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US" sz="4000" b="1" dirty="0" smtClean="0">
                <a:solidFill>
                  <a:srgbClr val="FFFFCC"/>
                </a:solidFill>
              </a:rPr>
              <a:t>Outline</a:t>
            </a:r>
          </a:p>
          <a:p>
            <a:pPr algn="just" rtl="0"/>
            <a:endParaRPr lang="en-US" sz="2800" b="1" dirty="0" smtClean="0">
              <a:solidFill>
                <a:srgbClr val="FFFFCC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Introduction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Sys</a:t>
            </a:r>
            <a:r>
              <a:rPr lang="en-US" sz="2800" b="1" dirty="0">
                <a:solidFill>
                  <a:schemeClr val="bg1"/>
                </a:solidFill>
              </a:rPr>
              <a:t>tem</a:t>
            </a:r>
            <a:r>
              <a:rPr lang="en-US" sz="2800" b="1" dirty="0" smtClean="0">
                <a:solidFill>
                  <a:schemeClr val="bg1"/>
                </a:solidFill>
              </a:rPr>
              <a:t> desi</a:t>
            </a:r>
            <a:r>
              <a:rPr lang="en-US" sz="2800" b="1" dirty="0">
                <a:solidFill>
                  <a:schemeClr val="bg1"/>
                </a:solidFill>
              </a:rPr>
              <a:t>g</a:t>
            </a:r>
            <a:r>
              <a:rPr lang="en-US" sz="2800" b="1" dirty="0" smtClean="0">
                <a:solidFill>
                  <a:schemeClr val="bg1"/>
                </a:solidFill>
              </a:rPr>
              <a:t>n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Results</a:t>
            </a:r>
            <a:endParaRPr lang="en-US" sz="2800" b="1" dirty="0">
              <a:solidFill>
                <a:schemeClr val="bg1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Summary &amp; Conclusions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 Acknowledgements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9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685024"/>
              </p:ext>
            </p:extLst>
          </p:nvPr>
        </p:nvGraphicFramePr>
        <p:xfrm>
          <a:off x="609600" y="304800"/>
          <a:ext cx="8229600" cy="6299833"/>
        </p:xfrm>
        <a:graphic>
          <a:graphicData uri="http://schemas.openxmlformats.org/drawingml/2006/table">
            <a:tbl>
              <a:tblPr firstRow="1" firstCol="1" bandRow="1"/>
              <a:tblGrid>
                <a:gridCol w="4648200"/>
                <a:gridCol w="3581400"/>
              </a:tblGrid>
              <a:tr h="1259338">
                <a:tc gridSpan="2"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 smtClean="0">
                          <a:solidFill>
                            <a:srgbClr val="FFFFCC"/>
                          </a:solidFill>
                          <a:effectLst/>
                          <a:latin typeface="Times New Roman"/>
                          <a:ea typeface="Calibri"/>
                        </a:rPr>
                        <a:t>Patients </a:t>
                      </a:r>
                      <a:r>
                        <a:rPr lang="en-US" sz="3600" b="1" dirty="0">
                          <a:solidFill>
                            <a:srgbClr val="FFFFCC"/>
                          </a:solidFill>
                          <a:effectLst/>
                          <a:latin typeface="Times New Roman"/>
                          <a:ea typeface="Calibri"/>
                        </a:rPr>
                        <a:t>composition inside the </a:t>
                      </a:r>
                      <a:r>
                        <a:rPr lang="en-US" sz="3600" b="1" dirty="0" smtClean="0">
                          <a:solidFill>
                            <a:srgbClr val="FFFFCC"/>
                          </a:solidFill>
                          <a:effectLst/>
                          <a:latin typeface="Times New Roman"/>
                          <a:ea typeface="Calibri"/>
                        </a:rPr>
                        <a:t>database</a:t>
                      </a:r>
                    </a:p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solidFill>
                          <a:srgbClr val="FFFFCC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305332"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Group Name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Number </a:t>
                      </a:r>
                    </a:p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of Patients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853"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Healthy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229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15351"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Myelodysplastic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Syndrome (MDS)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58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8853"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Iron Deficient Anemia (IDA)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54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522"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α  and β Thalassemia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Minor (TM)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185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40"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just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696101"/>
              </p:ext>
            </p:extLst>
          </p:nvPr>
        </p:nvGraphicFramePr>
        <p:xfrm>
          <a:off x="381001" y="1219200"/>
          <a:ext cx="8686798" cy="5638800"/>
        </p:xfrm>
        <a:graphic>
          <a:graphicData uri="http://schemas.openxmlformats.org/drawingml/2006/table">
            <a:tbl>
              <a:tblPr firstRow="1" firstCol="1" bandRow="1"/>
              <a:tblGrid>
                <a:gridCol w="1338825"/>
                <a:gridCol w="5090651"/>
                <a:gridCol w="2257322"/>
              </a:tblGrid>
              <a:tr h="864942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Stage 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Groups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CBC parameters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030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1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1803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TM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vs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Healthy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group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endParaRPr lang="en-US" sz="2400" dirty="0" smtClean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MCV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, RDW, RBC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942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2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TM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vs.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Healthy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and MDS group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864942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3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TM vs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Healthy,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MDS and IDA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438030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4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TM vs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Healthy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group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MCV, RDW, RBC,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HB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, MCH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, PLT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942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5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TM vs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Healthy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and MDS group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864942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6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TM vs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Healthy,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MDS and IDA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438030">
                <a:tc gridSpan="3"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0" y="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600" b="1" dirty="0">
                <a:solidFill>
                  <a:srgbClr val="FFFFCC"/>
                </a:solidFill>
                <a:latin typeface="Times New Roman"/>
                <a:ea typeface="Calibri"/>
              </a:rPr>
              <a:t>System design regarding </a:t>
            </a:r>
            <a:r>
              <a:rPr lang="en-US" sz="3600" b="1" dirty="0" smtClean="0">
                <a:solidFill>
                  <a:srgbClr val="FFFFCC"/>
                </a:solidFill>
                <a:latin typeface="Times New Roman"/>
                <a:ea typeface="Calibri"/>
              </a:rPr>
              <a:t>stages</a:t>
            </a:r>
          </a:p>
          <a:p>
            <a:pPr algn="l" rtl="0"/>
            <a:r>
              <a:rPr lang="en-US" sz="3600" b="1" dirty="0" smtClean="0">
                <a:solidFill>
                  <a:srgbClr val="FFFFCC"/>
                </a:solidFill>
                <a:latin typeface="Times New Roman"/>
                <a:ea typeface="Calibri"/>
              </a:rPr>
              <a:t> </a:t>
            </a:r>
            <a:r>
              <a:rPr lang="en-US" sz="3600" b="1" dirty="0">
                <a:solidFill>
                  <a:srgbClr val="FFFFCC"/>
                </a:solidFill>
                <a:latin typeface="Times New Roman"/>
                <a:ea typeface="Calibri"/>
              </a:rPr>
              <a:t>and CBC parameters</a:t>
            </a:r>
            <a:endParaRPr lang="he-IL" sz="3600" b="1" dirty="0">
              <a:solidFill>
                <a:srgbClr val="FFFFCC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906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6963" y="457200"/>
            <a:ext cx="2150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rtl="0"/>
            <a:r>
              <a:rPr lang="en-US" sz="4000" b="1" dirty="0" smtClean="0">
                <a:solidFill>
                  <a:srgbClr val="FFFFCC"/>
                </a:solidFill>
              </a:rPr>
              <a:t>Formulas</a:t>
            </a:r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568282"/>
              </p:ext>
            </p:extLst>
          </p:nvPr>
        </p:nvGraphicFramePr>
        <p:xfrm>
          <a:off x="3124201" y="1676400"/>
          <a:ext cx="2895600" cy="66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משוואה" r:id="rId3" imgW="825480" imgH="190440" progId="Equation.3">
                  <p:embed/>
                </p:oleObj>
              </mc:Choice>
              <mc:Fallback>
                <p:oleObj name="משוואה" r:id="rId3" imgW="82548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4201" y="1676400"/>
                        <a:ext cx="2895600" cy="668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קבוצה 3"/>
          <p:cNvGrpSpPr/>
          <p:nvPr/>
        </p:nvGrpSpPr>
        <p:grpSpPr>
          <a:xfrm>
            <a:off x="1371600" y="2770831"/>
            <a:ext cx="5119689" cy="2173932"/>
            <a:chOff x="138112" y="2514600"/>
            <a:chExt cx="5119689" cy="2173932"/>
          </a:xfrm>
        </p:grpSpPr>
        <p:grpSp>
          <p:nvGrpSpPr>
            <p:cNvPr id="7" name="Group 6"/>
            <p:cNvGrpSpPr/>
            <p:nvPr/>
          </p:nvGrpSpPr>
          <p:grpSpPr>
            <a:xfrm>
              <a:off x="2286000" y="2514600"/>
              <a:ext cx="2316163" cy="533400"/>
              <a:chOff x="2971800" y="3162300"/>
              <a:chExt cx="2316163" cy="533400"/>
            </a:xfrm>
          </p:grpSpPr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800" y="3162300"/>
                <a:ext cx="2316163" cy="533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Rectangle 5"/>
              <p:cNvSpPr/>
              <p:nvPr/>
            </p:nvSpPr>
            <p:spPr>
              <a:xfrm>
                <a:off x="3352800" y="3162300"/>
                <a:ext cx="1919288" cy="533400"/>
              </a:xfrm>
              <a:prstGeom prst="rect">
                <a:avLst/>
              </a:prstGeom>
              <a:solidFill>
                <a:srgbClr val="3C8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666999" y="2514600"/>
              <a:ext cx="2590801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dirty="0" smtClean="0">
                  <a:cs typeface="+mj-cs"/>
                </a:rPr>
                <a:t>- Accuracy</a:t>
              </a:r>
              <a:endParaRPr lang="he-IL" sz="2400" dirty="0">
                <a:cs typeface="+mj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4312" y="3352799"/>
              <a:ext cx="1919288" cy="533400"/>
            </a:xfrm>
            <a:prstGeom prst="rect">
              <a:avLst/>
            </a:prstGeom>
            <a:solidFill>
              <a:srgbClr val="3C8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8112" y="4083397"/>
              <a:ext cx="2665413" cy="605135"/>
              <a:chOff x="1098550" y="4119265"/>
              <a:chExt cx="2665413" cy="605135"/>
            </a:xfrm>
          </p:grpSpPr>
          <p:pic>
            <p:nvPicPr>
              <p:cNvPr id="15" name="Picture 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7800" y="4191000"/>
                <a:ext cx="2316163" cy="533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1098550" y="4119265"/>
                <a:ext cx="1919288" cy="533400"/>
              </a:xfrm>
              <a:prstGeom prst="rect">
                <a:avLst/>
              </a:prstGeom>
              <a:solidFill>
                <a:srgbClr val="3C8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667000" y="4114800"/>
              <a:ext cx="2590801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dirty="0" smtClean="0">
                  <a:cs typeface="+mj-cs"/>
                </a:rPr>
                <a:t>- False Negative</a:t>
              </a:r>
              <a:endParaRPr lang="he-IL" sz="2400" dirty="0">
                <a:cs typeface="+mj-cs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214312" y="3253432"/>
              <a:ext cx="4357688" cy="685799"/>
              <a:chOff x="366712" y="3352800"/>
              <a:chExt cx="4357688" cy="685799"/>
            </a:xfrm>
          </p:grpSpPr>
          <p:pic>
            <p:nvPicPr>
              <p:cNvPr id="11" name="Picture 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0037" y="3352800"/>
                <a:ext cx="2316163" cy="533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366712" y="3505199"/>
                <a:ext cx="1919288" cy="533400"/>
              </a:xfrm>
              <a:prstGeom prst="rect">
                <a:avLst/>
              </a:prstGeom>
              <a:solidFill>
                <a:srgbClr val="3C8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805112" y="3352800"/>
                <a:ext cx="1919288" cy="533400"/>
              </a:xfrm>
              <a:prstGeom prst="rect">
                <a:avLst/>
              </a:prstGeom>
              <a:solidFill>
                <a:srgbClr val="3C86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667000" y="3276600"/>
              <a:ext cx="2590801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2400" dirty="0" smtClean="0">
                  <a:cs typeface="+mj-cs"/>
                </a:rPr>
                <a:t>- True Positive</a:t>
              </a:r>
              <a:endParaRPr lang="he-IL" sz="2400" dirty="0">
                <a:cs typeface="+mj-cs"/>
              </a:endParaRPr>
            </a:p>
          </p:txBody>
        </p:sp>
      </p:grpSp>
      <p:sp>
        <p:nvSpPr>
          <p:cNvPr id="10" name="מלבן 9"/>
          <p:cNvSpPr/>
          <p:nvPr/>
        </p:nvSpPr>
        <p:spPr>
          <a:xfrm>
            <a:off x="1371600" y="5486400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b="1" dirty="0">
                <a:solidFill>
                  <a:schemeClr val="bg1"/>
                </a:solidFill>
              </a:rPr>
              <a:t>Accuracy in statistics measures the closeness of the output of the model to the true data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09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96963" y="457200"/>
            <a:ext cx="21500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rtl="0"/>
            <a:r>
              <a:rPr lang="en-US" sz="4000" b="1" dirty="0" smtClean="0">
                <a:solidFill>
                  <a:srgbClr val="FFFFCC"/>
                </a:solidFill>
              </a:rPr>
              <a:t>Formulas</a:t>
            </a:r>
            <a:endParaRPr lang="en-US" sz="4000" b="1" dirty="0">
              <a:solidFill>
                <a:srgbClr val="FFFFCC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6212958" y="2590800"/>
            <a:ext cx="25908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i="1" dirty="0" smtClean="0">
                <a:cs typeface="+mj-cs"/>
              </a:rPr>
              <a:t>FP</a:t>
            </a:r>
            <a:r>
              <a:rPr lang="en-US" sz="2400" dirty="0" smtClean="0">
                <a:cs typeface="+mj-cs"/>
              </a:rPr>
              <a:t> - False Positive</a:t>
            </a:r>
            <a:endParaRPr lang="he-IL" sz="2400" dirty="0"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600200"/>
            <a:ext cx="25908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i="1" dirty="0" smtClean="0">
                <a:cs typeface="+mj-cs"/>
              </a:rPr>
              <a:t>TN</a:t>
            </a:r>
            <a:r>
              <a:rPr lang="en-US" sz="2400" dirty="0" smtClean="0">
                <a:cs typeface="+mj-cs"/>
              </a:rPr>
              <a:t> - True Negative</a:t>
            </a:r>
            <a:endParaRPr lang="he-IL" sz="2400" dirty="0">
              <a:cs typeface="+mj-cs"/>
            </a:endParaRPr>
          </a:p>
        </p:txBody>
      </p:sp>
      <p:graphicFrame>
        <p:nvGraphicFramePr>
          <p:cNvPr id="4" name="אובייקט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186463"/>
              </p:ext>
            </p:extLst>
          </p:nvPr>
        </p:nvGraphicFramePr>
        <p:xfrm>
          <a:off x="533400" y="1744018"/>
          <a:ext cx="3304871" cy="922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5" name="משוואה" r:id="rId3" imgW="1409400" imgH="393480" progId="Equation.3">
                  <p:embed/>
                </p:oleObj>
              </mc:Choice>
              <mc:Fallback>
                <p:oleObj name="משוואה" r:id="rId3" imgW="1409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1744018"/>
                        <a:ext cx="3304871" cy="922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graphicFrame>
        <p:nvGraphicFramePr>
          <p:cNvPr id="21" name="אובייקט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053838"/>
              </p:ext>
            </p:extLst>
          </p:nvPr>
        </p:nvGraphicFramePr>
        <p:xfrm>
          <a:off x="539135" y="3308350"/>
          <a:ext cx="3188929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6" name="משוואה" r:id="rId5" imgW="1422360" imgH="393480" progId="Equation.3">
                  <p:embed/>
                </p:oleObj>
              </mc:Choice>
              <mc:Fallback>
                <p:oleObj name="משוואה" r:id="rId5" imgW="1422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135" y="3308350"/>
                        <a:ext cx="3188929" cy="88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8" name="TextBox 17"/>
          <p:cNvSpPr txBox="1"/>
          <p:nvPr/>
        </p:nvSpPr>
        <p:spPr>
          <a:xfrm>
            <a:off x="6172200" y="4429780"/>
            <a:ext cx="25908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i="1" dirty="0" smtClean="0">
                <a:cs typeface="+mj-cs"/>
              </a:rPr>
              <a:t>FN</a:t>
            </a:r>
            <a:r>
              <a:rPr lang="en-US" sz="2400" dirty="0" smtClean="0">
                <a:cs typeface="+mj-cs"/>
              </a:rPr>
              <a:t> - False Negative</a:t>
            </a:r>
            <a:endParaRPr lang="he-IL" sz="2400" dirty="0"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72200" y="3439180"/>
            <a:ext cx="259080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i="1" dirty="0" smtClean="0">
                <a:cs typeface="+mj-cs"/>
              </a:rPr>
              <a:t>TP</a:t>
            </a:r>
            <a:r>
              <a:rPr lang="en-US" sz="2400" dirty="0" smtClean="0">
                <a:cs typeface="+mj-cs"/>
              </a:rPr>
              <a:t> - True Positive</a:t>
            </a:r>
            <a:endParaRPr lang="he-IL" sz="2400" dirty="0">
              <a:cs typeface="+mj-cs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304800" y="5262872"/>
            <a:ext cx="8686800" cy="1228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600" b="1" dirty="0">
                <a:solidFill>
                  <a:schemeClr val="bg1"/>
                </a:solidFill>
              </a:rPr>
              <a:t>Sensitivity - the ability to correctly detect the TM </a:t>
            </a:r>
            <a:r>
              <a:rPr lang="en-US" sz="2600" b="1" dirty="0" smtClean="0">
                <a:solidFill>
                  <a:schemeClr val="bg1"/>
                </a:solidFill>
              </a:rPr>
              <a:t>condition </a:t>
            </a:r>
          </a:p>
          <a:p>
            <a:pPr algn="l" rtl="0">
              <a:lnSpc>
                <a:spcPct val="150000"/>
              </a:lnSpc>
            </a:pPr>
            <a:r>
              <a:rPr lang="en-US" sz="2600" b="1" dirty="0" smtClean="0">
                <a:solidFill>
                  <a:schemeClr val="bg1"/>
                </a:solidFill>
              </a:rPr>
              <a:t>Specificity </a:t>
            </a:r>
            <a:r>
              <a:rPr lang="en-US" sz="2600" b="1" dirty="0">
                <a:solidFill>
                  <a:schemeClr val="bg1"/>
                </a:solidFill>
              </a:rPr>
              <a:t>- the ability to correctly detect the healthy </a:t>
            </a:r>
            <a:r>
              <a:rPr lang="en-US" sz="2600" b="1" dirty="0" smtClean="0">
                <a:solidFill>
                  <a:schemeClr val="bg1"/>
                </a:solidFill>
              </a:rPr>
              <a:t>cases </a:t>
            </a:r>
            <a:endParaRPr lang="he-IL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5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1143000" y="3810000"/>
            <a:ext cx="1066800" cy="228600"/>
          </a:xfrm>
          <a:prstGeom prst="rightArrow">
            <a:avLst/>
          </a:prstGeom>
          <a:solidFill>
            <a:srgbClr val="0CE28B"/>
          </a:solidFill>
          <a:ln>
            <a:solidFill>
              <a:srgbClr val="0CE2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2514600" y="1219200"/>
            <a:ext cx="51054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US" sz="4000" b="1" dirty="0" smtClean="0">
                <a:solidFill>
                  <a:srgbClr val="FFFFCC"/>
                </a:solidFill>
              </a:rPr>
              <a:t>Outline</a:t>
            </a:r>
          </a:p>
          <a:p>
            <a:pPr algn="just" rtl="0"/>
            <a:endParaRPr lang="en-US" sz="2800" b="1" dirty="0" smtClean="0">
              <a:solidFill>
                <a:srgbClr val="FFFFCC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Introduction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Sys</a:t>
            </a:r>
            <a:r>
              <a:rPr lang="en-US" sz="2800" b="1" dirty="0">
                <a:solidFill>
                  <a:schemeClr val="bg1"/>
                </a:solidFill>
              </a:rPr>
              <a:t>tem</a:t>
            </a:r>
            <a:r>
              <a:rPr lang="en-US" sz="2800" b="1" dirty="0" smtClean="0">
                <a:solidFill>
                  <a:schemeClr val="bg1"/>
                </a:solidFill>
              </a:rPr>
              <a:t> desi</a:t>
            </a:r>
            <a:r>
              <a:rPr lang="en-US" sz="2800" b="1" dirty="0">
                <a:solidFill>
                  <a:schemeClr val="bg1"/>
                </a:solidFill>
              </a:rPr>
              <a:t>g</a:t>
            </a:r>
            <a:r>
              <a:rPr lang="en-US" sz="2800" b="1" dirty="0" smtClean="0">
                <a:solidFill>
                  <a:schemeClr val="bg1"/>
                </a:solidFill>
              </a:rPr>
              <a:t>n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Results</a:t>
            </a:r>
            <a:endParaRPr lang="en-US" sz="2800" b="1" dirty="0">
              <a:solidFill>
                <a:schemeClr val="bg1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Summary &amp; Conclusions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 Acknowledgements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24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1833" y="152400"/>
            <a:ext cx="644035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FFFFCC"/>
                </a:solidFill>
              </a:rPr>
              <a:t>Accuracy Value </a:t>
            </a:r>
          </a:p>
          <a:p>
            <a:pPr algn="ctr" rtl="0"/>
            <a:r>
              <a:rPr lang="en-US" sz="3200" b="1" dirty="0" smtClean="0">
                <a:solidFill>
                  <a:srgbClr val="FFFFCC"/>
                </a:solidFill>
              </a:rPr>
              <a:t>Thalassemia Minor vs. healthy group</a:t>
            </a:r>
            <a:endParaRPr lang="en-US" sz="3200" b="1" dirty="0">
              <a:solidFill>
                <a:srgbClr val="FFFFCC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384759" y="1352729"/>
            <a:ext cx="6751320" cy="5180450"/>
            <a:chOff x="2971800" y="304800"/>
            <a:chExt cx="7633607" cy="5715000"/>
          </a:xfrm>
        </p:grpSpPr>
        <p:grpSp>
          <p:nvGrpSpPr>
            <p:cNvPr id="10" name="Group 16"/>
            <p:cNvGrpSpPr>
              <a:grpSpLocks noChangeAspect="1"/>
            </p:cNvGrpSpPr>
            <p:nvPr/>
          </p:nvGrpSpPr>
          <p:grpSpPr>
            <a:xfrm>
              <a:off x="2971800" y="304800"/>
              <a:ext cx="7633607" cy="5715000"/>
              <a:chOff x="152400" y="152400"/>
              <a:chExt cx="7633607" cy="5715000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52400" y="152400"/>
                <a:ext cx="7633607" cy="5715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3171223" y="658368"/>
                <a:ext cx="1857977" cy="685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3024007" y="533400"/>
              <a:ext cx="557393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3200" b="1" dirty="0"/>
                <a:t>A</a:t>
              </a:r>
              <a:endParaRPr lang="he-IL" sz="32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503119" y="1904773"/>
            <a:ext cx="2669081" cy="773403"/>
            <a:chOff x="990600" y="5410200"/>
            <a:chExt cx="2971800" cy="1010779"/>
          </a:xfrm>
        </p:grpSpPr>
        <p:sp>
          <p:nvSpPr>
            <p:cNvPr id="3" name="מלבן 2"/>
            <p:cNvSpPr/>
            <p:nvPr/>
          </p:nvSpPr>
          <p:spPr>
            <a:xfrm>
              <a:off x="990600" y="5562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60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24000" y="5410200"/>
              <a:ext cx="2438400" cy="4424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600" dirty="0">
                  <a:latin typeface="Times New Roman"/>
                  <a:ea typeface="Calibri"/>
                </a:rPr>
                <a:t>3 CBC parameters</a:t>
              </a:r>
              <a:endParaRPr lang="he-IL" sz="1600" dirty="0">
                <a:latin typeface="Times New Roman"/>
                <a:ea typeface="Calibri"/>
              </a:endParaRPr>
            </a:p>
          </p:txBody>
        </p:sp>
        <p:sp>
          <p:nvSpPr>
            <p:cNvPr id="5" name="מלבן 4"/>
            <p:cNvSpPr/>
            <p:nvPr/>
          </p:nvSpPr>
          <p:spPr>
            <a:xfrm>
              <a:off x="990600" y="6019800"/>
              <a:ext cx="304800" cy="3048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6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0" y="5978515"/>
              <a:ext cx="2438400" cy="4424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600" dirty="0" smtClean="0">
                  <a:latin typeface="Times New Roman"/>
                  <a:ea typeface="Calibri"/>
                </a:rPr>
                <a:t>6 </a:t>
              </a:r>
              <a:r>
                <a:rPr lang="en-US" sz="1600" dirty="0">
                  <a:latin typeface="Times New Roman"/>
                  <a:ea typeface="Calibri"/>
                </a:rPr>
                <a:t>CBC parameters</a:t>
              </a:r>
              <a:endParaRPr lang="he-IL" sz="1600" dirty="0">
                <a:latin typeface="Times New Roman"/>
                <a:ea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227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4832" y="228600"/>
            <a:ext cx="65543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FFFFCC"/>
                </a:solidFill>
              </a:rPr>
              <a:t>Accuracy Value </a:t>
            </a:r>
          </a:p>
          <a:p>
            <a:pPr algn="ctr" rtl="0"/>
            <a:r>
              <a:rPr lang="en-US" sz="3200" b="1" dirty="0" smtClean="0">
                <a:solidFill>
                  <a:srgbClr val="FFFFCC"/>
                </a:solidFill>
              </a:rPr>
              <a:t>Thalassemia Minor vs. </a:t>
            </a:r>
            <a:r>
              <a:rPr lang="en-US" sz="3200" b="1" dirty="0">
                <a:solidFill>
                  <a:srgbClr val="FFFFCC"/>
                </a:solidFill>
              </a:rPr>
              <a:t>healthy + </a:t>
            </a:r>
            <a:r>
              <a:rPr lang="en-US" sz="3200" b="1" dirty="0" smtClean="0">
                <a:solidFill>
                  <a:srgbClr val="FFFFCC"/>
                </a:solidFill>
              </a:rPr>
              <a:t>MDS</a:t>
            </a:r>
            <a:endParaRPr lang="en-US" sz="3200" b="1" dirty="0">
              <a:solidFill>
                <a:srgbClr val="FFFFCC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65857" y="1447800"/>
            <a:ext cx="6750000" cy="5180400"/>
            <a:chOff x="2956560" y="6705600"/>
            <a:chExt cx="7635240" cy="5715000"/>
          </a:xfrm>
        </p:grpSpPr>
        <p:grpSp>
          <p:nvGrpSpPr>
            <p:cNvPr id="8" name="Group 18"/>
            <p:cNvGrpSpPr>
              <a:grpSpLocks noChangeAspect="1"/>
            </p:cNvGrpSpPr>
            <p:nvPr/>
          </p:nvGrpSpPr>
          <p:grpSpPr>
            <a:xfrm>
              <a:off x="2956560" y="6705600"/>
              <a:ext cx="7635240" cy="5715000"/>
              <a:chOff x="1295400" y="7239000"/>
              <a:chExt cx="5343525" cy="4000500"/>
            </a:xfrm>
          </p:grpSpPr>
          <p:pic>
            <p:nvPicPr>
              <p:cNvPr id="10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295400" y="7239000"/>
                <a:ext cx="5343525" cy="4000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3429000" y="7598664"/>
                <a:ext cx="1371600" cy="4736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3024007" y="6934200"/>
              <a:ext cx="557393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3200" b="1" dirty="0"/>
                <a:t>B</a:t>
              </a:r>
              <a:endParaRPr lang="he-IL" sz="32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03119" y="1904773"/>
            <a:ext cx="2669081" cy="773403"/>
            <a:chOff x="990600" y="5410200"/>
            <a:chExt cx="2971800" cy="1010779"/>
          </a:xfrm>
        </p:grpSpPr>
        <p:sp>
          <p:nvSpPr>
            <p:cNvPr id="13" name="מלבן 2"/>
            <p:cNvSpPr/>
            <p:nvPr/>
          </p:nvSpPr>
          <p:spPr>
            <a:xfrm>
              <a:off x="990600" y="5562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5410200"/>
              <a:ext cx="2438400" cy="4424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600" dirty="0">
                  <a:latin typeface="Times New Roman"/>
                  <a:ea typeface="Calibri"/>
                </a:rPr>
                <a:t>3 CBC parameters</a:t>
              </a:r>
              <a:endParaRPr lang="he-IL" sz="1600" dirty="0">
                <a:latin typeface="Times New Roman"/>
                <a:ea typeface="Calibri"/>
              </a:endParaRPr>
            </a:p>
          </p:txBody>
        </p:sp>
        <p:sp>
          <p:nvSpPr>
            <p:cNvPr id="15" name="מלבן 4"/>
            <p:cNvSpPr/>
            <p:nvPr/>
          </p:nvSpPr>
          <p:spPr>
            <a:xfrm>
              <a:off x="990600" y="6019800"/>
              <a:ext cx="304800" cy="3048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6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24000" y="5978515"/>
              <a:ext cx="2438400" cy="4424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600" dirty="0" smtClean="0">
                  <a:latin typeface="Times New Roman"/>
                  <a:ea typeface="Calibri"/>
                </a:rPr>
                <a:t>6 </a:t>
              </a:r>
              <a:r>
                <a:rPr lang="en-US" sz="1600" dirty="0">
                  <a:latin typeface="Times New Roman"/>
                  <a:ea typeface="Calibri"/>
                </a:rPr>
                <a:t>CBC parameters</a:t>
              </a:r>
              <a:endParaRPr lang="he-IL" sz="1600" dirty="0">
                <a:latin typeface="Times New Roman"/>
                <a:ea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9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9224" y="228600"/>
            <a:ext cx="74855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/>
            <a:r>
              <a:rPr lang="en-US" sz="4000" b="1" dirty="0" smtClean="0">
                <a:solidFill>
                  <a:srgbClr val="FFFFCC"/>
                </a:solidFill>
              </a:rPr>
              <a:t>Accuracy Value </a:t>
            </a:r>
          </a:p>
          <a:p>
            <a:pPr algn="ctr" rtl="0"/>
            <a:r>
              <a:rPr lang="en-US" sz="3200" b="1" dirty="0" smtClean="0">
                <a:solidFill>
                  <a:srgbClr val="FFFFCC"/>
                </a:solidFill>
              </a:rPr>
              <a:t>Thalassemia Minor vs. </a:t>
            </a:r>
            <a:r>
              <a:rPr lang="en-US" sz="3200" b="1" dirty="0">
                <a:solidFill>
                  <a:srgbClr val="FFFFCC"/>
                </a:solidFill>
              </a:rPr>
              <a:t>healthy + </a:t>
            </a:r>
            <a:r>
              <a:rPr lang="en-US" sz="3200" b="1" dirty="0" smtClean="0">
                <a:solidFill>
                  <a:srgbClr val="FFFFCC"/>
                </a:solidFill>
              </a:rPr>
              <a:t>MDS + IDA</a:t>
            </a:r>
            <a:endParaRPr lang="en-US" sz="3200" b="1" dirty="0">
              <a:solidFill>
                <a:srgbClr val="FFFFCC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27200" y="1428929"/>
            <a:ext cx="6750000" cy="5180400"/>
            <a:chOff x="3581400" y="13335000"/>
            <a:chExt cx="7635240" cy="5715000"/>
          </a:xfrm>
        </p:grpSpPr>
        <p:grpSp>
          <p:nvGrpSpPr>
            <p:cNvPr id="8" name="Group 20"/>
            <p:cNvGrpSpPr/>
            <p:nvPr/>
          </p:nvGrpSpPr>
          <p:grpSpPr>
            <a:xfrm>
              <a:off x="3581400" y="13335000"/>
              <a:ext cx="7635240" cy="5715000"/>
              <a:chOff x="3581400" y="13335000"/>
              <a:chExt cx="7635240" cy="5715000"/>
            </a:xfrm>
          </p:grpSpPr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581400" y="13335000"/>
                <a:ext cx="7635240" cy="5715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6324600" y="13853160"/>
                <a:ext cx="2219299" cy="76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3709807" y="13563600"/>
              <a:ext cx="557393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3200" b="1" dirty="0" smtClean="0"/>
                <a:t>C</a:t>
              </a:r>
              <a:endParaRPr lang="he-IL" sz="32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03119" y="1904773"/>
            <a:ext cx="2669081" cy="773403"/>
            <a:chOff x="990600" y="5410200"/>
            <a:chExt cx="2971800" cy="1010779"/>
          </a:xfrm>
        </p:grpSpPr>
        <p:sp>
          <p:nvSpPr>
            <p:cNvPr id="13" name="מלבן 2"/>
            <p:cNvSpPr/>
            <p:nvPr/>
          </p:nvSpPr>
          <p:spPr>
            <a:xfrm>
              <a:off x="990600" y="5562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24000" y="5410200"/>
              <a:ext cx="2438400" cy="4424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600" dirty="0">
                  <a:latin typeface="Times New Roman"/>
                  <a:ea typeface="Calibri"/>
                </a:rPr>
                <a:t>3 CBC parameters</a:t>
              </a:r>
              <a:endParaRPr lang="he-IL" sz="1600" dirty="0">
                <a:latin typeface="Times New Roman"/>
                <a:ea typeface="Calibri"/>
              </a:endParaRPr>
            </a:p>
          </p:txBody>
        </p:sp>
        <p:sp>
          <p:nvSpPr>
            <p:cNvPr id="15" name="מלבן 4"/>
            <p:cNvSpPr/>
            <p:nvPr/>
          </p:nvSpPr>
          <p:spPr>
            <a:xfrm>
              <a:off x="990600" y="6019800"/>
              <a:ext cx="304800" cy="3048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6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24000" y="5978515"/>
              <a:ext cx="2438400" cy="44246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600" dirty="0" smtClean="0">
                  <a:latin typeface="Times New Roman"/>
                  <a:ea typeface="Calibri"/>
                </a:rPr>
                <a:t>6 </a:t>
              </a:r>
              <a:r>
                <a:rPr lang="en-US" sz="1600" dirty="0">
                  <a:latin typeface="Times New Roman"/>
                  <a:ea typeface="Calibri"/>
                </a:rPr>
                <a:t>CBC parameters</a:t>
              </a:r>
              <a:endParaRPr lang="he-IL" sz="1600" dirty="0">
                <a:latin typeface="Times New Roman"/>
                <a:ea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9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745193"/>
              </p:ext>
            </p:extLst>
          </p:nvPr>
        </p:nvGraphicFramePr>
        <p:xfrm>
          <a:off x="609600" y="1371600"/>
          <a:ext cx="6447215" cy="5080834"/>
        </p:xfrm>
        <a:graphic>
          <a:graphicData uri="http://schemas.openxmlformats.org/drawingml/2006/table">
            <a:tbl>
              <a:tblPr firstRow="1" firstCol="1" bandRow="1"/>
              <a:tblGrid>
                <a:gridCol w="2865815"/>
                <a:gridCol w="1752600"/>
                <a:gridCol w="1828800"/>
              </a:tblGrid>
              <a:tr h="691714"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Compared groups</a:t>
                      </a:r>
                      <a:endParaRPr lang="en-US" sz="2400" kern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340" algn="l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Specificity </a:t>
                      </a:r>
                      <a:endParaRPr lang="en-US" sz="2400" kern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340" algn="l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Sensitivity </a:t>
                      </a:r>
                      <a:endParaRPr lang="en-US" sz="2400" kern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1803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1. TM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vs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Control group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0.958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2. TM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vs. Control and MDS group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0.967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3. TM vs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Control, MDS and IDA</a:t>
                      </a:r>
                    </a:p>
                  </a:txBody>
                  <a:tcPr marL="35560" marR="35560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0.968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0.902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4. TM vs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Control group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0.958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5. TM vs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Control and MDS group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0.967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180340" algn="l" rtl="0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6. TM vs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</a:rPr>
                        <a:t>. Control, MDS and IDA</a:t>
                      </a:r>
                    </a:p>
                  </a:txBody>
                  <a:tcPr marL="35560" marR="3556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0.968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0340" algn="l" rtl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+mn-cs"/>
                        </a:rPr>
                        <a:t>0.897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90600" y="-457200"/>
            <a:ext cx="735669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80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he-IL" sz="3600" b="1" dirty="0" smtClean="0">
              <a:solidFill>
                <a:srgbClr val="FFFFCC"/>
              </a:solidFill>
              <a:latin typeface="Times New Roman"/>
              <a:ea typeface="Calibri"/>
              <a:cs typeface="+mn-cs"/>
            </a:endParaRPr>
          </a:p>
          <a:p>
            <a:pPr marL="0" marR="0" lvl="0" indent="1809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he-IL" sz="3600" b="1" dirty="0">
                <a:solidFill>
                  <a:srgbClr val="FFFFCC"/>
                </a:solidFill>
                <a:latin typeface="Times New Roman"/>
                <a:ea typeface="Calibri"/>
                <a:cs typeface="+mn-cs"/>
              </a:rPr>
              <a:t>B</a:t>
            </a:r>
            <a:r>
              <a:rPr lang="en-US" altLang="he-IL" sz="3600" b="1" dirty="0" smtClean="0">
                <a:solidFill>
                  <a:srgbClr val="FFFFCC"/>
                </a:solidFill>
                <a:latin typeface="Times New Roman"/>
                <a:ea typeface="Calibri"/>
                <a:cs typeface="+mn-cs"/>
              </a:rPr>
              <a:t>est </a:t>
            </a:r>
            <a:r>
              <a:rPr lang="en-US" altLang="he-IL" sz="3600" b="1" dirty="0">
                <a:solidFill>
                  <a:srgbClr val="FFFFCC"/>
                </a:solidFill>
                <a:latin typeface="Times New Roman"/>
                <a:ea typeface="Calibri"/>
                <a:cs typeface="+mn-cs"/>
              </a:rPr>
              <a:t>ANN at each stage of the study</a:t>
            </a: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סוגר מרובע ימני 6"/>
          <p:cNvSpPr/>
          <p:nvPr/>
        </p:nvSpPr>
        <p:spPr>
          <a:xfrm>
            <a:off x="7315200" y="2286000"/>
            <a:ext cx="304800" cy="1905000"/>
          </a:xfrm>
          <a:prstGeom prst="rightBracket">
            <a:avLst/>
          </a:prstGeom>
          <a:ln w="50800">
            <a:solidFill>
              <a:srgbClr val="FF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סוגר מרובע ימני 7"/>
          <p:cNvSpPr/>
          <p:nvPr/>
        </p:nvSpPr>
        <p:spPr>
          <a:xfrm>
            <a:off x="7315200" y="4495800"/>
            <a:ext cx="304800" cy="1905000"/>
          </a:xfrm>
          <a:prstGeom prst="rightBracket">
            <a:avLst/>
          </a:prstGeom>
          <a:ln w="50800">
            <a:solidFill>
              <a:srgbClr val="FFFF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srgbClr val="FFFF6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22781" y="2743200"/>
            <a:ext cx="164981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>
                <a:solidFill>
                  <a:srgbClr val="FFFF66"/>
                </a:solidFill>
                <a:latin typeface="Times New Roman"/>
                <a:ea typeface="Calibri"/>
              </a:rPr>
              <a:t>3 CBC parameters</a:t>
            </a:r>
            <a:endParaRPr lang="he-IL" b="1" dirty="0">
              <a:solidFill>
                <a:srgbClr val="FFFF66"/>
              </a:solidFill>
              <a:latin typeface="Times New Roman"/>
              <a:ea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2781" y="4953000"/>
            <a:ext cx="164981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>
                <a:solidFill>
                  <a:srgbClr val="FFFF66"/>
                </a:solidFill>
                <a:latin typeface="Times New Roman"/>
                <a:ea typeface="Calibri"/>
              </a:rPr>
              <a:t>6 </a:t>
            </a:r>
            <a:r>
              <a:rPr lang="en-US" b="1" dirty="0">
                <a:solidFill>
                  <a:srgbClr val="FFFF66"/>
                </a:solidFill>
                <a:latin typeface="Times New Roman"/>
                <a:ea typeface="Calibri"/>
              </a:rPr>
              <a:t>CBC parameters</a:t>
            </a:r>
            <a:endParaRPr lang="he-IL" b="1" dirty="0">
              <a:solidFill>
                <a:srgbClr val="FFFF66"/>
              </a:solidFill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83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1143000" y="4419600"/>
            <a:ext cx="1066800" cy="228600"/>
          </a:xfrm>
          <a:prstGeom prst="rightArrow">
            <a:avLst/>
          </a:prstGeom>
          <a:solidFill>
            <a:srgbClr val="0CE28B"/>
          </a:solidFill>
          <a:ln>
            <a:solidFill>
              <a:srgbClr val="0CE2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2514600" y="1219200"/>
            <a:ext cx="51054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US" sz="4000" b="1" dirty="0" smtClean="0">
                <a:solidFill>
                  <a:srgbClr val="FFFFCC"/>
                </a:solidFill>
              </a:rPr>
              <a:t>Outline</a:t>
            </a:r>
          </a:p>
          <a:p>
            <a:pPr algn="just" rtl="0"/>
            <a:endParaRPr lang="en-US" sz="2800" b="1" dirty="0" smtClean="0">
              <a:solidFill>
                <a:srgbClr val="FFFFCC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Introduction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Sys</a:t>
            </a:r>
            <a:r>
              <a:rPr lang="en-US" sz="2800" b="1" dirty="0">
                <a:solidFill>
                  <a:schemeClr val="bg1"/>
                </a:solidFill>
              </a:rPr>
              <a:t>tem</a:t>
            </a:r>
            <a:r>
              <a:rPr lang="en-US" sz="2800" b="1" dirty="0" smtClean="0">
                <a:solidFill>
                  <a:schemeClr val="bg1"/>
                </a:solidFill>
              </a:rPr>
              <a:t> desi</a:t>
            </a:r>
            <a:r>
              <a:rPr lang="en-US" sz="2800" b="1" dirty="0">
                <a:solidFill>
                  <a:schemeClr val="bg1"/>
                </a:solidFill>
              </a:rPr>
              <a:t>g</a:t>
            </a:r>
            <a:r>
              <a:rPr lang="en-US" sz="2800" b="1" dirty="0" smtClean="0">
                <a:solidFill>
                  <a:schemeClr val="bg1"/>
                </a:solidFill>
              </a:rPr>
              <a:t>n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Results</a:t>
            </a:r>
            <a:endParaRPr lang="en-US" sz="2800" b="1" dirty="0">
              <a:solidFill>
                <a:schemeClr val="bg1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Summary &amp; Conclusions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 Acknowledgements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9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335273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FFCC"/>
                </a:solidFill>
              </a:rPr>
              <a:t> Above 1500 ANNs </a:t>
            </a:r>
            <a:r>
              <a:rPr lang="en-US" sz="2400" b="1" dirty="0">
                <a:solidFill>
                  <a:srgbClr val="FFFFCC"/>
                </a:solidFill>
              </a:rPr>
              <a:t>models were created and the </a:t>
            </a:r>
            <a:r>
              <a:rPr lang="en-US" sz="2400" b="1" dirty="0" smtClean="0">
                <a:solidFill>
                  <a:srgbClr val="FFFFCC"/>
                </a:solidFill>
              </a:rPr>
              <a:t>highest accuracy networks were </a:t>
            </a:r>
            <a:r>
              <a:rPr lang="en-US" sz="2400" b="1" dirty="0">
                <a:solidFill>
                  <a:srgbClr val="FFFFCC"/>
                </a:solidFill>
              </a:rPr>
              <a:t>selected for the </a:t>
            </a:r>
            <a:r>
              <a:rPr lang="en-US" sz="2400" b="1" dirty="0" smtClean="0">
                <a:solidFill>
                  <a:srgbClr val="FFFFCC"/>
                </a:solidFill>
              </a:rPr>
              <a:t>analysis</a:t>
            </a:r>
            <a:endParaRPr lang="en-US" sz="2400" b="1" dirty="0">
              <a:solidFill>
                <a:srgbClr val="FFFFCC"/>
              </a:solidFill>
            </a:endParaRPr>
          </a:p>
        </p:txBody>
      </p:sp>
      <p:pic>
        <p:nvPicPr>
          <p:cNvPr id="7" name="Picture 1084" descr="New Picture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52600" cy="135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81000" y="152400"/>
            <a:ext cx="8686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endParaRPr lang="en-US" sz="2400" b="1" dirty="0" smtClean="0">
              <a:solidFill>
                <a:srgbClr val="FFFFCC"/>
              </a:solidFill>
            </a:endParaRPr>
          </a:p>
          <a:p>
            <a:pPr algn="ctr" rtl="0"/>
            <a:r>
              <a:rPr lang="en-US" sz="4000" b="1" dirty="0" smtClean="0">
                <a:solidFill>
                  <a:srgbClr val="FFFFCC"/>
                </a:solidFill>
              </a:rPr>
              <a:t>Summary</a:t>
            </a:r>
            <a:endParaRPr lang="en-US" sz="4000" b="1" dirty="0">
              <a:solidFill>
                <a:srgbClr val="FFFFCC"/>
              </a:solidFill>
            </a:endParaRPr>
          </a:p>
          <a:p>
            <a:pPr algn="ctr" rtl="0"/>
            <a:endParaRPr lang="en-US" sz="1600" b="1" dirty="0" smtClean="0">
              <a:solidFill>
                <a:srgbClr val="FFFF00"/>
              </a:solidFill>
            </a:endParaRPr>
          </a:p>
          <a:p>
            <a:pPr algn="just" rtl="0"/>
            <a:endParaRPr lang="en-US" sz="2400" b="1" dirty="0" smtClean="0">
              <a:solidFill>
                <a:srgbClr val="FFFFCC"/>
              </a:solidFill>
            </a:endParaRPr>
          </a:p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 The study enrolled 526 patients database, which included 185 verified α and β TM cases and control </a:t>
            </a:r>
            <a:r>
              <a:rPr lang="en-US" sz="2400" b="1" dirty="0" smtClean="0">
                <a:solidFill>
                  <a:srgbClr val="FFFFCC"/>
                </a:solidFill>
              </a:rPr>
              <a:t>groups</a:t>
            </a:r>
            <a:endParaRPr lang="en-US" sz="2400" b="1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3505130"/>
            <a:ext cx="8686800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Separation of TM patients from the control group </a:t>
            </a:r>
            <a:r>
              <a:rPr lang="en-US" sz="2400" b="1" dirty="0" smtClean="0">
                <a:solidFill>
                  <a:srgbClr val="FFFFCC"/>
                </a:solidFill>
              </a:rPr>
              <a:t>combined with IDA patients with </a:t>
            </a:r>
            <a:r>
              <a:rPr lang="en-US" sz="2400" b="1" dirty="0">
                <a:solidFill>
                  <a:srgbClr val="FFFFCC"/>
                </a:solidFill>
              </a:rPr>
              <a:t>specificity of </a:t>
            </a:r>
            <a:r>
              <a:rPr lang="en-US" sz="2400" b="1" dirty="0" smtClean="0">
                <a:solidFill>
                  <a:srgbClr val="FFFFCC"/>
                </a:solidFill>
              </a:rPr>
              <a:t>0.968 and sensitivity </a:t>
            </a:r>
            <a:r>
              <a:rPr lang="en-US" sz="2400" b="1" dirty="0">
                <a:solidFill>
                  <a:srgbClr val="FFFFCC"/>
                </a:solidFill>
              </a:rPr>
              <a:t>of </a:t>
            </a:r>
            <a:r>
              <a:rPr lang="en-US" sz="2400" b="1" dirty="0" smtClean="0">
                <a:solidFill>
                  <a:srgbClr val="FFFFCC"/>
                </a:solidFill>
              </a:rPr>
              <a:t>0.9</a:t>
            </a:r>
            <a:endParaRPr lang="en-US" sz="2400" b="1" dirty="0">
              <a:solidFill>
                <a:srgbClr val="FFFFCC"/>
              </a:solidFill>
            </a:endParaRPr>
          </a:p>
        </p:txBody>
      </p:sp>
      <p:pic>
        <p:nvPicPr>
          <p:cNvPr id="7" name="Picture 1084" descr="New Picture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52600" cy="135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81000" y="76200"/>
            <a:ext cx="8686800" cy="385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endParaRPr lang="en-US" sz="2400" b="1" dirty="0" smtClean="0">
              <a:solidFill>
                <a:srgbClr val="FFFFCC"/>
              </a:solidFill>
            </a:endParaRPr>
          </a:p>
          <a:p>
            <a:pPr algn="ctr" rtl="0"/>
            <a:r>
              <a:rPr lang="en-US" sz="4000" b="1" dirty="0">
                <a:solidFill>
                  <a:srgbClr val="FFFFCC"/>
                </a:solidFill>
              </a:rPr>
              <a:t>Conclusions:</a:t>
            </a:r>
          </a:p>
          <a:p>
            <a:pPr algn="ctr" rtl="0"/>
            <a:endParaRPr lang="en-US" sz="1600" b="1" dirty="0" smtClean="0">
              <a:solidFill>
                <a:srgbClr val="FFFF00"/>
              </a:solidFill>
            </a:endParaRPr>
          </a:p>
          <a:p>
            <a:pPr algn="just" rtl="0"/>
            <a:endParaRPr lang="en-US" sz="2400" b="1" dirty="0" smtClean="0">
              <a:solidFill>
                <a:srgbClr val="FFFFCC"/>
              </a:solidFill>
            </a:endParaRPr>
          </a:p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 </a:t>
            </a:r>
            <a:r>
              <a:rPr lang="en-US" sz="2400" b="1" dirty="0" smtClean="0">
                <a:solidFill>
                  <a:srgbClr val="FFFFCC"/>
                </a:solidFill>
              </a:rPr>
              <a:t>Separation of </a:t>
            </a:r>
            <a:r>
              <a:rPr lang="en-US" sz="2400" b="1" dirty="0">
                <a:solidFill>
                  <a:srgbClr val="FFFFCC"/>
                </a:solidFill>
              </a:rPr>
              <a:t>TM patients from the control group </a:t>
            </a:r>
            <a:r>
              <a:rPr lang="en-US" sz="2400" b="1" dirty="0" smtClean="0">
                <a:solidFill>
                  <a:srgbClr val="FFFFCC"/>
                </a:solidFill>
              </a:rPr>
              <a:t>with </a:t>
            </a:r>
            <a:r>
              <a:rPr lang="en-US" sz="2400" b="1" dirty="0">
                <a:solidFill>
                  <a:srgbClr val="FFFFCC"/>
                </a:solidFill>
              </a:rPr>
              <a:t>specificity of </a:t>
            </a:r>
            <a:r>
              <a:rPr lang="en-US" sz="2400" b="1" dirty="0" smtClean="0">
                <a:solidFill>
                  <a:srgbClr val="FFFFCC"/>
                </a:solidFill>
              </a:rPr>
              <a:t>0.967 and </a:t>
            </a:r>
            <a:r>
              <a:rPr lang="en-US" sz="2400" b="1" dirty="0">
                <a:solidFill>
                  <a:srgbClr val="FFFFCC"/>
                </a:solidFill>
              </a:rPr>
              <a:t>sensitivity of </a:t>
            </a:r>
            <a:r>
              <a:rPr lang="en-US" sz="2400" b="1" dirty="0" smtClean="0">
                <a:solidFill>
                  <a:srgbClr val="FFFFCC"/>
                </a:solidFill>
              </a:rPr>
              <a:t>1 (all TM patients are correctly diagnosed)</a:t>
            </a:r>
          </a:p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endParaRPr lang="en-US" sz="2400" b="1" dirty="0">
              <a:solidFill>
                <a:srgbClr val="FFFFCC"/>
              </a:solidFill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381000" y="4875074"/>
            <a:ext cx="8686800" cy="1697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FFCC"/>
                </a:solidFill>
              </a:rPr>
              <a:t>Calculations based on </a:t>
            </a:r>
            <a:r>
              <a:rPr lang="en-US" sz="2400" b="1" dirty="0">
                <a:solidFill>
                  <a:srgbClr val="FFFFCC"/>
                </a:solidFill>
              </a:rPr>
              <a:t>MCV, RBC and RDW performed better than on 6 parameters (MCV, RDW, RBC, HB, MCH, PLT)</a:t>
            </a:r>
          </a:p>
          <a:p>
            <a:pPr algn="just" defTabSz="236538" rtl="0">
              <a:lnSpc>
                <a:spcPct val="150000"/>
              </a:lnSpc>
              <a:buFont typeface="Arial" pitchFamily="34" charset="0"/>
              <a:buChar char="•"/>
            </a:pPr>
            <a:endParaRPr lang="en-US" sz="2400" b="1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63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84" descr="New Picture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52600" cy="135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04800" y="152400"/>
            <a:ext cx="86868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endParaRPr lang="en-US" sz="2400" b="1" dirty="0" smtClean="0">
              <a:solidFill>
                <a:srgbClr val="FFFFCC"/>
              </a:solidFill>
            </a:endParaRPr>
          </a:p>
          <a:p>
            <a:pPr algn="ctr" rtl="0"/>
            <a:r>
              <a:rPr lang="en-US" sz="4000" b="1" dirty="0" smtClean="0">
                <a:solidFill>
                  <a:srgbClr val="FFFFCC"/>
                </a:solidFill>
              </a:rPr>
              <a:t>Future Perspectives:</a:t>
            </a:r>
          </a:p>
          <a:p>
            <a:pPr algn="ctr" rtl="0"/>
            <a:endParaRPr lang="en-US" sz="1600" b="1" dirty="0" smtClean="0">
              <a:solidFill>
                <a:srgbClr val="FFFF00"/>
              </a:solidFill>
            </a:endParaRPr>
          </a:p>
          <a:p>
            <a:pPr algn="just" rtl="0"/>
            <a:endParaRPr lang="en-US" sz="1000" b="1" dirty="0" smtClean="0">
              <a:solidFill>
                <a:srgbClr val="FFFFCC"/>
              </a:solidFill>
            </a:endParaRPr>
          </a:p>
          <a:p>
            <a:pPr marL="342900" indent="-342900" algn="l" rtl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FFCC"/>
                </a:solidFill>
              </a:rPr>
              <a:t>A novel broad approach of creating numerous ANNs and selecting the best performing model</a:t>
            </a:r>
          </a:p>
        </p:txBody>
      </p:sp>
      <p:sp>
        <p:nvSpPr>
          <p:cNvPr id="2" name="מלבן 1"/>
          <p:cNvSpPr/>
          <p:nvPr/>
        </p:nvSpPr>
        <p:spPr>
          <a:xfrm>
            <a:off x="304800" y="4724400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rtl="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Possible application for the screening of other diseases that change any CBC parameters </a:t>
            </a:r>
          </a:p>
        </p:txBody>
      </p:sp>
      <p:sp>
        <p:nvSpPr>
          <p:cNvPr id="3" name="מלבן 2"/>
          <p:cNvSpPr/>
          <p:nvPr/>
        </p:nvSpPr>
        <p:spPr>
          <a:xfrm>
            <a:off x="304800" y="3360003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rtl="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CC"/>
                </a:solidFill>
              </a:rPr>
              <a:t> ANN-based TM diagnostics could be used for broad automatic screening of general population</a:t>
            </a:r>
          </a:p>
        </p:txBody>
      </p:sp>
    </p:spTree>
    <p:extLst>
      <p:ext uri="{BB962C8B-B14F-4D97-AF65-F5344CB8AC3E}">
        <p14:creationId xmlns:p14="http://schemas.microsoft.com/office/powerpoint/2010/main" val="95351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1143000" y="5105400"/>
            <a:ext cx="1066800" cy="228600"/>
          </a:xfrm>
          <a:prstGeom prst="rightArrow">
            <a:avLst/>
          </a:prstGeom>
          <a:solidFill>
            <a:srgbClr val="0CE28B"/>
          </a:solidFill>
          <a:ln>
            <a:solidFill>
              <a:srgbClr val="0CE2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2514600" y="1219200"/>
            <a:ext cx="5105400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US" sz="4000" b="1" dirty="0" smtClean="0">
                <a:solidFill>
                  <a:srgbClr val="FFFFCC"/>
                </a:solidFill>
              </a:rPr>
              <a:t>Outline</a:t>
            </a:r>
          </a:p>
          <a:p>
            <a:pPr algn="just" rtl="0"/>
            <a:endParaRPr lang="en-US" sz="2800" b="1" dirty="0" smtClean="0">
              <a:solidFill>
                <a:srgbClr val="FFFFCC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Introduction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Sys</a:t>
            </a:r>
            <a:r>
              <a:rPr lang="en-US" sz="2800" b="1" dirty="0">
                <a:solidFill>
                  <a:schemeClr val="bg1"/>
                </a:solidFill>
              </a:rPr>
              <a:t>tem</a:t>
            </a:r>
            <a:r>
              <a:rPr lang="en-US" sz="2800" b="1" dirty="0" smtClean="0">
                <a:solidFill>
                  <a:schemeClr val="bg1"/>
                </a:solidFill>
              </a:rPr>
              <a:t> desi</a:t>
            </a:r>
            <a:r>
              <a:rPr lang="en-US" sz="2800" b="1" dirty="0">
                <a:solidFill>
                  <a:schemeClr val="bg1"/>
                </a:solidFill>
              </a:rPr>
              <a:t>g</a:t>
            </a:r>
            <a:r>
              <a:rPr lang="en-US" sz="2800" b="1" dirty="0" smtClean="0">
                <a:solidFill>
                  <a:schemeClr val="bg1"/>
                </a:solidFill>
              </a:rPr>
              <a:t>n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Results</a:t>
            </a:r>
            <a:endParaRPr lang="en-US" sz="2800" b="1" dirty="0">
              <a:solidFill>
                <a:schemeClr val="bg1"/>
              </a:solidFill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Summary &amp; Conclusions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bg1"/>
                </a:solidFill>
              </a:rPr>
              <a:t> Acknowledgements</a:t>
            </a:r>
            <a:endParaRPr lang="he-IL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9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43200" y="533400"/>
            <a:ext cx="5105400" cy="9848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dirty="0">
                <a:solidFill>
                  <a:srgbClr val="FFFFCC"/>
                </a:solidFill>
              </a:rPr>
              <a:t>Acknowledgements</a:t>
            </a:r>
          </a:p>
          <a:p>
            <a:pPr algn="just" rtl="0"/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7" name="Picture 1084" descr="New Picture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752600" cy="1359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981200" y="1679545"/>
            <a:ext cx="6248400" cy="45858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b="1" dirty="0">
                <a:solidFill>
                  <a:srgbClr val="FFFF66"/>
                </a:solidFill>
              </a:rPr>
              <a:t>Holon Institute of </a:t>
            </a:r>
            <a:r>
              <a:rPr lang="en-US" sz="3200" b="1" dirty="0" smtClean="0">
                <a:solidFill>
                  <a:srgbClr val="FFFF66"/>
                </a:solidFill>
              </a:rPr>
              <a:t>Technology, Israel</a:t>
            </a:r>
            <a:endParaRPr lang="en-US" sz="3200" b="1" dirty="0">
              <a:solidFill>
                <a:srgbClr val="FFFF66"/>
              </a:solidFill>
            </a:endParaRPr>
          </a:p>
          <a:p>
            <a:pPr algn="l" rtl="0"/>
            <a:endParaRPr lang="en-US" sz="3600" b="1" dirty="0" smtClean="0">
              <a:solidFill>
                <a:srgbClr val="FFFF66"/>
              </a:solidFill>
            </a:endParaRPr>
          </a:p>
          <a:p>
            <a:pPr algn="l" rtl="0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Guy Barnhart-Magen</a:t>
            </a:r>
          </a:p>
          <a:p>
            <a:pPr algn="l" rtl="0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</a:rPr>
              <a:t>Victor </a:t>
            </a:r>
            <a:r>
              <a:rPr lang="en-US" sz="2800" b="1" dirty="0" err="1">
                <a:solidFill>
                  <a:schemeClr val="bg1"/>
                </a:solidFill>
              </a:rPr>
              <a:t>Gotlib</a:t>
            </a:r>
            <a:endParaRPr lang="en-US" sz="2800" b="1" dirty="0">
              <a:solidFill>
                <a:schemeClr val="bg1"/>
              </a:solidFill>
            </a:endParaRPr>
          </a:p>
          <a:p>
            <a:pPr algn="l" rtl="0"/>
            <a:endParaRPr lang="en-US" sz="3200" b="1" dirty="0">
              <a:solidFill>
                <a:srgbClr val="FFFFCC"/>
              </a:solidFill>
            </a:endParaRPr>
          </a:p>
          <a:p>
            <a:pPr algn="l" rtl="0"/>
            <a:r>
              <a:rPr lang="en-US" sz="3200" b="1" dirty="0" err="1">
                <a:solidFill>
                  <a:srgbClr val="FFFF66"/>
                </a:solidFill>
              </a:rPr>
              <a:t>Clalit</a:t>
            </a:r>
            <a:r>
              <a:rPr lang="en-US" sz="3200" b="1" dirty="0">
                <a:solidFill>
                  <a:srgbClr val="FFFF66"/>
                </a:solidFill>
              </a:rPr>
              <a:t> Community </a:t>
            </a:r>
            <a:r>
              <a:rPr lang="en-US" sz="3200" b="1" dirty="0" smtClean="0">
                <a:solidFill>
                  <a:srgbClr val="FFFF66"/>
                </a:solidFill>
              </a:rPr>
              <a:t>Clinic, Israel</a:t>
            </a:r>
            <a:endParaRPr lang="en-US" sz="3200" b="1" dirty="0">
              <a:solidFill>
                <a:srgbClr val="FFFF66"/>
              </a:solidFill>
            </a:endParaRPr>
          </a:p>
          <a:p>
            <a:pPr algn="l" rtl="0"/>
            <a:endParaRPr lang="en-US" sz="3200" b="1" dirty="0">
              <a:solidFill>
                <a:srgbClr val="FFFFCC"/>
              </a:solidFill>
            </a:endParaRPr>
          </a:p>
          <a:p>
            <a:pPr algn="l" rtl="0"/>
            <a:r>
              <a:rPr lang="en-US" sz="2800" b="1" dirty="0">
                <a:solidFill>
                  <a:schemeClr val="bg1"/>
                </a:solidFill>
              </a:rPr>
              <a:t>Rafael </a:t>
            </a:r>
            <a:r>
              <a:rPr lang="en-US" sz="2800" b="1" dirty="0" err="1">
                <a:solidFill>
                  <a:schemeClr val="bg1"/>
                </a:solidFill>
              </a:rPr>
              <a:t>Marilus</a:t>
            </a:r>
            <a:endParaRPr lang="en-US" sz="2800" b="1" dirty="0">
              <a:solidFill>
                <a:schemeClr val="bg1"/>
              </a:solidFill>
            </a:endParaRPr>
          </a:p>
          <a:p>
            <a:pPr algn="l" rtl="0"/>
            <a:endParaRPr lang="en-US" sz="1600" b="1" dirty="0" smtClean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36891</TotalTime>
  <Words>654</Words>
  <Application>Microsoft Office PowerPoint</Application>
  <PresentationFormat>On-screen Show (4:3)</PresentationFormat>
  <Paragraphs>173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משוואה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Yulia Einav</dc:creator>
  <cp:lastModifiedBy>Hematology</cp:lastModifiedBy>
  <cp:revision>151</cp:revision>
  <dcterms:created xsi:type="dcterms:W3CDTF">2012-04-18T11:45:01Z</dcterms:created>
  <dcterms:modified xsi:type="dcterms:W3CDTF">2017-05-05T09:08:53Z</dcterms:modified>
</cp:coreProperties>
</file>