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tif" ContentType="image/tiff"/>
  <Default Extension="vml" ContentType="application/vnd.openxmlformats-officedocument.vmlDrawing"/>
  <Default Extension="gif" ContentType="image/gif"/>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10">
  <p:sldMasterIdLst>
    <p:sldMasterId id="2147483720" r:id="rId1"/>
  </p:sldMasterIdLst>
  <p:notesMasterIdLst>
    <p:notesMasterId r:id="rId22"/>
  </p:notesMasterIdLst>
  <p:sldIdLst>
    <p:sldId id="320" r:id="rId2"/>
    <p:sldId id="256" r:id="rId3"/>
    <p:sldId id="257" r:id="rId4"/>
    <p:sldId id="281" r:id="rId5"/>
    <p:sldId id="282" r:id="rId6"/>
    <p:sldId id="263" r:id="rId7"/>
    <p:sldId id="285" r:id="rId8"/>
    <p:sldId id="286" r:id="rId9"/>
    <p:sldId id="298" r:id="rId10"/>
    <p:sldId id="294" r:id="rId11"/>
    <p:sldId id="278" r:id="rId12"/>
    <p:sldId id="295" r:id="rId13"/>
    <p:sldId id="293" r:id="rId14"/>
    <p:sldId id="266" r:id="rId15"/>
    <p:sldId id="296" r:id="rId16"/>
    <p:sldId id="275" r:id="rId17"/>
    <p:sldId id="289" r:id="rId18"/>
    <p:sldId id="321" r:id="rId19"/>
    <p:sldId id="284" r:id="rId20"/>
    <p:sldId id="272" r:id="rId21"/>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211FB"/>
    <a:srgbClr val="1D45EF"/>
    <a:srgbClr val="F2291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4" d="100"/>
          <a:sy n="84" d="100"/>
        </p:scale>
        <p:origin x="-1152"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28.emf"/><Relationship Id="rId1" Type="http://schemas.openxmlformats.org/officeDocument/2006/relationships/image" Target="../media/image27.png"/><Relationship Id="rId4"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4.e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image" Target="../media/image40.emf"/><Relationship Id="rId1" Type="http://schemas.openxmlformats.org/officeDocument/2006/relationships/image" Target="../media/image39.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52.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4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7861A20-E5F9-49FA-A8E8-7C1327B4759B}" type="datetimeFigureOut">
              <a:rPr lang="zh-CN" altLang="en-US" smtClean="0"/>
              <a:t>2016/11/27</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C6F275C-919C-413E-9DBE-17BB59C9F853}" type="slidenum">
              <a:rPr lang="zh-CN" altLang="en-US" smtClean="0"/>
              <a:t>‹#›</a:t>
            </a:fld>
            <a:endParaRPr lang="zh-CN" altLang="en-US"/>
          </a:p>
        </p:txBody>
      </p:sp>
    </p:spTree>
    <p:extLst>
      <p:ext uri="{BB962C8B-B14F-4D97-AF65-F5344CB8AC3E}">
        <p14:creationId xmlns:p14="http://schemas.microsoft.com/office/powerpoint/2010/main" val="20190999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C6F275C-919C-413E-9DBE-17BB59C9F853}" type="slidenum">
              <a:rPr lang="zh-CN" altLang="en-US" smtClean="0"/>
              <a:t>2</a:t>
            </a:fld>
            <a:endParaRPr lang="zh-CN" altLang="en-US"/>
          </a:p>
        </p:txBody>
      </p:sp>
    </p:spTree>
    <p:extLst>
      <p:ext uri="{BB962C8B-B14F-4D97-AF65-F5344CB8AC3E}">
        <p14:creationId xmlns:p14="http://schemas.microsoft.com/office/powerpoint/2010/main" val="17602050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smtClean="0">
                <a:solidFill>
                  <a:schemeClr val="tx1"/>
                </a:solidFill>
                <a:effectLst/>
                <a:latin typeface="+mn-lt"/>
                <a:ea typeface="+mn-ea"/>
                <a:cs typeface="+mn-cs"/>
              </a:rPr>
              <a:t>在自然界的生物物质中，糖类化合物约占</a:t>
            </a:r>
            <a:r>
              <a:rPr lang="en-US" altLang="zh-CN" sz="1200" kern="1200" dirty="0" smtClean="0">
                <a:solidFill>
                  <a:schemeClr val="tx1"/>
                </a:solidFill>
                <a:effectLst/>
                <a:latin typeface="+mn-lt"/>
                <a:ea typeface="+mn-ea"/>
                <a:cs typeface="+mn-cs"/>
              </a:rPr>
              <a:t>3/4</a:t>
            </a:r>
            <a:r>
              <a:rPr lang="zh-CN" altLang="zh-CN" sz="1200" kern="1200" dirty="0" smtClean="0">
                <a:solidFill>
                  <a:schemeClr val="tx1"/>
                </a:solidFill>
                <a:effectLst/>
                <a:latin typeface="+mn-lt"/>
                <a:ea typeface="+mn-ea"/>
                <a:cs typeface="+mn-cs"/>
              </a:rPr>
              <a:t>，从植物，微生物到高等动物都含有糖类物质。植物体中的糖类化合物约占干重的</a:t>
            </a:r>
            <a:r>
              <a:rPr lang="en-US" altLang="zh-CN" sz="1200" kern="1200" dirty="0" smtClean="0">
                <a:solidFill>
                  <a:schemeClr val="tx1"/>
                </a:solidFill>
                <a:effectLst/>
                <a:latin typeface="+mn-lt"/>
                <a:ea typeface="+mn-ea"/>
                <a:cs typeface="+mn-cs"/>
              </a:rPr>
              <a:t>50-90%</a:t>
            </a:r>
            <a:r>
              <a:rPr lang="zh-CN" altLang="zh-CN" sz="1200" kern="1200" dirty="0" smtClean="0">
                <a:solidFill>
                  <a:schemeClr val="tx1"/>
                </a:solidFill>
                <a:effectLst/>
                <a:latin typeface="+mn-lt"/>
                <a:ea typeface="+mn-ea"/>
                <a:cs typeface="+mn-cs"/>
              </a:rPr>
              <a:t>，其中纤维素是自然界最丰富的糖物质。纤维素是由葡萄糖残基以β—（</a:t>
            </a:r>
            <a:r>
              <a:rPr lang="en-US" altLang="zh-CN" sz="1200" kern="1200" dirty="0" smtClean="0">
                <a:solidFill>
                  <a:schemeClr val="tx1"/>
                </a:solidFill>
                <a:effectLst/>
                <a:latin typeface="+mn-lt"/>
                <a:ea typeface="+mn-ea"/>
                <a:cs typeface="+mn-cs"/>
              </a:rPr>
              <a:t>1</a:t>
            </a:r>
            <a:r>
              <a:rPr lang="zh-CN" altLang="zh-CN" sz="1200" kern="1200" dirty="0" smtClean="0">
                <a:solidFill>
                  <a:schemeClr val="tx1"/>
                </a:solidFill>
                <a:effectLst/>
                <a:latin typeface="+mn-lt"/>
                <a:ea typeface="+mn-ea"/>
                <a:cs typeface="+mn-cs"/>
              </a:rPr>
              <a:t>→</a:t>
            </a:r>
            <a:r>
              <a:rPr lang="en-US" altLang="zh-CN" sz="1200" kern="1200" dirty="0" smtClean="0">
                <a:solidFill>
                  <a:schemeClr val="tx1"/>
                </a:solidFill>
                <a:effectLst/>
                <a:latin typeface="+mn-lt"/>
                <a:ea typeface="+mn-ea"/>
                <a:cs typeface="+mn-cs"/>
              </a:rPr>
              <a:t>4</a:t>
            </a:r>
            <a:r>
              <a:rPr lang="zh-CN" altLang="zh-CN" sz="1200" kern="1200" dirty="0" smtClean="0">
                <a:solidFill>
                  <a:schemeClr val="tx1"/>
                </a:solidFill>
                <a:effectLst/>
                <a:latin typeface="+mn-lt"/>
                <a:ea typeface="+mn-ea"/>
                <a:cs typeface="+mn-cs"/>
              </a:rPr>
              <a:t>）—糖苷键连接组成的不分支的直链葡聚糖。它是植物中最广泛存在的骨架多糖，是植物细胞壁及其他支持组织的主要成分，几乎占有整个植物界碳素的一半，是地球上最为丰富的有机化合物。</a:t>
            </a:r>
            <a:endParaRPr lang="zh-CN" altLang="en-US" dirty="0"/>
          </a:p>
        </p:txBody>
      </p:sp>
      <p:sp>
        <p:nvSpPr>
          <p:cNvPr id="4" name="灯片编号占位符 3"/>
          <p:cNvSpPr>
            <a:spLocks noGrp="1"/>
          </p:cNvSpPr>
          <p:nvPr>
            <p:ph type="sldNum" sz="quarter" idx="10"/>
          </p:nvPr>
        </p:nvSpPr>
        <p:spPr/>
        <p:txBody>
          <a:bodyPr/>
          <a:lstStyle/>
          <a:p>
            <a:fld id="{AC6F275C-919C-413E-9DBE-17BB59C9F853}" type="slidenum">
              <a:rPr lang="zh-CN" altLang="en-US" smtClean="0"/>
              <a:t>4</a:t>
            </a:fld>
            <a:endParaRPr lang="zh-CN" altLang="en-US"/>
          </a:p>
        </p:txBody>
      </p:sp>
    </p:spTree>
    <p:extLst>
      <p:ext uri="{BB962C8B-B14F-4D97-AF65-F5344CB8AC3E}">
        <p14:creationId xmlns:p14="http://schemas.microsoft.com/office/powerpoint/2010/main" val="9271822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传统能源的实际开采和利用方面和理性还是有很大不同的，特别是其不完善的开采利用造成了很多资源环境的危害</a:t>
            </a:r>
            <a:endParaRPr lang="zh-CN" altLang="en-US" dirty="0"/>
          </a:p>
        </p:txBody>
      </p:sp>
      <p:sp>
        <p:nvSpPr>
          <p:cNvPr id="4" name="灯片编号占位符 3"/>
          <p:cNvSpPr>
            <a:spLocks noGrp="1"/>
          </p:cNvSpPr>
          <p:nvPr>
            <p:ph type="sldNum" sz="quarter" idx="10"/>
          </p:nvPr>
        </p:nvSpPr>
        <p:spPr/>
        <p:txBody>
          <a:bodyPr/>
          <a:lstStyle/>
          <a:p>
            <a:fld id="{AC6F275C-919C-413E-9DBE-17BB59C9F853}" type="slidenum">
              <a:rPr lang="zh-CN" altLang="en-US" smtClean="0"/>
              <a:t>5</a:t>
            </a:fld>
            <a:endParaRPr lang="zh-CN" altLang="en-US"/>
          </a:p>
        </p:txBody>
      </p:sp>
    </p:spTree>
    <p:extLst>
      <p:ext uri="{BB962C8B-B14F-4D97-AF65-F5344CB8AC3E}">
        <p14:creationId xmlns:p14="http://schemas.microsoft.com/office/powerpoint/2010/main" val="3128829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CN" altLang="zh-CN" dirty="0" smtClean="0"/>
          </a:p>
        </p:txBody>
      </p:sp>
      <p:sp>
        <p:nvSpPr>
          <p:cNvPr id="46084" name="Slide Number Placeholder 3"/>
          <p:cNvSpPr>
            <a:spLocks noGrp="1"/>
          </p:cNvSpPr>
          <p:nvPr>
            <p:ph type="sldNum" sz="quarter" idx="5"/>
          </p:nvPr>
        </p:nvSpPr>
        <p:spPr bwMode="auto">
          <a:extLst/>
        </p:spPr>
        <p:txBody>
          <a:bodyPr/>
          <a:lstStyle>
            <a:lvl1pPr eaLnBrk="0" hangingPunct="0">
              <a:defRPr sz="2400">
                <a:solidFill>
                  <a:schemeClr val="tx1"/>
                </a:solidFill>
                <a:latin typeface="Times New Roman" pitchFamily="18" charset="0"/>
                <a:cs typeface="Arial" pitchFamily="34" charset="0"/>
              </a:defRPr>
            </a:lvl1pPr>
            <a:lvl2pPr marL="729057" indent="-280406" eaLnBrk="0" hangingPunct="0">
              <a:defRPr sz="2400">
                <a:solidFill>
                  <a:schemeClr val="tx1"/>
                </a:solidFill>
                <a:latin typeface="Times New Roman" pitchFamily="18" charset="0"/>
                <a:cs typeface="Arial" pitchFamily="34" charset="0"/>
              </a:defRPr>
            </a:lvl2pPr>
            <a:lvl3pPr marL="1121626" indent="-224325" eaLnBrk="0" hangingPunct="0">
              <a:defRPr sz="2400">
                <a:solidFill>
                  <a:schemeClr val="tx1"/>
                </a:solidFill>
                <a:latin typeface="Times New Roman" pitchFamily="18" charset="0"/>
                <a:cs typeface="Arial" pitchFamily="34" charset="0"/>
              </a:defRPr>
            </a:lvl3pPr>
            <a:lvl4pPr marL="1570276" indent="-224325" eaLnBrk="0" hangingPunct="0">
              <a:defRPr sz="2400">
                <a:solidFill>
                  <a:schemeClr val="tx1"/>
                </a:solidFill>
                <a:latin typeface="Times New Roman" pitchFamily="18" charset="0"/>
                <a:cs typeface="Arial" pitchFamily="34" charset="0"/>
              </a:defRPr>
            </a:lvl4pPr>
            <a:lvl5pPr marL="2018927" indent="-224325" eaLnBrk="0" hangingPunct="0">
              <a:defRPr sz="2400">
                <a:solidFill>
                  <a:schemeClr val="tx1"/>
                </a:solidFill>
                <a:latin typeface="Times New Roman" pitchFamily="18" charset="0"/>
                <a:cs typeface="Arial" pitchFamily="34" charset="0"/>
              </a:defRPr>
            </a:lvl5pPr>
            <a:lvl6pPr marL="2467577" indent="-224325" eaLnBrk="0" fontAlgn="base" hangingPunct="0">
              <a:spcBef>
                <a:spcPct val="0"/>
              </a:spcBef>
              <a:spcAft>
                <a:spcPct val="0"/>
              </a:spcAft>
              <a:defRPr sz="2400">
                <a:solidFill>
                  <a:schemeClr val="tx1"/>
                </a:solidFill>
                <a:latin typeface="Times New Roman" pitchFamily="18" charset="0"/>
                <a:cs typeface="Arial" pitchFamily="34" charset="0"/>
              </a:defRPr>
            </a:lvl6pPr>
            <a:lvl7pPr marL="2916227" indent="-224325" eaLnBrk="0" fontAlgn="base" hangingPunct="0">
              <a:spcBef>
                <a:spcPct val="0"/>
              </a:spcBef>
              <a:spcAft>
                <a:spcPct val="0"/>
              </a:spcAft>
              <a:defRPr sz="2400">
                <a:solidFill>
                  <a:schemeClr val="tx1"/>
                </a:solidFill>
                <a:latin typeface="Times New Roman" pitchFamily="18" charset="0"/>
                <a:cs typeface="Arial" pitchFamily="34" charset="0"/>
              </a:defRPr>
            </a:lvl7pPr>
            <a:lvl8pPr marL="3364878" indent="-224325" eaLnBrk="0" fontAlgn="base" hangingPunct="0">
              <a:spcBef>
                <a:spcPct val="0"/>
              </a:spcBef>
              <a:spcAft>
                <a:spcPct val="0"/>
              </a:spcAft>
              <a:defRPr sz="2400">
                <a:solidFill>
                  <a:schemeClr val="tx1"/>
                </a:solidFill>
                <a:latin typeface="Times New Roman" pitchFamily="18" charset="0"/>
                <a:cs typeface="Arial" pitchFamily="34" charset="0"/>
              </a:defRPr>
            </a:lvl8pPr>
            <a:lvl9pPr marL="3813528" indent="-224325"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fld id="{EA4C5731-1643-4C54-87FD-C4E4A8A5CDFC}" type="slidenum">
              <a:rPr lang="en-US" altLang="zh-CN" sz="1200"/>
              <a:pPr eaLnBrk="1" hangingPunct="1"/>
              <a:t>6</a:t>
            </a:fld>
            <a:endParaRPr lang="en-US" altLang="zh-CN" sz="12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Table 1 summarizes the physicochemical properties of applied catalysts. HZSM-5 contained </a:t>
            </a:r>
          </a:p>
          <a:p>
            <a:r>
              <a:rPr lang="en-US" altLang="zh-CN" dirty="0" smtClean="0"/>
              <a:t>1.0 nm elliptical straight channels (0.51 nm × 0.55 nm) and 1.2 nm circular sinusoidal channels </a:t>
            </a:r>
          </a:p>
          <a:p>
            <a:r>
              <a:rPr lang="en-US" altLang="zh-CN" dirty="0" smtClean="0"/>
              <a:t>(0.53 nm × 0.56 nm) that perpendicularly intersect, which leads to the shape selectivity for cyclic and branched hydrocarbons such as aromatics and cycloalkanes (Figure S1) [10,11]. SBA-15, ordered mesoporous silica material, was mainly a hexagonal array of cylindrical pores (diameter: 7–9 nm) and high BET surface areas (506 m2/g). The obtained Ni-HZSM-5/SBA-15 catalyst presented two kinds of pores: micropores of HZSM-5 and mesopores of SBA-15, respectively.</a:t>
            </a:r>
            <a:endParaRPr lang="zh-CN" altLang="en-US" dirty="0"/>
          </a:p>
        </p:txBody>
      </p:sp>
      <p:sp>
        <p:nvSpPr>
          <p:cNvPr id="4" name="灯片编号占位符 3"/>
          <p:cNvSpPr>
            <a:spLocks noGrp="1"/>
          </p:cNvSpPr>
          <p:nvPr>
            <p:ph type="sldNum" sz="quarter" idx="10"/>
          </p:nvPr>
        </p:nvSpPr>
        <p:spPr/>
        <p:txBody>
          <a:bodyPr/>
          <a:lstStyle/>
          <a:p>
            <a:fld id="{AC6F275C-919C-413E-9DBE-17BB59C9F853}" type="slidenum">
              <a:rPr lang="zh-CN" altLang="en-US" smtClean="0"/>
              <a:t>8</a:t>
            </a:fld>
            <a:endParaRPr lang="zh-CN" altLang="en-US"/>
          </a:p>
        </p:txBody>
      </p:sp>
    </p:spTree>
    <p:extLst>
      <p:ext uri="{BB962C8B-B14F-4D97-AF65-F5344CB8AC3E}">
        <p14:creationId xmlns:p14="http://schemas.microsoft.com/office/powerpoint/2010/main" val="13660241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kern="1200" dirty="0" smtClean="0">
                <a:solidFill>
                  <a:schemeClr val="tx1"/>
                </a:solidFill>
                <a:effectLst/>
                <a:latin typeface="+mn-lt"/>
                <a:ea typeface="+mn-ea"/>
                <a:cs typeface="+mn-cs"/>
              </a:rPr>
              <a:t> Single HZSM-5 obtained high isosorbide yield (56.9%) in the aqueous-phase and small amount alkane (9.6%) in the gas-phase. However, isosorbide yield decreased to 7.9% for Ni-HZSM-5 with increasing yield of alkane (40.1%) and oil-phase production (22.4%). The main products in the </a:t>
            </a:r>
            <a:br>
              <a:rPr lang="en-US" altLang="zh-CN" sz="1200" kern="1200" dirty="0" smtClean="0">
                <a:solidFill>
                  <a:schemeClr val="tx1"/>
                </a:solidFill>
                <a:effectLst/>
                <a:latin typeface="+mn-lt"/>
                <a:ea typeface="+mn-ea"/>
                <a:cs typeface="+mn-cs"/>
              </a:rPr>
            </a:br>
            <a:r>
              <a:rPr lang="en-US" altLang="zh-CN" sz="1200" kern="1200" dirty="0" smtClean="0">
                <a:solidFill>
                  <a:schemeClr val="tx1"/>
                </a:solidFill>
                <a:effectLst/>
                <a:latin typeface="+mn-lt"/>
                <a:ea typeface="+mn-ea"/>
                <a:cs typeface="+mn-cs"/>
              </a:rPr>
              <a:t>oil-phase were aromatics (78.9%), in accordance with previous reports about Ni-HZSM-5 [16,19,25]. Ni-SBA-15 was tested with high isosorbide yield (30.4%) and a low amount (12.3%) of oil production, which were mainly cycloalkanes and branched-alkanes, indicating the high reforming performance of catalyst. </a:t>
            </a:r>
          </a:p>
          <a:p>
            <a:r>
              <a:rPr lang="en-US" altLang="zh-CN" sz="1200" kern="1200" dirty="0" smtClean="0">
                <a:solidFill>
                  <a:schemeClr val="tx1"/>
                </a:solidFill>
                <a:effectLst/>
                <a:latin typeface="+mn-lt"/>
                <a:ea typeface="+mn-ea"/>
                <a:cs typeface="+mn-cs"/>
              </a:rPr>
              <a:t> Elemental analysis of oil samples with vario EL III elemental analyzer were showed in Table 4. Comparing with the oxygen content (O%) of Ni-HZSM-5 (8.5%), the content of Ni-HZSM-5/SBA-15 (3.4%) decreased greatly, indicating the fact that the HDO performance of catalyst was increased by the addition of SBA-15. The C/H weight ratio (8.6) of oil over </a:t>
            </a:r>
            <a:br>
              <a:rPr lang="en-US" altLang="zh-CN" sz="1200" kern="1200" dirty="0" smtClean="0">
                <a:solidFill>
                  <a:schemeClr val="tx1"/>
                </a:solidFill>
                <a:effectLst/>
                <a:latin typeface="+mn-lt"/>
                <a:ea typeface="+mn-ea"/>
                <a:cs typeface="+mn-cs"/>
              </a:rPr>
            </a:br>
            <a:r>
              <a:rPr lang="en-US" altLang="zh-CN" sz="1200" kern="1200" dirty="0" smtClean="0">
                <a:solidFill>
                  <a:schemeClr val="tx1"/>
                </a:solidFill>
                <a:effectLst/>
                <a:latin typeface="+mn-lt"/>
                <a:ea typeface="+mn-ea"/>
                <a:cs typeface="+mn-cs"/>
              </a:rPr>
              <a:t>Ni-HZSM-5/SBA-15 is lower than that (8.9) over Ni/HZSM-5. This could be explained by the fact that the main products of Ni-HZSM-5/SBA-15 were not only aromatics, but also more saturated alkanes, whose C/H ratio is lower than that of unsaturated aromatics.</a:t>
            </a:r>
            <a:endParaRPr lang="zh-CN" altLang="en-US" dirty="0"/>
          </a:p>
        </p:txBody>
      </p:sp>
      <p:sp>
        <p:nvSpPr>
          <p:cNvPr id="4" name="灯片编号占位符 3"/>
          <p:cNvSpPr>
            <a:spLocks noGrp="1"/>
          </p:cNvSpPr>
          <p:nvPr>
            <p:ph type="sldNum" sz="quarter" idx="10"/>
          </p:nvPr>
        </p:nvSpPr>
        <p:spPr/>
        <p:txBody>
          <a:bodyPr/>
          <a:lstStyle/>
          <a:p>
            <a:fld id="{AC6F275C-919C-413E-9DBE-17BB59C9F853}" type="slidenum">
              <a:rPr lang="zh-CN" altLang="en-US" smtClean="0"/>
              <a:t>10</a:t>
            </a:fld>
            <a:endParaRPr lang="zh-CN" altLang="en-US"/>
          </a:p>
        </p:txBody>
      </p:sp>
    </p:spTree>
    <p:extLst>
      <p:ext uri="{BB962C8B-B14F-4D97-AF65-F5344CB8AC3E}">
        <p14:creationId xmlns:p14="http://schemas.microsoft.com/office/powerpoint/2010/main" val="33243778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kern="1200" dirty="0" smtClean="0">
                <a:solidFill>
                  <a:schemeClr val="tx1"/>
                </a:solidFill>
                <a:effectLst/>
                <a:latin typeface="+mn-lt"/>
                <a:ea typeface="+mn-ea"/>
                <a:cs typeface="+mn-cs"/>
              </a:rPr>
              <a:t>In small-angle XRD patterns (Figure 2b), SBA-15 presented three peaks, indexed as (100), (110) and (200) reflections associated with P6mm hexagonal symmetry [18]. Intensities of diffraction peaks were increased and the peak positions were shifted to higher 2θ value for Ni-SBA-15 in comparison to the parent SBA-15. The representative SEM and TEM images of catalysts were shown in Figure 3. The dark spots presented in the images indicated good dispersion of NiO nanoparticles on the supports.</a:t>
            </a:r>
          </a:p>
          <a:p>
            <a:endParaRPr lang="zh-CN" altLang="en-US" dirty="0"/>
          </a:p>
        </p:txBody>
      </p:sp>
      <p:sp>
        <p:nvSpPr>
          <p:cNvPr id="4" name="灯片编号占位符 3"/>
          <p:cNvSpPr>
            <a:spLocks noGrp="1"/>
          </p:cNvSpPr>
          <p:nvPr>
            <p:ph type="sldNum" sz="quarter" idx="10"/>
          </p:nvPr>
        </p:nvSpPr>
        <p:spPr/>
        <p:txBody>
          <a:bodyPr/>
          <a:lstStyle/>
          <a:p>
            <a:fld id="{AC6F275C-919C-413E-9DBE-17BB59C9F853}" type="slidenum">
              <a:rPr lang="zh-CN" altLang="en-US" smtClean="0"/>
              <a:t>13</a:t>
            </a:fld>
            <a:endParaRPr lang="zh-CN" altLang="en-US"/>
          </a:p>
        </p:txBody>
      </p:sp>
    </p:spTree>
    <p:extLst>
      <p:ext uri="{BB962C8B-B14F-4D97-AF65-F5344CB8AC3E}">
        <p14:creationId xmlns:p14="http://schemas.microsoft.com/office/powerpoint/2010/main" val="42194179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C3227705-B3EC-4332-8BD1-A6508E3EB581}" type="datetimeFigureOut">
              <a:rPr lang="zh-CN" altLang="en-US" smtClean="0"/>
              <a:t>2016/11/27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3E9E89B-4599-4E4F-BD7E-E94E298DAF7D}" type="slidenum">
              <a:rPr lang="zh-CN" altLang="en-US" smtClean="0"/>
              <a:t>‹#›</a:t>
            </a:fld>
            <a:endParaRPr lang="zh-CN" altLang="en-US"/>
          </a:p>
        </p:txBody>
      </p:sp>
    </p:spTree>
    <p:extLst>
      <p:ext uri="{BB962C8B-B14F-4D97-AF65-F5344CB8AC3E}">
        <p14:creationId xmlns:p14="http://schemas.microsoft.com/office/powerpoint/2010/main" val="22373327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3227705-B3EC-4332-8BD1-A6508E3EB581}" type="datetimeFigureOut">
              <a:rPr lang="zh-CN" altLang="en-US" smtClean="0"/>
              <a:t>2016/11/27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3E9E89B-4599-4E4F-BD7E-E94E298DAF7D}" type="slidenum">
              <a:rPr lang="zh-CN" altLang="en-US" smtClean="0"/>
              <a:t>‹#›</a:t>
            </a:fld>
            <a:endParaRPr lang="zh-CN" altLang="en-US"/>
          </a:p>
        </p:txBody>
      </p:sp>
    </p:spTree>
    <p:extLst>
      <p:ext uri="{BB962C8B-B14F-4D97-AF65-F5344CB8AC3E}">
        <p14:creationId xmlns:p14="http://schemas.microsoft.com/office/powerpoint/2010/main" val="24408364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C3227705-B3EC-4332-8BD1-A6508E3EB581}" type="datetimeFigureOut">
              <a:rPr lang="zh-CN" altLang="en-US" smtClean="0"/>
              <a:t>2016/11/27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3E9E89B-4599-4E4F-BD7E-E94E298DAF7D}" type="slidenum">
              <a:rPr lang="zh-CN" altLang="en-US" smtClean="0"/>
              <a:t>‹#›</a:t>
            </a:fld>
            <a:endParaRPr lang="zh-CN" altLang="en-US"/>
          </a:p>
        </p:txBody>
      </p:sp>
    </p:spTree>
    <p:extLst>
      <p:ext uri="{BB962C8B-B14F-4D97-AF65-F5344CB8AC3E}">
        <p14:creationId xmlns:p14="http://schemas.microsoft.com/office/powerpoint/2010/main" val="27084584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C3227705-B3EC-4332-8BD1-A6508E3EB581}" type="datetimeFigureOut">
              <a:rPr lang="zh-CN" altLang="en-US" smtClean="0"/>
              <a:t>2016/11/27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3E9E89B-4599-4E4F-BD7E-E94E298DAF7D}" type="slidenum">
              <a:rPr lang="zh-CN" altLang="en-US" smtClean="0"/>
              <a:t>‹#›</a:t>
            </a:fld>
            <a:endParaRPr lang="zh-CN" altLang="en-US"/>
          </a:p>
        </p:txBody>
      </p:sp>
    </p:spTree>
    <p:extLst>
      <p:ext uri="{BB962C8B-B14F-4D97-AF65-F5344CB8AC3E}">
        <p14:creationId xmlns:p14="http://schemas.microsoft.com/office/powerpoint/2010/main" val="6653215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C3227705-B3EC-4332-8BD1-A6508E3EB581}" type="datetimeFigureOut">
              <a:rPr lang="zh-CN" altLang="en-US" smtClean="0"/>
              <a:t>2016/11/27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3E9E89B-4599-4E4F-BD7E-E94E298DAF7D}" type="slidenum">
              <a:rPr lang="zh-CN" altLang="en-US" smtClean="0"/>
              <a:t>‹#›</a:t>
            </a:fld>
            <a:endParaRPr lang="zh-CN" altLang="en-US"/>
          </a:p>
        </p:txBody>
      </p:sp>
    </p:spTree>
    <p:extLst>
      <p:ext uri="{BB962C8B-B14F-4D97-AF65-F5344CB8AC3E}">
        <p14:creationId xmlns:p14="http://schemas.microsoft.com/office/powerpoint/2010/main" val="26168964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C3227705-B3EC-4332-8BD1-A6508E3EB581}" type="datetimeFigureOut">
              <a:rPr lang="zh-CN" altLang="en-US" smtClean="0"/>
              <a:t>2016/11/27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3E9E89B-4599-4E4F-BD7E-E94E298DAF7D}" type="slidenum">
              <a:rPr lang="zh-CN" altLang="en-US" smtClean="0"/>
              <a:t>‹#›</a:t>
            </a:fld>
            <a:endParaRPr lang="zh-CN" altLang="en-US"/>
          </a:p>
        </p:txBody>
      </p:sp>
    </p:spTree>
    <p:extLst>
      <p:ext uri="{BB962C8B-B14F-4D97-AF65-F5344CB8AC3E}">
        <p14:creationId xmlns:p14="http://schemas.microsoft.com/office/powerpoint/2010/main" val="15564354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3227705-B3EC-4332-8BD1-A6508E3EB581}" type="datetimeFigureOut">
              <a:rPr lang="zh-CN" altLang="en-US" smtClean="0"/>
              <a:t>2016/11/27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3E9E89B-4599-4E4F-BD7E-E94E298DAF7D}" type="slidenum">
              <a:rPr lang="zh-CN" altLang="en-US" smtClean="0"/>
              <a:t>‹#›</a:t>
            </a:fld>
            <a:endParaRPr lang="zh-CN" altLang="en-US"/>
          </a:p>
        </p:txBody>
      </p:sp>
    </p:spTree>
    <p:extLst>
      <p:ext uri="{BB962C8B-B14F-4D97-AF65-F5344CB8AC3E}">
        <p14:creationId xmlns:p14="http://schemas.microsoft.com/office/powerpoint/2010/main" val="27691030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C3227705-B3EC-4332-8BD1-A6508E3EB581}" type="datetimeFigureOut">
              <a:rPr lang="zh-CN" altLang="en-US" smtClean="0"/>
              <a:t>2016/11/27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3E9E89B-4599-4E4F-BD7E-E94E298DAF7D}" type="slidenum">
              <a:rPr lang="zh-CN" altLang="en-US" smtClean="0"/>
              <a:t>‹#›</a:t>
            </a:fld>
            <a:endParaRPr lang="zh-CN" altLang="en-US"/>
          </a:p>
        </p:txBody>
      </p:sp>
    </p:spTree>
    <p:extLst>
      <p:ext uri="{BB962C8B-B14F-4D97-AF65-F5344CB8AC3E}">
        <p14:creationId xmlns:p14="http://schemas.microsoft.com/office/powerpoint/2010/main" val="31268396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C3227705-B3EC-4332-8BD1-A6508E3EB581}" type="datetimeFigureOut">
              <a:rPr lang="zh-CN" altLang="en-US" smtClean="0"/>
              <a:t>2016/11/27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3E9E89B-4599-4E4F-BD7E-E94E298DAF7D}" type="slidenum">
              <a:rPr lang="zh-CN" altLang="en-US" smtClean="0"/>
              <a:t>‹#›</a:t>
            </a:fld>
            <a:endParaRPr lang="zh-CN" altLang="en-US"/>
          </a:p>
        </p:txBody>
      </p:sp>
    </p:spTree>
    <p:extLst>
      <p:ext uri="{BB962C8B-B14F-4D97-AF65-F5344CB8AC3E}">
        <p14:creationId xmlns:p14="http://schemas.microsoft.com/office/powerpoint/2010/main" val="9716940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3227705-B3EC-4332-8BD1-A6508E3EB581}" type="datetimeFigureOut">
              <a:rPr lang="zh-CN" altLang="en-US" smtClean="0"/>
              <a:t>2016/11/27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3E9E89B-4599-4E4F-BD7E-E94E298DAF7D}" type="slidenum">
              <a:rPr lang="zh-CN" altLang="en-US" smtClean="0"/>
              <a:t>‹#›</a:t>
            </a:fld>
            <a:endParaRPr lang="zh-CN" altLang="en-US"/>
          </a:p>
        </p:txBody>
      </p:sp>
    </p:spTree>
    <p:extLst>
      <p:ext uri="{BB962C8B-B14F-4D97-AF65-F5344CB8AC3E}">
        <p14:creationId xmlns:p14="http://schemas.microsoft.com/office/powerpoint/2010/main" val="12070986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3227705-B3EC-4332-8BD1-A6508E3EB581}" type="datetimeFigureOut">
              <a:rPr lang="zh-CN" altLang="en-US" smtClean="0"/>
              <a:t>2016/11/27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3E9E89B-4599-4E4F-BD7E-E94E298DAF7D}" type="slidenum">
              <a:rPr lang="zh-CN" altLang="en-US" smtClean="0"/>
              <a:t>‹#›</a:t>
            </a:fld>
            <a:endParaRPr lang="zh-CN" altLang="en-US"/>
          </a:p>
        </p:txBody>
      </p:sp>
    </p:spTree>
    <p:extLst>
      <p:ext uri="{BB962C8B-B14F-4D97-AF65-F5344CB8AC3E}">
        <p14:creationId xmlns:p14="http://schemas.microsoft.com/office/powerpoint/2010/main" val="8998295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cSld name="标题和四项内容">
    <p:spTree>
      <p:nvGrpSpPr>
        <p:cNvPr id="1" name=""/>
        <p:cNvGrpSpPr/>
        <p:nvPr/>
      </p:nvGrpSpPr>
      <p:grpSpPr>
        <a:xfrm>
          <a:off x="0" y="0"/>
          <a:ext cx="0" cy="0"/>
          <a:chOff x="0" y="0"/>
          <a:chExt cx="0" cy="0"/>
        </a:xfrm>
      </p:grpSpPr>
      <p:sp>
        <p:nvSpPr>
          <p:cNvPr id="2" name="标题 1"/>
          <p:cNvSpPr>
            <a:spLocks noGrp="1"/>
          </p:cNvSpPr>
          <p:nvPr>
            <p:ph type="title" sz="quarter"/>
          </p:nvPr>
        </p:nvSpPr>
        <p:spPr>
          <a:xfrm>
            <a:off x="685800" y="609600"/>
            <a:ext cx="7772400" cy="1143000"/>
          </a:xfrm>
        </p:spPr>
        <p:txBody>
          <a:bodyPr/>
          <a:lstStyle/>
          <a:p>
            <a:r>
              <a:rPr lang="zh-CN" altLang="en-US" smtClean="0"/>
              <a:t>单击此处编辑母版标题样式</a:t>
            </a:r>
            <a:endParaRPr lang="zh-CN" altLang="en-US"/>
          </a:p>
        </p:txBody>
      </p:sp>
      <p:sp>
        <p:nvSpPr>
          <p:cNvPr id="3" name="内容占位符 2"/>
          <p:cNvSpPr>
            <a:spLocks noGrp="1"/>
          </p:cNvSpPr>
          <p:nvPr>
            <p:ph sz="quarter" idx="1"/>
          </p:nvPr>
        </p:nvSpPr>
        <p:spPr>
          <a:xfrm>
            <a:off x="685800" y="1981200"/>
            <a:ext cx="3810000" cy="19812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quarter" idx="2"/>
          </p:nvPr>
        </p:nvSpPr>
        <p:spPr>
          <a:xfrm>
            <a:off x="4648200" y="1981200"/>
            <a:ext cx="3810000" cy="19812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内容占位符 4"/>
          <p:cNvSpPr>
            <a:spLocks noGrp="1"/>
          </p:cNvSpPr>
          <p:nvPr>
            <p:ph sz="quarter" idx="3"/>
          </p:nvPr>
        </p:nvSpPr>
        <p:spPr>
          <a:xfrm>
            <a:off x="685800" y="4114800"/>
            <a:ext cx="3810000" cy="19812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内容占位符 5"/>
          <p:cNvSpPr>
            <a:spLocks noGrp="1"/>
          </p:cNvSpPr>
          <p:nvPr>
            <p:ph sz="quarter" idx="4"/>
          </p:nvPr>
        </p:nvSpPr>
        <p:spPr>
          <a:xfrm>
            <a:off x="4648200" y="4114800"/>
            <a:ext cx="3810000" cy="19812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a:xfrm>
            <a:off x="685800" y="6248400"/>
            <a:ext cx="1905000" cy="457200"/>
          </a:xfrm>
        </p:spPr>
        <p:txBody>
          <a:bodyPr/>
          <a:lstStyle>
            <a:lvl1pPr>
              <a:defRPr/>
            </a:lvl1pPr>
          </a:lstStyle>
          <a:p>
            <a:endParaRPr lang="zh-CN" altLang="zh-CN"/>
          </a:p>
        </p:txBody>
      </p:sp>
      <p:sp>
        <p:nvSpPr>
          <p:cNvPr id="8" name="页脚占位符 7"/>
          <p:cNvSpPr>
            <a:spLocks noGrp="1"/>
          </p:cNvSpPr>
          <p:nvPr>
            <p:ph type="ftr" sz="quarter" idx="11"/>
          </p:nvPr>
        </p:nvSpPr>
        <p:spPr>
          <a:xfrm>
            <a:off x="3124200" y="6248400"/>
            <a:ext cx="2895600" cy="457200"/>
          </a:xfrm>
        </p:spPr>
        <p:txBody>
          <a:bodyPr/>
          <a:lstStyle>
            <a:lvl1pPr>
              <a:defRPr/>
            </a:lvl1pPr>
          </a:lstStyle>
          <a:p>
            <a:endParaRPr lang="zh-CN" altLang="zh-CN"/>
          </a:p>
        </p:txBody>
      </p:sp>
      <p:sp>
        <p:nvSpPr>
          <p:cNvPr id="9" name="灯片编号占位符 8"/>
          <p:cNvSpPr>
            <a:spLocks noGrp="1"/>
          </p:cNvSpPr>
          <p:nvPr>
            <p:ph type="sldNum" sz="quarter" idx="12"/>
          </p:nvPr>
        </p:nvSpPr>
        <p:spPr>
          <a:xfrm>
            <a:off x="6553200" y="6248400"/>
            <a:ext cx="1905000" cy="457200"/>
          </a:xfrm>
        </p:spPr>
        <p:txBody>
          <a:bodyPr/>
          <a:lstStyle>
            <a:lvl1pPr>
              <a:defRPr/>
            </a:lvl1pPr>
          </a:lstStyle>
          <a:p>
            <a:fld id="{7E0CA4F9-5D78-450E-AB04-55D7C73CD5A8}" type="slidenum">
              <a:rPr lang="zh-CN" altLang="zh-CN"/>
              <a:pPr/>
              <a:t>‹#›</a:t>
            </a:fld>
            <a:endParaRPr lang="zh-CN" altLang="zh-CN"/>
          </a:p>
        </p:txBody>
      </p:sp>
    </p:spTree>
    <p:extLst>
      <p:ext uri="{BB962C8B-B14F-4D97-AF65-F5344CB8AC3E}">
        <p14:creationId xmlns:p14="http://schemas.microsoft.com/office/powerpoint/2010/main" val="945218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685800" y="609600"/>
            <a:ext cx="7772400" cy="54864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3" name="日期占位符 2"/>
          <p:cNvSpPr>
            <a:spLocks noGrp="1"/>
          </p:cNvSpPr>
          <p:nvPr>
            <p:ph type="dt" sz="half" idx="10"/>
          </p:nvPr>
        </p:nvSpPr>
        <p:spPr>
          <a:xfrm>
            <a:off x="685800" y="6248400"/>
            <a:ext cx="1905000" cy="457200"/>
          </a:xfrm>
        </p:spPr>
        <p:txBody>
          <a:bodyPr/>
          <a:lstStyle>
            <a:lvl1pPr>
              <a:defRPr/>
            </a:lvl1pPr>
          </a:lstStyle>
          <a:p>
            <a:endParaRPr lang="zh-CN" altLang="zh-CN"/>
          </a:p>
        </p:txBody>
      </p:sp>
      <p:sp>
        <p:nvSpPr>
          <p:cNvPr id="4" name="页脚占位符 3"/>
          <p:cNvSpPr>
            <a:spLocks noGrp="1"/>
          </p:cNvSpPr>
          <p:nvPr>
            <p:ph type="ftr" sz="quarter" idx="11"/>
          </p:nvPr>
        </p:nvSpPr>
        <p:spPr>
          <a:xfrm>
            <a:off x="3124200" y="6248400"/>
            <a:ext cx="2895600" cy="457200"/>
          </a:xfrm>
        </p:spPr>
        <p:txBody>
          <a:bodyPr/>
          <a:lstStyle>
            <a:lvl1pPr>
              <a:defRPr/>
            </a:lvl1pPr>
          </a:lstStyle>
          <a:p>
            <a:endParaRPr lang="zh-CN" altLang="zh-CN"/>
          </a:p>
        </p:txBody>
      </p:sp>
      <p:sp>
        <p:nvSpPr>
          <p:cNvPr id="5" name="灯片编号占位符 4"/>
          <p:cNvSpPr>
            <a:spLocks noGrp="1"/>
          </p:cNvSpPr>
          <p:nvPr>
            <p:ph type="sldNum" sz="quarter" idx="12"/>
          </p:nvPr>
        </p:nvSpPr>
        <p:spPr>
          <a:xfrm>
            <a:off x="6553200" y="6248400"/>
            <a:ext cx="1905000" cy="457200"/>
          </a:xfrm>
        </p:spPr>
        <p:txBody>
          <a:bodyPr/>
          <a:lstStyle>
            <a:lvl1pPr>
              <a:defRPr/>
            </a:lvl1pPr>
          </a:lstStyle>
          <a:p>
            <a:fld id="{E50623F8-A87A-48DF-B933-21245E130D85}" type="slidenum">
              <a:rPr lang="zh-CN" altLang="zh-CN"/>
              <a:pPr/>
              <a:t>‹#›</a:t>
            </a:fld>
            <a:endParaRPr lang="zh-CN" altLang="zh-CN"/>
          </a:p>
        </p:txBody>
      </p:sp>
    </p:spTree>
    <p:extLst>
      <p:ext uri="{BB962C8B-B14F-4D97-AF65-F5344CB8AC3E}">
        <p14:creationId xmlns:p14="http://schemas.microsoft.com/office/powerpoint/2010/main" val="21927888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ti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227705-B3EC-4332-8BD1-A6508E3EB581}" type="datetimeFigureOut">
              <a:rPr lang="zh-CN" altLang="en-US" smtClean="0"/>
              <a:t>2016/11/27</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E9E89B-4599-4E4F-BD7E-E94E298DAF7D}" type="slidenum">
              <a:rPr lang="zh-CN" altLang="en-US" smtClean="0"/>
              <a:t>‹#›</a:t>
            </a:fld>
            <a:endParaRPr lang="zh-CN" altLang="en-US"/>
          </a:p>
        </p:txBody>
      </p:sp>
    </p:spTree>
    <p:extLst>
      <p:ext uri="{BB962C8B-B14F-4D97-AF65-F5344CB8AC3E}">
        <p14:creationId xmlns:p14="http://schemas.microsoft.com/office/powerpoint/2010/main" val="3597256972"/>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notesSlide" Target="../notesSlides/notesSlide1.xml"/><Relationship Id="rId7"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7.png"/><Relationship Id="rId5" Type="http://schemas.openxmlformats.org/officeDocument/2006/relationships/image" Target="../media/image6.png"/><Relationship Id="rId10" Type="http://schemas.openxmlformats.org/officeDocument/2006/relationships/image" Target="../media/image4.emf"/><Relationship Id="rId4" Type="http://schemas.openxmlformats.org/officeDocument/2006/relationships/image" Target="../media/image5.jpeg"/><Relationship Id="rId9" Type="http://schemas.openxmlformats.org/officeDocument/2006/relationships/oleObject" Target="../embeddings/oleObject2.bin"/></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9.jpg"/><Relationship Id="rId7" Type="http://schemas.openxmlformats.org/officeDocument/2006/relationships/image" Target="../media/image12.jp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image" Target="../media/image16.png"/><Relationship Id="rId5" Type="http://schemas.openxmlformats.org/officeDocument/2006/relationships/image" Target="../media/image11.png"/><Relationship Id="rId10" Type="http://schemas.openxmlformats.org/officeDocument/2006/relationships/image" Target="../media/image15.jpg"/><Relationship Id="rId4" Type="http://schemas.openxmlformats.org/officeDocument/2006/relationships/image" Target="../media/image10.png"/><Relationship Id="rId9" Type="http://schemas.openxmlformats.org/officeDocument/2006/relationships/image" Target="../media/image14.png"/></Relationships>
</file>

<file path=ppt/slides/_rels/slide5.xml.rels><?xml version="1.0" encoding="UTF-8" standalone="yes"?>
<Relationships xmlns="http://schemas.openxmlformats.org/package/2006/relationships"><Relationship Id="rId8" Type="http://schemas.openxmlformats.org/officeDocument/2006/relationships/image" Target="../media/image22.jpg"/><Relationship Id="rId3" Type="http://schemas.openxmlformats.org/officeDocument/2006/relationships/image" Target="../media/image17.jpg"/><Relationship Id="rId7" Type="http://schemas.openxmlformats.org/officeDocument/2006/relationships/image" Target="../media/image21.jpg"/><Relationship Id="rId12" Type="http://schemas.openxmlformats.org/officeDocument/2006/relationships/image" Target="../media/image26.jp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0.jpeg"/><Relationship Id="rId11" Type="http://schemas.openxmlformats.org/officeDocument/2006/relationships/image" Target="../media/image25.jpg"/><Relationship Id="rId5" Type="http://schemas.openxmlformats.org/officeDocument/2006/relationships/image" Target="../media/image19.jpg"/><Relationship Id="rId10" Type="http://schemas.openxmlformats.org/officeDocument/2006/relationships/image" Target="../media/image24.jpg"/><Relationship Id="rId4" Type="http://schemas.openxmlformats.org/officeDocument/2006/relationships/image" Target="../media/image18.jpg"/><Relationship Id="rId9" Type="http://schemas.openxmlformats.org/officeDocument/2006/relationships/image" Target="../media/image23.jpeg"/></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3.bin"/><Relationship Id="rId13" Type="http://schemas.openxmlformats.org/officeDocument/2006/relationships/image" Target="../media/image4.emf"/><Relationship Id="rId3" Type="http://schemas.openxmlformats.org/officeDocument/2006/relationships/notesSlide" Target="../notesSlides/notesSlide4.xml"/><Relationship Id="rId7" Type="http://schemas.openxmlformats.org/officeDocument/2006/relationships/image" Target="../media/image32.wmf"/><Relationship Id="rId12" Type="http://schemas.openxmlformats.org/officeDocument/2006/relationships/oleObject" Target="../embeddings/oleObject5.bin"/><Relationship Id="rId17" Type="http://schemas.openxmlformats.org/officeDocument/2006/relationships/image" Target="../media/image33.png"/><Relationship Id="rId2" Type="http://schemas.openxmlformats.org/officeDocument/2006/relationships/slideLayout" Target="../slideLayouts/slideLayout1.xml"/><Relationship Id="rId16" Type="http://schemas.openxmlformats.org/officeDocument/2006/relationships/image" Target="../media/image14.png"/><Relationship Id="rId1" Type="http://schemas.openxmlformats.org/officeDocument/2006/relationships/vmlDrawing" Target="../drawings/vmlDrawing2.vml"/><Relationship Id="rId6" Type="http://schemas.openxmlformats.org/officeDocument/2006/relationships/image" Target="../media/image31.wmf"/><Relationship Id="rId11" Type="http://schemas.openxmlformats.org/officeDocument/2006/relationships/image" Target="../media/image28.emf"/><Relationship Id="rId5" Type="http://schemas.openxmlformats.org/officeDocument/2006/relationships/image" Target="../media/image30.jpg"/><Relationship Id="rId15" Type="http://schemas.openxmlformats.org/officeDocument/2006/relationships/image" Target="../media/image3.emf"/><Relationship Id="rId10" Type="http://schemas.openxmlformats.org/officeDocument/2006/relationships/oleObject" Target="../embeddings/oleObject4.bin"/><Relationship Id="rId4" Type="http://schemas.openxmlformats.org/officeDocument/2006/relationships/image" Target="../media/image29.jpeg"/><Relationship Id="rId9" Type="http://schemas.openxmlformats.org/officeDocument/2006/relationships/image" Target="../media/image27.png"/><Relationship Id="rId14" Type="http://schemas.openxmlformats.org/officeDocument/2006/relationships/oleObject" Target="../embeddings/oleObject6.bin"/></Relationships>
</file>

<file path=ppt/slides/_rels/slide7.xml.rels><?xml version="1.0" encoding="UTF-8" standalone="yes"?>
<Relationships xmlns="http://schemas.openxmlformats.org/package/2006/relationships"><Relationship Id="rId8" Type="http://schemas.openxmlformats.org/officeDocument/2006/relationships/image" Target="../media/image37.wmf"/><Relationship Id="rId3" Type="http://schemas.openxmlformats.org/officeDocument/2006/relationships/image" Target="../media/image35.jpeg"/><Relationship Id="rId7" Type="http://schemas.openxmlformats.org/officeDocument/2006/relationships/oleObject" Target="../embeddings/oleObject8.bin"/><Relationship Id="rId2" Type="http://schemas.openxmlformats.org/officeDocument/2006/relationships/slideLayout" Target="../slideLayouts/slideLayout12.xml"/><Relationship Id="rId1" Type="http://schemas.openxmlformats.org/officeDocument/2006/relationships/vmlDrawing" Target="../drawings/vmlDrawing3.vml"/><Relationship Id="rId6" Type="http://schemas.openxmlformats.org/officeDocument/2006/relationships/image" Target="../media/image34.emf"/><Relationship Id="rId5" Type="http://schemas.openxmlformats.org/officeDocument/2006/relationships/oleObject" Target="../embeddings/oleObject7.bin"/><Relationship Id="rId4" Type="http://schemas.openxmlformats.org/officeDocument/2006/relationships/image" Target="../media/image36.wmf"/><Relationship Id="rId9" Type="http://schemas.openxmlformats.org/officeDocument/2006/relationships/image" Target="../media/image38.emf"/></Relationships>
</file>

<file path=ppt/slides/_rels/slide8.xml.rels><?xml version="1.0" encoding="UTF-8" standalone="yes"?>
<Relationships xmlns="http://schemas.openxmlformats.org/package/2006/relationships"><Relationship Id="rId8" Type="http://schemas.openxmlformats.org/officeDocument/2006/relationships/image" Target="../media/image40.emf"/><Relationship Id="rId3" Type="http://schemas.openxmlformats.org/officeDocument/2006/relationships/notesSlide" Target="../notesSlides/notesSlide5.xml"/><Relationship Id="rId7" Type="http://schemas.openxmlformats.org/officeDocument/2006/relationships/oleObject" Target="../embeddings/oleObject10.bin"/><Relationship Id="rId2" Type="http://schemas.openxmlformats.org/officeDocument/2006/relationships/slideLayout" Target="../slideLayouts/slideLayout13.xml"/><Relationship Id="rId1" Type="http://schemas.openxmlformats.org/officeDocument/2006/relationships/vmlDrawing" Target="../drawings/vmlDrawing4.vml"/><Relationship Id="rId6" Type="http://schemas.openxmlformats.org/officeDocument/2006/relationships/image" Target="../media/image42.png"/><Relationship Id="rId11" Type="http://schemas.openxmlformats.org/officeDocument/2006/relationships/image" Target="../media/image43.gif"/><Relationship Id="rId5" Type="http://schemas.openxmlformats.org/officeDocument/2006/relationships/image" Target="../media/image39.emf"/><Relationship Id="rId10" Type="http://schemas.openxmlformats.org/officeDocument/2006/relationships/image" Target="../media/image41.emf"/><Relationship Id="rId4" Type="http://schemas.openxmlformats.org/officeDocument/2006/relationships/oleObject" Target="../embeddings/oleObject9.bin"/><Relationship Id="rId9" Type="http://schemas.openxmlformats.org/officeDocument/2006/relationships/oleObject" Target="../embeddings/oleObject11.bin"/></Relationships>
</file>

<file path=ppt/slides/_rels/slide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47.png"/><Relationship Id="rId4" Type="http://schemas.openxmlformats.org/officeDocument/2006/relationships/image" Target="../media/image46.png"/></Relationships>
</file>

<file path=ppt/slides/_rels/slide1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tif"/><Relationship Id="rId1" Type="http://schemas.openxmlformats.org/officeDocument/2006/relationships/slideLayout" Target="../slideLayouts/slideLayout7.xml"/><Relationship Id="rId4" Type="http://schemas.openxmlformats.org/officeDocument/2006/relationships/image" Target="../media/image50.jpeg"/></Relationships>
</file>

<file path=ppt/slides/_rels/slide12.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image" Target="../media/image52.emf"/><Relationship Id="rId5" Type="http://schemas.openxmlformats.org/officeDocument/2006/relationships/oleObject" Target="../embeddings/oleObject12.bin"/><Relationship Id="rId4" Type="http://schemas.openxmlformats.org/officeDocument/2006/relationships/image" Target="../media/image53.png"/></Relationships>
</file>

<file path=ppt/slides/_rels/slide14.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png"/><Relationship Id="rId1" Type="http://schemas.openxmlformats.org/officeDocument/2006/relationships/slideLayout" Target="../slideLayouts/slideLayout7.xml"/><Relationship Id="rId5" Type="http://schemas.openxmlformats.org/officeDocument/2006/relationships/image" Target="../media/image60.png"/><Relationship Id="rId4" Type="http://schemas.openxmlformats.org/officeDocument/2006/relationships/image" Target="../media/image59.png"/></Relationships>
</file>

<file path=ppt/slides/_rels/slide17.xml.rels><?xml version="1.0" encoding="UTF-8" standalone="yes"?>
<Relationships xmlns="http://schemas.openxmlformats.org/package/2006/relationships"><Relationship Id="rId3" Type="http://schemas.openxmlformats.org/officeDocument/2006/relationships/image" Target="../media/image62.emf"/><Relationship Id="rId2" Type="http://schemas.openxmlformats.org/officeDocument/2006/relationships/image" Target="../media/image61.emf"/><Relationship Id="rId1" Type="http://schemas.openxmlformats.org/officeDocument/2006/relationships/slideLayout" Target="../slideLayouts/slideLayout13.xml"/><Relationship Id="rId6" Type="http://schemas.openxmlformats.org/officeDocument/2006/relationships/image" Target="../media/image65.jpeg"/><Relationship Id="rId5" Type="http://schemas.openxmlformats.org/officeDocument/2006/relationships/image" Target="../media/image64.png"/><Relationship Id="rId4" Type="http://schemas.openxmlformats.org/officeDocument/2006/relationships/image" Target="../media/image63.png"/></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13.xml"/><Relationship Id="rId1" Type="http://schemas.openxmlformats.org/officeDocument/2006/relationships/vmlDrawing" Target="../drawings/vmlDrawing6.vml"/><Relationship Id="rId5" Type="http://schemas.openxmlformats.org/officeDocument/2006/relationships/image" Target="../media/image66.tiff"/><Relationship Id="rId4" Type="http://schemas.openxmlformats.org/officeDocument/2006/relationships/image" Target="../media/image41.emf"/></Relationships>
</file>

<file path=ppt/slides/_rels/slide19.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jpeg"/><Relationship Id="rId1" Type="http://schemas.openxmlformats.org/officeDocument/2006/relationships/slideLayout" Target="../slideLayouts/slideLayout2.xml"/><Relationship Id="rId4" Type="http://schemas.openxmlformats.org/officeDocument/2006/relationships/image" Target="../media/image69.jpeg"/></Relationships>
</file>

<file path=ppt/slides/_rels/slide20.xml.rels><?xml version="1.0" encoding="UTF-8" standalone="yes"?>
<Relationships xmlns="http://schemas.openxmlformats.org/package/2006/relationships"><Relationship Id="rId3" Type="http://schemas.openxmlformats.org/officeDocument/2006/relationships/image" Target="../media/image71.wmf"/><Relationship Id="rId2" Type="http://schemas.openxmlformats.org/officeDocument/2006/relationships/image" Target="../media/image70.wmf"/><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4"/>
          <p:cNvSpPr>
            <a:spLocks noGrp="1"/>
          </p:cNvSpPr>
          <p:nvPr>
            <p:ph idx="1"/>
          </p:nvPr>
        </p:nvSpPr>
        <p:spPr>
          <a:xfrm>
            <a:off x="395536" y="2852936"/>
            <a:ext cx="8439472" cy="3331840"/>
          </a:xfrm>
        </p:spPr>
        <p:txBody>
          <a:bodyPr>
            <a:normAutofit fontScale="70000" lnSpcReduction="20000"/>
          </a:bodyPr>
          <a:lstStyle/>
          <a:p>
            <a:r>
              <a:rPr lang="en-US" altLang="zh-CN" dirty="0" smtClean="0">
                <a:ea typeface="宋体" pitchFamily="2" charset="-122"/>
              </a:rPr>
              <a:t>Education</a:t>
            </a:r>
          </a:p>
          <a:p>
            <a:pPr lvl="1"/>
            <a:r>
              <a:rPr lang="en-US" altLang="zh-CN" dirty="0" smtClean="0">
                <a:ea typeface="宋体" pitchFamily="2" charset="-122"/>
              </a:rPr>
              <a:t>B.S.   Taiyuan University of Technology    Chemical Engineering     2008</a:t>
            </a:r>
          </a:p>
          <a:p>
            <a:pPr lvl="1"/>
            <a:r>
              <a:rPr lang="en-US" altLang="zh-CN" dirty="0" smtClean="0">
                <a:ea typeface="宋体" pitchFamily="2" charset="-122"/>
              </a:rPr>
              <a:t>M.S.   Guangzhou institute of energy  UCAS  Chemical Engineering  2012</a:t>
            </a:r>
          </a:p>
          <a:p>
            <a:pPr lvl="1"/>
            <a:r>
              <a:rPr lang="en-US" altLang="zh-CN" dirty="0" smtClean="0">
                <a:ea typeface="宋体" pitchFamily="2" charset="-122"/>
              </a:rPr>
              <a:t>Ph.D. Guangzhou institute of energy  UCAS  Chemical Engineering  2014</a:t>
            </a:r>
          </a:p>
          <a:p>
            <a:pPr lvl="1"/>
            <a:endParaRPr lang="en-US" altLang="zh-CN" dirty="0" smtClean="0">
              <a:ea typeface="宋体" pitchFamily="2" charset="-122"/>
            </a:endParaRPr>
          </a:p>
          <a:p>
            <a:r>
              <a:rPr lang="zh-CN" altLang="en-US" dirty="0" smtClean="0">
                <a:ea typeface="宋体" pitchFamily="2" charset="-122"/>
              </a:rPr>
              <a:t>学习经历</a:t>
            </a:r>
            <a:endParaRPr lang="en-US" altLang="zh-CN" dirty="0" smtClean="0">
              <a:ea typeface="宋体" pitchFamily="2" charset="-122"/>
            </a:endParaRPr>
          </a:p>
          <a:p>
            <a:pPr lvl="1"/>
            <a:r>
              <a:rPr lang="zh-CN" altLang="en-US" dirty="0" smtClean="0">
                <a:ea typeface="宋体" pitchFamily="2" charset="-122"/>
              </a:rPr>
              <a:t>本科 太原理工大学  化学工程与工艺  </a:t>
            </a:r>
            <a:r>
              <a:rPr lang="en-US" altLang="zh-CN" dirty="0" smtClean="0">
                <a:ea typeface="宋体" pitchFamily="2" charset="-122"/>
              </a:rPr>
              <a:t>2008</a:t>
            </a:r>
          </a:p>
          <a:p>
            <a:pPr lvl="1"/>
            <a:r>
              <a:rPr lang="zh-CN" altLang="en-US" dirty="0" smtClean="0">
                <a:ea typeface="宋体" pitchFamily="2" charset="-122"/>
              </a:rPr>
              <a:t>硕士研究生（代培） 中国科学技术大学  化学工程  </a:t>
            </a:r>
            <a:r>
              <a:rPr lang="en-US" altLang="zh-CN" dirty="0" smtClean="0">
                <a:ea typeface="宋体" pitchFamily="2" charset="-122"/>
              </a:rPr>
              <a:t>2012</a:t>
            </a:r>
          </a:p>
          <a:p>
            <a:pPr lvl="1"/>
            <a:r>
              <a:rPr lang="zh-CN" altLang="en-US" dirty="0" smtClean="0">
                <a:ea typeface="宋体" pitchFamily="2" charset="-122"/>
              </a:rPr>
              <a:t>硕士研究生 广州能源研究所 中科院大学 化学工程 </a:t>
            </a:r>
            <a:r>
              <a:rPr lang="en-US" altLang="zh-CN" dirty="0" smtClean="0">
                <a:ea typeface="宋体" pitchFamily="2" charset="-122"/>
              </a:rPr>
              <a:t>2013</a:t>
            </a:r>
          </a:p>
          <a:p>
            <a:pPr lvl="1"/>
            <a:r>
              <a:rPr lang="zh-CN" altLang="en-US" dirty="0" smtClean="0">
                <a:ea typeface="宋体" pitchFamily="2" charset="-122"/>
              </a:rPr>
              <a:t>博士 研究生  广州能源研究所 中科院大学 化学工程 </a:t>
            </a:r>
            <a:r>
              <a:rPr lang="en-US" altLang="zh-CN" dirty="0" smtClean="0">
                <a:ea typeface="宋体" pitchFamily="2" charset="-122"/>
              </a:rPr>
              <a:t>2014</a:t>
            </a:r>
          </a:p>
        </p:txBody>
      </p:sp>
      <p:sp>
        <p:nvSpPr>
          <p:cNvPr id="5" name="TextBox 4"/>
          <p:cNvSpPr txBox="1"/>
          <p:nvPr/>
        </p:nvSpPr>
        <p:spPr>
          <a:xfrm>
            <a:off x="2195736" y="1486525"/>
            <a:ext cx="1368152" cy="646331"/>
          </a:xfrm>
          <a:prstGeom prst="rect">
            <a:avLst/>
          </a:prstGeom>
          <a:noFill/>
        </p:spPr>
        <p:txBody>
          <a:bodyPr wrap="square" rtlCol="0">
            <a:spAutoFit/>
          </a:bodyPr>
          <a:lstStyle/>
          <a:p>
            <a:pPr algn="ctr"/>
            <a:r>
              <a:rPr lang="zh-CN" altLang="en-US" dirty="0"/>
              <a:t>翁育</a:t>
            </a:r>
            <a:r>
              <a:rPr lang="zh-CN" altLang="en-US" dirty="0" smtClean="0"/>
              <a:t>靖</a:t>
            </a:r>
            <a:endParaRPr lang="en-US" altLang="zh-CN" dirty="0" smtClean="0"/>
          </a:p>
          <a:p>
            <a:r>
              <a:rPr lang="en-US" altLang="zh-CN" dirty="0" smtClean="0"/>
              <a:t>Yujing Weng</a:t>
            </a:r>
            <a:endParaRPr lang="zh-CN" altLang="en-US" dirty="0"/>
          </a:p>
        </p:txBody>
      </p:sp>
      <p:pic>
        <p:nvPicPr>
          <p:cNvPr id="1026" name="图片 6" descr="h_large_p2DV_43640000c9c42f75_副本"/>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39952" y="769670"/>
            <a:ext cx="1440160" cy="2011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9"/>
          <p:cNvSpPr txBox="1">
            <a:spLocks noChangeArrowheads="1"/>
          </p:cNvSpPr>
          <p:nvPr/>
        </p:nvSpPr>
        <p:spPr bwMode="auto">
          <a:xfrm>
            <a:off x="1401082" y="2204358"/>
            <a:ext cx="270192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eaLnBrk="0" hangingPunct="0">
              <a:defRPr>
                <a:solidFill>
                  <a:schemeClr val="tx1"/>
                </a:solidFill>
                <a:latin typeface="Arial" charset="0"/>
                <a:ea typeface="隶书" pitchFamily="49" charset="-122"/>
              </a:defRPr>
            </a:lvl1pPr>
            <a:lvl2pPr marL="742950" indent="-285750" algn="ctr" eaLnBrk="0" hangingPunct="0">
              <a:defRPr>
                <a:solidFill>
                  <a:schemeClr val="tx1"/>
                </a:solidFill>
                <a:latin typeface="Arial" charset="0"/>
                <a:ea typeface="隶书" pitchFamily="49" charset="-122"/>
              </a:defRPr>
            </a:lvl2pPr>
            <a:lvl3pPr marL="1143000" indent="-228600" algn="ctr" eaLnBrk="0" hangingPunct="0">
              <a:defRPr>
                <a:solidFill>
                  <a:schemeClr val="tx1"/>
                </a:solidFill>
                <a:latin typeface="Arial" charset="0"/>
                <a:ea typeface="隶书" pitchFamily="49" charset="-122"/>
              </a:defRPr>
            </a:lvl3pPr>
            <a:lvl4pPr marL="1600200" indent="-228600" algn="ctr" eaLnBrk="0" hangingPunct="0">
              <a:defRPr>
                <a:solidFill>
                  <a:schemeClr val="tx1"/>
                </a:solidFill>
                <a:latin typeface="Arial" charset="0"/>
                <a:ea typeface="隶书" pitchFamily="49" charset="-122"/>
              </a:defRPr>
            </a:lvl4pPr>
            <a:lvl5pPr marL="2057400" indent="-228600" algn="ctr" eaLnBrk="0" hangingPunct="0">
              <a:defRPr>
                <a:solidFill>
                  <a:schemeClr val="tx1"/>
                </a:solidFill>
                <a:latin typeface="Arial" charset="0"/>
                <a:ea typeface="隶书" pitchFamily="49" charset="-122"/>
              </a:defRPr>
            </a:lvl5pPr>
            <a:lvl6pPr marL="2514600" indent="-228600" algn="ctr" eaLnBrk="0" fontAlgn="base" hangingPunct="0">
              <a:spcBef>
                <a:spcPct val="0"/>
              </a:spcBef>
              <a:spcAft>
                <a:spcPct val="0"/>
              </a:spcAft>
              <a:defRPr>
                <a:solidFill>
                  <a:schemeClr val="tx1"/>
                </a:solidFill>
                <a:latin typeface="Arial" charset="0"/>
                <a:ea typeface="隶书" pitchFamily="49" charset="-122"/>
              </a:defRPr>
            </a:lvl6pPr>
            <a:lvl7pPr marL="2971800" indent="-228600" algn="ctr" eaLnBrk="0" fontAlgn="base" hangingPunct="0">
              <a:spcBef>
                <a:spcPct val="0"/>
              </a:spcBef>
              <a:spcAft>
                <a:spcPct val="0"/>
              </a:spcAft>
              <a:defRPr>
                <a:solidFill>
                  <a:schemeClr val="tx1"/>
                </a:solidFill>
                <a:latin typeface="Arial" charset="0"/>
                <a:ea typeface="隶书" pitchFamily="49" charset="-122"/>
              </a:defRPr>
            </a:lvl7pPr>
            <a:lvl8pPr marL="3429000" indent="-228600" algn="ctr" eaLnBrk="0" fontAlgn="base" hangingPunct="0">
              <a:spcBef>
                <a:spcPct val="0"/>
              </a:spcBef>
              <a:spcAft>
                <a:spcPct val="0"/>
              </a:spcAft>
              <a:defRPr>
                <a:solidFill>
                  <a:schemeClr val="tx1"/>
                </a:solidFill>
                <a:latin typeface="Arial" charset="0"/>
                <a:ea typeface="隶书" pitchFamily="49" charset="-122"/>
              </a:defRPr>
            </a:lvl8pPr>
            <a:lvl9pPr marL="3886200" indent="-228600" algn="ctr" eaLnBrk="0" fontAlgn="base" hangingPunct="0">
              <a:spcBef>
                <a:spcPct val="0"/>
              </a:spcBef>
              <a:spcAft>
                <a:spcPct val="0"/>
              </a:spcAft>
              <a:defRPr>
                <a:solidFill>
                  <a:schemeClr val="tx1"/>
                </a:solidFill>
                <a:latin typeface="Arial" charset="0"/>
                <a:ea typeface="隶书" pitchFamily="49" charset="-122"/>
              </a:defRPr>
            </a:lvl9pPr>
          </a:lstStyle>
          <a:p>
            <a:pPr algn="l" eaLnBrk="1" hangingPunct="1"/>
            <a:r>
              <a:rPr lang="zh-CN" altLang="en-US" sz="1800" dirty="0">
                <a:solidFill>
                  <a:srgbClr val="800000"/>
                </a:solidFill>
                <a:ea typeface="楷体_GB2312" pitchFamily="49" charset="-122"/>
              </a:rPr>
              <a:t>生物质催化转化实验室</a:t>
            </a:r>
          </a:p>
          <a:p>
            <a:pPr algn="l" eaLnBrk="1" hangingPunct="1"/>
            <a:r>
              <a:rPr lang="en-US" altLang="zh-CN" sz="1000" dirty="0">
                <a:solidFill>
                  <a:srgbClr val="800000"/>
                </a:solidFill>
                <a:ea typeface="宋体" pitchFamily="2" charset="-122"/>
              </a:rPr>
              <a:t>Biomass Catalytic Conversion Laboratory</a:t>
            </a:r>
          </a:p>
        </p:txBody>
      </p:sp>
    </p:spTree>
    <p:extLst>
      <p:ext uri="{BB962C8B-B14F-4D97-AF65-F5344CB8AC3E}">
        <p14:creationId xmlns:p14="http://schemas.microsoft.com/office/powerpoint/2010/main" val="164917441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23460" y="1526927"/>
            <a:ext cx="8676456" cy="1470025"/>
          </a:xfrm>
        </p:spPr>
        <p:txBody>
          <a:bodyPr>
            <a:noAutofit/>
          </a:bodyPr>
          <a:lstStyle/>
          <a:p>
            <a:pPr>
              <a:lnSpc>
                <a:spcPct val="150000"/>
              </a:lnSpc>
              <a:defRPr/>
            </a:pPr>
            <a:r>
              <a:rPr lang="en-US" altLang="zh-CN" sz="2800" b="1" kern="0" dirty="0">
                <a:solidFill>
                  <a:srgbClr val="FF0000"/>
                </a:solidFill>
                <a:latin typeface="黑体" pitchFamily="49" charset="-122"/>
                <a:ea typeface="黑体" pitchFamily="49" charset="-122"/>
              </a:rPr>
              <a:t>Jet-Fuel Range Hydrocarbons from Biomass-Derived Sorbitol over Ni-HZSM-5/SBA-15 Catalyst</a:t>
            </a:r>
            <a:r>
              <a:rPr lang="en-US" altLang="zh-CN" sz="2800" b="1" kern="0" dirty="0" smtClean="0">
                <a:solidFill>
                  <a:srgbClr val="FF0000"/>
                </a:solidFill>
                <a:latin typeface="黑体" pitchFamily="49" charset="-122"/>
                <a:ea typeface="黑体" pitchFamily="49" charset="-122"/>
              </a:rPr>
              <a:t/>
            </a:r>
            <a:br>
              <a:rPr lang="en-US" altLang="zh-CN" sz="2800" b="1" kern="0" dirty="0" smtClean="0">
                <a:solidFill>
                  <a:srgbClr val="FF0000"/>
                </a:solidFill>
                <a:latin typeface="黑体" pitchFamily="49" charset="-122"/>
                <a:ea typeface="黑体" pitchFamily="49" charset="-122"/>
              </a:rPr>
            </a:br>
            <a:r>
              <a:rPr lang="zh-CN" altLang="en-US" sz="2800" b="1" kern="0" dirty="0" smtClean="0">
                <a:solidFill>
                  <a:srgbClr val="FF0000"/>
                </a:solidFill>
                <a:latin typeface="黑体" pitchFamily="49" charset="-122"/>
                <a:ea typeface="黑体" pitchFamily="49" charset="-122"/>
              </a:rPr>
              <a:t>生物质</a:t>
            </a:r>
            <a:r>
              <a:rPr lang="zh-CN" altLang="en-US" sz="2800" b="1" kern="0" dirty="0">
                <a:solidFill>
                  <a:srgbClr val="FF0000"/>
                </a:solidFill>
                <a:latin typeface="黑体" pitchFamily="49" charset="-122"/>
                <a:ea typeface="黑体" pitchFamily="49" charset="-122"/>
              </a:rPr>
              <a:t>多元糖醇水相催化</a:t>
            </a:r>
            <a:r>
              <a:rPr lang="zh-CN" altLang="en-US" sz="2800" b="1" kern="0" dirty="0" smtClean="0">
                <a:solidFill>
                  <a:srgbClr val="FF0000"/>
                </a:solidFill>
                <a:latin typeface="黑体" pitchFamily="49" charset="-122"/>
                <a:ea typeface="黑体" pitchFamily="49" charset="-122"/>
              </a:rPr>
              <a:t>合成生物航油</a:t>
            </a:r>
            <a:r>
              <a:rPr lang="en-US" altLang="zh-CN" sz="2800" b="1" kern="0" dirty="0">
                <a:solidFill>
                  <a:srgbClr val="FF0000"/>
                </a:solidFill>
                <a:latin typeface="黑体" pitchFamily="49" charset="-122"/>
                <a:ea typeface="黑体" pitchFamily="49" charset="-122"/>
              </a:rPr>
              <a:t/>
            </a:r>
            <a:br>
              <a:rPr lang="en-US" altLang="zh-CN" sz="2800" b="1" kern="0" dirty="0">
                <a:solidFill>
                  <a:srgbClr val="FF0000"/>
                </a:solidFill>
                <a:latin typeface="黑体" pitchFamily="49" charset="-122"/>
                <a:ea typeface="黑体" pitchFamily="49" charset="-122"/>
              </a:rPr>
            </a:br>
            <a:endParaRPr lang="zh-CN" altLang="en-US" sz="2400" b="1" kern="0" dirty="0">
              <a:solidFill>
                <a:schemeClr val="tx1">
                  <a:lumMod val="75000"/>
                  <a:lumOff val="25000"/>
                </a:schemeClr>
              </a:solidFill>
              <a:latin typeface="黑体" pitchFamily="49" charset="-122"/>
              <a:ea typeface="黑体" pitchFamily="49" charset="-122"/>
            </a:endParaRPr>
          </a:p>
        </p:txBody>
      </p:sp>
      <p:grpSp>
        <p:nvGrpSpPr>
          <p:cNvPr id="4" name="Group 40"/>
          <p:cNvGrpSpPr>
            <a:grpSpLocks/>
          </p:cNvGrpSpPr>
          <p:nvPr/>
        </p:nvGrpSpPr>
        <p:grpSpPr bwMode="auto">
          <a:xfrm>
            <a:off x="0" y="4437112"/>
            <a:ext cx="9144000" cy="71437"/>
            <a:chOff x="249" y="1389"/>
            <a:chExt cx="4536" cy="136"/>
          </a:xfrm>
        </p:grpSpPr>
        <p:sp>
          <p:nvSpPr>
            <p:cNvPr id="5" name="Rectangle 37"/>
            <p:cNvSpPr>
              <a:spLocks noChangeArrowheads="1"/>
            </p:cNvSpPr>
            <p:nvPr/>
          </p:nvSpPr>
          <p:spPr bwMode="auto">
            <a:xfrm>
              <a:off x="1383" y="1389"/>
              <a:ext cx="2268" cy="136"/>
            </a:xfrm>
            <a:prstGeom prst="rect">
              <a:avLst/>
            </a:prstGeom>
            <a:gradFill rotWithShape="1">
              <a:gsLst>
                <a:gs pos="0">
                  <a:srgbClr val="336600"/>
                </a:gs>
                <a:gs pos="100000">
                  <a:srgbClr val="800000"/>
                </a:gs>
              </a:gsLst>
              <a:lin ang="0" scaled="1"/>
            </a:gradFill>
            <a:ln w="9525">
              <a:noFill/>
              <a:miter lim="800000"/>
              <a:headEnd/>
              <a:tailEnd/>
            </a:ln>
          </p:spPr>
          <p:txBody>
            <a:bodyPr wrap="none" anchor="ctr"/>
            <a:lstStyle/>
            <a:p>
              <a:endParaRPr lang="zh-CN" altLang="en-US"/>
            </a:p>
          </p:txBody>
        </p:sp>
        <p:sp>
          <p:nvSpPr>
            <p:cNvPr id="6" name="Rectangle 38"/>
            <p:cNvSpPr>
              <a:spLocks noChangeArrowheads="1"/>
            </p:cNvSpPr>
            <p:nvPr/>
          </p:nvSpPr>
          <p:spPr bwMode="auto">
            <a:xfrm>
              <a:off x="249" y="1389"/>
              <a:ext cx="1134" cy="136"/>
            </a:xfrm>
            <a:prstGeom prst="rect">
              <a:avLst/>
            </a:prstGeom>
            <a:gradFill rotWithShape="1">
              <a:gsLst>
                <a:gs pos="0">
                  <a:schemeClr val="bg1"/>
                </a:gs>
                <a:gs pos="100000">
                  <a:srgbClr val="336600"/>
                </a:gs>
              </a:gsLst>
              <a:lin ang="0" scaled="1"/>
            </a:gradFill>
            <a:ln w="9525">
              <a:noFill/>
              <a:miter lim="800000"/>
              <a:headEnd/>
              <a:tailEnd/>
            </a:ln>
          </p:spPr>
          <p:txBody>
            <a:bodyPr wrap="none" anchor="ctr"/>
            <a:lstStyle/>
            <a:p>
              <a:endParaRPr lang="zh-CN" altLang="en-US"/>
            </a:p>
          </p:txBody>
        </p:sp>
        <p:sp>
          <p:nvSpPr>
            <p:cNvPr id="7" name="Rectangle 39"/>
            <p:cNvSpPr>
              <a:spLocks noChangeArrowheads="1"/>
            </p:cNvSpPr>
            <p:nvPr/>
          </p:nvSpPr>
          <p:spPr bwMode="auto">
            <a:xfrm>
              <a:off x="3651" y="1389"/>
              <a:ext cx="1134" cy="136"/>
            </a:xfrm>
            <a:prstGeom prst="rect">
              <a:avLst/>
            </a:prstGeom>
            <a:gradFill rotWithShape="1">
              <a:gsLst>
                <a:gs pos="0">
                  <a:srgbClr val="800000"/>
                </a:gs>
                <a:gs pos="100000">
                  <a:schemeClr val="bg1"/>
                </a:gs>
              </a:gsLst>
              <a:lin ang="0" scaled="1"/>
            </a:gradFill>
            <a:ln w="9525">
              <a:noFill/>
              <a:miter lim="800000"/>
              <a:headEnd/>
              <a:tailEnd/>
            </a:ln>
          </p:spPr>
          <p:txBody>
            <a:bodyPr wrap="none" anchor="ctr"/>
            <a:lstStyle/>
            <a:p>
              <a:endParaRPr lang="zh-CN" altLang="en-US"/>
            </a:p>
          </p:txBody>
        </p:sp>
      </p:grpSp>
      <p:sp>
        <p:nvSpPr>
          <p:cNvPr id="8" name="Rectangle 45"/>
          <p:cNvSpPr>
            <a:spLocks noGrp="1" noChangeArrowheads="1"/>
          </p:cNvSpPr>
          <p:nvPr>
            <p:ph type="subTitle" idx="1"/>
          </p:nvPr>
        </p:nvSpPr>
        <p:spPr bwMode="auto">
          <a:xfrm>
            <a:off x="30987" y="2924944"/>
            <a:ext cx="8431931" cy="461665"/>
          </a:xfrm>
          <a:prstGeom prst="rect">
            <a:avLst/>
          </a:prstGeom>
          <a:noFill/>
          <a:ln w="9525">
            <a:noFill/>
            <a:miter lim="800000"/>
            <a:headEnd/>
            <a:tailEnd/>
          </a:ln>
          <a:effectLst/>
        </p:spPr>
        <p:txBody>
          <a:bodyPr wrap="square">
            <a:spAutoFit/>
          </a:bodyPr>
          <a:lstStyle/>
          <a:p>
            <a:pPr>
              <a:defRPr/>
            </a:pPr>
            <a:r>
              <a:rPr lang="en-US" altLang="zh-CN" sz="2400" dirty="0" smtClean="0">
                <a:solidFill>
                  <a:srgbClr val="FF0000"/>
                </a:solidFill>
                <a:effectLst>
                  <a:outerShdw blurRad="38100" dist="38100" dir="2700000" algn="tl">
                    <a:srgbClr val="C0C0C0"/>
                  </a:outerShdw>
                </a:effectLst>
                <a:latin typeface="Arial" charset="0"/>
              </a:rPr>
              <a:t>2016.12-Guangzhou</a:t>
            </a:r>
            <a:r>
              <a:rPr lang="en-US" altLang="zh-CN" sz="2400" dirty="0" smtClean="0">
                <a:solidFill>
                  <a:schemeClr val="hlink"/>
                </a:solidFill>
                <a:effectLst>
                  <a:outerShdw blurRad="38100" dist="38100" dir="2700000" algn="tl">
                    <a:srgbClr val="C0C0C0"/>
                  </a:outerShdw>
                </a:effectLst>
                <a:latin typeface="Arial" charset="0"/>
              </a:rPr>
              <a:t> </a:t>
            </a:r>
            <a:endParaRPr lang="zh-CN" altLang="en-US" sz="2400" dirty="0">
              <a:solidFill>
                <a:schemeClr val="hlink"/>
              </a:solidFill>
              <a:latin typeface="楷体_GB2312" pitchFamily="49" charset="-122"/>
              <a:ea typeface="楷体_GB2312" pitchFamily="49" charset="-122"/>
            </a:endParaRPr>
          </a:p>
        </p:txBody>
      </p:sp>
      <p:grpSp>
        <p:nvGrpSpPr>
          <p:cNvPr id="33" name="Group 4"/>
          <p:cNvGrpSpPr>
            <a:grpSpLocks/>
          </p:cNvGrpSpPr>
          <p:nvPr/>
        </p:nvGrpSpPr>
        <p:grpSpPr bwMode="auto">
          <a:xfrm>
            <a:off x="46038" y="4631262"/>
            <a:ext cx="2057400" cy="1495425"/>
            <a:chOff x="864" y="1488"/>
            <a:chExt cx="3220" cy="2160"/>
          </a:xfrm>
        </p:grpSpPr>
        <p:pic>
          <p:nvPicPr>
            <p:cNvPr id="47" name="Picture 5" descr="Picture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0" y="1488"/>
              <a:ext cx="3124" cy="2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 name="Rectangle 6"/>
            <p:cNvSpPr>
              <a:spLocks noChangeArrowheads="1"/>
            </p:cNvSpPr>
            <p:nvPr/>
          </p:nvSpPr>
          <p:spPr bwMode="auto">
            <a:xfrm>
              <a:off x="864" y="3312"/>
              <a:ext cx="1104" cy="33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zh-CN" b="1">
                <a:latin typeface="Calibri" pitchFamily="34" charset="0"/>
              </a:endParaRPr>
            </a:p>
          </p:txBody>
        </p:sp>
      </p:grpSp>
      <p:sp>
        <p:nvSpPr>
          <p:cNvPr id="34" name="Text Box 7"/>
          <p:cNvSpPr txBox="1">
            <a:spLocks noChangeArrowheads="1"/>
          </p:cNvSpPr>
          <p:nvPr/>
        </p:nvSpPr>
        <p:spPr bwMode="auto">
          <a:xfrm>
            <a:off x="503238" y="6002862"/>
            <a:ext cx="14763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algn="ctr" eaLnBrk="1" hangingPunct="1">
              <a:spcBef>
                <a:spcPct val="50000"/>
              </a:spcBef>
            </a:pPr>
            <a:r>
              <a:rPr lang="en-US" altLang="zh-CN" sz="1400" b="1">
                <a:solidFill>
                  <a:srgbClr val="095AA6"/>
                </a:solidFill>
                <a:latin typeface="Calibri" pitchFamily="34" charset="0"/>
                <a:ea typeface="宋体" pitchFamily="2" charset="-122"/>
              </a:rPr>
              <a:t>Lignocellulosic biomass</a:t>
            </a:r>
          </a:p>
        </p:txBody>
      </p:sp>
      <p:pic>
        <p:nvPicPr>
          <p:cNvPr id="35" name="Picture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551238" y="5088462"/>
            <a:ext cx="1295400" cy="98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Text Box 9"/>
          <p:cNvSpPr txBox="1">
            <a:spLocks noChangeArrowheads="1"/>
          </p:cNvSpPr>
          <p:nvPr/>
        </p:nvSpPr>
        <p:spPr bwMode="auto">
          <a:xfrm>
            <a:off x="3627438" y="6002862"/>
            <a:ext cx="11715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algn="ctr" eaLnBrk="1" hangingPunct="1">
              <a:spcBef>
                <a:spcPct val="50000"/>
              </a:spcBef>
            </a:pPr>
            <a:r>
              <a:rPr lang="en-US" altLang="zh-CN" sz="1400" b="1">
                <a:solidFill>
                  <a:srgbClr val="095AA6"/>
                </a:solidFill>
                <a:latin typeface="Calibri" pitchFamily="34" charset="0"/>
                <a:ea typeface="宋体" pitchFamily="2" charset="-122"/>
              </a:rPr>
              <a:t>Pretreated biomass</a:t>
            </a:r>
          </a:p>
        </p:txBody>
      </p:sp>
      <p:pic>
        <p:nvPicPr>
          <p:cNvPr id="37" name="Picture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89638" y="5164662"/>
            <a:ext cx="990600"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Text Box 11"/>
          <p:cNvSpPr txBox="1">
            <a:spLocks noChangeArrowheads="1"/>
          </p:cNvSpPr>
          <p:nvPr/>
        </p:nvSpPr>
        <p:spPr bwMode="auto">
          <a:xfrm>
            <a:off x="5675313" y="6021912"/>
            <a:ext cx="16097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algn="ctr" eaLnBrk="1" hangingPunct="1">
              <a:spcBef>
                <a:spcPct val="50000"/>
              </a:spcBef>
            </a:pPr>
            <a:r>
              <a:rPr lang="en-US" altLang="zh-CN" sz="1400" b="1">
                <a:solidFill>
                  <a:srgbClr val="095AA6"/>
                </a:solidFill>
                <a:latin typeface="Calibri" pitchFamily="34" charset="0"/>
                <a:ea typeface="宋体" pitchFamily="2" charset="-122"/>
              </a:rPr>
              <a:t>Monomeric sugar</a:t>
            </a:r>
          </a:p>
        </p:txBody>
      </p:sp>
      <p:sp>
        <p:nvSpPr>
          <p:cNvPr id="40" name="Text Box 13"/>
          <p:cNvSpPr txBox="1">
            <a:spLocks noChangeArrowheads="1"/>
          </p:cNvSpPr>
          <p:nvPr/>
        </p:nvSpPr>
        <p:spPr bwMode="auto">
          <a:xfrm>
            <a:off x="7884368" y="6264799"/>
            <a:ext cx="111582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algn="ctr" eaLnBrk="1" hangingPunct="1">
              <a:spcBef>
                <a:spcPct val="50000"/>
              </a:spcBef>
            </a:pPr>
            <a:r>
              <a:rPr lang="en-US" altLang="zh-CN" sz="1400" b="1" dirty="0" smtClean="0">
                <a:solidFill>
                  <a:srgbClr val="095AA6"/>
                </a:solidFill>
                <a:latin typeface="Calibri" pitchFamily="34" charset="0"/>
                <a:ea typeface="宋体" pitchFamily="2" charset="-122"/>
              </a:rPr>
              <a:t>Aromatic and alkane</a:t>
            </a:r>
            <a:endParaRPr lang="en-US" altLang="zh-CN" sz="1400" b="1" dirty="0">
              <a:solidFill>
                <a:srgbClr val="095AA6"/>
              </a:solidFill>
              <a:latin typeface="Calibri" pitchFamily="34" charset="0"/>
              <a:ea typeface="宋体" pitchFamily="2" charset="-122"/>
            </a:endParaRPr>
          </a:p>
        </p:txBody>
      </p:sp>
      <p:sp>
        <p:nvSpPr>
          <p:cNvPr id="41" name="AutoShape 15"/>
          <p:cNvSpPr>
            <a:spLocks noChangeArrowheads="1"/>
          </p:cNvSpPr>
          <p:nvPr/>
        </p:nvSpPr>
        <p:spPr bwMode="auto">
          <a:xfrm>
            <a:off x="2179638" y="5545662"/>
            <a:ext cx="1295400" cy="247650"/>
          </a:xfrm>
          <a:prstGeom prst="rightArrow">
            <a:avLst>
              <a:gd name="adj1" fmla="val 50000"/>
              <a:gd name="adj2" fmla="val 138470"/>
            </a:avLst>
          </a:prstGeom>
          <a:solidFill>
            <a:srgbClr val="095AA6">
              <a:alpha val="59999"/>
            </a:srgbClr>
          </a:solidFill>
          <a:ln w="9525">
            <a:solidFill>
              <a:schemeClr val="tx1"/>
            </a:solidFill>
            <a:miter lim="800000"/>
            <a:headEnd/>
            <a:tailEnd/>
          </a:ln>
        </p:spPr>
        <p:txBody>
          <a:bodyPr wrap="none" anchor="ctr"/>
          <a:lstStyle/>
          <a:p>
            <a:pPr algn="ctr"/>
            <a:endParaRPr lang="zh-CN" altLang="zh-CN" b="1">
              <a:solidFill>
                <a:srgbClr val="13793E"/>
              </a:solidFill>
              <a:latin typeface="Calibri" pitchFamily="34" charset="0"/>
            </a:endParaRPr>
          </a:p>
        </p:txBody>
      </p:sp>
      <p:sp>
        <p:nvSpPr>
          <p:cNvPr id="42" name="Text Box 16"/>
          <p:cNvSpPr txBox="1">
            <a:spLocks noChangeArrowheads="1"/>
          </p:cNvSpPr>
          <p:nvPr/>
        </p:nvSpPr>
        <p:spPr bwMode="auto">
          <a:xfrm>
            <a:off x="2103438" y="5240862"/>
            <a:ext cx="14478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eaLnBrk="1" hangingPunct="1">
              <a:spcBef>
                <a:spcPct val="50000"/>
              </a:spcBef>
            </a:pPr>
            <a:r>
              <a:rPr lang="en-US" altLang="zh-CN" sz="1600" b="1">
                <a:solidFill>
                  <a:srgbClr val="006600"/>
                </a:solidFill>
                <a:latin typeface="Calibri" pitchFamily="34" charset="0"/>
                <a:ea typeface="宋体" pitchFamily="2" charset="-122"/>
              </a:rPr>
              <a:t>Pretreatment</a:t>
            </a:r>
          </a:p>
        </p:txBody>
      </p:sp>
      <p:sp>
        <p:nvSpPr>
          <p:cNvPr id="43" name="AutoShape 17"/>
          <p:cNvSpPr>
            <a:spLocks noChangeArrowheads="1"/>
          </p:cNvSpPr>
          <p:nvPr/>
        </p:nvSpPr>
        <p:spPr bwMode="auto">
          <a:xfrm>
            <a:off x="4922838" y="5545662"/>
            <a:ext cx="1095375" cy="247650"/>
          </a:xfrm>
          <a:prstGeom prst="rightArrow">
            <a:avLst>
              <a:gd name="adj1" fmla="val 50000"/>
              <a:gd name="adj2" fmla="val 125955"/>
            </a:avLst>
          </a:prstGeom>
          <a:solidFill>
            <a:srgbClr val="095AA6">
              <a:alpha val="59999"/>
            </a:srgbClr>
          </a:solidFill>
          <a:ln w="9525">
            <a:solidFill>
              <a:schemeClr val="tx1"/>
            </a:solidFill>
            <a:miter lim="800000"/>
            <a:headEnd/>
            <a:tailEnd/>
          </a:ln>
        </p:spPr>
        <p:txBody>
          <a:bodyPr wrap="none" anchor="ctr"/>
          <a:lstStyle/>
          <a:p>
            <a:pPr algn="ctr"/>
            <a:endParaRPr lang="zh-CN" altLang="zh-CN" b="1">
              <a:solidFill>
                <a:srgbClr val="13793E"/>
              </a:solidFill>
              <a:latin typeface="Calibri" pitchFamily="34" charset="0"/>
            </a:endParaRPr>
          </a:p>
        </p:txBody>
      </p:sp>
      <p:sp>
        <p:nvSpPr>
          <p:cNvPr id="44" name="Text Box 18"/>
          <p:cNvSpPr txBox="1">
            <a:spLocks noChangeArrowheads="1"/>
          </p:cNvSpPr>
          <p:nvPr/>
        </p:nvSpPr>
        <p:spPr bwMode="auto">
          <a:xfrm>
            <a:off x="4846638" y="5178678"/>
            <a:ext cx="12192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algn="ctr" eaLnBrk="1" hangingPunct="1">
              <a:spcBef>
                <a:spcPct val="50000"/>
              </a:spcBef>
            </a:pPr>
            <a:r>
              <a:rPr lang="en-US" altLang="zh-CN" sz="1600" b="1" dirty="0" smtClean="0">
                <a:solidFill>
                  <a:srgbClr val="006600"/>
                </a:solidFill>
                <a:latin typeface="Calibri" pitchFamily="34" charset="0"/>
                <a:ea typeface="宋体" pitchFamily="2" charset="-122"/>
              </a:rPr>
              <a:t>hydrolysis</a:t>
            </a:r>
            <a:endParaRPr lang="en-US" altLang="zh-CN" sz="1600" b="1" dirty="0">
              <a:solidFill>
                <a:srgbClr val="006600"/>
              </a:solidFill>
              <a:latin typeface="Calibri" pitchFamily="34" charset="0"/>
              <a:ea typeface="宋体" pitchFamily="2" charset="-122"/>
            </a:endParaRPr>
          </a:p>
        </p:txBody>
      </p:sp>
      <p:sp>
        <p:nvSpPr>
          <p:cNvPr id="45" name="Text Box 20"/>
          <p:cNvSpPr txBox="1">
            <a:spLocks noChangeArrowheads="1"/>
          </p:cNvSpPr>
          <p:nvPr/>
        </p:nvSpPr>
        <p:spPr bwMode="auto">
          <a:xfrm>
            <a:off x="6751638" y="5013176"/>
            <a:ext cx="15240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cs typeface="Arial" pitchFamily="34" charset="0"/>
              </a:defRPr>
            </a:lvl1pPr>
            <a:lvl2pPr marL="742950" indent="-285750" eaLnBrk="0" hangingPunct="0">
              <a:defRPr sz="2400">
                <a:solidFill>
                  <a:schemeClr val="tx1"/>
                </a:solidFill>
                <a:latin typeface="Times New Roman" pitchFamily="18" charset="0"/>
                <a:cs typeface="Arial" pitchFamily="34" charset="0"/>
              </a:defRPr>
            </a:lvl2pPr>
            <a:lvl3pPr marL="1143000" indent="-228600" eaLnBrk="0" hangingPunct="0">
              <a:defRPr sz="2400">
                <a:solidFill>
                  <a:schemeClr val="tx1"/>
                </a:solidFill>
                <a:latin typeface="Times New Roman" pitchFamily="18" charset="0"/>
                <a:cs typeface="Arial" pitchFamily="34" charset="0"/>
              </a:defRPr>
            </a:lvl3pPr>
            <a:lvl4pPr marL="1600200" indent="-228600" eaLnBrk="0" hangingPunct="0">
              <a:defRPr sz="2400">
                <a:solidFill>
                  <a:schemeClr val="tx1"/>
                </a:solidFill>
                <a:latin typeface="Times New Roman" pitchFamily="18" charset="0"/>
                <a:cs typeface="Arial" pitchFamily="34" charset="0"/>
              </a:defRPr>
            </a:lvl4pPr>
            <a:lvl5pPr marL="2057400" indent="-228600" eaLnBrk="0" hangingPunct="0">
              <a:defRPr sz="2400">
                <a:solidFill>
                  <a:schemeClr val="tx1"/>
                </a:solidFill>
                <a:latin typeface="Times New Roman" pitchFamily="18" charset="0"/>
                <a:cs typeface="Arial" pitchFamily="34" charset="0"/>
              </a:defRPr>
            </a:lvl5pPr>
            <a:lvl6pPr marL="2514600" indent="-228600" eaLnBrk="0" fontAlgn="base" hangingPunct="0">
              <a:spcBef>
                <a:spcPct val="0"/>
              </a:spcBef>
              <a:spcAft>
                <a:spcPct val="0"/>
              </a:spcAft>
              <a:defRPr sz="2400">
                <a:solidFill>
                  <a:schemeClr val="tx1"/>
                </a:solidFill>
                <a:latin typeface="Times New Roman" pitchFamily="18" charset="0"/>
                <a:cs typeface="Arial" pitchFamily="34" charset="0"/>
              </a:defRPr>
            </a:lvl6pPr>
            <a:lvl7pPr marL="2971800" indent="-228600" eaLnBrk="0" fontAlgn="base" hangingPunct="0">
              <a:spcBef>
                <a:spcPct val="0"/>
              </a:spcBef>
              <a:spcAft>
                <a:spcPct val="0"/>
              </a:spcAft>
              <a:defRPr sz="2400">
                <a:solidFill>
                  <a:schemeClr val="tx1"/>
                </a:solidFill>
                <a:latin typeface="Times New Roman" pitchFamily="18" charset="0"/>
                <a:cs typeface="Arial" pitchFamily="34" charset="0"/>
              </a:defRPr>
            </a:lvl7pPr>
            <a:lvl8pPr marL="3429000" indent="-228600" eaLnBrk="0" fontAlgn="base" hangingPunct="0">
              <a:spcBef>
                <a:spcPct val="0"/>
              </a:spcBef>
              <a:spcAft>
                <a:spcPct val="0"/>
              </a:spcAft>
              <a:defRPr sz="2400">
                <a:solidFill>
                  <a:schemeClr val="tx1"/>
                </a:solidFill>
                <a:latin typeface="Times New Roman" pitchFamily="18" charset="0"/>
                <a:cs typeface="Arial" pitchFamily="34" charset="0"/>
              </a:defRPr>
            </a:lvl8pPr>
            <a:lvl9pPr marL="3886200" indent="-228600" eaLnBrk="0" fontAlgn="base" hangingPunct="0">
              <a:spcBef>
                <a:spcPct val="0"/>
              </a:spcBef>
              <a:spcAft>
                <a:spcPct val="0"/>
              </a:spcAft>
              <a:defRPr sz="2400">
                <a:solidFill>
                  <a:schemeClr val="tx1"/>
                </a:solidFill>
                <a:latin typeface="Times New Roman" pitchFamily="18" charset="0"/>
                <a:cs typeface="Arial" pitchFamily="34" charset="0"/>
              </a:defRPr>
            </a:lvl9pPr>
          </a:lstStyle>
          <a:p>
            <a:pPr algn="ctr" eaLnBrk="1" hangingPunct="1">
              <a:spcBef>
                <a:spcPct val="50000"/>
              </a:spcBef>
            </a:pPr>
            <a:r>
              <a:rPr lang="en-US" altLang="zh-CN" sz="1600" b="1" dirty="0" smtClean="0">
                <a:solidFill>
                  <a:srgbClr val="006600"/>
                </a:solidFill>
                <a:latin typeface="Calibri" pitchFamily="34" charset="0"/>
                <a:ea typeface="宋体" pitchFamily="2" charset="-122"/>
              </a:rPr>
              <a:t>Aqueous catalysis</a:t>
            </a:r>
            <a:endParaRPr lang="en-US" altLang="zh-CN" sz="1600" b="1" dirty="0">
              <a:solidFill>
                <a:srgbClr val="006600"/>
              </a:solidFill>
              <a:latin typeface="Calibri" pitchFamily="34" charset="0"/>
              <a:ea typeface="宋体" pitchFamily="2" charset="-122"/>
            </a:endParaRPr>
          </a:p>
        </p:txBody>
      </p:sp>
      <p:sp>
        <p:nvSpPr>
          <p:cNvPr id="46" name="AutoShape 22"/>
          <p:cNvSpPr>
            <a:spLocks noChangeArrowheads="1"/>
          </p:cNvSpPr>
          <p:nvPr/>
        </p:nvSpPr>
        <p:spPr bwMode="auto">
          <a:xfrm>
            <a:off x="6980238" y="5545662"/>
            <a:ext cx="1143000" cy="247650"/>
          </a:xfrm>
          <a:prstGeom prst="rightArrow">
            <a:avLst>
              <a:gd name="adj1" fmla="val 50000"/>
              <a:gd name="adj2" fmla="val 130769"/>
            </a:avLst>
          </a:prstGeom>
          <a:solidFill>
            <a:srgbClr val="095AA6">
              <a:alpha val="59999"/>
            </a:srgbClr>
          </a:solidFill>
          <a:ln w="9525">
            <a:solidFill>
              <a:schemeClr val="tx1"/>
            </a:solidFill>
            <a:miter lim="800000"/>
            <a:headEnd/>
            <a:tailEnd/>
          </a:ln>
        </p:spPr>
        <p:txBody>
          <a:bodyPr wrap="none" anchor="ctr"/>
          <a:lstStyle/>
          <a:p>
            <a:pPr algn="ctr"/>
            <a:endParaRPr lang="zh-CN" altLang="zh-CN" b="1">
              <a:solidFill>
                <a:srgbClr val="13793E"/>
              </a:solidFill>
              <a:latin typeface="Calibri" pitchFamily="34" charset="0"/>
            </a:endParaRPr>
          </a:p>
        </p:txBody>
      </p:sp>
      <p:sp>
        <p:nvSpPr>
          <p:cNvPr id="49" name="TextBox 48"/>
          <p:cNvSpPr txBox="1"/>
          <p:nvPr/>
        </p:nvSpPr>
        <p:spPr>
          <a:xfrm>
            <a:off x="5071151" y="3528008"/>
            <a:ext cx="4279985" cy="830997"/>
          </a:xfrm>
          <a:prstGeom prst="rect">
            <a:avLst/>
          </a:prstGeom>
          <a:noFill/>
        </p:spPr>
        <p:txBody>
          <a:bodyPr wrap="square" rtlCol="0">
            <a:spAutoFit/>
          </a:bodyPr>
          <a:lstStyle/>
          <a:p>
            <a:r>
              <a:rPr lang="en-US" altLang="zh-CN" sz="1600" dirty="0">
                <a:solidFill>
                  <a:schemeClr val="hlink"/>
                </a:solidFill>
                <a:effectLst>
                  <a:outerShdw blurRad="38100" dist="38100" dir="2700000" algn="tl">
                    <a:srgbClr val="C0C0C0"/>
                  </a:outerShdw>
                </a:effectLst>
                <a:latin typeface="Arial" charset="0"/>
              </a:rPr>
              <a:t>Presenter: Yujing Weng</a:t>
            </a:r>
          </a:p>
          <a:p>
            <a:r>
              <a:rPr lang="en-US" altLang="zh-CN" sz="1600" dirty="0">
                <a:solidFill>
                  <a:schemeClr val="hlink"/>
                </a:solidFill>
                <a:effectLst>
                  <a:outerShdw blurRad="38100" dist="38100" dir="2700000" algn="tl">
                    <a:srgbClr val="C0C0C0"/>
                  </a:outerShdw>
                </a:effectLst>
                <a:latin typeface="Arial" charset="0"/>
              </a:rPr>
              <a:t>Tutor</a:t>
            </a:r>
            <a:r>
              <a:rPr lang="zh-CN" altLang="en-US" sz="1600" dirty="0">
                <a:solidFill>
                  <a:schemeClr val="hlink"/>
                </a:solidFill>
                <a:effectLst>
                  <a:outerShdw blurRad="38100" dist="38100" dir="2700000" algn="tl">
                    <a:srgbClr val="C0C0C0"/>
                  </a:outerShdw>
                </a:effectLst>
                <a:latin typeface="Arial" charset="0"/>
              </a:rPr>
              <a:t>：</a:t>
            </a:r>
            <a:r>
              <a:rPr lang="en-US" altLang="zh-CN" sz="1600" dirty="0">
                <a:solidFill>
                  <a:schemeClr val="hlink"/>
                </a:solidFill>
                <a:effectLst>
                  <a:outerShdw blurRad="38100" dist="38100" dir="2700000" algn="tl">
                    <a:srgbClr val="C0C0C0"/>
                  </a:outerShdw>
                </a:effectLst>
                <a:latin typeface="Arial" charset="0"/>
              </a:rPr>
              <a:t>Tiejun Wang</a:t>
            </a:r>
          </a:p>
          <a:p>
            <a:r>
              <a:rPr lang="en-US" altLang="zh-CN" sz="1600" dirty="0">
                <a:solidFill>
                  <a:schemeClr val="hlink"/>
                </a:solidFill>
                <a:effectLst>
                  <a:outerShdw blurRad="38100" dist="38100" dir="2700000" algn="tl">
                    <a:srgbClr val="C0C0C0"/>
                  </a:outerShdw>
                </a:effectLst>
                <a:latin typeface="Arial" charset="0"/>
              </a:rPr>
              <a:t>Guangzhou Institute of Energy Conversion</a:t>
            </a:r>
            <a:endParaRPr lang="zh-CN" altLang="en-US" sz="1600" dirty="0">
              <a:solidFill>
                <a:schemeClr val="hlink"/>
              </a:solidFill>
              <a:effectLst>
                <a:outerShdw blurRad="38100" dist="38100" dir="2700000" algn="tl">
                  <a:srgbClr val="C0C0C0"/>
                </a:outerShdw>
              </a:effectLst>
              <a:latin typeface="Arial" charset="0"/>
            </a:endParaRPr>
          </a:p>
        </p:txBody>
      </p:sp>
      <p:sp>
        <p:nvSpPr>
          <p:cNvPr id="24" name="Text Box 9"/>
          <p:cNvSpPr txBox="1">
            <a:spLocks noChangeArrowheads="1"/>
          </p:cNvSpPr>
          <p:nvPr/>
        </p:nvSpPr>
        <p:spPr bwMode="auto">
          <a:xfrm>
            <a:off x="6320065" y="12700"/>
            <a:ext cx="270192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lgn="ctr" eaLnBrk="0" hangingPunct="0">
              <a:defRPr>
                <a:solidFill>
                  <a:schemeClr val="tx1"/>
                </a:solidFill>
                <a:latin typeface="Arial" charset="0"/>
                <a:ea typeface="隶书" pitchFamily="49" charset="-122"/>
              </a:defRPr>
            </a:lvl1pPr>
            <a:lvl2pPr marL="742950" indent="-285750" algn="ctr" eaLnBrk="0" hangingPunct="0">
              <a:defRPr>
                <a:solidFill>
                  <a:schemeClr val="tx1"/>
                </a:solidFill>
                <a:latin typeface="Arial" charset="0"/>
                <a:ea typeface="隶书" pitchFamily="49" charset="-122"/>
              </a:defRPr>
            </a:lvl2pPr>
            <a:lvl3pPr marL="1143000" indent="-228600" algn="ctr" eaLnBrk="0" hangingPunct="0">
              <a:defRPr>
                <a:solidFill>
                  <a:schemeClr val="tx1"/>
                </a:solidFill>
                <a:latin typeface="Arial" charset="0"/>
                <a:ea typeface="隶书" pitchFamily="49" charset="-122"/>
              </a:defRPr>
            </a:lvl3pPr>
            <a:lvl4pPr marL="1600200" indent="-228600" algn="ctr" eaLnBrk="0" hangingPunct="0">
              <a:defRPr>
                <a:solidFill>
                  <a:schemeClr val="tx1"/>
                </a:solidFill>
                <a:latin typeface="Arial" charset="0"/>
                <a:ea typeface="隶书" pitchFamily="49" charset="-122"/>
              </a:defRPr>
            </a:lvl4pPr>
            <a:lvl5pPr marL="2057400" indent="-228600" algn="ctr" eaLnBrk="0" hangingPunct="0">
              <a:defRPr>
                <a:solidFill>
                  <a:schemeClr val="tx1"/>
                </a:solidFill>
                <a:latin typeface="Arial" charset="0"/>
                <a:ea typeface="隶书" pitchFamily="49" charset="-122"/>
              </a:defRPr>
            </a:lvl5pPr>
            <a:lvl6pPr marL="2514600" indent="-228600" algn="ctr" eaLnBrk="0" fontAlgn="base" hangingPunct="0">
              <a:spcBef>
                <a:spcPct val="0"/>
              </a:spcBef>
              <a:spcAft>
                <a:spcPct val="0"/>
              </a:spcAft>
              <a:defRPr>
                <a:solidFill>
                  <a:schemeClr val="tx1"/>
                </a:solidFill>
                <a:latin typeface="Arial" charset="0"/>
                <a:ea typeface="隶书" pitchFamily="49" charset="-122"/>
              </a:defRPr>
            </a:lvl6pPr>
            <a:lvl7pPr marL="2971800" indent="-228600" algn="ctr" eaLnBrk="0" fontAlgn="base" hangingPunct="0">
              <a:spcBef>
                <a:spcPct val="0"/>
              </a:spcBef>
              <a:spcAft>
                <a:spcPct val="0"/>
              </a:spcAft>
              <a:defRPr>
                <a:solidFill>
                  <a:schemeClr val="tx1"/>
                </a:solidFill>
                <a:latin typeface="Arial" charset="0"/>
                <a:ea typeface="隶书" pitchFamily="49" charset="-122"/>
              </a:defRPr>
            </a:lvl7pPr>
            <a:lvl8pPr marL="3429000" indent="-228600" algn="ctr" eaLnBrk="0" fontAlgn="base" hangingPunct="0">
              <a:spcBef>
                <a:spcPct val="0"/>
              </a:spcBef>
              <a:spcAft>
                <a:spcPct val="0"/>
              </a:spcAft>
              <a:defRPr>
                <a:solidFill>
                  <a:schemeClr val="tx1"/>
                </a:solidFill>
                <a:latin typeface="Arial" charset="0"/>
                <a:ea typeface="隶书" pitchFamily="49" charset="-122"/>
              </a:defRPr>
            </a:lvl8pPr>
            <a:lvl9pPr marL="3886200" indent="-228600" algn="ctr" eaLnBrk="0" fontAlgn="base" hangingPunct="0">
              <a:spcBef>
                <a:spcPct val="0"/>
              </a:spcBef>
              <a:spcAft>
                <a:spcPct val="0"/>
              </a:spcAft>
              <a:defRPr>
                <a:solidFill>
                  <a:schemeClr val="tx1"/>
                </a:solidFill>
                <a:latin typeface="Arial" charset="0"/>
                <a:ea typeface="隶书" pitchFamily="49" charset="-122"/>
              </a:defRPr>
            </a:lvl9pPr>
          </a:lstStyle>
          <a:p>
            <a:pPr algn="l" eaLnBrk="1" hangingPunct="1"/>
            <a:r>
              <a:rPr lang="zh-CN" altLang="en-US" sz="1800" dirty="0">
                <a:solidFill>
                  <a:srgbClr val="800000"/>
                </a:solidFill>
                <a:ea typeface="楷体_GB2312" pitchFamily="49" charset="-122"/>
              </a:rPr>
              <a:t>生物质催化转化实验室</a:t>
            </a:r>
          </a:p>
          <a:p>
            <a:pPr algn="l" eaLnBrk="1" hangingPunct="1"/>
            <a:r>
              <a:rPr lang="en-US" altLang="zh-CN" sz="1000" dirty="0">
                <a:solidFill>
                  <a:srgbClr val="800000"/>
                </a:solidFill>
                <a:ea typeface="宋体" pitchFamily="2" charset="-122"/>
              </a:rPr>
              <a:t>Biomass Catalytic Conversion Laboratory</a:t>
            </a:r>
          </a:p>
        </p:txBody>
      </p:sp>
      <p:graphicFrame>
        <p:nvGraphicFramePr>
          <p:cNvPr id="3" name="对象 2"/>
          <p:cNvGraphicFramePr>
            <a:graphicFrameLocks noChangeAspect="1"/>
          </p:cNvGraphicFramePr>
          <p:nvPr>
            <p:extLst>
              <p:ext uri="{D42A27DB-BD31-4B8C-83A1-F6EECF244321}">
                <p14:modId xmlns:p14="http://schemas.microsoft.com/office/powerpoint/2010/main" val="1173420007"/>
              </p:ext>
            </p:extLst>
          </p:nvPr>
        </p:nvGraphicFramePr>
        <p:xfrm>
          <a:off x="8408687" y="4777408"/>
          <a:ext cx="735313" cy="1479648"/>
        </p:xfrm>
        <a:graphic>
          <a:graphicData uri="http://schemas.openxmlformats.org/presentationml/2006/ole">
            <mc:AlternateContent xmlns:mc="http://schemas.openxmlformats.org/markup-compatibility/2006">
              <mc:Choice xmlns:v="urn:schemas-microsoft-com:vml" Requires="v">
                <p:oleObj spid="_x0000_s4301" name="Chem3D XML" r:id="rId7" imgW="1552500" imgH="3124110" progId="Chem3D.Document.9">
                  <p:embed/>
                </p:oleObj>
              </mc:Choice>
              <mc:Fallback>
                <p:oleObj name="Chem3D XML" r:id="rId7" imgW="1552500" imgH="3124110" progId="Chem3D.Document.9">
                  <p:embed/>
                  <p:pic>
                    <p:nvPicPr>
                      <p:cNvPr id="0" name=""/>
                      <p:cNvPicPr/>
                      <p:nvPr/>
                    </p:nvPicPr>
                    <p:blipFill>
                      <a:blip r:embed="rId8"/>
                      <a:stretch>
                        <a:fillRect/>
                      </a:stretch>
                    </p:blipFill>
                    <p:spPr>
                      <a:xfrm>
                        <a:off x="8408687" y="4777408"/>
                        <a:ext cx="735313" cy="1479648"/>
                      </a:xfrm>
                      <a:prstGeom prst="rect">
                        <a:avLst/>
                      </a:prstGeom>
                    </p:spPr>
                  </p:pic>
                </p:oleObj>
              </mc:Fallback>
            </mc:AlternateContent>
          </a:graphicData>
        </a:graphic>
      </p:graphicFrame>
      <p:graphicFrame>
        <p:nvGraphicFramePr>
          <p:cNvPr id="9" name="对象 8"/>
          <p:cNvGraphicFramePr>
            <a:graphicFrameLocks noChangeAspect="1"/>
          </p:cNvGraphicFramePr>
          <p:nvPr>
            <p:extLst>
              <p:ext uri="{D42A27DB-BD31-4B8C-83A1-F6EECF244321}">
                <p14:modId xmlns:p14="http://schemas.microsoft.com/office/powerpoint/2010/main" val="2256526658"/>
              </p:ext>
            </p:extLst>
          </p:nvPr>
        </p:nvGraphicFramePr>
        <p:xfrm>
          <a:off x="8001000" y="5669487"/>
          <a:ext cx="639912" cy="463026"/>
        </p:xfrm>
        <a:graphic>
          <a:graphicData uri="http://schemas.openxmlformats.org/presentationml/2006/ole">
            <mc:AlternateContent xmlns:mc="http://schemas.openxmlformats.org/markup-compatibility/2006">
              <mc:Choice xmlns:v="urn:schemas-microsoft-com:vml" Requires="v">
                <p:oleObj spid="_x0000_s4302" name="Chem3D XML" r:id="rId9" imgW="2228850" imgH="1609635" progId="Chem3D.Document.9">
                  <p:embed/>
                </p:oleObj>
              </mc:Choice>
              <mc:Fallback>
                <p:oleObj name="Chem3D XML" r:id="rId9" imgW="2228850" imgH="1609635" progId="Chem3D.Document.9">
                  <p:embed/>
                  <p:pic>
                    <p:nvPicPr>
                      <p:cNvPr id="0" name=""/>
                      <p:cNvPicPr/>
                      <p:nvPr/>
                    </p:nvPicPr>
                    <p:blipFill>
                      <a:blip r:embed="rId10"/>
                      <a:stretch>
                        <a:fillRect/>
                      </a:stretch>
                    </p:blipFill>
                    <p:spPr>
                      <a:xfrm>
                        <a:off x="8001000" y="5669487"/>
                        <a:ext cx="639912" cy="463026"/>
                      </a:xfrm>
                      <a:prstGeom prst="rect">
                        <a:avLst/>
                      </a:prstGeom>
                    </p:spPr>
                  </p:pic>
                </p:oleObj>
              </mc:Fallback>
            </mc:AlternateContent>
          </a:graphicData>
        </a:graphic>
      </p:graphicFrame>
    </p:spTree>
    <p:extLst>
      <p:ext uri="{BB962C8B-B14F-4D97-AF65-F5344CB8AC3E}">
        <p14:creationId xmlns:p14="http://schemas.microsoft.com/office/powerpoint/2010/main" val="29139727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a:xfrm>
            <a:off x="348691" y="892593"/>
            <a:ext cx="8468841" cy="736207"/>
          </a:xfrm>
          <a:prstGeom prst="rect">
            <a:avLst/>
          </a:prstGeom>
          <a:solidFill>
            <a:schemeClr val="accent3">
              <a:lumMod val="60000"/>
              <a:lumOff val="40000"/>
            </a:schemeClr>
          </a:solidFill>
        </p:spPr>
        <p:style>
          <a:lnRef idx="3">
            <a:schemeClr val="lt1"/>
          </a:lnRef>
          <a:fillRef idx="1">
            <a:schemeClr val="accent6"/>
          </a:fillRef>
          <a:effectRef idx="1">
            <a:schemeClr val="accent6"/>
          </a:effectRef>
          <a:fontRef idx="minor">
            <a:schemeClr val="lt1"/>
          </a:fontRef>
        </p:style>
        <p:txBody>
          <a:bodyPr vert="horz" lIns="91440" tIns="45720" rIns="91440" bIns="45720" rtlCol="0" anchor="ctr">
            <a:normAutofit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kumimoji="1" lang="en-US" altLang="zh-CN" dirty="0">
                <a:solidFill>
                  <a:srgbClr val="CC00FF"/>
                </a:solidFill>
                <a:latin typeface="Times New Roman" pitchFamily="18" charset="0"/>
                <a:ea typeface="黑体" pitchFamily="49" charset="-122"/>
                <a:sym typeface="Wingdings" pitchFamily="2" charset="2"/>
              </a:rPr>
              <a:t>Outline</a:t>
            </a:r>
          </a:p>
        </p:txBody>
      </p:sp>
      <p:grpSp>
        <p:nvGrpSpPr>
          <p:cNvPr id="6" name="Group 3"/>
          <p:cNvGrpSpPr>
            <a:grpSpLocks/>
          </p:cNvGrpSpPr>
          <p:nvPr/>
        </p:nvGrpSpPr>
        <p:grpSpPr bwMode="auto">
          <a:xfrm>
            <a:off x="1927225" y="2953990"/>
            <a:ext cx="5311775" cy="688975"/>
            <a:chOff x="720" y="1392"/>
            <a:chExt cx="4058" cy="480"/>
          </a:xfrm>
        </p:grpSpPr>
        <p:sp>
          <p:nvSpPr>
            <p:cNvPr id="7" name="AutoShape 4"/>
            <p:cNvSpPr>
              <a:spLocks noChangeArrowheads="1"/>
            </p:cNvSpPr>
            <p:nvPr/>
          </p:nvSpPr>
          <p:spPr bwMode="gray">
            <a:xfrm>
              <a:off x="720" y="1392"/>
              <a:ext cx="4058" cy="480"/>
            </a:xfrm>
            <a:prstGeom prst="roundRect">
              <a:avLst>
                <a:gd name="adj" fmla="val 17509"/>
              </a:avLst>
            </a:prstGeom>
            <a:gradFill rotWithShape="1">
              <a:gsLst>
                <a:gs pos="0">
                  <a:schemeClr val="accent2"/>
                </a:gs>
                <a:gs pos="50000">
                  <a:schemeClr val="accent2">
                    <a:gamma/>
                    <a:shade val="92157"/>
                    <a:invGamma/>
                  </a:schemeClr>
                </a:gs>
                <a:gs pos="100000">
                  <a:schemeClr val="accent2"/>
                </a:gs>
              </a:gsLst>
              <a:lin ang="5400000" scaled="1"/>
            </a:gradFill>
            <a:ln w="9525">
              <a:noFill/>
              <a:round/>
              <a:headEnd/>
              <a:tailEnd/>
            </a:ln>
            <a:effectLst/>
          </p:spPr>
          <p:txBody>
            <a:bodyPr wrap="none" anchor="ctr"/>
            <a:lstStyle/>
            <a:p>
              <a:endParaRPr lang="zh-CN" altLang="en-US">
                <a:ea typeface="宋体" pitchFamily="2" charset="-122"/>
              </a:endParaRPr>
            </a:p>
          </p:txBody>
        </p:sp>
        <p:grpSp>
          <p:nvGrpSpPr>
            <p:cNvPr id="8" name="Group 5"/>
            <p:cNvGrpSpPr>
              <a:grpSpLocks/>
            </p:cNvGrpSpPr>
            <p:nvPr/>
          </p:nvGrpSpPr>
          <p:grpSpPr bwMode="auto">
            <a:xfrm>
              <a:off x="730" y="1407"/>
              <a:ext cx="4043" cy="444"/>
              <a:chOff x="744" y="1407"/>
              <a:chExt cx="3988" cy="444"/>
            </a:xfrm>
          </p:grpSpPr>
          <p:sp>
            <p:nvSpPr>
              <p:cNvPr id="9" name="AutoShape 6"/>
              <p:cNvSpPr>
                <a:spLocks noChangeArrowheads="1"/>
              </p:cNvSpPr>
              <p:nvPr/>
            </p:nvSpPr>
            <p:spPr bwMode="gray">
              <a:xfrm>
                <a:off x="744" y="1736"/>
                <a:ext cx="3988" cy="115"/>
              </a:xfrm>
              <a:prstGeom prst="roundRect">
                <a:avLst>
                  <a:gd name="adj" fmla="val 50000"/>
                </a:avLst>
              </a:prstGeom>
              <a:gradFill rotWithShape="1">
                <a:gsLst>
                  <a:gs pos="0">
                    <a:schemeClr val="accent2">
                      <a:alpha val="0"/>
                    </a:schemeClr>
                  </a:gs>
                  <a:gs pos="100000">
                    <a:schemeClr val="accent2">
                      <a:gamma/>
                      <a:tint val="0"/>
                      <a:invGamma/>
                    </a:schemeClr>
                  </a:gs>
                </a:gsLst>
                <a:lin ang="5400000" scaled="1"/>
              </a:gradFill>
              <a:ln w="9525">
                <a:noFill/>
                <a:round/>
                <a:headEnd/>
                <a:tailEnd/>
              </a:ln>
              <a:effectLst/>
            </p:spPr>
            <p:txBody>
              <a:bodyPr wrap="none" anchor="ctr"/>
              <a:lstStyle/>
              <a:p>
                <a:endParaRPr lang="zh-CN" altLang="en-US">
                  <a:ea typeface="宋体" pitchFamily="2" charset="-122"/>
                </a:endParaRPr>
              </a:p>
            </p:txBody>
          </p:sp>
          <p:sp>
            <p:nvSpPr>
              <p:cNvPr id="10" name="AutoShape 7"/>
              <p:cNvSpPr>
                <a:spLocks noChangeArrowheads="1"/>
              </p:cNvSpPr>
              <p:nvPr/>
            </p:nvSpPr>
            <p:spPr bwMode="gray">
              <a:xfrm>
                <a:off x="744" y="1407"/>
                <a:ext cx="3988" cy="115"/>
              </a:xfrm>
              <a:prstGeom prst="roundRect">
                <a:avLst>
                  <a:gd name="adj" fmla="val 50000"/>
                </a:avLst>
              </a:prstGeom>
              <a:gradFill rotWithShape="1">
                <a:gsLst>
                  <a:gs pos="0">
                    <a:schemeClr val="accent2">
                      <a:gamma/>
                      <a:tint val="0"/>
                      <a:invGamma/>
                    </a:schemeClr>
                  </a:gs>
                  <a:gs pos="100000">
                    <a:schemeClr val="accent2">
                      <a:alpha val="0"/>
                    </a:schemeClr>
                  </a:gs>
                </a:gsLst>
                <a:lin ang="5400000" scaled="1"/>
              </a:gradFill>
              <a:ln w="9525">
                <a:noFill/>
                <a:round/>
                <a:headEnd/>
                <a:tailEnd/>
              </a:ln>
              <a:effectLst/>
            </p:spPr>
            <p:txBody>
              <a:bodyPr wrap="none" anchor="ctr"/>
              <a:lstStyle/>
              <a:p>
                <a:endParaRPr lang="zh-CN" altLang="en-US">
                  <a:ea typeface="宋体" pitchFamily="2" charset="-122"/>
                </a:endParaRPr>
              </a:p>
            </p:txBody>
          </p:sp>
        </p:grpSp>
      </p:grpSp>
      <p:grpSp>
        <p:nvGrpSpPr>
          <p:cNvPr id="11" name="Group 8"/>
          <p:cNvGrpSpPr>
            <a:grpSpLocks/>
          </p:cNvGrpSpPr>
          <p:nvPr/>
        </p:nvGrpSpPr>
        <p:grpSpPr bwMode="auto">
          <a:xfrm>
            <a:off x="1927225" y="3819178"/>
            <a:ext cx="5311775" cy="688975"/>
            <a:chOff x="720" y="1392"/>
            <a:chExt cx="4058" cy="480"/>
          </a:xfrm>
        </p:grpSpPr>
        <p:sp>
          <p:nvSpPr>
            <p:cNvPr id="12" name="AutoShape 9"/>
            <p:cNvSpPr>
              <a:spLocks noChangeArrowheads="1"/>
            </p:cNvSpPr>
            <p:nvPr/>
          </p:nvSpPr>
          <p:spPr bwMode="gray">
            <a:xfrm>
              <a:off x="720" y="1392"/>
              <a:ext cx="4058" cy="480"/>
            </a:xfrm>
            <a:prstGeom prst="roundRect">
              <a:avLst>
                <a:gd name="adj" fmla="val 17509"/>
              </a:avLst>
            </a:prstGeom>
            <a:gradFill rotWithShape="1">
              <a:gsLst>
                <a:gs pos="0">
                  <a:schemeClr val="hlink"/>
                </a:gs>
                <a:gs pos="50000">
                  <a:schemeClr val="hlink">
                    <a:gamma/>
                    <a:shade val="92157"/>
                    <a:invGamma/>
                  </a:schemeClr>
                </a:gs>
                <a:gs pos="100000">
                  <a:schemeClr val="hlink"/>
                </a:gs>
              </a:gsLst>
              <a:lin ang="5400000" scaled="1"/>
            </a:gradFill>
            <a:ln w="9525">
              <a:noFill/>
              <a:round/>
              <a:headEnd/>
              <a:tailEnd/>
            </a:ln>
            <a:effectLst/>
          </p:spPr>
          <p:txBody>
            <a:bodyPr wrap="none" anchor="ctr"/>
            <a:lstStyle/>
            <a:p>
              <a:endParaRPr lang="zh-CN" altLang="en-US">
                <a:ea typeface="宋体" pitchFamily="2" charset="-122"/>
              </a:endParaRPr>
            </a:p>
          </p:txBody>
        </p:sp>
        <p:grpSp>
          <p:nvGrpSpPr>
            <p:cNvPr id="13" name="Group 10"/>
            <p:cNvGrpSpPr>
              <a:grpSpLocks/>
            </p:cNvGrpSpPr>
            <p:nvPr/>
          </p:nvGrpSpPr>
          <p:grpSpPr bwMode="auto">
            <a:xfrm>
              <a:off x="730" y="1407"/>
              <a:ext cx="4043" cy="444"/>
              <a:chOff x="744" y="1407"/>
              <a:chExt cx="3988" cy="444"/>
            </a:xfrm>
          </p:grpSpPr>
          <p:sp>
            <p:nvSpPr>
              <p:cNvPr id="14" name="AutoShape 11"/>
              <p:cNvSpPr>
                <a:spLocks noChangeArrowheads="1"/>
              </p:cNvSpPr>
              <p:nvPr/>
            </p:nvSpPr>
            <p:spPr bwMode="gray">
              <a:xfrm>
                <a:off x="744" y="1736"/>
                <a:ext cx="3988" cy="115"/>
              </a:xfrm>
              <a:prstGeom prst="roundRect">
                <a:avLst>
                  <a:gd name="adj" fmla="val 50000"/>
                </a:avLst>
              </a:prstGeom>
              <a:gradFill rotWithShape="1">
                <a:gsLst>
                  <a:gs pos="0">
                    <a:schemeClr val="hlink">
                      <a:alpha val="0"/>
                    </a:schemeClr>
                  </a:gs>
                  <a:gs pos="100000">
                    <a:schemeClr val="hlink">
                      <a:gamma/>
                      <a:tint val="0"/>
                      <a:invGamma/>
                    </a:schemeClr>
                  </a:gs>
                </a:gsLst>
                <a:lin ang="5400000" scaled="1"/>
              </a:gradFill>
              <a:ln w="9525">
                <a:noFill/>
                <a:round/>
                <a:headEnd/>
                <a:tailEnd/>
              </a:ln>
              <a:effectLst/>
            </p:spPr>
            <p:txBody>
              <a:bodyPr wrap="none" anchor="ctr"/>
              <a:lstStyle/>
              <a:p>
                <a:endParaRPr lang="zh-CN" altLang="en-US">
                  <a:ea typeface="宋体" pitchFamily="2" charset="-122"/>
                </a:endParaRPr>
              </a:p>
            </p:txBody>
          </p:sp>
          <p:sp>
            <p:nvSpPr>
              <p:cNvPr id="15" name="AutoShape 12"/>
              <p:cNvSpPr>
                <a:spLocks noChangeArrowheads="1"/>
              </p:cNvSpPr>
              <p:nvPr/>
            </p:nvSpPr>
            <p:spPr bwMode="gray">
              <a:xfrm>
                <a:off x="744" y="1407"/>
                <a:ext cx="3988" cy="115"/>
              </a:xfrm>
              <a:prstGeom prst="roundRect">
                <a:avLst>
                  <a:gd name="adj" fmla="val 50000"/>
                </a:avLst>
              </a:prstGeom>
              <a:gradFill rotWithShape="1">
                <a:gsLst>
                  <a:gs pos="0">
                    <a:schemeClr val="hlink">
                      <a:gamma/>
                      <a:tint val="0"/>
                      <a:invGamma/>
                    </a:schemeClr>
                  </a:gs>
                  <a:gs pos="100000">
                    <a:schemeClr val="hlink">
                      <a:alpha val="0"/>
                    </a:schemeClr>
                  </a:gs>
                </a:gsLst>
                <a:lin ang="5400000" scaled="1"/>
              </a:gradFill>
              <a:ln w="9525">
                <a:noFill/>
                <a:round/>
                <a:headEnd/>
                <a:tailEnd/>
              </a:ln>
              <a:effectLst/>
            </p:spPr>
            <p:txBody>
              <a:bodyPr wrap="none" anchor="ctr"/>
              <a:lstStyle/>
              <a:p>
                <a:endParaRPr lang="zh-CN" altLang="en-US">
                  <a:ea typeface="宋体" pitchFamily="2" charset="-122"/>
                </a:endParaRPr>
              </a:p>
            </p:txBody>
          </p:sp>
        </p:grpSp>
      </p:grpSp>
      <p:grpSp>
        <p:nvGrpSpPr>
          <p:cNvPr id="16" name="Group 13"/>
          <p:cNvGrpSpPr>
            <a:grpSpLocks/>
          </p:cNvGrpSpPr>
          <p:nvPr/>
        </p:nvGrpSpPr>
        <p:grpSpPr bwMode="auto">
          <a:xfrm>
            <a:off x="1927225" y="4676428"/>
            <a:ext cx="5311775" cy="688975"/>
            <a:chOff x="720" y="1392"/>
            <a:chExt cx="4058" cy="480"/>
          </a:xfrm>
        </p:grpSpPr>
        <p:sp>
          <p:nvSpPr>
            <p:cNvPr id="17" name="AutoShape 14"/>
            <p:cNvSpPr>
              <a:spLocks noChangeArrowheads="1"/>
            </p:cNvSpPr>
            <p:nvPr/>
          </p:nvSpPr>
          <p:spPr bwMode="gray">
            <a:xfrm>
              <a:off x="720" y="1392"/>
              <a:ext cx="4058" cy="480"/>
            </a:xfrm>
            <a:prstGeom prst="roundRect">
              <a:avLst>
                <a:gd name="adj" fmla="val 17509"/>
              </a:avLst>
            </a:prstGeom>
            <a:gradFill rotWithShape="1">
              <a:gsLst>
                <a:gs pos="0">
                  <a:schemeClr val="folHlink"/>
                </a:gs>
                <a:gs pos="50000">
                  <a:schemeClr val="folHlink">
                    <a:gamma/>
                    <a:shade val="92157"/>
                    <a:invGamma/>
                  </a:schemeClr>
                </a:gs>
                <a:gs pos="100000">
                  <a:schemeClr val="folHlink"/>
                </a:gs>
              </a:gsLst>
              <a:lin ang="5400000" scaled="1"/>
            </a:gradFill>
            <a:ln w="9525">
              <a:noFill/>
              <a:round/>
              <a:headEnd/>
              <a:tailEnd/>
            </a:ln>
            <a:effectLst/>
          </p:spPr>
          <p:txBody>
            <a:bodyPr wrap="none" anchor="ctr"/>
            <a:lstStyle/>
            <a:p>
              <a:endParaRPr lang="zh-CN" altLang="en-US">
                <a:ea typeface="宋体" pitchFamily="2" charset="-122"/>
              </a:endParaRPr>
            </a:p>
          </p:txBody>
        </p:sp>
        <p:grpSp>
          <p:nvGrpSpPr>
            <p:cNvPr id="18" name="Group 15"/>
            <p:cNvGrpSpPr>
              <a:grpSpLocks/>
            </p:cNvGrpSpPr>
            <p:nvPr/>
          </p:nvGrpSpPr>
          <p:grpSpPr bwMode="auto">
            <a:xfrm>
              <a:off x="730" y="1407"/>
              <a:ext cx="4043" cy="444"/>
              <a:chOff x="744" y="1407"/>
              <a:chExt cx="3988" cy="444"/>
            </a:xfrm>
          </p:grpSpPr>
          <p:sp>
            <p:nvSpPr>
              <p:cNvPr id="19" name="AutoShape 16"/>
              <p:cNvSpPr>
                <a:spLocks noChangeArrowheads="1"/>
              </p:cNvSpPr>
              <p:nvPr/>
            </p:nvSpPr>
            <p:spPr bwMode="gray">
              <a:xfrm>
                <a:off x="744" y="1736"/>
                <a:ext cx="3988" cy="115"/>
              </a:xfrm>
              <a:prstGeom prst="roundRect">
                <a:avLst>
                  <a:gd name="adj" fmla="val 50000"/>
                </a:avLst>
              </a:prstGeom>
              <a:gradFill rotWithShape="1">
                <a:gsLst>
                  <a:gs pos="0">
                    <a:schemeClr val="folHlink">
                      <a:alpha val="0"/>
                    </a:schemeClr>
                  </a:gs>
                  <a:gs pos="100000">
                    <a:schemeClr val="folHlink">
                      <a:gamma/>
                      <a:tint val="0"/>
                      <a:invGamma/>
                    </a:schemeClr>
                  </a:gs>
                </a:gsLst>
                <a:lin ang="5400000" scaled="1"/>
              </a:gradFill>
              <a:ln w="9525">
                <a:noFill/>
                <a:round/>
                <a:headEnd/>
                <a:tailEnd/>
              </a:ln>
              <a:effectLst/>
            </p:spPr>
            <p:txBody>
              <a:bodyPr wrap="none" anchor="ctr"/>
              <a:lstStyle/>
              <a:p>
                <a:endParaRPr lang="zh-CN" altLang="en-US">
                  <a:ea typeface="宋体" pitchFamily="2" charset="-122"/>
                </a:endParaRPr>
              </a:p>
            </p:txBody>
          </p:sp>
          <p:sp>
            <p:nvSpPr>
              <p:cNvPr id="20" name="AutoShape 17"/>
              <p:cNvSpPr>
                <a:spLocks noChangeArrowheads="1"/>
              </p:cNvSpPr>
              <p:nvPr/>
            </p:nvSpPr>
            <p:spPr bwMode="gray">
              <a:xfrm>
                <a:off x="744" y="1407"/>
                <a:ext cx="3988" cy="115"/>
              </a:xfrm>
              <a:prstGeom prst="roundRect">
                <a:avLst>
                  <a:gd name="adj" fmla="val 50000"/>
                </a:avLst>
              </a:prstGeom>
              <a:gradFill rotWithShape="1">
                <a:gsLst>
                  <a:gs pos="0">
                    <a:schemeClr val="folHlink">
                      <a:gamma/>
                      <a:tint val="0"/>
                      <a:invGamma/>
                    </a:schemeClr>
                  </a:gs>
                  <a:gs pos="100000">
                    <a:schemeClr val="folHlink">
                      <a:alpha val="0"/>
                    </a:schemeClr>
                  </a:gs>
                </a:gsLst>
                <a:lin ang="5400000" scaled="1"/>
              </a:gradFill>
              <a:ln w="9525">
                <a:noFill/>
                <a:round/>
                <a:headEnd/>
                <a:tailEnd/>
              </a:ln>
              <a:effectLst/>
            </p:spPr>
            <p:txBody>
              <a:bodyPr wrap="none" anchor="ctr"/>
              <a:lstStyle/>
              <a:p>
                <a:endParaRPr lang="zh-CN" altLang="en-US">
                  <a:ea typeface="宋体" pitchFamily="2" charset="-122"/>
                </a:endParaRPr>
              </a:p>
            </p:txBody>
          </p:sp>
        </p:grpSp>
      </p:grpSp>
      <p:grpSp>
        <p:nvGrpSpPr>
          <p:cNvPr id="21" name="Group 18"/>
          <p:cNvGrpSpPr>
            <a:grpSpLocks/>
          </p:cNvGrpSpPr>
          <p:nvPr/>
        </p:nvGrpSpPr>
        <p:grpSpPr bwMode="auto">
          <a:xfrm>
            <a:off x="1927225" y="2090390"/>
            <a:ext cx="5311775" cy="688975"/>
            <a:chOff x="720" y="1392"/>
            <a:chExt cx="4058" cy="480"/>
          </a:xfrm>
        </p:grpSpPr>
        <p:sp>
          <p:nvSpPr>
            <p:cNvPr id="22" name="AutoShape 19"/>
            <p:cNvSpPr>
              <a:spLocks noChangeArrowheads="1"/>
            </p:cNvSpPr>
            <p:nvPr/>
          </p:nvSpPr>
          <p:spPr bwMode="gray">
            <a:xfrm>
              <a:off x="720" y="1392"/>
              <a:ext cx="4058" cy="480"/>
            </a:xfrm>
            <a:prstGeom prst="roundRect">
              <a:avLst>
                <a:gd name="adj" fmla="val 17509"/>
              </a:avLst>
            </a:prstGeom>
            <a:gradFill rotWithShape="1">
              <a:gsLst>
                <a:gs pos="0">
                  <a:schemeClr val="accent1"/>
                </a:gs>
                <a:gs pos="50000">
                  <a:schemeClr val="accent1">
                    <a:gamma/>
                    <a:shade val="92157"/>
                    <a:invGamma/>
                  </a:schemeClr>
                </a:gs>
                <a:gs pos="100000">
                  <a:schemeClr val="accent1"/>
                </a:gs>
              </a:gsLst>
              <a:lin ang="5400000" scaled="1"/>
            </a:gradFill>
            <a:ln w="9525">
              <a:noFill/>
              <a:round/>
              <a:headEnd/>
              <a:tailEnd/>
            </a:ln>
            <a:effectLst/>
          </p:spPr>
          <p:txBody>
            <a:bodyPr wrap="none" anchor="ctr"/>
            <a:lstStyle/>
            <a:p>
              <a:endParaRPr lang="zh-CN" altLang="en-US" dirty="0">
                <a:ea typeface="宋体" pitchFamily="2" charset="-122"/>
              </a:endParaRPr>
            </a:p>
          </p:txBody>
        </p:sp>
        <p:grpSp>
          <p:nvGrpSpPr>
            <p:cNvPr id="23" name="Group 20"/>
            <p:cNvGrpSpPr>
              <a:grpSpLocks/>
            </p:cNvGrpSpPr>
            <p:nvPr/>
          </p:nvGrpSpPr>
          <p:grpSpPr bwMode="auto">
            <a:xfrm>
              <a:off x="730" y="1407"/>
              <a:ext cx="4043" cy="444"/>
              <a:chOff x="744" y="1407"/>
              <a:chExt cx="3988" cy="444"/>
            </a:xfrm>
          </p:grpSpPr>
          <p:sp>
            <p:nvSpPr>
              <p:cNvPr id="24" name="AutoShape 21"/>
              <p:cNvSpPr>
                <a:spLocks noChangeArrowheads="1"/>
              </p:cNvSpPr>
              <p:nvPr/>
            </p:nvSpPr>
            <p:spPr bwMode="gray">
              <a:xfrm>
                <a:off x="744" y="1736"/>
                <a:ext cx="3988" cy="115"/>
              </a:xfrm>
              <a:prstGeom prst="roundRect">
                <a:avLst>
                  <a:gd name="adj" fmla="val 50000"/>
                </a:avLst>
              </a:prstGeom>
              <a:gradFill rotWithShape="1">
                <a:gsLst>
                  <a:gs pos="0">
                    <a:schemeClr val="accent1">
                      <a:alpha val="0"/>
                    </a:schemeClr>
                  </a:gs>
                  <a:gs pos="100000">
                    <a:schemeClr val="accent1">
                      <a:gamma/>
                      <a:tint val="0"/>
                      <a:invGamma/>
                    </a:schemeClr>
                  </a:gs>
                </a:gsLst>
                <a:lin ang="5400000" scaled="1"/>
              </a:gradFill>
              <a:ln w="9525">
                <a:noFill/>
                <a:round/>
                <a:headEnd/>
                <a:tailEnd/>
              </a:ln>
              <a:effectLst/>
            </p:spPr>
            <p:txBody>
              <a:bodyPr wrap="none" anchor="ctr"/>
              <a:lstStyle/>
              <a:p>
                <a:endParaRPr lang="zh-CN" altLang="en-US">
                  <a:ea typeface="宋体" pitchFamily="2" charset="-122"/>
                </a:endParaRPr>
              </a:p>
            </p:txBody>
          </p:sp>
          <p:sp>
            <p:nvSpPr>
              <p:cNvPr id="25" name="AutoShape 22"/>
              <p:cNvSpPr>
                <a:spLocks noChangeArrowheads="1"/>
              </p:cNvSpPr>
              <p:nvPr/>
            </p:nvSpPr>
            <p:spPr bwMode="gray">
              <a:xfrm>
                <a:off x="744" y="1407"/>
                <a:ext cx="3988" cy="115"/>
              </a:xfrm>
              <a:prstGeom prst="roundRect">
                <a:avLst>
                  <a:gd name="adj" fmla="val 50000"/>
                </a:avLst>
              </a:prstGeom>
              <a:gradFill rotWithShape="1">
                <a:gsLst>
                  <a:gs pos="0">
                    <a:schemeClr val="accent1">
                      <a:gamma/>
                      <a:tint val="0"/>
                      <a:invGamma/>
                    </a:schemeClr>
                  </a:gs>
                  <a:gs pos="100000">
                    <a:schemeClr val="accent1">
                      <a:alpha val="0"/>
                    </a:schemeClr>
                  </a:gs>
                </a:gsLst>
                <a:lin ang="5400000" scaled="1"/>
              </a:gradFill>
              <a:ln w="9525">
                <a:noFill/>
                <a:round/>
                <a:headEnd/>
                <a:tailEnd/>
              </a:ln>
              <a:effectLst/>
            </p:spPr>
            <p:txBody>
              <a:bodyPr wrap="none" anchor="ctr"/>
              <a:lstStyle/>
              <a:p>
                <a:endParaRPr lang="zh-CN" altLang="en-US">
                  <a:ea typeface="宋体" pitchFamily="2" charset="-122"/>
                </a:endParaRPr>
              </a:p>
            </p:txBody>
          </p:sp>
        </p:grpSp>
      </p:grpSp>
      <p:sp>
        <p:nvSpPr>
          <p:cNvPr id="26" name="Text Box 23"/>
          <p:cNvSpPr txBox="1">
            <a:spLocks noChangeArrowheads="1"/>
          </p:cNvSpPr>
          <p:nvPr/>
        </p:nvSpPr>
        <p:spPr bwMode="white">
          <a:xfrm>
            <a:off x="2393950" y="2144669"/>
            <a:ext cx="4495800" cy="580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r" eaLnBrk="0" fontAlgn="base" hangingPunct="0">
              <a:spcBef>
                <a:spcPct val="0"/>
              </a:spcBef>
              <a:spcAft>
                <a:spcPct val="0"/>
              </a:spcAft>
              <a:defRPr>
                <a:solidFill>
                  <a:schemeClr val="tx1"/>
                </a:solidFill>
                <a:latin typeface="Arial" pitchFamily="34" charset="0"/>
              </a:defRPr>
            </a:lvl6pPr>
            <a:lvl7pPr marL="2971800" indent="-228600" algn="r" eaLnBrk="0" fontAlgn="base" hangingPunct="0">
              <a:spcBef>
                <a:spcPct val="0"/>
              </a:spcBef>
              <a:spcAft>
                <a:spcPct val="0"/>
              </a:spcAft>
              <a:defRPr>
                <a:solidFill>
                  <a:schemeClr val="tx1"/>
                </a:solidFill>
                <a:latin typeface="Arial" pitchFamily="34" charset="0"/>
              </a:defRPr>
            </a:lvl7pPr>
            <a:lvl8pPr marL="3429000" indent="-228600" algn="r" eaLnBrk="0" fontAlgn="base" hangingPunct="0">
              <a:spcBef>
                <a:spcPct val="0"/>
              </a:spcBef>
              <a:spcAft>
                <a:spcPct val="0"/>
              </a:spcAft>
              <a:defRPr>
                <a:solidFill>
                  <a:schemeClr val="tx1"/>
                </a:solidFill>
                <a:latin typeface="Arial" pitchFamily="34" charset="0"/>
              </a:defRPr>
            </a:lvl8pPr>
            <a:lvl9pPr marL="3886200" indent="-228600" algn="r" eaLnBrk="0" fontAlgn="base" hangingPunct="0">
              <a:spcBef>
                <a:spcPct val="0"/>
              </a:spcBef>
              <a:spcAft>
                <a:spcPct val="0"/>
              </a:spcAft>
              <a:defRPr>
                <a:solidFill>
                  <a:schemeClr val="tx1"/>
                </a:solidFill>
                <a:latin typeface="Arial" pitchFamily="34" charset="0"/>
              </a:defRPr>
            </a:lvl9pPr>
          </a:lstStyle>
          <a:p>
            <a:pPr marL="0" indent="0" algn="ctr">
              <a:lnSpc>
                <a:spcPct val="125000"/>
              </a:lnSpc>
              <a:spcBef>
                <a:spcPct val="20000"/>
              </a:spcBef>
              <a:buClr>
                <a:srgbClr val="CC00FF"/>
              </a:buClr>
            </a:pPr>
            <a:r>
              <a:rPr kumimoji="1" lang="en-US" altLang="zh-CN" sz="2800" b="1" dirty="0">
                <a:solidFill>
                  <a:srgbClr val="FFFF00"/>
                </a:solidFill>
                <a:latin typeface="Times New Roman" pitchFamily="18" charset="0"/>
              </a:rPr>
              <a:t>Background</a:t>
            </a:r>
          </a:p>
        </p:txBody>
      </p:sp>
      <p:sp>
        <p:nvSpPr>
          <p:cNvPr id="27" name="Text Box 24"/>
          <p:cNvSpPr txBox="1">
            <a:spLocks noChangeArrowheads="1"/>
          </p:cNvSpPr>
          <p:nvPr/>
        </p:nvSpPr>
        <p:spPr bwMode="white">
          <a:xfrm>
            <a:off x="2405063" y="3061940"/>
            <a:ext cx="44958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r" eaLnBrk="0" fontAlgn="base" hangingPunct="0">
              <a:spcBef>
                <a:spcPct val="0"/>
              </a:spcBef>
              <a:spcAft>
                <a:spcPct val="0"/>
              </a:spcAft>
              <a:defRPr>
                <a:solidFill>
                  <a:schemeClr val="tx1"/>
                </a:solidFill>
                <a:latin typeface="Arial" pitchFamily="34" charset="0"/>
              </a:defRPr>
            </a:lvl6pPr>
            <a:lvl7pPr marL="2971800" indent="-228600" algn="r" eaLnBrk="0" fontAlgn="base" hangingPunct="0">
              <a:spcBef>
                <a:spcPct val="0"/>
              </a:spcBef>
              <a:spcAft>
                <a:spcPct val="0"/>
              </a:spcAft>
              <a:defRPr>
                <a:solidFill>
                  <a:schemeClr val="tx1"/>
                </a:solidFill>
                <a:latin typeface="Arial" pitchFamily="34" charset="0"/>
              </a:defRPr>
            </a:lvl7pPr>
            <a:lvl8pPr marL="3429000" indent="-228600" algn="r" eaLnBrk="0" fontAlgn="base" hangingPunct="0">
              <a:spcBef>
                <a:spcPct val="0"/>
              </a:spcBef>
              <a:spcAft>
                <a:spcPct val="0"/>
              </a:spcAft>
              <a:defRPr>
                <a:solidFill>
                  <a:schemeClr val="tx1"/>
                </a:solidFill>
                <a:latin typeface="Arial" pitchFamily="34" charset="0"/>
              </a:defRPr>
            </a:lvl8pPr>
            <a:lvl9pPr marL="3886200" indent="-228600" algn="r" eaLnBrk="0" fontAlgn="base" hangingPunct="0">
              <a:spcBef>
                <a:spcPct val="0"/>
              </a:spcBef>
              <a:spcAft>
                <a:spcPct val="0"/>
              </a:spcAft>
              <a:defRPr>
                <a:solidFill>
                  <a:schemeClr val="tx1"/>
                </a:solidFill>
                <a:latin typeface="Arial" pitchFamily="34" charset="0"/>
              </a:defRPr>
            </a:lvl9pPr>
          </a:lstStyle>
          <a:p>
            <a:pPr marL="0" indent="0" algn="ctr">
              <a:spcBef>
                <a:spcPct val="20000"/>
              </a:spcBef>
              <a:buClr>
                <a:srgbClr val="CC00FF"/>
              </a:buClr>
            </a:pPr>
            <a:r>
              <a:rPr kumimoji="1" lang="en-US" altLang="zh-CN" sz="2400" b="1" dirty="0">
                <a:latin typeface="Times New Roman" pitchFamily="18" charset="0"/>
              </a:rPr>
              <a:t>Research Approach</a:t>
            </a:r>
          </a:p>
        </p:txBody>
      </p:sp>
      <p:sp>
        <p:nvSpPr>
          <p:cNvPr id="28" name="Text Box 25"/>
          <p:cNvSpPr txBox="1">
            <a:spLocks noChangeArrowheads="1"/>
          </p:cNvSpPr>
          <p:nvPr/>
        </p:nvSpPr>
        <p:spPr bwMode="white">
          <a:xfrm>
            <a:off x="2414117" y="3920778"/>
            <a:ext cx="449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r" eaLnBrk="0" fontAlgn="base" hangingPunct="0">
              <a:spcBef>
                <a:spcPct val="0"/>
              </a:spcBef>
              <a:spcAft>
                <a:spcPct val="0"/>
              </a:spcAft>
              <a:defRPr>
                <a:solidFill>
                  <a:schemeClr val="tx1"/>
                </a:solidFill>
                <a:latin typeface="Arial" pitchFamily="34" charset="0"/>
              </a:defRPr>
            </a:lvl6pPr>
            <a:lvl7pPr marL="2971800" indent="-228600" algn="r" eaLnBrk="0" fontAlgn="base" hangingPunct="0">
              <a:spcBef>
                <a:spcPct val="0"/>
              </a:spcBef>
              <a:spcAft>
                <a:spcPct val="0"/>
              </a:spcAft>
              <a:defRPr>
                <a:solidFill>
                  <a:schemeClr val="tx1"/>
                </a:solidFill>
                <a:latin typeface="Arial" pitchFamily="34" charset="0"/>
              </a:defRPr>
            </a:lvl7pPr>
            <a:lvl8pPr marL="3429000" indent="-228600" algn="r" eaLnBrk="0" fontAlgn="base" hangingPunct="0">
              <a:spcBef>
                <a:spcPct val="0"/>
              </a:spcBef>
              <a:spcAft>
                <a:spcPct val="0"/>
              </a:spcAft>
              <a:defRPr>
                <a:solidFill>
                  <a:schemeClr val="tx1"/>
                </a:solidFill>
                <a:latin typeface="Arial" pitchFamily="34" charset="0"/>
              </a:defRPr>
            </a:lvl8pPr>
            <a:lvl9pPr marL="3886200" indent="-228600" algn="r"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buClr>
                <a:schemeClr val="tx1"/>
              </a:buClr>
            </a:pPr>
            <a:r>
              <a:rPr lang="en-US" altLang="zh-CN" sz="2400" b="1" dirty="0">
                <a:solidFill>
                  <a:schemeClr val="bg1"/>
                </a:solidFill>
                <a:ea typeface="宋体" pitchFamily="2" charset="-122"/>
                <a:cs typeface="Arial" pitchFamily="34" charset="0"/>
              </a:rPr>
              <a:t>Result &amp; Discussion</a:t>
            </a:r>
          </a:p>
        </p:txBody>
      </p:sp>
      <p:sp>
        <p:nvSpPr>
          <p:cNvPr id="29" name="Text Box 26"/>
          <p:cNvSpPr txBox="1">
            <a:spLocks noChangeArrowheads="1"/>
          </p:cNvSpPr>
          <p:nvPr/>
        </p:nvSpPr>
        <p:spPr bwMode="white">
          <a:xfrm>
            <a:off x="2405063" y="4768503"/>
            <a:ext cx="44958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r" eaLnBrk="0" fontAlgn="base" hangingPunct="0">
              <a:spcBef>
                <a:spcPct val="0"/>
              </a:spcBef>
              <a:spcAft>
                <a:spcPct val="0"/>
              </a:spcAft>
              <a:defRPr>
                <a:solidFill>
                  <a:schemeClr val="tx1"/>
                </a:solidFill>
                <a:latin typeface="Arial" pitchFamily="34" charset="0"/>
              </a:defRPr>
            </a:lvl6pPr>
            <a:lvl7pPr marL="2971800" indent="-228600" algn="r" eaLnBrk="0" fontAlgn="base" hangingPunct="0">
              <a:spcBef>
                <a:spcPct val="0"/>
              </a:spcBef>
              <a:spcAft>
                <a:spcPct val="0"/>
              </a:spcAft>
              <a:defRPr>
                <a:solidFill>
                  <a:schemeClr val="tx1"/>
                </a:solidFill>
                <a:latin typeface="Arial" pitchFamily="34" charset="0"/>
              </a:defRPr>
            </a:lvl7pPr>
            <a:lvl8pPr marL="3429000" indent="-228600" algn="r" eaLnBrk="0" fontAlgn="base" hangingPunct="0">
              <a:spcBef>
                <a:spcPct val="0"/>
              </a:spcBef>
              <a:spcAft>
                <a:spcPct val="0"/>
              </a:spcAft>
              <a:defRPr>
                <a:solidFill>
                  <a:schemeClr val="tx1"/>
                </a:solidFill>
                <a:latin typeface="Arial" pitchFamily="34" charset="0"/>
              </a:defRPr>
            </a:lvl8pPr>
            <a:lvl9pPr marL="3886200" indent="-228600" algn="r" eaLnBrk="0" fontAlgn="base" hangingPunct="0">
              <a:spcBef>
                <a:spcPct val="0"/>
              </a:spcBef>
              <a:spcAft>
                <a:spcPct val="0"/>
              </a:spcAft>
              <a:defRPr>
                <a:solidFill>
                  <a:schemeClr val="tx1"/>
                </a:solidFill>
                <a:latin typeface="Arial" pitchFamily="34" charset="0"/>
              </a:defRPr>
            </a:lvl9pPr>
          </a:lstStyle>
          <a:p>
            <a:pPr marL="0" indent="0" algn="ctr">
              <a:spcBef>
                <a:spcPct val="20000"/>
              </a:spcBef>
              <a:buClr>
                <a:srgbClr val="CC00FF"/>
              </a:buClr>
            </a:pPr>
            <a:r>
              <a:rPr kumimoji="1" lang="en-US" altLang="zh-CN" sz="2400" b="1" dirty="0">
                <a:solidFill>
                  <a:srgbClr val="FF0000"/>
                </a:solidFill>
                <a:latin typeface="Times New Roman" pitchFamily="18" charset="0"/>
              </a:rPr>
              <a:t>Conclusion</a:t>
            </a:r>
          </a:p>
        </p:txBody>
      </p:sp>
      <p:pic>
        <p:nvPicPr>
          <p:cNvPr id="30" name="Picture 27" descr="1"/>
          <p:cNvPicPr>
            <a:picLocks noChangeAspect="1" noChangeArrowheads="1"/>
          </p:cNvPicPr>
          <p:nvPr/>
        </p:nvPicPr>
        <p:blipFill>
          <a:blip r:embed="rId2">
            <a:lum bright="-6000" contrast="24000"/>
            <a:extLst>
              <a:ext uri="{28A0092B-C50C-407E-A947-70E740481C1C}">
                <a14:useLocalDpi xmlns:a14="http://schemas.microsoft.com/office/drawing/2010/main" val="0"/>
              </a:ext>
            </a:extLst>
          </a:blip>
          <a:srcRect l="42606" t="64474" r="19473"/>
          <a:stretch>
            <a:fillRect/>
          </a:stretch>
        </p:blipFill>
        <p:spPr bwMode="auto">
          <a:xfrm>
            <a:off x="1727200" y="4639915"/>
            <a:ext cx="792163" cy="94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 name="Picture 28" descr="1"/>
          <p:cNvPicPr>
            <a:picLocks noChangeAspect="1" noChangeArrowheads="1"/>
          </p:cNvPicPr>
          <p:nvPr/>
        </p:nvPicPr>
        <p:blipFill>
          <a:blip r:embed="rId2">
            <a:lum bright="-6000" contrast="24000"/>
            <a:extLst>
              <a:ext uri="{28A0092B-C50C-407E-A947-70E740481C1C}">
                <a14:useLocalDpi xmlns:a14="http://schemas.microsoft.com/office/drawing/2010/main" val="0"/>
              </a:ext>
            </a:extLst>
          </a:blip>
          <a:srcRect l="42606" t="64474" r="19473"/>
          <a:stretch>
            <a:fillRect/>
          </a:stretch>
        </p:blipFill>
        <p:spPr bwMode="auto">
          <a:xfrm>
            <a:off x="1743075" y="3793778"/>
            <a:ext cx="792163" cy="94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29" descr="1"/>
          <p:cNvPicPr>
            <a:picLocks noChangeAspect="1" noChangeArrowheads="1"/>
          </p:cNvPicPr>
          <p:nvPr/>
        </p:nvPicPr>
        <p:blipFill>
          <a:blip r:embed="rId2">
            <a:lum bright="-6000" contrast="24000"/>
            <a:extLst>
              <a:ext uri="{28A0092B-C50C-407E-A947-70E740481C1C}">
                <a14:useLocalDpi xmlns:a14="http://schemas.microsoft.com/office/drawing/2010/main" val="0"/>
              </a:ext>
            </a:extLst>
          </a:blip>
          <a:srcRect l="42606" t="64474" r="19473"/>
          <a:stretch>
            <a:fillRect/>
          </a:stretch>
        </p:blipFill>
        <p:spPr bwMode="auto">
          <a:xfrm>
            <a:off x="1743075" y="2942878"/>
            <a:ext cx="792163" cy="94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30" descr="1"/>
          <p:cNvPicPr>
            <a:picLocks noChangeAspect="1" noChangeArrowheads="1"/>
          </p:cNvPicPr>
          <p:nvPr/>
        </p:nvPicPr>
        <p:blipFill>
          <a:blip r:embed="rId2">
            <a:lum bright="-6000" contrast="24000"/>
            <a:extLst>
              <a:ext uri="{28A0092B-C50C-407E-A947-70E740481C1C}">
                <a14:useLocalDpi xmlns:a14="http://schemas.microsoft.com/office/drawing/2010/main" val="0"/>
              </a:ext>
            </a:extLst>
          </a:blip>
          <a:srcRect l="42606" t="64474" r="19473"/>
          <a:stretch>
            <a:fillRect/>
          </a:stretch>
        </p:blipFill>
        <p:spPr bwMode="auto">
          <a:xfrm>
            <a:off x="1777486" y="2055680"/>
            <a:ext cx="792162" cy="94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Text Box 31"/>
          <p:cNvSpPr txBox="1">
            <a:spLocks noChangeArrowheads="1"/>
          </p:cNvSpPr>
          <p:nvPr/>
        </p:nvSpPr>
        <p:spPr bwMode="white">
          <a:xfrm>
            <a:off x="2073275" y="4776440"/>
            <a:ext cx="381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r" eaLnBrk="0" fontAlgn="base" hangingPunct="0">
              <a:spcBef>
                <a:spcPct val="0"/>
              </a:spcBef>
              <a:spcAft>
                <a:spcPct val="0"/>
              </a:spcAft>
              <a:defRPr>
                <a:solidFill>
                  <a:schemeClr val="tx1"/>
                </a:solidFill>
                <a:latin typeface="Arial" pitchFamily="34" charset="0"/>
              </a:defRPr>
            </a:lvl6pPr>
            <a:lvl7pPr marL="2971800" indent="-228600" algn="r" eaLnBrk="0" fontAlgn="base" hangingPunct="0">
              <a:spcBef>
                <a:spcPct val="0"/>
              </a:spcBef>
              <a:spcAft>
                <a:spcPct val="0"/>
              </a:spcAft>
              <a:defRPr>
                <a:solidFill>
                  <a:schemeClr val="tx1"/>
                </a:solidFill>
                <a:latin typeface="Arial" pitchFamily="34" charset="0"/>
              </a:defRPr>
            </a:lvl7pPr>
            <a:lvl8pPr marL="3429000" indent="-228600" algn="r" eaLnBrk="0" fontAlgn="base" hangingPunct="0">
              <a:spcBef>
                <a:spcPct val="0"/>
              </a:spcBef>
              <a:spcAft>
                <a:spcPct val="0"/>
              </a:spcAft>
              <a:defRPr>
                <a:solidFill>
                  <a:schemeClr val="tx1"/>
                </a:solidFill>
                <a:latin typeface="Arial" pitchFamily="34" charset="0"/>
              </a:defRPr>
            </a:lvl8pPr>
            <a:lvl9pPr marL="3886200" indent="-228600" algn="r"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pPr>
            <a:r>
              <a:rPr lang="en-US" altLang="zh-CN" sz="2400" b="1">
                <a:solidFill>
                  <a:schemeClr val="bg1"/>
                </a:solidFill>
                <a:ea typeface="宋体" pitchFamily="2" charset="-122"/>
                <a:cs typeface="Arial" pitchFamily="34" charset="0"/>
              </a:rPr>
              <a:t>4</a:t>
            </a:r>
          </a:p>
        </p:txBody>
      </p:sp>
      <p:sp>
        <p:nvSpPr>
          <p:cNvPr id="36" name="Text Box 33"/>
          <p:cNvSpPr txBox="1">
            <a:spLocks noChangeArrowheads="1"/>
          </p:cNvSpPr>
          <p:nvPr/>
        </p:nvSpPr>
        <p:spPr bwMode="white">
          <a:xfrm>
            <a:off x="2065338" y="3041303"/>
            <a:ext cx="381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r" eaLnBrk="0" fontAlgn="base" hangingPunct="0">
              <a:spcBef>
                <a:spcPct val="0"/>
              </a:spcBef>
              <a:spcAft>
                <a:spcPct val="0"/>
              </a:spcAft>
              <a:defRPr>
                <a:solidFill>
                  <a:schemeClr val="tx1"/>
                </a:solidFill>
                <a:latin typeface="Arial" pitchFamily="34" charset="0"/>
              </a:defRPr>
            </a:lvl6pPr>
            <a:lvl7pPr marL="2971800" indent="-228600" algn="r" eaLnBrk="0" fontAlgn="base" hangingPunct="0">
              <a:spcBef>
                <a:spcPct val="0"/>
              </a:spcBef>
              <a:spcAft>
                <a:spcPct val="0"/>
              </a:spcAft>
              <a:defRPr>
                <a:solidFill>
                  <a:schemeClr val="tx1"/>
                </a:solidFill>
                <a:latin typeface="Arial" pitchFamily="34" charset="0"/>
              </a:defRPr>
            </a:lvl7pPr>
            <a:lvl8pPr marL="3429000" indent="-228600" algn="r" eaLnBrk="0" fontAlgn="base" hangingPunct="0">
              <a:spcBef>
                <a:spcPct val="0"/>
              </a:spcBef>
              <a:spcAft>
                <a:spcPct val="0"/>
              </a:spcAft>
              <a:defRPr>
                <a:solidFill>
                  <a:schemeClr val="tx1"/>
                </a:solidFill>
                <a:latin typeface="Arial" pitchFamily="34" charset="0"/>
              </a:defRPr>
            </a:lvl8pPr>
            <a:lvl9pPr marL="3886200" indent="-228600" algn="r"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pPr>
            <a:r>
              <a:rPr lang="en-US" altLang="zh-CN" sz="2400" b="1">
                <a:solidFill>
                  <a:schemeClr val="bg1"/>
                </a:solidFill>
                <a:ea typeface="宋体" pitchFamily="2" charset="-122"/>
                <a:cs typeface="Arial" pitchFamily="34" charset="0"/>
              </a:rPr>
              <a:t>2</a:t>
            </a:r>
          </a:p>
        </p:txBody>
      </p:sp>
      <p:sp>
        <p:nvSpPr>
          <p:cNvPr id="37" name="Text Box 34"/>
          <p:cNvSpPr txBox="1">
            <a:spLocks noChangeArrowheads="1"/>
          </p:cNvSpPr>
          <p:nvPr/>
        </p:nvSpPr>
        <p:spPr bwMode="white">
          <a:xfrm>
            <a:off x="2065338" y="3928715"/>
            <a:ext cx="381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r" eaLnBrk="0" fontAlgn="base" hangingPunct="0">
              <a:spcBef>
                <a:spcPct val="0"/>
              </a:spcBef>
              <a:spcAft>
                <a:spcPct val="0"/>
              </a:spcAft>
              <a:defRPr>
                <a:solidFill>
                  <a:schemeClr val="tx1"/>
                </a:solidFill>
                <a:latin typeface="Arial" pitchFamily="34" charset="0"/>
              </a:defRPr>
            </a:lvl6pPr>
            <a:lvl7pPr marL="2971800" indent="-228600" algn="r" eaLnBrk="0" fontAlgn="base" hangingPunct="0">
              <a:spcBef>
                <a:spcPct val="0"/>
              </a:spcBef>
              <a:spcAft>
                <a:spcPct val="0"/>
              </a:spcAft>
              <a:defRPr>
                <a:solidFill>
                  <a:schemeClr val="tx1"/>
                </a:solidFill>
                <a:latin typeface="Arial" pitchFamily="34" charset="0"/>
              </a:defRPr>
            </a:lvl7pPr>
            <a:lvl8pPr marL="3429000" indent="-228600" algn="r" eaLnBrk="0" fontAlgn="base" hangingPunct="0">
              <a:spcBef>
                <a:spcPct val="0"/>
              </a:spcBef>
              <a:spcAft>
                <a:spcPct val="0"/>
              </a:spcAft>
              <a:defRPr>
                <a:solidFill>
                  <a:schemeClr val="tx1"/>
                </a:solidFill>
                <a:latin typeface="Arial" pitchFamily="34" charset="0"/>
              </a:defRPr>
            </a:lvl8pPr>
            <a:lvl9pPr marL="3886200" indent="-228600" algn="r"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pPr>
            <a:r>
              <a:rPr lang="en-US" altLang="zh-CN" sz="2400" b="1">
                <a:solidFill>
                  <a:schemeClr val="bg1"/>
                </a:solidFill>
                <a:ea typeface="宋体" pitchFamily="2" charset="-122"/>
                <a:cs typeface="Arial" pitchFamily="34" charset="0"/>
              </a:rPr>
              <a:t>3</a:t>
            </a:r>
          </a:p>
        </p:txBody>
      </p:sp>
      <p:sp>
        <p:nvSpPr>
          <p:cNvPr id="45" name="矩形 44"/>
          <p:cNvSpPr/>
          <p:nvPr/>
        </p:nvSpPr>
        <p:spPr>
          <a:xfrm>
            <a:off x="2123281" y="2230807"/>
            <a:ext cx="301685" cy="369332"/>
          </a:xfrm>
          <a:prstGeom prst="rect">
            <a:avLst/>
          </a:prstGeom>
        </p:spPr>
        <p:txBody>
          <a:bodyPr wrap="none">
            <a:spAutoFit/>
          </a:bodyPr>
          <a:lstStyle/>
          <a:p>
            <a:pPr algn="ctr">
              <a:spcBef>
                <a:spcPct val="50000"/>
              </a:spcBef>
            </a:pPr>
            <a:r>
              <a:rPr lang="en-US" altLang="zh-CN" b="1" dirty="0">
                <a:solidFill>
                  <a:schemeClr val="bg1"/>
                </a:solidFill>
                <a:ea typeface="宋体" pitchFamily="2" charset="-122"/>
                <a:cs typeface="Arial" pitchFamily="34" charset="0"/>
              </a:rPr>
              <a:t>1</a:t>
            </a:r>
          </a:p>
        </p:txBody>
      </p:sp>
    </p:spTree>
    <p:extLst>
      <p:ext uri="{BB962C8B-B14F-4D97-AF65-F5344CB8AC3E}">
        <p14:creationId xmlns:p14="http://schemas.microsoft.com/office/powerpoint/2010/main" val="649604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par>
                                <p:cTn id="11" presetID="3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 calcmode="lin" valueType="num">
                                      <p:cBhvr>
                                        <p:cTn id="15" dur="1000" fill="hold"/>
                                        <p:tgtEl>
                                          <p:spTgt spid="6"/>
                                        </p:tgtEl>
                                        <p:attrNameLst>
                                          <p:attrName>style.rotation</p:attrName>
                                        </p:attrNameLst>
                                      </p:cBhvr>
                                      <p:tavLst>
                                        <p:tav tm="0">
                                          <p:val>
                                            <p:fltVal val="90"/>
                                          </p:val>
                                        </p:tav>
                                        <p:tav tm="100000">
                                          <p:val>
                                            <p:fltVal val="0"/>
                                          </p:val>
                                        </p:tav>
                                      </p:tavLst>
                                    </p:anim>
                                    <p:animEffect transition="in" filter="fade">
                                      <p:cBhvr>
                                        <p:cTn id="16" dur="1000"/>
                                        <p:tgtEl>
                                          <p:spTgt spid="6"/>
                                        </p:tgtEl>
                                      </p:cBhvr>
                                    </p:animEffect>
                                  </p:childTnLst>
                                </p:cTn>
                              </p:par>
                              <p:par>
                                <p:cTn id="17" presetID="3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1000" fill="hold"/>
                                        <p:tgtEl>
                                          <p:spTgt spid="11"/>
                                        </p:tgtEl>
                                        <p:attrNameLst>
                                          <p:attrName>ppt_w</p:attrName>
                                        </p:attrNameLst>
                                      </p:cBhvr>
                                      <p:tavLst>
                                        <p:tav tm="0">
                                          <p:val>
                                            <p:fltVal val="0"/>
                                          </p:val>
                                        </p:tav>
                                        <p:tav tm="100000">
                                          <p:val>
                                            <p:strVal val="#ppt_w"/>
                                          </p:val>
                                        </p:tav>
                                      </p:tavLst>
                                    </p:anim>
                                    <p:anim calcmode="lin" valueType="num">
                                      <p:cBhvr>
                                        <p:cTn id="20" dur="1000" fill="hold"/>
                                        <p:tgtEl>
                                          <p:spTgt spid="11"/>
                                        </p:tgtEl>
                                        <p:attrNameLst>
                                          <p:attrName>ppt_h</p:attrName>
                                        </p:attrNameLst>
                                      </p:cBhvr>
                                      <p:tavLst>
                                        <p:tav tm="0">
                                          <p:val>
                                            <p:fltVal val="0"/>
                                          </p:val>
                                        </p:tav>
                                        <p:tav tm="100000">
                                          <p:val>
                                            <p:strVal val="#ppt_h"/>
                                          </p:val>
                                        </p:tav>
                                      </p:tavLst>
                                    </p:anim>
                                    <p:anim calcmode="lin" valueType="num">
                                      <p:cBhvr>
                                        <p:cTn id="21" dur="1000" fill="hold"/>
                                        <p:tgtEl>
                                          <p:spTgt spid="11"/>
                                        </p:tgtEl>
                                        <p:attrNameLst>
                                          <p:attrName>style.rotation</p:attrName>
                                        </p:attrNameLst>
                                      </p:cBhvr>
                                      <p:tavLst>
                                        <p:tav tm="0">
                                          <p:val>
                                            <p:fltVal val="90"/>
                                          </p:val>
                                        </p:tav>
                                        <p:tav tm="100000">
                                          <p:val>
                                            <p:fltVal val="0"/>
                                          </p:val>
                                        </p:tav>
                                      </p:tavLst>
                                    </p:anim>
                                    <p:animEffect transition="in" filter="fade">
                                      <p:cBhvr>
                                        <p:cTn id="22" dur="1000"/>
                                        <p:tgtEl>
                                          <p:spTgt spid="11"/>
                                        </p:tgtEl>
                                      </p:cBhvr>
                                    </p:animEffect>
                                  </p:childTnLst>
                                </p:cTn>
                              </p:par>
                              <p:par>
                                <p:cTn id="23" presetID="31" presetClass="entr" presetSubtype="0"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1000" fill="hold"/>
                                        <p:tgtEl>
                                          <p:spTgt spid="16"/>
                                        </p:tgtEl>
                                        <p:attrNameLst>
                                          <p:attrName>ppt_w</p:attrName>
                                        </p:attrNameLst>
                                      </p:cBhvr>
                                      <p:tavLst>
                                        <p:tav tm="0">
                                          <p:val>
                                            <p:fltVal val="0"/>
                                          </p:val>
                                        </p:tav>
                                        <p:tav tm="100000">
                                          <p:val>
                                            <p:strVal val="#ppt_w"/>
                                          </p:val>
                                        </p:tav>
                                      </p:tavLst>
                                    </p:anim>
                                    <p:anim calcmode="lin" valueType="num">
                                      <p:cBhvr>
                                        <p:cTn id="26" dur="1000" fill="hold"/>
                                        <p:tgtEl>
                                          <p:spTgt spid="16"/>
                                        </p:tgtEl>
                                        <p:attrNameLst>
                                          <p:attrName>ppt_h</p:attrName>
                                        </p:attrNameLst>
                                      </p:cBhvr>
                                      <p:tavLst>
                                        <p:tav tm="0">
                                          <p:val>
                                            <p:fltVal val="0"/>
                                          </p:val>
                                        </p:tav>
                                        <p:tav tm="100000">
                                          <p:val>
                                            <p:strVal val="#ppt_h"/>
                                          </p:val>
                                        </p:tav>
                                      </p:tavLst>
                                    </p:anim>
                                    <p:anim calcmode="lin" valueType="num">
                                      <p:cBhvr>
                                        <p:cTn id="27" dur="1000" fill="hold"/>
                                        <p:tgtEl>
                                          <p:spTgt spid="16"/>
                                        </p:tgtEl>
                                        <p:attrNameLst>
                                          <p:attrName>style.rotation</p:attrName>
                                        </p:attrNameLst>
                                      </p:cBhvr>
                                      <p:tavLst>
                                        <p:tav tm="0">
                                          <p:val>
                                            <p:fltVal val="90"/>
                                          </p:val>
                                        </p:tav>
                                        <p:tav tm="100000">
                                          <p:val>
                                            <p:fltVal val="0"/>
                                          </p:val>
                                        </p:tav>
                                      </p:tavLst>
                                    </p:anim>
                                    <p:animEffect transition="in" filter="fade">
                                      <p:cBhvr>
                                        <p:cTn id="28" dur="1000"/>
                                        <p:tgtEl>
                                          <p:spTgt spid="16"/>
                                        </p:tgtEl>
                                      </p:cBhvr>
                                    </p:animEffect>
                                  </p:childTnLst>
                                </p:cTn>
                              </p:par>
                              <p:par>
                                <p:cTn id="29" presetID="31" presetClass="entr" presetSubtype="0" fill="hold" nodeType="with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p:cTn id="31" dur="1000" fill="hold"/>
                                        <p:tgtEl>
                                          <p:spTgt spid="21"/>
                                        </p:tgtEl>
                                        <p:attrNameLst>
                                          <p:attrName>ppt_w</p:attrName>
                                        </p:attrNameLst>
                                      </p:cBhvr>
                                      <p:tavLst>
                                        <p:tav tm="0">
                                          <p:val>
                                            <p:fltVal val="0"/>
                                          </p:val>
                                        </p:tav>
                                        <p:tav tm="100000">
                                          <p:val>
                                            <p:strVal val="#ppt_w"/>
                                          </p:val>
                                        </p:tav>
                                      </p:tavLst>
                                    </p:anim>
                                    <p:anim calcmode="lin" valueType="num">
                                      <p:cBhvr>
                                        <p:cTn id="32" dur="1000" fill="hold"/>
                                        <p:tgtEl>
                                          <p:spTgt spid="21"/>
                                        </p:tgtEl>
                                        <p:attrNameLst>
                                          <p:attrName>ppt_h</p:attrName>
                                        </p:attrNameLst>
                                      </p:cBhvr>
                                      <p:tavLst>
                                        <p:tav tm="0">
                                          <p:val>
                                            <p:fltVal val="0"/>
                                          </p:val>
                                        </p:tav>
                                        <p:tav tm="100000">
                                          <p:val>
                                            <p:strVal val="#ppt_h"/>
                                          </p:val>
                                        </p:tav>
                                      </p:tavLst>
                                    </p:anim>
                                    <p:anim calcmode="lin" valueType="num">
                                      <p:cBhvr>
                                        <p:cTn id="33" dur="1000" fill="hold"/>
                                        <p:tgtEl>
                                          <p:spTgt spid="21"/>
                                        </p:tgtEl>
                                        <p:attrNameLst>
                                          <p:attrName>style.rotation</p:attrName>
                                        </p:attrNameLst>
                                      </p:cBhvr>
                                      <p:tavLst>
                                        <p:tav tm="0">
                                          <p:val>
                                            <p:fltVal val="90"/>
                                          </p:val>
                                        </p:tav>
                                        <p:tav tm="100000">
                                          <p:val>
                                            <p:fltVal val="0"/>
                                          </p:val>
                                        </p:tav>
                                      </p:tavLst>
                                    </p:anim>
                                    <p:animEffect transition="in" filter="fade">
                                      <p:cBhvr>
                                        <p:cTn id="34" dur="1000"/>
                                        <p:tgtEl>
                                          <p:spTgt spid="21"/>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26"/>
                                        </p:tgtEl>
                                        <p:attrNameLst>
                                          <p:attrName>style.visibility</p:attrName>
                                        </p:attrNameLst>
                                      </p:cBhvr>
                                      <p:to>
                                        <p:strVal val="visible"/>
                                      </p:to>
                                    </p:set>
                                    <p:anim calcmode="lin" valueType="num">
                                      <p:cBhvr>
                                        <p:cTn id="37" dur="1000" fill="hold"/>
                                        <p:tgtEl>
                                          <p:spTgt spid="26"/>
                                        </p:tgtEl>
                                        <p:attrNameLst>
                                          <p:attrName>ppt_w</p:attrName>
                                        </p:attrNameLst>
                                      </p:cBhvr>
                                      <p:tavLst>
                                        <p:tav tm="0">
                                          <p:val>
                                            <p:fltVal val="0"/>
                                          </p:val>
                                        </p:tav>
                                        <p:tav tm="100000">
                                          <p:val>
                                            <p:strVal val="#ppt_w"/>
                                          </p:val>
                                        </p:tav>
                                      </p:tavLst>
                                    </p:anim>
                                    <p:anim calcmode="lin" valueType="num">
                                      <p:cBhvr>
                                        <p:cTn id="38" dur="1000" fill="hold"/>
                                        <p:tgtEl>
                                          <p:spTgt spid="26"/>
                                        </p:tgtEl>
                                        <p:attrNameLst>
                                          <p:attrName>ppt_h</p:attrName>
                                        </p:attrNameLst>
                                      </p:cBhvr>
                                      <p:tavLst>
                                        <p:tav tm="0">
                                          <p:val>
                                            <p:fltVal val="0"/>
                                          </p:val>
                                        </p:tav>
                                        <p:tav tm="100000">
                                          <p:val>
                                            <p:strVal val="#ppt_h"/>
                                          </p:val>
                                        </p:tav>
                                      </p:tavLst>
                                    </p:anim>
                                    <p:anim calcmode="lin" valueType="num">
                                      <p:cBhvr>
                                        <p:cTn id="39" dur="1000" fill="hold"/>
                                        <p:tgtEl>
                                          <p:spTgt spid="26"/>
                                        </p:tgtEl>
                                        <p:attrNameLst>
                                          <p:attrName>style.rotation</p:attrName>
                                        </p:attrNameLst>
                                      </p:cBhvr>
                                      <p:tavLst>
                                        <p:tav tm="0">
                                          <p:val>
                                            <p:fltVal val="90"/>
                                          </p:val>
                                        </p:tav>
                                        <p:tav tm="100000">
                                          <p:val>
                                            <p:fltVal val="0"/>
                                          </p:val>
                                        </p:tav>
                                      </p:tavLst>
                                    </p:anim>
                                    <p:animEffect transition="in" filter="fade">
                                      <p:cBhvr>
                                        <p:cTn id="40" dur="1000"/>
                                        <p:tgtEl>
                                          <p:spTgt spid="26"/>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27"/>
                                        </p:tgtEl>
                                        <p:attrNameLst>
                                          <p:attrName>style.visibility</p:attrName>
                                        </p:attrNameLst>
                                      </p:cBhvr>
                                      <p:to>
                                        <p:strVal val="visible"/>
                                      </p:to>
                                    </p:set>
                                    <p:anim calcmode="lin" valueType="num">
                                      <p:cBhvr>
                                        <p:cTn id="43" dur="1000" fill="hold"/>
                                        <p:tgtEl>
                                          <p:spTgt spid="27"/>
                                        </p:tgtEl>
                                        <p:attrNameLst>
                                          <p:attrName>ppt_w</p:attrName>
                                        </p:attrNameLst>
                                      </p:cBhvr>
                                      <p:tavLst>
                                        <p:tav tm="0">
                                          <p:val>
                                            <p:fltVal val="0"/>
                                          </p:val>
                                        </p:tav>
                                        <p:tav tm="100000">
                                          <p:val>
                                            <p:strVal val="#ppt_w"/>
                                          </p:val>
                                        </p:tav>
                                      </p:tavLst>
                                    </p:anim>
                                    <p:anim calcmode="lin" valueType="num">
                                      <p:cBhvr>
                                        <p:cTn id="44" dur="1000" fill="hold"/>
                                        <p:tgtEl>
                                          <p:spTgt spid="27"/>
                                        </p:tgtEl>
                                        <p:attrNameLst>
                                          <p:attrName>ppt_h</p:attrName>
                                        </p:attrNameLst>
                                      </p:cBhvr>
                                      <p:tavLst>
                                        <p:tav tm="0">
                                          <p:val>
                                            <p:fltVal val="0"/>
                                          </p:val>
                                        </p:tav>
                                        <p:tav tm="100000">
                                          <p:val>
                                            <p:strVal val="#ppt_h"/>
                                          </p:val>
                                        </p:tav>
                                      </p:tavLst>
                                    </p:anim>
                                    <p:anim calcmode="lin" valueType="num">
                                      <p:cBhvr>
                                        <p:cTn id="45" dur="1000" fill="hold"/>
                                        <p:tgtEl>
                                          <p:spTgt spid="27"/>
                                        </p:tgtEl>
                                        <p:attrNameLst>
                                          <p:attrName>style.rotation</p:attrName>
                                        </p:attrNameLst>
                                      </p:cBhvr>
                                      <p:tavLst>
                                        <p:tav tm="0">
                                          <p:val>
                                            <p:fltVal val="90"/>
                                          </p:val>
                                        </p:tav>
                                        <p:tav tm="100000">
                                          <p:val>
                                            <p:fltVal val="0"/>
                                          </p:val>
                                        </p:tav>
                                      </p:tavLst>
                                    </p:anim>
                                    <p:animEffect transition="in" filter="fade">
                                      <p:cBhvr>
                                        <p:cTn id="46" dur="1000"/>
                                        <p:tgtEl>
                                          <p:spTgt spid="27"/>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28"/>
                                        </p:tgtEl>
                                        <p:attrNameLst>
                                          <p:attrName>style.visibility</p:attrName>
                                        </p:attrNameLst>
                                      </p:cBhvr>
                                      <p:to>
                                        <p:strVal val="visible"/>
                                      </p:to>
                                    </p:set>
                                    <p:anim calcmode="lin" valueType="num">
                                      <p:cBhvr>
                                        <p:cTn id="49" dur="1000" fill="hold"/>
                                        <p:tgtEl>
                                          <p:spTgt spid="28"/>
                                        </p:tgtEl>
                                        <p:attrNameLst>
                                          <p:attrName>ppt_w</p:attrName>
                                        </p:attrNameLst>
                                      </p:cBhvr>
                                      <p:tavLst>
                                        <p:tav tm="0">
                                          <p:val>
                                            <p:fltVal val="0"/>
                                          </p:val>
                                        </p:tav>
                                        <p:tav tm="100000">
                                          <p:val>
                                            <p:strVal val="#ppt_w"/>
                                          </p:val>
                                        </p:tav>
                                      </p:tavLst>
                                    </p:anim>
                                    <p:anim calcmode="lin" valueType="num">
                                      <p:cBhvr>
                                        <p:cTn id="50" dur="1000" fill="hold"/>
                                        <p:tgtEl>
                                          <p:spTgt spid="28"/>
                                        </p:tgtEl>
                                        <p:attrNameLst>
                                          <p:attrName>ppt_h</p:attrName>
                                        </p:attrNameLst>
                                      </p:cBhvr>
                                      <p:tavLst>
                                        <p:tav tm="0">
                                          <p:val>
                                            <p:fltVal val="0"/>
                                          </p:val>
                                        </p:tav>
                                        <p:tav tm="100000">
                                          <p:val>
                                            <p:strVal val="#ppt_h"/>
                                          </p:val>
                                        </p:tav>
                                      </p:tavLst>
                                    </p:anim>
                                    <p:anim calcmode="lin" valueType="num">
                                      <p:cBhvr>
                                        <p:cTn id="51" dur="1000" fill="hold"/>
                                        <p:tgtEl>
                                          <p:spTgt spid="28"/>
                                        </p:tgtEl>
                                        <p:attrNameLst>
                                          <p:attrName>style.rotation</p:attrName>
                                        </p:attrNameLst>
                                      </p:cBhvr>
                                      <p:tavLst>
                                        <p:tav tm="0">
                                          <p:val>
                                            <p:fltVal val="90"/>
                                          </p:val>
                                        </p:tav>
                                        <p:tav tm="100000">
                                          <p:val>
                                            <p:fltVal val="0"/>
                                          </p:val>
                                        </p:tav>
                                      </p:tavLst>
                                    </p:anim>
                                    <p:animEffect transition="in" filter="fade">
                                      <p:cBhvr>
                                        <p:cTn id="52" dur="1000"/>
                                        <p:tgtEl>
                                          <p:spTgt spid="28"/>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29"/>
                                        </p:tgtEl>
                                        <p:attrNameLst>
                                          <p:attrName>style.visibility</p:attrName>
                                        </p:attrNameLst>
                                      </p:cBhvr>
                                      <p:to>
                                        <p:strVal val="visible"/>
                                      </p:to>
                                    </p:set>
                                    <p:anim calcmode="lin" valueType="num">
                                      <p:cBhvr>
                                        <p:cTn id="55" dur="1000" fill="hold"/>
                                        <p:tgtEl>
                                          <p:spTgt spid="29"/>
                                        </p:tgtEl>
                                        <p:attrNameLst>
                                          <p:attrName>ppt_w</p:attrName>
                                        </p:attrNameLst>
                                      </p:cBhvr>
                                      <p:tavLst>
                                        <p:tav tm="0">
                                          <p:val>
                                            <p:fltVal val="0"/>
                                          </p:val>
                                        </p:tav>
                                        <p:tav tm="100000">
                                          <p:val>
                                            <p:strVal val="#ppt_w"/>
                                          </p:val>
                                        </p:tav>
                                      </p:tavLst>
                                    </p:anim>
                                    <p:anim calcmode="lin" valueType="num">
                                      <p:cBhvr>
                                        <p:cTn id="56" dur="1000" fill="hold"/>
                                        <p:tgtEl>
                                          <p:spTgt spid="29"/>
                                        </p:tgtEl>
                                        <p:attrNameLst>
                                          <p:attrName>ppt_h</p:attrName>
                                        </p:attrNameLst>
                                      </p:cBhvr>
                                      <p:tavLst>
                                        <p:tav tm="0">
                                          <p:val>
                                            <p:fltVal val="0"/>
                                          </p:val>
                                        </p:tav>
                                        <p:tav tm="100000">
                                          <p:val>
                                            <p:strVal val="#ppt_h"/>
                                          </p:val>
                                        </p:tav>
                                      </p:tavLst>
                                    </p:anim>
                                    <p:anim calcmode="lin" valueType="num">
                                      <p:cBhvr>
                                        <p:cTn id="57" dur="1000" fill="hold"/>
                                        <p:tgtEl>
                                          <p:spTgt spid="29"/>
                                        </p:tgtEl>
                                        <p:attrNameLst>
                                          <p:attrName>style.rotation</p:attrName>
                                        </p:attrNameLst>
                                      </p:cBhvr>
                                      <p:tavLst>
                                        <p:tav tm="0">
                                          <p:val>
                                            <p:fltVal val="90"/>
                                          </p:val>
                                        </p:tav>
                                        <p:tav tm="100000">
                                          <p:val>
                                            <p:fltVal val="0"/>
                                          </p:val>
                                        </p:tav>
                                      </p:tavLst>
                                    </p:anim>
                                    <p:animEffect transition="in" filter="fade">
                                      <p:cBhvr>
                                        <p:cTn id="58" dur="1000"/>
                                        <p:tgtEl>
                                          <p:spTgt spid="29"/>
                                        </p:tgtEl>
                                      </p:cBhvr>
                                    </p:animEffect>
                                  </p:childTnLst>
                                </p:cTn>
                              </p:par>
                              <p:par>
                                <p:cTn id="59" presetID="31" presetClass="entr" presetSubtype="0" fill="hold" nodeType="withEffect">
                                  <p:stCondLst>
                                    <p:cond delay="0"/>
                                  </p:stCondLst>
                                  <p:childTnLst>
                                    <p:set>
                                      <p:cBhvr>
                                        <p:cTn id="60" dur="1" fill="hold">
                                          <p:stCondLst>
                                            <p:cond delay="0"/>
                                          </p:stCondLst>
                                        </p:cTn>
                                        <p:tgtEl>
                                          <p:spTgt spid="30"/>
                                        </p:tgtEl>
                                        <p:attrNameLst>
                                          <p:attrName>style.visibility</p:attrName>
                                        </p:attrNameLst>
                                      </p:cBhvr>
                                      <p:to>
                                        <p:strVal val="visible"/>
                                      </p:to>
                                    </p:set>
                                    <p:anim calcmode="lin" valueType="num">
                                      <p:cBhvr>
                                        <p:cTn id="61" dur="1000" fill="hold"/>
                                        <p:tgtEl>
                                          <p:spTgt spid="30"/>
                                        </p:tgtEl>
                                        <p:attrNameLst>
                                          <p:attrName>ppt_w</p:attrName>
                                        </p:attrNameLst>
                                      </p:cBhvr>
                                      <p:tavLst>
                                        <p:tav tm="0">
                                          <p:val>
                                            <p:fltVal val="0"/>
                                          </p:val>
                                        </p:tav>
                                        <p:tav tm="100000">
                                          <p:val>
                                            <p:strVal val="#ppt_w"/>
                                          </p:val>
                                        </p:tav>
                                      </p:tavLst>
                                    </p:anim>
                                    <p:anim calcmode="lin" valueType="num">
                                      <p:cBhvr>
                                        <p:cTn id="62" dur="1000" fill="hold"/>
                                        <p:tgtEl>
                                          <p:spTgt spid="30"/>
                                        </p:tgtEl>
                                        <p:attrNameLst>
                                          <p:attrName>ppt_h</p:attrName>
                                        </p:attrNameLst>
                                      </p:cBhvr>
                                      <p:tavLst>
                                        <p:tav tm="0">
                                          <p:val>
                                            <p:fltVal val="0"/>
                                          </p:val>
                                        </p:tav>
                                        <p:tav tm="100000">
                                          <p:val>
                                            <p:strVal val="#ppt_h"/>
                                          </p:val>
                                        </p:tav>
                                      </p:tavLst>
                                    </p:anim>
                                    <p:anim calcmode="lin" valueType="num">
                                      <p:cBhvr>
                                        <p:cTn id="63" dur="1000" fill="hold"/>
                                        <p:tgtEl>
                                          <p:spTgt spid="30"/>
                                        </p:tgtEl>
                                        <p:attrNameLst>
                                          <p:attrName>style.rotation</p:attrName>
                                        </p:attrNameLst>
                                      </p:cBhvr>
                                      <p:tavLst>
                                        <p:tav tm="0">
                                          <p:val>
                                            <p:fltVal val="90"/>
                                          </p:val>
                                        </p:tav>
                                        <p:tav tm="100000">
                                          <p:val>
                                            <p:fltVal val="0"/>
                                          </p:val>
                                        </p:tav>
                                      </p:tavLst>
                                    </p:anim>
                                    <p:animEffect transition="in" filter="fade">
                                      <p:cBhvr>
                                        <p:cTn id="64" dur="1000"/>
                                        <p:tgtEl>
                                          <p:spTgt spid="30"/>
                                        </p:tgtEl>
                                      </p:cBhvr>
                                    </p:animEffect>
                                  </p:childTnLst>
                                </p:cTn>
                              </p:par>
                              <p:par>
                                <p:cTn id="65" presetID="31" presetClass="entr" presetSubtype="0" fill="hold" nodeType="withEffect">
                                  <p:stCondLst>
                                    <p:cond delay="0"/>
                                  </p:stCondLst>
                                  <p:childTnLst>
                                    <p:set>
                                      <p:cBhvr>
                                        <p:cTn id="66" dur="1" fill="hold">
                                          <p:stCondLst>
                                            <p:cond delay="0"/>
                                          </p:stCondLst>
                                        </p:cTn>
                                        <p:tgtEl>
                                          <p:spTgt spid="31"/>
                                        </p:tgtEl>
                                        <p:attrNameLst>
                                          <p:attrName>style.visibility</p:attrName>
                                        </p:attrNameLst>
                                      </p:cBhvr>
                                      <p:to>
                                        <p:strVal val="visible"/>
                                      </p:to>
                                    </p:set>
                                    <p:anim calcmode="lin" valueType="num">
                                      <p:cBhvr>
                                        <p:cTn id="67" dur="1000" fill="hold"/>
                                        <p:tgtEl>
                                          <p:spTgt spid="31"/>
                                        </p:tgtEl>
                                        <p:attrNameLst>
                                          <p:attrName>ppt_w</p:attrName>
                                        </p:attrNameLst>
                                      </p:cBhvr>
                                      <p:tavLst>
                                        <p:tav tm="0">
                                          <p:val>
                                            <p:fltVal val="0"/>
                                          </p:val>
                                        </p:tav>
                                        <p:tav tm="100000">
                                          <p:val>
                                            <p:strVal val="#ppt_w"/>
                                          </p:val>
                                        </p:tav>
                                      </p:tavLst>
                                    </p:anim>
                                    <p:anim calcmode="lin" valueType="num">
                                      <p:cBhvr>
                                        <p:cTn id="68" dur="1000" fill="hold"/>
                                        <p:tgtEl>
                                          <p:spTgt spid="31"/>
                                        </p:tgtEl>
                                        <p:attrNameLst>
                                          <p:attrName>ppt_h</p:attrName>
                                        </p:attrNameLst>
                                      </p:cBhvr>
                                      <p:tavLst>
                                        <p:tav tm="0">
                                          <p:val>
                                            <p:fltVal val="0"/>
                                          </p:val>
                                        </p:tav>
                                        <p:tav tm="100000">
                                          <p:val>
                                            <p:strVal val="#ppt_h"/>
                                          </p:val>
                                        </p:tav>
                                      </p:tavLst>
                                    </p:anim>
                                    <p:anim calcmode="lin" valueType="num">
                                      <p:cBhvr>
                                        <p:cTn id="69" dur="1000" fill="hold"/>
                                        <p:tgtEl>
                                          <p:spTgt spid="31"/>
                                        </p:tgtEl>
                                        <p:attrNameLst>
                                          <p:attrName>style.rotation</p:attrName>
                                        </p:attrNameLst>
                                      </p:cBhvr>
                                      <p:tavLst>
                                        <p:tav tm="0">
                                          <p:val>
                                            <p:fltVal val="90"/>
                                          </p:val>
                                        </p:tav>
                                        <p:tav tm="100000">
                                          <p:val>
                                            <p:fltVal val="0"/>
                                          </p:val>
                                        </p:tav>
                                      </p:tavLst>
                                    </p:anim>
                                    <p:animEffect transition="in" filter="fade">
                                      <p:cBhvr>
                                        <p:cTn id="70" dur="1000"/>
                                        <p:tgtEl>
                                          <p:spTgt spid="31"/>
                                        </p:tgtEl>
                                      </p:cBhvr>
                                    </p:animEffect>
                                  </p:childTnLst>
                                </p:cTn>
                              </p:par>
                              <p:par>
                                <p:cTn id="71" presetID="31" presetClass="entr" presetSubtype="0" fill="hold" nodeType="withEffect">
                                  <p:stCondLst>
                                    <p:cond delay="0"/>
                                  </p:stCondLst>
                                  <p:childTnLst>
                                    <p:set>
                                      <p:cBhvr>
                                        <p:cTn id="72" dur="1" fill="hold">
                                          <p:stCondLst>
                                            <p:cond delay="0"/>
                                          </p:stCondLst>
                                        </p:cTn>
                                        <p:tgtEl>
                                          <p:spTgt spid="32"/>
                                        </p:tgtEl>
                                        <p:attrNameLst>
                                          <p:attrName>style.visibility</p:attrName>
                                        </p:attrNameLst>
                                      </p:cBhvr>
                                      <p:to>
                                        <p:strVal val="visible"/>
                                      </p:to>
                                    </p:set>
                                    <p:anim calcmode="lin" valueType="num">
                                      <p:cBhvr>
                                        <p:cTn id="73" dur="1000" fill="hold"/>
                                        <p:tgtEl>
                                          <p:spTgt spid="32"/>
                                        </p:tgtEl>
                                        <p:attrNameLst>
                                          <p:attrName>ppt_w</p:attrName>
                                        </p:attrNameLst>
                                      </p:cBhvr>
                                      <p:tavLst>
                                        <p:tav tm="0">
                                          <p:val>
                                            <p:fltVal val="0"/>
                                          </p:val>
                                        </p:tav>
                                        <p:tav tm="100000">
                                          <p:val>
                                            <p:strVal val="#ppt_w"/>
                                          </p:val>
                                        </p:tav>
                                      </p:tavLst>
                                    </p:anim>
                                    <p:anim calcmode="lin" valueType="num">
                                      <p:cBhvr>
                                        <p:cTn id="74" dur="1000" fill="hold"/>
                                        <p:tgtEl>
                                          <p:spTgt spid="32"/>
                                        </p:tgtEl>
                                        <p:attrNameLst>
                                          <p:attrName>ppt_h</p:attrName>
                                        </p:attrNameLst>
                                      </p:cBhvr>
                                      <p:tavLst>
                                        <p:tav tm="0">
                                          <p:val>
                                            <p:fltVal val="0"/>
                                          </p:val>
                                        </p:tav>
                                        <p:tav tm="100000">
                                          <p:val>
                                            <p:strVal val="#ppt_h"/>
                                          </p:val>
                                        </p:tav>
                                      </p:tavLst>
                                    </p:anim>
                                    <p:anim calcmode="lin" valueType="num">
                                      <p:cBhvr>
                                        <p:cTn id="75" dur="1000" fill="hold"/>
                                        <p:tgtEl>
                                          <p:spTgt spid="32"/>
                                        </p:tgtEl>
                                        <p:attrNameLst>
                                          <p:attrName>style.rotation</p:attrName>
                                        </p:attrNameLst>
                                      </p:cBhvr>
                                      <p:tavLst>
                                        <p:tav tm="0">
                                          <p:val>
                                            <p:fltVal val="90"/>
                                          </p:val>
                                        </p:tav>
                                        <p:tav tm="100000">
                                          <p:val>
                                            <p:fltVal val="0"/>
                                          </p:val>
                                        </p:tav>
                                      </p:tavLst>
                                    </p:anim>
                                    <p:animEffect transition="in" filter="fade">
                                      <p:cBhvr>
                                        <p:cTn id="76" dur="1000"/>
                                        <p:tgtEl>
                                          <p:spTgt spid="32"/>
                                        </p:tgtEl>
                                      </p:cBhvr>
                                    </p:animEffect>
                                  </p:childTnLst>
                                </p:cTn>
                              </p:par>
                              <p:par>
                                <p:cTn id="77" presetID="31" presetClass="entr" presetSubtype="0" fill="hold" nodeType="withEffect">
                                  <p:stCondLst>
                                    <p:cond delay="0"/>
                                  </p:stCondLst>
                                  <p:childTnLst>
                                    <p:set>
                                      <p:cBhvr>
                                        <p:cTn id="78" dur="1" fill="hold">
                                          <p:stCondLst>
                                            <p:cond delay="0"/>
                                          </p:stCondLst>
                                        </p:cTn>
                                        <p:tgtEl>
                                          <p:spTgt spid="33"/>
                                        </p:tgtEl>
                                        <p:attrNameLst>
                                          <p:attrName>style.visibility</p:attrName>
                                        </p:attrNameLst>
                                      </p:cBhvr>
                                      <p:to>
                                        <p:strVal val="visible"/>
                                      </p:to>
                                    </p:set>
                                    <p:anim calcmode="lin" valueType="num">
                                      <p:cBhvr>
                                        <p:cTn id="79" dur="1000" fill="hold"/>
                                        <p:tgtEl>
                                          <p:spTgt spid="33"/>
                                        </p:tgtEl>
                                        <p:attrNameLst>
                                          <p:attrName>ppt_w</p:attrName>
                                        </p:attrNameLst>
                                      </p:cBhvr>
                                      <p:tavLst>
                                        <p:tav tm="0">
                                          <p:val>
                                            <p:fltVal val="0"/>
                                          </p:val>
                                        </p:tav>
                                        <p:tav tm="100000">
                                          <p:val>
                                            <p:strVal val="#ppt_w"/>
                                          </p:val>
                                        </p:tav>
                                      </p:tavLst>
                                    </p:anim>
                                    <p:anim calcmode="lin" valueType="num">
                                      <p:cBhvr>
                                        <p:cTn id="80" dur="1000" fill="hold"/>
                                        <p:tgtEl>
                                          <p:spTgt spid="33"/>
                                        </p:tgtEl>
                                        <p:attrNameLst>
                                          <p:attrName>ppt_h</p:attrName>
                                        </p:attrNameLst>
                                      </p:cBhvr>
                                      <p:tavLst>
                                        <p:tav tm="0">
                                          <p:val>
                                            <p:fltVal val="0"/>
                                          </p:val>
                                        </p:tav>
                                        <p:tav tm="100000">
                                          <p:val>
                                            <p:strVal val="#ppt_h"/>
                                          </p:val>
                                        </p:tav>
                                      </p:tavLst>
                                    </p:anim>
                                    <p:anim calcmode="lin" valueType="num">
                                      <p:cBhvr>
                                        <p:cTn id="81" dur="1000" fill="hold"/>
                                        <p:tgtEl>
                                          <p:spTgt spid="33"/>
                                        </p:tgtEl>
                                        <p:attrNameLst>
                                          <p:attrName>style.rotation</p:attrName>
                                        </p:attrNameLst>
                                      </p:cBhvr>
                                      <p:tavLst>
                                        <p:tav tm="0">
                                          <p:val>
                                            <p:fltVal val="90"/>
                                          </p:val>
                                        </p:tav>
                                        <p:tav tm="100000">
                                          <p:val>
                                            <p:fltVal val="0"/>
                                          </p:val>
                                        </p:tav>
                                      </p:tavLst>
                                    </p:anim>
                                    <p:animEffect transition="in" filter="fade">
                                      <p:cBhvr>
                                        <p:cTn id="82" dur="1000"/>
                                        <p:tgtEl>
                                          <p:spTgt spid="33"/>
                                        </p:tgtEl>
                                      </p:cBhvr>
                                    </p:animEffect>
                                  </p:childTnLst>
                                </p:cTn>
                              </p:par>
                              <p:par>
                                <p:cTn id="83" presetID="31" presetClass="entr" presetSubtype="0" fill="hold" grpId="0" nodeType="withEffect">
                                  <p:stCondLst>
                                    <p:cond delay="0"/>
                                  </p:stCondLst>
                                  <p:childTnLst>
                                    <p:set>
                                      <p:cBhvr>
                                        <p:cTn id="84" dur="1" fill="hold">
                                          <p:stCondLst>
                                            <p:cond delay="0"/>
                                          </p:stCondLst>
                                        </p:cTn>
                                        <p:tgtEl>
                                          <p:spTgt spid="34"/>
                                        </p:tgtEl>
                                        <p:attrNameLst>
                                          <p:attrName>style.visibility</p:attrName>
                                        </p:attrNameLst>
                                      </p:cBhvr>
                                      <p:to>
                                        <p:strVal val="visible"/>
                                      </p:to>
                                    </p:set>
                                    <p:anim calcmode="lin" valueType="num">
                                      <p:cBhvr>
                                        <p:cTn id="85" dur="1000" fill="hold"/>
                                        <p:tgtEl>
                                          <p:spTgt spid="34"/>
                                        </p:tgtEl>
                                        <p:attrNameLst>
                                          <p:attrName>ppt_w</p:attrName>
                                        </p:attrNameLst>
                                      </p:cBhvr>
                                      <p:tavLst>
                                        <p:tav tm="0">
                                          <p:val>
                                            <p:fltVal val="0"/>
                                          </p:val>
                                        </p:tav>
                                        <p:tav tm="100000">
                                          <p:val>
                                            <p:strVal val="#ppt_w"/>
                                          </p:val>
                                        </p:tav>
                                      </p:tavLst>
                                    </p:anim>
                                    <p:anim calcmode="lin" valueType="num">
                                      <p:cBhvr>
                                        <p:cTn id="86" dur="1000" fill="hold"/>
                                        <p:tgtEl>
                                          <p:spTgt spid="34"/>
                                        </p:tgtEl>
                                        <p:attrNameLst>
                                          <p:attrName>ppt_h</p:attrName>
                                        </p:attrNameLst>
                                      </p:cBhvr>
                                      <p:tavLst>
                                        <p:tav tm="0">
                                          <p:val>
                                            <p:fltVal val="0"/>
                                          </p:val>
                                        </p:tav>
                                        <p:tav tm="100000">
                                          <p:val>
                                            <p:strVal val="#ppt_h"/>
                                          </p:val>
                                        </p:tav>
                                      </p:tavLst>
                                    </p:anim>
                                    <p:anim calcmode="lin" valueType="num">
                                      <p:cBhvr>
                                        <p:cTn id="87" dur="1000" fill="hold"/>
                                        <p:tgtEl>
                                          <p:spTgt spid="34"/>
                                        </p:tgtEl>
                                        <p:attrNameLst>
                                          <p:attrName>style.rotation</p:attrName>
                                        </p:attrNameLst>
                                      </p:cBhvr>
                                      <p:tavLst>
                                        <p:tav tm="0">
                                          <p:val>
                                            <p:fltVal val="90"/>
                                          </p:val>
                                        </p:tav>
                                        <p:tav tm="100000">
                                          <p:val>
                                            <p:fltVal val="0"/>
                                          </p:val>
                                        </p:tav>
                                      </p:tavLst>
                                    </p:anim>
                                    <p:animEffect transition="in" filter="fade">
                                      <p:cBhvr>
                                        <p:cTn id="88" dur="1000"/>
                                        <p:tgtEl>
                                          <p:spTgt spid="34"/>
                                        </p:tgtEl>
                                      </p:cBhvr>
                                    </p:animEffect>
                                  </p:childTnLst>
                                </p:cTn>
                              </p:par>
                              <p:par>
                                <p:cTn id="89" presetID="31" presetClass="entr" presetSubtype="0" fill="hold" grpId="0" nodeType="withEffect">
                                  <p:stCondLst>
                                    <p:cond delay="0"/>
                                  </p:stCondLst>
                                  <p:childTnLst>
                                    <p:set>
                                      <p:cBhvr>
                                        <p:cTn id="90" dur="1" fill="hold">
                                          <p:stCondLst>
                                            <p:cond delay="0"/>
                                          </p:stCondLst>
                                        </p:cTn>
                                        <p:tgtEl>
                                          <p:spTgt spid="36"/>
                                        </p:tgtEl>
                                        <p:attrNameLst>
                                          <p:attrName>style.visibility</p:attrName>
                                        </p:attrNameLst>
                                      </p:cBhvr>
                                      <p:to>
                                        <p:strVal val="visible"/>
                                      </p:to>
                                    </p:set>
                                    <p:anim calcmode="lin" valueType="num">
                                      <p:cBhvr>
                                        <p:cTn id="91" dur="1000" fill="hold"/>
                                        <p:tgtEl>
                                          <p:spTgt spid="36"/>
                                        </p:tgtEl>
                                        <p:attrNameLst>
                                          <p:attrName>ppt_w</p:attrName>
                                        </p:attrNameLst>
                                      </p:cBhvr>
                                      <p:tavLst>
                                        <p:tav tm="0">
                                          <p:val>
                                            <p:fltVal val="0"/>
                                          </p:val>
                                        </p:tav>
                                        <p:tav tm="100000">
                                          <p:val>
                                            <p:strVal val="#ppt_w"/>
                                          </p:val>
                                        </p:tav>
                                      </p:tavLst>
                                    </p:anim>
                                    <p:anim calcmode="lin" valueType="num">
                                      <p:cBhvr>
                                        <p:cTn id="92" dur="1000" fill="hold"/>
                                        <p:tgtEl>
                                          <p:spTgt spid="36"/>
                                        </p:tgtEl>
                                        <p:attrNameLst>
                                          <p:attrName>ppt_h</p:attrName>
                                        </p:attrNameLst>
                                      </p:cBhvr>
                                      <p:tavLst>
                                        <p:tav tm="0">
                                          <p:val>
                                            <p:fltVal val="0"/>
                                          </p:val>
                                        </p:tav>
                                        <p:tav tm="100000">
                                          <p:val>
                                            <p:strVal val="#ppt_h"/>
                                          </p:val>
                                        </p:tav>
                                      </p:tavLst>
                                    </p:anim>
                                    <p:anim calcmode="lin" valueType="num">
                                      <p:cBhvr>
                                        <p:cTn id="93" dur="1000" fill="hold"/>
                                        <p:tgtEl>
                                          <p:spTgt spid="36"/>
                                        </p:tgtEl>
                                        <p:attrNameLst>
                                          <p:attrName>style.rotation</p:attrName>
                                        </p:attrNameLst>
                                      </p:cBhvr>
                                      <p:tavLst>
                                        <p:tav tm="0">
                                          <p:val>
                                            <p:fltVal val="90"/>
                                          </p:val>
                                        </p:tav>
                                        <p:tav tm="100000">
                                          <p:val>
                                            <p:fltVal val="0"/>
                                          </p:val>
                                        </p:tav>
                                      </p:tavLst>
                                    </p:anim>
                                    <p:animEffect transition="in" filter="fade">
                                      <p:cBhvr>
                                        <p:cTn id="94" dur="1000"/>
                                        <p:tgtEl>
                                          <p:spTgt spid="36"/>
                                        </p:tgtEl>
                                      </p:cBhvr>
                                    </p:animEffect>
                                  </p:childTnLst>
                                </p:cTn>
                              </p:par>
                              <p:par>
                                <p:cTn id="95" presetID="31" presetClass="entr" presetSubtype="0" fill="hold" grpId="0" nodeType="withEffect">
                                  <p:stCondLst>
                                    <p:cond delay="0"/>
                                  </p:stCondLst>
                                  <p:childTnLst>
                                    <p:set>
                                      <p:cBhvr>
                                        <p:cTn id="96" dur="1" fill="hold">
                                          <p:stCondLst>
                                            <p:cond delay="0"/>
                                          </p:stCondLst>
                                        </p:cTn>
                                        <p:tgtEl>
                                          <p:spTgt spid="37"/>
                                        </p:tgtEl>
                                        <p:attrNameLst>
                                          <p:attrName>style.visibility</p:attrName>
                                        </p:attrNameLst>
                                      </p:cBhvr>
                                      <p:to>
                                        <p:strVal val="visible"/>
                                      </p:to>
                                    </p:set>
                                    <p:anim calcmode="lin" valueType="num">
                                      <p:cBhvr>
                                        <p:cTn id="97" dur="1000" fill="hold"/>
                                        <p:tgtEl>
                                          <p:spTgt spid="37"/>
                                        </p:tgtEl>
                                        <p:attrNameLst>
                                          <p:attrName>ppt_w</p:attrName>
                                        </p:attrNameLst>
                                      </p:cBhvr>
                                      <p:tavLst>
                                        <p:tav tm="0">
                                          <p:val>
                                            <p:fltVal val="0"/>
                                          </p:val>
                                        </p:tav>
                                        <p:tav tm="100000">
                                          <p:val>
                                            <p:strVal val="#ppt_w"/>
                                          </p:val>
                                        </p:tav>
                                      </p:tavLst>
                                    </p:anim>
                                    <p:anim calcmode="lin" valueType="num">
                                      <p:cBhvr>
                                        <p:cTn id="98" dur="1000" fill="hold"/>
                                        <p:tgtEl>
                                          <p:spTgt spid="37"/>
                                        </p:tgtEl>
                                        <p:attrNameLst>
                                          <p:attrName>ppt_h</p:attrName>
                                        </p:attrNameLst>
                                      </p:cBhvr>
                                      <p:tavLst>
                                        <p:tav tm="0">
                                          <p:val>
                                            <p:fltVal val="0"/>
                                          </p:val>
                                        </p:tav>
                                        <p:tav tm="100000">
                                          <p:val>
                                            <p:strVal val="#ppt_h"/>
                                          </p:val>
                                        </p:tav>
                                      </p:tavLst>
                                    </p:anim>
                                    <p:anim calcmode="lin" valueType="num">
                                      <p:cBhvr>
                                        <p:cTn id="99" dur="1000" fill="hold"/>
                                        <p:tgtEl>
                                          <p:spTgt spid="37"/>
                                        </p:tgtEl>
                                        <p:attrNameLst>
                                          <p:attrName>style.rotation</p:attrName>
                                        </p:attrNameLst>
                                      </p:cBhvr>
                                      <p:tavLst>
                                        <p:tav tm="0">
                                          <p:val>
                                            <p:fltVal val="90"/>
                                          </p:val>
                                        </p:tav>
                                        <p:tav tm="100000">
                                          <p:val>
                                            <p:fltVal val="0"/>
                                          </p:val>
                                        </p:tav>
                                      </p:tavLst>
                                    </p:anim>
                                    <p:animEffect transition="in" filter="fade">
                                      <p:cBhvr>
                                        <p:cTn id="100" dur="1000"/>
                                        <p:tgtEl>
                                          <p:spTgt spid="37"/>
                                        </p:tgtEl>
                                      </p:cBhvr>
                                    </p:animEffect>
                                  </p:childTnLst>
                                </p:cTn>
                              </p:par>
                              <p:par>
                                <p:cTn id="101" presetID="31" presetClass="entr" presetSubtype="0" fill="hold" grpId="0" nodeType="withEffect">
                                  <p:stCondLst>
                                    <p:cond delay="0"/>
                                  </p:stCondLst>
                                  <p:childTnLst>
                                    <p:set>
                                      <p:cBhvr>
                                        <p:cTn id="102" dur="1" fill="hold">
                                          <p:stCondLst>
                                            <p:cond delay="0"/>
                                          </p:stCondLst>
                                        </p:cTn>
                                        <p:tgtEl>
                                          <p:spTgt spid="45"/>
                                        </p:tgtEl>
                                        <p:attrNameLst>
                                          <p:attrName>style.visibility</p:attrName>
                                        </p:attrNameLst>
                                      </p:cBhvr>
                                      <p:to>
                                        <p:strVal val="visible"/>
                                      </p:to>
                                    </p:set>
                                    <p:anim calcmode="lin" valueType="num">
                                      <p:cBhvr>
                                        <p:cTn id="103" dur="1000" fill="hold"/>
                                        <p:tgtEl>
                                          <p:spTgt spid="45"/>
                                        </p:tgtEl>
                                        <p:attrNameLst>
                                          <p:attrName>ppt_w</p:attrName>
                                        </p:attrNameLst>
                                      </p:cBhvr>
                                      <p:tavLst>
                                        <p:tav tm="0">
                                          <p:val>
                                            <p:fltVal val="0"/>
                                          </p:val>
                                        </p:tav>
                                        <p:tav tm="100000">
                                          <p:val>
                                            <p:strVal val="#ppt_w"/>
                                          </p:val>
                                        </p:tav>
                                      </p:tavLst>
                                    </p:anim>
                                    <p:anim calcmode="lin" valueType="num">
                                      <p:cBhvr>
                                        <p:cTn id="104" dur="1000" fill="hold"/>
                                        <p:tgtEl>
                                          <p:spTgt spid="45"/>
                                        </p:tgtEl>
                                        <p:attrNameLst>
                                          <p:attrName>ppt_h</p:attrName>
                                        </p:attrNameLst>
                                      </p:cBhvr>
                                      <p:tavLst>
                                        <p:tav tm="0">
                                          <p:val>
                                            <p:fltVal val="0"/>
                                          </p:val>
                                        </p:tav>
                                        <p:tav tm="100000">
                                          <p:val>
                                            <p:strVal val="#ppt_h"/>
                                          </p:val>
                                        </p:tav>
                                      </p:tavLst>
                                    </p:anim>
                                    <p:anim calcmode="lin" valueType="num">
                                      <p:cBhvr>
                                        <p:cTn id="105" dur="1000" fill="hold"/>
                                        <p:tgtEl>
                                          <p:spTgt spid="45"/>
                                        </p:tgtEl>
                                        <p:attrNameLst>
                                          <p:attrName>style.rotation</p:attrName>
                                        </p:attrNameLst>
                                      </p:cBhvr>
                                      <p:tavLst>
                                        <p:tav tm="0">
                                          <p:val>
                                            <p:fltVal val="90"/>
                                          </p:val>
                                        </p:tav>
                                        <p:tav tm="100000">
                                          <p:val>
                                            <p:fltVal val="0"/>
                                          </p:val>
                                        </p:tav>
                                      </p:tavLst>
                                    </p:anim>
                                    <p:animEffect transition="in" filter="fade">
                                      <p:cBhvr>
                                        <p:cTn id="106" dur="10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6" grpId="0"/>
      <p:bldP spid="27" grpId="0"/>
      <p:bldP spid="28" grpId="0"/>
      <p:bldP spid="29" grpId="0"/>
      <p:bldP spid="34" grpId="0"/>
      <p:bldP spid="36" grpId="0"/>
      <p:bldP spid="37" grpId="0"/>
      <p:bldP spid="4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内容占位符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0796" y="1085143"/>
            <a:ext cx="5272013" cy="2952328"/>
          </a:xfrm>
        </p:spPr>
      </p:pic>
      <p:pic>
        <p:nvPicPr>
          <p:cNvPr id="6" name="图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80112" y="584516"/>
            <a:ext cx="3333750" cy="3305175"/>
          </a:xfrm>
          <a:prstGeom prst="rect">
            <a:avLst/>
          </a:prstGeom>
        </p:spPr>
      </p:pic>
      <p:sp>
        <p:nvSpPr>
          <p:cNvPr id="8" name="Text Box 23"/>
          <p:cNvSpPr txBox="1">
            <a:spLocks noChangeArrowheads="1"/>
          </p:cNvSpPr>
          <p:nvPr/>
        </p:nvSpPr>
        <p:spPr bwMode="white">
          <a:xfrm>
            <a:off x="5508104" y="-1"/>
            <a:ext cx="3352056" cy="719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r" eaLnBrk="0" fontAlgn="base" hangingPunct="0">
              <a:spcBef>
                <a:spcPct val="0"/>
              </a:spcBef>
              <a:spcAft>
                <a:spcPct val="0"/>
              </a:spcAft>
              <a:defRPr>
                <a:solidFill>
                  <a:schemeClr val="tx1"/>
                </a:solidFill>
                <a:latin typeface="Arial" pitchFamily="34" charset="0"/>
              </a:defRPr>
            </a:lvl6pPr>
            <a:lvl7pPr marL="2971800" indent="-228600" algn="r" eaLnBrk="0" fontAlgn="base" hangingPunct="0">
              <a:spcBef>
                <a:spcPct val="0"/>
              </a:spcBef>
              <a:spcAft>
                <a:spcPct val="0"/>
              </a:spcAft>
              <a:defRPr>
                <a:solidFill>
                  <a:schemeClr val="tx1"/>
                </a:solidFill>
                <a:latin typeface="Arial" pitchFamily="34" charset="0"/>
              </a:defRPr>
            </a:lvl7pPr>
            <a:lvl8pPr marL="3429000" indent="-228600" algn="r" eaLnBrk="0" fontAlgn="base" hangingPunct="0">
              <a:spcBef>
                <a:spcPct val="0"/>
              </a:spcBef>
              <a:spcAft>
                <a:spcPct val="0"/>
              </a:spcAft>
              <a:defRPr>
                <a:solidFill>
                  <a:schemeClr val="tx1"/>
                </a:solidFill>
                <a:latin typeface="Arial" pitchFamily="34" charset="0"/>
              </a:defRPr>
            </a:lvl8pPr>
            <a:lvl9pPr marL="3886200" indent="-228600" algn="r" eaLnBrk="0" fontAlgn="base" hangingPunct="0">
              <a:spcBef>
                <a:spcPct val="0"/>
              </a:spcBef>
              <a:spcAft>
                <a:spcPct val="0"/>
              </a:spcAft>
              <a:defRPr>
                <a:solidFill>
                  <a:schemeClr val="tx1"/>
                </a:solidFill>
                <a:latin typeface="Arial" pitchFamily="34" charset="0"/>
              </a:defRPr>
            </a:lvl9pPr>
          </a:lstStyle>
          <a:p>
            <a:pPr marL="0" indent="0" algn="ctr">
              <a:lnSpc>
                <a:spcPct val="125000"/>
              </a:lnSpc>
              <a:spcBef>
                <a:spcPct val="20000"/>
              </a:spcBef>
              <a:buClr>
                <a:srgbClr val="CC00FF"/>
              </a:buClr>
            </a:pPr>
            <a:r>
              <a:rPr kumimoji="1" lang="en-US" altLang="zh-CN" sz="3600" b="1" dirty="0">
                <a:latin typeface="Times New Roman" pitchFamily="18" charset="0"/>
              </a:rPr>
              <a:t>Background</a:t>
            </a:r>
          </a:p>
        </p:txBody>
      </p:sp>
      <p:sp>
        <p:nvSpPr>
          <p:cNvPr id="7" name="圆角矩形 6"/>
          <p:cNvSpPr/>
          <p:nvPr/>
        </p:nvSpPr>
        <p:spPr>
          <a:xfrm>
            <a:off x="5585709" y="2636911"/>
            <a:ext cx="3333750" cy="1252779"/>
          </a:xfrm>
          <a:prstGeom prst="roundRect">
            <a:avLst/>
          </a:prstGeom>
          <a:solidFill>
            <a:schemeClr val="accent3">
              <a:lumMod val="60000"/>
              <a:lumOff val="40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sz="2000" b="1" dirty="0" smtClean="0">
                <a:solidFill>
                  <a:srgbClr val="FF0000"/>
                </a:solidFill>
              </a:rPr>
              <a:t>Oil</a:t>
            </a:r>
          </a:p>
          <a:p>
            <a:pPr algn="r"/>
            <a:r>
              <a:rPr lang="en-US" altLang="zh-CN" sz="2000" b="1" dirty="0" smtClean="0">
                <a:solidFill>
                  <a:srgbClr val="FF0000"/>
                </a:solidFill>
              </a:rPr>
              <a:t>	Coal</a:t>
            </a:r>
          </a:p>
          <a:p>
            <a:pPr algn="r"/>
            <a:r>
              <a:rPr lang="en-US" altLang="zh-CN" sz="2000" b="1" dirty="0" smtClean="0">
                <a:solidFill>
                  <a:srgbClr val="FF0000"/>
                </a:solidFill>
              </a:rPr>
              <a:t>Gas</a:t>
            </a:r>
          </a:p>
        </p:txBody>
      </p:sp>
      <p:sp>
        <p:nvSpPr>
          <p:cNvPr id="13" name="下弧形箭头 12"/>
          <p:cNvSpPr/>
          <p:nvPr/>
        </p:nvSpPr>
        <p:spPr>
          <a:xfrm>
            <a:off x="6238875" y="2852936"/>
            <a:ext cx="2016224" cy="648072"/>
          </a:xfrm>
          <a:prstGeom prst="curvedUpArrow">
            <a:avLst/>
          </a:prstGeom>
          <a:solidFill>
            <a:schemeClr val="accent6">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rgbClr val="FF0000"/>
                </a:solidFill>
              </a:rPr>
              <a:t>	</a:t>
            </a:r>
            <a:endParaRPr lang="zh-CN" altLang="en-US" dirty="0">
              <a:solidFill>
                <a:schemeClr val="tx1"/>
              </a:solidFill>
            </a:endParaRPr>
          </a:p>
        </p:txBody>
      </p:sp>
      <p:sp>
        <p:nvSpPr>
          <p:cNvPr id="15" name="矩形 14"/>
          <p:cNvSpPr/>
          <p:nvPr/>
        </p:nvSpPr>
        <p:spPr>
          <a:xfrm>
            <a:off x="5585709" y="3316342"/>
            <a:ext cx="978153" cy="369332"/>
          </a:xfrm>
          <a:prstGeom prst="rect">
            <a:avLst/>
          </a:prstGeom>
        </p:spPr>
        <p:txBody>
          <a:bodyPr wrap="none">
            <a:spAutoFit/>
          </a:bodyPr>
          <a:lstStyle/>
          <a:p>
            <a:r>
              <a:rPr lang="en-US" altLang="zh-CN" b="1" dirty="0">
                <a:solidFill>
                  <a:srgbClr val="FF0000"/>
                </a:solidFill>
              </a:rPr>
              <a:t>Biomass</a:t>
            </a:r>
            <a:endParaRPr lang="zh-CN" altLang="en-US" dirty="0"/>
          </a:p>
        </p:txBody>
      </p:sp>
      <p:pic>
        <p:nvPicPr>
          <p:cNvPr id="17"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9" y="5157192"/>
            <a:ext cx="1438977" cy="12955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33994" y="4149080"/>
            <a:ext cx="1193072" cy="129614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下弧形箭头 18"/>
          <p:cNvSpPr/>
          <p:nvPr/>
        </p:nvSpPr>
        <p:spPr>
          <a:xfrm rot="20252690">
            <a:off x="1234957" y="4899060"/>
            <a:ext cx="2016224" cy="648072"/>
          </a:xfrm>
          <a:prstGeom prst="curvedUpArrow">
            <a:avLst/>
          </a:prstGeom>
          <a:solidFill>
            <a:schemeClr val="accent6">
              <a:lumMod val="75000"/>
            </a:schemeClr>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rgbClr val="FF0000"/>
                </a:solidFill>
              </a:rPr>
              <a:t>	</a:t>
            </a:r>
            <a:endParaRPr lang="zh-CN" altLang="en-US" dirty="0">
              <a:solidFill>
                <a:schemeClr val="tx1"/>
              </a:solidFill>
            </a:endParaRPr>
          </a:p>
        </p:txBody>
      </p:sp>
      <p:pic>
        <p:nvPicPr>
          <p:cNvPr id="20" name="图片 1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091790" y="4901806"/>
            <a:ext cx="1423424" cy="1518884"/>
          </a:xfrm>
          <a:prstGeom prst="rect">
            <a:avLst/>
          </a:prstGeom>
        </p:spPr>
      </p:pic>
      <p:pic>
        <p:nvPicPr>
          <p:cNvPr id="21" name="Picture 6" descr="C:\Users\lenovo\AppData\Local\Microsoft\Windows\Temporary Internet Files\Content.IE5\87MXW7D2\137716284435d5ab77a26a4b18[1].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338557" y="5661248"/>
            <a:ext cx="1455388" cy="1091541"/>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7171" name="Picture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510853" y="4122856"/>
            <a:ext cx="1422350" cy="1034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 name="图片 26"/>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437653" y="4890557"/>
            <a:ext cx="2495550" cy="1828800"/>
          </a:xfrm>
          <a:prstGeom prst="ellipse">
            <a:avLst/>
          </a:prstGeom>
          <a:ln>
            <a:noFill/>
          </a:ln>
          <a:effectLst>
            <a:softEdge rad="112500"/>
          </a:effectLst>
        </p:spPr>
      </p:pic>
      <p:pic>
        <p:nvPicPr>
          <p:cNvPr id="7174" name="Picture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679178" y="4122856"/>
            <a:ext cx="1464822" cy="25340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91122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p:nvPr/>
        </p:nvGrpSpPr>
        <p:grpSpPr>
          <a:xfrm>
            <a:off x="9542" y="532916"/>
            <a:ext cx="9144000" cy="2232248"/>
            <a:chOff x="9542" y="532916"/>
            <a:chExt cx="9144000" cy="2232248"/>
          </a:xfrm>
        </p:grpSpPr>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7651" y="709158"/>
              <a:ext cx="2657834" cy="1944217"/>
            </a:xfrm>
            <a:prstGeom prst="rect">
              <a:avLst/>
            </a:prstGeom>
          </p:spPr>
        </p:pic>
        <p:pic>
          <p:nvPicPr>
            <p:cNvPr id="9" name="图片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44208" y="797625"/>
              <a:ext cx="2513734" cy="1728192"/>
            </a:xfrm>
            <a:prstGeom prst="rect">
              <a:avLst/>
            </a:prstGeom>
          </p:spPr>
        </p:pic>
        <p:pic>
          <p:nvPicPr>
            <p:cNvPr id="12" name="图片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54958" y="736754"/>
              <a:ext cx="3127908" cy="1849934"/>
            </a:xfrm>
            <a:prstGeom prst="rect">
              <a:avLst/>
            </a:prstGeom>
          </p:spPr>
        </p:pic>
        <p:sp>
          <p:nvSpPr>
            <p:cNvPr id="23" name="矩形 22"/>
            <p:cNvSpPr/>
            <p:nvPr/>
          </p:nvSpPr>
          <p:spPr>
            <a:xfrm>
              <a:off x="9542" y="532916"/>
              <a:ext cx="9144000" cy="223224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5" name="组合 24"/>
          <p:cNvGrpSpPr/>
          <p:nvPr/>
        </p:nvGrpSpPr>
        <p:grpSpPr>
          <a:xfrm>
            <a:off x="46912" y="2864780"/>
            <a:ext cx="9144000" cy="3876588"/>
            <a:chOff x="46912" y="2864780"/>
            <a:chExt cx="9144000" cy="3876588"/>
          </a:xfrm>
        </p:grpSpPr>
        <p:pic>
          <p:nvPicPr>
            <p:cNvPr id="5" name="图片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121430" y="3047394"/>
              <a:ext cx="1957923" cy="1416435"/>
            </a:xfrm>
            <a:prstGeom prst="rect">
              <a:avLst/>
            </a:prstGeom>
          </p:spPr>
        </p:pic>
        <p:pic>
          <p:nvPicPr>
            <p:cNvPr id="13" name="图片 1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82866" y="4762482"/>
              <a:ext cx="2857500" cy="1600200"/>
            </a:xfrm>
            <a:prstGeom prst="rect">
              <a:avLst/>
            </a:prstGeom>
          </p:spPr>
        </p:pic>
        <p:pic>
          <p:nvPicPr>
            <p:cNvPr id="14" name="图片 1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054958" y="4707791"/>
              <a:ext cx="3053169" cy="1709582"/>
            </a:xfrm>
            <a:prstGeom prst="rect">
              <a:avLst/>
            </a:prstGeom>
          </p:spPr>
        </p:pic>
        <p:pic>
          <p:nvPicPr>
            <p:cNvPr id="16" name="图片 1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flipH="1">
              <a:off x="133480" y="4608163"/>
              <a:ext cx="2706176" cy="1805077"/>
            </a:xfrm>
            <a:prstGeom prst="rect">
              <a:avLst/>
            </a:prstGeom>
          </p:spPr>
        </p:pic>
        <p:pic>
          <p:nvPicPr>
            <p:cNvPr id="19" name="图片 18"/>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flipH="1">
              <a:off x="2661147" y="3022988"/>
              <a:ext cx="1957765" cy="1367725"/>
            </a:xfrm>
            <a:prstGeom prst="rect">
              <a:avLst/>
            </a:prstGeom>
          </p:spPr>
        </p:pic>
        <p:pic>
          <p:nvPicPr>
            <p:cNvPr id="21" name="图片 20"/>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837074" y="2957582"/>
              <a:ext cx="2210330" cy="1465545"/>
            </a:xfrm>
            <a:prstGeom prst="rect">
              <a:avLst/>
            </a:prstGeom>
          </p:spPr>
        </p:pic>
        <p:pic>
          <p:nvPicPr>
            <p:cNvPr id="22" name="图片 21"/>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57651" y="2998286"/>
              <a:ext cx="2306898" cy="1384139"/>
            </a:xfrm>
            <a:prstGeom prst="rect">
              <a:avLst/>
            </a:prstGeom>
          </p:spPr>
        </p:pic>
        <p:sp>
          <p:nvSpPr>
            <p:cNvPr id="24" name="矩形 23"/>
            <p:cNvSpPr/>
            <p:nvPr/>
          </p:nvSpPr>
          <p:spPr>
            <a:xfrm>
              <a:off x="46912" y="2864780"/>
              <a:ext cx="9144000" cy="387658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8604456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5" name="Picture 2" descr="http://home.cc.umanitoba.ca/~umprystj/PLNT4600/mini3/mini3.1_files/image007.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6864"/>
          <a:stretch/>
        </p:blipFill>
        <p:spPr bwMode="auto">
          <a:xfrm>
            <a:off x="24774" y="1637333"/>
            <a:ext cx="1512168" cy="1538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组合 1"/>
          <p:cNvGrpSpPr/>
          <p:nvPr/>
        </p:nvGrpSpPr>
        <p:grpSpPr>
          <a:xfrm>
            <a:off x="5929430" y="1260954"/>
            <a:ext cx="2500332" cy="2294802"/>
            <a:chOff x="6084168" y="2646366"/>
            <a:chExt cx="2500332" cy="2294802"/>
          </a:xfrm>
        </p:grpSpPr>
        <p:pic>
          <p:nvPicPr>
            <p:cNvPr id="7" name="图片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0603114">
              <a:off x="6903687" y="2646366"/>
              <a:ext cx="1454507" cy="1939342"/>
            </a:xfrm>
            <a:prstGeom prst="rect">
              <a:avLst/>
            </a:prstGeom>
            <a:ln>
              <a:noFill/>
            </a:ln>
            <a:effectLst>
              <a:softEdge rad="112500"/>
            </a:effectLst>
          </p:spPr>
        </p:pic>
        <p:pic>
          <p:nvPicPr>
            <p:cNvPr id="8" name="Picture 3" descr="C:\Program Files\Microsoft Office\MEDIA\CAGCAT10\j0212957.wm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753871" y="3791767"/>
              <a:ext cx="1830629" cy="114940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C:\Program Files\Microsoft Office\MEDIA\CAGCAT10\j0233070.wm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flipH="1">
              <a:off x="6084168" y="3521418"/>
              <a:ext cx="1480996" cy="742384"/>
            </a:xfrm>
            <a:prstGeom prst="rect">
              <a:avLst/>
            </a:prstGeom>
            <a:noFill/>
            <a:extLst>
              <a:ext uri="{909E8E84-426E-40DD-AFC4-6F175D3DCCD1}">
                <a14:hiddenFill xmlns:a14="http://schemas.microsoft.com/office/drawing/2010/main">
                  <a:solidFill>
                    <a:srgbClr val="FFFFFF"/>
                  </a:solidFill>
                </a14:hiddenFill>
              </a:ext>
            </a:extLst>
          </p:spPr>
        </p:pic>
      </p:grpSp>
      <p:graphicFrame>
        <p:nvGraphicFramePr>
          <p:cNvPr id="3" name="对象 2"/>
          <p:cNvGraphicFramePr>
            <a:graphicFrameLocks noGrp="1" noChangeAspect="1"/>
          </p:cNvGraphicFramePr>
          <p:nvPr>
            <p:extLst>
              <p:ext uri="{D42A27DB-BD31-4B8C-83A1-F6EECF244321}">
                <p14:modId xmlns:p14="http://schemas.microsoft.com/office/powerpoint/2010/main" val="1637241977"/>
              </p:ext>
            </p:extLst>
          </p:nvPr>
        </p:nvGraphicFramePr>
        <p:xfrm>
          <a:off x="2750332" y="915258"/>
          <a:ext cx="1152128" cy="752362"/>
        </p:xfrm>
        <a:graphic>
          <a:graphicData uri="http://schemas.openxmlformats.org/presentationml/2006/ole">
            <mc:AlternateContent xmlns:mc="http://schemas.openxmlformats.org/markup-compatibility/2006">
              <mc:Choice xmlns:v="urn:schemas-microsoft-com:vml" Requires="v">
                <p:oleObj spid="_x0000_s9488" name="Chem3D XML" r:id="rId8" imgW="3112000" imgH="2032000" progId="Chem3D.Document.9">
                  <p:embed/>
                </p:oleObj>
              </mc:Choice>
              <mc:Fallback>
                <p:oleObj name="Chem3D XML" r:id="rId8" imgW="3112000" imgH="2032000" progId="Chem3D.Document.9">
                  <p:embed/>
                  <p:pic>
                    <p:nvPicPr>
                      <p:cNvPr id="0" name="Object 24"/>
                      <p:cNvPicPr>
                        <a:picLocks noGrp="1"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750332" y="915258"/>
                        <a:ext cx="1152128" cy="752362"/>
                      </a:xfrm>
                      <a:prstGeom prst="rect">
                        <a:avLst/>
                      </a:prstGeom>
                      <a:solidFill>
                        <a:schemeClr val="accent3"/>
                      </a:solidFill>
                      <a:ln>
                        <a:noFill/>
                      </a:ln>
                    </p:spPr>
                  </p:pic>
                </p:oleObj>
              </mc:Fallback>
            </mc:AlternateContent>
          </a:graphicData>
        </a:graphic>
      </p:graphicFrame>
      <p:graphicFrame>
        <p:nvGraphicFramePr>
          <p:cNvPr id="10" name="对象 9"/>
          <p:cNvGraphicFramePr>
            <a:graphicFrameLocks noChangeAspect="1"/>
          </p:cNvGraphicFramePr>
          <p:nvPr>
            <p:extLst>
              <p:ext uri="{D42A27DB-BD31-4B8C-83A1-F6EECF244321}">
                <p14:modId xmlns:p14="http://schemas.microsoft.com/office/powerpoint/2010/main" val="1515056146"/>
              </p:ext>
            </p:extLst>
          </p:nvPr>
        </p:nvGraphicFramePr>
        <p:xfrm>
          <a:off x="4134331" y="849641"/>
          <a:ext cx="1003011" cy="1155469"/>
        </p:xfrm>
        <a:graphic>
          <a:graphicData uri="http://schemas.openxmlformats.org/presentationml/2006/ole">
            <mc:AlternateContent xmlns:mc="http://schemas.openxmlformats.org/markup-compatibility/2006">
              <mc:Choice xmlns:v="urn:schemas-microsoft-com:vml" Requires="v">
                <p:oleObj spid="_x0000_s9489" name="Chem3D XML" r:id="rId10" imgW="3571830" imgH="4114800" progId="Chem3D.Document.9">
                  <p:embed/>
                </p:oleObj>
              </mc:Choice>
              <mc:Fallback>
                <p:oleObj name="Chem3D XML" r:id="rId10" imgW="3571830" imgH="4114800" progId="Chem3D.Document.9">
                  <p:embed/>
                  <p:pic>
                    <p:nvPicPr>
                      <p:cNvPr id="0" name=""/>
                      <p:cNvPicPr/>
                      <p:nvPr/>
                    </p:nvPicPr>
                    <p:blipFill>
                      <a:blip r:embed="rId11"/>
                      <a:stretch>
                        <a:fillRect/>
                      </a:stretch>
                    </p:blipFill>
                    <p:spPr>
                      <a:xfrm>
                        <a:off x="4134331" y="849641"/>
                        <a:ext cx="1003011" cy="1155469"/>
                      </a:xfrm>
                      <a:prstGeom prst="rect">
                        <a:avLst/>
                      </a:prstGeom>
                      <a:solidFill>
                        <a:schemeClr val="tx2"/>
                      </a:solidFill>
                    </p:spPr>
                  </p:pic>
                </p:oleObj>
              </mc:Fallback>
            </mc:AlternateContent>
          </a:graphicData>
        </a:graphic>
      </p:graphicFrame>
      <p:graphicFrame>
        <p:nvGraphicFramePr>
          <p:cNvPr id="12" name="对象 11"/>
          <p:cNvGraphicFramePr>
            <a:graphicFrameLocks noChangeAspect="1"/>
          </p:cNvGraphicFramePr>
          <p:nvPr>
            <p:extLst>
              <p:ext uri="{D42A27DB-BD31-4B8C-83A1-F6EECF244321}">
                <p14:modId xmlns:p14="http://schemas.microsoft.com/office/powerpoint/2010/main" val="3637996621"/>
              </p:ext>
            </p:extLst>
          </p:nvPr>
        </p:nvGraphicFramePr>
        <p:xfrm>
          <a:off x="6433486" y="787510"/>
          <a:ext cx="844592" cy="611962"/>
        </p:xfrm>
        <a:graphic>
          <a:graphicData uri="http://schemas.openxmlformats.org/presentationml/2006/ole">
            <mc:AlternateContent xmlns:mc="http://schemas.openxmlformats.org/markup-compatibility/2006">
              <mc:Choice xmlns:v="urn:schemas-microsoft-com:vml" Requires="v">
                <p:oleObj spid="_x0000_s9490" name="Chem3D XML" r:id="rId12" imgW="2228850" imgH="1609635" progId="Chem3D.Document.9">
                  <p:embed/>
                </p:oleObj>
              </mc:Choice>
              <mc:Fallback>
                <p:oleObj name="Chem3D XML" r:id="rId12" imgW="2228850" imgH="1609635" progId="Chem3D.Document.9">
                  <p:embed/>
                  <p:pic>
                    <p:nvPicPr>
                      <p:cNvPr id="0" name="对象 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433486" y="787510"/>
                        <a:ext cx="844592" cy="611962"/>
                      </a:xfrm>
                      <a:prstGeom prst="rect">
                        <a:avLst/>
                      </a:prstGeom>
                      <a:solidFill>
                        <a:schemeClr val="tx2">
                          <a:lumMod val="75000"/>
                        </a:schemeClr>
                      </a:solidFill>
                      <a:ln>
                        <a:noFill/>
                      </a:ln>
                    </p:spPr>
                  </p:pic>
                </p:oleObj>
              </mc:Fallback>
            </mc:AlternateContent>
          </a:graphicData>
        </a:graphic>
      </p:graphicFrame>
      <p:graphicFrame>
        <p:nvGraphicFramePr>
          <p:cNvPr id="13" name="对象 12"/>
          <p:cNvGraphicFramePr>
            <a:graphicFrameLocks noChangeAspect="1"/>
          </p:cNvGraphicFramePr>
          <p:nvPr>
            <p:extLst>
              <p:ext uri="{D42A27DB-BD31-4B8C-83A1-F6EECF244321}">
                <p14:modId xmlns:p14="http://schemas.microsoft.com/office/powerpoint/2010/main" val="1959028867"/>
              </p:ext>
            </p:extLst>
          </p:nvPr>
        </p:nvGraphicFramePr>
        <p:xfrm>
          <a:off x="5450148" y="656456"/>
          <a:ext cx="735012" cy="1479550"/>
        </p:xfrm>
        <a:graphic>
          <a:graphicData uri="http://schemas.openxmlformats.org/presentationml/2006/ole">
            <mc:AlternateContent xmlns:mc="http://schemas.openxmlformats.org/markup-compatibility/2006">
              <mc:Choice xmlns:v="urn:schemas-microsoft-com:vml" Requires="v">
                <p:oleObj spid="_x0000_s9491" name="Chem3D XML" r:id="rId14" imgW="1552500" imgH="3124110" progId="Chem3D.Document.9">
                  <p:embed/>
                </p:oleObj>
              </mc:Choice>
              <mc:Fallback>
                <p:oleObj name="Chem3D XML" r:id="rId14" imgW="1552500" imgH="3124110" progId="Chem3D.Document.9">
                  <p:embed/>
                  <p:pic>
                    <p:nvPicPr>
                      <p:cNvPr id="0" name="对象 2"/>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450148" y="656456"/>
                        <a:ext cx="735012" cy="1479550"/>
                      </a:xfrm>
                      <a:prstGeom prst="rect">
                        <a:avLst/>
                      </a:prstGeom>
                      <a:solidFill>
                        <a:schemeClr val="tx2"/>
                      </a:solidFill>
                      <a:ln>
                        <a:noFill/>
                      </a:ln>
                    </p:spPr>
                  </p:pic>
                </p:oleObj>
              </mc:Fallback>
            </mc:AlternateContent>
          </a:graphicData>
        </a:graphic>
      </p:graphicFrame>
      <p:sp>
        <p:nvSpPr>
          <p:cNvPr id="14" name="虚尾箭头 13"/>
          <p:cNvSpPr/>
          <p:nvPr/>
        </p:nvSpPr>
        <p:spPr>
          <a:xfrm>
            <a:off x="2761078" y="2175728"/>
            <a:ext cx="2376264" cy="524279"/>
          </a:xfrm>
          <a:prstGeom prst="stripedRightArrow">
            <a:avLst/>
          </a:prstGeom>
          <a:solidFill>
            <a:schemeClr val="accent3"/>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9" name="Picture 3"/>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rot="2128639">
            <a:off x="961685" y="1025274"/>
            <a:ext cx="1422350" cy="1034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71" name="Picture 55"/>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536942" y="3530687"/>
            <a:ext cx="5638800" cy="28638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爆炸形 1 14"/>
          <p:cNvSpPr/>
          <p:nvPr/>
        </p:nvSpPr>
        <p:spPr>
          <a:xfrm>
            <a:off x="-252536" y="3724848"/>
            <a:ext cx="2450563" cy="2253369"/>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smtClean="0">
                <a:solidFill>
                  <a:srgbClr val="FF0000"/>
                </a:solidFill>
              </a:rPr>
              <a:t>carbohydrate</a:t>
            </a:r>
            <a:endParaRPr lang="zh-CN" altLang="en-US" sz="1600" b="1" dirty="0">
              <a:solidFill>
                <a:srgbClr val="FF0000"/>
              </a:solidFill>
            </a:endParaRPr>
          </a:p>
        </p:txBody>
      </p:sp>
      <p:sp>
        <p:nvSpPr>
          <p:cNvPr id="16" name="爆炸形 1 15"/>
          <p:cNvSpPr/>
          <p:nvPr/>
        </p:nvSpPr>
        <p:spPr>
          <a:xfrm>
            <a:off x="6681123" y="3946999"/>
            <a:ext cx="2725395" cy="2031218"/>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smtClean="0">
                <a:solidFill>
                  <a:srgbClr val="FF0000"/>
                </a:solidFill>
              </a:rPr>
              <a:t>hydrocarbon</a:t>
            </a:r>
            <a:endParaRPr lang="zh-CN" altLang="en-US" sz="1600" b="1" dirty="0">
              <a:solidFill>
                <a:srgbClr val="FF0000"/>
              </a:solidFill>
            </a:endParaRPr>
          </a:p>
        </p:txBody>
      </p:sp>
      <p:sp>
        <p:nvSpPr>
          <p:cNvPr id="17" name="矩形 16"/>
          <p:cNvSpPr/>
          <p:nvPr/>
        </p:nvSpPr>
        <p:spPr>
          <a:xfrm>
            <a:off x="2557305" y="2551946"/>
            <a:ext cx="2878791" cy="338554"/>
          </a:xfrm>
          <a:prstGeom prst="rect">
            <a:avLst/>
          </a:prstGeom>
          <a:noFill/>
        </p:spPr>
        <p:txBody>
          <a:bodyPr wrap="squar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altLang="zh-CN" sz="1600" b="1" dirty="0" smtClean="0">
                <a:ln w="11430"/>
                <a:solidFill>
                  <a:srgbClr val="FF0000"/>
                </a:solidFill>
              </a:rPr>
              <a:t>HDO</a:t>
            </a:r>
            <a:r>
              <a:rPr lang="zh-CN" altLang="en-US" sz="1600" b="1" dirty="0" smtClean="0">
                <a:ln w="11430"/>
                <a:solidFill>
                  <a:srgbClr val="FF0000"/>
                </a:solidFill>
              </a:rPr>
              <a:t>，</a:t>
            </a:r>
            <a:r>
              <a:rPr lang="en-US" altLang="zh-CN" sz="1600" b="1" dirty="0" smtClean="0">
                <a:ln w="11430"/>
                <a:solidFill>
                  <a:srgbClr val="FF0000"/>
                </a:solidFill>
              </a:rPr>
              <a:t>90% energy retained </a:t>
            </a:r>
            <a:endParaRPr lang="zh-CN" altLang="en-US" sz="1600" b="1" cap="none" spc="0" dirty="0">
              <a:ln w="11430"/>
              <a:solidFill>
                <a:srgbClr val="FF0000"/>
              </a:solidFill>
            </a:endParaRPr>
          </a:p>
        </p:txBody>
      </p:sp>
    </p:spTree>
    <p:extLst>
      <p:ext uri="{BB962C8B-B14F-4D97-AF65-F5344CB8AC3E}">
        <p14:creationId xmlns:p14="http://schemas.microsoft.com/office/powerpoint/2010/main" val="242188564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01" name="Picture 13" descr="pretrement"/>
          <p:cNvPicPr>
            <a:picLocks noChangeAspect="1" noChangeArrowheads="1"/>
          </p:cNvPicPr>
          <p:nvPr/>
        </p:nvPicPr>
        <p:blipFill>
          <a:blip r:embed="rId3" cstate="print"/>
          <a:srcRect/>
          <a:stretch>
            <a:fillRect/>
          </a:stretch>
        </p:blipFill>
        <p:spPr bwMode="auto">
          <a:xfrm>
            <a:off x="179512" y="2514349"/>
            <a:ext cx="5686425" cy="4264820"/>
          </a:xfrm>
          <a:prstGeom prst="rect">
            <a:avLst/>
          </a:prstGeom>
          <a:noFill/>
          <a:ln w="9525" cmpd="sng">
            <a:noFill/>
            <a:miter lim="800000"/>
            <a:headEnd/>
            <a:tailEnd/>
          </a:ln>
        </p:spPr>
      </p:pic>
      <p:pic>
        <p:nvPicPr>
          <p:cNvPr id="12290" name="Picture 2"/>
          <p:cNvPicPr>
            <a:picLocks noChangeAspect="1" noChangeArrowheads="1"/>
          </p:cNvPicPr>
          <p:nvPr/>
        </p:nvPicPr>
        <p:blipFill>
          <a:blip r:embed="rId4">
            <a:lum bright="-24000" contrast="22000"/>
          </a:blip>
          <a:srcRect l="28229" t="4347" r="5174" b="5598"/>
          <a:stretch>
            <a:fillRect/>
          </a:stretch>
        </p:blipFill>
        <p:spPr bwMode="auto">
          <a:xfrm>
            <a:off x="827088" y="1484313"/>
            <a:ext cx="1223962" cy="1001712"/>
          </a:xfrm>
          <a:prstGeom prst="rect">
            <a:avLst/>
          </a:prstGeom>
          <a:solidFill>
            <a:srgbClr val="E3F8FD"/>
          </a:solidFill>
          <a:ln w="9525">
            <a:noFill/>
            <a:miter lim="800000"/>
            <a:headEnd/>
            <a:tailEnd/>
          </a:ln>
          <a:effectLst/>
        </p:spPr>
      </p:pic>
      <p:graphicFrame>
        <p:nvGraphicFramePr>
          <p:cNvPr id="12291" name="Object 3"/>
          <p:cNvGraphicFramePr>
            <a:graphicFrameLocks noGrp="1" noChangeAspect="1"/>
          </p:cNvGraphicFramePr>
          <p:nvPr>
            <p:ph sz="quarter" idx="2"/>
          </p:nvPr>
        </p:nvGraphicFramePr>
        <p:xfrm>
          <a:off x="5580063" y="1196975"/>
          <a:ext cx="817562" cy="598488"/>
        </p:xfrm>
        <a:graphic>
          <a:graphicData uri="http://schemas.openxmlformats.org/presentationml/2006/ole">
            <mc:AlternateContent xmlns:mc="http://schemas.openxmlformats.org/markup-compatibility/2006">
              <mc:Choice xmlns:v="urn:schemas-microsoft-com:vml" Requires="v">
                <p:oleObj spid="_x0000_s11430" r:id="rId5" imgW="26422694" imgH="19300996" progId="">
                  <p:embed/>
                </p:oleObj>
              </mc:Choice>
              <mc:Fallback>
                <p:oleObj r:id="rId5" imgW="26422694" imgH="19300996" progId="">
                  <p:embed/>
                  <p:pic>
                    <p:nvPicPr>
                      <p:cNvPr id="0" name=""/>
                      <p:cNvPicPr>
                        <a:picLocks noGrp="1" noChangeAspect="1" noChangeArrowheads="1"/>
                      </p:cNvPicPr>
                      <p:nvPr/>
                    </p:nvPicPr>
                    <p:blipFill>
                      <a:blip r:embed="rId6">
                        <a:extLst>
                          <a:ext uri="{28A0092B-C50C-407E-A947-70E740481C1C}">
                            <a14:useLocalDpi xmlns:a14="http://schemas.microsoft.com/office/drawing/2010/main" val="0"/>
                          </a:ext>
                        </a:extLst>
                      </a:blip>
                      <a:srcRect l="85416" t="39987" r="3975" b="51236"/>
                      <a:stretch>
                        <a:fillRect/>
                      </a:stretch>
                    </p:blipFill>
                    <p:spPr bwMode="auto">
                      <a:xfrm>
                        <a:off x="5580063" y="1196975"/>
                        <a:ext cx="817562" cy="598488"/>
                      </a:xfrm>
                      <a:prstGeom prst="rect">
                        <a:avLst/>
                      </a:prstGeom>
                      <a:noFill/>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292" name="Object 4"/>
          <p:cNvGraphicFramePr>
            <a:graphicFrameLocks noGrp="1" noChangeAspect="1"/>
          </p:cNvGraphicFramePr>
          <p:nvPr>
            <p:ph sz="quarter" idx="3"/>
          </p:nvPr>
        </p:nvGraphicFramePr>
        <p:xfrm>
          <a:off x="5580063" y="2349500"/>
          <a:ext cx="885825" cy="647700"/>
        </p:xfrm>
        <a:graphic>
          <a:graphicData uri="http://schemas.openxmlformats.org/presentationml/2006/ole">
            <mc:AlternateContent xmlns:mc="http://schemas.openxmlformats.org/markup-compatibility/2006">
              <mc:Choice xmlns:v="urn:schemas-microsoft-com:vml" Requires="v">
                <p:oleObj spid="_x0000_s11431" r:id="rId7" imgW="26422694" imgH="19300996" progId="">
                  <p:embed/>
                </p:oleObj>
              </mc:Choice>
              <mc:Fallback>
                <p:oleObj r:id="rId7" imgW="26422694" imgH="19300996" progId="">
                  <p:embed/>
                  <p:pic>
                    <p:nvPicPr>
                      <p:cNvPr id="0" name=""/>
                      <p:cNvPicPr>
                        <a:picLocks noGrp="1" noChangeAspect="1" noChangeArrowheads="1"/>
                      </p:cNvPicPr>
                      <p:nvPr/>
                    </p:nvPicPr>
                    <p:blipFill>
                      <a:blip r:embed="rId6">
                        <a:extLst>
                          <a:ext uri="{28A0092B-C50C-407E-A947-70E740481C1C}">
                            <a14:useLocalDpi xmlns:a14="http://schemas.microsoft.com/office/drawing/2010/main" val="0"/>
                          </a:ext>
                        </a:extLst>
                      </a:blip>
                      <a:srcRect l="60709" t="41861" r="27376" b="49539"/>
                      <a:stretch>
                        <a:fillRect/>
                      </a:stretch>
                    </p:blipFill>
                    <p:spPr bwMode="auto">
                      <a:xfrm>
                        <a:off x="5580063" y="2349500"/>
                        <a:ext cx="885825" cy="647700"/>
                      </a:xfrm>
                      <a:prstGeom prst="rect">
                        <a:avLst/>
                      </a:prstGeom>
                      <a:noFill/>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293" name="Rectangle 5"/>
          <p:cNvSpPr>
            <a:spLocks noChangeArrowheads="1"/>
          </p:cNvSpPr>
          <p:nvPr/>
        </p:nvSpPr>
        <p:spPr bwMode="auto">
          <a:xfrm>
            <a:off x="544256" y="1076326"/>
            <a:ext cx="2159437" cy="338554"/>
          </a:xfrm>
          <a:prstGeom prst="rect">
            <a:avLst/>
          </a:prstGeom>
          <a:noFill/>
          <a:ln w="9525">
            <a:noFill/>
            <a:miter lim="800000"/>
            <a:headEnd/>
            <a:tailEnd/>
          </a:ln>
          <a:effectLst/>
        </p:spPr>
        <p:txBody>
          <a:bodyPr wrap="none">
            <a:spAutoFit/>
          </a:bodyPr>
          <a:lstStyle/>
          <a:p>
            <a:r>
              <a:rPr lang="zh-CN" sz="1600" dirty="0">
                <a:solidFill>
                  <a:srgbClr val="000066"/>
                </a:solidFill>
                <a:ea typeface="楷体_GB2312" pitchFamily="1" charset="-122"/>
              </a:rPr>
              <a:t>（</a:t>
            </a:r>
            <a:r>
              <a:rPr lang="zh-CN" altLang="zh-CN" sz="1600" dirty="0">
                <a:solidFill>
                  <a:srgbClr val="000066"/>
                </a:solidFill>
                <a:ea typeface="楷体_GB2312" pitchFamily="1" charset="-122"/>
              </a:rPr>
              <a:t>1</a:t>
            </a:r>
            <a:r>
              <a:rPr lang="zh-CN" sz="1600" dirty="0" smtClean="0">
                <a:solidFill>
                  <a:srgbClr val="000066"/>
                </a:solidFill>
                <a:ea typeface="楷体_GB2312" pitchFamily="1" charset="-122"/>
              </a:rPr>
              <a:t>）</a:t>
            </a:r>
            <a:r>
              <a:rPr lang="en-US" altLang="zh-CN" sz="1600" dirty="0" smtClean="0">
                <a:solidFill>
                  <a:srgbClr val="000066"/>
                </a:solidFill>
                <a:ea typeface="楷体_GB2312" pitchFamily="1" charset="-122"/>
              </a:rPr>
              <a:t>biomass property</a:t>
            </a:r>
            <a:endParaRPr lang="zh-CN" sz="1600" dirty="0">
              <a:solidFill>
                <a:srgbClr val="000066"/>
              </a:solidFill>
              <a:ea typeface="楷体_GB2312" pitchFamily="1" charset="-122"/>
            </a:endParaRPr>
          </a:p>
        </p:txBody>
      </p:sp>
      <p:pic>
        <p:nvPicPr>
          <p:cNvPr id="12294" name="Picture 6"/>
          <p:cNvPicPr>
            <a:picLocks noChangeAspect="1" noChangeArrowheads="1"/>
          </p:cNvPicPr>
          <p:nvPr/>
        </p:nvPicPr>
        <p:blipFill>
          <a:blip r:embed="rId8"/>
          <a:srcRect/>
          <a:stretch>
            <a:fillRect/>
          </a:stretch>
        </p:blipFill>
        <p:spPr bwMode="auto">
          <a:xfrm>
            <a:off x="2051050" y="1557338"/>
            <a:ext cx="3009900" cy="936625"/>
          </a:xfrm>
          <a:prstGeom prst="rect">
            <a:avLst/>
          </a:prstGeom>
          <a:noFill/>
          <a:ln w="9525">
            <a:noFill/>
            <a:miter lim="800000"/>
            <a:headEnd/>
            <a:tailEnd/>
          </a:ln>
          <a:effectLst/>
        </p:spPr>
      </p:pic>
      <p:pic>
        <p:nvPicPr>
          <p:cNvPr id="12295" name="Picture 7"/>
          <p:cNvPicPr>
            <a:picLocks noChangeAspect="1" noChangeArrowheads="1"/>
          </p:cNvPicPr>
          <p:nvPr/>
        </p:nvPicPr>
        <p:blipFill>
          <a:blip r:embed="rId9"/>
          <a:srcRect r="70349" b="79091"/>
          <a:stretch>
            <a:fillRect/>
          </a:stretch>
        </p:blipFill>
        <p:spPr bwMode="auto">
          <a:xfrm>
            <a:off x="5580063" y="1844675"/>
            <a:ext cx="790575" cy="484188"/>
          </a:xfrm>
          <a:prstGeom prst="rect">
            <a:avLst/>
          </a:prstGeom>
          <a:noFill/>
          <a:ln w="9525">
            <a:noFill/>
            <a:miter lim="800000"/>
            <a:headEnd/>
            <a:tailEnd/>
          </a:ln>
        </p:spPr>
      </p:pic>
      <p:sp>
        <p:nvSpPr>
          <p:cNvPr id="12296" name="AutoShape 8"/>
          <p:cNvSpPr>
            <a:spLocks/>
          </p:cNvSpPr>
          <p:nvPr/>
        </p:nvSpPr>
        <p:spPr bwMode="auto">
          <a:xfrm>
            <a:off x="5435600" y="1412875"/>
            <a:ext cx="71438" cy="1150938"/>
          </a:xfrm>
          <a:prstGeom prst="leftBrace">
            <a:avLst>
              <a:gd name="adj1" fmla="val 134258"/>
              <a:gd name="adj2" fmla="val 50000"/>
            </a:avLst>
          </a:prstGeom>
          <a:noFill/>
          <a:ln w="28575" cmpd="sng">
            <a:solidFill>
              <a:srgbClr val="800000"/>
            </a:solidFill>
            <a:round/>
            <a:headEnd/>
            <a:tailEnd/>
          </a:ln>
          <a:effectLst/>
        </p:spPr>
        <p:txBody>
          <a:bodyPr wrap="none" anchor="ctr"/>
          <a:lstStyle/>
          <a:p>
            <a:endParaRPr lang="zh-CN" altLang="en-US"/>
          </a:p>
        </p:txBody>
      </p:sp>
      <p:sp>
        <p:nvSpPr>
          <p:cNvPr id="12297" name="Line 9"/>
          <p:cNvSpPr>
            <a:spLocks noChangeShapeType="1"/>
          </p:cNvSpPr>
          <p:nvPr/>
        </p:nvSpPr>
        <p:spPr bwMode="auto">
          <a:xfrm>
            <a:off x="5076825" y="1989138"/>
            <a:ext cx="287338" cy="0"/>
          </a:xfrm>
          <a:prstGeom prst="line">
            <a:avLst/>
          </a:prstGeom>
          <a:noFill/>
          <a:ln w="28575" cmpd="sng">
            <a:solidFill>
              <a:srgbClr val="800000"/>
            </a:solidFill>
            <a:round/>
            <a:headEnd/>
            <a:tailEnd type="triangle" w="med" len="med"/>
          </a:ln>
          <a:effectLst/>
        </p:spPr>
        <p:txBody>
          <a:bodyPr wrap="none" anchor="ctr"/>
          <a:lstStyle/>
          <a:p>
            <a:endParaRPr lang="zh-CN" altLang="en-US"/>
          </a:p>
        </p:txBody>
      </p:sp>
      <p:sp>
        <p:nvSpPr>
          <p:cNvPr id="12300" name="Text Box 12"/>
          <p:cNvSpPr txBox="1">
            <a:spLocks noChangeArrowheads="1"/>
          </p:cNvSpPr>
          <p:nvPr/>
        </p:nvSpPr>
        <p:spPr bwMode="auto">
          <a:xfrm>
            <a:off x="6516688" y="1341438"/>
            <a:ext cx="2627312" cy="1323439"/>
          </a:xfrm>
          <a:prstGeom prst="rect">
            <a:avLst/>
          </a:prstGeom>
          <a:noFill/>
          <a:ln w="9525">
            <a:noFill/>
            <a:miter lim="800000"/>
            <a:headEnd/>
            <a:tailEnd/>
          </a:ln>
          <a:effectLst/>
        </p:spPr>
        <p:txBody>
          <a:bodyPr wrap="square">
            <a:spAutoFit/>
          </a:bodyPr>
          <a:lstStyle/>
          <a:p>
            <a:pPr>
              <a:spcBef>
                <a:spcPct val="50000"/>
              </a:spcBef>
            </a:pPr>
            <a:r>
              <a:rPr lang="en-US" altLang="zh-CN" sz="2000" dirty="0">
                <a:solidFill>
                  <a:srgbClr val="FF0000"/>
                </a:solidFill>
                <a:latin typeface="Times New Roman" pitchFamily="18" charset="0"/>
                <a:cs typeface="Times New Roman" pitchFamily="18" charset="0"/>
              </a:rPr>
              <a:t>hydrophilic </a:t>
            </a:r>
            <a:r>
              <a:rPr lang="en-US" altLang="zh-CN" sz="2000" dirty="0" smtClean="0">
                <a:solidFill>
                  <a:srgbClr val="FF0000"/>
                </a:solidFill>
                <a:latin typeface="Times New Roman" pitchFamily="18" charset="0"/>
                <a:cs typeface="Times New Roman" pitchFamily="18" charset="0"/>
              </a:rPr>
              <a:t>property</a:t>
            </a:r>
          </a:p>
          <a:p>
            <a:pPr>
              <a:spcBef>
                <a:spcPct val="50000"/>
              </a:spcBef>
            </a:pPr>
            <a:r>
              <a:rPr lang="en-US" altLang="zh-CN" sz="2000" dirty="0" smtClean="0">
                <a:solidFill>
                  <a:srgbClr val="FF0000"/>
                </a:solidFill>
                <a:latin typeface="Times New Roman" pitchFamily="18" charset="0"/>
                <a:cs typeface="Times New Roman" pitchFamily="18" charset="0"/>
              </a:rPr>
              <a:t>Thermo sensitivity</a:t>
            </a:r>
            <a:endParaRPr lang="zh-CN" sz="2000" dirty="0">
              <a:solidFill>
                <a:srgbClr val="FF0000"/>
              </a:solidFill>
              <a:latin typeface="Times New Roman" pitchFamily="18" charset="0"/>
              <a:cs typeface="Times New Roman" pitchFamily="18" charset="0"/>
            </a:endParaRPr>
          </a:p>
          <a:p>
            <a:pPr algn="l">
              <a:spcBef>
                <a:spcPct val="50000"/>
              </a:spcBef>
            </a:pPr>
            <a:r>
              <a:rPr lang="en-US" altLang="zh-CN" sz="2000" dirty="0" smtClean="0">
                <a:solidFill>
                  <a:srgbClr val="FF0000"/>
                </a:solidFill>
                <a:latin typeface="Times New Roman" pitchFamily="18" charset="0"/>
                <a:cs typeface="Times New Roman" pitchFamily="18" charset="0"/>
              </a:rPr>
              <a:t>Highly functionalized</a:t>
            </a:r>
            <a:endParaRPr lang="zh-CN" sz="2000" dirty="0">
              <a:solidFill>
                <a:srgbClr val="FF0000"/>
              </a:solidFill>
              <a:latin typeface="Times New Roman" pitchFamily="18" charset="0"/>
              <a:cs typeface="Times New Roman" pitchFamily="18" charset="0"/>
            </a:endParaRPr>
          </a:p>
        </p:txBody>
      </p:sp>
      <p:sp>
        <p:nvSpPr>
          <p:cNvPr id="5" name="矩形 4"/>
          <p:cNvSpPr/>
          <p:nvPr/>
        </p:nvSpPr>
        <p:spPr>
          <a:xfrm>
            <a:off x="5724128" y="2996952"/>
            <a:ext cx="3563888" cy="1754326"/>
          </a:xfrm>
          <a:prstGeom prst="rect">
            <a:avLst/>
          </a:prstGeom>
        </p:spPr>
        <p:txBody>
          <a:bodyPr wrap="square">
            <a:spAutoFit/>
          </a:bodyPr>
          <a:lstStyle/>
          <a:p>
            <a:pPr algn="just"/>
            <a:r>
              <a:rPr lang="en-US" altLang="zh-CN" dirty="0">
                <a:solidFill>
                  <a:srgbClr val="2211FB"/>
                </a:solidFill>
                <a:latin typeface="Times New Roman" pitchFamily="18" charset="0"/>
                <a:cs typeface="Times New Roman" pitchFamily="18" charset="0"/>
              </a:rPr>
              <a:t>A</a:t>
            </a:r>
            <a:r>
              <a:rPr lang="en-US" altLang="zh-CN" dirty="0" smtClean="0">
                <a:solidFill>
                  <a:srgbClr val="2211FB"/>
                </a:solidFill>
                <a:latin typeface="Times New Roman" pitchFamily="18" charset="0"/>
                <a:cs typeface="Times New Roman" pitchFamily="18" charset="0"/>
              </a:rPr>
              <a:t>queous </a:t>
            </a:r>
            <a:r>
              <a:rPr lang="en-US" altLang="zh-CN" dirty="0">
                <a:solidFill>
                  <a:srgbClr val="2211FB"/>
                </a:solidFill>
                <a:latin typeface="Times New Roman" pitchFamily="18" charset="0"/>
                <a:cs typeface="Times New Roman" pitchFamily="18" charset="0"/>
              </a:rPr>
              <a:t>phase hydrodeoxygenation of sugar alcohol into alkane included dehydration reaction on acid catalytic sites and hydrogenation on metal catalytic sites.</a:t>
            </a:r>
            <a:endParaRPr lang="zh-CN" altLang="en-US" dirty="0">
              <a:solidFill>
                <a:srgbClr val="2211FB"/>
              </a:solidFill>
              <a:latin typeface="Times New Roman" pitchFamily="18" charset="0"/>
              <a:cs typeface="Times New Roman" pitchFamily="18" charset="0"/>
            </a:endParaRPr>
          </a:p>
        </p:txBody>
      </p:sp>
      <p:sp>
        <p:nvSpPr>
          <p:cNvPr id="6" name="矩形 5"/>
          <p:cNvSpPr/>
          <p:nvPr/>
        </p:nvSpPr>
        <p:spPr>
          <a:xfrm>
            <a:off x="6047383" y="5085184"/>
            <a:ext cx="2917378" cy="923330"/>
          </a:xfrm>
          <a:prstGeom prst="rect">
            <a:avLst/>
          </a:prstGeom>
        </p:spPr>
        <p:style>
          <a:lnRef idx="1">
            <a:schemeClr val="accent2"/>
          </a:lnRef>
          <a:fillRef idx="3">
            <a:schemeClr val="accent2"/>
          </a:fillRef>
          <a:effectRef idx="2">
            <a:schemeClr val="accent2"/>
          </a:effectRef>
          <a:fontRef idx="minor">
            <a:schemeClr val="lt1"/>
          </a:fontRef>
        </p:style>
        <p:txBody>
          <a:bodyPr wrap="square">
            <a:spAutoFit/>
          </a:bodyPr>
          <a:lstStyle/>
          <a:p>
            <a:r>
              <a:rPr lang="en-US" altLang="zh-CN" dirty="0">
                <a:solidFill>
                  <a:srgbClr val="2211FB"/>
                </a:solidFill>
                <a:latin typeface="Times New Roman" pitchFamily="18" charset="0"/>
                <a:cs typeface="Times New Roman" pitchFamily="18" charset="0"/>
              </a:rPr>
              <a:t>hydrothermal stable porous materials with high catalytic activity were strong required</a:t>
            </a:r>
            <a:endParaRPr lang="zh-CN" altLang="en-US" dirty="0">
              <a:solidFill>
                <a:srgbClr val="2211FB"/>
              </a:solidFill>
              <a:latin typeface="Times New Roman" pitchFamily="18" charset="0"/>
              <a:cs typeface="Times New Roman" pitchFamily="18" charset="0"/>
            </a:endParaRPr>
          </a:p>
        </p:txBody>
      </p:sp>
    </p:spTree>
    <p:extLst>
      <p:ext uri="{BB962C8B-B14F-4D97-AF65-F5344CB8AC3E}">
        <p14:creationId xmlns:p14="http://schemas.microsoft.com/office/powerpoint/2010/main" val="33121703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93" name="TextBox 28"/>
          <p:cNvSpPr txBox="1">
            <a:spLocks noChangeArrowheads="1"/>
          </p:cNvSpPr>
          <p:nvPr/>
        </p:nvSpPr>
        <p:spPr bwMode="auto">
          <a:xfrm>
            <a:off x="714375" y="1071563"/>
            <a:ext cx="2376488" cy="338137"/>
          </a:xfrm>
          <a:prstGeom prst="rect">
            <a:avLst/>
          </a:prstGeom>
          <a:noFill/>
          <a:ln w="9525">
            <a:noFill/>
            <a:miter lim="800000"/>
            <a:headEnd/>
            <a:tailEnd/>
          </a:ln>
        </p:spPr>
        <p:txBody>
          <a:bodyPr>
            <a:spAutoFit/>
          </a:bodyPr>
          <a:lstStyle/>
          <a:p>
            <a:r>
              <a:rPr lang="en-US" altLang="zh-CN" sz="1600"/>
              <a:t>Sorbitol: 8.0*9.7 Å</a:t>
            </a:r>
            <a:endParaRPr lang="zh-CN" altLang="en-US" sz="1600"/>
          </a:p>
        </p:txBody>
      </p:sp>
      <p:graphicFrame>
        <p:nvGraphicFramePr>
          <p:cNvPr id="91188" name="Object 52"/>
          <p:cNvGraphicFramePr>
            <a:graphicFrameLocks noChangeAspect="1"/>
          </p:cNvGraphicFramePr>
          <p:nvPr/>
        </p:nvGraphicFramePr>
        <p:xfrm>
          <a:off x="571500" y="1500188"/>
          <a:ext cx="2209800" cy="1285875"/>
        </p:xfrm>
        <a:graphic>
          <a:graphicData uri="http://schemas.openxmlformats.org/presentationml/2006/ole">
            <mc:AlternateContent xmlns:mc="http://schemas.openxmlformats.org/markup-compatibility/2006">
              <mc:Choice xmlns:v="urn:schemas-microsoft-com:vml" Requires="v">
                <p:oleObj spid="_x0000_s12453" name="Chem3D XML" r:id="rId4" imgW="4876920" imgH="2518560" progId="">
                  <p:embed/>
                </p:oleObj>
              </mc:Choice>
              <mc:Fallback>
                <p:oleObj name="Chem3D XML" r:id="rId4" imgW="4876920" imgH="251856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1500" y="1500188"/>
                        <a:ext cx="2209800" cy="12858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90118" name="Picture 6"/>
          <p:cNvPicPr>
            <a:picLocks noChangeAspect="1" noChangeArrowheads="1"/>
          </p:cNvPicPr>
          <p:nvPr/>
        </p:nvPicPr>
        <p:blipFill>
          <a:blip r:embed="rId6"/>
          <a:srcRect/>
          <a:stretch>
            <a:fillRect/>
          </a:stretch>
        </p:blipFill>
        <p:spPr bwMode="auto">
          <a:xfrm>
            <a:off x="285750" y="3571875"/>
            <a:ext cx="3733800" cy="2705100"/>
          </a:xfrm>
          <a:prstGeom prst="rect">
            <a:avLst/>
          </a:prstGeom>
          <a:noFill/>
          <a:ln w="9525">
            <a:noFill/>
            <a:miter lim="800000"/>
            <a:headEnd/>
            <a:tailEnd/>
          </a:ln>
          <a:effectLst>
            <a:prstShdw prst="shdw17" dist="17961" dir="2700000">
              <a:schemeClr val="accent1">
                <a:gamma/>
                <a:shade val="60000"/>
                <a:invGamma/>
              </a:schemeClr>
            </a:prstShdw>
          </a:effectLst>
        </p:spPr>
      </p:pic>
      <p:graphicFrame>
        <p:nvGraphicFramePr>
          <p:cNvPr id="91189" name="Object 53"/>
          <p:cNvGraphicFramePr>
            <a:graphicFrameLocks noChangeAspect="1"/>
          </p:cNvGraphicFramePr>
          <p:nvPr/>
        </p:nvGraphicFramePr>
        <p:xfrm>
          <a:off x="3214688" y="1571625"/>
          <a:ext cx="1571625" cy="1560513"/>
        </p:xfrm>
        <a:graphic>
          <a:graphicData uri="http://schemas.openxmlformats.org/presentationml/2006/ole">
            <mc:AlternateContent xmlns:mc="http://schemas.openxmlformats.org/markup-compatibility/2006">
              <mc:Choice xmlns:v="urn:schemas-microsoft-com:vml" Requires="v">
                <p:oleObj spid="_x0000_s12454" name="Chem3D XML" r:id="rId7" imgW="3543480" imgH="4884480" progId="">
                  <p:embed/>
                </p:oleObj>
              </mc:Choice>
              <mc:Fallback>
                <p:oleObj name="Chem3D XML" r:id="rId7" imgW="3543480" imgH="4884480" progId="">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214688" y="1571625"/>
                        <a:ext cx="1571625" cy="15605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1195" name="TextBox 56"/>
          <p:cNvSpPr txBox="1">
            <a:spLocks noChangeArrowheads="1"/>
          </p:cNvSpPr>
          <p:nvPr/>
        </p:nvSpPr>
        <p:spPr bwMode="auto">
          <a:xfrm>
            <a:off x="2857500" y="1000125"/>
            <a:ext cx="2520950" cy="584200"/>
          </a:xfrm>
          <a:prstGeom prst="rect">
            <a:avLst/>
          </a:prstGeom>
          <a:noFill/>
          <a:ln w="9525">
            <a:noFill/>
            <a:miter lim="800000"/>
            <a:headEnd/>
            <a:tailEnd/>
          </a:ln>
        </p:spPr>
        <p:txBody>
          <a:bodyPr>
            <a:spAutoFit/>
          </a:bodyPr>
          <a:lstStyle/>
          <a:p>
            <a:r>
              <a:rPr lang="en-US" altLang="zh-CN" sz="1600"/>
              <a:t>a-D-glucose: 8.4*8.6 Å</a:t>
            </a:r>
          </a:p>
          <a:p>
            <a:r>
              <a:rPr lang="el-GR" altLang="zh-CN" sz="1600"/>
              <a:t>Β</a:t>
            </a:r>
            <a:r>
              <a:rPr lang="en-US" altLang="zh-CN" sz="1600"/>
              <a:t>-D-glucose: 8.5*8.6 Å</a:t>
            </a:r>
            <a:endParaRPr lang="zh-CN" altLang="en-US" sz="1600"/>
          </a:p>
        </p:txBody>
      </p:sp>
      <p:cxnSp>
        <p:nvCxnSpPr>
          <p:cNvPr id="59" name="直接箭头连接符 58"/>
          <p:cNvCxnSpPr/>
          <p:nvPr/>
        </p:nvCxnSpPr>
        <p:spPr>
          <a:xfrm rot="16200000" flipH="1">
            <a:off x="1928813" y="3000375"/>
            <a:ext cx="1643062" cy="1214438"/>
          </a:xfrm>
          <a:prstGeom prst="straightConnector1">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60" name="直接箭头连接符 59"/>
          <p:cNvCxnSpPr/>
          <p:nvPr/>
        </p:nvCxnSpPr>
        <p:spPr>
          <a:xfrm rot="5400000">
            <a:off x="3000375" y="3429000"/>
            <a:ext cx="1428750" cy="571500"/>
          </a:xfrm>
          <a:prstGeom prst="straightConnector1">
            <a:avLst/>
          </a:prstGeom>
          <a:ln w="3810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a:off x="2571750" y="3571875"/>
            <a:ext cx="357188" cy="7143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flipV="1">
            <a:off x="2571750" y="3500438"/>
            <a:ext cx="285750" cy="21431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a:off x="3571875" y="3643313"/>
            <a:ext cx="357188" cy="7143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flipV="1">
            <a:off x="3571875" y="3571875"/>
            <a:ext cx="285750" cy="21431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91202" name="TextBox 71"/>
          <p:cNvSpPr txBox="1">
            <a:spLocks noChangeArrowheads="1"/>
          </p:cNvSpPr>
          <p:nvPr/>
        </p:nvSpPr>
        <p:spPr bwMode="auto">
          <a:xfrm>
            <a:off x="857250" y="6357938"/>
            <a:ext cx="2376488" cy="338137"/>
          </a:xfrm>
          <a:prstGeom prst="rect">
            <a:avLst/>
          </a:prstGeom>
          <a:noFill/>
          <a:ln w="9525">
            <a:noFill/>
            <a:miter lim="800000"/>
            <a:headEnd/>
            <a:tailEnd/>
          </a:ln>
        </p:spPr>
        <p:txBody>
          <a:bodyPr>
            <a:spAutoFit/>
          </a:bodyPr>
          <a:lstStyle/>
          <a:p>
            <a:r>
              <a:rPr lang="en-US" altLang="zh-CN" sz="1600"/>
              <a:t>ZSM-5: 5.1</a:t>
            </a:r>
            <a:r>
              <a:rPr lang="zh-CN" altLang="en-US" sz="1600"/>
              <a:t> </a:t>
            </a:r>
            <a:r>
              <a:rPr lang="en-US" altLang="zh-CN" sz="1600"/>
              <a:t>–</a:t>
            </a:r>
            <a:r>
              <a:rPr lang="zh-CN" altLang="en-US" sz="1600"/>
              <a:t> </a:t>
            </a:r>
            <a:r>
              <a:rPr lang="en-US" altLang="zh-CN" sz="1600"/>
              <a:t>5.6 Å</a:t>
            </a:r>
            <a:endParaRPr lang="zh-CN" altLang="en-US" sz="1600"/>
          </a:p>
        </p:txBody>
      </p:sp>
      <p:sp>
        <p:nvSpPr>
          <p:cNvPr id="2" name="矩形 1"/>
          <p:cNvSpPr/>
          <p:nvPr/>
        </p:nvSpPr>
        <p:spPr>
          <a:xfrm>
            <a:off x="5065401" y="0"/>
            <a:ext cx="3500061" cy="584775"/>
          </a:xfrm>
          <a:prstGeom prst="rect">
            <a:avLst/>
          </a:prstGeom>
        </p:spPr>
        <p:txBody>
          <a:bodyPr wrap="none">
            <a:spAutoFit/>
          </a:bodyPr>
          <a:lstStyle/>
          <a:p>
            <a:pPr algn="ctr">
              <a:spcBef>
                <a:spcPct val="50000"/>
              </a:spcBef>
              <a:buClr>
                <a:schemeClr val="tx1"/>
              </a:buClr>
            </a:pPr>
            <a:r>
              <a:rPr lang="en-US" altLang="zh-CN" sz="3200" b="1" dirty="0">
                <a:solidFill>
                  <a:srgbClr val="1D45EF"/>
                </a:solidFill>
                <a:ea typeface="宋体" pitchFamily="2" charset="-122"/>
                <a:cs typeface="Arial" pitchFamily="34" charset="0"/>
              </a:rPr>
              <a:t>Result &amp; </a:t>
            </a:r>
            <a:r>
              <a:rPr lang="en-US" altLang="zh-CN" sz="3200" b="1" dirty="0" smtClean="0">
                <a:solidFill>
                  <a:srgbClr val="1D45EF"/>
                </a:solidFill>
                <a:ea typeface="宋体" pitchFamily="2" charset="-122"/>
                <a:cs typeface="Arial" pitchFamily="34" charset="0"/>
              </a:rPr>
              <a:t>Discussion</a:t>
            </a:r>
            <a:endParaRPr lang="en-US" altLang="zh-CN" sz="3200" b="1" dirty="0">
              <a:solidFill>
                <a:srgbClr val="1D45EF"/>
              </a:solidFill>
              <a:ea typeface="宋体" pitchFamily="2" charset="-122"/>
              <a:cs typeface="Arial" pitchFamily="34" charset="0"/>
            </a:endParaRPr>
          </a:p>
        </p:txBody>
      </p:sp>
      <p:sp>
        <p:nvSpPr>
          <p:cNvPr id="3" name="矩形 2"/>
          <p:cNvSpPr/>
          <p:nvPr/>
        </p:nvSpPr>
        <p:spPr>
          <a:xfrm>
            <a:off x="6156176" y="743467"/>
            <a:ext cx="2592288" cy="369332"/>
          </a:xfrm>
          <a:prstGeom prst="rect">
            <a:avLst/>
          </a:prstGeom>
        </p:spPr>
        <p:txBody>
          <a:bodyPr wrap="square">
            <a:spAutoFit/>
          </a:bodyPr>
          <a:lstStyle/>
          <a:p>
            <a:r>
              <a:rPr lang="en-US" altLang="zh-CN" dirty="0" smtClean="0"/>
              <a:t>Mesoporous material:</a:t>
            </a:r>
            <a:endParaRPr lang="zh-CN" altLang="en-US" dirty="0"/>
          </a:p>
        </p:txBody>
      </p:sp>
      <p:sp>
        <p:nvSpPr>
          <p:cNvPr id="4" name="Rectangle 25"/>
          <p:cNvSpPr>
            <a:spLocks noChangeArrowheads="1"/>
          </p:cNvSpPr>
          <p:nvPr/>
        </p:nvSpPr>
        <p:spPr bwMode="auto">
          <a:xfrm>
            <a:off x="-324544"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graphicFrame>
        <p:nvGraphicFramePr>
          <p:cNvPr id="5" name="对象 4"/>
          <p:cNvGraphicFramePr>
            <a:graphicFrameLocks noChangeAspect="1"/>
          </p:cNvGraphicFramePr>
          <p:nvPr>
            <p:extLst>
              <p:ext uri="{D42A27DB-BD31-4B8C-83A1-F6EECF244321}">
                <p14:modId xmlns:p14="http://schemas.microsoft.com/office/powerpoint/2010/main" val="2334852411"/>
              </p:ext>
            </p:extLst>
          </p:nvPr>
        </p:nvGraphicFramePr>
        <p:xfrm>
          <a:off x="4572000" y="2969827"/>
          <a:ext cx="4524375" cy="3419475"/>
        </p:xfrm>
        <a:graphic>
          <a:graphicData uri="http://schemas.openxmlformats.org/presentationml/2006/ole">
            <mc:AlternateContent xmlns:mc="http://schemas.openxmlformats.org/markup-compatibility/2006">
              <mc:Choice xmlns:v="urn:schemas-microsoft-com:vml" Requires="v">
                <p:oleObj spid="_x0000_s12455" name="CS ChemDraw Drawing" r:id="rId9" imgW="6296670" imgH="4748302" progId="ChemDraw.Document.6.0">
                  <p:embed/>
                </p:oleObj>
              </mc:Choice>
              <mc:Fallback>
                <p:oleObj name="CS ChemDraw Drawing" r:id="rId9" imgW="6296670" imgH="4748302" progId="ChemDraw.Document.6.0">
                  <p:embed/>
                  <p:pic>
                    <p:nvPicPr>
                      <p:cNvPr id="0" name="Object 2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572000" y="2969827"/>
                        <a:ext cx="4524375" cy="34194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6" name="图片 5"/>
          <p:cNvPicPr>
            <a:picLocks noChangeAspect="1"/>
          </p:cNvPicPr>
          <p:nvPr/>
        </p:nvPicPr>
        <p:blipFill rotWithShape="1">
          <a:blip r:embed="rId11" cstate="print">
            <a:extLst>
              <a:ext uri="{28A0092B-C50C-407E-A947-70E740481C1C}">
                <a14:useLocalDpi xmlns:a14="http://schemas.microsoft.com/office/drawing/2010/main" val="0"/>
              </a:ext>
            </a:extLst>
          </a:blip>
          <a:srcRect t="12613"/>
          <a:stretch/>
        </p:blipFill>
        <p:spPr>
          <a:xfrm>
            <a:off x="5393801" y="1142851"/>
            <a:ext cx="3652770" cy="1388729"/>
          </a:xfrm>
          <a:prstGeom prst="rect">
            <a:avLst/>
          </a:prstGeom>
        </p:spPr>
      </p:pic>
    </p:spTree>
    <p:extLst>
      <p:ext uri="{BB962C8B-B14F-4D97-AF65-F5344CB8AC3E}">
        <p14:creationId xmlns:p14="http://schemas.microsoft.com/office/powerpoint/2010/main" val="362179681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548680"/>
            <a:ext cx="7432204" cy="44767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937765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568" y="543825"/>
            <a:ext cx="4619625" cy="6257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43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29225" y="836712"/>
            <a:ext cx="3914775" cy="781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43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15403" y="1746646"/>
            <a:ext cx="4128597" cy="23313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776278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2">
            <a:extLst>
              <a:ext uri="{28A0092B-C50C-407E-A947-70E740481C1C}">
                <a14:useLocalDpi xmlns:a14="http://schemas.microsoft.com/office/drawing/2010/main" val="0"/>
              </a:ext>
            </a:extLst>
          </a:blip>
          <a:srcRect l="11358" t="5488" r="11481" b="6638"/>
          <a:stretch/>
        </p:blipFill>
        <p:spPr>
          <a:xfrm>
            <a:off x="1038578" y="587021"/>
            <a:ext cx="7055555" cy="5610579"/>
          </a:xfrm>
          <a:prstGeom prst="rect">
            <a:avLst/>
          </a:prstGeom>
        </p:spPr>
      </p:pic>
      <p:pic>
        <p:nvPicPr>
          <p:cNvPr id="3" name="图片 2"/>
          <p:cNvPicPr>
            <a:picLocks noChangeAspect="1"/>
          </p:cNvPicPr>
          <p:nvPr/>
        </p:nvPicPr>
        <p:blipFill>
          <a:blip r:embed="rId3" cstate="print">
            <a:extLst/>
          </a:blip>
          <a:stretch>
            <a:fillRect/>
          </a:stretch>
        </p:blipFill>
        <p:spPr>
          <a:xfrm>
            <a:off x="4987941" y="3645024"/>
            <a:ext cx="2520280" cy="1601700"/>
          </a:xfrm>
          <a:prstGeom prst="rect">
            <a:avLst/>
          </a:prstGeom>
          <a:ln>
            <a:noFill/>
          </a:ln>
          <a:effectLst>
            <a:softEdge rad="112500"/>
          </a:effectLst>
        </p:spPr>
      </p:pic>
      <p:pic>
        <p:nvPicPr>
          <p:cNvPr id="4" name="图片 3"/>
          <p:cNvPicPr>
            <a:picLocks noChangeAspect="1"/>
          </p:cNvPicPr>
          <p:nvPr/>
        </p:nvPicPr>
        <p:blipFill>
          <a:blip r:embed="rId4" cstate="print">
            <a:extLst/>
          </a:blip>
          <a:stretch>
            <a:fillRect/>
          </a:stretch>
        </p:blipFill>
        <p:spPr>
          <a:xfrm>
            <a:off x="4908482" y="2330671"/>
            <a:ext cx="2679198" cy="1281359"/>
          </a:xfrm>
          <a:prstGeom prst="rect">
            <a:avLst/>
          </a:prstGeom>
          <a:ln>
            <a:noFill/>
          </a:ln>
          <a:effectLst>
            <a:softEdge rad="112500"/>
          </a:effectLst>
        </p:spPr>
      </p:pic>
    </p:spTree>
    <p:extLst>
      <p:ext uri="{BB962C8B-B14F-4D97-AF65-F5344CB8AC3E}">
        <p14:creationId xmlns:p14="http://schemas.microsoft.com/office/powerpoint/2010/main" val="13215932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35288" y="692696"/>
            <a:ext cx="6408712" cy="49626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矩形 1"/>
          <p:cNvSpPr/>
          <p:nvPr/>
        </p:nvSpPr>
        <p:spPr>
          <a:xfrm>
            <a:off x="31883" y="1340768"/>
            <a:ext cx="2877132" cy="5106526"/>
          </a:xfrm>
          <a:prstGeom prst="rect">
            <a:avLst/>
          </a:prstGeom>
        </p:spPr>
        <p:txBody>
          <a:bodyPr wrap="square">
            <a:spAutoFit/>
          </a:bodyPr>
          <a:lstStyle/>
          <a:p>
            <a:pPr algn="just">
              <a:lnSpc>
                <a:spcPts val="1700"/>
              </a:lnSpc>
              <a:spcAft>
                <a:spcPts val="0"/>
              </a:spcAft>
            </a:pPr>
            <a:r>
              <a:rPr lang="en-US" altLang="zh-CN" dirty="0">
                <a:solidFill>
                  <a:srgbClr val="000000"/>
                </a:solidFill>
                <a:latin typeface="Times New Roman"/>
              </a:rPr>
              <a:t>The micropore pore diameter range was 0.4–0.8 nm and mesoporous pore diameter range was 3.5–6.0 nm. For micropore distribution, the Ni loading expanded the pore </a:t>
            </a:r>
            <a:r>
              <a:rPr lang="en-US" altLang="zh-CN" dirty="0">
                <a:latin typeface="Times New Roman"/>
                <a:ea typeface="Times New Roman"/>
                <a:cs typeface="Times New Roman"/>
              </a:rPr>
              <a:t>volume with high </a:t>
            </a:r>
            <a:r>
              <a:rPr lang="en-US" altLang="zh-CN" dirty="0">
                <a:latin typeface="Times New Roman"/>
                <a:cs typeface="Times New Roman"/>
              </a:rPr>
              <a:t>signal</a:t>
            </a:r>
            <a:r>
              <a:rPr lang="en-US" altLang="zh-CN" dirty="0">
                <a:latin typeface="Times New Roman"/>
                <a:ea typeface="Times New Roman"/>
                <a:cs typeface="Times New Roman"/>
              </a:rPr>
              <a:t> intensity</a:t>
            </a:r>
            <a:r>
              <a:rPr lang="en-US" altLang="zh-CN" sz="1050" dirty="0">
                <a:latin typeface="Times New Roman"/>
                <a:ea typeface="Times New Roman"/>
                <a:cs typeface="Times New Roman"/>
              </a:rPr>
              <a:t> </a:t>
            </a:r>
            <a:r>
              <a:rPr lang="en-US" altLang="zh-CN" dirty="0">
                <a:latin typeface="Times New Roman"/>
                <a:ea typeface="Times New Roman"/>
                <a:cs typeface="Times New Roman"/>
              </a:rPr>
              <a:t>, but no change in pore diameter range.</a:t>
            </a:r>
            <a:r>
              <a:rPr lang="en-US" altLang="zh-CN" dirty="0">
                <a:latin typeface="Times New Roman"/>
                <a:cs typeface="Times New Roman"/>
              </a:rPr>
              <a:t> There was also no significant change in the distribution of mesoporous pore diameter with only a slight decrease of intensity after Ni loading comparing with the fresh SBA-15. This demonstrated that the impregnation, drying and calcination steps during the preparation of the catalysts had no significant effect on the micropore and mesoporous distribution of HZSM-5 and </a:t>
            </a:r>
            <a:r>
              <a:rPr lang="en-US" altLang="zh-CN" dirty="0" smtClean="0">
                <a:latin typeface="Times New Roman"/>
                <a:cs typeface="Times New Roman"/>
              </a:rPr>
              <a:t>SBA-15</a:t>
            </a:r>
            <a:r>
              <a:rPr lang="en-US" altLang="zh-CN" dirty="0" smtClean="0"/>
              <a:t>.</a:t>
            </a:r>
            <a:endParaRPr lang="zh-CN" altLang="zh-CN" sz="1200" dirty="0">
              <a:solidFill>
                <a:srgbClr val="000000"/>
              </a:solidFill>
              <a:effectLst/>
              <a:latin typeface="Times New Roman"/>
              <a:ea typeface="Times New Roman"/>
            </a:endParaRPr>
          </a:p>
        </p:txBody>
      </p:sp>
      <p:sp>
        <p:nvSpPr>
          <p:cNvPr id="3" name="矩形 2"/>
          <p:cNvSpPr/>
          <p:nvPr/>
        </p:nvSpPr>
        <p:spPr>
          <a:xfrm>
            <a:off x="115853" y="836712"/>
            <a:ext cx="2619435" cy="369332"/>
          </a:xfrm>
          <a:prstGeom prst="rect">
            <a:avLst/>
          </a:prstGeom>
        </p:spPr>
        <p:txBody>
          <a:bodyPr wrap="none">
            <a:spAutoFit/>
          </a:bodyPr>
          <a:lstStyle/>
          <a:p>
            <a:r>
              <a:rPr lang="en-US" altLang="zh-CN" b="1" dirty="0"/>
              <a:t>N</a:t>
            </a:r>
            <a:r>
              <a:rPr lang="en-US" altLang="zh-CN" b="1" baseline="-25000" dirty="0"/>
              <a:t>2</a:t>
            </a:r>
            <a:r>
              <a:rPr lang="en-US" altLang="zh-CN" b="1" dirty="0"/>
              <a:t> adsorption-desorption</a:t>
            </a:r>
            <a:endParaRPr lang="zh-CN" altLang="zh-CN" dirty="0"/>
          </a:p>
        </p:txBody>
      </p:sp>
    </p:spTree>
    <p:extLst>
      <p:ext uri="{BB962C8B-B14F-4D97-AF65-F5344CB8AC3E}">
        <p14:creationId xmlns:p14="http://schemas.microsoft.com/office/powerpoint/2010/main" val="23538521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262308"/>
            <a:ext cx="5387924" cy="49741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graphicFrame>
        <p:nvGraphicFramePr>
          <p:cNvPr id="3" name="对象 2"/>
          <p:cNvGraphicFramePr>
            <a:graphicFrameLocks noChangeAspect="1"/>
          </p:cNvGraphicFramePr>
          <p:nvPr>
            <p:extLst>
              <p:ext uri="{D42A27DB-BD31-4B8C-83A1-F6EECF244321}">
                <p14:modId xmlns:p14="http://schemas.microsoft.com/office/powerpoint/2010/main" val="524192946"/>
              </p:ext>
            </p:extLst>
          </p:nvPr>
        </p:nvGraphicFramePr>
        <p:xfrm>
          <a:off x="5384678" y="3068960"/>
          <a:ext cx="3504239" cy="2504228"/>
        </p:xfrm>
        <a:graphic>
          <a:graphicData uri="http://schemas.openxmlformats.org/presentationml/2006/ole">
            <mc:AlternateContent xmlns:mc="http://schemas.openxmlformats.org/markup-compatibility/2006">
              <mc:Choice xmlns:v="urn:schemas-microsoft-com:vml" Requires="v">
                <p:oleObj spid="_x0000_s27681" name="Graph" r:id="rId5" imgW="3496500" imgH="2636718" progId="Origin50.Graph">
                  <p:embed/>
                </p:oleObj>
              </mc:Choice>
              <mc:Fallback>
                <p:oleObj name="Graph" r:id="rId5" imgW="3496500" imgH="2636718" progId="Origin50.Graph">
                  <p:embed/>
                  <p:pic>
                    <p:nvPicPr>
                      <p:cNvPr id="0" name="Object 1"/>
                      <p:cNvPicPr>
                        <a:picLocks noChangeAspect="1" noChangeArrowheads="1"/>
                      </p:cNvPicPr>
                      <p:nvPr/>
                    </p:nvPicPr>
                    <p:blipFill>
                      <a:blip r:embed="rId6">
                        <a:extLst>
                          <a:ext uri="{28A0092B-C50C-407E-A947-70E740481C1C}">
                            <a14:useLocalDpi xmlns:a14="http://schemas.microsoft.com/office/drawing/2010/main" val="0"/>
                          </a:ext>
                        </a:extLst>
                      </a:blip>
                      <a:srcRect l="4979" t="4852" r="3360" b="7762"/>
                      <a:stretch>
                        <a:fillRect/>
                      </a:stretch>
                    </p:blipFill>
                    <p:spPr bwMode="auto">
                      <a:xfrm>
                        <a:off x="5384678" y="3068960"/>
                        <a:ext cx="3504239" cy="2504228"/>
                      </a:xfrm>
                      <a:prstGeom prst="rect">
                        <a:avLst/>
                      </a:prstGeom>
                      <a:noFill/>
                    </p:spPr>
                  </p:pic>
                </p:oleObj>
              </mc:Fallback>
            </mc:AlternateContent>
          </a:graphicData>
        </a:graphic>
      </p:graphicFrame>
      <p:sp>
        <p:nvSpPr>
          <p:cNvPr id="5" name="矩形 4"/>
          <p:cNvSpPr/>
          <p:nvPr/>
        </p:nvSpPr>
        <p:spPr>
          <a:xfrm>
            <a:off x="5868144" y="5714191"/>
            <a:ext cx="3133538" cy="646331"/>
          </a:xfrm>
          <a:prstGeom prst="rect">
            <a:avLst/>
          </a:prstGeom>
        </p:spPr>
        <p:txBody>
          <a:bodyPr wrap="square">
            <a:spAutoFit/>
          </a:bodyPr>
          <a:lstStyle/>
          <a:p>
            <a:r>
              <a:rPr lang="en-US" altLang="zh-CN" dirty="0">
                <a:latin typeface="Times New Roman" pitchFamily="18" charset="0"/>
                <a:cs typeface="Times New Roman" pitchFamily="18" charset="0"/>
              </a:rPr>
              <a:t>Figure S2. TG analysis of tested catalysts</a:t>
            </a:r>
            <a:endParaRPr lang="zh-CN" altLang="en-US" dirty="0">
              <a:latin typeface="Times New Roman" pitchFamily="18" charset="0"/>
              <a:cs typeface="Times New Roman" pitchFamily="18" charset="0"/>
            </a:endParaRPr>
          </a:p>
        </p:txBody>
      </p:sp>
      <p:sp>
        <p:nvSpPr>
          <p:cNvPr id="6" name="矩形 5"/>
          <p:cNvSpPr/>
          <p:nvPr/>
        </p:nvSpPr>
        <p:spPr>
          <a:xfrm>
            <a:off x="5384678" y="620688"/>
            <a:ext cx="3779912" cy="2462213"/>
          </a:xfrm>
          <a:prstGeom prst="rect">
            <a:avLst/>
          </a:prstGeom>
        </p:spPr>
        <p:txBody>
          <a:bodyPr wrap="square">
            <a:spAutoFit/>
          </a:bodyPr>
          <a:lstStyle/>
          <a:p>
            <a:pPr algn="just"/>
            <a:r>
              <a:rPr lang="en-US" altLang="zh-CN" sz="1400" dirty="0">
                <a:solidFill>
                  <a:srgbClr val="2211FB"/>
                </a:solidFill>
                <a:latin typeface="Times New Roman"/>
              </a:rPr>
              <a:t>In </a:t>
            </a:r>
            <a:r>
              <a:rPr lang="en-US" altLang="zh-CN" sz="1400" dirty="0">
                <a:solidFill>
                  <a:srgbClr val="2211FB"/>
                </a:solidFill>
                <a:latin typeface="Times New Roman"/>
                <a:cs typeface="Times New Roman"/>
              </a:rPr>
              <a:t>small-angle XRD patterns (Figure 2b), SBA-15 presented three peaks, indexed as (100), (110) and (200) reflections associated with P6mm hexagonal symmetry [18]. Intensities of diffraction peaks were increased and the peak positions were shifted to higher 2</a:t>
            </a:r>
            <a:r>
              <a:rPr lang="en-US" altLang="zh-CN" sz="1400" dirty="0">
                <a:solidFill>
                  <a:srgbClr val="2211FB"/>
                </a:solidFill>
                <a:latin typeface="Times New Roman"/>
                <a:ea typeface="楷体"/>
                <a:cs typeface="Times New Roman"/>
              </a:rPr>
              <a:t>θ</a:t>
            </a:r>
            <a:r>
              <a:rPr lang="en-US" altLang="zh-CN" sz="1400" dirty="0">
                <a:solidFill>
                  <a:srgbClr val="2211FB"/>
                </a:solidFill>
                <a:latin typeface="Times New Roman"/>
                <a:cs typeface="Times New Roman"/>
              </a:rPr>
              <a:t> value for Ni-SBA-15 in comparison to the parent SBA-15. </a:t>
            </a:r>
            <a:r>
              <a:rPr lang="en-US" altLang="zh-CN" sz="1400" dirty="0">
                <a:solidFill>
                  <a:srgbClr val="2211FB"/>
                </a:solidFill>
                <a:latin typeface="Times New Roman"/>
                <a:ea typeface="Times New Roman"/>
                <a:cs typeface="Times New Roman"/>
              </a:rPr>
              <a:t>The representative SEM and TEM images of catalysts were shown in Figure 3. The dark spots presented in the images indicated good dispersion of NiO nanoparticles on the supports.</a:t>
            </a:r>
            <a:endParaRPr lang="zh-CN" altLang="en-US" sz="1400" dirty="0">
              <a:solidFill>
                <a:srgbClr val="2211FB"/>
              </a:solidFill>
            </a:endParaRPr>
          </a:p>
        </p:txBody>
      </p:sp>
    </p:spTree>
    <p:extLst>
      <p:ext uri="{BB962C8B-B14F-4D97-AF65-F5344CB8AC3E}">
        <p14:creationId xmlns:p14="http://schemas.microsoft.com/office/powerpoint/2010/main" val="40588233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5325" r="7600"/>
          <a:stretch/>
        </p:blipFill>
        <p:spPr bwMode="auto">
          <a:xfrm>
            <a:off x="3256844" y="1196752"/>
            <a:ext cx="5926667" cy="52738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流程图: 可选过程 2"/>
          <p:cNvSpPr/>
          <p:nvPr/>
        </p:nvSpPr>
        <p:spPr>
          <a:xfrm>
            <a:off x="4211960" y="830607"/>
            <a:ext cx="1442167" cy="4446087"/>
          </a:xfrm>
          <a:prstGeom prst="flowChartAlternateProcess">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流程图: 可选过程 3"/>
          <p:cNvSpPr/>
          <p:nvPr/>
        </p:nvSpPr>
        <p:spPr>
          <a:xfrm>
            <a:off x="6012160" y="836712"/>
            <a:ext cx="881324" cy="4446087"/>
          </a:xfrm>
          <a:prstGeom prst="flowChartAlternateProcess">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4487" y="603932"/>
            <a:ext cx="3491880" cy="5632311"/>
          </a:xfrm>
          <a:prstGeom prst="rect">
            <a:avLst/>
          </a:prstGeom>
        </p:spPr>
        <p:txBody>
          <a:bodyPr wrap="square">
            <a:spAutoFit/>
          </a:bodyPr>
          <a:lstStyle/>
          <a:p>
            <a:pPr algn="just"/>
            <a:r>
              <a:rPr lang="en-US" altLang="zh-CN" dirty="0" smtClean="0">
                <a:solidFill>
                  <a:srgbClr val="2211FB"/>
                </a:solidFill>
                <a:latin typeface="Times New Roman"/>
                <a:ea typeface="Times New Roman"/>
              </a:rPr>
              <a:t>NH</a:t>
            </a:r>
            <a:r>
              <a:rPr lang="en-US" altLang="zh-CN" baseline="-25000" dirty="0" smtClean="0">
                <a:solidFill>
                  <a:srgbClr val="2211FB"/>
                </a:solidFill>
                <a:latin typeface="Times New Roman"/>
                <a:ea typeface="Times New Roman"/>
              </a:rPr>
              <a:t>3</a:t>
            </a:r>
            <a:r>
              <a:rPr lang="en-US" altLang="zh-CN" dirty="0" smtClean="0">
                <a:solidFill>
                  <a:srgbClr val="2211FB"/>
                </a:solidFill>
                <a:latin typeface="Times New Roman"/>
                <a:ea typeface="Times New Roman"/>
              </a:rPr>
              <a:t>-TPD </a:t>
            </a:r>
            <a:r>
              <a:rPr lang="en-US" altLang="zh-CN" dirty="0">
                <a:solidFill>
                  <a:srgbClr val="2211FB"/>
                </a:solidFill>
                <a:latin typeface="Times New Roman"/>
                <a:ea typeface="Times New Roman"/>
              </a:rPr>
              <a:t>profiles for the tested catalysts (Figure 4) showed strong and weak acid sites with different acid strengths. The one at </a:t>
            </a:r>
            <a:br>
              <a:rPr lang="en-US" altLang="zh-CN" dirty="0">
                <a:solidFill>
                  <a:srgbClr val="2211FB"/>
                </a:solidFill>
                <a:latin typeface="Times New Roman"/>
                <a:ea typeface="Times New Roman"/>
              </a:rPr>
            </a:br>
            <a:r>
              <a:rPr lang="en-US" altLang="zh-CN" dirty="0">
                <a:solidFill>
                  <a:srgbClr val="2211FB"/>
                </a:solidFill>
                <a:latin typeface="Times New Roman"/>
                <a:ea typeface="Times New Roman"/>
              </a:rPr>
              <a:t>373–550 K could be attributed to the weak adsorption of the NH</a:t>
            </a:r>
            <a:r>
              <a:rPr lang="en-US" altLang="zh-CN" baseline="-25000" dirty="0">
                <a:solidFill>
                  <a:srgbClr val="2211FB"/>
                </a:solidFill>
                <a:latin typeface="Times New Roman"/>
                <a:ea typeface="Times New Roman"/>
              </a:rPr>
              <a:t>3</a:t>
            </a:r>
            <a:r>
              <a:rPr lang="en-US" altLang="zh-CN" dirty="0">
                <a:solidFill>
                  <a:srgbClr val="2211FB"/>
                </a:solidFill>
                <a:latin typeface="Times New Roman"/>
                <a:ea typeface="Times New Roman"/>
              </a:rPr>
              <a:t> on the Brønsted acid sites and NH</a:t>
            </a:r>
            <a:r>
              <a:rPr lang="en-US" altLang="zh-CN" baseline="-25000" dirty="0">
                <a:solidFill>
                  <a:srgbClr val="2211FB"/>
                </a:solidFill>
                <a:latin typeface="Times New Roman"/>
                <a:ea typeface="Times New Roman"/>
              </a:rPr>
              <a:t>3</a:t>
            </a:r>
            <a:r>
              <a:rPr lang="en-US" altLang="zh-CN" dirty="0">
                <a:solidFill>
                  <a:srgbClr val="2211FB"/>
                </a:solidFill>
                <a:latin typeface="Times New Roman"/>
                <a:ea typeface="Times New Roman"/>
              </a:rPr>
              <a:t> association with Si–OH group [15,19], and the other peak at 550–820 K could be ascribed to strong desorption of NH</a:t>
            </a:r>
            <a:r>
              <a:rPr lang="en-US" altLang="zh-CN" baseline="-25000" dirty="0">
                <a:solidFill>
                  <a:srgbClr val="2211FB"/>
                </a:solidFill>
                <a:latin typeface="Times New Roman"/>
                <a:ea typeface="Times New Roman"/>
              </a:rPr>
              <a:t>3</a:t>
            </a:r>
            <a:r>
              <a:rPr lang="en-US" altLang="zh-CN" dirty="0">
                <a:solidFill>
                  <a:srgbClr val="2211FB"/>
                </a:solidFill>
                <a:latin typeface="Times New Roman"/>
                <a:ea typeface="Times New Roman"/>
              </a:rPr>
              <a:t> adsorbed on the acidic Al–OH, Al–OH–Si in the surface and structure [12,15]. The amount of NH</a:t>
            </a:r>
            <a:r>
              <a:rPr lang="en-US" altLang="zh-CN" baseline="-25000" dirty="0">
                <a:solidFill>
                  <a:srgbClr val="2211FB"/>
                </a:solidFill>
                <a:latin typeface="Times New Roman"/>
                <a:ea typeface="Times New Roman"/>
              </a:rPr>
              <a:t>3</a:t>
            </a:r>
            <a:r>
              <a:rPr lang="en-US" altLang="zh-CN" dirty="0">
                <a:solidFill>
                  <a:srgbClr val="2211FB"/>
                </a:solidFill>
                <a:latin typeface="Times New Roman"/>
                <a:ea typeface="Times New Roman"/>
              </a:rPr>
              <a:t> adsorption over Ni-HZSM-5 was less than that over HZSM-5, but the doping of Ni strengthened the strong acid sites. Moreover, the addition of SBA-15 decreased the total acid amount of Ni-HZSM-5 </a:t>
            </a:r>
            <a:endParaRPr lang="zh-CN" altLang="en-US" dirty="0">
              <a:solidFill>
                <a:srgbClr val="2211FB"/>
              </a:solidFill>
            </a:endParaRPr>
          </a:p>
        </p:txBody>
      </p:sp>
    </p:spTree>
    <p:extLst>
      <p:ext uri="{BB962C8B-B14F-4D97-AF65-F5344CB8AC3E}">
        <p14:creationId xmlns:p14="http://schemas.microsoft.com/office/powerpoint/2010/main" val="189288989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1880" y="992715"/>
            <a:ext cx="5229743" cy="16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8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1458" y="2932537"/>
            <a:ext cx="6882542" cy="3024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矩形 1"/>
          <p:cNvSpPr/>
          <p:nvPr/>
        </p:nvSpPr>
        <p:spPr>
          <a:xfrm>
            <a:off x="-21162" y="1792815"/>
            <a:ext cx="3657057" cy="3798476"/>
          </a:xfrm>
          <a:prstGeom prst="rect">
            <a:avLst/>
          </a:prstGeom>
        </p:spPr>
        <p:txBody>
          <a:bodyPr wrap="square">
            <a:spAutoFit/>
          </a:bodyPr>
          <a:lstStyle/>
          <a:p>
            <a:pPr indent="180340" algn="just" eaLnBrk="0" hangingPunct="0">
              <a:lnSpc>
                <a:spcPts val="1700"/>
              </a:lnSpc>
              <a:spcAft>
                <a:spcPts val="0"/>
              </a:spcAft>
            </a:pPr>
            <a:r>
              <a:rPr lang="en-US" altLang="zh-CN" dirty="0">
                <a:solidFill>
                  <a:srgbClr val="2211FB"/>
                </a:solidFill>
                <a:latin typeface="Times New Roman"/>
                <a:ea typeface="Times New Roman"/>
                <a:cs typeface="Times New Roman"/>
              </a:rPr>
              <a:t>Brønsted and Lewis acid sites detected at low temperature (373 K) are attributed to the weak acid sites, and those observed at high temperature (573 K) are assigned to the strong acid sites [23]. From the results obtained by Py-IR for a series of catalyst samples, it can be indicated that the doping of Ni </a:t>
            </a:r>
            <a:br>
              <a:rPr lang="en-US" altLang="zh-CN" dirty="0">
                <a:solidFill>
                  <a:srgbClr val="2211FB"/>
                </a:solidFill>
                <a:latin typeface="Times New Roman"/>
                <a:ea typeface="Times New Roman"/>
                <a:cs typeface="Times New Roman"/>
              </a:rPr>
            </a:br>
            <a:r>
              <a:rPr lang="en-US" altLang="zh-CN" dirty="0">
                <a:solidFill>
                  <a:srgbClr val="2211FB"/>
                </a:solidFill>
                <a:latin typeface="Times New Roman"/>
                <a:ea typeface="Times New Roman"/>
                <a:cs typeface="Times New Roman"/>
              </a:rPr>
              <a:t>improved the amount of Lewis acid si</a:t>
            </a:r>
            <a:r>
              <a:rPr lang="en-US" altLang="zh-CN" spc="-10" dirty="0">
                <a:solidFill>
                  <a:srgbClr val="2211FB"/>
                </a:solidFill>
                <a:latin typeface="Times New Roman"/>
                <a:ea typeface="Times New Roman"/>
                <a:cs typeface="Times New Roman"/>
              </a:rPr>
              <a:t>tes of catalyst (Ni-HZSM-5) in relation to original zeolite </a:t>
            </a:r>
            <a:br>
              <a:rPr lang="en-US" altLang="zh-CN" spc="-10" dirty="0">
                <a:solidFill>
                  <a:srgbClr val="2211FB"/>
                </a:solidFill>
                <a:latin typeface="Times New Roman"/>
                <a:ea typeface="Times New Roman"/>
                <a:cs typeface="Times New Roman"/>
              </a:rPr>
            </a:br>
            <a:r>
              <a:rPr lang="en-US" altLang="zh-CN" spc="-10" dirty="0">
                <a:solidFill>
                  <a:srgbClr val="2211FB"/>
                </a:solidFill>
                <a:latin typeface="Times New Roman"/>
                <a:ea typeface="Times New Roman"/>
                <a:cs typeface="Times New Roman"/>
              </a:rPr>
              <a:t>(HZSM-5). Moreover, the addition of SBA-15</a:t>
            </a:r>
            <a:r>
              <a:rPr lang="en-US" altLang="zh-CN" dirty="0">
                <a:solidFill>
                  <a:srgbClr val="2211FB"/>
                </a:solidFill>
                <a:latin typeface="Times New Roman"/>
                <a:ea typeface="Times New Roman"/>
                <a:cs typeface="Times New Roman"/>
              </a:rPr>
              <a:t> decreased the ratio of B acid sites to L acid sites of </a:t>
            </a:r>
            <a:br>
              <a:rPr lang="en-US" altLang="zh-CN" dirty="0">
                <a:solidFill>
                  <a:srgbClr val="2211FB"/>
                </a:solidFill>
                <a:latin typeface="Times New Roman"/>
                <a:ea typeface="Times New Roman"/>
                <a:cs typeface="Times New Roman"/>
              </a:rPr>
            </a:br>
            <a:r>
              <a:rPr lang="en-US" altLang="zh-CN" dirty="0">
                <a:solidFill>
                  <a:srgbClr val="2211FB"/>
                </a:solidFill>
                <a:latin typeface="Times New Roman"/>
                <a:ea typeface="Times New Roman"/>
                <a:cs typeface="Times New Roman"/>
              </a:rPr>
              <a:t>Ni-HZSM-5/SBA-15 in relation to Ni-HZSM-5.</a:t>
            </a:r>
            <a:endParaRPr lang="zh-CN" altLang="zh-CN" dirty="0">
              <a:solidFill>
                <a:srgbClr val="2211FB"/>
              </a:solidFill>
              <a:effectLst/>
              <a:latin typeface="Times New Roman"/>
              <a:ea typeface="Times New Roman"/>
              <a:cs typeface="Times New Roman"/>
            </a:endParaRPr>
          </a:p>
        </p:txBody>
      </p:sp>
    </p:spTree>
    <p:extLst>
      <p:ext uri="{BB962C8B-B14F-4D97-AF65-F5344CB8AC3E}">
        <p14:creationId xmlns:p14="http://schemas.microsoft.com/office/powerpoint/2010/main" val="29566796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8"/>
          <p:cNvSpPr>
            <a:spLocks noChangeArrowheads="1"/>
          </p:cNvSpPr>
          <p:nvPr/>
        </p:nvSpPr>
        <p:spPr bwMode="auto">
          <a:xfrm>
            <a:off x="1908175" y="1771650"/>
            <a:ext cx="1584325" cy="649288"/>
          </a:xfrm>
          <a:prstGeom prst="rect">
            <a:avLst/>
          </a:prstGeom>
          <a:solidFill>
            <a:schemeClr val="bg1"/>
          </a:solidFill>
          <a:ln w="25400">
            <a:solidFill>
              <a:schemeClr val="hlink"/>
            </a:solidFill>
            <a:miter lim="800000"/>
            <a:headEnd/>
            <a:tailEnd/>
          </a:ln>
          <a:effectLst>
            <a:prstShdw prst="shdw17" dist="17961" dir="2700000">
              <a:srgbClr val="000099"/>
            </a:prstShdw>
          </a:effectLst>
        </p:spPr>
        <p:txBody>
          <a:bodyPr wrap="none" anchor="ctr"/>
          <a:lstStyle/>
          <a:p>
            <a:endParaRPr lang="zh-CN" altLang="en-US">
              <a:latin typeface="华文楷体"/>
            </a:endParaRPr>
          </a:p>
        </p:txBody>
      </p:sp>
      <p:sp>
        <p:nvSpPr>
          <p:cNvPr id="19" name="Text Box 17"/>
          <p:cNvSpPr txBox="1">
            <a:spLocks noChangeArrowheads="1"/>
          </p:cNvSpPr>
          <p:nvPr/>
        </p:nvSpPr>
        <p:spPr bwMode="auto">
          <a:xfrm>
            <a:off x="1835150" y="1773238"/>
            <a:ext cx="1663700" cy="64135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spAutoFit/>
          </a:bodyPr>
          <a:lstStyle/>
          <a:p>
            <a:r>
              <a:rPr lang="en-US" altLang="zh-CN" sz="2000" b="1">
                <a:solidFill>
                  <a:schemeClr val="hlink"/>
                </a:solidFill>
                <a:latin typeface="Times New Roman" pitchFamily="18" charset="0"/>
              </a:rPr>
              <a:t>  </a:t>
            </a:r>
            <a:r>
              <a:rPr lang="en-US" altLang="zh-CN" sz="1600" b="1">
                <a:solidFill>
                  <a:schemeClr val="hlink"/>
                </a:solidFill>
                <a:latin typeface="Times New Roman" pitchFamily="18" charset="0"/>
              </a:rPr>
              <a:t>Carbohydrates</a:t>
            </a:r>
          </a:p>
          <a:p>
            <a:r>
              <a:rPr lang="en-US" altLang="zh-CN" sz="1600" b="1">
                <a:solidFill>
                  <a:schemeClr val="hlink"/>
                </a:solidFill>
                <a:latin typeface="Times New Roman" pitchFamily="18" charset="0"/>
              </a:rPr>
              <a:t>in aqueous phase</a:t>
            </a:r>
          </a:p>
        </p:txBody>
      </p:sp>
      <p:sp>
        <p:nvSpPr>
          <p:cNvPr id="20" name="Text Box 21"/>
          <p:cNvSpPr txBox="1">
            <a:spLocks noChangeArrowheads="1"/>
          </p:cNvSpPr>
          <p:nvPr/>
        </p:nvSpPr>
        <p:spPr bwMode="auto">
          <a:xfrm>
            <a:off x="1115616" y="5463629"/>
            <a:ext cx="1893887" cy="701675"/>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spAutoFit/>
          </a:bodyPr>
          <a:lstStyle/>
          <a:p>
            <a:r>
              <a:rPr lang="en-US" altLang="zh-CN" sz="2000" dirty="0">
                <a:latin typeface="Times New Roman" pitchFamily="18" charset="0"/>
              </a:rPr>
              <a:t>     Crude oil</a:t>
            </a:r>
          </a:p>
          <a:p>
            <a:r>
              <a:rPr lang="en-US" altLang="zh-CN" sz="2000" dirty="0">
                <a:latin typeface="Times New Roman" pitchFamily="18" charset="0"/>
              </a:rPr>
              <a:t>Mixed aromatics</a:t>
            </a:r>
          </a:p>
        </p:txBody>
      </p:sp>
      <p:sp>
        <p:nvSpPr>
          <p:cNvPr id="21" name="Text Box 22"/>
          <p:cNvSpPr txBox="1">
            <a:spLocks noChangeArrowheads="1"/>
          </p:cNvSpPr>
          <p:nvPr/>
        </p:nvSpPr>
        <p:spPr bwMode="auto">
          <a:xfrm>
            <a:off x="1692275" y="2636838"/>
            <a:ext cx="1737976" cy="892552"/>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spAutoFit/>
          </a:bodyPr>
          <a:lstStyle/>
          <a:p>
            <a:r>
              <a:rPr lang="en-US" altLang="zh-CN" sz="2000" dirty="0">
                <a:latin typeface="Times New Roman" pitchFamily="18" charset="0"/>
              </a:rPr>
              <a:t>     </a:t>
            </a:r>
            <a:r>
              <a:rPr lang="en-US" altLang="zh-CN" sz="1600" dirty="0">
                <a:latin typeface="Times New Roman" pitchFamily="18" charset="0"/>
              </a:rPr>
              <a:t>Hydrogenation</a:t>
            </a:r>
          </a:p>
          <a:p>
            <a:r>
              <a:rPr lang="en-US" altLang="zh-CN" sz="1600" dirty="0">
                <a:latin typeface="Times New Roman" pitchFamily="18" charset="0"/>
              </a:rPr>
              <a:t>      Aromatization</a:t>
            </a:r>
          </a:p>
          <a:p>
            <a:r>
              <a:rPr lang="en-US" altLang="zh-CN" sz="1600" dirty="0">
                <a:latin typeface="Times New Roman" pitchFamily="18" charset="0"/>
              </a:rPr>
              <a:t>      </a:t>
            </a:r>
          </a:p>
        </p:txBody>
      </p:sp>
      <p:sp>
        <p:nvSpPr>
          <p:cNvPr id="22" name="Line 23"/>
          <p:cNvSpPr>
            <a:spLocks noChangeShapeType="1"/>
          </p:cNvSpPr>
          <p:nvPr/>
        </p:nvSpPr>
        <p:spPr bwMode="auto">
          <a:xfrm>
            <a:off x="2720975" y="4365625"/>
            <a:ext cx="1150938" cy="0"/>
          </a:xfrm>
          <a:prstGeom prst="line">
            <a:avLst/>
          </a:prstGeom>
          <a:noFill/>
          <a:ln w="9525">
            <a:solidFill>
              <a:schemeClr val="tx1"/>
            </a:solidFill>
            <a:round/>
            <a:headEnd/>
            <a:tailEnd type="triangle" w="med" len="med"/>
          </a:ln>
          <a:effectLst>
            <a:prstShdw prst="shdw17" dist="17961" dir="2700000">
              <a:schemeClr val="tx1">
                <a:gamma/>
                <a:shade val="60000"/>
                <a:invGamma/>
              </a:schemeClr>
            </a:prstShdw>
          </a:effectLst>
        </p:spPr>
        <p:txBody>
          <a:bodyPr/>
          <a:lstStyle/>
          <a:p>
            <a:pPr>
              <a:defRPr/>
            </a:pPr>
            <a:endParaRPr lang="zh-CN" altLang="en-US">
              <a:latin typeface="华文楷体"/>
            </a:endParaRPr>
          </a:p>
        </p:txBody>
      </p:sp>
      <p:sp>
        <p:nvSpPr>
          <p:cNvPr id="23" name="Text Box 22"/>
          <p:cNvSpPr txBox="1">
            <a:spLocks noChangeArrowheads="1"/>
          </p:cNvSpPr>
          <p:nvPr/>
        </p:nvSpPr>
        <p:spPr bwMode="auto">
          <a:xfrm>
            <a:off x="2287588" y="3981450"/>
            <a:ext cx="1658937" cy="641350"/>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spAutoFit/>
          </a:bodyPr>
          <a:lstStyle/>
          <a:p>
            <a:r>
              <a:rPr lang="en-US" altLang="zh-CN" sz="2000" dirty="0">
                <a:latin typeface="Times New Roman" pitchFamily="18" charset="0"/>
              </a:rPr>
              <a:t>    </a:t>
            </a:r>
            <a:r>
              <a:rPr lang="en-US" altLang="zh-CN" sz="1600" dirty="0">
                <a:latin typeface="Times New Roman" pitchFamily="18" charset="0"/>
              </a:rPr>
              <a:t>Hydrogenation</a:t>
            </a:r>
          </a:p>
          <a:p>
            <a:r>
              <a:rPr lang="en-US" altLang="zh-CN" sz="1600" dirty="0">
                <a:latin typeface="Times New Roman" pitchFamily="18" charset="0"/>
              </a:rPr>
              <a:t>        Upgrading</a:t>
            </a:r>
          </a:p>
        </p:txBody>
      </p:sp>
      <p:sp>
        <p:nvSpPr>
          <p:cNvPr id="24" name="Text Box 21"/>
          <p:cNvSpPr txBox="1">
            <a:spLocks noChangeArrowheads="1"/>
          </p:cNvSpPr>
          <p:nvPr/>
        </p:nvSpPr>
        <p:spPr bwMode="auto">
          <a:xfrm>
            <a:off x="3368675" y="5589240"/>
            <a:ext cx="2085975" cy="396875"/>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spAutoFit/>
          </a:bodyPr>
          <a:lstStyle/>
          <a:p>
            <a:r>
              <a:rPr lang="en-US" altLang="zh-CN" sz="2000" dirty="0">
                <a:latin typeface="Times New Roman" pitchFamily="18" charset="0"/>
              </a:rPr>
              <a:t>     Refined biofuel</a:t>
            </a:r>
          </a:p>
        </p:txBody>
      </p:sp>
      <p:sp>
        <p:nvSpPr>
          <p:cNvPr id="25" name="Text Box 22"/>
          <p:cNvSpPr txBox="1">
            <a:spLocks noChangeArrowheads="1"/>
          </p:cNvSpPr>
          <p:nvPr/>
        </p:nvSpPr>
        <p:spPr bwMode="auto">
          <a:xfrm>
            <a:off x="684213" y="981075"/>
            <a:ext cx="5256212" cy="457200"/>
          </a:xfrm>
          <a:prstGeom prst="rect">
            <a:avLst/>
          </a:prstGeom>
          <a:noFill/>
          <a:ln w="9525">
            <a:noFill/>
            <a:miter lim="800000"/>
            <a:headEnd/>
            <a:tailEnd/>
          </a:ln>
          <a:effectLst>
            <a:prstShdw prst="shdw17" dist="17961" dir="2700000">
              <a:srgbClr val="2F4D71"/>
            </a:prstShdw>
          </a:effectLst>
        </p:spPr>
        <p:txBody>
          <a:bodyPr>
            <a:spAutoFit/>
          </a:bodyPr>
          <a:lstStyle/>
          <a:p>
            <a:r>
              <a:rPr lang="en-US" altLang="zh-CN" sz="2400" b="1">
                <a:solidFill>
                  <a:schemeClr val="hlink"/>
                </a:solidFill>
                <a:latin typeface="Times New Roman" pitchFamily="18" charset="0"/>
              </a:rPr>
              <a:t>A  potential biofuel production method</a:t>
            </a:r>
          </a:p>
        </p:txBody>
      </p:sp>
      <p:sp>
        <p:nvSpPr>
          <p:cNvPr id="27" name="Rectangle 31"/>
          <p:cNvSpPr>
            <a:spLocks noChangeArrowheads="1"/>
          </p:cNvSpPr>
          <p:nvPr/>
        </p:nvSpPr>
        <p:spPr bwMode="auto">
          <a:xfrm>
            <a:off x="323850" y="2492375"/>
            <a:ext cx="1085850" cy="366713"/>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r>
              <a:rPr lang="en-US" altLang="zh-CN">
                <a:latin typeface="Times New Roman" pitchFamily="18" charset="0"/>
              </a:rPr>
              <a:t>Biomass</a:t>
            </a:r>
            <a:r>
              <a:rPr lang="en-US" altLang="zh-CN">
                <a:latin typeface="华文楷体"/>
              </a:rPr>
              <a:t> </a:t>
            </a:r>
          </a:p>
        </p:txBody>
      </p:sp>
      <p:sp>
        <p:nvSpPr>
          <p:cNvPr id="28" name="Line 30"/>
          <p:cNvSpPr>
            <a:spLocks noChangeShapeType="1"/>
          </p:cNvSpPr>
          <p:nvPr/>
        </p:nvSpPr>
        <p:spPr bwMode="auto">
          <a:xfrm flipV="1">
            <a:off x="1476375" y="2133600"/>
            <a:ext cx="358775" cy="1588"/>
          </a:xfrm>
          <a:prstGeom prst="line">
            <a:avLst/>
          </a:prstGeom>
          <a:noFill/>
          <a:ln w="9525">
            <a:solidFill>
              <a:schemeClr val="tx1"/>
            </a:solidFill>
            <a:round/>
            <a:headEnd/>
            <a:tailEnd type="triangle" w="med" len="med"/>
          </a:ln>
          <a:effectLst>
            <a:prstShdw prst="shdw17" dist="17961" dir="2700000">
              <a:schemeClr val="tx1">
                <a:gamma/>
                <a:shade val="60000"/>
                <a:invGamma/>
              </a:schemeClr>
            </a:prstShdw>
          </a:effectLst>
        </p:spPr>
        <p:txBody>
          <a:bodyPr/>
          <a:lstStyle/>
          <a:p>
            <a:endParaRPr lang="zh-CN" altLang="en-US"/>
          </a:p>
        </p:txBody>
      </p:sp>
      <p:sp>
        <p:nvSpPr>
          <p:cNvPr id="29" name="Line 31"/>
          <p:cNvSpPr>
            <a:spLocks noChangeShapeType="1"/>
          </p:cNvSpPr>
          <p:nvPr/>
        </p:nvSpPr>
        <p:spPr bwMode="auto">
          <a:xfrm>
            <a:off x="2051050" y="2492375"/>
            <a:ext cx="0" cy="1296988"/>
          </a:xfrm>
          <a:prstGeom prst="line">
            <a:avLst/>
          </a:prstGeom>
          <a:noFill/>
          <a:ln w="9525">
            <a:solidFill>
              <a:schemeClr val="tx1"/>
            </a:solidFill>
            <a:round/>
            <a:headEnd/>
            <a:tailEnd type="triangle" w="med" len="med"/>
          </a:ln>
          <a:effectLst>
            <a:prstShdw prst="shdw17" dist="17961" dir="2700000">
              <a:schemeClr val="tx1">
                <a:gamma/>
                <a:shade val="60000"/>
                <a:invGamma/>
              </a:schemeClr>
            </a:prstShdw>
          </a:effectLst>
        </p:spPr>
        <p:txBody>
          <a:bodyPr/>
          <a:lstStyle/>
          <a:p>
            <a:endParaRPr lang="zh-CN" altLang="en-US"/>
          </a:p>
        </p:txBody>
      </p:sp>
      <p:pic>
        <p:nvPicPr>
          <p:cNvPr id="30" name="Picture 32"/>
          <p:cNvPicPr>
            <a:picLocks noChangeAspect="1" noChangeArrowheads="1"/>
          </p:cNvPicPr>
          <p:nvPr/>
        </p:nvPicPr>
        <p:blipFill>
          <a:blip r:embed="rId2"/>
          <a:srcRect/>
          <a:stretch>
            <a:fillRect/>
          </a:stretch>
        </p:blipFill>
        <p:spPr bwMode="auto">
          <a:xfrm>
            <a:off x="5786438" y="1973263"/>
            <a:ext cx="2817812" cy="3903662"/>
          </a:xfrm>
          <a:prstGeom prst="rect">
            <a:avLst/>
          </a:prstGeom>
          <a:noFill/>
        </p:spPr>
      </p:pic>
      <p:sp>
        <p:nvSpPr>
          <p:cNvPr id="31" name="Rectangle 34"/>
          <p:cNvSpPr>
            <a:spLocks noChangeArrowheads="1"/>
          </p:cNvSpPr>
          <p:nvPr/>
        </p:nvSpPr>
        <p:spPr bwMode="auto">
          <a:xfrm>
            <a:off x="5724525" y="1628775"/>
            <a:ext cx="2895600" cy="366713"/>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nchor="ctr">
            <a:spAutoFit/>
          </a:bodyPr>
          <a:lstStyle/>
          <a:p>
            <a:r>
              <a:rPr lang="en-US" altLang="zh-CN">
                <a:latin typeface="Times New Roman" pitchFamily="18" charset="0"/>
              </a:rPr>
              <a:t>Main compositions of biofuel</a:t>
            </a:r>
          </a:p>
        </p:txBody>
      </p:sp>
      <p:pic>
        <p:nvPicPr>
          <p:cNvPr id="32" name="图片 3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5968" y="3925094"/>
            <a:ext cx="1597174" cy="1376114"/>
          </a:xfrm>
          <a:prstGeom prst="rect">
            <a:avLst/>
          </a:prstGeom>
          <a:ln>
            <a:noFill/>
          </a:ln>
          <a:effectLst>
            <a:softEdge rad="112500"/>
          </a:effectLst>
        </p:spPr>
      </p:pic>
      <p:pic>
        <p:nvPicPr>
          <p:cNvPr id="33" name="Picture 1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66363" y="3620900"/>
            <a:ext cx="1181701" cy="157278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Picture 1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50583" y="1604904"/>
            <a:ext cx="1067260" cy="816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2476764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1124744"/>
            <a:ext cx="3672408" cy="26635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3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9512" y="3645024"/>
            <a:ext cx="3672408" cy="27091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78229" y="965362"/>
            <a:ext cx="2040781" cy="2982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95936" y="4205231"/>
            <a:ext cx="4170471" cy="19449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矩形 13"/>
          <p:cNvSpPr/>
          <p:nvPr/>
        </p:nvSpPr>
        <p:spPr>
          <a:xfrm>
            <a:off x="891049" y="6256262"/>
            <a:ext cx="877163" cy="458074"/>
          </a:xfrm>
          <a:prstGeom prst="rect">
            <a:avLst/>
          </a:prstGeom>
        </p:spPr>
        <p:txBody>
          <a:bodyPr wrap="none">
            <a:spAutoFit/>
          </a:bodyPr>
          <a:lstStyle/>
          <a:p>
            <a:pPr algn="l">
              <a:lnSpc>
                <a:spcPct val="150000"/>
              </a:lnSpc>
            </a:pPr>
            <a:r>
              <a:rPr lang="en-US" altLang="zh-CN" dirty="0" smtClean="0">
                <a:solidFill>
                  <a:srgbClr val="2211FB"/>
                </a:solidFill>
                <a:latin typeface="Times New Roman" pitchFamily="18" charset="0"/>
                <a:ea typeface="华文仿宋" pitchFamily="2" charset="-122"/>
                <a:cs typeface="Times New Roman" pitchFamily="18" charset="0"/>
              </a:rPr>
              <a:t>Biofuel</a:t>
            </a:r>
            <a:endParaRPr lang="en-US" altLang="zh-CN" sz="1800" dirty="0" smtClean="0">
              <a:solidFill>
                <a:srgbClr val="2211FB"/>
              </a:solidFill>
              <a:latin typeface="Times New Roman" pitchFamily="18" charset="0"/>
              <a:ea typeface="华文仿宋" pitchFamily="2" charset="-122"/>
              <a:cs typeface="Times New Roman" pitchFamily="18" charset="0"/>
            </a:endParaRPr>
          </a:p>
        </p:txBody>
      </p:sp>
      <p:pic>
        <p:nvPicPr>
          <p:cNvPr id="15" name="Picture 9"/>
          <p:cNvPicPr>
            <a:picLocks noChangeAspect="1" noChangeArrowheads="1"/>
          </p:cNvPicPr>
          <p:nvPr/>
        </p:nvPicPr>
        <p:blipFill>
          <a:blip r:embed="rId6"/>
          <a:srcRect/>
          <a:stretch>
            <a:fillRect/>
          </a:stretch>
        </p:blipFill>
        <p:spPr bwMode="auto">
          <a:xfrm>
            <a:off x="4246540" y="3429000"/>
            <a:ext cx="1834631" cy="1289053"/>
          </a:xfrm>
          <a:prstGeom prst="ellipse">
            <a:avLst/>
          </a:prstGeom>
          <a:ln>
            <a:noFill/>
          </a:ln>
          <a:effectLst>
            <a:softEdge rad="112500"/>
          </a:effectLst>
        </p:spPr>
      </p:pic>
      <p:sp>
        <p:nvSpPr>
          <p:cNvPr id="4" name="矩形 3"/>
          <p:cNvSpPr/>
          <p:nvPr/>
        </p:nvSpPr>
        <p:spPr>
          <a:xfrm>
            <a:off x="5925812" y="548680"/>
            <a:ext cx="3218188" cy="3416320"/>
          </a:xfrm>
          <a:prstGeom prst="rect">
            <a:avLst/>
          </a:prstGeom>
        </p:spPr>
        <p:txBody>
          <a:bodyPr wrap="square">
            <a:spAutoFit/>
          </a:bodyPr>
          <a:lstStyle/>
          <a:p>
            <a:pPr algn="just"/>
            <a:r>
              <a:rPr lang="en-US" altLang="zh-CN" dirty="0">
                <a:solidFill>
                  <a:srgbClr val="2211FB"/>
                </a:solidFill>
                <a:latin typeface="Times New Roman" pitchFamily="18" charset="0"/>
                <a:cs typeface="Times New Roman" pitchFamily="18" charset="0"/>
              </a:rPr>
              <a:t>Jet fuel has high energy density to maximize aircraft range and a low freezing point to avoid the formation of crystalline wax particles during high-altitude flight. Fortunately, these requirements are readily met by branched and cyclic hydrocarbons, and, consequently, these types of fuel are not likely to be displaced for air transportation.</a:t>
            </a:r>
          </a:p>
        </p:txBody>
      </p:sp>
      <p:sp>
        <p:nvSpPr>
          <p:cNvPr id="16" name="矩形 15"/>
          <p:cNvSpPr/>
          <p:nvPr/>
        </p:nvSpPr>
        <p:spPr>
          <a:xfrm>
            <a:off x="4572000" y="6264124"/>
            <a:ext cx="3854581" cy="458074"/>
          </a:xfrm>
          <a:prstGeom prst="rect">
            <a:avLst/>
          </a:prstGeom>
        </p:spPr>
        <p:txBody>
          <a:bodyPr wrap="none">
            <a:spAutoFit/>
          </a:bodyPr>
          <a:lstStyle/>
          <a:p>
            <a:pPr algn="l">
              <a:lnSpc>
                <a:spcPct val="150000"/>
              </a:lnSpc>
            </a:pPr>
            <a:r>
              <a:rPr lang="en-US" altLang="zh-CN" dirty="0" smtClean="0">
                <a:solidFill>
                  <a:srgbClr val="2211FB"/>
                </a:solidFill>
                <a:latin typeface="Times New Roman" pitchFamily="18" charset="0"/>
                <a:ea typeface="华文仿宋" pitchFamily="2" charset="-122"/>
                <a:cs typeface="Times New Roman" pitchFamily="18" charset="0"/>
              </a:rPr>
              <a:t>Aromatics and cycolparaffin of jet-fuel </a:t>
            </a:r>
            <a:endParaRPr lang="en-US" altLang="zh-CN" sz="1800" dirty="0" smtClean="0">
              <a:solidFill>
                <a:srgbClr val="2211FB"/>
              </a:solidFill>
              <a:latin typeface="Times New Roman" pitchFamily="18" charset="0"/>
              <a:ea typeface="华文仿宋" pitchFamily="2" charset="-122"/>
              <a:cs typeface="Times New Roman" pitchFamily="18" charset="0"/>
            </a:endParaRPr>
          </a:p>
        </p:txBody>
      </p:sp>
    </p:spTree>
    <p:extLst>
      <p:ext uri="{BB962C8B-B14F-4D97-AF65-F5344CB8AC3E}">
        <p14:creationId xmlns:p14="http://schemas.microsoft.com/office/powerpoint/2010/main" val="13942901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0194" y="1211440"/>
            <a:ext cx="8424936" cy="2862322"/>
          </a:xfrm>
          <a:prstGeom prst="rect">
            <a:avLst/>
          </a:prstGeom>
        </p:spPr>
        <p:txBody>
          <a:bodyPr wrap="square">
            <a:spAutoFit/>
          </a:bodyPr>
          <a:lstStyle/>
          <a:p>
            <a:pPr algn="just"/>
            <a:r>
              <a:rPr lang="en-US" altLang="zh-CN" dirty="0">
                <a:solidFill>
                  <a:srgbClr val="2211FB"/>
                </a:solidFill>
                <a:latin typeface="Times New Roman"/>
                <a:ea typeface="Times New Roman"/>
              </a:rPr>
              <a:t>In this work, renewable liquid fuels with high content of aromatics and cyclic-hydrocarbons were obtained by aqueous phase catalytic conversion of biomass sorbitol over the Ni@HZSM-5/SBA-15 catalyst. The catalyst presented bimodal pore structure and efficient performance in the conversion of biomass large-molecule sorbitol (e.g., sorbitol, diameter: 8.7 nm) into small-molecule hydrocarbons. Maximum oil hydrocarbons yield of 40.4 wt. % </a:t>
            </a:r>
            <a:r>
              <a:rPr lang="en-US" altLang="zh-CN" dirty="0" smtClean="0">
                <a:solidFill>
                  <a:srgbClr val="2211FB"/>
                </a:solidFill>
                <a:latin typeface="Times New Roman"/>
                <a:ea typeface="Times New Roman"/>
              </a:rPr>
              <a:t>with aromatics </a:t>
            </a:r>
            <a:r>
              <a:rPr lang="en-US" altLang="zh-CN" dirty="0">
                <a:solidFill>
                  <a:srgbClr val="2211FB"/>
                </a:solidFill>
                <a:latin typeface="Times New Roman"/>
                <a:ea typeface="Times New Roman"/>
              </a:rPr>
              <a:t>and cyclic-hydrocarbons content of </a:t>
            </a:r>
            <a:br>
              <a:rPr lang="en-US" altLang="zh-CN" dirty="0">
                <a:solidFill>
                  <a:srgbClr val="2211FB"/>
                </a:solidFill>
                <a:latin typeface="Times New Roman"/>
                <a:ea typeface="Times New Roman"/>
              </a:rPr>
            </a:br>
            <a:r>
              <a:rPr lang="en-US" altLang="zh-CN" dirty="0" smtClean="0">
                <a:solidFill>
                  <a:srgbClr val="2211FB"/>
                </a:solidFill>
                <a:latin typeface="Times New Roman"/>
                <a:ea typeface="Times New Roman"/>
              </a:rPr>
              <a:t>80.0 % </a:t>
            </a:r>
            <a:r>
              <a:rPr lang="en-US" altLang="zh-CN" dirty="0">
                <a:solidFill>
                  <a:srgbClr val="2211FB"/>
                </a:solidFill>
                <a:latin typeface="Times New Roman"/>
                <a:ea typeface="Times New Roman"/>
              </a:rPr>
              <a:t>was obtained at 593 K, which</a:t>
            </a:r>
            <a:r>
              <a:rPr lang="en-US" altLang="zh-CN" dirty="0">
                <a:solidFill>
                  <a:srgbClr val="2211FB"/>
                </a:solidFill>
                <a:latin typeface="Times New Roman"/>
                <a:cs typeface="Times New Roman"/>
              </a:rPr>
              <a:t> was lower than that (623–773 K) of </a:t>
            </a:r>
            <a:r>
              <a:rPr lang="en-US" altLang="zh-CN" dirty="0" smtClean="0">
                <a:solidFill>
                  <a:srgbClr val="2211FB"/>
                </a:solidFill>
                <a:latin typeface="Times New Roman"/>
                <a:cs typeface="Times New Roman"/>
              </a:rPr>
              <a:t>traditional aromatization</a:t>
            </a:r>
            <a:r>
              <a:rPr lang="en-US" altLang="zh-CN" dirty="0">
                <a:solidFill>
                  <a:srgbClr val="2211FB"/>
                </a:solidFill>
                <a:latin typeface="Times New Roman"/>
                <a:cs typeface="Times New Roman"/>
              </a:rPr>
              <a:t>. </a:t>
            </a:r>
            <a:r>
              <a:rPr lang="en-US" altLang="zh-CN" dirty="0" smtClean="0">
                <a:solidFill>
                  <a:srgbClr val="2211FB"/>
                </a:solidFill>
                <a:latin typeface="Times New Roman"/>
                <a:ea typeface="Times New Roman"/>
                <a:cs typeface="Times New Roman"/>
              </a:rPr>
              <a:t>The </a:t>
            </a:r>
            <a:r>
              <a:rPr lang="en-US" altLang="zh-CN" dirty="0">
                <a:solidFill>
                  <a:srgbClr val="2211FB"/>
                </a:solidFill>
                <a:latin typeface="Times New Roman"/>
                <a:ea typeface="Times New Roman"/>
                <a:cs typeface="Times New Roman"/>
              </a:rPr>
              <a:t>produced hydrocarbons are mainly cycloalkanes, branched-alkanes and aromatics, which are wonderful crude oils to be used as jet fuel after being hydrogenated to improve quality (deep deoxygenation/chemical bond saturation).</a:t>
            </a:r>
            <a:endParaRPr lang="zh-CN" altLang="en-US" dirty="0">
              <a:solidFill>
                <a:srgbClr val="2211FB"/>
              </a:solidFill>
            </a:endParaRPr>
          </a:p>
        </p:txBody>
      </p:sp>
      <p:sp>
        <p:nvSpPr>
          <p:cNvPr id="4" name="矩形 3"/>
          <p:cNvSpPr/>
          <p:nvPr/>
        </p:nvSpPr>
        <p:spPr>
          <a:xfrm>
            <a:off x="30194" y="836712"/>
            <a:ext cx="1314784" cy="369332"/>
          </a:xfrm>
          <a:prstGeom prst="rect">
            <a:avLst/>
          </a:prstGeom>
        </p:spPr>
        <p:txBody>
          <a:bodyPr wrap="none">
            <a:spAutoFit/>
          </a:bodyPr>
          <a:lstStyle/>
          <a:p>
            <a:r>
              <a:rPr lang="en-US" altLang="zh-CN" b="1" dirty="0">
                <a:solidFill>
                  <a:srgbClr val="2211FB"/>
                </a:solidFill>
              </a:rPr>
              <a:t>Conclusions</a:t>
            </a:r>
            <a:endParaRPr lang="zh-CN" altLang="en-US" b="1" dirty="0">
              <a:solidFill>
                <a:srgbClr val="2211FB"/>
              </a:solidFill>
            </a:endParaRPr>
          </a:p>
        </p:txBody>
      </p:sp>
      <p:graphicFrame>
        <p:nvGraphicFramePr>
          <p:cNvPr id="5" name="对象 4"/>
          <p:cNvGraphicFramePr>
            <a:graphicFrameLocks noChangeAspect="1"/>
          </p:cNvGraphicFramePr>
          <p:nvPr>
            <p:extLst>
              <p:ext uri="{D42A27DB-BD31-4B8C-83A1-F6EECF244321}">
                <p14:modId xmlns:p14="http://schemas.microsoft.com/office/powerpoint/2010/main" val="2371028466"/>
              </p:ext>
            </p:extLst>
          </p:nvPr>
        </p:nvGraphicFramePr>
        <p:xfrm>
          <a:off x="5220072" y="4073762"/>
          <a:ext cx="3528392" cy="2666722"/>
        </p:xfrm>
        <a:graphic>
          <a:graphicData uri="http://schemas.openxmlformats.org/presentationml/2006/ole">
            <mc:AlternateContent xmlns:mc="http://schemas.openxmlformats.org/markup-compatibility/2006">
              <mc:Choice xmlns:v="urn:schemas-microsoft-com:vml" Requires="v">
                <p:oleObj spid="_x0000_s28700" name="CS ChemDraw Drawing" r:id="rId3" imgW="6296670" imgH="4748302" progId="ChemDraw.Document.6.0">
                  <p:embed/>
                </p:oleObj>
              </mc:Choice>
              <mc:Fallback>
                <p:oleObj name="CS ChemDraw Drawing" r:id="rId3" imgW="6296670" imgH="4748302" progId="ChemDraw.Document.6.0">
                  <p:embed/>
                  <p:pic>
                    <p:nvPicPr>
                      <p:cNvPr id="0" name="对象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20072" y="4073762"/>
                        <a:ext cx="3528392" cy="2666722"/>
                      </a:xfrm>
                      <a:prstGeom prst="rect">
                        <a:avLst/>
                      </a:prstGeom>
                      <a:noFill/>
                      <a:ln>
                        <a:noFill/>
                      </a:ln>
                    </p:spPr>
                  </p:pic>
                </p:oleObj>
              </mc:Fallback>
            </mc:AlternateContent>
          </a:graphicData>
        </a:graphic>
      </p:graphicFrame>
      <p:pic>
        <p:nvPicPr>
          <p:cNvPr id="6" name="图片 5"/>
          <p:cNvPicPr/>
          <p:nvPr/>
        </p:nvPicPr>
        <p:blipFill rotWithShape="1">
          <a:blip r:embed="rId5" cstate="print">
            <a:extLst>
              <a:ext uri="{28A0092B-C50C-407E-A947-70E740481C1C}">
                <a14:useLocalDpi xmlns:a14="http://schemas.microsoft.com/office/drawing/2010/main" val="0"/>
              </a:ext>
            </a:extLst>
          </a:blip>
          <a:srcRect t="1934" b="973"/>
          <a:stretch/>
        </p:blipFill>
        <p:spPr bwMode="auto">
          <a:xfrm>
            <a:off x="653058" y="4221088"/>
            <a:ext cx="3744416" cy="248755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1065914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t="6441" b="18482"/>
          <a:stretch/>
        </p:blipFill>
        <p:spPr>
          <a:xfrm>
            <a:off x="3706630" y="2587149"/>
            <a:ext cx="5437370" cy="4082211"/>
          </a:xfrm>
        </p:spPr>
      </p:pic>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l="50246" t="37592" r="33580" b="33909"/>
          <a:stretch/>
        </p:blipFill>
        <p:spPr>
          <a:xfrm>
            <a:off x="5232022" y="635078"/>
            <a:ext cx="1478844" cy="1744500"/>
          </a:xfrm>
          <a:prstGeom prst="rect">
            <a:avLst/>
          </a:prstGeom>
        </p:spPr>
      </p:pic>
      <p:pic>
        <p:nvPicPr>
          <p:cNvPr id="6" name="图片 5"/>
          <p:cNvPicPr>
            <a:picLocks noChangeAspect="1"/>
          </p:cNvPicPr>
          <p:nvPr/>
        </p:nvPicPr>
        <p:blipFill rotWithShape="1">
          <a:blip r:embed="rId4" cstate="print">
            <a:extLst>
              <a:ext uri="{28A0092B-C50C-407E-A947-70E740481C1C}">
                <a14:useLocalDpi xmlns:a14="http://schemas.microsoft.com/office/drawing/2010/main" val="0"/>
              </a:ext>
            </a:extLst>
          </a:blip>
          <a:srcRect l="23545" t="38928" r="58307" b="27290"/>
          <a:stretch/>
        </p:blipFill>
        <p:spPr>
          <a:xfrm>
            <a:off x="7193301" y="637689"/>
            <a:ext cx="1402072" cy="1747120"/>
          </a:xfrm>
          <a:prstGeom prst="rect">
            <a:avLst/>
          </a:prstGeom>
        </p:spPr>
      </p:pic>
      <p:sp>
        <p:nvSpPr>
          <p:cNvPr id="2" name="矩形 1"/>
          <p:cNvSpPr/>
          <p:nvPr/>
        </p:nvSpPr>
        <p:spPr>
          <a:xfrm>
            <a:off x="107504" y="637688"/>
            <a:ext cx="4572000" cy="2403222"/>
          </a:xfrm>
          <a:prstGeom prst="rect">
            <a:avLst/>
          </a:prstGeom>
        </p:spPr>
        <p:txBody>
          <a:bodyPr>
            <a:spAutoFit/>
          </a:bodyPr>
          <a:lstStyle/>
          <a:p>
            <a:pPr eaLnBrk="0" hangingPunct="0">
              <a:lnSpc>
                <a:spcPts val="1700"/>
              </a:lnSpc>
              <a:spcBef>
                <a:spcPts val="1200"/>
              </a:spcBef>
              <a:spcAft>
                <a:spcPts val="1200"/>
              </a:spcAft>
            </a:pPr>
            <a:r>
              <a:rPr lang="en-US" altLang="zh-CN" b="1" dirty="0">
                <a:solidFill>
                  <a:srgbClr val="000000"/>
                </a:solidFill>
                <a:latin typeface="Times New Roman"/>
                <a:ea typeface="Times New Roman"/>
                <a:cs typeface="Times New Roman"/>
              </a:rPr>
              <a:t>Acknowledgments</a:t>
            </a:r>
            <a:endParaRPr lang="zh-CN" altLang="zh-CN" b="1" dirty="0">
              <a:solidFill>
                <a:srgbClr val="000000"/>
              </a:solidFill>
              <a:latin typeface="Times New Roman"/>
              <a:ea typeface="Times New Roman"/>
              <a:cs typeface="Times New Roman"/>
            </a:endParaRPr>
          </a:p>
          <a:p>
            <a:r>
              <a:rPr lang="en-US" altLang="zh-CN" dirty="0">
                <a:solidFill>
                  <a:srgbClr val="000000"/>
                </a:solidFill>
                <a:latin typeface="Times New Roman"/>
                <a:ea typeface="Times New Roman"/>
              </a:rPr>
              <a:t>This work was supported by grants from the National Natural Science Foundation of China </a:t>
            </a:r>
            <a:br>
              <a:rPr lang="en-US" altLang="zh-CN" dirty="0">
                <a:solidFill>
                  <a:srgbClr val="000000"/>
                </a:solidFill>
                <a:latin typeface="Times New Roman"/>
                <a:ea typeface="Times New Roman"/>
              </a:rPr>
            </a:br>
            <a:r>
              <a:rPr lang="en-US" altLang="zh-CN" dirty="0">
                <a:solidFill>
                  <a:srgbClr val="000000"/>
                </a:solidFill>
                <a:latin typeface="Times New Roman"/>
                <a:ea typeface="Times New Roman"/>
              </a:rPr>
              <a:t>(No. 51476176&amp;21306195), the National 863 Plan (No. 2012AA101806) and China-EU SMEs Cooperation Fund for energy conservation research project (NO. SQ2013ZOB000002).</a:t>
            </a:r>
            <a:endParaRPr lang="zh-CN" altLang="en-US" dirty="0"/>
          </a:p>
        </p:txBody>
      </p:sp>
      <p:sp>
        <p:nvSpPr>
          <p:cNvPr id="3" name="矩形 2"/>
          <p:cNvSpPr/>
          <p:nvPr/>
        </p:nvSpPr>
        <p:spPr>
          <a:xfrm>
            <a:off x="120210" y="3645024"/>
            <a:ext cx="3059832" cy="2426305"/>
          </a:xfrm>
          <a:prstGeom prst="rect">
            <a:avLst/>
          </a:prstGeom>
        </p:spPr>
        <p:txBody>
          <a:bodyPr wrap="square">
            <a:spAutoFit/>
          </a:bodyPr>
          <a:lstStyle/>
          <a:p>
            <a:pPr eaLnBrk="0" hangingPunct="0">
              <a:lnSpc>
                <a:spcPts val="1700"/>
              </a:lnSpc>
              <a:spcBef>
                <a:spcPts val="1200"/>
              </a:spcBef>
              <a:spcAft>
                <a:spcPts val="1200"/>
              </a:spcAft>
            </a:pPr>
            <a:r>
              <a:rPr lang="en-US" altLang="zh-CN" b="1" dirty="0">
                <a:solidFill>
                  <a:srgbClr val="000000"/>
                </a:solidFill>
                <a:latin typeface="Times New Roman"/>
                <a:ea typeface="Times New Roman"/>
                <a:cs typeface="Times New Roman"/>
              </a:rPr>
              <a:t>Author Contributions</a:t>
            </a:r>
            <a:endParaRPr lang="zh-CN" altLang="zh-CN" b="1" dirty="0">
              <a:solidFill>
                <a:srgbClr val="000000"/>
              </a:solidFill>
              <a:latin typeface="Times New Roman"/>
              <a:ea typeface="Times New Roman"/>
              <a:cs typeface="Times New Roman"/>
            </a:endParaRPr>
          </a:p>
          <a:p>
            <a:pPr indent="180340" algn="just" eaLnBrk="0" hangingPunct="0">
              <a:lnSpc>
                <a:spcPts val="1700"/>
              </a:lnSpc>
              <a:spcAft>
                <a:spcPts val="0"/>
              </a:spcAft>
            </a:pPr>
            <a:r>
              <a:rPr lang="en-US" altLang="zh-CN" dirty="0">
                <a:solidFill>
                  <a:srgbClr val="2211FB"/>
                </a:solidFill>
                <a:latin typeface="Times New Roman"/>
                <a:ea typeface="Times New Roman"/>
                <a:cs typeface="Times New Roman"/>
              </a:rPr>
              <a:t>Y.W</a:t>
            </a:r>
            <a:r>
              <a:rPr lang="en-US" altLang="zh-CN" dirty="0">
                <a:solidFill>
                  <a:srgbClr val="000000"/>
                </a:solidFill>
                <a:latin typeface="Times New Roman"/>
                <a:ea typeface="Times New Roman"/>
                <a:cs typeface="Times New Roman"/>
              </a:rPr>
              <a:t>., S.Q., </a:t>
            </a:r>
            <a:r>
              <a:rPr lang="en-US" altLang="zh-CN" dirty="0">
                <a:solidFill>
                  <a:srgbClr val="2211FB"/>
                </a:solidFill>
                <a:latin typeface="Times New Roman"/>
                <a:ea typeface="Times New Roman"/>
                <a:cs typeface="Times New Roman"/>
              </a:rPr>
              <a:t>L.M.</a:t>
            </a:r>
            <a:r>
              <a:rPr lang="en-US" altLang="zh-CN" dirty="0">
                <a:solidFill>
                  <a:srgbClr val="000000"/>
                </a:solidFill>
                <a:latin typeface="Times New Roman"/>
                <a:ea typeface="Times New Roman"/>
                <a:cs typeface="Times New Roman"/>
              </a:rPr>
              <a:t> and </a:t>
            </a:r>
            <a:r>
              <a:rPr lang="en-US" altLang="zh-CN" dirty="0">
                <a:solidFill>
                  <a:srgbClr val="2211FB"/>
                </a:solidFill>
                <a:latin typeface="Times New Roman"/>
                <a:ea typeface="Times New Roman"/>
                <a:cs typeface="Times New Roman"/>
              </a:rPr>
              <a:t>T.W.</a:t>
            </a:r>
            <a:r>
              <a:rPr lang="en-US" altLang="zh-CN" dirty="0">
                <a:solidFill>
                  <a:srgbClr val="000000"/>
                </a:solidFill>
                <a:latin typeface="Times New Roman"/>
                <a:ea typeface="Times New Roman"/>
                <a:cs typeface="Times New Roman"/>
              </a:rPr>
              <a:t> designed the experiments. Y.W., S.Q., and Q.Z. conducted the experiments. S.Q., Q.L., and M.D. analyzed the data. Y.W. wrote the first draft of the manuscript which was then revised by all other authors.</a:t>
            </a:r>
            <a:endParaRPr lang="zh-CN" altLang="zh-CN" dirty="0">
              <a:solidFill>
                <a:srgbClr val="000000"/>
              </a:solidFill>
              <a:effectLst/>
              <a:latin typeface="Times New Roman"/>
              <a:ea typeface="Times New Roman"/>
              <a:cs typeface="Times New Roman"/>
            </a:endParaRPr>
          </a:p>
        </p:txBody>
      </p:sp>
      <p:sp>
        <p:nvSpPr>
          <p:cNvPr id="7" name="矩形 6"/>
          <p:cNvSpPr/>
          <p:nvPr/>
        </p:nvSpPr>
        <p:spPr>
          <a:xfrm>
            <a:off x="5626537" y="2097657"/>
            <a:ext cx="608052" cy="369332"/>
          </a:xfrm>
          <a:prstGeom prst="rect">
            <a:avLst/>
          </a:prstGeom>
        </p:spPr>
        <p:txBody>
          <a:bodyPr wrap="none">
            <a:spAutoFit/>
          </a:bodyPr>
          <a:lstStyle/>
          <a:p>
            <a:r>
              <a:rPr lang="en-US" altLang="zh-CN" dirty="0">
                <a:solidFill>
                  <a:srgbClr val="FF0000"/>
                </a:solidFill>
              </a:rPr>
              <a:t>T.W. </a:t>
            </a:r>
            <a:endParaRPr lang="zh-CN" altLang="en-US" dirty="0">
              <a:solidFill>
                <a:srgbClr val="FF0000"/>
              </a:solidFill>
            </a:endParaRPr>
          </a:p>
        </p:txBody>
      </p:sp>
      <p:sp>
        <p:nvSpPr>
          <p:cNvPr id="8" name="矩形 7"/>
          <p:cNvSpPr/>
          <p:nvPr/>
        </p:nvSpPr>
        <p:spPr>
          <a:xfrm>
            <a:off x="7542317" y="2015477"/>
            <a:ext cx="704039" cy="369332"/>
          </a:xfrm>
          <a:prstGeom prst="rect">
            <a:avLst/>
          </a:prstGeom>
        </p:spPr>
        <p:txBody>
          <a:bodyPr wrap="none">
            <a:spAutoFit/>
          </a:bodyPr>
          <a:lstStyle/>
          <a:p>
            <a:r>
              <a:rPr lang="en-US" altLang="zh-CN" dirty="0">
                <a:solidFill>
                  <a:srgbClr val="FF0000"/>
                </a:solidFill>
                <a:latin typeface="Times New Roman"/>
                <a:ea typeface="Times New Roman"/>
                <a:cs typeface="Times New Roman"/>
              </a:rPr>
              <a:t>L.M. </a:t>
            </a:r>
            <a:endParaRPr lang="zh-CN" altLang="en-US" dirty="0">
              <a:solidFill>
                <a:srgbClr val="FF0000"/>
              </a:solidFill>
            </a:endParaRPr>
          </a:p>
        </p:txBody>
      </p:sp>
    </p:spTree>
    <p:extLst>
      <p:ext uri="{BB962C8B-B14F-4D97-AF65-F5344CB8AC3E}">
        <p14:creationId xmlns:p14="http://schemas.microsoft.com/office/powerpoint/2010/main" val="9160117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C:\Users\lenovo\AppData\Local\Microsoft\Windows\Temporary Internet Files\Content.IE5\G21C54VP\MC900434475[1].wm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1339740">
            <a:off x="1957727" y="2844467"/>
            <a:ext cx="5571795" cy="2203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2" descr="C:\Users\lenovo\AppData\Local\Microsoft\Windows\Temporary Internet Files\Content.IE5\AGE1359Y\MC900295892[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8286" y="4581128"/>
            <a:ext cx="1679418" cy="1753354"/>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grpSp>
        <p:nvGrpSpPr>
          <p:cNvPr id="5" name="Group 10"/>
          <p:cNvGrpSpPr>
            <a:grpSpLocks/>
          </p:cNvGrpSpPr>
          <p:nvPr/>
        </p:nvGrpSpPr>
        <p:grpSpPr bwMode="auto">
          <a:xfrm>
            <a:off x="612775" y="5733256"/>
            <a:ext cx="8496300" cy="890588"/>
            <a:chOff x="113" y="3334"/>
            <a:chExt cx="5352" cy="561"/>
          </a:xfrm>
        </p:grpSpPr>
        <p:sp>
          <p:nvSpPr>
            <p:cNvPr id="6" name="矩形 5"/>
            <p:cNvSpPr>
              <a:spLocks noChangeArrowheads="1"/>
            </p:cNvSpPr>
            <p:nvPr/>
          </p:nvSpPr>
          <p:spPr bwMode="auto">
            <a:xfrm rot="10800000">
              <a:off x="2358" y="3413"/>
              <a:ext cx="2631" cy="29"/>
            </a:xfrm>
            <a:prstGeom prst="rect">
              <a:avLst/>
            </a:prstGeom>
            <a:gradFill rotWithShape="1">
              <a:gsLst>
                <a:gs pos="0">
                  <a:srgbClr val="FF0000"/>
                </a:gs>
                <a:gs pos="25000">
                  <a:srgbClr val="FF6633"/>
                </a:gs>
                <a:gs pos="50000">
                  <a:srgbClr val="FFFF00"/>
                </a:gs>
                <a:gs pos="75000">
                  <a:srgbClr val="01A78F"/>
                </a:gs>
                <a:gs pos="100000">
                  <a:srgbClr val="3366FF"/>
                </a:gs>
              </a:gsLst>
              <a:lin ang="0" scaled="1"/>
            </a:gradFill>
            <a:ln w="25400" algn="ctr">
              <a:noFill/>
              <a:miter lim="800000"/>
              <a:headEnd/>
              <a:tailEnd/>
            </a:ln>
          </p:spPr>
          <p:txBody>
            <a:bodyPr rot="10800000" anchor="ctr"/>
            <a:lstStyle/>
            <a:p>
              <a:pPr algn="ctr" fontAlgn="auto">
                <a:spcBef>
                  <a:spcPts val="0"/>
                </a:spcBef>
                <a:spcAft>
                  <a:spcPts val="0"/>
                </a:spcAft>
                <a:defRPr/>
              </a:pPr>
              <a:endParaRPr lang="zh-CN" altLang="en-US">
                <a:solidFill>
                  <a:schemeClr val="lt1"/>
                </a:solidFill>
                <a:latin typeface="+mn-lt"/>
                <a:ea typeface="+mn-ea"/>
              </a:endParaRPr>
            </a:p>
          </p:txBody>
        </p:sp>
        <p:pic>
          <p:nvPicPr>
            <p:cNvPr id="7" name="Picture 2" descr="F:\Logo\未标题-1.png"/>
            <p:cNvPicPr>
              <a:picLocks noChangeAspect="1" noChangeArrowheads="1"/>
            </p:cNvPicPr>
            <p:nvPr/>
          </p:nvPicPr>
          <p:blipFill>
            <a:blip r:embed="rId4"/>
            <a:srcRect/>
            <a:stretch>
              <a:fillRect/>
            </a:stretch>
          </p:blipFill>
          <p:spPr bwMode="auto">
            <a:xfrm>
              <a:off x="4925" y="3334"/>
              <a:ext cx="540" cy="561"/>
            </a:xfrm>
            <a:prstGeom prst="rect">
              <a:avLst/>
            </a:prstGeom>
            <a:noFill/>
            <a:ln w="9525">
              <a:noFill/>
              <a:miter lim="800000"/>
              <a:headEnd/>
              <a:tailEnd/>
            </a:ln>
          </p:spPr>
        </p:pic>
        <p:sp>
          <p:nvSpPr>
            <p:cNvPr id="8" name="Text Box 13"/>
            <p:cNvSpPr txBox="1">
              <a:spLocks noChangeArrowheads="1"/>
            </p:cNvSpPr>
            <p:nvPr/>
          </p:nvSpPr>
          <p:spPr bwMode="auto">
            <a:xfrm>
              <a:off x="113" y="3499"/>
              <a:ext cx="4784" cy="385"/>
            </a:xfrm>
            <a:prstGeom prst="rect">
              <a:avLst/>
            </a:prstGeom>
            <a:noFill/>
            <a:ln w="9525">
              <a:noFill/>
              <a:miter lim="800000"/>
              <a:headEnd/>
              <a:tailEnd/>
            </a:ln>
            <a:effectLst>
              <a:prstShdw prst="shdw17" dist="17961" dir="2700000">
                <a:schemeClr val="accent1">
                  <a:gamma/>
                  <a:shade val="60000"/>
                  <a:invGamma/>
                </a:schemeClr>
              </a:prstShdw>
            </a:effectLst>
          </p:spPr>
          <p:txBody>
            <a:bodyPr wrap="none">
              <a:spAutoFit/>
            </a:bodyPr>
            <a:lstStyle/>
            <a:p>
              <a:pPr>
                <a:defRPr/>
              </a:pPr>
              <a:r>
                <a:rPr lang="zh-CN" altLang="en-US" sz="1600" b="1" dirty="0">
                  <a:latin typeface="华文楷体"/>
                </a:rPr>
                <a:t>                                                中国科学院广州能源研究所</a:t>
              </a:r>
            </a:p>
            <a:p>
              <a:pPr>
                <a:defRPr/>
              </a:pPr>
              <a:r>
                <a:rPr lang="en-US" altLang="zh-CN" b="1" i="1" dirty="0">
                  <a:effectLst>
                    <a:outerShdw blurRad="38100" dist="38100" dir="2700000" algn="tl">
                      <a:srgbClr val="C0C0C0"/>
                    </a:outerShdw>
                  </a:effectLst>
                  <a:latin typeface="Times New Roman" pitchFamily="18" charset="0"/>
                </a:rPr>
                <a:t>       Guangzhou Institute of Energy Conversion, Chinese Academy of Sciences</a:t>
              </a:r>
            </a:p>
          </p:txBody>
        </p:sp>
      </p:grpSp>
      <p:grpSp>
        <p:nvGrpSpPr>
          <p:cNvPr id="9" name="Group 13"/>
          <p:cNvGrpSpPr>
            <a:grpSpLocks/>
          </p:cNvGrpSpPr>
          <p:nvPr/>
        </p:nvGrpSpPr>
        <p:grpSpPr bwMode="auto">
          <a:xfrm>
            <a:off x="595561" y="764704"/>
            <a:ext cx="5311775" cy="688975"/>
            <a:chOff x="720" y="1392"/>
            <a:chExt cx="4058" cy="480"/>
          </a:xfrm>
        </p:grpSpPr>
        <p:sp>
          <p:nvSpPr>
            <p:cNvPr id="10" name="AutoShape 14"/>
            <p:cNvSpPr>
              <a:spLocks noChangeArrowheads="1"/>
            </p:cNvSpPr>
            <p:nvPr/>
          </p:nvSpPr>
          <p:spPr bwMode="gray">
            <a:xfrm>
              <a:off x="720" y="1392"/>
              <a:ext cx="4058" cy="480"/>
            </a:xfrm>
            <a:prstGeom prst="roundRect">
              <a:avLst>
                <a:gd name="adj" fmla="val 17509"/>
              </a:avLst>
            </a:prstGeom>
            <a:gradFill rotWithShape="1">
              <a:gsLst>
                <a:gs pos="0">
                  <a:schemeClr val="folHlink"/>
                </a:gs>
                <a:gs pos="50000">
                  <a:schemeClr val="folHlink">
                    <a:gamma/>
                    <a:shade val="92157"/>
                    <a:invGamma/>
                  </a:schemeClr>
                </a:gs>
                <a:gs pos="100000">
                  <a:schemeClr val="folHlink"/>
                </a:gs>
              </a:gsLst>
              <a:lin ang="5400000" scaled="1"/>
            </a:gradFill>
            <a:ln w="9525">
              <a:noFill/>
              <a:round/>
              <a:headEnd/>
              <a:tailEnd/>
            </a:ln>
            <a:effectLst/>
          </p:spPr>
          <p:txBody>
            <a:bodyPr wrap="none" anchor="ctr"/>
            <a:lstStyle/>
            <a:p>
              <a:endParaRPr lang="zh-CN" altLang="en-US">
                <a:ea typeface="宋体" pitchFamily="2" charset="-122"/>
              </a:endParaRPr>
            </a:p>
          </p:txBody>
        </p:sp>
        <p:grpSp>
          <p:nvGrpSpPr>
            <p:cNvPr id="11" name="Group 15"/>
            <p:cNvGrpSpPr>
              <a:grpSpLocks/>
            </p:cNvGrpSpPr>
            <p:nvPr/>
          </p:nvGrpSpPr>
          <p:grpSpPr bwMode="auto">
            <a:xfrm>
              <a:off x="730" y="1407"/>
              <a:ext cx="4043" cy="444"/>
              <a:chOff x="744" y="1407"/>
              <a:chExt cx="3988" cy="444"/>
            </a:xfrm>
          </p:grpSpPr>
          <p:sp>
            <p:nvSpPr>
              <p:cNvPr id="12" name="AutoShape 16"/>
              <p:cNvSpPr>
                <a:spLocks noChangeArrowheads="1"/>
              </p:cNvSpPr>
              <p:nvPr/>
            </p:nvSpPr>
            <p:spPr bwMode="gray">
              <a:xfrm>
                <a:off x="744" y="1736"/>
                <a:ext cx="3988" cy="115"/>
              </a:xfrm>
              <a:prstGeom prst="roundRect">
                <a:avLst>
                  <a:gd name="adj" fmla="val 50000"/>
                </a:avLst>
              </a:prstGeom>
              <a:gradFill rotWithShape="1">
                <a:gsLst>
                  <a:gs pos="0">
                    <a:schemeClr val="folHlink">
                      <a:alpha val="0"/>
                    </a:schemeClr>
                  </a:gs>
                  <a:gs pos="100000">
                    <a:schemeClr val="folHlink">
                      <a:gamma/>
                      <a:tint val="0"/>
                      <a:invGamma/>
                    </a:schemeClr>
                  </a:gs>
                </a:gsLst>
                <a:lin ang="5400000" scaled="1"/>
              </a:gradFill>
              <a:ln w="9525">
                <a:noFill/>
                <a:round/>
                <a:headEnd/>
                <a:tailEnd/>
              </a:ln>
              <a:effectLst/>
            </p:spPr>
            <p:txBody>
              <a:bodyPr wrap="none" anchor="ctr"/>
              <a:lstStyle/>
              <a:p>
                <a:endParaRPr lang="zh-CN" altLang="en-US">
                  <a:ea typeface="宋体" pitchFamily="2" charset="-122"/>
                </a:endParaRPr>
              </a:p>
            </p:txBody>
          </p:sp>
          <p:sp>
            <p:nvSpPr>
              <p:cNvPr id="13" name="AutoShape 17"/>
              <p:cNvSpPr>
                <a:spLocks noChangeArrowheads="1"/>
              </p:cNvSpPr>
              <p:nvPr/>
            </p:nvSpPr>
            <p:spPr bwMode="gray">
              <a:xfrm>
                <a:off x="744" y="1407"/>
                <a:ext cx="3988" cy="115"/>
              </a:xfrm>
              <a:prstGeom prst="roundRect">
                <a:avLst>
                  <a:gd name="adj" fmla="val 50000"/>
                </a:avLst>
              </a:prstGeom>
              <a:gradFill rotWithShape="1">
                <a:gsLst>
                  <a:gs pos="0">
                    <a:schemeClr val="folHlink">
                      <a:gamma/>
                      <a:tint val="0"/>
                      <a:invGamma/>
                    </a:schemeClr>
                  </a:gs>
                  <a:gs pos="100000">
                    <a:schemeClr val="folHlink">
                      <a:alpha val="0"/>
                    </a:schemeClr>
                  </a:gs>
                </a:gsLst>
                <a:lin ang="5400000" scaled="1"/>
              </a:gradFill>
              <a:ln w="9525">
                <a:noFill/>
                <a:round/>
                <a:headEnd/>
                <a:tailEnd/>
              </a:ln>
              <a:effectLst/>
            </p:spPr>
            <p:txBody>
              <a:bodyPr wrap="none" anchor="ctr"/>
              <a:lstStyle/>
              <a:p>
                <a:endParaRPr lang="zh-CN" altLang="en-US">
                  <a:ea typeface="宋体" pitchFamily="2" charset="-122"/>
                </a:endParaRPr>
              </a:p>
            </p:txBody>
          </p:sp>
        </p:grpSp>
      </p:grpSp>
      <p:sp>
        <p:nvSpPr>
          <p:cNvPr id="14" name="Text Box 26"/>
          <p:cNvSpPr txBox="1">
            <a:spLocks noChangeArrowheads="1"/>
          </p:cNvSpPr>
          <p:nvPr/>
        </p:nvSpPr>
        <p:spPr bwMode="white">
          <a:xfrm>
            <a:off x="1073399" y="856779"/>
            <a:ext cx="4495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r" eaLnBrk="0" fontAlgn="base" hangingPunct="0">
              <a:spcBef>
                <a:spcPct val="0"/>
              </a:spcBef>
              <a:spcAft>
                <a:spcPct val="0"/>
              </a:spcAft>
              <a:defRPr>
                <a:solidFill>
                  <a:schemeClr val="tx1"/>
                </a:solidFill>
                <a:latin typeface="Arial" pitchFamily="34" charset="0"/>
              </a:defRPr>
            </a:lvl6pPr>
            <a:lvl7pPr marL="2971800" indent="-228600" algn="r" eaLnBrk="0" fontAlgn="base" hangingPunct="0">
              <a:spcBef>
                <a:spcPct val="0"/>
              </a:spcBef>
              <a:spcAft>
                <a:spcPct val="0"/>
              </a:spcAft>
              <a:defRPr>
                <a:solidFill>
                  <a:schemeClr val="tx1"/>
                </a:solidFill>
                <a:latin typeface="Arial" pitchFamily="34" charset="0"/>
              </a:defRPr>
            </a:lvl7pPr>
            <a:lvl8pPr marL="3429000" indent="-228600" algn="r" eaLnBrk="0" fontAlgn="base" hangingPunct="0">
              <a:spcBef>
                <a:spcPct val="0"/>
              </a:spcBef>
              <a:spcAft>
                <a:spcPct val="0"/>
              </a:spcAft>
              <a:defRPr>
                <a:solidFill>
                  <a:schemeClr val="tx1"/>
                </a:solidFill>
                <a:latin typeface="Arial" pitchFamily="34" charset="0"/>
              </a:defRPr>
            </a:lvl8pPr>
            <a:lvl9pPr marL="3886200" indent="-228600" algn="r"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buClr>
                <a:schemeClr val="tx1"/>
              </a:buClr>
            </a:pPr>
            <a:r>
              <a:rPr lang="en-US" altLang="zh-CN" sz="2400" b="1" dirty="0" smtClean="0">
                <a:solidFill>
                  <a:schemeClr val="bg1"/>
                </a:solidFill>
                <a:ea typeface="宋体" pitchFamily="2" charset="-122"/>
                <a:cs typeface="Arial" pitchFamily="34" charset="0"/>
              </a:rPr>
              <a:t>Q/A</a:t>
            </a:r>
            <a:endParaRPr lang="en-US" altLang="zh-CN" sz="2400" b="1" dirty="0">
              <a:solidFill>
                <a:schemeClr val="bg1"/>
              </a:solidFill>
              <a:ea typeface="宋体" pitchFamily="2" charset="-122"/>
              <a:cs typeface="Arial" pitchFamily="34" charset="0"/>
            </a:endParaRPr>
          </a:p>
        </p:txBody>
      </p:sp>
      <p:pic>
        <p:nvPicPr>
          <p:cNvPr id="15" name="Picture 27" descr="1"/>
          <p:cNvPicPr>
            <a:picLocks noChangeAspect="1" noChangeArrowheads="1"/>
          </p:cNvPicPr>
          <p:nvPr/>
        </p:nvPicPr>
        <p:blipFill>
          <a:blip r:embed="rId5">
            <a:lum bright="-6000" contrast="24000"/>
            <a:extLst>
              <a:ext uri="{28A0092B-C50C-407E-A947-70E740481C1C}">
                <a14:useLocalDpi xmlns:a14="http://schemas.microsoft.com/office/drawing/2010/main" val="0"/>
              </a:ext>
            </a:extLst>
          </a:blip>
          <a:srcRect l="42606" t="64474" r="19473"/>
          <a:stretch>
            <a:fillRect/>
          </a:stretch>
        </p:blipFill>
        <p:spPr bwMode="auto">
          <a:xfrm>
            <a:off x="395536" y="733872"/>
            <a:ext cx="792163" cy="94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 Box 31"/>
          <p:cNvSpPr txBox="1">
            <a:spLocks noChangeArrowheads="1"/>
          </p:cNvSpPr>
          <p:nvPr/>
        </p:nvSpPr>
        <p:spPr bwMode="white">
          <a:xfrm>
            <a:off x="692399" y="848847"/>
            <a:ext cx="381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algn="r" eaLnBrk="0" fontAlgn="base" hangingPunct="0">
              <a:spcBef>
                <a:spcPct val="0"/>
              </a:spcBef>
              <a:spcAft>
                <a:spcPct val="0"/>
              </a:spcAft>
              <a:defRPr>
                <a:solidFill>
                  <a:schemeClr val="tx1"/>
                </a:solidFill>
                <a:latin typeface="Arial" pitchFamily="34" charset="0"/>
              </a:defRPr>
            </a:lvl6pPr>
            <a:lvl7pPr marL="2971800" indent="-228600" algn="r" eaLnBrk="0" fontAlgn="base" hangingPunct="0">
              <a:spcBef>
                <a:spcPct val="0"/>
              </a:spcBef>
              <a:spcAft>
                <a:spcPct val="0"/>
              </a:spcAft>
              <a:defRPr>
                <a:solidFill>
                  <a:schemeClr val="tx1"/>
                </a:solidFill>
                <a:latin typeface="Arial" pitchFamily="34" charset="0"/>
              </a:defRPr>
            </a:lvl7pPr>
            <a:lvl8pPr marL="3429000" indent="-228600" algn="r" eaLnBrk="0" fontAlgn="base" hangingPunct="0">
              <a:spcBef>
                <a:spcPct val="0"/>
              </a:spcBef>
              <a:spcAft>
                <a:spcPct val="0"/>
              </a:spcAft>
              <a:defRPr>
                <a:solidFill>
                  <a:schemeClr val="tx1"/>
                </a:solidFill>
                <a:latin typeface="Arial" pitchFamily="34" charset="0"/>
              </a:defRPr>
            </a:lvl8pPr>
            <a:lvl9pPr marL="3886200" indent="-228600" algn="r"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pPr>
            <a:r>
              <a:rPr lang="en-US" altLang="zh-CN" sz="2400" b="1" dirty="0">
                <a:solidFill>
                  <a:schemeClr val="bg1"/>
                </a:solidFill>
                <a:ea typeface="宋体" pitchFamily="2" charset="-122"/>
                <a:cs typeface="Arial" pitchFamily="34" charset="0"/>
              </a:rPr>
              <a:t>4</a:t>
            </a:r>
          </a:p>
        </p:txBody>
      </p:sp>
    </p:spTree>
    <p:extLst>
      <p:ext uri="{BB962C8B-B14F-4D97-AF65-F5344CB8AC3E}">
        <p14:creationId xmlns:p14="http://schemas.microsoft.com/office/powerpoint/2010/main" val="2873908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style.rotation</p:attrName>
                                        </p:attrNameLst>
                                      </p:cBhvr>
                                      <p:tavLst>
                                        <p:tav tm="0">
                                          <p:val>
                                            <p:fltVal val="90"/>
                                          </p:val>
                                        </p:tav>
                                        <p:tav tm="100000">
                                          <p:val>
                                            <p:fltVal val="0"/>
                                          </p:val>
                                        </p:tav>
                                      </p:tavLst>
                                    </p:anim>
                                    <p:animEffect transition="in" filter="fade">
                                      <p:cBhvr>
                                        <p:cTn id="10" dur="1000"/>
                                        <p:tgtEl>
                                          <p:spTgt spid="9"/>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p:cTn id="13" dur="1000" fill="hold"/>
                                        <p:tgtEl>
                                          <p:spTgt spid="14"/>
                                        </p:tgtEl>
                                        <p:attrNameLst>
                                          <p:attrName>ppt_w</p:attrName>
                                        </p:attrNameLst>
                                      </p:cBhvr>
                                      <p:tavLst>
                                        <p:tav tm="0">
                                          <p:val>
                                            <p:fltVal val="0"/>
                                          </p:val>
                                        </p:tav>
                                        <p:tav tm="100000">
                                          <p:val>
                                            <p:strVal val="#ppt_w"/>
                                          </p:val>
                                        </p:tav>
                                      </p:tavLst>
                                    </p:anim>
                                    <p:anim calcmode="lin" valueType="num">
                                      <p:cBhvr>
                                        <p:cTn id="14" dur="1000" fill="hold"/>
                                        <p:tgtEl>
                                          <p:spTgt spid="14"/>
                                        </p:tgtEl>
                                        <p:attrNameLst>
                                          <p:attrName>ppt_h</p:attrName>
                                        </p:attrNameLst>
                                      </p:cBhvr>
                                      <p:tavLst>
                                        <p:tav tm="0">
                                          <p:val>
                                            <p:fltVal val="0"/>
                                          </p:val>
                                        </p:tav>
                                        <p:tav tm="100000">
                                          <p:val>
                                            <p:strVal val="#ppt_h"/>
                                          </p:val>
                                        </p:tav>
                                      </p:tavLst>
                                    </p:anim>
                                    <p:anim calcmode="lin" valueType="num">
                                      <p:cBhvr>
                                        <p:cTn id="15" dur="1000" fill="hold"/>
                                        <p:tgtEl>
                                          <p:spTgt spid="14"/>
                                        </p:tgtEl>
                                        <p:attrNameLst>
                                          <p:attrName>style.rotation</p:attrName>
                                        </p:attrNameLst>
                                      </p:cBhvr>
                                      <p:tavLst>
                                        <p:tav tm="0">
                                          <p:val>
                                            <p:fltVal val="90"/>
                                          </p:val>
                                        </p:tav>
                                        <p:tav tm="100000">
                                          <p:val>
                                            <p:fltVal val="0"/>
                                          </p:val>
                                        </p:tav>
                                      </p:tavLst>
                                    </p:anim>
                                    <p:animEffect transition="in" filter="fade">
                                      <p:cBhvr>
                                        <p:cTn id="16" dur="1000"/>
                                        <p:tgtEl>
                                          <p:spTgt spid="14"/>
                                        </p:tgtEl>
                                      </p:cBhvr>
                                    </p:animEffect>
                                  </p:childTnLst>
                                </p:cTn>
                              </p:par>
                              <p:par>
                                <p:cTn id="17" presetID="31" presetClass="entr" presetSubtype="0"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p:cTn id="19" dur="1000" fill="hold"/>
                                        <p:tgtEl>
                                          <p:spTgt spid="15"/>
                                        </p:tgtEl>
                                        <p:attrNameLst>
                                          <p:attrName>ppt_w</p:attrName>
                                        </p:attrNameLst>
                                      </p:cBhvr>
                                      <p:tavLst>
                                        <p:tav tm="0">
                                          <p:val>
                                            <p:fltVal val="0"/>
                                          </p:val>
                                        </p:tav>
                                        <p:tav tm="100000">
                                          <p:val>
                                            <p:strVal val="#ppt_w"/>
                                          </p:val>
                                        </p:tav>
                                      </p:tavLst>
                                    </p:anim>
                                    <p:anim calcmode="lin" valueType="num">
                                      <p:cBhvr>
                                        <p:cTn id="20" dur="1000" fill="hold"/>
                                        <p:tgtEl>
                                          <p:spTgt spid="15"/>
                                        </p:tgtEl>
                                        <p:attrNameLst>
                                          <p:attrName>ppt_h</p:attrName>
                                        </p:attrNameLst>
                                      </p:cBhvr>
                                      <p:tavLst>
                                        <p:tav tm="0">
                                          <p:val>
                                            <p:fltVal val="0"/>
                                          </p:val>
                                        </p:tav>
                                        <p:tav tm="100000">
                                          <p:val>
                                            <p:strVal val="#ppt_h"/>
                                          </p:val>
                                        </p:tav>
                                      </p:tavLst>
                                    </p:anim>
                                    <p:anim calcmode="lin" valueType="num">
                                      <p:cBhvr>
                                        <p:cTn id="21" dur="1000" fill="hold"/>
                                        <p:tgtEl>
                                          <p:spTgt spid="15"/>
                                        </p:tgtEl>
                                        <p:attrNameLst>
                                          <p:attrName>style.rotation</p:attrName>
                                        </p:attrNameLst>
                                      </p:cBhvr>
                                      <p:tavLst>
                                        <p:tav tm="0">
                                          <p:val>
                                            <p:fltVal val="90"/>
                                          </p:val>
                                        </p:tav>
                                        <p:tav tm="100000">
                                          <p:val>
                                            <p:fltVal val="0"/>
                                          </p:val>
                                        </p:tav>
                                      </p:tavLst>
                                    </p:anim>
                                    <p:animEffect transition="in" filter="fade">
                                      <p:cBhvr>
                                        <p:cTn id="22" dur="1000"/>
                                        <p:tgtEl>
                                          <p:spTgt spid="15"/>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p:cTn id="25" dur="1000" fill="hold"/>
                                        <p:tgtEl>
                                          <p:spTgt spid="16"/>
                                        </p:tgtEl>
                                        <p:attrNameLst>
                                          <p:attrName>ppt_w</p:attrName>
                                        </p:attrNameLst>
                                      </p:cBhvr>
                                      <p:tavLst>
                                        <p:tav tm="0">
                                          <p:val>
                                            <p:fltVal val="0"/>
                                          </p:val>
                                        </p:tav>
                                        <p:tav tm="100000">
                                          <p:val>
                                            <p:strVal val="#ppt_w"/>
                                          </p:val>
                                        </p:tav>
                                      </p:tavLst>
                                    </p:anim>
                                    <p:anim calcmode="lin" valueType="num">
                                      <p:cBhvr>
                                        <p:cTn id="26" dur="1000" fill="hold"/>
                                        <p:tgtEl>
                                          <p:spTgt spid="16"/>
                                        </p:tgtEl>
                                        <p:attrNameLst>
                                          <p:attrName>ppt_h</p:attrName>
                                        </p:attrNameLst>
                                      </p:cBhvr>
                                      <p:tavLst>
                                        <p:tav tm="0">
                                          <p:val>
                                            <p:fltVal val="0"/>
                                          </p:val>
                                        </p:tav>
                                        <p:tav tm="100000">
                                          <p:val>
                                            <p:strVal val="#ppt_h"/>
                                          </p:val>
                                        </p:tav>
                                      </p:tavLst>
                                    </p:anim>
                                    <p:anim calcmode="lin" valueType="num">
                                      <p:cBhvr>
                                        <p:cTn id="27" dur="1000" fill="hold"/>
                                        <p:tgtEl>
                                          <p:spTgt spid="16"/>
                                        </p:tgtEl>
                                        <p:attrNameLst>
                                          <p:attrName>style.rotation</p:attrName>
                                        </p:attrNameLst>
                                      </p:cBhvr>
                                      <p:tavLst>
                                        <p:tav tm="0">
                                          <p:val>
                                            <p:fltVal val="90"/>
                                          </p:val>
                                        </p:tav>
                                        <p:tav tm="100000">
                                          <p:val>
                                            <p:fltVal val="0"/>
                                          </p:val>
                                        </p:tav>
                                      </p:tavLst>
                                    </p:anim>
                                    <p:animEffect transition="in" filter="fade">
                                      <p:cBhvr>
                                        <p:cTn id="28"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9884</TotalTime>
  <Words>1092</Words>
  <Application>Microsoft Office PowerPoint</Application>
  <PresentationFormat>全屏显示(4:3)</PresentationFormat>
  <Paragraphs>108</Paragraphs>
  <Slides>20</Slides>
  <Notes>7</Notes>
  <HiddenSlides>0</HiddenSlides>
  <MMClips>0</MMClips>
  <ScaleCrop>false</ScaleCrop>
  <HeadingPairs>
    <vt:vector size="6" baseType="variant">
      <vt:variant>
        <vt:lpstr>主题</vt:lpstr>
      </vt:variant>
      <vt:variant>
        <vt:i4>1</vt:i4>
      </vt:variant>
      <vt:variant>
        <vt:lpstr>嵌入 OLE 服务器</vt:lpstr>
      </vt:variant>
      <vt:variant>
        <vt:i4>3</vt:i4>
      </vt:variant>
      <vt:variant>
        <vt:lpstr>幻灯片标题</vt:lpstr>
      </vt:variant>
      <vt:variant>
        <vt:i4>20</vt:i4>
      </vt:variant>
    </vt:vector>
  </HeadingPairs>
  <TitlesOfParts>
    <vt:vector size="24" baseType="lpstr">
      <vt:lpstr>Office 主题​​</vt:lpstr>
      <vt:lpstr>Chem3D XML</vt:lpstr>
      <vt:lpstr>CS ChemDraw Drawing</vt:lpstr>
      <vt:lpstr>Graph</vt:lpstr>
      <vt:lpstr>PowerPoint 演示文稿</vt:lpstr>
      <vt:lpstr>Jet-Fuel Range Hydrocarbons from Biomass-Derived Sorbitol over Ni-HZSM-5/SBA-15 Catalyst 生物质多元糖醇水相催化合成生物航油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wyj</dc:creator>
  <cp:lastModifiedBy>unknown</cp:lastModifiedBy>
  <cp:revision>111</cp:revision>
  <dcterms:created xsi:type="dcterms:W3CDTF">2014-11-08T03:11:05Z</dcterms:created>
  <dcterms:modified xsi:type="dcterms:W3CDTF">2016-11-27T01:39:56Z</dcterms:modified>
</cp:coreProperties>
</file>