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4"/>
  </p:notesMasterIdLst>
  <p:handoutMasterIdLst>
    <p:handoutMasterId r:id="rId55"/>
  </p:handoutMasterIdLst>
  <p:sldIdLst>
    <p:sldId id="256" r:id="rId3"/>
    <p:sldId id="405" r:id="rId4"/>
    <p:sldId id="271" r:id="rId5"/>
    <p:sldId id="283" r:id="rId6"/>
    <p:sldId id="315" r:id="rId7"/>
    <p:sldId id="317" r:id="rId8"/>
    <p:sldId id="319" r:id="rId9"/>
    <p:sldId id="320" r:id="rId10"/>
    <p:sldId id="346" r:id="rId11"/>
    <p:sldId id="326" r:id="rId12"/>
    <p:sldId id="323" r:id="rId13"/>
    <p:sldId id="350" r:id="rId14"/>
    <p:sldId id="409" r:id="rId15"/>
    <p:sldId id="313" r:id="rId16"/>
    <p:sldId id="324" r:id="rId17"/>
    <p:sldId id="325" r:id="rId18"/>
    <p:sldId id="330" r:id="rId19"/>
    <p:sldId id="352" r:id="rId20"/>
    <p:sldId id="339" r:id="rId21"/>
    <p:sldId id="322" r:id="rId22"/>
    <p:sldId id="336" r:id="rId23"/>
    <p:sldId id="334" r:id="rId24"/>
    <p:sldId id="327" r:id="rId25"/>
    <p:sldId id="353" r:id="rId26"/>
    <p:sldId id="335" r:id="rId27"/>
    <p:sldId id="354" r:id="rId28"/>
    <p:sldId id="340" r:id="rId29"/>
    <p:sldId id="344" r:id="rId30"/>
    <p:sldId id="363" r:id="rId31"/>
    <p:sldId id="365" r:id="rId32"/>
    <p:sldId id="362" r:id="rId33"/>
    <p:sldId id="367" r:id="rId34"/>
    <p:sldId id="369" r:id="rId35"/>
    <p:sldId id="299" r:id="rId36"/>
    <p:sldId id="300" r:id="rId37"/>
    <p:sldId id="342" r:id="rId38"/>
    <p:sldId id="370" r:id="rId39"/>
    <p:sldId id="373" r:id="rId40"/>
    <p:sldId id="375" r:id="rId41"/>
    <p:sldId id="410" r:id="rId42"/>
    <p:sldId id="374" r:id="rId43"/>
    <p:sldId id="371" r:id="rId44"/>
    <p:sldId id="376" r:id="rId45"/>
    <p:sldId id="392" r:id="rId46"/>
    <p:sldId id="399" r:id="rId47"/>
    <p:sldId id="400" r:id="rId48"/>
    <p:sldId id="401" r:id="rId49"/>
    <p:sldId id="402" r:id="rId50"/>
    <p:sldId id="403" r:id="rId51"/>
    <p:sldId id="407" r:id="rId52"/>
    <p:sldId id="408"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9900"/>
    <a:srgbClr val="C0C0C0"/>
    <a:srgbClr val="336600"/>
    <a:srgbClr val="FF5050"/>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5" autoAdjust="0"/>
    <p:restoredTop sz="88918" autoAdjust="0"/>
  </p:normalViewPr>
  <p:slideViewPr>
    <p:cSldViewPr snapToGrid="0">
      <p:cViewPr varScale="1">
        <p:scale>
          <a:sx n="61" d="100"/>
          <a:sy n="61" d="100"/>
        </p:scale>
        <p:origin x="944" y="44"/>
      </p:cViewPr>
      <p:guideLst>
        <p:guide pos="3840"/>
        <p:guide orient="horz" pos="2160"/>
      </p:guideLst>
    </p:cSldViewPr>
  </p:slideViewPr>
  <p:notesTextViewPr>
    <p:cViewPr>
      <p:scale>
        <a:sx n="1" d="1"/>
        <a:sy n="1" d="1"/>
      </p:scale>
      <p:origin x="0" y="0"/>
    </p:cViewPr>
  </p:notesTextViewPr>
  <p:notesViewPr>
    <p:cSldViewPr snapToGrid="0">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Indonesia </c:v>
                </c:pt>
              </c:strCache>
            </c:strRef>
          </c:tx>
          <c:spPr>
            <a:solidFill>
              <a:srgbClr val="009900"/>
            </a:solidFill>
          </c:spPr>
          <c:explosion val="20"/>
          <c:dPt>
            <c:idx val="0"/>
            <c:bubble3D val="0"/>
            <c:spPr>
              <a:solidFill>
                <a:srgbClr val="0099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E01-4480-8864-BF862FB68F48}"/>
              </c:ext>
            </c:extLst>
          </c:dPt>
          <c:dPt>
            <c:idx val="1"/>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221-4563-9C06-52582251AA48}"/>
              </c:ext>
            </c:extLst>
          </c:dPt>
          <c:dPt>
            <c:idx val="2"/>
            <c:bubble3D val="0"/>
            <c:spPr>
              <a:solidFill>
                <a:srgbClr val="0099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E01-4480-8864-BF862FB68F48}"/>
              </c:ext>
            </c:extLst>
          </c:dPt>
          <c:dPt>
            <c:idx val="3"/>
            <c:bubble3D val="0"/>
            <c:spPr>
              <a:solidFill>
                <a:srgbClr val="0099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E01-4480-8864-BF862FB68F4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2"/>
                <c:pt idx="0">
                  <c:v>Fertile couples</c:v>
                </c:pt>
                <c:pt idx="1">
                  <c:v>Infertile couples</c:v>
                </c:pt>
              </c:strCache>
            </c:strRef>
          </c:cat>
          <c:val>
            <c:numRef>
              <c:f>Sheet1!$B$2:$B$5</c:f>
              <c:numCache>
                <c:formatCode>General</c:formatCode>
                <c:ptCount val="4"/>
                <c:pt idx="0">
                  <c:v>80</c:v>
                </c:pt>
                <c:pt idx="1">
                  <c:v>20</c:v>
                </c:pt>
              </c:numCache>
            </c:numRef>
          </c:val>
          <c:extLst>
            <c:ext xmlns:c16="http://schemas.microsoft.com/office/drawing/2014/chart" uri="{C3380CC4-5D6E-409C-BE32-E72D297353CC}">
              <c16:uniqueId val="{00000000-9221-4563-9C06-52582251AA4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2"/>
        <c:delete val="1"/>
      </c:legendEntry>
      <c:legendEntry>
        <c:idx val="3"/>
        <c:delete val="1"/>
      </c:legendEntry>
      <c:overlay val="0"/>
      <c:spPr>
        <a:solidFill>
          <a:schemeClr val="lt1">
            <a:lumMod val="95000"/>
            <a:alpha val="39000"/>
          </a:schemeClr>
        </a:solidFill>
        <a:ln>
          <a:noFill/>
        </a:ln>
        <a:effectLst/>
      </c:spPr>
      <c:txPr>
        <a:bodyPr rot="0" spcFirstLastPara="1" vertOverflow="ellipsis" vert="horz" wrap="square" anchor="ctr" anchorCtr="1"/>
        <a:lstStyle/>
        <a:p>
          <a:pPr>
            <a:defRPr sz="20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rgbClr val="FFCC00">
            <a:alpha val="30000"/>
          </a:srgbClr>
        </a:solidFill>
        <a:ln>
          <a:solidFill>
            <a:schemeClr val="tx1"/>
          </a:solidFill>
        </a:ln>
        <a:effectLst/>
        <a:sp3d>
          <a:contourClr>
            <a:schemeClr val="tx1"/>
          </a:contourClr>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Samples</c:v>
                </c:pt>
              </c:strCache>
            </c:strRef>
          </c:tx>
          <c:spPr>
            <a:gradFill>
              <a:gsLst>
                <a:gs pos="0">
                  <a:schemeClr val="accent3">
                    <a:lumMod val="67000"/>
                  </a:schemeClr>
                </a:gs>
                <a:gs pos="48000">
                  <a:schemeClr val="accent3">
                    <a:lumMod val="97000"/>
                    <a:lumOff val="3000"/>
                  </a:schemeClr>
                </a:gs>
                <a:gs pos="100000">
                  <a:schemeClr val="accent3">
                    <a:lumMod val="60000"/>
                    <a:lumOff val="40000"/>
                  </a:schemeClr>
                </a:gs>
              </a:gsLst>
              <a:lin ang="16200000" scaled="1"/>
            </a:gradFill>
            <a:ln>
              <a:noFill/>
            </a:ln>
            <a:effectLst/>
            <a:sp3d/>
          </c:spPr>
          <c:invertIfNegative val="0"/>
          <c:dPt>
            <c:idx val="0"/>
            <c:invertIfNegative val="0"/>
            <c:bubble3D val="0"/>
            <c:sp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p3d/>
            </c:spPr>
            <c:extLst>
              <c:ext xmlns:c16="http://schemas.microsoft.com/office/drawing/2014/chart" uri="{C3380CC4-5D6E-409C-BE32-E72D297353CC}">
                <c16:uniqueId val="{00000003-0383-4770-93BA-A630ACCF09C2}"/>
              </c:ext>
            </c:extLst>
          </c:dPt>
          <c:dPt>
            <c:idx val="1"/>
            <c:invertIfNegative val="0"/>
            <c:bubble3D val="0"/>
            <c:sp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lin ang="2700000" scaled="1"/>
                <a:tileRect/>
              </a:gradFill>
              <a:ln>
                <a:noFill/>
              </a:ln>
              <a:effectLst/>
              <a:sp3d/>
            </c:spPr>
            <c:extLst>
              <c:ext xmlns:c16="http://schemas.microsoft.com/office/drawing/2014/chart" uri="{C3380CC4-5D6E-409C-BE32-E72D297353CC}">
                <c16:uniqueId val="{00000004-0383-4770-93BA-A630ACCF09C2}"/>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Normozoospermia</c:v>
                </c:pt>
                <c:pt idx="1">
                  <c:v>Asthenozoospermia</c:v>
                </c:pt>
              </c:strCache>
            </c:strRef>
          </c:cat>
          <c:val>
            <c:numRef>
              <c:f>Sheet1!$B$2:$B$3</c:f>
              <c:numCache>
                <c:formatCode>General</c:formatCode>
                <c:ptCount val="2"/>
                <c:pt idx="0">
                  <c:v>20</c:v>
                </c:pt>
                <c:pt idx="1">
                  <c:v>14</c:v>
                </c:pt>
              </c:numCache>
            </c:numRef>
          </c:val>
          <c:extLst>
            <c:ext xmlns:c16="http://schemas.microsoft.com/office/drawing/2014/chart" uri="{C3380CC4-5D6E-409C-BE32-E72D297353CC}">
              <c16:uniqueId val="{00000000-0383-4770-93BA-A630ACCF09C2}"/>
            </c:ext>
          </c:extLst>
        </c:ser>
        <c:dLbls>
          <c:showLegendKey val="0"/>
          <c:showVal val="1"/>
          <c:showCatName val="0"/>
          <c:showSerName val="0"/>
          <c:showPercent val="0"/>
          <c:showBubbleSize val="0"/>
        </c:dLbls>
        <c:gapWidth val="79"/>
        <c:shape val="box"/>
        <c:axId val="330870440"/>
        <c:axId val="330872008"/>
        <c:axId val="0"/>
      </c:bar3DChart>
      <c:catAx>
        <c:axId val="330870440"/>
        <c:scaling>
          <c:orientation val="minMax"/>
        </c:scaling>
        <c:delete val="0"/>
        <c:axPos val="b"/>
        <c:majorGridlines>
          <c:spPr>
            <a:ln w="88900"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cap="all" spc="120" normalizeH="0" baseline="0">
                <a:solidFill>
                  <a:schemeClr val="tx1"/>
                </a:solidFill>
                <a:latin typeface="Arial" panose="020B0604020202020204" pitchFamily="34" charset="0"/>
                <a:ea typeface="+mn-ea"/>
                <a:cs typeface="Arial" panose="020B0604020202020204" pitchFamily="34" charset="0"/>
              </a:defRPr>
            </a:pPr>
            <a:endParaRPr lang="en-US"/>
          </a:p>
        </c:txPr>
        <c:crossAx val="330872008"/>
        <c:crosses val="autoZero"/>
        <c:auto val="1"/>
        <c:lblAlgn val="ctr"/>
        <c:lblOffset val="100"/>
        <c:noMultiLvlLbl val="0"/>
      </c:catAx>
      <c:valAx>
        <c:axId val="330872008"/>
        <c:scaling>
          <c:orientation val="minMax"/>
        </c:scaling>
        <c:delete val="1"/>
        <c:axPos val="l"/>
        <c:numFmt formatCode="General" sourceLinked="1"/>
        <c:majorTickMark val="none"/>
        <c:minorTickMark val="none"/>
        <c:tickLblPos val="nextTo"/>
        <c:crossAx val="3308704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064"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B2C0F3-BBE2-4349-AEB9-7F684D9D174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C2DAB27-1DCB-4623-9217-8044CD024058}">
      <dgm:prSet phldrT="[Text]" custT="1"/>
      <dgm:spPr>
        <a:solidFill>
          <a:schemeClr val="accent3">
            <a:lumMod val="20000"/>
            <a:lumOff val="80000"/>
          </a:schemeClr>
        </a:solidFill>
      </dgm:spPr>
      <dgm:t>
        <a:bodyPr/>
        <a:lstStyle/>
        <a:p>
          <a:r>
            <a:rPr lang="en-US" sz="2400" b="1" dirty="0">
              <a:solidFill>
                <a:schemeClr val="tx1"/>
              </a:solidFill>
              <a:latin typeface="Arial" panose="020B0604020202020204" pitchFamily="34" charset="0"/>
              <a:cs typeface="Arial" panose="020B0604020202020204" pitchFamily="34" charset="0"/>
            </a:rPr>
            <a:t>Infertility</a:t>
          </a:r>
        </a:p>
        <a:p>
          <a:r>
            <a:rPr lang="en-US" sz="2400" b="1" dirty="0">
              <a:solidFill>
                <a:schemeClr val="tx1"/>
              </a:solidFill>
              <a:latin typeface="Arial" panose="020B0604020202020204" pitchFamily="34" charset="0"/>
              <a:cs typeface="Arial" panose="020B0604020202020204" pitchFamily="34" charset="0"/>
            </a:rPr>
            <a:t>(WHO) </a:t>
          </a:r>
        </a:p>
      </dgm:t>
    </dgm:pt>
    <dgm:pt modelId="{5FF170F9-8F42-4B02-9F42-336B0F9B977F}" type="parTrans" cxnId="{7C2841A5-05CC-40A9-864E-93A8B6D8EF5F}">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02AF05C4-DEEF-45BC-93D7-EFC8F1D5582D}" type="sibTrans" cxnId="{7C2841A5-05CC-40A9-864E-93A8B6D8EF5F}">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CC72B57F-CDEF-467F-A782-B3DD488AC0CD}">
      <dgm:prSet phldrT="[Text]" custT="1"/>
      <dgm:spPr>
        <a:solidFill>
          <a:srgbClr val="FFCC00"/>
        </a:solidFill>
      </dgm:spPr>
      <dgm:t>
        <a:bodyPr/>
        <a:lstStyle/>
        <a:p>
          <a:r>
            <a:rPr lang="en-US" sz="2400" b="1" dirty="0">
              <a:solidFill>
                <a:schemeClr val="tx1"/>
              </a:solidFill>
              <a:latin typeface="Arial" panose="020B0604020202020204" pitchFamily="34" charset="0"/>
              <a:cs typeface="Arial" panose="020B0604020202020204" pitchFamily="34" charset="0"/>
            </a:rPr>
            <a:t>Inability to conceive after one year regular unprotected sexual intercourse</a:t>
          </a:r>
        </a:p>
      </dgm:t>
    </dgm:pt>
    <dgm:pt modelId="{8CFA3872-ADCB-46B9-8351-8A6911D762AC}" type="parTrans" cxnId="{F0E90545-2183-4AFE-BF3F-99494EB75012}">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CFA19C2B-C989-4CB4-B7EE-A7D555CF1FC3}" type="sibTrans" cxnId="{F0E90545-2183-4AFE-BF3F-99494EB75012}">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D370A810-955A-4FA4-A7AB-325B85AD0649}">
      <dgm:prSet phldrT="[Text]" custT="1"/>
      <dgm:spPr>
        <a:solidFill>
          <a:schemeClr val="accent3"/>
        </a:solidFill>
      </dgm:spPr>
      <dgm:t>
        <a:bodyPr/>
        <a:lstStyle/>
        <a:p>
          <a:r>
            <a:rPr lang="en-US" sz="2400" b="1" dirty="0">
              <a:solidFill>
                <a:schemeClr val="tx1"/>
              </a:solidFill>
              <a:latin typeface="Arial" panose="020B0604020202020204" pitchFamily="34" charset="0"/>
              <a:cs typeface="Arial" panose="020B0604020202020204" pitchFamily="34" charset="0"/>
            </a:rPr>
            <a:t>Problem in male and/or female</a:t>
          </a:r>
        </a:p>
      </dgm:t>
    </dgm:pt>
    <dgm:pt modelId="{A614DD3D-45B7-437F-8A6B-1DEFF81E0840}" type="parTrans" cxnId="{E41A0DFB-91CE-4B68-9748-318FA4802ADA}">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8FB83F6D-99DA-4957-8EF7-DE3C6F87DC86}" type="sibTrans" cxnId="{E41A0DFB-91CE-4B68-9748-318FA4802ADA}">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CA60064C-04ED-4CB8-809B-A41DC4ACB6C0}">
      <dgm:prSet phldrT="[Text]" custT="1"/>
      <dgm:spPr>
        <a:solidFill>
          <a:schemeClr val="accent6"/>
        </a:solidFill>
      </dgm:spPr>
      <dgm:t>
        <a:bodyPr/>
        <a:lstStyle/>
        <a:p>
          <a:r>
            <a:rPr lang="en-US" sz="2400" b="1" dirty="0">
              <a:solidFill>
                <a:schemeClr val="tx1"/>
              </a:solidFill>
              <a:latin typeface="Arial" panose="020B0604020202020204" pitchFamily="34" charset="0"/>
              <a:cs typeface="Arial" panose="020B0604020202020204" pitchFamily="34" charset="0"/>
            </a:rPr>
            <a:t>Is</a:t>
          </a:r>
          <a:r>
            <a:rPr lang="en-US" sz="2400" b="1" baseline="0" dirty="0">
              <a:solidFill>
                <a:schemeClr val="tx1"/>
              </a:solidFill>
              <a:latin typeface="Arial" panose="020B0604020202020204" pitchFamily="34" charset="0"/>
              <a:cs typeface="Arial" panose="020B0604020202020204" pitchFamily="34" charset="0"/>
            </a:rPr>
            <a:t> it really a problem in developing countries?</a:t>
          </a:r>
          <a:endParaRPr lang="en-US" sz="2400" b="1" dirty="0">
            <a:solidFill>
              <a:schemeClr val="tx1"/>
            </a:solidFill>
            <a:latin typeface="Arial" panose="020B0604020202020204" pitchFamily="34" charset="0"/>
            <a:cs typeface="Arial" panose="020B0604020202020204" pitchFamily="34" charset="0"/>
          </a:endParaRPr>
        </a:p>
      </dgm:t>
    </dgm:pt>
    <dgm:pt modelId="{FE0BE1B1-43C1-4937-872A-AD89BDA6C182}" type="parTrans" cxnId="{877ADDAB-2148-45CD-B733-EA40C7F10A2C}">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A1CC55F9-1C1B-4264-856B-8AB19B8F0629}" type="sibTrans" cxnId="{877ADDAB-2148-45CD-B733-EA40C7F10A2C}">
      <dgm:prSet/>
      <dgm:spPr/>
      <dgm:t>
        <a:bodyPr/>
        <a:lstStyle/>
        <a:p>
          <a:endParaRPr lang="en-US" sz="2400" b="1">
            <a:solidFill>
              <a:schemeClr val="tx1"/>
            </a:solidFill>
            <a:latin typeface="Arial" panose="020B0604020202020204" pitchFamily="34" charset="0"/>
            <a:cs typeface="Arial" panose="020B0604020202020204" pitchFamily="34" charset="0"/>
          </a:endParaRPr>
        </a:p>
      </dgm:t>
    </dgm:pt>
    <dgm:pt modelId="{690E2330-FE58-4D48-A52C-BEB7FEF36FEB}" type="pres">
      <dgm:prSet presAssocID="{2BB2C0F3-BBE2-4349-AEB9-7F684D9D174B}" presName="diagram" presStyleCnt="0">
        <dgm:presLayoutVars>
          <dgm:dir/>
          <dgm:resizeHandles val="exact"/>
        </dgm:presLayoutVars>
      </dgm:prSet>
      <dgm:spPr/>
    </dgm:pt>
    <dgm:pt modelId="{902911DF-E681-4BDE-9F50-A521B48511AB}" type="pres">
      <dgm:prSet presAssocID="{7C2DAB27-1DCB-4623-9217-8044CD024058}" presName="node" presStyleLbl="node1" presStyleIdx="0" presStyleCnt="4">
        <dgm:presLayoutVars>
          <dgm:bulletEnabled val="1"/>
        </dgm:presLayoutVars>
      </dgm:prSet>
      <dgm:spPr/>
    </dgm:pt>
    <dgm:pt modelId="{E6198F2D-3FAB-47D6-A48F-199DA057B982}" type="pres">
      <dgm:prSet presAssocID="{02AF05C4-DEEF-45BC-93D7-EFC8F1D5582D}" presName="sibTrans" presStyleCnt="0"/>
      <dgm:spPr/>
    </dgm:pt>
    <dgm:pt modelId="{4BE8E434-6743-400A-8DE4-DAB098BF2857}" type="pres">
      <dgm:prSet presAssocID="{CC72B57F-CDEF-467F-A782-B3DD488AC0CD}" presName="node" presStyleLbl="node1" presStyleIdx="1" presStyleCnt="4">
        <dgm:presLayoutVars>
          <dgm:bulletEnabled val="1"/>
        </dgm:presLayoutVars>
      </dgm:prSet>
      <dgm:spPr/>
    </dgm:pt>
    <dgm:pt modelId="{22EE7E00-C1CC-474B-8031-3D05A12C74D5}" type="pres">
      <dgm:prSet presAssocID="{CFA19C2B-C989-4CB4-B7EE-A7D555CF1FC3}" presName="sibTrans" presStyleCnt="0"/>
      <dgm:spPr/>
    </dgm:pt>
    <dgm:pt modelId="{BBE2F58B-5C29-4E26-8225-78FD63AAF29C}" type="pres">
      <dgm:prSet presAssocID="{D370A810-955A-4FA4-A7AB-325B85AD0649}" presName="node" presStyleLbl="node1" presStyleIdx="2" presStyleCnt="4">
        <dgm:presLayoutVars>
          <dgm:bulletEnabled val="1"/>
        </dgm:presLayoutVars>
      </dgm:prSet>
      <dgm:spPr/>
    </dgm:pt>
    <dgm:pt modelId="{D98ED68F-CAA6-4F00-88D0-7F43B3AD9814}" type="pres">
      <dgm:prSet presAssocID="{8FB83F6D-99DA-4957-8EF7-DE3C6F87DC86}" presName="sibTrans" presStyleCnt="0"/>
      <dgm:spPr/>
    </dgm:pt>
    <dgm:pt modelId="{ACE0EAB8-A1E3-4CB4-9782-E7B3B4ABDA45}" type="pres">
      <dgm:prSet presAssocID="{CA60064C-04ED-4CB8-809B-A41DC4ACB6C0}" presName="node" presStyleLbl="node1" presStyleIdx="3" presStyleCnt="4">
        <dgm:presLayoutVars>
          <dgm:bulletEnabled val="1"/>
        </dgm:presLayoutVars>
      </dgm:prSet>
      <dgm:spPr/>
    </dgm:pt>
  </dgm:ptLst>
  <dgm:cxnLst>
    <dgm:cxn modelId="{55D81524-092E-4F6E-BE9D-850F7B1CD040}" type="presOf" srcId="{D370A810-955A-4FA4-A7AB-325B85AD0649}" destId="{BBE2F58B-5C29-4E26-8225-78FD63AAF29C}" srcOrd="0" destOrd="0" presId="urn:microsoft.com/office/officeart/2005/8/layout/default"/>
    <dgm:cxn modelId="{F21A200C-7F2E-440A-8C06-08C564EC3AB5}" type="presOf" srcId="{CA60064C-04ED-4CB8-809B-A41DC4ACB6C0}" destId="{ACE0EAB8-A1E3-4CB4-9782-E7B3B4ABDA45}" srcOrd="0" destOrd="0" presId="urn:microsoft.com/office/officeart/2005/8/layout/default"/>
    <dgm:cxn modelId="{E41A0DFB-91CE-4B68-9748-318FA4802ADA}" srcId="{2BB2C0F3-BBE2-4349-AEB9-7F684D9D174B}" destId="{D370A810-955A-4FA4-A7AB-325B85AD0649}" srcOrd="2" destOrd="0" parTransId="{A614DD3D-45B7-437F-8A6B-1DEFF81E0840}" sibTransId="{8FB83F6D-99DA-4957-8EF7-DE3C6F87DC86}"/>
    <dgm:cxn modelId="{4D9A9F4D-57C2-4ADD-8287-790A73E47001}" type="presOf" srcId="{7C2DAB27-1DCB-4623-9217-8044CD024058}" destId="{902911DF-E681-4BDE-9F50-A521B48511AB}" srcOrd="0" destOrd="0" presId="urn:microsoft.com/office/officeart/2005/8/layout/default"/>
    <dgm:cxn modelId="{F0E90545-2183-4AFE-BF3F-99494EB75012}" srcId="{2BB2C0F3-BBE2-4349-AEB9-7F684D9D174B}" destId="{CC72B57F-CDEF-467F-A782-B3DD488AC0CD}" srcOrd="1" destOrd="0" parTransId="{8CFA3872-ADCB-46B9-8351-8A6911D762AC}" sibTransId="{CFA19C2B-C989-4CB4-B7EE-A7D555CF1FC3}"/>
    <dgm:cxn modelId="{624FD7E3-1E6F-4628-8504-002249A0E361}" type="presOf" srcId="{2BB2C0F3-BBE2-4349-AEB9-7F684D9D174B}" destId="{690E2330-FE58-4D48-A52C-BEB7FEF36FEB}" srcOrd="0" destOrd="0" presId="urn:microsoft.com/office/officeart/2005/8/layout/default"/>
    <dgm:cxn modelId="{7C2841A5-05CC-40A9-864E-93A8B6D8EF5F}" srcId="{2BB2C0F3-BBE2-4349-AEB9-7F684D9D174B}" destId="{7C2DAB27-1DCB-4623-9217-8044CD024058}" srcOrd="0" destOrd="0" parTransId="{5FF170F9-8F42-4B02-9F42-336B0F9B977F}" sibTransId="{02AF05C4-DEEF-45BC-93D7-EFC8F1D5582D}"/>
    <dgm:cxn modelId="{0FDF72B0-77CA-438A-9FBE-188667E8E552}" type="presOf" srcId="{CC72B57F-CDEF-467F-A782-B3DD488AC0CD}" destId="{4BE8E434-6743-400A-8DE4-DAB098BF2857}" srcOrd="0" destOrd="0" presId="urn:microsoft.com/office/officeart/2005/8/layout/default"/>
    <dgm:cxn modelId="{877ADDAB-2148-45CD-B733-EA40C7F10A2C}" srcId="{2BB2C0F3-BBE2-4349-AEB9-7F684D9D174B}" destId="{CA60064C-04ED-4CB8-809B-A41DC4ACB6C0}" srcOrd="3" destOrd="0" parTransId="{FE0BE1B1-43C1-4937-872A-AD89BDA6C182}" sibTransId="{A1CC55F9-1C1B-4264-856B-8AB19B8F0629}"/>
    <dgm:cxn modelId="{77F502C9-D5F6-4EA4-A16A-70268E18C98F}" type="presParOf" srcId="{690E2330-FE58-4D48-A52C-BEB7FEF36FEB}" destId="{902911DF-E681-4BDE-9F50-A521B48511AB}" srcOrd="0" destOrd="0" presId="urn:microsoft.com/office/officeart/2005/8/layout/default"/>
    <dgm:cxn modelId="{379E1125-A154-442D-A3A1-BBE2F2D9CCFB}" type="presParOf" srcId="{690E2330-FE58-4D48-A52C-BEB7FEF36FEB}" destId="{E6198F2D-3FAB-47D6-A48F-199DA057B982}" srcOrd="1" destOrd="0" presId="urn:microsoft.com/office/officeart/2005/8/layout/default"/>
    <dgm:cxn modelId="{0B49B340-2959-4EB5-8026-2B3E41E8D0EA}" type="presParOf" srcId="{690E2330-FE58-4D48-A52C-BEB7FEF36FEB}" destId="{4BE8E434-6743-400A-8DE4-DAB098BF2857}" srcOrd="2" destOrd="0" presId="urn:microsoft.com/office/officeart/2005/8/layout/default"/>
    <dgm:cxn modelId="{06C2C4B4-D688-4E65-B879-503D6A86CD85}" type="presParOf" srcId="{690E2330-FE58-4D48-A52C-BEB7FEF36FEB}" destId="{22EE7E00-C1CC-474B-8031-3D05A12C74D5}" srcOrd="3" destOrd="0" presId="urn:microsoft.com/office/officeart/2005/8/layout/default"/>
    <dgm:cxn modelId="{DCB54FD6-DE50-418A-9D19-BE657673D76F}" type="presParOf" srcId="{690E2330-FE58-4D48-A52C-BEB7FEF36FEB}" destId="{BBE2F58B-5C29-4E26-8225-78FD63AAF29C}" srcOrd="4" destOrd="0" presId="urn:microsoft.com/office/officeart/2005/8/layout/default"/>
    <dgm:cxn modelId="{5504985F-7F49-4CF2-A637-BA6523031556}" type="presParOf" srcId="{690E2330-FE58-4D48-A52C-BEB7FEF36FEB}" destId="{D98ED68F-CAA6-4F00-88D0-7F43B3AD9814}" srcOrd="5" destOrd="0" presId="urn:microsoft.com/office/officeart/2005/8/layout/default"/>
    <dgm:cxn modelId="{847CBCD2-359F-4B33-ACC6-21A92735876A}" type="presParOf" srcId="{690E2330-FE58-4D48-A52C-BEB7FEF36FEB}" destId="{ACE0EAB8-A1E3-4CB4-9782-E7B3B4ABDA45}"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12C9B8-E3E1-4F5D-A1BC-7AF015E619A6}" type="doc">
      <dgm:prSet loTypeId="urn:microsoft.com/office/officeart/2005/8/layout/vList3" loCatId="list" qsTypeId="urn:microsoft.com/office/officeart/2005/8/quickstyle/simple1" qsCatId="simple" csTypeId="urn:microsoft.com/office/officeart/2005/8/colors/accent1_2" csCatId="accent1" phldr="1"/>
      <dgm:spPr/>
    </dgm:pt>
    <dgm:pt modelId="{BB0B6445-1531-4AC9-B640-96FCB7F6148F}">
      <dgm:prSet phldrT="[Text]"/>
      <dgm:spPr>
        <a:noFill/>
      </dgm:spPr>
      <dgm:t>
        <a:bodyPr/>
        <a:lstStyle/>
        <a:p>
          <a:r>
            <a:rPr lang="en-US" dirty="0">
              <a:solidFill>
                <a:schemeClr val="tx1"/>
              </a:solidFill>
              <a:latin typeface="Arial" panose="020B0604020202020204" pitchFamily="34" charset="0"/>
              <a:cs typeface="Arial" panose="020B0604020202020204" pitchFamily="34" charset="0"/>
            </a:rPr>
            <a:t>Total numbers</a:t>
          </a:r>
        </a:p>
      </dgm:t>
    </dgm:pt>
    <dgm:pt modelId="{52FE59A9-E783-42EA-BE68-5336A642921A}" type="parTrans" cxnId="{8D275178-E82E-476E-BD4B-F66C66A19C6F}">
      <dgm:prSet/>
      <dgm:spPr/>
      <dgm:t>
        <a:bodyPr/>
        <a:lstStyle/>
        <a:p>
          <a:endParaRPr lang="en-US">
            <a:latin typeface="Arial" panose="020B0604020202020204" pitchFamily="34" charset="0"/>
            <a:cs typeface="Arial" panose="020B0604020202020204" pitchFamily="34" charset="0"/>
          </a:endParaRPr>
        </a:p>
      </dgm:t>
    </dgm:pt>
    <dgm:pt modelId="{8A2B6D41-D444-45E4-93A2-FA2EED26057C}" type="sibTrans" cxnId="{8D275178-E82E-476E-BD4B-F66C66A19C6F}">
      <dgm:prSet/>
      <dgm:spPr/>
      <dgm:t>
        <a:bodyPr/>
        <a:lstStyle/>
        <a:p>
          <a:endParaRPr lang="en-US">
            <a:latin typeface="Arial" panose="020B0604020202020204" pitchFamily="34" charset="0"/>
            <a:cs typeface="Arial" panose="020B0604020202020204" pitchFamily="34" charset="0"/>
          </a:endParaRPr>
        </a:p>
      </dgm:t>
    </dgm:pt>
    <dgm:pt modelId="{FC087138-CD6B-4466-8223-39F288BF5C22}">
      <dgm:prSet phldrT="[Text]"/>
      <dgm:spPr>
        <a:noFill/>
      </dgm:spPr>
      <dgm:t>
        <a:bodyPr/>
        <a:lstStyle/>
        <a:p>
          <a:r>
            <a:rPr lang="en-US" dirty="0">
              <a:solidFill>
                <a:schemeClr val="tx1"/>
              </a:solidFill>
              <a:latin typeface="Arial" panose="020B0604020202020204" pitchFamily="34" charset="0"/>
              <a:cs typeface="Arial" panose="020B0604020202020204" pitchFamily="34" charset="0"/>
            </a:rPr>
            <a:t>Vitality and motility </a:t>
          </a:r>
        </a:p>
      </dgm:t>
    </dgm:pt>
    <dgm:pt modelId="{A5053B0D-CF81-4DDB-81C6-BD7C0A4D3F63}" type="parTrans" cxnId="{A0D8E1C2-5E49-4D4F-AD02-C335DC24BC55}">
      <dgm:prSet/>
      <dgm:spPr/>
      <dgm:t>
        <a:bodyPr/>
        <a:lstStyle/>
        <a:p>
          <a:endParaRPr lang="en-US">
            <a:latin typeface="Arial" panose="020B0604020202020204" pitchFamily="34" charset="0"/>
            <a:cs typeface="Arial" panose="020B0604020202020204" pitchFamily="34" charset="0"/>
          </a:endParaRPr>
        </a:p>
      </dgm:t>
    </dgm:pt>
    <dgm:pt modelId="{EE99EF85-ED31-4D17-A115-0D46C17F7FD3}" type="sibTrans" cxnId="{A0D8E1C2-5E49-4D4F-AD02-C335DC24BC55}">
      <dgm:prSet/>
      <dgm:spPr/>
      <dgm:t>
        <a:bodyPr/>
        <a:lstStyle/>
        <a:p>
          <a:endParaRPr lang="en-US">
            <a:latin typeface="Arial" panose="020B0604020202020204" pitchFamily="34" charset="0"/>
            <a:cs typeface="Arial" panose="020B0604020202020204" pitchFamily="34" charset="0"/>
          </a:endParaRPr>
        </a:p>
      </dgm:t>
    </dgm:pt>
    <dgm:pt modelId="{7921D670-5331-400B-96DD-129A757178DC}">
      <dgm:prSet phldrT="[Text]"/>
      <dgm:spPr>
        <a:noFill/>
      </dgm:spPr>
      <dgm:t>
        <a:bodyPr/>
        <a:lstStyle/>
        <a:p>
          <a:r>
            <a:rPr lang="en-US" dirty="0">
              <a:solidFill>
                <a:schemeClr val="tx1"/>
              </a:solidFill>
              <a:latin typeface="Arial" panose="020B0604020202020204" pitchFamily="34" charset="0"/>
              <a:cs typeface="Arial" panose="020B0604020202020204" pitchFamily="34" charset="0"/>
            </a:rPr>
            <a:t>Morphology</a:t>
          </a:r>
        </a:p>
      </dgm:t>
    </dgm:pt>
    <dgm:pt modelId="{854ACECB-FBBC-4931-93C5-7B01FA610062}" type="parTrans" cxnId="{BB8643EC-75A3-4E66-BC0D-BDE6A4AECE1F}">
      <dgm:prSet/>
      <dgm:spPr/>
      <dgm:t>
        <a:bodyPr/>
        <a:lstStyle/>
        <a:p>
          <a:endParaRPr lang="en-US">
            <a:latin typeface="Arial" panose="020B0604020202020204" pitchFamily="34" charset="0"/>
            <a:cs typeface="Arial" panose="020B0604020202020204" pitchFamily="34" charset="0"/>
          </a:endParaRPr>
        </a:p>
      </dgm:t>
    </dgm:pt>
    <dgm:pt modelId="{73B18527-DEFE-43AE-BD24-ABCED8CD75B3}" type="sibTrans" cxnId="{BB8643EC-75A3-4E66-BC0D-BDE6A4AECE1F}">
      <dgm:prSet/>
      <dgm:spPr/>
      <dgm:t>
        <a:bodyPr/>
        <a:lstStyle/>
        <a:p>
          <a:endParaRPr lang="en-US">
            <a:latin typeface="Arial" panose="020B0604020202020204" pitchFamily="34" charset="0"/>
            <a:cs typeface="Arial" panose="020B0604020202020204" pitchFamily="34" charset="0"/>
          </a:endParaRPr>
        </a:p>
      </dgm:t>
    </dgm:pt>
    <dgm:pt modelId="{3F992460-B44E-46CF-B7B5-008B993FE3B2}" type="pres">
      <dgm:prSet presAssocID="{BC12C9B8-E3E1-4F5D-A1BC-7AF015E619A6}" presName="linearFlow" presStyleCnt="0">
        <dgm:presLayoutVars>
          <dgm:dir/>
          <dgm:resizeHandles val="exact"/>
        </dgm:presLayoutVars>
      </dgm:prSet>
      <dgm:spPr/>
    </dgm:pt>
    <dgm:pt modelId="{115A77E4-A130-4F6D-8156-4638FCF2A9CE}" type="pres">
      <dgm:prSet presAssocID="{BB0B6445-1531-4AC9-B640-96FCB7F6148F}" presName="composite" presStyleCnt="0"/>
      <dgm:spPr/>
    </dgm:pt>
    <dgm:pt modelId="{134EC890-3D06-4D6C-A798-1D096B4F00F8}" type="pres">
      <dgm:prSet presAssocID="{BB0B6445-1531-4AC9-B640-96FCB7F6148F}" presName="imgShp" presStyleLbl="fgImgPlace1" presStyleIdx="0" presStyleCnt="3"/>
      <dgm:spPr>
        <a:gradFill flip="none" rotWithShape="1">
          <a:gsLst>
            <a:gs pos="0">
              <a:schemeClr val="bg1"/>
            </a:gs>
            <a:gs pos="23000">
              <a:srgbClr val="009900"/>
            </a:gs>
            <a:gs pos="69000">
              <a:srgbClr val="009900"/>
            </a:gs>
            <a:gs pos="97000">
              <a:srgbClr val="009900"/>
            </a:gs>
          </a:gsLst>
          <a:path path="circle">
            <a:fillToRect l="50000" t="50000" r="50000" b="50000"/>
          </a:path>
          <a:tileRect/>
        </a:gradFill>
      </dgm:spPr>
    </dgm:pt>
    <dgm:pt modelId="{5F328DF1-B476-46C7-9F8C-5656F7874ED3}" type="pres">
      <dgm:prSet presAssocID="{BB0B6445-1531-4AC9-B640-96FCB7F6148F}" presName="txShp" presStyleLbl="node1" presStyleIdx="0" presStyleCnt="3">
        <dgm:presLayoutVars>
          <dgm:bulletEnabled val="1"/>
        </dgm:presLayoutVars>
      </dgm:prSet>
      <dgm:spPr/>
    </dgm:pt>
    <dgm:pt modelId="{2834C76E-E5D7-49DB-AEED-B04A013223CC}" type="pres">
      <dgm:prSet presAssocID="{8A2B6D41-D444-45E4-93A2-FA2EED26057C}" presName="spacing" presStyleCnt="0"/>
      <dgm:spPr/>
    </dgm:pt>
    <dgm:pt modelId="{156F0837-CF6F-4A19-992A-1D445D7CD028}" type="pres">
      <dgm:prSet presAssocID="{FC087138-CD6B-4466-8223-39F288BF5C22}" presName="composite" presStyleCnt="0"/>
      <dgm:spPr/>
    </dgm:pt>
    <dgm:pt modelId="{7F57E2E6-EDCB-47B1-A06E-4F612DAA8002}" type="pres">
      <dgm:prSet presAssocID="{FC087138-CD6B-4466-8223-39F288BF5C22}" presName="imgShp" presStyleLbl="fgImgPlace1" presStyleIdx="1" presStyleCnt="3"/>
      <dgm:spPr>
        <a:gradFill rotWithShape="0">
          <a:gsLst>
            <a:gs pos="0">
              <a:schemeClr val="bg1"/>
            </a:gs>
            <a:gs pos="23000">
              <a:srgbClr val="FFCC00"/>
            </a:gs>
            <a:gs pos="69000">
              <a:srgbClr val="FFCC00"/>
            </a:gs>
            <a:gs pos="97000">
              <a:srgbClr val="FFCC00"/>
            </a:gs>
          </a:gsLst>
          <a:path path="circle">
            <a:fillToRect l="50000" t="50000" r="50000" b="50000"/>
          </a:path>
        </a:gradFill>
      </dgm:spPr>
    </dgm:pt>
    <dgm:pt modelId="{08109F26-D742-43C7-BB61-496BC5CF966A}" type="pres">
      <dgm:prSet presAssocID="{FC087138-CD6B-4466-8223-39F288BF5C22}" presName="txShp" presStyleLbl="node1" presStyleIdx="1" presStyleCnt="3">
        <dgm:presLayoutVars>
          <dgm:bulletEnabled val="1"/>
        </dgm:presLayoutVars>
      </dgm:prSet>
      <dgm:spPr/>
    </dgm:pt>
    <dgm:pt modelId="{4944E4F2-7202-4430-B857-1E5043E09DF4}" type="pres">
      <dgm:prSet presAssocID="{EE99EF85-ED31-4D17-A115-0D46C17F7FD3}" presName="spacing" presStyleCnt="0"/>
      <dgm:spPr/>
    </dgm:pt>
    <dgm:pt modelId="{F4A063B1-4DCA-4616-AF64-37B7121086E5}" type="pres">
      <dgm:prSet presAssocID="{7921D670-5331-400B-96DD-129A757178DC}" presName="composite" presStyleCnt="0"/>
      <dgm:spPr/>
    </dgm:pt>
    <dgm:pt modelId="{13D58407-AE35-41A6-93B3-C55B1D05D877}" type="pres">
      <dgm:prSet presAssocID="{7921D670-5331-400B-96DD-129A757178DC}" presName="imgShp" presStyleLbl="fgImgPlace1" presStyleIdx="2" presStyleCnt="3"/>
      <dgm:spPr>
        <a:gradFill rotWithShape="0">
          <a:gsLst>
            <a:gs pos="0">
              <a:schemeClr val="bg1"/>
            </a:gs>
            <a:gs pos="23000">
              <a:schemeClr val="accent6"/>
            </a:gs>
            <a:gs pos="69000">
              <a:schemeClr val="accent6"/>
            </a:gs>
            <a:gs pos="97000">
              <a:schemeClr val="accent6"/>
            </a:gs>
          </a:gsLst>
          <a:path path="circle">
            <a:fillToRect l="50000" t="50000" r="50000" b="50000"/>
          </a:path>
        </a:gradFill>
      </dgm:spPr>
    </dgm:pt>
    <dgm:pt modelId="{20B49203-AAC3-47F8-8A09-7DA9CB914F8B}" type="pres">
      <dgm:prSet presAssocID="{7921D670-5331-400B-96DD-129A757178DC}" presName="txShp" presStyleLbl="node1" presStyleIdx="2" presStyleCnt="3">
        <dgm:presLayoutVars>
          <dgm:bulletEnabled val="1"/>
        </dgm:presLayoutVars>
      </dgm:prSet>
      <dgm:spPr/>
    </dgm:pt>
  </dgm:ptLst>
  <dgm:cxnLst>
    <dgm:cxn modelId="{8D275178-E82E-476E-BD4B-F66C66A19C6F}" srcId="{BC12C9B8-E3E1-4F5D-A1BC-7AF015E619A6}" destId="{BB0B6445-1531-4AC9-B640-96FCB7F6148F}" srcOrd="0" destOrd="0" parTransId="{52FE59A9-E783-42EA-BE68-5336A642921A}" sibTransId="{8A2B6D41-D444-45E4-93A2-FA2EED26057C}"/>
    <dgm:cxn modelId="{BB8643EC-75A3-4E66-BC0D-BDE6A4AECE1F}" srcId="{BC12C9B8-E3E1-4F5D-A1BC-7AF015E619A6}" destId="{7921D670-5331-400B-96DD-129A757178DC}" srcOrd="2" destOrd="0" parTransId="{854ACECB-FBBC-4931-93C5-7B01FA610062}" sibTransId="{73B18527-DEFE-43AE-BD24-ABCED8CD75B3}"/>
    <dgm:cxn modelId="{783388E5-FF99-43B2-96DA-DCD246DBE020}" type="presOf" srcId="{BB0B6445-1531-4AC9-B640-96FCB7F6148F}" destId="{5F328DF1-B476-46C7-9F8C-5656F7874ED3}" srcOrd="0" destOrd="0" presId="urn:microsoft.com/office/officeart/2005/8/layout/vList3"/>
    <dgm:cxn modelId="{51D0BBD2-1566-443B-ABBA-0DB188287AC4}" type="presOf" srcId="{7921D670-5331-400B-96DD-129A757178DC}" destId="{20B49203-AAC3-47F8-8A09-7DA9CB914F8B}" srcOrd="0" destOrd="0" presId="urn:microsoft.com/office/officeart/2005/8/layout/vList3"/>
    <dgm:cxn modelId="{A0D8E1C2-5E49-4D4F-AD02-C335DC24BC55}" srcId="{BC12C9B8-E3E1-4F5D-A1BC-7AF015E619A6}" destId="{FC087138-CD6B-4466-8223-39F288BF5C22}" srcOrd="1" destOrd="0" parTransId="{A5053B0D-CF81-4DDB-81C6-BD7C0A4D3F63}" sibTransId="{EE99EF85-ED31-4D17-A115-0D46C17F7FD3}"/>
    <dgm:cxn modelId="{CD5F17BA-6B6A-4DB8-8F2C-CFBEFD86DDEC}" type="presOf" srcId="{BC12C9B8-E3E1-4F5D-A1BC-7AF015E619A6}" destId="{3F992460-B44E-46CF-B7B5-008B993FE3B2}" srcOrd="0" destOrd="0" presId="urn:microsoft.com/office/officeart/2005/8/layout/vList3"/>
    <dgm:cxn modelId="{6DD36148-1F3D-4B05-BE28-C770C6561530}" type="presOf" srcId="{FC087138-CD6B-4466-8223-39F288BF5C22}" destId="{08109F26-D742-43C7-BB61-496BC5CF966A}" srcOrd="0" destOrd="0" presId="urn:microsoft.com/office/officeart/2005/8/layout/vList3"/>
    <dgm:cxn modelId="{424A9CF9-EE7B-46E6-8A29-D6E2796FDAC4}" type="presParOf" srcId="{3F992460-B44E-46CF-B7B5-008B993FE3B2}" destId="{115A77E4-A130-4F6D-8156-4638FCF2A9CE}" srcOrd="0" destOrd="0" presId="urn:microsoft.com/office/officeart/2005/8/layout/vList3"/>
    <dgm:cxn modelId="{3E935AC5-F18C-4E47-A6A0-5A1608F11C71}" type="presParOf" srcId="{115A77E4-A130-4F6D-8156-4638FCF2A9CE}" destId="{134EC890-3D06-4D6C-A798-1D096B4F00F8}" srcOrd="0" destOrd="0" presId="urn:microsoft.com/office/officeart/2005/8/layout/vList3"/>
    <dgm:cxn modelId="{B247102F-A186-4FFB-B415-300B35A78ECB}" type="presParOf" srcId="{115A77E4-A130-4F6D-8156-4638FCF2A9CE}" destId="{5F328DF1-B476-46C7-9F8C-5656F7874ED3}" srcOrd="1" destOrd="0" presId="urn:microsoft.com/office/officeart/2005/8/layout/vList3"/>
    <dgm:cxn modelId="{22BABE48-964F-42E5-A3AF-8FA236F787EE}" type="presParOf" srcId="{3F992460-B44E-46CF-B7B5-008B993FE3B2}" destId="{2834C76E-E5D7-49DB-AEED-B04A013223CC}" srcOrd="1" destOrd="0" presId="urn:microsoft.com/office/officeart/2005/8/layout/vList3"/>
    <dgm:cxn modelId="{3A39A0D5-7069-48E6-A3A9-4C1339604029}" type="presParOf" srcId="{3F992460-B44E-46CF-B7B5-008B993FE3B2}" destId="{156F0837-CF6F-4A19-992A-1D445D7CD028}" srcOrd="2" destOrd="0" presId="urn:microsoft.com/office/officeart/2005/8/layout/vList3"/>
    <dgm:cxn modelId="{FC664AAE-A82F-4740-B54B-18C3295419F7}" type="presParOf" srcId="{156F0837-CF6F-4A19-992A-1D445D7CD028}" destId="{7F57E2E6-EDCB-47B1-A06E-4F612DAA8002}" srcOrd="0" destOrd="0" presId="urn:microsoft.com/office/officeart/2005/8/layout/vList3"/>
    <dgm:cxn modelId="{3725A268-A3EA-4BE1-8F56-54D0C13877AD}" type="presParOf" srcId="{156F0837-CF6F-4A19-992A-1D445D7CD028}" destId="{08109F26-D742-43C7-BB61-496BC5CF966A}" srcOrd="1" destOrd="0" presId="urn:microsoft.com/office/officeart/2005/8/layout/vList3"/>
    <dgm:cxn modelId="{9D0900D0-EBCB-4C4D-8EC7-E7F9A122BCCC}" type="presParOf" srcId="{3F992460-B44E-46CF-B7B5-008B993FE3B2}" destId="{4944E4F2-7202-4430-B857-1E5043E09DF4}" srcOrd="3" destOrd="0" presId="urn:microsoft.com/office/officeart/2005/8/layout/vList3"/>
    <dgm:cxn modelId="{9C2F9EDB-175E-4D71-8280-78FF7BD256FE}" type="presParOf" srcId="{3F992460-B44E-46CF-B7B5-008B993FE3B2}" destId="{F4A063B1-4DCA-4616-AF64-37B7121086E5}" srcOrd="4" destOrd="0" presId="urn:microsoft.com/office/officeart/2005/8/layout/vList3"/>
    <dgm:cxn modelId="{3D75F289-E59C-4283-A5E4-C499C1263067}" type="presParOf" srcId="{F4A063B1-4DCA-4616-AF64-37B7121086E5}" destId="{13D58407-AE35-41A6-93B3-C55B1D05D877}" srcOrd="0" destOrd="0" presId="urn:microsoft.com/office/officeart/2005/8/layout/vList3"/>
    <dgm:cxn modelId="{824F19AB-D2D4-4948-B67F-725B2F728144}" type="presParOf" srcId="{F4A063B1-4DCA-4616-AF64-37B7121086E5}" destId="{20B49203-AAC3-47F8-8A09-7DA9CB914F8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6A15EB-50F7-4C75-A176-608949B2FCA1}" type="doc">
      <dgm:prSet loTypeId="urn:microsoft.com/office/officeart/2008/layout/VerticalCurvedList" loCatId="list" qsTypeId="urn:microsoft.com/office/officeart/2005/8/quickstyle/3d1" qsCatId="3D" csTypeId="urn:microsoft.com/office/officeart/2005/8/colors/accent1_1" csCatId="accent1" phldr="1"/>
      <dgm:spPr/>
      <dgm:t>
        <a:bodyPr/>
        <a:lstStyle/>
        <a:p>
          <a:endParaRPr lang="en-US"/>
        </a:p>
      </dgm:t>
    </dgm:pt>
    <dgm:pt modelId="{6DAF2599-46F6-46E3-8F8A-532535EE0825}">
      <dgm:prSet phldrT="[Text]" custT="1"/>
      <dgm:spPr>
        <a:noFill/>
      </dgm:spPr>
      <dgm:t>
        <a:bodyPr/>
        <a:lstStyle/>
        <a:p>
          <a:r>
            <a:rPr lang="en-US" sz="2400" dirty="0">
              <a:latin typeface="Arial" panose="020B0604020202020204" pitchFamily="34" charset="0"/>
              <a:cs typeface="Arial" panose="020B0604020202020204" pitchFamily="34" charset="0"/>
            </a:rPr>
            <a:t>Semen Analysis</a:t>
          </a:r>
        </a:p>
      </dgm:t>
    </dgm:pt>
    <dgm:pt modelId="{00C23EE0-4DFE-4BA3-A198-C3FA86366E90}" type="parTrans" cxnId="{137935FB-4864-44F4-9B52-E2FF7A795CA0}">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AE2CD087-4222-48ED-90B8-4C17A633700B}" type="sibTrans" cxnId="{137935FB-4864-44F4-9B52-E2FF7A795CA0}">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02C441BA-B0EB-4036-BE36-99214E6F8D5E}">
      <dgm:prSet phldrT="[Text]" custT="1"/>
      <dgm:spPr>
        <a:noFill/>
      </dgm:spPr>
      <dgm:t>
        <a:bodyPr/>
        <a:lstStyle/>
        <a:p>
          <a:r>
            <a:rPr lang="en-US" sz="2400" dirty="0" err="1">
              <a:latin typeface="Arial" panose="020B0604020202020204" pitchFamily="34" charset="0"/>
              <a:cs typeface="Arial" panose="020B0604020202020204" pitchFamily="34" charset="0"/>
            </a:rPr>
            <a:t>Asthenozoospermia</a:t>
          </a:r>
          <a:endParaRPr lang="en-US" sz="24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(motile less than 50%)</a:t>
          </a:r>
        </a:p>
      </dgm:t>
    </dgm:pt>
    <dgm:pt modelId="{1A5B7D88-ED91-41DF-BA1A-023B33E588E6}" type="parTrans" cxnId="{ACAF35F9-D3F9-447E-873E-5BB23E8F2D0C}">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2CC0CC53-77C7-4CC3-82F8-70BA7149AC7F}" type="sibTrans" cxnId="{ACAF35F9-D3F9-447E-873E-5BB23E8F2D0C}">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920EB451-36A5-4343-AE6A-0C383E936595}">
      <dgm:prSet phldrT="[Text]" custT="1"/>
      <dgm:spPr>
        <a:noFill/>
      </dgm:spPr>
      <dgm:t>
        <a:bodyPr/>
        <a:lstStyle/>
        <a:p>
          <a:r>
            <a:rPr lang="en-US" sz="2400" dirty="0">
              <a:latin typeface="Arial" panose="020B0604020202020204" pitchFamily="34" charset="0"/>
              <a:cs typeface="Arial" panose="020B0604020202020204" pitchFamily="34" charset="0"/>
            </a:rPr>
            <a:t>Biochemical aspect </a:t>
          </a:r>
        </a:p>
        <a:p>
          <a:r>
            <a:rPr lang="en-US" sz="2000" dirty="0">
              <a:latin typeface="Arial" panose="020B0604020202020204" pitchFamily="34" charset="0"/>
              <a:cs typeface="Arial" panose="020B0604020202020204" pitchFamily="34" charset="0"/>
            </a:rPr>
            <a:t>(Not routine, discriminatory ranges not clearly defined)</a:t>
          </a:r>
        </a:p>
      </dgm:t>
    </dgm:pt>
    <dgm:pt modelId="{13A728ED-F17A-454D-9271-97AC89CE0409}" type="parTrans" cxnId="{B96F7899-12FA-4E32-BEB1-0D04E7A191CB}">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04E59CE2-8687-4770-ADEA-2284AA39E527}" type="sibTrans" cxnId="{B96F7899-12FA-4E32-BEB1-0D04E7A191CB}">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D8217BED-3215-4551-BFBA-BEF363CD75B5}">
      <dgm:prSet custT="1"/>
      <dgm:spPr>
        <a:noFill/>
      </dgm:spPr>
      <dgm:t>
        <a:bodyPr/>
        <a:lstStyle/>
        <a:p>
          <a:r>
            <a:rPr lang="en-US" sz="2400" dirty="0" err="1">
              <a:latin typeface="Arial" panose="020B0604020202020204" pitchFamily="34" charset="0"/>
              <a:cs typeface="Arial" panose="020B0604020202020204" pitchFamily="34" charset="0"/>
            </a:rPr>
            <a:t>Malondialdehyde</a:t>
          </a:r>
          <a:r>
            <a:rPr lang="en-US" sz="2400" dirty="0">
              <a:latin typeface="Arial" panose="020B0604020202020204" pitchFamily="34" charset="0"/>
              <a:cs typeface="Arial" panose="020B0604020202020204" pitchFamily="34" charset="0"/>
            </a:rPr>
            <a:t> </a:t>
          </a:r>
        </a:p>
        <a:p>
          <a:r>
            <a:rPr lang="en-US" sz="2000" dirty="0">
              <a:latin typeface="Arial" panose="020B0604020202020204" pitchFamily="34" charset="0"/>
              <a:cs typeface="Arial" panose="020B0604020202020204" pitchFamily="34" charset="0"/>
            </a:rPr>
            <a:t>(indicator of toxic lipid peroxide)</a:t>
          </a:r>
        </a:p>
      </dgm:t>
    </dgm:pt>
    <dgm:pt modelId="{109C6AA7-5F6B-4895-A7A5-ED4BC9022027}" type="parTrans" cxnId="{8AAD83DE-8B8A-49AC-866A-C7D90A666729}">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AC5B0DF7-497E-45FB-8EC2-E5B72F155140}" type="sibTrans" cxnId="{8AAD83DE-8B8A-49AC-866A-C7D90A666729}">
      <dgm:prSet/>
      <dgm:spPr/>
      <dgm:t>
        <a:bodyPr/>
        <a:lstStyle/>
        <a:p>
          <a:endParaRPr lang="en-US" sz="2400">
            <a:solidFill>
              <a:schemeClr val="bg1"/>
            </a:solidFill>
            <a:latin typeface="Arial" panose="020B0604020202020204" pitchFamily="34" charset="0"/>
            <a:cs typeface="Arial" panose="020B0604020202020204" pitchFamily="34" charset="0"/>
          </a:endParaRPr>
        </a:p>
      </dgm:t>
    </dgm:pt>
    <dgm:pt modelId="{EEF9C327-7844-4E52-98A8-75363AA51505}" type="pres">
      <dgm:prSet presAssocID="{456A15EB-50F7-4C75-A176-608949B2FCA1}" presName="Name0" presStyleCnt="0">
        <dgm:presLayoutVars>
          <dgm:chMax val="7"/>
          <dgm:chPref val="7"/>
          <dgm:dir/>
        </dgm:presLayoutVars>
      </dgm:prSet>
      <dgm:spPr/>
    </dgm:pt>
    <dgm:pt modelId="{0134A881-1BDD-40D2-BA06-C3B368DC7F45}" type="pres">
      <dgm:prSet presAssocID="{456A15EB-50F7-4C75-A176-608949B2FCA1}" presName="Name1" presStyleCnt="0"/>
      <dgm:spPr/>
    </dgm:pt>
    <dgm:pt modelId="{680A637D-0EC6-4AE4-A78F-A30FC2B0C189}" type="pres">
      <dgm:prSet presAssocID="{456A15EB-50F7-4C75-A176-608949B2FCA1}" presName="cycle" presStyleCnt="0"/>
      <dgm:spPr/>
    </dgm:pt>
    <dgm:pt modelId="{C16655FF-A93A-4C82-B4ED-07EA40F4A629}" type="pres">
      <dgm:prSet presAssocID="{456A15EB-50F7-4C75-A176-608949B2FCA1}" presName="srcNode" presStyleLbl="node1" presStyleIdx="0" presStyleCnt="4"/>
      <dgm:spPr/>
    </dgm:pt>
    <dgm:pt modelId="{B0F0530A-0465-419B-8BF1-4A2E87B4B727}" type="pres">
      <dgm:prSet presAssocID="{456A15EB-50F7-4C75-A176-608949B2FCA1}" presName="conn" presStyleLbl="parChTrans1D2" presStyleIdx="0" presStyleCnt="1"/>
      <dgm:spPr/>
    </dgm:pt>
    <dgm:pt modelId="{ABE768EA-B084-4FDD-855B-394F134D9C2E}" type="pres">
      <dgm:prSet presAssocID="{456A15EB-50F7-4C75-A176-608949B2FCA1}" presName="extraNode" presStyleLbl="node1" presStyleIdx="0" presStyleCnt="4"/>
      <dgm:spPr/>
    </dgm:pt>
    <dgm:pt modelId="{0AB05C83-D3E4-4C1A-979E-CCFC9B57A395}" type="pres">
      <dgm:prSet presAssocID="{456A15EB-50F7-4C75-A176-608949B2FCA1}" presName="dstNode" presStyleLbl="node1" presStyleIdx="0" presStyleCnt="4"/>
      <dgm:spPr/>
    </dgm:pt>
    <dgm:pt modelId="{6B36D013-9FF9-4ADC-B494-87E9B3A7C1EF}" type="pres">
      <dgm:prSet presAssocID="{6DAF2599-46F6-46E3-8F8A-532535EE0825}" presName="text_1" presStyleLbl="node1" presStyleIdx="0" presStyleCnt="4">
        <dgm:presLayoutVars>
          <dgm:bulletEnabled val="1"/>
        </dgm:presLayoutVars>
      </dgm:prSet>
      <dgm:spPr/>
    </dgm:pt>
    <dgm:pt modelId="{3B7D2BC1-0C64-4017-97D9-A236653B12F3}" type="pres">
      <dgm:prSet presAssocID="{6DAF2599-46F6-46E3-8F8A-532535EE0825}" presName="accent_1" presStyleCnt="0"/>
      <dgm:spPr/>
    </dgm:pt>
    <dgm:pt modelId="{0986BEA3-0575-4831-9641-D1057FD91605}" type="pres">
      <dgm:prSet presAssocID="{6DAF2599-46F6-46E3-8F8A-532535EE0825}" presName="accentRepeatNode" presStyleLbl="solidFgAcc1" presStyleIdx="0" presStyleCnt="4"/>
      <dgm:spPr>
        <a:gradFill flip="none" rotWithShape="1">
          <a:gsLst>
            <a:gs pos="0">
              <a:schemeClr val="bg1"/>
            </a:gs>
            <a:gs pos="23000">
              <a:srgbClr val="009900"/>
            </a:gs>
            <a:gs pos="69000">
              <a:srgbClr val="009900"/>
            </a:gs>
            <a:gs pos="97000">
              <a:srgbClr val="009900"/>
            </a:gs>
          </a:gsLst>
          <a:path path="circle">
            <a:fillToRect l="50000" t="50000" r="50000" b="50000"/>
          </a:path>
          <a:tileRect/>
        </a:gradFill>
      </dgm:spPr>
    </dgm:pt>
    <dgm:pt modelId="{5167A4F9-5EDF-45A7-A7EE-2360A6B1A2D8}" type="pres">
      <dgm:prSet presAssocID="{02C441BA-B0EB-4036-BE36-99214E6F8D5E}" presName="text_2" presStyleLbl="node1" presStyleIdx="1" presStyleCnt="4">
        <dgm:presLayoutVars>
          <dgm:bulletEnabled val="1"/>
        </dgm:presLayoutVars>
      </dgm:prSet>
      <dgm:spPr/>
    </dgm:pt>
    <dgm:pt modelId="{65087A5F-2F78-43EB-B3B8-EE83BD4757E7}" type="pres">
      <dgm:prSet presAssocID="{02C441BA-B0EB-4036-BE36-99214E6F8D5E}" presName="accent_2" presStyleCnt="0"/>
      <dgm:spPr/>
    </dgm:pt>
    <dgm:pt modelId="{EB6AFF46-08AE-42CD-8324-9D16157C43B6}" type="pres">
      <dgm:prSet presAssocID="{02C441BA-B0EB-4036-BE36-99214E6F8D5E}" presName="accentRepeatNode" presStyleLbl="solidFgAcc1" presStyleIdx="1" presStyleCnt="4"/>
      <dgm:spPr>
        <a:gradFill flip="none" rotWithShape="1">
          <a:gsLst>
            <a:gs pos="0">
              <a:schemeClr val="bg1"/>
            </a:gs>
            <a:gs pos="23000">
              <a:schemeClr val="tx1"/>
            </a:gs>
            <a:gs pos="69000">
              <a:schemeClr val="tx1"/>
            </a:gs>
            <a:gs pos="97000">
              <a:schemeClr val="tx1"/>
            </a:gs>
          </a:gsLst>
          <a:path path="circle">
            <a:fillToRect l="50000" t="50000" r="50000" b="50000"/>
          </a:path>
          <a:tileRect/>
        </a:gradFill>
      </dgm:spPr>
    </dgm:pt>
    <dgm:pt modelId="{499199C8-DA9C-4CF8-A499-69AF1F9353B4}" type="pres">
      <dgm:prSet presAssocID="{920EB451-36A5-4343-AE6A-0C383E936595}" presName="text_3" presStyleLbl="node1" presStyleIdx="2" presStyleCnt="4">
        <dgm:presLayoutVars>
          <dgm:bulletEnabled val="1"/>
        </dgm:presLayoutVars>
      </dgm:prSet>
      <dgm:spPr/>
    </dgm:pt>
    <dgm:pt modelId="{D7143B9A-0409-442E-A3B6-ECB7E9C009F7}" type="pres">
      <dgm:prSet presAssocID="{920EB451-36A5-4343-AE6A-0C383E936595}" presName="accent_3" presStyleCnt="0"/>
      <dgm:spPr/>
    </dgm:pt>
    <dgm:pt modelId="{A91742DD-2D3A-4D96-A710-91BAF27E067A}" type="pres">
      <dgm:prSet presAssocID="{920EB451-36A5-4343-AE6A-0C383E936595}" presName="accentRepeatNode" presStyleLbl="solidFgAcc1" presStyleIdx="2" presStyleCnt="4"/>
      <dgm:spPr>
        <a:gradFill flip="none" rotWithShape="1">
          <a:gsLst>
            <a:gs pos="0">
              <a:schemeClr val="bg1"/>
            </a:gs>
            <a:gs pos="23000">
              <a:srgbClr val="FFCC00"/>
            </a:gs>
            <a:gs pos="69000">
              <a:srgbClr val="FFCC00"/>
            </a:gs>
            <a:gs pos="97000">
              <a:srgbClr val="FFCC00"/>
            </a:gs>
          </a:gsLst>
          <a:path path="circle">
            <a:fillToRect l="50000" t="50000" r="50000" b="50000"/>
          </a:path>
          <a:tileRect/>
        </a:gradFill>
      </dgm:spPr>
    </dgm:pt>
    <dgm:pt modelId="{E7ABB138-0C19-4526-BF21-8A85BBADA599}" type="pres">
      <dgm:prSet presAssocID="{D8217BED-3215-4551-BFBA-BEF363CD75B5}" presName="text_4" presStyleLbl="node1" presStyleIdx="3" presStyleCnt="4">
        <dgm:presLayoutVars>
          <dgm:bulletEnabled val="1"/>
        </dgm:presLayoutVars>
      </dgm:prSet>
      <dgm:spPr/>
    </dgm:pt>
    <dgm:pt modelId="{E49B2E48-7ED2-4274-BBD8-3D2DF6817FB9}" type="pres">
      <dgm:prSet presAssocID="{D8217BED-3215-4551-BFBA-BEF363CD75B5}" presName="accent_4" presStyleCnt="0"/>
      <dgm:spPr/>
    </dgm:pt>
    <dgm:pt modelId="{A7414777-0F03-43E5-A1EE-0A15ECBC08E9}" type="pres">
      <dgm:prSet presAssocID="{D8217BED-3215-4551-BFBA-BEF363CD75B5}" presName="accentRepeatNode" presStyleLbl="solidFgAcc1" presStyleIdx="3" presStyleCnt="4"/>
      <dgm:spPr>
        <a:gradFill rotWithShape="0">
          <a:gsLst>
            <a:gs pos="0">
              <a:schemeClr val="bg1"/>
            </a:gs>
            <a:gs pos="23000">
              <a:schemeClr val="accent6"/>
            </a:gs>
            <a:gs pos="69000">
              <a:schemeClr val="accent6"/>
            </a:gs>
            <a:gs pos="97000">
              <a:schemeClr val="accent6"/>
            </a:gs>
          </a:gsLst>
          <a:path path="circle">
            <a:fillToRect l="50000" t="50000" r="50000" b="50000"/>
          </a:path>
        </a:gradFill>
      </dgm:spPr>
    </dgm:pt>
  </dgm:ptLst>
  <dgm:cxnLst>
    <dgm:cxn modelId="{6E413B90-C7AE-4B48-A239-D577D5618AE8}" type="presOf" srcId="{D8217BED-3215-4551-BFBA-BEF363CD75B5}" destId="{E7ABB138-0C19-4526-BF21-8A85BBADA599}" srcOrd="0" destOrd="0" presId="urn:microsoft.com/office/officeart/2008/layout/VerticalCurvedList"/>
    <dgm:cxn modelId="{29DC426D-AF46-4032-A99E-416CA4CF030C}" type="presOf" srcId="{AE2CD087-4222-48ED-90B8-4C17A633700B}" destId="{B0F0530A-0465-419B-8BF1-4A2E87B4B727}" srcOrd="0" destOrd="0" presId="urn:microsoft.com/office/officeart/2008/layout/VerticalCurvedList"/>
    <dgm:cxn modelId="{8AAD83DE-8B8A-49AC-866A-C7D90A666729}" srcId="{456A15EB-50F7-4C75-A176-608949B2FCA1}" destId="{D8217BED-3215-4551-BFBA-BEF363CD75B5}" srcOrd="3" destOrd="0" parTransId="{109C6AA7-5F6B-4895-A7A5-ED4BC9022027}" sibTransId="{AC5B0DF7-497E-45FB-8EC2-E5B72F155140}"/>
    <dgm:cxn modelId="{07921569-2EFB-4B3C-9B8C-56B0DCE27AE7}" type="presOf" srcId="{456A15EB-50F7-4C75-A176-608949B2FCA1}" destId="{EEF9C327-7844-4E52-98A8-75363AA51505}" srcOrd="0" destOrd="0" presId="urn:microsoft.com/office/officeart/2008/layout/VerticalCurvedList"/>
    <dgm:cxn modelId="{137935FB-4864-44F4-9B52-E2FF7A795CA0}" srcId="{456A15EB-50F7-4C75-A176-608949B2FCA1}" destId="{6DAF2599-46F6-46E3-8F8A-532535EE0825}" srcOrd="0" destOrd="0" parTransId="{00C23EE0-4DFE-4BA3-A198-C3FA86366E90}" sibTransId="{AE2CD087-4222-48ED-90B8-4C17A633700B}"/>
    <dgm:cxn modelId="{ACAF35F9-D3F9-447E-873E-5BB23E8F2D0C}" srcId="{456A15EB-50F7-4C75-A176-608949B2FCA1}" destId="{02C441BA-B0EB-4036-BE36-99214E6F8D5E}" srcOrd="1" destOrd="0" parTransId="{1A5B7D88-ED91-41DF-BA1A-023B33E588E6}" sibTransId="{2CC0CC53-77C7-4CC3-82F8-70BA7149AC7F}"/>
    <dgm:cxn modelId="{B96F7899-12FA-4E32-BEB1-0D04E7A191CB}" srcId="{456A15EB-50F7-4C75-A176-608949B2FCA1}" destId="{920EB451-36A5-4343-AE6A-0C383E936595}" srcOrd="2" destOrd="0" parTransId="{13A728ED-F17A-454D-9271-97AC89CE0409}" sibTransId="{04E59CE2-8687-4770-ADEA-2284AA39E527}"/>
    <dgm:cxn modelId="{9FC9C38E-619F-456C-812A-8E2EF26C1B46}" type="presOf" srcId="{6DAF2599-46F6-46E3-8F8A-532535EE0825}" destId="{6B36D013-9FF9-4ADC-B494-87E9B3A7C1EF}" srcOrd="0" destOrd="0" presId="urn:microsoft.com/office/officeart/2008/layout/VerticalCurvedList"/>
    <dgm:cxn modelId="{28A2C3B8-85B9-4858-A04D-FA065E78A195}" type="presOf" srcId="{920EB451-36A5-4343-AE6A-0C383E936595}" destId="{499199C8-DA9C-4CF8-A499-69AF1F9353B4}" srcOrd="0" destOrd="0" presId="urn:microsoft.com/office/officeart/2008/layout/VerticalCurvedList"/>
    <dgm:cxn modelId="{36780748-9595-46A1-89B4-8D623CA9F637}" type="presOf" srcId="{02C441BA-B0EB-4036-BE36-99214E6F8D5E}" destId="{5167A4F9-5EDF-45A7-A7EE-2360A6B1A2D8}" srcOrd="0" destOrd="0" presId="urn:microsoft.com/office/officeart/2008/layout/VerticalCurvedList"/>
    <dgm:cxn modelId="{F3E068EA-089F-457D-8EF1-B2E4247F5D74}" type="presParOf" srcId="{EEF9C327-7844-4E52-98A8-75363AA51505}" destId="{0134A881-1BDD-40D2-BA06-C3B368DC7F45}" srcOrd="0" destOrd="0" presId="urn:microsoft.com/office/officeart/2008/layout/VerticalCurvedList"/>
    <dgm:cxn modelId="{A3BE64C5-6379-4543-81E9-A671FFE3A707}" type="presParOf" srcId="{0134A881-1BDD-40D2-BA06-C3B368DC7F45}" destId="{680A637D-0EC6-4AE4-A78F-A30FC2B0C189}" srcOrd="0" destOrd="0" presId="urn:microsoft.com/office/officeart/2008/layout/VerticalCurvedList"/>
    <dgm:cxn modelId="{1F184C9E-F39B-4A44-B9C9-9BD9E867BC95}" type="presParOf" srcId="{680A637D-0EC6-4AE4-A78F-A30FC2B0C189}" destId="{C16655FF-A93A-4C82-B4ED-07EA40F4A629}" srcOrd="0" destOrd="0" presId="urn:microsoft.com/office/officeart/2008/layout/VerticalCurvedList"/>
    <dgm:cxn modelId="{6FA3E742-C8E0-41AD-A411-4708181947D1}" type="presParOf" srcId="{680A637D-0EC6-4AE4-A78F-A30FC2B0C189}" destId="{B0F0530A-0465-419B-8BF1-4A2E87B4B727}" srcOrd="1" destOrd="0" presId="urn:microsoft.com/office/officeart/2008/layout/VerticalCurvedList"/>
    <dgm:cxn modelId="{9EFF0087-AFE0-4C88-9A0D-AC41D4DD0D8B}" type="presParOf" srcId="{680A637D-0EC6-4AE4-A78F-A30FC2B0C189}" destId="{ABE768EA-B084-4FDD-855B-394F134D9C2E}" srcOrd="2" destOrd="0" presId="urn:microsoft.com/office/officeart/2008/layout/VerticalCurvedList"/>
    <dgm:cxn modelId="{F6878246-D651-4896-A3CA-1F7E03EDD699}" type="presParOf" srcId="{680A637D-0EC6-4AE4-A78F-A30FC2B0C189}" destId="{0AB05C83-D3E4-4C1A-979E-CCFC9B57A395}" srcOrd="3" destOrd="0" presId="urn:microsoft.com/office/officeart/2008/layout/VerticalCurvedList"/>
    <dgm:cxn modelId="{1774DC70-F246-457C-888A-6197772DCE78}" type="presParOf" srcId="{0134A881-1BDD-40D2-BA06-C3B368DC7F45}" destId="{6B36D013-9FF9-4ADC-B494-87E9B3A7C1EF}" srcOrd="1" destOrd="0" presId="urn:microsoft.com/office/officeart/2008/layout/VerticalCurvedList"/>
    <dgm:cxn modelId="{48D74F36-4348-48F3-ACC2-E84ACE8F3C1C}" type="presParOf" srcId="{0134A881-1BDD-40D2-BA06-C3B368DC7F45}" destId="{3B7D2BC1-0C64-4017-97D9-A236653B12F3}" srcOrd="2" destOrd="0" presId="urn:microsoft.com/office/officeart/2008/layout/VerticalCurvedList"/>
    <dgm:cxn modelId="{219D9E58-CC65-4B91-8B50-FC33B233730C}" type="presParOf" srcId="{3B7D2BC1-0C64-4017-97D9-A236653B12F3}" destId="{0986BEA3-0575-4831-9641-D1057FD91605}" srcOrd="0" destOrd="0" presId="urn:microsoft.com/office/officeart/2008/layout/VerticalCurvedList"/>
    <dgm:cxn modelId="{E998EB73-A096-4610-895B-6BEC6428FDF4}" type="presParOf" srcId="{0134A881-1BDD-40D2-BA06-C3B368DC7F45}" destId="{5167A4F9-5EDF-45A7-A7EE-2360A6B1A2D8}" srcOrd="3" destOrd="0" presId="urn:microsoft.com/office/officeart/2008/layout/VerticalCurvedList"/>
    <dgm:cxn modelId="{B0F1AF67-463F-4663-80C7-DC3C414F5BFC}" type="presParOf" srcId="{0134A881-1BDD-40D2-BA06-C3B368DC7F45}" destId="{65087A5F-2F78-43EB-B3B8-EE83BD4757E7}" srcOrd="4" destOrd="0" presId="urn:microsoft.com/office/officeart/2008/layout/VerticalCurvedList"/>
    <dgm:cxn modelId="{BC94E0A8-365F-4014-BB10-6FC2BAE18E63}" type="presParOf" srcId="{65087A5F-2F78-43EB-B3B8-EE83BD4757E7}" destId="{EB6AFF46-08AE-42CD-8324-9D16157C43B6}" srcOrd="0" destOrd="0" presId="urn:microsoft.com/office/officeart/2008/layout/VerticalCurvedList"/>
    <dgm:cxn modelId="{1E9F8B68-BBDC-4A62-AA68-9E7E0BC7E765}" type="presParOf" srcId="{0134A881-1BDD-40D2-BA06-C3B368DC7F45}" destId="{499199C8-DA9C-4CF8-A499-69AF1F9353B4}" srcOrd="5" destOrd="0" presId="urn:microsoft.com/office/officeart/2008/layout/VerticalCurvedList"/>
    <dgm:cxn modelId="{07D2F0B7-428D-4705-873D-B8D585A8F618}" type="presParOf" srcId="{0134A881-1BDD-40D2-BA06-C3B368DC7F45}" destId="{D7143B9A-0409-442E-A3B6-ECB7E9C009F7}" srcOrd="6" destOrd="0" presId="urn:microsoft.com/office/officeart/2008/layout/VerticalCurvedList"/>
    <dgm:cxn modelId="{CAC67021-68E7-4137-9F91-4908E2EBDC57}" type="presParOf" srcId="{D7143B9A-0409-442E-A3B6-ECB7E9C009F7}" destId="{A91742DD-2D3A-4D96-A710-91BAF27E067A}" srcOrd="0" destOrd="0" presId="urn:microsoft.com/office/officeart/2008/layout/VerticalCurvedList"/>
    <dgm:cxn modelId="{09A96B7B-3A62-40EA-8AD8-83B0C01F754A}" type="presParOf" srcId="{0134A881-1BDD-40D2-BA06-C3B368DC7F45}" destId="{E7ABB138-0C19-4526-BF21-8A85BBADA599}" srcOrd="7" destOrd="0" presId="urn:microsoft.com/office/officeart/2008/layout/VerticalCurvedList"/>
    <dgm:cxn modelId="{F48A8936-8873-49BF-AF9C-D77F7A41F72A}" type="presParOf" srcId="{0134A881-1BDD-40D2-BA06-C3B368DC7F45}" destId="{E49B2E48-7ED2-4274-BBD8-3D2DF6817FB9}" srcOrd="8" destOrd="0" presId="urn:microsoft.com/office/officeart/2008/layout/VerticalCurvedList"/>
    <dgm:cxn modelId="{F7EC2496-CF72-4662-B682-949B67F6424C}" type="presParOf" srcId="{E49B2E48-7ED2-4274-BBD8-3D2DF6817FB9}" destId="{A7414777-0F03-43E5-A1EE-0A15ECBC08E9}"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89C770-F0C2-3249-B3A3-6A4419BB90AC}"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FBE43026-EADE-B64C-9FA6-BC6C1C15477E}">
      <dgm:prSet phldrT="[Text]" custT="1"/>
      <dgm:spPr>
        <a:solidFill>
          <a:schemeClr val="accent6"/>
        </a:solidFill>
      </dgm:spPr>
      <dgm:t>
        <a:bodyPr/>
        <a:lstStyle/>
        <a:p>
          <a:r>
            <a:rPr lang="en-US" sz="3200" b="1" dirty="0">
              <a:solidFill>
                <a:schemeClr val="tx1"/>
              </a:solidFill>
              <a:latin typeface="Arial" panose="020B0604020202020204" pitchFamily="34" charset="0"/>
              <a:cs typeface="Arial" panose="020B0604020202020204" pitchFamily="34" charset="0"/>
            </a:rPr>
            <a:t>General Objective</a:t>
          </a:r>
        </a:p>
      </dgm:t>
    </dgm:pt>
    <dgm:pt modelId="{A12D1112-A9CD-B84E-BB76-7CF3C978E1C0}" type="parTrans" cxnId="{F0CCFFEE-F7FD-7D4A-8CC8-EBC02074F3CD}">
      <dgm:prSet/>
      <dgm:spPr/>
      <dgm:t>
        <a:bodyPr/>
        <a:lstStyle/>
        <a:p>
          <a:endParaRPr lang="en-US" sz="1600"/>
        </a:p>
      </dgm:t>
    </dgm:pt>
    <dgm:pt modelId="{8BC7A53E-F563-D24B-9CFE-45B55188D62F}" type="sibTrans" cxnId="{F0CCFFEE-F7FD-7D4A-8CC8-EBC02074F3CD}">
      <dgm:prSet/>
      <dgm:spPr/>
      <dgm:t>
        <a:bodyPr/>
        <a:lstStyle/>
        <a:p>
          <a:endParaRPr lang="en-US" sz="1600"/>
        </a:p>
      </dgm:t>
    </dgm:pt>
    <dgm:pt modelId="{B92A7C10-F7E1-4E45-8EF6-80E4EB7E4DC9}">
      <dgm:prSet phldrT="[Text]" custT="1"/>
      <dgm:spPr/>
      <dgm:t>
        <a:bodyPr/>
        <a:lstStyle/>
        <a:p>
          <a:r>
            <a:rPr lang="en-US" sz="2400" dirty="0">
              <a:latin typeface="Arial" panose="020B0604020202020204" pitchFamily="34" charset="0"/>
              <a:cs typeface="Arial" panose="020B0604020202020204" pitchFamily="34" charset="0"/>
            </a:rPr>
            <a:t>To understand about oxidative stress and its contributory factor to male infertility</a:t>
          </a:r>
        </a:p>
      </dgm:t>
    </dgm:pt>
    <dgm:pt modelId="{FF1066DE-85D5-F549-8513-D262C90F2AC0}" type="parTrans" cxnId="{38D85751-BBC1-FA43-91A3-62C042881391}">
      <dgm:prSet/>
      <dgm:spPr/>
      <dgm:t>
        <a:bodyPr/>
        <a:lstStyle/>
        <a:p>
          <a:endParaRPr lang="en-US" sz="1600"/>
        </a:p>
      </dgm:t>
    </dgm:pt>
    <dgm:pt modelId="{F254099B-0D0C-2D47-AEA7-8A0ED5C83A71}" type="sibTrans" cxnId="{38D85751-BBC1-FA43-91A3-62C042881391}">
      <dgm:prSet/>
      <dgm:spPr/>
      <dgm:t>
        <a:bodyPr/>
        <a:lstStyle/>
        <a:p>
          <a:endParaRPr lang="en-US" sz="1600"/>
        </a:p>
      </dgm:t>
    </dgm:pt>
    <dgm:pt modelId="{455A2165-2FD9-C246-8A39-CC79DF94B1BA}">
      <dgm:prSet phldrT="[Text]" custT="1"/>
      <dgm:spPr>
        <a:solidFill>
          <a:srgbClr val="FFCC00"/>
        </a:solidFill>
      </dgm:spPr>
      <dgm:t>
        <a:bodyPr/>
        <a:lstStyle/>
        <a:p>
          <a:r>
            <a:rPr lang="en-US" sz="3200" b="1" dirty="0">
              <a:solidFill>
                <a:schemeClr val="tx1"/>
              </a:solidFill>
              <a:latin typeface="Arial" panose="020B0604020202020204" pitchFamily="34" charset="0"/>
              <a:cs typeface="Arial" panose="020B0604020202020204" pitchFamily="34" charset="0"/>
            </a:rPr>
            <a:t>Specific Objective</a:t>
          </a:r>
        </a:p>
      </dgm:t>
    </dgm:pt>
    <dgm:pt modelId="{E38EE4BE-EF0D-D148-9285-FA1ADBADF381}" type="parTrans" cxnId="{1C64C49A-8B45-7948-937A-BBCBA09E9EAB}">
      <dgm:prSet/>
      <dgm:spPr/>
      <dgm:t>
        <a:bodyPr/>
        <a:lstStyle/>
        <a:p>
          <a:endParaRPr lang="en-US" sz="1600"/>
        </a:p>
      </dgm:t>
    </dgm:pt>
    <dgm:pt modelId="{3959B949-D29B-E943-BD3A-CBCB64B6EB21}" type="sibTrans" cxnId="{1C64C49A-8B45-7948-937A-BBCBA09E9EAB}">
      <dgm:prSet/>
      <dgm:spPr/>
      <dgm:t>
        <a:bodyPr/>
        <a:lstStyle/>
        <a:p>
          <a:endParaRPr lang="en-US" sz="1600"/>
        </a:p>
      </dgm:t>
    </dgm:pt>
    <dgm:pt modelId="{3394E543-6E52-8844-88B5-CD994A3803E2}">
      <dgm:prSet phldrT="[Text]" custT="1"/>
      <dgm:spPr/>
      <dgm:t>
        <a:bodyPr/>
        <a:lstStyle/>
        <a:p>
          <a:r>
            <a:rPr lang="en-US" sz="2400" dirty="0">
              <a:latin typeface="Arial" panose="020B0604020202020204" pitchFamily="34" charset="0"/>
              <a:cs typeface="Arial" panose="020B0604020202020204" pitchFamily="34" charset="0"/>
            </a:rPr>
            <a:t>To evaluate the relationship between MDA and sperm parameters</a:t>
          </a:r>
        </a:p>
      </dgm:t>
    </dgm:pt>
    <dgm:pt modelId="{ADEF3BCF-8EDB-5740-9DF9-7D081A982C6D}" type="parTrans" cxnId="{FF2767F4-E079-2D48-B634-8519F4AFB4A4}">
      <dgm:prSet/>
      <dgm:spPr/>
      <dgm:t>
        <a:bodyPr/>
        <a:lstStyle/>
        <a:p>
          <a:endParaRPr lang="en-US" sz="1600"/>
        </a:p>
      </dgm:t>
    </dgm:pt>
    <dgm:pt modelId="{4257829B-9403-3843-9C48-C3BF37B6C8AF}" type="sibTrans" cxnId="{FF2767F4-E079-2D48-B634-8519F4AFB4A4}">
      <dgm:prSet/>
      <dgm:spPr/>
      <dgm:t>
        <a:bodyPr/>
        <a:lstStyle/>
        <a:p>
          <a:endParaRPr lang="en-US" sz="1600"/>
        </a:p>
      </dgm:t>
    </dgm:pt>
    <dgm:pt modelId="{4079D4A5-1CAD-468D-87BB-F8FE46152131}">
      <dgm:prSet phldrT="[Text]" custT="1"/>
      <dgm:spPr/>
      <dgm:t>
        <a:bodyPr/>
        <a:lstStyle/>
        <a:p>
          <a:r>
            <a:rPr lang="en-US" sz="2400" dirty="0">
              <a:latin typeface="Arial" panose="020B0604020202020204" pitchFamily="34" charset="0"/>
              <a:cs typeface="Arial" panose="020B0604020202020204" pitchFamily="34" charset="0"/>
            </a:rPr>
            <a:t>To provide basic information in order to choose the best prevention and management related to oxidative stress</a:t>
          </a:r>
        </a:p>
      </dgm:t>
    </dgm:pt>
    <dgm:pt modelId="{233A8EA4-C6E4-4242-9EE6-CD92A44EAC47}" type="parTrans" cxnId="{3C42723D-A3BD-4059-B2D7-3E922126805A}">
      <dgm:prSet/>
      <dgm:spPr/>
      <dgm:t>
        <a:bodyPr/>
        <a:lstStyle/>
        <a:p>
          <a:endParaRPr lang="en-US" sz="1600"/>
        </a:p>
      </dgm:t>
    </dgm:pt>
    <dgm:pt modelId="{DFFBB590-E85F-49AA-89AE-527E77C63986}" type="sibTrans" cxnId="{3C42723D-A3BD-4059-B2D7-3E922126805A}">
      <dgm:prSet/>
      <dgm:spPr/>
      <dgm:t>
        <a:bodyPr/>
        <a:lstStyle/>
        <a:p>
          <a:endParaRPr lang="en-US" sz="1600"/>
        </a:p>
      </dgm:t>
    </dgm:pt>
    <dgm:pt modelId="{396446BD-BDB5-C244-AAE3-3A77D80A764F}" type="pres">
      <dgm:prSet presAssocID="{F989C770-F0C2-3249-B3A3-6A4419BB90AC}" presName="linear" presStyleCnt="0">
        <dgm:presLayoutVars>
          <dgm:animLvl val="lvl"/>
          <dgm:resizeHandles val="exact"/>
        </dgm:presLayoutVars>
      </dgm:prSet>
      <dgm:spPr/>
    </dgm:pt>
    <dgm:pt modelId="{39F5B139-481E-B54E-A909-35110824C347}" type="pres">
      <dgm:prSet presAssocID="{FBE43026-EADE-B64C-9FA6-BC6C1C15477E}" presName="parentText" presStyleLbl="node1" presStyleIdx="0" presStyleCnt="2">
        <dgm:presLayoutVars>
          <dgm:chMax val="0"/>
          <dgm:bulletEnabled val="1"/>
        </dgm:presLayoutVars>
      </dgm:prSet>
      <dgm:spPr/>
    </dgm:pt>
    <dgm:pt modelId="{98832A60-ACA3-634E-B518-2CB135DD5AB3}" type="pres">
      <dgm:prSet presAssocID="{FBE43026-EADE-B64C-9FA6-BC6C1C15477E}" presName="childText" presStyleLbl="revTx" presStyleIdx="0" presStyleCnt="2">
        <dgm:presLayoutVars>
          <dgm:bulletEnabled val="1"/>
        </dgm:presLayoutVars>
      </dgm:prSet>
      <dgm:spPr/>
    </dgm:pt>
    <dgm:pt modelId="{E1CE2013-CDAB-7C47-889C-9BB3478E1A06}" type="pres">
      <dgm:prSet presAssocID="{455A2165-2FD9-C246-8A39-CC79DF94B1BA}" presName="parentText" presStyleLbl="node1" presStyleIdx="1" presStyleCnt="2">
        <dgm:presLayoutVars>
          <dgm:chMax val="0"/>
          <dgm:bulletEnabled val="1"/>
        </dgm:presLayoutVars>
      </dgm:prSet>
      <dgm:spPr/>
    </dgm:pt>
    <dgm:pt modelId="{A4C4ADA3-5CA1-8445-AD1F-90C000EE48E2}" type="pres">
      <dgm:prSet presAssocID="{455A2165-2FD9-C246-8A39-CC79DF94B1BA}" presName="childText" presStyleLbl="revTx" presStyleIdx="1" presStyleCnt="2">
        <dgm:presLayoutVars>
          <dgm:bulletEnabled val="1"/>
        </dgm:presLayoutVars>
      </dgm:prSet>
      <dgm:spPr/>
    </dgm:pt>
  </dgm:ptLst>
  <dgm:cxnLst>
    <dgm:cxn modelId="{1C64C49A-8B45-7948-937A-BBCBA09E9EAB}" srcId="{F989C770-F0C2-3249-B3A3-6A4419BB90AC}" destId="{455A2165-2FD9-C246-8A39-CC79DF94B1BA}" srcOrd="1" destOrd="0" parTransId="{E38EE4BE-EF0D-D148-9285-FA1ADBADF381}" sibTransId="{3959B949-D29B-E943-BD3A-CBCB64B6EB21}"/>
    <dgm:cxn modelId="{FE5D44D8-F517-9C43-8348-6A7FBA58E209}" type="presOf" srcId="{FBE43026-EADE-B64C-9FA6-BC6C1C15477E}" destId="{39F5B139-481E-B54E-A909-35110824C347}" srcOrd="0" destOrd="0" presId="urn:microsoft.com/office/officeart/2005/8/layout/vList2"/>
    <dgm:cxn modelId="{FF2767F4-E079-2D48-B634-8519F4AFB4A4}" srcId="{455A2165-2FD9-C246-8A39-CC79DF94B1BA}" destId="{3394E543-6E52-8844-88B5-CD994A3803E2}" srcOrd="0" destOrd="0" parTransId="{ADEF3BCF-8EDB-5740-9DF9-7D081A982C6D}" sibTransId="{4257829B-9403-3843-9C48-C3BF37B6C8AF}"/>
    <dgm:cxn modelId="{FA5F0C59-DEE3-42A7-82C0-7FDFA3E6DF36}" type="presOf" srcId="{4079D4A5-1CAD-468D-87BB-F8FE46152131}" destId="{98832A60-ACA3-634E-B518-2CB135DD5AB3}" srcOrd="0" destOrd="1" presId="urn:microsoft.com/office/officeart/2005/8/layout/vList2"/>
    <dgm:cxn modelId="{D0CCFEAB-CC6C-1143-9216-9B207682D86E}" type="presOf" srcId="{455A2165-2FD9-C246-8A39-CC79DF94B1BA}" destId="{E1CE2013-CDAB-7C47-889C-9BB3478E1A06}" srcOrd="0" destOrd="0" presId="urn:microsoft.com/office/officeart/2005/8/layout/vList2"/>
    <dgm:cxn modelId="{38D85751-BBC1-FA43-91A3-62C042881391}" srcId="{FBE43026-EADE-B64C-9FA6-BC6C1C15477E}" destId="{B92A7C10-F7E1-4E45-8EF6-80E4EB7E4DC9}" srcOrd="0" destOrd="0" parTransId="{FF1066DE-85D5-F549-8513-D262C90F2AC0}" sibTransId="{F254099B-0D0C-2D47-AEA7-8A0ED5C83A71}"/>
    <dgm:cxn modelId="{F0CCFFEE-F7FD-7D4A-8CC8-EBC02074F3CD}" srcId="{F989C770-F0C2-3249-B3A3-6A4419BB90AC}" destId="{FBE43026-EADE-B64C-9FA6-BC6C1C15477E}" srcOrd="0" destOrd="0" parTransId="{A12D1112-A9CD-B84E-BB76-7CF3C978E1C0}" sibTransId="{8BC7A53E-F563-D24B-9CFE-45B55188D62F}"/>
    <dgm:cxn modelId="{A343A32F-AD89-D148-92A8-BB9D0490E8D3}" type="presOf" srcId="{B92A7C10-F7E1-4E45-8EF6-80E4EB7E4DC9}" destId="{98832A60-ACA3-634E-B518-2CB135DD5AB3}" srcOrd="0" destOrd="0" presId="urn:microsoft.com/office/officeart/2005/8/layout/vList2"/>
    <dgm:cxn modelId="{7C993132-96D3-C34A-B605-5A7D0EDD65FD}" type="presOf" srcId="{3394E543-6E52-8844-88B5-CD994A3803E2}" destId="{A4C4ADA3-5CA1-8445-AD1F-90C000EE48E2}" srcOrd="0" destOrd="0" presId="urn:microsoft.com/office/officeart/2005/8/layout/vList2"/>
    <dgm:cxn modelId="{3C42723D-A3BD-4059-B2D7-3E922126805A}" srcId="{FBE43026-EADE-B64C-9FA6-BC6C1C15477E}" destId="{4079D4A5-1CAD-468D-87BB-F8FE46152131}" srcOrd="1" destOrd="0" parTransId="{233A8EA4-C6E4-4242-9EE6-CD92A44EAC47}" sibTransId="{DFFBB590-E85F-49AA-89AE-527E77C63986}"/>
    <dgm:cxn modelId="{91512AF1-FF68-9D44-A10E-9D1B431449E5}" type="presOf" srcId="{F989C770-F0C2-3249-B3A3-6A4419BB90AC}" destId="{396446BD-BDB5-C244-AAE3-3A77D80A764F}" srcOrd="0" destOrd="0" presId="urn:microsoft.com/office/officeart/2005/8/layout/vList2"/>
    <dgm:cxn modelId="{40367A4B-052B-1B44-BC0D-2D98A3F643E5}" type="presParOf" srcId="{396446BD-BDB5-C244-AAE3-3A77D80A764F}" destId="{39F5B139-481E-B54E-A909-35110824C347}" srcOrd="0" destOrd="0" presId="urn:microsoft.com/office/officeart/2005/8/layout/vList2"/>
    <dgm:cxn modelId="{E259D54C-E413-2945-864F-058618630A98}" type="presParOf" srcId="{396446BD-BDB5-C244-AAE3-3A77D80A764F}" destId="{98832A60-ACA3-634E-B518-2CB135DD5AB3}" srcOrd="1" destOrd="0" presId="urn:microsoft.com/office/officeart/2005/8/layout/vList2"/>
    <dgm:cxn modelId="{E9D7BFA6-94F8-9F4A-B491-55F6604F3046}" type="presParOf" srcId="{396446BD-BDB5-C244-AAE3-3A77D80A764F}" destId="{E1CE2013-CDAB-7C47-889C-9BB3478E1A06}" srcOrd="2" destOrd="0" presId="urn:microsoft.com/office/officeart/2005/8/layout/vList2"/>
    <dgm:cxn modelId="{E61B8C0A-698B-CB45-BF27-C387C5B1D66D}" type="presParOf" srcId="{396446BD-BDB5-C244-AAE3-3A77D80A764F}" destId="{A4C4ADA3-5CA1-8445-AD1F-90C000EE48E2}"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46A253-FB56-418A-8D90-4756EB9C51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0967BD-B083-47EA-93E5-2E54DF67728F}">
      <dgm:prSet phldrT="[Text]" custT="1">
        <dgm:style>
          <a:lnRef idx="0">
            <a:schemeClr val="accent6"/>
          </a:lnRef>
          <a:fillRef idx="3">
            <a:schemeClr val="accent6"/>
          </a:fillRef>
          <a:effectRef idx="3">
            <a:schemeClr val="accent6"/>
          </a:effectRef>
          <a:fontRef idx="minor">
            <a:schemeClr val="lt1"/>
          </a:fontRef>
        </dgm:style>
      </dgm:prSet>
      <dgm:spPr/>
      <dgm:t>
        <a:bodyPr/>
        <a:lstStyle/>
        <a:p>
          <a:r>
            <a:rPr lang="en-US" sz="3200" b="1" dirty="0">
              <a:solidFill>
                <a:schemeClr val="tx1"/>
              </a:solidFill>
              <a:latin typeface="Arial" panose="020B0604020202020204" pitchFamily="34" charset="0"/>
              <a:cs typeface="Arial" panose="020B0604020202020204" pitchFamily="34" charset="0"/>
            </a:rPr>
            <a:t>… For the society</a:t>
          </a:r>
        </a:p>
      </dgm:t>
    </dgm:pt>
    <dgm:pt modelId="{125C2B8C-F0DD-489C-B43E-EFADAA405CC8}" type="parTrans" cxnId="{8425F84C-1CCF-4951-BEB7-843435194298}">
      <dgm:prSet/>
      <dgm:spPr/>
      <dgm:t>
        <a:bodyPr/>
        <a:lstStyle/>
        <a:p>
          <a:endParaRPr lang="en-US" sz="1200">
            <a:latin typeface="Arial" panose="020B0604020202020204" pitchFamily="34" charset="0"/>
            <a:cs typeface="Arial" panose="020B0604020202020204" pitchFamily="34" charset="0"/>
          </a:endParaRPr>
        </a:p>
      </dgm:t>
    </dgm:pt>
    <dgm:pt modelId="{4DB683FA-3F4E-4151-9D47-72481C10F909}" type="sibTrans" cxnId="{8425F84C-1CCF-4951-BEB7-843435194298}">
      <dgm:prSet/>
      <dgm:spPr/>
      <dgm:t>
        <a:bodyPr/>
        <a:lstStyle/>
        <a:p>
          <a:endParaRPr lang="en-US" sz="1200">
            <a:latin typeface="Arial" panose="020B0604020202020204" pitchFamily="34" charset="0"/>
            <a:cs typeface="Arial" panose="020B0604020202020204" pitchFamily="34" charset="0"/>
          </a:endParaRPr>
        </a:p>
      </dgm:t>
    </dgm:pt>
    <dgm:pt modelId="{735A63A7-A9C5-46DE-811E-972F73C5CDB0}">
      <dgm:prSet phldrT="[Text]" custT="1"/>
      <dgm:spPr/>
      <dgm:t>
        <a:bodyPr/>
        <a:lstStyle/>
        <a:p>
          <a:r>
            <a:rPr lang="en-US" sz="2400" dirty="0">
              <a:latin typeface="Arial" panose="020B0604020202020204" pitchFamily="34" charset="0"/>
              <a:cs typeface="Arial" panose="020B0604020202020204" pitchFamily="34" charset="0"/>
            </a:rPr>
            <a:t>To enhance society’s knowledge about infertility</a:t>
          </a:r>
        </a:p>
      </dgm:t>
    </dgm:pt>
    <dgm:pt modelId="{EF55FA12-5EE5-4A7D-BA37-A2E77A975E04}" type="parTrans" cxnId="{B47223C3-57CB-4200-8ABD-4299BD1F1139}">
      <dgm:prSet/>
      <dgm:spPr/>
      <dgm:t>
        <a:bodyPr/>
        <a:lstStyle/>
        <a:p>
          <a:endParaRPr lang="en-US" sz="1200">
            <a:latin typeface="Arial" panose="020B0604020202020204" pitchFamily="34" charset="0"/>
            <a:cs typeface="Arial" panose="020B0604020202020204" pitchFamily="34" charset="0"/>
          </a:endParaRPr>
        </a:p>
      </dgm:t>
    </dgm:pt>
    <dgm:pt modelId="{ABBBA332-856A-4318-91CD-B6E6C065C893}" type="sibTrans" cxnId="{B47223C3-57CB-4200-8ABD-4299BD1F1139}">
      <dgm:prSet/>
      <dgm:spPr/>
      <dgm:t>
        <a:bodyPr/>
        <a:lstStyle/>
        <a:p>
          <a:endParaRPr lang="en-US" sz="1200">
            <a:latin typeface="Arial" panose="020B0604020202020204" pitchFamily="34" charset="0"/>
            <a:cs typeface="Arial" panose="020B0604020202020204" pitchFamily="34" charset="0"/>
          </a:endParaRPr>
        </a:p>
      </dgm:t>
    </dgm:pt>
    <dgm:pt modelId="{1C6A77AF-F2D3-46DB-8650-B09973F5F624}">
      <dgm:prSet phldrT="[Text]" custT="1">
        <dgm:style>
          <a:lnRef idx="0">
            <a:schemeClr val="accent6"/>
          </a:lnRef>
          <a:fillRef idx="3">
            <a:schemeClr val="accent6"/>
          </a:fillRef>
          <a:effectRef idx="3">
            <a:schemeClr val="accent6"/>
          </a:effectRef>
          <a:fontRef idx="minor">
            <a:schemeClr val="lt1"/>
          </a:fontRef>
        </dgm:style>
      </dgm:prSet>
      <dgm:spPr>
        <a:solidFill>
          <a:srgbClr val="FFCC00"/>
        </a:solidFill>
      </dgm:spPr>
      <dgm:t>
        <a:bodyPr/>
        <a:lstStyle/>
        <a:p>
          <a:r>
            <a:rPr lang="en-US" sz="3200" b="1" dirty="0">
              <a:solidFill>
                <a:schemeClr val="tx1"/>
              </a:solidFill>
              <a:latin typeface="Arial" panose="020B0604020202020204" pitchFamily="34" charset="0"/>
              <a:cs typeface="Arial" panose="020B0604020202020204" pitchFamily="34" charset="0"/>
            </a:rPr>
            <a:t>… For the institution </a:t>
          </a:r>
        </a:p>
      </dgm:t>
    </dgm:pt>
    <dgm:pt modelId="{534CB1E2-8073-479F-AADD-B17AFB17FA0D}" type="parTrans" cxnId="{0626E71A-AA73-42BD-A1D5-852CA2704254}">
      <dgm:prSet/>
      <dgm:spPr/>
      <dgm:t>
        <a:bodyPr/>
        <a:lstStyle/>
        <a:p>
          <a:endParaRPr lang="en-US" sz="1200">
            <a:latin typeface="Arial" panose="020B0604020202020204" pitchFamily="34" charset="0"/>
            <a:cs typeface="Arial" panose="020B0604020202020204" pitchFamily="34" charset="0"/>
          </a:endParaRPr>
        </a:p>
      </dgm:t>
    </dgm:pt>
    <dgm:pt modelId="{B5DC5958-E384-4204-A465-EE9545E16D6B}" type="sibTrans" cxnId="{0626E71A-AA73-42BD-A1D5-852CA2704254}">
      <dgm:prSet/>
      <dgm:spPr/>
      <dgm:t>
        <a:bodyPr/>
        <a:lstStyle/>
        <a:p>
          <a:endParaRPr lang="en-US" sz="1200">
            <a:latin typeface="Arial" panose="020B0604020202020204" pitchFamily="34" charset="0"/>
            <a:cs typeface="Arial" panose="020B0604020202020204" pitchFamily="34" charset="0"/>
          </a:endParaRPr>
        </a:p>
      </dgm:t>
    </dgm:pt>
    <dgm:pt modelId="{683D3BBC-28AB-435D-A9C1-8C3E960F34E1}">
      <dgm:prSet phldrT="[Text]" custT="1"/>
      <dgm:spPr/>
      <dgm:t>
        <a:bodyPr/>
        <a:lstStyle/>
        <a:p>
          <a:r>
            <a:rPr lang="en-US" sz="2400" dirty="0">
              <a:latin typeface="Arial" panose="020B0604020202020204" pitchFamily="34" charset="0"/>
              <a:cs typeface="Arial" panose="020B0604020202020204" pitchFamily="34" charset="0"/>
            </a:rPr>
            <a:t>To provide additional considerations in improving reproductive health of Indonesian people</a:t>
          </a:r>
        </a:p>
      </dgm:t>
    </dgm:pt>
    <dgm:pt modelId="{D690A8C3-598B-43E4-8714-9A5530B2DAFF}" type="parTrans" cxnId="{251ED5FD-2CF0-41B0-BB5B-FD2FFB398E2B}">
      <dgm:prSet/>
      <dgm:spPr/>
      <dgm:t>
        <a:bodyPr/>
        <a:lstStyle/>
        <a:p>
          <a:endParaRPr lang="en-US" sz="1200">
            <a:latin typeface="Arial" panose="020B0604020202020204" pitchFamily="34" charset="0"/>
            <a:cs typeface="Arial" panose="020B0604020202020204" pitchFamily="34" charset="0"/>
          </a:endParaRPr>
        </a:p>
      </dgm:t>
    </dgm:pt>
    <dgm:pt modelId="{32C872C0-D33B-488D-9E99-05B2383852F4}" type="sibTrans" cxnId="{251ED5FD-2CF0-41B0-BB5B-FD2FFB398E2B}">
      <dgm:prSet/>
      <dgm:spPr/>
      <dgm:t>
        <a:bodyPr/>
        <a:lstStyle/>
        <a:p>
          <a:endParaRPr lang="en-US" sz="1200">
            <a:latin typeface="Arial" panose="020B0604020202020204" pitchFamily="34" charset="0"/>
            <a:cs typeface="Arial" panose="020B0604020202020204" pitchFamily="34" charset="0"/>
          </a:endParaRPr>
        </a:p>
      </dgm:t>
    </dgm:pt>
    <dgm:pt modelId="{0C67B113-23AC-483C-B21A-0BC4D3E5A05E}">
      <dgm:prSet custT="1"/>
      <dgm:spPr/>
      <dgm:t>
        <a:bodyPr/>
        <a:lstStyle/>
        <a:p>
          <a:r>
            <a:rPr lang="en-US" sz="2400" dirty="0">
              <a:latin typeface="Arial" panose="020B0604020202020204" pitchFamily="34" charset="0"/>
              <a:cs typeface="Arial" panose="020B0604020202020204" pitchFamily="34" charset="0"/>
            </a:rPr>
            <a:t>To decrease the prevalence of infertility and asthenozoospermia in Indonesia</a:t>
          </a:r>
        </a:p>
      </dgm:t>
    </dgm:pt>
    <dgm:pt modelId="{3931BBEA-94F3-408A-AA30-EACC3147CC8B}" type="parTrans" cxnId="{7BEAA9AA-C465-4CAE-9C7B-4930AAF5181D}">
      <dgm:prSet/>
      <dgm:spPr/>
      <dgm:t>
        <a:bodyPr/>
        <a:lstStyle/>
        <a:p>
          <a:endParaRPr lang="en-US" sz="1200">
            <a:latin typeface="Arial" panose="020B0604020202020204" pitchFamily="34" charset="0"/>
            <a:cs typeface="Arial" panose="020B0604020202020204" pitchFamily="34" charset="0"/>
          </a:endParaRPr>
        </a:p>
      </dgm:t>
    </dgm:pt>
    <dgm:pt modelId="{B15CA93F-0E98-4DE7-82CF-2E25F92AA88E}" type="sibTrans" cxnId="{7BEAA9AA-C465-4CAE-9C7B-4930AAF5181D}">
      <dgm:prSet/>
      <dgm:spPr/>
      <dgm:t>
        <a:bodyPr/>
        <a:lstStyle/>
        <a:p>
          <a:endParaRPr lang="en-US" sz="1200">
            <a:latin typeface="Arial" panose="020B0604020202020204" pitchFamily="34" charset="0"/>
            <a:cs typeface="Arial" panose="020B0604020202020204" pitchFamily="34" charset="0"/>
          </a:endParaRPr>
        </a:p>
      </dgm:t>
    </dgm:pt>
    <dgm:pt modelId="{3CB1A990-0E25-467B-82D3-01AAF3CE17EF}" type="pres">
      <dgm:prSet presAssocID="{EF46A253-FB56-418A-8D90-4756EB9C5198}" presName="linear" presStyleCnt="0">
        <dgm:presLayoutVars>
          <dgm:animLvl val="lvl"/>
          <dgm:resizeHandles val="exact"/>
        </dgm:presLayoutVars>
      </dgm:prSet>
      <dgm:spPr/>
    </dgm:pt>
    <dgm:pt modelId="{B020AC20-BF41-4352-94F8-52A7D5ABD22E}" type="pres">
      <dgm:prSet presAssocID="{B70967BD-B083-47EA-93E5-2E54DF67728F}" presName="parentText" presStyleLbl="node1" presStyleIdx="0" presStyleCnt="2">
        <dgm:presLayoutVars>
          <dgm:chMax val="0"/>
          <dgm:bulletEnabled val="1"/>
        </dgm:presLayoutVars>
      </dgm:prSet>
      <dgm:spPr/>
    </dgm:pt>
    <dgm:pt modelId="{C25F0DF6-C82C-4B5A-A49C-E17304C12BE5}" type="pres">
      <dgm:prSet presAssocID="{B70967BD-B083-47EA-93E5-2E54DF67728F}" presName="childText" presStyleLbl="revTx" presStyleIdx="0" presStyleCnt="2">
        <dgm:presLayoutVars>
          <dgm:bulletEnabled val="1"/>
        </dgm:presLayoutVars>
      </dgm:prSet>
      <dgm:spPr/>
    </dgm:pt>
    <dgm:pt modelId="{439C6699-90B9-4874-9C04-7B3B36E21E2A}" type="pres">
      <dgm:prSet presAssocID="{1C6A77AF-F2D3-46DB-8650-B09973F5F624}" presName="parentText" presStyleLbl="node1" presStyleIdx="1" presStyleCnt="2">
        <dgm:presLayoutVars>
          <dgm:chMax val="0"/>
          <dgm:bulletEnabled val="1"/>
        </dgm:presLayoutVars>
      </dgm:prSet>
      <dgm:spPr/>
    </dgm:pt>
    <dgm:pt modelId="{AAEA4AF3-D2C3-4FA7-871A-55EF334216C0}" type="pres">
      <dgm:prSet presAssocID="{1C6A77AF-F2D3-46DB-8650-B09973F5F624}" presName="childText" presStyleLbl="revTx" presStyleIdx="1" presStyleCnt="2">
        <dgm:presLayoutVars>
          <dgm:bulletEnabled val="1"/>
        </dgm:presLayoutVars>
      </dgm:prSet>
      <dgm:spPr/>
    </dgm:pt>
  </dgm:ptLst>
  <dgm:cxnLst>
    <dgm:cxn modelId="{1AD55A3B-48D5-4D04-8F94-09713FC52DB7}" type="presOf" srcId="{735A63A7-A9C5-46DE-811E-972F73C5CDB0}" destId="{C25F0DF6-C82C-4B5A-A49C-E17304C12BE5}" srcOrd="0" destOrd="0" presId="urn:microsoft.com/office/officeart/2005/8/layout/vList2"/>
    <dgm:cxn modelId="{B47223C3-57CB-4200-8ABD-4299BD1F1139}" srcId="{B70967BD-B083-47EA-93E5-2E54DF67728F}" destId="{735A63A7-A9C5-46DE-811E-972F73C5CDB0}" srcOrd="0" destOrd="0" parTransId="{EF55FA12-5EE5-4A7D-BA37-A2E77A975E04}" sibTransId="{ABBBA332-856A-4318-91CD-B6E6C065C893}"/>
    <dgm:cxn modelId="{1A3138C3-5BE2-422C-87D9-7124A3A80B79}" type="presOf" srcId="{1C6A77AF-F2D3-46DB-8650-B09973F5F624}" destId="{439C6699-90B9-4874-9C04-7B3B36E21E2A}" srcOrd="0" destOrd="0" presId="urn:microsoft.com/office/officeart/2005/8/layout/vList2"/>
    <dgm:cxn modelId="{7BEAA9AA-C465-4CAE-9C7B-4930AAF5181D}" srcId="{B70967BD-B083-47EA-93E5-2E54DF67728F}" destId="{0C67B113-23AC-483C-B21A-0BC4D3E5A05E}" srcOrd="1" destOrd="0" parTransId="{3931BBEA-94F3-408A-AA30-EACC3147CC8B}" sibTransId="{B15CA93F-0E98-4DE7-82CF-2E25F92AA88E}"/>
    <dgm:cxn modelId="{E404C999-3A6B-4155-BCE1-3F169909CCF0}" type="presOf" srcId="{0C67B113-23AC-483C-B21A-0BC4D3E5A05E}" destId="{C25F0DF6-C82C-4B5A-A49C-E17304C12BE5}" srcOrd="0" destOrd="1" presId="urn:microsoft.com/office/officeart/2005/8/layout/vList2"/>
    <dgm:cxn modelId="{532EF85C-2A9F-44F5-AEAC-34C3A02BBC7C}" type="presOf" srcId="{B70967BD-B083-47EA-93E5-2E54DF67728F}" destId="{B020AC20-BF41-4352-94F8-52A7D5ABD22E}" srcOrd="0" destOrd="0" presId="urn:microsoft.com/office/officeart/2005/8/layout/vList2"/>
    <dgm:cxn modelId="{251ED5FD-2CF0-41B0-BB5B-FD2FFB398E2B}" srcId="{1C6A77AF-F2D3-46DB-8650-B09973F5F624}" destId="{683D3BBC-28AB-435D-A9C1-8C3E960F34E1}" srcOrd="0" destOrd="0" parTransId="{D690A8C3-598B-43E4-8714-9A5530B2DAFF}" sibTransId="{32C872C0-D33B-488D-9E99-05B2383852F4}"/>
    <dgm:cxn modelId="{D0866537-2F68-4264-9E6F-BC6BFA8B6AC9}" type="presOf" srcId="{EF46A253-FB56-418A-8D90-4756EB9C5198}" destId="{3CB1A990-0E25-467B-82D3-01AAF3CE17EF}" srcOrd="0" destOrd="0" presId="urn:microsoft.com/office/officeart/2005/8/layout/vList2"/>
    <dgm:cxn modelId="{F2802482-E08E-4082-839B-4FEC13C37E0B}" type="presOf" srcId="{683D3BBC-28AB-435D-A9C1-8C3E960F34E1}" destId="{AAEA4AF3-D2C3-4FA7-871A-55EF334216C0}" srcOrd="0" destOrd="0" presId="urn:microsoft.com/office/officeart/2005/8/layout/vList2"/>
    <dgm:cxn modelId="{8425F84C-1CCF-4951-BEB7-843435194298}" srcId="{EF46A253-FB56-418A-8D90-4756EB9C5198}" destId="{B70967BD-B083-47EA-93E5-2E54DF67728F}" srcOrd="0" destOrd="0" parTransId="{125C2B8C-F0DD-489C-B43E-EFADAA405CC8}" sibTransId="{4DB683FA-3F4E-4151-9D47-72481C10F909}"/>
    <dgm:cxn modelId="{0626E71A-AA73-42BD-A1D5-852CA2704254}" srcId="{EF46A253-FB56-418A-8D90-4756EB9C5198}" destId="{1C6A77AF-F2D3-46DB-8650-B09973F5F624}" srcOrd="1" destOrd="0" parTransId="{534CB1E2-8073-479F-AADD-B17AFB17FA0D}" sibTransId="{B5DC5958-E384-4204-A465-EE9545E16D6B}"/>
    <dgm:cxn modelId="{4DF19432-5DF1-44ED-836F-0DBBD8774672}" type="presParOf" srcId="{3CB1A990-0E25-467B-82D3-01AAF3CE17EF}" destId="{B020AC20-BF41-4352-94F8-52A7D5ABD22E}" srcOrd="0" destOrd="0" presId="urn:microsoft.com/office/officeart/2005/8/layout/vList2"/>
    <dgm:cxn modelId="{0E921EC4-2D23-49A7-B1B2-25B44C218114}" type="presParOf" srcId="{3CB1A990-0E25-467B-82D3-01AAF3CE17EF}" destId="{C25F0DF6-C82C-4B5A-A49C-E17304C12BE5}" srcOrd="1" destOrd="0" presId="urn:microsoft.com/office/officeart/2005/8/layout/vList2"/>
    <dgm:cxn modelId="{89F8BFF4-A93D-49CD-98EF-ED8B304A2952}" type="presParOf" srcId="{3CB1A990-0E25-467B-82D3-01AAF3CE17EF}" destId="{439C6699-90B9-4874-9C04-7B3B36E21E2A}" srcOrd="2" destOrd="0" presId="urn:microsoft.com/office/officeart/2005/8/layout/vList2"/>
    <dgm:cxn modelId="{E885B2FB-C8E0-498C-801F-1AE7D2D4A311}" type="presParOf" srcId="{3CB1A990-0E25-467B-82D3-01AAF3CE17EF}" destId="{AAEA4AF3-D2C3-4FA7-871A-55EF334216C0}"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46A253-FB56-418A-8D90-4756EB9C51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0967BD-B083-47EA-93E5-2E54DF67728F}">
      <dgm:prSet phldrT="[Text]" custT="1">
        <dgm:style>
          <a:lnRef idx="0">
            <a:schemeClr val="accent6"/>
          </a:lnRef>
          <a:fillRef idx="3">
            <a:schemeClr val="accent6"/>
          </a:fillRef>
          <a:effectRef idx="3">
            <a:schemeClr val="accent6"/>
          </a:effectRef>
          <a:fontRef idx="minor">
            <a:schemeClr val="lt1"/>
          </a:fontRef>
        </dgm:style>
      </dgm:prSet>
      <dgm:spPr/>
      <dgm:t>
        <a:bodyPr/>
        <a:lstStyle/>
        <a:p>
          <a:r>
            <a:rPr lang="en-US" sz="3200" b="1" dirty="0">
              <a:solidFill>
                <a:schemeClr val="tx1"/>
              </a:solidFill>
              <a:latin typeface="Arial" panose="020B0604020202020204" pitchFamily="34" charset="0"/>
              <a:cs typeface="Arial" panose="020B0604020202020204" pitchFamily="34" charset="0"/>
            </a:rPr>
            <a:t>Research Design</a:t>
          </a:r>
        </a:p>
      </dgm:t>
    </dgm:pt>
    <dgm:pt modelId="{125C2B8C-F0DD-489C-B43E-EFADAA405CC8}" type="parTrans" cxnId="{8425F84C-1CCF-4951-BEB7-843435194298}">
      <dgm:prSet/>
      <dgm:spPr/>
      <dgm:t>
        <a:bodyPr/>
        <a:lstStyle/>
        <a:p>
          <a:endParaRPr lang="en-US" sz="1200">
            <a:latin typeface="Arial" panose="020B0604020202020204" pitchFamily="34" charset="0"/>
            <a:cs typeface="Arial" panose="020B0604020202020204" pitchFamily="34" charset="0"/>
          </a:endParaRPr>
        </a:p>
      </dgm:t>
    </dgm:pt>
    <dgm:pt modelId="{4DB683FA-3F4E-4151-9D47-72481C10F909}" type="sibTrans" cxnId="{8425F84C-1CCF-4951-BEB7-843435194298}">
      <dgm:prSet/>
      <dgm:spPr/>
      <dgm:t>
        <a:bodyPr/>
        <a:lstStyle/>
        <a:p>
          <a:endParaRPr lang="en-US" sz="1200">
            <a:latin typeface="Arial" panose="020B0604020202020204" pitchFamily="34" charset="0"/>
            <a:cs typeface="Arial" panose="020B0604020202020204" pitchFamily="34" charset="0"/>
          </a:endParaRPr>
        </a:p>
      </dgm:t>
    </dgm:pt>
    <dgm:pt modelId="{735A63A7-A9C5-46DE-811E-972F73C5CDB0}">
      <dgm:prSet phldrT="[Text]" custT="1"/>
      <dgm:spPr/>
      <dgm:t>
        <a:bodyPr/>
        <a:lstStyle/>
        <a:p>
          <a:r>
            <a:rPr lang="en-US" sz="2400" dirty="0">
              <a:latin typeface="Arial" panose="020B0604020202020204" pitchFamily="34" charset="0"/>
              <a:cs typeface="Arial" panose="020B0604020202020204" pitchFamily="34" charset="0"/>
            </a:rPr>
            <a:t>Observational-analytical study</a:t>
          </a:r>
        </a:p>
      </dgm:t>
    </dgm:pt>
    <dgm:pt modelId="{EF55FA12-5EE5-4A7D-BA37-A2E77A975E04}" type="parTrans" cxnId="{B47223C3-57CB-4200-8ABD-4299BD1F1139}">
      <dgm:prSet/>
      <dgm:spPr/>
      <dgm:t>
        <a:bodyPr/>
        <a:lstStyle/>
        <a:p>
          <a:endParaRPr lang="en-US" sz="1200">
            <a:latin typeface="Arial" panose="020B0604020202020204" pitchFamily="34" charset="0"/>
            <a:cs typeface="Arial" panose="020B0604020202020204" pitchFamily="34" charset="0"/>
          </a:endParaRPr>
        </a:p>
      </dgm:t>
    </dgm:pt>
    <dgm:pt modelId="{ABBBA332-856A-4318-91CD-B6E6C065C893}" type="sibTrans" cxnId="{B47223C3-57CB-4200-8ABD-4299BD1F1139}">
      <dgm:prSet/>
      <dgm:spPr/>
      <dgm:t>
        <a:bodyPr/>
        <a:lstStyle/>
        <a:p>
          <a:endParaRPr lang="en-US" sz="1200">
            <a:latin typeface="Arial" panose="020B0604020202020204" pitchFamily="34" charset="0"/>
            <a:cs typeface="Arial" panose="020B0604020202020204" pitchFamily="34" charset="0"/>
          </a:endParaRPr>
        </a:p>
      </dgm:t>
    </dgm:pt>
    <dgm:pt modelId="{1C6A77AF-F2D3-46DB-8650-B09973F5F624}">
      <dgm:prSet phldrT="[Text]" custT="1">
        <dgm:style>
          <a:lnRef idx="0">
            <a:schemeClr val="accent6"/>
          </a:lnRef>
          <a:fillRef idx="3">
            <a:schemeClr val="accent6"/>
          </a:fillRef>
          <a:effectRef idx="3">
            <a:schemeClr val="accent6"/>
          </a:effectRef>
          <a:fontRef idx="minor">
            <a:schemeClr val="lt1"/>
          </a:fontRef>
        </dgm:style>
      </dgm:prSet>
      <dgm:spPr>
        <a:solidFill>
          <a:srgbClr val="FFCC00"/>
        </a:solidFill>
      </dgm:spPr>
      <dgm:t>
        <a:bodyPr/>
        <a:lstStyle/>
        <a:p>
          <a:r>
            <a:rPr lang="en-US" sz="3200" b="1" dirty="0">
              <a:solidFill>
                <a:schemeClr val="tx1"/>
              </a:solidFill>
              <a:latin typeface="Arial" panose="020B0604020202020204" pitchFamily="34" charset="0"/>
              <a:cs typeface="Arial" panose="020B0604020202020204" pitchFamily="34" charset="0"/>
            </a:rPr>
            <a:t>Subject involved</a:t>
          </a:r>
        </a:p>
      </dgm:t>
    </dgm:pt>
    <dgm:pt modelId="{534CB1E2-8073-479F-AADD-B17AFB17FA0D}" type="parTrans" cxnId="{0626E71A-AA73-42BD-A1D5-852CA2704254}">
      <dgm:prSet/>
      <dgm:spPr/>
      <dgm:t>
        <a:bodyPr/>
        <a:lstStyle/>
        <a:p>
          <a:endParaRPr lang="en-US" sz="1200">
            <a:latin typeface="Arial" panose="020B0604020202020204" pitchFamily="34" charset="0"/>
            <a:cs typeface="Arial" panose="020B0604020202020204" pitchFamily="34" charset="0"/>
          </a:endParaRPr>
        </a:p>
      </dgm:t>
    </dgm:pt>
    <dgm:pt modelId="{B5DC5958-E384-4204-A465-EE9545E16D6B}" type="sibTrans" cxnId="{0626E71A-AA73-42BD-A1D5-852CA2704254}">
      <dgm:prSet/>
      <dgm:spPr/>
      <dgm:t>
        <a:bodyPr/>
        <a:lstStyle/>
        <a:p>
          <a:endParaRPr lang="en-US" sz="1200">
            <a:latin typeface="Arial" panose="020B0604020202020204" pitchFamily="34" charset="0"/>
            <a:cs typeface="Arial" panose="020B0604020202020204" pitchFamily="34" charset="0"/>
          </a:endParaRPr>
        </a:p>
      </dgm:t>
    </dgm:pt>
    <dgm:pt modelId="{683D3BBC-28AB-435D-A9C1-8C3E960F34E1}">
      <dgm:prSet phldrT="[Text]" custT="1"/>
      <dgm:spPr/>
      <dgm:t>
        <a:bodyPr/>
        <a:lstStyle/>
        <a:p>
          <a:r>
            <a:rPr lang="en-US" sz="2400" dirty="0">
              <a:latin typeface="Arial" panose="020B0604020202020204" pitchFamily="34" charset="0"/>
              <a:cs typeface="Arial" panose="020B0604020202020204" pitchFamily="34" charset="0"/>
            </a:rPr>
            <a:t>Control</a:t>
          </a:r>
          <a:r>
            <a:rPr lang="en-US" sz="2400" baseline="0" dirty="0">
              <a:latin typeface="Arial" panose="020B0604020202020204" pitchFamily="34" charset="0"/>
              <a:cs typeface="Arial" panose="020B0604020202020204" pitchFamily="34" charset="0"/>
            </a:rPr>
            <a:t> group : 20 </a:t>
          </a:r>
          <a:r>
            <a:rPr lang="en-US" sz="2400" baseline="0" dirty="0" err="1">
              <a:latin typeface="Arial" panose="020B0604020202020204" pitchFamily="34" charset="0"/>
              <a:cs typeface="Arial" panose="020B0604020202020204" pitchFamily="34" charset="0"/>
            </a:rPr>
            <a:t>Normozoospermic</a:t>
          </a:r>
          <a:r>
            <a:rPr lang="en-US" sz="2400" baseline="0" dirty="0">
              <a:latin typeface="Arial" panose="020B0604020202020204" pitchFamily="34" charset="0"/>
              <a:cs typeface="Arial" panose="020B0604020202020204" pitchFamily="34" charset="0"/>
            </a:rPr>
            <a:t> males</a:t>
          </a:r>
          <a:endParaRPr lang="en-US" sz="2400" dirty="0">
            <a:latin typeface="Arial" panose="020B0604020202020204" pitchFamily="34" charset="0"/>
            <a:cs typeface="Arial" panose="020B0604020202020204" pitchFamily="34" charset="0"/>
          </a:endParaRPr>
        </a:p>
      </dgm:t>
    </dgm:pt>
    <dgm:pt modelId="{D690A8C3-598B-43E4-8714-9A5530B2DAFF}" type="parTrans" cxnId="{251ED5FD-2CF0-41B0-BB5B-FD2FFB398E2B}">
      <dgm:prSet/>
      <dgm:spPr/>
      <dgm:t>
        <a:bodyPr/>
        <a:lstStyle/>
        <a:p>
          <a:endParaRPr lang="en-US" sz="1200">
            <a:latin typeface="Arial" panose="020B0604020202020204" pitchFamily="34" charset="0"/>
            <a:cs typeface="Arial" panose="020B0604020202020204" pitchFamily="34" charset="0"/>
          </a:endParaRPr>
        </a:p>
      </dgm:t>
    </dgm:pt>
    <dgm:pt modelId="{32C872C0-D33B-488D-9E99-05B2383852F4}" type="sibTrans" cxnId="{251ED5FD-2CF0-41B0-BB5B-FD2FFB398E2B}">
      <dgm:prSet/>
      <dgm:spPr/>
      <dgm:t>
        <a:bodyPr/>
        <a:lstStyle/>
        <a:p>
          <a:endParaRPr lang="en-US" sz="1200">
            <a:latin typeface="Arial" panose="020B0604020202020204" pitchFamily="34" charset="0"/>
            <a:cs typeface="Arial" panose="020B0604020202020204" pitchFamily="34" charset="0"/>
          </a:endParaRPr>
        </a:p>
      </dgm:t>
    </dgm:pt>
    <dgm:pt modelId="{5C5D6394-5C36-4956-97A8-EB3905D79FB5}">
      <dgm:prSet phldrT="[Text]" custT="1"/>
      <dgm:spPr/>
      <dgm:t>
        <a:bodyPr/>
        <a:lstStyle/>
        <a:p>
          <a:r>
            <a:rPr lang="en-US" sz="2400" dirty="0">
              <a:latin typeface="Arial" panose="020B0604020202020204" pitchFamily="34" charset="0"/>
              <a:cs typeface="Arial" panose="020B0604020202020204" pitchFamily="34" charset="0"/>
            </a:rPr>
            <a:t>Comparative case-control design</a:t>
          </a:r>
        </a:p>
      </dgm:t>
    </dgm:pt>
    <dgm:pt modelId="{62091CC1-C526-4AC9-885E-C5B97AC63DB9}" type="parTrans" cxnId="{9B10A50B-CD6B-4ED5-AE21-FF920D906A47}">
      <dgm:prSet/>
      <dgm:spPr/>
      <dgm:t>
        <a:bodyPr/>
        <a:lstStyle/>
        <a:p>
          <a:endParaRPr lang="en-US"/>
        </a:p>
      </dgm:t>
    </dgm:pt>
    <dgm:pt modelId="{739A2DD5-7F49-4E9F-8B30-96B46338C8D1}" type="sibTrans" cxnId="{9B10A50B-CD6B-4ED5-AE21-FF920D906A47}">
      <dgm:prSet/>
      <dgm:spPr/>
      <dgm:t>
        <a:bodyPr/>
        <a:lstStyle/>
        <a:p>
          <a:endParaRPr lang="en-US"/>
        </a:p>
      </dgm:t>
    </dgm:pt>
    <dgm:pt modelId="{4C620DC3-1E68-439D-B8E6-1A4B83FBA53D}">
      <dgm:prSet phldrT="[Text]" custT="1"/>
      <dgm:spPr/>
      <dgm:t>
        <a:bodyPr/>
        <a:lstStyle/>
        <a:p>
          <a:r>
            <a:rPr lang="en-US" sz="2400" dirty="0">
              <a:latin typeface="Arial" panose="020B0604020202020204" pitchFamily="34" charset="0"/>
              <a:cs typeface="Arial" panose="020B0604020202020204" pitchFamily="34" charset="0"/>
            </a:rPr>
            <a:t>Case group : 16 </a:t>
          </a:r>
          <a:r>
            <a:rPr lang="en-US" sz="2400" dirty="0" err="1">
              <a:latin typeface="Arial" panose="020B0604020202020204" pitchFamily="34" charset="0"/>
              <a:cs typeface="Arial" panose="020B0604020202020204" pitchFamily="34" charset="0"/>
            </a:rPr>
            <a:t>Asthenozoospermic</a:t>
          </a:r>
          <a:r>
            <a:rPr lang="en-US" sz="2400" dirty="0">
              <a:latin typeface="Arial" panose="020B0604020202020204" pitchFamily="34" charset="0"/>
              <a:cs typeface="Arial" panose="020B0604020202020204" pitchFamily="34" charset="0"/>
            </a:rPr>
            <a:t> males</a:t>
          </a:r>
        </a:p>
      </dgm:t>
    </dgm:pt>
    <dgm:pt modelId="{2B18D7E5-3D99-41EC-AA73-F5C8C8269BE3}" type="parTrans" cxnId="{D59F12B5-1D78-41A4-8020-21A685B334BA}">
      <dgm:prSet/>
      <dgm:spPr/>
      <dgm:t>
        <a:bodyPr/>
        <a:lstStyle/>
        <a:p>
          <a:endParaRPr lang="en-US"/>
        </a:p>
      </dgm:t>
    </dgm:pt>
    <dgm:pt modelId="{31788B4B-AB4B-4BE0-A3A5-646E5E9D5FBF}" type="sibTrans" cxnId="{D59F12B5-1D78-41A4-8020-21A685B334BA}">
      <dgm:prSet/>
      <dgm:spPr/>
      <dgm:t>
        <a:bodyPr/>
        <a:lstStyle/>
        <a:p>
          <a:endParaRPr lang="en-US"/>
        </a:p>
      </dgm:t>
    </dgm:pt>
    <dgm:pt modelId="{A627C40F-CB61-46E0-9F3B-89BF3FD247D3}">
      <dgm:prSet phldrT="[Text]" custT="1"/>
      <dgm:spPr/>
      <dgm:t>
        <a:bodyPr/>
        <a:lstStyle/>
        <a:p>
          <a:r>
            <a:rPr lang="en-US" sz="2400" b="1" dirty="0">
              <a:latin typeface="Arial" panose="020B0604020202020204" pitchFamily="34" charset="0"/>
              <a:cs typeface="Arial" panose="020B0604020202020204" pitchFamily="34" charset="0"/>
            </a:rPr>
            <a:t>Both groups are infertile</a:t>
          </a:r>
        </a:p>
      </dgm:t>
    </dgm:pt>
    <dgm:pt modelId="{D5FD5554-1280-4C20-8142-7F31DC276A70}" type="parTrans" cxnId="{95FF9F2E-D978-4E62-A623-D0A82B6BA6AE}">
      <dgm:prSet/>
      <dgm:spPr/>
      <dgm:t>
        <a:bodyPr/>
        <a:lstStyle/>
        <a:p>
          <a:endParaRPr lang="en-US"/>
        </a:p>
      </dgm:t>
    </dgm:pt>
    <dgm:pt modelId="{69F565B1-21CE-4299-898E-F2C8CC0A2AE7}" type="sibTrans" cxnId="{95FF9F2E-D978-4E62-A623-D0A82B6BA6AE}">
      <dgm:prSet/>
      <dgm:spPr/>
      <dgm:t>
        <a:bodyPr/>
        <a:lstStyle/>
        <a:p>
          <a:endParaRPr lang="en-US"/>
        </a:p>
      </dgm:t>
    </dgm:pt>
    <dgm:pt modelId="{3CB1A990-0E25-467B-82D3-01AAF3CE17EF}" type="pres">
      <dgm:prSet presAssocID="{EF46A253-FB56-418A-8D90-4756EB9C5198}" presName="linear" presStyleCnt="0">
        <dgm:presLayoutVars>
          <dgm:animLvl val="lvl"/>
          <dgm:resizeHandles val="exact"/>
        </dgm:presLayoutVars>
      </dgm:prSet>
      <dgm:spPr/>
    </dgm:pt>
    <dgm:pt modelId="{B020AC20-BF41-4352-94F8-52A7D5ABD22E}" type="pres">
      <dgm:prSet presAssocID="{B70967BD-B083-47EA-93E5-2E54DF67728F}" presName="parentText" presStyleLbl="node1" presStyleIdx="0" presStyleCnt="2">
        <dgm:presLayoutVars>
          <dgm:chMax val="0"/>
          <dgm:bulletEnabled val="1"/>
        </dgm:presLayoutVars>
      </dgm:prSet>
      <dgm:spPr/>
    </dgm:pt>
    <dgm:pt modelId="{C25F0DF6-C82C-4B5A-A49C-E17304C12BE5}" type="pres">
      <dgm:prSet presAssocID="{B70967BD-B083-47EA-93E5-2E54DF67728F}" presName="childText" presStyleLbl="revTx" presStyleIdx="0" presStyleCnt="2">
        <dgm:presLayoutVars>
          <dgm:bulletEnabled val="1"/>
        </dgm:presLayoutVars>
      </dgm:prSet>
      <dgm:spPr/>
    </dgm:pt>
    <dgm:pt modelId="{439C6699-90B9-4874-9C04-7B3B36E21E2A}" type="pres">
      <dgm:prSet presAssocID="{1C6A77AF-F2D3-46DB-8650-B09973F5F624}" presName="parentText" presStyleLbl="node1" presStyleIdx="1" presStyleCnt="2">
        <dgm:presLayoutVars>
          <dgm:chMax val="0"/>
          <dgm:bulletEnabled val="1"/>
        </dgm:presLayoutVars>
      </dgm:prSet>
      <dgm:spPr/>
    </dgm:pt>
    <dgm:pt modelId="{AAEA4AF3-D2C3-4FA7-871A-55EF334216C0}" type="pres">
      <dgm:prSet presAssocID="{1C6A77AF-F2D3-46DB-8650-B09973F5F624}" presName="childText" presStyleLbl="revTx" presStyleIdx="1" presStyleCnt="2">
        <dgm:presLayoutVars>
          <dgm:bulletEnabled val="1"/>
        </dgm:presLayoutVars>
      </dgm:prSet>
      <dgm:spPr/>
    </dgm:pt>
  </dgm:ptLst>
  <dgm:cxnLst>
    <dgm:cxn modelId="{ECE02F61-EE6C-4DBC-9EBC-940090B9D87E}" type="presOf" srcId="{5C5D6394-5C36-4956-97A8-EB3905D79FB5}" destId="{C25F0DF6-C82C-4B5A-A49C-E17304C12BE5}" srcOrd="0" destOrd="1" presId="urn:microsoft.com/office/officeart/2005/8/layout/vList2"/>
    <dgm:cxn modelId="{B47223C3-57CB-4200-8ABD-4299BD1F1139}" srcId="{B70967BD-B083-47EA-93E5-2E54DF67728F}" destId="{735A63A7-A9C5-46DE-811E-972F73C5CDB0}" srcOrd="0" destOrd="0" parTransId="{EF55FA12-5EE5-4A7D-BA37-A2E77A975E04}" sibTransId="{ABBBA332-856A-4318-91CD-B6E6C065C893}"/>
    <dgm:cxn modelId="{8425F84C-1CCF-4951-BEB7-843435194298}" srcId="{EF46A253-FB56-418A-8D90-4756EB9C5198}" destId="{B70967BD-B083-47EA-93E5-2E54DF67728F}" srcOrd="0" destOrd="0" parTransId="{125C2B8C-F0DD-489C-B43E-EFADAA405CC8}" sibTransId="{4DB683FA-3F4E-4151-9D47-72481C10F909}"/>
    <dgm:cxn modelId="{1AD55A3B-48D5-4D04-8F94-09713FC52DB7}" type="presOf" srcId="{735A63A7-A9C5-46DE-811E-972F73C5CDB0}" destId="{C25F0DF6-C82C-4B5A-A49C-E17304C12BE5}" srcOrd="0" destOrd="0" presId="urn:microsoft.com/office/officeart/2005/8/layout/vList2"/>
    <dgm:cxn modelId="{F2802482-E08E-4082-839B-4FEC13C37E0B}" type="presOf" srcId="{683D3BBC-28AB-435D-A9C1-8C3E960F34E1}" destId="{AAEA4AF3-D2C3-4FA7-871A-55EF334216C0}" srcOrd="0" destOrd="0" presId="urn:microsoft.com/office/officeart/2005/8/layout/vList2"/>
    <dgm:cxn modelId="{9B10A50B-CD6B-4ED5-AE21-FF920D906A47}" srcId="{B70967BD-B083-47EA-93E5-2E54DF67728F}" destId="{5C5D6394-5C36-4956-97A8-EB3905D79FB5}" srcOrd="1" destOrd="0" parTransId="{62091CC1-C526-4AC9-885E-C5B97AC63DB9}" sibTransId="{739A2DD5-7F49-4E9F-8B30-96B46338C8D1}"/>
    <dgm:cxn modelId="{0626E71A-AA73-42BD-A1D5-852CA2704254}" srcId="{EF46A253-FB56-418A-8D90-4756EB9C5198}" destId="{1C6A77AF-F2D3-46DB-8650-B09973F5F624}" srcOrd="1" destOrd="0" parTransId="{534CB1E2-8073-479F-AADD-B17AFB17FA0D}" sibTransId="{B5DC5958-E384-4204-A465-EE9545E16D6B}"/>
    <dgm:cxn modelId="{D0866537-2F68-4264-9E6F-BC6BFA8B6AC9}" type="presOf" srcId="{EF46A253-FB56-418A-8D90-4756EB9C5198}" destId="{3CB1A990-0E25-467B-82D3-01AAF3CE17EF}" srcOrd="0" destOrd="0" presId="urn:microsoft.com/office/officeart/2005/8/layout/vList2"/>
    <dgm:cxn modelId="{532EF85C-2A9F-44F5-AEAC-34C3A02BBC7C}" type="presOf" srcId="{B70967BD-B083-47EA-93E5-2E54DF67728F}" destId="{B020AC20-BF41-4352-94F8-52A7D5ABD22E}" srcOrd="0" destOrd="0" presId="urn:microsoft.com/office/officeart/2005/8/layout/vList2"/>
    <dgm:cxn modelId="{D59F12B5-1D78-41A4-8020-21A685B334BA}" srcId="{1C6A77AF-F2D3-46DB-8650-B09973F5F624}" destId="{4C620DC3-1E68-439D-B8E6-1A4B83FBA53D}" srcOrd="1" destOrd="0" parTransId="{2B18D7E5-3D99-41EC-AA73-F5C8C8269BE3}" sibTransId="{31788B4B-AB4B-4BE0-A3A5-646E5E9D5FBF}"/>
    <dgm:cxn modelId="{1A3138C3-5BE2-422C-87D9-7124A3A80B79}" type="presOf" srcId="{1C6A77AF-F2D3-46DB-8650-B09973F5F624}" destId="{439C6699-90B9-4874-9C04-7B3B36E21E2A}" srcOrd="0" destOrd="0" presId="urn:microsoft.com/office/officeart/2005/8/layout/vList2"/>
    <dgm:cxn modelId="{95FF9F2E-D978-4E62-A623-D0A82B6BA6AE}" srcId="{1C6A77AF-F2D3-46DB-8650-B09973F5F624}" destId="{A627C40F-CB61-46E0-9F3B-89BF3FD247D3}" srcOrd="2" destOrd="0" parTransId="{D5FD5554-1280-4C20-8142-7F31DC276A70}" sibTransId="{69F565B1-21CE-4299-898E-F2C8CC0A2AE7}"/>
    <dgm:cxn modelId="{EB0E6900-9E5C-4062-A299-E7EB1A200CAE}" type="presOf" srcId="{A627C40F-CB61-46E0-9F3B-89BF3FD247D3}" destId="{AAEA4AF3-D2C3-4FA7-871A-55EF334216C0}" srcOrd="0" destOrd="2" presId="urn:microsoft.com/office/officeart/2005/8/layout/vList2"/>
    <dgm:cxn modelId="{251ED5FD-2CF0-41B0-BB5B-FD2FFB398E2B}" srcId="{1C6A77AF-F2D3-46DB-8650-B09973F5F624}" destId="{683D3BBC-28AB-435D-A9C1-8C3E960F34E1}" srcOrd="0" destOrd="0" parTransId="{D690A8C3-598B-43E4-8714-9A5530B2DAFF}" sibTransId="{32C872C0-D33B-488D-9E99-05B2383852F4}"/>
    <dgm:cxn modelId="{F5CB6DCB-7A23-4839-9918-1A53A106B4FC}" type="presOf" srcId="{4C620DC3-1E68-439D-B8E6-1A4B83FBA53D}" destId="{AAEA4AF3-D2C3-4FA7-871A-55EF334216C0}" srcOrd="0" destOrd="1" presId="urn:microsoft.com/office/officeart/2005/8/layout/vList2"/>
    <dgm:cxn modelId="{4DF19432-5DF1-44ED-836F-0DBBD8774672}" type="presParOf" srcId="{3CB1A990-0E25-467B-82D3-01AAF3CE17EF}" destId="{B020AC20-BF41-4352-94F8-52A7D5ABD22E}" srcOrd="0" destOrd="0" presId="urn:microsoft.com/office/officeart/2005/8/layout/vList2"/>
    <dgm:cxn modelId="{0E921EC4-2D23-49A7-B1B2-25B44C218114}" type="presParOf" srcId="{3CB1A990-0E25-467B-82D3-01AAF3CE17EF}" destId="{C25F0DF6-C82C-4B5A-A49C-E17304C12BE5}" srcOrd="1" destOrd="0" presId="urn:microsoft.com/office/officeart/2005/8/layout/vList2"/>
    <dgm:cxn modelId="{89F8BFF4-A93D-49CD-98EF-ED8B304A2952}" type="presParOf" srcId="{3CB1A990-0E25-467B-82D3-01AAF3CE17EF}" destId="{439C6699-90B9-4874-9C04-7B3B36E21E2A}" srcOrd="2" destOrd="0" presId="urn:microsoft.com/office/officeart/2005/8/layout/vList2"/>
    <dgm:cxn modelId="{E885B2FB-C8E0-498C-801F-1AE7D2D4A311}" type="presParOf" srcId="{3CB1A990-0E25-467B-82D3-01AAF3CE17EF}" destId="{AAEA4AF3-D2C3-4FA7-871A-55EF334216C0}"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F46A253-FB56-418A-8D90-4756EB9C51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70967BD-B083-47EA-93E5-2E54DF67728F}">
      <dgm:prSet phldrT="[Text]" custT="1">
        <dgm:style>
          <a:lnRef idx="0">
            <a:schemeClr val="accent6"/>
          </a:lnRef>
          <a:fillRef idx="3">
            <a:schemeClr val="accent6"/>
          </a:fillRef>
          <a:effectRef idx="3">
            <a:schemeClr val="accent6"/>
          </a:effectRef>
          <a:fontRef idx="minor">
            <a:schemeClr val="lt1"/>
          </a:fontRef>
        </dgm:style>
      </dgm:prSet>
      <dgm:spPr/>
      <dgm:t>
        <a:bodyPr/>
        <a:lstStyle/>
        <a:p>
          <a:r>
            <a:rPr lang="en-US" sz="3200" b="1" dirty="0">
              <a:solidFill>
                <a:schemeClr val="tx1"/>
              </a:solidFill>
              <a:latin typeface="Arial" panose="020B0604020202020204" pitchFamily="34" charset="0"/>
              <a:cs typeface="Arial" panose="020B0604020202020204" pitchFamily="34" charset="0"/>
            </a:rPr>
            <a:t>Location</a:t>
          </a:r>
        </a:p>
      </dgm:t>
    </dgm:pt>
    <dgm:pt modelId="{125C2B8C-F0DD-489C-B43E-EFADAA405CC8}" type="parTrans" cxnId="{8425F84C-1CCF-4951-BEB7-843435194298}">
      <dgm:prSet/>
      <dgm:spPr/>
      <dgm:t>
        <a:bodyPr/>
        <a:lstStyle/>
        <a:p>
          <a:endParaRPr lang="en-US" sz="1200">
            <a:latin typeface="Arial" panose="020B0604020202020204" pitchFamily="34" charset="0"/>
            <a:cs typeface="Arial" panose="020B0604020202020204" pitchFamily="34" charset="0"/>
          </a:endParaRPr>
        </a:p>
      </dgm:t>
    </dgm:pt>
    <dgm:pt modelId="{4DB683FA-3F4E-4151-9D47-72481C10F909}" type="sibTrans" cxnId="{8425F84C-1CCF-4951-BEB7-843435194298}">
      <dgm:prSet/>
      <dgm:spPr/>
      <dgm:t>
        <a:bodyPr/>
        <a:lstStyle/>
        <a:p>
          <a:endParaRPr lang="en-US" sz="1200">
            <a:latin typeface="Arial" panose="020B0604020202020204" pitchFamily="34" charset="0"/>
            <a:cs typeface="Arial" panose="020B0604020202020204" pitchFamily="34" charset="0"/>
          </a:endParaRPr>
        </a:p>
      </dgm:t>
    </dgm:pt>
    <dgm:pt modelId="{735A63A7-A9C5-46DE-811E-972F73C5CDB0}">
      <dgm:prSet phldrT="[Text]" custT="1"/>
      <dgm:spPr/>
      <dgm:t>
        <a:bodyPr/>
        <a:lstStyle/>
        <a:p>
          <a:r>
            <a:rPr lang="en-US" sz="2400" dirty="0">
              <a:latin typeface="Arial" panose="020B0604020202020204" pitchFamily="34" charset="0"/>
              <a:cs typeface="Arial" panose="020B0604020202020204" pitchFamily="34" charset="0"/>
            </a:rPr>
            <a:t>RSIA </a:t>
          </a:r>
          <a:r>
            <a:rPr lang="en-US" sz="2400" dirty="0" err="1">
              <a:latin typeface="Arial" panose="020B0604020202020204" pitchFamily="34" charset="0"/>
              <a:cs typeface="Arial" panose="020B0604020202020204" pitchFamily="34" charset="0"/>
            </a:rPr>
            <a:t>Sayyidah</a:t>
          </a:r>
          <a:r>
            <a:rPr lang="en-US" sz="2400" dirty="0">
              <a:latin typeface="Arial" panose="020B0604020202020204" pitchFamily="34" charset="0"/>
              <a:cs typeface="Arial" panose="020B0604020202020204" pitchFamily="34" charset="0"/>
            </a:rPr>
            <a:t>, Infertility laboratory </a:t>
          </a:r>
        </a:p>
      </dgm:t>
    </dgm:pt>
    <dgm:pt modelId="{EF55FA12-5EE5-4A7D-BA37-A2E77A975E04}" type="parTrans" cxnId="{B47223C3-57CB-4200-8ABD-4299BD1F1139}">
      <dgm:prSet/>
      <dgm:spPr/>
      <dgm:t>
        <a:bodyPr/>
        <a:lstStyle/>
        <a:p>
          <a:endParaRPr lang="en-US" sz="1200">
            <a:latin typeface="Arial" panose="020B0604020202020204" pitchFamily="34" charset="0"/>
            <a:cs typeface="Arial" panose="020B0604020202020204" pitchFamily="34" charset="0"/>
          </a:endParaRPr>
        </a:p>
      </dgm:t>
    </dgm:pt>
    <dgm:pt modelId="{ABBBA332-856A-4318-91CD-B6E6C065C893}" type="sibTrans" cxnId="{B47223C3-57CB-4200-8ABD-4299BD1F1139}">
      <dgm:prSet/>
      <dgm:spPr/>
      <dgm:t>
        <a:bodyPr/>
        <a:lstStyle/>
        <a:p>
          <a:endParaRPr lang="en-US" sz="1200">
            <a:latin typeface="Arial" panose="020B0604020202020204" pitchFamily="34" charset="0"/>
            <a:cs typeface="Arial" panose="020B0604020202020204" pitchFamily="34" charset="0"/>
          </a:endParaRPr>
        </a:p>
      </dgm:t>
    </dgm:pt>
    <dgm:pt modelId="{1C6A77AF-F2D3-46DB-8650-B09973F5F624}">
      <dgm:prSet phldrT="[Text]" custT="1">
        <dgm:style>
          <a:lnRef idx="0">
            <a:schemeClr val="accent6"/>
          </a:lnRef>
          <a:fillRef idx="3">
            <a:schemeClr val="accent6"/>
          </a:fillRef>
          <a:effectRef idx="3">
            <a:schemeClr val="accent6"/>
          </a:effectRef>
          <a:fontRef idx="minor">
            <a:schemeClr val="lt1"/>
          </a:fontRef>
        </dgm:style>
      </dgm:prSet>
      <dgm:spPr>
        <a:solidFill>
          <a:srgbClr val="FFCC00"/>
        </a:solidFill>
      </dgm:spPr>
      <dgm:t>
        <a:bodyPr/>
        <a:lstStyle/>
        <a:p>
          <a:r>
            <a:rPr lang="en-US" sz="3200" b="1" dirty="0">
              <a:solidFill>
                <a:schemeClr val="tx1"/>
              </a:solidFill>
              <a:latin typeface="Arial" panose="020B0604020202020204" pitchFamily="34" charset="0"/>
              <a:cs typeface="Arial" panose="020B0604020202020204" pitchFamily="34" charset="0"/>
            </a:rPr>
            <a:t>Time</a:t>
          </a:r>
        </a:p>
      </dgm:t>
    </dgm:pt>
    <dgm:pt modelId="{534CB1E2-8073-479F-AADD-B17AFB17FA0D}" type="parTrans" cxnId="{0626E71A-AA73-42BD-A1D5-852CA2704254}">
      <dgm:prSet/>
      <dgm:spPr/>
      <dgm:t>
        <a:bodyPr/>
        <a:lstStyle/>
        <a:p>
          <a:endParaRPr lang="en-US" sz="1200">
            <a:latin typeface="Arial" panose="020B0604020202020204" pitchFamily="34" charset="0"/>
            <a:cs typeface="Arial" panose="020B0604020202020204" pitchFamily="34" charset="0"/>
          </a:endParaRPr>
        </a:p>
      </dgm:t>
    </dgm:pt>
    <dgm:pt modelId="{B5DC5958-E384-4204-A465-EE9545E16D6B}" type="sibTrans" cxnId="{0626E71A-AA73-42BD-A1D5-852CA2704254}">
      <dgm:prSet/>
      <dgm:spPr/>
      <dgm:t>
        <a:bodyPr/>
        <a:lstStyle/>
        <a:p>
          <a:endParaRPr lang="en-US" sz="1200">
            <a:latin typeface="Arial" panose="020B0604020202020204" pitchFamily="34" charset="0"/>
            <a:cs typeface="Arial" panose="020B0604020202020204" pitchFamily="34" charset="0"/>
          </a:endParaRPr>
        </a:p>
      </dgm:t>
    </dgm:pt>
    <dgm:pt modelId="{683D3BBC-28AB-435D-A9C1-8C3E960F34E1}">
      <dgm:prSet phldrT="[Text]" custT="1"/>
      <dgm:spPr/>
      <dgm:t>
        <a:bodyPr/>
        <a:lstStyle/>
        <a:p>
          <a:r>
            <a:rPr lang="en-US" sz="2400" dirty="0">
              <a:latin typeface="Arial" panose="020B0604020202020204" pitchFamily="34" charset="0"/>
              <a:cs typeface="Arial" panose="020B0604020202020204" pitchFamily="34" charset="0"/>
            </a:rPr>
            <a:t>June 2015 – May 2016</a:t>
          </a:r>
        </a:p>
      </dgm:t>
    </dgm:pt>
    <dgm:pt modelId="{D690A8C3-598B-43E4-8714-9A5530B2DAFF}" type="parTrans" cxnId="{251ED5FD-2CF0-41B0-BB5B-FD2FFB398E2B}">
      <dgm:prSet/>
      <dgm:spPr/>
      <dgm:t>
        <a:bodyPr/>
        <a:lstStyle/>
        <a:p>
          <a:endParaRPr lang="en-US" sz="1200">
            <a:latin typeface="Arial" panose="020B0604020202020204" pitchFamily="34" charset="0"/>
            <a:cs typeface="Arial" panose="020B0604020202020204" pitchFamily="34" charset="0"/>
          </a:endParaRPr>
        </a:p>
      </dgm:t>
    </dgm:pt>
    <dgm:pt modelId="{32C872C0-D33B-488D-9E99-05B2383852F4}" type="sibTrans" cxnId="{251ED5FD-2CF0-41B0-BB5B-FD2FFB398E2B}">
      <dgm:prSet/>
      <dgm:spPr/>
      <dgm:t>
        <a:bodyPr/>
        <a:lstStyle/>
        <a:p>
          <a:endParaRPr lang="en-US" sz="1200">
            <a:latin typeface="Arial" panose="020B0604020202020204" pitchFamily="34" charset="0"/>
            <a:cs typeface="Arial" panose="020B0604020202020204" pitchFamily="34" charset="0"/>
          </a:endParaRPr>
        </a:p>
      </dgm:t>
    </dgm:pt>
    <dgm:pt modelId="{49057D1A-AB6E-49BD-B7C4-8AF7F302DE89}">
      <dgm:prSet phldrT="[Text]" custT="1"/>
      <dgm:spPr/>
      <dgm:t>
        <a:bodyPr/>
        <a:lstStyle/>
        <a:p>
          <a:r>
            <a:rPr lang="en-US" sz="2400" dirty="0">
              <a:latin typeface="Arial" panose="020B0604020202020204" pitchFamily="34" charset="0"/>
              <a:cs typeface="Arial" panose="020B0604020202020204" pitchFamily="34" charset="0"/>
            </a:rPr>
            <a:t>Biochemistry laboratory in University of Indonesia</a:t>
          </a:r>
        </a:p>
      </dgm:t>
    </dgm:pt>
    <dgm:pt modelId="{C697E768-474C-4C8B-B654-B3D2654F7AE4}" type="parTrans" cxnId="{6EB32998-6175-4D41-9CD3-B9DEDB2912B3}">
      <dgm:prSet/>
      <dgm:spPr/>
      <dgm:t>
        <a:bodyPr/>
        <a:lstStyle/>
        <a:p>
          <a:endParaRPr lang="en-US"/>
        </a:p>
      </dgm:t>
    </dgm:pt>
    <dgm:pt modelId="{987557A5-0B33-4307-A0D4-419CFF853EFB}" type="sibTrans" cxnId="{6EB32998-6175-4D41-9CD3-B9DEDB2912B3}">
      <dgm:prSet/>
      <dgm:spPr/>
      <dgm:t>
        <a:bodyPr/>
        <a:lstStyle/>
        <a:p>
          <a:endParaRPr lang="en-US"/>
        </a:p>
      </dgm:t>
    </dgm:pt>
    <dgm:pt modelId="{3CB1A990-0E25-467B-82D3-01AAF3CE17EF}" type="pres">
      <dgm:prSet presAssocID="{EF46A253-FB56-418A-8D90-4756EB9C5198}" presName="linear" presStyleCnt="0">
        <dgm:presLayoutVars>
          <dgm:animLvl val="lvl"/>
          <dgm:resizeHandles val="exact"/>
        </dgm:presLayoutVars>
      </dgm:prSet>
      <dgm:spPr/>
    </dgm:pt>
    <dgm:pt modelId="{B020AC20-BF41-4352-94F8-52A7D5ABD22E}" type="pres">
      <dgm:prSet presAssocID="{B70967BD-B083-47EA-93E5-2E54DF67728F}" presName="parentText" presStyleLbl="node1" presStyleIdx="0" presStyleCnt="2">
        <dgm:presLayoutVars>
          <dgm:chMax val="0"/>
          <dgm:bulletEnabled val="1"/>
        </dgm:presLayoutVars>
      </dgm:prSet>
      <dgm:spPr/>
    </dgm:pt>
    <dgm:pt modelId="{C25F0DF6-C82C-4B5A-A49C-E17304C12BE5}" type="pres">
      <dgm:prSet presAssocID="{B70967BD-B083-47EA-93E5-2E54DF67728F}" presName="childText" presStyleLbl="revTx" presStyleIdx="0" presStyleCnt="2">
        <dgm:presLayoutVars>
          <dgm:bulletEnabled val="1"/>
        </dgm:presLayoutVars>
      </dgm:prSet>
      <dgm:spPr/>
    </dgm:pt>
    <dgm:pt modelId="{439C6699-90B9-4874-9C04-7B3B36E21E2A}" type="pres">
      <dgm:prSet presAssocID="{1C6A77AF-F2D3-46DB-8650-B09973F5F624}" presName="parentText" presStyleLbl="node1" presStyleIdx="1" presStyleCnt="2">
        <dgm:presLayoutVars>
          <dgm:chMax val="0"/>
          <dgm:bulletEnabled val="1"/>
        </dgm:presLayoutVars>
      </dgm:prSet>
      <dgm:spPr/>
    </dgm:pt>
    <dgm:pt modelId="{AAEA4AF3-D2C3-4FA7-871A-55EF334216C0}" type="pres">
      <dgm:prSet presAssocID="{1C6A77AF-F2D3-46DB-8650-B09973F5F624}" presName="childText" presStyleLbl="revTx" presStyleIdx="1" presStyleCnt="2">
        <dgm:presLayoutVars>
          <dgm:bulletEnabled val="1"/>
        </dgm:presLayoutVars>
      </dgm:prSet>
      <dgm:spPr/>
    </dgm:pt>
  </dgm:ptLst>
  <dgm:cxnLst>
    <dgm:cxn modelId="{1AD55A3B-48D5-4D04-8F94-09713FC52DB7}" type="presOf" srcId="{735A63A7-A9C5-46DE-811E-972F73C5CDB0}" destId="{C25F0DF6-C82C-4B5A-A49C-E17304C12BE5}" srcOrd="0" destOrd="0" presId="urn:microsoft.com/office/officeart/2005/8/layout/vList2"/>
    <dgm:cxn modelId="{B47223C3-57CB-4200-8ABD-4299BD1F1139}" srcId="{B70967BD-B083-47EA-93E5-2E54DF67728F}" destId="{735A63A7-A9C5-46DE-811E-972F73C5CDB0}" srcOrd="0" destOrd="0" parTransId="{EF55FA12-5EE5-4A7D-BA37-A2E77A975E04}" sibTransId="{ABBBA332-856A-4318-91CD-B6E6C065C893}"/>
    <dgm:cxn modelId="{1A3138C3-5BE2-422C-87D9-7124A3A80B79}" type="presOf" srcId="{1C6A77AF-F2D3-46DB-8650-B09973F5F624}" destId="{439C6699-90B9-4874-9C04-7B3B36E21E2A}" srcOrd="0" destOrd="0" presId="urn:microsoft.com/office/officeart/2005/8/layout/vList2"/>
    <dgm:cxn modelId="{532EF85C-2A9F-44F5-AEAC-34C3A02BBC7C}" type="presOf" srcId="{B70967BD-B083-47EA-93E5-2E54DF67728F}" destId="{B020AC20-BF41-4352-94F8-52A7D5ABD22E}" srcOrd="0" destOrd="0" presId="urn:microsoft.com/office/officeart/2005/8/layout/vList2"/>
    <dgm:cxn modelId="{6EB32998-6175-4D41-9CD3-B9DEDB2912B3}" srcId="{B70967BD-B083-47EA-93E5-2E54DF67728F}" destId="{49057D1A-AB6E-49BD-B7C4-8AF7F302DE89}" srcOrd="1" destOrd="0" parTransId="{C697E768-474C-4C8B-B654-B3D2654F7AE4}" sibTransId="{987557A5-0B33-4307-A0D4-419CFF853EFB}"/>
    <dgm:cxn modelId="{251ED5FD-2CF0-41B0-BB5B-FD2FFB398E2B}" srcId="{1C6A77AF-F2D3-46DB-8650-B09973F5F624}" destId="{683D3BBC-28AB-435D-A9C1-8C3E960F34E1}" srcOrd="0" destOrd="0" parTransId="{D690A8C3-598B-43E4-8714-9A5530B2DAFF}" sibTransId="{32C872C0-D33B-488D-9E99-05B2383852F4}"/>
    <dgm:cxn modelId="{D0866537-2F68-4264-9E6F-BC6BFA8B6AC9}" type="presOf" srcId="{EF46A253-FB56-418A-8D90-4756EB9C5198}" destId="{3CB1A990-0E25-467B-82D3-01AAF3CE17EF}" srcOrd="0" destOrd="0" presId="urn:microsoft.com/office/officeart/2005/8/layout/vList2"/>
    <dgm:cxn modelId="{F2802482-E08E-4082-839B-4FEC13C37E0B}" type="presOf" srcId="{683D3BBC-28AB-435D-A9C1-8C3E960F34E1}" destId="{AAEA4AF3-D2C3-4FA7-871A-55EF334216C0}" srcOrd="0" destOrd="0" presId="urn:microsoft.com/office/officeart/2005/8/layout/vList2"/>
    <dgm:cxn modelId="{0862176C-AB2D-4E94-B3FB-E4EE688FBF50}" type="presOf" srcId="{49057D1A-AB6E-49BD-B7C4-8AF7F302DE89}" destId="{C25F0DF6-C82C-4B5A-A49C-E17304C12BE5}" srcOrd="0" destOrd="1" presId="urn:microsoft.com/office/officeart/2005/8/layout/vList2"/>
    <dgm:cxn modelId="{8425F84C-1CCF-4951-BEB7-843435194298}" srcId="{EF46A253-FB56-418A-8D90-4756EB9C5198}" destId="{B70967BD-B083-47EA-93E5-2E54DF67728F}" srcOrd="0" destOrd="0" parTransId="{125C2B8C-F0DD-489C-B43E-EFADAA405CC8}" sibTransId="{4DB683FA-3F4E-4151-9D47-72481C10F909}"/>
    <dgm:cxn modelId="{0626E71A-AA73-42BD-A1D5-852CA2704254}" srcId="{EF46A253-FB56-418A-8D90-4756EB9C5198}" destId="{1C6A77AF-F2D3-46DB-8650-B09973F5F624}" srcOrd="1" destOrd="0" parTransId="{534CB1E2-8073-479F-AADD-B17AFB17FA0D}" sibTransId="{B5DC5958-E384-4204-A465-EE9545E16D6B}"/>
    <dgm:cxn modelId="{4DF19432-5DF1-44ED-836F-0DBBD8774672}" type="presParOf" srcId="{3CB1A990-0E25-467B-82D3-01AAF3CE17EF}" destId="{B020AC20-BF41-4352-94F8-52A7D5ABD22E}" srcOrd="0" destOrd="0" presId="urn:microsoft.com/office/officeart/2005/8/layout/vList2"/>
    <dgm:cxn modelId="{0E921EC4-2D23-49A7-B1B2-25B44C218114}" type="presParOf" srcId="{3CB1A990-0E25-467B-82D3-01AAF3CE17EF}" destId="{C25F0DF6-C82C-4B5A-A49C-E17304C12BE5}" srcOrd="1" destOrd="0" presId="urn:microsoft.com/office/officeart/2005/8/layout/vList2"/>
    <dgm:cxn modelId="{89F8BFF4-A93D-49CD-98EF-ED8B304A2952}" type="presParOf" srcId="{3CB1A990-0E25-467B-82D3-01AAF3CE17EF}" destId="{439C6699-90B9-4874-9C04-7B3B36E21E2A}" srcOrd="2" destOrd="0" presId="urn:microsoft.com/office/officeart/2005/8/layout/vList2"/>
    <dgm:cxn modelId="{E885B2FB-C8E0-498C-801F-1AE7D2D4A311}" type="presParOf" srcId="{3CB1A990-0E25-467B-82D3-01AAF3CE17EF}" destId="{AAEA4AF3-D2C3-4FA7-871A-55EF334216C0}"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339243-3BF0-C740-AD87-24830A726DF0}"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F97E6310-0DD0-2640-9675-606A6DE999E4}">
      <dgm:prSet custT="1"/>
      <dgm:spPr/>
      <dgm:t>
        <a:bodyPr/>
        <a:lstStyle/>
        <a:p>
          <a:r>
            <a:rPr lang="en-US" sz="2400" i="0" dirty="0">
              <a:latin typeface="Arial" panose="020B0604020202020204" pitchFamily="34" charset="0"/>
              <a:cs typeface="Arial" panose="020B0604020202020204" pitchFamily="34" charset="0"/>
            </a:rPr>
            <a:t>Male</a:t>
          </a:r>
          <a:endParaRPr lang="en-ID" sz="2400" i="0" dirty="0">
            <a:latin typeface="Arial" panose="020B0604020202020204" pitchFamily="34" charset="0"/>
            <a:cs typeface="Arial" panose="020B0604020202020204" pitchFamily="34" charset="0"/>
          </a:endParaRPr>
        </a:p>
      </dgm:t>
    </dgm:pt>
    <dgm:pt modelId="{568C6E89-6C10-D94A-8231-50C8E9F3AB5F}" type="parTrans" cxnId="{A66176A5-4153-4142-A185-68850EB0FA7D}">
      <dgm:prSet/>
      <dgm:spPr/>
      <dgm:t>
        <a:bodyPr/>
        <a:lstStyle/>
        <a:p>
          <a:endParaRPr lang="en-US" sz="1800" i="0">
            <a:latin typeface="Arial" panose="020B0604020202020204" pitchFamily="34" charset="0"/>
            <a:cs typeface="Arial" panose="020B0604020202020204" pitchFamily="34" charset="0"/>
          </a:endParaRPr>
        </a:p>
      </dgm:t>
    </dgm:pt>
    <dgm:pt modelId="{C24CE45D-23D6-B84F-A10E-BADF86AD44D9}" type="sibTrans" cxnId="{A66176A5-4153-4142-A185-68850EB0FA7D}">
      <dgm:prSet/>
      <dgm:spPr/>
      <dgm:t>
        <a:bodyPr/>
        <a:lstStyle/>
        <a:p>
          <a:endParaRPr lang="en-US" sz="1800" i="0">
            <a:latin typeface="Arial" panose="020B0604020202020204" pitchFamily="34" charset="0"/>
            <a:cs typeface="Arial" panose="020B0604020202020204" pitchFamily="34" charset="0"/>
          </a:endParaRPr>
        </a:p>
      </dgm:t>
    </dgm:pt>
    <dgm:pt modelId="{841FBB6D-BA55-AC45-891B-CC6F6D875B94}">
      <dgm:prSet custT="1"/>
      <dgm:spPr/>
      <dgm:t>
        <a:bodyPr/>
        <a:lstStyle/>
        <a:p>
          <a:r>
            <a:rPr lang="en-US" sz="2400" i="0" dirty="0">
              <a:latin typeface="Arial" panose="020B0604020202020204" pitchFamily="34" charset="0"/>
              <a:cs typeface="Arial" panose="020B0604020202020204" pitchFamily="34" charset="0"/>
            </a:rPr>
            <a:t>20-50 years old</a:t>
          </a:r>
          <a:endParaRPr lang="en-ID" sz="2400" i="0" dirty="0">
            <a:latin typeface="Arial" panose="020B0604020202020204" pitchFamily="34" charset="0"/>
            <a:cs typeface="Arial" panose="020B0604020202020204" pitchFamily="34" charset="0"/>
          </a:endParaRPr>
        </a:p>
      </dgm:t>
    </dgm:pt>
    <dgm:pt modelId="{01730792-6379-3144-9A15-A8E96A5AB127}" type="parTrans" cxnId="{D7E78B00-13DD-1E4E-9CDF-E266988932F9}">
      <dgm:prSet/>
      <dgm:spPr/>
      <dgm:t>
        <a:bodyPr/>
        <a:lstStyle/>
        <a:p>
          <a:endParaRPr lang="en-US" sz="1800" i="0">
            <a:latin typeface="Arial" panose="020B0604020202020204" pitchFamily="34" charset="0"/>
            <a:cs typeface="Arial" panose="020B0604020202020204" pitchFamily="34" charset="0"/>
          </a:endParaRPr>
        </a:p>
      </dgm:t>
    </dgm:pt>
    <dgm:pt modelId="{1E7882E1-B2E4-DF49-A964-3C943DC4264F}" type="sibTrans" cxnId="{D7E78B00-13DD-1E4E-9CDF-E266988932F9}">
      <dgm:prSet/>
      <dgm:spPr/>
      <dgm:t>
        <a:bodyPr/>
        <a:lstStyle/>
        <a:p>
          <a:endParaRPr lang="en-US" sz="1800" i="0">
            <a:latin typeface="Arial" panose="020B0604020202020204" pitchFamily="34" charset="0"/>
            <a:cs typeface="Arial" panose="020B0604020202020204" pitchFamily="34" charset="0"/>
          </a:endParaRPr>
        </a:p>
      </dgm:t>
    </dgm:pt>
    <dgm:pt modelId="{12C4E42A-5220-0A4B-8A38-07B59F517B04}">
      <dgm:prSet custT="1"/>
      <dgm:spPr/>
      <dgm:t>
        <a:bodyPr/>
        <a:lstStyle/>
        <a:p>
          <a:r>
            <a:rPr lang="en-US" sz="2400" i="0" dirty="0">
              <a:latin typeface="Arial" panose="020B0604020202020204" pitchFamily="34" charset="0"/>
              <a:cs typeface="Arial" panose="020B0604020202020204" pitchFamily="34" charset="0"/>
            </a:rPr>
            <a:t>Sexual abstinence for 2-7 days</a:t>
          </a:r>
          <a:endParaRPr lang="en-ID" sz="2400" i="0" dirty="0">
            <a:latin typeface="Arial" panose="020B0604020202020204" pitchFamily="34" charset="0"/>
            <a:cs typeface="Arial" panose="020B0604020202020204" pitchFamily="34" charset="0"/>
          </a:endParaRPr>
        </a:p>
      </dgm:t>
    </dgm:pt>
    <dgm:pt modelId="{E21762D3-C2A7-9143-ABDC-E4B1A2C192C4}" type="parTrans" cxnId="{1C6AD8A5-E3FE-D14B-A60E-0FD287B987F8}">
      <dgm:prSet/>
      <dgm:spPr/>
      <dgm:t>
        <a:bodyPr/>
        <a:lstStyle/>
        <a:p>
          <a:endParaRPr lang="en-US" sz="1800" i="0">
            <a:latin typeface="Arial" panose="020B0604020202020204" pitchFamily="34" charset="0"/>
            <a:cs typeface="Arial" panose="020B0604020202020204" pitchFamily="34" charset="0"/>
          </a:endParaRPr>
        </a:p>
      </dgm:t>
    </dgm:pt>
    <dgm:pt modelId="{0F246E39-4458-B140-B975-514D0B0309B9}" type="sibTrans" cxnId="{1C6AD8A5-E3FE-D14B-A60E-0FD287B987F8}">
      <dgm:prSet/>
      <dgm:spPr/>
      <dgm:t>
        <a:bodyPr/>
        <a:lstStyle/>
        <a:p>
          <a:endParaRPr lang="en-US" sz="1800" i="0">
            <a:latin typeface="Arial" panose="020B0604020202020204" pitchFamily="34" charset="0"/>
            <a:cs typeface="Arial" panose="020B0604020202020204" pitchFamily="34" charset="0"/>
          </a:endParaRPr>
        </a:p>
      </dgm:t>
    </dgm:pt>
    <dgm:pt modelId="{74521BB5-F705-B445-B837-E3390C3A35E1}">
      <dgm:prSet custT="1"/>
      <dgm:spPr/>
      <dgm:t>
        <a:bodyPr/>
        <a:lstStyle/>
        <a:p>
          <a:r>
            <a:rPr lang="en-US" sz="2400" i="0" dirty="0">
              <a:latin typeface="Arial" panose="020B0604020202020204" pitchFamily="34" charset="0"/>
              <a:cs typeface="Arial" panose="020B0604020202020204" pitchFamily="34" charset="0"/>
            </a:rPr>
            <a:t>New patients and have not had therapy before.</a:t>
          </a:r>
          <a:endParaRPr lang="en-ID" sz="2000" i="0" dirty="0">
            <a:latin typeface="Arial" panose="020B0604020202020204" pitchFamily="34" charset="0"/>
            <a:cs typeface="Arial" panose="020B0604020202020204" pitchFamily="34" charset="0"/>
          </a:endParaRPr>
        </a:p>
      </dgm:t>
    </dgm:pt>
    <dgm:pt modelId="{ED51845A-8003-2C42-BCCE-2DBFF6CE3375}" type="parTrans" cxnId="{036A6C1E-7B97-DF4B-A462-0D812F92F43A}">
      <dgm:prSet/>
      <dgm:spPr/>
      <dgm:t>
        <a:bodyPr/>
        <a:lstStyle/>
        <a:p>
          <a:endParaRPr lang="en-US" sz="1800" i="0">
            <a:latin typeface="Arial" panose="020B0604020202020204" pitchFamily="34" charset="0"/>
            <a:cs typeface="Arial" panose="020B0604020202020204" pitchFamily="34" charset="0"/>
          </a:endParaRPr>
        </a:p>
      </dgm:t>
    </dgm:pt>
    <dgm:pt modelId="{8EAFF992-B197-8840-BFEA-21E71059AC2C}" type="sibTrans" cxnId="{036A6C1E-7B97-DF4B-A462-0D812F92F43A}">
      <dgm:prSet/>
      <dgm:spPr/>
      <dgm:t>
        <a:bodyPr/>
        <a:lstStyle/>
        <a:p>
          <a:endParaRPr lang="en-US" sz="1800" i="0">
            <a:latin typeface="Arial" panose="020B0604020202020204" pitchFamily="34" charset="0"/>
            <a:cs typeface="Arial" panose="020B0604020202020204" pitchFamily="34" charset="0"/>
          </a:endParaRPr>
        </a:p>
      </dgm:t>
    </dgm:pt>
    <dgm:pt modelId="{F2B08651-D695-C147-BAE5-081F2ADCED17}">
      <dgm:prSet custT="1">
        <dgm:style>
          <a:lnRef idx="0">
            <a:schemeClr val="accent6"/>
          </a:lnRef>
          <a:fillRef idx="3">
            <a:schemeClr val="accent6"/>
          </a:fillRef>
          <a:effectRef idx="3">
            <a:schemeClr val="accent6"/>
          </a:effectRef>
          <a:fontRef idx="minor">
            <a:schemeClr val="lt1"/>
          </a:fontRef>
        </dgm:style>
      </dgm:prSet>
      <dgm:spPr>
        <a:solidFill>
          <a:srgbClr val="FFCC00"/>
        </a:solidFill>
        <a:ln/>
      </dgm:spPr>
      <dgm:t>
        <a:bodyPr/>
        <a:lstStyle/>
        <a:p>
          <a:r>
            <a:rPr lang="en-US" sz="2400" b="1" i="0" dirty="0">
              <a:solidFill>
                <a:schemeClr val="tx1"/>
              </a:solidFill>
              <a:latin typeface="Arial" panose="020B0604020202020204" pitchFamily="34" charset="0"/>
              <a:cs typeface="Arial" panose="020B0604020202020204" pitchFamily="34" charset="0"/>
            </a:rPr>
            <a:t>Exclusion Criteria</a:t>
          </a:r>
          <a:endParaRPr lang="en-ID" sz="2400" b="1" i="0" dirty="0">
            <a:solidFill>
              <a:schemeClr val="tx1"/>
            </a:solidFill>
            <a:latin typeface="Arial" panose="020B0604020202020204" pitchFamily="34" charset="0"/>
            <a:cs typeface="Arial" panose="020B0604020202020204" pitchFamily="34" charset="0"/>
          </a:endParaRPr>
        </a:p>
      </dgm:t>
    </dgm:pt>
    <dgm:pt modelId="{27933347-9560-3843-91F3-5A2A47B37021}" type="parTrans" cxnId="{0880C729-CE58-4F48-96B8-7EFD84ED41E6}">
      <dgm:prSet/>
      <dgm:spPr/>
      <dgm:t>
        <a:bodyPr/>
        <a:lstStyle/>
        <a:p>
          <a:endParaRPr lang="en-US" sz="1800" i="0">
            <a:latin typeface="Arial" panose="020B0604020202020204" pitchFamily="34" charset="0"/>
            <a:cs typeface="Arial" panose="020B0604020202020204" pitchFamily="34" charset="0"/>
          </a:endParaRPr>
        </a:p>
      </dgm:t>
    </dgm:pt>
    <dgm:pt modelId="{E04437D0-FE62-D94F-B09E-C77E90BD452F}" type="sibTrans" cxnId="{0880C729-CE58-4F48-96B8-7EFD84ED41E6}">
      <dgm:prSet/>
      <dgm:spPr/>
      <dgm:t>
        <a:bodyPr/>
        <a:lstStyle/>
        <a:p>
          <a:endParaRPr lang="en-US" sz="1800" i="0">
            <a:latin typeface="Arial" panose="020B0604020202020204" pitchFamily="34" charset="0"/>
            <a:cs typeface="Arial" panose="020B0604020202020204" pitchFamily="34" charset="0"/>
          </a:endParaRPr>
        </a:p>
      </dgm:t>
    </dgm:pt>
    <dgm:pt modelId="{238CA7EB-372D-174B-87C0-8FF096BD3B50}">
      <dgm:prSet custT="1"/>
      <dgm:spPr/>
      <dgm:t>
        <a:bodyPr/>
        <a:lstStyle/>
        <a:p>
          <a:r>
            <a:rPr lang="en-US" sz="2400" i="0" dirty="0">
              <a:latin typeface="Arial" panose="020B0604020202020204" pitchFamily="34" charset="0"/>
              <a:cs typeface="Arial" panose="020B0604020202020204" pitchFamily="34" charset="0"/>
            </a:rPr>
            <a:t>Smoke &gt;20 cigarettes a day</a:t>
          </a:r>
          <a:endParaRPr lang="en-ID" sz="2400" i="0" dirty="0">
            <a:latin typeface="Arial" panose="020B0604020202020204" pitchFamily="34" charset="0"/>
            <a:cs typeface="Arial" panose="020B0604020202020204" pitchFamily="34" charset="0"/>
          </a:endParaRPr>
        </a:p>
      </dgm:t>
    </dgm:pt>
    <dgm:pt modelId="{FC1B3659-E0C7-4842-98CA-0ADF61E522BD}" type="parTrans" cxnId="{DA596F0D-DF83-9042-BC2B-FC74CBA0FCB6}">
      <dgm:prSet/>
      <dgm:spPr/>
      <dgm:t>
        <a:bodyPr/>
        <a:lstStyle/>
        <a:p>
          <a:endParaRPr lang="en-US" sz="1800" i="0">
            <a:latin typeface="Arial" panose="020B0604020202020204" pitchFamily="34" charset="0"/>
            <a:cs typeface="Arial" panose="020B0604020202020204" pitchFamily="34" charset="0"/>
          </a:endParaRPr>
        </a:p>
      </dgm:t>
    </dgm:pt>
    <dgm:pt modelId="{6BF8772C-DBE0-6143-A5F5-B0E0FC2AB6A0}" type="sibTrans" cxnId="{DA596F0D-DF83-9042-BC2B-FC74CBA0FCB6}">
      <dgm:prSet/>
      <dgm:spPr/>
      <dgm:t>
        <a:bodyPr/>
        <a:lstStyle/>
        <a:p>
          <a:endParaRPr lang="en-US" sz="1800" i="0">
            <a:latin typeface="Arial" panose="020B0604020202020204" pitchFamily="34" charset="0"/>
            <a:cs typeface="Arial" panose="020B0604020202020204" pitchFamily="34" charset="0"/>
          </a:endParaRPr>
        </a:p>
      </dgm:t>
    </dgm:pt>
    <dgm:pt modelId="{D0FDE9C1-4ACA-3046-A8E2-89DD75FACFFA}">
      <dgm:prSet custT="1"/>
      <dgm:spPr/>
      <dgm:t>
        <a:bodyPr/>
        <a:lstStyle/>
        <a:p>
          <a:r>
            <a:rPr lang="en-US" sz="2400" i="0" dirty="0">
              <a:latin typeface="Arial" panose="020B0604020202020204" pitchFamily="34" charset="0"/>
              <a:cs typeface="Arial" panose="020B0604020202020204" pitchFamily="34" charset="0"/>
            </a:rPr>
            <a:t>Hot water spa in 2 weeks before examination</a:t>
          </a:r>
          <a:endParaRPr lang="en-ID" sz="2400" i="0" dirty="0">
            <a:latin typeface="Arial" panose="020B0604020202020204" pitchFamily="34" charset="0"/>
            <a:cs typeface="Arial" panose="020B0604020202020204" pitchFamily="34" charset="0"/>
          </a:endParaRPr>
        </a:p>
      </dgm:t>
    </dgm:pt>
    <dgm:pt modelId="{934CEBAD-4141-F44E-A271-AD00DA2DC315}" type="parTrans" cxnId="{FD8B067B-A556-EF42-ABB8-3A4F46E5355A}">
      <dgm:prSet/>
      <dgm:spPr/>
      <dgm:t>
        <a:bodyPr/>
        <a:lstStyle/>
        <a:p>
          <a:endParaRPr lang="en-US" sz="1800" i="0">
            <a:latin typeface="Arial" panose="020B0604020202020204" pitchFamily="34" charset="0"/>
            <a:cs typeface="Arial" panose="020B0604020202020204" pitchFamily="34" charset="0"/>
          </a:endParaRPr>
        </a:p>
      </dgm:t>
    </dgm:pt>
    <dgm:pt modelId="{A1ED4C92-2AB0-F541-A99C-1F998C33529D}" type="sibTrans" cxnId="{FD8B067B-A556-EF42-ABB8-3A4F46E5355A}">
      <dgm:prSet/>
      <dgm:spPr/>
      <dgm:t>
        <a:bodyPr/>
        <a:lstStyle/>
        <a:p>
          <a:endParaRPr lang="en-US" sz="1800" i="0">
            <a:latin typeface="Arial" panose="020B0604020202020204" pitchFamily="34" charset="0"/>
            <a:cs typeface="Arial" panose="020B0604020202020204" pitchFamily="34" charset="0"/>
          </a:endParaRPr>
        </a:p>
      </dgm:t>
    </dgm:pt>
    <dgm:pt modelId="{53BCC780-B43D-5541-9041-E2603D1CB57C}">
      <dgm:prSet custT="1"/>
      <dgm:spPr/>
      <dgm:t>
        <a:bodyPr/>
        <a:lstStyle/>
        <a:p>
          <a:r>
            <a:rPr lang="en-US" sz="2400" i="0" dirty="0">
              <a:latin typeface="Arial" panose="020B0604020202020204" pitchFamily="34" charset="0"/>
              <a:cs typeface="Arial" panose="020B0604020202020204" pitchFamily="34" charset="0"/>
            </a:rPr>
            <a:t>Drink alcohol more than 8 units per week.</a:t>
          </a:r>
          <a:endParaRPr lang="en-ID" sz="2400" i="0" dirty="0">
            <a:latin typeface="Arial" panose="020B0604020202020204" pitchFamily="34" charset="0"/>
            <a:cs typeface="Arial" panose="020B0604020202020204" pitchFamily="34" charset="0"/>
          </a:endParaRPr>
        </a:p>
      </dgm:t>
    </dgm:pt>
    <dgm:pt modelId="{8175100A-CC79-3D4C-95F8-3998565D7883}" type="parTrans" cxnId="{4F3323CD-CEC3-5F44-BDF9-0F698904C112}">
      <dgm:prSet/>
      <dgm:spPr/>
      <dgm:t>
        <a:bodyPr/>
        <a:lstStyle/>
        <a:p>
          <a:endParaRPr lang="en-US" sz="1800" i="0">
            <a:latin typeface="Arial" panose="020B0604020202020204" pitchFamily="34" charset="0"/>
            <a:cs typeface="Arial" panose="020B0604020202020204" pitchFamily="34" charset="0"/>
          </a:endParaRPr>
        </a:p>
      </dgm:t>
    </dgm:pt>
    <dgm:pt modelId="{0211A697-0665-E547-8C00-ADBE47C743E7}" type="sibTrans" cxnId="{4F3323CD-CEC3-5F44-BDF9-0F698904C112}">
      <dgm:prSet/>
      <dgm:spPr/>
      <dgm:t>
        <a:bodyPr/>
        <a:lstStyle/>
        <a:p>
          <a:endParaRPr lang="en-US" sz="1800" i="0">
            <a:latin typeface="Arial" panose="020B0604020202020204" pitchFamily="34" charset="0"/>
            <a:cs typeface="Arial" panose="020B0604020202020204" pitchFamily="34" charset="0"/>
          </a:endParaRPr>
        </a:p>
      </dgm:t>
    </dgm:pt>
    <dgm:pt modelId="{944DEECA-16A7-7A44-B3CF-6CCED1F6098D}">
      <dgm:prSet phldrT="[Text]" custT="1">
        <dgm:style>
          <a:lnRef idx="0">
            <a:schemeClr val="accent6"/>
          </a:lnRef>
          <a:fillRef idx="3">
            <a:schemeClr val="accent6"/>
          </a:fillRef>
          <a:effectRef idx="3">
            <a:schemeClr val="accent6"/>
          </a:effectRef>
          <a:fontRef idx="minor">
            <a:schemeClr val="lt1"/>
          </a:fontRef>
        </dgm:style>
      </dgm:prSet>
      <dgm:spPr/>
      <dgm:t>
        <a:bodyPr/>
        <a:lstStyle/>
        <a:p>
          <a:pPr algn="l"/>
          <a:r>
            <a:rPr lang="en-US" sz="2400" b="1" i="0" dirty="0">
              <a:solidFill>
                <a:schemeClr val="tx1"/>
              </a:solidFill>
              <a:latin typeface="Arial" panose="020B0604020202020204" pitchFamily="34" charset="0"/>
              <a:cs typeface="Arial" panose="020B0604020202020204" pitchFamily="34" charset="0"/>
            </a:rPr>
            <a:t>Inclusion Criteria</a:t>
          </a:r>
        </a:p>
      </dgm:t>
    </dgm:pt>
    <dgm:pt modelId="{020515E1-2BF5-DA4A-B905-21D6D26C8A2E}" type="parTrans" cxnId="{CC79544F-45B6-D545-8FED-D6032A4F3159}">
      <dgm:prSet/>
      <dgm:spPr/>
      <dgm:t>
        <a:bodyPr/>
        <a:lstStyle/>
        <a:p>
          <a:endParaRPr lang="en-US" sz="1800" i="0">
            <a:latin typeface="Arial" panose="020B0604020202020204" pitchFamily="34" charset="0"/>
            <a:cs typeface="Arial" panose="020B0604020202020204" pitchFamily="34" charset="0"/>
          </a:endParaRPr>
        </a:p>
      </dgm:t>
    </dgm:pt>
    <dgm:pt modelId="{19791F3E-AE10-A24D-B222-8264873CECB1}" type="sibTrans" cxnId="{CC79544F-45B6-D545-8FED-D6032A4F3159}">
      <dgm:prSet/>
      <dgm:spPr/>
      <dgm:t>
        <a:bodyPr/>
        <a:lstStyle/>
        <a:p>
          <a:endParaRPr lang="en-US" sz="1800" i="0">
            <a:latin typeface="Arial" panose="020B0604020202020204" pitchFamily="34" charset="0"/>
            <a:cs typeface="Arial" panose="020B0604020202020204" pitchFamily="34" charset="0"/>
          </a:endParaRPr>
        </a:p>
      </dgm:t>
    </dgm:pt>
    <dgm:pt modelId="{BE4AB624-AAFD-4F1C-A6D7-66F98B9FEE2B}">
      <dgm:prSet custT="1"/>
      <dgm:spPr/>
      <dgm:t>
        <a:bodyPr/>
        <a:lstStyle/>
        <a:p>
          <a:r>
            <a:rPr lang="en-US" sz="2400" i="0" dirty="0">
              <a:latin typeface="Arial" panose="020B0604020202020204" pitchFamily="34" charset="0"/>
              <a:cs typeface="Arial" panose="020B0604020202020204" pitchFamily="34" charset="0"/>
            </a:rPr>
            <a:t>High fever &gt;</a:t>
          </a:r>
          <a:r>
            <a:rPr lang="en-US" sz="2400" i="0" baseline="0" dirty="0">
              <a:latin typeface="Arial" panose="020B0604020202020204" pitchFamily="34" charset="0"/>
              <a:cs typeface="Arial" panose="020B0604020202020204" pitchFamily="34" charset="0"/>
            </a:rPr>
            <a:t>39</a:t>
          </a:r>
          <a:r>
            <a:rPr lang="en-US" sz="2400" i="0" baseline="30000" dirty="0">
              <a:latin typeface="Arial" panose="020B0604020202020204" pitchFamily="34" charset="0"/>
              <a:cs typeface="Arial" panose="020B0604020202020204" pitchFamily="34" charset="0"/>
            </a:rPr>
            <a:t>o</a:t>
          </a:r>
          <a:r>
            <a:rPr lang="en-US" sz="2400" i="0" baseline="0" dirty="0">
              <a:latin typeface="Arial" panose="020B0604020202020204" pitchFamily="34" charset="0"/>
              <a:cs typeface="Arial" panose="020B0604020202020204" pitchFamily="34" charset="0"/>
            </a:rPr>
            <a:t>C before</a:t>
          </a:r>
          <a:r>
            <a:rPr lang="en-US" sz="2400" i="0" dirty="0">
              <a:latin typeface="Arial" panose="020B0604020202020204" pitchFamily="34" charset="0"/>
              <a:cs typeface="Arial" panose="020B0604020202020204" pitchFamily="34" charset="0"/>
            </a:rPr>
            <a:t> examination</a:t>
          </a:r>
          <a:endParaRPr lang="en-ID" sz="2400" i="0" dirty="0">
            <a:latin typeface="Arial" panose="020B0604020202020204" pitchFamily="34" charset="0"/>
            <a:cs typeface="Arial" panose="020B0604020202020204" pitchFamily="34" charset="0"/>
          </a:endParaRPr>
        </a:p>
      </dgm:t>
    </dgm:pt>
    <dgm:pt modelId="{B62A5CFD-E24B-425E-9419-1C59D43A3B98}" type="parTrans" cxnId="{E8B8C07D-0A49-4852-9A2C-CCD7A34967EC}">
      <dgm:prSet/>
      <dgm:spPr/>
      <dgm:t>
        <a:bodyPr/>
        <a:lstStyle/>
        <a:p>
          <a:endParaRPr lang="en-US"/>
        </a:p>
      </dgm:t>
    </dgm:pt>
    <dgm:pt modelId="{3280E261-0CC5-454D-9EFE-0D6F6D38C5A4}" type="sibTrans" cxnId="{E8B8C07D-0A49-4852-9A2C-CCD7A34967EC}">
      <dgm:prSet/>
      <dgm:spPr/>
      <dgm:t>
        <a:bodyPr/>
        <a:lstStyle/>
        <a:p>
          <a:endParaRPr lang="en-US"/>
        </a:p>
      </dgm:t>
    </dgm:pt>
    <dgm:pt modelId="{6C3EB272-68F8-AD44-BB7F-79EBE5A0FE3F}" type="pres">
      <dgm:prSet presAssocID="{63339243-3BF0-C740-AD87-24830A726DF0}" presName="linear" presStyleCnt="0">
        <dgm:presLayoutVars>
          <dgm:animLvl val="lvl"/>
          <dgm:resizeHandles val="exact"/>
        </dgm:presLayoutVars>
      </dgm:prSet>
      <dgm:spPr/>
    </dgm:pt>
    <dgm:pt modelId="{2DC2E1F3-B352-654F-8D0A-254703AF195A}" type="pres">
      <dgm:prSet presAssocID="{944DEECA-16A7-7A44-B3CF-6CCED1F6098D}" presName="parentText" presStyleLbl="node1" presStyleIdx="0" presStyleCnt="2">
        <dgm:presLayoutVars>
          <dgm:chMax val="0"/>
          <dgm:bulletEnabled val="1"/>
        </dgm:presLayoutVars>
      </dgm:prSet>
      <dgm:spPr/>
    </dgm:pt>
    <dgm:pt modelId="{F888DF95-BDF9-F346-8FEB-A1C05D347E0A}" type="pres">
      <dgm:prSet presAssocID="{944DEECA-16A7-7A44-B3CF-6CCED1F6098D}" presName="childText" presStyleLbl="revTx" presStyleIdx="0" presStyleCnt="2">
        <dgm:presLayoutVars>
          <dgm:bulletEnabled val="1"/>
        </dgm:presLayoutVars>
      </dgm:prSet>
      <dgm:spPr/>
    </dgm:pt>
    <dgm:pt modelId="{8954EE58-E89A-2B4A-AB71-7D58CA0CD955}" type="pres">
      <dgm:prSet presAssocID="{F2B08651-D695-C147-BAE5-081F2ADCED17}" presName="parentText" presStyleLbl="node1" presStyleIdx="1" presStyleCnt="2">
        <dgm:presLayoutVars>
          <dgm:chMax val="0"/>
          <dgm:bulletEnabled val="1"/>
        </dgm:presLayoutVars>
      </dgm:prSet>
      <dgm:spPr/>
    </dgm:pt>
    <dgm:pt modelId="{2684E810-F77F-684D-92F1-F32682224C25}" type="pres">
      <dgm:prSet presAssocID="{F2B08651-D695-C147-BAE5-081F2ADCED17}" presName="childText" presStyleLbl="revTx" presStyleIdx="1" presStyleCnt="2">
        <dgm:presLayoutVars>
          <dgm:bulletEnabled val="1"/>
        </dgm:presLayoutVars>
      </dgm:prSet>
      <dgm:spPr/>
    </dgm:pt>
  </dgm:ptLst>
  <dgm:cxnLst>
    <dgm:cxn modelId="{1C6AD8A5-E3FE-D14B-A60E-0FD287B987F8}" srcId="{944DEECA-16A7-7A44-B3CF-6CCED1F6098D}" destId="{12C4E42A-5220-0A4B-8A38-07B59F517B04}" srcOrd="2" destOrd="0" parTransId="{E21762D3-C2A7-9143-ABDC-E4B1A2C192C4}" sibTransId="{0F246E39-4458-B140-B975-514D0B0309B9}"/>
    <dgm:cxn modelId="{F68DFAE9-135B-2144-9847-52181CB6060A}" type="presOf" srcId="{D0FDE9C1-4ACA-3046-A8E2-89DD75FACFFA}" destId="{2684E810-F77F-684D-92F1-F32682224C25}" srcOrd="0" destOrd="1" presId="urn:microsoft.com/office/officeart/2005/8/layout/vList2"/>
    <dgm:cxn modelId="{6CAAAF60-E67C-6747-964D-B4A1015575C1}" type="presOf" srcId="{74521BB5-F705-B445-B837-E3390C3A35E1}" destId="{F888DF95-BDF9-F346-8FEB-A1C05D347E0A}" srcOrd="0" destOrd="3" presId="urn:microsoft.com/office/officeart/2005/8/layout/vList2"/>
    <dgm:cxn modelId="{CC79544F-45B6-D545-8FED-D6032A4F3159}" srcId="{63339243-3BF0-C740-AD87-24830A726DF0}" destId="{944DEECA-16A7-7A44-B3CF-6CCED1F6098D}" srcOrd="0" destOrd="0" parTransId="{020515E1-2BF5-DA4A-B905-21D6D26C8A2E}" sibTransId="{19791F3E-AE10-A24D-B222-8264873CECB1}"/>
    <dgm:cxn modelId="{D1FA7B8C-AB46-4C48-81A1-8DB30255299B}" type="presOf" srcId="{12C4E42A-5220-0A4B-8A38-07B59F517B04}" destId="{F888DF95-BDF9-F346-8FEB-A1C05D347E0A}" srcOrd="0" destOrd="2" presId="urn:microsoft.com/office/officeart/2005/8/layout/vList2"/>
    <dgm:cxn modelId="{2982C92F-BA24-E943-8B29-61CE51FA4E7B}" type="presOf" srcId="{53BCC780-B43D-5541-9041-E2603D1CB57C}" destId="{2684E810-F77F-684D-92F1-F32682224C25}" srcOrd="0" destOrd="3" presId="urn:microsoft.com/office/officeart/2005/8/layout/vList2"/>
    <dgm:cxn modelId="{DA596F0D-DF83-9042-BC2B-FC74CBA0FCB6}" srcId="{F2B08651-D695-C147-BAE5-081F2ADCED17}" destId="{238CA7EB-372D-174B-87C0-8FF096BD3B50}" srcOrd="0" destOrd="0" parTransId="{FC1B3659-E0C7-4842-98CA-0ADF61E522BD}" sibTransId="{6BF8772C-DBE0-6143-A5F5-B0E0FC2AB6A0}"/>
    <dgm:cxn modelId="{5C21C6DE-7C99-5C4D-B544-A8DCDC20391B}" type="presOf" srcId="{63339243-3BF0-C740-AD87-24830A726DF0}" destId="{6C3EB272-68F8-AD44-BB7F-79EBE5A0FE3F}" srcOrd="0" destOrd="0" presId="urn:microsoft.com/office/officeart/2005/8/layout/vList2"/>
    <dgm:cxn modelId="{D7E78B00-13DD-1E4E-9CDF-E266988932F9}" srcId="{944DEECA-16A7-7A44-B3CF-6CCED1F6098D}" destId="{841FBB6D-BA55-AC45-891B-CC6F6D875B94}" srcOrd="1" destOrd="0" parTransId="{01730792-6379-3144-9A15-A8E96A5AB127}" sibTransId="{1E7882E1-B2E4-DF49-A964-3C943DC4264F}"/>
    <dgm:cxn modelId="{739C00FB-22FF-4FA6-A22A-D33B16414E95}" type="presOf" srcId="{BE4AB624-AAFD-4F1C-A6D7-66F98B9FEE2B}" destId="{2684E810-F77F-684D-92F1-F32682224C25}" srcOrd="0" destOrd="2" presId="urn:microsoft.com/office/officeart/2005/8/layout/vList2"/>
    <dgm:cxn modelId="{A66176A5-4153-4142-A185-68850EB0FA7D}" srcId="{944DEECA-16A7-7A44-B3CF-6CCED1F6098D}" destId="{F97E6310-0DD0-2640-9675-606A6DE999E4}" srcOrd="0" destOrd="0" parTransId="{568C6E89-6C10-D94A-8231-50C8E9F3AB5F}" sibTransId="{C24CE45D-23D6-B84F-A10E-BADF86AD44D9}"/>
    <dgm:cxn modelId="{4F3323CD-CEC3-5F44-BDF9-0F698904C112}" srcId="{F2B08651-D695-C147-BAE5-081F2ADCED17}" destId="{53BCC780-B43D-5541-9041-E2603D1CB57C}" srcOrd="3" destOrd="0" parTransId="{8175100A-CC79-3D4C-95F8-3998565D7883}" sibTransId="{0211A697-0665-E547-8C00-ADBE47C743E7}"/>
    <dgm:cxn modelId="{46A0E411-E938-6A44-A091-DBB059F97E9B}" type="presOf" srcId="{841FBB6D-BA55-AC45-891B-CC6F6D875B94}" destId="{F888DF95-BDF9-F346-8FEB-A1C05D347E0A}" srcOrd="0" destOrd="1" presId="urn:microsoft.com/office/officeart/2005/8/layout/vList2"/>
    <dgm:cxn modelId="{FD8B067B-A556-EF42-ABB8-3A4F46E5355A}" srcId="{F2B08651-D695-C147-BAE5-081F2ADCED17}" destId="{D0FDE9C1-4ACA-3046-A8E2-89DD75FACFFA}" srcOrd="1" destOrd="0" parTransId="{934CEBAD-4141-F44E-A271-AD00DA2DC315}" sibTransId="{A1ED4C92-2AB0-F541-A99C-1F998C33529D}"/>
    <dgm:cxn modelId="{E54B7BB7-063C-0343-9BBF-FFFA6D87855B}" type="presOf" srcId="{944DEECA-16A7-7A44-B3CF-6CCED1F6098D}" destId="{2DC2E1F3-B352-654F-8D0A-254703AF195A}" srcOrd="0" destOrd="0" presId="urn:microsoft.com/office/officeart/2005/8/layout/vList2"/>
    <dgm:cxn modelId="{25406394-842C-1540-A9A7-0931865F9725}" type="presOf" srcId="{F2B08651-D695-C147-BAE5-081F2ADCED17}" destId="{8954EE58-E89A-2B4A-AB71-7D58CA0CD955}" srcOrd="0" destOrd="0" presId="urn:microsoft.com/office/officeart/2005/8/layout/vList2"/>
    <dgm:cxn modelId="{553B1E47-E86C-0D46-AB90-FFC0DD7ED806}" type="presOf" srcId="{F97E6310-0DD0-2640-9675-606A6DE999E4}" destId="{F888DF95-BDF9-F346-8FEB-A1C05D347E0A}" srcOrd="0" destOrd="0" presId="urn:microsoft.com/office/officeart/2005/8/layout/vList2"/>
    <dgm:cxn modelId="{86A36EC6-AAC7-0646-BF57-1FA38B43BC9B}" type="presOf" srcId="{238CA7EB-372D-174B-87C0-8FF096BD3B50}" destId="{2684E810-F77F-684D-92F1-F32682224C25}" srcOrd="0" destOrd="0" presId="urn:microsoft.com/office/officeart/2005/8/layout/vList2"/>
    <dgm:cxn modelId="{E8B8C07D-0A49-4852-9A2C-CCD7A34967EC}" srcId="{F2B08651-D695-C147-BAE5-081F2ADCED17}" destId="{BE4AB624-AAFD-4F1C-A6D7-66F98B9FEE2B}" srcOrd="2" destOrd="0" parTransId="{B62A5CFD-E24B-425E-9419-1C59D43A3B98}" sibTransId="{3280E261-0CC5-454D-9EFE-0D6F6D38C5A4}"/>
    <dgm:cxn modelId="{036A6C1E-7B97-DF4B-A462-0D812F92F43A}" srcId="{944DEECA-16A7-7A44-B3CF-6CCED1F6098D}" destId="{74521BB5-F705-B445-B837-E3390C3A35E1}" srcOrd="3" destOrd="0" parTransId="{ED51845A-8003-2C42-BCCE-2DBFF6CE3375}" sibTransId="{8EAFF992-B197-8840-BFEA-21E71059AC2C}"/>
    <dgm:cxn modelId="{0880C729-CE58-4F48-96B8-7EFD84ED41E6}" srcId="{63339243-3BF0-C740-AD87-24830A726DF0}" destId="{F2B08651-D695-C147-BAE5-081F2ADCED17}" srcOrd="1" destOrd="0" parTransId="{27933347-9560-3843-91F3-5A2A47B37021}" sibTransId="{E04437D0-FE62-D94F-B09E-C77E90BD452F}"/>
    <dgm:cxn modelId="{0FC2DF36-BB65-F647-820A-7A4091A59084}" type="presParOf" srcId="{6C3EB272-68F8-AD44-BB7F-79EBE5A0FE3F}" destId="{2DC2E1F3-B352-654F-8D0A-254703AF195A}" srcOrd="0" destOrd="0" presId="urn:microsoft.com/office/officeart/2005/8/layout/vList2"/>
    <dgm:cxn modelId="{F991C2C2-4FAC-9847-92D6-027C60E19E70}" type="presParOf" srcId="{6C3EB272-68F8-AD44-BB7F-79EBE5A0FE3F}" destId="{F888DF95-BDF9-F346-8FEB-A1C05D347E0A}" srcOrd="1" destOrd="0" presId="urn:microsoft.com/office/officeart/2005/8/layout/vList2"/>
    <dgm:cxn modelId="{0D1D6F6C-B945-7244-B8CB-1CDCE3D6EAB3}" type="presParOf" srcId="{6C3EB272-68F8-AD44-BB7F-79EBE5A0FE3F}" destId="{8954EE58-E89A-2B4A-AB71-7D58CA0CD955}" srcOrd="2" destOrd="0" presId="urn:microsoft.com/office/officeart/2005/8/layout/vList2"/>
    <dgm:cxn modelId="{247C7A2D-F463-794F-A729-781ED587C9A3}" type="presParOf" srcId="{6C3EB272-68F8-AD44-BB7F-79EBE5A0FE3F}" destId="{2684E810-F77F-684D-92F1-F32682224C25}"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5F69B90-743E-4BCF-B8C1-1B655CF4517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A937250-4B71-406E-9D5B-299998B98CA2}">
      <dgm:prSet phldrT="[Text]">
        <dgm:style>
          <a:lnRef idx="0">
            <a:schemeClr val="accent3"/>
          </a:lnRef>
          <a:fillRef idx="3">
            <a:schemeClr val="accent3"/>
          </a:fillRef>
          <a:effectRef idx="3">
            <a:schemeClr val="accent3"/>
          </a:effectRef>
          <a:fontRef idx="minor">
            <a:schemeClr val="lt1"/>
          </a:fontRef>
        </dgm:style>
      </dgm:prSet>
      <dgm:spPr/>
      <dgm:t>
        <a:bodyPr/>
        <a:lstStyle/>
        <a:p>
          <a:r>
            <a:rPr lang="en-US" b="1" dirty="0">
              <a:solidFill>
                <a:schemeClr val="tx1"/>
              </a:solidFill>
              <a:latin typeface="Arial" panose="020B0604020202020204" pitchFamily="34" charset="0"/>
              <a:cs typeface="Arial" panose="020B0604020202020204" pitchFamily="34" charset="0"/>
            </a:rPr>
            <a:t>1.</a:t>
          </a:r>
        </a:p>
      </dgm:t>
    </dgm:pt>
    <dgm:pt modelId="{5A53BDAA-A67E-46A8-8D53-4A3D2725399F}" type="par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5AE807D3-D379-4B1D-B7C8-AB91B9E50724}" type="sib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87E5F69B-BDAF-4F6D-962B-8F1ACD2676AD}">
      <dgm:prSet phldrT="[Text]" custT="1"/>
      <dgm:spPr>
        <a:ln>
          <a:noFill/>
        </a:ln>
      </dgm:spPr>
      <dgm:t>
        <a:bodyPr/>
        <a:lstStyle/>
        <a:p>
          <a:r>
            <a:rPr lang="en-US" sz="2800" b="1" i="0" dirty="0">
              <a:latin typeface="Arial" panose="020B0604020202020204" pitchFamily="34" charset="0"/>
              <a:cs typeface="Arial" panose="020B0604020202020204" pitchFamily="34" charset="0"/>
            </a:rPr>
            <a:t>Selection of Subjects and Collection of Samples</a:t>
          </a:r>
          <a:endParaRPr lang="en-US" sz="2800" dirty="0">
            <a:latin typeface="Arial" panose="020B0604020202020204" pitchFamily="34" charset="0"/>
            <a:cs typeface="Arial" panose="020B0604020202020204" pitchFamily="34" charset="0"/>
          </a:endParaRPr>
        </a:p>
      </dgm:t>
    </dgm:pt>
    <dgm:pt modelId="{58038626-6C6D-4845-A618-4F83FE951863}" type="sib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D2053A0F-E9EC-4887-A902-A0D218032374}" type="par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22231D4E-D82D-418D-85B1-33D39F28E42F}">
      <dgm:prSet custT="1"/>
      <dgm:spPr>
        <a:ln>
          <a:noFill/>
        </a:ln>
      </dgm:spPr>
      <dgm:t>
        <a:bodyPr/>
        <a:lstStyle/>
        <a:p>
          <a:r>
            <a:rPr lang="en-US" sz="2400" b="0" i="1" dirty="0">
              <a:latin typeface="Arial" panose="020B0604020202020204" pitchFamily="34" charset="0"/>
              <a:cs typeface="Arial" panose="020B0604020202020204" pitchFamily="34" charset="0"/>
            </a:rPr>
            <a:t>(Done by Staff in RSIA </a:t>
          </a:r>
          <a:r>
            <a:rPr lang="en-US" sz="2400" b="0" i="1" dirty="0" err="1">
              <a:latin typeface="Arial" panose="020B0604020202020204" pitchFamily="34" charset="0"/>
              <a:cs typeface="Arial" panose="020B0604020202020204" pitchFamily="34" charset="0"/>
            </a:rPr>
            <a:t>Sayyidah</a:t>
          </a:r>
          <a:r>
            <a:rPr lang="en-US" sz="2400" b="0" i="1" dirty="0">
              <a:latin typeface="Arial" panose="020B0604020202020204" pitchFamily="34" charset="0"/>
              <a:cs typeface="Arial" panose="020B0604020202020204" pitchFamily="34" charset="0"/>
            </a:rPr>
            <a:t> Andrology Laboratory):</a:t>
          </a:r>
          <a:endParaRPr lang="en-US" sz="2400" dirty="0">
            <a:latin typeface="Arial" panose="020B0604020202020204" pitchFamily="34" charset="0"/>
            <a:cs typeface="Arial" panose="020B0604020202020204" pitchFamily="34" charset="0"/>
          </a:endParaRPr>
        </a:p>
      </dgm:t>
    </dgm:pt>
    <dgm:pt modelId="{CCC318F4-EBC0-4FA8-B064-ACF15C8FEAC9}" type="sibTrans" cxnId="{7E46E0C7-FD6D-4759-9B10-E24F2C59937C}">
      <dgm:prSet/>
      <dgm:spPr/>
      <dgm:t>
        <a:bodyPr/>
        <a:lstStyle/>
        <a:p>
          <a:endParaRPr lang="en-US">
            <a:latin typeface="Arial" panose="020B0604020202020204" pitchFamily="34" charset="0"/>
            <a:cs typeface="Arial" panose="020B0604020202020204" pitchFamily="34" charset="0"/>
          </a:endParaRPr>
        </a:p>
      </dgm:t>
    </dgm:pt>
    <dgm:pt modelId="{FFA77855-4573-4CD3-B579-0E48A4B50D93}" type="parTrans" cxnId="{7E46E0C7-FD6D-4759-9B10-E24F2C59937C}">
      <dgm:prSet/>
      <dgm:spPr/>
      <dgm:t>
        <a:bodyPr/>
        <a:lstStyle/>
        <a:p>
          <a:endParaRPr lang="en-US">
            <a:latin typeface="Arial" panose="020B0604020202020204" pitchFamily="34" charset="0"/>
            <a:cs typeface="Arial" panose="020B0604020202020204" pitchFamily="34" charset="0"/>
          </a:endParaRPr>
        </a:p>
      </dgm:t>
    </dgm:pt>
    <dgm:pt modelId="{3BCC74F4-D025-4F7B-A39B-4A575BC839FB}">
      <dgm:prSet custT="1"/>
      <dgm:spPr>
        <a:ln>
          <a:noFill/>
        </a:ln>
      </dgm:spPr>
      <dgm:t>
        <a:bodyPr/>
        <a:lstStyle/>
        <a:p>
          <a:r>
            <a:rPr lang="en-US" sz="2400" dirty="0">
              <a:latin typeface="Arial" panose="020B0604020202020204" pitchFamily="34" charset="0"/>
              <a:cs typeface="Arial" panose="020B0604020202020204" pitchFamily="34" charset="0"/>
            </a:rPr>
            <a:t>Requesting informed consent for new patients</a:t>
          </a:r>
        </a:p>
      </dgm:t>
    </dgm:pt>
    <dgm:pt modelId="{B05109A4-B8CB-4454-B48D-A75AE2AA73C2}" type="sibTrans" cxnId="{EBBF1EC1-6FEA-436E-82D3-510D8D640B0D}">
      <dgm:prSet/>
      <dgm:spPr/>
      <dgm:t>
        <a:bodyPr/>
        <a:lstStyle/>
        <a:p>
          <a:endParaRPr lang="en-US">
            <a:latin typeface="Arial" panose="020B0604020202020204" pitchFamily="34" charset="0"/>
            <a:cs typeface="Arial" panose="020B0604020202020204" pitchFamily="34" charset="0"/>
          </a:endParaRPr>
        </a:p>
      </dgm:t>
    </dgm:pt>
    <dgm:pt modelId="{7E80AAA4-F214-4408-BA2C-5692C508FCB2}" type="parTrans" cxnId="{EBBF1EC1-6FEA-436E-82D3-510D8D640B0D}">
      <dgm:prSet/>
      <dgm:spPr/>
      <dgm:t>
        <a:bodyPr/>
        <a:lstStyle/>
        <a:p>
          <a:endParaRPr lang="en-US">
            <a:latin typeface="Arial" panose="020B0604020202020204" pitchFamily="34" charset="0"/>
            <a:cs typeface="Arial" panose="020B0604020202020204" pitchFamily="34" charset="0"/>
          </a:endParaRPr>
        </a:p>
      </dgm:t>
    </dgm:pt>
    <dgm:pt modelId="{5B89EFDF-868C-452A-AB23-2C6B2A0FFAC8}">
      <dgm:prSet custT="1"/>
      <dgm:spPr>
        <a:ln>
          <a:noFill/>
        </a:ln>
      </dgm:spPr>
      <dgm:t>
        <a:bodyPr/>
        <a:lstStyle/>
        <a:p>
          <a:r>
            <a:rPr lang="en-US" sz="2400" b="0" i="0" dirty="0">
              <a:latin typeface="Arial" panose="020B0604020202020204" pitchFamily="34" charset="0"/>
              <a:cs typeface="Arial" panose="020B0604020202020204" pitchFamily="34" charset="0"/>
            </a:rPr>
            <a:t>Semen samples of the patients were collected by </a:t>
          </a:r>
          <a:r>
            <a:rPr lang="en-US" sz="2400" b="0" i="0" dirty="0">
              <a:solidFill>
                <a:srgbClr val="FF0000"/>
              </a:solidFill>
              <a:latin typeface="Arial" panose="020B0604020202020204" pitchFamily="34" charset="0"/>
              <a:cs typeface="Arial" panose="020B0604020202020204" pitchFamily="34" charset="0"/>
            </a:rPr>
            <a:t>masturbation after 4 days of sexual abstinence </a:t>
          </a:r>
          <a:r>
            <a:rPr lang="en-US" sz="2400" b="0" i="0" dirty="0">
              <a:latin typeface="Arial" panose="020B0604020202020204" pitchFamily="34" charset="0"/>
              <a:cs typeface="Arial" panose="020B0604020202020204" pitchFamily="34" charset="0"/>
            </a:rPr>
            <a:t>and </a:t>
          </a:r>
          <a:r>
            <a:rPr lang="en-US" sz="2400" b="0" i="0" dirty="0">
              <a:solidFill>
                <a:srgbClr val="FF0000"/>
              </a:solidFill>
              <a:latin typeface="Arial" panose="020B0604020202020204" pitchFamily="34" charset="0"/>
              <a:cs typeface="Arial" panose="020B0604020202020204" pitchFamily="34" charset="0"/>
            </a:rPr>
            <a:t>examined after liquefaction for 30 min at 37 °C.</a:t>
          </a:r>
          <a:endParaRPr lang="en-US" sz="2400" dirty="0">
            <a:solidFill>
              <a:srgbClr val="FF0000"/>
            </a:solidFill>
            <a:latin typeface="Arial" panose="020B0604020202020204" pitchFamily="34" charset="0"/>
            <a:cs typeface="Arial" panose="020B0604020202020204" pitchFamily="34" charset="0"/>
          </a:endParaRPr>
        </a:p>
      </dgm:t>
    </dgm:pt>
    <dgm:pt modelId="{4374BE36-3FF0-4B9F-ADBF-2A7D7DB4586B}" type="sibTrans" cxnId="{921A0AB8-62BC-4791-AC26-A0DF2D8768F3}">
      <dgm:prSet/>
      <dgm:spPr/>
      <dgm:t>
        <a:bodyPr/>
        <a:lstStyle/>
        <a:p>
          <a:endParaRPr lang="en-US">
            <a:latin typeface="Arial" panose="020B0604020202020204" pitchFamily="34" charset="0"/>
            <a:cs typeface="Arial" panose="020B0604020202020204" pitchFamily="34" charset="0"/>
          </a:endParaRPr>
        </a:p>
      </dgm:t>
    </dgm:pt>
    <dgm:pt modelId="{C34F6FF0-CB4F-4197-962C-442907F69ED8}" type="parTrans" cxnId="{921A0AB8-62BC-4791-AC26-A0DF2D8768F3}">
      <dgm:prSet/>
      <dgm:spPr/>
      <dgm:t>
        <a:bodyPr/>
        <a:lstStyle/>
        <a:p>
          <a:endParaRPr lang="en-US">
            <a:latin typeface="Arial" panose="020B0604020202020204" pitchFamily="34" charset="0"/>
            <a:cs typeface="Arial" panose="020B0604020202020204" pitchFamily="34" charset="0"/>
          </a:endParaRPr>
        </a:p>
      </dgm:t>
    </dgm:pt>
    <dgm:pt modelId="{A1F19DA9-CA88-466B-A57C-8AB759FEDF59}">
      <dgm:prSet custT="1"/>
      <dgm:spPr>
        <a:ln>
          <a:noFill/>
        </a:ln>
      </dgm:spPr>
      <dgm:t>
        <a:bodyPr/>
        <a:lstStyle/>
        <a:p>
          <a:endParaRPr lang="en-US" sz="2400" dirty="0">
            <a:solidFill>
              <a:srgbClr val="FF0000"/>
            </a:solidFill>
            <a:latin typeface="Arial" panose="020B0604020202020204" pitchFamily="34" charset="0"/>
            <a:cs typeface="Arial" panose="020B0604020202020204" pitchFamily="34" charset="0"/>
          </a:endParaRPr>
        </a:p>
      </dgm:t>
    </dgm:pt>
    <dgm:pt modelId="{364F4B82-02C9-4725-9A78-1B39F20E28F2}" type="sibTrans" cxnId="{1FF53217-CF98-4EE5-A401-9BE7C5DF6433}">
      <dgm:prSet/>
      <dgm:spPr/>
      <dgm:t>
        <a:bodyPr/>
        <a:lstStyle/>
        <a:p>
          <a:endParaRPr lang="en-US"/>
        </a:p>
      </dgm:t>
    </dgm:pt>
    <dgm:pt modelId="{77B4A18A-9051-4102-9CE9-AB6F51BE90C0}" type="parTrans" cxnId="{1FF53217-CF98-4EE5-A401-9BE7C5DF6433}">
      <dgm:prSet/>
      <dgm:spPr/>
      <dgm:t>
        <a:bodyPr/>
        <a:lstStyle/>
        <a:p>
          <a:endParaRPr lang="en-US"/>
        </a:p>
      </dgm:t>
    </dgm:pt>
    <dgm:pt modelId="{6E8ADC0E-F9F4-4CE1-BA53-E8F8DB2A9422}" type="pres">
      <dgm:prSet presAssocID="{35F69B90-743E-4BCF-B8C1-1B655CF45179}" presName="linearFlow" presStyleCnt="0">
        <dgm:presLayoutVars>
          <dgm:dir/>
          <dgm:animLvl val="lvl"/>
          <dgm:resizeHandles val="exact"/>
        </dgm:presLayoutVars>
      </dgm:prSet>
      <dgm:spPr/>
    </dgm:pt>
    <dgm:pt modelId="{BF41CA4E-FC22-46F8-956D-33F6EC5CE0A3}" type="pres">
      <dgm:prSet presAssocID="{CA937250-4B71-406E-9D5B-299998B98CA2}" presName="composite" presStyleCnt="0"/>
      <dgm:spPr/>
    </dgm:pt>
    <dgm:pt modelId="{753B84D8-5964-41D8-B3A9-B6F4EA6E483D}" type="pres">
      <dgm:prSet presAssocID="{CA937250-4B71-406E-9D5B-299998B98CA2}" presName="parentText" presStyleLbl="alignNode1" presStyleIdx="0" presStyleCnt="1">
        <dgm:presLayoutVars>
          <dgm:chMax val="1"/>
          <dgm:bulletEnabled val="1"/>
        </dgm:presLayoutVars>
      </dgm:prSet>
      <dgm:spPr/>
    </dgm:pt>
    <dgm:pt modelId="{6606B4FB-263D-438C-9BE5-B90473964CA4}" type="pres">
      <dgm:prSet presAssocID="{CA937250-4B71-406E-9D5B-299998B98CA2}" presName="descendantText" presStyleLbl="alignAcc1" presStyleIdx="0" presStyleCnt="1">
        <dgm:presLayoutVars>
          <dgm:bulletEnabled val="1"/>
        </dgm:presLayoutVars>
      </dgm:prSet>
      <dgm:spPr/>
    </dgm:pt>
  </dgm:ptLst>
  <dgm:cxnLst>
    <dgm:cxn modelId="{3191E4C0-63C0-41B2-8AE2-F678CBEBFA74}" type="presOf" srcId="{22231D4E-D82D-418D-85B1-33D39F28E42F}" destId="{6606B4FB-263D-438C-9BE5-B90473964CA4}" srcOrd="0" destOrd="1" presId="urn:microsoft.com/office/officeart/2005/8/layout/chevron2"/>
    <dgm:cxn modelId="{EBBF1EC1-6FEA-436E-82D3-510D8D640B0D}" srcId="{87E5F69B-BDAF-4F6D-962B-8F1ACD2676AD}" destId="{3BCC74F4-D025-4F7B-A39B-4A575BC839FB}" srcOrd="1" destOrd="0" parTransId="{7E80AAA4-F214-4408-BA2C-5692C508FCB2}" sibTransId="{B05109A4-B8CB-4454-B48D-A75AE2AA73C2}"/>
    <dgm:cxn modelId="{675A4875-1C6E-4473-B90E-FBE9063826FE}" srcId="{CA937250-4B71-406E-9D5B-299998B98CA2}" destId="{87E5F69B-BDAF-4F6D-962B-8F1ACD2676AD}" srcOrd="0" destOrd="0" parTransId="{D2053A0F-E9EC-4887-A902-A0D218032374}" sibTransId="{58038626-6C6D-4845-A618-4F83FE951863}"/>
    <dgm:cxn modelId="{2F470C17-2BA4-4C7A-849B-E8FAE9F1D99F}" srcId="{35F69B90-743E-4BCF-B8C1-1B655CF45179}" destId="{CA937250-4B71-406E-9D5B-299998B98CA2}" srcOrd="0" destOrd="0" parTransId="{5A53BDAA-A67E-46A8-8D53-4A3D2725399F}" sibTransId="{5AE807D3-D379-4B1D-B7C8-AB91B9E50724}"/>
    <dgm:cxn modelId="{7E46E0C7-FD6D-4759-9B10-E24F2C59937C}" srcId="{87E5F69B-BDAF-4F6D-962B-8F1ACD2676AD}" destId="{22231D4E-D82D-418D-85B1-33D39F28E42F}" srcOrd="0" destOrd="0" parTransId="{FFA77855-4573-4CD3-B579-0E48A4B50D93}" sibTransId="{CCC318F4-EBC0-4FA8-B064-ACF15C8FEAC9}"/>
    <dgm:cxn modelId="{7FACC40F-93BC-4E49-9C23-15A58FE691C4}" type="presOf" srcId="{CA937250-4B71-406E-9D5B-299998B98CA2}" destId="{753B84D8-5964-41D8-B3A9-B6F4EA6E483D}" srcOrd="0" destOrd="0" presId="urn:microsoft.com/office/officeart/2005/8/layout/chevron2"/>
    <dgm:cxn modelId="{92E4C649-A255-4B2E-9551-08B3510446A5}" type="presOf" srcId="{35F69B90-743E-4BCF-B8C1-1B655CF45179}" destId="{6E8ADC0E-F9F4-4CE1-BA53-E8F8DB2A9422}" srcOrd="0" destOrd="0" presId="urn:microsoft.com/office/officeart/2005/8/layout/chevron2"/>
    <dgm:cxn modelId="{921A0AB8-62BC-4791-AC26-A0DF2D8768F3}" srcId="{87E5F69B-BDAF-4F6D-962B-8F1ACD2676AD}" destId="{5B89EFDF-868C-452A-AB23-2C6B2A0FFAC8}" srcOrd="2" destOrd="0" parTransId="{C34F6FF0-CB4F-4197-962C-442907F69ED8}" sibTransId="{4374BE36-3FF0-4B9F-ADBF-2A7D7DB4586B}"/>
    <dgm:cxn modelId="{694BEEDF-F9AA-4A32-9FE1-2C1C417FA962}" type="presOf" srcId="{3BCC74F4-D025-4F7B-A39B-4A575BC839FB}" destId="{6606B4FB-263D-438C-9BE5-B90473964CA4}" srcOrd="0" destOrd="2" presId="urn:microsoft.com/office/officeart/2005/8/layout/chevron2"/>
    <dgm:cxn modelId="{1FF53217-CF98-4EE5-A401-9BE7C5DF6433}" srcId="{87E5F69B-BDAF-4F6D-962B-8F1ACD2676AD}" destId="{A1F19DA9-CA88-466B-A57C-8AB759FEDF59}" srcOrd="3" destOrd="0" parTransId="{77B4A18A-9051-4102-9CE9-AB6F51BE90C0}" sibTransId="{364F4B82-02C9-4725-9A78-1B39F20E28F2}"/>
    <dgm:cxn modelId="{18396906-1206-4FF3-A988-8A2328398106}" type="presOf" srcId="{A1F19DA9-CA88-466B-A57C-8AB759FEDF59}" destId="{6606B4FB-263D-438C-9BE5-B90473964CA4}" srcOrd="0" destOrd="4" presId="urn:microsoft.com/office/officeart/2005/8/layout/chevron2"/>
    <dgm:cxn modelId="{FBC2BF64-F57C-41CC-8B33-25B0727A8159}" type="presOf" srcId="{87E5F69B-BDAF-4F6D-962B-8F1ACD2676AD}" destId="{6606B4FB-263D-438C-9BE5-B90473964CA4}" srcOrd="0" destOrd="0" presId="urn:microsoft.com/office/officeart/2005/8/layout/chevron2"/>
    <dgm:cxn modelId="{20BCB9C1-0AEC-469D-ADE9-D8388CEA8B71}" type="presOf" srcId="{5B89EFDF-868C-452A-AB23-2C6B2A0FFAC8}" destId="{6606B4FB-263D-438C-9BE5-B90473964CA4}" srcOrd="0" destOrd="3" presId="urn:microsoft.com/office/officeart/2005/8/layout/chevron2"/>
    <dgm:cxn modelId="{CF2D351E-777B-4541-962B-254098E59A96}" type="presParOf" srcId="{6E8ADC0E-F9F4-4CE1-BA53-E8F8DB2A9422}" destId="{BF41CA4E-FC22-46F8-956D-33F6EC5CE0A3}" srcOrd="0" destOrd="0" presId="urn:microsoft.com/office/officeart/2005/8/layout/chevron2"/>
    <dgm:cxn modelId="{F66F9DB7-DC36-4DD8-B54C-EBBD74599C7A}" type="presParOf" srcId="{BF41CA4E-FC22-46F8-956D-33F6EC5CE0A3}" destId="{753B84D8-5964-41D8-B3A9-B6F4EA6E483D}" srcOrd="0" destOrd="0" presId="urn:microsoft.com/office/officeart/2005/8/layout/chevron2"/>
    <dgm:cxn modelId="{41801A51-2EF0-4414-AE3E-BD6539206A22}" type="presParOf" srcId="{BF41CA4E-FC22-46F8-956D-33F6EC5CE0A3}" destId="{6606B4FB-263D-438C-9BE5-B90473964CA4}"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5F69B90-743E-4BCF-B8C1-1B655CF4517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A937250-4B71-406E-9D5B-299998B98CA2}">
      <dgm:prSet phldrT="[Text]">
        <dgm:style>
          <a:lnRef idx="0">
            <a:schemeClr val="accent3"/>
          </a:lnRef>
          <a:fillRef idx="3">
            <a:schemeClr val="accent3"/>
          </a:fillRef>
          <a:effectRef idx="3">
            <a:schemeClr val="accent3"/>
          </a:effectRef>
          <a:fontRef idx="minor">
            <a:schemeClr val="lt1"/>
          </a:fontRef>
        </dgm:style>
      </dgm:prSet>
      <dgm:spPr>
        <a:solidFill>
          <a:srgbClr val="FFCC00"/>
        </a:solidFill>
      </dgm:spPr>
      <dgm:t>
        <a:bodyPr/>
        <a:lstStyle/>
        <a:p>
          <a:r>
            <a:rPr lang="en-US" b="1" dirty="0">
              <a:solidFill>
                <a:schemeClr val="tx1"/>
              </a:solidFill>
              <a:latin typeface="Arial" panose="020B0604020202020204" pitchFamily="34" charset="0"/>
              <a:cs typeface="Arial" panose="020B0604020202020204" pitchFamily="34" charset="0"/>
            </a:rPr>
            <a:t>2.</a:t>
          </a:r>
        </a:p>
      </dgm:t>
    </dgm:pt>
    <dgm:pt modelId="{5A53BDAA-A67E-46A8-8D53-4A3D2725399F}" type="par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5AE807D3-D379-4B1D-B7C8-AB91B9E50724}" type="sib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87E5F69B-BDAF-4F6D-962B-8F1ACD2676AD}">
      <dgm:prSet phldrT="[Text]" custT="1"/>
      <dgm:spPr>
        <a:ln>
          <a:noFill/>
        </a:ln>
      </dgm:spPr>
      <dgm:t>
        <a:bodyPr/>
        <a:lstStyle/>
        <a:p>
          <a:r>
            <a:rPr lang="en-US" sz="2800" b="1" i="0" dirty="0">
              <a:latin typeface="Arial" panose="020B0604020202020204" pitchFamily="34" charset="0"/>
              <a:cs typeface="Arial" panose="020B0604020202020204" pitchFamily="34" charset="0"/>
            </a:rPr>
            <a:t>Semen Analysis</a:t>
          </a:r>
          <a:endParaRPr lang="en-US" sz="2800" dirty="0">
            <a:latin typeface="Arial" panose="020B0604020202020204" pitchFamily="34" charset="0"/>
            <a:cs typeface="Arial" panose="020B0604020202020204" pitchFamily="34" charset="0"/>
          </a:endParaRPr>
        </a:p>
      </dgm:t>
    </dgm:pt>
    <dgm:pt modelId="{58038626-6C6D-4845-A618-4F83FE951863}" type="sib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D2053A0F-E9EC-4887-A902-A0D218032374}" type="par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A1F19DA9-CA88-466B-A57C-8AB759FEDF59}">
      <dgm:prSet custT="1"/>
      <dgm:spPr>
        <a:ln>
          <a:noFill/>
        </a:ln>
      </dgm:spPr>
      <dgm:t>
        <a:bodyPr/>
        <a:lstStyle/>
        <a:p>
          <a:endParaRPr lang="en-US" sz="2400" dirty="0">
            <a:solidFill>
              <a:srgbClr val="FF0000"/>
            </a:solidFill>
            <a:latin typeface="Arial" panose="020B0604020202020204" pitchFamily="34" charset="0"/>
            <a:cs typeface="Arial" panose="020B0604020202020204" pitchFamily="34" charset="0"/>
          </a:endParaRPr>
        </a:p>
      </dgm:t>
    </dgm:pt>
    <dgm:pt modelId="{364F4B82-02C9-4725-9A78-1B39F20E28F2}" type="sibTrans" cxnId="{1FF53217-CF98-4EE5-A401-9BE7C5DF6433}">
      <dgm:prSet/>
      <dgm:spPr/>
      <dgm:t>
        <a:bodyPr/>
        <a:lstStyle/>
        <a:p>
          <a:endParaRPr lang="en-US"/>
        </a:p>
      </dgm:t>
    </dgm:pt>
    <dgm:pt modelId="{77B4A18A-9051-4102-9CE9-AB6F51BE90C0}" type="parTrans" cxnId="{1FF53217-CF98-4EE5-A401-9BE7C5DF6433}">
      <dgm:prSet/>
      <dgm:spPr/>
      <dgm:t>
        <a:bodyPr/>
        <a:lstStyle/>
        <a:p>
          <a:endParaRPr lang="en-US"/>
        </a:p>
      </dgm:t>
    </dgm:pt>
    <dgm:pt modelId="{712F29AE-6D90-4D0D-8945-BA50742F069F}">
      <dgm:prSet custT="1"/>
      <dgm:spPr/>
      <dgm:t>
        <a:bodyPr/>
        <a:lstStyle/>
        <a:p>
          <a:r>
            <a:rPr lang="en-US" sz="2400" b="0" i="1" dirty="0">
              <a:latin typeface="Arial" panose="020B0604020202020204" pitchFamily="34" charset="0"/>
              <a:cs typeface="Arial" panose="020B0604020202020204" pitchFamily="34" charset="0"/>
            </a:rPr>
            <a:t>(Done by Staff in RSIA Sayyidah Andrology Laboratory):</a:t>
          </a:r>
        </a:p>
      </dgm:t>
    </dgm:pt>
    <dgm:pt modelId="{EEF2DA41-E9C0-4809-B225-DC05F4F3890A}" type="parTrans" cxnId="{E1CE3D0D-8D0A-4E12-AA10-C2D4B2E86585}">
      <dgm:prSet/>
      <dgm:spPr/>
      <dgm:t>
        <a:bodyPr/>
        <a:lstStyle/>
        <a:p>
          <a:endParaRPr lang="en-US"/>
        </a:p>
      </dgm:t>
    </dgm:pt>
    <dgm:pt modelId="{2D59DE6E-7979-4C69-B611-DC4E4A5442BE}" type="sibTrans" cxnId="{E1CE3D0D-8D0A-4E12-AA10-C2D4B2E86585}">
      <dgm:prSet/>
      <dgm:spPr/>
      <dgm:t>
        <a:bodyPr/>
        <a:lstStyle/>
        <a:p>
          <a:endParaRPr lang="en-US"/>
        </a:p>
      </dgm:t>
    </dgm:pt>
    <dgm:pt modelId="{D89844BF-B93D-46CF-8EB1-AD0FFD44904B}">
      <dgm:prSet custT="1"/>
      <dgm:spPr/>
      <dgm:t>
        <a:bodyPr/>
        <a:lstStyle/>
        <a:p>
          <a:r>
            <a:rPr lang="en-US" sz="2400" b="0" i="0" dirty="0">
              <a:solidFill>
                <a:srgbClr val="FF0000"/>
              </a:solidFill>
              <a:latin typeface="Arial" panose="020B0604020202020204" pitchFamily="34" charset="0"/>
              <a:cs typeface="Arial" panose="020B0604020202020204" pitchFamily="34" charset="0"/>
            </a:rPr>
            <a:t>Volume, pH, concentration, and motility </a:t>
          </a:r>
          <a:r>
            <a:rPr lang="en-US" sz="2400" b="0" i="0" dirty="0">
              <a:latin typeface="Arial" panose="020B0604020202020204" pitchFamily="34" charset="0"/>
              <a:cs typeface="Arial" panose="020B0604020202020204" pitchFamily="34" charset="0"/>
            </a:rPr>
            <a:t>were evaluated according to </a:t>
          </a:r>
          <a:r>
            <a:rPr lang="en-US" sz="2400" b="0" i="0" dirty="0">
              <a:solidFill>
                <a:srgbClr val="FF0000"/>
              </a:solidFill>
              <a:latin typeface="Arial" panose="020B0604020202020204" pitchFamily="34" charset="0"/>
              <a:cs typeface="Arial" panose="020B0604020202020204" pitchFamily="34" charset="0"/>
            </a:rPr>
            <a:t>WHO guidelines </a:t>
          </a:r>
          <a:r>
            <a:rPr lang="en-US" sz="2400" b="0" i="0" dirty="0">
              <a:latin typeface="Arial" panose="020B0604020202020204" pitchFamily="34" charset="0"/>
              <a:cs typeface="Arial" panose="020B0604020202020204" pitchFamily="34" charset="0"/>
            </a:rPr>
            <a:t>2010 </a:t>
          </a:r>
        </a:p>
      </dgm:t>
    </dgm:pt>
    <dgm:pt modelId="{F5B68052-A25C-47C2-9185-8ACE0A80A1C5}" type="parTrans" cxnId="{A13A130A-045E-4516-934C-A7662E209D65}">
      <dgm:prSet/>
      <dgm:spPr/>
      <dgm:t>
        <a:bodyPr/>
        <a:lstStyle/>
        <a:p>
          <a:endParaRPr lang="en-US"/>
        </a:p>
      </dgm:t>
    </dgm:pt>
    <dgm:pt modelId="{D1D046B0-2C84-4D9E-9C1B-FCD83C8D8B3B}" type="sibTrans" cxnId="{A13A130A-045E-4516-934C-A7662E209D65}">
      <dgm:prSet/>
      <dgm:spPr/>
      <dgm:t>
        <a:bodyPr/>
        <a:lstStyle/>
        <a:p>
          <a:endParaRPr lang="en-US"/>
        </a:p>
      </dgm:t>
    </dgm:pt>
    <dgm:pt modelId="{F2DB025F-1AA6-438A-BFFF-BFF18A1770A5}">
      <dgm:prSet custT="1"/>
      <dgm:spPr/>
      <dgm:t>
        <a:bodyPr/>
        <a:lstStyle/>
        <a:p>
          <a:r>
            <a:rPr lang="en-US" sz="2400" b="0" i="0" dirty="0">
              <a:latin typeface="Arial" panose="020B0604020202020204" pitchFamily="34" charset="0"/>
              <a:cs typeface="Arial" panose="020B0604020202020204" pitchFamily="34" charset="0"/>
            </a:rPr>
            <a:t>Determine </a:t>
          </a:r>
          <a:r>
            <a:rPr lang="en-US" sz="2400" b="0" i="0" dirty="0" err="1">
              <a:latin typeface="Arial" panose="020B0604020202020204" pitchFamily="34" charset="0"/>
              <a:cs typeface="Arial" panose="020B0604020202020204" pitchFamily="34" charset="0"/>
            </a:rPr>
            <a:t>normozoospermia</a:t>
          </a:r>
          <a:r>
            <a:rPr lang="en-US" sz="2400" b="0" i="0" dirty="0">
              <a:latin typeface="Arial" panose="020B0604020202020204" pitchFamily="34" charset="0"/>
              <a:cs typeface="Arial" panose="020B0604020202020204" pitchFamily="34" charset="0"/>
            </a:rPr>
            <a:t> or </a:t>
          </a:r>
          <a:r>
            <a:rPr lang="en-US" sz="2400" b="0" i="0" dirty="0" err="1">
              <a:latin typeface="Arial" panose="020B0604020202020204" pitchFamily="34" charset="0"/>
              <a:cs typeface="Arial" panose="020B0604020202020204" pitchFamily="34" charset="0"/>
            </a:rPr>
            <a:t>asthenozoospermia</a:t>
          </a:r>
          <a:endParaRPr lang="en-US" sz="2400" b="0" i="0" dirty="0">
            <a:latin typeface="Arial" panose="020B0604020202020204" pitchFamily="34" charset="0"/>
            <a:cs typeface="Arial" panose="020B0604020202020204" pitchFamily="34" charset="0"/>
          </a:endParaRPr>
        </a:p>
      </dgm:t>
    </dgm:pt>
    <dgm:pt modelId="{F3AC6725-D566-43CD-8B50-8F9ABA4EB896}" type="parTrans" cxnId="{AAF25656-FF4D-45EA-AAFE-AFC243096D71}">
      <dgm:prSet/>
      <dgm:spPr/>
      <dgm:t>
        <a:bodyPr/>
        <a:lstStyle/>
        <a:p>
          <a:endParaRPr lang="en-US"/>
        </a:p>
      </dgm:t>
    </dgm:pt>
    <dgm:pt modelId="{46757FC4-10F1-4B62-B5A9-94E9968D3AA2}" type="sibTrans" cxnId="{AAF25656-FF4D-45EA-AAFE-AFC243096D71}">
      <dgm:prSet/>
      <dgm:spPr/>
      <dgm:t>
        <a:bodyPr/>
        <a:lstStyle/>
        <a:p>
          <a:endParaRPr lang="en-US"/>
        </a:p>
      </dgm:t>
    </dgm:pt>
    <dgm:pt modelId="{95CF5C30-45CF-4993-BEF9-CBB70CCFDE4F}">
      <dgm:prSet custT="1"/>
      <dgm:spPr/>
      <dgm:t>
        <a:bodyPr/>
        <a:lstStyle/>
        <a:p>
          <a:r>
            <a:rPr lang="en-US" sz="2400" b="0" i="0" dirty="0">
              <a:latin typeface="Arial" panose="020B0604020202020204" pitchFamily="34" charset="0"/>
              <a:cs typeface="Arial" panose="020B0604020202020204" pitchFamily="34" charset="0"/>
            </a:rPr>
            <a:t>Centrifuge semen for 20 min at 1600 rpm and get the seminal fluid</a:t>
          </a:r>
        </a:p>
      </dgm:t>
    </dgm:pt>
    <dgm:pt modelId="{2FD2ACB1-85EA-495E-A1AA-2936F8945030}" type="parTrans" cxnId="{8BAA4888-9D0B-4746-90DF-7807D93D35D3}">
      <dgm:prSet/>
      <dgm:spPr/>
      <dgm:t>
        <a:bodyPr/>
        <a:lstStyle/>
        <a:p>
          <a:endParaRPr lang="en-US"/>
        </a:p>
      </dgm:t>
    </dgm:pt>
    <dgm:pt modelId="{C4C96CFF-8FD8-4CA8-8C0A-D5BDFDD6EEF2}" type="sibTrans" cxnId="{8BAA4888-9D0B-4746-90DF-7807D93D35D3}">
      <dgm:prSet/>
      <dgm:spPr/>
      <dgm:t>
        <a:bodyPr/>
        <a:lstStyle/>
        <a:p>
          <a:endParaRPr lang="en-US"/>
        </a:p>
      </dgm:t>
    </dgm:pt>
    <dgm:pt modelId="{6D7424D4-2663-4771-AEDE-0A1B17AD024C}">
      <dgm:prSet custT="1"/>
      <dgm:spPr/>
      <dgm:t>
        <a:bodyPr/>
        <a:lstStyle/>
        <a:p>
          <a:endParaRPr lang="en-US" sz="2400" b="0" i="0" dirty="0">
            <a:latin typeface="Arial" panose="020B0604020202020204" pitchFamily="34" charset="0"/>
            <a:cs typeface="Arial" panose="020B0604020202020204" pitchFamily="34" charset="0"/>
          </a:endParaRPr>
        </a:p>
      </dgm:t>
    </dgm:pt>
    <dgm:pt modelId="{56792FBA-D272-4BE3-943D-CB6A5276C117}" type="parTrans" cxnId="{A56C0279-14AB-491C-974C-21B5FD7CF22B}">
      <dgm:prSet/>
      <dgm:spPr/>
      <dgm:t>
        <a:bodyPr/>
        <a:lstStyle/>
        <a:p>
          <a:endParaRPr lang="en-US"/>
        </a:p>
      </dgm:t>
    </dgm:pt>
    <dgm:pt modelId="{21D40980-23C6-4D13-B3D3-C095A1BEFC6C}" type="sibTrans" cxnId="{A56C0279-14AB-491C-974C-21B5FD7CF22B}">
      <dgm:prSet/>
      <dgm:spPr/>
      <dgm:t>
        <a:bodyPr/>
        <a:lstStyle/>
        <a:p>
          <a:endParaRPr lang="en-US"/>
        </a:p>
      </dgm:t>
    </dgm:pt>
    <dgm:pt modelId="{C0903C0F-501C-406E-9F6B-4483E2CFA8B9}">
      <dgm:prSet custT="1"/>
      <dgm:spPr/>
      <dgm:t>
        <a:bodyPr/>
        <a:lstStyle/>
        <a:p>
          <a:r>
            <a:rPr lang="en-US" sz="2400" b="0" i="0" dirty="0">
              <a:latin typeface="Arial" panose="020B0604020202020204" pitchFamily="34" charset="0"/>
              <a:cs typeface="Arial" panose="020B0604020202020204" pitchFamily="34" charset="0"/>
            </a:rPr>
            <a:t>Sample is stored in -70</a:t>
          </a:r>
          <a:r>
            <a:rPr lang="en-US" sz="2400" b="0" i="0" baseline="30000" dirty="0">
              <a:latin typeface="Arial" panose="020B0604020202020204" pitchFamily="34" charset="0"/>
              <a:cs typeface="Arial" panose="020B0604020202020204" pitchFamily="34" charset="0"/>
            </a:rPr>
            <a:t>o</a:t>
          </a:r>
          <a:r>
            <a:rPr lang="en-US" sz="2400" b="0" i="0" baseline="0" dirty="0">
              <a:latin typeface="Arial" panose="020B0604020202020204" pitchFamily="34" charset="0"/>
              <a:cs typeface="Arial" panose="020B0604020202020204" pitchFamily="34" charset="0"/>
            </a:rPr>
            <a:t>c in RSIA </a:t>
          </a:r>
          <a:r>
            <a:rPr lang="en-US" sz="2400" b="0" i="0" baseline="0" dirty="0" err="1">
              <a:latin typeface="Arial" panose="020B0604020202020204" pitchFamily="34" charset="0"/>
              <a:cs typeface="Arial" panose="020B0604020202020204" pitchFamily="34" charset="0"/>
            </a:rPr>
            <a:t>Sayyidah</a:t>
          </a:r>
          <a:r>
            <a:rPr lang="en-US" sz="2400" b="0" i="0" baseline="0" dirty="0">
              <a:latin typeface="Arial" panose="020B0604020202020204" pitchFamily="34" charset="0"/>
              <a:cs typeface="Arial" panose="020B0604020202020204" pitchFamily="34" charset="0"/>
            </a:rPr>
            <a:t> </a:t>
          </a:r>
        </a:p>
      </dgm:t>
    </dgm:pt>
    <dgm:pt modelId="{15D38F9A-0E9A-444E-A91F-50ABB788BB11}" type="parTrans" cxnId="{64565065-2D62-4DD1-9738-F89E694D6808}">
      <dgm:prSet/>
      <dgm:spPr/>
      <dgm:t>
        <a:bodyPr/>
        <a:lstStyle/>
        <a:p>
          <a:endParaRPr lang="en-US"/>
        </a:p>
      </dgm:t>
    </dgm:pt>
    <dgm:pt modelId="{D35D2A1E-863F-4A75-8262-2E8489FBC8DC}" type="sibTrans" cxnId="{64565065-2D62-4DD1-9738-F89E694D6808}">
      <dgm:prSet/>
      <dgm:spPr/>
      <dgm:t>
        <a:bodyPr/>
        <a:lstStyle/>
        <a:p>
          <a:endParaRPr lang="en-US"/>
        </a:p>
      </dgm:t>
    </dgm:pt>
    <dgm:pt modelId="{6E8ADC0E-F9F4-4CE1-BA53-E8F8DB2A9422}" type="pres">
      <dgm:prSet presAssocID="{35F69B90-743E-4BCF-B8C1-1B655CF45179}" presName="linearFlow" presStyleCnt="0">
        <dgm:presLayoutVars>
          <dgm:dir/>
          <dgm:animLvl val="lvl"/>
          <dgm:resizeHandles val="exact"/>
        </dgm:presLayoutVars>
      </dgm:prSet>
      <dgm:spPr/>
    </dgm:pt>
    <dgm:pt modelId="{BF41CA4E-FC22-46F8-956D-33F6EC5CE0A3}" type="pres">
      <dgm:prSet presAssocID="{CA937250-4B71-406E-9D5B-299998B98CA2}" presName="composite" presStyleCnt="0"/>
      <dgm:spPr/>
    </dgm:pt>
    <dgm:pt modelId="{753B84D8-5964-41D8-B3A9-B6F4EA6E483D}" type="pres">
      <dgm:prSet presAssocID="{CA937250-4B71-406E-9D5B-299998B98CA2}" presName="parentText" presStyleLbl="alignNode1" presStyleIdx="0" presStyleCnt="1">
        <dgm:presLayoutVars>
          <dgm:chMax val="1"/>
          <dgm:bulletEnabled val="1"/>
        </dgm:presLayoutVars>
      </dgm:prSet>
      <dgm:spPr/>
    </dgm:pt>
    <dgm:pt modelId="{6606B4FB-263D-438C-9BE5-B90473964CA4}" type="pres">
      <dgm:prSet presAssocID="{CA937250-4B71-406E-9D5B-299998B98CA2}" presName="descendantText" presStyleLbl="alignAcc1" presStyleIdx="0" presStyleCnt="1">
        <dgm:presLayoutVars>
          <dgm:bulletEnabled val="1"/>
        </dgm:presLayoutVars>
      </dgm:prSet>
      <dgm:spPr/>
    </dgm:pt>
  </dgm:ptLst>
  <dgm:cxnLst>
    <dgm:cxn modelId="{64565065-2D62-4DD1-9738-F89E694D6808}" srcId="{87E5F69B-BDAF-4F6D-962B-8F1ACD2676AD}" destId="{C0903C0F-501C-406E-9F6B-4483E2CFA8B9}" srcOrd="4" destOrd="0" parTransId="{15D38F9A-0E9A-444E-A91F-50ABB788BB11}" sibTransId="{D35D2A1E-863F-4A75-8262-2E8489FBC8DC}"/>
    <dgm:cxn modelId="{A56C0279-14AB-491C-974C-21B5FD7CF22B}" srcId="{CA937250-4B71-406E-9D5B-299998B98CA2}" destId="{6D7424D4-2663-4771-AEDE-0A1B17AD024C}" srcOrd="1" destOrd="0" parTransId="{56792FBA-D272-4BE3-943D-CB6A5276C117}" sibTransId="{21D40980-23C6-4D13-B3D3-C095A1BEFC6C}"/>
    <dgm:cxn modelId="{18396906-1206-4FF3-A988-8A2328398106}" type="presOf" srcId="{A1F19DA9-CA88-466B-A57C-8AB759FEDF59}" destId="{6606B4FB-263D-438C-9BE5-B90473964CA4}" srcOrd="0" destOrd="7" presId="urn:microsoft.com/office/officeart/2005/8/layout/chevron2"/>
    <dgm:cxn modelId="{1FF53217-CF98-4EE5-A401-9BE7C5DF6433}" srcId="{CA937250-4B71-406E-9D5B-299998B98CA2}" destId="{A1F19DA9-CA88-466B-A57C-8AB759FEDF59}" srcOrd="2" destOrd="0" parTransId="{77B4A18A-9051-4102-9CE9-AB6F51BE90C0}" sibTransId="{364F4B82-02C9-4725-9A78-1B39F20E28F2}"/>
    <dgm:cxn modelId="{4E37AB45-17DE-4BE4-8CCA-47941903BA5D}" type="presOf" srcId="{F2DB025F-1AA6-438A-BFFF-BFF18A1770A5}" destId="{6606B4FB-263D-438C-9BE5-B90473964CA4}" srcOrd="0" destOrd="3" presId="urn:microsoft.com/office/officeart/2005/8/layout/chevron2"/>
    <dgm:cxn modelId="{FCB64BF7-0D7B-4C92-8E2D-956BD766F5D8}" type="presOf" srcId="{712F29AE-6D90-4D0D-8945-BA50742F069F}" destId="{6606B4FB-263D-438C-9BE5-B90473964CA4}" srcOrd="0" destOrd="1" presId="urn:microsoft.com/office/officeart/2005/8/layout/chevron2"/>
    <dgm:cxn modelId="{6FB9EE7A-AC76-48BF-824F-695D86FBCC14}" type="presOf" srcId="{C0903C0F-501C-406E-9F6B-4483E2CFA8B9}" destId="{6606B4FB-263D-438C-9BE5-B90473964CA4}" srcOrd="0" destOrd="5" presId="urn:microsoft.com/office/officeart/2005/8/layout/chevron2"/>
    <dgm:cxn modelId="{92E4C649-A255-4B2E-9551-08B3510446A5}" type="presOf" srcId="{35F69B90-743E-4BCF-B8C1-1B655CF45179}" destId="{6E8ADC0E-F9F4-4CE1-BA53-E8F8DB2A9422}" srcOrd="0" destOrd="0" presId="urn:microsoft.com/office/officeart/2005/8/layout/chevron2"/>
    <dgm:cxn modelId="{675A4875-1C6E-4473-B90E-FBE9063826FE}" srcId="{CA937250-4B71-406E-9D5B-299998B98CA2}" destId="{87E5F69B-BDAF-4F6D-962B-8F1ACD2676AD}" srcOrd="0" destOrd="0" parTransId="{D2053A0F-E9EC-4887-A902-A0D218032374}" sibTransId="{58038626-6C6D-4845-A618-4F83FE951863}"/>
    <dgm:cxn modelId="{7FACC40F-93BC-4E49-9C23-15A58FE691C4}" type="presOf" srcId="{CA937250-4B71-406E-9D5B-299998B98CA2}" destId="{753B84D8-5964-41D8-B3A9-B6F4EA6E483D}" srcOrd="0" destOrd="0" presId="urn:microsoft.com/office/officeart/2005/8/layout/chevron2"/>
    <dgm:cxn modelId="{8BAA4888-9D0B-4746-90DF-7807D93D35D3}" srcId="{87E5F69B-BDAF-4F6D-962B-8F1ACD2676AD}" destId="{95CF5C30-45CF-4993-BEF9-CBB70CCFDE4F}" srcOrd="3" destOrd="0" parTransId="{2FD2ACB1-85EA-495E-A1AA-2936F8945030}" sibTransId="{C4C96CFF-8FD8-4CA8-8C0A-D5BDFDD6EEF2}"/>
    <dgm:cxn modelId="{E1CE3D0D-8D0A-4E12-AA10-C2D4B2E86585}" srcId="{87E5F69B-BDAF-4F6D-962B-8F1ACD2676AD}" destId="{712F29AE-6D90-4D0D-8945-BA50742F069F}" srcOrd="0" destOrd="0" parTransId="{EEF2DA41-E9C0-4809-B225-DC05F4F3890A}" sibTransId="{2D59DE6E-7979-4C69-B611-DC4E4A5442BE}"/>
    <dgm:cxn modelId="{A13A130A-045E-4516-934C-A7662E209D65}" srcId="{87E5F69B-BDAF-4F6D-962B-8F1ACD2676AD}" destId="{D89844BF-B93D-46CF-8EB1-AD0FFD44904B}" srcOrd="1" destOrd="0" parTransId="{F5B68052-A25C-47C2-9185-8ACE0A80A1C5}" sibTransId="{D1D046B0-2C84-4D9E-9C1B-FCD83C8D8B3B}"/>
    <dgm:cxn modelId="{FBC2BF64-F57C-41CC-8B33-25B0727A8159}" type="presOf" srcId="{87E5F69B-BDAF-4F6D-962B-8F1ACD2676AD}" destId="{6606B4FB-263D-438C-9BE5-B90473964CA4}" srcOrd="0" destOrd="0" presId="urn:microsoft.com/office/officeart/2005/8/layout/chevron2"/>
    <dgm:cxn modelId="{8A88DF8A-77B4-4167-8AA8-664F2DCF25DE}" type="presOf" srcId="{95CF5C30-45CF-4993-BEF9-CBB70CCFDE4F}" destId="{6606B4FB-263D-438C-9BE5-B90473964CA4}" srcOrd="0" destOrd="4" presId="urn:microsoft.com/office/officeart/2005/8/layout/chevron2"/>
    <dgm:cxn modelId="{2F470C17-2BA4-4C7A-849B-E8FAE9F1D99F}" srcId="{35F69B90-743E-4BCF-B8C1-1B655CF45179}" destId="{CA937250-4B71-406E-9D5B-299998B98CA2}" srcOrd="0" destOrd="0" parTransId="{5A53BDAA-A67E-46A8-8D53-4A3D2725399F}" sibTransId="{5AE807D3-D379-4B1D-B7C8-AB91B9E50724}"/>
    <dgm:cxn modelId="{AAF25656-FF4D-45EA-AAFE-AFC243096D71}" srcId="{87E5F69B-BDAF-4F6D-962B-8F1ACD2676AD}" destId="{F2DB025F-1AA6-438A-BFFF-BFF18A1770A5}" srcOrd="2" destOrd="0" parTransId="{F3AC6725-D566-43CD-8B50-8F9ABA4EB896}" sibTransId="{46757FC4-10F1-4B62-B5A9-94E9968D3AA2}"/>
    <dgm:cxn modelId="{14DC11FF-ECAC-41B1-BF38-0949EAF7A0CD}" type="presOf" srcId="{6D7424D4-2663-4771-AEDE-0A1B17AD024C}" destId="{6606B4FB-263D-438C-9BE5-B90473964CA4}" srcOrd="0" destOrd="6" presId="urn:microsoft.com/office/officeart/2005/8/layout/chevron2"/>
    <dgm:cxn modelId="{AFD0F293-FDDC-4E7B-A0CF-288F53D45C43}" type="presOf" srcId="{D89844BF-B93D-46CF-8EB1-AD0FFD44904B}" destId="{6606B4FB-263D-438C-9BE5-B90473964CA4}" srcOrd="0" destOrd="2" presId="urn:microsoft.com/office/officeart/2005/8/layout/chevron2"/>
    <dgm:cxn modelId="{CF2D351E-777B-4541-962B-254098E59A96}" type="presParOf" srcId="{6E8ADC0E-F9F4-4CE1-BA53-E8F8DB2A9422}" destId="{BF41CA4E-FC22-46F8-956D-33F6EC5CE0A3}" srcOrd="0" destOrd="0" presId="urn:microsoft.com/office/officeart/2005/8/layout/chevron2"/>
    <dgm:cxn modelId="{F66F9DB7-DC36-4DD8-B54C-EBBD74599C7A}" type="presParOf" srcId="{BF41CA4E-FC22-46F8-956D-33F6EC5CE0A3}" destId="{753B84D8-5964-41D8-B3A9-B6F4EA6E483D}" srcOrd="0" destOrd="0" presId="urn:microsoft.com/office/officeart/2005/8/layout/chevron2"/>
    <dgm:cxn modelId="{41801A51-2EF0-4414-AE3E-BD6539206A22}" type="presParOf" srcId="{BF41CA4E-FC22-46F8-956D-33F6EC5CE0A3}" destId="{6606B4FB-263D-438C-9BE5-B90473964CA4}"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5F69B90-743E-4BCF-B8C1-1B655CF4517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A937250-4B71-406E-9D5B-299998B98CA2}">
      <dgm:prSet phldrT="[Text]">
        <dgm:style>
          <a:lnRef idx="0">
            <a:schemeClr val="accent3"/>
          </a:lnRef>
          <a:fillRef idx="3">
            <a:schemeClr val="accent3"/>
          </a:fillRef>
          <a:effectRef idx="3">
            <a:schemeClr val="accent3"/>
          </a:effectRef>
          <a:fontRef idx="minor">
            <a:schemeClr val="lt1"/>
          </a:fontRef>
        </dgm:style>
      </dgm:prSet>
      <dgm:spPr>
        <a:solidFill>
          <a:schemeClr val="accent6"/>
        </a:solidFill>
      </dgm:spPr>
      <dgm:t>
        <a:bodyPr/>
        <a:lstStyle/>
        <a:p>
          <a:r>
            <a:rPr lang="en-US" b="1" dirty="0">
              <a:solidFill>
                <a:schemeClr val="tx1"/>
              </a:solidFill>
              <a:latin typeface="Arial" panose="020B0604020202020204" pitchFamily="34" charset="0"/>
              <a:cs typeface="Arial" panose="020B0604020202020204" pitchFamily="34" charset="0"/>
            </a:rPr>
            <a:t>3.</a:t>
          </a:r>
        </a:p>
      </dgm:t>
    </dgm:pt>
    <dgm:pt modelId="{5A53BDAA-A67E-46A8-8D53-4A3D2725399F}" type="par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5AE807D3-D379-4B1D-B7C8-AB91B9E50724}" type="sib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87E5F69B-BDAF-4F6D-962B-8F1ACD2676AD}">
      <dgm:prSet phldrT="[Text]" custT="1"/>
      <dgm:spPr>
        <a:ln>
          <a:noFill/>
        </a:ln>
      </dgm:spPr>
      <dgm:t>
        <a:bodyPr/>
        <a:lstStyle/>
        <a:p>
          <a:r>
            <a:rPr lang="en-US" sz="2800" b="1" dirty="0">
              <a:latin typeface="Arial" panose="020B0604020202020204" pitchFamily="34" charset="0"/>
              <a:cs typeface="Arial" panose="020B0604020202020204" pitchFamily="34" charset="0"/>
            </a:rPr>
            <a:t>Measurement of Lipid Peroxide</a:t>
          </a:r>
        </a:p>
      </dgm:t>
    </dgm:pt>
    <dgm:pt modelId="{58038626-6C6D-4845-A618-4F83FE951863}" type="sib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D2053A0F-E9EC-4887-A902-A0D218032374}" type="par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A1F19DA9-CA88-466B-A57C-8AB759FEDF59}">
      <dgm:prSet custT="1"/>
      <dgm:spPr>
        <a:ln>
          <a:noFill/>
        </a:ln>
      </dgm:spPr>
      <dgm:t>
        <a:bodyPr/>
        <a:lstStyle/>
        <a:p>
          <a:endParaRPr lang="en-US" sz="2400" dirty="0">
            <a:solidFill>
              <a:srgbClr val="FF0000"/>
            </a:solidFill>
            <a:latin typeface="Arial" panose="020B0604020202020204" pitchFamily="34" charset="0"/>
            <a:cs typeface="Arial" panose="020B0604020202020204" pitchFamily="34" charset="0"/>
          </a:endParaRPr>
        </a:p>
      </dgm:t>
    </dgm:pt>
    <dgm:pt modelId="{364F4B82-02C9-4725-9A78-1B39F20E28F2}" type="sibTrans" cxnId="{1FF53217-CF98-4EE5-A401-9BE7C5DF6433}">
      <dgm:prSet/>
      <dgm:spPr/>
      <dgm:t>
        <a:bodyPr/>
        <a:lstStyle/>
        <a:p>
          <a:endParaRPr lang="en-US"/>
        </a:p>
      </dgm:t>
    </dgm:pt>
    <dgm:pt modelId="{77B4A18A-9051-4102-9CE9-AB6F51BE90C0}" type="parTrans" cxnId="{1FF53217-CF98-4EE5-A401-9BE7C5DF6433}">
      <dgm:prSet/>
      <dgm:spPr/>
      <dgm:t>
        <a:bodyPr/>
        <a:lstStyle/>
        <a:p>
          <a:endParaRPr lang="en-US"/>
        </a:p>
      </dgm:t>
    </dgm:pt>
    <dgm:pt modelId="{6D7424D4-2663-4771-AEDE-0A1B17AD024C}">
      <dgm:prSet custT="1"/>
      <dgm:spPr/>
      <dgm:t>
        <a:bodyPr/>
        <a:lstStyle/>
        <a:p>
          <a:r>
            <a:rPr lang="en-US" sz="2400" b="0" i="0" dirty="0" err="1">
              <a:solidFill>
                <a:srgbClr val="FF0000"/>
              </a:solidFill>
              <a:latin typeface="Arial" panose="020B0604020202020204" pitchFamily="34" charset="0"/>
              <a:cs typeface="Arial" panose="020B0604020202020204" pitchFamily="34" charset="0"/>
            </a:rPr>
            <a:t>Thiobarbituric</a:t>
          </a:r>
          <a:r>
            <a:rPr lang="en-US" sz="2400" b="0" i="0" dirty="0">
              <a:solidFill>
                <a:srgbClr val="FF0000"/>
              </a:solidFill>
              <a:latin typeface="Arial" panose="020B0604020202020204" pitchFamily="34" charset="0"/>
              <a:cs typeface="Arial" panose="020B0604020202020204" pitchFamily="34" charset="0"/>
            </a:rPr>
            <a:t> acid method </a:t>
          </a:r>
        </a:p>
      </dgm:t>
    </dgm:pt>
    <dgm:pt modelId="{56792FBA-D272-4BE3-943D-CB6A5276C117}" type="parTrans" cxnId="{A56C0279-14AB-491C-974C-21B5FD7CF22B}">
      <dgm:prSet/>
      <dgm:spPr/>
      <dgm:t>
        <a:bodyPr/>
        <a:lstStyle/>
        <a:p>
          <a:endParaRPr lang="en-US"/>
        </a:p>
      </dgm:t>
    </dgm:pt>
    <dgm:pt modelId="{21D40980-23C6-4D13-B3D3-C095A1BEFC6C}" type="sibTrans" cxnId="{A56C0279-14AB-491C-974C-21B5FD7CF22B}">
      <dgm:prSet/>
      <dgm:spPr/>
      <dgm:t>
        <a:bodyPr/>
        <a:lstStyle/>
        <a:p>
          <a:endParaRPr lang="en-US"/>
        </a:p>
      </dgm:t>
    </dgm:pt>
    <dgm:pt modelId="{F8AF41DB-CE29-46E5-872E-3A16581633B9}">
      <dgm:prSet custT="1"/>
      <dgm:spPr/>
      <dgm:t>
        <a:bodyPr/>
        <a:lstStyle/>
        <a:p>
          <a:r>
            <a:rPr lang="en-US" sz="2400" b="0" i="1" dirty="0">
              <a:solidFill>
                <a:schemeClr val="tx1"/>
              </a:solidFill>
              <a:latin typeface="Arial" panose="020B0604020202020204" pitchFamily="34" charset="0"/>
              <a:cs typeface="Arial" panose="020B0604020202020204" pitchFamily="34" charset="0"/>
            </a:rPr>
            <a:t>(Done in Lab of Biochemistry)</a:t>
          </a:r>
        </a:p>
      </dgm:t>
    </dgm:pt>
    <dgm:pt modelId="{8A1D0E4E-D975-4759-BDB4-C59745CFABEB}" type="parTrans" cxnId="{928B8F59-B279-43CD-BA52-C08D23BDAF60}">
      <dgm:prSet/>
      <dgm:spPr/>
      <dgm:t>
        <a:bodyPr/>
        <a:lstStyle/>
        <a:p>
          <a:endParaRPr lang="en-US"/>
        </a:p>
      </dgm:t>
    </dgm:pt>
    <dgm:pt modelId="{B68C5743-64F5-4ADA-AD85-696926B8070C}" type="sibTrans" cxnId="{928B8F59-B279-43CD-BA52-C08D23BDAF60}">
      <dgm:prSet/>
      <dgm:spPr/>
      <dgm:t>
        <a:bodyPr/>
        <a:lstStyle/>
        <a:p>
          <a:endParaRPr lang="en-US"/>
        </a:p>
      </dgm:t>
    </dgm:pt>
    <dgm:pt modelId="{8EC943D4-7B28-4D7D-9EFD-A45779821DB0}">
      <dgm:prSet custT="1"/>
      <dgm:spPr/>
      <dgm:t>
        <a:bodyPr/>
        <a:lstStyle/>
        <a:p>
          <a:r>
            <a:rPr lang="en-US" sz="2000" b="0" i="0" dirty="0">
              <a:solidFill>
                <a:schemeClr val="tx1"/>
              </a:solidFill>
              <a:latin typeface="Arial" panose="020B0604020202020204" pitchFamily="34" charset="0"/>
              <a:cs typeface="Arial" panose="020B0604020202020204" pitchFamily="34" charset="0"/>
            </a:rPr>
            <a:t>Preparation of MDA standard by TEP </a:t>
          </a:r>
        </a:p>
      </dgm:t>
    </dgm:pt>
    <dgm:pt modelId="{C05E56C6-4EE0-4BB3-BDD2-2E1F10B3646B}" type="parTrans" cxnId="{200C882F-44D1-491C-A7F1-1575874CE0C2}">
      <dgm:prSet/>
      <dgm:spPr/>
      <dgm:t>
        <a:bodyPr/>
        <a:lstStyle/>
        <a:p>
          <a:endParaRPr lang="en-US"/>
        </a:p>
      </dgm:t>
    </dgm:pt>
    <dgm:pt modelId="{0E90E0C7-42D1-4E74-AEB1-E5FAF4DDF137}" type="sibTrans" cxnId="{200C882F-44D1-491C-A7F1-1575874CE0C2}">
      <dgm:prSet/>
      <dgm:spPr/>
      <dgm:t>
        <a:bodyPr/>
        <a:lstStyle/>
        <a:p>
          <a:endParaRPr lang="en-US"/>
        </a:p>
      </dgm:t>
    </dgm:pt>
    <dgm:pt modelId="{2CD74EC1-EF87-440E-996A-C49D59FA5AA4}">
      <dgm:prSet custT="1"/>
      <dgm:spPr/>
      <dgm:t>
        <a:bodyPr/>
        <a:lstStyle/>
        <a:p>
          <a:r>
            <a:rPr lang="en-US" sz="2000" b="0" i="0" dirty="0">
              <a:solidFill>
                <a:schemeClr val="tx1"/>
              </a:solidFill>
              <a:latin typeface="Arial" panose="020B0604020202020204" pitchFamily="34" charset="0"/>
              <a:cs typeface="Arial" panose="020B0604020202020204" pitchFamily="34" charset="0"/>
            </a:rPr>
            <a:t>TCA for precipitate protein</a:t>
          </a:r>
        </a:p>
      </dgm:t>
    </dgm:pt>
    <dgm:pt modelId="{7542340F-09F3-4EFD-8591-18A1200205D4}" type="parTrans" cxnId="{F5C8FBAC-E825-4488-B60B-DF2796F4F16B}">
      <dgm:prSet/>
      <dgm:spPr/>
      <dgm:t>
        <a:bodyPr/>
        <a:lstStyle/>
        <a:p>
          <a:endParaRPr lang="en-US"/>
        </a:p>
      </dgm:t>
    </dgm:pt>
    <dgm:pt modelId="{113A86F5-BF0C-4744-A661-9B8B4298FD3B}" type="sibTrans" cxnId="{F5C8FBAC-E825-4488-B60B-DF2796F4F16B}">
      <dgm:prSet/>
      <dgm:spPr/>
      <dgm:t>
        <a:bodyPr/>
        <a:lstStyle/>
        <a:p>
          <a:endParaRPr lang="en-US"/>
        </a:p>
      </dgm:t>
    </dgm:pt>
    <dgm:pt modelId="{0530987B-9B58-4030-ADEE-B2368D1EB1F0}">
      <dgm:prSet custT="1"/>
      <dgm:spPr/>
      <dgm:t>
        <a:bodyPr/>
        <a:lstStyle/>
        <a:p>
          <a:r>
            <a:rPr lang="en-US" sz="2000" b="0" i="0" dirty="0">
              <a:solidFill>
                <a:schemeClr val="tx1"/>
              </a:solidFill>
              <a:latin typeface="Arial" panose="020B0604020202020204" pitchFamily="34" charset="0"/>
              <a:cs typeface="Arial" panose="020B0604020202020204" pitchFamily="34" charset="0"/>
            </a:rPr>
            <a:t>TBA attach to MDA and read the absorbance</a:t>
          </a:r>
        </a:p>
      </dgm:t>
    </dgm:pt>
    <dgm:pt modelId="{5B9973CB-6B05-4C4C-8B43-4FD112F4A1AD}" type="parTrans" cxnId="{5E715C13-C84C-414E-ACB7-8B142EEE908F}">
      <dgm:prSet/>
      <dgm:spPr/>
      <dgm:t>
        <a:bodyPr/>
        <a:lstStyle/>
        <a:p>
          <a:endParaRPr lang="en-US"/>
        </a:p>
      </dgm:t>
    </dgm:pt>
    <dgm:pt modelId="{472D6406-F098-44DA-AE0F-5FDE54C6AED7}" type="sibTrans" cxnId="{5E715C13-C84C-414E-ACB7-8B142EEE908F}">
      <dgm:prSet/>
      <dgm:spPr/>
      <dgm:t>
        <a:bodyPr/>
        <a:lstStyle/>
        <a:p>
          <a:endParaRPr lang="en-US"/>
        </a:p>
      </dgm:t>
    </dgm:pt>
    <dgm:pt modelId="{6E8ADC0E-F9F4-4CE1-BA53-E8F8DB2A9422}" type="pres">
      <dgm:prSet presAssocID="{35F69B90-743E-4BCF-B8C1-1B655CF45179}" presName="linearFlow" presStyleCnt="0">
        <dgm:presLayoutVars>
          <dgm:dir/>
          <dgm:animLvl val="lvl"/>
          <dgm:resizeHandles val="exact"/>
        </dgm:presLayoutVars>
      </dgm:prSet>
      <dgm:spPr/>
    </dgm:pt>
    <dgm:pt modelId="{BF41CA4E-FC22-46F8-956D-33F6EC5CE0A3}" type="pres">
      <dgm:prSet presAssocID="{CA937250-4B71-406E-9D5B-299998B98CA2}" presName="composite" presStyleCnt="0"/>
      <dgm:spPr/>
    </dgm:pt>
    <dgm:pt modelId="{753B84D8-5964-41D8-B3A9-B6F4EA6E483D}" type="pres">
      <dgm:prSet presAssocID="{CA937250-4B71-406E-9D5B-299998B98CA2}" presName="parentText" presStyleLbl="alignNode1" presStyleIdx="0" presStyleCnt="1">
        <dgm:presLayoutVars>
          <dgm:chMax val="1"/>
          <dgm:bulletEnabled val="1"/>
        </dgm:presLayoutVars>
      </dgm:prSet>
      <dgm:spPr/>
    </dgm:pt>
    <dgm:pt modelId="{6606B4FB-263D-438C-9BE5-B90473964CA4}" type="pres">
      <dgm:prSet presAssocID="{CA937250-4B71-406E-9D5B-299998B98CA2}" presName="descendantText" presStyleLbl="alignAcc1" presStyleIdx="0" presStyleCnt="1" custLinFactNeighborX="0">
        <dgm:presLayoutVars>
          <dgm:bulletEnabled val="1"/>
        </dgm:presLayoutVars>
      </dgm:prSet>
      <dgm:spPr/>
    </dgm:pt>
  </dgm:ptLst>
  <dgm:cxnLst>
    <dgm:cxn modelId="{A56C0279-14AB-491C-974C-21B5FD7CF22B}" srcId="{87E5F69B-BDAF-4F6D-962B-8F1ACD2676AD}" destId="{6D7424D4-2663-4771-AEDE-0A1B17AD024C}" srcOrd="1" destOrd="0" parTransId="{56792FBA-D272-4BE3-943D-CB6A5276C117}" sibTransId="{21D40980-23C6-4D13-B3D3-C095A1BEFC6C}"/>
    <dgm:cxn modelId="{18396906-1206-4FF3-A988-8A2328398106}" type="presOf" srcId="{A1F19DA9-CA88-466B-A57C-8AB759FEDF59}" destId="{6606B4FB-263D-438C-9BE5-B90473964CA4}" srcOrd="0" destOrd="6" presId="urn:microsoft.com/office/officeart/2005/8/layout/chevron2"/>
    <dgm:cxn modelId="{507B00C4-D79D-4FB9-99AB-38FD2FA45054}" type="presOf" srcId="{0530987B-9B58-4030-ADEE-B2368D1EB1F0}" destId="{6606B4FB-263D-438C-9BE5-B90473964CA4}" srcOrd="0" destOrd="5" presId="urn:microsoft.com/office/officeart/2005/8/layout/chevron2"/>
    <dgm:cxn modelId="{33B76C1C-346E-4941-BE97-944594100308}" type="presOf" srcId="{F8AF41DB-CE29-46E5-872E-3A16581633B9}" destId="{6606B4FB-263D-438C-9BE5-B90473964CA4}" srcOrd="0" destOrd="1" presId="urn:microsoft.com/office/officeart/2005/8/layout/chevron2"/>
    <dgm:cxn modelId="{5E715C13-C84C-414E-ACB7-8B142EEE908F}" srcId="{6D7424D4-2663-4771-AEDE-0A1B17AD024C}" destId="{0530987B-9B58-4030-ADEE-B2368D1EB1F0}" srcOrd="2" destOrd="0" parTransId="{5B9973CB-6B05-4C4C-8B43-4FD112F4A1AD}" sibTransId="{472D6406-F098-44DA-AE0F-5FDE54C6AED7}"/>
    <dgm:cxn modelId="{928B8F59-B279-43CD-BA52-C08D23BDAF60}" srcId="{87E5F69B-BDAF-4F6D-962B-8F1ACD2676AD}" destId="{F8AF41DB-CE29-46E5-872E-3A16581633B9}" srcOrd="0" destOrd="0" parTransId="{8A1D0E4E-D975-4759-BDB4-C59745CFABEB}" sibTransId="{B68C5743-64F5-4ADA-AD85-696926B8070C}"/>
    <dgm:cxn modelId="{7DEBC0C4-009E-4D09-BD52-3A9CD62402C5}" type="presOf" srcId="{8EC943D4-7B28-4D7D-9EFD-A45779821DB0}" destId="{6606B4FB-263D-438C-9BE5-B90473964CA4}" srcOrd="0" destOrd="3" presId="urn:microsoft.com/office/officeart/2005/8/layout/chevron2"/>
    <dgm:cxn modelId="{1FF53217-CF98-4EE5-A401-9BE7C5DF6433}" srcId="{CA937250-4B71-406E-9D5B-299998B98CA2}" destId="{A1F19DA9-CA88-466B-A57C-8AB759FEDF59}" srcOrd="1" destOrd="0" parTransId="{77B4A18A-9051-4102-9CE9-AB6F51BE90C0}" sibTransId="{364F4B82-02C9-4725-9A78-1B39F20E28F2}"/>
    <dgm:cxn modelId="{F5C8FBAC-E825-4488-B60B-DF2796F4F16B}" srcId="{6D7424D4-2663-4771-AEDE-0A1B17AD024C}" destId="{2CD74EC1-EF87-440E-996A-C49D59FA5AA4}" srcOrd="1" destOrd="0" parTransId="{7542340F-09F3-4EFD-8591-18A1200205D4}" sibTransId="{113A86F5-BF0C-4744-A661-9B8B4298FD3B}"/>
    <dgm:cxn modelId="{402AEA36-414D-47EA-8982-82E57CB4660A}" type="presOf" srcId="{2CD74EC1-EF87-440E-996A-C49D59FA5AA4}" destId="{6606B4FB-263D-438C-9BE5-B90473964CA4}" srcOrd="0" destOrd="4" presId="urn:microsoft.com/office/officeart/2005/8/layout/chevron2"/>
    <dgm:cxn modelId="{92E4C649-A255-4B2E-9551-08B3510446A5}" type="presOf" srcId="{35F69B90-743E-4BCF-B8C1-1B655CF45179}" destId="{6E8ADC0E-F9F4-4CE1-BA53-E8F8DB2A9422}" srcOrd="0" destOrd="0" presId="urn:microsoft.com/office/officeart/2005/8/layout/chevron2"/>
    <dgm:cxn modelId="{675A4875-1C6E-4473-B90E-FBE9063826FE}" srcId="{CA937250-4B71-406E-9D5B-299998B98CA2}" destId="{87E5F69B-BDAF-4F6D-962B-8F1ACD2676AD}" srcOrd="0" destOrd="0" parTransId="{D2053A0F-E9EC-4887-A902-A0D218032374}" sibTransId="{58038626-6C6D-4845-A618-4F83FE951863}"/>
    <dgm:cxn modelId="{7FACC40F-93BC-4E49-9C23-15A58FE691C4}" type="presOf" srcId="{CA937250-4B71-406E-9D5B-299998B98CA2}" destId="{753B84D8-5964-41D8-B3A9-B6F4EA6E483D}" srcOrd="0" destOrd="0" presId="urn:microsoft.com/office/officeart/2005/8/layout/chevron2"/>
    <dgm:cxn modelId="{FBC2BF64-F57C-41CC-8B33-25B0727A8159}" type="presOf" srcId="{87E5F69B-BDAF-4F6D-962B-8F1ACD2676AD}" destId="{6606B4FB-263D-438C-9BE5-B90473964CA4}" srcOrd="0" destOrd="0" presId="urn:microsoft.com/office/officeart/2005/8/layout/chevron2"/>
    <dgm:cxn modelId="{2F470C17-2BA4-4C7A-849B-E8FAE9F1D99F}" srcId="{35F69B90-743E-4BCF-B8C1-1B655CF45179}" destId="{CA937250-4B71-406E-9D5B-299998B98CA2}" srcOrd="0" destOrd="0" parTransId="{5A53BDAA-A67E-46A8-8D53-4A3D2725399F}" sibTransId="{5AE807D3-D379-4B1D-B7C8-AB91B9E50724}"/>
    <dgm:cxn modelId="{14DC11FF-ECAC-41B1-BF38-0949EAF7A0CD}" type="presOf" srcId="{6D7424D4-2663-4771-AEDE-0A1B17AD024C}" destId="{6606B4FB-263D-438C-9BE5-B90473964CA4}" srcOrd="0" destOrd="2" presId="urn:microsoft.com/office/officeart/2005/8/layout/chevron2"/>
    <dgm:cxn modelId="{200C882F-44D1-491C-A7F1-1575874CE0C2}" srcId="{6D7424D4-2663-4771-AEDE-0A1B17AD024C}" destId="{8EC943D4-7B28-4D7D-9EFD-A45779821DB0}" srcOrd="0" destOrd="0" parTransId="{C05E56C6-4EE0-4BB3-BDD2-2E1F10B3646B}" sibTransId="{0E90E0C7-42D1-4E74-AEB1-E5FAF4DDF137}"/>
    <dgm:cxn modelId="{CF2D351E-777B-4541-962B-254098E59A96}" type="presParOf" srcId="{6E8ADC0E-F9F4-4CE1-BA53-E8F8DB2A9422}" destId="{BF41CA4E-FC22-46F8-956D-33F6EC5CE0A3}" srcOrd="0" destOrd="0" presId="urn:microsoft.com/office/officeart/2005/8/layout/chevron2"/>
    <dgm:cxn modelId="{F66F9DB7-DC36-4DD8-B54C-EBBD74599C7A}" type="presParOf" srcId="{BF41CA4E-FC22-46F8-956D-33F6EC5CE0A3}" destId="{753B84D8-5964-41D8-B3A9-B6F4EA6E483D}" srcOrd="0" destOrd="0" presId="urn:microsoft.com/office/officeart/2005/8/layout/chevron2"/>
    <dgm:cxn modelId="{41801A51-2EF0-4414-AE3E-BD6539206A22}" type="presParOf" srcId="{BF41CA4E-FC22-46F8-956D-33F6EC5CE0A3}" destId="{6606B4FB-263D-438C-9BE5-B90473964CA4}"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5F69B90-743E-4BCF-B8C1-1B655CF45179}"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A937250-4B71-406E-9D5B-299998B98CA2}">
      <dgm:prSet phldrT="[Text]">
        <dgm:style>
          <a:lnRef idx="0">
            <a:schemeClr val="accent3"/>
          </a:lnRef>
          <a:fillRef idx="3">
            <a:schemeClr val="accent3"/>
          </a:fillRef>
          <a:effectRef idx="3">
            <a:schemeClr val="accent3"/>
          </a:effectRef>
          <a:fontRef idx="minor">
            <a:schemeClr val="lt1"/>
          </a:fontRef>
        </dgm:style>
      </dgm:prSet>
      <dgm:spPr>
        <a:solidFill>
          <a:srgbClr val="FFCC00"/>
        </a:solidFill>
      </dgm:spPr>
      <dgm:t>
        <a:bodyPr/>
        <a:lstStyle/>
        <a:p>
          <a:r>
            <a:rPr lang="en-US" b="1" dirty="0">
              <a:solidFill>
                <a:schemeClr val="tx1"/>
              </a:solidFill>
              <a:latin typeface="Arial" panose="020B0604020202020204" pitchFamily="34" charset="0"/>
              <a:cs typeface="Arial" panose="020B0604020202020204" pitchFamily="34" charset="0"/>
            </a:rPr>
            <a:t>4.</a:t>
          </a:r>
        </a:p>
      </dgm:t>
    </dgm:pt>
    <dgm:pt modelId="{5A53BDAA-A67E-46A8-8D53-4A3D2725399F}" type="par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5AE807D3-D379-4B1D-B7C8-AB91B9E50724}" type="sibTrans" cxnId="{2F470C17-2BA4-4C7A-849B-E8FAE9F1D99F}">
      <dgm:prSet/>
      <dgm:spPr/>
      <dgm:t>
        <a:bodyPr/>
        <a:lstStyle/>
        <a:p>
          <a:endParaRPr lang="en-US">
            <a:latin typeface="Arial" panose="020B0604020202020204" pitchFamily="34" charset="0"/>
            <a:cs typeface="Arial" panose="020B0604020202020204" pitchFamily="34" charset="0"/>
          </a:endParaRPr>
        </a:p>
      </dgm:t>
    </dgm:pt>
    <dgm:pt modelId="{87E5F69B-BDAF-4F6D-962B-8F1ACD2676AD}">
      <dgm:prSet phldrT="[Text]" custT="1"/>
      <dgm:spPr>
        <a:ln>
          <a:noFill/>
        </a:ln>
      </dgm:spPr>
      <dgm:t>
        <a:bodyPr/>
        <a:lstStyle/>
        <a:p>
          <a:r>
            <a:rPr lang="en-US" sz="2800" b="1" dirty="0">
              <a:latin typeface="Arial" panose="020B0604020202020204" pitchFamily="34" charset="0"/>
              <a:cs typeface="Arial" panose="020B0604020202020204" pitchFamily="34" charset="0"/>
            </a:rPr>
            <a:t>Statistical Analysis</a:t>
          </a:r>
        </a:p>
      </dgm:t>
    </dgm:pt>
    <dgm:pt modelId="{58038626-6C6D-4845-A618-4F83FE951863}" type="sib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D2053A0F-E9EC-4887-A902-A0D218032374}" type="parTrans" cxnId="{675A4875-1C6E-4473-B90E-FBE9063826FE}">
      <dgm:prSet/>
      <dgm:spPr/>
      <dgm:t>
        <a:bodyPr/>
        <a:lstStyle/>
        <a:p>
          <a:endParaRPr lang="en-US">
            <a:latin typeface="Arial" panose="020B0604020202020204" pitchFamily="34" charset="0"/>
            <a:cs typeface="Arial" panose="020B0604020202020204" pitchFamily="34" charset="0"/>
          </a:endParaRPr>
        </a:p>
      </dgm:t>
    </dgm:pt>
    <dgm:pt modelId="{A1F19DA9-CA88-466B-A57C-8AB759FEDF59}">
      <dgm:prSet custT="1"/>
      <dgm:spPr>
        <a:ln>
          <a:noFill/>
        </a:ln>
      </dgm:spPr>
      <dgm:t>
        <a:bodyPr/>
        <a:lstStyle/>
        <a:p>
          <a:r>
            <a:rPr lang="en-US" sz="2400" dirty="0">
              <a:solidFill>
                <a:srgbClr val="FF0000"/>
              </a:solidFill>
              <a:latin typeface="Arial" panose="020B0604020202020204" pitchFamily="34" charset="0"/>
              <a:cs typeface="Arial" panose="020B0604020202020204" pitchFamily="34" charset="0"/>
            </a:rPr>
            <a:t>Graph pad prisms </a:t>
          </a:r>
        </a:p>
      </dgm:t>
    </dgm:pt>
    <dgm:pt modelId="{364F4B82-02C9-4725-9A78-1B39F20E28F2}" type="sibTrans" cxnId="{1FF53217-CF98-4EE5-A401-9BE7C5DF6433}">
      <dgm:prSet/>
      <dgm:spPr/>
      <dgm:t>
        <a:bodyPr/>
        <a:lstStyle/>
        <a:p>
          <a:endParaRPr lang="en-US"/>
        </a:p>
      </dgm:t>
    </dgm:pt>
    <dgm:pt modelId="{77B4A18A-9051-4102-9CE9-AB6F51BE90C0}" type="parTrans" cxnId="{1FF53217-CF98-4EE5-A401-9BE7C5DF6433}">
      <dgm:prSet/>
      <dgm:spPr/>
      <dgm:t>
        <a:bodyPr/>
        <a:lstStyle/>
        <a:p>
          <a:endParaRPr lang="en-US"/>
        </a:p>
      </dgm:t>
    </dgm:pt>
    <dgm:pt modelId="{8C93AB28-8399-47AA-9302-97AF60C0E117}">
      <dgm:prSet phldrT="[Text]" custT="1"/>
      <dgm:spPr>
        <a:ln>
          <a:noFill/>
        </a:ln>
      </dgm:spPr>
      <dgm:t>
        <a:bodyPr/>
        <a:lstStyle/>
        <a:p>
          <a:r>
            <a:rPr lang="id-ID" sz="2400" b="0" dirty="0">
              <a:solidFill>
                <a:srgbClr val="FF0000"/>
              </a:solidFill>
              <a:latin typeface="Arial" panose="020B0604020202020204" pitchFamily="34" charset="0"/>
              <a:cs typeface="Arial" panose="020B0604020202020204" pitchFamily="34" charset="0"/>
            </a:rPr>
            <a:t>SPSS</a:t>
          </a:r>
          <a:r>
            <a:rPr lang="id-ID" sz="2400" b="0" dirty="0">
              <a:latin typeface="Arial" panose="020B0604020202020204" pitchFamily="34" charset="0"/>
              <a:cs typeface="Arial" panose="020B0604020202020204" pitchFamily="34" charset="0"/>
            </a:rPr>
            <a:t> </a:t>
          </a:r>
          <a:r>
            <a:rPr lang="en-US" sz="2400" b="0" dirty="0">
              <a:latin typeface="Arial" panose="020B0604020202020204" pitchFamily="34" charset="0"/>
              <a:cs typeface="Arial" panose="020B0604020202020204" pitchFamily="34" charset="0"/>
            </a:rPr>
            <a:t>for Windows version 20.0</a:t>
          </a:r>
        </a:p>
      </dgm:t>
    </dgm:pt>
    <dgm:pt modelId="{E0E7CD60-B552-4619-A27A-4594707B1046}" type="parTrans" cxnId="{DE46FC23-FAC5-4060-92CF-258C671A0C89}">
      <dgm:prSet/>
      <dgm:spPr/>
      <dgm:t>
        <a:bodyPr/>
        <a:lstStyle/>
        <a:p>
          <a:endParaRPr lang="en-US"/>
        </a:p>
      </dgm:t>
    </dgm:pt>
    <dgm:pt modelId="{DFACD98B-0E60-4FC7-9852-38A1E68521EC}" type="sibTrans" cxnId="{DE46FC23-FAC5-4060-92CF-258C671A0C89}">
      <dgm:prSet/>
      <dgm:spPr/>
      <dgm:t>
        <a:bodyPr/>
        <a:lstStyle/>
        <a:p>
          <a:endParaRPr lang="en-US"/>
        </a:p>
      </dgm:t>
    </dgm:pt>
    <dgm:pt modelId="{E5E0C693-B0F9-4DE9-A31C-2988A2C0449A}">
      <dgm:prSet phldrT="[Text]" custT="1"/>
      <dgm:spPr>
        <a:ln>
          <a:noFill/>
        </a:ln>
      </dgm:spPr>
      <dgm:t>
        <a:bodyPr/>
        <a:lstStyle/>
        <a:p>
          <a:r>
            <a:rPr lang="en-US" sz="2000" b="0" dirty="0">
              <a:latin typeface="Arial" panose="020B0604020202020204" pitchFamily="34" charset="0"/>
              <a:cs typeface="Arial" panose="020B0604020202020204" pitchFamily="34" charset="0"/>
            </a:rPr>
            <a:t>Descriptive statistical test</a:t>
          </a:r>
        </a:p>
      </dgm:t>
    </dgm:pt>
    <dgm:pt modelId="{9ADA9295-8758-4ED4-8597-3F602918514A}" type="parTrans" cxnId="{35CE0A20-5327-4827-8B6D-87AC9964BAEF}">
      <dgm:prSet/>
      <dgm:spPr/>
      <dgm:t>
        <a:bodyPr/>
        <a:lstStyle/>
        <a:p>
          <a:endParaRPr lang="en-US"/>
        </a:p>
      </dgm:t>
    </dgm:pt>
    <dgm:pt modelId="{112CDF3D-AAE7-4E43-8723-F9EF802120B1}" type="sibTrans" cxnId="{35CE0A20-5327-4827-8B6D-87AC9964BAEF}">
      <dgm:prSet/>
      <dgm:spPr/>
      <dgm:t>
        <a:bodyPr/>
        <a:lstStyle/>
        <a:p>
          <a:endParaRPr lang="en-US"/>
        </a:p>
      </dgm:t>
    </dgm:pt>
    <dgm:pt modelId="{400B50E6-C1F6-4B71-961C-B6AFD0FE2716}">
      <dgm:prSet phldrT="[Text]" custT="1"/>
      <dgm:spPr>
        <a:ln>
          <a:noFill/>
        </a:ln>
      </dgm:spPr>
      <dgm:t>
        <a:bodyPr/>
        <a:lstStyle/>
        <a:p>
          <a:r>
            <a:rPr lang="en-US" sz="2000" b="0" dirty="0" err="1">
              <a:latin typeface="Arial" panose="020B0604020202020204" pitchFamily="34" charset="0"/>
              <a:cs typeface="Arial" panose="020B0604020202020204" pitchFamily="34" charset="0"/>
            </a:rPr>
            <a:t>Saphiro</a:t>
          </a:r>
          <a:r>
            <a:rPr lang="en-US" sz="2000" b="0" dirty="0">
              <a:latin typeface="Arial" panose="020B0604020202020204" pitchFamily="34" charset="0"/>
              <a:cs typeface="Arial" panose="020B0604020202020204" pitchFamily="34" charset="0"/>
            </a:rPr>
            <a:t>-Wilk</a:t>
          </a:r>
        </a:p>
      </dgm:t>
    </dgm:pt>
    <dgm:pt modelId="{C7D0C944-1C4C-4585-A878-CF3AA9BA8706}" type="parTrans" cxnId="{16ACB1A7-2184-4C3D-89A1-0B3146FA9A7D}">
      <dgm:prSet/>
      <dgm:spPr/>
      <dgm:t>
        <a:bodyPr/>
        <a:lstStyle/>
        <a:p>
          <a:endParaRPr lang="en-US"/>
        </a:p>
      </dgm:t>
    </dgm:pt>
    <dgm:pt modelId="{57BEF1EC-02F0-47F2-86DC-A7B3FB4C5957}" type="sibTrans" cxnId="{16ACB1A7-2184-4C3D-89A1-0B3146FA9A7D}">
      <dgm:prSet/>
      <dgm:spPr/>
      <dgm:t>
        <a:bodyPr/>
        <a:lstStyle/>
        <a:p>
          <a:endParaRPr lang="en-US"/>
        </a:p>
      </dgm:t>
    </dgm:pt>
    <dgm:pt modelId="{CC66F36C-0720-4B33-A691-835405B53FFB}">
      <dgm:prSet phldrT="[Text]" custT="1"/>
      <dgm:spPr>
        <a:ln>
          <a:noFill/>
        </a:ln>
      </dgm:spPr>
      <dgm:t>
        <a:bodyPr/>
        <a:lstStyle/>
        <a:p>
          <a:r>
            <a:rPr lang="en-US" sz="2000" b="0" dirty="0">
              <a:latin typeface="Arial" panose="020B0604020202020204" pitchFamily="34" charset="0"/>
              <a:cs typeface="Arial" panose="020B0604020202020204" pitchFamily="34" charset="0"/>
            </a:rPr>
            <a:t>Mann-Whitney U Test</a:t>
          </a:r>
        </a:p>
      </dgm:t>
    </dgm:pt>
    <dgm:pt modelId="{7E338CFA-5004-4240-96F1-A3338E578072}" type="parTrans" cxnId="{7140CF69-4CBB-4F36-A2A3-FD56A12DBDED}">
      <dgm:prSet/>
      <dgm:spPr/>
      <dgm:t>
        <a:bodyPr/>
        <a:lstStyle/>
        <a:p>
          <a:endParaRPr lang="en-US"/>
        </a:p>
      </dgm:t>
    </dgm:pt>
    <dgm:pt modelId="{D8625703-9DDE-4405-9E33-0BF08A40C088}" type="sibTrans" cxnId="{7140CF69-4CBB-4F36-A2A3-FD56A12DBDED}">
      <dgm:prSet/>
      <dgm:spPr/>
      <dgm:t>
        <a:bodyPr/>
        <a:lstStyle/>
        <a:p>
          <a:endParaRPr lang="en-US"/>
        </a:p>
      </dgm:t>
    </dgm:pt>
    <dgm:pt modelId="{6E8ADC0E-F9F4-4CE1-BA53-E8F8DB2A9422}" type="pres">
      <dgm:prSet presAssocID="{35F69B90-743E-4BCF-B8C1-1B655CF45179}" presName="linearFlow" presStyleCnt="0">
        <dgm:presLayoutVars>
          <dgm:dir/>
          <dgm:animLvl val="lvl"/>
          <dgm:resizeHandles val="exact"/>
        </dgm:presLayoutVars>
      </dgm:prSet>
      <dgm:spPr/>
    </dgm:pt>
    <dgm:pt modelId="{BF41CA4E-FC22-46F8-956D-33F6EC5CE0A3}" type="pres">
      <dgm:prSet presAssocID="{CA937250-4B71-406E-9D5B-299998B98CA2}" presName="composite" presStyleCnt="0"/>
      <dgm:spPr/>
    </dgm:pt>
    <dgm:pt modelId="{753B84D8-5964-41D8-B3A9-B6F4EA6E483D}" type="pres">
      <dgm:prSet presAssocID="{CA937250-4B71-406E-9D5B-299998B98CA2}" presName="parentText" presStyleLbl="alignNode1" presStyleIdx="0" presStyleCnt="1">
        <dgm:presLayoutVars>
          <dgm:chMax val="1"/>
          <dgm:bulletEnabled val="1"/>
        </dgm:presLayoutVars>
      </dgm:prSet>
      <dgm:spPr/>
    </dgm:pt>
    <dgm:pt modelId="{6606B4FB-263D-438C-9BE5-B90473964CA4}" type="pres">
      <dgm:prSet presAssocID="{CA937250-4B71-406E-9D5B-299998B98CA2}" presName="descendantText" presStyleLbl="alignAcc1" presStyleIdx="0" presStyleCnt="1">
        <dgm:presLayoutVars>
          <dgm:bulletEnabled val="1"/>
        </dgm:presLayoutVars>
      </dgm:prSet>
      <dgm:spPr/>
    </dgm:pt>
  </dgm:ptLst>
  <dgm:cxnLst>
    <dgm:cxn modelId="{CC06B188-F59D-4543-8259-53129FE7BE56}" type="presOf" srcId="{E5E0C693-B0F9-4DE9-A31C-2988A2C0449A}" destId="{6606B4FB-263D-438C-9BE5-B90473964CA4}" srcOrd="0" destOrd="2" presId="urn:microsoft.com/office/officeart/2005/8/layout/chevron2"/>
    <dgm:cxn modelId="{7140CF69-4CBB-4F36-A2A3-FD56A12DBDED}" srcId="{E5E0C693-B0F9-4DE9-A31C-2988A2C0449A}" destId="{CC66F36C-0720-4B33-A691-835405B53FFB}" srcOrd="1" destOrd="0" parTransId="{7E338CFA-5004-4240-96F1-A3338E578072}" sibTransId="{D8625703-9DDE-4405-9E33-0BF08A40C088}"/>
    <dgm:cxn modelId="{DE46FC23-FAC5-4060-92CF-258C671A0C89}" srcId="{87E5F69B-BDAF-4F6D-962B-8F1ACD2676AD}" destId="{8C93AB28-8399-47AA-9302-97AF60C0E117}" srcOrd="0" destOrd="0" parTransId="{E0E7CD60-B552-4619-A27A-4594707B1046}" sibTransId="{DFACD98B-0E60-4FC7-9852-38A1E68521EC}"/>
    <dgm:cxn modelId="{675A4875-1C6E-4473-B90E-FBE9063826FE}" srcId="{CA937250-4B71-406E-9D5B-299998B98CA2}" destId="{87E5F69B-BDAF-4F6D-962B-8F1ACD2676AD}" srcOrd="0" destOrd="0" parTransId="{D2053A0F-E9EC-4887-A902-A0D218032374}" sibTransId="{58038626-6C6D-4845-A618-4F83FE951863}"/>
    <dgm:cxn modelId="{523973BA-D6B6-4621-A2ED-AF959C2F9768}" type="presOf" srcId="{CC66F36C-0720-4B33-A691-835405B53FFB}" destId="{6606B4FB-263D-438C-9BE5-B90473964CA4}" srcOrd="0" destOrd="4" presId="urn:microsoft.com/office/officeart/2005/8/layout/chevron2"/>
    <dgm:cxn modelId="{2F470C17-2BA4-4C7A-849B-E8FAE9F1D99F}" srcId="{35F69B90-743E-4BCF-B8C1-1B655CF45179}" destId="{CA937250-4B71-406E-9D5B-299998B98CA2}" srcOrd="0" destOrd="0" parTransId="{5A53BDAA-A67E-46A8-8D53-4A3D2725399F}" sibTransId="{5AE807D3-D379-4B1D-B7C8-AB91B9E50724}"/>
    <dgm:cxn modelId="{35CE0A20-5327-4827-8B6D-87AC9964BAEF}" srcId="{8C93AB28-8399-47AA-9302-97AF60C0E117}" destId="{E5E0C693-B0F9-4DE9-A31C-2988A2C0449A}" srcOrd="0" destOrd="0" parTransId="{9ADA9295-8758-4ED4-8597-3F602918514A}" sibTransId="{112CDF3D-AAE7-4E43-8723-F9EF802120B1}"/>
    <dgm:cxn modelId="{7FACC40F-93BC-4E49-9C23-15A58FE691C4}" type="presOf" srcId="{CA937250-4B71-406E-9D5B-299998B98CA2}" destId="{753B84D8-5964-41D8-B3A9-B6F4EA6E483D}" srcOrd="0" destOrd="0" presId="urn:microsoft.com/office/officeart/2005/8/layout/chevron2"/>
    <dgm:cxn modelId="{92E4C649-A255-4B2E-9551-08B3510446A5}" type="presOf" srcId="{35F69B90-743E-4BCF-B8C1-1B655CF45179}" destId="{6E8ADC0E-F9F4-4CE1-BA53-E8F8DB2A9422}" srcOrd="0" destOrd="0" presId="urn:microsoft.com/office/officeart/2005/8/layout/chevron2"/>
    <dgm:cxn modelId="{F51D1A22-468C-4ABF-82AE-4406208DE89C}" type="presOf" srcId="{400B50E6-C1F6-4B71-961C-B6AFD0FE2716}" destId="{6606B4FB-263D-438C-9BE5-B90473964CA4}" srcOrd="0" destOrd="3" presId="urn:microsoft.com/office/officeart/2005/8/layout/chevron2"/>
    <dgm:cxn modelId="{16ACB1A7-2184-4C3D-89A1-0B3146FA9A7D}" srcId="{E5E0C693-B0F9-4DE9-A31C-2988A2C0449A}" destId="{400B50E6-C1F6-4B71-961C-B6AFD0FE2716}" srcOrd="0" destOrd="0" parTransId="{C7D0C944-1C4C-4585-A878-CF3AA9BA8706}" sibTransId="{57BEF1EC-02F0-47F2-86DC-A7B3FB4C5957}"/>
    <dgm:cxn modelId="{1FF53217-CF98-4EE5-A401-9BE7C5DF6433}" srcId="{CA937250-4B71-406E-9D5B-299998B98CA2}" destId="{A1F19DA9-CA88-466B-A57C-8AB759FEDF59}" srcOrd="1" destOrd="0" parTransId="{77B4A18A-9051-4102-9CE9-AB6F51BE90C0}" sibTransId="{364F4B82-02C9-4725-9A78-1B39F20E28F2}"/>
    <dgm:cxn modelId="{1CEB9B2F-FC6A-4299-97B2-5B2D4EF5BE40}" type="presOf" srcId="{8C93AB28-8399-47AA-9302-97AF60C0E117}" destId="{6606B4FB-263D-438C-9BE5-B90473964CA4}" srcOrd="0" destOrd="1" presId="urn:microsoft.com/office/officeart/2005/8/layout/chevron2"/>
    <dgm:cxn modelId="{18396906-1206-4FF3-A988-8A2328398106}" type="presOf" srcId="{A1F19DA9-CA88-466B-A57C-8AB759FEDF59}" destId="{6606B4FB-263D-438C-9BE5-B90473964CA4}" srcOrd="0" destOrd="5" presId="urn:microsoft.com/office/officeart/2005/8/layout/chevron2"/>
    <dgm:cxn modelId="{FBC2BF64-F57C-41CC-8B33-25B0727A8159}" type="presOf" srcId="{87E5F69B-BDAF-4F6D-962B-8F1ACD2676AD}" destId="{6606B4FB-263D-438C-9BE5-B90473964CA4}" srcOrd="0" destOrd="0" presId="urn:microsoft.com/office/officeart/2005/8/layout/chevron2"/>
    <dgm:cxn modelId="{CF2D351E-777B-4541-962B-254098E59A96}" type="presParOf" srcId="{6E8ADC0E-F9F4-4CE1-BA53-E8F8DB2A9422}" destId="{BF41CA4E-FC22-46F8-956D-33F6EC5CE0A3}" srcOrd="0" destOrd="0" presId="urn:microsoft.com/office/officeart/2005/8/layout/chevron2"/>
    <dgm:cxn modelId="{F66F9DB7-DC36-4DD8-B54C-EBBD74599C7A}" type="presParOf" srcId="{BF41CA4E-FC22-46F8-956D-33F6EC5CE0A3}" destId="{753B84D8-5964-41D8-B3A9-B6F4EA6E483D}" srcOrd="0" destOrd="0" presId="urn:microsoft.com/office/officeart/2005/8/layout/chevron2"/>
    <dgm:cxn modelId="{41801A51-2EF0-4414-AE3E-BD6539206A22}" type="presParOf" srcId="{BF41CA4E-FC22-46F8-956D-33F6EC5CE0A3}" destId="{6606B4FB-263D-438C-9BE5-B90473964CA4}" srcOrd="1" destOrd="0" presId="urn:microsoft.com/office/officeart/2005/8/layout/chevron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911DF-E681-4BDE-9F50-A521B48511AB}">
      <dsp:nvSpPr>
        <dsp:cNvPr id="0" name=""/>
        <dsp:cNvSpPr/>
      </dsp:nvSpPr>
      <dsp:spPr>
        <a:xfrm>
          <a:off x="1748064" y="2975"/>
          <a:ext cx="3342605" cy="2005563"/>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Infertility</a:t>
          </a:r>
        </a:p>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(WHO) </a:t>
          </a:r>
        </a:p>
      </dsp:txBody>
      <dsp:txXfrm>
        <a:off x="1748064" y="2975"/>
        <a:ext cx="3342605" cy="2005563"/>
      </dsp:txXfrm>
    </dsp:sp>
    <dsp:sp modelId="{4BE8E434-6743-400A-8DE4-DAB098BF2857}">
      <dsp:nvSpPr>
        <dsp:cNvPr id="0" name=""/>
        <dsp:cNvSpPr/>
      </dsp:nvSpPr>
      <dsp:spPr>
        <a:xfrm>
          <a:off x="5424930" y="2975"/>
          <a:ext cx="3342605" cy="2005563"/>
        </a:xfrm>
        <a:prstGeom prst="rect">
          <a:avLst/>
        </a:prstGeom>
        <a:solidFill>
          <a:srgbClr val="FFCC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Inability to conceive after one year regular unprotected sexual intercourse</a:t>
          </a:r>
        </a:p>
      </dsp:txBody>
      <dsp:txXfrm>
        <a:off x="5424930" y="2975"/>
        <a:ext cx="3342605" cy="2005563"/>
      </dsp:txXfrm>
    </dsp:sp>
    <dsp:sp modelId="{BBE2F58B-5C29-4E26-8225-78FD63AAF29C}">
      <dsp:nvSpPr>
        <dsp:cNvPr id="0" name=""/>
        <dsp:cNvSpPr/>
      </dsp:nvSpPr>
      <dsp:spPr>
        <a:xfrm>
          <a:off x="1748064" y="2342799"/>
          <a:ext cx="3342605" cy="2005563"/>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Problem in male and/or female</a:t>
          </a:r>
        </a:p>
      </dsp:txBody>
      <dsp:txXfrm>
        <a:off x="1748064" y="2342799"/>
        <a:ext cx="3342605" cy="2005563"/>
      </dsp:txXfrm>
    </dsp:sp>
    <dsp:sp modelId="{ACE0EAB8-A1E3-4CB4-9782-E7B3B4ABDA45}">
      <dsp:nvSpPr>
        <dsp:cNvPr id="0" name=""/>
        <dsp:cNvSpPr/>
      </dsp:nvSpPr>
      <dsp:spPr>
        <a:xfrm>
          <a:off x="5424930" y="2342799"/>
          <a:ext cx="3342605" cy="2005563"/>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Is</a:t>
          </a:r>
          <a:r>
            <a:rPr lang="en-US" sz="2400" b="1" kern="1200" baseline="0" dirty="0">
              <a:solidFill>
                <a:schemeClr val="tx1"/>
              </a:solidFill>
              <a:latin typeface="Arial" panose="020B0604020202020204" pitchFamily="34" charset="0"/>
              <a:cs typeface="Arial" panose="020B0604020202020204" pitchFamily="34" charset="0"/>
            </a:rPr>
            <a:t> it really a problem in developing countries?</a:t>
          </a:r>
          <a:endParaRPr lang="en-US" sz="2400" b="1" kern="1200" dirty="0">
            <a:solidFill>
              <a:schemeClr val="tx1"/>
            </a:solidFill>
            <a:latin typeface="Arial" panose="020B0604020202020204" pitchFamily="34" charset="0"/>
            <a:cs typeface="Arial" panose="020B0604020202020204" pitchFamily="34" charset="0"/>
          </a:endParaRPr>
        </a:p>
      </dsp:txBody>
      <dsp:txXfrm>
        <a:off x="5424930" y="2342799"/>
        <a:ext cx="3342605" cy="2005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28DF1-B476-46C7-9F8C-5656F7874ED3}">
      <dsp:nvSpPr>
        <dsp:cNvPr id="0" name=""/>
        <dsp:cNvSpPr/>
      </dsp:nvSpPr>
      <dsp:spPr>
        <a:xfrm rot="10800000">
          <a:off x="1264067" y="474"/>
          <a:ext cx="3741521" cy="128661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7361"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tx1"/>
              </a:solidFill>
              <a:latin typeface="Arial" panose="020B0604020202020204" pitchFamily="34" charset="0"/>
              <a:cs typeface="Arial" panose="020B0604020202020204" pitchFamily="34" charset="0"/>
            </a:rPr>
            <a:t>Total numbers</a:t>
          </a:r>
        </a:p>
      </dsp:txBody>
      <dsp:txXfrm rot="10800000">
        <a:off x="1585721" y="474"/>
        <a:ext cx="3419867" cy="1286615"/>
      </dsp:txXfrm>
    </dsp:sp>
    <dsp:sp modelId="{134EC890-3D06-4D6C-A798-1D096B4F00F8}">
      <dsp:nvSpPr>
        <dsp:cNvPr id="0" name=""/>
        <dsp:cNvSpPr/>
      </dsp:nvSpPr>
      <dsp:spPr>
        <a:xfrm>
          <a:off x="620759" y="474"/>
          <a:ext cx="1286615" cy="1286615"/>
        </a:xfrm>
        <a:prstGeom prst="ellipse">
          <a:avLst/>
        </a:prstGeom>
        <a:gradFill flip="none" rotWithShape="1">
          <a:gsLst>
            <a:gs pos="0">
              <a:schemeClr val="bg1"/>
            </a:gs>
            <a:gs pos="23000">
              <a:srgbClr val="009900"/>
            </a:gs>
            <a:gs pos="69000">
              <a:srgbClr val="009900"/>
            </a:gs>
            <a:gs pos="97000">
              <a:srgbClr val="009900"/>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109F26-D742-43C7-BB61-496BC5CF966A}">
      <dsp:nvSpPr>
        <dsp:cNvPr id="0" name=""/>
        <dsp:cNvSpPr/>
      </dsp:nvSpPr>
      <dsp:spPr>
        <a:xfrm rot="10800000">
          <a:off x="1264067" y="1671153"/>
          <a:ext cx="3741521" cy="128661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7361"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tx1"/>
              </a:solidFill>
              <a:latin typeface="Arial" panose="020B0604020202020204" pitchFamily="34" charset="0"/>
              <a:cs typeface="Arial" panose="020B0604020202020204" pitchFamily="34" charset="0"/>
            </a:rPr>
            <a:t>Vitality and motility </a:t>
          </a:r>
        </a:p>
      </dsp:txBody>
      <dsp:txXfrm rot="10800000">
        <a:off x="1585721" y="1671153"/>
        <a:ext cx="3419867" cy="1286615"/>
      </dsp:txXfrm>
    </dsp:sp>
    <dsp:sp modelId="{7F57E2E6-EDCB-47B1-A06E-4F612DAA8002}">
      <dsp:nvSpPr>
        <dsp:cNvPr id="0" name=""/>
        <dsp:cNvSpPr/>
      </dsp:nvSpPr>
      <dsp:spPr>
        <a:xfrm>
          <a:off x="620759" y="1671153"/>
          <a:ext cx="1286615" cy="1286615"/>
        </a:xfrm>
        <a:prstGeom prst="ellipse">
          <a:avLst/>
        </a:prstGeom>
        <a:gradFill rotWithShape="0">
          <a:gsLst>
            <a:gs pos="0">
              <a:schemeClr val="bg1"/>
            </a:gs>
            <a:gs pos="23000">
              <a:srgbClr val="FFCC00"/>
            </a:gs>
            <a:gs pos="69000">
              <a:srgbClr val="FFCC00"/>
            </a:gs>
            <a:gs pos="97000">
              <a:srgbClr val="FFCC00"/>
            </a:gs>
          </a:gsLst>
          <a:path path="circle">
            <a:fillToRect l="50000" t="50000" r="50000" b="50000"/>
          </a:path>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B49203-AAC3-47F8-8A09-7DA9CB914F8B}">
      <dsp:nvSpPr>
        <dsp:cNvPr id="0" name=""/>
        <dsp:cNvSpPr/>
      </dsp:nvSpPr>
      <dsp:spPr>
        <a:xfrm rot="10800000">
          <a:off x="1264067" y="3341832"/>
          <a:ext cx="3741521" cy="1286615"/>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7361"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tx1"/>
              </a:solidFill>
              <a:latin typeface="Arial" panose="020B0604020202020204" pitchFamily="34" charset="0"/>
              <a:cs typeface="Arial" panose="020B0604020202020204" pitchFamily="34" charset="0"/>
            </a:rPr>
            <a:t>Morphology</a:t>
          </a:r>
        </a:p>
      </dsp:txBody>
      <dsp:txXfrm rot="10800000">
        <a:off x="1585721" y="3341832"/>
        <a:ext cx="3419867" cy="1286615"/>
      </dsp:txXfrm>
    </dsp:sp>
    <dsp:sp modelId="{13D58407-AE35-41A6-93B3-C55B1D05D877}">
      <dsp:nvSpPr>
        <dsp:cNvPr id="0" name=""/>
        <dsp:cNvSpPr/>
      </dsp:nvSpPr>
      <dsp:spPr>
        <a:xfrm>
          <a:off x="620759" y="3341832"/>
          <a:ext cx="1286615" cy="1286615"/>
        </a:xfrm>
        <a:prstGeom prst="ellipse">
          <a:avLst/>
        </a:prstGeom>
        <a:gradFill rotWithShape="0">
          <a:gsLst>
            <a:gs pos="0">
              <a:schemeClr val="bg1"/>
            </a:gs>
            <a:gs pos="23000">
              <a:schemeClr val="accent6"/>
            </a:gs>
            <a:gs pos="69000">
              <a:schemeClr val="accent6"/>
            </a:gs>
            <a:gs pos="97000">
              <a:schemeClr val="accent6"/>
            </a:gs>
          </a:gsLst>
          <a:path path="circle">
            <a:fillToRect l="50000" t="50000" r="50000" b="50000"/>
          </a:path>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F0530A-0465-419B-8BF1-4A2E87B4B727}">
      <dsp:nvSpPr>
        <dsp:cNvPr id="0" name=""/>
        <dsp:cNvSpPr/>
      </dsp:nvSpPr>
      <dsp:spPr>
        <a:xfrm>
          <a:off x="-5075825" y="-777607"/>
          <a:ext cx="6044791" cy="6044791"/>
        </a:xfrm>
        <a:prstGeom prst="blockArc">
          <a:avLst>
            <a:gd name="adj1" fmla="val 18900000"/>
            <a:gd name="adj2" fmla="val 2700000"/>
            <a:gd name="adj3" fmla="val 357"/>
          </a:avLst>
        </a:pr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B36D013-9FF9-4ADC-B494-87E9B3A7C1EF}">
      <dsp:nvSpPr>
        <dsp:cNvPr id="0" name=""/>
        <dsp:cNvSpPr/>
      </dsp:nvSpPr>
      <dsp:spPr>
        <a:xfrm>
          <a:off x="507370" y="345158"/>
          <a:ext cx="8940164" cy="690676"/>
        </a:xfrm>
        <a:prstGeom prst="rect">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822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Semen Analysis</a:t>
          </a:r>
        </a:p>
      </dsp:txBody>
      <dsp:txXfrm>
        <a:off x="507370" y="345158"/>
        <a:ext cx="8940164" cy="690676"/>
      </dsp:txXfrm>
    </dsp:sp>
    <dsp:sp modelId="{0986BEA3-0575-4831-9641-D1057FD91605}">
      <dsp:nvSpPr>
        <dsp:cNvPr id="0" name=""/>
        <dsp:cNvSpPr/>
      </dsp:nvSpPr>
      <dsp:spPr>
        <a:xfrm>
          <a:off x="75697" y="258824"/>
          <a:ext cx="863345" cy="863345"/>
        </a:xfrm>
        <a:prstGeom prst="ellipse">
          <a:avLst/>
        </a:prstGeom>
        <a:gradFill flip="none" rotWithShape="1">
          <a:gsLst>
            <a:gs pos="0">
              <a:schemeClr val="bg1"/>
            </a:gs>
            <a:gs pos="23000">
              <a:srgbClr val="009900"/>
            </a:gs>
            <a:gs pos="69000">
              <a:srgbClr val="009900"/>
            </a:gs>
            <a:gs pos="97000">
              <a:srgbClr val="009900"/>
            </a:gs>
          </a:gsLst>
          <a:path path="circle">
            <a:fillToRect l="50000" t="50000" r="50000" b="50000"/>
          </a:path>
          <a:tileRect/>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167A4F9-5EDF-45A7-A7EE-2360A6B1A2D8}">
      <dsp:nvSpPr>
        <dsp:cNvPr id="0" name=""/>
        <dsp:cNvSpPr/>
      </dsp:nvSpPr>
      <dsp:spPr>
        <a:xfrm>
          <a:off x="903350" y="1381353"/>
          <a:ext cx="8544183" cy="690676"/>
        </a:xfrm>
        <a:prstGeom prst="rect">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822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err="1">
              <a:latin typeface="Arial" panose="020B0604020202020204" pitchFamily="34" charset="0"/>
              <a:cs typeface="Arial" panose="020B0604020202020204" pitchFamily="34" charset="0"/>
            </a:rPr>
            <a:t>Asthenozoospermia</a:t>
          </a:r>
          <a:endParaRPr lang="en-US" sz="2400" kern="1200" dirty="0">
            <a:latin typeface="Arial" panose="020B0604020202020204" pitchFamily="34" charset="0"/>
            <a:cs typeface="Arial" panose="020B0604020202020204" pitchFamily="34" charset="0"/>
          </a:endParaRPr>
        </a:p>
        <a:p>
          <a:pPr marL="0" lvl="0" indent="0" algn="l" defTabSz="10668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(motile less than 50%)</a:t>
          </a:r>
        </a:p>
      </dsp:txBody>
      <dsp:txXfrm>
        <a:off x="903350" y="1381353"/>
        <a:ext cx="8544183" cy="690676"/>
      </dsp:txXfrm>
    </dsp:sp>
    <dsp:sp modelId="{EB6AFF46-08AE-42CD-8324-9D16157C43B6}">
      <dsp:nvSpPr>
        <dsp:cNvPr id="0" name=""/>
        <dsp:cNvSpPr/>
      </dsp:nvSpPr>
      <dsp:spPr>
        <a:xfrm>
          <a:off x="471678" y="1295018"/>
          <a:ext cx="863345" cy="863345"/>
        </a:xfrm>
        <a:prstGeom prst="ellipse">
          <a:avLst/>
        </a:prstGeom>
        <a:gradFill flip="none" rotWithShape="1">
          <a:gsLst>
            <a:gs pos="0">
              <a:schemeClr val="bg1"/>
            </a:gs>
            <a:gs pos="23000">
              <a:schemeClr val="tx1"/>
            </a:gs>
            <a:gs pos="69000">
              <a:schemeClr val="tx1"/>
            </a:gs>
            <a:gs pos="97000">
              <a:schemeClr val="tx1"/>
            </a:gs>
          </a:gsLst>
          <a:path path="circle">
            <a:fillToRect l="50000" t="50000" r="50000" b="50000"/>
          </a:path>
          <a:tileRect/>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99199C8-DA9C-4CF8-A499-69AF1F9353B4}">
      <dsp:nvSpPr>
        <dsp:cNvPr id="0" name=""/>
        <dsp:cNvSpPr/>
      </dsp:nvSpPr>
      <dsp:spPr>
        <a:xfrm>
          <a:off x="903350" y="2417547"/>
          <a:ext cx="8544183" cy="690676"/>
        </a:xfrm>
        <a:prstGeom prst="rect">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822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Biochemical aspect </a:t>
          </a:r>
        </a:p>
        <a:p>
          <a:pPr marL="0" lvl="0" indent="0" algn="l" defTabSz="10668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(Not routine, discriminatory ranges not clearly defined)</a:t>
          </a:r>
        </a:p>
      </dsp:txBody>
      <dsp:txXfrm>
        <a:off x="903350" y="2417547"/>
        <a:ext cx="8544183" cy="690676"/>
      </dsp:txXfrm>
    </dsp:sp>
    <dsp:sp modelId="{A91742DD-2D3A-4D96-A710-91BAF27E067A}">
      <dsp:nvSpPr>
        <dsp:cNvPr id="0" name=""/>
        <dsp:cNvSpPr/>
      </dsp:nvSpPr>
      <dsp:spPr>
        <a:xfrm>
          <a:off x="471678" y="2331212"/>
          <a:ext cx="863345" cy="863345"/>
        </a:xfrm>
        <a:prstGeom prst="ellipse">
          <a:avLst/>
        </a:prstGeom>
        <a:gradFill flip="none" rotWithShape="1">
          <a:gsLst>
            <a:gs pos="0">
              <a:schemeClr val="bg1"/>
            </a:gs>
            <a:gs pos="23000">
              <a:srgbClr val="FFCC00"/>
            </a:gs>
            <a:gs pos="69000">
              <a:srgbClr val="FFCC00"/>
            </a:gs>
            <a:gs pos="97000">
              <a:srgbClr val="FFCC00"/>
            </a:gs>
          </a:gsLst>
          <a:path path="circle">
            <a:fillToRect l="50000" t="50000" r="50000" b="50000"/>
          </a:path>
          <a:tileRect/>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7ABB138-0C19-4526-BF21-8A85BBADA599}">
      <dsp:nvSpPr>
        <dsp:cNvPr id="0" name=""/>
        <dsp:cNvSpPr/>
      </dsp:nvSpPr>
      <dsp:spPr>
        <a:xfrm>
          <a:off x="507370" y="3453741"/>
          <a:ext cx="8940164" cy="690676"/>
        </a:xfrm>
        <a:prstGeom prst="rect">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48224"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err="1">
              <a:latin typeface="Arial" panose="020B0604020202020204" pitchFamily="34" charset="0"/>
              <a:cs typeface="Arial" panose="020B0604020202020204" pitchFamily="34" charset="0"/>
            </a:rPr>
            <a:t>Malondialdehyde</a:t>
          </a:r>
          <a:r>
            <a:rPr lang="en-US" sz="2400" kern="1200" dirty="0">
              <a:latin typeface="Arial" panose="020B0604020202020204" pitchFamily="34" charset="0"/>
              <a:cs typeface="Arial" panose="020B0604020202020204" pitchFamily="34" charset="0"/>
            </a:rPr>
            <a:t> </a:t>
          </a:r>
        </a:p>
        <a:p>
          <a:pPr marL="0" lvl="0" indent="0" algn="l" defTabSz="10668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(indicator of toxic lipid peroxide)</a:t>
          </a:r>
        </a:p>
      </dsp:txBody>
      <dsp:txXfrm>
        <a:off x="507370" y="3453741"/>
        <a:ext cx="8940164" cy="690676"/>
      </dsp:txXfrm>
    </dsp:sp>
    <dsp:sp modelId="{A7414777-0F03-43E5-A1EE-0A15ECBC08E9}">
      <dsp:nvSpPr>
        <dsp:cNvPr id="0" name=""/>
        <dsp:cNvSpPr/>
      </dsp:nvSpPr>
      <dsp:spPr>
        <a:xfrm>
          <a:off x="75697" y="3367407"/>
          <a:ext cx="863345" cy="863345"/>
        </a:xfrm>
        <a:prstGeom prst="ellipse">
          <a:avLst/>
        </a:prstGeom>
        <a:gradFill rotWithShape="0">
          <a:gsLst>
            <a:gs pos="0">
              <a:schemeClr val="bg1"/>
            </a:gs>
            <a:gs pos="23000">
              <a:schemeClr val="accent6"/>
            </a:gs>
            <a:gs pos="69000">
              <a:schemeClr val="accent6"/>
            </a:gs>
            <a:gs pos="97000">
              <a:schemeClr val="accent6"/>
            </a:gs>
          </a:gsLst>
          <a:path path="circle">
            <a:fillToRect l="50000" t="50000" r="50000" b="50000"/>
          </a:path>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F5B139-481E-B54E-A909-35110824C347}">
      <dsp:nvSpPr>
        <dsp:cNvPr id="0" name=""/>
        <dsp:cNvSpPr/>
      </dsp:nvSpPr>
      <dsp:spPr>
        <a:xfrm>
          <a:off x="0" y="19369"/>
          <a:ext cx="8574087" cy="1141920"/>
        </a:xfrm>
        <a:prstGeom prst="round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General Objective</a:t>
          </a:r>
        </a:p>
      </dsp:txBody>
      <dsp:txXfrm>
        <a:off x="55744" y="75113"/>
        <a:ext cx="8462599" cy="1030432"/>
      </dsp:txXfrm>
    </dsp:sp>
    <dsp:sp modelId="{98832A60-ACA3-634E-B518-2CB135DD5AB3}">
      <dsp:nvSpPr>
        <dsp:cNvPr id="0" name=""/>
        <dsp:cNvSpPr/>
      </dsp:nvSpPr>
      <dsp:spPr>
        <a:xfrm>
          <a:off x="0" y="1161289"/>
          <a:ext cx="8574087" cy="142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22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To understand about oxidative stress and its contributory factor to male infertility</a:t>
          </a: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To provide basic information in order to choose the best prevention and management related to oxidative stress</a:t>
          </a:r>
        </a:p>
      </dsp:txBody>
      <dsp:txXfrm>
        <a:off x="0" y="1161289"/>
        <a:ext cx="8574087" cy="1420537"/>
      </dsp:txXfrm>
    </dsp:sp>
    <dsp:sp modelId="{E1CE2013-CDAB-7C47-889C-9BB3478E1A06}">
      <dsp:nvSpPr>
        <dsp:cNvPr id="0" name=""/>
        <dsp:cNvSpPr/>
      </dsp:nvSpPr>
      <dsp:spPr>
        <a:xfrm>
          <a:off x="0" y="2581826"/>
          <a:ext cx="8574087" cy="1141920"/>
        </a:xfrm>
        <a:prstGeom prst="roundRect">
          <a:avLst/>
        </a:prstGeom>
        <a:solidFill>
          <a:srgbClr val="FFCC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Specific Objective</a:t>
          </a:r>
        </a:p>
      </dsp:txBody>
      <dsp:txXfrm>
        <a:off x="55744" y="2637570"/>
        <a:ext cx="8462599" cy="1030432"/>
      </dsp:txXfrm>
    </dsp:sp>
    <dsp:sp modelId="{A4C4ADA3-5CA1-8445-AD1F-90C000EE48E2}">
      <dsp:nvSpPr>
        <dsp:cNvPr id="0" name=""/>
        <dsp:cNvSpPr/>
      </dsp:nvSpPr>
      <dsp:spPr>
        <a:xfrm>
          <a:off x="0" y="3723746"/>
          <a:ext cx="8574087" cy="1010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22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To evaluate the relationship between MDA and sperm parameters</a:t>
          </a:r>
        </a:p>
      </dsp:txBody>
      <dsp:txXfrm>
        <a:off x="0" y="3723746"/>
        <a:ext cx="8574087" cy="1010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0AC20-BF41-4352-94F8-52A7D5ABD22E}">
      <dsp:nvSpPr>
        <dsp:cNvPr id="0" name=""/>
        <dsp:cNvSpPr/>
      </dsp:nvSpPr>
      <dsp:spPr>
        <a:xfrm>
          <a:off x="0" y="399314"/>
          <a:ext cx="9273363" cy="1216800"/>
        </a:xfrm>
        <a:prstGeom prst="roundRe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 For the society</a:t>
          </a:r>
        </a:p>
      </dsp:txBody>
      <dsp:txXfrm>
        <a:off x="59399" y="458713"/>
        <a:ext cx="9154565" cy="1098002"/>
      </dsp:txXfrm>
    </dsp:sp>
    <dsp:sp modelId="{C25F0DF6-C82C-4B5A-A49C-E17304C12BE5}">
      <dsp:nvSpPr>
        <dsp:cNvPr id="0" name=""/>
        <dsp:cNvSpPr/>
      </dsp:nvSpPr>
      <dsp:spPr>
        <a:xfrm>
          <a:off x="0" y="1616114"/>
          <a:ext cx="9273363" cy="1110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2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To enhance society’s knowledge about infertility</a:t>
          </a: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To decrease the prevalence of infertility and asthenozoospermia in Indonesia</a:t>
          </a:r>
        </a:p>
      </dsp:txBody>
      <dsp:txXfrm>
        <a:off x="0" y="1616114"/>
        <a:ext cx="9273363" cy="1110037"/>
      </dsp:txXfrm>
    </dsp:sp>
    <dsp:sp modelId="{439C6699-90B9-4874-9C04-7B3B36E21E2A}">
      <dsp:nvSpPr>
        <dsp:cNvPr id="0" name=""/>
        <dsp:cNvSpPr/>
      </dsp:nvSpPr>
      <dsp:spPr>
        <a:xfrm>
          <a:off x="0" y="2726152"/>
          <a:ext cx="9273363" cy="1216800"/>
        </a:xfrm>
        <a:prstGeom prst="roundRect">
          <a:avLst/>
        </a:prstGeom>
        <a:solidFill>
          <a:srgbClr val="FFCC00"/>
        </a:soli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 For the institution </a:t>
          </a:r>
        </a:p>
      </dsp:txBody>
      <dsp:txXfrm>
        <a:off x="59399" y="2785551"/>
        <a:ext cx="9154565" cy="1098002"/>
      </dsp:txXfrm>
    </dsp:sp>
    <dsp:sp modelId="{AAEA4AF3-D2C3-4FA7-871A-55EF334216C0}">
      <dsp:nvSpPr>
        <dsp:cNvPr id="0" name=""/>
        <dsp:cNvSpPr/>
      </dsp:nvSpPr>
      <dsp:spPr>
        <a:xfrm>
          <a:off x="0" y="3942952"/>
          <a:ext cx="9273363"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2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To provide additional considerations in improving reproductive health of Indonesian people</a:t>
          </a:r>
        </a:p>
      </dsp:txBody>
      <dsp:txXfrm>
        <a:off x="0" y="3942952"/>
        <a:ext cx="9273363" cy="10764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0AC20-BF41-4352-94F8-52A7D5ABD22E}">
      <dsp:nvSpPr>
        <dsp:cNvPr id="0" name=""/>
        <dsp:cNvSpPr/>
      </dsp:nvSpPr>
      <dsp:spPr>
        <a:xfrm>
          <a:off x="0" y="365677"/>
          <a:ext cx="9273363" cy="1216800"/>
        </a:xfrm>
        <a:prstGeom prst="roundRe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Research Design</a:t>
          </a:r>
        </a:p>
      </dsp:txBody>
      <dsp:txXfrm>
        <a:off x="59399" y="425076"/>
        <a:ext cx="9154565" cy="1098002"/>
      </dsp:txXfrm>
    </dsp:sp>
    <dsp:sp modelId="{C25F0DF6-C82C-4B5A-A49C-E17304C12BE5}">
      <dsp:nvSpPr>
        <dsp:cNvPr id="0" name=""/>
        <dsp:cNvSpPr/>
      </dsp:nvSpPr>
      <dsp:spPr>
        <a:xfrm>
          <a:off x="0" y="1582477"/>
          <a:ext cx="9273363"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2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Observational-analytical study</a:t>
          </a: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Comparative case-control design</a:t>
          </a:r>
        </a:p>
      </dsp:txBody>
      <dsp:txXfrm>
        <a:off x="0" y="1582477"/>
        <a:ext cx="9273363" cy="1076400"/>
      </dsp:txXfrm>
    </dsp:sp>
    <dsp:sp modelId="{439C6699-90B9-4874-9C04-7B3B36E21E2A}">
      <dsp:nvSpPr>
        <dsp:cNvPr id="0" name=""/>
        <dsp:cNvSpPr/>
      </dsp:nvSpPr>
      <dsp:spPr>
        <a:xfrm>
          <a:off x="0" y="2658877"/>
          <a:ext cx="9273363" cy="1216800"/>
        </a:xfrm>
        <a:prstGeom prst="roundRect">
          <a:avLst/>
        </a:prstGeom>
        <a:solidFill>
          <a:srgbClr val="FFCC00"/>
        </a:soli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Subject involved</a:t>
          </a:r>
        </a:p>
      </dsp:txBody>
      <dsp:txXfrm>
        <a:off x="59399" y="2718276"/>
        <a:ext cx="9154565" cy="1098002"/>
      </dsp:txXfrm>
    </dsp:sp>
    <dsp:sp modelId="{AAEA4AF3-D2C3-4FA7-871A-55EF334216C0}">
      <dsp:nvSpPr>
        <dsp:cNvPr id="0" name=""/>
        <dsp:cNvSpPr/>
      </dsp:nvSpPr>
      <dsp:spPr>
        <a:xfrm>
          <a:off x="0" y="3875677"/>
          <a:ext cx="9273363" cy="1177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2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Control</a:t>
          </a:r>
          <a:r>
            <a:rPr lang="en-US" sz="2400" kern="1200" baseline="0" dirty="0">
              <a:latin typeface="Arial" panose="020B0604020202020204" pitchFamily="34" charset="0"/>
              <a:cs typeface="Arial" panose="020B0604020202020204" pitchFamily="34" charset="0"/>
            </a:rPr>
            <a:t> group : 20 </a:t>
          </a:r>
          <a:r>
            <a:rPr lang="en-US" sz="2400" kern="1200" baseline="0" dirty="0" err="1">
              <a:latin typeface="Arial" panose="020B0604020202020204" pitchFamily="34" charset="0"/>
              <a:cs typeface="Arial" panose="020B0604020202020204" pitchFamily="34" charset="0"/>
            </a:rPr>
            <a:t>Normozoospermic</a:t>
          </a:r>
          <a:r>
            <a:rPr lang="en-US" sz="2400" kern="1200" baseline="0" dirty="0">
              <a:latin typeface="Arial" panose="020B0604020202020204" pitchFamily="34" charset="0"/>
              <a:cs typeface="Arial" panose="020B0604020202020204" pitchFamily="34" charset="0"/>
            </a:rPr>
            <a:t> males</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Case group : 16 </a:t>
          </a:r>
          <a:r>
            <a:rPr lang="en-US" sz="2400" kern="1200" dirty="0" err="1">
              <a:latin typeface="Arial" panose="020B0604020202020204" pitchFamily="34" charset="0"/>
              <a:cs typeface="Arial" panose="020B0604020202020204" pitchFamily="34" charset="0"/>
            </a:rPr>
            <a:t>Asthenozoospermic</a:t>
          </a:r>
          <a:r>
            <a:rPr lang="en-US" sz="2400" kern="1200" dirty="0">
              <a:latin typeface="Arial" panose="020B0604020202020204" pitchFamily="34" charset="0"/>
              <a:cs typeface="Arial" panose="020B0604020202020204" pitchFamily="34" charset="0"/>
            </a:rPr>
            <a:t> males</a:t>
          </a:r>
        </a:p>
        <a:p>
          <a:pPr marL="228600" lvl="1" indent="-228600" algn="l" defTabSz="1066800">
            <a:lnSpc>
              <a:spcPct val="90000"/>
            </a:lnSpc>
            <a:spcBef>
              <a:spcPct val="0"/>
            </a:spcBef>
            <a:spcAft>
              <a:spcPct val="20000"/>
            </a:spcAft>
            <a:buChar char="•"/>
          </a:pPr>
          <a:r>
            <a:rPr lang="en-US" sz="2400" b="1" kern="1200" dirty="0">
              <a:latin typeface="Arial" panose="020B0604020202020204" pitchFamily="34" charset="0"/>
              <a:cs typeface="Arial" panose="020B0604020202020204" pitchFamily="34" charset="0"/>
            </a:rPr>
            <a:t>Both groups are infertile</a:t>
          </a:r>
        </a:p>
      </dsp:txBody>
      <dsp:txXfrm>
        <a:off x="0" y="3875677"/>
        <a:ext cx="9273363" cy="11773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0AC20-BF41-4352-94F8-52A7D5ABD22E}">
      <dsp:nvSpPr>
        <dsp:cNvPr id="0" name=""/>
        <dsp:cNvSpPr/>
      </dsp:nvSpPr>
      <dsp:spPr>
        <a:xfrm>
          <a:off x="0" y="416133"/>
          <a:ext cx="9273363" cy="1216800"/>
        </a:xfrm>
        <a:prstGeom prst="roundRe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Location</a:t>
          </a:r>
        </a:p>
      </dsp:txBody>
      <dsp:txXfrm>
        <a:off x="59399" y="475532"/>
        <a:ext cx="9154565" cy="1098002"/>
      </dsp:txXfrm>
    </dsp:sp>
    <dsp:sp modelId="{C25F0DF6-C82C-4B5A-A49C-E17304C12BE5}">
      <dsp:nvSpPr>
        <dsp:cNvPr id="0" name=""/>
        <dsp:cNvSpPr/>
      </dsp:nvSpPr>
      <dsp:spPr>
        <a:xfrm>
          <a:off x="0" y="1632933"/>
          <a:ext cx="9273363"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2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RSIA </a:t>
          </a:r>
          <a:r>
            <a:rPr lang="en-US" sz="2400" kern="1200" dirty="0" err="1">
              <a:latin typeface="Arial" panose="020B0604020202020204" pitchFamily="34" charset="0"/>
              <a:cs typeface="Arial" panose="020B0604020202020204" pitchFamily="34" charset="0"/>
            </a:rPr>
            <a:t>Sayyidah</a:t>
          </a:r>
          <a:r>
            <a:rPr lang="en-US" sz="2400" kern="1200" dirty="0">
              <a:latin typeface="Arial" panose="020B0604020202020204" pitchFamily="34" charset="0"/>
              <a:cs typeface="Arial" panose="020B0604020202020204" pitchFamily="34" charset="0"/>
            </a:rPr>
            <a:t>, Infertility laboratory </a:t>
          </a: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Biochemistry laboratory in University of Indonesia</a:t>
          </a:r>
        </a:p>
      </dsp:txBody>
      <dsp:txXfrm>
        <a:off x="0" y="1632933"/>
        <a:ext cx="9273363" cy="1076400"/>
      </dsp:txXfrm>
    </dsp:sp>
    <dsp:sp modelId="{439C6699-90B9-4874-9C04-7B3B36E21E2A}">
      <dsp:nvSpPr>
        <dsp:cNvPr id="0" name=""/>
        <dsp:cNvSpPr/>
      </dsp:nvSpPr>
      <dsp:spPr>
        <a:xfrm>
          <a:off x="0" y="2709333"/>
          <a:ext cx="9273363" cy="1216800"/>
        </a:xfrm>
        <a:prstGeom prst="roundRect">
          <a:avLst/>
        </a:prstGeom>
        <a:solidFill>
          <a:srgbClr val="FFCC00"/>
        </a:soli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Arial" panose="020B0604020202020204" pitchFamily="34" charset="0"/>
              <a:cs typeface="Arial" panose="020B0604020202020204" pitchFamily="34" charset="0"/>
            </a:rPr>
            <a:t>Time</a:t>
          </a:r>
        </a:p>
      </dsp:txBody>
      <dsp:txXfrm>
        <a:off x="59399" y="2768732"/>
        <a:ext cx="9154565" cy="1098002"/>
      </dsp:txXfrm>
    </dsp:sp>
    <dsp:sp modelId="{AAEA4AF3-D2C3-4FA7-871A-55EF334216C0}">
      <dsp:nvSpPr>
        <dsp:cNvPr id="0" name=""/>
        <dsp:cNvSpPr/>
      </dsp:nvSpPr>
      <dsp:spPr>
        <a:xfrm>
          <a:off x="0" y="3926133"/>
          <a:ext cx="9273363"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442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June 2015 – May 2016</a:t>
          </a:r>
        </a:p>
      </dsp:txBody>
      <dsp:txXfrm>
        <a:off x="0" y="3926133"/>
        <a:ext cx="9273363" cy="10764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2E1F3-B352-654F-8D0A-254703AF195A}">
      <dsp:nvSpPr>
        <dsp:cNvPr id="0" name=""/>
        <dsp:cNvSpPr/>
      </dsp:nvSpPr>
      <dsp:spPr>
        <a:xfrm>
          <a:off x="0" y="24270"/>
          <a:ext cx="8858250" cy="917280"/>
        </a:xfrm>
        <a:prstGeom prst="roundRect">
          <a:avLst/>
        </a:prstGeom>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solidFill>
                <a:schemeClr val="tx1"/>
              </a:solidFill>
              <a:latin typeface="Arial" panose="020B0604020202020204" pitchFamily="34" charset="0"/>
              <a:cs typeface="Arial" panose="020B0604020202020204" pitchFamily="34" charset="0"/>
            </a:rPr>
            <a:t>Inclusion Criteria</a:t>
          </a:r>
        </a:p>
      </dsp:txBody>
      <dsp:txXfrm>
        <a:off x="44778" y="69048"/>
        <a:ext cx="8768694" cy="827724"/>
      </dsp:txXfrm>
    </dsp:sp>
    <dsp:sp modelId="{F888DF95-BDF9-F346-8FEB-A1C05D347E0A}">
      <dsp:nvSpPr>
        <dsp:cNvPr id="0" name=""/>
        <dsp:cNvSpPr/>
      </dsp:nvSpPr>
      <dsp:spPr>
        <a:xfrm>
          <a:off x="0" y="941550"/>
          <a:ext cx="8858250" cy="1546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24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Male</a:t>
          </a:r>
          <a:endParaRPr lang="en-ID" sz="240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20-50 years old</a:t>
          </a:r>
          <a:endParaRPr lang="en-ID" sz="240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Sexual abstinence for 2-7 days</a:t>
          </a:r>
          <a:endParaRPr lang="en-ID" sz="240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New patients and have not had therapy before.</a:t>
          </a:r>
          <a:endParaRPr lang="en-ID" sz="2000" i="0" kern="1200" dirty="0">
            <a:latin typeface="Arial" panose="020B0604020202020204" pitchFamily="34" charset="0"/>
            <a:cs typeface="Arial" panose="020B0604020202020204" pitchFamily="34" charset="0"/>
          </a:endParaRPr>
        </a:p>
      </dsp:txBody>
      <dsp:txXfrm>
        <a:off x="0" y="941550"/>
        <a:ext cx="8858250" cy="1546807"/>
      </dsp:txXfrm>
    </dsp:sp>
    <dsp:sp modelId="{8954EE58-E89A-2B4A-AB71-7D58CA0CD955}">
      <dsp:nvSpPr>
        <dsp:cNvPr id="0" name=""/>
        <dsp:cNvSpPr/>
      </dsp:nvSpPr>
      <dsp:spPr>
        <a:xfrm>
          <a:off x="0" y="2488358"/>
          <a:ext cx="8858250" cy="917280"/>
        </a:xfrm>
        <a:prstGeom prst="roundRect">
          <a:avLst/>
        </a:prstGeom>
        <a:solidFill>
          <a:srgbClr val="FFCC00"/>
        </a:solidFill>
        <a:ln>
          <a:noFill/>
        </a:ln>
        <a:effectLst>
          <a:outerShdw blurRad="57150" dist="19050" dir="5400000" algn="ctr" rotWithShape="0">
            <a:srgbClr val="000000">
              <a:alpha val="63000"/>
            </a:srgbClr>
          </a:outerShdw>
        </a:effectLst>
      </dsp:spPr>
      <dsp:style>
        <a:lnRef idx="0">
          <a:schemeClr val="accent6"/>
        </a:lnRef>
        <a:fillRef idx="3">
          <a:schemeClr val="accent6"/>
        </a:fillRef>
        <a:effectRef idx="3">
          <a:schemeClr val="accent6"/>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a:solidFill>
                <a:schemeClr val="tx1"/>
              </a:solidFill>
              <a:latin typeface="Arial" panose="020B0604020202020204" pitchFamily="34" charset="0"/>
              <a:cs typeface="Arial" panose="020B0604020202020204" pitchFamily="34" charset="0"/>
            </a:rPr>
            <a:t>Exclusion Criteria</a:t>
          </a:r>
          <a:endParaRPr lang="en-ID" sz="2400" b="1" i="0" kern="1200" dirty="0">
            <a:solidFill>
              <a:schemeClr val="tx1"/>
            </a:solidFill>
            <a:latin typeface="Arial" panose="020B0604020202020204" pitchFamily="34" charset="0"/>
            <a:cs typeface="Arial" panose="020B0604020202020204" pitchFamily="34" charset="0"/>
          </a:endParaRPr>
        </a:p>
      </dsp:txBody>
      <dsp:txXfrm>
        <a:off x="44778" y="2533136"/>
        <a:ext cx="8768694" cy="827724"/>
      </dsp:txXfrm>
    </dsp:sp>
    <dsp:sp modelId="{2684E810-F77F-684D-92F1-F32682224C25}">
      <dsp:nvSpPr>
        <dsp:cNvPr id="0" name=""/>
        <dsp:cNvSpPr/>
      </dsp:nvSpPr>
      <dsp:spPr>
        <a:xfrm>
          <a:off x="0" y="3405638"/>
          <a:ext cx="8858250" cy="15468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249"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Smoke &gt;20 cigarettes a day</a:t>
          </a:r>
          <a:endParaRPr lang="en-ID" sz="240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Hot water spa in 2 weeks before examination</a:t>
          </a:r>
          <a:endParaRPr lang="en-ID" sz="240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High fever &gt;</a:t>
          </a:r>
          <a:r>
            <a:rPr lang="en-US" sz="2400" i="0" kern="1200" baseline="0" dirty="0">
              <a:latin typeface="Arial" panose="020B0604020202020204" pitchFamily="34" charset="0"/>
              <a:cs typeface="Arial" panose="020B0604020202020204" pitchFamily="34" charset="0"/>
            </a:rPr>
            <a:t>39</a:t>
          </a:r>
          <a:r>
            <a:rPr lang="en-US" sz="2400" i="0" kern="1200" baseline="30000" dirty="0">
              <a:latin typeface="Arial" panose="020B0604020202020204" pitchFamily="34" charset="0"/>
              <a:cs typeface="Arial" panose="020B0604020202020204" pitchFamily="34" charset="0"/>
            </a:rPr>
            <a:t>o</a:t>
          </a:r>
          <a:r>
            <a:rPr lang="en-US" sz="2400" i="0" kern="1200" baseline="0" dirty="0">
              <a:latin typeface="Arial" panose="020B0604020202020204" pitchFamily="34" charset="0"/>
              <a:cs typeface="Arial" panose="020B0604020202020204" pitchFamily="34" charset="0"/>
            </a:rPr>
            <a:t>C before</a:t>
          </a:r>
          <a:r>
            <a:rPr lang="en-US" sz="2400" i="0" kern="1200" dirty="0">
              <a:latin typeface="Arial" panose="020B0604020202020204" pitchFamily="34" charset="0"/>
              <a:cs typeface="Arial" panose="020B0604020202020204" pitchFamily="34" charset="0"/>
            </a:rPr>
            <a:t> examination</a:t>
          </a:r>
          <a:endParaRPr lang="en-ID" sz="240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i="0" kern="1200" dirty="0">
              <a:latin typeface="Arial" panose="020B0604020202020204" pitchFamily="34" charset="0"/>
              <a:cs typeface="Arial" panose="020B0604020202020204" pitchFamily="34" charset="0"/>
            </a:rPr>
            <a:t>Drink alcohol more than 8 units per week.</a:t>
          </a:r>
          <a:endParaRPr lang="en-ID" sz="2400" i="0" kern="1200" dirty="0">
            <a:latin typeface="Arial" panose="020B0604020202020204" pitchFamily="34" charset="0"/>
            <a:cs typeface="Arial" panose="020B0604020202020204" pitchFamily="34" charset="0"/>
          </a:endParaRPr>
        </a:p>
      </dsp:txBody>
      <dsp:txXfrm>
        <a:off x="0" y="3405638"/>
        <a:ext cx="8858250" cy="154680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84D8-5964-41D8-B3A9-B6F4EA6E483D}">
      <dsp:nvSpPr>
        <dsp:cNvPr id="0" name=""/>
        <dsp:cNvSpPr/>
      </dsp:nvSpPr>
      <dsp:spPr>
        <a:xfrm rot="5400000">
          <a:off x="-433948" y="436778"/>
          <a:ext cx="2892992" cy="2025094"/>
        </a:xfrm>
        <a:prstGeom prst="chevron">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tx1"/>
              </a:solidFill>
              <a:latin typeface="Arial" panose="020B0604020202020204" pitchFamily="34" charset="0"/>
              <a:cs typeface="Arial" panose="020B0604020202020204" pitchFamily="34" charset="0"/>
            </a:rPr>
            <a:t>1.</a:t>
          </a:r>
        </a:p>
      </dsp:txBody>
      <dsp:txXfrm rot="-5400000">
        <a:off x="1" y="1015376"/>
        <a:ext cx="2025094" cy="867898"/>
      </dsp:txXfrm>
    </dsp:sp>
    <dsp:sp modelId="{6606B4FB-263D-438C-9BE5-B90473964CA4}">
      <dsp:nvSpPr>
        <dsp:cNvPr id="0" name=""/>
        <dsp:cNvSpPr/>
      </dsp:nvSpPr>
      <dsp:spPr>
        <a:xfrm rot="5400000">
          <a:off x="5329421" y="-3301497"/>
          <a:ext cx="1880445" cy="8489098"/>
        </a:xfrm>
        <a:prstGeom prst="round2Same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i="0" kern="1200" dirty="0">
              <a:latin typeface="Arial" panose="020B0604020202020204" pitchFamily="34" charset="0"/>
              <a:cs typeface="Arial" panose="020B0604020202020204" pitchFamily="34" charset="0"/>
            </a:rPr>
            <a:t>Selection of Subjects and Collection of Samples</a:t>
          </a:r>
          <a:endParaRPr lang="en-US" sz="2800" kern="1200" dirty="0">
            <a:latin typeface="Arial" panose="020B0604020202020204" pitchFamily="34" charset="0"/>
            <a:cs typeface="Arial" panose="020B0604020202020204" pitchFamily="34" charset="0"/>
          </a:endParaRPr>
        </a:p>
        <a:p>
          <a:pPr marL="457200" lvl="2" indent="-228600" algn="l" defTabSz="1066800">
            <a:lnSpc>
              <a:spcPct val="90000"/>
            </a:lnSpc>
            <a:spcBef>
              <a:spcPct val="0"/>
            </a:spcBef>
            <a:spcAft>
              <a:spcPct val="15000"/>
            </a:spcAft>
            <a:buChar char="•"/>
          </a:pPr>
          <a:r>
            <a:rPr lang="en-US" sz="2400" b="0" i="1" kern="1200" dirty="0">
              <a:latin typeface="Arial" panose="020B0604020202020204" pitchFamily="34" charset="0"/>
              <a:cs typeface="Arial" panose="020B0604020202020204" pitchFamily="34" charset="0"/>
            </a:rPr>
            <a:t>(Done by Staff in RSIA </a:t>
          </a:r>
          <a:r>
            <a:rPr lang="en-US" sz="2400" b="0" i="1" kern="1200" dirty="0" err="1">
              <a:latin typeface="Arial" panose="020B0604020202020204" pitchFamily="34" charset="0"/>
              <a:cs typeface="Arial" panose="020B0604020202020204" pitchFamily="34" charset="0"/>
            </a:rPr>
            <a:t>Sayyidah</a:t>
          </a:r>
          <a:r>
            <a:rPr lang="en-US" sz="2400" b="0" i="1" kern="1200" dirty="0">
              <a:latin typeface="Arial" panose="020B0604020202020204" pitchFamily="34" charset="0"/>
              <a:cs typeface="Arial" panose="020B0604020202020204" pitchFamily="34" charset="0"/>
            </a:rPr>
            <a:t> Andrology Laboratory):</a:t>
          </a:r>
          <a:endParaRPr lang="en-US" sz="2400" kern="1200" dirty="0">
            <a:latin typeface="Arial" panose="020B0604020202020204" pitchFamily="34" charset="0"/>
            <a:cs typeface="Arial" panose="020B0604020202020204" pitchFamily="34" charset="0"/>
          </a:endParaRPr>
        </a:p>
        <a:p>
          <a:pPr marL="457200" lvl="2"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Requesting informed consent for new patients</a:t>
          </a:r>
        </a:p>
        <a:p>
          <a:pPr marL="457200" lvl="2"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Semen samples of the patients were collected by </a:t>
          </a:r>
          <a:r>
            <a:rPr lang="en-US" sz="2400" b="0" i="0" kern="1200" dirty="0">
              <a:solidFill>
                <a:srgbClr val="FF0000"/>
              </a:solidFill>
              <a:latin typeface="Arial" panose="020B0604020202020204" pitchFamily="34" charset="0"/>
              <a:cs typeface="Arial" panose="020B0604020202020204" pitchFamily="34" charset="0"/>
            </a:rPr>
            <a:t>masturbation after 4 days of sexual abstinence </a:t>
          </a:r>
          <a:r>
            <a:rPr lang="en-US" sz="2400" b="0" i="0" kern="1200" dirty="0">
              <a:latin typeface="Arial" panose="020B0604020202020204" pitchFamily="34" charset="0"/>
              <a:cs typeface="Arial" panose="020B0604020202020204" pitchFamily="34" charset="0"/>
            </a:rPr>
            <a:t>and </a:t>
          </a:r>
          <a:r>
            <a:rPr lang="en-US" sz="2400" b="0" i="0" kern="1200" dirty="0">
              <a:solidFill>
                <a:srgbClr val="FF0000"/>
              </a:solidFill>
              <a:latin typeface="Arial" panose="020B0604020202020204" pitchFamily="34" charset="0"/>
              <a:cs typeface="Arial" panose="020B0604020202020204" pitchFamily="34" charset="0"/>
            </a:rPr>
            <a:t>examined after liquefaction for 30 min at 37 °C.</a:t>
          </a:r>
          <a:endParaRPr lang="en-US" sz="2400" kern="1200" dirty="0">
            <a:solidFill>
              <a:srgbClr val="FF0000"/>
            </a:solidFill>
            <a:latin typeface="Arial" panose="020B0604020202020204" pitchFamily="34" charset="0"/>
            <a:cs typeface="Arial" panose="020B0604020202020204" pitchFamily="34" charset="0"/>
          </a:endParaRPr>
        </a:p>
        <a:p>
          <a:pPr marL="457200" lvl="2" indent="-228600" algn="l" defTabSz="1066800">
            <a:lnSpc>
              <a:spcPct val="90000"/>
            </a:lnSpc>
            <a:spcBef>
              <a:spcPct val="0"/>
            </a:spcBef>
            <a:spcAft>
              <a:spcPct val="15000"/>
            </a:spcAft>
            <a:buChar char="•"/>
          </a:pPr>
          <a:endParaRPr lang="en-US" sz="2400" kern="1200" dirty="0">
            <a:solidFill>
              <a:srgbClr val="FF0000"/>
            </a:solidFill>
            <a:latin typeface="Arial" panose="020B0604020202020204" pitchFamily="34" charset="0"/>
            <a:cs typeface="Arial" panose="020B0604020202020204" pitchFamily="34" charset="0"/>
          </a:endParaRPr>
        </a:p>
      </dsp:txBody>
      <dsp:txXfrm rot="-5400000">
        <a:off x="2025095" y="94625"/>
        <a:ext cx="8397302" cy="169685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84D8-5964-41D8-B3A9-B6F4EA6E483D}">
      <dsp:nvSpPr>
        <dsp:cNvPr id="0" name=""/>
        <dsp:cNvSpPr/>
      </dsp:nvSpPr>
      <dsp:spPr>
        <a:xfrm rot="5400000">
          <a:off x="-433948" y="436778"/>
          <a:ext cx="2892992" cy="2025094"/>
        </a:xfrm>
        <a:prstGeom prst="chevron">
          <a:avLst/>
        </a:prstGeom>
        <a:solidFill>
          <a:srgbClr val="FFCC00"/>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tx1"/>
              </a:solidFill>
              <a:latin typeface="Arial" panose="020B0604020202020204" pitchFamily="34" charset="0"/>
              <a:cs typeface="Arial" panose="020B0604020202020204" pitchFamily="34" charset="0"/>
            </a:rPr>
            <a:t>2.</a:t>
          </a:r>
        </a:p>
      </dsp:txBody>
      <dsp:txXfrm rot="-5400000">
        <a:off x="1" y="1015376"/>
        <a:ext cx="2025094" cy="867898"/>
      </dsp:txXfrm>
    </dsp:sp>
    <dsp:sp modelId="{6606B4FB-263D-438C-9BE5-B90473964CA4}">
      <dsp:nvSpPr>
        <dsp:cNvPr id="0" name=""/>
        <dsp:cNvSpPr/>
      </dsp:nvSpPr>
      <dsp:spPr>
        <a:xfrm rot="5400000">
          <a:off x="5329421" y="-3301497"/>
          <a:ext cx="1880445" cy="8489098"/>
        </a:xfrm>
        <a:prstGeom prst="round2Same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i="0" kern="1200" dirty="0">
              <a:latin typeface="Arial" panose="020B0604020202020204" pitchFamily="34" charset="0"/>
              <a:cs typeface="Arial" panose="020B0604020202020204" pitchFamily="34" charset="0"/>
            </a:rPr>
            <a:t>Semen Analysis</a:t>
          </a:r>
          <a:endParaRPr lang="en-US" sz="2800" kern="1200" dirty="0">
            <a:latin typeface="Arial" panose="020B0604020202020204" pitchFamily="34" charset="0"/>
            <a:cs typeface="Arial" panose="020B0604020202020204" pitchFamily="34" charset="0"/>
          </a:endParaRPr>
        </a:p>
        <a:p>
          <a:pPr marL="457200" lvl="2" indent="-228600" algn="l" defTabSz="1066800">
            <a:lnSpc>
              <a:spcPct val="90000"/>
            </a:lnSpc>
            <a:spcBef>
              <a:spcPct val="0"/>
            </a:spcBef>
            <a:spcAft>
              <a:spcPct val="15000"/>
            </a:spcAft>
            <a:buChar char="•"/>
          </a:pPr>
          <a:r>
            <a:rPr lang="en-US" sz="2400" b="0" i="1" kern="1200" dirty="0">
              <a:latin typeface="Arial" panose="020B0604020202020204" pitchFamily="34" charset="0"/>
              <a:cs typeface="Arial" panose="020B0604020202020204" pitchFamily="34" charset="0"/>
            </a:rPr>
            <a:t>(Done by Staff in RSIA Sayyidah Andrology Laboratory):</a:t>
          </a:r>
        </a:p>
        <a:p>
          <a:pPr marL="457200" lvl="2" indent="-228600" algn="l" defTabSz="1066800">
            <a:lnSpc>
              <a:spcPct val="90000"/>
            </a:lnSpc>
            <a:spcBef>
              <a:spcPct val="0"/>
            </a:spcBef>
            <a:spcAft>
              <a:spcPct val="15000"/>
            </a:spcAft>
            <a:buChar char="•"/>
          </a:pPr>
          <a:r>
            <a:rPr lang="en-US" sz="2400" b="0" i="0" kern="1200" dirty="0">
              <a:solidFill>
                <a:srgbClr val="FF0000"/>
              </a:solidFill>
              <a:latin typeface="Arial" panose="020B0604020202020204" pitchFamily="34" charset="0"/>
              <a:cs typeface="Arial" panose="020B0604020202020204" pitchFamily="34" charset="0"/>
            </a:rPr>
            <a:t>Volume, pH, concentration, and motility </a:t>
          </a:r>
          <a:r>
            <a:rPr lang="en-US" sz="2400" b="0" i="0" kern="1200" dirty="0">
              <a:latin typeface="Arial" panose="020B0604020202020204" pitchFamily="34" charset="0"/>
              <a:cs typeface="Arial" panose="020B0604020202020204" pitchFamily="34" charset="0"/>
            </a:rPr>
            <a:t>were evaluated according to </a:t>
          </a:r>
          <a:r>
            <a:rPr lang="en-US" sz="2400" b="0" i="0" kern="1200" dirty="0">
              <a:solidFill>
                <a:srgbClr val="FF0000"/>
              </a:solidFill>
              <a:latin typeface="Arial" panose="020B0604020202020204" pitchFamily="34" charset="0"/>
              <a:cs typeface="Arial" panose="020B0604020202020204" pitchFamily="34" charset="0"/>
            </a:rPr>
            <a:t>WHO guidelines </a:t>
          </a:r>
          <a:r>
            <a:rPr lang="en-US" sz="2400" b="0" i="0" kern="1200" dirty="0">
              <a:latin typeface="Arial" panose="020B0604020202020204" pitchFamily="34" charset="0"/>
              <a:cs typeface="Arial" panose="020B0604020202020204" pitchFamily="34" charset="0"/>
            </a:rPr>
            <a:t>2010 </a:t>
          </a:r>
        </a:p>
        <a:p>
          <a:pPr marL="457200" lvl="2"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Determine </a:t>
          </a:r>
          <a:r>
            <a:rPr lang="en-US" sz="2400" b="0" i="0" kern="1200" dirty="0" err="1">
              <a:latin typeface="Arial" panose="020B0604020202020204" pitchFamily="34" charset="0"/>
              <a:cs typeface="Arial" panose="020B0604020202020204" pitchFamily="34" charset="0"/>
            </a:rPr>
            <a:t>normozoospermia</a:t>
          </a:r>
          <a:r>
            <a:rPr lang="en-US" sz="2400" b="0" i="0" kern="1200" dirty="0">
              <a:latin typeface="Arial" panose="020B0604020202020204" pitchFamily="34" charset="0"/>
              <a:cs typeface="Arial" panose="020B0604020202020204" pitchFamily="34" charset="0"/>
            </a:rPr>
            <a:t> or </a:t>
          </a:r>
          <a:r>
            <a:rPr lang="en-US" sz="2400" b="0" i="0" kern="1200" dirty="0" err="1">
              <a:latin typeface="Arial" panose="020B0604020202020204" pitchFamily="34" charset="0"/>
              <a:cs typeface="Arial" panose="020B0604020202020204" pitchFamily="34" charset="0"/>
            </a:rPr>
            <a:t>asthenozoospermia</a:t>
          </a:r>
          <a:endParaRPr lang="en-US" sz="2400" b="0" i="0" kern="1200" dirty="0">
            <a:latin typeface="Arial" panose="020B0604020202020204" pitchFamily="34" charset="0"/>
            <a:cs typeface="Arial" panose="020B0604020202020204" pitchFamily="34" charset="0"/>
          </a:endParaRPr>
        </a:p>
        <a:p>
          <a:pPr marL="457200" lvl="2"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Centrifuge semen for 20 min at 1600 rpm and get the seminal fluid</a:t>
          </a:r>
        </a:p>
        <a:p>
          <a:pPr marL="457200" lvl="2" indent="-228600" algn="l" defTabSz="1066800">
            <a:lnSpc>
              <a:spcPct val="90000"/>
            </a:lnSpc>
            <a:spcBef>
              <a:spcPct val="0"/>
            </a:spcBef>
            <a:spcAft>
              <a:spcPct val="15000"/>
            </a:spcAft>
            <a:buChar char="•"/>
          </a:pPr>
          <a:r>
            <a:rPr lang="en-US" sz="2400" b="0" i="0" kern="1200" dirty="0">
              <a:latin typeface="Arial" panose="020B0604020202020204" pitchFamily="34" charset="0"/>
              <a:cs typeface="Arial" panose="020B0604020202020204" pitchFamily="34" charset="0"/>
            </a:rPr>
            <a:t>Sample is stored in -70</a:t>
          </a:r>
          <a:r>
            <a:rPr lang="en-US" sz="2400" b="0" i="0" kern="1200" baseline="30000" dirty="0">
              <a:latin typeface="Arial" panose="020B0604020202020204" pitchFamily="34" charset="0"/>
              <a:cs typeface="Arial" panose="020B0604020202020204" pitchFamily="34" charset="0"/>
            </a:rPr>
            <a:t>o</a:t>
          </a:r>
          <a:r>
            <a:rPr lang="en-US" sz="2400" b="0" i="0" kern="1200" baseline="0" dirty="0">
              <a:latin typeface="Arial" panose="020B0604020202020204" pitchFamily="34" charset="0"/>
              <a:cs typeface="Arial" panose="020B0604020202020204" pitchFamily="34" charset="0"/>
            </a:rPr>
            <a:t>c in RSIA </a:t>
          </a:r>
          <a:r>
            <a:rPr lang="en-US" sz="2400" b="0" i="0" kern="1200" baseline="0" dirty="0" err="1">
              <a:latin typeface="Arial" panose="020B0604020202020204" pitchFamily="34" charset="0"/>
              <a:cs typeface="Arial" panose="020B0604020202020204" pitchFamily="34" charset="0"/>
            </a:rPr>
            <a:t>Sayyidah</a:t>
          </a:r>
          <a:r>
            <a:rPr lang="en-US" sz="2400" b="0" i="0" kern="1200" baseline="0" dirty="0">
              <a:latin typeface="Arial" panose="020B0604020202020204" pitchFamily="34" charset="0"/>
              <a:cs typeface="Arial" panose="020B0604020202020204" pitchFamily="34" charset="0"/>
            </a:rPr>
            <a:t> </a:t>
          </a:r>
        </a:p>
        <a:p>
          <a:pPr marL="228600" lvl="1" indent="-228600" algn="l" defTabSz="1066800">
            <a:lnSpc>
              <a:spcPct val="90000"/>
            </a:lnSpc>
            <a:spcBef>
              <a:spcPct val="0"/>
            </a:spcBef>
            <a:spcAft>
              <a:spcPct val="15000"/>
            </a:spcAft>
            <a:buChar char="•"/>
          </a:pPr>
          <a:endParaRPr lang="en-US" sz="2400" b="0" i="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kern="1200" dirty="0">
            <a:solidFill>
              <a:srgbClr val="FF0000"/>
            </a:solidFill>
            <a:latin typeface="Arial" panose="020B0604020202020204" pitchFamily="34" charset="0"/>
            <a:cs typeface="Arial" panose="020B0604020202020204" pitchFamily="34" charset="0"/>
          </a:endParaRPr>
        </a:p>
      </dsp:txBody>
      <dsp:txXfrm rot="-5400000">
        <a:off x="2025095" y="94625"/>
        <a:ext cx="8397302" cy="169685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84D8-5964-41D8-B3A9-B6F4EA6E483D}">
      <dsp:nvSpPr>
        <dsp:cNvPr id="0" name=""/>
        <dsp:cNvSpPr/>
      </dsp:nvSpPr>
      <dsp:spPr>
        <a:xfrm rot="5400000">
          <a:off x="-433948" y="436778"/>
          <a:ext cx="2892992" cy="2025094"/>
        </a:xfrm>
        <a:prstGeom prst="chevron">
          <a:avLst/>
        </a:prstGeom>
        <a:solidFill>
          <a:schemeClr val="accent6"/>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tx1"/>
              </a:solidFill>
              <a:latin typeface="Arial" panose="020B0604020202020204" pitchFamily="34" charset="0"/>
              <a:cs typeface="Arial" panose="020B0604020202020204" pitchFamily="34" charset="0"/>
            </a:rPr>
            <a:t>3.</a:t>
          </a:r>
        </a:p>
      </dsp:txBody>
      <dsp:txXfrm rot="-5400000">
        <a:off x="1" y="1015376"/>
        <a:ext cx="2025094" cy="867898"/>
      </dsp:txXfrm>
    </dsp:sp>
    <dsp:sp modelId="{6606B4FB-263D-438C-9BE5-B90473964CA4}">
      <dsp:nvSpPr>
        <dsp:cNvPr id="0" name=""/>
        <dsp:cNvSpPr/>
      </dsp:nvSpPr>
      <dsp:spPr>
        <a:xfrm rot="5400000">
          <a:off x="4795083" y="-2767159"/>
          <a:ext cx="1880445" cy="7420423"/>
        </a:xfrm>
        <a:prstGeom prst="round2Same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a:latin typeface="Arial" panose="020B0604020202020204" pitchFamily="34" charset="0"/>
              <a:cs typeface="Arial" panose="020B0604020202020204" pitchFamily="34" charset="0"/>
            </a:rPr>
            <a:t>Measurement of Lipid Peroxide</a:t>
          </a:r>
        </a:p>
        <a:p>
          <a:pPr marL="457200" lvl="2" indent="-228600" algn="l" defTabSz="1066800">
            <a:lnSpc>
              <a:spcPct val="90000"/>
            </a:lnSpc>
            <a:spcBef>
              <a:spcPct val="0"/>
            </a:spcBef>
            <a:spcAft>
              <a:spcPct val="15000"/>
            </a:spcAft>
            <a:buChar char="•"/>
          </a:pPr>
          <a:r>
            <a:rPr lang="en-US" sz="2400" b="0" i="1" kern="1200" dirty="0">
              <a:solidFill>
                <a:schemeClr val="tx1"/>
              </a:solidFill>
              <a:latin typeface="Arial" panose="020B0604020202020204" pitchFamily="34" charset="0"/>
              <a:cs typeface="Arial" panose="020B0604020202020204" pitchFamily="34" charset="0"/>
            </a:rPr>
            <a:t>(Done in Lab of Biochemistry)</a:t>
          </a:r>
        </a:p>
        <a:p>
          <a:pPr marL="457200" lvl="2" indent="-228600" algn="l" defTabSz="1066800">
            <a:lnSpc>
              <a:spcPct val="90000"/>
            </a:lnSpc>
            <a:spcBef>
              <a:spcPct val="0"/>
            </a:spcBef>
            <a:spcAft>
              <a:spcPct val="15000"/>
            </a:spcAft>
            <a:buChar char="•"/>
          </a:pPr>
          <a:r>
            <a:rPr lang="en-US" sz="2400" b="0" i="0" kern="1200" dirty="0" err="1">
              <a:solidFill>
                <a:srgbClr val="FF0000"/>
              </a:solidFill>
              <a:latin typeface="Arial" panose="020B0604020202020204" pitchFamily="34" charset="0"/>
              <a:cs typeface="Arial" panose="020B0604020202020204" pitchFamily="34" charset="0"/>
            </a:rPr>
            <a:t>Thiobarbituric</a:t>
          </a:r>
          <a:r>
            <a:rPr lang="en-US" sz="2400" b="0" i="0" kern="1200" dirty="0">
              <a:solidFill>
                <a:srgbClr val="FF0000"/>
              </a:solidFill>
              <a:latin typeface="Arial" panose="020B0604020202020204" pitchFamily="34" charset="0"/>
              <a:cs typeface="Arial" panose="020B0604020202020204" pitchFamily="34" charset="0"/>
            </a:rPr>
            <a:t> acid method </a:t>
          </a:r>
        </a:p>
        <a:p>
          <a:pPr marL="685800" lvl="3" indent="-228600" algn="l" defTabSz="889000">
            <a:lnSpc>
              <a:spcPct val="90000"/>
            </a:lnSpc>
            <a:spcBef>
              <a:spcPct val="0"/>
            </a:spcBef>
            <a:spcAft>
              <a:spcPct val="15000"/>
            </a:spcAft>
            <a:buChar char="•"/>
          </a:pPr>
          <a:r>
            <a:rPr lang="en-US" sz="2000" b="0" i="0" kern="1200" dirty="0">
              <a:solidFill>
                <a:schemeClr val="tx1"/>
              </a:solidFill>
              <a:latin typeface="Arial" panose="020B0604020202020204" pitchFamily="34" charset="0"/>
              <a:cs typeface="Arial" panose="020B0604020202020204" pitchFamily="34" charset="0"/>
            </a:rPr>
            <a:t>Preparation of MDA standard by TEP </a:t>
          </a:r>
        </a:p>
        <a:p>
          <a:pPr marL="685800" lvl="3" indent="-228600" algn="l" defTabSz="889000">
            <a:lnSpc>
              <a:spcPct val="90000"/>
            </a:lnSpc>
            <a:spcBef>
              <a:spcPct val="0"/>
            </a:spcBef>
            <a:spcAft>
              <a:spcPct val="15000"/>
            </a:spcAft>
            <a:buChar char="•"/>
          </a:pPr>
          <a:r>
            <a:rPr lang="en-US" sz="2000" b="0" i="0" kern="1200" dirty="0">
              <a:solidFill>
                <a:schemeClr val="tx1"/>
              </a:solidFill>
              <a:latin typeface="Arial" panose="020B0604020202020204" pitchFamily="34" charset="0"/>
              <a:cs typeface="Arial" panose="020B0604020202020204" pitchFamily="34" charset="0"/>
            </a:rPr>
            <a:t>TCA for precipitate protein</a:t>
          </a:r>
        </a:p>
        <a:p>
          <a:pPr marL="685800" lvl="3" indent="-228600" algn="l" defTabSz="889000">
            <a:lnSpc>
              <a:spcPct val="90000"/>
            </a:lnSpc>
            <a:spcBef>
              <a:spcPct val="0"/>
            </a:spcBef>
            <a:spcAft>
              <a:spcPct val="15000"/>
            </a:spcAft>
            <a:buChar char="•"/>
          </a:pPr>
          <a:r>
            <a:rPr lang="en-US" sz="2000" b="0" i="0" kern="1200" dirty="0">
              <a:solidFill>
                <a:schemeClr val="tx1"/>
              </a:solidFill>
              <a:latin typeface="Arial" panose="020B0604020202020204" pitchFamily="34" charset="0"/>
              <a:cs typeface="Arial" panose="020B0604020202020204" pitchFamily="34" charset="0"/>
            </a:rPr>
            <a:t>TBA attach to MDA and read the absorbance</a:t>
          </a:r>
        </a:p>
        <a:p>
          <a:pPr marL="228600" lvl="1" indent="-228600" algn="l" defTabSz="1066800">
            <a:lnSpc>
              <a:spcPct val="90000"/>
            </a:lnSpc>
            <a:spcBef>
              <a:spcPct val="0"/>
            </a:spcBef>
            <a:spcAft>
              <a:spcPct val="15000"/>
            </a:spcAft>
            <a:buChar char="•"/>
          </a:pPr>
          <a:endParaRPr lang="en-US" sz="2400" kern="1200" dirty="0">
            <a:solidFill>
              <a:srgbClr val="FF0000"/>
            </a:solidFill>
            <a:latin typeface="Arial" panose="020B0604020202020204" pitchFamily="34" charset="0"/>
            <a:cs typeface="Arial" panose="020B0604020202020204" pitchFamily="34" charset="0"/>
          </a:endParaRPr>
        </a:p>
      </dsp:txBody>
      <dsp:txXfrm rot="-5400000">
        <a:off x="2025094" y="94626"/>
        <a:ext cx="7328627" cy="169685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84D8-5964-41D8-B3A9-B6F4EA6E483D}">
      <dsp:nvSpPr>
        <dsp:cNvPr id="0" name=""/>
        <dsp:cNvSpPr/>
      </dsp:nvSpPr>
      <dsp:spPr>
        <a:xfrm rot="5400000">
          <a:off x="-433948" y="436778"/>
          <a:ext cx="2892992" cy="2025094"/>
        </a:xfrm>
        <a:prstGeom prst="chevron">
          <a:avLst/>
        </a:prstGeom>
        <a:solidFill>
          <a:srgbClr val="FFCC00"/>
        </a:soli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US" sz="6000" b="1" kern="1200" dirty="0">
              <a:solidFill>
                <a:schemeClr val="tx1"/>
              </a:solidFill>
              <a:latin typeface="Arial" panose="020B0604020202020204" pitchFamily="34" charset="0"/>
              <a:cs typeface="Arial" panose="020B0604020202020204" pitchFamily="34" charset="0"/>
            </a:rPr>
            <a:t>4.</a:t>
          </a:r>
        </a:p>
      </dsp:txBody>
      <dsp:txXfrm rot="-5400000">
        <a:off x="1" y="1015376"/>
        <a:ext cx="2025094" cy="867898"/>
      </dsp:txXfrm>
    </dsp:sp>
    <dsp:sp modelId="{6606B4FB-263D-438C-9BE5-B90473964CA4}">
      <dsp:nvSpPr>
        <dsp:cNvPr id="0" name=""/>
        <dsp:cNvSpPr/>
      </dsp:nvSpPr>
      <dsp:spPr>
        <a:xfrm rot="5400000">
          <a:off x="5329421" y="-3301497"/>
          <a:ext cx="1880445" cy="8489098"/>
        </a:xfrm>
        <a:prstGeom prst="round2SameRect">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b="1" kern="1200" dirty="0">
              <a:latin typeface="Arial" panose="020B0604020202020204" pitchFamily="34" charset="0"/>
              <a:cs typeface="Arial" panose="020B0604020202020204" pitchFamily="34" charset="0"/>
            </a:rPr>
            <a:t>Statistical Analysis</a:t>
          </a:r>
        </a:p>
        <a:p>
          <a:pPr marL="457200" lvl="2" indent="-228600" algn="l" defTabSz="1066800">
            <a:lnSpc>
              <a:spcPct val="90000"/>
            </a:lnSpc>
            <a:spcBef>
              <a:spcPct val="0"/>
            </a:spcBef>
            <a:spcAft>
              <a:spcPct val="15000"/>
            </a:spcAft>
            <a:buChar char="•"/>
          </a:pPr>
          <a:r>
            <a:rPr lang="id-ID" sz="2400" b="0" kern="1200" dirty="0">
              <a:solidFill>
                <a:srgbClr val="FF0000"/>
              </a:solidFill>
              <a:latin typeface="Arial" panose="020B0604020202020204" pitchFamily="34" charset="0"/>
              <a:cs typeface="Arial" panose="020B0604020202020204" pitchFamily="34" charset="0"/>
            </a:rPr>
            <a:t>SPSS</a:t>
          </a:r>
          <a:r>
            <a:rPr lang="id-ID" sz="2400" b="0" kern="1200" dirty="0">
              <a:latin typeface="Arial" panose="020B0604020202020204" pitchFamily="34" charset="0"/>
              <a:cs typeface="Arial" panose="020B0604020202020204" pitchFamily="34" charset="0"/>
            </a:rPr>
            <a:t> </a:t>
          </a:r>
          <a:r>
            <a:rPr lang="en-US" sz="2400" b="0" kern="1200" dirty="0">
              <a:latin typeface="Arial" panose="020B0604020202020204" pitchFamily="34" charset="0"/>
              <a:cs typeface="Arial" panose="020B0604020202020204" pitchFamily="34" charset="0"/>
            </a:rPr>
            <a:t>for Windows version 20.0</a:t>
          </a:r>
        </a:p>
        <a:p>
          <a:pPr marL="685800" lvl="3" indent="-228600" algn="l" defTabSz="889000">
            <a:lnSpc>
              <a:spcPct val="90000"/>
            </a:lnSpc>
            <a:spcBef>
              <a:spcPct val="0"/>
            </a:spcBef>
            <a:spcAft>
              <a:spcPct val="15000"/>
            </a:spcAft>
            <a:buChar char="•"/>
          </a:pPr>
          <a:r>
            <a:rPr lang="en-US" sz="2000" b="0" kern="1200" dirty="0">
              <a:latin typeface="Arial" panose="020B0604020202020204" pitchFamily="34" charset="0"/>
              <a:cs typeface="Arial" panose="020B0604020202020204" pitchFamily="34" charset="0"/>
            </a:rPr>
            <a:t>Descriptive statistical test</a:t>
          </a:r>
        </a:p>
        <a:p>
          <a:pPr marL="914400" lvl="4" indent="-228600" algn="l" defTabSz="889000">
            <a:lnSpc>
              <a:spcPct val="90000"/>
            </a:lnSpc>
            <a:spcBef>
              <a:spcPct val="0"/>
            </a:spcBef>
            <a:spcAft>
              <a:spcPct val="15000"/>
            </a:spcAft>
            <a:buChar char="•"/>
          </a:pPr>
          <a:r>
            <a:rPr lang="en-US" sz="2000" b="0" kern="1200" dirty="0" err="1">
              <a:latin typeface="Arial" panose="020B0604020202020204" pitchFamily="34" charset="0"/>
              <a:cs typeface="Arial" panose="020B0604020202020204" pitchFamily="34" charset="0"/>
            </a:rPr>
            <a:t>Saphiro</a:t>
          </a:r>
          <a:r>
            <a:rPr lang="en-US" sz="2000" b="0" kern="1200" dirty="0">
              <a:latin typeface="Arial" panose="020B0604020202020204" pitchFamily="34" charset="0"/>
              <a:cs typeface="Arial" panose="020B0604020202020204" pitchFamily="34" charset="0"/>
            </a:rPr>
            <a:t>-Wilk</a:t>
          </a:r>
        </a:p>
        <a:p>
          <a:pPr marL="914400" lvl="4" indent="-228600" algn="l" defTabSz="889000">
            <a:lnSpc>
              <a:spcPct val="90000"/>
            </a:lnSpc>
            <a:spcBef>
              <a:spcPct val="0"/>
            </a:spcBef>
            <a:spcAft>
              <a:spcPct val="15000"/>
            </a:spcAft>
            <a:buChar char="•"/>
          </a:pPr>
          <a:r>
            <a:rPr lang="en-US" sz="2000" b="0" kern="1200" dirty="0">
              <a:latin typeface="Arial" panose="020B0604020202020204" pitchFamily="34" charset="0"/>
              <a:cs typeface="Arial" panose="020B0604020202020204" pitchFamily="34" charset="0"/>
            </a:rPr>
            <a:t>Mann-Whitney U Test</a:t>
          </a:r>
        </a:p>
        <a:p>
          <a:pPr marL="228600" lvl="1" indent="-228600" algn="l" defTabSz="1066800">
            <a:lnSpc>
              <a:spcPct val="90000"/>
            </a:lnSpc>
            <a:spcBef>
              <a:spcPct val="0"/>
            </a:spcBef>
            <a:spcAft>
              <a:spcPct val="15000"/>
            </a:spcAft>
            <a:buChar char="•"/>
          </a:pPr>
          <a:r>
            <a:rPr lang="en-US" sz="2400" kern="1200" dirty="0">
              <a:solidFill>
                <a:srgbClr val="FF0000"/>
              </a:solidFill>
              <a:latin typeface="Arial" panose="020B0604020202020204" pitchFamily="34" charset="0"/>
              <a:cs typeface="Arial" panose="020B0604020202020204" pitchFamily="34" charset="0"/>
            </a:rPr>
            <a:t>Graph pad prisms </a:t>
          </a:r>
        </a:p>
      </dsp:txBody>
      <dsp:txXfrm rot="-5400000">
        <a:off x="2025095" y="94625"/>
        <a:ext cx="8397302" cy="16968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D2DDA-69D8-473F-A583-B6774B31A77B}" type="datetimeFigureOut">
              <a:rPr lang="en-US"/>
              <a:t>10/10/2016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Faculty of Medicine, Universitas Indonesia. Debora Roselita Karo Sekali.</a:t>
            </a:r>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92CCB-FF08-4D29-8DA3-E1FD86044808}" type="slidenum">
              <a:rPr/>
              <a:t>‹#›</a:t>
            </a:fld>
            <a:endParaRPr/>
          </a:p>
        </p:txBody>
      </p:sp>
    </p:spTree>
    <p:extLst>
      <p:ext uri="{BB962C8B-B14F-4D97-AF65-F5344CB8AC3E}">
        <p14:creationId xmlns:p14="http://schemas.microsoft.com/office/powerpoint/2010/main" val="166215331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F6DFB-6833-46E4-B515-70E0D9178056}" type="datetimeFigureOut">
              <a:rPr lang="en-US"/>
              <a:t>10/10/2016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Faculty of Medicine, Universitas Indonesia. Debora Roselita Karo Sekali.</a:t>
            </a:r>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706C7-F2C3-48B6-8A22-C484D800B5D4}" type="slidenum">
              <a:rPr/>
              <a:t>‹#›</a:t>
            </a:fld>
            <a:endParaRPr/>
          </a:p>
        </p:txBody>
      </p:sp>
    </p:spTree>
    <p:extLst>
      <p:ext uri="{BB962C8B-B14F-4D97-AF65-F5344CB8AC3E}">
        <p14:creationId xmlns:p14="http://schemas.microsoft.com/office/powerpoint/2010/main" val="5995068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Good morning honorable</a:t>
            </a:r>
            <a:r>
              <a:rPr lang="en-US" baseline="0" dirty="0"/>
              <a:t> professors, lecturers, and all of my fellow young researchers. My name is Debora Roselita </a:t>
            </a:r>
            <a:r>
              <a:rPr lang="en-US" baseline="0" dirty="0" err="1"/>
              <a:t>Karo</a:t>
            </a:r>
            <a:r>
              <a:rPr lang="en-US" baseline="0" dirty="0"/>
              <a:t> </a:t>
            </a:r>
            <a:r>
              <a:rPr lang="en-US" baseline="0" dirty="0" err="1"/>
              <a:t>Sekali</a:t>
            </a:r>
            <a:r>
              <a:rPr lang="en-US" baseline="0" dirty="0"/>
              <a:t>. I am a medical student in </a:t>
            </a:r>
            <a:r>
              <a:rPr lang="en-US" baseline="0" dirty="0" err="1"/>
              <a:t>Universitas</a:t>
            </a:r>
            <a:r>
              <a:rPr lang="en-US" baseline="0" dirty="0"/>
              <a:t> Indonesia and in this occasion I would like to present you my research paper, entitled the correlation between </a:t>
            </a:r>
            <a:r>
              <a:rPr lang="en-US" baseline="0" dirty="0" err="1"/>
              <a:t>malondialdehyde</a:t>
            </a:r>
            <a:r>
              <a:rPr lang="en-US" baseline="0" dirty="0"/>
              <a:t> concentration level in seminal fluid analysis and </a:t>
            </a:r>
            <a:r>
              <a:rPr lang="en-US" baseline="0" dirty="0" err="1"/>
              <a:t>asthenozoospermia</a:t>
            </a:r>
            <a:r>
              <a:rPr lang="en-US" baseline="0" dirty="0"/>
              <a:t> among infertile males. </a:t>
            </a:r>
            <a:r>
              <a:rPr lang="en-US" baseline="0" dirty="0" err="1"/>
              <a:t>Astheno</a:t>
            </a:r>
            <a:r>
              <a:rPr lang="en-US" baseline="0" dirty="0"/>
              <a:t> is slow movement or </a:t>
            </a:r>
            <a:r>
              <a:rPr lang="en-US" baseline="0" dirty="0" err="1"/>
              <a:t>asthenozoospermia</a:t>
            </a:r>
            <a:r>
              <a:rPr lang="en-US" baseline="0" dirty="0"/>
              <a:t> is a medical term for reduced sperm motility</a:t>
            </a:r>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a:t>
            </a:fld>
            <a:endParaRPr lang="en-US"/>
          </a:p>
        </p:txBody>
      </p:sp>
    </p:spTree>
    <p:extLst>
      <p:ext uri="{BB962C8B-B14F-4D97-AF65-F5344CB8AC3E}">
        <p14:creationId xmlns:p14="http://schemas.microsoft.com/office/powerpoint/2010/main" val="2028484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a:t>
            </a:r>
            <a:r>
              <a:rPr lang="en-US" baseline="0" dirty="0"/>
              <a:t> to WHO, infertility is inability to get pregnant after one year regular unprotected sexual intercourse. </a:t>
            </a:r>
          </a:p>
          <a:p>
            <a:r>
              <a:rPr lang="en-US" baseline="0" dirty="0"/>
              <a:t>The problem is not only from the woman but it can also be caused by male infertility. Or both of them cause it.</a:t>
            </a:r>
          </a:p>
          <a:p>
            <a:r>
              <a:rPr lang="en-US" baseline="0" dirty="0"/>
              <a:t>Talking about the developing countries, we might see there is a dramatic growth of population in developing countries like in Indonesia. </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a:t>
            </a:fld>
            <a:endParaRPr lang="en-US"/>
          </a:p>
        </p:txBody>
      </p:sp>
    </p:spTree>
    <p:extLst>
      <p:ext uri="{BB962C8B-B14F-4D97-AF65-F5344CB8AC3E}">
        <p14:creationId xmlns:p14="http://schemas.microsoft.com/office/powerpoint/2010/main" val="3408482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Before I talk about the infertility</a:t>
            </a:r>
            <a:r>
              <a:rPr lang="en-US" sz="1200" b="0" i="0" kern="1200" baseline="0" dirty="0">
                <a:solidFill>
                  <a:schemeClr val="tx1"/>
                </a:solidFill>
                <a:effectLst/>
                <a:latin typeface="+mn-lt"/>
                <a:ea typeface="+mn-ea"/>
                <a:cs typeface="+mn-cs"/>
              </a:rPr>
              <a:t> problem, I would like to tell you a very fascinating information to you about sperm. Sperm is very small and in one ejaculation, there are many sperms out to vagina. Out of millions sperm ejaculated the vagina, only a few thousand or hundred make successfully complete the journey to the waiting egg in fallopian tube. In fact, sperm have superhero-like power. Sperm are very tiny, only about 50 micrometers from the head to the tail. However, the distance between the cervix to the fallopian tubes is about 4 inches. For a cell the size of a sperm to travel this distance is equivalent to an adult human swimming from Malaysia to Australia. Can you imagine the distance? It’s almost 4000 miles or 8 hours flight distance. Isn’t it amazing?</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58706C7-F2C3-48B6-8A22-C484D800B5D4}" type="slidenum">
              <a:rPr lang="en-US" smtClean="0"/>
              <a:t>3</a:t>
            </a:fld>
            <a:endParaRPr lang="en-US"/>
          </a:p>
        </p:txBody>
      </p:sp>
      <p:sp>
        <p:nvSpPr>
          <p:cNvPr id="5" name="Footer Placeholder 4"/>
          <p:cNvSpPr>
            <a:spLocks noGrp="1"/>
          </p:cNvSpPr>
          <p:nvPr>
            <p:ph type="ftr" sz="quarter" idx="11"/>
          </p:nvPr>
        </p:nvSpPr>
        <p:spPr/>
        <p:txBody>
          <a:bodyPr/>
          <a:lstStyle/>
          <a:p>
            <a:r>
              <a:rPr lang="en-US"/>
              <a:t>Faculty of Medicine, Universitas Indonesia. Debora Roselita Karo Sekali.</a:t>
            </a:r>
          </a:p>
        </p:txBody>
      </p:sp>
    </p:spTree>
    <p:extLst>
      <p:ext uri="{BB962C8B-B14F-4D97-AF65-F5344CB8AC3E}">
        <p14:creationId xmlns:p14="http://schemas.microsoft.com/office/powerpoint/2010/main" val="1436670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a:t>
            </a:r>
            <a:r>
              <a:rPr lang="en-US" baseline="0" dirty="0"/>
              <a:t> to WHO, infertility is inability to get pregnant after one year regular unprotected sexual intercourse. </a:t>
            </a:r>
          </a:p>
          <a:p>
            <a:r>
              <a:rPr lang="en-US" baseline="0" dirty="0"/>
              <a:t>The problem is not only from the woman but it can also be caused by male infertility. Or both of them cause it.</a:t>
            </a:r>
          </a:p>
          <a:p>
            <a:r>
              <a:rPr lang="en-US" baseline="0" dirty="0"/>
              <a:t>Talking about the developing countries, we might see there is a dramatic growth of population in developing countries like in Indonesia. </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a:t>
            </a:fld>
            <a:endParaRPr lang="en-US"/>
          </a:p>
        </p:txBody>
      </p:sp>
    </p:spTree>
    <p:extLst>
      <p:ext uri="{BB962C8B-B14F-4D97-AF65-F5344CB8AC3E}">
        <p14:creationId xmlns:p14="http://schemas.microsoft.com/office/powerpoint/2010/main" val="1225014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Most married couple normally wants to have their own biological child. Unfortunately, not all wishes of having child can be fulfilled</a:t>
            </a:r>
            <a:r>
              <a:rPr lang="en-US" sz="1200" kern="1200" baseline="300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1 in 4 couples in developing countries is infertile.</a:t>
            </a:r>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5</a:t>
            </a:fld>
            <a:endParaRPr lang="en-US"/>
          </a:p>
        </p:txBody>
      </p:sp>
    </p:spTree>
    <p:extLst>
      <p:ext uri="{BB962C8B-B14F-4D97-AF65-F5344CB8AC3E}">
        <p14:creationId xmlns:p14="http://schemas.microsoft.com/office/powerpoint/2010/main" val="3761176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about in Indonesia?</a:t>
            </a:r>
            <a:r>
              <a:rPr lang="en-US" baseline="0" dirty="0"/>
              <a:t> Unfortunately, almost a quarter of married couples unable to have a child.</a:t>
            </a:r>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6</a:t>
            </a:fld>
            <a:endParaRPr lang="en-US"/>
          </a:p>
        </p:txBody>
      </p:sp>
    </p:spTree>
    <p:extLst>
      <p:ext uri="{BB962C8B-B14F-4D97-AF65-F5344CB8AC3E}">
        <p14:creationId xmlns:p14="http://schemas.microsoft.com/office/powerpoint/2010/main" val="2867332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 why is it so important to know all those facts? In fact, they are still many married couples who struggle to have a child. And this is the problem in every country and increase year by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I’ll talk more about the man factor causing infertility </a:t>
            </a:r>
          </a:p>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7</a:t>
            </a:fld>
            <a:endParaRPr lang="en-US"/>
          </a:p>
        </p:txBody>
      </p:sp>
    </p:spTree>
    <p:extLst>
      <p:ext uri="{BB962C8B-B14F-4D97-AF65-F5344CB8AC3E}">
        <p14:creationId xmlns:p14="http://schemas.microsoft.com/office/powerpoint/2010/main" val="3114845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One of important thing to know the quality of sperm is by doing semen analysis. It analyzes the total numbers of sperm in one semen ejaculation, vitality and motility of the sperm. Sperm </a:t>
            </a:r>
            <a:r>
              <a:rPr lang="en-US" sz="1200" dirty="0">
                <a:sym typeface="Wingdings"/>
              </a:rPr>
              <a:t>has to travel lon</a:t>
            </a:r>
            <a:r>
              <a:rPr lang="en-US" sz="1200" baseline="0" dirty="0">
                <a:sym typeface="Wingdings"/>
              </a:rPr>
              <a:t>g distances to unite with the oocyte</a:t>
            </a:r>
            <a:endParaRPr lang="en-US" sz="1200" dirty="0"/>
          </a:p>
          <a:p>
            <a:pPr lvl="0"/>
            <a:r>
              <a:rPr lang="en-US" sz="1200" dirty="0"/>
              <a:t>Sperm motility</a:t>
            </a:r>
            <a:r>
              <a:rPr lang="en-US" sz="1200" dirty="0">
                <a:sym typeface="Wingdings"/>
              </a:rPr>
              <a:t> crucial for natural fertilization</a:t>
            </a:r>
            <a:r>
              <a:rPr lang="en-US" sz="1200" baseline="0" dirty="0">
                <a:sym typeface="Wingdings"/>
              </a:rPr>
              <a:t> </a:t>
            </a:r>
            <a:r>
              <a:rPr lang="en-US" baseline="0" dirty="0"/>
              <a:t>, and morphology of the sperm from head to the tail.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80% male infertility is associated with impaired sperm motility or called </a:t>
            </a:r>
            <a:r>
              <a:rPr lang="en-US" baseline="0" dirty="0" err="1"/>
              <a:t>asthenozoospermia</a:t>
            </a:r>
            <a:r>
              <a:rPr lang="en-US" baseline="0" dirty="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err="1"/>
              <a:t>Asthenozoospermia</a:t>
            </a:r>
            <a:r>
              <a:rPr lang="en-US" baseline="0" dirty="0"/>
              <a:t> is a term coined when sperm motility of a patient is below the reference standard value of WHO.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What cause the less sperm motility? Why it happens? </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8</a:t>
            </a:fld>
            <a:endParaRPr lang="en-US"/>
          </a:p>
        </p:txBody>
      </p:sp>
    </p:spTree>
    <p:extLst>
      <p:ext uri="{BB962C8B-B14F-4D97-AF65-F5344CB8AC3E}">
        <p14:creationId xmlns:p14="http://schemas.microsoft.com/office/powerpoint/2010/main" val="2416272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Oxidative stress (OS) has been identified as one of the many mediators of male infertility by causing sperm dysfunction. OS is a state related to increased cellular damage triggered by oxygen and oxygen-derived free radicals known as reactive oxygen species (ROS). While small amounts of ROS are required for normal sperm functioning,</a:t>
            </a:r>
            <a:r>
              <a:rPr lang="en-US" baseline="0" dirty="0"/>
              <a:t> </a:t>
            </a:r>
            <a:r>
              <a:rPr lang="en-US" dirty="0"/>
              <a:t>disproportionate levels can negatively impact the quality of spermatozoa and impair their overall fertilizing capacity. OS has been identified as an area of great attention because ROS and their metabolites can attack DNA, lipids, and proteins; alter enzymatic systems; produce irreparable alterations; cause cell death; and ultimately, lead to a decline in the semen parameters associated with male infertility. “OS is a condition that reflects an imbalance between the systemic manifestation of reactive oxygen species (ROS) and a biological system’s ability to readily detoxify (antioxidant defenses) the reactive interm1ediates or to repair the resulting damage” [4,5]. In a healthy body, pro-oxidants and antioxidants remain in balance. Spermatozoa are equipped with antioxidant defense mechanisms and are likely to quench ROS, thereby protecting gonadal cells and mature spermatozoa from oxidative damage [6]. However, under pathological conditions, the uncontrolled production of ROS exceeds the antioxidant capacity of the seminal plasma, resulting in OS [1,6] 	</a:t>
            </a:r>
          </a:p>
          <a:p>
            <a:endParaRPr lang="en-US" dirty="0"/>
          </a:p>
          <a:p>
            <a:endParaRPr lang="en-US" dirty="0"/>
          </a:p>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9</a:t>
            </a:fld>
            <a:endParaRPr lang="en-US"/>
          </a:p>
        </p:txBody>
      </p:sp>
    </p:spTree>
    <p:extLst>
      <p:ext uri="{BB962C8B-B14F-4D97-AF65-F5344CB8AC3E}">
        <p14:creationId xmlns:p14="http://schemas.microsoft.com/office/powerpoint/2010/main" val="2605024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generation of ROS in spermatozoa may occur via two methods: (1) the nicotinamide adenine dinucleotide phosphate oxidase system at the level of the sperm plasma membrane and/or (2) the nicotinamide adenine dinucleotide-dependent </a:t>
            </a:r>
            <a:r>
              <a:rPr lang="en-US" dirty="0" err="1"/>
              <a:t>oxido</a:t>
            </a:r>
            <a:r>
              <a:rPr lang="en-US" dirty="0"/>
              <a:t>-reductase reaction at the mitochondrial level. The latter mechanism appears to be the main source of ROS. Spermatozoa are rich in mitochondria because a constant supply of energy is required for their motility. Therefore, the presence of dysfunctional spermatozoa in the semen significantly elevates the production of ROS, which in turn affects its mitochondrial function and subsequently, sperm function such as motility. A majority of ROS generated in human spermatozoa is O2 - . This electron-reduced product of O2 - reacts with itself via </a:t>
            </a:r>
            <a:r>
              <a:rPr lang="en-US" dirty="0" err="1"/>
              <a:t>dismutation</a:t>
            </a:r>
            <a:r>
              <a:rPr lang="en-US" dirty="0"/>
              <a:t> to generate H2O2. In the presence of transition metals such as iron and copper, H2O2 and O2 - undergo the Haber-Weiss reaction to generate the extremely reactive and destructive OH- (Fig. 1). OH- radicals are exceptionally potent initiators of the LPO cascade and can lead to a loss of sperm function from the disruption of membrane fluidity</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10</a:t>
            </a:fld>
            <a:endParaRPr lang="en-US"/>
          </a:p>
        </p:txBody>
      </p:sp>
    </p:spTree>
    <p:extLst>
      <p:ext uri="{BB962C8B-B14F-4D97-AF65-F5344CB8AC3E}">
        <p14:creationId xmlns:p14="http://schemas.microsoft.com/office/powerpoint/2010/main" val="1967172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12</a:t>
            </a:fld>
            <a:endParaRPr lang="en-US"/>
          </a:p>
        </p:txBody>
      </p:sp>
    </p:spTree>
    <p:extLst>
      <p:ext uri="{BB962C8B-B14F-4D97-AF65-F5344CB8AC3E}">
        <p14:creationId xmlns:p14="http://schemas.microsoft.com/office/powerpoint/2010/main" val="563220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14</a:t>
            </a:fld>
            <a:endParaRPr lang="en-US"/>
          </a:p>
        </p:txBody>
      </p:sp>
    </p:spTree>
    <p:extLst>
      <p:ext uri="{BB962C8B-B14F-4D97-AF65-F5344CB8AC3E}">
        <p14:creationId xmlns:p14="http://schemas.microsoft.com/office/powerpoint/2010/main" val="2092590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15</a:t>
            </a:fld>
            <a:endParaRPr lang="en-US"/>
          </a:p>
        </p:txBody>
      </p:sp>
    </p:spTree>
    <p:extLst>
      <p:ext uri="{BB962C8B-B14F-4D97-AF65-F5344CB8AC3E}">
        <p14:creationId xmlns:p14="http://schemas.microsoft.com/office/powerpoint/2010/main" val="3160890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17</a:t>
            </a:fld>
            <a:endParaRPr lang="en-US"/>
          </a:p>
        </p:txBody>
      </p:sp>
    </p:spTree>
    <p:extLst>
      <p:ext uri="{BB962C8B-B14F-4D97-AF65-F5344CB8AC3E}">
        <p14:creationId xmlns:p14="http://schemas.microsoft.com/office/powerpoint/2010/main" val="1062956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18</a:t>
            </a:fld>
            <a:endParaRPr lang="en-US"/>
          </a:p>
        </p:txBody>
      </p:sp>
    </p:spTree>
    <p:extLst>
      <p:ext uri="{BB962C8B-B14F-4D97-AF65-F5344CB8AC3E}">
        <p14:creationId xmlns:p14="http://schemas.microsoft.com/office/powerpoint/2010/main" val="2731071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a:t>
            </a:r>
            <a:r>
              <a:rPr lang="en-US" sz="1000" b="0" dirty="0">
                <a:latin typeface="Wingdings"/>
                <a:ea typeface="Wingdings"/>
                <a:cs typeface="Wingdings"/>
                <a:sym typeface="Wingdings"/>
              </a:rPr>
              <a:t> </a:t>
            </a:r>
            <a:r>
              <a:rPr lang="en-US" sz="1200" dirty="0"/>
              <a:t>generation</a:t>
            </a:r>
            <a:r>
              <a:rPr lang="en-US" sz="1200" dirty="0">
                <a:sym typeface="Wingdings"/>
              </a:rPr>
              <a:t> spermatozoa are </a:t>
            </a:r>
            <a:r>
              <a:rPr lang="en-US" sz="1200" baseline="0" dirty="0">
                <a:sym typeface="Wingdings"/>
              </a:rPr>
              <a:t>highly motile and mitotic, and thus rely heavily on mitochondrial activity. ROS Is a byproduct of </a:t>
            </a:r>
            <a:r>
              <a:rPr lang="en-US" sz="1200" baseline="0" dirty="0" err="1">
                <a:sym typeface="Wingdings"/>
              </a:rPr>
              <a:t>mithocondrial</a:t>
            </a:r>
            <a:r>
              <a:rPr lang="en-US" sz="1200" baseline="0" dirty="0">
                <a:sym typeface="Wingdings"/>
              </a:rPr>
              <a:t> activity, and thus the male reproductive system generate high levels of ROS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dirty="0">
                <a:latin typeface="Wingdings"/>
                <a:ea typeface="Wingdings"/>
                <a:cs typeface="Wingdings"/>
                <a:sym typeface="Wingdings"/>
              </a:rPr>
              <a:t>-</a:t>
            </a:r>
            <a:r>
              <a:rPr lang="en-US" sz="1200" dirty="0"/>
              <a:t> susceptibility</a:t>
            </a:r>
            <a:r>
              <a:rPr lang="en-US" sz="1200" dirty="0">
                <a:sym typeface="Wingdings"/>
              </a:rPr>
              <a:t></a:t>
            </a:r>
            <a:r>
              <a:rPr lang="en-US" sz="1200" dirty="0"/>
              <a:t> spermatozoa has a unique cell</a:t>
            </a:r>
            <a:r>
              <a:rPr lang="en-US" sz="1200" baseline="0" dirty="0"/>
              <a:t> membrane that contains high levels of  Polyunsaturated fatty acid or PUFA, and PUFA </a:t>
            </a:r>
            <a:r>
              <a:rPr lang="en-US" sz="1200" baseline="0" dirty="0" err="1"/>
              <a:t>easilry</a:t>
            </a:r>
            <a:r>
              <a:rPr lang="en-US" sz="1200" baseline="0" dirty="0"/>
              <a:t> reacts with ROS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-Spermatozoa contains very little cytoplasm, and therefore intracellular antioxidant concentrations there may be </a:t>
            </a:r>
            <a:r>
              <a:rPr lang="en-US" baseline="0" dirty="0" err="1"/>
              <a:t>insufficent</a:t>
            </a:r>
            <a:r>
              <a:rPr lang="en-US" baseline="0" dirty="0"/>
              <a:t> to protect them against high levels of ROS. Seminal plasma content has been found to be important in the defense against ROS</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19</a:t>
            </a:fld>
            <a:endParaRPr lang="en-US"/>
          </a:p>
        </p:txBody>
      </p:sp>
    </p:spTree>
    <p:extLst>
      <p:ext uri="{BB962C8B-B14F-4D97-AF65-F5344CB8AC3E}">
        <p14:creationId xmlns:p14="http://schemas.microsoft.com/office/powerpoint/2010/main" val="921897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20</a:t>
            </a:fld>
            <a:endParaRPr lang="en-US"/>
          </a:p>
        </p:txBody>
      </p:sp>
    </p:spTree>
    <p:extLst>
      <p:ext uri="{BB962C8B-B14F-4D97-AF65-F5344CB8AC3E}">
        <p14:creationId xmlns:p14="http://schemas.microsoft.com/office/powerpoint/2010/main" val="3731370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22</a:t>
            </a:fld>
            <a:endParaRPr lang="en-US"/>
          </a:p>
        </p:txBody>
      </p:sp>
    </p:spTree>
    <p:extLst>
      <p:ext uri="{BB962C8B-B14F-4D97-AF65-F5344CB8AC3E}">
        <p14:creationId xmlns:p14="http://schemas.microsoft.com/office/powerpoint/2010/main" val="1049456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23</a:t>
            </a:fld>
            <a:endParaRPr lang="en-US"/>
          </a:p>
        </p:txBody>
      </p:sp>
    </p:spTree>
    <p:extLst>
      <p:ext uri="{BB962C8B-B14F-4D97-AF65-F5344CB8AC3E}">
        <p14:creationId xmlns:p14="http://schemas.microsoft.com/office/powerpoint/2010/main" val="2725172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24</a:t>
            </a:fld>
            <a:endParaRPr lang="en-US"/>
          </a:p>
        </p:txBody>
      </p:sp>
    </p:spTree>
    <p:extLst>
      <p:ext uri="{BB962C8B-B14F-4D97-AF65-F5344CB8AC3E}">
        <p14:creationId xmlns:p14="http://schemas.microsoft.com/office/powerpoint/2010/main" val="2693249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25</a:t>
            </a:fld>
            <a:endParaRPr lang="en-US"/>
          </a:p>
        </p:txBody>
      </p:sp>
    </p:spTree>
    <p:extLst>
      <p:ext uri="{BB962C8B-B14F-4D97-AF65-F5344CB8AC3E}">
        <p14:creationId xmlns:p14="http://schemas.microsoft.com/office/powerpoint/2010/main" val="1110266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29</a:t>
            </a:fld>
            <a:endParaRPr lang="en-US"/>
          </a:p>
        </p:txBody>
      </p:sp>
    </p:spTree>
    <p:extLst>
      <p:ext uri="{BB962C8B-B14F-4D97-AF65-F5344CB8AC3E}">
        <p14:creationId xmlns:p14="http://schemas.microsoft.com/office/powerpoint/2010/main" val="1930353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30</a:t>
            </a:fld>
            <a:endParaRPr lang="en-US"/>
          </a:p>
        </p:txBody>
      </p:sp>
    </p:spTree>
    <p:extLst>
      <p:ext uri="{BB962C8B-B14F-4D97-AF65-F5344CB8AC3E}">
        <p14:creationId xmlns:p14="http://schemas.microsoft.com/office/powerpoint/2010/main" val="1658754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TEP:</a:t>
            </a:r>
            <a:r>
              <a:rPr lang="en-US" baseline="0" dirty="0"/>
              <a:t> 1,1,3,3 – </a:t>
            </a:r>
            <a:r>
              <a:rPr lang="en-US" baseline="0" dirty="0" err="1"/>
              <a:t>tetraethoxypropane</a:t>
            </a:r>
            <a:endParaRPr lang="en-US" baseline="0" dirty="0"/>
          </a:p>
          <a:p>
            <a:endParaRPr lang="en-US" baseline="0" dirty="0"/>
          </a:p>
          <a:p>
            <a:r>
              <a:rPr lang="en-US" baseline="0" dirty="0"/>
              <a:t>TCA: </a:t>
            </a:r>
            <a:endParaRPr lang="en-US" dirty="0"/>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32</a:t>
            </a:fld>
            <a:endParaRPr lang="en-US"/>
          </a:p>
        </p:txBody>
      </p:sp>
    </p:spTree>
    <p:extLst>
      <p:ext uri="{BB962C8B-B14F-4D97-AF65-F5344CB8AC3E}">
        <p14:creationId xmlns:p14="http://schemas.microsoft.com/office/powerpoint/2010/main" val="3812350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44</a:t>
            </a:fld>
            <a:endParaRPr lang="en-US"/>
          </a:p>
        </p:txBody>
      </p:sp>
    </p:spTree>
    <p:extLst>
      <p:ext uri="{BB962C8B-B14F-4D97-AF65-F5344CB8AC3E}">
        <p14:creationId xmlns:p14="http://schemas.microsoft.com/office/powerpoint/2010/main" val="724045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45</a:t>
            </a:fld>
            <a:endParaRPr lang="en-US"/>
          </a:p>
        </p:txBody>
      </p:sp>
    </p:spTree>
    <p:extLst>
      <p:ext uri="{BB962C8B-B14F-4D97-AF65-F5344CB8AC3E}">
        <p14:creationId xmlns:p14="http://schemas.microsoft.com/office/powerpoint/2010/main" val="34620041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46</a:t>
            </a:fld>
            <a:endParaRPr lang="en-US"/>
          </a:p>
        </p:txBody>
      </p:sp>
    </p:spTree>
    <p:extLst>
      <p:ext uri="{BB962C8B-B14F-4D97-AF65-F5344CB8AC3E}">
        <p14:creationId xmlns:p14="http://schemas.microsoft.com/office/powerpoint/2010/main" val="2709967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47</a:t>
            </a:fld>
            <a:endParaRPr lang="en-US"/>
          </a:p>
        </p:txBody>
      </p:sp>
    </p:spTree>
    <p:extLst>
      <p:ext uri="{BB962C8B-B14F-4D97-AF65-F5344CB8AC3E}">
        <p14:creationId xmlns:p14="http://schemas.microsoft.com/office/powerpoint/2010/main" val="664966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48</a:t>
            </a:fld>
            <a:endParaRPr lang="en-US"/>
          </a:p>
        </p:txBody>
      </p:sp>
    </p:spTree>
    <p:extLst>
      <p:ext uri="{BB962C8B-B14F-4D97-AF65-F5344CB8AC3E}">
        <p14:creationId xmlns:p14="http://schemas.microsoft.com/office/powerpoint/2010/main" val="3858839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49</a:t>
            </a:fld>
            <a:endParaRPr lang="en-US"/>
          </a:p>
        </p:txBody>
      </p:sp>
    </p:spTree>
    <p:extLst>
      <p:ext uri="{BB962C8B-B14F-4D97-AF65-F5344CB8AC3E}">
        <p14:creationId xmlns:p14="http://schemas.microsoft.com/office/powerpoint/2010/main" val="17529811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emphasized that these samples were assayed directly in the absence of promoters such as ferrous sulfate and ascorbate. The assay for sperm lipid peroxidation used in this study involves the measurement of MDA,</a:t>
            </a:r>
          </a:p>
        </p:txBody>
      </p:sp>
      <p:sp>
        <p:nvSpPr>
          <p:cNvPr id="4" name="Footer Placeholder 3"/>
          <p:cNvSpPr>
            <a:spLocks noGrp="1"/>
          </p:cNvSpPr>
          <p:nvPr>
            <p:ph type="ftr" sz="quarter" idx="10"/>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1"/>
          </p:nvPr>
        </p:nvSpPr>
        <p:spPr/>
        <p:txBody>
          <a:bodyPr/>
          <a:lstStyle/>
          <a:p>
            <a:fld id="{958706C7-F2C3-48B6-8A22-C484D800B5D4}" type="slidenum">
              <a:rPr lang="en-US" smtClean="0"/>
              <a:t>50</a:t>
            </a:fld>
            <a:endParaRPr lang="en-US"/>
          </a:p>
        </p:txBody>
      </p:sp>
    </p:spTree>
    <p:extLst>
      <p:ext uri="{BB962C8B-B14F-4D97-AF65-F5344CB8AC3E}">
        <p14:creationId xmlns:p14="http://schemas.microsoft.com/office/powerpoint/2010/main" val="4227300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6B266D-7E9D-497D-B61C-2812678F8D40}" type="datetime1">
              <a:rPr lang="en-US" smtClean="0"/>
              <a:t>10/10/2016</a:t>
            </a:fld>
            <a:endParaRPr lang="en-US"/>
          </a:p>
        </p:txBody>
      </p:sp>
      <p:sp>
        <p:nvSpPr>
          <p:cNvPr id="5" name="Footer Placeholder 4"/>
          <p:cNvSpPr>
            <a:spLocks noGrp="1"/>
          </p:cNvSpPr>
          <p:nvPr>
            <p:ph type="ftr" sz="quarter" idx="11"/>
          </p:nvPr>
        </p:nvSpPr>
        <p:spPr/>
        <p:txBody>
          <a:bodyPr/>
          <a:lstStyle/>
          <a:p>
            <a:r>
              <a:rPr lang="en-US"/>
              <a:t>Faculty of Medicine, Universitas Indonesia. Debora Roselita Karo Sekali</a:t>
            </a:r>
          </a:p>
        </p:txBody>
      </p:sp>
      <p:sp>
        <p:nvSpPr>
          <p:cNvPr id="6" name="Slide Number Placeholder 5"/>
          <p:cNvSpPr>
            <a:spLocks noGrp="1"/>
          </p:cNvSpPr>
          <p:nvPr>
            <p:ph type="sldNum" sz="quarter" idx="12"/>
          </p:nvPr>
        </p:nvSpPr>
        <p:spPr/>
        <p:txBody>
          <a:bodyPr/>
          <a:lstStyle/>
          <a:p>
            <a:fld id="{C91EA6A3-8892-4E8F-9416-E04D82BDA609}" type="slidenum">
              <a:rPr lang="en-US" smtClean="0"/>
              <a:t>‹#›</a:t>
            </a:fld>
            <a:endParaRPr lang="en-US"/>
          </a:p>
        </p:txBody>
      </p:sp>
    </p:spTree>
    <p:extLst>
      <p:ext uri="{BB962C8B-B14F-4D97-AF65-F5344CB8AC3E}">
        <p14:creationId xmlns:p14="http://schemas.microsoft.com/office/powerpoint/2010/main" val="1116883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8AD5D1-B15F-4AB5-A942-016C8411B16C}" type="datetime1">
              <a:rPr lang="en-US" smtClean="0"/>
              <a:t>10/10/2016</a:t>
            </a:fld>
            <a:endParaRPr lang="en-US"/>
          </a:p>
        </p:txBody>
      </p:sp>
      <p:sp>
        <p:nvSpPr>
          <p:cNvPr id="5" name="Footer Placeholder 4"/>
          <p:cNvSpPr>
            <a:spLocks noGrp="1"/>
          </p:cNvSpPr>
          <p:nvPr>
            <p:ph type="ftr" sz="quarter" idx="11"/>
          </p:nvPr>
        </p:nvSpPr>
        <p:spPr/>
        <p:txBody>
          <a:bodyPr/>
          <a:lstStyle/>
          <a:p>
            <a:r>
              <a:rPr lang="en-US"/>
              <a:t>Faculty of Medicine, Universitas Indonesia. Debora Roselita Karo Sekali</a:t>
            </a:r>
          </a:p>
        </p:txBody>
      </p:sp>
      <p:sp>
        <p:nvSpPr>
          <p:cNvPr id="6" name="Slide Number Placeholder 5"/>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167433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CF07C7-694D-4656-AFC1-3BB725CF87D8}" type="datetime1">
              <a:rPr lang="en-US" smtClean="0"/>
              <a:t>10/10/2016</a:t>
            </a:fld>
            <a:endParaRPr lang="en-US"/>
          </a:p>
        </p:txBody>
      </p:sp>
      <p:sp>
        <p:nvSpPr>
          <p:cNvPr id="5" name="Footer Placeholder 4"/>
          <p:cNvSpPr>
            <a:spLocks noGrp="1"/>
          </p:cNvSpPr>
          <p:nvPr>
            <p:ph type="ftr" sz="quarter" idx="11"/>
          </p:nvPr>
        </p:nvSpPr>
        <p:spPr/>
        <p:txBody>
          <a:bodyPr/>
          <a:lstStyle/>
          <a:p>
            <a:r>
              <a:rPr lang="en-US"/>
              <a:t>Faculty of Medicine, Universitas Indonesia. Debora Roselita Karo Sekali</a:t>
            </a:r>
          </a:p>
        </p:txBody>
      </p:sp>
      <p:sp>
        <p:nvSpPr>
          <p:cNvPr id="6" name="Slide Number Placeholder 5"/>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311113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97EB19-CD19-404F-AF62-54CCB826DA46}" type="datetime1">
              <a:rPr lang="en-US" smtClean="0"/>
              <a:t>10/10/2016</a:t>
            </a:fld>
            <a:endParaRPr lang="en-US"/>
          </a:p>
        </p:txBody>
      </p:sp>
      <p:sp>
        <p:nvSpPr>
          <p:cNvPr id="6" name="Footer Placeholder 5"/>
          <p:cNvSpPr>
            <a:spLocks noGrp="1"/>
          </p:cNvSpPr>
          <p:nvPr>
            <p:ph type="ftr" sz="quarter" idx="11"/>
          </p:nvPr>
        </p:nvSpPr>
        <p:spPr/>
        <p:txBody>
          <a:bodyPr/>
          <a:lstStyle/>
          <a:p>
            <a:r>
              <a:rPr lang="en-US"/>
              <a:t>Faculty of Medicine, Universitas Indonesia. Debora Roselita Karo Sekali</a:t>
            </a:r>
          </a:p>
        </p:txBody>
      </p:sp>
      <p:sp>
        <p:nvSpPr>
          <p:cNvPr id="7" name="Slide Number Placeholder 6"/>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19041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A944D4-984C-4450-9849-CEC25AADAF46}" type="datetime1">
              <a:rPr lang="en-US" smtClean="0"/>
              <a:t>10/10/2016</a:t>
            </a:fld>
            <a:endParaRPr lang="en-US"/>
          </a:p>
        </p:txBody>
      </p:sp>
      <p:sp>
        <p:nvSpPr>
          <p:cNvPr id="8" name="Footer Placeholder 7"/>
          <p:cNvSpPr>
            <a:spLocks noGrp="1"/>
          </p:cNvSpPr>
          <p:nvPr>
            <p:ph type="ftr" sz="quarter" idx="11"/>
          </p:nvPr>
        </p:nvSpPr>
        <p:spPr/>
        <p:txBody>
          <a:bodyPr/>
          <a:lstStyle/>
          <a:p>
            <a:r>
              <a:rPr lang="en-US"/>
              <a:t>Faculty of Medicine, Universitas Indonesia. Debora Roselita Karo Sekali</a:t>
            </a:r>
          </a:p>
        </p:txBody>
      </p:sp>
      <p:sp>
        <p:nvSpPr>
          <p:cNvPr id="9" name="Slide Number Placeholder 8"/>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327524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C586B9-E747-488B-970A-9A9B7CD0138E}" type="datetime1">
              <a:rPr lang="en-US" smtClean="0"/>
              <a:t>10/10/2016</a:t>
            </a:fld>
            <a:endParaRPr lang="en-US"/>
          </a:p>
        </p:txBody>
      </p:sp>
      <p:sp>
        <p:nvSpPr>
          <p:cNvPr id="4" name="Footer Placeholder 3"/>
          <p:cNvSpPr>
            <a:spLocks noGrp="1"/>
          </p:cNvSpPr>
          <p:nvPr>
            <p:ph type="ftr" sz="quarter" idx="11"/>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2994155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7F79C2-F090-4ED1-98B9-7CC6C652E72A}" type="datetime1">
              <a:rPr lang="en-US" smtClean="0"/>
              <a:t>10/10/2016</a:t>
            </a:fld>
            <a:endParaRPr lang="en-US"/>
          </a:p>
        </p:txBody>
      </p:sp>
      <p:sp>
        <p:nvSpPr>
          <p:cNvPr id="3" name="Footer Placeholder 2"/>
          <p:cNvSpPr>
            <a:spLocks noGrp="1"/>
          </p:cNvSpPr>
          <p:nvPr>
            <p:ph type="ftr" sz="quarter" idx="11"/>
          </p:nvPr>
        </p:nvSpPr>
        <p:spPr/>
        <p:txBody>
          <a:bodyPr/>
          <a:lstStyle/>
          <a:p>
            <a:r>
              <a:rPr lang="en-US"/>
              <a:t>Faculty of Medicine, Universitas Indonesia. Debora Roselita Karo Sekali</a:t>
            </a:r>
          </a:p>
        </p:txBody>
      </p:sp>
      <p:sp>
        <p:nvSpPr>
          <p:cNvPr id="4" name="Slide Number Placeholder 3"/>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117872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7F17BE3-C85A-4866-84A0-C79EFF86437A}" type="datetime1">
              <a:rPr lang="en-US" smtClean="0"/>
              <a:t>10/10/2016</a:t>
            </a:fld>
            <a:endParaRPr lang="en-US"/>
          </a:p>
        </p:txBody>
      </p:sp>
      <p:sp>
        <p:nvSpPr>
          <p:cNvPr id="6" name="Footer Placeholder 5"/>
          <p:cNvSpPr>
            <a:spLocks noGrp="1"/>
          </p:cNvSpPr>
          <p:nvPr>
            <p:ph type="ftr" sz="quarter" idx="11"/>
          </p:nvPr>
        </p:nvSpPr>
        <p:spPr/>
        <p:txBody>
          <a:bodyPr/>
          <a:lstStyle/>
          <a:p>
            <a:r>
              <a:rPr lang="en-US"/>
              <a:t>Faculty of Medicine, Universitas Indonesia. Debora Roselita Karo Sekali</a:t>
            </a:r>
          </a:p>
        </p:txBody>
      </p:sp>
      <p:sp>
        <p:nvSpPr>
          <p:cNvPr id="7" name="Slide Number Placeholder 6"/>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104922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A576AEF-0AA2-4C1E-8691-12FBE05B81CE}" type="datetime1">
              <a:rPr lang="en-US" smtClean="0"/>
              <a:t>10/10/2016</a:t>
            </a:fld>
            <a:endParaRPr lang="en-US"/>
          </a:p>
        </p:txBody>
      </p:sp>
      <p:sp>
        <p:nvSpPr>
          <p:cNvPr id="6" name="Footer Placeholder 5"/>
          <p:cNvSpPr>
            <a:spLocks noGrp="1"/>
          </p:cNvSpPr>
          <p:nvPr>
            <p:ph type="ftr" sz="quarter" idx="11"/>
          </p:nvPr>
        </p:nvSpPr>
        <p:spPr/>
        <p:txBody>
          <a:bodyPr/>
          <a:lstStyle/>
          <a:p>
            <a:r>
              <a:rPr lang="en-US"/>
              <a:t>Faculty of Medicine, Universitas Indonesia. Debora Roselita Karo Sekali</a:t>
            </a:r>
          </a:p>
        </p:txBody>
      </p:sp>
      <p:sp>
        <p:nvSpPr>
          <p:cNvPr id="7" name="Slide Number Placeholder 6"/>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28557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C0EE46-7722-462C-99C0-76C73DA6E60F}" type="datetime1">
              <a:rPr lang="en-US" smtClean="0"/>
              <a:t>10/10/2016</a:t>
            </a:fld>
            <a:endParaRPr lang="en-US"/>
          </a:p>
        </p:txBody>
      </p:sp>
      <p:sp>
        <p:nvSpPr>
          <p:cNvPr id="5" name="Footer Placeholder 4"/>
          <p:cNvSpPr>
            <a:spLocks noGrp="1"/>
          </p:cNvSpPr>
          <p:nvPr>
            <p:ph type="ftr" sz="quarter" idx="11"/>
          </p:nvPr>
        </p:nvSpPr>
        <p:spPr/>
        <p:txBody>
          <a:bodyPr/>
          <a:lstStyle/>
          <a:p>
            <a:r>
              <a:rPr lang="en-US"/>
              <a:t>Faculty of Medicine, Universitas Indonesia. Debora Roselita Karo Sekali</a:t>
            </a:r>
          </a:p>
        </p:txBody>
      </p:sp>
      <p:sp>
        <p:nvSpPr>
          <p:cNvPr id="6" name="Slide Number Placeholder 5"/>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336729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FD56F4-36DD-43D1-B6D1-56190B999613}" type="datetime1">
              <a:rPr lang="en-US" smtClean="0"/>
              <a:t>10/10/2016</a:t>
            </a:fld>
            <a:endParaRPr lang="en-US"/>
          </a:p>
        </p:txBody>
      </p:sp>
      <p:sp>
        <p:nvSpPr>
          <p:cNvPr id="5" name="Footer Placeholder 4"/>
          <p:cNvSpPr>
            <a:spLocks noGrp="1"/>
          </p:cNvSpPr>
          <p:nvPr>
            <p:ph type="ftr" sz="quarter" idx="11"/>
          </p:nvPr>
        </p:nvSpPr>
        <p:spPr/>
        <p:txBody>
          <a:bodyPr/>
          <a:lstStyle/>
          <a:p>
            <a:r>
              <a:rPr lang="en-US"/>
              <a:t>Faculty of Medicine, Universitas Indonesia. Debora Roselita Karo Sekali</a:t>
            </a:r>
          </a:p>
        </p:txBody>
      </p:sp>
      <p:sp>
        <p:nvSpPr>
          <p:cNvPr id="6" name="Slide Number Placeholder 5"/>
          <p:cNvSpPr>
            <a:spLocks noGrp="1"/>
          </p:cNvSpPr>
          <p:nvPr>
            <p:ph type="sldNum" sz="quarter" idx="12"/>
          </p:nvPr>
        </p:nvSpPr>
        <p:spPr/>
        <p:txBody>
          <a:bodyPr/>
          <a:lstStyle/>
          <a:p>
            <a:fld id="{FC749032-2A07-4AE8-BA90-74324CAE0C87}" type="slidenum">
              <a:rPr lang="en-US" smtClean="0"/>
              <a:t>‹#›</a:t>
            </a:fld>
            <a:endParaRPr lang="en-US"/>
          </a:p>
        </p:txBody>
      </p:sp>
    </p:spTree>
    <p:extLst>
      <p:ext uri="{BB962C8B-B14F-4D97-AF65-F5344CB8AC3E}">
        <p14:creationId xmlns:p14="http://schemas.microsoft.com/office/powerpoint/2010/main" val="2151003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6B3BB5-9401-4FA3-80C1-42E2AF089EEB}" type="datetime1">
              <a:rPr lang="en-US" smtClean="0"/>
              <a:t>10/10/2016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Faculty of Medicine, Universitas Indonesia. Debora Roselita Karo Sekali</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749032-2A07-4AE8-BA90-74324CAE0C87}" type="slidenum">
              <a:rPr lang="en-US" smtClean="0"/>
              <a:pPr/>
              <a:t>‹#›</a:t>
            </a:fld>
            <a:endParaRPr lang="en-US"/>
          </a:p>
        </p:txBody>
      </p:sp>
    </p:spTree>
    <p:extLst>
      <p:ext uri="{BB962C8B-B14F-4D97-AF65-F5344CB8AC3E}">
        <p14:creationId xmlns:p14="http://schemas.microsoft.com/office/powerpoint/2010/main" val="616116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ebora.rose@yahoo.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mailto:dkar0001@student.monash.edu"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1.jpeg"/><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2.jpeg"/><Relationship Id="rId4" Type="http://schemas.openxmlformats.org/officeDocument/2006/relationships/diagramLayout" Target="../diagrams/layout2.xml"/><Relationship Id="rId9"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5.wmf"/><Relationship Id="rId5" Type="http://schemas.openxmlformats.org/officeDocument/2006/relationships/oleObject" Target="../embeddings/oleObject1.bin"/><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6.wmf"/><Relationship Id="rId5" Type="http://schemas.openxmlformats.org/officeDocument/2006/relationships/oleObject" Target="../embeddings/oleObject2.bin"/><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png"/><Relationship Id="rId7" Type="http://schemas.openxmlformats.org/officeDocument/2006/relationships/diagramColors" Target="../diagrams/colors9.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0.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png"/><Relationship Id="rId7" Type="http://schemas.openxmlformats.org/officeDocument/2006/relationships/diagramColors" Target="../diagrams/colors10.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3" Type="http://schemas.openxmlformats.org/officeDocument/2006/relationships/image" Target="../media/image1.png"/><Relationship Id="rId7" Type="http://schemas.openxmlformats.org/officeDocument/2006/relationships/diagramColors" Target="../diagrams/colors11.xml"/><Relationship Id="rId12" Type="http://schemas.openxmlformats.org/officeDocument/2006/relationships/diagramColors" Target="../diagrams/colors1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5" Type="http://schemas.openxmlformats.org/officeDocument/2006/relationships/diagramLayout" Target="../diagrams/layout11.xml"/><Relationship Id="rId10" Type="http://schemas.openxmlformats.org/officeDocument/2006/relationships/diagramLayout" Target="../diagrams/layout12.xml"/><Relationship Id="rId4" Type="http://schemas.openxmlformats.org/officeDocument/2006/relationships/diagramData" Target="../diagrams/data11.xml"/><Relationship Id="rId9" Type="http://schemas.openxmlformats.org/officeDocument/2006/relationships/diagramData" Target="../diagrams/data1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79087" y="233680"/>
            <a:ext cx="10999026" cy="2531556"/>
          </a:xfrm>
        </p:spPr>
        <p:txBody>
          <a:bodyPr>
            <a:noAutofit/>
          </a:bodyPr>
          <a:lstStyle/>
          <a:p>
            <a:pPr>
              <a:lnSpc>
                <a:spcPct val="100000"/>
              </a:lnSpc>
            </a:pPr>
            <a:r>
              <a:rPr lang="en-US" sz="4000" dirty="0">
                <a:ln w="0">
                  <a:solidFill>
                    <a:sysClr val="windowText" lastClr="000000"/>
                  </a:solidFill>
                </a:ln>
                <a:latin typeface="Trebuchet MS" panose="020B0603020202020204" pitchFamily="34" charset="0"/>
                <a:cs typeface="Arial" panose="020B0604020202020204" pitchFamily="34" charset="0"/>
              </a:rPr>
              <a:t>The Correlation between </a:t>
            </a:r>
            <a:br>
              <a:rPr lang="en-US" sz="4000" dirty="0">
                <a:ln w="0">
                  <a:solidFill>
                    <a:sysClr val="windowText" lastClr="000000"/>
                  </a:solidFill>
                </a:ln>
                <a:latin typeface="Trebuchet MS" panose="020B0603020202020204" pitchFamily="34" charset="0"/>
                <a:cs typeface="Arial" panose="020B0604020202020204" pitchFamily="34" charset="0"/>
              </a:rPr>
            </a:br>
            <a:r>
              <a:rPr lang="id-ID" sz="4000" dirty="0">
                <a:ln w="0">
                  <a:solidFill>
                    <a:sysClr val="windowText" lastClr="000000"/>
                  </a:solidFill>
                </a:ln>
                <a:latin typeface="Trebuchet MS" panose="020B0603020202020204" pitchFamily="34" charset="0"/>
                <a:cs typeface="Arial" panose="020B0604020202020204" pitchFamily="34" charset="0"/>
              </a:rPr>
              <a:t>Malondialdehyde </a:t>
            </a:r>
            <a:r>
              <a:rPr lang="en-US" sz="4000" dirty="0">
                <a:ln w="0">
                  <a:solidFill>
                    <a:sysClr val="windowText" lastClr="000000"/>
                  </a:solidFill>
                </a:ln>
                <a:latin typeface="Trebuchet MS" panose="020B0603020202020204" pitchFamily="34" charset="0"/>
                <a:cs typeface="Arial" panose="020B0604020202020204" pitchFamily="34" charset="0"/>
              </a:rPr>
              <a:t>Concentration Level in Seminal Fluid Analysis and </a:t>
            </a:r>
            <a:r>
              <a:rPr lang="en-US" sz="4000" dirty="0" err="1">
                <a:ln w="0">
                  <a:solidFill>
                    <a:sysClr val="windowText" lastClr="000000"/>
                  </a:solidFill>
                </a:ln>
                <a:latin typeface="Trebuchet MS" panose="020B0603020202020204" pitchFamily="34" charset="0"/>
                <a:cs typeface="Arial" panose="020B0604020202020204" pitchFamily="34" charset="0"/>
              </a:rPr>
              <a:t>Asthenozoospermia</a:t>
            </a:r>
            <a:r>
              <a:rPr lang="en-US" sz="4000" dirty="0">
                <a:ln w="0">
                  <a:solidFill>
                    <a:sysClr val="windowText" lastClr="000000"/>
                  </a:solidFill>
                </a:ln>
                <a:latin typeface="Trebuchet MS" panose="020B0603020202020204" pitchFamily="34" charset="0"/>
                <a:cs typeface="Arial" panose="020B0604020202020204" pitchFamily="34" charset="0"/>
              </a:rPr>
              <a:t> among Infertile Males</a:t>
            </a:r>
            <a:endParaRPr lang="en-US" sz="4000" dirty="0">
              <a:ln w="0">
                <a:solidFill>
                  <a:sysClr val="windowText" lastClr="000000"/>
                </a:solidFill>
              </a:ln>
              <a:latin typeface="Trebuchet MS" panose="020B0603020202020204" pitchFamily="34" charset="0"/>
            </a:endParaRPr>
          </a:p>
        </p:txBody>
      </p:sp>
      <p:sp>
        <p:nvSpPr>
          <p:cNvPr id="7" name="Subtitle 6"/>
          <p:cNvSpPr>
            <a:spLocks noGrp="1"/>
          </p:cNvSpPr>
          <p:nvPr>
            <p:ph type="subTitle" idx="1"/>
          </p:nvPr>
        </p:nvSpPr>
        <p:spPr>
          <a:xfrm>
            <a:off x="1728885" y="4729306"/>
            <a:ext cx="9144000" cy="2098214"/>
          </a:xfrm>
        </p:spPr>
        <p:txBody>
          <a:bodyPr>
            <a:noAutofit/>
          </a:bodyPr>
          <a:lstStyle/>
          <a:p>
            <a:r>
              <a:rPr lang="en-US" sz="2800" b="1" dirty="0">
                <a:solidFill>
                  <a:srgbClr val="009900"/>
                </a:solidFill>
              </a:rPr>
              <a:t>Faculty of Medicine, </a:t>
            </a:r>
            <a:r>
              <a:rPr lang="en-US" sz="2800" b="1" dirty="0" err="1">
                <a:solidFill>
                  <a:srgbClr val="009900"/>
                </a:solidFill>
              </a:rPr>
              <a:t>Universitas</a:t>
            </a:r>
            <a:r>
              <a:rPr lang="en-US" sz="2800" b="1" dirty="0">
                <a:solidFill>
                  <a:srgbClr val="009900"/>
                </a:solidFill>
              </a:rPr>
              <a:t> Indonesia</a:t>
            </a:r>
          </a:p>
          <a:p>
            <a:r>
              <a:rPr lang="en-US" sz="2800" b="1" dirty="0"/>
              <a:t>Debora Roselita </a:t>
            </a:r>
            <a:r>
              <a:rPr lang="en-US" sz="2800" b="1" dirty="0" err="1"/>
              <a:t>Karo</a:t>
            </a:r>
            <a:r>
              <a:rPr lang="en-US" sz="2800" b="1" dirty="0"/>
              <a:t> </a:t>
            </a:r>
            <a:r>
              <a:rPr lang="en-US" sz="2800" b="1" dirty="0" err="1"/>
              <a:t>Sekali</a:t>
            </a:r>
            <a:endParaRPr lang="en-US" sz="2800" b="1" dirty="0"/>
          </a:p>
          <a:p>
            <a:endParaRPr lang="en-US" sz="2800" dirty="0"/>
          </a:p>
          <a:p>
            <a:r>
              <a:rPr lang="en-US" sz="2800" b="1" dirty="0">
                <a:solidFill>
                  <a:schemeClr val="accent6"/>
                </a:solidFill>
              </a:rPr>
              <a:t>Kuala Lumpur, 10 October 2016</a:t>
            </a:r>
          </a:p>
          <a:p>
            <a:endParaRPr lang="en-US" sz="2800" dirty="0">
              <a:latin typeface="Arial" panose="020B0604020202020204" pitchFamily="34" charset="0"/>
              <a:cs typeface="Arial" panose="020B0604020202020204" pitchFamily="34" charset="0"/>
            </a:endParaRPr>
          </a:p>
          <a:p>
            <a:endParaRPr lang="en-US" sz="2800" dirty="0"/>
          </a:p>
          <a:p>
            <a:endParaRPr lang="en-US" sz="2800" dirty="0"/>
          </a:p>
        </p:txBody>
      </p:sp>
      <p:sp>
        <p:nvSpPr>
          <p:cNvPr id="2" name="Rectangle 1"/>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17" name="Rectangle 16"/>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19" name="Rectangle 18"/>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Rectangle 20"/>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5800" y="2972185"/>
            <a:ext cx="1550171" cy="1550171"/>
          </a:xfrm>
          <a:prstGeom prst="rect">
            <a:avLst/>
          </a:prstGeom>
        </p:spPr>
      </p:pic>
      <p:sp>
        <p:nvSpPr>
          <p:cNvPr id="26" name="Slide Number Placeholder 25"/>
          <p:cNvSpPr>
            <a:spLocks noGrp="1"/>
          </p:cNvSpPr>
          <p:nvPr>
            <p:ph type="sldNum" sz="quarter" idx="12"/>
          </p:nvPr>
        </p:nvSpPr>
        <p:spPr/>
        <p:txBody>
          <a:bodyPr/>
          <a:lstStyle/>
          <a:p>
            <a:fld id="{C91EA6A3-8892-4E8F-9416-E04D82BDA609}" type="slidenum">
              <a:rPr lang="en-US" smtClean="0"/>
              <a:t>1</a:t>
            </a:fld>
            <a:endParaRPr lang="en-US"/>
          </a:p>
        </p:txBody>
      </p:sp>
    </p:spTree>
    <p:extLst>
      <p:ext uri="{BB962C8B-B14F-4D97-AF65-F5344CB8AC3E}">
        <p14:creationId xmlns:p14="http://schemas.microsoft.com/office/powerpoint/2010/main" val="399801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100959" y="1838960"/>
            <a:ext cx="7591096" cy="4351338"/>
          </a:xfrm>
        </p:spPr>
        <p:txBody>
          <a:bodyPr>
            <a:normAutofit/>
          </a:bodyPr>
          <a:lstStyle/>
          <a:p>
            <a:pPr marL="0" indent="0">
              <a:buNone/>
            </a:pPr>
            <a:r>
              <a:rPr lang="en-US" sz="2400" b="1" dirty="0">
                <a:latin typeface="Arial" panose="020B0604020202020204" pitchFamily="34" charset="0"/>
                <a:cs typeface="Arial" panose="020B0604020202020204" pitchFamily="34" charset="0"/>
              </a:rPr>
              <a:t>Personal Information </a:t>
            </a:r>
          </a:p>
          <a:p>
            <a:pPr marL="0" indent="0">
              <a:buNone/>
            </a:pPr>
            <a:r>
              <a:rPr lang="en-US" sz="2000" dirty="0">
                <a:latin typeface="Arial" panose="020B0604020202020204" pitchFamily="34" charset="0"/>
                <a:cs typeface="Arial" panose="020B0604020202020204" pitchFamily="34" charset="0"/>
              </a:rPr>
              <a:t>Debora Roselita </a:t>
            </a:r>
            <a:r>
              <a:rPr lang="en-US" sz="2000" dirty="0" err="1">
                <a:latin typeface="Arial" panose="020B0604020202020204" pitchFamily="34" charset="0"/>
                <a:cs typeface="Arial" panose="020B0604020202020204" pitchFamily="34" charset="0"/>
              </a:rPr>
              <a:t>Karo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Sekali</a:t>
            </a: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17 Kings Court, Oakleigh East, Victoria </a:t>
            </a:r>
          </a:p>
          <a:p>
            <a:pPr marL="0" indent="0">
              <a:buNone/>
            </a:pPr>
            <a:r>
              <a:rPr lang="en-US" sz="2000" dirty="0">
                <a:latin typeface="Arial" panose="020B0604020202020204" pitchFamily="34" charset="0"/>
                <a:cs typeface="Arial" panose="020B0604020202020204" pitchFamily="34" charset="0"/>
              </a:rPr>
              <a:t>+61410357778</a:t>
            </a:r>
          </a:p>
          <a:p>
            <a:pPr marL="0" indent="0">
              <a:buNone/>
            </a:pPr>
            <a:r>
              <a:rPr lang="en-US" sz="2000" dirty="0">
                <a:latin typeface="Arial" panose="020B0604020202020204" pitchFamily="34" charset="0"/>
                <a:cs typeface="Arial" panose="020B0604020202020204" pitchFamily="34" charset="0"/>
                <a:hlinkClick r:id="rId3"/>
              </a:rPr>
              <a:t>Debora.rose@yahoo.com</a:t>
            </a: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hlinkClick r:id="rId4"/>
              </a:rPr>
              <a:t>dkar0001@student.monash.edu</a:t>
            </a:r>
            <a:endParaRPr lang="en-US" sz="2000" dirty="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920806" y="151604"/>
            <a:ext cx="10515600" cy="1325563"/>
          </a:xfrm>
        </p:spPr>
        <p:txBody>
          <a:bodyPr/>
          <a:lstStyle/>
          <a:p>
            <a:pPr algn="ctr"/>
            <a:r>
              <a:rPr lang="en-US" dirty="0">
                <a:latin typeface="Trebuchet MS" panose="020B0603020202020204" pitchFamily="34" charset="0"/>
              </a:rPr>
              <a:t>Curriculum vitae</a:t>
            </a:r>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0" name="Slide Number Placeholder 9"/>
          <p:cNvSpPr>
            <a:spLocks noGrp="1"/>
          </p:cNvSpPr>
          <p:nvPr>
            <p:ph type="sldNum" sz="quarter" idx="12"/>
          </p:nvPr>
        </p:nvSpPr>
        <p:spPr/>
        <p:txBody>
          <a:bodyPr/>
          <a:lstStyle/>
          <a:p>
            <a:fld id="{FC749032-2A07-4AE8-BA90-74324CAE0C87}" type="slidenum">
              <a:rPr lang="en-US" smtClean="0"/>
              <a:t>2</a:t>
            </a:fld>
            <a:endParaRPr lang="en-US"/>
          </a:p>
        </p:txBody>
      </p:sp>
      <p:sp>
        <p:nvSpPr>
          <p:cNvPr id="15"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9" name="Rectangle 8"/>
          <p:cNvSpPr/>
          <p:nvPr/>
        </p:nvSpPr>
        <p:spPr>
          <a:xfrm>
            <a:off x="6262514" y="1838960"/>
            <a:ext cx="5702323" cy="4462760"/>
          </a:xfrm>
          <a:prstGeom prst="rect">
            <a:avLst/>
          </a:prstGeom>
        </p:spPr>
        <p:txBody>
          <a:bodyPr wrap="square">
            <a:spAutoFit/>
          </a:bodyPr>
          <a:lstStyle/>
          <a:p>
            <a:r>
              <a:rPr lang="en-US" sz="2400" b="1" dirty="0">
                <a:latin typeface="Arial" panose="020B0604020202020204" pitchFamily="34" charset="0"/>
                <a:cs typeface="Arial" panose="020B0604020202020204" pitchFamily="34" charset="0"/>
              </a:rPr>
              <a:t>Formal education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2016 – present : </a:t>
            </a:r>
            <a:r>
              <a:rPr lang="en-US" sz="2000" dirty="0" err="1">
                <a:latin typeface="Arial" panose="020B0604020202020204" pitchFamily="34" charset="0"/>
                <a:cs typeface="Arial" panose="020B0604020202020204" pitchFamily="34" charset="0"/>
              </a:rPr>
              <a:t>Honours</a:t>
            </a:r>
            <a:r>
              <a:rPr lang="en-US" sz="2000" dirty="0">
                <a:latin typeface="Arial" panose="020B0604020202020204" pitchFamily="34" charset="0"/>
                <a:cs typeface="Arial" panose="020B0604020202020204" pitchFamily="34" charset="0"/>
              </a:rPr>
              <a:t> research, Bachelor in  Medical Science, Monash University</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2013 – 2016      : Bachelor in Medicine, </a:t>
            </a:r>
            <a:r>
              <a:rPr lang="en-US" sz="2000" dirty="0" err="1">
                <a:latin typeface="Arial" panose="020B0604020202020204" pitchFamily="34" charset="0"/>
                <a:cs typeface="Arial" panose="020B0604020202020204" pitchFamily="34" charset="0"/>
              </a:rPr>
              <a:t>Universitas</a:t>
            </a:r>
            <a:r>
              <a:rPr lang="en-US" sz="2000" dirty="0">
                <a:latin typeface="Arial" panose="020B0604020202020204" pitchFamily="34" charset="0"/>
                <a:cs typeface="Arial" panose="020B0604020202020204" pitchFamily="34" charset="0"/>
              </a:rPr>
              <a:t> Indonesia</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Research</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Clinical biochemistry / The Correlation between </a:t>
            </a:r>
            <a:r>
              <a:rPr lang="en-US" sz="2000" dirty="0" err="1">
                <a:latin typeface="Arial" panose="020B0604020202020204" pitchFamily="34" charset="0"/>
                <a:cs typeface="Arial" panose="020B0604020202020204" pitchFamily="34" charset="0"/>
              </a:rPr>
              <a:t>Malondialdehyde</a:t>
            </a:r>
            <a:r>
              <a:rPr lang="en-US" sz="2000" dirty="0">
                <a:latin typeface="Arial" panose="020B0604020202020204" pitchFamily="34" charset="0"/>
                <a:cs typeface="Arial" panose="020B0604020202020204" pitchFamily="34" charset="0"/>
              </a:rPr>
              <a:t> Concentration and </a:t>
            </a:r>
            <a:r>
              <a:rPr lang="en-US" sz="2000" dirty="0" err="1">
                <a:latin typeface="Arial" panose="020B0604020202020204" pitchFamily="34" charset="0"/>
                <a:cs typeface="Arial" panose="020B0604020202020204" pitchFamily="34" charset="0"/>
              </a:rPr>
              <a:t>Asthenozoospermia</a:t>
            </a: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Physiology / Understanding Mechanism of Failure in Labor </a:t>
            </a: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52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0" descr="Image result for million sperm ejacula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377" y="5338204"/>
            <a:ext cx="1775638" cy="11846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US" dirty="0">
                <a:latin typeface="Trebuchet MS" panose="020B0603020202020204" pitchFamily="34" charset="0"/>
              </a:rPr>
              <a:t>The journey to the waiting egg</a:t>
            </a:r>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2058" name="Picture 10" descr="Image result for million sperm ejacula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377" y="2995894"/>
            <a:ext cx="1775638" cy="118460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Image result for million sperm ejacula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377" y="4166164"/>
            <a:ext cx="1775638" cy="1184604"/>
          </a:xfrm>
          <a:prstGeom prst="rect">
            <a:avLst/>
          </a:prstGeom>
          <a:noFill/>
          <a:extLst>
            <a:ext uri="{909E8E84-426E-40DD-AFC4-6F175D3DCCD1}">
              <a14:hiddenFill xmlns:a14="http://schemas.microsoft.com/office/drawing/2010/main">
                <a:solidFill>
                  <a:srgbClr val="FFFFFF"/>
                </a:solidFill>
              </a14:hiddenFill>
            </a:ext>
          </a:extLst>
        </p:spPr>
      </p:pic>
      <p:sp>
        <p:nvSpPr>
          <p:cNvPr id="20" name="Striped Right Arrow 19"/>
          <p:cNvSpPr/>
          <p:nvPr/>
        </p:nvSpPr>
        <p:spPr>
          <a:xfrm>
            <a:off x="2897992" y="3247315"/>
            <a:ext cx="7309264" cy="1866368"/>
          </a:xfrm>
          <a:prstGeom prst="stripedRightArrow">
            <a:avLst/>
          </a:prstGeom>
          <a:gradFill>
            <a:gsLst>
              <a:gs pos="0">
                <a:schemeClr val="accent6">
                  <a:lumMod val="40000"/>
                  <a:lumOff val="60000"/>
                </a:schemeClr>
              </a:gs>
              <a:gs pos="46000">
                <a:schemeClr val="accent6">
                  <a:lumMod val="95000"/>
                  <a:lumOff val="5000"/>
                </a:schemeClr>
              </a:gs>
              <a:gs pos="100000">
                <a:schemeClr val="accent6"/>
              </a:gs>
            </a:gsLst>
            <a:path path="circle">
              <a:fillToRect l="50000" t="130000" r="50000" b="-30000"/>
            </a:path>
          </a:gra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rial" panose="020B0604020202020204" pitchFamily="34" charset="0"/>
                <a:cs typeface="Arial" panose="020B0604020202020204" pitchFamily="34" charset="0"/>
              </a:rPr>
              <a:t>4000 Miles</a:t>
            </a:r>
          </a:p>
        </p:txBody>
      </p:sp>
      <p:pic>
        <p:nvPicPr>
          <p:cNvPr id="2062" name="Picture 14" descr="Image result for ovum cartoon f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9846086" y="3176637"/>
            <a:ext cx="2626713" cy="169642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Image result for malaysia to australia flig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2215" y="1338128"/>
            <a:ext cx="5171543" cy="509253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descr="Image result for million sperm ejacula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26374" y="1838960"/>
            <a:ext cx="1775638" cy="118460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Image result for million sperm ejaculated"/>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rot="10800000">
            <a:off x="1026372" y="1838959"/>
            <a:ext cx="6812173" cy="454469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21" name="Footer Placeholder 20"/>
          <p:cNvSpPr>
            <a:spLocks noGrp="1"/>
          </p:cNvSpPr>
          <p:nvPr>
            <p:ph type="ftr" sz="quarter" idx="11"/>
          </p:nvPr>
        </p:nvSpPr>
        <p:spPr>
          <a:xfrm>
            <a:off x="5675436" y="6319611"/>
            <a:ext cx="6450418" cy="426948"/>
          </a:xfrm>
        </p:spPr>
        <p:txBody>
          <a:body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2" name="Slide Number Placeholder 21"/>
          <p:cNvSpPr>
            <a:spLocks noGrp="1"/>
          </p:cNvSpPr>
          <p:nvPr>
            <p:ph type="sldNum" sz="quarter" idx="12"/>
          </p:nvPr>
        </p:nvSpPr>
        <p:spPr/>
        <p:txBody>
          <a:bodyPr/>
          <a:lstStyle/>
          <a:p>
            <a:fld id="{FC749032-2A07-4AE8-BA90-74324CAE0C87}" type="slidenum">
              <a:rPr lang="en-US" smtClean="0"/>
              <a:t>3</a:t>
            </a:fld>
            <a:endParaRPr lang="en-US"/>
          </a:p>
        </p:txBody>
      </p:sp>
      <p:pic>
        <p:nvPicPr>
          <p:cNvPr id="18" name="Picture 4" descr="Image result for cartoon infertility bad sperm morpholog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316" y="1403672"/>
            <a:ext cx="5893707" cy="28592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Image result for cartoon of infertilit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2260" y="1289366"/>
            <a:ext cx="3417706" cy="512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47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3"/>
                                        </p:tgtEl>
                                      </p:cBhvr>
                                    </p:animEffect>
                                    <p:set>
                                      <p:cBhvr>
                                        <p:cTn id="7" dur="1" fill="hold">
                                          <p:stCondLst>
                                            <p:cond delay="499"/>
                                          </p:stCondLst>
                                        </p:cTn>
                                        <p:tgtEl>
                                          <p:spTgt spid="3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5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2062"/>
                                        </p:tgtEl>
                                        <p:attrNameLst>
                                          <p:attrName>style.visibility</p:attrName>
                                        </p:attrNameLst>
                                      </p:cBhvr>
                                      <p:to>
                                        <p:strVal val="visible"/>
                                      </p:to>
                                    </p:set>
                                    <p:animEffect transition="in" filter="wipe(down)">
                                      <p:cBhvr>
                                        <p:cTn id="28" dur="580">
                                          <p:stCondLst>
                                            <p:cond delay="0"/>
                                          </p:stCondLst>
                                        </p:cTn>
                                        <p:tgtEl>
                                          <p:spTgt spid="2062"/>
                                        </p:tgtEl>
                                      </p:cBhvr>
                                    </p:animEffect>
                                    <p:anim calcmode="lin" valueType="num">
                                      <p:cBhvr>
                                        <p:cTn id="29" dur="1822" tmFilter="0,0; 0.14,0.36; 0.43,0.73; 0.71,0.91; 1.0,1.0">
                                          <p:stCondLst>
                                            <p:cond delay="0"/>
                                          </p:stCondLst>
                                        </p:cTn>
                                        <p:tgtEl>
                                          <p:spTgt spid="206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06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06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06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062"/>
                                        </p:tgtEl>
                                        <p:attrNameLst>
                                          <p:attrName>ppt_y</p:attrName>
                                        </p:attrNameLst>
                                      </p:cBhvr>
                                      <p:tavLst>
                                        <p:tav tm="0" fmla="#ppt_y-sin(pi*$)/81">
                                          <p:val>
                                            <p:fltVal val="0"/>
                                          </p:val>
                                        </p:tav>
                                        <p:tav tm="100000">
                                          <p:val>
                                            <p:fltVal val="1"/>
                                          </p:val>
                                        </p:tav>
                                      </p:tavLst>
                                    </p:anim>
                                    <p:animScale>
                                      <p:cBhvr>
                                        <p:cTn id="34" dur="26">
                                          <p:stCondLst>
                                            <p:cond delay="650"/>
                                          </p:stCondLst>
                                        </p:cTn>
                                        <p:tgtEl>
                                          <p:spTgt spid="2062"/>
                                        </p:tgtEl>
                                      </p:cBhvr>
                                      <p:to x="100000" y="60000"/>
                                    </p:animScale>
                                    <p:animScale>
                                      <p:cBhvr>
                                        <p:cTn id="35" dur="166" decel="50000">
                                          <p:stCondLst>
                                            <p:cond delay="676"/>
                                          </p:stCondLst>
                                        </p:cTn>
                                        <p:tgtEl>
                                          <p:spTgt spid="2062"/>
                                        </p:tgtEl>
                                      </p:cBhvr>
                                      <p:to x="100000" y="100000"/>
                                    </p:animScale>
                                    <p:animScale>
                                      <p:cBhvr>
                                        <p:cTn id="36" dur="26">
                                          <p:stCondLst>
                                            <p:cond delay="1312"/>
                                          </p:stCondLst>
                                        </p:cTn>
                                        <p:tgtEl>
                                          <p:spTgt spid="2062"/>
                                        </p:tgtEl>
                                      </p:cBhvr>
                                      <p:to x="100000" y="80000"/>
                                    </p:animScale>
                                    <p:animScale>
                                      <p:cBhvr>
                                        <p:cTn id="37" dur="166" decel="50000">
                                          <p:stCondLst>
                                            <p:cond delay="1338"/>
                                          </p:stCondLst>
                                        </p:cTn>
                                        <p:tgtEl>
                                          <p:spTgt spid="2062"/>
                                        </p:tgtEl>
                                      </p:cBhvr>
                                      <p:to x="100000" y="100000"/>
                                    </p:animScale>
                                    <p:animScale>
                                      <p:cBhvr>
                                        <p:cTn id="38" dur="26">
                                          <p:stCondLst>
                                            <p:cond delay="1642"/>
                                          </p:stCondLst>
                                        </p:cTn>
                                        <p:tgtEl>
                                          <p:spTgt spid="2062"/>
                                        </p:tgtEl>
                                      </p:cBhvr>
                                      <p:to x="100000" y="90000"/>
                                    </p:animScale>
                                    <p:animScale>
                                      <p:cBhvr>
                                        <p:cTn id="39" dur="166" decel="50000">
                                          <p:stCondLst>
                                            <p:cond delay="1668"/>
                                          </p:stCondLst>
                                        </p:cTn>
                                        <p:tgtEl>
                                          <p:spTgt spid="2062"/>
                                        </p:tgtEl>
                                      </p:cBhvr>
                                      <p:to x="100000" y="100000"/>
                                    </p:animScale>
                                    <p:animScale>
                                      <p:cBhvr>
                                        <p:cTn id="40" dur="26">
                                          <p:stCondLst>
                                            <p:cond delay="1808"/>
                                          </p:stCondLst>
                                        </p:cTn>
                                        <p:tgtEl>
                                          <p:spTgt spid="2062"/>
                                        </p:tgtEl>
                                      </p:cBhvr>
                                      <p:to x="100000" y="95000"/>
                                    </p:animScale>
                                    <p:animScale>
                                      <p:cBhvr>
                                        <p:cTn id="41" dur="166" decel="50000">
                                          <p:stCondLst>
                                            <p:cond delay="1834"/>
                                          </p:stCondLst>
                                        </p:cTn>
                                        <p:tgtEl>
                                          <p:spTgt spid="2062"/>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down)">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064"/>
                                        </p:tgtEl>
                                        <p:attrNameLst>
                                          <p:attrName>style.visibility</p:attrName>
                                        </p:attrNameLst>
                                      </p:cBhvr>
                                      <p:to>
                                        <p:strVal val="visible"/>
                                      </p:to>
                                    </p:set>
                                    <p:anim calcmode="lin" valueType="num">
                                      <p:cBhvr>
                                        <p:cTn id="55" dur="1000" fill="hold"/>
                                        <p:tgtEl>
                                          <p:spTgt spid="2064"/>
                                        </p:tgtEl>
                                        <p:attrNameLst>
                                          <p:attrName>ppt_w</p:attrName>
                                        </p:attrNameLst>
                                      </p:cBhvr>
                                      <p:tavLst>
                                        <p:tav tm="0">
                                          <p:val>
                                            <p:fltVal val="0"/>
                                          </p:val>
                                        </p:tav>
                                        <p:tav tm="100000">
                                          <p:val>
                                            <p:strVal val="#ppt_w"/>
                                          </p:val>
                                        </p:tav>
                                      </p:tavLst>
                                    </p:anim>
                                    <p:anim calcmode="lin" valueType="num">
                                      <p:cBhvr>
                                        <p:cTn id="56" dur="1000" fill="hold"/>
                                        <p:tgtEl>
                                          <p:spTgt spid="2064"/>
                                        </p:tgtEl>
                                        <p:attrNameLst>
                                          <p:attrName>ppt_h</p:attrName>
                                        </p:attrNameLst>
                                      </p:cBhvr>
                                      <p:tavLst>
                                        <p:tav tm="0">
                                          <p:val>
                                            <p:fltVal val="0"/>
                                          </p:val>
                                        </p:tav>
                                        <p:tav tm="100000">
                                          <p:val>
                                            <p:strVal val="#ppt_h"/>
                                          </p:val>
                                        </p:tav>
                                      </p:tavLst>
                                    </p:anim>
                                    <p:anim calcmode="lin" valueType="num">
                                      <p:cBhvr>
                                        <p:cTn id="57" dur="1000" fill="hold"/>
                                        <p:tgtEl>
                                          <p:spTgt spid="2064"/>
                                        </p:tgtEl>
                                        <p:attrNameLst>
                                          <p:attrName>style.rotation</p:attrName>
                                        </p:attrNameLst>
                                      </p:cBhvr>
                                      <p:tavLst>
                                        <p:tav tm="0">
                                          <p:val>
                                            <p:fltVal val="90"/>
                                          </p:val>
                                        </p:tav>
                                        <p:tav tm="100000">
                                          <p:val>
                                            <p:fltVal val="0"/>
                                          </p:val>
                                        </p:tav>
                                      </p:tavLst>
                                    </p:anim>
                                    <p:animEffect transition="in" filter="fade">
                                      <p:cBhvr>
                                        <p:cTn id="58" dur="1000"/>
                                        <p:tgtEl>
                                          <p:spTgt spid="2064"/>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heel(1)">
                                      <p:cBhvr>
                                        <p:cTn id="63" dur="2000"/>
                                        <p:tgtEl>
                                          <p:spTgt spid="2"/>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Effect transition="in" filter="fade">
                                      <p:cBhvr>
                                        <p:cTn id="7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806" y="151604"/>
            <a:ext cx="10515600" cy="1325563"/>
          </a:xfrm>
        </p:spPr>
        <p:txBody>
          <a:bodyPr/>
          <a:lstStyle/>
          <a:p>
            <a:pPr algn="ctr"/>
            <a:r>
              <a:rPr lang="en-US" dirty="0">
                <a:latin typeface="Trebuchet MS" panose="020B0603020202020204" pitchFamily="34" charset="0"/>
              </a:rPr>
              <a:t>What’s the issue?</a:t>
            </a: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85860182"/>
              </p:ext>
            </p:extLst>
          </p:nvPr>
        </p:nvGraphicFramePr>
        <p:xfrm>
          <a:off x="920806" y="170177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0" name="Slide Number Placeholder 9"/>
          <p:cNvSpPr>
            <a:spLocks noGrp="1"/>
          </p:cNvSpPr>
          <p:nvPr>
            <p:ph type="sldNum" sz="quarter" idx="12"/>
          </p:nvPr>
        </p:nvSpPr>
        <p:spPr/>
        <p:txBody>
          <a:bodyPr/>
          <a:lstStyle/>
          <a:p>
            <a:fld id="{FC749032-2A07-4AE8-BA90-74324CAE0C87}" type="slidenum">
              <a:rPr lang="en-US" smtClean="0"/>
              <a:t>4</a:t>
            </a:fld>
            <a:endParaRPr lang="en-US"/>
          </a:p>
        </p:txBody>
      </p:sp>
      <p:sp>
        <p:nvSpPr>
          <p:cNvPr id="15"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pic>
        <p:nvPicPr>
          <p:cNvPr id="3" name="Picture 2"/>
          <p:cNvPicPr>
            <a:picLocks noChangeAspect="1"/>
          </p:cNvPicPr>
          <p:nvPr/>
        </p:nvPicPr>
        <p:blipFill>
          <a:blip r:embed="rId9"/>
          <a:stretch>
            <a:fillRect/>
          </a:stretch>
        </p:blipFill>
        <p:spPr>
          <a:xfrm>
            <a:off x="6178607" y="4047748"/>
            <a:ext cx="2173824" cy="2004435"/>
          </a:xfrm>
          <a:prstGeom prst="rect">
            <a:avLst/>
          </a:prstGeom>
        </p:spPr>
      </p:pic>
    </p:spTree>
    <p:extLst>
      <p:ext uri="{BB962C8B-B14F-4D97-AF65-F5344CB8AC3E}">
        <p14:creationId xmlns:p14="http://schemas.microsoft.com/office/powerpoint/2010/main" val="327917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56" presetClass="path" presetSubtype="0" accel="50000" decel="50000" fill="hold" nodeType="afterEffect">
                                  <p:stCondLst>
                                    <p:cond delay="0"/>
                                  </p:stCondLst>
                                  <p:childTnLst>
                                    <p:animMotion origin="layout" path="M -3.33333E-6 -2.59259E-6 L 0.25 -0.25 " pathEditMode="relative" rAng="0" ptsTypes="AA">
                                      <p:cBhvr>
                                        <p:cTn id="13" dur="2000" fill="hold"/>
                                        <p:tgtEl>
                                          <p:spTgt spid="3"/>
                                        </p:tgtEl>
                                        <p:attrNameLst>
                                          <p:attrName>ppt_x</p:attrName>
                                          <p:attrName>ppt_y</p:attrName>
                                        </p:attrNameLst>
                                      </p:cBhvr>
                                      <p:rCtr x="1250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Global Prevalence of Infertility</a:t>
            </a:r>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5</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pic>
        <p:nvPicPr>
          <p:cNvPr id="1026" name="Picture 2" descr="Image result for mom dad infertilecartoon silhouette"/>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78671" y="2928571"/>
            <a:ext cx="2695575" cy="2695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age result for mom dad infertilecartoon silhouette"/>
          <p:cNvPicPr>
            <a:picLocks noChangeAspect="1" noChangeArrowheads="1"/>
          </p:cNvPicPr>
          <p:nvPr/>
        </p:nvPicPr>
        <p:blipFill>
          <a:blip r:embed="rId4">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40812" y="1394419"/>
            <a:ext cx="2695575" cy="26955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mom dad infertilecartoon silhouette"/>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02952" y="3109088"/>
            <a:ext cx="2695575" cy="26955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an and woman silhouette carto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5619" y="4044158"/>
            <a:ext cx="2205960" cy="2205960"/>
          </a:xfrm>
          <a:prstGeom prst="rect">
            <a:avLst/>
          </a:prstGeom>
          <a:noFill/>
          <a:extLst>
            <a:ext uri="{909E8E84-426E-40DD-AFC4-6F175D3DCCD1}">
              <a14:hiddenFill xmlns:a14="http://schemas.microsoft.com/office/drawing/2010/main">
                <a:solidFill>
                  <a:srgbClr val="FFFFFF"/>
                </a:solidFill>
              </a14:hiddenFill>
            </a:ext>
          </a:extLst>
        </p:spPr>
      </p:pic>
      <p:sp>
        <p:nvSpPr>
          <p:cNvPr id="10" name="Pentagon 9"/>
          <p:cNvSpPr/>
          <p:nvPr/>
        </p:nvSpPr>
        <p:spPr>
          <a:xfrm>
            <a:off x="7536387" y="1394419"/>
            <a:ext cx="4002849" cy="1846300"/>
          </a:xfrm>
          <a:prstGeom prst="homePlate">
            <a:avLst/>
          </a:prstGeom>
          <a:solidFill>
            <a:schemeClr val="bg1">
              <a:lumMod val="95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WHO 2014 </a:t>
            </a:r>
          </a:p>
          <a:p>
            <a:pPr algn="ctr"/>
            <a:r>
              <a:rPr lang="en-US" sz="2800" dirty="0">
                <a:solidFill>
                  <a:schemeClr val="tx1"/>
                </a:solidFill>
                <a:latin typeface="Arial" panose="020B0604020202020204" pitchFamily="34" charset="0"/>
                <a:cs typeface="Arial" panose="020B0604020202020204" pitchFamily="34" charset="0"/>
              </a:rPr>
              <a:t>1 in 4 couples in developing countries is infertile</a:t>
            </a:r>
          </a:p>
        </p:txBody>
      </p:sp>
      <p:sp>
        <p:nvSpPr>
          <p:cNvPr id="4" name="Rectangle 3"/>
          <p:cNvSpPr/>
          <p:nvPr/>
        </p:nvSpPr>
        <p:spPr>
          <a:xfrm>
            <a:off x="914400" y="6176963"/>
            <a:ext cx="5784112" cy="584775"/>
          </a:xfrm>
          <a:prstGeom prst="rect">
            <a:avLst/>
          </a:prstGeom>
        </p:spPr>
        <p:txBody>
          <a:bodyPr wrap="square">
            <a:spAutoFit/>
          </a:bodyPr>
          <a:lstStyle/>
          <a:p>
            <a:r>
              <a:rPr lang="en-US" sz="1600" dirty="0">
                <a:solidFill>
                  <a:srgbClr val="000000"/>
                </a:solidFill>
                <a:latin typeface="Times New Roman" panose="02020603050405020304" pitchFamily="18" charset="0"/>
                <a:ea typeface="Calibri" panose="020F0502020204030204" pitchFamily="34" charset="0"/>
              </a:rPr>
              <a:t>Aitken RJ </a:t>
            </a:r>
            <a:r>
              <a:rPr lang="en-US" sz="1600" dirty="0" err="1">
                <a:solidFill>
                  <a:srgbClr val="000000"/>
                </a:solidFill>
                <a:latin typeface="Times New Roman" panose="02020603050405020304" pitchFamily="18" charset="0"/>
                <a:ea typeface="Calibri" panose="020F0502020204030204" pitchFamily="34" charset="0"/>
              </a:rPr>
              <a:t>etal</a:t>
            </a:r>
            <a:r>
              <a:rPr lang="en-US" sz="1600" dirty="0">
                <a:solidFill>
                  <a:srgbClr val="000000"/>
                </a:solidFill>
                <a:latin typeface="Times New Roman" panose="02020603050405020304" pitchFamily="18" charset="0"/>
                <a:ea typeface="Calibri" panose="020F0502020204030204" pitchFamily="34" charset="0"/>
              </a:rPr>
              <a:t>. WHO laboratory manual for the examination of human semen and sperm-cervical mucus interaction. 1999.</a:t>
            </a:r>
            <a:endParaRPr lang="en-US" sz="1600" dirty="0"/>
          </a:p>
        </p:txBody>
      </p:sp>
    </p:spTree>
    <p:extLst>
      <p:ext uri="{BB962C8B-B14F-4D97-AF65-F5344CB8AC3E}">
        <p14:creationId xmlns:p14="http://schemas.microsoft.com/office/powerpoint/2010/main" val="321803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2000"/>
                                        <p:tgtEl>
                                          <p:spTgt spid="1030"/>
                                        </p:tgtEl>
                                      </p:cBhvr>
                                    </p:animEffect>
                                    <p:anim calcmode="lin" valueType="num">
                                      <p:cBhvr>
                                        <p:cTn id="20" dur="2000" fill="hold"/>
                                        <p:tgtEl>
                                          <p:spTgt spid="1030"/>
                                        </p:tgtEl>
                                        <p:attrNameLst>
                                          <p:attrName>ppt_w</p:attrName>
                                        </p:attrNameLst>
                                      </p:cBhvr>
                                      <p:tavLst>
                                        <p:tav tm="0" fmla="#ppt_w*sin(2.5*pi*$)">
                                          <p:val>
                                            <p:fltVal val="0"/>
                                          </p:val>
                                        </p:tav>
                                        <p:tav tm="100000">
                                          <p:val>
                                            <p:fltVal val="1"/>
                                          </p:val>
                                        </p:tav>
                                      </p:tavLst>
                                    </p:anim>
                                    <p:anim calcmode="lin" valueType="num">
                                      <p:cBhvr>
                                        <p:cTn id="21" dur="2000" fill="hold"/>
                                        <p:tgtEl>
                                          <p:spTgt spid="1030"/>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Infertility in Indonesia</a:t>
            </a:r>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6</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29" name="Content Placeholder 28"/>
          <p:cNvGraphicFramePr>
            <a:graphicFrameLocks noGrp="1"/>
          </p:cNvGraphicFramePr>
          <p:nvPr>
            <p:ph idx="1"/>
            <p:extLst>
              <p:ext uri="{D42A27DB-BD31-4B8C-83A1-F6EECF244321}">
                <p14:modId xmlns:p14="http://schemas.microsoft.com/office/powerpoint/2010/main" val="384051152"/>
              </p:ext>
            </p:extLst>
          </p:nvPr>
        </p:nvGraphicFramePr>
        <p:xfrm>
          <a:off x="1180173" y="1867057"/>
          <a:ext cx="10515600" cy="4351338"/>
        </p:xfrm>
        <a:graphic>
          <a:graphicData uri="http://schemas.openxmlformats.org/drawingml/2006/chart">
            <c:chart xmlns:c="http://schemas.openxmlformats.org/drawingml/2006/chart" xmlns:r="http://schemas.openxmlformats.org/officeDocument/2006/relationships" r:id="rId4"/>
          </a:graphicData>
        </a:graphic>
      </p:graphicFrame>
      <p:pic>
        <p:nvPicPr>
          <p:cNvPr id="30" name="Picture 6" descr="Image result for man and woman silhouette carto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28566" y="1589472"/>
            <a:ext cx="1265326" cy="126532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mom dad infertilecartoon silhouette"/>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69599" y="4719120"/>
            <a:ext cx="1290719" cy="129071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14400" y="6172814"/>
            <a:ext cx="5752214" cy="584775"/>
          </a:xfrm>
          <a:prstGeom prst="rect">
            <a:avLst/>
          </a:prstGeom>
        </p:spPr>
        <p:txBody>
          <a:bodyPr wrap="square">
            <a:spAutoFit/>
          </a:bodyPr>
          <a:lstStyle/>
          <a:p>
            <a:r>
              <a:rPr lang="id-ID" sz="1600" dirty="0">
                <a:solidFill>
                  <a:srgbClr val="000000"/>
                </a:solidFill>
                <a:latin typeface="Times New Roman" panose="02020603050405020304" pitchFamily="18" charset="0"/>
                <a:ea typeface="Calibri" panose="020F0502020204030204" pitchFamily="34" charset="0"/>
              </a:rPr>
              <a:t>Barten J. Screening for infertility in Indonesia. Results of examination of 863 infertile couples. NCBI</a:t>
            </a:r>
            <a:r>
              <a:rPr lang="en-US" sz="1600" dirty="0">
                <a:solidFill>
                  <a:srgbClr val="000000"/>
                </a:solidFill>
                <a:latin typeface="Times New Roman" panose="02020603050405020304" pitchFamily="18" charset="0"/>
                <a:ea typeface="Calibri" panose="020F0502020204030204" pitchFamily="34" charset="0"/>
              </a:rPr>
              <a:t>. 1978</a:t>
            </a:r>
            <a:endParaRPr lang="en-US" sz="1600" dirty="0"/>
          </a:p>
        </p:txBody>
      </p:sp>
    </p:spTree>
    <p:extLst>
      <p:ext uri="{BB962C8B-B14F-4D97-AF65-F5344CB8AC3E}">
        <p14:creationId xmlns:p14="http://schemas.microsoft.com/office/powerpoint/2010/main" val="405571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down)">
                                      <p:cBhvr>
                                        <p:cTn id="1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Factors of Infertility</a:t>
            </a:r>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7</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pic>
        <p:nvPicPr>
          <p:cNvPr id="13" name="Picture 6" descr="Image result for man and woman silhouette carto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6973" y="1782728"/>
            <a:ext cx="4343627" cy="4343627"/>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2410691" y="2626954"/>
            <a:ext cx="2479962" cy="2236255"/>
          </a:xfrm>
          <a:prstGeom prst="ellipse">
            <a:avLst/>
          </a:prstGeom>
          <a:solidFill>
            <a:schemeClr val="tx2">
              <a:lumMod val="60000"/>
              <a:lumOff val="40000"/>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40 %</a:t>
            </a:r>
          </a:p>
          <a:p>
            <a:pPr algn="ctr"/>
            <a:r>
              <a:rPr lang="en-US" sz="2400" b="1" dirty="0">
                <a:solidFill>
                  <a:schemeClr val="tx1"/>
                </a:solidFill>
                <a:latin typeface="Arial" panose="020B0604020202020204" pitchFamily="34" charset="0"/>
                <a:cs typeface="Arial" panose="020B0604020202020204" pitchFamily="34" charset="0"/>
              </a:rPr>
              <a:t>By Man</a:t>
            </a:r>
          </a:p>
        </p:txBody>
      </p:sp>
      <p:sp>
        <p:nvSpPr>
          <p:cNvPr id="16" name="Oval 15"/>
          <p:cNvSpPr/>
          <p:nvPr/>
        </p:nvSpPr>
        <p:spPr>
          <a:xfrm>
            <a:off x="8090827" y="2626953"/>
            <a:ext cx="2529736" cy="2236255"/>
          </a:xfrm>
          <a:prstGeom prst="ellipse">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40 %</a:t>
            </a:r>
          </a:p>
          <a:p>
            <a:pPr algn="ctr"/>
            <a:r>
              <a:rPr lang="en-US" sz="2400" b="1" dirty="0">
                <a:solidFill>
                  <a:schemeClr val="tx1"/>
                </a:solidFill>
                <a:latin typeface="Arial" panose="020B0604020202020204" pitchFamily="34" charset="0"/>
                <a:cs typeface="Arial" panose="020B0604020202020204" pitchFamily="34" charset="0"/>
              </a:rPr>
              <a:t>By Woman</a:t>
            </a:r>
            <a:endParaRPr lang="en-US" b="1" dirty="0">
              <a:solidFill>
                <a:schemeClr val="tx1"/>
              </a:solidFill>
              <a:latin typeface="Arial" panose="020B0604020202020204" pitchFamily="34" charset="0"/>
              <a:cs typeface="Arial" panose="020B0604020202020204" pitchFamily="34" charset="0"/>
            </a:endParaRPr>
          </a:p>
        </p:txBody>
      </p:sp>
      <p:sp>
        <p:nvSpPr>
          <p:cNvPr id="17" name="Oval 16"/>
          <p:cNvSpPr/>
          <p:nvPr/>
        </p:nvSpPr>
        <p:spPr>
          <a:xfrm>
            <a:off x="5340245" y="5010245"/>
            <a:ext cx="1864119" cy="1069703"/>
          </a:xfrm>
          <a:prstGeom prst="ellipse">
            <a:avLst/>
          </a:prstGeom>
          <a:solidFill>
            <a:srgbClr val="7030A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rial" panose="020B0604020202020204" pitchFamily="34" charset="0"/>
                <a:cs typeface="Arial" panose="020B0604020202020204" pitchFamily="34" charset="0"/>
              </a:rPr>
              <a:t>10% Both </a:t>
            </a:r>
          </a:p>
        </p:txBody>
      </p:sp>
      <p:sp>
        <p:nvSpPr>
          <p:cNvPr id="19" name="Oval 18"/>
          <p:cNvSpPr/>
          <p:nvPr/>
        </p:nvSpPr>
        <p:spPr>
          <a:xfrm>
            <a:off x="8752267" y="1372559"/>
            <a:ext cx="2220790" cy="1085474"/>
          </a:xfrm>
          <a:prstGeom prst="ellipse">
            <a:avLst/>
          </a:prstGeom>
          <a:solidFill>
            <a:schemeClr val="accent3">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10% Unknown</a:t>
            </a:r>
          </a:p>
        </p:txBody>
      </p:sp>
      <p:sp>
        <p:nvSpPr>
          <p:cNvPr id="20" name="Rectangle 19"/>
          <p:cNvSpPr/>
          <p:nvPr/>
        </p:nvSpPr>
        <p:spPr>
          <a:xfrm>
            <a:off x="2119745" y="1589472"/>
            <a:ext cx="4017819" cy="4730139"/>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957508" y="6322251"/>
            <a:ext cx="5784112" cy="584775"/>
          </a:xfrm>
          <a:prstGeom prst="rect">
            <a:avLst/>
          </a:prstGeom>
        </p:spPr>
        <p:txBody>
          <a:bodyPr wrap="square">
            <a:spAutoFit/>
          </a:bodyPr>
          <a:lstStyle/>
          <a:p>
            <a:r>
              <a:rPr lang="en-US" sz="1600" dirty="0">
                <a:solidFill>
                  <a:srgbClr val="000000"/>
                </a:solidFill>
                <a:latin typeface="Times New Roman" panose="02020603050405020304" pitchFamily="18" charset="0"/>
                <a:ea typeface="Calibri" panose="020F0502020204030204" pitchFamily="34" charset="0"/>
              </a:rPr>
              <a:t>Aitken RJ </a:t>
            </a:r>
            <a:r>
              <a:rPr lang="en-US" sz="1600" dirty="0" err="1">
                <a:solidFill>
                  <a:srgbClr val="000000"/>
                </a:solidFill>
                <a:latin typeface="Times New Roman" panose="02020603050405020304" pitchFamily="18" charset="0"/>
                <a:ea typeface="Calibri" panose="020F0502020204030204" pitchFamily="34" charset="0"/>
              </a:rPr>
              <a:t>etal</a:t>
            </a:r>
            <a:r>
              <a:rPr lang="en-US" sz="1600" dirty="0">
                <a:solidFill>
                  <a:srgbClr val="000000"/>
                </a:solidFill>
                <a:latin typeface="Times New Roman" panose="02020603050405020304" pitchFamily="18" charset="0"/>
                <a:ea typeface="Calibri" panose="020F0502020204030204" pitchFamily="34" charset="0"/>
              </a:rPr>
              <a:t>. WHO laboratory manual for the examination of human semen and sperm-cervical mucus interaction. 1999.</a:t>
            </a:r>
            <a:endParaRPr lang="en-US" sz="1600" dirty="0"/>
          </a:p>
        </p:txBody>
      </p:sp>
    </p:spTree>
    <p:extLst>
      <p:ext uri="{BB962C8B-B14F-4D97-AF65-F5344CB8AC3E}">
        <p14:creationId xmlns:p14="http://schemas.microsoft.com/office/powerpoint/2010/main" val="31220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Semen Analysis: Sperm Quality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87370304"/>
              </p:ext>
            </p:extLst>
          </p:nvPr>
        </p:nvGraphicFramePr>
        <p:xfrm>
          <a:off x="6260852" y="1727428"/>
          <a:ext cx="5626348" cy="4628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8</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pic>
        <p:nvPicPr>
          <p:cNvPr id="13" name="Picture 4" descr="Image result for cartoon infertility bad sperm morpholog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71362" y="2789276"/>
            <a:ext cx="5152726" cy="249975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6684117" y="3088339"/>
            <a:ext cx="5043054" cy="1925781"/>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entagon 13"/>
          <p:cNvSpPr/>
          <p:nvPr/>
        </p:nvSpPr>
        <p:spPr>
          <a:xfrm>
            <a:off x="99890" y="2264978"/>
            <a:ext cx="6424198" cy="3699562"/>
          </a:xfrm>
          <a:prstGeom prst="homePlate">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rial" panose="020B0604020202020204" pitchFamily="34" charset="0"/>
                <a:cs typeface="Arial" panose="020B0604020202020204" pitchFamily="34" charset="0"/>
              </a:rPr>
              <a:t>80% male infertility </a:t>
            </a:r>
            <a:r>
              <a:rPr lang="en-US" sz="2800" b="1"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en-US" sz="2800" b="1" dirty="0">
                <a:solidFill>
                  <a:schemeClr val="tx1"/>
                </a:solidFill>
                <a:latin typeface="Arial" panose="020B0604020202020204" pitchFamily="34" charset="0"/>
                <a:cs typeface="Arial" panose="020B0604020202020204" pitchFamily="34" charset="0"/>
              </a:rPr>
              <a:t> impaired sperm motility (</a:t>
            </a:r>
            <a:r>
              <a:rPr lang="en-US" sz="2800" b="1" dirty="0" err="1">
                <a:solidFill>
                  <a:schemeClr val="tx1"/>
                </a:solidFill>
                <a:latin typeface="Arial" panose="020B0604020202020204" pitchFamily="34" charset="0"/>
                <a:cs typeface="Arial" panose="020B0604020202020204" pitchFamily="34" charset="0"/>
              </a:rPr>
              <a:t>Asthenozoospermia</a:t>
            </a:r>
            <a:r>
              <a:rPr lang="en-US" sz="2800" b="1" dirty="0">
                <a:solidFill>
                  <a:schemeClr val="tx1"/>
                </a:solidFill>
                <a:latin typeface="Arial" panose="020B0604020202020204" pitchFamily="34" charset="0"/>
                <a:cs typeface="Arial" panose="020B0604020202020204" pitchFamily="34" charset="0"/>
              </a:rPr>
              <a:t>)</a:t>
            </a:r>
          </a:p>
          <a:p>
            <a:pPr algn="ctr"/>
            <a:endParaRPr lang="en-US" sz="2800" b="1" dirty="0">
              <a:solidFill>
                <a:schemeClr val="tx1"/>
              </a:solidFill>
              <a:latin typeface="Arial" panose="020B0604020202020204" pitchFamily="34" charset="0"/>
              <a:cs typeface="Arial" panose="020B0604020202020204" pitchFamily="34" charset="0"/>
            </a:endParaRPr>
          </a:p>
          <a:p>
            <a:pPr algn="ctr"/>
            <a:r>
              <a:rPr lang="en-US" sz="2800" b="1" dirty="0">
                <a:solidFill>
                  <a:schemeClr val="tx1"/>
                </a:solidFill>
                <a:latin typeface="Arial" panose="020B0604020202020204" pitchFamily="34" charset="0"/>
                <a:cs typeface="Arial" panose="020B0604020202020204" pitchFamily="34" charset="0"/>
              </a:rPr>
              <a:t>10% of cases of infertile couples is unexplainable </a:t>
            </a:r>
          </a:p>
        </p:txBody>
      </p:sp>
      <p:pic>
        <p:nvPicPr>
          <p:cNvPr id="3078" name="Picture 6" descr="Image result for ?"/>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35313" y="1653949"/>
            <a:ext cx="4665662" cy="46656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99725" y="6240697"/>
            <a:ext cx="5784392" cy="584775"/>
          </a:xfrm>
          <a:prstGeom prst="rect">
            <a:avLst/>
          </a:prstGeom>
        </p:spPr>
        <p:txBody>
          <a:bodyPr wrap="square">
            <a:spAutoFit/>
          </a:bodyPr>
          <a:lstStyle/>
          <a:p>
            <a:r>
              <a:rPr lang="id-ID" sz="1600" dirty="0">
                <a:solidFill>
                  <a:srgbClr val="000000"/>
                </a:solidFill>
                <a:latin typeface="Times New Roman" panose="02020603050405020304" pitchFamily="18" charset="0"/>
                <a:ea typeface="Calibri" panose="020F0502020204030204" pitchFamily="34" charset="0"/>
              </a:rPr>
              <a:t>Barten J. Screening for infertility in Indonesia. Results of examination of 863 infertile couples. NCBI</a:t>
            </a:r>
            <a:r>
              <a:rPr lang="en-US" sz="1600" dirty="0">
                <a:solidFill>
                  <a:srgbClr val="000000"/>
                </a:solidFill>
                <a:latin typeface="Times New Roman" panose="02020603050405020304" pitchFamily="18" charset="0"/>
                <a:ea typeface="Calibri" panose="020F0502020204030204" pitchFamily="34" charset="0"/>
              </a:rPr>
              <a:t>. 1978.</a:t>
            </a:r>
            <a:endParaRPr lang="en-US" sz="1600" dirty="0"/>
          </a:p>
        </p:txBody>
      </p:sp>
    </p:spTree>
    <p:extLst>
      <p:ext uri="{BB962C8B-B14F-4D97-AF65-F5344CB8AC3E}">
        <p14:creationId xmlns:p14="http://schemas.microsoft.com/office/powerpoint/2010/main" val="162835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78"/>
                                        </p:tgtEl>
                                        <p:attrNameLst>
                                          <p:attrName>style.visibility</p:attrName>
                                        </p:attrNameLst>
                                      </p:cBhvr>
                                      <p:to>
                                        <p:strVal val="visible"/>
                                      </p:to>
                                    </p:set>
                                    <p:anim calcmode="lin" valueType="num">
                                      <p:cBhvr additive="base">
                                        <p:cTn id="17" dur="500" fill="hold"/>
                                        <p:tgtEl>
                                          <p:spTgt spid="3078"/>
                                        </p:tgtEl>
                                        <p:attrNameLst>
                                          <p:attrName>ppt_x</p:attrName>
                                        </p:attrNameLst>
                                      </p:cBhvr>
                                      <p:tavLst>
                                        <p:tav tm="0">
                                          <p:val>
                                            <p:strVal val="#ppt_x"/>
                                          </p:val>
                                        </p:tav>
                                        <p:tav tm="100000">
                                          <p:val>
                                            <p:strVal val="#ppt_x"/>
                                          </p:val>
                                        </p:tav>
                                      </p:tavLst>
                                    </p:anim>
                                    <p:anim calcmode="lin" valueType="num">
                                      <p:cBhvr additive="base">
                                        <p:cTn id="18"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nera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1112" y="599003"/>
            <a:ext cx="7309776" cy="625899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4" name="Title 3"/>
          <p:cNvSpPr>
            <a:spLocks noGrp="1"/>
          </p:cNvSpPr>
          <p:nvPr>
            <p:ph type="title"/>
          </p:nvPr>
        </p:nvSpPr>
        <p:spPr/>
        <p:txBody>
          <a:bodyPr/>
          <a:lstStyle/>
          <a:p>
            <a:pPr algn="ctr"/>
            <a:r>
              <a:rPr lang="en-US" dirty="0">
                <a:latin typeface="Trebuchet MS" panose="020B0603020202020204" pitchFamily="34" charset="0"/>
              </a:rPr>
              <a:t>Balance</a:t>
            </a:r>
            <a:r>
              <a:rPr lang="en-US" dirty="0"/>
              <a:t> </a:t>
            </a:r>
            <a:r>
              <a:rPr lang="en-US" dirty="0">
                <a:latin typeface="Trebuchet MS" panose="020B0603020202020204" pitchFamily="34" charset="0"/>
              </a:rPr>
              <a:t>or Imbalance</a:t>
            </a:r>
          </a:p>
        </p:txBody>
      </p:sp>
      <p:sp>
        <p:nvSpPr>
          <p:cNvPr id="10" name="Content Placeholder 9"/>
          <p:cNvSpPr>
            <a:spLocks noGrp="1"/>
          </p:cNvSpPr>
          <p:nvPr>
            <p:ph idx="1"/>
          </p:nvPr>
        </p:nvSpPr>
        <p:spPr/>
        <p:txBody>
          <a:bodyPr/>
          <a:lstStyle/>
          <a:p>
            <a:endParaRPr lang="en-US" dirty="0"/>
          </a:p>
        </p:txBody>
      </p:sp>
      <p:sp>
        <p:nvSpPr>
          <p:cNvPr id="9" name="Slide Number Placeholder 8"/>
          <p:cNvSpPr>
            <a:spLocks noGrp="1"/>
          </p:cNvSpPr>
          <p:nvPr>
            <p:ph type="sldNum" sz="quarter" idx="12"/>
          </p:nvPr>
        </p:nvSpPr>
        <p:spPr/>
        <p:txBody>
          <a:bodyPr/>
          <a:lstStyle/>
          <a:p>
            <a:fld id="{FC749032-2A07-4AE8-BA90-74324CAE0C87}" type="slidenum">
              <a:rPr lang="en-US" smtClean="0"/>
              <a:t>9</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18" name="TextBox 17"/>
          <p:cNvSpPr txBox="1"/>
          <p:nvPr/>
        </p:nvSpPr>
        <p:spPr>
          <a:xfrm>
            <a:off x="914400" y="2323325"/>
            <a:ext cx="2721935" cy="2246769"/>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Physiological Roles:</a:t>
            </a: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dirty="0">
                <a:latin typeface="Arial" panose="020B0604020202020204" pitchFamily="34" charset="0"/>
                <a:cs typeface="Arial" panose="020B0604020202020204" pitchFamily="34" charset="0"/>
              </a:rPr>
              <a:t>Capacitation </a:t>
            </a:r>
          </a:p>
          <a:p>
            <a:pPr marL="285750" indent="-285750">
              <a:buFontTx/>
              <a:buChar char="-"/>
            </a:pPr>
            <a:r>
              <a:rPr lang="en-US" sz="2000" dirty="0">
                <a:latin typeface="Arial" panose="020B0604020202020204" pitchFamily="34" charset="0"/>
                <a:cs typeface="Arial" panose="020B0604020202020204" pitchFamily="34" charset="0"/>
              </a:rPr>
              <a:t>Acrosome reaction </a:t>
            </a:r>
          </a:p>
          <a:p>
            <a:pPr marL="285750" indent="-285750">
              <a:buFontTx/>
              <a:buChar char="-"/>
            </a:pPr>
            <a:r>
              <a:rPr lang="en-US" sz="2000" dirty="0" err="1">
                <a:latin typeface="Arial" panose="020B0604020202020204" pitchFamily="34" charset="0"/>
                <a:cs typeface="Arial" panose="020B0604020202020204" pitchFamily="34" charset="0"/>
              </a:rPr>
              <a:t>Hyperactivation</a:t>
            </a:r>
            <a:r>
              <a:rPr lang="en-US" sz="2000" dirty="0">
                <a:latin typeface="Arial" panose="020B0604020202020204" pitchFamily="34" charset="0"/>
                <a:cs typeface="Arial" panose="020B0604020202020204" pitchFamily="34" charset="0"/>
              </a:rPr>
              <a:t> </a:t>
            </a:r>
          </a:p>
          <a:p>
            <a:pPr marL="285750" indent="-285750">
              <a:buFontTx/>
              <a:buChar char="-"/>
            </a:pPr>
            <a:r>
              <a:rPr lang="en-US" sz="2000" dirty="0">
                <a:latin typeface="Arial" panose="020B0604020202020204" pitchFamily="34" charset="0"/>
                <a:cs typeface="Arial" panose="020B0604020202020204" pitchFamily="34" charset="0"/>
              </a:rPr>
              <a:t>Sperm-oocyte binding</a:t>
            </a:r>
          </a:p>
        </p:txBody>
      </p:sp>
      <p:sp>
        <p:nvSpPr>
          <p:cNvPr id="21" name="TextBox 20"/>
          <p:cNvSpPr txBox="1"/>
          <p:nvPr/>
        </p:nvSpPr>
        <p:spPr>
          <a:xfrm>
            <a:off x="8747726" y="1493733"/>
            <a:ext cx="2721935" cy="3785652"/>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Pathological Roles:</a:t>
            </a: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dirty="0">
                <a:latin typeface="Arial" panose="020B0604020202020204" pitchFamily="34" charset="0"/>
                <a:cs typeface="Arial" panose="020B0604020202020204" pitchFamily="34" charset="0"/>
              </a:rPr>
              <a:t>Lipid peroxidation</a:t>
            </a:r>
          </a:p>
          <a:p>
            <a:pPr marL="285750" indent="-285750">
              <a:buFontTx/>
              <a:buChar char="-"/>
            </a:pPr>
            <a:endParaRPr lang="en-US" sz="2000" dirty="0">
              <a:latin typeface="Arial" panose="020B0604020202020204" pitchFamily="34" charset="0"/>
              <a:cs typeface="Arial" panose="020B0604020202020204" pitchFamily="34" charset="0"/>
            </a:endParaRPr>
          </a:p>
          <a:p>
            <a:pPr marL="285750" indent="-285750">
              <a:buFontTx/>
              <a:buChar char="-"/>
            </a:pPr>
            <a:endParaRPr lang="en-US" sz="2000" dirty="0">
              <a:latin typeface="Arial" panose="020B0604020202020204" pitchFamily="34" charset="0"/>
              <a:cs typeface="Arial" panose="020B0604020202020204" pitchFamily="34" charset="0"/>
            </a:endParaRPr>
          </a:p>
          <a:p>
            <a:pPr marL="285750" indent="-285750">
              <a:buFontTx/>
              <a:buChar char="-"/>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pPr marL="285750" indent="-285750">
              <a:buFontTx/>
              <a:buChar char="-"/>
            </a:pPr>
            <a:r>
              <a:rPr lang="en-US" sz="2000" dirty="0">
                <a:latin typeface="Arial" panose="020B0604020202020204" pitchFamily="34" charset="0"/>
                <a:cs typeface="Arial" panose="020B0604020202020204" pitchFamily="34" charset="0"/>
              </a:rPr>
              <a:t>DNA damage</a:t>
            </a:r>
          </a:p>
          <a:p>
            <a:pPr marL="285750" indent="-285750">
              <a:buFontTx/>
              <a:buChar char="-"/>
            </a:pPr>
            <a:endParaRPr lang="en-US" sz="2000" dirty="0">
              <a:latin typeface="Arial" panose="020B0604020202020204" pitchFamily="34" charset="0"/>
              <a:cs typeface="Arial" panose="020B0604020202020204" pitchFamily="34" charset="0"/>
            </a:endParaRPr>
          </a:p>
          <a:p>
            <a:pPr marL="285750" indent="-285750">
              <a:buFontTx/>
              <a:buChar char="-"/>
            </a:pP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dirty="0">
                <a:latin typeface="Arial" panose="020B0604020202020204" pitchFamily="34" charset="0"/>
                <a:cs typeface="Arial" panose="020B0604020202020204" pitchFamily="34" charset="0"/>
              </a:rPr>
              <a:t>Apoptosis</a:t>
            </a:r>
          </a:p>
        </p:txBody>
      </p:sp>
      <p:sp>
        <p:nvSpPr>
          <p:cNvPr id="13" name="TextBox 12"/>
          <p:cNvSpPr txBox="1"/>
          <p:nvPr/>
        </p:nvSpPr>
        <p:spPr>
          <a:xfrm>
            <a:off x="3636335" y="3933532"/>
            <a:ext cx="1575391" cy="707886"/>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Antioxidant Defense</a:t>
            </a:r>
          </a:p>
        </p:txBody>
      </p:sp>
      <p:sp>
        <p:nvSpPr>
          <p:cNvPr id="19" name="TextBox 18"/>
          <p:cNvSpPr txBox="1"/>
          <p:nvPr/>
        </p:nvSpPr>
        <p:spPr>
          <a:xfrm>
            <a:off x="7035209" y="4087420"/>
            <a:ext cx="1575391"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ROS</a:t>
            </a:r>
          </a:p>
        </p:txBody>
      </p:sp>
      <p:pic>
        <p:nvPicPr>
          <p:cNvPr id="3076" name="Picture 4" descr="Image result for lipid in cell membra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00645" y="2497295"/>
            <a:ext cx="2337127" cy="1197584"/>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Image result for DNA da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0974" y="3983769"/>
            <a:ext cx="1828431" cy="946214"/>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Image result for apoptosi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V="1">
            <a:off x="8981337" y="5170118"/>
            <a:ext cx="2372463" cy="118623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914400" y="6209854"/>
            <a:ext cx="5804028" cy="584775"/>
          </a:xfrm>
          <a:prstGeom prst="rect">
            <a:avLst/>
          </a:prstGeom>
        </p:spPr>
        <p:txBody>
          <a:bodyPr wrap="square">
            <a:spAutoFit/>
          </a:bodyPr>
          <a:lstStyle/>
          <a:p>
            <a:r>
              <a:rPr lang="en-US" sz="1600" dirty="0"/>
              <a:t>Agarwal </a:t>
            </a:r>
            <a:r>
              <a:rPr lang="en-US" sz="1600" dirty="0" err="1"/>
              <a:t>etal</a:t>
            </a:r>
            <a:r>
              <a:rPr lang="en-US" sz="1600" dirty="0"/>
              <a:t>. Effect of Oxidative Stress on Male Reproduction. World J </a:t>
            </a:r>
            <a:r>
              <a:rPr lang="en-US" sz="1600" dirty="0" err="1"/>
              <a:t>Mens</a:t>
            </a:r>
            <a:r>
              <a:rPr lang="en-US" sz="1600" dirty="0"/>
              <a:t> Health. 2014.</a:t>
            </a:r>
          </a:p>
        </p:txBody>
      </p:sp>
    </p:spTree>
    <p:extLst>
      <p:ext uri="{BB962C8B-B14F-4D97-AF65-F5344CB8AC3E}">
        <p14:creationId xmlns:p14="http://schemas.microsoft.com/office/powerpoint/2010/main" val="277183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9301"/>
            <a:ext cx="10515600" cy="694969"/>
          </a:xfrm>
        </p:spPr>
        <p:txBody>
          <a:bodyPr>
            <a:normAutofit/>
          </a:bodyPr>
          <a:lstStyle/>
          <a:p>
            <a:pPr algn="ctr"/>
            <a:r>
              <a:rPr lang="en-US" sz="4000" dirty="0">
                <a:latin typeface="Trebuchet MS" panose="020B0603020202020204" pitchFamily="34" charset="0"/>
                <a:cs typeface="Arial" panose="020B0604020202020204" pitchFamily="34" charset="0"/>
              </a:rPr>
              <a:t>Generation of Reactive Oxygen Species</a:t>
            </a:r>
          </a:p>
        </p:txBody>
      </p:sp>
      <p:sp>
        <p:nvSpPr>
          <p:cNvPr id="9" name="Slide Number Placeholder 8"/>
          <p:cNvSpPr>
            <a:spLocks noGrp="1"/>
          </p:cNvSpPr>
          <p:nvPr>
            <p:ph type="sldNum" sz="quarter" idx="12"/>
          </p:nvPr>
        </p:nvSpPr>
        <p:spPr/>
        <p:txBody>
          <a:bodyPr/>
          <a:lstStyle/>
          <a:p>
            <a:fld id="{FC749032-2A07-4AE8-BA90-74324CAE0C87}" type="slidenum">
              <a:rPr lang="en-US" smtClean="0"/>
              <a:t>10</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pic>
        <p:nvPicPr>
          <p:cNvPr id="4098" name="Picture 2" descr="Image result for sperm head and ne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764" y="748921"/>
            <a:ext cx="2657650" cy="558851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993075" y="2333459"/>
            <a:ext cx="3935374" cy="40011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latin typeface="Arial" panose="020B0604020202020204" pitchFamily="34" charset="0"/>
                <a:cs typeface="Arial" panose="020B0604020202020204" pitchFamily="34" charset="0"/>
              </a:rPr>
              <a:t>2. NADPH Oxidase system</a:t>
            </a:r>
          </a:p>
        </p:txBody>
      </p:sp>
      <p:sp>
        <p:nvSpPr>
          <p:cNvPr id="19" name="TextBox 18"/>
          <p:cNvSpPr txBox="1"/>
          <p:nvPr/>
        </p:nvSpPr>
        <p:spPr>
          <a:xfrm>
            <a:off x="3995425" y="1228090"/>
            <a:ext cx="3933024" cy="1015663"/>
          </a:xfrm>
          <a:prstGeom prst="rect">
            <a:avLst/>
          </a:prstGeom>
          <a:solidFill>
            <a:srgbClr val="FFCC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latin typeface="Arial" panose="020B0604020202020204" pitchFamily="34" charset="0"/>
                <a:cs typeface="Arial" panose="020B0604020202020204" pitchFamily="34" charset="0"/>
              </a:rPr>
              <a:t>1. </a:t>
            </a:r>
            <a:r>
              <a:rPr lang="en-US" sz="2000" dirty="0" err="1">
                <a:solidFill>
                  <a:schemeClr val="tx1"/>
                </a:solidFill>
                <a:latin typeface="Arial" panose="020B0604020202020204" pitchFamily="34" charset="0"/>
                <a:cs typeface="Arial" panose="020B0604020202020204" pitchFamily="34" charset="0"/>
              </a:rPr>
              <a:t>Mithocondrial</a:t>
            </a:r>
            <a:r>
              <a:rPr lang="en-US" sz="2000" dirty="0">
                <a:solidFill>
                  <a:schemeClr val="tx1"/>
                </a:solidFill>
                <a:latin typeface="Arial" panose="020B0604020202020204" pitchFamily="34" charset="0"/>
                <a:cs typeface="Arial" panose="020B0604020202020204" pitchFamily="34" charset="0"/>
              </a:rPr>
              <a:t> NADH-dependent </a:t>
            </a:r>
            <a:r>
              <a:rPr lang="en-US" sz="2000" dirty="0" err="1">
                <a:solidFill>
                  <a:schemeClr val="tx1"/>
                </a:solidFill>
                <a:latin typeface="Arial" panose="020B0604020202020204" pitchFamily="34" charset="0"/>
                <a:cs typeface="Arial" panose="020B0604020202020204" pitchFamily="34" charset="0"/>
              </a:rPr>
              <a:t>oxido</a:t>
            </a:r>
            <a:r>
              <a:rPr lang="en-US" sz="2000" dirty="0">
                <a:solidFill>
                  <a:schemeClr val="tx1"/>
                </a:solidFill>
                <a:latin typeface="Arial" panose="020B0604020202020204" pitchFamily="34" charset="0"/>
                <a:cs typeface="Arial" panose="020B0604020202020204" pitchFamily="34" charset="0"/>
              </a:rPr>
              <a:t>-reductase reaction </a:t>
            </a:r>
          </a:p>
        </p:txBody>
      </p:sp>
      <p:pic>
        <p:nvPicPr>
          <p:cNvPr id="20" name="Picture 19"/>
          <p:cNvPicPr>
            <a:picLocks noChangeAspect="1"/>
          </p:cNvPicPr>
          <p:nvPr/>
        </p:nvPicPr>
        <p:blipFill>
          <a:blip r:embed="rId5"/>
          <a:stretch>
            <a:fillRect/>
          </a:stretch>
        </p:blipFill>
        <p:spPr>
          <a:xfrm>
            <a:off x="3993075" y="2938604"/>
            <a:ext cx="7276853" cy="3304205"/>
          </a:xfrm>
          <a:prstGeom prst="rect">
            <a:avLst/>
          </a:prstGeom>
        </p:spPr>
      </p:pic>
      <p:sp>
        <p:nvSpPr>
          <p:cNvPr id="21" name="Right Arrow 20"/>
          <p:cNvSpPr/>
          <p:nvPr/>
        </p:nvSpPr>
        <p:spPr>
          <a:xfrm>
            <a:off x="7986606" y="1297632"/>
            <a:ext cx="841744" cy="5688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9275444" y="1336230"/>
            <a:ext cx="1667602" cy="707886"/>
          </a:xfrm>
          <a:prstGeom prst="rect">
            <a:avLst/>
          </a:prstGeom>
          <a:solidFill>
            <a:srgbClr val="FFCC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000" dirty="0">
                <a:solidFill>
                  <a:schemeClr val="tx1"/>
                </a:solidFill>
                <a:latin typeface="Arial" panose="020B0604020202020204" pitchFamily="34" charset="0"/>
                <a:cs typeface="Arial" panose="020B0604020202020204" pitchFamily="34" charset="0"/>
              </a:rPr>
              <a:t>Main source of ROS</a:t>
            </a:r>
          </a:p>
        </p:txBody>
      </p:sp>
      <p:sp>
        <p:nvSpPr>
          <p:cNvPr id="18" name="Rectangle 17"/>
          <p:cNvSpPr/>
          <p:nvPr/>
        </p:nvSpPr>
        <p:spPr>
          <a:xfrm>
            <a:off x="914400" y="6209854"/>
            <a:ext cx="5804028" cy="584775"/>
          </a:xfrm>
          <a:prstGeom prst="rect">
            <a:avLst/>
          </a:prstGeom>
        </p:spPr>
        <p:txBody>
          <a:bodyPr wrap="square">
            <a:spAutoFit/>
          </a:bodyPr>
          <a:lstStyle/>
          <a:p>
            <a:r>
              <a:rPr lang="en-US" sz="1600" dirty="0"/>
              <a:t>Agarwal </a:t>
            </a:r>
            <a:r>
              <a:rPr lang="en-US" sz="1600" dirty="0" err="1"/>
              <a:t>etal</a:t>
            </a:r>
            <a:r>
              <a:rPr lang="en-US" sz="1600" dirty="0"/>
              <a:t>. Effect of Oxidative Stress on Male Reproduction. World J </a:t>
            </a:r>
            <a:r>
              <a:rPr lang="en-US" sz="1600" dirty="0" err="1"/>
              <a:t>Mens</a:t>
            </a:r>
            <a:r>
              <a:rPr lang="en-US" sz="1600" dirty="0"/>
              <a:t> Health. 2014.</a:t>
            </a:r>
          </a:p>
        </p:txBody>
      </p:sp>
    </p:spTree>
    <p:extLst>
      <p:ext uri="{BB962C8B-B14F-4D97-AF65-F5344CB8AC3E}">
        <p14:creationId xmlns:p14="http://schemas.microsoft.com/office/powerpoint/2010/main" val="286996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Low Sperm Motility</a:t>
            </a:r>
          </a:p>
        </p:txBody>
      </p:sp>
      <p:sp>
        <p:nvSpPr>
          <p:cNvPr id="3" name="Content Placeholder 2"/>
          <p:cNvSpPr>
            <a:spLocks noGrp="1"/>
          </p:cNvSpPr>
          <p:nvPr>
            <p:ph idx="1"/>
          </p:nvPr>
        </p:nvSpPr>
        <p:spPr>
          <a:xfrm>
            <a:off x="1385455" y="1773169"/>
            <a:ext cx="9968345" cy="4351338"/>
          </a:xfrm>
        </p:spPr>
        <p:txBody>
          <a:bodyPr/>
          <a:lstStyle/>
          <a:p>
            <a:r>
              <a:rPr lang="en-US" dirty="0" err="1"/>
              <a:t>Asthenozoospermia</a:t>
            </a:r>
            <a:r>
              <a:rPr lang="en-US" dirty="0"/>
              <a:t> </a:t>
            </a:r>
          </a:p>
          <a:p>
            <a:r>
              <a:rPr lang="en-US" dirty="0"/>
              <a:t>WHO 1999: less than 50% are motile, OR less than 25% of progressive motility (grade a) within 60 minutes of ejaculation</a:t>
            </a:r>
          </a:p>
          <a:p>
            <a:pPr marL="0" indent="0">
              <a:buNone/>
            </a:pPr>
            <a:endParaRPr lang="en-US" dirty="0"/>
          </a:p>
          <a:p>
            <a:r>
              <a:rPr lang="en-US" dirty="0"/>
              <a:t>Increase in ROS can be one factor of impaired sperm motility </a:t>
            </a:r>
          </a:p>
          <a:p>
            <a:pPr lvl="0"/>
            <a:r>
              <a:rPr lang="en-US" dirty="0"/>
              <a:t>Disrupts cytoskeletal proteins + </a:t>
            </a:r>
            <a:r>
              <a:rPr lang="en-US" dirty="0">
                <a:latin typeface="Wingdings"/>
                <a:ea typeface="Wingdings"/>
                <a:cs typeface="Wingdings"/>
                <a:sym typeface="Wingdings"/>
              </a:rPr>
              <a:t></a:t>
            </a:r>
            <a:r>
              <a:rPr lang="en-US" dirty="0"/>
              <a:t>Lipid peroxidation + </a:t>
            </a:r>
            <a:r>
              <a:rPr lang="en-US" dirty="0">
                <a:latin typeface="Wingdings"/>
                <a:ea typeface="Wingdings"/>
                <a:cs typeface="Wingdings"/>
                <a:sym typeface="Wingdings"/>
              </a:rPr>
              <a:t></a:t>
            </a:r>
            <a:r>
              <a:rPr lang="en-US" dirty="0"/>
              <a:t>Intracellular ATP</a:t>
            </a:r>
            <a:endParaRPr lang="en-US" dirty="0">
              <a:sym typeface="Wingdings"/>
            </a:endParaRPr>
          </a:p>
          <a:p>
            <a:endParaRPr lang="en-US" dirty="0"/>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11</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Rectangle 3"/>
          <p:cNvSpPr/>
          <p:nvPr/>
        </p:nvSpPr>
        <p:spPr>
          <a:xfrm>
            <a:off x="6220046" y="4171245"/>
            <a:ext cx="3062177" cy="571261"/>
          </a:xfrm>
          <a:prstGeom prst="rect">
            <a:avLst/>
          </a:prstGeom>
          <a:noFill/>
          <a:ln w="889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rved Up Arrow 13"/>
          <p:cNvSpPr/>
          <p:nvPr/>
        </p:nvSpPr>
        <p:spPr>
          <a:xfrm>
            <a:off x="8056531" y="4800956"/>
            <a:ext cx="2817628" cy="1036318"/>
          </a:xfrm>
          <a:prstGeom prst="curvedUpArrow">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9707526" y="4318365"/>
            <a:ext cx="2333267" cy="400110"/>
          </a:xfrm>
          <a:prstGeom prst="rect">
            <a:avLst/>
          </a:prstGeom>
          <a:solidFill>
            <a:srgbClr val="FFCC00"/>
          </a:solidFill>
        </p:spPr>
        <p:txBody>
          <a:bodyPr wrap="square" rtlCol="0">
            <a:spAutoFit/>
          </a:bodyPr>
          <a:lstStyle/>
          <a:p>
            <a:r>
              <a:rPr lang="en-US" sz="2000" b="1" dirty="0" err="1">
                <a:latin typeface="Arial" panose="020B0604020202020204" pitchFamily="34" charset="0"/>
                <a:cs typeface="Arial" panose="020B0604020202020204" pitchFamily="34" charset="0"/>
              </a:rPr>
              <a:t>Malondialdehyde</a:t>
            </a:r>
            <a:endParaRPr lang="en-US" sz="2000" b="1" dirty="0">
              <a:latin typeface="Arial" panose="020B0604020202020204" pitchFamily="34" charset="0"/>
              <a:cs typeface="Arial" panose="020B0604020202020204" pitchFamily="34" charset="0"/>
            </a:endParaRPr>
          </a:p>
        </p:txBody>
      </p:sp>
      <p:sp>
        <p:nvSpPr>
          <p:cNvPr id="17" name="Rectangle 16"/>
          <p:cNvSpPr/>
          <p:nvPr/>
        </p:nvSpPr>
        <p:spPr>
          <a:xfrm>
            <a:off x="957508" y="6169975"/>
            <a:ext cx="5784112" cy="584775"/>
          </a:xfrm>
          <a:prstGeom prst="rect">
            <a:avLst/>
          </a:prstGeom>
        </p:spPr>
        <p:txBody>
          <a:bodyPr wrap="square">
            <a:spAutoFit/>
          </a:bodyPr>
          <a:lstStyle/>
          <a:p>
            <a:r>
              <a:rPr lang="en-US" sz="1600" dirty="0">
                <a:solidFill>
                  <a:srgbClr val="000000"/>
                </a:solidFill>
                <a:latin typeface="Times New Roman" panose="02020603050405020304" pitchFamily="18" charset="0"/>
                <a:ea typeface="Calibri" panose="020F0502020204030204" pitchFamily="34" charset="0"/>
              </a:rPr>
              <a:t>Aitken RJ </a:t>
            </a:r>
            <a:r>
              <a:rPr lang="en-US" sz="1600" dirty="0" err="1">
                <a:solidFill>
                  <a:srgbClr val="000000"/>
                </a:solidFill>
                <a:latin typeface="Times New Roman" panose="02020603050405020304" pitchFamily="18" charset="0"/>
                <a:ea typeface="Calibri" panose="020F0502020204030204" pitchFamily="34" charset="0"/>
              </a:rPr>
              <a:t>etal</a:t>
            </a:r>
            <a:r>
              <a:rPr lang="en-US" sz="1600" dirty="0">
                <a:solidFill>
                  <a:srgbClr val="000000"/>
                </a:solidFill>
                <a:latin typeface="Times New Roman" panose="02020603050405020304" pitchFamily="18" charset="0"/>
                <a:ea typeface="Calibri" panose="020F0502020204030204" pitchFamily="34" charset="0"/>
              </a:rPr>
              <a:t>. WHO laboratory manual for the examination of human semen and sperm-cervical mucus interaction. 1999.</a:t>
            </a:r>
            <a:endParaRPr lang="en-US" sz="1600" dirty="0"/>
          </a:p>
        </p:txBody>
      </p:sp>
    </p:spTree>
    <p:extLst>
      <p:ext uri="{BB962C8B-B14F-4D97-AF65-F5344CB8AC3E}">
        <p14:creationId xmlns:p14="http://schemas.microsoft.com/office/powerpoint/2010/main" val="112354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dirty="0">
              <a:latin typeface="Trebuchet MS" panose="020B0603020202020204" pitchFamily="34" charset="0"/>
            </a:endParaRPr>
          </a:p>
        </p:txBody>
      </p:sp>
      <p:sp>
        <p:nvSpPr>
          <p:cNvPr id="3" name="Content Placeholder 2"/>
          <p:cNvSpPr>
            <a:spLocks noGrp="1"/>
          </p:cNvSpPr>
          <p:nvPr>
            <p:ph idx="1"/>
          </p:nvPr>
        </p:nvSpPr>
        <p:spPr>
          <a:xfrm>
            <a:off x="880048" y="1812604"/>
            <a:ext cx="10515600" cy="4351338"/>
          </a:xfrm>
        </p:spPr>
        <p:txBody>
          <a:bodyPr/>
          <a:lstStyle/>
          <a:p>
            <a:endParaRPr lang="en-US" dirty="0"/>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12</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pic>
        <p:nvPicPr>
          <p:cNvPr id="18" name="Picture 17"/>
          <p:cNvPicPr>
            <a:picLocks noChangeAspect="1"/>
          </p:cNvPicPr>
          <p:nvPr/>
        </p:nvPicPr>
        <p:blipFill>
          <a:blip r:embed="rId4"/>
          <a:stretch>
            <a:fillRect/>
          </a:stretch>
        </p:blipFill>
        <p:spPr>
          <a:xfrm>
            <a:off x="1300036" y="356407"/>
            <a:ext cx="5438775" cy="5457825"/>
          </a:xfrm>
          <a:prstGeom prst="rect">
            <a:avLst/>
          </a:prstGeom>
        </p:spPr>
      </p:pic>
      <p:sp>
        <p:nvSpPr>
          <p:cNvPr id="19" name="TextBox 18"/>
          <p:cNvSpPr txBox="1"/>
          <p:nvPr/>
        </p:nvSpPr>
        <p:spPr>
          <a:xfrm>
            <a:off x="6882760" y="365125"/>
            <a:ext cx="2264736"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latin typeface="Arial" panose="020B0604020202020204" pitchFamily="34" charset="0"/>
                <a:cs typeface="Arial" panose="020B0604020202020204" pitchFamily="34" charset="0"/>
              </a:rPr>
              <a:t>I. PUFA</a:t>
            </a:r>
          </a:p>
        </p:txBody>
      </p:sp>
      <p:sp>
        <p:nvSpPr>
          <p:cNvPr id="20" name="TextBox 19"/>
          <p:cNvSpPr txBox="1"/>
          <p:nvPr/>
        </p:nvSpPr>
        <p:spPr>
          <a:xfrm>
            <a:off x="6882760" y="1189362"/>
            <a:ext cx="2522572"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latin typeface="Arial" panose="020B0604020202020204" pitchFamily="34" charset="0"/>
                <a:cs typeface="Arial" panose="020B0604020202020204" pitchFamily="34" charset="0"/>
              </a:rPr>
              <a:t>II. Lipid free radical</a:t>
            </a:r>
          </a:p>
        </p:txBody>
      </p:sp>
      <p:sp>
        <p:nvSpPr>
          <p:cNvPr id="21" name="TextBox 20"/>
          <p:cNvSpPr txBox="1"/>
          <p:nvPr/>
        </p:nvSpPr>
        <p:spPr>
          <a:xfrm>
            <a:off x="6903615" y="2114815"/>
            <a:ext cx="3078585"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latin typeface="Arial" panose="020B0604020202020204" pitchFamily="34" charset="0"/>
                <a:cs typeface="Arial" panose="020B0604020202020204" pitchFamily="34" charset="0"/>
              </a:rPr>
              <a:t>III. Lipid </a:t>
            </a:r>
            <a:r>
              <a:rPr lang="en-US" sz="2000" b="1" dirty="0" err="1">
                <a:latin typeface="Arial" panose="020B0604020202020204" pitchFamily="34" charset="0"/>
                <a:cs typeface="Arial" panose="020B0604020202020204" pitchFamily="34" charset="0"/>
              </a:rPr>
              <a:t>peroxyl</a:t>
            </a:r>
            <a:r>
              <a:rPr lang="en-US" sz="2000" b="1" dirty="0">
                <a:latin typeface="Arial" panose="020B0604020202020204" pitchFamily="34" charset="0"/>
                <a:cs typeface="Arial" panose="020B0604020202020204" pitchFamily="34" charset="0"/>
              </a:rPr>
              <a:t> radical</a:t>
            </a:r>
          </a:p>
        </p:txBody>
      </p:sp>
      <p:sp>
        <p:nvSpPr>
          <p:cNvPr id="22" name="TextBox 21"/>
          <p:cNvSpPr txBox="1"/>
          <p:nvPr/>
        </p:nvSpPr>
        <p:spPr>
          <a:xfrm>
            <a:off x="6882760" y="3554432"/>
            <a:ext cx="3078585"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latin typeface="Arial" panose="020B0604020202020204" pitchFamily="34" charset="0"/>
                <a:cs typeface="Arial" panose="020B0604020202020204" pitchFamily="34" charset="0"/>
              </a:rPr>
              <a:t>IV. Lipid </a:t>
            </a:r>
            <a:r>
              <a:rPr lang="en-US" sz="2000" b="1" dirty="0" err="1">
                <a:latin typeface="Arial" panose="020B0604020202020204" pitchFamily="34" charset="0"/>
                <a:cs typeface="Arial" panose="020B0604020202020204" pitchFamily="34" charset="0"/>
              </a:rPr>
              <a:t>peroxyl</a:t>
            </a:r>
            <a:r>
              <a:rPr lang="en-US" sz="2000" b="1" dirty="0">
                <a:latin typeface="Arial" panose="020B0604020202020204" pitchFamily="34" charset="0"/>
                <a:cs typeface="Arial" panose="020B0604020202020204" pitchFamily="34" charset="0"/>
              </a:rPr>
              <a:t> radical</a:t>
            </a:r>
          </a:p>
        </p:txBody>
      </p:sp>
      <p:sp>
        <p:nvSpPr>
          <p:cNvPr id="23" name="TextBox 22"/>
          <p:cNvSpPr txBox="1"/>
          <p:nvPr/>
        </p:nvSpPr>
        <p:spPr>
          <a:xfrm>
            <a:off x="6903616" y="4912242"/>
            <a:ext cx="2644422"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b="1" dirty="0">
                <a:latin typeface="Arial" panose="020B0604020202020204" pitchFamily="34" charset="0"/>
                <a:cs typeface="Arial" panose="020B0604020202020204" pitchFamily="34" charset="0"/>
              </a:rPr>
              <a:t>V. </a:t>
            </a:r>
            <a:r>
              <a:rPr lang="en-US" sz="2000" b="1" dirty="0" err="1">
                <a:latin typeface="Arial" panose="020B0604020202020204" pitchFamily="34" charset="0"/>
                <a:cs typeface="Arial" panose="020B0604020202020204" pitchFamily="34" charset="0"/>
              </a:rPr>
              <a:t>Malondialdehyde</a:t>
            </a:r>
            <a:endParaRPr lang="en-US" sz="2000" b="1" dirty="0">
              <a:latin typeface="Arial" panose="020B0604020202020204" pitchFamily="34" charset="0"/>
              <a:cs typeface="Arial" panose="020B0604020202020204" pitchFamily="34" charset="0"/>
            </a:endParaRPr>
          </a:p>
        </p:txBody>
      </p:sp>
      <p:sp>
        <p:nvSpPr>
          <p:cNvPr id="25" name="Diamond 24"/>
          <p:cNvSpPr/>
          <p:nvPr/>
        </p:nvSpPr>
        <p:spPr>
          <a:xfrm>
            <a:off x="10067077" y="3129092"/>
            <a:ext cx="2110759" cy="1169582"/>
          </a:xfrm>
          <a:prstGeom prst="diamond">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b="1" dirty="0"/>
              <a:t>Unstable</a:t>
            </a:r>
          </a:p>
        </p:txBody>
      </p:sp>
      <p:pic>
        <p:nvPicPr>
          <p:cNvPr id="26" name="Picture 2" descr="Image result for plasma membrane sperm"/>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2662"/>
          <a:stretch/>
        </p:blipFill>
        <p:spPr bwMode="auto">
          <a:xfrm>
            <a:off x="9562032" y="4677288"/>
            <a:ext cx="2503589" cy="14521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14400" y="5944866"/>
            <a:ext cx="5699051" cy="830997"/>
          </a:xfrm>
          <a:prstGeom prst="rect">
            <a:avLst/>
          </a:prstGeom>
        </p:spPr>
        <p:txBody>
          <a:bodyPr wrap="square">
            <a:spAutoFit/>
          </a:bodyPr>
          <a:lstStyle/>
          <a:p>
            <a:endParaRPr lang="en-US" sz="1600" dirty="0">
              <a:solidFill>
                <a:srgbClr val="000000"/>
              </a:solidFill>
            </a:endParaRPr>
          </a:p>
          <a:p>
            <a:r>
              <a:rPr lang="en-US" sz="1600" dirty="0">
                <a:solidFill>
                  <a:srgbClr val="000000"/>
                </a:solidFill>
              </a:rPr>
              <a:t> Grotto </a:t>
            </a:r>
            <a:r>
              <a:rPr lang="en-US" sz="1600" dirty="0" err="1">
                <a:solidFill>
                  <a:srgbClr val="000000"/>
                </a:solidFill>
              </a:rPr>
              <a:t>etal</a:t>
            </a:r>
            <a:r>
              <a:rPr lang="en-US" sz="1600" dirty="0">
                <a:solidFill>
                  <a:srgbClr val="000000"/>
                </a:solidFill>
              </a:rPr>
              <a:t>. Importance of the lipid peroxidation biomarkers and methodological aspects </a:t>
            </a:r>
            <a:r>
              <a:rPr lang="en-US" sz="1600" dirty="0" err="1">
                <a:solidFill>
                  <a:srgbClr val="000000"/>
                </a:solidFill>
              </a:rPr>
              <a:t>FORmalondialdehyde</a:t>
            </a:r>
            <a:r>
              <a:rPr lang="en-US" sz="1600" dirty="0">
                <a:solidFill>
                  <a:srgbClr val="000000"/>
                </a:solidFill>
              </a:rPr>
              <a:t> quantification. 2009.</a:t>
            </a:r>
            <a:endParaRPr lang="en-US" sz="1600" dirty="0"/>
          </a:p>
        </p:txBody>
      </p:sp>
      <p:pic>
        <p:nvPicPr>
          <p:cNvPr id="24" name="Picture 4" descr="Image result for polyunsaturated fatty acid bond"/>
          <p:cNvPicPr>
            <a:picLocks noChangeAspect="1" noChangeArrowheads="1"/>
          </p:cNvPicPr>
          <p:nvPr/>
        </p:nvPicPr>
        <p:blipFill rotWithShape="1">
          <a:blip r:embed="rId6">
            <a:extLst>
              <a:ext uri="{28A0092B-C50C-407E-A947-70E740481C1C}">
                <a14:useLocalDpi xmlns:a14="http://schemas.microsoft.com/office/drawing/2010/main" val="0"/>
              </a:ext>
            </a:extLst>
          </a:blip>
          <a:srcRect t="44598"/>
          <a:stretch/>
        </p:blipFill>
        <p:spPr bwMode="auto">
          <a:xfrm>
            <a:off x="735729" y="4805985"/>
            <a:ext cx="3028196" cy="119477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p:nvCxnSpPr>
        <p:spPr>
          <a:xfrm>
            <a:off x="3763925" y="1189362"/>
            <a:ext cx="1333592"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Straight Connector 26"/>
          <p:cNvCxnSpPr/>
          <p:nvPr/>
        </p:nvCxnSpPr>
        <p:spPr>
          <a:xfrm>
            <a:off x="3763925" y="2991887"/>
            <a:ext cx="1333592"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9884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2"/>
          </p:nvPr>
        </p:nvSpPr>
        <p:spPr/>
        <p:txBody>
          <a:bodyPr/>
          <a:lstStyle/>
          <a:p>
            <a:fld id="{FC749032-2A07-4AE8-BA90-74324CAE0C87}" type="slidenum">
              <a:rPr lang="en-US" smtClean="0"/>
              <a:t>13</a:t>
            </a:fld>
            <a:endParaRPr lang="en-US"/>
          </a:p>
        </p:txBody>
      </p:sp>
      <p:pic>
        <p:nvPicPr>
          <p:cNvPr id="3074" name="Picture 2" descr="360438.fig.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2386" y="-4907"/>
            <a:ext cx="6136727" cy="6862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67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Male Infertility</a:t>
            </a:r>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9" name="Slide Number Placeholder 8"/>
          <p:cNvSpPr>
            <a:spLocks noGrp="1"/>
          </p:cNvSpPr>
          <p:nvPr>
            <p:ph type="sldNum" sz="quarter" idx="12"/>
          </p:nvPr>
        </p:nvSpPr>
        <p:spPr/>
        <p:txBody>
          <a:bodyPr/>
          <a:lstStyle/>
          <a:p>
            <a:fld id="{FC749032-2A07-4AE8-BA90-74324CAE0C87}" type="slidenum">
              <a:rPr lang="en-US" smtClean="0"/>
              <a:t>14</a:t>
            </a:fld>
            <a:endParaRPr lang="en-US"/>
          </a:p>
        </p:txBody>
      </p:sp>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13" name="Content Placeholder 4"/>
          <p:cNvGraphicFramePr>
            <a:graphicFrameLocks/>
          </p:cNvGraphicFramePr>
          <p:nvPr>
            <p:extLst>
              <p:ext uri="{D42A27DB-BD31-4B8C-83A1-F6EECF244321}">
                <p14:modId xmlns:p14="http://schemas.microsoft.com/office/powerpoint/2010/main" val="3258553275"/>
              </p:ext>
            </p:extLst>
          </p:nvPr>
        </p:nvGraphicFramePr>
        <p:xfrm>
          <a:off x="1596302" y="1848403"/>
          <a:ext cx="9509443" cy="44895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774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728" y="656842"/>
            <a:ext cx="9546835" cy="1039049"/>
          </a:xfrm>
          <a:solidFill>
            <a:schemeClr val="accent6">
              <a:alpha val="20000"/>
            </a:schemeClr>
          </a:solidFill>
        </p:spPr>
        <p:txBody>
          <a:bodyPr>
            <a:normAutofit/>
          </a:bodyPr>
          <a:lstStyle/>
          <a:p>
            <a:r>
              <a:rPr lang="en-US" sz="4400" dirty="0">
                <a:latin typeface="Trebuchet MS" panose="020B0603020202020204" pitchFamily="34" charset="0"/>
              </a:rPr>
              <a:t>Problem Identification</a:t>
            </a:r>
          </a:p>
        </p:txBody>
      </p:sp>
      <p:sp>
        <p:nvSpPr>
          <p:cNvPr id="4" name="Text Placeholder 3"/>
          <p:cNvSpPr>
            <a:spLocks noGrp="1"/>
          </p:cNvSpPr>
          <p:nvPr>
            <p:ph type="body" idx="1"/>
          </p:nvPr>
        </p:nvSpPr>
        <p:spPr>
          <a:xfrm>
            <a:off x="1177637" y="1757470"/>
            <a:ext cx="10515600" cy="1500187"/>
          </a:xfrm>
        </p:spPr>
        <p:txBody>
          <a:bodyPr>
            <a:normAutofit/>
          </a:bodyPr>
          <a:lstStyle/>
          <a:p>
            <a:pPr lvl="0"/>
            <a:r>
              <a:rPr lang="en-US" sz="2800" dirty="0">
                <a:solidFill>
                  <a:schemeClr val="tx1"/>
                </a:solidFill>
                <a:latin typeface="Arial" panose="020B0604020202020204" pitchFamily="34" charset="0"/>
                <a:cs typeface="Arial" panose="020B0604020202020204" pitchFamily="34" charset="0"/>
              </a:rPr>
              <a:t>The controversies and lack of studies regarding </a:t>
            </a:r>
            <a:r>
              <a:rPr lang="en-US" sz="2800" dirty="0" err="1">
                <a:solidFill>
                  <a:schemeClr val="tx1"/>
                </a:solidFill>
                <a:latin typeface="Arial" panose="020B0604020202020204" pitchFamily="34" charset="0"/>
                <a:cs typeface="Arial" panose="020B0604020202020204" pitchFamily="34" charset="0"/>
              </a:rPr>
              <a:t>malondialdehyde</a:t>
            </a:r>
            <a:r>
              <a:rPr lang="en-US" sz="2800" dirty="0">
                <a:solidFill>
                  <a:schemeClr val="tx1"/>
                </a:solidFill>
                <a:latin typeface="Arial" panose="020B0604020202020204" pitchFamily="34" charset="0"/>
                <a:cs typeface="Arial" panose="020B0604020202020204" pitchFamily="34" charset="0"/>
              </a:rPr>
              <a:t> concentration in seminal plasma and </a:t>
            </a:r>
            <a:r>
              <a:rPr lang="en-US" sz="2800" dirty="0" err="1">
                <a:solidFill>
                  <a:schemeClr val="tx1"/>
                </a:solidFill>
                <a:latin typeface="Arial" panose="020B0604020202020204" pitchFamily="34" charset="0"/>
                <a:cs typeface="Arial" panose="020B0604020202020204" pitchFamily="34" charset="0"/>
              </a:rPr>
              <a:t>asthenozoospermia</a:t>
            </a:r>
            <a:endParaRPr lang="en-US" sz="2800" dirty="0">
              <a:solidFill>
                <a:schemeClr val="tx1"/>
              </a:solidFill>
              <a:latin typeface="Arial" panose="020B0604020202020204" pitchFamily="34" charset="0"/>
              <a:cs typeface="Arial" panose="020B0604020202020204" pitchFamily="34" charset="0"/>
            </a:endParaRPr>
          </a:p>
          <a:p>
            <a:endParaRPr lang="en-US" sz="2800" dirty="0">
              <a:solidFill>
                <a:schemeClr val="tx1"/>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FC749032-2A07-4AE8-BA90-74324CAE0C87}" type="slidenum">
              <a:rPr lang="en-US" smtClean="0"/>
              <a:t>15</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13" name="Title 1"/>
          <p:cNvSpPr txBox="1">
            <a:spLocks/>
          </p:cNvSpPr>
          <p:nvPr/>
        </p:nvSpPr>
        <p:spPr>
          <a:xfrm>
            <a:off x="1073728" y="3679636"/>
            <a:ext cx="9546835" cy="1039049"/>
          </a:xfrm>
          <a:prstGeom prst="rect">
            <a:avLst/>
          </a:prstGeom>
          <a:solidFill>
            <a:srgbClr val="FFCC00">
              <a:alpha val="20000"/>
            </a:srgbClr>
          </a:solidFill>
          <a:ln>
            <a:noFill/>
          </a:ln>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latin typeface="Trebuchet MS" panose="020B0603020202020204" pitchFamily="34" charset="0"/>
              </a:rPr>
              <a:t>Research Question </a:t>
            </a:r>
          </a:p>
        </p:txBody>
      </p:sp>
      <p:sp>
        <p:nvSpPr>
          <p:cNvPr id="14" name="Text Placeholder 3"/>
          <p:cNvSpPr txBox="1">
            <a:spLocks/>
          </p:cNvSpPr>
          <p:nvPr/>
        </p:nvSpPr>
        <p:spPr>
          <a:xfrm>
            <a:off x="1177637" y="4819424"/>
            <a:ext cx="10515600" cy="1500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r>
              <a:rPr lang="en-US" sz="2800" dirty="0">
                <a:solidFill>
                  <a:schemeClr val="tx1"/>
                </a:solidFill>
                <a:latin typeface="Arial" panose="020B0604020202020204" pitchFamily="34" charset="0"/>
                <a:cs typeface="Arial" panose="020B0604020202020204" pitchFamily="34" charset="0"/>
              </a:rPr>
              <a:t>Is there any significant difference in the seminal plasma </a:t>
            </a:r>
            <a:r>
              <a:rPr lang="en-US" sz="2800" dirty="0" err="1">
                <a:solidFill>
                  <a:schemeClr val="tx1"/>
                </a:solidFill>
                <a:latin typeface="Arial" panose="020B0604020202020204" pitchFamily="34" charset="0"/>
                <a:cs typeface="Arial" panose="020B0604020202020204" pitchFamily="34" charset="0"/>
              </a:rPr>
              <a:t>malondialdehyde</a:t>
            </a:r>
            <a:r>
              <a:rPr lang="en-US" sz="2800" dirty="0">
                <a:solidFill>
                  <a:schemeClr val="tx1"/>
                </a:solidFill>
                <a:latin typeface="Arial" panose="020B0604020202020204" pitchFamily="34" charset="0"/>
                <a:cs typeface="Arial" panose="020B0604020202020204" pitchFamily="34" charset="0"/>
              </a:rPr>
              <a:t> concentration between </a:t>
            </a:r>
            <a:r>
              <a:rPr lang="en-US" sz="2800" dirty="0" err="1">
                <a:solidFill>
                  <a:schemeClr val="tx1"/>
                </a:solidFill>
                <a:latin typeface="Arial" panose="020B0604020202020204" pitchFamily="34" charset="0"/>
                <a:cs typeface="Arial" panose="020B0604020202020204" pitchFamily="34" charset="0"/>
              </a:rPr>
              <a:t>normozoospermic</a:t>
            </a:r>
            <a:r>
              <a:rPr lang="en-US" sz="2800" dirty="0">
                <a:solidFill>
                  <a:schemeClr val="tx1"/>
                </a:solidFill>
                <a:latin typeface="Arial" panose="020B0604020202020204" pitchFamily="34" charset="0"/>
                <a:cs typeface="Arial" panose="020B0604020202020204" pitchFamily="34" charset="0"/>
              </a:rPr>
              <a:t> and </a:t>
            </a:r>
            <a:r>
              <a:rPr lang="en-US" sz="2800" dirty="0" err="1">
                <a:solidFill>
                  <a:schemeClr val="tx1"/>
                </a:solidFill>
                <a:latin typeface="Arial" panose="020B0604020202020204" pitchFamily="34" charset="0"/>
                <a:cs typeface="Arial" panose="020B0604020202020204" pitchFamily="34" charset="0"/>
              </a:rPr>
              <a:t>asthenozoospermic</a:t>
            </a:r>
            <a:r>
              <a:rPr lang="en-US" sz="2800" dirty="0">
                <a:solidFill>
                  <a:schemeClr val="tx1"/>
                </a:solidFill>
                <a:latin typeface="Arial" panose="020B0604020202020204" pitchFamily="34" charset="0"/>
                <a:cs typeface="Arial" panose="020B0604020202020204" pitchFamily="34" charset="0"/>
              </a:rPr>
              <a:t> infertile males?</a:t>
            </a:r>
          </a:p>
          <a:p>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570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1850" y="1709738"/>
            <a:ext cx="10515600" cy="881001"/>
          </a:xfrm>
        </p:spPr>
        <p:txBody>
          <a:bodyPr>
            <a:normAutofit fontScale="90000"/>
          </a:bodyPr>
          <a:lstStyle/>
          <a:p>
            <a:pPr algn="ctr"/>
            <a:r>
              <a:rPr lang="en-US" dirty="0">
                <a:latin typeface="Trebuchet MS" panose="020B0603020202020204" pitchFamily="34" charset="0"/>
                <a:cs typeface="Arial" panose="020B0604020202020204" pitchFamily="34" charset="0"/>
              </a:rPr>
              <a:t>Hypothesis</a:t>
            </a:r>
          </a:p>
        </p:txBody>
      </p:sp>
      <p:sp>
        <p:nvSpPr>
          <p:cNvPr id="10" name="Text Placeholder 9"/>
          <p:cNvSpPr>
            <a:spLocks noGrp="1"/>
          </p:cNvSpPr>
          <p:nvPr>
            <p:ph type="body" idx="1"/>
          </p:nvPr>
        </p:nvSpPr>
        <p:spPr>
          <a:xfrm>
            <a:off x="914400" y="2903285"/>
            <a:ext cx="10515600" cy="1500187"/>
          </a:xfrm>
        </p:spPr>
        <p:txBody>
          <a:bodyPr>
            <a:normAutofit/>
          </a:bodyPr>
          <a:lstStyle/>
          <a:p>
            <a:pPr lvl="0" algn="ctr"/>
            <a:r>
              <a:rPr lang="en-US" sz="2800" dirty="0">
                <a:solidFill>
                  <a:schemeClr val="tx1"/>
                </a:solidFill>
                <a:latin typeface="Arial" panose="020B0604020202020204" pitchFamily="34" charset="0"/>
                <a:cs typeface="Arial" panose="020B0604020202020204" pitchFamily="34" charset="0"/>
              </a:rPr>
              <a:t>There is a significant difference in seminal plasma </a:t>
            </a:r>
            <a:r>
              <a:rPr lang="en-US" sz="2800" dirty="0" err="1">
                <a:solidFill>
                  <a:schemeClr val="tx1"/>
                </a:solidFill>
                <a:latin typeface="Arial" panose="020B0604020202020204" pitchFamily="34" charset="0"/>
                <a:cs typeface="Arial" panose="020B0604020202020204" pitchFamily="34" charset="0"/>
              </a:rPr>
              <a:t>malondialdehyde</a:t>
            </a:r>
            <a:r>
              <a:rPr lang="en-US" sz="2800" dirty="0">
                <a:solidFill>
                  <a:schemeClr val="tx1"/>
                </a:solidFill>
                <a:latin typeface="Arial" panose="020B0604020202020204" pitchFamily="34" charset="0"/>
                <a:cs typeface="Arial" panose="020B0604020202020204" pitchFamily="34" charset="0"/>
              </a:rPr>
              <a:t> concentration between </a:t>
            </a:r>
            <a:r>
              <a:rPr lang="en-US" sz="2800" dirty="0" err="1">
                <a:solidFill>
                  <a:schemeClr val="tx1"/>
                </a:solidFill>
                <a:latin typeface="Arial" panose="020B0604020202020204" pitchFamily="34" charset="0"/>
                <a:cs typeface="Arial" panose="020B0604020202020204" pitchFamily="34" charset="0"/>
              </a:rPr>
              <a:t>normozoospermic</a:t>
            </a:r>
            <a:r>
              <a:rPr lang="en-US" sz="2800" dirty="0">
                <a:solidFill>
                  <a:schemeClr val="tx1"/>
                </a:solidFill>
                <a:latin typeface="Arial" panose="020B0604020202020204" pitchFamily="34" charset="0"/>
                <a:cs typeface="Arial" panose="020B0604020202020204" pitchFamily="34" charset="0"/>
              </a:rPr>
              <a:t> and </a:t>
            </a:r>
            <a:r>
              <a:rPr lang="en-US" sz="2800" dirty="0" err="1">
                <a:solidFill>
                  <a:schemeClr val="tx1"/>
                </a:solidFill>
                <a:latin typeface="Arial" panose="020B0604020202020204" pitchFamily="34" charset="0"/>
                <a:cs typeface="Arial" panose="020B0604020202020204" pitchFamily="34" charset="0"/>
              </a:rPr>
              <a:t>asthenozoospermic</a:t>
            </a:r>
            <a:r>
              <a:rPr lang="en-US" sz="2800" dirty="0">
                <a:solidFill>
                  <a:schemeClr val="tx1"/>
                </a:solidFill>
                <a:latin typeface="Arial" panose="020B0604020202020204" pitchFamily="34" charset="0"/>
                <a:cs typeface="Arial" panose="020B0604020202020204" pitchFamily="34" charset="0"/>
              </a:rPr>
              <a:t> infertile males.</a:t>
            </a:r>
          </a:p>
          <a:p>
            <a:pPr algn="ctr"/>
            <a:endParaRPr lang="en-US" sz="2800" dirty="0">
              <a:solidFill>
                <a:schemeClr val="tx1"/>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FC749032-2A07-4AE8-BA90-74324CAE0C87}" type="slidenum">
              <a:rPr lang="en-US" smtClean="0"/>
              <a:t>16</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Tree>
    <p:extLst>
      <p:ext uri="{BB962C8B-B14F-4D97-AF65-F5344CB8AC3E}">
        <p14:creationId xmlns:p14="http://schemas.microsoft.com/office/powerpoint/2010/main" val="102607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66233"/>
          </a:xfrm>
        </p:spPr>
        <p:txBody>
          <a:bodyPr>
            <a:normAutofit fontScale="90000"/>
          </a:bodyPr>
          <a:lstStyle/>
          <a:p>
            <a:pPr algn="ctr"/>
            <a:r>
              <a:rPr lang="en-US" dirty="0">
                <a:latin typeface="Trebuchet MS" panose="020B0603020202020204" pitchFamily="34" charset="0"/>
                <a:cs typeface="Arial" panose="020B0604020202020204" pitchFamily="34" charset="0"/>
              </a:rPr>
              <a:t>Research Objectives</a:t>
            </a:r>
          </a:p>
        </p:txBody>
      </p:sp>
      <p:sp>
        <p:nvSpPr>
          <p:cNvPr id="9" name="Slide Number Placeholder 8"/>
          <p:cNvSpPr>
            <a:spLocks noGrp="1"/>
          </p:cNvSpPr>
          <p:nvPr>
            <p:ph type="sldNum" sz="quarter" idx="12"/>
          </p:nvPr>
        </p:nvSpPr>
        <p:spPr/>
        <p:txBody>
          <a:bodyPr/>
          <a:lstStyle/>
          <a:p>
            <a:fld id="{FC749032-2A07-4AE8-BA90-74324CAE0C87}" type="slidenum">
              <a:rPr lang="en-US" smtClean="0"/>
              <a:t>17</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14" name="Content Placeholder 8"/>
          <p:cNvGraphicFramePr>
            <a:graphicFrameLocks/>
          </p:cNvGraphicFramePr>
          <p:nvPr>
            <p:extLst>
              <p:ext uri="{D42A27DB-BD31-4B8C-83A1-F6EECF244321}">
                <p14:modId xmlns:p14="http://schemas.microsoft.com/office/powerpoint/2010/main" val="3421803849"/>
              </p:ext>
            </p:extLst>
          </p:nvPr>
        </p:nvGraphicFramePr>
        <p:xfrm>
          <a:off x="1808956" y="1423686"/>
          <a:ext cx="8574087" cy="4753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87278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66233"/>
          </a:xfrm>
        </p:spPr>
        <p:txBody>
          <a:bodyPr>
            <a:normAutofit fontScale="90000"/>
          </a:bodyPr>
          <a:lstStyle/>
          <a:p>
            <a:pPr algn="ctr"/>
            <a:r>
              <a:rPr lang="en-US" dirty="0">
                <a:latin typeface="Trebuchet MS" panose="020B0603020202020204" pitchFamily="34" charset="0"/>
                <a:cs typeface="Arial" panose="020B0604020202020204" pitchFamily="34" charset="0"/>
              </a:rPr>
              <a:t>Research Benefits</a:t>
            </a:r>
          </a:p>
        </p:txBody>
      </p:sp>
      <p:sp>
        <p:nvSpPr>
          <p:cNvPr id="9" name="Slide Number Placeholder 8"/>
          <p:cNvSpPr>
            <a:spLocks noGrp="1"/>
          </p:cNvSpPr>
          <p:nvPr>
            <p:ph type="sldNum" sz="quarter" idx="12"/>
          </p:nvPr>
        </p:nvSpPr>
        <p:spPr/>
        <p:txBody>
          <a:bodyPr/>
          <a:lstStyle/>
          <a:p>
            <a:fld id="{FC749032-2A07-4AE8-BA90-74324CAE0C87}" type="slidenum">
              <a:rPr lang="en-US" smtClean="0"/>
              <a:t>18</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3" name="Diagram 2"/>
          <p:cNvGraphicFramePr/>
          <p:nvPr>
            <p:extLst>
              <p:ext uri="{D42A27DB-BD31-4B8C-83A1-F6EECF244321}">
                <p14:modId xmlns:p14="http://schemas.microsoft.com/office/powerpoint/2010/main" val="3091650395"/>
              </p:ext>
            </p:extLst>
          </p:nvPr>
        </p:nvGraphicFramePr>
        <p:xfrm>
          <a:off x="1595752" y="1046700"/>
          <a:ext cx="9273363"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1596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000" dirty="0">
                <a:latin typeface="Trebuchet MS" panose="020B0603020202020204" pitchFamily="34" charset="0"/>
                <a:cs typeface="Arial" panose="020B0604020202020204" pitchFamily="34" charset="0"/>
              </a:rPr>
              <a:t>ROS in the Male Reproductive System</a:t>
            </a:r>
          </a:p>
        </p:txBody>
      </p:sp>
      <p:sp>
        <p:nvSpPr>
          <p:cNvPr id="10" name="Text Placeholder 9"/>
          <p:cNvSpPr>
            <a:spLocks noGrp="1"/>
          </p:cNvSpPr>
          <p:nvPr>
            <p:ph idx="1"/>
          </p:nvPr>
        </p:nvSpPr>
        <p:spPr>
          <a:xfrm>
            <a:off x="1518002" y="1727427"/>
            <a:ext cx="9875874" cy="4012179"/>
          </a:xfrm>
        </p:spPr>
        <p:txBody>
          <a:bodyPr>
            <a:normAutofit/>
          </a:bodyPr>
          <a:lstStyle/>
          <a:p>
            <a:pPr lvl="0"/>
            <a:r>
              <a:rPr lang="en-US" dirty="0">
                <a:latin typeface="Arial" panose="020B0604020202020204" pitchFamily="34" charset="0"/>
                <a:ea typeface="Wingdings"/>
                <a:cs typeface="Arial" panose="020B0604020202020204" pitchFamily="34" charset="0"/>
                <a:sym typeface="Wingdings"/>
              </a:rPr>
              <a:t> </a:t>
            </a:r>
            <a:r>
              <a:rPr lang="en-US" dirty="0">
                <a:latin typeface="Arial" panose="020B0604020202020204" pitchFamily="34" charset="0"/>
                <a:cs typeface="Arial" panose="020B0604020202020204" pitchFamily="34" charset="0"/>
              </a:rPr>
              <a:t>generation</a:t>
            </a:r>
          </a:p>
          <a:p>
            <a:pPr marL="0" lvl="0" indent="0">
              <a:buNone/>
            </a:pPr>
            <a:endParaRPr lang="en-US" dirty="0">
              <a:latin typeface="Arial" panose="020B0604020202020204" pitchFamily="34" charset="0"/>
              <a:cs typeface="Arial" panose="020B0604020202020204" pitchFamily="34" charset="0"/>
            </a:endParaRPr>
          </a:p>
          <a:p>
            <a:pPr lvl="0"/>
            <a:r>
              <a:rPr lang="en-US" dirty="0">
                <a:latin typeface="Arial" panose="020B0604020202020204" pitchFamily="34" charset="0"/>
                <a:ea typeface="Wingdings"/>
                <a:cs typeface="Arial" panose="020B0604020202020204" pitchFamily="34" charset="0"/>
                <a:sym typeface="Wingdings"/>
              </a:rPr>
              <a:t></a:t>
            </a:r>
            <a:r>
              <a:rPr lang="en-US" dirty="0">
                <a:latin typeface="Arial" panose="020B0604020202020204" pitchFamily="34" charset="0"/>
                <a:cs typeface="Arial" panose="020B0604020202020204" pitchFamily="34" charset="0"/>
              </a:rPr>
              <a:t> susceptibility</a:t>
            </a:r>
          </a:p>
          <a:p>
            <a:pPr marL="0" lvl="0" indent="0">
              <a:buNone/>
            </a:pPr>
            <a:endParaRPr lang="en-US"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Disrupts cytoskeletal proteins + </a:t>
            </a:r>
            <a:r>
              <a:rPr lang="en-US" dirty="0">
                <a:latin typeface="Arial" panose="020B0604020202020204" pitchFamily="34" charset="0"/>
                <a:ea typeface="Wingdings"/>
                <a:cs typeface="Arial" panose="020B0604020202020204" pitchFamily="34" charset="0"/>
                <a:sym typeface="Wingdings"/>
              </a:rPr>
              <a:t></a:t>
            </a:r>
            <a:r>
              <a:rPr lang="en-US" dirty="0">
                <a:latin typeface="Arial" panose="020B0604020202020204" pitchFamily="34" charset="0"/>
                <a:cs typeface="Arial" panose="020B0604020202020204" pitchFamily="34" charset="0"/>
              </a:rPr>
              <a:t>Lipid peroxidation + </a:t>
            </a:r>
            <a:r>
              <a:rPr lang="en-US" dirty="0">
                <a:latin typeface="Arial" panose="020B0604020202020204" pitchFamily="34" charset="0"/>
                <a:ea typeface="Wingdings"/>
                <a:cs typeface="Arial" panose="020B0604020202020204" pitchFamily="34" charset="0"/>
                <a:sym typeface="Wingdings"/>
              </a:rPr>
              <a:t></a:t>
            </a:r>
            <a:r>
              <a:rPr lang="en-US" dirty="0">
                <a:latin typeface="Arial" panose="020B0604020202020204" pitchFamily="34" charset="0"/>
                <a:cs typeface="Arial" panose="020B0604020202020204" pitchFamily="34" charset="0"/>
              </a:rPr>
              <a:t>Intracellular ATP ≈ </a:t>
            </a:r>
            <a:r>
              <a:rPr lang="en-US" dirty="0">
                <a:latin typeface="Arial" panose="020B0604020202020204" pitchFamily="34" charset="0"/>
                <a:ea typeface="Wingdings"/>
                <a:cs typeface="Arial" panose="020B0604020202020204" pitchFamily="34" charset="0"/>
                <a:sym typeface="Wingdings"/>
              </a:rPr>
              <a:t></a:t>
            </a:r>
            <a:r>
              <a:rPr lang="en-US" dirty="0">
                <a:latin typeface="Arial" panose="020B0604020202020204" pitchFamily="34" charset="0"/>
                <a:cs typeface="Arial" panose="020B0604020202020204" pitchFamily="34" charset="0"/>
              </a:rPr>
              <a:t>Motility</a:t>
            </a:r>
          </a:p>
          <a:p>
            <a:pPr marL="0" lvl="0" indent="0">
              <a:buNone/>
            </a:pPr>
            <a:endParaRPr lang="en-US" b="1"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Both seminal plasma and spermatozoa have lipid</a:t>
            </a:r>
            <a:endParaRPr lang="en-US" dirty="0">
              <a:solidFill>
                <a:schemeClr val="tx1"/>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FC749032-2A07-4AE8-BA90-74324CAE0C87}" type="slidenum">
              <a:rPr lang="en-US" smtClean="0"/>
              <a:t>19</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Tree>
    <p:extLst>
      <p:ext uri="{BB962C8B-B14F-4D97-AF65-F5344CB8AC3E}">
        <p14:creationId xmlns:p14="http://schemas.microsoft.com/office/powerpoint/2010/main" val="124610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39"/>
            <a:ext cx="10515600" cy="1325563"/>
          </a:xfrm>
        </p:spPr>
        <p:txBody>
          <a:bodyPr/>
          <a:lstStyle/>
          <a:p>
            <a:pPr algn="ctr"/>
            <a:r>
              <a:rPr lang="en-US" dirty="0">
                <a:latin typeface="Trebuchet MS" panose="020B0603020202020204" pitchFamily="34" charset="0"/>
              </a:rPr>
              <a:t>Conflicting Statements</a:t>
            </a:r>
          </a:p>
        </p:txBody>
      </p:sp>
      <p:sp>
        <p:nvSpPr>
          <p:cNvPr id="4" name="Text Placeholder 3"/>
          <p:cNvSpPr>
            <a:spLocks noGrp="1"/>
          </p:cNvSpPr>
          <p:nvPr>
            <p:ph type="body" idx="1"/>
          </p:nvPr>
        </p:nvSpPr>
        <p:spPr>
          <a:xfrm>
            <a:off x="1014413" y="1580772"/>
            <a:ext cx="5157787" cy="823912"/>
          </a:xfrm>
        </p:spPr>
        <p:style>
          <a:lnRef idx="0">
            <a:schemeClr val="accent3"/>
          </a:lnRef>
          <a:fillRef idx="3">
            <a:schemeClr val="accent3"/>
          </a:fillRef>
          <a:effectRef idx="3">
            <a:schemeClr val="accent3"/>
          </a:effectRef>
          <a:fontRef idx="minor">
            <a:schemeClr val="lt1"/>
          </a:fontRef>
        </p:style>
        <p:txBody>
          <a:bodyPr/>
          <a:lstStyle/>
          <a:p>
            <a:r>
              <a:rPr lang="en-US" dirty="0">
                <a:solidFill>
                  <a:schemeClr val="tx1"/>
                </a:solidFill>
                <a:latin typeface="Arial" panose="020B0604020202020204" pitchFamily="34" charset="0"/>
                <a:cs typeface="Arial" panose="020B0604020202020204" pitchFamily="34" charset="0"/>
              </a:rPr>
              <a:t>MDA contributes in low sperm quality</a:t>
            </a:r>
          </a:p>
        </p:txBody>
      </p:sp>
      <p:sp>
        <p:nvSpPr>
          <p:cNvPr id="10" name="Content Placeholder 9"/>
          <p:cNvSpPr>
            <a:spLocks noGrp="1"/>
          </p:cNvSpPr>
          <p:nvPr>
            <p:ph sz="half" idx="2"/>
          </p:nvPr>
        </p:nvSpPr>
        <p:spPr>
          <a:xfrm>
            <a:off x="1014412" y="2535048"/>
            <a:ext cx="5157787" cy="3684588"/>
          </a:xfrm>
        </p:spPr>
        <p:txBody>
          <a:bodyPr>
            <a:noAutofit/>
          </a:bodyPr>
          <a:lstStyle/>
          <a:p>
            <a:pPr lvl="0"/>
            <a:r>
              <a:rPr lang="en-US" sz="2400" b="1" dirty="0" err="1">
                <a:latin typeface="Arial" panose="020B0604020202020204" pitchFamily="34" charset="0"/>
                <a:cs typeface="Arial" panose="020B0604020202020204" pitchFamily="34" charset="0"/>
              </a:rPr>
              <a:t>Naher</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etal</a:t>
            </a:r>
            <a:r>
              <a:rPr lang="en-US" sz="2400" b="1" dirty="0">
                <a:latin typeface="Arial" panose="020B0604020202020204" pitchFamily="34" charset="0"/>
                <a:cs typeface="Arial" panose="020B0604020202020204" pitchFamily="34" charset="0"/>
              </a:rPr>
              <a:t>: </a:t>
            </a:r>
          </a:p>
          <a:p>
            <a:pPr lvl="1"/>
            <a:r>
              <a:rPr lang="en-US" sz="2000" b="1" dirty="0">
                <a:solidFill>
                  <a:schemeClr val="tx2"/>
                </a:solidFill>
                <a:latin typeface="Arial" panose="020B0604020202020204" pitchFamily="34" charset="0"/>
                <a:cs typeface="Arial" panose="020B0604020202020204" pitchFamily="34" charset="0"/>
              </a:rPr>
              <a:t>infertile group </a:t>
            </a:r>
            <a:r>
              <a:rPr lang="en-US" sz="2000" dirty="0">
                <a:latin typeface="Arial" panose="020B0604020202020204" pitchFamily="34" charset="0"/>
                <a:cs typeface="Arial" panose="020B0604020202020204" pitchFamily="34" charset="0"/>
              </a:rPr>
              <a:t>has </a:t>
            </a:r>
            <a:r>
              <a:rPr lang="en-US" sz="2000" b="1" dirty="0">
                <a:solidFill>
                  <a:schemeClr val="tx2"/>
                </a:solidFill>
                <a:latin typeface="Arial" panose="020B0604020202020204" pitchFamily="34" charset="0"/>
                <a:cs typeface="Arial" panose="020B0604020202020204" pitchFamily="34" charset="0"/>
              </a:rPr>
              <a:t>significantly higher concentration </a:t>
            </a:r>
            <a:r>
              <a:rPr lang="en-US" sz="2000" dirty="0">
                <a:latin typeface="Arial" panose="020B0604020202020204" pitchFamily="34" charset="0"/>
                <a:cs typeface="Arial" panose="020B0604020202020204" pitchFamily="34" charset="0"/>
              </a:rPr>
              <a:t>of</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malondialdehyde</a:t>
            </a:r>
            <a:r>
              <a:rPr lang="en-US" sz="2000" dirty="0">
                <a:solidFill>
                  <a:srgbClr val="FF0000"/>
                </a:solidFill>
                <a:latin typeface="Arial" panose="020B0604020202020204" pitchFamily="34" charset="0"/>
                <a:cs typeface="Arial" panose="020B0604020202020204" pitchFamily="34" charset="0"/>
              </a:rPr>
              <a:t> (MDA) </a:t>
            </a:r>
            <a:r>
              <a:rPr lang="en-US" sz="2000" dirty="0">
                <a:latin typeface="Arial" panose="020B0604020202020204" pitchFamily="34" charset="0"/>
                <a:cs typeface="Arial" panose="020B0604020202020204" pitchFamily="34" charset="0"/>
              </a:rPr>
              <a:t>in seminal fluid analysis, an indicator of toxic lipid peroxides</a:t>
            </a:r>
            <a:endParaRPr lang="en-US" sz="2400" dirty="0">
              <a:latin typeface="Arial" panose="020B0604020202020204" pitchFamily="34" charset="0"/>
              <a:cs typeface="Arial" panose="020B0604020202020204" pitchFamily="34" charset="0"/>
            </a:endParaRPr>
          </a:p>
          <a:p>
            <a:pPr lvl="0"/>
            <a:r>
              <a:rPr lang="en-US" sz="2400" b="1" dirty="0" err="1">
                <a:latin typeface="Arial" panose="020B0604020202020204" pitchFamily="34" charset="0"/>
                <a:cs typeface="Arial" panose="020B0604020202020204" pitchFamily="34" charset="0"/>
              </a:rPr>
              <a:t>Tavilani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etal</a:t>
            </a:r>
            <a:r>
              <a:rPr lang="en-US" sz="2400" b="1" dirty="0">
                <a:latin typeface="Arial" panose="020B0604020202020204" pitchFamily="34" charset="0"/>
                <a:cs typeface="Arial" panose="020B0604020202020204" pitchFamily="34" charset="0"/>
              </a:rPr>
              <a:t>: </a:t>
            </a:r>
          </a:p>
          <a:p>
            <a:pPr lvl="1"/>
            <a:r>
              <a:rPr lang="en-US" sz="2000" dirty="0">
                <a:solidFill>
                  <a:srgbClr val="FF0000"/>
                </a:solidFill>
                <a:latin typeface="Arial" panose="020B0604020202020204" pitchFamily="34" charset="0"/>
                <a:cs typeface="Arial" panose="020B0604020202020204" pitchFamily="34" charset="0"/>
              </a:rPr>
              <a:t>MDA</a:t>
            </a:r>
            <a:r>
              <a:rPr lang="en-US" sz="2000" dirty="0">
                <a:latin typeface="Arial" panose="020B0604020202020204" pitchFamily="34" charset="0"/>
                <a:cs typeface="Arial" panose="020B0604020202020204" pitchFamily="34" charset="0"/>
              </a:rPr>
              <a:t> contributes in </a:t>
            </a:r>
            <a:r>
              <a:rPr lang="en-US" sz="2000" b="1" dirty="0">
                <a:solidFill>
                  <a:schemeClr val="tx2"/>
                </a:solidFill>
                <a:latin typeface="Arial" panose="020B0604020202020204" pitchFamily="34" charset="0"/>
                <a:cs typeface="Arial" panose="020B0604020202020204" pitchFamily="34" charset="0"/>
              </a:rPr>
              <a:t>various impairments of sperm cells </a:t>
            </a:r>
            <a:r>
              <a:rPr lang="en-US" sz="2000" dirty="0">
                <a:latin typeface="Arial" panose="020B0604020202020204" pitchFamily="34" charset="0"/>
                <a:cs typeface="Arial" panose="020B0604020202020204" pitchFamily="34" charset="0"/>
              </a:rPr>
              <a:t>including sperm count, morphology, and motility</a:t>
            </a:r>
          </a:p>
          <a:p>
            <a:endParaRPr lang="en-US" sz="3200" dirty="0"/>
          </a:p>
        </p:txBody>
      </p:sp>
      <p:sp>
        <p:nvSpPr>
          <p:cNvPr id="14" name="Text Placeholder 13"/>
          <p:cNvSpPr>
            <a:spLocks noGrp="1"/>
          </p:cNvSpPr>
          <p:nvPr>
            <p:ph type="body" sz="quarter" idx="3"/>
          </p:nvPr>
        </p:nvSpPr>
        <p:spPr>
          <a:xfrm>
            <a:off x="6427382" y="1582174"/>
            <a:ext cx="5183188" cy="823912"/>
          </a:xfrm>
        </p:spPr>
        <p:style>
          <a:lnRef idx="0">
            <a:schemeClr val="accent6"/>
          </a:lnRef>
          <a:fillRef idx="3">
            <a:schemeClr val="accent6"/>
          </a:fillRef>
          <a:effectRef idx="3">
            <a:schemeClr val="accent6"/>
          </a:effectRef>
          <a:fontRef idx="minor">
            <a:schemeClr val="lt1"/>
          </a:fontRef>
        </p:style>
        <p:txBody>
          <a:bodyPr/>
          <a:lstStyle/>
          <a:p>
            <a:r>
              <a:rPr lang="en-US" dirty="0">
                <a:solidFill>
                  <a:schemeClr val="tx1"/>
                </a:solidFill>
              </a:rPr>
              <a:t>MDA has no relationship with sperm motility</a:t>
            </a:r>
          </a:p>
        </p:txBody>
      </p:sp>
      <p:sp>
        <p:nvSpPr>
          <p:cNvPr id="15" name="Content Placeholder 14"/>
          <p:cNvSpPr>
            <a:spLocks noGrp="1"/>
          </p:cNvSpPr>
          <p:nvPr>
            <p:ph sz="quarter" idx="4"/>
          </p:nvPr>
        </p:nvSpPr>
        <p:spPr>
          <a:xfrm>
            <a:off x="6438291" y="2549198"/>
            <a:ext cx="5183188" cy="3684588"/>
          </a:xfrm>
        </p:spPr>
        <p:txBody>
          <a:bodyPr>
            <a:normAutofit/>
          </a:bodyPr>
          <a:lstStyle/>
          <a:p>
            <a:pPr lvl="0"/>
            <a:r>
              <a:rPr lang="en-US" sz="2400" b="1" dirty="0">
                <a:latin typeface="Arial" panose="020B0604020202020204" pitchFamily="34" charset="0"/>
                <a:cs typeface="Arial" panose="020B0604020202020204" pitchFamily="34" charset="0"/>
              </a:rPr>
              <a:t>Suleiman </a:t>
            </a:r>
            <a:r>
              <a:rPr lang="en-US" sz="2400" b="1" dirty="0" err="1">
                <a:latin typeface="Arial" panose="020B0604020202020204" pitchFamily="34" charset="0"/>
                <a:cs typeface="Arial" panose="020B0604020202020204" pitchFamily="34" charset="0"/>
              </a:rPr>
              <a:t>etal</a:t>
            </a:r>
            <a:r>
              <a:rPr lang="en-US" sz="2400" b="1" dirty="0">
                <a:latin typeface="Arial" panose="020B0604020202020204" pitchFamily="34" charset="0"/>
                <a:cs typeface="Arial" panose="020B0604020202020204" pitchFamily="34" charset="0"/>
              </a:rPr>
              <a:t>: </a:t>
            </a:r>
          </a:p>
          <a:p>
            <a:pPr lvl="1"/>
            <a:r>
              <a:rPr lang="en-US" sz="2000" dirty="0">
                <a:latin typeface="Arial" panose="020B0604020202020204" pitchFamily="34" charset="0"/>
                <a:cs typeface="Arial" panose="020B0604020202020204" pitchFamily="34" charset="0"/>
              </a:rPr>
              <a:t>There is </a:t>
            </a:r>
            <a:r>
              <a:rPr lang="en-US" sz="2000" b="1" dirty="0">
                <a:solidFill>
                  <a:schemeClr val="tx2"/>
                </a:solidFill>
                <a:latin typeface="Arial" panose="020B0604020202020204" pitchFamily="34" charset="0"/>
                <a:cs typeface="Arial" panose="020B0604020202020204" pitchFamily="34" charset="0"/>
              </a:rPr>
              <a:t>no correlation </a:t>
            </a:r>
            <a:r>
              <a:rPr lang="en-US" sz="2000" dirty="0">
                <a:latin typeface="Arial" panose="020B0604020202020204" pitchFamily="34" charset="0"/>
                <a:cs typeface="Arial" panose="020B0604020202020204" pitchFamily="34" charset="0"/>
              </a:rPr>
              <a:t>between </a:t>
            </a:r>
            <a:r>
              <a:rPr lang="en-US" sz="2000" dirty="0">
                <a:solidFill>
                  <a:srgbClr val="FF0000"/>
                </a:solidFill>
                <a:latin typeface="Arial" panose="020B0604020202020204" pitchFamily="34" charset="0"/>
                <a:cs typeface="Arial" panose="020B0604020202020204" pitchFamily="34" charset="0"/>
              </a:rPr>
              <a:t>MDA</a:t>
            </a:r>
            <a:r>
              <a:rPr lang="en-US" sz="2000" dirty="0">
                <a:latin typeface="Arial" panose="020B0604020202020204" pitchFamily="34" charset="0"/>
                <a:cs typeface="Arial" panose="020B0604020202020204" pitchFamily="34" charset="0"/>
              </a:rPr>
              <a:t> and </a:t>
            </a:r>
            <a:r>
              <a:rPr lang="en-US" sz="2000" b="1" dirty="0" err="1">
                <a:solidFill>
                  <a:schemeClr val="tx2"/>
                </a:solidFill>
                <a:latin typeface="Arial" panose="020B0604020202020204" pitchFamily="34" charset="0"/>
                <a:cs typeface="Arial" panose="020B0604020202020204" pitchFamily="34" charset="0"/>
              </a:rPr>
              <a:t>asthenozoospermia</a:t>
            </a:r>
            <a:endParaRPr lang="en-US" sz="2000" b="1" dirty="0">
              <a:solidFill>
                <a:schemeClr val="tx2"/>
              </a:solidFill>
              <a:latin typeface="Arial" panose="020B0604020202020204" pitchFamily="34" charset="0"/>
              <a:cs typeface="Arial" panose="020B0604020202020204" pitchFamily="34" charset="0"/>
            </a:endParaRPr>
          </a:p>
          <a:p>
            <a:pPr lvl="0"/>
            <a:endParaRPr lang="en-US" sz="2400" dirty="0">
              <a:latin typeface="Arial" panose="020B0604020202020204" pitchFamily="34" charset="0"/>
              <a:cs typeface="Arial" panose="020B0604020202020204" pitchFamily="34" charset="0"/>
            </a:endParaRPr>
          </a:p>
          <a:p>
            <a:pPr lvl="0"/>
            <a:r>
              <a:rPr lang="en-US" sz="2400" b="1" dirty="0">
                <a:latin typeface="Arial" panose="020B0604020202020204" pitchFamily="34" charset="0"/>
                <a:cs typeface="Arial" panose="020B0604020202020204" pitchFamily="34" charset="0"/>
              </a:rPr>
              <a:t>Jong </a:t>
            </a:r>
            <a:r>
              <a:rPr lang="en-US" sz="2400" b="1" dirty="0" err="1">
                <a:latin typeface="Arial" panose="020B0604020202020204" pitchFamily="34" charset="0"/>
                <a:cs typeface="Arial" panose="020B0604020202020204" pitchFamily="34" charset="0"/>
              </a:rPr>
              <a:t>etal</a:t>
            </a:r>
            <a:r>
              <a:rPr lang="en-US" sz="2400" b="1"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a:t>
            </a:r>
          </a:p>
          <a:p>
            <a:pPr lvl="1"/>
            <a:r>
              <a:rPr lang="en-US" sz="2000" b="1" dirty="0">
                <a:solidFill>
                  <a:schemeClr val="tx2"/>
                </a:solidFill>
                <a:latin typeface="Arial" panose="020B0604020202020204" pitchFamily="34" charset="0"/>
                <a:cs typeface="Arial" panose="020B0604020202020204" pitchFamily="34" charset="0"/>
              </a:rPr>
              <a:t>Smoking</a:t>
            </a:r>
            <a:r>
              <a:rPr lang="en-US" sz="2000" dirty="0">
                <a:latin typeface="Arial" panose="020B0604020202020204" pitchFamily="34" charset="0"/>
                <a:cs typeface="Arial" panose="020B0604020202020204" pitchFamily="34" charset="0"/>
              </a:rPr>
              <a:t> as a source of free radical </a:t>
            </a:r>
            <a:r>
              <a:rPr lang="en-US" sz="2000" b="1" dirty="0">
                <a:solidFill>
                  <a:schemeClr val="tx2"/>
                </a:solidFill>
                <a:latin typeface="Arial" panose="020B0604020202020204" pitchFamily="34" charset="0"/>
                <a:cs typeface="Arial" panose="020B0604020202020204" pitchFamily="34" charset="0"/>
              </a:rPr>
              <a:t>contributes in the increase </a:t>
            </a:r>
            <a:r>
              <a:rPr lang="en-US" sz="2000" dirty="0">
                <a:latin typeface="Arial" panose="020B0604020202020204" pitchFamily="34" charset="0"/>
                <a:cs typeface="Arial" panose="020B0604020202020204" pitchFamily="34" charset="0"/>
              </a:rPr>
              <a:t>of </a:t>
            </a:r>
            <a:r>
              <a:rPr lang="en-US" sz="2000" dirty="0">
                <a:solidFill>
                  <a:srgbClr val="FF0000"/>
                </a:solidFill>
                <a:latin typeface="Arial" panose="020B0604020202020204" pitchFamily="34" charset="0"/>
                <a:cs typeface="Arial" panose="020B0604020202020204" pitchFamily="34" charset="0"/>
              </a:rPr>
              <a:t>MDA</a:t>
            </a:r>
            <a:r>
              <a:rPr lang="en-US" sz="2000" dirty="0">
                <a:latin typeface="Arial" panose="020B0604020202020204" pitchFamily="34" charset="0"/>
                <a:cs typeface="Arial" panose="020B0604020202020204" pitchFamily="34" charset="0"/>
              </a:rPr>
              <a:t> but does </a:t>
            </a:r>
            <a:r>
              <a:rPr lang="en-US" sz="2000" b="1" dirty="0">
                <a:solidFill>
                  <a:schemeClr val="tx2"/>
                </a:solidFill>
                <a:latin typeface="Arial" panose="020B0604020202020204" pitchFamily="34" charset="0"/>
                <a:cs typeface="Arial" panose="020B0604020202020204" pitchFamily="34" charset="0"/>
              </a:rPr>
              <a:t>not correlate to infertility</a:t>
            </a:r>
          </a:p>
          <a:p>
            <a:endParaRPr lang="en-US" sz="2400" dirty="0"/>
          </a:p>
        </p:txBody>
      </p:sp>
      <p:sp>
        <p:nvSpPr>
          <p:cNvPr id="9" name="Slide Number Placeholder 8"/>
          <p:cNvSpPr>
            <a:spLocks noGrp="1"/>
          </p:cNvSpPr>
          <p:nvPr>
            <p:ph type="sldNum" sz="quarter" idx="12"/>
          </p:nvPr>
        </p:nvSpPr>
        <p:spPr/>
        <p:txBody>
          <a:bodyPr/>
          <a:lstStyle/>
          <a:p>
            <a:fld id="{FC749032-2A07-4AE8-BA90-74324CAE0C87}" type="slidenum">
              <a:rPr lang="en-US" smtClean="0"/>
              <a:t>20</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Tree>
    <p:extLst>
      <p:ext uri="{BB962C8B-B14F-4D97-AF65-F5344CB8AC3E}">
        <p14:creationId xmlns:p14="http://schemas.microsoft.com/office/powerpoint/2010/main" val="388755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p:nvPr/>
        </p:nvPicPr>
        <p:blipFill rotWithShape="1">
          <a:blip r:embed="rId2"/>
          <a:srcRect l="26455" t="18150" r="24792" b="8246"/>
          <a:stretch/>
        </p:blipFill>
        <p:spPr bwMode="auto">
          <a:xfrm>
            <a:off x="965981" y="2080190"/>
            <a:ext cx="5826469" cy="4634865"/>
          </a:xfrm>
          <a:prstGeom prst="rect">
            <a:avLst/>
          </a:prstGeom>
          <a:ln>
            <a:noFill/>
          </a:ln>
          <a:extLst>
            <a:ext uri="{53640926-AAD7-44D8-BBD7-CCE9431645EC}">
              <a14:shadowObscured xmlns:a14="http://schemas.microsoft.com/office/drawing/2010/main"/>
            </a:ext>
          </a:extLst>
        </p:spPr>
      </p:pic>
      <p:sp>
        <p:nvSpPr>
          <p:cNvPr id="5" name="Title 4"/>
          <p:cNvSpPr>
            <a:spLocks noGrp="1"/>
          </p:cNvSpPr>
          <p:nvPr>
            <p:ph type="title"/>
          </p:nvPr>
        </p:nvSpPr>
        <p:spPr>
          <a:xfrm>
            <a:off x="7815170" y="1920240"/>
            <a:ext cx="4303579" cy="2286000"/>
          </a:xfrm>
        </p:spPr>
        <p:txBody>
          <a:bodyPr>
            <a:noAutofit/>
          </a:bodyPr>
          <a:lstStyle/>
          <a:p>
            <a:pPr algn="ctr"/>
            <a:r>
              <a:rPr lang="en-US" sz="4400" b="1" spc="0" dirty="0">
                <a:ln w="9525">
                  <a:solidFill>
                    <a:sysClr val="windowText" lastClr="000000"/>
                  </a:solidFill>
                  <a:prstDash val="solid"/>
                </a:ln>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rPr>
              <a:t>THEORETICAL FRAMEWORK</a:t>
            </a:r>
          </a:p>
        </p:txBody>
      </p:sp>
      <p:sp>
        <p:nvSpPr>
          <p:cNvPr id="12" name="Picture Placeholder 11"/>
          <p:cNvSpPr>
            <a:spLocks noGrp="1"/>
          </p:cNvSpPr>
          <p:nvPr>
            <p:ph type="pic" idx="1"/>
          </p:nvPr>
        </p:nvSpPr>
        <p:spPr/>
      </p:sp>
      <p:sp>
        <p:nvSpPr>
          <p:cNvPr id="10" name="Text Placeholder 9"/>
          <p:cNvSpPr>
            <a:spLocks noGrp="1"/>
          </p:cNvSpPr>
          <p:nvPr>
            <p:ph type="body" sz="half" idx="2"/>
          </p:nvPr>
        </p:nvSpPr>
        <p:spPr>
          <a:xfrm>
            <a:off x="839788" y="5680364"/>
            <a:ext cx="3932237" cy="188624"/>
          </a:xfrm>
        </p:spPr>
        <p:txBody>
          <a:bodyPr>
            <a:normAutofit fontScale="62500" lnSpcReduction="20000"/>
          </a:bodyPr>
          <a:lstStyle/>
          <a:p>
            <a:pPr algn="ctr"/>
            <a:r>
              <a:rPr lang="en-US" sz="1400" b="1" dirty="0">
                <a:solidFill>
                  <a:srgbClr val="000000"/>
                </a:solidFill>
                <a:latin typeface="Arial" panose="020B0604020202020204" pitchFamily="34" charset="0"/>
                <a:cs typeface="Arial" panose="020B0604020202020204" pitchFamily="34" charset="0"/>
              </a:rPr>
              <a:t>Figure 2. Theoretical Framework</a:t>
            </a:r>
            <a:endParaRPr lang="en-US" sz="1400" dirty="0">
              <a:solidFill>
                <a:srgbClr val="000000"/>
              </a:solidFill>
              <a:latin typeface="Arial" panose="020B0604020202020204" pitchFamily="34" charset="0"/>
              <a:cs typeface="Arial" panose="020B0604020202020204" pitchFamily="34" charset="0"/>
            </a:endParaRPr>
          </a:p>
        </p:txBody>
      </p:sp>
      <p:pic>
        <p:nvPicPr>
          <p:cNvPr id="7" name="Picture 6"/>
          <p:cNvPicPr/>
          <p:nvPr/>
        </p:nvPicPr>
        <p:blipFill rotWithShape="1">
          <a:blip r:embed="rId3"/>
          <a:srcRect l="26455" t="63859" r="24792" b="8245"/>
          <a:stretch/>
        </p:blipFill>
        <p:spPr bwMode="auto">
          <a:xfrm>
            <a:off x="979950" y="103239"/>
            <a:ext cx="5812500" cy="1976951"/>
          </a:xfrm>
          <a:prstGeom prst="rect">
            <a:avLst/>
          </a:prstGeom>
          <a:ln>
            <a:noFill/>
          </a:ln>
          <a:extLst>
            <a:ext uri="{53640926-AAD7-44D8-BBD7-CCE9431645EC}">
              <a14:shadowObscured xmlns:a14="http://schemas.microsoft.com/office/drawing/2010/main"/>
            </a:ext>
          </a:extLst>
        </p:spPr>
      </p:pic>
      <p:sp>
        <p:nvSpPr>
          <p:cNvPr id="2" name="Footer Placeholder 1"/>
          <p:cNvSpPr>
            <a:spLocks noGrp="1"/>
          </p:cNvSpPr>
          <p:nvPr>
            <p:ph type="ftr" sz="quarter" idx="11"/>
          </p:nvPr>
        </p:nvSpPr>
        <p:spPr/>
        <p:txBody>
          <a:bodyPr/>
          <a:lstStyle/>
          <a:p>
            <a:r>
              <a:rPr lang="en-US"/>
              <a:t>Faculty of Medicine, Universitas Indonesia. Debora Roselita Karo Sekali</a:t>
            </a:r>
          </a:p>
        </p:txBody>
      </p:sp>
      <p:sp>
        <p:nvSpPr>
          <p:cNvPr id="3" name="Slide Number Placeholder 2"/>
          <p:cNvSpPr>
            <a:spLocks noGrp="1"/>
          </p:cNvSpPr>
          <p:nvPr>
            <p:ph type="sldNum" sz="quarter" idx="12"/>
          </p:nvPr>
        </p:nvSpPr>
        <p:spPr/>
        <p:txBody>
          <a:bodyPr/>
          <a:lstStyle/>
          <a:p>
            <a:fld id="{FC749032-2A07-4AE8-BA90-74324CAE0C87}" type="slidenum">
              <a:rPr lang="en-US" smtClean="0"/>
              <a:t>21</a:t>
            </a:fld>
            <a:endParaRPr lang="en-US"/>
          </a:p>
        </p:txBody>
      </p:sp>
    </p:spTree>
    <p:extLst>
      <p:ext uri="{BB962C8B-B14F-4D97-AF65-F5344CB8AC3E}">
        <p14:creationId xmlns:p14="http://schemas.microsoft.com/office/powerpoint/2010/main" val="54891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22</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1243186999"/>
              </p:ext>
            </p:extLst>
          </p:nvPr>
        </p:nvGraphicFramePr>
        <p:xfrm>
          <a:off x="1147430" y="10160"/>
          <a:ext cx="4986670" cy="6815911"/>
        </p:xfrm>
        <a:graphic>
          <a:graphicData uri="http://schemas.openxmlformats.org/presentationml/2006/ole">
            <mc:AlternateContent xmlns:mc="http://schemas.openxmlformats.org/markup-compatibility/2006">
              <mc:Choice xmlns:v="urn:schemas-microsoft-com:vml" Requires="v">
                <p:oleObj spid="_x0000_s1061" name="Bitmap Image" r:id="rId5" imgW="3981600" imgH="5442120" progId="Paint.Picture">
                  <p:embed/>
                </p:oleObj>
              </mc:Choice>
              <mc:Fallback>
                <p:oleObj name="Bitmap Image" r:id="rId5" imgW="3981600" imgH="5442120" progId="Paint.Picture">
                  <p:embed/>
                  <p:pic>
                    <p:nvPicPr>
                      <p:cNvPr id="0" name=""/>
                      <p:cNvPicPr/>
                      <p:nvPr/>
                    </p:nvPicPr>
                    <p:blipFill>
                      <a:blip r:embed="rId6"/>
                      <a:stretch>
                        <a:fillRect/>
                      </a:stretch>
                    </p:blipFill>
                    <p:spPr>
                      <a:xfrm>
                        <a:off x="1147430" y="10160"/>
                        <a:ext cx="4986670" cy="6815911"/>
                      </a:xfrm>
                      <a:prstGeom prst="rect">
                        <a:avLst/>
                      </a:prstGeom>
                    </p:spPr>
                  </p:pic>
                </p:oleObj>
              </mc:Fallback>
            </mc:AlternateContent>
          </a:graphicData>
        </a:graphic>
      </p:graphicFrame>
      <p:sp>
        <p:nvSpPr>
          <p:cNvPr id="3" name="Rectangle 2"/>
          <p:cNvSpPr/>
          <p:nvPr/>
        </p:nvSpPr>
        <p:spPr>
          <a:xfrm>
            <a:off x="3640765" y="4667693"/>
            <a:ext cx="2260305" cy="1127051"/>
          </a:xfrm>
          <a:prstGeom prst="rect">
            <a:avLst/>
          </a:prstGeom>
          <a:noFill/>
          <a:ln w="889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Elbow Connector 13"/>
          <p:cNvCxnSpPr/>
          <p:nvPr/>
        </p:nvCxnSpPr>
        <p:spPr>
          <a:xfrm flipV="1">
            <a:off x="6096000" y="3976577"/>
            <a:ext cx="1517797" cy="1257539"/>
          </a:xfrm>
          <a:prstGeom prst="bentConnector3">
            <a:avLst/>
          </a:prstGeom>
          <a:ln w="889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08727" y="3709207"/>
            <a:ext cx="2260305" cy="461665"/>
          </a:xfrm>
          <a:prstGeom prst="rect">
            <a:avLst/>
          </a:prstGeom>
          <a:solidFill>
            <a:schemeClr val="accent6"/>
          </a:solidFill>
        </p:spPr>
        <p:txBody>
          <a:bodyPr wrap="square" rtlCol="0">
            <a:spAutoFit/>
          </a:bodyPr>
          <a:lstStyle/>
          <a:p>
            <a:r>
              <a:rPr lang="en-US" sz="2400" b="1" dirty="0">
                <a:latin typeface="Arial" panose="020B0604020202020204" pitchFamily="34" charset="0"/>
                <a:cs typeface="Arial" panose="020B0604020202020204" pitchFamily="34" charset="0"/>
              </a:rPr>
              <a:t>Association ?</a:t>
            </a:r>
          </a:p>
        </p:txBody>
      </p:sp>
      <p:sp>
        <p:nvSpPr>
          <p:cNvPr id="4" name="Title 3"/>
          <p:cNvSpPr>
            <a:spLocks noGrp="1"/>
          </p:cNvSpPr>
          <p:nvPr>
            <p:ph type="title"/>
          </p:nvPr>
        </p:nvSpPr>
        <p:spPr>
          <a:xfrm>
            <a:off x="4112583" y="263909"/>
            <a:ext cx="5091223" cy="1325563"/>
          </a:xfrm>
        </p:spPr>
        <p:txBody>
          <a:bodyPr>
            <a:normAutofit/>
          </a:bodyPr>
          <a:lstStyle/>
          <a:p>
            <a:pPr algn="ctr"/>
            <a:r>
              <a:rPr lang="en-US" dirty="0">
                <a:latin typeface="Trebuchet MS" panose="020B0603020202020204" pitchFamily="34" charset="0"/>
                <a:cs typeface="Arial" panose="020B0604020202020204" pitchFamily="34" charset="0"/>
              </a:rPr>
              <a:t>Theoretical Framework</a:t>
            </a:r>
          </a:p>
        </p:txBody>
      </p:sp>
    </p:spTree>
    <p:extLst>
      <p:ext uri="{BB962C8B-B14F-4D97-AF65-F5344CB8AC3E}">
        <p14:creationId xmlns:p14="http://schemas.microsoft.com/office/powerpoint/2010/main" val="2153352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880048" y="100849"/>
            <a:ext cx="10515600" cy="713537"/>
          </a:xfrm>
        </p:spPr>
        <p:txBody>
          <a:bodyPr>
            <a:normAutofit/>
          </a:bodyPr>
          <a:lstStyle/>
          <a:p>
            <a:pPr algn="ctr"/>
            <a:r>
              <a:rPr lang="en-US" dirty="0">
                <a:latin typeface="Trebuchet MS" panose="020B0603020202020204" pitchFamily="34" charset="0"/>
                <a:cs typeface="Arial" panose="020B0604020202020204" pitchFamily="34" charset="0"/>
              </a:rPr>
              <a:t>Conceptual Framework</a:t>
            </a:r>
          </a:p>
        </p:txBody>
      </p:sp>
      <p:sp>
        <p:nvSpPr>
          <p:cNvPr id="9" name="Slide Number Placeholder 8"/>
          <p:cNvSpPr>
            <a:spLocks noGrp="1"/>
          </p:cNvSpPr>
          <p:nvPr>
            <p:ph type="sldNum" sz="quarter" idx="12"/>
          </p:nvPr>
        </p:nvSpPr>
        <p:spPr/>
        <p:txBody>
          <a:bodyPr/>
          <a:lstStyle/>
          <a:p>
            <a:fld id="{FC749032-2A07-4AE8-BA90-74324CAE0C87}" type="slidenum">
              <a:rPr lang="en-US" smtClean="0"/>
              <a:t>23</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 name="Content Placeholder 1"/>
          <p:cNvSpPr>
            <a:spLocks noGrp="1"/>
          </p:cNvSpPr>
          <p:nvPr>
            <p:ph idx="1"/>
          </p:nvPr>
        </p:nvSpPr>
        <p:spPr/>
        <p:txBody>
          <a:bodyPr/>
          <a:lstStyle/>
          <a:p>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90954612"/>
              </p:ext>
            </p:extLst>
          </p:nvPr>
        </p:nvGraphicFramePr>
        <p:xfrm>
          <a:off x="1336309" y="794267"/>
          <a:ext cx="4847869" cy="5587857"/>
        </p:xfrm>
        <a:graphic>
          <a:graphicData uri="http://schemas.openxmlformats.org/presentationml/2006/ole">
            <mc:AlternateContent xmlns:mc="http://schemas.openxmlformats.org/markup-compatibility/2006">
              <mc:Choice xmlns:v="urn:schemas-microsoft-com:vml" Requires="v">
                <p:oleObj spid="_x0000_s2083" name="Bitmap Image" r:id="rId5" imgW="3244680" imgH="3740040" progId="Paint.Picture">
                  <p:embed/>
                </p:oleObj>
              </mc:Choice>
              <mc:Fallback>
                <p:oleObj name="Bitmap Image" r:id="rId5" imgW="3244680" imgH="3740040" progId="Paint.Picture">
                  <p:embed/>
                  <p:pic>
                    <p:nvPicPr>
                      <p:cNvPr id="0" name=""/>
                      <p:cNvPicPr/>
                      <p:nvPr/>
                    </p:nvPicPr>
                    <p:blipFill>
                      <a:blip r:embed="rId6"/>
                      <a:stretch>
                        <a:fillRect/>
                      </a:stretch>
                    </p:blipFill>
                    <p:spPr>
                      <a:xfrm>
                        <a:off x="1336309" y="794267"/>
                        <a:ext cx="4847869" cy="5587857"/>
                      </a:xfrm>
                      <a:prstGeom prst="rect">
                        <a:avLst/>
                      </a:prstGeom>
                    </p:spPr>
                  </p:pic>
                </p:oleObj>
              </mc:Fallback>
            </mc:AlternateContent>
          </a:graphicData>
        </a:graphic>
      </p:graphicFrame>
      <p:sp>
        <p:nvSpPr>
          <p:cNvPr id="14" name="Content Placeholder 2"/>
          <p:cNvSpPr txBox="1">
            <a:spLocks/>
          </p:cNvSpPr>
          <p:nvPr/>
        </p:nvSpPr>
        <p:spPr>
          <a:xfrm>
            <a:off x="6230679" y="1838960"/>
            <a:ext cx="5076620" cy="3992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i="1" dirty="0">
                <a:latin typeface="Arial" panose="020B0604020202020204" pitchFamily="34" charset="0"/>
                <a:cs typeface="Arial" panose="020B0604020202020204" pitchFamily="34" charset="0"/>
              </a:rPr>
              <a:t>Independent variable:</a:t>
            </a:r>
            <a:r>
              <a:rPr lang="en-US" b="1"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Malondialdehyde</a:t>
            </a:r>
            <a:r>
              <a:rPr lang="en-US" sz="2400" dirty="0">
                <a:latin typeface="Arial" panose="020B0604020202020204" pitchFamily="34" charset="0"/>
                <a:cs typeface="Arial" panose="020B0604020202020204" pitchFamily="34" charset="0"/>
              </a:rPr>
              <a:t> concentration in Seminal plasma</a:t>
            </a:r>
          </a:p>
          <a:p>
            <a:pPr marL="0" indent="0">
              <a:buNone/>
            </a:pPr>
            <a:endParaRPr lang="en-US" sz="2400" i="1" dirty="0">
              <a:latin typeface="Arial" panose="020B0604020202020204" pitchFamily="34" charset="0"/>
              <a:cs typeface="Arial" panose="020B0604020202020204" pitchFamily="34" charset="0"/>
            </a:endParaRPr>
          </a:p>
          <a:p>
            <a:r>
              <a:rPr lang="en-US" b="1" i="1" dirty="0">
                <a:latin typeface="Arial" panose="020B0604020202020204" pitchFamily="34" charset="0"/>
                <a:cs typeface="Arial" panose="020B0604020202020204" pitchFamily="34" charset="0"/>
              </a:rPr>
              <a:t>Dependent variable: </a:t>
            </a:r>
            <a:r>
              <a:rPr lang="en-US" sz="2400" dirty="0">
                <a:latin typeface="Arial" panose="020B0604020202020204" pitchFamily="34" charset="0"/>
                <a:cs typeface="Arial" panose="020B0604020202020204" pitchFamily="34" charset="0"/>
              </a:rPr>
              <a:t>Semen classification:</a:t>
            </a:r>
            <a:endParaRPr lang="en-US" dirty="0">
              <a:latin typeface="Arial" panose="020B0604020202020204" pitchFamily="34" charset="0"/>
              <a:cs typeface="Arial" panose="020B0604020202020204" pitchFamily="34" charset="0"/>
            </a:endParaRPr>
          </a:p>
          <a:p>
            <a:pPr lvl="1"/>
            <a:r>
              <a:rPr lang="en-US" dirty="0" err="1">
                <a:latin typeface="Arial" panose="020B0604020202020204" pitchFamily="34" charset="0"/>
                <a:cs typeface="Arial" panose="020B0604020202020204" pitchFamily="34" charset="0"/>
              </a:rPr>
              <a:t>Normozoospermics</a:t>
            </a:r>
            <a:r>
              <a:rPr lang="en-US" dirty="0">
                <a:latin typeface="Arial" panose="020B0604020202020204" pitchFamily="34" charset="0"/>
                <a:cs typeface="Arial" panose="020B0604020202020204" pitchFamily="34" charset="0"/>
                <a:sym typeface="Wingdings"/>
              </a:rPr>
              <a:t> control.</a:t>
            </a:r>
            <a:endParaRPr lang="en-US" dirty="0">
              <a:latin typeface="Arial" panose="020B0604020202020204" pitchFamily="34" charset="0"/>
              <a:cs typeface="Arial" panose="020B0604020202020204" pitchFamily="34" charset="0"/>
            </a:endParaRPr>
          </a:p>
          <a:p>
            <a:pPr lvl="1"/>
            <a:r>
              <a:rPr lang="en-US" dirty="0" err="1">
                <a:latin typeface="Arial" panose="020B0604020202020204" pitchFamily="34" charset="0"/>
                <a:cs typeface="Arial" panose="020B0604020202020204" pitchFamily="34" charset="0"/>
              </a:rPr>
              <a:t>asthenozoospermic</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a:rPr>
              <a:t> case</a:t>
            </a:r>
            <a:r>
              <a:rPr lang="en-US" i="1" dirty="0">
                <a:latin typeface="Arial" panose="020B0604020202020204" pitchFamily="34" charset="0"/>
                <a:cs typeface="Arial" panose="020B0604020202020204" pitchFamily="34" charset="0"/>
              </a:rPr>
              <a:t>.</a:t>
            </a:r>
            <a:endParaRPr lang="en-ID"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270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66233"/>
          </a:xfrm>
        </p:spPr>
        <p:txBody>
          <a:bodyPr>
            <a:normAutofit fontScale="90000"/>
          </a:bodyPr>
          <a:lstStyle/>
          <a:p>
            <a:pPr algn="ctr"/>
            <a:r>
              <a:rPr lang="en-US" dirty="0">
                <a:latin typeface="Trebuchet MS" panose="020B0603020202020204" pitchFamily="34" charset="0"/>
                <a:cs typeface="Arial" panose="020B0604020202020204" pitchFamily="34" charset="0"/>
              </a:rPr>
              <a:t>Research Design and Subjects</a:t>
            </a:r>
          </a:p>
        </p:txBody>
      </p:sp>
      <p:sp>
        <p:nvSpPr>
          <p:cNvPr id="9" name="Slide Number Placeholder 8"/>
          <p:cNvSpPr>
            <a:spLocks noGrp="1"/>
          </p:cNvSpPr>
          <p:nvPr>
            <p:ph type="sldNum" sz="quarter" idx="12"/>
          </p:nvPr>
        </p:nvSpPr>
        <p:spPr/>
        <p:txBody>
          <a:bodyPr/>
          <a:lstStyle/>
          <a:p>
            <a:fld id="{FC749032-2A07-4AE8-BA90-74324CAE0C87}" type="slidenum">
              <a:rPr lang="en-US" smtClean="0"/>
              <a:t>24</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3" name="Diagram 2"/>
          <p:cNvGraphicFramePr/>
          <p:nvPr>
            <p:extLst>
              <p:ext uri="{D42A27DB-BD31-4B8C-83A1-F6EECF244321}">
                <p14:modId xmlns:p14="http://schemas.microsoft.com/office/powerpoint/2010/main" val="1273385372"/>
              </p:ext>
            </p:extLst>
          </p:nvPr>
        </p:nvGraphicFramePr>
        <p:xfrm>
          <a:off x="1595752" y="1046700"/>
          <a:ext cx="9273363"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3861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470150384"/>
              </p:ext>
            </p:extLst>
          </p:nvPr>
        </p:nvGraphicFramePr>
        <p:xfrm>
          <a:off x="1151860" y="812917"/>
          <a:ext cx="9888280" cy="5395986"/>
        </p:xfrm>
        <a:graphic>
          <a:graphicData uri="http://schemas.openxmlformats.org/drawingml/2006/table">
            <a:tbl>
              <a:tblPr firstRow="1" bandRow="1">
                <a:tableStyleId>{16D9F66E-5EB9-4882-86FB-DCBF35E3C3E4}</a:tableStyleId>
              </a:tblPr>
              <a:tblGrid>
                <a:gridCol w="3158806">
                  <a:extLst>
                    <a:ext uri="{9D8B030D-6E8A-4147-A177-3AD203B41FA5}">
                      <a16:colId xmlns:a16="http://schemas.microsoft.com/office/drawing/2014/main" val="20000"/>
                    </a:ext>
                  </a:extLst>
                </a:gridCol>
                <a:gridCol w="6729474">
                  <a:extLst>
                    <a:ext uri="{9D8B030D-6E8A-4147-A177-3AD203B41FA5}">
                      <a16:colId xmlns:a16="http://schemas.microsoft.com/office/drawing/2014/main" val="20001"/>
                    </a:ext>
                  </a:extLst>
                </a:gridCol>
              </a:tblGrid>
              <a:tr h="7266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t>Research Design 	</a:t>
                      </a:r>
                    </a:p>
                    <a:p>
                      <a:endParaRPr lang="en-US" sz="2400" b="1" dirty="0">
                        <a:solidFill>
                          <a:srgbClr val="000000"/>
                        </a:solidFill>
                        <a:latin typeface="Arial" panose="020B0604020202020204" pitchFamily="34" charset="0"/>
                        <a:cs typeface="Arial" panose="020B0604020202020204" pitchFamily="34" charset="0"/>
                      </a:endParaRPr>
                    </a:p>
                  </a:txBody>
                  <a:tcPr/>
                </a:tc>
                <a:tc>
                  <a:txBody>
                    <a:bodyPr/>
                    <a:lstStyle/>
                    <a:p>
                      <a:r>
                        <a:rPr lang="en-US" sz="2400" b="0" dirty="0"/>
                        <a:t>Observational analytical study, comparative case-control design</a:t>
                      </a:r>
                      <a:endParaRPr lang="en-US" sz="2400" b="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1372626">
                <a:tc>
                  <a:txBody>
                    <a:bodyPr/>
                    <a:lstStyle/>
                    <a:p>
                      <a:r>
                        <a:rPr lang="en-US" sz="2400" b="1" dirty="0"/>
                        <a:t>Time</a:t>
                      </a:r>
                      <a:r>
                        <a:rPr lang="en-US" sz="2400" b="1" baseline="0" dirty="0"/>
                        <a:t> and Location</a:t>
                      </a:r>
                      <a:endParaRPr lang="en-US" sz="2400" b="1" dirty="0">
                        <a:solidFill>
                          <a:srgbClr val="000000"/>
                        </a:solidFill>
                        <a:latin typeface="Arial" panose="020B0604020202020204" pitchFamily="34" charset="0"/>
                        <a:cs typeface="Arial" panose="020B0604020202020204" pitchFamily="34" charset="0"/>
                      </a:endParaRPr>
                    </a:p>
                  </a:txBody>
                  <a:tcPr/>
                </a:tc>
                <a:tc>
                  <a:txBody>
                    <a:bodyPr/>
                    <a:lstStyle/>
                    <a:p>
                      <a:r>
                        <a:rPr lang="en-US" sz="2400" dirty="0"/>
                        <a:t>12 months (June-</a:t>
                      </a:r>
                      <a:r>
                        <a:rPr lang="en-US" sz="2400" baseline="0" dirty="0"/>
                        <a:t>protocol</a:t>
                      </a:r>
                      <a:r>
                        <a:rPr lang="en-US" sz="2400" dirty="0"/>
                        <a:t>,</a:t>
                      </a:r>
                      <a:r>
                        <a:rPr lang="en-US" sz="2400" baseline="0" dirty="0"/>
                        <a:t> Feb-May data collection)</a:t>
                      </a:r>
                    </a:p>
                    <a:p>
                      <a:r>
                        <a:rPr lang="en-US" sz="2400" baseline="0" dirty="0"/>
                        <a:t>Laboratory of Biochemistry, FKUI</a:t>
                      </a:r>
                      <a:endParaRPr lang="en-US" sz="2400" b="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403713">
                <a:tc>
                  <a:txBody>
                    <a:bodyPr/>
                    <a:lstStyle/>
                    <a:p>
                      <a:r>
                        <a:rPr lang="en-US" sz="2400" b="1" dirty="0"/>
                        <a:t>Data</a:t>
                      </a:r>
                      <a:r>
                        <a:rPr lang="en-US" sz="2400" b="1" baseline="0" dirty="0"/>
                        <a:t> Source</a:t>
                      </a:r>
                      <a:endParaRPr lang="en-US" sz="2400" b="1" dirty="0">
                        <a:solidFill>
                          <a:srgbClr val="000000"/>
                        </a:solidFill>
                        <a:latin typeface="Arial" panose="020B0604020202020204" pitchFamily="34" charset="0"/>
                        <a:cs typeface="Arial" panose="020B0604020202020204" pitchFamily="34" charset="0"/>
                      </a:endParaRPr>
                    </a:p>
                  </a:txBody>
                  <a:tcPr/>
                </a:tc>
                <a:tc>
                  <a:txBody>
                    <a:bodyPr/>
                    <a:lstStyle/>
                    <a:p>
                      <a:r>
                        <a:rPr lang="en-US" sz="2400" dirty="0"/>
                        <a:t>Primary data (biochemical</a:t>
                      </a:r>
                      <a:r>
                        <a:rPr lang="en-US" sz="2400" baseline="0" dirty="0"/>
                        <a:t> measurement using TBA method)</a:t>
                      </a:r>
                      <a:endParaRPr lang="en-US" sz="2400" b="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594360">
                <a:tc>
                  <a:txBody>
                    <a:bodyPr/>
                    <a:lstStyle/>
                    <a:p>
                      <a:r>
                        <a:rPr lang="en-US" sz="2400" b="1" dirty="0"/>
                        <a:t>Population Sample</a:t>
                      </a:r>
                      <a:endParaRPr lang="en-US" sz="2400" b="1" dirty="0">
                        <a:solidFill>
                          <a:srgbClr val="000000"/>
                        </a:solidFill>
                        <a:latin typeface="Arial" panose="020B0604020202020204" pitchFamily="34" charset="0"/>
                        <a:cs typeface="Arial" panose="020B0604020202020204" pitchFamily="34" charset="0"/>
                      </a:endParaRPr>
                    </a:p>
                  </a:txBody>
                  <a:tcPr/>
                </a:tc>
                <a:tc>
                  <a:txBody>
                    <a:bodyPr/>
                    <a:lstStyle/>
                    <a:p>
                      <a:r>
                        <a:rPr lang="en-US" sz="2400" dirty="0"/>
                        <a:t>Target</a:t>
                      </a:r>
                      <a:r>
                        <a:rPr lang="en-US" sz="2400" baseline="0" dirty="0"/>
                        <a:t> population: all adult males in Indonesia</a:t>
                      </a:r>
                    </a:p>
                    <a:p>
                      <a:r>
                        <a:rPr lang="en-US" sz="2400" baseline="0" dirty="0"/>
                        <a:t>Reached population: male patients visit Laboratory of </a:t>
                      </a:r>
                      <a:r>
                        <a:rPr lang="en-US" sz="2400" baseline="0" dirty="0" err="1"/>
                        <a:t>Andrology</a:t>
                      </a:r>
                      <a:r>
                        <a:rPr lang="en-US" sz="2400" baseline="0" dirty="0"/>
                        <a:t> RSIA </a:t>
                      </a:r>
                      <a:r>
                        <a:rPr lang="en-US" sz="2400" baseline="0" dirty="0" err="1"/>
                        <a:t>Sayyidah</a:t>
                      </a:r>
                      <a:endParaRPr lang="en-US" sz="2400" b="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594360">
                <a:tc>
                  <a:txBody>
                    <a:bodyPr/>
                    <a:lstStyle/>
                    <a:p>
                      <a:r>
                        <a:rPr lang="en-US" sz="2400" b="1" dirty="0">
                          <a:solidFill>
                            <a:srgbClr val="000000"/>
                          </a:solidFill>
                          <a:latin typeface="Arial" panose="020B0604020202020204" pitchFamily="34" charset="0"/>
                          <a:cs typeface="Arial" panose="020B0604020202020204" pitchFamily="34" charset="0"/>
                        </a:rPr>
                        <a:t>Subjects involved</a:t>
                      </a:r>
                    </a:p>
                  </a:txBody>
                  <a:tcPr/>
                </a:tc>
                <a:tc>
                  <a:txBody>
                    <a:bodyPr/>
                    <a:lstStyle/>
                    <a:p>
                      <a:pPr lvl="0"/>
                      <a:r>
                        <a:rPr lang="en-US" sz="2400" b="0" dirty="0"/>
                        <a:t>Control group: 20 </a:t>
                      </a:r>
                      <a:r>
                        <a:rPr lang="en-US" sz="2400" b="0" dirty="0" err="1"/>
                        <a:t>Normozoospermics</a:t>
                      </a:r>
                      <a:endParaRPr lang="en-US" sz="2400" b="0" dirty="0"/>
                    </a:p>
                    <a:p>
                      <a:pPr lvl="0"/>
                      <a:r>
                        <a:rPr lang="en-US" sz="2400" b="0" dirty="0"/>
                        <a:t>Case group: 15 </a:t>
                      </a:r>
                      <a:r>
                        <a:rPr lang="en-US" sz="2400" b="0" dirty="0" err="1"/>
                        <a:t>Asthenozoospermics</a:t>
                      </a:r>
                      <a:endParaRPr lang="en-US" sz="2400" dirty="0"/>
                    </a:p>
                    <a:p>
                      <a:pPr lvl="0"/>
                      <a:r>
                        <a:rPr lang="en-US" sz="2400" b="1" dirty="0"/>
                        <a:t>Both groups are infertile</a:t>
                      </a:r>
                      <a:endParaRPr lang="en-US" sz="2400" dirty="0"/>
                    </a:p>
                  </a:txBody>
                  <a:tcPr/>
                </a:tc>
                <a:extLst>
                  <a:ext uri="{0D108BD9-81ED-4DB2-BD59-A6C34878D82A}">
                    <a16:rowId xmlns:a16="http://schemas.microsoft.com/office/drawing/2014/main" val="2515280388"/>
                  </a:ext>
                </a:extLst>
              </a:tr>
            </a:tbl>
          </a:graphicData>
        </a:graphic>
      </p:graphicFrame>
      <p:sp>
        <p:nvSpPr>
          <p:cNvPr id="4" name="Title 3"/>
          <p:cNvSpPr>
            <a:spLocks noGrp="1"/>
          </p:cNvSpPr>
          <p:nvPr>
            <p:ph type="title"/>
          </p:nvPr>
        </p:nvSpPr>
        <p:spPr>
          <a:xfrm>
            <a:off x="838200" y="301330"/>
            <a:ext cx="10515600" cy="474848"/>
          </a:xfrm>
        </p:spPr>
        <p:txBody>
          <a:bodyPr>
            <a:normAutofit fontScale="90000"/>
          </a:bodyPr>
          <a:lstStyle/>
          <a:p>
            <a:pPr algn="ctr"/>
            <a:r>
              <a:rPr lang="en-US" dirty="0">
                <a:latin typeface="Trebuchet MS" panose="020B0603020202020204" pitchFamily="34" charset="0"/>
                <a:cs typeface="Arial" panose="020B0604020202020204" pitchFamily="34" charset="0"/>
              </a:rPr>
              <a:t>Methods</a:t>
            </a:r>
          </a:p>
        </p:txBody>
      </p:sp>
      <p:sp>
        <p:nvSpPr>
          <p:cNvPr id="9" name="Slide Number Placeholder 8"/>
          <p:cNvSpPr>
            <a:spLocks noGrp="1"/>
          </p:cNvSpPr>
          <p:nvPr>
            <p:ph type="sldNum" sz="quarter" idx="12"/>
          </p:nvPr>
        </p:nvSpPr>
        <p:spPr/>
        <p:txBody>
          <a:bodyPr/>
          <a:lstStyle/>
          <a:p>
            <a:fld id="{FC749032-2A07-4AE8-BA90-74324CAE0C87}" type="slidenum">
              <a:rPr lang="en-US" smtClean="0"/>
              <a:t>25</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Tree>
    <p:extLst>
      <p:ext uri="{BB962C8B-B14F-4D97-AF65-F5344CB8AC3E}">
        <p14:creationId xmlns:p14="http://schemas.microsoft.com/office/powerpoint/2010/main" val="311141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rebuchet MS" panose="020B0603020202020204" pitchFamily="34" charset="0"/>
              </a:rPr>
              <a:t>Location and Time</a:t>
            </a:r>
          </a:p>
        </p:txBody>
      </p:sp>
      <p:sp>
        <p:nvSpPr>
          <p:cNvPr id="9" name="Slide Number Placeholder 8"/>
          <p:cNvSpPr>
            <a:spLocks noGrp="1"/>
          </p:cNvSpPr>
          <p:nvPr>
            <p:ph type="sldNum" sz="quarter" idx="12"/>
          </p:nvPr>
        </p:nvSpPr>
        <p:spPr/>
        <p:txBody>
          <a:bodyPr/>
          <a:lstStyle/>
          <a:p>
            <a:fld id="{FC749032-2A07-4AE8-BA90-74324CAE0C87}" type="slidenum">
              <a:rPr lang="en-US" smtClean="0"/>
              <a:t>26</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15" name="Diagram 14"/>
          <p:cNvGraphicFramePr/>
          <p:nvPr>
            <p:extLst>
              <p:ext uri="{D42A27DB-BD31-4B8C-83A1-F6EECF244321}">
                <p14:modId xmlns:p14="http://schemas.microsoft.com/office/powerpoint/2010/main" val="1885958808"/>
              </p:ext>
            </p:extLst>
          </p:nvPr>
        </p:nvGraphicFramePr>
        <p:xfrm>
          <a:off x="1595752" y="1046700"/>
          <a:ext cx="927336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237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27</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13" name="Content Placeholder 3"/>
          <p:cNvGraphicFramePr>
            <a:graphicFrameLocks/>
          </p:cNvGraphicFramePr>
          <p:nvPr>
            <p:extLst>
              <p:ext uri="{D42A27DB-BD31-4B8C-83A1-F6EECF244321}">
                <p14:modId xmlns:p14="http://schemas.microsoft.com/office/powerpoint/2010/main" val="2619576408"/>
              </p:ext>
            </p:extLst>
          </p:nvPr>
        </p:nvGraphicFramePr>
        <p:xfrm>
          <a:off x="1490860" y="814386"/>
          <a:ext cx="8858250" cy="4976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203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Exclusion Criteria: Explanation</a:t>
            </a:r>
          </a:p>
        </p:txBody>
      </p:sp>
      <p:sp>
        <p:nvSpPr>
          <p:cNvPr id="3" name="Content Placeholder 2"/>
          <p:cNvSpPr>
            <a:spLocks noGrp="1"/>
          </p:cNvSpPr>
          <p:nvPr>
            <p:ph idx="1"/>
          </p:nvPr>
        </p:nvSpPr>
        <p:spPr>
          <a:xfrm>
            <a:off x="2299231" y="2133601"/>
            <a:ext cx="8083020" cy="3992563"/>
          </a:xfrm>
        </p:spPr>
        <p:txBody>
          <a:bodyPr>
            <a:normAutofit fontScale="92500"/>
          </a:bodyPr>
          <a:lstStyle/>
          <a:p>
            <a:r>
              <a:rPr lang="en-US" b="1" dirty="0"/>
              <a:t>Aging</a:t>
            </a:r>
          </a:p>
          <a:p>
            <a:pPr lvl="1"/>
            <a:r>
              <a:rPr lang="en-US" dirty="0"/>
              <a:t>Decrease motility and oxidative stress-related damage</a:t>
            </a:r>
          </a:p>
          <a:p>
            <a:r>
              <a:rPr lang="en-US" b="1" dirty="0"/>
              <a:t>Smoking</a:t>
            </a:r>
          </a:p>
          <a:p>
            <a:pPr lvl="1"/>
            <a:r>
              <a:rPr lang="en-US" dirty="0"/>
              <a:t>If &gt;20 </a:t>
            </a:r>
            <a:r>
              <a:rPr lang="en-US" dirty="0" err="1"/>
              <a:t>cigarretes</a:t>
            </a:r>
            <a:r>
              <a:rPr lang="en-US" dirty="0">
                <a:sym typeface="Wingdings"/>
              </a:rPr>
              <a:t> </a:t>
            </a:r>
            <a:r>
              <a:rPr lang="en-US" dirty="0"/>
              <a:t>Disrupts seminal quality and induce severe ROS production</a:t>
            </a:r>
          </a:p>
          <a:p>
            <a:r>
              <a:rPr lang="en-US" b="1" dirty="0"/>
              <a:t>Infection</a:t>
            </a:r>
          </a:p>
          <a:p>
            <a:pPr lvl="1"/>
            <a:r>
              <a:rPr lang="en-US" dirty="0"/>
              <a:t>Causes decreased in seminal quality and a decreased antioxidant and a massive increase of ROS</a:t>
            </a:r>
          </a:p>
          <a:p>
            <a:r>
              <a:rPr lang="en-US" b="1" dirty="0"/>
              <a:t>Alcoholics</a:t>
            </a:r>
          </a:p>
          <a:p>
            <a:pPr lvl="1"/>
            <a:r>
              <a:rPr lang="en-US" dirty="0"/>
              <a:t>&gt;8 times per week</a:t>
            </a:r>
            <a:r>
              <a:rPr lang="en-US" dirty="0">
                <a:sym typeface="Wingdings"/>
              </a:rPr>
              <a:t> decreased fecundity and increased ROS</a:t>
            </a:r>
            <a:endParaRPr lang="en-US" dirty="0"/>
          </a:p>
        </p:txBody>
      </p:sp>
    </p:spTree>
    <p:extLst>
      <p:ext uri="{BB962C8B-B14F-4D97-AF65-F5344CB8AC3E}">
        <p14:creationId xmlns:p14="http://schemas.microsoft.com/office/powerpoint/2010/main" val="3903245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29</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3" name="Title 2"/>
          <p:cNvSpPr>
            <a:spLocks noGrp="1"/>
          </p:cNvSpPr>
          <p:nvPr>
            <p:ph type="title"/>
          </p:nvPr>
        </p:nvSpPr>
        <p:spPr>
          <a:xfrm>
            <a:off x="880048" y="39302"/>
            <a:ext cx="10515600" cy="704978"/>
          </a:xfrm>
        </p:spPr>
        <p:txBody>
          <a:bodyPr/>
          <a:lstStyle/>
          <a:p>
            <a:pPr algn="ctr"/>
            <a:r>
              <a:rPr lang="en-US" dirty="0">
                <a:latin typeface="Trebuchet MS" panose="020B0603020202020204" pitchFamily="34" charset="0"/>
              </a:rPr>
              <a:t>Research Methods</a:t>
            </a: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3864018458"/>
              </p:ext>
            </p:extLst>
          </p:nvPr>
        </p:nvGraphicFramePr>
        <p:xfrm>
          <a:off x="1203325" y="2927812"/>
          <a:ext cx="10514193" cy="28986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3395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30</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3" name="Title 2"/>
          <p:cNvSpPr>
            <a:spLocks noGrp="1"/>
          </p:cNvSpPr>
          <p:nvPr>
            <p:ph type="title"/>
          </p:nvPr>
        </p:nvSpPr>
        <p:spPr>
          <a:xfrm>
            <a:off x="880048" y="39302"/>
            <a:ext cx="10515600" cy="704978"/>
          </a:xfrm>
        </p:spPr>
        <p:txBody>
          <a:bodyPr/>
          <a:lstStyle/>
          <a:p>
            <a:pPr algn="ctr"/>
            <a:r>
              <a:rPr lang="en-US" dirty="0">
                <a:latin typeface="Trebuchet MS" panose="020B0603020202020204" pitchFamily="34" charset="0"/>
              </a:rPr>
              <a:t>Research Methods</a:t>
            </a: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1189131301"/>
              </p:ext>
            </p:extLst>
          </p:nvPr>
        </p:nvGraphicFramePr>
        <p:xfrm>
          <a:off x="1203325" y="2927812"/>
          <a:ext cx="10514193" cy="28986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903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31</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94817741"/>
              </p:ext>
            </p:extLst>
          </p:nvPr>
        </p:nvGraphicFramePr>
        <p:xfrm>
          <a:off x="1374296" y="184150"/>
          <a:ext cx="9094006" cy="6172200"/>
        </p:xfrm>
        <a:graphic>
          <a:graphicData uri="http://schemas.openxmlformats.org/drawingml/2006/table">
            <a:tbl>
              <a:tblPr firstRow="1" firstCol="1" bandRow="1">
                <a:tableStyleId>{F5AB1C69-6EDB-4FF4-983F-18BD219EF322}</a:tableStyleId>
              </a:tblPr>
              <a:tblGrid>
                <a:gridCol w="2589673">
                  <a:extLst>
                    <a:ext uri="{9D8B030D-6E8A-4147-A177-3AD203B41FA5}">
                      <a16:colId xmlns:a16="http://schemas.microsoft.com/office/drawing/2014/main" val="302076183"/>
                    </a:ext>
                  </a:extLst>
                </a:gridCol>
                <a:gridCol w="3297672">
                  <a:extLst>
                    <a:ext uri="{9D8B030D-6E8A-4147-A177-3AD203B41FA5}">
                      <a16:colId xmlns:a16="http://schemas.microsoft.com/office/drawing/2014/main" val="1602385831"/>
                    </a:ext>
                  </a:extLst>
                </a:gridCol>
                <a:gridCol w="3206661">
                  <a:extLst>
                    <a:ext uri="{9D8B030D-6E8A-4147-A177-3AD203B41FA5}">
                      <a16:colId xmlns:a16="http://schemas.microsoft.com/office/drawing/2014/main" val="3685946175"/>
                    </a:ext>
                  </a:extLst>
                </a:gridCol>
              </a:tblGrid>
              <a:tr h="786696">
                <a:tc>
                  <a:txBody>
                    <a:bodyPr/>
                    <a:lstStyle/>
                    <a:p>
                      <a:pPr marL="0" marR="0" algn="l">
                        <a:lnSpc>
                          <a:spcPct val="150000"/>
                        </a:lnSpc>
                        <a:spcBef>
                          <a:spcPts val="0"/>
                        </a:spcBef>
                        <a:spcAft>
                          <a:spcPts val="0"/>
                        </a:spcAft>
                      </a:pPr>
                      <a:r>
                        <a:rPr lang="en-US" sz="1800" b="1" dirty="0">
                          <a:solidFill>
                            <a:schemeClr val="tx1"/>
                          </a:solidFill>
                          <a:effectLst/>
                          <a:latin typeface="Arial" panose="020B0604020202020204" pitchFamily="34" charset="0"/>
                          <a:cs typeface="Arial" panose="020B0604020202020204" pitchFamily="34" charset="0"/>
                        </a:rPr>
                        <a:t>Parameter</a:t>
                      </a:r>
                      <a:endPar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b="1" dirty="0">
                          <a:solidFill>
                            <a:schemeClr val="tx1"/>
                          </a:solidFill>
                          <a:effectLst/>
                          <a:latin typeface="Arial" panose="020B0604020202020204" pitchFamily="34" charset="0"/>
                          <a:cs typeface="Arial" panose="020B0604020202020204" pitchFamily="34" charset="0"/>
                        </a:rPr>
                        <a:t>Reference value based on WHO 1999</a:t>
                      </a:r>
                      <a:endPar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b="1" dirty="0">
                          <a:solidFill>
                            <a:schemeClr val="tx1"/>
                          </a:solidFill>
                          <a:effectLst/>
                          <a:latin typeface="Arial" panose="020B0604020202020204" pitchFamily="34" charset="0"/>
                          <a:cs typeface="Arial" panose="020B0604020202020204" pitchFamily="34" charset="0"/>
                        </a:rPr>
                        <a:t>Reference value based on WHO 2010</a:t>
                      </a:r>
                      <a:endPar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18348456"/>
                  </a:ext>
                </a:extLst>
              </a:tr>
              <a:tr h="376247">
                <a:tc>
                  <a:txBody>
                    <a:bodyPr/>
                    <a:lstStyle/>
                    <a:p>
                      <a:pPr marL="0" marR="0" algn="l">
                        <a:lnSpc>
                          <a:spcPct val="150000"/>
                        </a:lnSpc>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Volume </a:t>
                      </a:r>
                      <a:endParaRPr lang="en-US"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2.0 mL or more</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1.4 - 1.7 mL </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20560620"/>
                  </a:ext>
                </a:extLst>
              </a:tr>
              <a:tr h="376247">
                <a:tc>
                  <a:txBody>
                    <a:bodyPr/>
                    <a:lstStyle/>
                    <a:p>
                      <a:pPr marL="0" marR="0" algn="l">
                        <a:lnSpc>
                          <a:spcPct val="150000"/>
                        </a:lnSpc>
                        <a:spcBef>
                          <a:spcPts val="0"/>
                        </a:spcBef>
                        <a:spcAft>
                          <a:spcPts val="0"/>
                        </a:spcAft>
                      </a:pPr>
                      <a:r>
                        <a:rPr lang="en-US" sz="1800" dirty="0" err="1">
                          <a:solidFill>
                            <a:schemeClr val="tx1"/>
                          </a:solidFill>
                          <a:effectLst/>
                          <a:latin typeface="Arial" panose="020B0604020202020204" pitchFamily="34" charset="0"/>
                          <a:cs typeface="Arial" panose="020B0604020202020204" pitchFamily="34" charset="0"/>
                        </a:rPr>
                        <a:t>Ph</a:t>
                      </a:r>
                      <a:endParaRPr lang="en-US"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7.2 or more</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7.2 or more</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34282952"/>
                  </a:ext>
                </a:extLst>
              </a:tr>
              <a:tr h="786696">
                <a:tc>
                  <a:txBody>
                    <a:bodyPr/>
                    <a:lstStyle/>
                    <a:p>
                      <a:pPr marL="0" marR="0" algn="l">
                        <a:lnSpc>
                          <a:spcPct val="150000"/>
                        </a:lnSpc>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Sperm concentration</a:t>
                      </a:r>
                      <a:endParaRPr lang="en-US"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20 x 10</a:t>
                      </a:r>
                      <a:r>
                        <a:rPr lang="en-US" sz="1800" baseline="30000">
                          <a:effectLst/>
                          <a:latin typeface="Arial" panose="020B0604020202020204" pitchFamily="34" charset="0"/>
                          <a:cs typeface="Arial" panose="020B0604020202020204" pitchFamily="34" charset="0"/>
                        </a:rPr>
                        <a:t>6 </a:t>
                      </a:r>
                      <a:r>
                        <a:rPr lang="en-US" sz="1800">
                          <a:effectLst/>
                          <a:latin typeface="Arial" panose="020B0604020202020204" pitchFamily="34" charset="0"/>
                          <a:cs typeface="Arial" panose="020B0604020202020204" pitchFamily="34" charset="0"/>
                        </a:rPr>
                        <a:t>spermatozoa/mL or more</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12 – 16 x10</a:t>
                      </a:r>
                      <a:r>
                        <a:rPr lang="en-US" sz="1800" baseline="30000">
                          <a:effectLst/>
                          <a:latin typeface="Arial" panose="020B0604020202020204" pitchFamily="34" charset="0"/>
                          <a:cs typeface="Arial" panose="020B0604020202020204" pitchFamily="34" charset="0"/>
                        </a:rPr>
                        <a:t>6 </a:t>
                      </a:r>
                      <a:r>
                        <a:rPr lang="en-US" sz="1800">
                          <a:effectLst/>
                          <a:latin typeface="Arial" panose="020B0604020202020204" pitchFamily="34" charset="0"/>
                          <a:cs typeface="Arial" panose="020B0604020202020204" pitchFamily="34" charset="0"/>
                        </a:rPr>
                        <a:t>spermatozoa/Ml</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35685393"/>
                  </a:ext>
                </a:extLst>
              </a:tr>
              <a:tr h="786696">
                <a:tc>
                  <a:txBody>
                    <a:bodyPr/>
                    <a:lstStyle/>
                    <a:p>
                      <a:pPr marL="0" marR="0" algn="l">
                        <a:lnSpc>
                          <a:spcPct val="150000"/>
                        </a:lnSpc>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Total sperm number</a:t>
                      </a:r>
                      <a:endParaRPr lang="en-US"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40 x 10</a:t>
                      </a:r>
                      <a:r>
                        <a:rPr lang="en-US" sz="1800" baseline="30000">
                          <a:effectLst/>
                          <a:latin typeface="Arial" panose="020B0604020202020204" pitchFamily="34" charset="0"/>
                          <a:cs typeface="Arial" panose="020B0604020202020204" pitchFamily="34" charset="0"/>
                        </a:rPr>
                        <a:t>6</a:t>
                      </a:r>
                      <a:r>
                        <a:rPr lang="en-US" sz="1800">
                          <a:effectLst/>
                          <a:latin typeface="Arial" panose="020B0604020202020204" pitchFamily="34" charset="0"/>
                          <a:cs typeface="Arial" panose="020B0604020202020204" pitchFamily="34" charset="0"/>
                        </a:rPr>
                        <a:t> spermatozoa per ejaculate or more </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dirty="0">
                          <a:effectLst/>
                          <a:latin typeface="Arial" panose="020B0604020202020204" pitchFamily="34" charset="0"/>
                          <a:cs typeface="Arial" panose="020B0604020202020204" pitchFamily="34" charset="0"/>
                        </a:rPr>
                        <a:t>33 – 46 x 10</a:t>
                      </a:r>
                      <a:r>
                        <a:rPr lang="en-US" sz="1800" baseline="30000" dirty="0">
                          <a:effectLst/>
                          <a:latin typeface="Arial" panose="020B0604020202020204" pitchFamily="34" charset="0"/>
                          <a:cs typeface="Arial" panose="020B0604020202020204" pitchFamily="34" charset="0"/>
                        </a:rPr>
                        <a:t>6</a:t>
                      </a:r>
                      <a:r>
                        <a:rPr lang="en-US" sz="1800" dirty="0">
                          <a:effectLst/>
                          <a:latin typeface="Arial" panose="020B0604020202020204" pitchFamily="34" charset="0"/>
                          <a:cs typeface="Arial" panose="020B0604020202020204" pitchFamily="34" charset="0"/>
                        </a:rPr>
                        <a:t> spermatozoa per ejaculate</a:t>
                      </a:r>
                      <a:endPar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04198177"/>
                  </a:ext>
                </a:extLst>
              </a:tr>
              <a:tr h="2018046">
                <a:tc>
                  <a:txBody>
                    <a:bodyPr/>
                    <a:lstStyle/>
                    <a:p>
                      <a:pPr marL="0" marR="0" algn="l">
                        <a:lnSpc>
                          <a:spcPct val="150000"/>
                        </a:lnSpc>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Motility </a:t>
                      </a:r>
                      <a:endParaRPr lang="en-US"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50% or more motile (grades a + b) or 25% or more with progressive motility (grade a) within 60 minutes of ejaculation</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Total motility (PR+NP): 38 - 42%</a:t>
                      </a:r>
                      <a:endParaRPr lang="en-US" sz="1400">
                        <a:effectLst/>
                        <a:latin typeface="Arial" panose="020B0604020202020204" pitchFamily="34" charset="0"/>
                        <a:cs typeface="Arial" panose="020B0604020202020204" pitchFamily="34" charset="0"/>
                      </a:endParaRPr>
                    </a:p>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Progressive motility (PR): 31 - 34% </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37874295"/>
                  </a:ext>
                </a:extLst>
              </a:tr>
              <a:tr h="786696">
                <a:tc>
                  <a:txBody>
                    <a:bodyPr/>
                    <a:lstStyle/>
                    <a:p>
                      <a:pPr marL="0" marR="0" algn="l">
                        <a:lnSpc>
                          <a:spcPct val="150000"/>
                        </a:lnSpc>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Vitality (live spermatozoa)</a:t>
                      </a:r>
                      <a:endParaRPr lang="en-US"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a:effectLst/>
                          <a:latin typeface="Arial" panose="020B0604020202020204" pitchFamily="34" charset="0"/>
                          <a:cs typeface="Arial" panose="020B0604020202020204" pitchFamily="34" charset="0"/>
                        </a:rPr>
                        <a:t>50% or more live, i.e., excluding dye </a:t>
                      </a:r>
                      <a:endParaRPr lang="en-US" sz="14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l">
                        <a:lnSpc>
                          <a:spcPct val="150000"/>
                        </a:lnSpc>
                        <a:spcBef>
                          <a:spcPts val="0"/>
                        </a:spcBef>
                        <a:spcAft>
                          <a:spcPts val="0"/>
                        </a:spcAft>
                      </a:pPr>
                      <a:r>
                        <a:rPr lang="en-US" sz="1800" dirty="0">
                          <a:effectLst/>
                          <a:latin typeface="Arial" panose="020B0604020202020204" pitchFamily="34" charset="0"/>
                          <a:cs typeface="Arial" panose="020B0604020202020204" pitchFamily="34" charset="0"/>
                        </a:rPr>
                        <a:t>55 – 63 %</a:t>
                      </a:r>
                      <a:endParaRPr lang="en-US" sz="14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05690872"/>
                  </a:ext>
                </a:extLst>
              </a:tr>
            </a:tbl>
          </a:graphicData>
        </a:graphic>
      </p:graphicFrame>
      <p:sp>
        <p:nvSpPr>
          <p:cNvPr id="3" name="Rectangle 2"/>
          <p:cNvSpPr/>
          <p:nvPr/>
        </p:nvSpPr>
        <p:spPr>
          <a:xfrm>
            <a:off x="1374296" y="3423753"/>
            <a:ext cx="9094007" cy="2091559"/>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16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32</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3" name="Title 2"/>
          <p:cNvSpPr>
            <a:spLocks noGrp="1"/>
          </p:cNvSpPr>
          <p:nvPr>
            <p:ph type="title"/>
          </p:nvPr>
        </p:nvSpPr>
        <p:spPr>
          <a:xfrm>
            <a:off x="880048" y="39302"/>
            <a:ext cx="10515600" cy="704978"/>
          </a:xfrm>
        </p:spPr>
        <p:txBody>
          <a:bodyPr/>
          <a:lstStyle/>
          <a:p>
            <a:pPr algn="ctr"/>
            <a:r>
              <a:rPr lang="en-US" dirty="0">
                <a:latin typeface="Trebuchet MS" panose="020B0603020202020204" pitchFamily="34" charset="0"/>
              </a:rPr>
              <a:t>Research Methods</a:t>
            </a: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3379853875"/>
              </p:ext>
            </p:extLst>
          </p:nvPr>
        </p:nvGraphicFramePr>
        <p:xfrm>
          <a:off x="1175046" y="1412140"/>
          <a:ext cx="9445518" cy="28986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Content Placeholder 13"/>
          <p:cNvGraphicFramePr>
            <a:graphicFrameLocks/>
          </p:cNvGraphicFramePr>
          <p:nvPr>
            <p:extLst>
              <p:ext uri="{D42A27DB-BD31-4B8C-83A1-F6EECF244321}">
                <p14:modId xmlns:p14="http://schemas.microsoft.com/office/powerpoint/2010/main" val="1000551972"/>
              </p:ext>
            </p:extLst>
          </p:nvPr>
        </p:nvGraphicFramePr>
        <p:xfrm>
          <a:off x="1175046" y="3784790"/>
          <a:ext cx="10514193" cy="289865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23836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33</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13" name="Content Placeholder 10"/>
          <p:cNvSpPr>
            <a:spLocks noGrp="1"/>
          </p:cNvSpPr>
          <p:nvPr>
            <p:ph sz="half" idx="4294967295"/>
          </p:nvPr>
        </p:nvSpPr>
        <p:spPr>
          <a:xfrm>
            <a:off x="954629" y="1830466"/>
            <a:ext cx="2486494" cy="3584448"/>
          </a:xfrm>
          <a:prstGeom prst="rect">
            <a:avLst/>
          </a:prstGeom>
          <a:solidFill>
            <a:srgbClr val="0070C0">
              <a:alpha val="25000"/>
            </a:srgbClr>
          </a:solidFill>
          <a:scene3d>
            <a:camera prst="orthographicFront"/>
            <a:lightRig rig="threePt" dir="t"/>
          </a:scene3d>
          <a:sp3d>
            <a:bevelT/>
          </a:sp3d>
        </p:spPr>
        <p:txBody>
          <a:bodyPr>
            <a:normAutofit/>
          </a:bodyPr>
          <a:lstStyle/>
          <a:p>
            <a:r>
              <a:rPr lang="en-US" sz="2000" dirty="0">
                <a:solidFill>
                  <a:srgbClr val="000000"/>
                </a:solidFill>
                <a:latin typeface="Arial" panose="020B0604020202020204" pitchFamily="34" charset="0"/>
                <a:cs typeface="Arial" panose="020B0604020202020204" pitchFamily="34" charset="0"/>
              </a:rPr>
              <a:t>Seminal fluid samples (200µL)</a:t>
            </a:r>
          </a:p>
          <a:p>
            <a:r>
              <a:rPr lang="en-US" sz="2000" dirty="0" err="1">
                <a:solidFill>
                  <a:srgbClr val="000000"/>
                </a:solidFill>
                <a:latin typeface="Arial" panose="020B0604020202020204" pitchFamily="34" charset="0"/>
                <a:cs typeface="Arial" panose="020B0604020202020204" pitchFamily="34" charset="0"/>
              </a:rPr>
              <a:t>Aquadest</a:t>
            </a:r>
            <a:r>
              <a:rPr lang="en-US" sz="2000" dirty="0">
                <a:solidFill>
                  <a:srgbClr val="000000"/>
                </a:solidFill>
                <a:latin typeface="Arial" panose="020B0604020202020204" pitchFamily="34" charset="0"/>
                <a:cs typeface="Arial" panose="020B0604020202020204" pitchFamily="34" charset="0"/>
              </a:rPr>
              <a:t> </a:t>
            </a:r>
          </a:p>
          <a:p>
            <a:r>
              <a:rPr lang="en-US" sz="2000" dirty="0">
                <a:solidFill>
                  <a:srgbClr val="000000"/>
                </a:solidFill>
                <a:latin typeface="Arial" panose="020B0604020202020204" pitchFamily="34" charset="0"/>
                <a:cs typeface="Arial" panose="020B0604020202020204" pitchFamily="34" charset="0"/>
              </a:rPr>
              <a:t>Prepared St. TEP</a:t>
            </a:r>
          </a:p>
          <a:p>
            <a:r>
              <a:rPr lang="en-US" sz="2000" dirty="0">
                <a:solidFill>
                  <a:srgbClr val="000000"/>
                </a:solidFill>
                <a:latin typeface="Arial" panose="020B0604020202020204" pitchFamily="34" charset="0"/>
                <a:cs typeface="Arial" panose="020B0604020202020204" pitchFamily="34" charset="0"/>
              </a:rPr>
              <a:t>TCA 20% </a:t>
            </a:r>
          </a:p>
          <a:p>
            <a:r>
              <a:rPr lang="en-US" sz="2000" dirty="0">
                <a:solidFill>
                  <a:srgbClr val="000000"/>
                </a:solidFill>
                <a:latin typeface="Arial" panose="020B0604020202020204" pitchFamily="34" charset="0"/>
                <a:cs typeface="Arial" panose="020B0604020202020204" pitchFamily="34" charset="0"/>
              </a:rPr>
              <a:t>TBA 0.67%</a:t>
            </a:r>
          </a:p>
          <a:p>
            <a:r>
              <a:rPr lang="en-US" sz="2000" dirty="0">
                <a:solidFill>
                  <a:srgbClr val="000000"/>
                </a:solidFill>
                <a:latin typeface="Arial" panose="020B0604020202020204" pitchFamily="34" charset="0"/>
                <a:cs typeface="Arial" panose="020B0604020202020204" pitchFamily="34" charset="0"/>
              </a:rPr>
              <a:t>Water</a:t>
            </a:r>
          </a:p>
        </p:txBody>
      </p:sp>
      <p:sp>
        <p:nvSpPr>
          <p:cNvPr id="14" name="Content Placeholder 10"/>
          <p:cNvSpPr txBox="1">
            <a:spLocks/>
          </p:cNvSpPr>
          <p:nvPr/>
        </p:nvSpPr>
        <p:spPr>
          <a:xfrm>
            <a:off x="3441123" y="1838960"/>
            <a:ext cx="2636644" cy="3567567"/>
          </a:xfrm>
          <a:prstGeom prst="rect">
            <a:avLst/>
          </a:prstGeom>
          <a:solidFill>
            <a:srgbClr val="00B0F0">
              <a:alpha val="25000"/>
            </a:srgbClr>
          </a:solidFill>
          <a:scene3d>
            <a:camera prst="orthographicFront"/>
            <a:lightRig rig="threePt" dir="t"/>
          </a:scene3d>
          <a:sp3d>
            <a:bevelT/>
          </a:sp3d>
        </p:spPr>
        <p:txBody>
          <a:bodyPr vert="horz" lIns="91440" tIns="45720" rIns="91440" bIns="45720" rtlCol="0">
            <a:no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r>
              <a:rPr lang="en-US" sz="2000" dirty="0">
                <a:solidFill>
                  <a:srgbClr val="000000"/>
                </a:solidFill>
                <a:latin typeface="Arial" panose="020B0604020202020204" pitchFamily="34" charset="0"/>
                <a:cs typeface="Arial" panose="020B0604020202020204" pitchFamily="34" charset="0"/>
              </a:rPr>
              <a:t>Vortex</a:t>
            </a:r>
          </a:p>
          <a:p>
            <a:r>
              <a:rPr lang="en-US" sz="2000" dirty="0">
                <a:solidFill>
                  <a:srgbClr val="000000"/>
                </a:solidFill>
                <a:latin typeface="Arial" panose="020B0604020202020204" pitchFamily="34" charset="0"/>
                <a:cs typeface="Arial" panose="020B0604020202020204" pitchFamily="34" charset="0"/>
              </a:rPr>
              <a:t>Centrifuge</a:t>
            </a:r>
          </a:p>
          <a:p>
            <a:r>
              <a:rPr lang="en-US" sz="2000" dirty="0" err="1">
                <a:solidFill>
                  <a:srgbClr val="000000"/>
                </a:solidFill>
                <a:latin typeface="Arial" panose="020B0604020202020204" pitchFamily="34" charset="0"/>
                <a:cs typeface="Arial" panose="020B0604020202020204" pitchFamily="34" charset="0"/>
              </a:rPr>
              <a:t>Microtube</a:t>
            </a:r>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Tube </a:t>
            </a:r>
          </a:p>
          <a:p>
            <a:r>
              <a:rPr lang="en-US" sz="2000" dirty="0">
                <a:solidFill>
                  <a:srgbClr val="000000"/>
                </a:solidFill>
                <a:latin typeface="Arial" panose="020B0604020202020204" pitchFamily="34" charset="0"/>
                <a:cs typeface="Arial" panose="020B0604020202020204" pitchFamily="34" charset="0"/>
              </a:rPr>
              <a:t>Micropipette</a:t>
            </a:r>
          </a:p>
          <a:p>
            <a:r>
              <a:rPr lang="en-US" sz="2000" dirty="0">
                <a:solidFill>
                  <a:srgbClr val="000000"/>
                </a:solidFill>
                <a:latin typeface="Arial" panose="020B0604020202020204" pitchFamily="34" charset="0"/>
                <a:cs typeface="Arial" panose="020B0604020202020204" pitchFamily="34" charset="0"/>
              </a:rPr>
              <a:t>Water heater</a:t>
            </a:r>
          </a:p>
          <a:p>
            <a:r>
              <a:rPr lang="en-US" sz="2000" dirty="0">
                <a:solidFill>
                  <a:srgbClr val="000000"/>
                </a:solidFill>
                <a:latin typeface="Arial" panose="020B0604020202020204" pitchFamily="34" charset="0"/>
                <a:cs typeface="Arial" panose="020B0604020202020204" pitchFamily="34" charset="0"/>
              </a:rPr>
              <a:t>Spectrophotometer</a:t>
            </a:r>
          </a:p>
          <a:p>
            <a:endParaRPr lang="en-US" sz="2000" dirty="0">
              <a:solidFill>
                <a:srgbClr val="000000"/>
              </a:solidFill>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p:txBody>
      </p:sp>
      <p:sp>
        <p:nvSpPr>
          <p:cNvPr id="15" name="Content Placeholder 12"/>
          <p:cNvSpPr>
            <a:spLocks noGrp="1"/>
          </p:cNvSpPr>
          <p:nvPr>
            <p:ph sz="quarter" idx="4294967295"/>
          </p:nvPr>
        </p:nvSpPr>
        <p:spPr>
          <a:xfrm>
            <a:off x="6158227" y="1830466"/>
            <a:ext cx="5873568" cy="4500800"/>
          </a:xfrm>
          <a:prstGeom prst="rect">
            <a:avLst/>
          </a:prstGeom>
          <a:solidFill>
            <a:srgbClr val="002060">
              <a:alpha val="25000"/>
            </a:srgbClr>
          </a:solidFill>
          <a:scene3d>
            <a:camera prst="orthographicFront"/>
            <a:lightRig rig="threePt" dir="t"/>
          </a:scene3d>
          <a:sp3d>
            <a:bevelT/>
          </a:sp3d>
        </p:spPr>
        <p:txBody>
          <a:bodyPr>
            <a:noAutofit/>
          </a:bodyPr>
          <a:lstStyle/>
          <a:p>
            <a:pPr marL="457200" indent="-457200">
              <a:buAutoNum type="arabicPeriod"/>
            </a:pPr>
            <a:r>
              <a:rPr lang="en-US" sz="2000" dirty="0">
                <a:solidFill>
                  <a:srgbClr val="000000"/>
                </a:solidFill>
                <a:latin typeface="Arial" panose="020B0604020202020204" pitchFamily="34" charset="0"/>
                <a:cs typeface="Arial" panose="020B0604020202020204" pitchFamily="34" charset="0"/>
              </a:rPr>
              <a:t>Prepare the standard MDA concentration by St. TEP, TCA, </a:t>
            </a:r>
            <a:r>
              <a:rPr lang="en-US" sz="2000" dirty="0" err="1">
                <a:solidFill>
                  <a:srgbClr val="000000"/>
                </a:solidFill>
                <a:latin typeface="Arial" panose="020B0604020202020204" pitchFamily="34" charset="0"/>
                <a:cs typeface="Arial" panose="020B0604020202020204" pitchFamily="34" charset="0"/>
              </a:rPr>
              <a:t>aquadest</a:t>
            </a:r>
            <a:r>
              <a:rPr lang="en-US" sz="2000" dirty="0">
                <a:solidFill>
                  <a:srgbClr val="000000"/>
                </a:solidFill>
                <a:latin typeface="Arial" panose="020B0604020202020204" pitchFamily="34" charset="0"/>
                <a:cs typeface="Arial" panose="020B0604020202020204" pitchFamily="34" charset="0"/>
              </a:rPr>
              <a:t>, and TBA</a:t>
            </a:r>
          </a:p>
          <a:p>
            <a:pPr marL="457200" indent="-457200">
              <a:buAutoNum type="arabicPeriod"/>
            </a:pPr>
            <a:r>
              <a:rPr lang="en-US" sz="2000" dirty="0">
                <a:solidFill>
                  <a:srgbClr val="000000"/>
                </a:solidFill>
                <a:latin typeface="Arial" panose="020B0604020202020204" pitchFamily="34" charset="0"/>
                <a:cs typeface="Arial" panose="020B0604020202020204" pitchFamily="34" charset="0"/>
              </a:rPr>
              <a:t>For samples, we take 100µL and </a:t>
            </a:r>
            <a:r>
              <a:rPr lang="en-US" sz="2000" dirty="0" err="1">
                <a:solidFill>
                  <a:srgbClr val="000000"/>
                </a:solidFill>
                <a:latin typeface="Arial" panose="020B0604020202020204" pitchFamily="34" charset="0"/>
                <a:cs typeface="Arial" panose="020B0604020202020204" pitchFamily="34" charset="0"/>
              </a:rPr>
              <a:t>aquadest</a:t>
            </a:r>
            <a:r>
              <a:rPr lang="en-US" sz="2000" dirty="0">
                <a:solidFill>
                  <a:srgbClr val="000000"/>
                </a:solidFill>
                <a:latin typeface="Arial" panose="020B0604020202020204" pitchFamily="34" charset="0"/>
                <a:cs typeface="Arial" panose="020B0604020202020204" pitchFamily="34" charset="0"/>
              </a:rPr>
              <a:t> 300µL to a </a:t>
            </a:r>
            <a:r>
              <a:rPr lang="en-US" sz="2000" dirty="0" err="1">
                <a:solidFill>
                  <a:srgbClr val="000000"/>
                </a:solidFill>
                <a:latin typeface="Arial" panose="020B0604020202020204" pitchFamily="34" charset="0"/>
                <a:cs typeface="Arial" panose="020B0604020202020204" pitchFamily="34" charset="0"/>
              </a:rPr>
              <a:t>microtube</a:t>
            </a:r>
            <a:r>
              <a:rPr lang="en-US" sz="2000" dirty="0">
                <a:solidFill>
                  <a:srgbClr val="000000"/>
                </a:solidFill>
                <a:latin typeface="Arial" panose="020B0604020202020204" pitchFamily="34" charset="0"/>
                <a:cs typeface="Arial" panose="020B0604020202020204" pitchFamily="34" charset="0"/>
              </a:rPr>
              <a:t> and add 200µL TCA 20%</a:t>
            </a:r>
          </a:p>
          <a:p>
            <a:pPr marL="457200" indent="-457200">
              <a:buAutoNum type="arabicPeriod"/>
            </a:pPr>
            <a:r>
              <a:rPr lang="en-US" sz="2000" dirty="0">
                <a:solidFill>
                  <a:srgbClr val="000000"/>
                </a:solidFill>
                <a:latin typeface="Arial" panose="020B0604020202020204" pitchFamily="34" charset="0"/>
                <a:cs typeface="Arial" panose="020B0604020202020204" pitchFamily="34" charset="0"/>
              </a:rPr>
              <a:t>Vortex until homogenous, centrifuge 5,000 rpm for 10 minutes, take supernatant and put into another </a:t>
            </a:r>
            <a:r>
              <a:rPr lang="en-US" sz="2000" dirty="0" err="1">
                <a:solidFill>
                  <a:srgbClr val="000000"/>
                </a:solidFill>
                <a:latin typeface="Arial" panose="020B0604020202020204" pitchFamily="34" charset="0"/>
                <a:cs typeface="Arial" panose="020B0604020202020204" pitchFamily="34" charset="0"/>
              </a:rPr>
              <a:t>microtube</a:t>
            </a:r>
            <a:endParaRPr lang="en-US" sz="2000" dirty="0">
              <a:solidFill>
                <a:srgbClr val="000000"/>
              </a:solidFill>
              <a:latin typeface="Arial" panose="020B0604020202020204" pitchFamily="34" charset="0"/>
              <a:cs typeface="Arial" panose="020B0604020202020204" pitchFamily="34" charset="0"/>
            </a:endParaRPr>
          </a:p>
          <a:p>
            <a:pPr marL="457200" indent="-457200">
              <a:buAutoNum type="arabicPeriod"/>
            </a:pPr>
            <a:r>
              <a:rPr lang="en-US" sz="2000" dirty="0">
                <a:solidFill>
                  <a:srgbClr val="000000"/>
                </a:solidFill>
                <a:latin typeface="Arial" panose="020B0604020202020204" pitchFamily="34" charset="0"/>
                <a:cs typeface="Arial" panose="020B0604020202020204" pitchFamily="34" charset="0"/>
              </a:rPr>
              <a:t>Put 400µL TBA 0.67% to that </a:t>
            </a:r>
            <a:r>
              <a:rPr lang="en-US" sz="2000" dirty="0" err="1">
                <a:solidFill>
                  <a:srgbClr val="000000"/>
                </a:solidFill>
                <a:latin typeface="Arial" panose="020B0604020202020204" pitchFamily="34" charset="0"/>
                <a:cs typeface="Arial" panose="020B0604020202020204" pitchFamily="34" charset="0"/>
              </a:rPr>
              <a:t>microtube</a:t>
            </a:r>
            <a:endParaRPr lang="en-US" sz="2000" dirty="0">
              <a:solidFill>
                <a:srgbClr val="000000"/>
              </a:solidFill>
              <a:latin typeface="Arial" panose="020B0604020202020204" pitchFamily="34" charset="0"/>
              <a:cs typeface="Arial" panose="020B0604020202020204" pitchFamily="34" charset="0"/>
            </a:endParaRPr>
          </a:p>
          <a:p>
            <a:pPr marL="457200" indent="-457200">
              <a:buAutoNum type="arabicPeriod"/>
            </a:pPr>
            <a:r>
              <a:rPr lang="en-US" sz="2000" dirty="0">
                <a:solidFill>
                  <a:srgbClr val="000000"/>
                </a:solidFill>
                <a:latin typeface="Arial" panose="020B0604020202020204" pitchFamily="34" charset="0"/>
                <a:cs typeface="Arial" panose="020B0604020202020204" pitchFamily="34" charset="0"/>
              </a:rPr>
              <a:t>Each sample has double measurement</a:t>
            </a:r>
          </a:p>
          <a:p>
            <a:pPr marL="457200" indent="-457200">
              <a:buAutoNum type="arabicPeriod"/>
            </a:pPr>
            <a:r>
              <a:rPr lang="en-US" sz="2000" dirty="0">
                <a:solidFill>
                  <a:srgbClr val="000000"/>
                </a:solidFill>
                <a:latin typeface="Arial" panose="020B0604020202020204" pitchFamily="34" charset="0"/>
                <a:cs typeface="Arial" panose="020B0604020202020204" pitchFamily="34" charset="0"/>
              </a:rPr>
              <a:t>Incubate for 10 minutes at 96-100</a:t>
            </a:r>
            <a:r>
              <a:rPr lang="en-US" sz="2000" baseline="30000" dirty="0">
                <a:solidFill>
                  <a:srgbClr val="000000"/>
                </a:solidFill>
                <a:latin typeface="Arial" panose="020B0604020202020204" pitchFamily="34" charset="0"/>
                <a:cs typeface="Arial" panose="020B0604020202020204" pitchFamily="34" charset="0"/>
              </a:rPr>
              <a:t>O</a:t>
            </a:r>
            <a:r>
              <a:rPr lang="en-US" sz="2000" dirty="0">
                <a:solidFill>
                  <a:srgbClr val="000000"/>
                </a:solidFill>
                <a:latin typeface="Arial" panose="020B0604020202020204" pitchFamily="34" charset="0"/>
                <a:cs typeface="Arial" panose="020B0604020202020204" pitchFamily="34" charset="0"/>
              </a:rPr>
              <a:t>C, cool down to the room temperature, and read the absorbance at 530 nm </a:t>
            </a:r>
          </a:p>
          <a:p>
            <a:pPr marL="457200" indent="-457200">
              <a:buAutoNum type="arabicPeriod"/>
            </a:pPr>
            <a:endParaRPr lang="en-US" sz="2000" dirty="0">
              <a:solidFill>
                <a:srgbClr val="000000"/>
              </a:solidFill>
              <a:latin typeface="Arial" panose="020B0604020202020204" pitchFamily="34" charset="0"/>
              <a:cs typeface="Arial" panose="020B0604020202020204" pitchFamily="34" charset="0"/>
            </a:endParaRPr>
          </a:p>
        </p:txBody>
      </p:sp>
      <p:sp>
        <p:nvSpPr>
          <p:cNvPr id="4" name="Rectangle 3"/>
          <p:cNvSpPr/>
          <p:nvPr/>
        </p:nvSpPr>
        <p:spPr>
          <a:xfrm>
            <a:off x="6348163" y="1307246"/>
            <a:ext cx="1845377" cy="523220"/>
          </a:xfrm>
          <a:prstGeom prst="rect">
            <a:avLst/>
          </a:prstGeom>
        </p:spPr>
        <p:txBody>
          <a:bodyPr wrap="none">
            <a:spAutoFit/>
          </a:bodyPr>
          <a:lstStyle/>
          <a:p>
            <a:r>
              <a:rPr lang="en-US" sz="2800" dirty="0">
                <a:solidFill>
                  <a:srgbClr val="000000"/>
                </a:solidFill>
                <a:latin typeface="Arial" panose="020B0604020202020204" pitchFamily="34" charset="0"/>
                <a:cs typeface="Arial" panose="020B0604020202020204" pitchFamily="34" charset="0"/>
              </a:rPr>
              <a:t>Procedure</a:t>
            </a:r>
          </a:p>
        </p:txBody>
      </p:sp>
      <p:sp>
        <p:nvSpPr>
          <p:cNvPr id="16" name="Title 1"/>
          <p:cNvSpPr>
            <a:spLocks noGrp="1"/>
          </p:cNvSpPr>
          <p:nvPr>
            <p:ph type="title"/>
          </p:nvPr>
        </p:nvSpPr>
        <p:spPr>
          <a:xfrm>
            <a:off x="819967" y="89610"/>
            <a:ext cx="10515600" cy="1325563"/>
          </a:xfrm>
        </p:spPr>
        <p:txBody>
          <a:bodyPr>
            <a:normAutofit/>
          </a:bodyPr>
          <a:lstStyle/>
          <a:p>
            <a:pPr algn="ctr"/>
            <a:r>
              <a:rPr lang="en-US" sz="2400" b="1" dirty="0">
                <a:ln w="9525">
                  <a:solidFill>
                    <a:schemeClr val="bg1"/>
                  </a:solidFill>
                  <a:prstDash val="solid"/>
                </a:ln>
                <a:effectLst/>
                <a:latin typeface="Trebuchet MS" panose="020B0603020202020204" pitchFamily="34" charset="0"/>
              </a:rPr>
              <a:t>MEASUREMENT OF MDA </a:t>
            </a:r>
            <a:br>
              <a:rPr lang="en-US" sz="4400" b="1" dirty="0">
                <a:ln w="9525">
                  <a:solidFill>
                    <a:schemeClr val="bg1"/>
                  </a:solidFill>
                  <a:prstDash val="solid"/>
                </a:ln>
                <a:effectLst/>
                <a:latin typeface="Trebuchet MS" panose="020B0603020202020204" pitchFamily="34" charset="0"/>
              </a:rPr>
            </a:br>
            <a:r>
              <a:rPr lang="en-US" sz="4400" b="1" dirty="0">
                <a:ln w="9525">
                  <a:solidFill>
                    <a:schemeClr val="bg1"/>
                  </a:solidFill>
                  <a:prstDash val="solid"/>
                </a:ln>
                <a:effectLst/>
                <a:latin typeface="Trebuchet MS" panose="020B0603020202020204" pitchFamily="34" charset="0"/>
              </a:rPr>
              <a:t>THIOBARBITURIC ACID METHOD</a:t>
            </a:r>
          </a:p>
        </p:txBody>
      </p:sp>
    </p:spTree>
    <p:extLst>
      <p:ext uri="{BB962C8B-B14F-4D97-AF65-F5344CB8AC3E}">
        <p14:creationId xmlns:p14="http://schemas.microsoft.com/office/powerpoint/2010/main" val="149600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972411" y="586396"/>
            <a:ext cx="10029886" cy="1088136"/>
          </a:xfrm>
        </p:spPr>
        <p:txBody>
          <a:bodyPr>
            <a:noAutofit/>
          </a:bodyPr>
          <a:lstStyle/>
          <a:p>
            <a:pPr algn="ctr"/>
            <a:r>
              <a:rPr lang="en-US" sz="2400" b="1" spc="0" dirty="0">
                <a:ln w="9525">
                  <a:solidFill>
                    <a:schemeClr val="bg1"/>
                  </a:solidFill>
                  <a:prstDash val="solid"/>
                </a:ln>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rPr>
              <a:t>Table 1. Procedure of Measuring </a:t>
            </a:r>
            <a:r>
              <a:rPr lang="en-US" sz="2400" b="1" spc="0" dirty="0" err="1">
                <a:ln w="9525">
                  <a:solidFill>
                    <a:schemeClr val="bg1"/>
                  </a:solidFill>
                  <a:prstDash val="solid"/>
                </a:ln>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rPr>
              <a:t>Malondialdehyde</a:t>
            </a:r>
            <a:r>
              <a:rPr lang="en-US" sz="2400" b="1" spc="0" dirty="0">
                <a:ln w="9525">
                  <a:solidFill>
                    <a:schemeClr val="bg1"/>
                  </a:solidFill>
                  <a:prstDash val="solid"/>
                </a:ln>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rPr>
              <a:t> Concentration</a:t>
            </a:r>
            <a:br>
              <a:rPr lang="en-US" sz="2400" dirty="0">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rPr>
            </a:br>
            <a:endParaRPr lang="en-US" sz="2400" dirty="0">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nvPr>
        </p:nvGraphicFramePr>
        <p:xfrm>
          <a:off x="456709" y="1422503"/>
          <a:ext cx="11297263" cy="4749130"/>
        </p:xfrm>
        <a:graphic>
          <a:graphicData uri="http://schemas.openxmlformats.org/drawingml/2006/table">
            <a:tbl>
              <a:tblPr firstRow="1" firstCol="1" bandRow="1">
                <a:effectLst/>
                <a:tableStyleId>{69012ECD-51FC-41F1-AA8D-1B2483CD663E}</a:tableStyleId>
              </a:tblPr>
              <a:tblGrid>
                <a:gridCol w="1727079">
                  <a:extLst>
                    <a:ext uri="{9D8B030D-6E8A-4147-A177-3AD203B41FA5}">
                      <a16:colId xmlns:a16="http://schemas.microsoft.com/office/drawing/2014/main" val="20000"/>
                    </a:ext>
                  </a:extLst>
                </a:gridCol>
                <a:gridCol w="1229760">
                  <a:extLst>
                    <a:ext uri="{9D8B030D-6E8A-4147-A177-3AD203B41FA5}">
                      <a16:colId xmlns:a16="http://schemas.microsoft.com/office/drawing/2014/main" val="20001"/>
                    </a:ext>
                  </a:extLst>
                </a:gridCol>
                <a:gridCol w="1396485">
                  <a:extLst>
                    <a:ext uri="{9D8B030D-6E8A-4147-A177-3AD203B41FA5}">
                      <a16:colId xmlns:a16="http://schemas.microsoft.com/office/drawing/2014/main" val="20002"/>
                    </a:ext>
                  </a:extLst>
                </a:gridCol>
                <a:gridCol w="1246862">
                  <a:extLst>
                    <a:ext uri="{9D8B030D-6E8A-4147-A177-3AD203B41FA5}">
                      <a16:colId xmlns:a16="http://schemas.microsoft.com/office/drawing/2014/main" val="20003"/>
                    </a:ext>
                  </a:extLst>
                </a:gridCol>
                <a:gridCol w="1097235">
                  <a:extLst>
                    <a:ext uri="{9D8B030D-6E8A-4147-A177-3AD203B41FA5}">
                      <a16:colId xmlns:a16="http://schemas.microsoft.com/office/drawing/2014/main" val="20004"/>
                    </a:ext>
                  </a:extLst>
                </a:gridCol>
                <a:gridCol w="1055912">
                  <a:extLst>
                    <a:ext uri="{9D8B030D-6E8A-4147-A177-3AD203B41FA5}">
                      <a16:colId xmlns:a16="http://schemas.microsoft.com/office/drawing/2014/main" val="20005"/>
                    </a:ext>
                  </a:extLst>
                </a:gridCol>
                <a:gridCol w="1055912">
                  <a:extLst>
                    <a:ext uri="{9D8B030D-6E8A-4147-A177-3AD203B41FA5}">
                      <a16:colId xmlns:a16="http://schemas.microsoft.com/office/drawing/2014/main" val="20006"/>
                    </a:ext>
                  </a:extLst>
                </a:gridCol>
                <a:gridCol w="1261109">
                  <a:extLst>
                    <a:ext uri="{9D8B030D-6E8A-4147-A177-3AD203B41FA5}">
                      <a16:colId xmlns:a16="http://schemas.microsoft.com/office/drawing/2014/main" val="20007"/>
                    </a:ext>
                  </a:extLst>
                </a:gridCol>
                <a:gridCol w="1226909">
                  <a:extLst>
                    <a:ext uri="{9D8B030D-6E8A-4147-A177-3AD203B41FA5}">
                      <a16:colId xmlns:a16="http://schemas.microsoft.com/office/drawing/2014/main" val="20008"/>
                    </a:ext>
                  </a:extLst>
                </a:gridCol>
              </a:tblGrid>
              <a:tr h="410308">
                <a:tc>
                  <a:txBody>
                    <a:bodyPr/>
                    <a:lstStyle/>
                    <a:p>
                      <a:pPr marL="0" marR="0">
                        <a:spcBef>
                          <a:spcPts val="0"/>
                        </a:spcBef>
                        <a:spcAft>
                          <a:spcPts val="0"/>
                        </a:spcAft>
                      </a:pPr>
                      <a:r>
                        <a:rPr lang="en-US" sz="1800" dirty="0">
                          <a:effectLst/>
                        </a:rPr>
                        <a:t>Materials</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dirty="0">
                          <a:effectLst/>
                        </a:rPr>
                        <a:t>Blank</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0.3125 M</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0.625 M</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dirty="0">
                          <a:effectLst/>
                        </a:rPr>
                        <a:t>1.25 M</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2.5 M</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5 M</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dirty="0">
                          <a:effectLst/>
                        </a:rPr>
                        <a:t>Test 1a</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Test 1b</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10308">
                <a:tc>
                  <a:txBody>
                    <a:bodyPr/>
                    <a:lstStyle/>
                    <a:p>
                      <a:pPr marL="0" marR="0">
                        <a:spcBef>
                          <a:spcPts val="0"/>
                        </a:spcBef>
                        <a:spcAft>
                          <a:spcPts val="0"/>
                        </a:spcAft>
                      </a:pPr>
                      <a:r>
                        <a:rPr lang="en-US" sz="1800">
                          <a:effectLst/>
                        </a:rPr>
                        <a:t>Aquadest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dirty="0">
                          <a:effectLst/>
                        </a:rPr>
                        <a:t>400 µL</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dirty="0">
                          <a:effectLst/>
                        </a:rPr>
                        <a:t>397.5 µL</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395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390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380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360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300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300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0308">
                <a:tc>
                  <a:txBody>
                    <a:bodyPr/>
                    <a:lstStyle/>
                    <a:p>
                      <a:pPr marL="0" marR="0">
                        <a:spcBef>
                          <a:spcPts val="0"/>
                        </a:spcBef>
                        <a:spcAft>
                          <a:spcPts val="0"/>
                        </a:spcAft>
                      </a:pPr>
                      <a:r>
                        <a:rPr lang="en-US" sz="1800">
                          <a:effectLst/>
                        </a:rPr>
                        <a:t>St. TEP</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2.5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5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10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10308">
                <a:tc>
                  <a:txBody>
                    <a:bodyPr/>
                    <a:lstStyle/>
                    <a:p>
                      <a:pPr marL="0" marR="0">
                        <a:spcBef>
                          <a:spcPts val="0"/>
                        </a:spcBef>
                        <a:spcAft>
                          <a:spcPts val="0"/>
                        </a:spcAft>
                      </a:pPr>
                      <a:r>
                        <a:rPr lang="en-US" sz="1800">
                          <a:effectLst/>
                        </a:rPr>
                        <a:t>Sample</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100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100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10308">
                <a:tc>
                  <a:txBody>
                    <a:bodyPr/>
                    <a:lstStyle/>
                    <a:p>
                      <a:pPr marL="0" marR="0">
                        <a:spcBef>
                          <a:spcPts val="0"/>
                        </a:spcBef>
                        <a:spcAft>
                          <a:spcPts val="0"/>
                        </a:spcAft>
                      </a:pPr>
                      <a:r>
                        <a:rPr lang="en-US" sz="1800">
                          <a:effectLst/>
                        </a:rPr>
                        <a:t>TCA 20%</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200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466667">
                <a:tc gridSpan="7">
                  <a:txBody>
                    <a:bodyPr/>
                    <a:lstStyle/>
                    <a:p>
                      <a:pPr marL="0" marR="0">
                        <a:spcBef>
                          <a:spcPts val="0"/>
                        </a:spcBef>
                        <a:spcAft>
                          <a:spcPts val="0"/>
                        </a:spcAft>
                      </a:pPr>
                      <a:r>
                        <a:rPr lang="en-US" sz="1800" dirty="0">
                          <a:effectLst/>
                        </a:rPr>
                        <a:t> </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spcBef>
                          <a:spcPts val="0"/>
                        </a:spcBef>
                        <a:spcAft>
                          <a:spcPts val="0"/>
                        </a:spcAft>
                      </a:pPr>
                      <a:r>
                        <a:rPr lang="en-US" sz="1800" dirty="0">
                          <a:effectLst/>
                        </a:rPr>
                        <a:t>Vortex until homogenous, centrifuge 5,000 rpm for 10 minutes, take supernatant</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5"/>
                  </a:ext>
                </a:extLst>
              </a:tr>
              <a:tr h="410308">
                <a:tc>
                  <a:txBody>
                    <a:bodyPr/>
                    <a:lstStyle/>
                    <a:p>
                      <a:pPr marL="0" marR="0">
                        <a:spcBef>
                          <a:spcPts val="0"/>
                        </a:spcBef>
                        <a:spcAft>
                          <a:spcPts val="0"/>
                        </a:spcAft>
                      </a:pPr>
                      <a:r>
                        <a:rPr lang="en-US" sz="1800">
                          <a:effectLst/>
                        </a:rPr>
                        <a:t>TBA 0.67%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800">
                          <a:effectLst/>
                        </a:rPr>
                        <a:t>400 µL</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20615">
                <a:tc>
                  <a:txBody>
                    <a:bodyPr/>
                    <a:lstStyle/>
                    <a:p>
                      <a:pPr marL="0" marR="0">
                        <a:spcBef>
                          <a:spcPts val="0"/>
                        </a:spcBef>
                        <a:spcAft>
                          <a:spcPts val="0"/>
                        </a:spcAft>
                      </a:pPr>
                      <a:r>
                        <a:rPr lang="en-US" sz="1800">
                          <a:effectLst/>
                        </a:rPr>
                        <a:t> </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marL="0" marR="0">
                        <a:spcBef>
                          <a:spcPts val="0"/>
                        </a:spcBef>
                        <a:spcAft>
                          <a:spcPts val="0"/>
                        </a:spcAft>
                      </a:pPr>
                      <a:r>
                        <a:rPr lang="en-US" sz="1800" dirty="0">
                          <a:effectLst/>
                        </a:rPr>
                        <a:t>Incubate for 10 minutes at 96-100</a:t>
                      </a:r>
                      <a:r>
                        <a:rPr lang="en-US" sz="1800" baseline="30000" dirty="0">
                          <a:effectLst/>
                        </a:rPr>
                        <a:t>O</a:t>
                      </a:r>
                      <a:r>
                        <a:rPr lang="en-US" sz="1800" dirty="0">
                          <a:effectLst/>
                        </a:rPr>
                        <a:t>C, cool down to the room temperature, and read the absorbance at 530 nm</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75750" marR="757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2" name="Footer Placeholder 1"/>
          <p:cNvSpPr>
            <a:spLocks noGrp="1"/>
          </p:cNvSpPr>
          <p:nvPr>
            <p:ph type="ftr" sz="quarter" idx="11"/>
          </p:nvPr>
        </p:nvSpPr>
        <p:spPr/>
        <p:txBody>
          <a:bodyPr/>
          <a:lstStyle/>
          <a:p>
            <a:r>
              <a:rPr lang="en-US"/>
              <a:t>Faculty of Medicine, Universitas Indonesia. Debora Roselita Karo Sekali</a:t>
            </a:r>
          </a:p>
        </p:txBody>
      </p:sp>
      <p:sp>
        <p:nvSpPr>
          <p:cNvPr id="3" name="Slide Number Placeholder 2"/>
          <p:cNvSpPr>
            <a:spLocks noGrp="1"/>
          </p:cNvSpPr>
          <p:nvPr>
            <p:ph type="sldNum" sz="quarter" idx="12"/>
          </p:nvPr>
        </p:nvSpPr>
        <p:spPr/>
        <p:txBody>
          <a:bodyPr/>
          <a:lstStyle/>
          <a:p>
            <a:fld id="{FC749032-2A07-4AE8-BA90-74324CAE0C87}" type="slidenum">
              <a:rPr lang="en-US" smtClean="0"/>
              <a:t>34</a:t>
            </a:fld>
            <a:endParaRPr lang="en-US"/>
          </a:p>
        </p:txBody>
      </p:sp>
    </p:spTree>
    <p:extLst>
      <p:ext uri="{BB962C8B-B14F-4D97-AF65-F5344CB8AC3E}">
        <p14:creationId xmlns:p14="http://schemas.microsoft.com/office/powerpoint/2010/main" val="96342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13416" y="191730"/>
            <a:ext cx="9509760" cy="608223"/>
          </a:xfrm>
        </p:spPr>
        <p:txBody>
          <a:bodyPr>
            <a:noAutofit/>
          </a:bodyPr>
          <a:lstStyle/>
          <a:p>
            <a:pPr algn="ctr"/>
            <a:r>
              <a:rPr lang="en-US" sz="4400" b="1" dirty="0">
                <a:ln w="9525">
                  <a:solidFill>
                    <a:schemeClr val="bg1"/>
                  </a:solidFill>
                  <a:prstDash val="solid"/>
                </a:ln>
                <a:solidFill>
                  <a:srgbClr val="000000"/>
                </a:solidFill>
                <a:effectLst>
                  <a:glow rad="228600">
                    <a:schemeClr val="accent3">
                      <a:satMod val="175000"/>
                      <a:alpha val="40000"/>
                    </a:schemeClr>
                  </a:glow>
                </a:effectLst>
                <a:latin typeface="Arial" panose="020B0604020202020204" pitchFamily="34" charset="0"/>
                <a:cs typeface="Arial" panose="020B0604020202020204" pitchFamily="34" charset="0"/>
              </a:rPr>
              <a:t>RESULT</a:t>
            </a:r>
          </a:p>
        </p:txBody>
      </p:sp>
      <p:graphicFrame>
        <p:nvGraphicFramePr>
          <p:cNvPr id="8" name="Table 7"/>
          <p:cNvGraphicFramePr>
            <a:graphicFrameLocks noGrp="1"/>
          </p:cNvGraphicFramePr>
          <p:nvPr>
            <p:extLst/>
          </p:nvPr>
        </p:nvGraphicFramePr>
        <p:xfrm>
          <a:off x="5824947" y="770456"/>
          <a:ext cx="5560807" cy="4929136"/>
        </p:xfrm>
        <a:graphic>
          <a:graphicData uri="http://schemas.openxmlformats.org/drawingml/2006/table">
            <a:tbl>
              <a:tblPr firstRow="1" firstCol="1" bandRow="1">
                <a:tableStyleId>{69012ECD-51FC-41F1-AA8D-1B2483CD663E}</a:tableStyleId>
              </a:tblPr>
              <a:tblGrid>
                <a:gridCol w="1031254">
                  <a:extLst>
                    <a:ext uri="{9D8B030D-6E8A-4147-A177-3AD203B41FA5}">
                      <a16:colId xmlns:a16="http://schemas.microsoft.com/office/drawing/2014/main" val="20000"/>
                    </a:ext>
                  </a:extLst>
                </a:gridCol>
                <a:gridCol w="1711297">
                  <a:extLst>
                    <a:ext uri="{9D8B030D-6E8A-4147-A177-3AD203B41FA5}">
                      <a16:colId xmlns:a16="http://schemas.microsoft.com/office/drawing/2014/main" val="20001"/>
                    </a:ext>
                  </a:extLst>
                </a:gridCol>
                <a:gridCol w="2818256">
                  <a:extLst>
                    <a:ext uri="{9D8B030D-6E8A-4147-A177-3AD203B41FA5}">
                      <a16:colId xmlns:a16="http://schemas.microsoft.com/office/drawing/2014/main" val="20002"/>
                    </a:ext>
                  </a:extLst>
                </a:gridCol>
              </a:tblGrid>
              <a:tr h="509536">
                <a:tc>
                  <a:txBody>
                    <a:bodyPr/>
                    <a:lstStyle/>
                    <a:p>
                      <a:pPr marL="0" marR="0">
                        <a:spcBef>
                          <a:spcPts val="0"/>
                        </a:spcBef>
                        <a:spcAft>
                          <a:spcPts val="0"/>
                        </a:spcAft>
                      </a:pPr>
                      <a:r>
                        <a:rPr lang="en-US" sz="1800" dirty="0">
                          <a:effectLst/>
                          <a:latin typeface="Arial" panose="020B0604020202020204" pitchFamily="34" charset="0"/>
                          <a:cs typeface="Arial" panose="020B0604020202020204" pitchFamily="34" charset="0"/>
                        </a:rPr>
                        <a:t>No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1800" dirty="0">
                          <a:effectLst/>
                          <a:latin typeface="Arial" panose="020B0604020202020204" pitchFamily="34" charset="0"/>
                          <a:cs typeface="Arial" panose="020B0604020202020204" pitchFamily="34" charset="0"/>
                        </a:rPr>
                        <a:t>Diagnosis</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1800" dirty="0">
                          <a:effectLst/>
                          <a:latin typeface="Arial" panose="020B0604020202020204" pitchFamily="34" charset="0"/>
                          <a:cs typeface="Arial" panose="020B0604020202020204" pitchFamily="34" charset="0"/>
                        </a:rPr>
                        <a:t>MDA (</a:t>
                      </a:r>
                      <a:r>
                        <a:rPr lang="en-US" sz="1800" dirty="0" err="1">
                          <a:effectLst/>
                          <a:latin typeface="Arial" panose="020B0604020202020204" pitchFamily="34" charset="0"/>
                          <a:cs typeface="Arial" panose="020B0604020202020204" pitchFamily="34" charset="0"/>
                        </a:rPr>
                        <a:t>nmol</a:t>
                      </a:r>
                      <a:r>
                        <a:rPr lang="en-US" sz="1800" dirty="0">
                          <a:effectLst/>
                          <a:latin typeface="Arial" panose="020B0604020202020204" pitchFamily="34" charset="0"/>
                          <a:cs typeface="Arial" panose="020B0604020202020204" pitchFamily="34" charset="0"/>
                        </a:rPr>
                        <a:t>/mL)</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304800">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21</a:t>
                      </a:r>
                    </a:p>
                  </a:txBody>
                  <a:tcPr marL="68580" marR="68580" marT="0" marB="0"/>
                </a:tc>
                <a:tc>
                  <a:txBody>
                    <a:bodyPr/>
                    <a:lstStyle/>
                    <a:p>
                      <a:pPr marL="0" marR="0">
                        <a:spcBef>
                          <a:spcPts val="0"/>
                        </a:spcBef>
                        <a:spcAft>
                          <a:spcPts val="0"/>
                        </a:spcAft>
                      </a:pPr>
                      <a:r>
                        <a:rPr lang="en-US" sz="18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Astheno</a:t>
                      </a: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35%</a:t>
                      </a:r>
                    </a:p>
                  </a:txBody>
                  <a:tcPr marL="68580" marR="68580" marT="0" marB="0"/>
                </a:tc>
                <a:tc>
                  <a:txBody>
                    <a:bodyPr/>
                    <a:lstStyle/>
                    <a:p>
                      <a:pPr marL="0" marR="0" algn="ctr">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2.06689</a:t>
                      </a:r>
                    </a:p>
                  </a:txBody>
                  <a:tcPr marL="68580" marR="68580" marT="0" marB="0" anchor="b"/>
                </a:tc>
                <a:extLst>
                  <a:ext uri="{0D108BD9-81ED-4DB2-BD59-A6C34878D82A}">
                    <a16:rowId xmlns:a16="http://schemas.microsoft.com/office/drawing/2014/main" val="10001"/>
                  </a:ext>
                </a:extLst>
              </a:tr>
              <a:tr h="110895">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22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40%</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1.63211</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2"/>
                  </a:ext>
                </a:extLst>
              </a:tr>
              <a:tr h="110895">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23</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40%</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2.301</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3"/>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24</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40%</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2.16722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4"/>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25</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45%</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2.03344</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5"/>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26</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47%</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2.301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6"/>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baseline="0" dirty="0">
                          <a:effectLst/>
                          <a:latin typeface="Arial" panose="020B0604020202020204" pitchFamily="34" charset="0"/>
                          <a:cs typeface="Arial" panose="020B0604020202020204" pitchFamily="34" charset="0"/>
                        </a:rPr>
                        <a:t> </a:t>
                      </a:r>
                      <a:r>
                        <a:rPr lang="en-US" sz="1800" dirty="0">
                          <a:effectLst/>
                          <a:latin typeface="Arial" panose="020B0604020202020204" pitchFamily="34" charset="0"/>
                          <a:cs typeface="Arial" panose="020B0604020202020204" pitchFamily="34" charset="0"/>
                        </a:rPr>
                        <a:t> -</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2.86957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7"/>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28</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15%</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4.25752</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8"/>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29</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40%</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0.35981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09"/>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30</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45%</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0.37277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10"/>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31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45%</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0.40843</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11"/>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31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40%</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0.70016</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12"/>
                  </a:ext>
                </a:extLst>
              </a:tr>
              <a:tr h="110895">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32</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45%</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0.31767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13"/>
                  </a:ext>
                </a:extLst>
              </a:tr>
              <a:tr h="110895">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33</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30%</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2.06689</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14"/>
                  </a:ext>
                </a:extLst>
              </a:tr>
              <a:tr h="110895">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34</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18.22042</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nchor="b"/>
                </a:tc>
                <a:extLst>
                  <a:ext uri="{0D108BD9-81ED-4DB2-BD59-A6C34878D82A}">
                    <a16:rowId xmlns:a16="http://schemas.microsoft.com/office/drawing/2014/main" val="10015"/>
                  </a:ext>
                </a:extLst>
              </a:tr>
              <a:tr h="110895">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35</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Astheno</a:t>
                      </a:r>
                      <a:r>
                        <a:rPr lang="en-US" sz="1800" dirty="0">
                          <a:effectLst/>
                          <a:latin typeface="Arial" panose="020B0604020202020204" pitchFamily="34" charset="0"/>
                          <a:cs typeface="Arial" panose="020B0604020202020204" pitchFamily="34" charset="0"/>
                        </a:rPr>
                        <a:t> 48%</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16.90762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45366" marR="45366" marT="0" marB="0"/>
                </a:tc>
                <a:extLst>
                  <a:ext uri="{0D108BD9-81ED-4DB2-BD59-A6C34878D82A}">
                    <a16:rowId xmlns:a16="http://schemas.microsoft.com/office/drawing/2014/main" val="10016"/>
                  </a:ext>
                </a:extLst>
              </a:tr>
            </a:tbl>
          </a:graphicData>
        </a:graphic>
      </p:graphicFrame>
      <p:graphicFrame>
        <p:nvGraphicFramePr>
          <p:cNvPr id="12" name="Content Placeholder 11"/>
          <p:cNvGraphicFramePr>
            <a:graphicFrameLocks noGrp="1"/>
          </p:cNvGraphicFramePr>
          <p:nvPr>
            <p:ph idx="1"/>
            <p:extLst/>
          </p:nvPr>
        </p:nvGraphicFramePr>
        <p:xfrm>
          <a:off x="1214283" y="770456"/>
          <a:ext cx="4380271" cy="6017260"/>
        </p:xfrm>
        <a:graphic>
          <a:graphicData uri="http://schemas.openxmlformats.org/drawingml/2006/table">
            <a:tbl>
              <a:tblPr firstRow="1" firstCol="1" bandRow="1">
                <a:tableStyleId>{69012ECD-51FC-41F1-AA8D-1B2483CD663E}</a:tableStyleId>
              </a:tblPr>
              <a:tblGrid>
                <a:gridCol w="563773">
                  <a:extLst>
                    <a:ext uri="{9D8B030D-6E8A-4147-A177-3AD203B41FA5}">
                      <a16:colId xmlns:a16="http://schemas.microsoft.com/office/drawing/2014/main" val="20000"/>
                    </a:ext>
                  </a:extLst>
                </a:gridCol>
                <a:gridCol w="1456756">
                  <a:extLst>
                    <a:ext uri="{9D8B030D-6E8A-4147-A177-3AD203B41FA5}">
                      <a16:colId xmlns:a16="http://schemas.microsoft.com/office/drawing/2014/main" val="20001"/>
                    </a:ext>
                  </a:extLst>
                </a:gridCol>
                <a:gridCol w="2359742">
                  <a:extLst>
                    <a:ext uri="{9D8B030D-6E8A-4147-A177-3AD203B41FA5}">
                      <a16:colId xmlns:a16="http://schemas.microsoft.com/office/drawing/2014/main" val="20002"/>
                    </a:ext>
                  </a:extLst>
                </a:gridCol>
              </a:tblGrid>
              <a:tr h="530860">
                <a:tc>
                  <a:txBody>
                    <a:bodyPr/>
                    <a:lstStyle/>
                    <a:p>
                      <a:pPr marL="0" marR="0">
                        <a:spcBef>
                          <a:spcPts val="0"/>
                        </a:spcBef>
                        <a:spcAft>
                          <a:spcPts val="0"/>
                        </a:spcAft>
                      </a:pPr>
                      <a:r>
                        <a:rPr lang="en-US" sz="1800" dirty="0">
                          <a:effectLst/>
                          <a:latin typeface="Arial" panose="020B0604020202020204" pitchFamily="34" charset="0"/>
                          <a:cs typeface="Arial" panose="020B0604020202020204" pitchFamily="34" charset="0"/>
                        </a:rPr>
                        <a:t>No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1800" dirty="0">
                          <a:effectLst/>
                          <a:latin typeface="Arial" panose="020B0604020202020204" pitchFamily="34" charset="0"/>
                          <a:cs typeface="Arial" panose="020B0604020202020204" pitchFamily="34" charset="0"/>
                        </a:rPr>
                        <a:t>Diagnosis</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1800" dirty="0">
                          <a:effectLst/>
                          <a:latin typeface="Arial" panose="020B0604020202020204" pitchFamily="34" charset="0"/>
                          <a:cs typeface="Arial" panose="020B0604020202020204" pitchFamily="34" charset="0"/>
                        </a:rPr>
                        <a:t>MDA (</a:t>
                      </a:r>
                      <a:r>
                        <a:rPr lang="en-US" sz="1800" dirty="0" err="1">
                          <a:effectLst/>
                          <a:latin typeface="Arial" panose="020B0604020202020204" pitchFamily="34" charset="0"/>
                          <a:cs typeface="Arial" panose="020B0604020202020204" pitchFamily="34" charset="0"/>
                        </a:rPr>
                        <a:t>nmol</a:t>
                      </a:r>
                      <a:r>
                        <a:rPr lang="en-US" sz="1800" dirty="0">
                          <a:effectLst/>
                          <a:latin typeface="Arial" panose="020B0604020202020204" pitchFamily="34" charset="0"/>
                          <a:cs typeface="Arial" panose="020B0604020202020204" pitchFamily="34" charset="0"/>
                        </a:rPr>
                        <a:t>/mL)</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88019">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1.56552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1"/>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1.43144</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2"/>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3</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1.26421</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3"/>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4</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1.59866</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4"/>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5</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2.26756</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5"/>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6</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0.99666</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6"/>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1.66555</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7"/>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8</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1.49833</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8"/>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9</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0.82982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09"/>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10</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0.82982</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0"/>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0.52188</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1"/>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12</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0.53809</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2"/>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13</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0.76499</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3"/>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14</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0.36305</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4"/>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15</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1.39708</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5"/>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16</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0.40843</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6"/>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17</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1.64019</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7"/>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18</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0.31118</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8"/>
                  </a:ext>
                </a:extLst>
              </a:tr>
              <a:tr h="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19</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1.02431</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19"/>
                  </a:ext>
                </a:extLst>
              </a:tr>
              <a:tr h="62230">
                <a:tc>
                  <a:txBody>
                    <a:bodyPr/>
                    <a:lstStyle/>
                    <a:p>
                      <a:pPr marL="0" marR="0" algn="ctr">
                        <a:spcBef>
                          <a:spcPts val="0"/>
                        </a:spcBef>
                        <a:spcAft>
                          <a:spcPts val="0"/>
                        </a:spcAft>
                      </a:pPr>
                      <a:r>
                        <a:rPr lang="en-US" sz="1800">
                          <a:effectLst/>
                          <a:latin typeface="Arial" panose="020B0604020202020204" pitchFamily="34" charset="0"/>
                          <a:cs typeface="Arial" panose="020B0604020202020204" pitchFamily="34" charset="0"/>
                        </a:rPr>
                        <a:t>20</a:t>
                      </a:r>
                      <a:endPar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tc>
                  <a:txBody>
                    <a:bodyPr/>
                    <a:lstStyle/>
                    <a:p>
                      <a:pPr marL="0" marR="0">
                        <a:spcBef>
                          <a:spcPts val="0"/>
                        </a:spcBef>
                        <a:spcAft>
                          <a:spcPts val="0"/>
                        </a:spcAft>
                      </a:pPr>
                      <a:r>
                        <a:rPr lang="en-US" sz="1800" dirty="0" err="1">
                          <a:effectLst/>
                          <a:latin typeface="Arial" panose="020B0604020202020204" pitchFamily="34" charset="0"/>
                          <a:cs typeface="Arial" panose="020B0604020202020204" pitchFamily="34" charset="0"/>
                        </a:rPr>
                        <a:t>Normo</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latin typeface="Arial" panose="020B0604020202020204" pitchFamily="34" charset="0"/>
                          <a:cs typeface="Arial" panose="020B0604020202020204" pitchFamily="34" charset="0"/>
                        </a:rPr>
                        <a:t>1.12156</a:t>
                      </a:r>
                      <a:endPar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0020"/>
                  </a:ext>
                </a:extLst>
              </a:tr>
            </a:tbl>
          </a:graphicData>
        </a:graphic>
      </p:graphicFrame>
      <p:sp>
        <p:nvSpPr>
          <p:cNvPr id="3" name="Footer Placeholder 2"/>
          <p:cNvSpPr>
            <a:spLocks noGrp="1"/>
          </p:cNvSpPr>
          <p:nvPr>
            <p:ph type="ftr" sz="quarter" idx="11"/>
          </p:nvPr>
        </p:nvSpPr>
        <p:spPr/>
        <p:txBody>
          <a:bodyPr/>
          <a:lstStyle/>
          <a:p>
            <a:r>
              <a:rPr lang="en-US"/>
              <a:t>Faculty of Medicine, Universitas Indonesia. Debora Roselita Karo Sekali</a:t>
            </a:r>
          </a:p>
        </p:txBody>
      </p:sp>
      <p:sp>
        <p:nvSpPr>
          <p:cNvPr id="4" name="Slide Number Placeholder 3"/>
          <p:cNvSpPr>
            <a:spLocks noGrp="1"/>
          </p:cNvSpPr>
          <p:nvPr>
            <p:ph type="sldNum" sz="quarter" idx="12"/>
          </p:nvPr>
        </p:nvSpPr>
        <p:spPr/>
        <p:txBody>
          <a:bodyPr/>
          <a:lstStyle/>
          <a:p>
            <a:fld id="{FC749032-2A07-4AE8-BA90-74324CAE0C87}" type="slidenum">
              <a:rPr lang="en-US" smtClean="0"/>
              <a:t>35</a:t>
            </a:fld>
            <a:endParaRPr lang="en-US"/>
          </a:p>
        </p:txBody>
      </p:sp>
    </p:spTree>
    <p:extLst>
      <p:ext uri="{BB962C8B-B14F-4D97-AF65-F5344CB8AC3E}">
        <p14:creationId xmlns:p14="http://schemas.microsoft.com/office/powerpoint/2010/main" val="916664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a:latin typeface="Trebuchet MS" panose="020B0603020202020204" pitchFamily="34" charset="0"/>
                <a:cs typeface="Arial" panose="020B0604020202020204" pitchFamily="34" charset="0"/>
              </a:rPr>
              <a:t>Total Samples </a:t>
            </a:r>
            <a:br>
              <a:rPr lang="en-US" dirty="0">
                <a:latin typeface="Trebuchet MS" panose="020B0603020202020204" pitchFamily="34" charset="0"/>
                <a:cs typeface="Arial" panose="020B0604020202020204" pitchFamily="34" charset="0"/>
              </a:rPr>
            </a:br>
            <a:r>
              <a:rPr lang="en-US" sz="2400" dirty="0">
                <a:latin typeface="Trebuchet MS" panose="020B0603020202020204" pitchFamily="34" charset="0"/>
                <a:cs typeface="Arial" panose="020B0604020202020204" pitchFamily="34" charset="0"/>
              </a:rPr>
              <a:t>(Period June 2015 – May 2016)</a:t>
            </a:r>
          </a:p>
        </p:txBody>
      </p:sp>
      <p:sp>
        <p:nvSpPr>
          <p:cNvPr id="10" name="Text Placeholder 9"/>
          <p:cNvSpPr>
            <a:spLocks noGrp="1"/>
          </p:cNvSpPr>
          <p:nvPr>
            <p:ph idx="1"/>
          </p:nvPr>
        </p:nvSpPr>
        <p:spPr>
          <a:xfrm>
            <a:off x="838200" y="2164783"/>
            <a:ext cx="10515600" cy="4012179"/>
          </a:xfrm>
        </p:spPr>
        <p:txBody>
          <a:bodyPr>
            <a:normAutofit/>
          </a:bodyPr>
          <a:lstStyle/>
          <a:p>
            <a:endParaRPr lang="en-US" sz="2800" dirty="0">
              <a:solidFill>
                <a:schemeClr val="tx1"/>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FC749032-2A07-4AE8-BA90-74324CAE0C87}" type="slidenum">
              <a:rPr lang="en-US" smtClean="0"/>
              <a:t>36</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graphicFrame>
        <p:nvGraphicFramePr>
          <p:cNvPr id="13" name="Chart 12"/>
          <p:cNvGraphicFramePr/>
          <p:nvPr>
            <p:extLst>
              <p:ext uri="{D42A27DB-BD31-4B8C-83A1-F6EECF244321}">
                <p14:modId xmlns:p14="http://schemas.microsoft.com/office/powerpoint/2010/main" val="3013416818"/>
              </p:ext>
            </p:extLst>
          </p:nvPr>
        </p:nvGraphicFramePr>
        <p:xfrm>
          <a:off x="914400" y="1635244"/>
          <a:ext cx="10549302" cy="41635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74388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stretch>
            <a:fillRect/>
          </a:stretch>
        </p:blipFill>
        <p:spPr>
          <a:xfrm>
            <a:off x="2422494" y="3713449"/>
            <a:ext cx="8198069" cy="3041334"/>
          </a:xfrm>
          <a:prstGeom prst="rect">
            <a:avLst/>
          </a:prstGeom>
        </p:spPr>
      </p:pic>
      <p:graphicFrame>
        <p:nvGraphicFramePr>
          <p:cNvPr id="16" name="Content Placeholder 15"/>
          <p:cNvGraphicFramePr>
            <a:graphicFrameLocks noGrp="1"/>
          </p:cNvGraphicFramePr>
          <p:nvPr>
            <p:ph idx="1"/>
            <p:extLst>
              <p:ext uri="{D42A27DB-BD31-4B8C-83A1-F6EECF244321}">
                <p14:modId xmlns:p14="http://schemas.microsoft.com/office/powerpoint/2010/main" val="40400216"/>
              </p:ext>
            </p:extLst>
          </p:nvPr>
        </p:nvGraphicFramePr>
        <p:xfrm>
          <a:off x="1487214" y="1589472"/>
          <a:ext cx="9217572" cy="1920240"/>
        </p:xfrm>
        <a:graphic>
          <a:graphicData uri="http://schemas.openxmlformats.org/drawingml/2006/table">
            <a:tbl>
              <a:tblPr firstRow="1" bandRow="1">
                <a:tableStyleId>{F5AB1C69-6EDB-4FF4-983F-18BD219EF322}</a:tableStyleId>
              </a:tblPr>
              <a:tblGrid>
                <a:gridCol w="3072524">
                  <a:extLst>
                    <a:ext uri="{9D8B030D-6E8A-4147-A177-3AD203B41FA5}">
                      <a16:colId xmlns:a16="http://schemas.microsoft.com/office/drawing/2014/main" val="2454953051"/>
                    </a:ext>
                  </a:extLst>
                </a:gridCol>
                <a:gridCol w="1681367">
                  <a:extLst>
                    <a:ext uri="{9D8B030D-6E8A-4147-A177-3AD203B41FA5}">
                      <a16:colId xmlns:a16="http://schemas.microsoft.com/office/drawing/2014/main" val="2329205324"/>
                    </a:ext>
                  </a:extLst>
                </a:gridCol>
                <a:gridCol w="1787315">
                  <a:extLst>
                    <a:ext uri="{9D8B030D-6E8A-4147-A177-3AD203B41FA5}">
                      <a16:colId xmlns:a16="http://schemas.microsoft.com/office/drawing/2014/main" val="3098438611"/>
                    </a:ext>
                  </a:extLst>
                </a:gridCol>
                <a:gridCol w="2676366">
                  <a:extLst>
                    <a:ext uri="{9D8B030D-6E8A-4147-A177-3AD203B41FA5}">
                      <a16:colId xmlns:a16="http://schemas.microsoft.com/office/drawing/2014/main" val="3831182749"/>
                    </a:ext>
                  </a:extLst>
                </a:gridCol>
              </a:tblGrid>
              <a:tr h="546249">
                <a:tc>
                  <a:txBody>
                    <a:bodyPr/>
                    <a:lstStyle/>
                    <a:p>
                      <a:r>
                        <a:rPr lang="en-US" dirty="0">
                          <a:solidFill>
                            <a:schemeClr val="tx1"/>
                          </a:solidFill>
                          <a:latin typeface="Arial Black" panose="020B0A04020102020204" pitchFamily="34" charset="0"/>
                        </a:rPr>
                        <a:t>Groups </a:t>
                      </a:r>
                    </a:p>
                  </a:txBody>
                  <a:tcPr/>
                </a:tc>
                <a:tc>
                  <a:txBody>
                    <a:bodyPr/>
                    <a:lstStyle/>
                    <a:p>
                      <a:r>
                        <a:rPr lang="en-US" dirty="0">
                          <a:solidFill>
                            <a:schemeClr val="tx1"/>
                          </a:solidFill>
                          <a:latin typeface="Arial Black" panose="020B0A04020102020204" pitchFamily="34" charset="0"/>
                        </a:rPr>
                        <a:t>Total number</a:t>
                      </a:r>
                    </a:p>
                  </a:txBody>
                  <a:tcPr/>
                </a:tc>
                <a:tc>
                  <a:txBody>
                    <a:bodyPr/>
                    <a:lstStyle/>
                    <a:p>
                      <a:r>
                        <a:rPr lang="en-US" dirty="0">
                          <a:solidFill>
                            <a:schemeClr val="tx1"/>
                          </a:solidFill>
                          <a:latin typeface="Arial Black" panose="020B0A04020102020204" pitchFamily="34" charset="0"/>
                        </a:rPr>
                        <a:t>Age (years)</a:t>
                      </a:r>
                    </a:p>
                    <a:p>
                      <a:r>
                        <a:rPr lang="en-US" dirty="0">
                          <a:solidFill>
                            <a:schemeClr val="tx1"/>
                          </a:solidFill>
                          <a:latin typeface="Arial Black" panose="020B0A04020102020204" pitchFamily="34" charset="0"/>
                        </a:rPr>
                        <a:t>(mean</a:t>
                      </a:r>
                      <a:r>
                        <a:rPr lang="en-US" baseline="0" dirty="0">
                          <a:solidFill>
                            <a:schemeClr val="tx1"/>
                          </a:solidFill>
                          <a:latin typeface="Arial Black" panose="020B0A04020102020204" pitchFamily="34" charset="0"/>
                        </a:rPr>
                        <a:t> </a:t>
                      </a:r>
                      <a:r>
                        <a:rPr lang="en-US" u="sng" baseline="0" dirty="0">
                          <a:solidFill>
                            <a:schemeClr val="tx1"/>
                          </a:solidFill>
                          <a:latin typeface="Arial Black" panose="020B0A04020102020204" pitchFamily="34" charset="0"/>
                        </a:rPr>
                        <a:t>+</a:t>
                      </a:r>
                      <a:r>
                        <a:rPr lang="en-US" u="none" baseline="0" dirty="0">
                          <a:solidFill>
                            <a:schemeClr val="tx1"/>
                          </a:solidFill>
                          <a:latin typeface="Arial Black" panose="020B0A04020102020204" pitchFamily="34" charset="0"/>
                        </a:rPr>
                        <a:t> SD)</a:t>
                      </a:r>
                      <a:endParaRPr lang="en-US" u="sng" dirty="0">
                        <a:solidFill>
                          <a:schemeClr val="tx1"/>
                        </a:solidFill>
                        <a:latin typeface="Arial Black" panose="020B0A04020102020204" pitchFamily="34" charset="0"/>
                      </a:endParaRPr>
                    </a:p>
                  </a:txBody>
                  <a:tcPr/>
                </a:tc>
                <a:tc>
                  <a:txBody>
                    <a:bodyPr/>
                    <a:lstStyle/>
                    <a:p>
                      <a:r>
                        <a:rPr lang="en-US" u="none" baseline="0" dirty="0">
                          <a:solidFill>
                            <a:schemeClr val="tx1"/>
                          </a:solidFill>
                          <a:latin typeface="Arial Black" panose="020B0A04020102020204" pitchFamily="34" charset="0"/>
                        </a:rPr>
                        <a:t>p value</a:t>
                      </a:r>
                      <a:endParaRPr lang="en-US" u="none" dirty="0">
                        <a:solidFill>
                          <a:schemeClr val="tx1"/>
                        </a:solidFill>
                        <a:latin typeface="Arial Black" panose="020B0A04020102020204" pitchFamily="34" charset="0"/>
                      </a:endParaRPr>
                    </a:p>
                  </a:txBody>
                  <a:tcPr/>
                </a:tc>
                <a:extLst>
                  <a:ext uri="{0D108BD9-81ED-4DB2-BD59-A6C34878D82A}">
                    <a16:rowId xmlns:a16="http://schemas.microsoft.com/office/drawing/2014/main" val="4189293821"/>
                  </a:ext>
                </a:extLst>
              </a:tr>
              <a:tr h="546249">
                <a:tc>
                  <a:txBody>
                    <a:bodyPr/>
                    <a:lstStyle/>
                    <a:p>
                      <a:r>
                        <a:rPr lang="en-US" dirty="0">
                          <a:solidFill>
                            <a:schemeClr val="tx1"/>
                          </a:solidFill>
                          <a:latin typeface="Arial Black" panose="020B0A04020102020204" pitchFamily="34" charset="0"/>
                        </a:rPr>
                        <a:t>Control (</a:t>
                      </a:r>
                      <a:r>
                        <a:rPr lang="en-US" dirty="0" err="1">
                          <a:solidFill>
                            <a:schemeClr val="tx1"/>
                          </a:solidFill>
                          <a:latin typeface="Arial Black" panose="020B0A04020102020204" pitchFamily="34" charset="0"/>
                        </a:rPr>
                        <a:t>Normozoospermia</a:t>
                      </a:r>
                      <a:r>
                        <a:rPr lang="en-US" dirty="0">
                          <a:solidFill>
                            <a:schemeClr val="tx1"/>
                          </a:solidFill>
                          <a:latin typeface="Arial Black" panose="020B0A04020102020204" pitchFamily="34" charset="0"/>
                        </a:rPr>
                        <a:t>)</a:t>
                      </a:r>
                    </a:p>
                  </a:txBody>
                  <a:tcPr/>
                </a:tc>
                <a:tc>
                  <a:txBody>
                    <a:bodyPr/>
                    <a:lstStyle/>
                    <a:p>
                      <a:r>
                        <a:rPr lang="en-US" b="0" dirty="0">
                          <a:solidFill>
                            <a:schemeClr val="tx1"/>
                          </a:solidFill>
                          <a:latin typeface="Arial Black" panose="020B0A04020102020204" pitchFamily="34" charset="0"/>
                        </a:rPr>
                        <a:t>20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cs typeface="Arial" panose="020B0604020202020204" pitchFamily="34" charset="0"/>
                        </a:rPr>
                        <a:t>34.1</a:t>
                      </a:r>
                      <a:r>
                        <a:rPr lang="en-US" sz="1800" b="1" baseline="0" dirty="0">
                          <a:solidFill>
                            <a:schemeClr val="tx1"/>
                          </a:solidFill>
                          <a:effectLst/>
                          <a:latin typeface="Arial" panose="020B0604020202020204" pitchFamily="34" charset="0"/>
                          <a:cs typeface="Arial" panose="020B0604020202020204" pitchFamily="34" charset="0"/>
                        </a:rPr>
                        <a:t> </a:t>
                      </a:r>
                      <a:r>
                        <a:rPr lang="en-US" sz="1800" b="1" u="sng" baseline="0" dirty="0">
                          <a:solidFill>
                            <a:schemeClr val="tx1"/>
                          </a:solidFill>
                          <a:effectLst/>
                          <a:latin typeface="Arial" panose="020B0604020202020204" pitchFamily="34" charset="0"/>
                          <a:cs typeface="Arial" panose="020B0604020202020204" pitchFamily="34" charset="0"/>
                        </a:rPr>
                        <a:t>+</a:t>
                      </a:r>
                      <a:r>
                        <a:rPr lang="en-US" sz="1800" b="1" u="none" baseline="0" dirty="0">
                          <a:solidFill>
                            <a:schemeClr val="tx1"/>
                          </a:solidFill>
                          <a:effectLst/>
                          <a:latin typeface="Arial" panose="020B0604020202020204" pitchFamily="34" charset="0"/>
                          <a:cs typeface="Arial" panose="020B0604020202020204" pitchFamily="34" charset="0"/>
                        </a:rPr>
                        <a:t> 6</a:t>
                      </a:r>
                      <a:endParaRPr lang="en-US" sz="1600" b="1" u="sng" baseline="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b="0" dirty="0">
                        <a:solidFill>
                          <a:schemeClr val="tx1"/>
                        </a:solidFill>
                        <a:latin typeface="Arial Black" panose="020B0A04020102020204" pitchFamily="34" charset="0"/>
                      </a:endParaRPr>
                    </a:p>
                  </a:txBody>
                  <a:tcPr/>
                </a:tc>
                <a:tc rowSpan="2">
                  <a:txBody>
                    <a:bodyPr/>
                    <a:lstStyle/>
                    <a:p>
                      <a:r>
                        <a:rPr lang="en-US" b="0" dirty="0">
                          <a:solidFill>
                            <a:schemeClr val="tx1"/>
                          </a:solidFill>
                          <a:latin typeface="Arial Black" panose="020B0A04020102020204" pitchFamily="34" charset="0"/>
                        </a:rPr>
                        <a:t>0.62</a:t>
                      </a:r>
                    </a:p>
                    <a:p>
                      <a:r>
                        <a:rPr lang="en-US" b="0" dirty="0">
                          <a:solidFill>
                            <a:schemeClr val="tx1"/>
                          </a:solidFill>
                          <a:latin typeface="Arial Black" panose="020B0A04020102020204" pitchFamily="34" charset="0"/>
                        </a:rPr>
                        <a:t>(not</a:t>
                      </a:r>
                      <a:r>
                        <a:rPr lang="en-US" b="0" baseline="0" dirty="0">
                          <a:solidFill>
                            <a:schemeClr val="tx1"/>
                          </a:solidFill>
                          <a:latin typeface="Arial Black" panose="020B0A04020102020204" pitchFamily="34" charset="0"/>
                        </a:rPr>
                        <a:t> significant)</a:t>
                      </a:r>
                      <a:endParaRPr lang="en-US" b="0" dirty="0">
                        <a:solidFill>
                          <a:schemeClr val="tx1"/>
                        </a:solidFill>
                        <a:latin typeface="Arial Black" panose="020B0A04020102020204" pitchFamily="34" charset="0"/>
                      </a:endParaRPr>
                    </a:p>
                  </a:txBody>
                  <a:tcPr/>
                </a:tc>
                <a:extLst>
                  <a:ext uri="{0D108BD9-81ED-4DB2-BD59-A6C34878D82A}">
                    <a16:rowId xmlns:a16="http://schemas.microsoft.com/office/drawing/2014/main" val="148220505"/>
                  </a:ext>
                </a:extLst>
              </a:tr>
              <a:tr h="546249">
                <a:tc>
                  <a:txBody>
                    <a:bodyPr/>
                    <a:lstStyle/>
                    <a:p>
                      <a:r>
                        <a:rPr lang="en-US" dirty="0">
                          <a:solidFill>
                            <a:schemeClr val="tx1"/>
                          </a:solidFill>
                          <a:latin typeface="Arial Black" panose="020B0A04020102020204" pitchFamily="34" charset="0"/>
                        </a:rPr>
                        <a:t>Case (</a:t>
                      </a:r>
                      <a:r>
                        <a:rPr lang="en-US" dirty="0" err="1">
                          <a:solidFill>
                            <a:schemeClr val="tx1"/>
                          </a:solidFill>
                          <a:latin typeface="Arial Black" panose="020B0A04020102020204" pitchFamily="34" charset="0"/>
                        </a:rPr>
                        <a:t>Asthenozoospermia</a:t>
                      </a:r>
                      <a:r>
                        <a:rPr lang="en-US" dirty="0">
                          <a:solidFill>
                            <a:schemeClr val="tx1"/>
                          </a:solidFill>
                          <a:latin typeface="Arial Black" panose="020B0A04020102020204" pitchFamily="34" charset="0"/>
                        </a:rPr>
                        <a:t>)</a:t>
                      </a:r>
                    </a:p>
                  </a:txBody>
                  <a:tcPr/>
                </a:tc>
                <a:tc>
                  <a:txBody>
                    <a:bodyPr/>
                    <a:lstStyle/>
                    <a:p>
                      <a:r>
                        <a:rPr lang="en-US" b="0" dirty="0">
                          <a:solidFill>
                            <a:schemeClr val="tx1"/>
                          </a:solidFill>
                          <a:latin typeface="Arial Black" panose="020B0A04020102020204" pitchFamily="34" charset="0"/>
                        </a:rPr>
                        <a:t>14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cs typeface="Arial" panose="020B0604020202020204" pitchFamily="34" charset="0"/>
                        </a:rPr>
                        <a:t>33.1 </a:t>
                      </a:r>
                      <a:r>
                        <a:rPr lang="en-US" sz="1800" b="1" u="sng" dirty="0">
                          <a:solidFill>
                            <a:schemeClr val="tx1"/>
                          </a:solidFill>
                          <a:effectLst/>
                          <a:latin typeface="Arial" panose="020B0604020202020204" pitchFamily="34" charset="0"/>
                          <a:cs typeface="Arial" panose="020B0604020202020204" pitchFamily="34" charset="0"/>
                        </a:rPr>
                        <a:t>+</a:t>
                      </a:r>
                      <a:r>
                        <a:rPr lang="en-US" sz="1800" b="1" dirty="0">
                          <a:solidFill>
                            <a:schemeClr val="tx1"/>
                          </a:solidFill>
                          <a:effectLst/>
                          <a:latin typeface="Arial" panose="020B0604020202020204" pitchFamily="34" charset="0"/>
                          <a:cs typeface="Arial" panose="020B0604020202020204" pitchFamily="34" charset="0"/>
                        </a:rPr>
                        <a:t> 5</a:t>
                      </a:r>
                      <a:endParaRPr lang="en-US"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b="0" dirty="0">
                        <a:solidFill>
                          <a:schemeClr val="tx1"/>
                        </a:solidFill>
                        <a:latin typeface="Arial Black" panose="020B0A04020102020204" pitchFamily="34" charset="0"/>
                      </a:endParaRPr>
                    </a:p>
                  </a:txBody>
                  <a:tcPr/>
                </a:tc>
                <a:tc vMerge="1">
                  <a:txBody>
                    <a:bodyPr/>
                    <a:lstStyle/>
                    <a:p>
                      <a:endParaRPr lang="en-US" b="0" dirty="0">
                        <a:solidFill>
                          <a:schemeClr val="tx1"/>
                        </a:solidFill>
                        <a:latin typeface="Arial Black" panose="020B0A04020102020204" pitchFamily="34" charset="0"/>
                      </a:endParaRPr>
                    </a:p>
                  </a:txBody>
                  <a:tcPr/>
                </a:tc>
                <a:extLst>
                  <a:ext uri="{0D108BD9-81ED-4DB2-BD59-A6C34878D82A}">
                    <a16:rowId xmlns:a16="http://schemas.microsoft.com/office/drawing/2014/main" val="182217616"/>
                  </a:ext>
                </a:extLst>
              </a:tr>
            </a:tbl>
          </a:graphicData>
        </a:graphic>
      </p:graphicFrame>
      <p:sp>
        <p:nvSpPr>
          <p:cNvPr id="9" name="Slide Number Placeholder 8"/>
          <p:cNvSpPr>
            <a:spLocks noGrp="1"/>
          </p:cNvSpPr>
          <p:nvPr>
            <p:ph type="sldNum" sz="quarter" idx="12"/>
          </p:nvPr>
        </p:nvSpPr>
        <p:spPr/>
        <p:txBody>
          <a:bodyPr/>
          <a:lstStyle/>
          <a:p>
            <a:fld id="{FC749032-2A07-4AE8-BA90-74324CAE0C87}" type="slidenum">
              <a:rPr lang="en-US" smtClean="0"/>
              <a:t>37</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 name="Title 1"/>
          <p:cNvSpPr>
            <a:spLocks noGrp="1"/>
          </p:cNvSpPr>
          <p:nvPr>
            <p:ph type="title"/>
          </p:nvPr>
        </p:nvSpPr>
        <p:spPr/>
        <p:txBody>
          <a:bodyPr/>
          <a:lstStyle/>
          <a:p>
            <a:pPr algn="ctr"/>
            <a:r>
              <a:rPr lang="en-US" dirty="0">
                <a:latin typeface="Trebuchet MS" panose="020B0603020202020204" pitchFamily="34" charset="0"/>
              </a:rPr>
              <a:t>Age distribution</a:t>
            </a:r>
          </a:p>
        </p:txBody>
      </p:sp>
    </p:spTree>
    <p:extLst>
      <p:ext uri="{BB962C8B-B14F-4D97-AF65-F5344CB8AC3E}">
        <p14:creationId xmlns:p14="http://schemas.microsoft.com/office/powerpoint/2010/main" val="214216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38</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 name="Title 1"/>
          <p:cNvSpPr>
            <a:spLocks noGrp="1"/>
          </p:cNvSpPr>
          <p:nvPr>
            <p:ph type="title"/>
          </p:nvPr>
        </p:nvSpPr>
        <p:spPr>
          <a:xfrm>
            <a:off x="928163" y="39301"/>
            <a:ext cx="10515600" cy="849699"/>
          </a:xfrm>
        </p:spPr>
        <p:txBody>
          <a:bodyPr>
            <a:normAutofit/>
          </a:bodyPr>
          <a:lstStyle/>
          <a:p>
            <a:pPr algn="ctr"/>
            <a:r>
              <a:rPr lang="en-US" sz="3200" dirty="0">
                <a:latin typeface="Trebuchet MS" panose="020B0603020202020204" pitchFamily="34" charset="0"/>
              </a:rPr>
              <a:t>Semen volume</a:t>
            </a:r>
          </a:p>
        </p:txBody>
      </p:sp>
      <p:pic>
        <p:nvPicPr>
          <p:cNvPr id="14" name="Picture 13"/>
          <p:cNvPicPr>
            <a:picLocks noChangeAspect="1"/>
          </p:cNvPicPr>
          <p:nvPr/>
        </p:nvPicPr>
        <p:blipFill rotWithShape="1">
          <a:blip r:embed="rId3"/>
          <a:srcRect b="22422"/>
          <a:stretch/>
        </p:blipFill>
        <p:spPr>
          <a:xfrm>
            <a:off x="2020645" y="639051"/>
            <a:ext cx="8330633" cy="2682855"/>
          </a:xfrm>
          <a:prstGeom prst="rect">
            <a:avLst/>
          </a:prstGeom>
        </p:spPr>
      </p:pic>
      <p:pic>
        <p:nvPicPr>
          <p:cNvPr id="15" name="Picture 14"/>
          <p:cNvPicPr>
            <a:picLocks noChangeAspect="1"/>
          </p:cNvPicPr>
          <p:nvPr/>
        </p:nvPicPr>
        <p:blipFill rotWithShape="1">
          <a:blip r:embed="rId4"/>
          <a:srcRect b="29329"/>
          <a:stretch/>
        </p:blipFill>
        <p:spPr>
          <a:xfrm>
            <a:off x="2197827" y="3921656"/>
            <a:ext cx="7976268" cy="2590715"/>
          </a:xfrm>
          <a:prstGeom prst="rect">
            <a:avLst/>
          </a:prstGeom>
        </p:spPr>
      </p:pic>
      <p:sp>
        <p:nvSpPr>
          <p:cNvPr id="16" name="Title 1"/>
          <p:cNvSpPr txBox="1">
            <a:spLocks/>
          </p:cNvSpPr>
          <p:nvPr/>
        </p:nvSpPr>
        <p:spPr>
          <a:xfrm>
            <a:off x="648763" y="3321906"/>
            <a:ext cx="10515600" cy="8496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latin typeface="Trebuchet MS" panose="020B0603020202020204" pitchFamily="34" charset="0"/>
              </a:rPr>
              <a:t>Seminal plasma volume</a:t>
            </a:r>
          </a:p>
        </p:txBody>
      </p:sp>
    </p:spTree>
    <p:extLst>
      <p:ext uri="{BB962C8B-B14F-4D97-AF65-F5344CB8AC3E}">
        <p14:creationId xmlns:p14="http://schemas.microsoft.com/office/powerpoint/2010/main" val="378602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15"/>
          <p:cNvGraphicFramePr>
            <a:graphicFrameLocks noGrp="1"/>
          </p:cNvGraphicFramePr>
          <p:nvPr>
            <p:ph idx="1"/>
            <p:extLst>
              <p:ext uri="{D42A27DB-BD31-4B8C-83A1-F6EECF244321}">
                <p14:modId xmlns:p14="http://schemas.microsoft.com/office/powerpoint/2010/main" val="2725073254"/>
              </p:ext>
            </p:extLst>
          </p:nvPr>
        </p:nvGraphicFramePr>
        <p:xfrm>
          <a:off x="2286701" y="924560"/>
          <a:ext cx="7618597" cy="2468880"/>
        </p:xfrm>
        <a:graphic>
          <a:graphicData uri="http://schemas.openxmlformats.org/drawingml/2006/table">
            <a:tbl>
              <a:tblPr firstRow="1" bandRow="1">
                <a:tableStyleId>{F5AB1C69-6EDB-4FF4-983F-18BD219EF322}</a:tableStyleId>
              </a:tblPr>
              <a:tblGrid>
                <a:gridCol w="2735961">
                  <a:extLst>
                    <a:ext uri="{9D8B030D-6E8A-4147-A177-3AD203B41FA5}">
                      <a16:colId xmlns:a16="http://schemas.microsoft.com/office/drawing/2014/main" val="2454953051"/>
                    </a:ext>
                  </a:extLst>
                </a:gridCol>
                <a:gridCol w="2341880">
                  <a:extLst>
                    <a:ext uri="{9D8B030D-6E8A-4147-A177-3AD203B41FA5}">
                      <a16:colId xmlns:a16="http://schemas.microsoft.com/office/drawing/2014/main" val="3098438611"/>
                    </a:ext>
                  </a:extLst>
                </a:gridCol>
                <a:gridCol w="2540756">
                  <a:extLst>
                    <a:ext uri="{9D8B030D-6E8A-4147-A177-3AD203B41FA5}">
                      <a16:colId xmlns:a16="http://schemas.microsoft.com/office/drawing/2014/main" val="3831182749"/>
                    </a:ext>
                  </a:extLst>
                </a:gridCol>
              </a:tblGrid>
              <a:tr h="546249">
                <a:tc>
                  <a:txBody>
                    <a:bodyPr/>
                    <a:lstStyle/>
                    <a:p>
                      <a:r>
                        <a:rPr lang="en-US" dirty="0">
                          <a:solidFill>
                            <a:schemeClr val="tx1"/>
                          </a:solidFill>
                          <a:latin typeface="Arial Black" panose="020B0A04020102020204" pitchFamily="34" charset="0"/>
                        </a:rPr>
                        <a:t>Groups </a:t>
                      </a:r>
                    </a:p>
                  </a:txBody>
                  <a:tcPr/>
                </a:tc>
                <a:tc>
                  <a:txBody>
                    <a:bodyPr/>
                    <a:lstStyle/>
                    <a:p>
                      <a:r>
                        <a:rPr lang="en-US" u="none" dirty="0">
                          <a:solidFill>
                            <a:schemeClr val="tx1"/>
                          </a:solidFill>
                          <a:latin typeface="Arial Black" panose="020B0A04020102020204" pitchFamily="34" charset="0"/>
                        </a:rPr>
                        <a:t>Median</a:t>
                      </a:r>
                      <a:r>
                        <a:rPr lang="en-US" u="none" baseline="0" dirty="0">
                          <a:solidFill>
                            <a:schemeClr val="tx1"/>
                          </a:solidFill>
                          <a:latin typeface="Arial Black" panose="020B0A04020102020204" pitchFamily="34" charset="0"/>
                        </a:rPr>
                        <a:t> (10</a:t>
                      </a:r>
                      <a:r>
                        <a:rPr lang="en-US" u="none" baseline="30000" dirty="0">
                          <a:solidFill>
                            <a:schemeClr val="tx1"/>
                          </a:solidFill>
                          <a:latin typeface="Arial Black" panose="020B0A04020102020204" pitchFamily="34" charset="0"/>
                        </a:rPr>
                        <a:t>6</a:t>
                      </a:r>
                      <a:r>
                        <a:rPr lang="en-US" u="none" baseline="0" dirty="0">
                          <a:solidFill>
                            <a:schemeClr val="tx1"/>
                          </a:solidFill>
                          <a:latin typeface="Arial Black" panose="020B0A04020102020204" pitchFamily="34" charset="0"/>
                        </a:rPr>
                        <a:t>/mL) </a:t>
                      </a:r>
                    </a:p>
                    <a:p>
                      <a:r>
                        <a:rPr lang="en-US" u="none" baseline="0" dirty="0">
                          <a:solidFill>
                            <a:schemeClr val="tx1"/>
                          </a:solidFill>
                          <a:latin typeface="Arial Black" panose="020B0A04020102020204" pitchFamily="34" charset="0"/>
                        </a:rPr>
                        <a:t>(Range)</a:t>
                      </a:r>
                      <a:endParaRPr lang="en-US" u="sng" baseline="30000" dirty="0">
                        <a:solidFill>
                          <a:schemeClr val="tx1"/>
                        </a:solidFill>
                        <a:latin typeface="Arial Black" panose="020B0A04020102020204" pitchFamily="34" charset="0"/>
                      </a:endParaRPr>
                    </a:p>
                  </a:txBody>
                  <a:tcPr/>
                </a:tc>
                <a:tc>
                  <a:txBody>
                    <a:bodyPr/>
                    <a:lstStyle/>
                    <a:p>
                      <a:r>
                        <a:rPr lang="en-US" u="none" baseline="0" dirty="0">
                          <a:solidFill>
                            <a:schemeClr val="tx1"/>
                          </a:solidFill>
                          <a:latin typeface="Arial Black" panose="020B0A04020102020204" pitchFamily="34" charset="0"/>
                        </a:rPr>
                        <a:t>p value</a:t>
                      </a:r>
                      <a:endParaRPr lang="en-US" u="none" dirty="0">
                        <a:solidFill>
                          <a:schemeClr val="tx1"/>
                        </a:solidFill>
                        <a:latin typeface="Arial Black" panose="020B0A04020102020204" pitchFamily="34" charset="0"/>
                      </a:endParaRPr>
                    </a:p>
                  </a:txBody>
                  <a:tcPr/>
                </a:tc>
                <a:extLst>
                  <a:ext uri="{0D108BD9-81ED-4DB2-BD59-A6C34878D82A}">
                    <a16:rowId xmlns:a16="http://schemas.microsoft.com/office/drawing/2014/main" val="4189293821"/>
                  </a:ext>
                </a:extLst>
              </a:tr>
              <a:tr h="546249">
                <a:tc>
                  <a:txBody>
                    <a:bodyPr/>
                    <a:lstStyle/>
                    <a:p>
                      <a:r>
                        <a:rPr lang="en-US" dirty="0" err="1">
                          <a:solidFill>
                            <a:schemeClr val="tx1"/>
                          </a:solidFill>
                          <a:latin typeface="Arial Black" panose="020B0A04020102020204" pitchFamily="34" charset="0"/>
                        </a:rPr>
                        <a:t>Normozoospermia</a:t>
                      </a:r>
                      <a:endParaRPr lang="en-US" dirty="0">
                        <a:solidFill>
                          <a:schemeClr val="tx1"/>
                        </a:solidFill>
                        <a:latin typeface="Arial Black" panose="020B0A04020102020204" pitchFamily="34" charset="0"/>
                      </a:endParaRPr>
                    </a:p>
                    <a:p>
                      <a:r>
                        <a:rPr lang="en-US" dirty="0">
                          <a:solidFill>
                            <a:schemeClr val="tx1"/>
                          </a:solidFill>
                          <a:latin typeface="Arial Black" panose="020B0A04020102020204" pitchFamily="34" charset="0"/>
                        </a:rPr>
                        <a:t>(n=</a:t>
                      </a:r>
                      <a:r>
                        <a:rPr lang="en-US" baseline="0" dirty="0">
                          <a:solidFill>
                            <a:schemeClr val="tx1"/>
                          </a:solidFill>
                          <a:latin typeface="Arial Black" panose="020B0A04020102020204" pitchFamily="34" charset="0"/>
                        </a:rPr>
                        <a:t> 20)</a:t>
                      </a:r>
                      <a:endParaRPr lang="en-US" dirty="0">
                        <a:solidFill>
                          <a:schemeClr val="tx1"/>
                        </a:solidFill>
                        <a:latin typeface="Arial Black" panose="020B0A040201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cs typeface="Arial" panose="020B0604020202020204" pitchFamily="34" charset="0"/>
                        </a:rPr>
                        <a:t>1.5</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u="none"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(0.9 – 4) </a:t>
                      </a:r>
                      <a:endParaRPr lang="en-US" sz="1600" b="1" u="none" baseline="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b="0" dirty="0">
                        <a:solidFill>
                          <a:schemeClr val="tx1"/>
                        </a:solidFill>
                        <a:latin typeface="Arial Black" panose="020B0A04020102020204" pitchFamily="34" charset="0"/>
                      </a:endParaRPr>
                    </a:p>
                  </a:txBody>
                  <a:tcPr/>
                </a:tc>
                <a:tc rowSpan="2">
                  <a:txBody>
                    <a:bodyPr/>
                    <a:lstStyle/>
                    <a:p>
                      <a:r>
                        <a:rPr lang="en-US" b="0" dirty="0">
                          <a:solidFill>
                            <a:schemeClr val="tx1"/>
                          </a:solidFill>
                          <a:latin typeface="Arial Black" panose="020B0A04020102020204" pitchFamily="34" charset="0"/>
                        </a:rPr>
                        <a:t>0.65</a:t>
                      </a:r>
                    </a:p>
                    <a:p>
                      <a:r>
                        <a:rPr lang="en-US" b="0" dirty="0">
                          <a:solidFill>
                            <a:schemeClr val="tx1"/>
                          </a:solidFill>
                          <a:latin typeface="Arial Black" panose="020B0A04020102020204" pitchFamily="34" charset="0"/>
                        </a:rPr>
                        <a:t>(not</a:t>
                      </a:r>
                      <a:r>
                        <a:rPr lang="en-US" b="0" baseline="0" dirty="0">
                          <a:solidFill>
                            <a:schemeClr val="tx1"/>
                          </a:solidFill>
                          <a:latin typeface="Arial Black" panose="020B0A04020102020204" pitchFamily="34" charset="0"/>
                        </a:rPr>
                        <a:t> significant)</a:t>
                      </a:r>
                      <a:endParaRPr lang="en-US" b="0" dirty="0">
                        <a:solidFill>
                          <a:schemeClr val="tx1"/>
                        </a:solidFill>
                        <a:latin typeface="Arial Black" panose="020B0A04020102020204" pitchFamily="34" charset="0"/>
                      </a:endParaRPr>
                    </a:p>
                  </a:txBody>
                  <a:tcPr/>
                </a:tc>
                <a:extLst>
                  <a:ext uri="{0D108BD9-81ED-4DB2-BD59-A6C34878D82A}">
                    <a16:rowId xmlns:a16="http://schemas.microsoft.com/office/drawing/2014/main" val="148220505"/>
                  </a:ext>
                </a:extLst>
              </a:tr>
              <a:tr h="546249">
                <a:tc>
                  <a:txBody>
                    <a:bodyPr/>
                    <a:lstStyle/>
                    <a:p>
                      <a:r>
                        <a:rPr lang="en-US" dirty="0" err="1">
                          <a:solidFill>
                            <a:schemeClr val="tx1"/>
                          </a:solidFill>
                          <a:latin typeface="Arial Black" panose="020B0A04020102020204" pitchFamily="34" charset="0"/>
                        </a:rPr>
                        <a:t>Asthenozoospermia</a:t>
                      </a:r>
                      <a:endParaRPr lang="en-US" dirty="0">
                        <a:solidFill>
                          <a:schemeClr val="tx1"/>
                        </a:solidFill>
                        <a:latin typeface="Arial Black" panose="020B0A04020102020204" pitchFamily="34" charset="0"/>
                      </a:endParaRPr>
                    </a:p>
                    <a:p>
                      <a:r>
                        <a:rPr lang="en-US" dirty="0">
                          <a:solidFill>
                            <a:schemeClr val="tx1"/>
                          </a:solidFill>
                          <a:latin typeface="Arial Black" panose="020B0A04020102020204" pitchFamily="34" charset="0"/>
                        </a:rPr>
                        <a:t>(n=14)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cs typeface="Arial" panose="020B0604020202020204" pitchFamily="34" charset="0"/>
                        </a:rPr>
                        <a:t>1.8</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(0.4 – 4.4)</a:t>
                      </a:r>
                      <a:endParaRPr lang="en-US"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b="0" dirty="0">
                        <a:solidFill>
                          <a:schemeClr val="tx1"/>
                        </a:solidFill>
                        <a:latin typeface="Arial Black" panose="020B0A04020102020204" pitchFamily="34" charset="0"/>
                      </a:endParaRPr>
                    </a:p>
                  </a:txBody>
                  <a:tcPr/>
                </a:tc>
                <a:tc vMerge="1">
                  <a:txBody>
                    <a:bodyPr/>
                    <a:lstStyle/>
                    <a:p>
                      <a:endParaRPr lang="en-US" b="0" dirty="0">
                        <a:solidFill>
                          <a:schemeClr val="tx1"/>
                        </a:solidFill>
                        <a:latin typeface="Arial Black" panose="020B0A04020102020204" pitchFamily="34" charset="0"/>
                      </a:endParaRPr>
                    </a:p>
                  </a:txBody>
                  <a:tcPr/>
                </a:tc>
                <a:extLst>
                  <a:ext uri="{0D108BD9-81ED-4DB2-BD59-A6C34878D82A}">
                    <a16:rowId xmlns:a16="http://schemas.microsoft.com/office/drawing/2014/main" val="182217616"/>
                  </a:ext>
                </a:extLst>
              </a:tr>
            </a:tbl>
          </a:graphicData>
        </a:graphic>
      </p:graphicFrame>
      <p:sp>
        <p:nvSpPr>
          <p:cNvPr id="9" name="Slide Number Placeholder 8"/>
          <p:cNvSpPr>
            <a:spLocks noGrp="1"/>
          </p:cNvSpPr>
          <p:nvPr>
            <p:ph type="sldNum" sz="quarter" idx="12"/>
          </p:nvPr>
        </p:nvSpPr>
        <p:spPr/>
        <p:txBody>
          <a:bodyPr/>
          <a:lstStyle/>
          <a:p>
            <a:fld id="{FC749032-2A07-4AE8-BA90-74324CAE0C87}" type="slidenum">
              <a:rPr lang="en-US" smtClean="0"/>
              <a:t>39</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 name="Title 1"/>
          <p:cNvSpPr>
            <a:spLocks noGrp="1"/>
          </p:cNvSpPr>
          <p:nvPr>
            <p:ph type="title"/>
          </p:nvPr>
        </p:nvSpPr>
        <p:spPr>
          <a:xfrm>
            <a:off x="838200" y="1"/>
            <a:ext cx="10515600" cy="1016000"/>
          </a:xfrm>
        </p:spPr>
        <p:txBody>
          <a:bodyPr/>
          <a:lstStyle/>
          <a:p>
            <a:pPr algn="ctr"/>
            <a:r>
              <a:rPr lang="en-US" dirty="0">
                <a:latin typeface="Trebuchet MS" panose="020B0603020202020204" pitchFamily="34" charset="0"/>
              </a:rPr>
              <a:t>Distribution of Sperm Concentration</a:t>
            </a:r>
          </a:p>
        </p:txBody>
      </p:sp>
      <p:pic>
        <p:nvPicPr>
          <p:cNvPr id="3" name="Picture 2"/>
          <p:cNvPicPr>
            <a:picLocks noChangeAspect="1"/>
          </p:cNvPicPr>
          <p:nvPr/>
        </p:nvPicPr>
        <p:blipFill rotWithShape="1">
          <a:blip r:embed="rId3"/>
          <a:srcRect b="30328"/>
          <a:stretch/>
        </p:blipFill>
        <p:spPr>
          <a:xfrm>
            <a:off x="2108901" y="3473494"/>
            <a:ext cx="8061281" cy="2927012"/>
          </a:xfrm>
          <a:prstGeom prst="rect">
            <a:avLst/>
          </a:prstGeom>
        </p:spPr>
      </p:pic>
    </p:spTree>
    <p:extLst>
      <p:ext uri="{BB962C8B-B14F-4D97-AF65-F5344CB8AC3E}">
        <p14:creationId xmlns:p14="http://schemas.microsoft.com/office/powerpoint/2010/main" val="33797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2"/>
          </p:nvPr>
        </p:nvSpPr>
        <p:spPr/>
        <p:txBody>
          <a:bodyPr/>
          <a:lstStyle/>
          <a:p>
            <a:fld id="{FC749032-2A07-4AE8-BA90-74324CAE0C87}" type="slidenum">
              <a:rPr lang="en-US" smtClean="0"/>
              <a:t>40</a:t>
            </a:fld>
            <a:endParaRPr lang="en-US"/>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994278" y="456381"/>
            <a:ext cx="9509760" cy="5810275"/>
          </a:xfrm>
          <a:prstGeom prst="rect">
            <a:avLst/>
          </a:prstGeom>
          <a:noFill/>
          <a:ln>
            <a:noFill/>
          </a:ln>
        </p:spPr>
      </p:pic>
    </p:spTree>
    <p:extLst>
      <p:ext uri="{BB962C8B-B14F-4D97-AF65-F5344CB8AC3E}">
        <p14:creationId xmlns:p14="http://schemas.microsoft.com/office/powerpoint/2010/main" val="3768498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idx="1"/>
          </p:nvPr>
        </p:nvSpPr>
        <p:spPr>
          <a:xfrm>
            <a:off x="838200" y="2164783"/>
            <a:ext cx="10515600" cy="4012179"/>
          </a:xfrm>
        </p:spPr>
        <p:txBody>
          <a:bodyPr>
            <a:normAutofit/>
          </a:bodyPr>
          <a:lstStyle/>
          <a:p>
            <a:endParaRPr lang="en-US" sz="2800" dirty="0">
              <a:solidFill>
                <a:schemeClr val="tx1"/>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FC749032-2A07-4AE8-BA90-74324CAE0C87}" type="slidenum">
              <a:rPr lang="en-US" smtClean="0"/>
              <a:t>41</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 name="Title 1"/>
          <p:cNvSpPr>
            <a:spLocks noGrp="1"/>
          </p:cNvSpPr>
          <p:nvPr>
            <p:ph type="title"/>
          </p:nvPr>
        </p:nvSpPr>
        <p:spPr>
          <a:xfrm>
            <a:off x="838200" y="65185"/>
            <a:ext cx="10515600" cy="760315"/>
          </a:xfrm>
        </p:spPr>
        <p:txBody>
          <a:bodyPr/>
          <a:lstStyle/>
          <a:p>
            <a:pPr algn="ctr"/>
            <a:r>
              <a:rPr lang="en-US" dirty="0">
                <a:latin typeface="Trebuchet MS" panose="020B0603020202020204" pitchFamily="34" charset="0"/>
              </a:rPr>
              <a:t>Result</a:t>
            </a:r>
          </a:p>
        </p:txBody>
      </p:sp>
      <p:pic>
        <p:nvPicPr>
          <p:cNvPr id="13" name="Picture 12"/>
          <p:cNvPicPr>
            <a:picLocks noChangeAspect="1"/>
          </p:cNvPicPr>
          <p:nvPr/>
        </p:nvPicPr>
        <p:blipFill>
          <a:blip r:embed="rId3"/>
          <a:stretch>
            <a:fillRect/>
          </a:stretch>
        </p:blipFill>
        <p:spPr>
          <a:xfrm>
            <a:off x="2744195" y="807149"/>
            <a:ext cx="6703610" cy="5562094"/>
          </a:xfrm>
          <a:prstGeom prst="rect">
            <a:avLst/>
          </a:prstGeom>
        </p:spPr>
      </p:pic>
      <p:sp>
        <p:nvSpPr>
          <p:cNvPr id="14" name="TextBox 13"/>
          <p:cNvSpPr txBox="1"/>
          <p:nvPr/>
        </p:nvSpPr>
        <p:spPr>
          <a:xfrm>
            <a:off x="8610600" y="2070100"/>
            <a:ext cx="3136900" cy="1261884"/>
          </a:xfrm>
          <a:prstGeom prst="rect">
            <a:avLst/>
          </a:prstGeom>
          <a:noFill/>
        </p:spPr>
        <p:txBody>
          <a:bodyPr wrap="square" rtlCol="0">
            <a:spAutoFit/>
          </a:bodyPr>
          <a:lstStyle/>
          <a:p>
            <a:r>
              <a:rPr lang="en-US" sz="2800" i="1" dirty="0">
                <a:latin typeface="Arial" panose="020B0604020202020204" pitchFamily="34" charset="0"/>
                <a:cs typeface="Arial" panose="020B0604020202020204" pitchFamily="34" charset="0"/>
              </a:rPr>
              <a:t>p value = 0.488</a:t>
            </a:r>
          </a:p>
          <a:p>
            <a:endParaRPr lang="en-US" sz="2800" i="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Significantly correlated </a:t>
            </a:r>
          </a:p>
        </p:txBody>
      </p:sp>
    </p:spTree>
    <p:extLst>
      <p:ext uri="{BB962C8B-B14F-4D97-AF65-F5344CB8AC3E}">
        <p14:creationId xmlns:p14="http://schemas.microsoft.com/office/powerpoint/2010/main" val="385797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idx="1"/>
          </p:nvPr>
        </p:nvSpPr>
        <p:spPr>
          <a:xfrm>
            <a:off x="838200" y="2307432"/>
            <a:ext cx="10515600" cy="4012179"/>
          </a:xfrm>
        </p:spPr>
        <p:txBody>
          <a:bodyPr>
            <a:normAutofit/>
          </a:bodyPr>
          <a:lstStyle/>
          <a:p>
            <a:endParaRPr lang="en-US" sz="2800" dirty="0">
              <a:solidFill>
                <a:schemeClr val="tx1"/>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2800" dirty="0">
              <a:solidFill>
                <a:schemeClr val="tx1"/>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2800" dirty="0">
              <a:solidFill>
                <a:schemeClr val="tx1"/>
              </a:solidFill>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 Result are presented as </a:t>
            </a:r>
            <a:r>
              <a:rPr lang="en-US" sz="1800" i="1" dirty="0">
                <a:latin typeface="Arial" panose="020B0604020202020204" pitchFamily="34" charset="0"/>
                <a:cs typeface="Arial" panose="020B0604020202020204" pitchFamily="34" charset="0"/>
              </a:rPr>
              <a:t>mean </a:t>
            </a:r>
            <a:r>
              <a:rPr lang="en-US" sz="1800" i="1" u="sng" dirty="0">
                <a:latin typeface="Arial" panose="020B0604020202020204" pitchFamily="34" charset="0"/>
                <a:cs typeface="Arial" panose="020B0604020202020204" pitchFamily="34" charset="0"/>
              </a:rPr>
              <a:t>+</a:t>
            </a:r>
            <a:r>
              <a:rPr lang="en-US" sz="1800" i="1" dirty="0">
                <a:latin typeface="Arial" panose="020B0604020202020204" pitchFamily="34" charset="0"/>
                <a:cs typeface="Arial" panose="020B0604020202020204" pitchFamily="34" charset="0"/>
              </a:rPr>
              <a:t> SD </a:t>
            </a:r>
            <a:endParaRPr lang="en-US" sz="2800" i="1" dirty="0">
              <a:solidFill>
                <a:schemeClr val="tx1"/>
              </a:solidFill>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FC749032-2A07-4AE8-BA90-74324CAE0C87}" type="slidenum">
              <a:rPr lang="en-US" smtClean="0"/>
              <a:t>42</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2" name="Title 1"/>
          <p:cNvSpPr>
            <a:spLocks noGrp="1"/>
          </p:cNvSpPr>
          <p:nvPr>
            <p:ph type="title"/>
          </p:nvPr>
        </p:nvSpPr>
        <p:spPr/>
        <p:txBody>
          <a:bodyPr/>
          <a:lstStyle/>
          <a:p>
            <a:pPr algn="ctr"/>
            <a:r>
              <a:rPr lang="en-US" dirty="0">
                <a:latin typeface="Trebuchet MS" panose="020B0603020202020204" pitchFamily="34" charset="0"/>
              </a:rPr>
              <a:t>Analysis</a:t>
            </a:r>
          </a:p>
        </p:txBody>
      </p:sp>
      <p:graphicFrame>
        <p:nvGraphicFramePr>
          <p:cNvPr id="14" name="Content Placeholder 6"/>
          <p:cNvGraphicFramePr>
            <a:graphicFrameLocks/>
          </p:cNvGraphicFramePr>
          <p:nvPr>
            <p:extLst>
              <p:ext uri="{D42A27DB-BD31-4B8C-83A1-F6EECF244321}">
                <p14:modId xmlns:p14="http://schemas.microsoft.com/office/powerpoint/2010/main" val="480388589"/>
              </p:ext>
            </p:extLst>
          </p:nvPr>
        </p:nvGraphicFramePr>
        <p:xfrm>
          <a:off x="1578648" y="2039421"/>
          <a:ext cx="9775152" cy="2841214"/>
        </p:xfrm>
        <a:graphic>
          <a:graphicData uri="http://schemas.openxmlformats.org/drawingml/2006/table">
            <a:tbl>
              <a:tblPr firstRow="1" firstCol="1" bandRow="1">
                <a:tableStyleId>{F5AB1C69-6EDB-4FF4-983F-18BD219EF322}</a:tableStyleId>
              </a:tblPr>
              <a:tblGrid>
                <a:gridCol w="3871847">
                  <a:extLst>
                    <a:ext uri="{9D8B030D-6E8A-4147-A177-3AD203B41FA5}">
                      <a16:colId xmlns:a16="http://schemas.microsoft.com/office/drawing/2014/main" val="681625810"/>
                    </a:ext>
                  </a:extLst>
                </a:gridCol>
                <a:gridCol w="2092027">
                  <a:extLst>
                    <a:ext uri="{9D8B030D-6E8A-4147-A177-3AD203B41FA5}">
                      <a16:colId xmlns:a16="http://schemas.microsoft.com/office/drawing/2014/main" val="3909624624"/>
                    </a:ext>
                  </a:extLst>
                </a:gridCol>
                <a:gridCol w="2297848">
                  <a:extLst>
                    <a:ext uri="{9D8B030D-6E8A-4147-A177-3AD203B41FA5}">
                      <a16:colId xmlns:a16="http://schemas.microsoft.com/office/drawing/2014/main" val="1947045424"/>
                    </a:ext>
                  </a:extLst>
                </a:gridCol>
                <a:gridCol w="1513430">
                  <a:extLst>
                    <a:ext uri="{9D8B030D-6E8A-4147-A177-3AD203B41FA5}">
                      <a16:colId xmlns:a16="http://schemas.microsoft.com/office/drawing/2014/main" val="3934767482"/>
                    </a:ext>
                  </a:extLst>
                </a:gridCol>
              </a:tblGrid>
              <a:tr h="383273">
                <a:tc>
                  <a:txBody>
                    <a:bodyPr/>
                    <a:lstStyle/>
                    <a:p>
                      <a:pPr marL="0" marR="0" algn="just">
                        <a:lnSpc>
                          <a:spcPct val="150000"/>
                        </a:lnSpc>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Parameter</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dirty="0" err="1">
                          <a:solidFill>
                            <a:schemeClr val="tx1"/>
                          </a:solidFill>
                          <a:effectLst/>
                          <a:latin typeface="Arial" panose="020B0604020202020204" pitchFamily="34" charset="0"/>
                          <a:cs typeface="Arial" panose="020B0604020202020204" pitchFamily="34" charset="0"/>
                        </a:rPr>
                        <a:t>Normo</a:t>
                      </a:r>
                      <a:r>
                        <a:rPr lang="en-US" sz="2000" baseline="0" dirty="0">
                          <a:solidFill>
                            <a:schemeClr val="tx1"/>
                          </a:solidFill>
                          <a:effectLst/>
                          <a:latin typeface="Arial" panose="020B0604020202020204" pitchFamily="34" charset="0"/>
                          <a:cs typeface="Arial" panose="020B0604020202020204" pitchFamily="34" charset="0"/>
                        </a:rPr>
                        <a:t> (n = 20) *</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dirty="0" err="1">
                          <a:solidFill>
                            <a:schemeClr val="tx1"/>
                          </a:solidFill>
                          <a:effectLst/>
                          <a:latin typeface="Arial" panose="020B0604020202020204" pitchFamily="34" charset="0"/>
                          <a:cs typeface="Arial" panose="020B0604020202020204" pitchFamily="34" charset="0"/>
                        </a:rPr>
                        <a:t>Astheno</a:t>
                      </a:r>
                      <a:r>
                        <a:rPr lang="en-US" sz="2000" baseline="0" dirty="0">
                          <a:solidFill>
                            <a:schemeClr val="tx1"/>
                          </a:solidFill>
                          <a:effectLst/>
                          <a:latin typeface="Arial" panose="020B0604020202020204" pitchFamily="34" charset="0"/>
                          <a:cs typeface="Arial" panose="020B0604020202020204" pitchFamily="34" charset="0"/>
                        </a:rPr>
                        <a:t> (n = 14) *</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a:solidFill>
                            <a:schemeClr val="tx1"/>
                          </a:solidFill>
                          <a:effectLst/>
                          <a:latin typeface="Arial" panose="020B0604020202020204" pitchFamily="34" charset="0"/>
                          <a:cs typeface="Arial" panose="020B0604020202020204" pitchFamily="34" charset="0"/>
                        </a:rPr>
                        <a:t>p value</a:t>
                      </a:r>
                      <a:endPar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78956934"/>
                  </a:ext>
                </a:extLst>
              </a:tr>
              <a:tr h="383273">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Age (years)</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34.1</a:t>
                      </a:r>
                      <a:r>
                        <a:rPr lang="en-US" sz="2000" b="0" baseline="0" dirty="0">
                          <a:solidFill>
                            <a:schemeClr val="tx1"/>
                          </a:solidFill>
                          <a:effectLst/>
                          <a:latin typeface="Arial" panose="020B0604020202020204" pitchFamily="34" charset="0"/>
                          <a:cs typeface="Arial" panose="020B0604020202020204" pitchFamily="34" charset="0"/>
                        </a:rPr>
                        <a:t> </a:t>
                      </a:r>
                      <a:r>
                        <a:rPr lang="en-US" sz="2000" b="0" u="sng" baseline="0" dirty="0">
                          <a:solidFill>
                            <a:schemeClr val="tx1"/>
                          </a:solidFill>
                          <a:effectLst/>
                          <a:latin typeface="Arial" panose="020B0604020202020204" pitchFamily="34" charset="0"/>
                          <a:cs typeface="Arial" panose="020B0604020202020204" pitchFamily="34" charset="0"/>
                        </a:rPr>
                        <a:t>+</a:t>
                      </a:r>
                      <a:r>
                        <a:rPr lang="en-US" sz="2000" b="0" u="none" baseline="0" dirty="0">
                          <a:solidFill>
                            <a:schemeClr val="tx1"/>
                          </a:solidFill>
                          <a:effectLst/>
                          <a:latin typeface="Arial" panose="020B0604020202020204" pitchFamily="34" charset="0"/>
                          <a:cs typeface="Arial" panose="020B0604020202020204" pitchFamily="34" charset="0"/>
                        </a:rPr>
                        <a:t> 6</a:t>
                      </a:r>
                      <a:endParaRPr lang="en-US" sz="2000" b="0" u="sng" baseline="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33.1 </a:t>
                      </a:r>
                      <a:r>
                        <a:rPr lang="en-US" sz="2000" b="0" u="sng" dirty="0">
                          <a:solidFill>
                            <a:schemeClr val="tx1"/>
                          </a:solidFill>
                          <a:effectLst/>
                          <a:latin typeface="Arial" panose="020B0604020202020204" pitchFamily="34" charset="0"/>
                          <a:cs typeface="Arial" panose="020B0604020202020204" pitchFamily="34" charset="0"/>
                        </a:rPr>
                        <a:t>+</a:t>
                      </a:r>
                      <a:r>
                        <a:rPr lang="en-US" sz="2000" b="0" dirty="0">
                          <a:solidFill>
                            <a:schemeClr val="tx1"/>
                          </a:solidFill>
                          <a:effectLst/>
                          <a:latin typeface="Arial" panose="020B0604020202020204" pitchFamily="34" charset="0"/>
                          <a:cs typeface="Arial" panose="020B0604020202020204" pitchFamily="34" charset="0"/>
                        </a:rPr>
                        <a:t> 5</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p &gt; 0.05</a:t>
                      </a:r>
                      <a:endParaRPr lang="en-US" sz="2000" b="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43053270"/>
                  </a:ext>
                </a:extLst>
              </a:tr>
              <a:tr h="383273">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Semen volume (mL)</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2.7 </a:t>
                      </a:r>
                      <a:r>
                        <a:rPr lang="en-US" sz="2000" b="0" u="sng" dirty="0">
                          <a:solidFill>
                            <a:schemeClr val="tx1"/>
                          </a:solidFill>
                          <a:effectLst/>
                          <a:latin typeface="Arial" panose="020B0604020202020204" pitchFamily="34" charset="0"/>
                          <a:cs typeface="Arial" panose="020B0604020202020204" pitchFamily="34" charset="0"/>
                        </a:rPr>
                        <a:t>+</a:t>
                      </a:r>
                      <a:r>
                        <a:rPr lang="en-US" sz="2000" b="0" dirty="0">
                          <a:solidFill>
                            <a:schemeClr val="tx1"/>
                          </a:solidFill>
                          <a:effectLst/>
                          <a:latin typeface="Arial" panose="020B0604020202020204" pitchFamily="34" charset="0"/>
                          <a:cs typeface="Arial" panose="020B0604020202020204" pitchFamily="34" charset="0"/>
                        </a:rPr>
                        <a:t> 1</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2.9 </a:t>
                      </a:r>
                      <a:r>
                        <a:rPr lang="en-US" sz="2000" b="0" u="sng" dirty="0">
                          <a:solidFill>
                            <a:schemeClr val="tx1"/>
                          </a:solidFill>
                          <a:effectLst/>
                          <a:latin typeface="Arial" panose="020B0604020202020204" pitchFamily="34" charset="0"/>
                          <a:cs typeface="Arial" panose="020B0604020202020204" pitchFamily="34" charset="0"/>
                        </a:rPr>
                        <a:t>+</a:t>
                      </a:r>
                      <a:r>
                        <a:rPr lang="en-US" sz="2000" b="0" dirty="0">
                          <a:solidFill>
                            <a:schemeClr val="tx1"/>
                          </a:solidFill>
                          <a:effectLst/>
                          <a:latin typeface="Arial" panose="020B0604020202020204" pitchFamily="34" charset="0"/>
                          <a:cs typeface="Arial" panose="020B0604020202020204" pitchFamily="34" charset="0"/>
                        </a:rPr>
                        <a:t> 1.2</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p &gt; 0.05</a:t>
                      </a:r>
                      <a:endParaRPr lang="en-US" sz="2000" b="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22072608"/>
                  </a:ext>
                </a:extLst>
              </a:tr>
              <a:tr h="383273">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Seminal fluid volume (mL)</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1 </a:t>
                      </a:r>
                      <a:r>
                        <a:rPr lang="en-US" sz="2000" b="0" u="sng" dirty="0">
                          <a:solidFill>
                            <a:schemeClr val="tx1"/>
                          </a:solidFill>
                          <a:effectLst/>
                          <a:latin typeface="Arial" panose="020B0604020202020204" pitchFamily="34" charset="0"/>
                          <a:cs typeface="Arial" panose="020B0604020202020204" pitchFamily="34" charset="0"/>
                        </a:rPr>
                        <a:t>+</a:t>
                      </a:r>
                      <a:r>
                        <a:rPr lang="en-US" sz="2000" b="0" dirty="0">
                          <a:solidFill>
                            <a:schemeClr val="tx1"/>
                          </a:solidFill>
                          <a:effectLst/>
                          <a:latin typeface="Arial" panose="020B0604020202020204" pitchFamily="34" charset="0"/>
                          <a:cs typeface="Arial" panose="020B0604020202020204" pitchFamily="34" charset="0"/>
                        </a:rPr>
                        <a:t> 0.5</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1 </a:t>
                      </a:r>
                      <a:r>
                        <a:rPr lang="en-US" sz="2000" b="0" u="sng" dirty="0">
                          <a:solidFill>
                            <a:schemeClr val="tx1"/>
                          </a:solidFill>
                          <a:effectLst/>
                          <a:latin typeface="Arial" panose="020B0604020202020204" pitchFamily="34" charset="0"/>
                          <a:cs typeface="Arial" panose="020B0604020202020204" pitchFamily="34" charset="0"/>
                        </a:rPr>
                        <a:t>+</a:t>
                      </a:r>
                      <a:r>
                        <a:rPr lang="en-US" sz="2000" b="0" dirty="0">
                          <a:solidFill>
                            <a:schemeClr val="tx1"/>
                          </a:solidFill>
                          <a:effectLst/>
                          <a:latin typeface="Arial" panose="020B0604020202020204" pitchFamily="34" charset="0"/>
                          <a:cs typeface="Arial" panose="020B0604020202020204" pitchFamily="34" charset="0"/>
                        </a:rPr>
                        <a:t> 0.4</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p &gt; 0.05</a:t>
                      </a:r>
                      <a:endParaRPr lang="en-US" sz="2000" b="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90214360"/>
                  </a:ext>
                </a:extLst>
              </a:tr>
              <a:tr h="383273">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Sperm</a:t>
                      </a:r>
                      <a:r>
                        <a:rPr lang="en-US" sz="2000" b="0" baseline="0" dirty="0">
                          <a:solidFill>
                            <a:schemeClr val="tx1"/>
                          </a:solidFill>
                          <a:effectLst/>
                          <a:latin typeface="Arial" panose="020B0604020202020204" pitchFamily="34" charset="0"/>
                          <a:cs typeface="Arial" panose="020B0604020202020204" pitchFamily="34" charset="0"/>
                        </a:rPr>
                        <a:t> concentration </a:t>
                      </a:r>
                      <a:endParaRPr lang="en-US" sz="20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1.7</a:t>
                      </a:r>
                      <a:r>
                        <a:rPr lang="en-US" sz="2000" b="0" baseline="0" dirty="0">
                          <a:solidFill>
                            <a:schemeClr val="tx1"/>
                          </a:solidFill>
                          <a:effectLst/>
                          <a:latin typeface="Arial" panose="020B0604020202020204" pitchFamily="34" charset="0"/>
                          <a:cs typeface="Arial" panose="020B0604020202020204" pitchFamily="34" charset="0"/>
                        </a:rPr>
                        <a:t> </a:t>
                      </a:r>
                      <a:r>
                        <a:rPr lang="en-US" sz="2000" b="0" u="sng" baseline="0" dirty="0">
                          <a:solidFill>
                            <a:schemeClr val="tx1"/>
                          </a:solidFill>
                          <a:effectLst/>
                          <a:latin typeface="Arial" panose="020B0604020202020204" pitchFamily="34" charset="0"/>
                          <a:cs typeface="Arial" panose="020B0604020202020204" pitchFamily="34" charset="0"/>
                        </a:rPr>
                        <a:t>+</a:t>
                      </a:r>
                      <a:r>
                        <a:rPr lang="en-US" sz="2000" b="0" u="none" baseline="0" dirty="0">
                          <a:solidFill>
                            <a:schemeClr val="tx1"/>
                          </a:solidFill>
                          <a:effectLst/>
                          <a:latin typeface="Arial" panose="020B0604020202020204" pitchFamily="34" charset="0"/>
                          <a:cs typeface="Arial" panose="020B0604020202020204" pitchFamily="34" charset="0"/>
                        </a:rPr>
                        <a:t> 0.8</a:t>
                      </a:r>
                      <a:endParaRPr lang="en-US" sz="2000" b="0" u="sng"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1.9 </a:t>
                      </a:r>
                      <a:r>
                        <a:rPr lang="en-US" sz="2000" b="0" u="sng" dirty="0">
                          <a:solidFill>
                            <a:schemeClr val="tx1"/>
                          </a:solidFill>
                          <a:effectLst/>
                          <a:latin typeface="Arial" panose="020B0604020202020204" pitchFamily="34" charset="0"/>
                          <a:cs typeface="Arial" panose="020B0604020202020204" pitchFamily="34" charset="0"/>
                        </a:rPr>
                        <a:t>+</a:t>
                      </a:r>
                      <a:r>
                        <a:rPr lang="en-US" sz="2000" b="0" u="none" dirty="0">
                          <a:solidFill>
                            <a:schemeClr val="tx1"/>
                          </a:solidFill>
                          <a:effectLst/>
                          <a:latin typeface="Arial" panose="020B0604020202020204" pitchFamily="34" charset="0"/>
                          <a:cs typeface="Arial" panose="020B0604020202020204" pitchFamily="34" charset="0"/>
                        </a:rPr>
                        <a:t> 1.1</a:t>
                      </a:r>
                      <a:endParaRPr lang="en-US" sz="2000" b="0" u="sng"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0" dirty="0">
                          <a:solidFill>
                            <a:schemeClr val="tx1"/>
                          </a:solidFill>
                          <a:effectLst/>
                          <a:latin typeface="Arial" panose="020B0604020202020204" pitchFamily="34" charset="0"/>
                          <a:cs typeface="Arial" panose="020B0604020202020204" pitchFamily="34" charset="0"/>
                        </a:rPr>
                        <a:t>P &gt; 0.05</a:t>
                      </a:r>
                      <a:endParaRPr lang="en-US" sz="2000" b="0"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26769208"/>
                  </a:ext>
                </a:extLst>
              </a:tr>
              <a:tr h="555214">
                <a:tc>
                  <a:txBody>
                    <a:bodyPr/>
                    <a:lstStyle/>
                    <a:p>
                      <a:pPr marL="0" marR="0" algn="just">
                        <a:lnSpc>
                          <a:spcPct val="150000"/>
                        </a:lnSpc>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MDA concentration (</a:t>
                      </a:r>
                      <a:r>
                        <a:rPr lang="en-US" sz="2000" dirty="0" err="1">
                          <a:solidFill>
                            <a:schemeClr val="tx1"/>
                          </a:solidFill>
                          <a:effectLst/>
                          <a:latin typeface="Arial" panose="020B0604020202020204" pitchFamily="34" charset="0"/>
                          <a:cs typeface="Arial" panose="020B0604020202020204" pitchFamily="34" charset="0"/>
                        </a:rPr>
                        <a:t>nmol</a:t>
                      </a:r>
                      <a:r>
                        <a:rPr lang="en-US" sz="2000" dirty="0">
                          <a:solidFill>
                            <a:schemeClr val="tx1"/>
                          </a:solidFill>
                          <a:effectLst/>
                          <a:latin typeface="Arial" panose="020B0604020202020204" pitchFamily="34" charset="0"/>
                          <a:cs typeface="Arial" panose="020B0604020202020204" pitchFamily="34" charset="0"/>
                        </a:rPr>
                        <a:t>/mL)</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1" dirty="0">
                          <a:solidFill>
                            <a:schemeClr val="tx1"/>
                          </a:solidFill>
                          <a:effectLst/>
                          <a:latin typeface="Arial" panose="020B0604020202020204" pitchFamily="34" charset="0"/>
                          <a:cs typeface="Arial" panose="020B0604020202020204" pitchFamily="34" charset="0"/>
                        </a:rPr>
                        <a:t>1.1</a:t>
                      </a:r>
                      <a:r>
                        <a:rPr lang="en-US" sz="2000" b="1" baseline="0" dirty="0">
                          <a:solidFill>
                            <a:schemeClr val="tx1"/>
                          </a:solidFill>
                          <a:effectLst/>
                          <a:latin typeface="Arial" panose="020B0604020202020204" pitchFamily="34" charset="0"/>
                          <a:cs typeface="Arial" panose="020B0604020202020204" pitchFamily="34" charset="0"/>
                        </a:rPr>
                        <a:t> </a:t>
                      </a:r>
                      <a:r>
                        <a:rPr lang="en-US" sz="2000" b="1" u="sng" baseline="0" dirty="0">
                          <a:solidFill>
                            <a:schemeClr val="tx1"/>
                          </a:solidFill>
                          <a:effectLst/>
                          <a:latin typeface="Arial" panose="020B0604020202020204" pitchFamily="34" charset="0"/>
                          <a:cs typeface="Arial" panose="020B0604020202020204" pitchFamily="34" charset="0"/>
                        </a:rPr>
                        <a:t>+</a:t>
                      </a:r>
                      <a:r>
                        <a:rPr lang="en-US" sz="2000" b="1" u="none" baseline="0" dirty="0">
                          <a:solidFill>
                            <a:schemeClr val="tx1"/>
                          </a:solidFill>
                          <a:effectLst/>
                          <a:latin typeface="Arial" panose="020B0604020202020204" pitchFamily="34" charset="0"/>
                          <a:cs typeface="Arial" panose="020B0604020202020204" pitchFamily="34" charset="0"/>
                        </a:rPr>
                        <a:t> 0.5</a:t>
                      </a:r>
                      <a:endParaRPr lang="en-US" sz="2000" b="1" u="sng"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1" dirty="0">
                          <a:solidFill>
                            <a:schemeClr val="tx1"/>
                          </a:solidFill>
                          <a:effectLst/>
                          <a:latin typeface="Arial" panose="020B0604020202020204" pitchFamily="34" charset="0"/>
                          <a:cs typeface="Arial" panose="020B0604020202020204" pitchFamily="34" charset="0"/>
                        </a:rPr>
                        <a:t>1.7 </a:t>
                      </a:r>
                      <a:r>
                        <a:rPr lang="en-US" sz="2000" b="1" u="sng" dirty="0">
                          <a:solidFill>
                            <a:schemeClr val="tx1"/>
                          </a:solidFill>
                          <a:effectLst/>
                          <a:latin typeface="Arial" panose="020B0604020202020204" pitchFamily="34" charset="0"/>
                          <a:cs typeface="Arial" panose="020B0604020202020204" pitchFamily="34" charset="0"/>
                        </a:rPr>
                        <a:t>+</a:t>
                      </a:r>
                      <a:r>
                        <a:rPr lang="en-US" sz="2000" b="1" dirty="0">
                          <a:solidFill>
                            <a:schemeClr val="tx1"/>
                          </a:solidFill>
                          <a:effectLst/>
                          <a:latin typeface="Arial" panose="020B0604020202020204" pitchFamily="34" charset="0"/>
                          <a:cs typeface="Arial" panose="020B0604020202020204" pitchFamily="34" charset="0"/>
                        </a:rPr>
                        <a:t> 1.2</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2000" b="1" dirty="0">
                          <a:solidFill>
                            <a:schemeClr val="tx1"/>
                          </a:solidFill>
                          <a:effectLst/>
                          <a:latin typeface="Arial" panose="020B0604020202020204" pitchFamily="34" charset="0"/>
                          <a:cs typeface="Arial" panose="020B0604020202020204" pitchFamily="34" charset="0"/>
                        </a:rPr>
                        <a:t>p &lt; 0.05</a:t>
                      </a:r>
                      <a:endParaRPr lang="en-US" sz="2000" b="1" i="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25709588"/>
                  </a:ext>
                </a:extLst>
              </a:tr>
            </a:tbl>
          </a:graphicData>
        </a:graphic>
      </p:graphicFrame>
    </p:spTree>
    <p:extLst>
      <p:ext uri="{BB962C8B-B14F-4D97-AF65-F5344CB8AC3E}">
        <p14:creationId xmlns:p14="http://schemas.microsoft.com/office/powerpoint/2010/main" val="2173129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43</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3" name="Title 2"/>
          <p:cNvSpPr>
            <a:spLocks noGrp="1"/>
          </p:cNvSpPr>
          <p:nvPr>
            <p:ph type="title"/>
          </p:nvPr>
        </p:nvSpPr>
        <p:spPr/>
        <p:txBody>
          <a:bodyPr/>
          <a:lstStyle/>
          <a:p>
            <a:endParaRPr lang="en-US" dirty="0">
              <a:effectLst/>
              <a:latin typeface="Trebuchet MS" panose="020B0603020202020204" pitchFamily="34" charset="0"/>
            </a:endParaRPr>
          </a:p>
        </p:txBody>
      </p:sp>
      <p:sp>
        <p:nvSpPr>
          <p:cNvPr id="13" name="Text Placeholder 2"/>
          <p:cNvSpPr txBox="1">
            <a:spLocks/>
          </p:cNvSpPr>
          <p:nvPr/>
        </p:nvSpPr>
        <p:spPr>
          <a:xfrm>
            <a:off x="1511300" y="1069306"/>
            <a:ext cx="9601200" cy="91440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0"/>
              </a:spcBef>
              <a:buSzPct val="80000"/>
              <a:buFont typeface="Arial" pitchFamily="34" charset="0"/>
              <a:buNone/>
              <a:defRPr sz="2000" kern="1200" cap="all" baseline="0">
                <a:solidFill>
                  <a:schemeClr val="tx1"/>
                </a:solidFill>
                <a:latin typeface="+mn-lt"/>
                <a:ea typeface="+mn-ea"/>
                <a:cs typeface="+mn-cs"/>
              </a:defRPr>
            </a:lvl1pPr>
            <a:lvl2pPr marL="457200" indent="0" algn="l" defTabSz="914400" rtl="0" eaLnBrk="1" latinLnBrk="0" hangingPunct="1">
              <a:lnSpc>
                <a:spcPct val="90000"/>
              </a:lnSpc>
              <a:spcBef>
                <a:spcPts val="1000"/>
              </a:spcBef>
              <a:buSzPct val="8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800"/>
              </a:spcBef>
              <a:buSzPct val="8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800"/>
              </a:spcBef>
              <a:buSzPct val="80000"/>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800"/>
              </a:spcBef>
              <a:buSzPct val="80000"/>
              <a:buFont typeface="Arial" pitchFamily="34" charset="0"/>
              <a:buNone/>
              <a:defRPr sz="1400" kern="1200" baseline="0">
                <a:solidFill>
                  <a:schemeClr val="tx1">
                    <a:tint val="75000"/>
                  </a:schemeClr>
                </a:solidFill>
                <a:latin typeface="+mn-lt"/>
                <a:ea typeface="+mn-ea"/>
                <a:cs typeface="+mn-cs"/>
              </a:defRPr>
            </a:lvl7pPr>
            <a:lvl8pPr marL="3200400" indent="0" algn="l" defTabSz="914400" rtl="0" eaLnBrk="1" latinLnBrk="0" hangingPunct="1">
              <a:lnSpc>
                <a:spcPct val="90000"/>
              </a:lnSpc>
              <a:spcBef>
                <a:spcPts val="800"/>
              </a:spcBef>
              <a:buSzPct val="80000"/>
              <a:buFont typeface="Arial"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800"/>
              </a:spcBef>
              <a:buSzPct val="80000"/>
              <a:buFont typeface="Arial" pitchFamily="34" charset="0"/>
              <a:buNone/>
              <a:defRPr sz="1400" kern="1200" baseline="0">
                <a:solidFill>
                  <a:schemeClr val="tx1">
                    <a:tint val="75000"/>
                  </a:schemeClr>
                </a:solidFill>
                <a:latin typeface="+mn-lt"/>
                <a:ea typeface="+mn-ea"/>
                <a:cs typeface="+mn-cs"/>
              </a:defRPr>
            </a:lvl9pPr>
          </a:lstStyle>
          <a:p>
            <a:r>
              <a:rPr lang="en-US" sz="4400" b="1" cap="none" dirty="0">
                <a:ln w="9525">
                  <a:noFill/>
                  <a:prstDash val="solid"/>
                </a:ln>
                <a:effectLst/>
                <a:latin typeface="Trebuchet MS" panose="020B0603020202020204" pitchFamily="34" charset="0"/>
                <a:cs typeface="Arial" panose="020B0604020202020204" pitchFamily="34" charset="0"/>
              </a:rPr>
              <a:t>INITIAL HYPOTHESIS</a:t>
            </a:r>
          </a:p>
        </p:txBody>
      </p:sp>
      <p:sp>
        <p:nvSpPr>
          <p:cNvPr id="15" name="Rectangle 14"/>
          <p:cNvSpPr/>
          <p:nvPr/>
        </p:nvSpPr>
        <p:spPr>
          <a:xfrm>
            <a:off x="914400" y="2060172"/>
            <a:ext cx="10085439" cy="954107"/>
          </a:xfrm>
          <a:prstGeom prst="rect">
            <a:avLst/>
          </a:prstGeom>
        </p:spPr>
        <p:txBody>
          <a:bodyPr wrap="square">
            <a:spAutoFit/>
          </a:bodyPr>
          <a:lstStyle/>
          <a:p>
            <a:pPr marL="45720" indent="0" algn="ctr">
              <a:buNone/>
            </a:pPr>
            <a:r>
              <a:rPr lang="en-US" sz="2800" dirty="0">
                <a:solidFill>
                  <a:srgbClr val="000000"/>
                </a:solidFill>
                <a:latin typeface="Arial" panose="020B0604020202020204" pitchFamily="34" charset="0"/>
                <a:cs typeface="Arial" panose="020B0604020202020204" pitchFamily="34" charset="0"/>
              </a:rPr>
              <a:t>There is association between concentration of</a:t>
            </a:r>
            <a:r>
              <a:rPr lang="id-ID" sz="2800" dirty="0">
                <a:solidFill>
                  <a:srgbClr val="000000"/>
                </a:solidFill>
                <a:latin typeface="Arial" panose="020B0604020202020204" pitchFamily="34" charset="0"/>
                <a:cs typeface="Arial" panose="020B0604020202020204" pitchFamily="34" charset="0"/>
              </a:rPr>
              <a:t> malondialdehyde in seminal fluid </a:t>
            </a:r>
            <a:r>
              <a:rPr lang="en-US" sz="2800" dirty="0">
                <a:solidFill>
                  <a:srgbClr val="000000"/>
                </a:solidFill>
                <a:latin typeface="Arial" panose="020B0604020202020204" pitchFamily="34" charset="0"/>
                <a:cs typeface="Arial" panose="020B0604020202020204" pitchFamily="34" charset="0"/>
              </a:rPr>
              <a:t>and </a:t>
            </a:r>
            <a:r>
              <a:rPr lang="en-US" sz="2800" dirty="0" err="1">
                <a:solidFill>
                  <a:srgbClr val="000000"/>
                </a:solidFill>
                <a:latin typeface="Arial" panose="020B0604020202020204" pitchFamily="34" charset="0"/>
                <a:cs typeface="Arial" panose="020B0604020202020204" pitchFamily="34" charset="0"/>
              </a:rPr>
              <a:t>asthenozoospermia</a:t>
            </a:r>
            <a:r>
              <a:rPr lang="id-ID" sz="2800" dirty="0">
                <a:solidFill>
                  <a:srgbClr val="000000"/>
                </a:solidFill>
                <a:latin typeface="Arial" panose="020B0604020202020204" pitchFamily="34" charset="0"/>
                <a:cs typeface="Arial" panose="020B0604020202020204" pitchFamily="34" charset="0"/>
              </a:rPr>
              <a:t>   </a:t>
            </a:r>
            <a:endParaRPr lang="en-US" sz="2800" dirty="0">
              <a:solidFill>
                <a:srgbClr val="000000"/>
              </a:solidFill>
              <a:latin typeface="Arial" panose="020B0604020202020204" pitchFamily="34" charset="0"/>
              <a:cs typeface="Arial" panose="020B0604020202020204" pitchFamily="34" charset="0"/>
            </a:endParaRPr>
          </a:p>
        </p:txBody>
      </p:sp>
      <p:sp>
        <p:nvSpPr>
          <p:cNvPr id="16" name="Text Placeholder 2"/>
          <p:cNvSpPr txBox="1">
            <a:spLocks/>
          </p:cNvSpPr>
          <p:nvPr/>
        </p:nvSpPr>
        <p:spPr>
          <a:xfrm>
            <a:off x="1295400" y="3765025"/>
            <a:ext cx="9601200" cy="810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b="1" dirty="0">
                <a:ln w="9525">
                  <a:solidFill>
                    <a:schemeClr val="bg1"/>
                  </a:solidFill>
                  <a:prstDash val="solid"/>
                </a:ln>
                <a:effectLst/>
                <a:latin typeface="Trebuchet MS" panose="020B0603020202020204" pitchFamily="34" charset="0"/>
                <a:cs typeface="Arial" panose="020B0604020202020204" pitchFamily="34" charset="0"/>
              </a:rPr>
              <a:t>RESULT OBTAINED</a:t>
            </a:r>
          </a:p>
        </p:txBody>
      </p:sp>
      <p:sp>
        <p:nvSpPr>
          <p:cNvPr id="17" name="Title 1"/>
          <p:cNvSpPr txBox="1">
            <a:spLocks/>
          </p:cNvSpPr>
          <p:nvPr/>
        </p:nvSpPr>
        <p:spPr>
          <a:xfrm>
            <a:off x="1676400" y="3805011"/>
            <a:ext cx="9601200" cy="2514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solidFill>
                  <a:srgbClr val="000000"/>
                </a:solidFill>
                <a:latin typeface="Arial" panose="020B0604020202020204" pitchFamily="34" charset="0"/>
                <a:cs typeface="Arial" panose="020B0604020202020204" pitchFamily="34" charset="0"/>
              </a:rPr>
              <a:t>There is correlation between MDA Concentration in Seminal Fluid Analysis and </a:t>
            </a:r>
            <a:r>
              <a:rPr lang="en-US" sz="2800" dirty="0" err="1">
                <a:solidFill>
                  <a:srgbClr val="000000"/>
                </a:solidFill>
                <a:latin typeface="Arial" panose="020B0604020202020204" pitchFamily="34" charset="0"/>
                <a:cs typeface="Arial" panose="020B0604020202020204" pitchFamily="34" charset="0"/>
              </a:rPr>
              <a:t>Asthenozoospermia</a:t>
            </a:r>
            <a:r>
              <a:rPr lang="en-US" sz="2800" dirty="0">
                <a:solidFill>
                  <a:srgbClr val="00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54269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44</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3" name="Title 2"/>
          <p:cNvSpPr>
            <a:spLocks noGrp="1"/>
          </p:cNvSpPr>
          <p:nvPr>
            <p:ph type="title"/>
          </p:nvPr>
        </p:nvSpPr>
        <p:spPr>
          <a:xfrm>
            <a:off x="880048" y="1057054"/>
            <a:ext cx="10515600" cy="1325563"/>
          </a:xfrm>
        </p:spPr>
        <p:txBody>
          <a:bodyPr/>
          <a:lstStyle/>
          <a:p>
            <a:pPr algn="ctr"/>
            <a:r>
              <a:rPr lang="en-US" dirty="0">
                <a:latin typeface="Trebuchet MS" panose="020B0603020202020204" pitchFamily="34" charset="0"/>
              </a:rPr>
              <a:t>Comparison with Other Similar Studies</a:t>
            </a:r>
            <a:endParaRPr lang="en-US" dirty="0">
              <a:effectLst/>
              <a:latin typeface="Trebuchet MS" panose="020B0603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402092301"/>
              </p:ext>
            </p:extLst>
          </p:nvPr>
        </p:nvGraphicFramePr>
        <p:xfrm>
          <a:off x="310895" y="2139462"/>
          <a:ext cx="11653905" cy="3942080"/>
        </p:xfrm>
        <a:graphic>
          <a:graphicData uri="http://schemas.openxmlformats.org/drawingml/2006/table">
            <a:tbl>
              <a:tblPr firstRow="1" bandRow="1">
                <a:tableStyleId>{F5AB1C69-6EDB-4FF4-983F-18BD219EF322}</a:tableStyleId>
              </a:tblPr>
              <a:tblGrid>
                <a:gridCol w="1882973">
                  <a:extLst>
                    <a:ext uri="{9D8B030D-6E8A-4147-A177-3AD203B41FA5}">
                      <a16:colId xmlns:a16="http://schemas.microsoft.com/office/drawing/2014/main" val="999039095"/>
                    </a:ext>
                  </a:extLst>
                </a:gridCol>
                <a:gridCol w="3412809">
                  <a:extLst>
                    <a:ext uri="{9D8B030D-6E8A-4147-A177-3AD203B41FA5}">
                      <a16:colId xmlns:a16="http://schemas.microsoft.com/office/drawing/2014/main" val="693233880"/>
                    </a:ext>
                  </a:extLst>
                </a:gridCol>
                <a:gridCol w="2476160">
                  <a:extLst>
                    <a:ext uri="{9D8B030D-6E8A-4147-A177-3AD203B41FA5}">
                      <a16:colId xmlns:a16="http://schemas.microsoft.com/office/drawing/2014/main" val="468669825"/>
                    </a:ext>
                  </a:extLst>
                </a:gridCol>
                <a:gridCol w="1561131">
                  <a:extLst>
                    <a:ext uri="{9D8B030D-6E8A-4147-A177-3AD203B41FA5}">
                      <a16:colId xmlns:a16="http://schemas.microsoft.com/office/drawing/2014/main" val="4017255232"/>
                    </a:ext>
                  </a:extLst>
                </a:gridCol>
                <a:gridCol w="2320832">
                  <a:extLst>
                    <a:ext uri="{9D8B030D-6E8A-4147-A177-3AD203B41FA5}">
                      <a16:colId xmlns:a16="http://schemas.microsoft.com/office/drawing/2014/main" val="3442179127"/>
                    </a:ext>
                  </a:extLst>
                </a:gridCol>
              </a:tblGrid>
              <a:tr h="370840">
                <a:tc rowSpan="2">
                  <a:txBody>
                    <a:bodyPr/>
                    <a:lstStyle/>
                    <a:p>
                      <a:r>
                        <a:rPr lang="en-US" b="1" dirty="0">
                          <a:solidFill>
                            <a:schemeClr val="tx1"/>
                          </a:solidFill>
                          <a:latin typeface="Arial" panose="020B0604020202020204" pitchFamily="34" charset="0"/>
                          <a:cs typeface="Arial" panose="020B0604020202020204" pitchFamily="34" charset="0"/>
                        </a:rPr>
                        <a:t>Author</a:t>
                      </a:r>
                    </a:p>
                  </a:txBody>
                  <a:tcPr/>
                </a:tc>
                <a:tc gridSpan="2">
                  <a:txBody>
                    <a:bodyPr/>
                    <a:lstStyle/>
                    <a:p>
                      <a:r>
                        <a:rPr lang="en-US" b="1" dirty="0">
                          <a:solidFill>
                            <a:schemeClr val="tx1"/>
                          </a:solidFill>
                          <a:latin typeface="Arial" panose="020B0604020202020204" pitchFamily="34" charset="0"/>
                          <a:cs typeface="Arial" panose="020B0604020202020204" pitchFamily="34" charset="0"/>
                        </a:rPr>
                        <a:t>Seminal plasma MDA</a:t>
                      </a:r>
                      <a:r>
                        <a:rPr lang="en-US" b="1" baseline="0" dirty="0">
                          <a:solidFill>
                            <a:schemeClr val="tx1"/>
                          </a:solidFill>
                          <a:latin typeface="Arial" panose="020B0604020202020204" pitchFamily="34" charset="0"/>
                          <a:cs typeface="Arial" panose="020B0604020202020204" pitchFamily="34" charset="0"/>
                        </a:rPr>
                        <a:t> concentration (</a:t>
                      </a:r>
                      <a:r>
                        <a:rPr lang="en-US" b="1" baseline="0" dirty="0" err="1">
                          <a:solidFill>
                            <a:schemeClr val="tx1"/>
                          </a:solidFill>
                          <a:latin typeface="Arial" panose="020B0604020202020204" pitchFamily="34" charset="0"/>
                          <a:cs typeface="Arial" panose="020B0604020202020204" pitchFamily="34" charset="0"/>
                        </a:rPr>
                        <a:t>nmol</a:t>
                      </a:r>
                      <a:r>
                        <a:rPr lang="en-US" b="1" baseline="0" dirty="0">
                          <a:solidFill>
                            <a:schemeClr val="tx1"/>
                          </a:solidFill>
                          <a:latin typeface="Arial" panose="020B0604020202020204" pitchFamily="34" charset="0"/>
                          <a:cs typeface="Arial" panose="020B0604020202020204" pitchFamily="34" charset="0"/>
                        </a:rPr>
                        <a:t>/mL)</a:t>
                      </a:r>
                      <a:endParaRPr lang="en-US" b="1" dirty="0">
                        <a:solidFill>
                          <a:schemeClr val="tx1"/>
                        </a:solidFill>
                        <a:latin typeface="Arial" panose="020B0604020202020204" pitchFamily="34" charset="0"/>
                        <a:cs typeface="Arial" panose="020B0604020202020204" pitchFamily="34" charset="0"/>
                      </a:endParaRPr>
                    </a:p>
                  </a:txBody>
                  <a:tcPr/>
                </a:tc>
                <a:tc hMerge="1">
                  <a:txBody>
                    <a:bodyPr/>
                    <a:lstStyle/>
                    <a:p>
                      <a:endParaRPr lang="en-US" dirty="0"/>
                    </a:p>
                  </a:txBody>
                  <a:tcPr/>
                </a:tc>
                <a:tc rowSpan="2">
                  <a:txBody>
                    <a:bodyPr/>
                    <a:lstStyle/>
                    <a:p>
                      <a:r>
                        <a:rPr lang="en-US" b="1" dirty="0">
                          <a:solidFill>
                            <a:schemeClr val="tx1"/>
                          </a:solidFill>
                          <a:latin typeface="Arial" panose="020B0604020202020204" pitchFamily="34" charset="0"/>
                          <a:cs typeface="Arial" panose="020B0604020202020204" pitchFamily="34" charset="0"/>
                        </a:rPr>
                        <a:t>P-value</a:t>
                      </a:r>
                    </a:p>
                  </a:txBody>
                  <a:tcPr/>
                </a:tc>
                <a:tc rowSpan="2">
                  <a:txBody>
                    <a:bodyPr/>
                    <a:lstStyle/>
                    <a:p>
                      <a:r>
                        <a:rPr lang="en-US" b="1" dirty="0">
                          <a:solidFill>
                            <a:schemeClr val="tx1"/>
                          </a:solidFill>
                          <a:latin typeface="Arial" panose="020B0604020202020204" pitchFamily="34" charset="0"/>
                          <a:cs typeface="Arial" panose="020B0604020202020204" pitchFamily="34" charset="0"/>
                        </a:rPr>
                        <a:t>Method of measurement</a:t>
                      </a:r>
                    </a:p>
                  </a:txBody>
                  <a:tcPr/>
                </a:tc>
                <a:extLst>
                  <a:ext uri="{0D108BD9-81ED-4DB2-BD59-A6C34878D82A}">
                    <a16:rowId xmlns:a16="http://schemas.microsoft.com/office/drawing/2014/main" val="2003506716"/>
                  </a:ext>
                </a:extLst>
              </a:tr>
              <a:tr h="370840">
                <a:tc vMerge="1">
                  <a:txBody>
                    <a:bodyPr/>
                    <a:lstStyle/>
                    <a:p>
                      <a:endParaRPr lang="en-US" dirty="0"/>
                    </a:p>
                  </a:txBody>
                  <a:tcPr/>
                </a:tc>
                <a:tc>
                  <a:txBody>
                    <a:bodyPr/>
                    <a:lstStyle/>
                    <a:p>
                      <a:r>
                        <a:rPr lang="en-US" b="1" dirty="0" err="1">
                          <a:solidFill>
                            <a:schemeClr val="tx1"/>
                          </a:solidFill>
                          <a:latin typeface="Arial" panose="020B0604020202020204" pitchFamily="34" charset="0"/>
                          <a:cs typeface="Arial" panose="020B0604020202020204" pitchFamily="34" charset="0"/>
                        </a:rPr>
                        <a:t>Normozoospermia</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r>
                        <a:rPr lang="en-US" b="1" dirty="0" err="1">
                          <a:solidFill>
                            <a:schemeClr val="tx1"/>
                          </a:solidFill>
                          <a:latin typeface="Arial" panose="020B0604020202020204" pitchFamily="34" charset="0"/>
                          <a:cs typeface="Arial" panose="020B0604020202020204" pitchFamily="34" charset="0"/>
                        </a:rPr>
                        <a:t>Asthenozoospermia</a:t>
                      </a:r>
                      <a:endParaRPr lang="en-US" b="1" dirty="0">
                        <a:solidFill>
                          <a:schemeClr val="tx1"/>
                        </a:solidFill>
                        <a:latin typeface="Arial" panose="020B0604020202020204" pitchFamily="34" charset="0"/>
                        <a:cs typeface="Arial" panose="020B0604020202020204" pitchFamily="34" charset="0"/>
                      </a:endParaRPr>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756008116"/>
                  </a:ext>
                </a:extLst>
              </a:tr>
              <a:tr h="370840">
                <a:tc>
                  <a:txBody>
                    <a:bodyPr/>
                    <a:lstStyle/>
                    <a:p>
                      <a:r>
                        <a:rPr lang="en-US" b="1" dirty="0" err="1">
                          <a:solidFill>
                            <a:schemeClr val="tx1"/>
                          </a:solidFill>
                          <a:latin typeface="Arial" panose="020B0604020202020204" pitchFamily="34" charset="0"/>
                          <a:cs typeface="Arial" panose="020B0604020202020204" pitchFamily="34" charset="0"/>
                        </a:rPr>
                        <a:t>Sekali</a:t>
                      </a:r>
                      <a:r>
                        <a:rPr lang="en-US" b="1" baseline="0" dirty="0">
                          <a:solidFill>
                            <a:schemeClr val="tx1"/>
                          </a:solidFill>
                          <a:latin typeface="Arial" panose="020B0604020202020204" pitchFamily="34" charset="0"/>
                          <a:cs typeface="Arial" panose="020B0604020202020204" pitchFamily="34" charset="0"/>
                        </a:rPr>
                        <a:t> (2016 -</a:t>
                      </a:r>
                      <a:r>
                        <a:rPr lang="en-US" b="1" i="1" baseline="0" dirty="0">
                          <a:solidFill>
                            <a:schemeClr val="tx1"/>
                          </a:solidFill>
                          <a:latin typeface="Arial" panose="020B0604020202020204" pitchFamily="34" charset="0"/>
                          <a:cs typeface="Arial" panose="020B0604020202020204" pitchFamily="34" charset="0"/>
                        </a:rPr>
                        <a:t>present study)</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pPr marL="0" marR="0" algn="just">
                        <a:lnSpc>
                          <a:spcPct val="100000"/>
                        </a:lnSpc>
                        <a:spcBef>
                          <a:spcPts val="0"/>
                        </a:spcBef>
                        <a:spcAft>
                          <a:spcPts val="0"/>
                        </a:spcAft>
                      </a:pPr>
                      <a:r>
                        <a:rPr lang="en-US" sz="1800" b="1" dirty="0">
                          <a:solidFill>
                            <a:schemeClr val="tx1"/>
                          </a:solidFill>
                          <a:effectLst/>
                          <a:latin typeface="Arial" panose="020B0604020202020204" pitchFamily="34" charset="0"/>
                          <a:cs typeface="Arial" panose="020B0604020202020204" pitchFamily="34" charset="0"/>
                        </a:rPr>
                        <a:t>1.1</a:t>
                      </a:r>
                      <a:r>
                        <a:rPr lang="en-US" sz="1800" b="1" baseline="0" dirty="0">
                          <a:solidFill>
                            <a:schemeClr val="tx1"/>
                          </a:solidFill>
                          <a:effectLst/>
                          <a:latin typeface="Arial" panose="020B0604020202020204" pitchFamily="34" charset="0"/>
                          <a:cs typeface="Arial" panose="020B0604020202020204" pitchFamily="34" charset="0"/>
                        </a:rPr>
                        <a:t> </a:t>
                      </a:r>
                      <a:r>
                        <a:rPr lang="en-US" sz="1800" b="1" u="sng" baseline="0" dirty="0">
                          <a:solidFill>
                            <a:schemeClr val="tx1"/>
                          </a:solidFill>
                          <a:effectLst/>
                          <a:latin typeface="Arial" panose="020B0604020202020204" pitchFamily="34" charset="0"/>
                          <a:cs typeface="Arial" panose="020B0604020202020204" pitchFamily="34" charset="0"/>
                        </a:rPr>
                        <a:t>+</a:t>
                      </a:r>
                      <a:r>
                        <a:rPr lang="en-US" sz="1800" b="1" u="none" baseline="0" dirty="0">
                          <a:solidFill>
                            <a:schemeClr val="tx1"/>
                          </a:solidFill>
                          <a:effectLst/>
                          <a:latin typeface="Arial" panose="020B0604020202020204" pitchFamily="34" charset="0"/>
                          <a:cs typeface="Arial" panose="020B0604020202020204" pitchFamily="34" charset="0"/>
                        </a:rPr>
                        <a:t> 0.5 *</a:t>
                      </a:r>
                    </a:p>
                    <a:p>
                      <a:pPr marL="0" marR="0" algn="just">
                        <a:lnSpc>
                          <a:spcPct val="100000"/>
                        </a:lnSpc>
                        <a:spcBef>
                          <a:spcPts val="0"/>
                        </a:spcBef>
                        <a:spcAft>
                          <a:spcPts val="0"/>
                        </a:spcAft>
                      </a:pPr>
                      <a:r>
                        <a:rPr lang="en-US" sz="1800" b="1" u="none"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r>
                        <a:rPr lang="en-US" sz="1800" b="1" i="1" u="none"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Infertile </a:t>
                      </a:r>
                      <a:r>
                        <a:rPr lang="en-US" sz="1800" b="1" i="1" u="none" baseline="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normozoospermics</a:t>
                      </a:r>
                      <a:r>
                        <a:rPr lang="en-US" sz="1800" b="1" i="1" u="none" baseline="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lang="en-US" sz="1800" b="1" u="sng"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lnSpc>
                          <a:spcPct val="150000"/>
                        </a:lnSpc>
                        <a:spcBef>
                          <a:spcPts val="0"/>
                        </a:spcBef>
                        <a:spcAft>
                          <a:spcPts val="0"/>
                        </a:spcAft>
                      </a:pPr>
                      <a:r>
                        <a:rPr lang="en-US" sz="1800" b="1" dirty="0">
                          <a:solidFill>
                            <a:schemeClr val="tx1"/>
                          </a:solidFill>
                          <a:effectLst/>
                          <a:latin typeface="Arial" panose="020B0604020202020204" pitchFamily="34" charset="0"/>
                          <a:cs typeface="Arial" panose="020B0604020202020204" pitchFamily="34" charset="0"/>
                        </a:rPr>
                        <a:t>1.7 </a:t>
                      </a:r>
                      <a:r>
                        <a:rPr lang="en-US" sz="1800" b="1" u="sng" dirty="0">
                          <a:solidFill>
                            <a:schemeClr val="tx1"/>
                          </a:solidFill>
                          <a:effectLst/>
                          <a:latin typeface="Arial" panose="020B0604020202020204" pitchFamily="34" charset="0"/>
                          <a:cs typeface="Arial" panose="020B0604020202020204" pitchFamily="34" charset="0"/>
                        </a:rPr>
                        <a:t>+</a:t>
                      </a:r>
                      <a:r>
                        <a:rPr lang="en-US" sz="1800" b="1" dirty="0">
                          <a:solidFill>
                            <a:schemeClr val="tx1"/>
                          </a:solidFill>
                          <a:effectLst/>
                          <a:latin typeface="Arial" panose="020B0604020202020204" pitchFamily="34" charset="0"/>
                          <a:cs typeface="Arial" panose="020B0604020202020204" pitchFamily="34" charset="0"/>
                        </a:rPr>
                        <a:t> 1.2 *</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cs typeface="Arial" panose="020B0604020202020204" pitchFamily="34" charset="0"/>
                        </a:rPr>
                        <a:t>Significant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effectLst/>
                          <a:latin typeface="Arial" panose="020B0604020202020204" pitchFamily="34" charset="0"/>
                          <a:cs typeface="Arial" panose="020B0604020202020204" pitchFamily="34" charset="0"/>
                        </a:rPr>
                        <a:t>(p = 0.048)</a:t>
                      </a:r>
                      <a:endParaRPr lang="en-US" b="1" dirty="0">
                        <a:solidFill>
                          <a:schemeClr val="tx1"/>
                        </a:solidFill>
                        <a:latin typeface="Arial" panose="020B0604020202020204" pitchFamily="34" charset="0"/>
                        <a:cs typeface="Arial" panose="020B0604020202020204" pitchFamily="34" charset="0"/>
                      </a:endParaRPr>
                    </a:p>
                  </a:txBody>
                  <a:tcPr/>
                </a:tc>
                <a:tc>
                  <a:txBody>
                    <a:bodyPr/>
                    <a:lstStyle/>
                    <a:p>
                      <a:r>
                        <a:rPr lang="en-US" b="1" dirty="0">
                          <a:solidFill>
                            <a:schemeClr val="tx1"/>
                          </a:solidFill>
                          <a:latin typeface="Arial" panose="020B0604020202020204" pitchFamily="34" charset="0"/>
                          <a:cs typeface="Arial" panose="020B0604020202020204" pitchFamily="34" charset="0"/>
                        </a:rPr>
                        <a:t>TBA with spectrophotometry</a:t>
                      </a:r>
                    </a:p>
                  </a:txBody>
                  <a:tcPr/>
                </a:tc>
                <a:extLst>
                  <a:ext uri="{0D108BD9-81ED-4DB2-BD59-A6C34878D82A}">
                    <a16:rowId xmlns:a16="http://schemas.microsoft.com/office/drawing/2014/main" val="4105572696"/>
                  </a:ext>
                </a:extLst>
              </a:tr>
              <a:tr h="320040">
                <a:tc>
                  <a:txBody>
                    <a:bodyPr/>
                    <a:lstStyle/>
                    <a:p>
                      <a:r>
                        <a:rPr lang="en-US" b="0" dirty="0" err="1">
                          <a:solidFill>
                            <a:schemeClr val="tx1"/>
                          </a:solidFill>
                          <a:latin typeface="Arial" panose="020B0604020202020204" pitchFamily="34" charset="0"/>
                          <a:cs typeface="Arial" panose="020B0604020202020204" pitchFamily="34" charset="0"/>
                        </a:rPr>
                        <a:t>Zeba</a:t>
                      </a:r>
                      <a:r>
                        <a:rPr lang="en-US" b="0" dirty="0">
                          <a:solidFill>
                            <a:schemeClr val="tx1"/>
                          </a:solidFill>
                          <a:latin typeface="Arial" panose="020B0604020202020204" pitchFamily="34" charset="0"/>
                          <a:cs typeface="Arial" panose="020B0604020202020204" pitchFamily="34" charset="0"/>
                        </a:rPr>
                        <a:t>-Un-</a:t>
                      </a:r>
                      <a:r>
                        <a:rPr lang="en-US" b="0" dirty="0" err="1">
                          <a:solidFill>
                            <a:schemeClr val="tx1"/>
                          </a:solidFill>
                          <a:latin typeface="Arial" panose="020B0604020202020204" pitchFamily="34" charset="0"/>
                          <a:cs typeface="Arial" panose="020B0604020202020204" pitchFamily="34" charset="0"/>
                        </a:rPr>
                        <a:t>Naher</a:t>
                      </a:r>
                      <a:r>
                        <a:rPr lang="en-US" b="0" dirty="0">
                          <a:solidFill>
                            <a:schemeClr val="tx1"/>
                          </a:solidFill>
                          <a:latin typeface="Arial" panose="020B0604020202020204" pitchFamily="34" charset="0"/>
                          <a:cs typeface="Arial" panose="020B0604020202020204" pitchFamily="34" charset="0"/>
                        </a:rPr>
                        <a:t> (2011)</a:t>
                      </a:r>
                    </a:p>
                  </a:txBody>
                  <a:tcPr/>
                </a:tc>
                <a:tc>
                  <a:txBody>
                    <a:bodyPr/>
                    <a:lstStyle/>
                    <a:p>
                      <a:r>
                        <a:rPr lang="en-US" b="0" dirty="0">
                          <a:solidFill>
                            <a:schemeClr val="tx1"/>
                          </a:solidFill>
                          <a:latin typeface="Arial" panose="020B0604020202020204" pitchFamily="34" charset="0"/>
                          <a:cs typeface="Arial" panose="020B0604020202020204" pitchFamily="34" charset="0"/>
                        </a:rPr>
                        <a:t>Median</a:t>
                      </a:r>
                      <a:r>
                        <a:rPr lang="en-US" b="0" baseline="0" dirty="0">
                          <a:solidFill>
                            <a:schemeClr val="tx1"/>
                          </a:solidFill>
                          <a:latin typeface="Arial" panose="020B0604020202020204" pitchFamily="34" charset="0"/>
                          <a:cs typeface="Arial" panose="020B0604020202020204" pitchFamily="34" charset="0"/>
                        </a:rPr>
                        <a:t> = 1.88 (0.5 – 5.37)</a:t>
                      </a:r>
                    </a:p>
                    <a:p>
                      <a:r>
                        <a:rPr lang="en-US" b="0" baseline="0" dirty="0">
                          <a:solidFill>
                            <a:schemeClr val="tx1"/>
                          </a:solidFill>
                          <a:latin typeface="Arial" panose="020B0604020202020204" pitchFamily="34" charset="0"/>
                          <a:cs typeface="Arial" panose="020B0604020202020204" pitchFamily="34" charset="0"/>
                        </a:rPr>
                        <a:t>(Fertile males)</a:t>
                      </a:r>
                      <a:endParaRPr lang="en-US" b="0"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Median</a:t>
                      </a:r>
                      <a:r>
                        <a:rPr lang="en-US" b="0" baseline="0" dirty="0">
                          <a:solidFill>
                            <a:schemeClr val="tx1"/>
                          </a:solidFill>
                          <a:latin typeface="Arial" panose="020B0604020202020204" pitchFamily="34" charset="0"/>
                          <a:cs typeface="Arial" panose="020B0604020202020204" pitchFamily="34" charset="0"/>
                        </a:rPr>
                        <a:t> = 3.17</a:t>
                      </a:r>
                    </a:p>
                    <a:p>
                      <a:r>
                        <a:rPr lang="en-US" b="0" baseline="0" dirty="0">
                          <a:solidFill>
                            <a:schemeClr val="tx1"/>
                          </a:solidFill>
                          <a:latin typeface="Arial" panose="020B0604020202020204" pitchFamily="34" charset="0"/>
                          <a:cs typeface="Arial" panose="020B0604020202020204" pitchFamily="34" charset="0"/>
                        </a:rPr>
                        <a:t>(1.2 – 6.21)</a:t>
                      </a:r>
                      <a:endParaRPr lang="en-US" b="0"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P&lt;0.001</a:t>
                      </a:r>
                    </a:p>
                  </a:txBody>
                  <a:tcPr/>
                </a:tc>
                <a:tc>
                  <a:txBody>
                    <a:bodyPr/>
                    <a:lstStyle/>
                    <a:p>
                      <a:r>
                        <a:rPr lang="en-US" b="0" dirty="0">
                          <a:solidFill>
                            <a:schemeClr val="tx1"/>
                          </a:solidFill>
                          <a:latin typeface="Arial" panose="020B0604020202020204" pitchFamily="34" charset="0"/>
                          <a:cs typeface="Arial" panose="020B0604020202020204" pitchFamily="34" charset="0"/>
                        </a:rPr>
                        <a:t>TBA with spectrophotometry</a:t>
                      </a:r>
                    </a:p>
                  </a:txBody>
                  <a:tcPr/>
                </a:tc>
                <a:extLst>
                  <a:ext uri="{0D108BD9-81ED-4DB2-BD59-A6C34878D82A}">
                    <a16:rowId xmlns:a16="http://schemas.microsoft.com/office/drawing/2014/main" val="1491429426"/>
                  </a:ext>
                </a:extLst>
              </a:tr>
              <a:tr h="320040">
                <a:tc>
                  <a:txBody>
                    <a:bodyPr/>
                    <a:lstStyle/>
                    <a:p>
                      <a:r>
                        <a:rPr lang="en-US" b="0" dirty="0" err="1">
                          <a:solidFill>
                            <a:schemeClr val="tx1"/>
                          </a:solidFill>
                          <a:latin typeface="Arial" panose="020B0604020202020204" pitchFamily="34" charset="0"/>
                          <a:cs typeface="Arial" panose="020B0604020202020204" pitchFamily="34" charset="0"/>
                        </a:rPr>
                        <a:t>Colagar</a:t>
                      </a:r>
                      <a:r>
                        <a:rPr lang="en-US" b="0" dirty="0">
                          <a:solidFill>
                            <a:schemeClr val="tx1"/>
                          </a:solidFill>
                          <a:latin typeface="Arial" panose="020B0604020202020204" pitchFamily="34" charset="0"/>
                          <a:cs typeface="Arial" panose="020B0604020202020204" pitchFamily="34" charset="0"/>
                        </a:rPr>
                        <a:t> (2009)</a:t>
                      </a:r>
                    </a:p>
                  </a:txBody>
                  <a:tcPr/>
                </a:tc>
                <a:tc>
                  <a:txBody>
                    <a:bodyPr/>
                    <a:lstStyle/>
                    <a:p>
                      <a:r>
                        <a:rPr lang="en-US" b="0" dirty="0">
                          <a:solidFill>
                            <a:schemeClr val="tx1"/>
                          </a:solidFill>
                          <a:latin typeface="Arial" panose="020B0604020202020204" pitchFamily="34" charset="0"/>
                          <a:cs typeface="Arial" panose="020B0604020202020204" pitchFamily="34" charset="0"/>
                        </a:rPr>
                        <a:t>0.65 </a:t>
                      </a:r>
                      <a:r>
                        <a:rPr lang="en-US" b="0" u="sng" dirty="0">
                          <a:solidFill>
                            <a:schemeClr val="tx1"/>
                          </a:solidFill>
                          <a:latin typeface="Arial" panose="020B0604020202020204" pitchFamily="34" charset="0"/>
                          <a:cs typeface="Arial" panose="020B0604020202020204" pitchFamily="34" charset="0"/>
                        </a:rPr>
                        <a:t>+</a:t>
                      </a:r>
                      <a:r>
                        <a:rPr lang="en-US" b="0" u="none" dirty="0">
                          <a:solidFill>
                            <a:schemeClr val="tx1"/>
                          </a:solidFill>
                          <a:latin typeface="Arial" panose="020B0604020202020204" pitchFamily="34" charset="0"/>
                          <a:cs typeface="Arial" panose="020B0604020202020204" pitchFamily="34" charset="0"/>
                        </a:rPr>
                        <a:t> 0.17</a:t>
                      </a:r>
                      <a:endParaRPr lang="en-US" b="0" u="sng"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0.94 </a:t>
                      </a:r>
                      <a:r>
                        <a:rPr lang="en-US" b="0" u="sng" dirty="0">
                          <a:solidFill>
                            <a:schemeClr val="tx1"/>
                          </a:solidFill>
                          <a:latin typeface="Arial" panose="020B0604020202020204" pitchFamily="34" charset="0"/>
                          <a:cs typeface="Arial" panose="020B0604020202020204" pitchFamily="34" charset="0"/>
                        </a:rPr>
                        <a:t>+</a:t>
                      </a:r>
                      <a:r>
                        <a:rPr lang="en-US" b="0" u="none" dirty="0">
                          <a:solidFill>
                            <a:schemeClr val="tx1"/>
                          </a:solidFill>
                          <a:latin typeface="Arial" panose="020B0604020202020204" pitchFamily="34" charset="0"/>
                          <a:cs typeface="Arial" panose="020B0604020202020204" pitchFamily="34" charset="0"/>
                        </a:rPr>
                        <a:t> 0.28</a:t>
                      </a:r>
                      <a:endParaRPr lang="en-US" b="0" u="sng"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P&lt;0.001</a:t>
                      </a:r>
                    </a:p>
                  </a:txBody>
                  <a:tcPr/>
                </a:tc>
                <a:tc>
                  <a:txBody>
                    <a:bodyPr/>
                    <a:lstStyle/>
                    <a:p>
                      <a:r>
                        <a:rPr lang="en-US" b="0" dirty="0">
                          <a:solidFill>
                            <a:schemeClr val="tx1"/>
                          </a:solidFill>
                          <a:latin typeface="Arial" panose="020B0604020202020204" pitchFamily="34" charset="0"/>
                          <a:cs typeface="Arial" panose="020B0604020202020204" pitchFamily="34" charset="0"/>
                        </a:rPr>
                        <a:t>TBA with spectrophotometry</a:t>
                      </a:r>
                    </a:p>
                  </a:txBody>
                  <a:tcPr/>
                </a:tc>
                <a:extLst>
                  <a:ext uri="{0D108BD9-81ED-4DB2-BD59-A6C34878D82A}">
                    <a16:rowId xmlns:a16="http://schemas.microsoft.com/office/drawing/2014/main" val="880508363"/>
                  </a:ext>
                </a:extLst>
              </a:tr>
              <a:tr h="370840">
                <a:tc>
                  <a:txBody>
                    <a:bodyPr/>
                    <a:lstStyle/>
                    <a:p>
                      <a:r>
                        <a:rPr lang="en-US" b="0" dirty="0" err="1">
                          <a:solidFill>
                            <a:schemeClr val="tx1"/>
                          </a:solidFill>
                          <a:latin typeface="Arial" panose="020B0604020202020204" pitchFamily="34" charset="0"/>
                          <a:cs typeface="Arial" panose="020B0604020202020204" pitchFamily="34" charset="0"/>
                        </a:rPr>
                        <a:t>Tavilani</a:t>
                      </a:r>
                      <a:r>
                        <a:rPr lang="en-US" b="0" baseline="0" dirty="0">
                          <a:solidFill>
                            <a:schemeClr val="tx1"/>
                          </a:solidFill>
                          <a:latin typeface="Arial" panose="020B0604020202020204" pitchFamily="34" charset="0"/>
                          <a:cs typeface="Arial" panose="020B0604020202020204" pitchFamily="34" charset="0"/>
                        </a:rPr>
                        <a:t> (2005)</a:t>
                      </a:r>
                      <a:endParaRPr lang="en-US" b="0" dirty="0">
                        <a:solidFill>
                          <a:schemeClr val="tx1"/>
                        </a:solidFill>
                        <a:latin typeface="Arial" panose="020B0604020202020204" pitchFamily="34" charset="0"/>
                        <a:cs typeface="Arial" panose="020B0604020202020204" pitchFamily="34" charset="0"/>
                      </a:endParaRPr>
                    </a:p>
                  </a:txBody>
                  <a:tcPr/>
                </a:tc>
                <a:tc>
                  <a:txBody>
                    <a:bodyPr/>
                    <a:lstStyle/>
                    <a:p>
                      <a:r>
                        <a:rPr lang="en-US" b="0" u="none" dirty="0">
                          <a:solidFill>
                            <a:schemeClr val="tx1"/>
                          </a:solidFill>
                          <a:latin typeface="Arial" panose="020B0604020202020204" pitchFamily="34" charset="0"/>
                          <a:cs typeface="Arial" panose="020B0604020202020204" pitchFamily="34" charset="0"/>
                        </a:rPr>
                        <a:t>1.2</a:t>
                      </a:r>
                      <a:r>
                        <a:rPr lang="en-US" b="0" u="none" baseline="0" dirty="0">
                          <a:solidFill>
                            <a:schemeClr val="tx1"/>
                          </a:solidFill>
                          <a:latin typeface="Arial" panose="020B0604020202020204" pitchFamily="34" charset="0"/>
                          <a:cs typeface="Arial" panose="020B0604020202020204" pitchFamily="34" charset="0"/>
                        </a:rPr>
                        <a:t> </a:t>
                      </a:r>
                      <a:r>
                        <a:rPr lang="en-US" b="0" u="sng" baseline="0" dirty="0">
                          <a:solidFill>
                            <a:schemeClr val="tx1"/>
                          </a:solidFill>
                          <a:latin typeface="Arial" panose="020B0604020202020204" pitchFamily="34" charset="0"/>
                          <a:cs typeface="Arial" panose="020B0604020202020204" pitchFamily="34" charset="0"/>
                        </a:rPr>
                        <a:t>+</a:t>
                      </a:r>
                      <a:r>
                        <a:rPr lang="en-US" b="0" u="none" baseline="0" dirty="0">
                          <a:solidFill>
                            <a:schemeClr val="tx1"/>
                          </a:solidFill>
                          <a:latin typeface="Arial" panose="020B0604020202020204" pitchFamily="34" charset="0"/>
                          <a:cs typeface="Arial" panose="020B0604020202020204" pitchFamily="34" charset="0"/>
                        </a:rPr>
                        <a:t> 0.3 *</a:t>
                      </a:r>
                    </a:p>
                    <a:p>
                      <a:r>
                        <a:rPr lang="en-US" b="0" u="none" baseline="0" dirty="0">
                          <a:solidFill>
                            <a:schemeClr val="tx1"/>
                          </a:solidFill>
                          <a:latin typeface="Arial" panose="020B0604020202020204" pitchFamily="34" charset="0"/>
                          <a:cs typeface="Arial" panose="020B0604020202020204" pitchFamily="34" charset="0"/>
                        </a:rPr>
                        <a:t>(normal healthy men)</a:t>
                      </a:r>
                      <a:endParaRPr lang="en-US" b="0" u="sng"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1.35 </a:t>
                      </a:r>
                      <a:r>
                        <a:rPr lang="en-US" b="0" u="sng" dirty="0">
                          <a:solidFill>
                            <a:schemeClr val="tx1"/>
                          </a:solidFill>
                          <a:latin typeface="Arial" panose="020B0604020202020204" pitchFamily="34" charset="0"/>
                          <a:cs typeface="Arial" panose="020B0604020202020204" pitchFamily="34" charset="0"/>
                        </a:rPr>
                        <a:t>+</a:t>
                      </a:r>
                      <a:r>
                        <a:rPr lang="en-US" b="0" u="none" dirty="0">
                          <a:solidFill>
                            <a:schemeClr val="tx1"/>
                          </a:solidFill>
                          <a:latin typeface="Arial" panose="020B0604020202020204" pitchFamily="34" charset="0"/>
                          <a:cs typeface="Arial" panose="020B0604020202020204" pitchFamily="34" charset="0"/>
                        </a:rPr>
                        <a:t> 0.42 *</a:t>
                      </a:r>
                      <a:endParaRPr lang="en-US" b="0" u="sng"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latin typeface="Arial" panose="020B0604020202020204" pitchFamily="34" charset="0"/>
                          <a:cs typeface="Arial" panose="020B0604020202020204" pitchFamily="34" charset="0"/>
                        </a:rPr>
                        <a:t>P&lt;0.01</a:t>
                      </a:r>
                    </a:p>
                  </a:txBody>
                  <a:tcPr/>
                </a:tc>
                <a:tc>
                  <a:txBody>
                    <a:bodyPr/>
                    <a:lstStyle/>
                    <a:p>
                      <a:r>
                        <a:rPr lang="en-US" b="0" dirty="0">
                          <a:solidFill>
                            <a:schemeClr val="tx1"/>
                          </a:solidFill>
                          <a:latin typeface="Arial" panose="020B0604020202020204" pitchFamily="34" charset="0"/>
                          <a:cs typeface="Arial" panose="020B0604020202020204" pitchFamily="34" charset="0"/>
                        </a:rPr>
                        <a:t>TBA method with </a:t>
                      </a:r>
                      <a:r>
                        <a:rPr lang="en-US" b="0" dirty="0" err="1">
                          <a:solidFill>
                            <a:schemeClr val="tx1"/>
                          </a:solidFill>
                          <a:latin typeface="Arial" panose="020B0604020202020204" pitchFamily="34" charset="0"/>
                          <a:cs typeface="Arial" panose="020B0604020202020204" pitchFamily="34" charset="0"/>
                        </a:rPr>
                        <a:t>spectrofluorometry</a:t>
                      </a:r>
                      <a:endParaRPr lang="en-US" b="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1699591"/>
                  </a:ext>
                </a:extLst>
              </a:tr>
              <a:tr h="370840">
                <a:tc>
                  <a:txBody>
                    <a:bodyPr/>
                    <a:lstStyle/>
                    <a:p>
                      <a:r>
                        <a:rPr lang="en-US" b="0" dirty="0">
                          <a:solidFill>
                            <a:schemeClr val="tx1"/>
                          </a:solidFill>
                          <a:latin typeface="Arial" panose="020B0604020202020204" pitchFamily="34" charset="0"/>
                          <a:cs typeface="Arial" panose="020B0604020202020204" pitchFamily="34" charset="0"/>
                        </a:rPr>
                        <a:t>Suleiman (1996)</a:t>
                      </a:r>
                    </a:p>
                  </a:txBody>
                  <a:tcPr/>
                </a:tc>
                <a:tc>
                  <a:txBody>
                    <a:bodyPr/>
                    <a:lstStyle/>
                    <a:p>
                      <a:r>
                        <a:rPr lang="en-US" b="0" dirty="0">
                          <a:solidFill>
                            <a:schemeClr val="tx1"/>
                          </a:solidFill>
                          <a:latin typeface="Arial" panose="020B0604020202020204" pitchFamily="34" charset="0"/>
                          <a:cs typeface="Arial" panose="020B0604020202020204" pitchFamily="34" charset="0"/>
                        </a:rPr>
                        <a:t>6.32 </a:t>
                      </a:r>
                      <a:r>
                        <a:rPr lang="en-US" b="0" u="sng" dirty="0">
                          <a:solidFill>
                            <a:schemeClr val="tx1"/>
                          </a:solidFill>
                          <a:latin typeface="Arial" panose="020B0604020202020204" pitchFamily="34" charset="0"/>
                          <a:cs typeface="Arial" panose="020B0604020202020204" pitchFamily="34" charset="0"/>
                        </a:rPr>
                        <a:t>+</a:t>
                      </a:r>
                      <a:r>
                        <a:rPr lang="en-US" b="0" u="none" dirty="0">
                          <a:solidFill>
                            <a:schemeClr val="tx1"/>
                          </a:solidFill>
                          <a:latin typeface="Arial" panose="020B0604020202020204" pitchFamily="34" charset="0"/>
                          <a:cs typeface="Arial" panose="020B0604020202020204" pitchFamily="34" charset="0"/>
                        </a:rPr>
                        <a:t> 0.82 *</a:t>
                      </a:r>
                      <a:endParaRPr lang="en-US" b="0" u="sng"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6.62 </a:t>
                      </a:r>
                      <a:r>
                        <a:rPr lang="en-US" b="0" u="sng" dirty="0">
                          <a:solidFill>
                            <a:schemeClr val="tx1"/>
                          </a:solidFill>
                          <a:latin typeface="Arial" panose="020B0604020202020204" pitchFamily="34" charset="0"/>
                          <a:cs typeface="Arial" panose="020B0604020202020204" pitchFamily="34" charset="0"/>
                        </a:rPr>
                        <a:t>+</a:t>
                      </a:r>
                      <a:r>
                        <a:rPr lang="en-US" b="0" u="none" dirty="0">
                          <a:solidFill>
                            <a:schemeClr val="tx1"/>
                          </a:solidFill>
                          <a:latin typeface="Arial" panose="020B0604020202020204" pitchFamily="34" charset="0"/>
                          <a:cs typeface="Arial" panose="020B0604020202020204" pitchFamily="34" charset="0"/>
                        </a:rPr>
                        <a:t> 0.65 *</a:t>
                      </a:r>
                      <a:endParaRPr lang="en-US" b="0" u="sng"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Not significant</a:t>
                      </a:r>
                      <a:r>
                        <a:rPr lang="en-US" b="0" baseline="0" dirty="0">
                          <a:solidFill>
                            <a:schemeClr val="tx1"/>
                          </a:solidFill>
                          <a:latin typeface="Arial" panose="020B0604020202020204" pitchFamily="34" charset="0"/>
                          <a:cs typeface="Arial" panose="020B0604020202020204" pitchFamily="34" charset="0"/>
                        </a:rPr>
                        <a:t> </a:t>
                      </a:r>
                      <a:endParaRPr lang="en-US" b="0" dirty="0">
                        <a:solidFill>
                          <a:schemeClr val="tx1"/>
                        </a:solidFill>
                        <a:latin typeface="Arial" panose="020B0604020202020204" pitchFamily="34" charset="0"/>
                        <a:cs typeface="Arial" panose="020B0604020202020204" pitchFamily="34" charset="0"/>
                      </a:endParaRPr>
                    </a:p>
                  </a:txBody>
                  <a:tcPr/>
                </a:tc>
                <a:tc>
                  <a:txBody>
                    <a:bodyPr/>
                    <a:lstStyle/>
                    <a:p>
                      <a:r>
                        <a:rPr lang="en-US" b="0" dirty="0">
                          <a:solidFill>
                            <a:schemeClr val="tx1"/>
                          </a:solidFill>
                          <a:latin typeface="Arial" panose="020B0604020202020204" pitchFamily="34" charset="0"/>
                          <a:cs typeface="Arial" panose="020B0604020202020204" pitchFamily="34" charset="0"/>
                        </a:rPr>
                        <a:t>TBA with spectrophotometry</a:t>
                      </a:r>
                    </a:p>
                  </a:txBody>
                  <a:tcPr/>
                </a:tc>
                <a:extLst>
                  <a:ext uri="{0D108BD9-81ED-4DB2-BD59-A6C34878D82A}">
                    <a16:rowId xmlns:a16="http://schemas.microsoft.com/office/drawing/2014/main" val="2730350407"/>
                  </a:ext>
                </a:extLst>
              </a:tr>
            </a:tbl>
          </a:graphicData>
        </a:graphic>
      </p:graphicFrame>
      <p:sp>
        <p:nvSpPr>
          <p:cNvPr id="4" name="Rectangle 3"/>
          <p:cNvSpPr/>
          <p:nvPr/>
        </p:nvSpPr>
        <p:spPr>
          <a:xfrm>
            <a:off x="1256539" y="6262200"/>
            <a:ext cx="4076757"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 Result are presented as </a:t>
            </a:r>
            <a:r>
              <a:rPr lang="en-US" i="1" dirty="0">
                <a:latin typeface="Arial" panose="020B0604020202020204" pitchFamily="34" charset="0"/>
                <a:cs typeface="Arial" panose="020B0604020202020204" pitchFamily="34" charset="0"/>
              </a:rPr>
              <a:t>mean </a:t>
            </a:r>
            <a:r>
              <a:rPr lang="en-US" i="1" u="sng"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 SD </a:t>
            </a:r>
            <a:endParaRPr lang="en-US" dirty="0"/>
          </a:p>
        </p:txBody>
      </p:sp>
    </p:spTree>
    <p:extLst>
      <p:ext uri="{BB962C8B-B14F-4D97-AF65-F5344CB8AC3E}">
        <p14:creationId xmlns:p14="http://schemas.microsoft.com/office/powerpoint/2010/main" val="49485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45</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Title 3"/>
          <p:cNvSpPr>
            <a:spLocks noGrp="1"/>
          </p:cNvSpPr>
          <p:nvPr>
            <p:ph type="title"/>
          </p:nvPr>
        </p:nvSpPr>
        <p:spPr/>
        <p:txBody>
          <a:bodyPr/>
          <a:lstStyle/>
          <a:p>
            <a:pPr algn="ctr"/>
            <a:r>
              <a:rPr lang="en-US" dirty="0">
                <a:latin typeface="Trebuchet MS" panose="020B0603020202020204" pitchFamily="34" charset="0"/>
              </a:rPr>
              <a:t>Discussion</a:t>
            </a:r>
            <a:r>
              <a:rPr lang="en-US" dirty="0"/>
              <a:t> </a:t>
            </a:r>
          </a:p>
        </p:txBody>
      </p:sp>
      <p:sp>
        <p:nvSpPr>
          <p:cNvPr id="13" name="Rectangle 12"/>
          <p:cNvSpPr/>
          <p:nvPr/>
        </p:nvSpPr>
        <p:spPr>
          <a:xfrm>
            <a:off x="1445341" y="2094586"/>
            <a:ext cx="9674942" cy="2862322"/>
          </a:xfrm>
          <a:prstGeom prst="rect">
            <a:avLst/>
          </a:prstGeom>
        </p:spPr>
        <p:txBody>
          <a:bodyPr wrap="square">
            <a:spAutoFit/>
          </a:bodyPr>
          <a:lstStyle/>
          <a:p>
            <a:pPr marL="914400" lvl="1" indent="-457200">
              <a:buAutoNum type="arabicPeriod"/>
            </a:pPr>
            <a:r>
              <a:rPr lang="en-US" sz="2000" b="1" dirty="0">
                <a:solidFill>
                  <a:srgbClr val="000000"/>
                </a:solidFill>
                <a:latin typeface="Arial" panose="020B0604020202020204" pitchFamily="34" charset="0"/>
                <a:cs typeface="Arial" panose="020B0604020202020204" pitchFamily="34" charset="0"/>
              </a:rPr>
              <a:t>MDA </a:t>
            </a:r>
            <a:r>
              <a:rPr lang="en-US" sz="2000" b="1" dirty="0">
                <a:solidFill>
                  <a:srgbClr val="000000"/>
                </a:solidFill>
                <a:latin typeface="Arial" panose="020B0604020202020204" pitchFamily="34" charset="0"/>
                <a:cs typeface="Arial" panose="020B0604020202020204" pitchFamily="34" charset="0"/>
                <a:sym typeface="Wingdings" panose="05000000000000000000" pitchFamily="2" charset="2"/>
              </a:rPr>
              <a:t>correlates to POOR SPERM QUALITY including low motility.</a:t>
            </a:r>
          </a:p>
          <a:p>
            <a:pPr lvl="1"/>
            <a:endParaRPr lang="en-US" sz="2000" b="1" dirty="0">
              <a:solidFill>
                <a:srgbClr val="000000"/>
              </a:solidFill>
              <a:latin typeface="Arial" panose="020B0604020202020204" pitchFamily="34" charset="0"/>
              <a:cs typeface="Arial" panose="020B0604020202020204" pitchFamily="34" charset="0"/>
            </a:endParaRPr>
          </a:p>
          <a:p>
            <a:pPr lvl="1"/>
            <a:r>
              <a:rPr lang="en-US" sz="2000" dirty="0">
                <a:solidFill>
                  <a:srgbClr val="000000"/>
                </a:solidFill>
                <a:latin typeface="Arial" panose="020B0604020202020204" pitchFamily="34" charset="0"/>
                <a:cs typeface="Arial" panose="020B0604020202020204" pitchFamily="34" charset="0"/>
              </a:rPr>
              <a:t>Supported by </a:t>
            </a:r>
            <a:r>
              <a:rPr lang="en-US" sz="2000" dirty="0" err="1">
                <a:solidFill>
                  <a:srgbClr val="000000"/>
                </a:solidFill>
                <a:latin typeface="Arial" panose="020B0604020202020204" pitchFamily="34" charset="0"/>
                <a:cs typeface="Arial" panose="020B0604020202020204" pitchFamily="34" charset="0"/>
              </a:rPr>
              <a:t>Colagar</a:t>
            </a:r>
            <a:r>
              <a:rPr lang="en-US" sz="2000" dirty="0">
                <a:solidFill>
                  <a:srgbClr val="000000"/>
                </a:solidFill>
                <a:latin typeface="Arial" panose="020B0604020202020204" pitchFamily="34" charset="0"/>
                <a:cs typeface="Arial" panose="020B0604020202020204" pitchFamily="34" charset="0"/>
              </a:rPr>
              <a:t> et al and </a:t>
            </a:r>
            <a:r>
              <a:rPr lang="en-US" sz="2000" dirty="0" err="1">
                <a:solidFill>
                  <a:srgbClr val="000000"/>
                </a:solidFill>
                <a:latin typeface="Arial" panose="020B0604020202020204" pitchFamily="34" charset="0"/>
                <a:cs typeface="Arial" panose="020B0604020202020204" pitchFamily="34" charset="0"/>
              </a:rPr>
              <a:t>Tavilani</a:t>
            </a:r>
            <a:r>
              <a:rPr lang="en-US" sz="2000" dirty="0">
                <a:solidFill>
                  <a:srgbClr val="000000"/>
                </a:solidFill>
                <a:latin typeface="Arial" panose="020B0604020202020204" pitchFamily="34" charset="0"/>
                <a:cs typeface="Arial" panose="020B0604020202020204" pitchFamily="34" charset="0"/>
              </a:rPr>
              <a:t> et al</a:t>
            </a:r>
          </a:p>
          <a:p>
            <a:pPr marL="1257300" lvl="2" indent="-342900">
              <a:buFont typeface="Wingdings" panose="05000000000000000000" pitchFamily="2" charset="2"/>
              <a:buChar char="ü"/>
            </a:pPr>
            <a:r>
              <a:rPr lang="en-US" sz="2000" dirty="0">
                <a:solidFill>
                  <a:srgbClr val="000000"/>
                </a:solidFill>
                <a:latin typeface="Arial" panose="020B0604020202020204" pitchFamily="34" charset="0"/>
                <a:cs typeface="Arial" panose="020B0604020202020204" pitchFamily="34" charset="0"/>
              </a:rPr>
              <a:t>Lipid peroxidation affect the membrane transport activity and the surviving of sperm</a:t>
            </a:r>
          </a:p>
          <a:p>
            <a:pPr marL="1257300" lvl="2" indent="-342900">
              <a:buFont typeface="Wingdings" panose="05000000000000000000" pitchFamily="2" charset="2"/>
              <a:buChar char="ü"/>
            </a:pPr>
            <a:r>
              <a:rPr lang="en-US" sz="2000" dirty="0">
                <a:solidFill>
                  <a:srgbClr val="000000"/>
                </a:solidFill>
                <a:latin typeface="Arial" panose="020B0604020202020204" pitchFamily="34" charset="0"/>
                <a:cs typeface="Arial" panose="020B0604020202020204" pitchFamily="34" charset="0"/>
              </a:rPr>
              <a:t>Lipid peroxidation and decreasing antioxidant capacity lead to low motility, morphology, and sperm count</a:t>
            </a:r>
          </a:p>
          <a:p>
            <a:pPr lvl="1"/>
            <a:endParaRPr lang="en-US" sz="2000" b="1" dirty="0">
              <a:solidFill>
                <a:srgbClr val="000000"/>
              </a:solidFill>
              <a:latin typeface="Arial" panose="020B0604020202020204" pitchFamily="34" charset="0"/>
              <a:cs typeface="Arial" panose="020B0604020202020204" pitchFamily="34" charset="0"/>
            </a:endParaRPr>
          </a:p>
          <a:p>
            <a:pPr lvl="1"/>
            <a:endParaRPr lang="en-US" sz="20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4670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46</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Title 3"/>
          <p:cNvSpPr>
            <a:spLocks noGrp="1"/>
          </p:cNvSpPr>
          <p:nvPr>
            <p:ph type="title"/>
          </p:nvPr>
        </p:nvSpPr>
        <p:spPr/>
        <p:txBody>
          <a:bodyPr/>
          <a:lstStyle/>
          <a:p>
            <a:pPr algn="ctr"/>
            <a:r>
              <a:rPr lang="en-US" dirty="0">
                <a:latin typeface="Trebuchet MS" panose="020B0603020202020204" pitchFamily="34" charset="0"/>
              </a:rPr>
              <a:t>Discussion</a:t>
            </a:r>
            <a:r>
              <a:rPr lang="en-US" dirty="0"/>
              <a:t> </a:t>
            </a:r>
          </a:p>
        </p:txBody>
      </p:sp>
      <p:sp>
        <p:nvSpPr>
          <p:cNvPr id="13" name="Rectangle 12"/>
          <p:cNvSpPr/>
          <p:nvPr/>
        </p:nvSpPr>
        <p:spPr>
          <a:xfrm>
            <a:off x="1553495" y="1802473"/>
            <a:ext cx="9674942" cy="3785652"/>
          </a:xfrm>
          <a:prstGeom prst="rect">
            <a:avLst/>
          </a:prstGeom>
        </p:spPr>
        <p:txBody>
          <a:bodyPr wrap="square">
            <a:spAutoFit/>
          </a:bodyPr>
          <a:lstStyle/>
          <a:p>
            <a:r>
              <a:rPr lang="en-US" sz="2400" b="1" dirty="0">
                <a:solidFill>
                  <a:srgbClr val="000000"/>
                </a:solidFill>
                <a:latin typeface="Arial" panose="020B0604020202020204" pitchFamily="34" charset="0"/>
                <a:cs typeface="Arial" panose="020B0604020202020204" pitchFamily="34" charset="0"/>
              </a:rPr>
              <a:t>2. PUFA is very susceptible to lipid peroxide and can be one of indicator of low sperm quality by damaging the sperm plasma membrane </a:t>
            </a:r>
          </a:p>
          <a:p>
            <a:endParaRPr lang="en-US" sz="2400" dirty="0">
              <a:solidFill>
                <a:srgbClr val="000000"/>
              </a:solidFill>
              <a:latin typeface="Arial" panose="020B0604020202020204" pitchFamily="34" charset="0"/>
              <a:cs typeface="Arial" panose="020B0604020202020204" pitchFamily="34" charset="0"/>
            </a:endParaRPr>
          </a:p>
          <a:p>
            <a:r>
              <a:rPr lang="en-US" sz="2400" dirty="0">
                <a:solidFill>
                  <a:srgbClr val="000000"/>
                </a:solidFill>
                <a:latin typeface="Arial" panose="020B0604020202020204" pitchFamily="34" charset="0"/>
                <a:cs typeface="Arial" panose="020B0604020202020204" pitchFamily="34" charset="0"/>
              </a:rPr>
              <a:t>Supported by </a:t>
            </a:r>
            <a:r>
              <a:rPr lang="en-US" sz="2400" dirty="0" err="1">
                <a:solidFill>
                  <a:srgbClr val="000000"/>
                </a:solidFill>
                <a:latin typeface="Arial" panose="020B0604020202020204" pitchFamily="34" charset="0"/>
                <a:cs typeface="Arial" panose="020B0604020202020204" pitchFamily="34" charset="0"/>
              </a:rPr>
              <a:t>by</a:t>
            </a:r>
            <a:r>
              <a:rPr lang="en-US" sz="2400" dirty="0">
                <a:solidFill>
                  <a:srgbClr val="000000"/>
                </a:solidFill>
                <a:latin typeface="Arial" panose="020B0604020202020204" pitchFamily="34" charset="0"/>
                <a:cs typeface="Arial" panose="020B0604020202020204" pitchFamily="34" charset="0"/>
              </a:rPr>
              <a:t> </a:t>
            </a:r>
            <a:r>
              <a:rPr lang="en-US" sz="2400" dirty="0" err="1">
                <a:solidFill>
                  <a:srgbClr val="000000"/>
                </a:solidFill>
                <a:latin typeface="Arial" panose="020B0604020202020204" pitchFamily="34" charset="0"/>
                <a:cs typeface="Arial" panose="020B0604020202020204" pitchFamily="34" charset="0"/>
              </a:rPr>
              <a:t>Vriese</a:t>
            </a:r>
            <a:r>
              <a:rPr lang="en-US" sz="2400" dirty="0">
                <a:solidFill>
                  <a:srgbClr val="000000"/>
                </a:solidFill>
                <a:latin typeface="Arial" panose="020B0604020202020204" pitchFamily="34" charset="0"/>
                <a:cs typeface="Arial" panose="020B0604020202020204" pitchFamily="34" charset="0"/>
              </a:rPr>
              <a:t> et al and Agarwal et al:</a:t>
            </a:r>
          </a:p>
          <a:p>
            <a:pPr marL="342900" indent="-342900">
              <a:buFont typeface="Wingdings" panose="05000000000000000000" pitchFamily="2" charset="2"/>
              <a:buChar char="ü"/>
            </a:pPr>
            <a:r>
              <a:rPr lang="en-US" sz="2400" dirty="0">
                <a:solidFill>
                  <a:srgbClr val="000000"/>
                </a:solidFill>
                <a:latin typeface="Arial" panose="020B0604020202020204" pitchFamily="34" charset="0"/>
                <a:cs typeface="Arial" panose="020B0604020202020204" pitchFamily="34" charset="0"/>
              </a:rPr>
              <a:t>MDA is mainly attacking PUFA in sperm plasma membrane</a:t>
            </a:r>
          </a:p>
          <a:p>
            <a:pPr marL="342900" indent="-342900">
              <a:buFont typeface="Wingdings" panose="05000000000000000000" pitchFamily="2" charset="2"/>
              <a:buChar char="ü"/>
            </a:pPr>
            <a:r>
              <a:rPr lang="en-US" sz="2400" dirty="0"/>
              <a:t>MDA correlates with the sperm motility because </a:t>
            </a:r>
            <a:r>
              <a:rPr lang="en-US" sz="2400" dirty="0" err="1"/>
              <a:t>peroxidative</a:t>
            </a:r>
            <a:r>
              <a:rPr lang="en-US" sz="2400" dirty="0"/>
              <a:t> damage occur in the sperm membrane and axonemal proteins which cause the permanent impairment in sperm motility</a:t>
            </a:r>
            <a:r>
              <a:rPr lang="en-US" sz="2400" dirty="0">
                <a:solidFill>
                  <a:srgbClr val="000000"/>
                </a:solidFill>
                <a:latin typeface="Arial" panose="020B0604020202020204" pitchFamily="34" charset="0"/>
                <a:cs typeface="Arial" panose="020B0604020202020204" pitchFamily="34" charset="0"/>
              </a:rPr>
              <a:t> </a:t>
            </a:r>
          </a:p>
          <a:p>
            <a:endParaRPr lang="en-US" sz="2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19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47</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Title 3"/>
          <p:cNvSpPr>
            <a:spLocks noGrp="1"/>
          </p:cNvSpPr>
          <p:nvPr>
            <p:ph type="title"/>
          </p:nvPr>
        </p:nvSpPr>
        <p:spPr/>
        <p:txBody>
          <a:bodyPr/>
          <a:lstStyle/>
          <a:p>
            <a:pPr algn="ctr"/>
            <a:r>
              <a:rPr lang="en-US" dirty="0">
                <a:latin typeface="Trebuchet MS" panose="020B0603020202020204" pitchFamily="34" charset="0"/>
              </a:rPr>
              <a:t>Discussion</a:t>
            </a:r>
            <a:r>
              <a:rPr lang="en-US" dirty="0"/>
              <a:t> </a:t>
            </a:r>
          </a:p>
        </p:txBody>
      </p:sp>
      <p:sp>
        <p:nvSpPr>
          <p:cNvPr id="13" name="Rectangle 12"/>
          <p:cNvSpPr/>
          <p:nvPr/>
        </p:nvSpPr>
        <p:spPr>
          <a:xfrm>
            <a:off x="1553495" y="1802473"/>
            <a:ext cx="9674942" cy="3016210"/>
          </a:xfrm>
          <a:prstGeom prst="rect">
            <a:avLst/>
          </a:prstGeom>
        </p:spPr>
        <p:txBody>
          <a:bodyPr wrap="square">
            <a:spAutoFit/>
          </a:bodyPr>
          <a:lstStyle/>
          <a:p>
            <a:r>
              <a:rPr lang="en-US" sz="2400" b="1" dirty="0">
                <a:solidFill>
                  <a:srgbClr val="000000"/>
                </a:solidFill>
                <a:latin typeface="Arial" panose="020B0604020202020204" pitchFamily="34" charset="0"/>
                <a:cs typeface="Arial" panose="020B0604020202020204" pitchFamily="34" charset="0"/>
              </a:rPr>
              <a:t>3. There might be no significant correlation between semen volume, sperm concentration, and seminal plasma volume </a:t>
            </a:r>
          </a:p>
          <a:p>
            <a:endParaRPr lang="en-US" dirty="0">
              <a:solidFill>
                <a:srgbClr val="000000"/>
              </a:solidFill>
              <a:latin typeface="Arial" panose="020B0604020202020204" pitchFamily="34" charset="0"/>
              <a:cs typeface="Arial" panose="020B0604020202020204" pitchFamily="34" charset="0"/>
            </a:endParaRPr>
          </a:p>
          <a:p>
            <a:r>
              <a:rPr lang="en-US" sz="2000" dirty="0">
                <a:solidFill>
                  <a:srgbClr val="FF0000"/>
                </a:solidFill>
                <a:latin typeface="Arial" panose="020B0604020202020204" pitchFamily="34" charset="0"/>
                <a:cs typeface="Arial" panose="020B0604020202020204" pitchFamily="34" charset="0"/>
              </a:rPr>
              <a:t>Not supported by </a:t>
            </a:r>
            <a:r>
              <a:rPr lang="en-US" sz="2000" dirty="0" err="1">
                <a:solidFill>
                  <a:srgbClr val="FF0000"/>
                </a:solidFill>
                <a:latin typeface="Arial" panose="020B0604020202020204" pitchFamily="34" charset="0"/>
                <a:cs typeface="Arial" panose="020B0604020202020204" pitchFamily="34" charset="0"/>
              </a:rPr>
              <a:t>Pouramir</a:t>
            </a:r>
            <a:r>
              <a:rPr lang="en-US" sz="2000" dirty="0">
                <a:solidFill>
                  <a:srgbClr val="FF0000"/>
                </a:solidFill>
                <a:latin typeface="Arial" panose="020B0604020202020204" pitchFamily="34" charset="0"/>
                <a:cs typeface="Arial" panose="020B0604020202020204" pitchFamily="34" charset="0"/>
              </a:rPr>
              <a:t> et al stated that there is positive correlation between MDA and semen volume</a:t>
            </a:r>
          </a:p>
          <a:p>
            <a:pPr lvl="1"/>
            <a:endParaRPr lang="en-US" sz="2000" b="1" dirty="0">
              <a:solidFill>
                <a:srgbClr val="000000"/>
              </a:solidFill>
              <a:latin typeface="Arial" panose="020B0604020202020204" pitchFamily="34" charset="0"/>
              <a:cs typeface="Arial" panose="020B0604020202020204" pitchFamily="34" charset="0"/>
            </a:endParaRPr>
          </a:p>
          <a:p>
            <a:pPr lvl="1"/>
            <a:r>
              <a:rPr lang="en-US" sz="2000" b="1" dirty="0">
                <a:solidFill>
                  <a:srgbClr val="000000"/>
                </a:solidFill>
                <a:latin typeface="Arial" panose="020B0604020202020204" pitchFamily="34" charset="0"/>
                <a:cs typeface="Arial" panose="020B0604020202020204" pitchFamily="34" charset="0"/>
              </a:rPr>
              <a:t>HOWEVER, it still needs higher samples to prove this finding and the control samples should be from fertile subjects</a:t>
            </a:r>
          </a:p>
          <a:p>
            <a:endParaRPr lang="en-US" sz="2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413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48</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Title 3"/>
          <p:cNvSpPr>
            <a:spLocks noGrp="1"/>
          </p:cNvSpPr>
          <p:nvPr>
            <p:ph type="title"/>
          </p:nvPr>
        </p:nvSpPr>
        <p:spPr/>
        <p:txBody>
          <a:bodyPr/>
          <a:lstStyle/>
          <a:p>
            <a:pPr algn="ctr"/>
            <a:r>
              <a:rPr lang="en-US" dirty="0">
                <a:latin typeface="Trebuchet MS" panose="020B0603020202020204" pitchFamily="34" charset="0"/>
              </a:rPr>
              <a:t>Limitation</a:t>
            </a:r>
            <a:r>
              <a:rPr lang="en-US" dirty="0"/>
              <a:t> </a:t>
            </a:r>
          </a:p>
        </p:txBody>
      </p:sp>
      <p:sp>
        <p:nvSpPr>
          <p:cNvPr id="13" name="Rectangle 12"/>
          <p:cNvSpPr/>
          <p:nvPr/>
        </p:nvSpPr>
        <p:spPr>
          <a:xfrm>
            <a:off x="1553495" y="1802473"/>
            <a:ext cx="8347589" cy="2308324"/>
          </a:xfrm>
          <a:prstGeom prst="rect">
            <a:avLst/>
          </a:prstGeom>
        </p:spPr>
        <p:txBody>
          <a:bodyPr wrap="square">
            <a:spAutoFit/>
          </a:bodyPr>
          <a:lstStyle/>
          <a:p>
            <a:pPr lvl="0"/>
            <a:r>
              <a:rPr lang="en-US" sz="2400" dirty="0"/>
              <a:t>1. Selection of infertile males as the control group</a:t>
            </a:r>
          </a:p>
          <a:p>
            <a:r>
              <a:rPr lang="en-US" sz="2400" dirty="0"/>
              <a:t>2. Collection of only one seminal plasma sample for each subject</a:t>
            </a:r>
          </a:p>
          <a:p>
            <a:r>
              <a:rPr lang="en-US" sz="2400" dirty="0"/>
              <a:t>3. Prolonged storage time of the samples may decrease the concentration of MDA</a:t>
            </a:r>
          </a:p>
          <a:p>
            <a:pPr lvl="0"/>
            <a:r>
              <a:rPr lang="en-US" sz="2400" dirty="0"/>
              <a:t>4. Failure to collect 20 samples for each group</a:t>
            </a:r>
          </a:p>
          <a:p>
            <a:endParaRPr lang="en-US" sz="2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3294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49</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Title 3"/>
          <p:cNvSpPr>
            <a:spLocks noGrp="1"/>
          </p:cNvSpPr>
          <p:nvPr>
            <p:ph type="title"/>
          </p:nvPr>
        </p:nvSpPr>
        <p:spPr/>
        <p:txBody>
          <a:bodyPr/>
          <a:lstStyle/>
          <a:p>
            <a:pPr algn="ctr"/>
            <a:r>
              <a:rPr lang="en-US" dirty="0">
                <a:latin typeface="Trebuchet MS" panose="020B0603020202020204" pitchFamily="34" charset="0"/>
              </a:rPr>
              <a:t>Recommendation</a:t>
            </a:r>
            <a:r>
              <a:rPr lang="en-US" dirty="0"/>
              <a:t> </a:t>
            </a:r>
          </a:p>
        </p:txBody>
      </p:sp>
      <p:sp>
        <p:nvSpPr>
          <p:cNvPr id="13" name="Rectangle 12"/>
          <p:cNvSpPr/>
          <p:nvPr/>
        </p:nvSpPr>
        <p:spPr>
          <a:xfrm>
            <a:off x="1553495" y="1802473"/>
            <a:ext cx="8347589" cy="3370153"/>
          </a:xfrm>
          <a:prstGeom prst="rect">
            <a:avLst/>
          </a:prstGeom>
        </p:spPr>
        <p:txBody>
          <a:bodyPr wrap="square">
            <a:spAutoFit/>
          </a:bodyPr>
          <a:lstStyle/>
          <a:p>
            <a:pPr lvl="0"/>
            <a:r>
              <a:rPr lang="en-US" sz="2400" dirty="0"/>
              <a:t>1. </a:t>
            </a:r>
            <a:r>
              <a:rPr lang="en-US" sz="2700" dirty="0"/>
              <a:t>Future research with the same topic should:</a:t>
            </a:r>
          </a:p>
          <a:p>
            <a:pPr lvl="1"/>
            <a:r>
              <a:rPr lang="en-US" sz="2700" dirty="0"/>
              <a:t> choose healthy, fertile men as the control group. </a:t>
            </a:r>
          </a:p>
          <a:p>
            <a:pPr lvl="1"/>
            <a:r>
              <a:rPr lang="en-US" sz="2700" dirty="0"/>
              <a:t>two or more samples for each subject should be taken. </a:t>
            </a:r>
          </a:p>
          <a:p>
            <a:pPr lvl="1"/>
            <a:r>
              <a:rPr lang="en-US" sz="2700" dirty="0"/>
              <a:t> pay attention to the duration of storage</a:t>
            </a:r>
            <a:endParaRPr lang="en-ID" sz="2700" dirty="0"/>
          </a:p>
          <a:p>
            <a:pPr lvl="0"/>
            <a:r>
              <a:rPr lang="en-US" sz="2700" dirty="0"/>
              <a:t>2. Research regarding the MDA in spermatozoa</a:t>
            </a:r>
          </a:p>
          <a:p>
            <a:pPr lvl="0"/>
            <a:r>
              <a:rPr lang="en-US" sz="2700" dirty="0"/>
              <a:t>3. Research regarding MDA and motility in bigger population size</a:t>
            </a:r>
          </a:p>
          <a:p>
            <a:endParaRPr lang="en-US" sz="2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4869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FC749032-2A07-4AE8-BA90-74324CAE0C87}" type="slidenum">
              <a:rPr lang="en-US" smtClean="0"/>
              <a:t>50</a:t>
            </a:fld>
            <a:endParaRPr lang="en-US"/>
          </a:p>
        </p:txBody>
      </p:sp>
      <p:sp>
        <p:nvSpPr>
          <p:cNvPr id="5" name="Rectangle 4"/>
          <p:cNvSpPr/>
          <p:nvPr/>
        </p:nvSpPr>
        <p:spPr>
          <a:xfrm>
            <a:off x="0" y="10160"/>
            <a:ext cx="914400" cy="1828800"/>
          </a:xfrm>
          <a:prstGeom prst="rect">
            <a:avLst/>
          </a:prstGeom>
          <a:solidFill>
            <a:srgbClr val="009900"/>
          </a:solidFill>
          <a:ln>
            <a:solidFill>
              <a:srgbClr val="C0C0C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 name="Rectangle 5"/>
          <p:cNvSpPr/>
          <p:nvPr/>
        </p:nvSpPr>
        <p:spPr>
          <a:xfrm>
            <a:off x="0" y="1942276"/>
            <a:ext cx="914400" cy="16459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0" y="3679636"/>
            <a:ext cx="914400" cy="1554480"/>
          </a:xfrm>
          <a:prstGeom prst="rect">
            <a:avLst/>
          </a:prstGeom>
          <a:solidFill>
            <a:srgbClr val="FFCC00"/>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p:cNvSpPr/>
          <p:nvPr/>
        </p:nvSpPr>
        <p:spPr>
          <a:xfrm>
            <a:off x="0" y="5364480"/>
            <a:ext cx="914400" cy="1463040"/>
          </a:xfrm>
          <a:prstGeom prst="rect">
            <a:avLst/>
          </a:prstGeom>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20563" y="39301"/>
            <a:ext cx="1550171" cy="1550171"/>
          </a:xfrm>
          <a:prstGeom prst="rect">
            <a:avLst/>
          </a:prstGeom>
        </p:spPr>
      </p:pic>
      <p:sp>
        <p:nvSpPr>
          <p:cNvPr id="11" name="Footer Placeholder 20"/>
          <p:cNvSpPr txBox="1">
            <a:spLocks/>
          </p:cNvSpPr>
          <p:nvPr/>
        </p:nvSpPr>
        <p:spPr>
          <a:xfrm>
            <a:off x="5675436" y="6319611"/>
            <a:ext cx="6450418" cy="426948"/>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Faculty of Medicine, </a:t>
            </a:r>
            <a:r>
              <a:rPr lang="en-US" dirty="0" err="1"/>
              <a:t>Universitas</a:t>
            </a:r>
            <a:r>
              <a:rPr lang="en-US" dirty="0"/>
              <a:t> Indonesia. Debora Roselita </a:t>
            </a:r>
            <a:r>
              <a:rPr lang="en-US" dirty="0" err="1"/>
              <a:t>Karo</a:t>
            </a:r>
            <a:r>
              <a:rPr lang="en-US" dirty="0"/>
              <a:t> </a:t>
            </a:r>
            <a:r>
              <a:rPr lang="en-US" dirty="0" err="1"/>
              <a:t>Sekali</a:t>
            </a:r>
            <a:endParaRPr lang="en-US" dirty="0"/>
          </a:p>
        </p:txBody>
      </p:sp>
      <p:sp>
        <p:nvSpPr>
          <p:cNvPr id="4" name="Title 3"/>
          <p:cNvSpPr>
            <a:spLocks noGrp="1"/>
          </p:cNvSpPr>
          <p:nvPr>
            <p:ph type="title"/>
          </p:nvPr>
        </p:nvSpPr>
        <p:spPr/>
        <p:txBody>
          <a:bodyPr/>
          <a:lstStyle/>
          <a:p>
            <a:pPr algn="ctr"/>
            <a:r>
              <a:rPr lang="en-US" dirty="0">
                <a:latin typeface="Trebuchet MS" panose="020B0603020202020204" pitchFamily="34" charset="0"/>
              </a:rPr>
              <a:t>Acknowledgement</a:t>
            </a:r>
            <a:endParaRPr lang="en-US" dirty="0"/>
          </a:p>
        </p:txBody>
      </p:sp>
      <p:sp>
        <p:nvSpPr>
          <p:cNvPr id="13" name="Rectangle 12"/>
          <p:cNvSpPr/>
          <p:nvPr/>
        </p:nvSpPr>
        <p:spPr>
          <a:xfrm>
            <a:off x="1553494" y="1802473"/>
            <a:ext cx="9550873" cy="3231654"/>
          </a:xfrm>
          <a:prstGeom prst="rect">
            <a:avLst/>
          </a:prstGeom>
        </p:spPr>
        <p:txBody>
          <a:bodyPr wrap="square">
            <a:spAutoFit/>
          </a:bodyPr>
          <a:lstStyle/>
          <a:p>
            <a:pPr lvl="0"/>
            <a:r>
              <a:rPr lang="en-US" sz="2400" b="1" i="1" dirty="0">
                <a:latin typeface="Arial" panose="020B0604020202020204" pitchFamily="34" charset="0"/>
                <a:cs typeface="Arial" panose="020B0604020202020204" pitchFamily="34" charset="0"/>
              </a:rPr>
              <a:t>Professor dr. Mohamad </a:t>
            </a:r>
            <a:r>
              <a:rPr lang="en-US" sz="2400" b="1" i="1" dirty="0" err="1">
                <a:latin typeface="Arial" panose="020B0604020202020204" pitchFamily="34" charset="0"/>
                <a:cs typeface="Arial" panose="020B0604020202020204" pitchFamily="34" charset="0"/>
              </a:rPr>
              <a:t>Sadikin</a:t>
            </a:r>
            <a:r>
              <a:rPr lang="en-US" sz="2400" b="1" i="1" dirty="0">
                <a:latin typeface="Arial" panose="020B0604020202020204" pitchFamily="34" charset="0"/>
                <a:cs typeface="Arial" panose="020B0604020202020204" pitchFamily="34" charset="0"/>
              </a:rPr>
              <a:t>, D. Sc.</a:t>
            </a:r>
            <a:r>
              <a:rPr lang="en-US" sz="2400" dirty="0">
                <a:latin typeface="Arial" panose="020B0604020202020204" pitchFamily="34" charset="0"/>
                <a:cs typeface="Arial" panose="020B0604020202020204" pitchFamily="34" charset="0"/>
              </a:rPr>
              <a:t> </a:t>
            </a:r>
            <a:endParaRPr lang="en-US" sz="2400" dirty="0">
              <a:solidFill>
                <a:srgbClr val="000000"/>
              </a:solidFill>
              <a:latin typeface="Arial" panose="020B0604020202020204" pitchFamily="34" charset="0"/>
              <a:cs typeface="Arial" panose="020B0604020202020204" pitchFamily="34" charset="0"/>
            </a:endParaRPr>
          </a:p>
          <a:p>
            <a:pPr lvl="0"/>
            <a:r>
              <a:rPr lang="en-US" sz="2400" dirty="0">
                <a:solidFill>
                  <a:srgbClr val="000000"/>
                </a:solidFill>
                <a:latin typeface="Arial" panose="020B0604020202020204" pitchFamily="34" charset="0"/>
                <a:cs typeface="Arial" panose="020B0604020202020204" pitchFamily="34" charset="0"/>
              </a:rPr>
              <a:t>	</a:t>
            </a:r>
            <a:r>
              <a:rPr lang="en-US" sz="2000" dirty="0">
                <a:solidFill>
                  <a:srgbClr val="000000"/>
                </a:solidFill>
                <a:latin typeface="Arial" panose="020B0604020202020204" pitchFamily="34" charset="0"/>
                <a:cs typeface="Arial" panose="020B0604020202020204" pitchFamily="34" charset="0"/>
              </a:rPr>
              <a:t>Faculty of Medicine, </a:t>
            </a:r>
            <a:r>
              <a:rPr lang="en-US" sz="2000" dirty="0" err="1">
                <a:solidFill>
                  <a:srgbClr val="000000"/>
                </a:solidFill>
                <a:latin typeface="Arial" panose="020B0604020202020204" pitchFamily="34" charset="0"/>
                <a:cs typeface="Arial" panose="020B0604020202020204" pitchFamily="34" charset="0"/>
              </a:rPr>
              <a:t>Universitas</a:t>
            </a:r>
            <a:r>
              <a:rPr lang="en-US" sz="2000" dirty="0">
                <a:solidFill>
                  <a:srgbClr val="000000"/>
                </a:solidFill>
                <a:latin typeface="Arial" panose="020B0604020202020204" pitchFamily="34" charset="0"/>
                <a:cs typeface="Arial" panose="020B0604020202020204" pitchFamily="34" charset="0"/>
              </a:rPr>
              <a:t> Indonesia, </a:t>
            </a:r>
          </a:p>
          <a:p>
            <a:pPr lvl="0"/>
            <a:r>
              <a:rPr lang="en-US" sz="2000" dirty="0">
                <a:solidFill>
                  <a:srgbClr val="000000"/>
                </a:solidFill>
                <a:latin typeface="Arial" panose="020B0604020202020204" pitchFamily="34" charset="0"/>
                <a:cs typeface="Arial" panose="020B0604020202020204" pitchFamily="34" charset="0"/>
              </a:rPr>
              <a:t>	Staff in Dept. of Biochemistry and Molecular Biology,</a:t>
            </a:r>
          </a:p>
          <a:p>
            <a:pPr lvl="0"/>
            <a:endParaRPr lang="en-US" sz="2000" dirty="0">
              <a:solidFill>
                <a:srgbClr val="000000"/>
              </a:solidFill>
              <a:latin typeface="Arial" panose="020B0604020202020204" pitchFamily="34" charset="0"/>
              <a:cs typeface="Arial" panose="020B0604020202020204" pitchFamily="34" charset="0"/>
            </a:endParaRPr>
          </a:p>
          <a:p>
            <a:pPr lvl="0"/>
            <a:r>
              <a:rPr lang="en-US" sz="2400" b="1" i="1" dirty="0">
                <a:solidFill>
                  <a:srgbClr val="000000"/>
                </a:solidFill>
                <a:latin typeface="Arial" panose="020B0604020202020204" pitchFamily="34" charset="0"/>
                <a:cs typeface="Arial" panose="020B0604020202020204" pitchFamily="34" charset="0"/>
              </a:rPr>
              <a:t>Dr. H. </a:t>
            </a:r>
            <a:r>
              <a:rPr lang="en-US" sz="2400" b="1" i="1" dirty="0" err="1">
                <a:solidFill>
                  <a:srgbClr val="000000"/>
                </a:solidFill>
                <a:latin typeface="Arial" panose="020B0604020202020204" pitchFamily="34" charset="0"/>
                <a:cs typeface="Arial" panose="020B0604020202020204" pitchFamily="34" charset="0"/>
              </a:rPr>
              <a:t>Indra</a:t>
            </a:r>
            <a:r>
              <a:rPr lang="en-US" sz="2400" b="1" i="1" dirty="0">
                <a:solidFill>
                  <a:srgbClr val="000000"/>
                </a:solidFill>
                <a:latin typeface="Arial" panose="020B0604020202020204" pitchFamily="34" charset="0"/>
                <a:cs typeface="Arial" panose="020B0604020202020204" pitchFamily="34" charset="0"/>
              </a:rPr>
              <a:t> G. Mansur, </a:t>
            </a:r>
            <a:r>
              <a:rPr lang="en-US" sz="2400" b="1" i="1" dirty="0" err="1">
                <a:solidFill>
                  <a:srgbClr val="000000"/>
                </a:solidFill>
                <a:latin typeface="Arial" panose="020B0604020202020204" pitchFamily="34" charset="0"/>
                <a:cs typeface="Arial" panose="020B0604020202020204" pitchFamily="34" charset="0"/>
              </a:rPr>
              <a:t>Sp.And</a:t>
            </a:r>
            <a:r>
              <a:rPr lang="en-US" sz="2400" b="1" i="1" dirty="0">
                <a:solidFill>
                  <a:srgbClr val="000000"/>
                </a:solidFill>
                <a:latin typeface="Arial" panose="020B0604020202020204" pitchFamily="34" charset="0"/>
                <a:cs typeface="Arial" panose="020B0604020202020204" pitchFamily="34" charset="0"/>
              </a:rPr>
              <a:t>.</a:t>
            </a:r>
          </a:p>
          <a:p>
            <a:pPr lvl="0"/>
            <a:r>
              <a:rPr lang="en-US" sz="2400" dirty="0">
                <a:solidFill>
                  <a:srgbClr val="000000"/>
                </a:solidFill>
                <a:latin typeface="Arial" panose="020B0604020202020204" pitchFamily="34" charset="0"/>
                <a:cs typeface="Arial" panose="020B0604020202020204" pitchFamily="34" charset="0"/>
              </a:rPr>
              <a:t>	</a:t>
            </a:r>
            <a:r>
              <a:rPr lang="en-US" sz="2000" dirty="0" err="1">
                <a:solidFill>
                  <a:srgbClr val="000000"/>
                </a:solidFill>
                <a:latin typeface="Arial" panose="020B0604020202020204" pitchFamily="34" charset="0"/>
                <a:cs typeface="Arial" panose="020B0604020202020204" pitchFamily="34" charset="0"/>
              </a:rPr>
              <a:t>Andrologists</a:t>
            </a:r>
            <a:r>
              <a:rPr lang="en-US" sz="2000" dirty="0">
                <a:solidFill>
                  <a:srgbClr val="000000"/>
                </a:solidFill>
                <a:latin typeface="Arial" panose="020B0604020202020204" pitchFamily="34" charset="0"/>
                <a:cs typeface="Arial" panose="020B0604020202020204" pitchFamily="34" charset="0"/>
              </a:rPr>
              <a:t> in RSIA </a:t>
            </a:r>
            <a:r>
              <a:rPr lang="en-US" sz="2000" dirty="0" err="1">
                <a:solidFill>
                  <a:srgbClr val="000000"/>
                </a:solidFill>
                <a:latin typeface="Arial" panose="020B0604020202020204" pitchFamily="34" charset="0"/>
                <a:cs typeface="Arial" panose="020B0604020202020204" pitchFamily="34" charset="0"/>
              </a:rPr>
              <a:t>Sayyidah</a:t>
            </a:r>
            <a:r>
              <a:rPr lang="en-US" sz="2000" dirty="0">
                <a:solidFill>
                  <a:srgbClr val="000000"/>
                </a:solidFill>
                <a:latin typeface="Arial" panose="020B0604020202020204" pitchFamily="34" charset="0"/>
                <a:cs typeface="Arial" panose="020B0604020202020204" pitchFamily="34" charset="0"/>
              </a:rPr>
              <a:t> and </a:t>
            </a:r>
            <a:r>
              <a:rPr lang="en-US" sz="2000" dirty="0" err="1">
                <a:solidFill>
                  <a:srgbClr val="000000"/>
                </a:solidFill>
                <a:latin typeface="Arial" panose="020B0604020202020204" pitchFamily="34" charset="0"/>
                <a:cs typeface="Arial" panose="020B0604020202020204" pitchFamily="34" charset="0"/>
              </a:rPr>
              <a:t>Budhi</a:t>
            </a:r>
            <a:r>
              <a:rPr lang="en-US" sz="2000" dirty="0">
                <a:solidFill>
                  <a:srgbClr val="000000"/>
                </a:solidFill>
                <a:latin typeface="Arial" panose="020B0604020202020204" pitchFamily="34" charset="0"/>
                <a:cs typeface="Arial" panose="020B0604020202020204" pitchFamily="34" charset="0"/>
              </a:rPr>
              <a:t> Jaya</a:t>
            </a:r>
          </a:p>
          <a:p>
            <a:pPr lvl="0"/>
            <a:r>
              <a:rPr lang="en-US" sz="2000" dirty="0">
                <a:solidFill>
                  <a:srgbClr val="000000"/>
                </a:solidFill>
                <a:latin typeface="Arial" panose="020B0604020202020204" pitchFamily="34" charset="0"/>
                <a:cs typeface="Arial" panose="020B0604020202020204" pitchFamily="34" charset="0"/>
              </a:rPr>
              <a:t>	Staff in Dept. of Biology in Faculty of Medicine, </a:t>
            </a:r>
            <a:r>
              <a:rPr lang="en-US" sz="2000" dirty="0" err="1">
                <a:solidFill>
                  <a:srgbClr val="000000"/>
                </a:solidFill>
                <a:latin typeface="Arial" panose="020B0604020202020204" pitchFamily="34" charset="0"/>
                <a:cs typeface="Arial" panose="020B0604020202020204" pitchFamily="34" charset="0"/>
              </a:rPr>
              <a:t>Universitas</a:t>
            </a:r>
            <a:r>
              <a:rPr lang="en-US" sz="2000" dirty="0">
                <a:solidFill>
                  <a:srgbClr val="000000"/>
                </a:solidFill>
                <a:latin typeface="Arial" panose="020B0604020202020204" pitchFamily="34" charset="0"/>
                <a:cs typeface="Arial" panose="020B0604020202020204" pitchFamily="34" charset="0"/>
              </a:rPr>
              <a:t> Indonesia</a:t>
            </a:r>
          </a:p>
          <a:p>
            <a:pPr lvl="0"/>
            <a:endParaRPr lang="en-US" sz="2400" dirty="0">
              <a:solidFill>
                <a:srgbClr val="000000"/>
              </a:solidFill>
              <a:latin typeface="Arial" panose="020B0604020202020204" pitchFamily="34" charset="0"/>
              <a:cs typeface="Arial" panose="020B0604020202020204" pitchFamily="34" charset="0"/>
            </a:endParaRPr>
          </a:p>
          <a:p>
            <a:pPr lvl="0"/>
            <a:endParaRPr lang="en-US" sz="2400" dirty="0"/>
          </a:p>
        </p:txBody>
      </p:sp>
    </p:spTree>
    <p:extLst>
      <p:ext uri="{BB962C8B-B14F-4D97-AF65-F5344CB8AC3E}">
        <p14:creationId xmlns:p14="http://schemas.microsoft.com/office/powerpoint/2010/main" val="3507451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US" b="1" dirty="0">
                <a:latin typeface="Trebuchet MS" panose="020B0603020202020204" pitchFamily="34" charset="0"/>
              </a:rPr>
              <a:t>THANK YOU</a:t>
            </a:r>
          </a:p>
        </p:txBody>
      </p:sp>
      <p:sp>
        <p:nvSpPr>
          <p:cNvPr id="7" name="Text Placeholder 6"/>
          <p:cNvSpPr>
            <a:spLocks noGrp="1"/>
          </p:cNvSpPr>
          <p:nvPr>
            <p:ph type="body" idx="1"/>
          </p:nvPr>
        </p:nvSpPr>
        <p:spPr/>
        <p:txBody>
          <a:bodyPr/>
          <a:lstStyle/>
          <a:p>
            <a:endParaRPr lang="en-US"/>
          </a:p>
        </p:txBody>
      </p:sp>
      <p:sp>
        <p:nvSpPr>
          <p:cNvPr id="4" name="Footer Placeholder 3"/>
          <p:cNvSpPr>
            <a:spLocks noGrp="1"/>
          </p:cNvSpPr>
          <p:nvPr>
            <p:ph type="ftr" sz="quarter" idx="11"/>
          </p:nvPr>
        </p:nvSpPr>
        <p:spPr/>
        <p:txBody>
          <a:bodyPr/>
          <a:lstStyle/>
          <a:p>
            <a:r>
              <a:rPr lang="en-US"/>
              <a:t>Faculty of Medicine, Universitas Indonesia. Debora Roselita Karo Sekali</a:t>
            </a:r>
          </a:p>
        </p:txBody>
      </p:sp>
      <p:sp>
        <p:nvSpPr>
          <p:cNvPr id="5" name="Slide Number Placeholder 4"/>
          <p:cNvSpPr>
            <a:spLocks noGrp="1"/>
          </p:cNvSpPr>
          <p:nvPr>
            <p:ph type="sldNum" sz="quarter" idx="12"/>
          </p:nvPr>
        </p:nvSpPr>
        <p:spPr/>
        <p:txBody>
          <a:bodyPr/>
          <a:lstStyle/>
          <a:p>
            <a:fld id="{FC749032-2A07-4AE8-BA90-74324CAE0C87}" type="slidenum">
              <a:rPr lang="en-US" smtClean="0"/>
              <a:t>51</a:t>
            </a:fld>
            <a:endParaRPr lang="en-US"/>
          </a:p>
        </p:txBody>
      </p:sp>
    </p:spTree>
    <p:extLst>
      <p:ext uri="{BB962C8B-B14F-4D97-AF65-F5344CB8AC3E}">
        <p14:creationId xmlns:p14="http://schemas.microsoft.com/office/powerpoint/2010/main" val="221624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anded_Design_Yellow">
      <a:dk1>
        <a:srgbClr val="595959"/>
      </a:dk1>
      <a:lt1>
        <a:sysClr val="window" lastClr="FFFFFF"/>
      </a:lt1>
      <a:dk2>
        <a:srgbClr val="323232"/>
      </a:dk2>
      <a:lt2>
        <a:srgbClr val="E5E8E8"/>
      </a:lt2>
      <a:accent1>
        <a:srgbClr val="FFCD36"/>
      </a:accent1>
      <a:accent2>
        <a:srgbClr val="F29E3E"/>
      </a:accent2>
      <a:accent3>
        <a:srgbClr val="83C546"/>
      </a:accent3>
      <a:accent4>
        <a:srgbClr val="52C1CA"/>
      </a:accent4>
      <a:accent5>
        <a:srgbClr val="7384CA"/>
      </a:accent5>
      <a:accent6>
        <a:srgbClr val="DA6A89"/>
      </a:accent6>
      <a:hlink>
        <a:srgbClr val="88CACA"/>
      </a:hlink>
      <a:folHlink>
        <a:srgbClr val="91A7CA"/>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nded_Design_Yellow">
      <a:dk1>
        <a:srgbClr val="595959"/>
      </a:dk1>
      <a:lt1>
        <a:sysClr val="window" lastClr="FFFFFF"/>
      </a:lt1>
      <a:dk2>
        <a:srgbClr val="323232"/>
      </a:dk2>
      <a:lt2>
        <a:srgbClr val="E5E8E8"/>
      </a:lt2>
      <a:accent1>
        <a:srgbClr val="FFCD36"/>
      </a:accent1>
      <a:accent2>
        <a:srgbClr val="F29E3E"/>
      </a:accent2>
      <a:accent3>
        <a:srgbClr val="83C546"/>
      </a:accent3>
      <a:accent4>
        <a:srgbClr val="52C1CA"/>
      </a:accent4>
      <a:accent5>
        <a:srgbClr val="7384CA"/>
      </a:accent5>
      <a:accent6>
        <a:srgbClr val="DA6A89"/>
      </a:accent6>
      <a:hlink>
        <a:srgbClr val="88CACA"/>
      </a:hlink>
      <a:folHlink>
        <a:srgbClr val="91A7CA"/>
      </a:folHlink>
    </a:clrScheme>
    <a:fontScheme name="Book Antiqua">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66677B1-365E-411F-9971-C788BC2975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4729</Words>
  <Application>Microsoft Office PowerPoint</Application>
  <PresentationFormat>Widescreen</PresentationFormat>
  <Paragraphs>786</Paragraphs>
  <Slides>51</Slides>
  <Notes>31</Notes>
  <HiddenSlides>15</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1" baseType="lpstr">
      <vt:lpstr>Arial</vt:lpstr>
      <vt:lpstr>Arial Black</vt:lpstr>
      <vt:lpstr>Book Antiqua</vt:lpstr>
      <vt:lpstr>Calibri</vt:lpstr>
      <vt:lpstr>Calibri Light</vt:lpstr>
      <vt:lpstr>Times New Roman</vt:lpstr>
      <vt:lpstr>Trebuchet MS</vt:lpstr>
      <vt:lpstr>Wingdings</vt:lpstr>
      <vt:lpstr>Office Theme</vt:lpstr>
      <vt:lpstr>Bitmap Image</vt:lpstr>
      <vt:lpstr>The Correlation between  Malondialdehyde Concentration Level in Seminal Fluid Analysis and Asthenozoospermia among Infertile Males</vt:lpstr>
      <vt:lpstr>Curriculum vitae</vt:lpstr>
      <vt:lpstr>The journey to the waiting egg</vt:lpstr>
      <vt:lpstr>What’s the issue?</vt:lpstr>
      <vt:lpstr>Global Prevalence of Infertility</vt:lpstr>
      <vt:lpstr>Infertility in Indonesia</vt:lpstr>
      <vt:lpstr>Factors of Infertility</vt:lpstr>
      <vt:lpstr>Semen Analysis: Sperm Quality</vt:lpstr>
      <vt:lpstr>Balance or Imbalance</vt:lpstr>
      <vt:lpstr>Generation of Reactive Oxygen Species</vt:lpstr>
      <vt:lpstr>Low Sperm Motility</vt:lpstr>
      <vt:lpstr>PowerPoint Presentation</vt:lpstr>
      <vt:lpstr>PowerPoint Presentation</vt:lpstr>
      <vt:lpstr>Male Infertility</vt:lpstr>
      <vt:lpstr>Problem Identification</vt:lpstr>
      <vt:lpstr>Hypothesis</vt:lpstr>
      <vt:lpstr>Research Objectives</vt:lpstr>
      <vt:lpstr>Research Benefits</vt:lpstr>
      <vt:lpstr>ROS in the Male Reproductive System</vt:lpstr>
      <vt:lpstr>Conflicting Statements</vt:lpstr>
      <vt:lpstr>THEORETICAL FRAMEWORK</vt:lpstr>
      <vt:lpstr>Theoretical Framework</vt:lpstr>
      <vt:lpstr>Conceptual Framework</vt:lpstr>
      <vt:lpstr>Research Design and Subjects</vt:lpstr>
      <vt:lpstr>Methods</vt:lpstr>
      <vt:lpstr>Location and Time</vt:lpstr>
      <vt:lpstr>PowerPoint Presentation</vt:lpstr>
      <vt:lpstr>Exclusion Criteria: Explanation</vt:lpstr>
      <vt:lpstr>Research Methods</vt:lpstr>
      <vt:lpstr>Research Methods</vt:lpstr>
      <vt:lpstr>PowerPoint Presentation</vt:lpstr>
      <vt:lpstr>Research Methods</vt:lpstr>
      <vt:lpstr>MEASUREMENT OF MDA  THIOBARBITURIC ACID METHOD</vt:lpstr>
      <vt:lpstr>Table 1. Procedure of Measuring Malondialdehyde Concentration </vt:lpstr>
      <vt:lpstr>RESULT</vt:lpstr>
      <vt:lpstr>Total Samples  (Period June 2015 – May 2016)</vt:lpstr>
      <vt:lpstr>Age distribution</vt:lpstr>
      <vt:lpstr>Semen volume</vt:lpstr>
      <vt:lpstr>Distribution of Sperm Concentration</vt:lpstr>
      <vt:lpstr>PowerPoint Presentation</vt:lpstr>
      <vt:lpstr>Result</vt:lpstr>
      <vt:lpstr>Analysis</vt:lpstr>
      <vt:lpstr>PowerPoint Presentation</vt:lpstr>
      <vt:lpstr>Comparison with Other Similar Studies</vt:lpstr>
      <vt:lpstr>Discussion </vt:lpstr>
      <vt:lpstr>Discussion </vt:lpstr>
      <vt:lpstr>Discussion </vt:lpstr>
      <vt:lpstr>Limitation </vt:lpstr>
      <vt:lpstr>Recommendation </vt:lpstr>
      <vt:lpstr>Acknowledgement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2016-09-19T09:18:41Z</dcterms:created>
  <dcterms:modified xsi:type="dcterms:W3CDTF">2016-10-10T02:55:41Z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TC029009979991</vt:lpwstr>
  </property>
</Properties>
</file>