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diagrams/quickStyle1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380" r:id="rId2"/>
    <p:sldId id="328" r:id="rId3"/>
    <p:sldId id="352" r:id="rId4"/>
    <p:sldId id="376" r:id="rId5"/>
    <p:sldId id="400" r:id="rId6"/>
    <p:sldId id="391" r:id="rId7"/>
    <p:sldId id="399" r:id="rId8"/>
    <p:sldId id="392" r:id="rId9"/>
    <p:sldId id="402" r:id="rId10"/>
    <p:sldId id="386" r:id="rId11"/>
    <p:sldId id="403" r:id="rId12"/>
    <p:sldId id="418" r:id="rId13"/>
    <p:sldId id="404" r:id="rId14"/>
    <p:sldId id="377" r:id="rId15"/>
    <p:sldId id="361" r:id="rId16"/>
    <p:sldId id="349" r:id="rId17"/>
    <p:sldId id="364" r:id="rId18"/>
    <p:sldId id="350" r:id="rId19"/>
    <p:sldId id="342" r:id="rId20"/>
    <p:sldId id="378" r:id="rId21"/>
    <p:sldId id="405" r:id="rId22"/>
    <p:sldId id="409" r:id="rId23"/>
    <p:sldId id="412" r:id="rId24"/>
    <p:sldId id="417" r:id="rId25"/>
    <p:sldId id="379" r:id="rId26"/>
    <p:sldId id="348" r:id="rId27"/>
    <p:sldId id="387" r:id="rId28"/>
  </p:sldIdLst>
  <p:sldSz cx="9144000" cy="6858000" type="screen4x3"/>
  <p:notesSz cx="7099300" cy="10234613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宋体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0099"/>
    <a:srgbClr val="003399"/>
    <a:srgbClr val="9900CC"/>
    <a:srgbClr val="66579B"/>
    <a:srgbClr val="BC229F"/>
    <a:srgbClr val="E882D5"/>
    <a:srgbClr val="FF00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3658" autoAdjust="0"/>
    <p:restoredTop sz="88075" autoAdjust="0"/>
  </p:normalViewPr>
  <p:slideViewPr>
    <p:cSldViewPr>
      <p:cViewPr>
        <p:scale>
          <a:sx n="80" d="100"/>
          <a:sy n="80" d="100"/>
        </p:scale>
        <p:origin x="-852" y="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0" d="100"/>
          <a:sy n="70" d="100"/>
        </p:scale>
        <p:origin x="-2196" y="-102"/>
      </p:cViewPr>
      <p:guideLst>
        <p:guide orient="horz" pos="3223"/>
        <p:guide pos="223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uhua_li\AppData\Local\Microsoft\Windows\Temporary%20Internet%20Files\Content.Outlook\WCYU5WR4\&#21382;&#24180;&#25991;&#31456;&#32479;&#35745;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yuhua_li\AppData\Local\Microsoft\Windows\Temporary%20Internet%20Files\Content.Outlook\WCYU5WR4\&#21382;&#24180;&#25991;&#31456;&#32479;&#35745;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title>
      <c:tx>
        <c:rich>
          <a:bodyPr/>
          <a:lstStyle/>
          <a:p>
            <a:pPr>
              <a:defRPr/>
            </a:pPr>
            <a:r>
              <a:rPr lang="en-US" altLang="zh-CN" sz="1400" b="1" i="0" u="none" strike="noStrike" baseline="0" dirty="0"/>
              <a:t>Impact Factors of Papers </a:t>
            </a:r>
            <a:r>
              <a:rPr lang="en-US" altLang="zh-CN" sz="1400" b="1" i="0" u="none" strike="noStrike" baseline="0" dirty="0" smtClean="0"/>
              <a:t>(2004-2013)</a:t>
            </a:r>
            <a:endParaRPr lang="zh-CN" altLang="en-US" sz="1400" dirty="0"/>
          </a:p>
        </c:rich>
      </c:tx>
      <c:layout>
        <c:manualLayout>
          <c:xMode val="edge"/>
          <c:yMode val="edge"/>
          <c:x val="0.31675096065163838"/>
          <c:y val="4.3996563418038898E-2"/>
        </c:manualLayout>
      </c:layout>
    </c:title>
    <c:plotArea>
      <c:layout>
        <c:manualLayout>
          <c:layoutTarget val="inner"/>
          <c:xMode val="edge"/>
          <c:yMode val="edge"/>
          <c:x val="0.15841030890747751"/>
          <c:y val="0.20358535774213643"/>
          <c:w val="0.81103400327653263"/>
          <c:h val="0.58784227247761578"/>
        </c:manualLayout>
      </c:layout>
      <c:lineChart>
        <c:grouping val="stacked"/>
        <c:ser>
          <c:idx val="0"/>
          <c:order val="0"/>
          <c:cat>
            <c:numRef>
              <c:f>统计!$B$1:$K$1</c:f>
              <c:numCache>
                <c:formatCode>General</c:formatCode>
                <c:ptCount val="1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</c:numCache>
            </c:numRef>
          </c:cat>
          <c:val>
            <c:numRef>
              <c:f>统计!$B$4:$K$4</c:f>
              <c:numCache>
                <c:formatCode>0.000_ </c:formatCode>
                <c:ptCount val="10"/>
                <c:pt idx="0">
                  <c:v>1.9329999999999963</c:v>
                </c:pt>
                <c:pt idx="1">
                  <c:v>21.527000000000001</c:v>
                </c:pt>
                <c:pt idx="2">
                  <c:v>39.826000000000001</c:v>
                </c:pt>
                <c:pt idx="3">
                  <c:v>28.25</c:v>
                </c:pt>
                <c:pt idx="4">
                  <c:v>42.039000000000001</c:v>
                </c:pt>
                <c:pt idx="5">
                  <c:v>237.93</c:v>
                </c:pt>
                <c:pt idx="6">
                  <c:v>232.33600000000001</c:v>
                </c:pt>
                <c:pt idx="7">
                  <c:v>383.48299999999864</c:v>
                </c:pt>
                <c:pt idx="8">
                  <c:v>531.03899999999999</c:v>
                </c:pt>
                <c:pt idx="9">
                  <c:v>510.73599999999863</c:v>
                </c:pt>
              </c:numCache>
            </c:numRef>
          </c:val>
        </c:ser>
        <c:marker val="1"/>
        <c:axId val="158411776"/>
        <c:axId val="158409088"/>
      </c:lineChart>
      <c:catAx>
        <c:axId val="158411776"/>
        <c:scaling>
          <c:orientation val="minMax"/>
        </c:scaling>
        <c:axPos val="b"/>
        <c:numFmt formatCode="General" sourceLinked="1"/>
        <c:majorTickMark val="none"/>
        <c:tickLblPos val="nextTo"/>
        <c:crossAx val="158409088"/>
        <c:crosses val="autoZero"/>
        <c:auto val="1"/>
        <c:lblAlgn val="ctr"/>
        <c:lblOffset val="100"/>
      </c:catAx>
      <c:valAx>
        <c:axId val="158409088"/>
        <c:scaling>
          <c:orientation val="minMax"/>
        </c:scaling>
        <c:axPos val="l"/>
        <c:majorGridlines/>
        <c:numFmt formatCode="0.000_ " sourceLinked="1"/>
        <c:majorTickMark val="none"/>
        <c:tickLblPos val="nextTo"/>
        <c:spPr>
          <a:ln w="9525">
            <a:noFill/>
          </a:ln>
        </c:spPr>
        <c:crossAx val="158411776"/>
        <c:crosses val="autoZero"/>
        <c:crossBetween val="between"/>
      </c:valAx>
    </c:plotArea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zh-CN"/>
  <c:chart>
    <c:title>
      <c:tx>
        <c:rich>
          <a:bodyPr/>
          <a:lstStyle/>
          <a:p>
            <a:pPr>
              <a:defRPr sz="1400"/>
            </a:pPr>
            <a:r>
              <a:rPr lang="en-US" altLang="zh-CN" sz="1400"/>
              <a:t>Number of Papers (2004</a:t>
            </a:r>
            <a:r>
              <a:rPr lang="en-US" altLang="zh-CN" sz="1400" baseline="0"/>
              <a:t>-2013)</a:t>
            </a:r>
            <a:endParaRPr lang="zh-CN" altLang="en-US" sz="1400"/>
          </a:p>
        </c:rich>
      </c:tx>
    </c:title>
    <c:view3D>
      <c:depthPercent val="100"/>
      <c:rAngAx val="1"/>
    </c:view3D>
    <c:plotArea>
      <c:layout>
        <c:manualLayout>
          <c:layoutTarget val="inner"/>
          <c:xMode val="edge"/>
          <c:yMode val="edge"/>
          <c:x val="0.16436161225385867"/>
          <c:y val="0.20330461648052178"/>
          <c:w val="0.79555444924352881"/>
          <c:h val="0.55870997993686977"/>
        </c:manualLayout>
      </c:layout>
      <c:bar3DChart>
        <c:barDir val="col"/>
        <c:grouping val="stacked"/>
        <c:ser>
          <c:idx val="0"/>
          <c:order val="0"/>
          <c:tx>
            <c:strRef>
              <c:f>统计!$A$6</c:f>
              <c:strCache>
                <c:ptCount val="1"/>
                <c:pt idx="0">
                  <c:v>SBC</c:v>
                </c:pt>
              </c:strCache>
            </c:strRef>
          </c:tx>
          <c:cat>
            <c:numRef>
              <c:f>统计!$B$1:$K$1</c:f>
              <c:numCache>
                <c:formatCode>General</c:formatCode>
                <c:ptCount val="1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</c:numCache>
            </c:numRef>
          </c:cat>
          <c:val>
            <c:numRef>
              <c:f>统计!$B$6:$K$6</c:f>
              <c:numCache>
                <c:formatCode>General</c:formatCode>
                <c:ptCount val="10"/>
                <c:pt idx="0">
                  <c:v>3</c:v>
                </c:pt>
                <c:pt idx="1">
                  <c:v>21</c:v>
                </c:pt>
                <c:pt idx="2">
                  <c:v>27</c:v>
                </c:pt>
                <c:pt idx="3">
                  <c:v>19</c:v>
                </c:pt>
                <c:pt idx="4">
                  <c:v>23</c:v>
                </c:pt>
                <c:pt idx="5">
                  <c:v>49</c:v>
                </c:pt>
                <c:pt idx="6">
                  <c:v>33</c:v>
                </c:pt>
                <c:pt idx="7">
                  <c:v>29</c:v>
                </c:pt>
                <c:pt idx="8">
                  <c:v>19</c:v>
                </c:pt>
                <c:pt idx="9">
                  <c:v>7</c:v>
                </c:pt>
              </c:numCache>
            </c:numRef>
          </c:val>
        </c:ser>
        <c:ser>
          <c:idx val="1"/>
          <c:order val="1"/>
          <c:tx>
            <c:strRef>
              <c:f>统计!$A$7</c:f>
              <c:strCache>
                <c:ptCount val="1"/>
                <c:pt idx="0">
                  <c:v>Customer</c:v>
                </c:pt>
              </c:strCache>
            </c:strRef>
          </c:tx>
          <c:cat>
            <c:numRef>
              <c:f>统计!$B$1:$K$1</c:f>
              <c:numCache>
                <c:formatCode>General</c:formatCode>
                <c:ptCount val="10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</c:numCache>
            </c:numRef>
          </c:cat>
          <c:val>
            <c:numRef>
              <c:f>统计!$B$7:$K$7</c:f>
              <c:numCache>
                <c:formatCode>General</c:formatCode>
                <c:ptCount val="1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0</c:v>
                </c:pt>
                <c:pt idx="5">
                  <c:v>11</c:v>
                </c:pt>
                <c:pt idx="6">
                  <c:v>37</c:v>
                </c:pt>
                <c:pt idx="7">
                  <c:v>67</c:v>
                </c:pt>
                <c:pt idx="8">
                  <c:v>82</c:v>
                </c:pt>
                <c:pt idx="9">
                  <c:v>117</c:v>
                </c:pt>
              </c:numCache>
            </c:numRef>
          </c:val>
        </c:ser>
        <c:gapWidth val="95"/>
        <c:gapDepth val="95"/>
        <c:shape val="box"/>
        <c:axId val="164583680"/>
        <c:axId val="164589568"/>
        <c:axId val="0"/>
      </c:bar3DChart>
      <c:catAx>
        <c:axId val="164583680"/>
        <c:scaling>
          <c:orientation val="minMax"/>
        </c:scaling>
        <c:axPos val="b"/>
        <c:numFmt formatCode="General" sourceLinked="1"/>
        <c:majorTickMark val="none"/>
        <c:tickLblPos val="nextTo"/>
        <c:crossAx val="164589568"/>
        <c:crosses val="autoZero"/>
        <c:auto val="1"/>
        <c:lblAlgn val="ctr"/>
        <c:lblOffset val="100"/>
      </c:catAx>
      <c:valAx>
        <c:axId val="164589568"/>
        <c:scaling>
          <c:orientation val="minMax"/>
        </c:scaling>
        <c:axPos val="l"/>
        <c:numFmt formatCode="General" sourceLinked="1"/>
        <c:majorTickMark val="none"/>
        <c:tickLblPos val="nextTo"/>
        <c:crossAx val="164583680"/>
        <c:crosses val="autoZero"/>
        <c:crossBetween val="between"/>
      </c:valAx>
      <c:dTable>
        <c:showHorzBorder val="1"/>
        <c:showVertBorder val="1"/>
        <c:showOutline val="1"/>
        <c:showKeys val="1"/>
        <c:txPr>
          <a:bodyPr/>
          <a:lstStyle/>
          <a:p>
            <a:pPr rtl="0">
              <a:defRPr sz="900"/>
            </a:pPr>
            <a:endParaRPr lang="zh-CN"/>
          </a:p>
        </c:txPr>
      </c:dTable>
      <c:spPr>
        <a:noFill/>
        <a:ln w="25400">
          <a:noFill/>
        </a:ln>
      </c:spPr>
    </c:plotArea>
    <c:plotVisOnly val="1"/>
    <c:dispBlanksAs val="gap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4DE541-8419-4232-B92D-22D6302A8374}" type="doc">
      <dgm:prSet loTypeId="urn:microsoft.com/office/officeart/2005/8/layout/gear1" loCatId="process" qsTypeId="urn:microsoft.com/office/officeart/2005/8/quickstyle/simple5" qsCatId="simple" csTypeId="urn:microsoft.com/office/officeart/2005/8/colors/colorful1#2" csCatId="colorful" phldr="1"/>
      <dgm:spPr/>
    </dgm:pt>
    <dgm:pt modelId="{54D10330-EFE9-4EAD-BC48-BEE3E1D06D5C}">
      <dgm:prSet phldrT="[文本]" custT="1"/>
      <dgm:spPr/>
      <dgm:t>
        <a:bodyPr/>
        <a:lstStyle/>
        <a:p>
          <a:r>
            <a:rPr lang="en-US" altLang="zh-CN" sz="1000" b="1" dirty="0" smtClean="0">
              <a:latin typeface="微软雅黑" pitchFamily="34" charset="-122"/>
              <a:ea typeface="微软雅黑" pitchFamily="34" charset="-122"/>
            </a:rPr>
            <a:t>Integrated </a:t>
          </a:r>
        </a:p>
        <a:p>
          <a:r>
            <a:rPr lang="en-US" altLang="zh-CN" sz="1000" b="1" dirty="0" smtClean="0">
              <a:latin typeface="微软雅黑" pitchFamily="34" charset="-122"/>
              <a:ea typeface="微软雅黑" pitchFamily="34" charset="-122"/>
            </a:rPr>
            <a:t>and </a:t>
          </a:r>
        </a:p>
        <a:p>
          <a:r>
            <a:rPr lang="en-US" altLang="zh-CN" sz="1000" b="1" dirty="0" smtClean="0">
              <a:latin typeface="微软雅黑" pitchFamily="34" charset="-122"/>
              <a:ea typeface="微软雅黑" pitchFamily="34" charset="-122"/>
            </a:rPr>
            <a:t>High-throughput</a:t>
          </a:r>
          <a:endParaRPr lang="zh-CN" altLang="en-US" sz="1000" b="1" dirty="0">
            <a:latin typeface="微软雅黑" pitchFamily="34" charset="-122"/>
            <a:ea typeface="微软雅黑" pitchFamily="34" charset="-122"/>
          </a:endParaRPr>
        </a:p>
      </dgm:t>
    </dgm:pt>
    <dgm:pt modelId="{5142FF72-5AA2-41A3-81B1-1000976BFB66}" type="parTrans" cxnId="{C656977D-CE46-455C-A6F5-AB26693468C9}">
      <dgm:prSet/>
      <dgm:spPr/>
      <dgm:t>
        <a:bodyPr/>
        <a:lstStyle/>
        <a:p>
          <a:endParaRPr lang="zh-CN" altLang="en-US"/>
        </a:p>
      </dgm:t>
    </dgm:pt>
    <dgm:pt modelId="{9FB789B8-BC49-423E-A422-47C2DA4B54C7}" type="sibTrans" cxnId="{C656977D-CE46-455C-A6F5-AB26693468C9}">
      <dgm:prSet/>
      <dgm:spPr/>
      <dgm:t>
        <a:bodyPr/>
        <a:lstStyle/>
        <a:p>
          <a:endParaRPr lang="zh-CN" altLang="en-US"/>
        </a:p>
      </dgm:t>
    </dgm:pt>
    <dgm:pt modelId="{8F280018-555F-455D-AA40-755A3416FE21}">
      <dgm:prSet phldrT="[文本]" custT="1"/>
      <dgm:spPr/>
      <dgm:t>
        <a:bodyPr/>
        <a:lstStyle/>
        <a:p>
          <a:r>
            <a:rPr lang="en-US" altLang="zh-CN" sz="1200" b="1" dirty="0" smtClean="0">
              <a:latin typeface="微软雅黑" pitchFamily="34" charset="-122"/>
              <a:ea typeface="微软雅黑" pitchFamily="34" charset="-122"/>
            </a:rPr>
            <a:t>Flexible</a:t>
          </a:r>
          <a:endParaRPr lang="zh-CN" altLang="en-US" sz="1200" b="1" dirty="0">
            <a:latin typeface="微软雅黑" pitchFamily="34" charset="-122"/>
            <a:ea typeface="微软雅黑" pitchFamily="34" charset="-122"/>
          </a:endParaRPr>
        </a:p>
      </dgm:t>
    </dgm:pt>
    <dgm:pt modelId="{A0927DB9-214E-4F61-B404-E043AC92C861}" type="parTrans" cxnId="{F5B2EE3C-106C-4F9A-807C-4F10CD61ACDE}">
      <dgm:prSet/>
      <dgm:spPr/>
      <dgm:t>
        <a:bodyPr/>
        <a:lstStyle/>
        <a:p>
          <a:endParaRPr lang="zh-CN" altLang="en-US"/>
        </a:p>
      </dgm:t>
    </dgm:pt>
    <dgm:pt modelId="{0CD56D4F-EACD-436D-B25F-8B53B1AB39F7}" type="sibTrans" cxnId="{F5B2EE3C-106C-4F9A-807C-4F10CD61ACDE}">
      <dgm:prSet/>
      <dgm:spPr/>
      <dgm:t>
        <a:bodyPr/>
        <a:lstStyle/>
        <a:p>
          <a:endParaRPr lang="zh-CN" altLang="en-US"/>
        </a:p>
      </dgm:t>
    </dgm:pt>
    <dgm:pt modelId="{B9F40BD5-EB14-4056-B68D-9F13B06C6E6F}">
      <dgm:prSet phldrT="[文本]" custT="1"/>
      <dgm:spPr/>
      <dgm:t>
        <a:bodyPr/>
        <a:lstStyle/>
        <a:p>
          <a:r>
            <a:rPr lang="en-US" altLang="zh-CN" sz="1200" b="1" dirty="0" smtClean="0">
              <a:latin typeface="微软雅黑" pitchFamily="34" charset="-122"/>
              <a:ea typeface="微软雅黑" pitchFamily="34" charset="-122"/>
            </a:rPr>
            <a:t>Stable</a:t>
          </a:r>
          <a:r>
            <a:rPr lang="en-US" altLang="zh-CN" sz="900" b="1" dirty="0" smtClean="0">
              <a:latin typeface="微软雅黑" pitchFamily="34" charset="-122"/>
              <a:ea typeface="微软雅黑" pitchFamily="34" charset="-122"/>
            </a:rPr>
            <a:t> </a:t>
          </a:r>
          <a:endParaRPr lang="zh-CN" altLang="en-US" sz="900" b="1" dirty="0">
            <a:latin typeface="微软雅黑" pitchFamily="34" charset="-122"/>
            <a:ea typeface="微软雅黑" pitchFamily="34" charset="-122"/>
          </a:endParaRPr>
        </a:p>
      </dgm:t>
    </dgm:pt>
    <dgm:pt modelId="{567AD943-40F5-4051-8400-4A862C2D7F4C}" type="parTrans" cxnId="{30451425-4B90-4CAE-883A-554D0C235222}">
      <dgm:prSet/>
      <dgm:spPr/>
      <dgm:t>
        <a:bodyPr/>
        <a:lstStyle/>
        <a:p>
          <a:endParaRPr lang="zh-CN" altLang="en-US"/>
        </a:p>
      </dgm:t>
    </dgm:pt>
    <dgm:pt modelId="{CA7E65FD-4AA8-4CBA-B843-B3D91490063D}" type="sibTrans" cxnId="{30451425-4B90-4CAE-883A-554D0C235222}">
      <dgm:prSet/>
      <dgm:spPr/>
      <dgm:t>
        <a:bodyPr/>
        <a:lstStyle/>
        <a:p>
          <a:endParaRPr lang="zh-CN" altLang="en-US"/>
        </a:p>
      </dgm:t>
    </dgm:pt>
    <dgm:pt modelId="{00771743-285D-4892-A847-CFD3F82B19AF}" type="pres">
      <dgm:prSet presAssocID="{534DE541-8419-4232-B92D-22D6302A8374}" presName="composite" presStyleCnt="0">
        <dgm:presLayoutVars>
          <dgm:chMax val="3"/>
          <dgm:animLvl val="lvl"/>
          <dgm:resizeHandles val="exact"/>
        </dgm:presLayoutVars>
      </dgm:prSet>
      <dgm:spPr/>
    </dgm:pt>
    <dgm:pt modelId="{4A466207-8889-4CF2-84E9-A2DE6A111167}" type="pres">
      <dgm:prSet presAssocID="{54D10330-EFE9-4EAD-BC48-BEE3E1D06D5C}" presName="gear1" presStyleLbl="node1" presStyleIdx="0" presStyleCnt="3" custScaleX="113812" custLinFactNeighborX="-10088" custLinFactNeighborY="3906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C466F258-77E4-4630-9504-FAC28527802E}" type="pres">
      <dgm:prSet presAssocID="{54D10330-EFE9-4EAD-BC48-BEE3E1D06D5C}" presName="gear1srcNode" presStyleLbl="node1" presStyleIdx="0" presStyleCnt="3"/>
      <dgm:spPr/>
      <dgm:t>
        <a:bodyPr/>
        <a:lstStyle/>
        <a:p>
          <a:endParaRPr lang="zh-CN" altLang="en-US"/>
        </a:p>
      </dgm:t>
    </dgm:pt>
    <dgm:pt modelId="{D83E77DB-2DD1-4DB1-ABA2-DB64ED7EEA7F}" type="pres">
      <dgm:prSet presAssocID="{54D10330-EFE9-4EAD-BC48-BEE3E1D06D5C}" presName="gear1dstNode" presStyleLbl="node1" presStyleIdx="0" presStyleCnt="3"/>
      <dgm:spPr/>
      <dgm:t>
        <a:bodyPr/>
        <a:lstStyle/>
        <a:p>
          <a:endParaRPr lang="zh-CN" altLang="en-US"/>
        </a:p>
      </dgm:t>
    </dgm:pt>
    <dgm:pt modelId="{ED0B49CE-4349-4E34-B8E8-6EE64C178E59}" type="pres">
      <dgm:prSet presAssocID="{8F280018-555F-455D-AA40-755A3416FE21}" presName="gear2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B05DE1AA-4911-4FE7-8A9F-3D2A232399DC}" type="pres">
      <dgm:prSet presAssocID="{8F280018-555F-455D-AA40-755A3416FE21}" presName="gear2srcNode" presStyleLbl="node1" presStyleIdx="1" presStyleCnt="3"/>
      <dgm:spPr/>
      <dgm:t>
        <a:bodyPr/>
        <a:lstStyle/>
        <a:p>
          <a:endParaRPr lang="zh-CN" altLang="en-US"/>
        </a:p>
      </dgm:t>
    </dgm:pt>
    <dgm:pt modelId="{EFB3B04B-FA26-46EE-BAC3-2B0220923C62}" type="pres">
      <dgm:prSet presAssocID="{8F280018-555F-455D-AA40-755A3416FE21}" presName="gear2dstNode" presStyleLbl="node1" presStyleIdx="1" presStyleCnt="3"/>
      <dgm:spPr/>
      <dgm:t>
        <a:bodyPr/>
        <a:lstStyle/>
        <a:p>
          <a:endParaRPr lang="zh-CN" altLang="en-US"/>
        </a:p>
      </dgm:t>
    </dgm:pt>
    <dgm:pt modelId="{7D945832-5921-4302-9263-E6E70E45F2E6}" type="pres">
      <dgm:prSet presAssocID="{B9F40BD5-EB14-4056-B68D-9F13B06C6E6F}" presName="gear3" presStyleLbl="node1" presStyleIdx="2" presStyleCnt="3" custLinFactNeighborX="2413" custLinFactNeighborY="7090"/>
      <dgm:spPr/>
      <dgm:t>
        <a:bodyPr/>
        <a:lstStyle/>
        <a:p>
          <a:endParaRPr lang="zh-CN" altLang="en-US"/>
        </a:p>
      </dgm:t>
    </dgm:pt>
    <dgm:pt modelId="{E7FBEC24-68A9-4ADD-BEA3-9466100923E2}" type="pres">
      <dgm:prSet presAssocID="{B9F40BD5-EB14-4056-B68D-9F13B06C6E6F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zh-CN" altLang="en-US"/>
        </a:p>
      </dgm:t>
    </dgm:pt>
    <dgm:pt modelId="{57182BB3-BFA1-4F5A-BD02-E9B9839D3B28}" type="pres">
      <dgm:prSet presAssocID="{B9F40BD5-EB14-4056-B68D-9F13B06C6E6F}" presName="gear3srcNode" presStyleLbl="node1" presStyleIdx="2" presStyleCnt="3"/>
      <dgm:spPr/>
      <dgm:t>
        <a:bodyPr/>
        <a:lstStyle/>
        <a:p>
          <a:endParaRPr lang="zh-CN" altLang="en-US"/>
        </a:p>
      </dgm:t>
    </dgm:pt>
    <dgm:pt modelId="{E0EAE1A0-E428-4C1E-A06E-9477981FA7A3}" type="pres">
      <dgm:prSet presAssocID="{B9F40BD5-EB14-4056-B68D-9F13B06C6E6F}" presName="gear3dstNode" presStyleLbl="node1" presStyleIdx="2" presStyleCnt="3"/>
      <dgm:spPr/>
      <dgm:t>
        <a:bodyPr/>
        <a:lstStyle/>
        <a:p>
          <a:endParaRPr lang="zh-CN" altLang="en-US"/>
        </a:p>
      </dgm:t>
    </dgm:pt>
    <dgm:pt modelId="{381DE1B7-666C-494B-B1D5-B38E1C7B57F4}" type="pres">
      <dgm:prSet presAssocID="{9FB789B8-BC49-423E-A422-47C2DA4B54C7}" presName="connector1" presStyleLbl="sibTrans2D1" presStyleIdx="0" presStyleCnt="3"/>
      <dgm:spPr/>
      <dgm:t>
        <a:bodyPr/>
        <a:lstStyle/>
        <a:p>
          <a:endParaRPr lang="zh-CN" altLang="en-US"/>
        </a:p>
      </dgm:t>
    </dgm:pt>
    <dgm:pt modelId="{A93FF763-1F1A-406E-A0C2-F09A7BAD6D58}" type="pres">
      <dgm:prSet presAssocID="{0CD56D4F-EACD-436D-B25F-8B53B1AB39F7}" presName="connector2" presStyleLbl="sibTrans2D1" presStyleIdx="1" presStyleCnt="3"/>
      <dgm:spPr/>
      <dgm:t>
        <a:bodyPr/>
        <a:lstStyle/>
        <a:p>
          <a:endParaRPr lang="zh-CN" altLang="en-US"/>
        </a:p>
      </dgm:t>
    </dgm:pt>
    <dgm:pt modelId="{15650CB7-F51F-4A99-A867-F77AA9FACE64}" type="pres">
      <dgm:prSet presAssocID="{CA7E65FD-4AA8-4CBA-B843-B3D91490063D}" presName="connector3" presStyleLbl="sibTrans2D1" presStyleIdx="2" presStyleCnt="3"/>
      <dgm:spPr/>
      <dgm:t>
        <a:bodyPr/>
        <a:lstStyle/>
        <a:p>
          <a:endParaRPr lang="zh-CN" altLang="en-US"/>
        </a:p>
      </dgm:t>
    </dgm:pt>
  </dgm:ptLst>
  <dgm:cxnLst>
    <dgm:cxn modelId="{21B3C2AD-5AEC-48FB-8C2B-411CBCED424F}" type="presOf" srcId="{0CD56D4F-EACD-436D-B25F-8B53B1AB39F7}" destId="{A93FF763-1F1A-406E-A0C2-F09A7BAD6D58}" srcOrd="0" destOrd="0" presId="urn:microsoft.com/office/officeart/2005/8/layout/gear1"/>
    <dgm:cxn modelId="{43B4EDA8-3E7B-4F2B-B023-AA0BAE78A2BF}" type="presOf" srcId="{CA7E65FD-4AA8-4CBA-B843-B3D91490063D}" destId="{15650CB7-F51F-4A99-A867-F77AA9FACE64}" srcOrd="0" destOrd="0" presId="urn:microsoft.com/office/officeart/2005/8/layout/gear1"/>
    <dgm:cxn modelId="{7558C618-63C8-479F-A212-C6436B2F2217}" type="presOf" srcId="{54D10330-EFE9-4EAD-BC48-BEE3E1D06D5C}" destId="{D83E77DB-2DD1-4DB1-ABA2-DB64ED7EEA7F}" srcOrd="2" destOrd="0" presId="urn:microsoft.com/office/officeart/2005/8/layout/gear1"/>
    <dgm:cxn modelId="{721B17D7-7056-453A-A273-9E744127D67E}" type="presOf" srcId="{8F280018-555F-455D-AA40-755A3416FE21}" destId="{EFB3B04B-FA26-46EE-BAC3-2B0220923C62}" srcOrd="2" destOrd="0" presId="urn:microsoft.com/office/officeart/2005/8/layout/gear1"/>
    <dgm:cxn modelId="{E2B25061-70AC-45EB-8DBC-F357A6345EEE}" type="presOf" srcId="{B9F40BD5-EB14-4056-B68D-9F13B06C6E6F}" destId="{E0EAE1A0-E428-4C1E-A06E-9477981FA7A3}" srcOrd="3" destOrd="0" presId="urn:microsoft.com/office/officeart/2005/8/layout/gear1"/>
    <dgm:cxn modelId="{F5B2EE3C-106C-4F9A-807C-4F10CD61ACDE}" srcId="{534DE541-8419-4232-B92D-22D6302A8374}" destId="{8F280018-555F-455D-AA40-755A3416FE21}" srcOrd="1" destOrd="0" parTransId="{A0927DB9-214E-4F61-B404-E043AC92C861}" sibTransId="{0CD56D4F-EACD-436D-B25F-8B53B1AB39F7}"/>
    <dgm:cxn modelId="{5A1115BC-74BD-48F3-BB9D-C3582227B051}" type="presOf" srcId="{B9F40BD5-EB14-4056-B68D-9F13B06C6E6F}" destId="{E7FBEC24-68A9-4ADD-BEA3-9466100923E2}" srcOrd="1" destOrd="0" presId="urn:microsoft.com/office/officeart/2005/8/layout/gear1"/>
    <dgm:cxn modelId="{2BB60964-5446-4DE2-9669-BC7E003E8450}" type="presOf" srcId="{8F280018-555F-455D-AA40-755A3416FE21}" destId="{ED0B49CE-4349-4E34-B8E8-6EE64C178E59}" srcOrd="0" destOrd="0" presId="urn:microsoft.com/office/officeart/2005/8/layout/gear1"/>
    <dgm:cxn modelId="{3232C26D-25B4-4E81-95C7-6186094F3954}" type="presOf" srcId="{54D10330-EFE9-4EAD-BC48-BEE3E1D06D5C}" destId="{4A466207-8889-4CF2-84E9-A2DE6A111167}" srcOrd="0" destOrd="0" presId="urn:microsoft.com/office/officeart/2005/8/layout/gear1"/>
    <dgm:cxn modelId="{D09AD5EA-6F4A-4F0D-AD7C-9DCE6EDFA84A}" type="presOf" srcId="{B9F40BD5-EB14-4056-B68D-9F13B06C6E6F}" destId="{57182BB3-BFA1-4F5A-BD02-E9B9839D3B28}" srcOrd="2" destOrd="0" presId="urn:microsoft.com/office/officeart/2005/8/layout/gear1"/>
    <dgm:cxn modelId="{C7C7A448-E1A5-437C-95D7-65C67D4D508C}" type="presOf" srcId="{54D10330-EFE9-4EAD-BC48-BEE3E1D06D5C}" destId="{C466F258-77E4-4630-9504-FAC28527802E}" srcOrd="1" destOrd="0" presId="urn:microsoft.com/office/officeart/2005/8/layout/gear1"/>
    <dgm:cxn modelId="{30451425-4B90-4CAE-883A-554D0C235222}" srcId="{534DE541-8419-4232-B92D-22D6302A8374}" destId="{B9F40BD5-EB14-4056-B68D-9F13B06C6E6F}" srcOrd="2" destOrd="0" parTransId="{567AD943-40F5-4051-8400-4A862C2D7F4C}" sibTransId="{CA7E65FD-4AA8-4CBA-B843-B3D91490063D}"/>
    <dgm:cxn modelId="{F474514F-6404-4A88-8D69-E40F41EFA0C3}" type="presOf" srcId="{9FB789B8-BC49-423E-A422-47C2DA4B54C7}" destId="{381DE1B7-666C-494B-B1D5-B38E1C7B57F4}" srcOrd="0" destOrd="0" presId="urn:microsoft.com/office/officeart/2005/8/layout/gear1"/>
    <dgm:cxn modelId="{59FF6F2D-661F-4292-A2D0-206F15EEAAF1}" type="presOf" srcId="{B9F40BD5-EB14-4056-B68D-9F13B06C6E6F}" destId="{7D945832-5921-4302-9263-E6E70E45F2E6}" srcOrd="0" destOrd="0" presId="urn:microsoft.com/office/officeart/2005/8/layout/gear1"/>
    <dgm:cxn modelId="{C656977D-CE46-455C-A6F5-AB26693468C9}" srcId="{534DE541-8419-4232-B92D-22D6302A8374}" destId="{54D10330-EFE9-4EAD-BC48-BEE3E1D06D5C}" srcOrd="0" destOrd="0" parTransId="{5142FF72-5AA2-41A3-81B1-1000976BFB66}" sibTransId="{9FB789B8-BC49-423E-A422-47C2DA4B54C7}"/>
    <dgm:cxn modelId="{BEF382B3-A83B-48D0-B1A5-97C433CEAAC8}" type="presOf" srcId="{534DE541-8419-4232-B92D-22D6302A8374}" destId="{00771743-285D-4892-A847-CFD3F82B19AF}" srcOrd="0" destOrd="0" presId="urn:microsoft.com/office/officeart/2005/8/layout/gear1"/>
    <dgm:cxn modelId="{F0820247-DDDD-4861-BA0B-2CE3DD4786BF}" type="presOf" srcId="{8F280018-555F-455D-AA40-755A3416FE21}" destId="{B05DE1AA-4911-4FE7-8A9F-3D2A232399DC}" srcOrd="1" destOrd="0" presId="urn:microsoft.com/office/officeart/2005/8/layout/gear1"/>
    <dgm:cxn modelId="{F540E68D-6F85-47C5-911A-801D253294B3}" type="presParOf" srcId="{00771743-285D-4892-A847-CFD3F82B19AF}" destId="{4A466207-8889-4CF2-84E9-A2DE6A111167}" srcOrd="0" destOrd="0" presId="urn:microsoft.com/office/officeart/2005/8/layout/gear1"/>
    <dgm:cxn modelId="{3797528E-85CF-4724-BE13-23233325909F}" type="presParOf" srcId="{00771743-285D-4892-A847-CFD3F82B19AF}" destId="{C466F258-77E4-4630-9504-FAC28527802E}" srcOrd="1" destOrd="0" presId="urn:microsoft.com/office/officeart/2005/8/layout/gear1"/>
    <dgm:cxn modelId="{C73449F2-6235-4E3D-821D-5031BF2E92E9}" type="presParOf" srcId="{00771743-285D-4892-A847-CFD3F82B19AF}" destId="{D83E77DB-2DD1-4DB1-ABA2-DB64ED7EEA7F}" srcOrd="2" destOrd="0" presId="urn:microsoft.com/office/officeart/2005/8/layout/gear1"/>
    <dgm:cxn modelId="{863624A5-E70F-4884-A15A-C1A4D17DB40A}" type="presParOf" srcId="{00771743-285D-4892-A847-CFD3F82B19AF}" destId="{ED0B49CE-4349-4E34-B8E8-6EE64C178E59}" srcOrd="3" destOrd="0" presId="urn:microsoft.com/office/officeart/2005/8/layout/gear1"/>
    <dgm:cxn modelId="{EDD93F5B-E204-42C3-803C-432ECC6B602C}" type="presParOf" srcId="{00771743-285D-4892-A847-CFD3F82B19AF}" destId="{B05DE1AA-4911-4FE7-8A9F-3D2A232399DC}" srcOrd="4" destOrd="0" presId="urn:microsoft.com/office/officeart/2005/8/layout/gear1"/>
    <dgm:cxn modelId="{ACFB22EB-8268-48FF-9E0E-438622E650E9}" type="presParOf" srcId="{00771743-285D-4892-A847-CFD3F82B19AF}" destId="{EFB3B04B-FA26-46EE-BAC3-2B0220923C62}" srcOrd="5" destOrd="0" presId="urn:microsoft.com/office/officeart/2005/8/layout/gear1"/>
    <dgm:cxn modelId="{9BE0D859-4391-45C0-B846-AA0C1AE2B4B0}" type="presParOf" srcId="{00771743-285D-4892-A847-CFD3F82B19AF}" destId="{7D945832-5921-4302-9263-E6E70E45F2E6}" srcOrd="6" destOrd="0" presId="urn:microsoft.com/office/officeart/2005/8/layout/gear1"/>
    <dgm:cxn modelId="{229B438D-0207-4175-9B86-5C1A612D63D4}" type="presParOf" srcId="{00771743-285D-4892-A847-CFD3F82B19AF}" destId="{E7FBEC24-68A9-4ADD-BEA3-9466100923E2}" srcOrd="7" destOrd="0" presId="urn:microsoft.com/office/officeart/2005/8/layout/gear1"/>
    <dgm:cxn modelId="{46A99205-0D53-402E-B8B2-52F9AFEFFF5E}" type="presParOf" srcId="{00771743-285D-4892-A847-CFD3F82B19AF}" destId="{57182BB3-BFA1-4F5A-BD02-E9B9839D3B28}" srcOrd="8" destOrd="0" presId="urn:microsoft.com/office/officeart/2005/8/layout/gear1"/>
    <dgm:cxn modelId="{958B9363-3B4A-4D2B-80AD-F1DFADB04277}" type="presParOf" srcId="{00771743-285D-4892-A847-CFD3F82B19AF}" destId="{E0EAE1A0-E428-4C1E-A06E-9477981FA7A3}" srcOrd="9" destOrd="0" presId="urn:microsoft.com/office/officeart/2005/8/layout/gear1"/>
    <dgm:cxn modelId="{63BE9448-B419-48DD-9AE4-F057A637624C}" type="presParOf" srcId="{00771743-285D-4892-A847-CFD3F82B19AF}" destId="{381DE1B7-666C-494B-B1D5-B38E1C7B57F4}" srcOrd="10" destOrd="0" presId="urn:microsoft.com/office/officeart/2005/8/layout/gear1"/>
    <dgm:cxn modelId="{1541A3C0-714D-47CD-B05D-3FDA400E9FEB}" type="presParOf" srcId="{00771743-285D-4892-A847-CFD3F82B19AF}" destId="{A93FF763-1F1A-406E-A0C2-F09A7BAD6D58}" srcOrd="11" destOrd="0" presId="urn:microsoft.com/office/officeart/2005/8/layout/gear1"/>
    <dgm:cxn modelId="{02F01026-EEC0-416C-A888-7B9005018529}" type="presParOf" srcId="{00771743-285D-4892-A847-CFD3F82B19AF}" destId="{15650CB7-F51F-4A99-A867-F77AA9FACE64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>
                <a:ea typeface="宋体" pitchFamily="2" charset="-122"/>
              </a:defRPr>
            </a:lvl1pPr>
          </a:lstStyle>
          <a:p>
            <a:pPr>
              <a:defRPr/>
            </a:pPr>
            <a:fld id="{94049392-C43E-4315-BCAA-6DC026A92886}" type="datetimeFigureOut">
              <a:rPr lang="zh-CN" altLang="en-US"/>
              <a:pPr>
                <a:defRPr/>
              </a:pPr>
              <a:t>2014/9/2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>
                <a:ea typeface="宋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>
                <a:ea typeface="宋体" pitchFamily="2" charset="-122"/>
              </a:defRPr>
            </a:lvl1pPr>
          </a:lstStyle>
          <a:p>
            <a:pPr>
              <a:defRPr/>
            </a:pPr>
            <a:fld id="{B0C98161-E378-4F55-8372-B85B746AD6A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9038" tIns="49520" rIns="99038" bIns="49520" rtlCol="0"/>
          <a:lstStyle>
            <a:lvl1pPr algn="l">
              <a:defRPr sz="1300"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lIns="99038" tIns="49520" rIns="99038" bIns="49520" rtlCol="0"/>
          <a:lstStyle>
            <a:lvl1pPr algn="r">
              <a:defRPr sz="1300">
                <a:ea typeface="宋体" charset="-122"/>
              </a:defRPr>
            </a:lvl1pPr>
          </a:lstStyle>
          <a:p>
            <a:pPr>
              <a:defRPr/>
            </a:pPr>
            <a:fld id="{0D03866E-8D33-49D8-8D79-2B142A1772F9}" type="datetimeFigureOut">
              <a:rPr lang="zh-CN" altLang="en-US"/>
              <a:pPr>
                <a:defRPr/>
              </a:pPr>
              <a:t>2014/9/2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992188" y="768350"/>
            <a:ext cx="5114925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38" tIns="49520" rIns="99038" bIns="495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09613" y="4860925"/>
            <a:ext cx="5680075" cy="4605338"/>
          </a:xfrm>
          <a:prstGeom prst="rect">
            <a:avLst/>
          </a:prstGeom>
        </p:spPr>
        <p:txBody>
          <a:bodyPr vert="horz" lIns="99038" tIns="49520" rIns="99038" bIns="495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9038" tIns="49520" rIns="99038" bIns="49520" rtlCol="0" anchor="b"/>
          <a:lstStyle>
            <a:lvl1pPr algn="l">
              <a:defRPr sz="1300">
                <a:ea typeface="宋体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lIns="99038" tIns="49520" rIns="99038" bIns="49520" rtlCol="0" anchor="b"/>
          <a:lstStyle>
            <a:lvl1pPr algn="r">
              <a:defRPr sz="1300">
                <a:ea typeface="宋体" charset="-122"/>
              </a:defRPr>
            </a:lvl1pPr>
          </a:lstStyle>
          <a:p>
            <a:pPr>
              <a:defRPr/>
            </a:pPr>
            <a:fld id="{004158F6-EAD4-4501-855C-31CF12B91516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9155" name="备注占位符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zh-CN" altLang="en-US" smtClean="0"/>
          </a:p>
        </p:txBody>
      </p:sp>
      <p:sp>
        <p:nvSpPr>
          <p:cNvPr id="491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7CF3D43-44D9-4FEA-AAF7-D8405F79C8C6}" type="slidenum">
              <a:rPr lang="zh-CN" altLang="en-US" smtClean="0"/>
              <a:pPr/>
              <a:t>2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6ED296D-FDE8-4826-97EF-4E51AA0C909D}" type="slidenum">
              <a:rPr lang="en-US" altLang="zh-CN" smtClean="0"/>
              <a:pPr/>
              <a:t>8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altLang="zh-CN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3BD0EFB-40F6-4BD2-AF86-F56F31644992}" type="slidenum">
              <a:rPr lang="en-US" altLang="zh-CN" smtClean="0"/>
              <a:pPr/>
              <a:t>10</a:t>
            </a:fld>
            <a:endParaRPr lang="en-US" altLang="zh-CN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 sz="1800" smtClean="0">
              <a:latin typeface="Arial" charset="0"/>
            </a:endParaRPr>
          </a:p>
        </p:txBody>
      </p:sp>
      <p:sp>
        <p:nvSpPr>
          <p:cNvPr id="58372" name="Slide Number Placeholder 3"/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9038" tIns="49520" rIns="99038" bIns="49520" anchor="b"/>
          <a:lstStyle/>
          <a:p>
            <a:pPr algn="r" defTabSz="990600"/>
            <a:fld id="{978647DE-EF73-4044-99A7-9F14B69A6724}" type="slidenum">
              <a:rPr lang="zh-CN" altLang="en-US" sz="1300">
                <a:solidFill>
                  <a:srgbClr val="000000"/>
                </a:solidFill>
                <a:latin typeface="Arial" charset="0"/>
                <a:cs typeface="Arial" charset="0"/>
              </a:rPr>
              <a:pPr algn="r" defTabSz="990600"/>
              <a:t>19</a:t>
            </a:fld>
            <a:endParaRPr lang="en-US" altLang="zh-CN" sz="1300">
              <a:solidFill>
                <a:srgbClr val="000000"/>
              </a:solidFill>
              <a:latin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3600"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83568" y="3861048"/>
            <a:ext cx="6400800" cy="766936"/>
          </a:xfrm>
        </p:spPr>
        <p:txBody>
          <a:bodyPr>
            <a:normAutofit/>
          </a:bodyPr>
          <a:lstStyle>
            <a:lvl1pPr marL="0" indent="0" algn="l">
              <a:buNone/>
              <a:defRPr sz="2400" b="1" baseline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 smtClean="0"/>
              <a:t>单击此处编辑母版副标题样式</a:t>
            </a:r>
            <a:endParaRPr lang="zh-CN" altLang="en-US" dirty="0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999493-669E-4509-8ECF-846B240FE324}" type="datetimeFigureOut">
              <a:rPr lang="zh-CN" altLang="en-US"/>
              <a:pPr>
                <a:defRPr/>
              </a:pPr>
              <a:t>2014/9/2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50000"/>
              </a:lnSpc>
              <a:defRPr sz="2800">
                <a:latin typeface="微软雅黑" pitchFamily="34" charset="-122"/>
                <a:ea typeface="微软雅黑" pitchFamily="34" charset="-122"/>
              </a:defRPr>
            </a:lvl1pPr>
            <a:lvl2pPr>
              <a:lnSpc>
                <a:spcPct val="150000"/>
              </a:lnSpc>
              <a:defRPr sz="2400">
                <a:latin typeface="微软雅黑" pitchFamily="34" charset="-122"/>
                <a:ea typeface="微软雅黑" pitchFamily="34" charset="-122"/>
              </a:defRPr>
            </a:lvl2pPr>
            <a:lvl3pPr>
              <a:lnSpc>
                <a:spcPct val="150000"/>
              </a:lnSpc>
              <a:defRPr sz="2000">
                <a:latin typeface="微软雅黑" pitchFamily="34" charset="-122"/>
                <a:ea typeface="微软雅黑" pitchFamily="34" charset="-122"/>
              </a:defRPr>
            </a:lvl3pPr>
            <a:lvl4pPr>
              <a:lnSpc>
                <a:spcPct val="150000"/>
              </a:lnSpc>
              <a:defRPr sz="1800">
                <a:latin typeface="微软雅黑" pitchFamily="34" charset="-122"/>
                <a:ea typeface="微软雅黑" pitchFamily="34" charset="-122"/>
              </a:defRPr>
            </a:lvl4pPr>
            <a:lvl5pPr>
              <a:lnSpc>
                <a:spcPct val="150000"/>
              </a:lnSpc>
              <a:defRPr sz="1600">
                <a:latin typeface="微软雅黑" pitchFamily="34" charset="-122"/>
                <a:ea typeface="微软雅黑" pitchFamily="34" charset="-122"/>
              </a:defRPr>
            </a:lvl5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 smtClean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图片 6"/>
          <p:cNvPicPr>
            <a:picLocks noChangeAspect="1"/>
          </p:cNvPicPr>
          <p:nvPr userDrawn="1"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588" y="0"/>
            <a:ext cx="91408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5" name="标题占位符 1"/>
          <p:cNvSpPr>
            <a:spLocks noGrp="1"/>
          </p:cNvSpPr>
          <p:nvPr>
            <p:ph type="title"/>
          </p:nvPr>
        </p:nvSpPr>
        <p:spPr bwMode="auto">
          <a:xfrm>
            <a:off x="457200" y="115888"/>
            <a:ext cx="7354888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3076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黑体" pitchFamily="2" charset="-122"/>
                <a:ea typeface="黑体" pitchFamily="2" charset="-122"/>
              </a:defRPr>
            </a:lvl1pPr>
          </a:lstStyle>
          <a:p>
            <a:pPr>
              <a:defRPr/>
            </a:pPr>
            <a:fld id="{6B5C21D7-2F8F-431F-B612-1E6AC0D23607}" type="datetimeFigureOut">
              <a:rPr lang="zh-CN" altLang="en-US"/>
              <a:pPr>
                <a:defRPr/>
              </a:pPr>
              <a:t>2014/9/2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黑体" pitchFamily="2" charset="-122"/>
                <a:ea typeface="黑体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黑体" pitchFamily="2" charset="-122"/>
                <a:ea typeface="黑体" pitchFamily="2" charset="-122"/>
              </a:defRPr>
            </a:lvl1pPr>
          </a:lstStyle>
          <a:p>
            <a:pPr>
              <a:defRPr/>
            </a:pPr>
            <a:fld id="{45AEFCF9-FFE0-4168-873F-848B8E39BB6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  <p:pic>
        <p:nvPicPr>
          <p:cNvPr id="3080" name="图片 9"/>
          <p:cNvPicPr>
            <a:picLocks noChangeAspect="1"/>
          </p:cNvPicPr>
          <p:nvPr userDrawn="1"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7740650" y="17463"/>
            <a:ext cx="1079500" cy="1077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5005" r:id="rId1"/>
    <p:sldLayoutId id="2147485006" r:id="rId2"/>
    <p:sldLayoutId id="2147485007" r:id="rId3"/>
    <p:sldLayoutId id="2147485008" r:id="rId4"/>
    <p:sldLayoutId id="2147485009" r:id="rId5"/>
    <p:sldLayoutId id="2147485010" r:id="rId6"/>
    <p:sldLayoutId id="2147485011" r:id="rId7"/>
    <p:sldLayoutId id="2147485012" r:id="rId8"/>
    <p:sldLayoutId id="2147485013" r:id="rId9"/>
    <p:sldLayoutId id="2147485014" r:id="rId10"/>
    <p:sldLayoutId id="2147485015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bg1"/>
          </a:solidFill>
          <a:latin typeface="微软雅黑" pitchFamily="34" charset="-122"/>
          <a:ea typeface="微软雅黑" pitchFamily="34" charset="-122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微软雅黑" pitchFamily="34" charset="-122"/>
          <a:ea typeface="微软雅黑" pitchFamily="34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黑体" pitchFamily="2" charset="-122"/>
          <a:ea typeface="黑体" pitchFamily="2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黑体" pitchFamily="2" charset="-122"/>
          <a:ea typeface="黑体" pitchFamily="2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黑体" pitchFamily="2" charset="-122"/>
          <a:ea typeface="黑体" pitchFamily="2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黑体" pitchFamily="2" charset="-122"/>
          <a:ea typeface="黑体" pitchFamily="2" charset="-122"/>
        </a:defRPr>
      </a:lvl9pPr>
    </p:titleStyle>
    <p:bodyStyle>
      <a:lvl1pPr marL="342900" indent="-34290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charset="0"/>
        <a:buChar char="•"/>
        <a:defRPr sz="28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1pPr>
      <a:lvl2pPr marL="742950" indent="-28575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charset="0"/>
        <a:buChar char="–"/>
        <a:defRPr sz="24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2pPr>
      <a:lvl3pPr marL="1143000" indent="-22860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charset="0"/>
        <a:buChar char="•"/>
        <a:defRPr sz="20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3pPr>
      <a:lvl4pPr marL="1600200" indent="-22860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charset="0"/>
        <a:buChar char="–"/>
        <a:defRPr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4pPr>
      <a:lvl5pPr marL="2057400" indent="-228600" algn="l" rtl="0" eaLnBrk="0" fontAlgn="base" hangingPunct="0">
        <a:lnSpc>
          <a:spcPct val="150000"/>
        </a:lnSpc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微软雅黑" pitchFamily="34" charset="-122"/>
          <a:ea typeface="微软雅黑" pitchFamily="34" charset="-122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jpeg"/><Relationship Id="rId7" Type="http://schemas.openxmlformats.org/officeDocument/2006/relationships/image" Target="../media/image15.png"/><Relationship Id="rId2" Type="http://schemas.openxmlformats.org/officeDocument/2006/relationships/hyperlink" Target="http://net5.xmzzy.com/bohao1111/service.aspx?pid=5&amp;cid=10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jpe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27.png"/><Relationship Id="rId7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jpeg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hanghaibiotech.com/" TargetMode="External"/><Relationship Id="rId2" Type="http://schemas.openxmlformats.org/officeDocument/2006/relationships/hyperlink" Target="http://www.shbiotech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标题 1"/>
          <p:cNvSpPr>
            <a:spLocks noGrp="1"/>
          </p:cNvSpPr>
          <p:nvPr>
            <p:ph type="ctrTitle"/>
          </p:nvPr>
        </p:nvSpPr>
        <p:spPr>
          <a:xfrm>
            <a:off x="0" y="980728"/>
            <a:ext cx="9139237" cy="3312319"/>
          </a:xfrm>
        </p:spPr>
        <p:txBody>
          <a:bodyPr/>
          <a:lstStyle/>
          <a:p>
            <a:pPr algn="ctr" eaLnBrk="1" hangingPunct="1">
              <a:defRPr/>
            </a:pPr>
            <a:r>
              <a:rPr lang="en-US" altLang="zh-CN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US" altLang="zh-CN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altLang="zh-CN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  <a:t/>
            </a:r>
            <a:br>
              <a:rPr lang="en-US" altLang="zh-CN" sz="32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Arial" pitchFamily="34" charset="0"/>
              </a:rPr>
            </a:br>
            <a:r>
              <a:rPr lang="en-US" altLang="zh-CN" sz="2800" dirty="0" smtClean="0">
                <a:solidFill>
                  <a:srgbClr val="FFFF00"/>
                </a:solidFill>
              </a:rPr>
              <a:t>Multiple Solutions for Genomics and </a:t>
            </a:r>
            <a:r>
              <a:rPr lang="en-US" altLang="zh-CN" sz="2800" dirty="0" err="1" smtClean="0">
                <a:solidFill>
                  <a:srgbClr val="FFFF00"/>
                </a:solidFill>
              </a:rPr>
              <a:t>Pharmacogenomics</a:t>
            </a:r>
            <a:r>
              <a:rPr lang="en-US" altLang="zh-CN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altLang="zh-CN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zh-CN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en-US" altLang="zh-CN" sz="2800" dirty="0" smtClean="0">
                <a:solidFill>
                  <a:srgbClr val="FFFF00"/>
                </a:solidFill>
                <a:latin typeface="Arial" pitchFamily="34" charset="0"/>
                <a:cs typeface="Arial" pitchFamily="34" charset="0"/>
              </a:rPr>
            </a:br>
            <a:r>
              <a:rPr lang="en-US" altLang="zh-CN" sz="200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 </a:t>
            </a:r>
            <a:r>
              <a:rPr lang="en-US" altLang="zh-CN" sz="2000" dirty="0" smtClean="0">
                <a:solidFill>
                  <a:srgbClr val="FFFF00"/>
                </a:solidFill>
                <a:latin typeface="+mn-lt"/>
                <a:cs typeface="Arial" pitchFamily="34" charset="0"/>
              </a:rPr>
              <a:t/>
            </a:r>
            <a:br>
              <a:rPr lang="en-US" altLang="zh-CN" sz="2000" dirty="0" smtClean="0">
                <a:solidFill>
                  <a:srgbClr val="FFFF00"/>
                </a:solidFill>
                <a:latin typeface="+mn-lt"/>
                <a:cs typeface="Arial" pitchFamily="34" charset="0"/>
              </a:rPr>
            </a:br>
            <a:r>
              <a:rPr lang="en-US" altLang="zh-CN" sz="2000" dirty="0" smtClean="0">
                <a:solidFill>
                  <a:schemeClr val="tx1"/>
                </a:solidFill>
                <a:latin typeface="+mn-lt"/>
                <a:cs typeface="Arial" pitchFamily="34" charset="0"/>
              </a:rPr>
              <a:t>Yuhua Li, MD., PhD.</a:t>
            </a:r>
            <a:r>
              <a:rPr lang="en-US" altLang="zh-CN" sz="2000" dirty="0" smtClean="0">
                <a:solidFill>
                  <a:srgbClr val="FFFF00"/>
                </a:solidFill>
                <a:latin typeface="+mn-lt"/>
                <a:cs typeface="Arial" pitchFamily="34" charset="0"/>
              </a:rPr>
              <a:t/>
            </a:r>
            <a:br>
              <a:rPr lang="en-US" altLang="zh-CN" sz="2000" dirty="0" smtClean="0">
                <a:solidFill>
                  <a:srgbClr val="FFFF00"/>
                </a:solidFill>
                <a:latin typeface="+mn-lt"/>
                <a:cs typeface="Arial" pitchFamily="34" charset="0"/>
              </a:rPr>
            </a:br>
            <a:r>
              <a:rPr lang="en-US" altLang="zh-CN" sz="2000" dirty="0" smtClean="0">
                <a:solidFill>
                  <a:srgbClr val="FFFF00"/>
                </a:solidFill>
                <a:latin typeface="+mn-lt"/>
                <a:cs typeface="Arial" pitchFamily="34" charset="0"/>
              </a:rPr>
              <a:t/>
            </a:r>
            <a:br>
              <a:rPr lang="en-US" altLang="zh-CN" sz="2000" dirty="0" smtClean="0">
                <a:solidFill>
                  <a:srgbClr val="FFFF00"/>
                </a:solidFill>
                <a:latin typeface="+mn-lt"/>
                <a:cs typeface="Arial" pitchFamily="34" charset="0"/>
              </a:rPr>
            </a:br>
            <a:r>
              <a:rPr lang="en-US" altLang="zh-CN" sz="2000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宋体" pitchFamily="2" charset="-122"/>
                <a:cs typeface="Times New Roman" pitchFamily="18" charset="0"/>
              </a:rPr>
              <a:t>Shanghai Biotechnology Corporation (SBC)</a:t>
            </a:r>
            <a:r>
              <a:rPr lang="en-US" altLang="zh-CN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  <a:t/>
            </a:r>
            <a:br>
              <a:rPr lang="en-US" altLang="zh-CN" sz="2000" dirty="0" smtClean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Arial" pitchFamily="34" charset="0"/>
              </a:rPr>
            </a:br>
            <a:r>
              <a:rPr lang="en-US" altLang="zh-CN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/>
            </a:r>
            <a:br>
              <a:rPr lang="en-US" altLang="zh-CN" sz="1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zh-CN" altLang="en-US" sz="1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矩形 2"/>
          <p:cNvSpPr/>
          <p:nvPr/>
        </p:nvSpPr>
        <p:spPr>
          <a:xfrm>
            <a:off x="4860032" y="4941168"/>
            <a:ext cx="42839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tx2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Times New Roman" pitchFamily="18" charset="0"/>
              </a:rPr>
              <a:t>     </a:t>
            </a:r>
            <a:r>
              <a:rPr lang="en-US" altLang="zh-CN" b="1" dirty="0" smtClean="0">
                <a:solidFill>
                  <a:schemeClr val="tx2">
                    <a:lumMod val="50000"/>
                  </a:schemeClr>
                </a:solidFill>
                <a:latin typeface="+mn-lt"/>
                <a:ea typeface="微软雅黑" pitchFamily="34" charset="-122"/>
                <a:cs typeface="Times New Roman" pitchFamily="18" charset="0"/>
              </a:rPr>
              <a:t>global_market@shbiochip.com</a:t>
            </a:r>
            <a:r>
              <a:rPr lang="en-US" altLang="zh-CN" sz="2000" b="1" dirty="0" smtClean="0">
                <a:latin typeface="+mn-lt"/>
                <a:cs typeface="Times New Roman" pitchFamily="18" charset="0"/>
              </a:rPr>
              <a:t> </a:t>
            </a:r>
            <a:endParaRPr lang="zh-CN" altLang="en-US" sz="2000" b="1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Text Box 9"/>
          <p:cNvSpPr txBox="1">
            <a:spLocks noChangeArrowheads="1"/>
          </p:cNvSpPr>
          <p:nvPr/>
        </p:nvSpPr>
        <p:spPr bwMode="auto">
          <a:xfrm>
            <a:off x="323850" y="1125538"/>
            <a:ext cx="8569325" cy="161582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b="1" dirty="0">
                <a:solidFill>
                  <a:srgbClr val="C00000"/>
                </a:solidFill>
                <a:latin typeface="+mn-lt"/>
                <a:ea typeface="微软雅黑" pitchFamily="34" charset="-122"/>
                <a:cs typeface="Arial" charset="0"/>
              </a:rPr>
              <a:t>Shanghai Biochip Co., Ltd. / National Engineering Center for Biochip at Shanghai         </a:t>
            </a:r>
            <a:r>
              <a:rPr lang="zh-CN" altLang="en-US" b="1" dirty="0">
                <a:solidFill>
                  <a:srgbClr val="C00000"/>
                </a:solidFill>
                <a:latin typeface="+mn-lt"/>
                <a:ea typeface="微软雅黑" pitchFamily="34" charset="-122"/>
                <a:cs typeface="Arial" charset="0"/>
              </a:rPr>
              <a:t> </a:t>
            </a:r>
            <a:r>
              <a:rPr lang="zh-CN" altLang="en-US" b="1" dirty="0" smtClean="0">
                <a:solidFill>
                  <a:srgbClr val="C00000"/>
                </a:solidFill>
                <a:latin typeface="+mn-lt"/>
                <a:ea typeface="微软雅黑" pitchFamily="34" charset="-122"/>
                <a:cs typeface="Arial" charset="0"/>
              </a:rPr>
              <a:t>  </a:t>
            </a:r>
            <a:r>
              <a:rPr lang="en-US" altLang="zh-CN" b="1" dirty="0" smtClean="0">
                <a:solidFill>
                  <a:srgbClr val="C00000"/>
                </a:solidFill>
                <a:latin typeface="+mn-lt"/>
                <a:ea typeface="微软雅黑" pitchFamily="34" charset="-122"/>
                <a:cs typeface="Arial" charset="0"/>
              </a:rPr>
              <a:t>: </a:t>
            </a:r>
            <a:endParaRPr lang="en-US" altLang="zh-CN" dirty="0">
              <a:latin typeface="+mn-lt"/>
              <a:ea typeface="Arial Unicode MS" pitchFamily="34" charset="-122"/>
              <a:cs typeface="Arial" charset="0"/>
            </a:endParaRPr>
          </a:p>
          <a:p>
            <a:pPr marL="109538" lvl="1" indent="-109538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CN" sz="1600" dirty="0" smtClean="0">
                <a:latin typeface="+mn-lt"/>
                <a:ea typeface="Arial Unicode MS" pitchFamily="34" charset="-122"/>
                <a:cs typeface="Arial" charset="0"/>
              </a:rPr>
              <a:t>Established </a:t>
            </a:r>
            <a:r>
              <a:rPr lang="en-US" altLang="zh-CN" sz="1600" dirty="0">
                <a:latin typeface="+mn-lt"/>
                <a:ea typeface="Arial Unicode MS" pitchFamily="34" charset="-122"/>
                <a:cs typeface="Arial" charset="0"/>
              </a:rPr>
              <a:t>in 2001 with $45 million seed fund, </a:t>
            </a:r>
            <a:r>
              <a:rPr lang="en-US" altLang="zh-CN" sz="1600" dirty="0" smtClean="0">
                <a:latin typeface="+mn-lt"/>
                <a:ea typeface="Arial Unicode MS" pitchFamily="34" charset="-122"/>
                <a:cs typeface="Arial" charset="0"/>
              </a:rPr>
              <a:t>a leading biotech company located </a:t>
            </a:r>
            <a:r>
              <a:rPr lang="en-US" altLang="zh-CN" sz="1600" dirty="0">
                <a:latin typeface="+mn-lt"/>
                <a:ea typeface="Arial Unicode MS" pitchFamily="34" charset="-122"/>
                <a:cs typeface="Arial" charset="0"/>
              </a:rPr>
              <a:t>in the </a:t>
            </a:r>
            <a:r>
              <a:rPr lang="en-US" altLang="zh-CN" sz="1600" dirty="0" smtClean="0">
                <a:latin typeface="+mn-lt"/>
                <a:ea typeface="Arial Unicode MS" pitchFamily="34" charset="-122"/>
                <a:cs typeface="Arial" charset="0"/>
              </a:rPr>
              <a:t>  heart </a:t>
            </a:r>
            <a:r>
              <a:rPr lang="en-US" altLang="zh-CN" sz="1600" dirty="0">
                <a:latin typeface="+mn-lt"/>
                <a:ea typeface="Arial Unicode MS" pitchFamily="34" charset="-122"/>
                <a:cs typeface="Arial" charset="0"/>
              </a:rPr>
              <a:t>area of </a:t>
            </a:r>
            <a:r>
              <a:rPr lang="en-US" altLang="zh-CN" sz="1600" dirty="0" err="1">
                <a:latin typeface="+mn-lt"/>
                <a:ea typeface="Arial Unicode MS" pitchFamily="34" charset="-122"/>
                <a:cs typeface="Arial" charset="0"/>
              </a:rPr>
              <a:t>Zhangjiang</a:t>
            </a:r>
            <a:r>
              <a:rPr lang="en-US" altLang="zh-CN" sz="1600" dirty="0">
                <a:latin typeface="+mn-lt"/>
                <a:ea typeface="Arial Unicode MS" pitchFamily="34" charset="-122"/>
                <a:cs typeface="Arial" charset="0"/>
              </a:rPr>
              <a:t> </a:t>
            </a:r>
            <a:r>
              <a:rPr lang="en-US" altLang="zh-CN" sz="1600" dirty="0" smtClean="0">
                <a:latin typeface="+mn-lt"/>
                <a:ea typeface="Arial Unicode MS" pitchFamily="34" charset="-122"/>
                <a:cs typeface="Arial" charset="0"/>
              </a:rPr>
              <a:t>Bio/</a:t>
            </a:r>
            <a:r>
              <a:rPr lang="en-US" altLang="zh-CN" sz="1600" dirty="0" err="1" smtClean="0">
                <a:latin typeface="+mn-lt"/>
                <a:ea typeface="Arial Unicode MS" pitchFamily="34" charset="-122"/>
                <a:cs typeface="Arial" charset="0"/>
              </a:rPr>
              <a:t>Pharma</a:t>
            </a:r>
            <a:r>
              <a:rPr lang="en-US" altLang="zh-CN" sz="1600" dirty="0" smtClean="0">
                <a:latin typeface="+mn-lt"/>
                <a:ea typeface="Arial Unicode MS" pitchFamily="34" charset="-122"/>
                <a:cs typeface="Arial" charset="0"/>
              </a:rPr>
              <a:t> valley; </a:t>
            </a:r>
            <a:r>
              <a:rPr lang="en-US" altLang="zh-CN" sz="1600" dirty="0" smtClean="0">
                <a:latin typeface="+mn-lt"/>
                <a:ea typeface="宋体" pitchFamily="2" charset="-122"/>
              </a:rPr>
              <a:t>With 10 </a:t>
            </a:r>
            <a:r>
              <a:rPr lang="en-US" altLang="zh-CN" sz="1600" dirty="0">
                <a:latin typeface="+mn-lt"/>
                <a:ea typeface="宋体" pitchFamily="2" charset="-122"/>
              </a:rPr>
              <a:t>acres land, 300+ full time employee, 7 buildings with 220K </a:t>
            </a:r>
            <a:r>
              <a:rPr lang="en-US" altLang="zh-CN" sz="1600" dirty="0" smtClean="0">
                <a:latin typeface="+mn-lt"/>
                <a:ea typeface="宋体" pitchFamily="2" charset="-122"/>
              </a:rPr>
              <a:t>SQF (</a:t>
            </a:r>
            <a:r>
              <a:rPr lang="en-US" altLang="zh-CN" sz="1600" dirty="0">
                <a:latin typeface="+mn-lt"/>
                <a:ea typeface="宋体" pitchFamily="2" charset="-122"/>
              </a:rPr>
              <a:t>20k m</a:t>
            </a:r>
            <a:r>
              <a:rPr lang="en-US" altLang="zh-CN" sz="1600" baseline="30000" dirty="0">
                <a:latin typeface="+mn-lt"/>
                <a:ea typeface="宋体" pitchFamily="2" charset="-122"/>
              </a:rPr>
              <a:t>2</a:t>
            </a:r>
            <a:r>
              <a:rPr lang="en-US" altLang="zh-CN" sz="1600" dirty="0">
                <a:latin typeface="+mn-lt"/>
                <a:ea typeface="宋体" pitchFamily="2" charset="-122"/>
              </a:rPr>
              <a:t>) lab </a:t>
            </a:r>
            <a:r>
              <a:rPr lang="en-US" altLang="zh-CN" sz="1600" dirty="0" smtClean="0">
                <a:latin typeface="+mn-lt"/>
                <a:ea typeface="宋体" pitchFamily="2" charset="-122"/>
              </a:rPr>
              <a:t>space </a:t>
            </a:r>
            <a:r>
              <a:rPr lang="en-US" altLang="zh-CN" sz="1600" dirty="0" smtClean="0">
                <a:ea typeface="宋体" pitchFamily="2" charset="-122"/>
              </a:rPr>
              <a:t>with </a:t>
            </a:r>
            <a:r>
              <a:rPr lang="en-US" altLang="zh-CN" sz="1600" dirty="0" smtClean="0">
                <a:latin typeface="+mn-lt"/>
                <a:ea typeface="宋体" pitchFamily="2" charset="-122"/>
              </a:rPr>
              <a:t>GMP</a:t>
            </a:r>
            <a:r>
              <a:rPr lang="en-US" altLang="zh-CN" sz="1600" dirty="0">
                <a:latin typeface="+mn-lt"/>
                <a:ea typeface="宋体" pitchFamily="2" charset="-122"/>
              </a:rPr>
              <a:t>, GCP and GLP compliance facilities.</a:t>
            </a:r>
            <a:endParaRPr lang="en-US" altLang="zh-CN" sz="1600" dirty="0">
              <a:latin typeface="+mn-lt"/>
              <a:ea typeface="Arial Unicode MS" pitchFamily="34" charset="-122"/>
              <a:cs typeface="Arial" charset="0"/>
            </a:endParaRPr>
          </a:p>
        </p:txBody>
      </p:sp>
      <p:sp>
        <p:nvSpPr>
          <p:cNvPr id="24581" name="标题 23"/>
          <p:cNvSpPr>
            <a:spLocks noGrp="1"/>
          </p:cNvSpPr>
          <p:nvPr>
            <p:ph type="title"/>
          </p:nvPr>
        </p:nvSpPr>
        <p:spPr>
          <a:xfrm>
            <a:off x="166688" y="260350"/>
            <a:ext cx="7573962" cy="720725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SBC, one of the most systematic high-throughput </a:t>
            </a:r>
            <a:b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-</a:t>
            </a:r>
            <a:r>
              <a:rPr lang="en-US" altLang="zh-CN" sz="2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omics</a:t>
            </a:r>
            <a:r>
              <a:rPr lang="en-US" altLang="zh-CN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service providers in China</a:t>
            </a:r>
            <a:endParaRPr lang="zh-CN" altLang="en-U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32" name="TextBox 1"/>
          <p:cNvSpPr txBox="1">
            <a:spLocks noChangeArrowheads="1"/>
          </p:cNvSpPr>
          <p:nvPr/>
        </p:nvSpPr>
        <p:spPr bwMode="auto">
          <a:xfrm>
            <a:off x="323528" y="2780928"/>
            <a:ext cx="8496622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b="1" dirty="0" smtClean="0">
                <a:solidFill>
                  <a:srgbClr val="C00000"/>
                </a:solidFill>
                <a:latin typeface="+mn-lt"/>
                <a:ea typeface="微软雅黑" pitchFamily="34" charset="-122"/>
                <a:cs typeface="Arial" charset="0"/>
              </a:rPr>
              <a:t>Shanghai </a:t>
            </a:r>
            <a:r>
              <a:rPr lang="en-US" altLang="zh-CN" b="1" dirty="0">
                <a:solidFill>
                  <a:srgbClr val="C00000"/>
                </a:solidFill>
                <a:latin typeface="+mn-lt"/>
                <a:ea typeface="微软雅黑" pitchFamily="34" charset="-122"/>
                <a:cs typeface="Arial" charset="0"/>
              </a:rPr>
              <a:t>Biotechnology </a:t>
            </a:r>
            <a:r>
              <a:rPr lang="en-US" altLang="zh-CN" b="1" dirty="0" smtClean="0">
                <a:solidFill>
                  <a:srgbClr val="C00000"/>
                </a:solidFill>
                <a:latin typeface="+mn-lt"/>
                <a:ea typeface="微软雅黑" pitchFamily="34" charset="-122"/>
                <a:cs typeface="Arial" charset="0"/>
              </a:rPr>
              <a:t>Corporation            : </a:t>
            </a:r>
            <a:r>
              <a:rPr lang="en-US" altLang="zh-CN" sz="1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微软雅黑" pitchFamily="34" charset="-122"/>
                <a:cs typeface="Arial" charset="0"/>
              </a:rPr>
              <a:t>                </a:t>
            </a:r>
            <a:endParaRPr lang="en-US" altLang="zh-CN" sz="1600" dirty="0" smtClean="0"/>
          </a:p>
          <a:p>
            <a:pPr marL="109538" lvl="1" indent="-109538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CN" sz="1600" dirty="0" smtClean="0">
                <a:ea typeface="宋体" pitchFamily="2" charset="-122"/>
              </a:rPr>
              <a:t>Established in 2008, formerly known as “</a:t>
            </a:r>
            <a:r>
              <a:rPr lang="en-US" altLang="zh-CN" sz="1600" dirty="0" err="1" smtClean="0">
                <a:ea typeface="宋体" pitchFamily="2" charset="-122"/>
              </a:rPr>
              <a:t>ShanghaiBio</a:t>
            </a:r>
            <a:r>
              <a:rPr lang="en-US" altLang="zh-CN" sz="1600" dirty="0" smtClean="0">
                <a:ea typeface="宋体" pitchFamily="2" charset="-122"/>
              </a:rPr>
              <a:t> Corporation (SBC) in China”. Effective July 1, 2011, its name was officially changed to be “Shanghai Biotechnology Corporation (SBC)”. </a:t>
            </a:r>
          </a:p>
          <a:p>
            <a:pPr marL="109538" lvl="1" indent="-109538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CN" sz="1600" dirty="0" smtClean="0"/>
              <a:t>As a CRO subsidiary of Shanghai Biochip Co., Ltd. /National Engineering Center for Biochip at Shanghai, </a:t>
            </a:r>
            <a:r>
              <a:rPr lang="en-US" altLang="zh-CN" sz="1600" dirty="0" smtClean="0">
                <a:ea typeface="宋体" pitchFamily="2" charset="-122"/>
              </a:rPr>
              <a:t>Shanghai Biotechnology Corporation</a:t>
            </a:r>
            <a:r>
              <a:rPr lang="en-US" altLang="zh-CN" sz="1600" dirty="0" smtClean="0"/>
              <a:t> provides lab services with cutting-edge -</a:t>
            </a:r>
            <a:r>
              <a:rPr lang="en-US" altLang="zh-CN" sz="1600" dirty="0" err="1" smtClean="0"/>
              <a:t>omics</a:t>
            </a:r>
            <a:r>
              <a:rPr lang="en-US" altLang="zh-CN" sz="1600" dirty="0" smtClean="0"/>
              <a:t> technologies, </a:t>
            </a:r>
            <a:r>
              <a:rPr lang="en-US" altLang="zh-CN" sz="1600" dirty="0" smtClean="0">
                <a:latin typeface="+mn-lt"/>
                <a:ea typeface="Arial Unicode MS" pitchFamily="34" charset="-122"/>
                <a:cs typeface="Arial Unicode MS" pitchFamily="34" charset="-122"/>
              </a:rPr>
              <a:t>partnering in genomics/ </a:t>
            </a:r>
            <a:r>
              <a:rPr lang="en-US" altLang="zh-CN" sz="1600" dirty="0" err="1" smtClean="0">
                <a:latin typeface="+mn-lt"/>
                <a:ea typeface="Arial Unicode MS" pitchFamily="34" charset="-122"/>
                <a:cs typeface="Arial Unicode MS" pitchFamily="34" charset="-122"/>
              </a:rPr>
              <a:t>pharmacogenomics</a:t>
            </a:r>
            <a:r>
              <a:rPr lang="en-US" altLang="zh-CN" sz="1600" dirty="0" smtClean="0">
                <a:latin typeface="+mn-lt"/>
                <a:ea typeface="Arial Unicode MS" pitchFamily="34" charset="-122"/>
                <a:cs typeface="Arial Unicode MS" pitchFamily="34" charset="-122"/>
              </a:rPr>
              <a:t>, and discovering biomarker for preclinical to clinical  with leading global pharmaceuticals and biotech.  </a:t>
            </a:r>
            <a:endParaRPr lang="en-US" altLang="zh-CN" sz="1600" dirty="0" smtClean="0"/>
          </a:p>
          <a:p>
            <a:pPr marL="109538" indent="-109538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CN" sz="1600" dirty="0" smtClean="0"/>
              <a:t>The clinic testing laboratory at SBC is a certified clinical PCR testing lab and provides services for molecular diagnostics, target therapy, predictive medicine and companion diagnostics. </a:t>
            </a:r>
          </a:p>
          <a:p>
            <a:pPr marL="109538" indent="-109538">
              <a:lnSpc>
                <a:spcPct val="150000"/>
              </a:lnSpc>
              <a:defRPr/>
            </a:pPr>
            <a:endParaRPr lang="en-US" altLang="zh-CN" sz="1600" dirty="0" smtClean="0"/>
          </a:p>
          <a:p>
            <a:pPr>
              <a:lnSpc>
                <a:spcPct val="150000"/>
              </a:lnSpc>
              <a:defRPr/>
            </a:pPr>
            <a:endParaRPr lang="zh-CN" altLang="en-US" sz="1600" b="1" dirty="0">
              <a:latin typeface="+mn-lt"/>
              <a:ea typeface="微软雅黑" pitchFamily="34" charset="-122"/>
              <a:cs typeface="Arial" charset="0"/>
            </a:endParaRPr>
          </a:p>
        </p:txBody>
      </p:sp>
      <p:pic>
        <p:nvPicPr>
          <p:cNvPr id="103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027988" y="1196975"/>
            <a:ext cx="431800" cy="43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23928" y="2852936"/>
            <a:ext cx="532712" cy="5033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1774825" y="1371600"/>
            <a:ext cx="5461000" cy="914400"/>
          </a:xfrm>
          <a:ln w="38100">
            <a:solidFill>
              <a:schemeClr val="hlink"/>
            </a:solidFill>
          </a:ln>
        </p:spPr>
        <p:txBody>
          <a:bodyPr/>
          <a:lstStyle/>
          <a:p>
            <a:r>
              <a:rPr lang="en-US" altLang="zh-CN" smtClean="0">
                <a:solidFill>
                  <a:schemeClr val="hlink"/>
                </a:solidFill>
              </a:rPr>
              <a:t>Shanghai Biochip Co. Ltd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150938" y="2997200"/>
            <a:ext cx="6692900" cy="3024188"/>
          </a:xfrm>
          <a:solidFill>
            <a:schemeClr val="accent1">
              <a:lumMod val="75000"/>
            </a:schemeClr>
          </a:solidFill>
          <a:ln w="57150" cap="flat" algn="ctr">
            <a:solidFill>
              <a:schemeClr val="hlink"/>
            </a:solidFill>
          </a:ln>
        </p:spPr>
        <p:txBody>
          <a:bodyPr/>
          <a:lstStyle/>
          <a:p>
            <a:pPr>
              <a:lnSpc>
                <a:spcPct val="100000"/>
              </a:lnSpc>
              <a:spcBef>
                <a:spcPts val="600"/>
              </a:spcBef>
              <a:buFontTx/>
              <a:buNone/>
              <a:defRPr/>
            </a:pPr>
            <a:r>
              <a:rPr lang="en-US" altLang="zh-CN" sz="1600" dirty="0" smtClean="0">
                <a:solidFill>
                  <a:schemeClr val="bg1"/>
                </a:solidFill>
              </a:rPr>
              <a:t>Shareholders</a:t>
            </a:r>
            <a:r>
              <a:rPr lang="en-US" altLang="zh-CN" sz="1600" dirty="0">
                <a:solidFill>
                  <a:schemeClr val="bg1"/>
                </a:solidFill>
              </a:rPr>
              <a:t>: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Shanghai Venture Capital Co. Ltd. 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Shanghai Institutes of Biological Sciences (SIBS), Chinese Academics of Sciences (CAS) 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National Human Genomics Center at Shanghai 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zh-CN" sz="15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Fudan</a:t>
            </a: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University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zh-CN" sz="15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Jiaotong</a:t>
            </a: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University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Institute of Microsystems and Information Technology, CAS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zh-CN" sz="15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Rujin</a:t>
            </a: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Hospital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East </a:t>
            </a:r>
            <a:r>
              <a:rPr lang="en-US" altLang="zh-CN" sz="15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Hepatobiliary</a:t>
            </a: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Surgery Hospital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zh-CN" sz="15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BioStar</a:t>
            </a: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Biochip Co., Ltd.</a:t>
            </a:r>
          </a:p>
          <a:p>
            <a:pPr lvl="1">
              <a:lnSpc>
                <a:spcPct val="80000"/>
              </a:lnSpc>
              <a:defRPr/>
            </a:pPr>
            <a:r>
              <a:rPr lang="en-US" altLang="zh-CN" sz="15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Zhangjiang</a:t>
            </a:r>
            <a:r>
              <a:rPr lang="en-US" altLang="zh-CN" sz="1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High-Tech Park Co., Ltd.</a:t>
            </a:r>
          </a:p>
          <a:p>
            <a:pPr>
              <a:lnSpc>
                <a:spcPct val="80000"/>
              </a:lnSpc>
              <a:buFontTx/>
              <a:buNone/>
              <a:defRPr/>
            </a:pPr>
            <a:endParaRPr lang="en-US" altLang="zh-CN" sz="1800" b="1" dirty="0">
              <a:solidFill>
                <a:schemeClr val="bg1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7412" name="Line 5"/>
          <p:cNvSpPr>
            <a:spLocks noChangeShapeType="1"/>
          </p:cNvSpPr>
          <p:nvPr/>
        </p:nvSpPr>
        <p:spPr bwMode="auto">
          <a:xfrm>
            <a:off x="4495800" y="2362200"/>
            <a:ext cx="0" cy="609600"/>
          </a:xfrm>
          <a:prstGeom prst="line">
            <a:avLst/>
          </a:prstGeom>
          <a:noFill/>
          <a:ln w="76200">
            <a:solidFill>
              <a:srgbClr val="990033"/>
            </a:solidFill>
            <a:round/>
            <a:headEnd type="triangle" w="med" len="med"/>
            <a:tailEnd/>
          </a:ln>
        </p:spPr>
        <p:txBody>
          <a:bodyPr anchor="ctr"/>
          <a:lstStyle/>
          <a:p>
            <a:endParaRPr lang="zh-CN" altLang="en-US"/>
          </a:p>
        </p:txBody>
      </p:sp>
      <p:pic>
        <p:nvPicPr>
          <p:cNvPr id="17413" name="Picture 8" descr="SBC high resoluti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"/>
            <a:ext cx="838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4" name="Rectangle 10"/>
          <p:cNvSpPr>
            <a:spLocks noChangeArrowheads="1"/>
          </p:cNvSpPr>
          <p:nvPr/>
        </p:nvSpPr>
        <p:spPr bwMode="auto">
          <a:xfrm>
            <a:off x="0" y="1143000"/>
            <a:ext cx="9144000" cy="76200"/>
          </a:xfrm>
          <a:prstGeom prst="rect">
            <a:avLst/>
          </a:prstGeom>
          <a:solidFill>
            <a:schemeClr val="folHlink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22539" name="Rectangle 11"/>
          <p:cNvSpPr>
            <a:spLocks noChangeArrowheads="1"/>
          </p:cNvSpPr>
          <p:nvPr/>
        </p:nvSpPr>
        <p:spPr bwMode="auto">
          <a:xfrm>
            <a:off x="1187450" y="188913"/>
            <a:ext cx="5257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 algn="ctr">
              <a:defRPr/>
            </a:pPr>
            <a:r>
              <a:rPr lang="en-US" altLang="zh-CN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  <a:cs typeface="+mj-cs"/>
              </a:rPr>
              <a:t>Company Background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Our Vision</a:t>
            </a:r>
            <a:endParaRPr lang="zh-CN" alt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467544" y="2780928"/>
            <a:ext cx="8424936" cy="2462213"/>
          </a:xfrm>
          <a:prstGeom prst="rect">
            <a:avLst/>
          </a:prstGeom>
          <a:noFill/>
          <a:ln w="9525" algn="ctr">
            <a:noFill/>
            <a:prstDash val="dash"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50000"/>
              </a:spcBef>
            </a:pPr>
            <a:r>
              <a:rPr lang="en-US" altLang="zh-CN" sz="2800" b="0" i="1" dirty="0">
                <a:solidFill>
                  <a:srgbClr val="000000"/>
                </a:solidFill>
                <a:ea typeface="华文中宋" pitchFamily="2" charset="-122"/>
              </a:rPr>
              <a:t> </a:t>
            </a:r>
            <a:r>
              <a:rPr lang="en-US" altLang="zh-CN" sz="2800" i="1" dirty="0" smtClean="0">
                <a:solidFill>
                  <a:srgbClr val="000000"/>
                </a:solidFill>
                <a:ea typeface="华文中宋" pitchFamily="2" charset="-122"/>
              </a:rPr>
              <a:t>	</a:t>
            </a:r>
            <a:r>
              <a:rPr lang="en-US" altLang="zh-CN" sz="2800" b="0" i="1" dirty="0" smtClean="0">
                <a:solidFill>
                  <a:srgbClr val="000000"/>
                </a:solidFill>
                <a:ea typeface="华文中宋" pitchFamily="2" charset="-122"/>
              </a:rPr>
              <a:t>Deliver </a:t>
            </a:r>
            <a:r>
              <a:rPr lang="en-US" altLang="zh-CN" sz="2800" b="0" i="1" dirty="0">
                <a:solidFill>
                  <a:srgbClr val="000000"/>
                </a:solidFill>
                <a:ea typeface="华文中宋" pitchFamily="2" charset="-122"/>
              </a:rPr>
              <a:t>the highest </a:t>
            </a:r>
            <a:r>
              <a:rPr lang="en-US" altLang="zh-CN" sz="2800" b="0" i="1" dirty="0" smtClean="0">
                <a:solidFill>
                  <a:srgbClr val="000000"/>
                </a:solidFill>
                <a:ea typeface="华文中宋" pitchFamily="2" charset="-122"/>
              </a:rPr>
              <a:t>quality, </a:t>
            </a:r>
            <a:r>
              <a:rPr lang="en-US" altLang="zh-CN" sz="2800" b="0" i="1" dirty="0">
                <a:solidFill>
                  <a:srgbClr val="000000"/>
                </a:solidFill>
                <a:ea typeface="华文中宋" pitchFamily="2" charset="-122"/>
              </a:rPr>
              <a:t>cost effective R&amp;D </a:t>
            </a:r>
            <a:r>
              <a:rPr lang="en-US" altLang="zh-CN" sz="2800" b="0" i="1" dirty="0" smtClean="0">
                <a:solidFill>
                  <a:srgbClr val="000000"/>
                </a:solidFill>
                <a:ea typeface="华文中宋" pitchFamily="2" charset="-122"/>
              </a:rPr>
              <a:t>solutions and </a:t>
            </a:r>
            <a:r>
              <a:rPr lang="en-US" altLang="zh-CN" sz="2800" b="0" i="1" dirty="0">
                <a:solidFill>
                  <a:srgbClr val="000000"/>
                </a:solidFill>
                <a:ea typeface="华文中宋" pitchFamily="2" charset="-122"/>
              </a:rPr>
              <a:t>clinical </a:t>
            </a:r>
            <a:r>
              <a:rPr lang="en-US" altLang="zh-CN" sz="2800" b="0" i="1" dirty="0" smtClean="0">
                <a:solidFill>
                  <a:srgbClr val="000000"/>
                </a:solidFill>
                <a:ea typeface="华文中宋" pitchFamily="2" charset="-122"/>
              </a:rPr>
              <a:t>lab testing services </a:t>
            </a:r>
            <a:r>
              <a:rPr lang="en-US" altLang="zh-CN" sz="2800" b="0" i="1" dirty="0">
                <a:solidFill>
                  <a:srgbClr val="000000"/>
                </a:solidFill>
                <a:ea typeface="华文中宋" pitchFamily="2" charset="-122"/>
              </a:rPr>
              <a:t>to accelerate drug discovery efforts of global pharmaceutical, biotech and CRO companies with integrity and excellence. </a:t>
            </a:r>
          </a:p>
          <a:p>
            <a:pPr marL="342900" indent="-342900">
              <a:spcBef>
                <a:spcPct val="50000"/>
              </a:spcBef>
            </a:pPr>
            <a:endParaRPr lang="en-US" altLang="zh-CN" sz="2800" b="0" i="1" dirty="0">
              <a:solidFill>
                <a:srgbClr val="000000"/>
              </a:solidFill>
              <a:ea typeface="华文中宋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 smtClean="0">
                <a:latin typeface="Arial" charset="0"/>
                <a:cs typeface="Arial" charset="0"/>
              </a:rPr>
              <a:t>SBC Facilities</a:t>
            </a:r>
            <a:endParaRPr lang="zh-CN" altLang="en-US" dirty="0" smtClean="0">
              <a:latin typeface="Arial" charset="0"/>
              <a:cs typeface="Arial" charset="0"/>
            </a:endParaRPr>
          </a:p>
        </p:txBody>
      </p:sp>
      <p:pic>
        <p:nvPicPr>
          <p:cNvPr id="5123" name="Picture 5" descr="sbc bird view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46088" y="1196975"/>
            <a:ext cx="8229600" cy="3341688"/>
          </a:xfrm>
          <a:noFill/>
          <a:ln>
            <a:solidFill>
              <a:schemeClr val="bg1"/>
            </a:solidFill>
          </a:ln>
        </p:spPr>
      </p:pic>
      <p:pic>
        <p:nvPicPr>
          <p:cNvPr id="5" name="Picture 5" descr="IMG_064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14700" y="4703763"/>
            <a:ext cx="2625725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IMG_064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888" y="4727575"/>
            <a:ext cx="2622550" cy="1966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IMG_063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3550" y="4703763"/>
            <a:ext cx="2668588" cy="2001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SBC Platforms </a:t>
            </a:r>
            <a:r>
              <a:rPr lang="zh-CN" altLang="en-US" dirty="0" smtClean="0"/>
              <a:t>　</a:t>
            </a:r>
          </a:p>
        </p:txBody>
      </p:sp>
      <p:sp>
        <p:nvSpPr>
          <p:cNvPr id="19459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91264" cy="4853136"/>
          </a:xfrm>
        </p:spPr>
        <p:txBody>
          <a:bodyPr/>
          <a:lstStyle/>
          <a:p>
            <a:r>
              <a:rPr lang="en-US" altLang="zh-CN" sz="1800" b="1" dirty="0" smtClean="0"/>
              <a:t>Microarray  Platforms : </a:t>
            </a:r>
            <a:r>
              <a:rPr lang="en-US" altLang="zh-CN" sz="1800" dirty="0" smtClean="0"/>
              <a:t>SBC, </a:t>
            </a:r>
            <a:r>
              <a:rPr lang="en-US" altLang="zh-CN" sz="1800" dirty="0" err="1" smtClean="0"/>
              <a:t>Affymetrix</a:t>
            </a:r>
            <a:r>
              <a:rPr lang="en-US" altLang="zh-CN" sz="1800" dirty="0" smtClean="0"/>
              <a:t>, Agilent and </a:t>
            </a:r>
            <a:r>
              <a:rPr lang="en-US" altLang="zh-CN" sz="1800" dirty="0" err="1" smtClean="0"/>
              <a:t>Illumina</a:t>
            </a:r>
            <a:endParaRPr lang="en-US" altLang="zh-CN" sz="1800" dirty="0" smtClean="0"/>
          </a:p>
          <a:p>
            <a:r>
              <a:rPr lang="en-US" altLang="zh-CN" sz="1800" b="1" dirty="0" smtClean="0"/>
              <a:t>Next Generation Sequencing Platforms: </a:t>
            </a:r>
            <a:r>
              <a:rPr lang="en-US" altLang="zh-CN" sz="1800" dirty="0" err="1" smtClean="0"/>
              <a:t>Illumina</a:t>
            </a:r>
            <a:r>
              <a:rPr lang="en-US" altLang="zh-CN" sz="1800" dirty="0" smtClean="0"/>
              <a:t> </a:t>
            </a:r>
            <a:r>
              <a:rPr lang="en-US" altLang="zh-CN" sz="1800" dirty="0" err="1" smtClean="0"/>
              <a:t>HiSeq</a:t>
            </a:r>
            <a:r>
              <a:rPr lang="en-US" altLang="zh-CN" sz="1800" dirty="0" smtClean="0"/>
              <a:t> 2000/2500 and </a:t>
            </a:r>
            <a:r>
              <a:rPr lang="en-US" altLang="zh-CN" sz="1800" dirty="0" err="1" smtClean="0"/>
              <a:t>GAIIx</a:t>
            </a:r>
            <a:r>
              <a:rPr lang="en-US" altLang="zh-CN" sz="1800" dirty="0" smtClean="0"/>
              <a:t>, ABI Ion Torrent, Ion Proton, </a:t>
            </a:r>
            <a:r>
              <a:rPr lang="en-US" altLang="zh-CN" sz="1800" dirty="0" err="1" smtClean="0"/>
              <a:t>PacBio</a:t>
            </a:r>
            <a:r>
              <a:rPr lang="en-US" altLang="zh-CN" sz="1800" dirty="0" smtClean="0"/>
              <a:t>, SOLiD4 and 5500, and Roche 454</a:t>
            </a:r>
          </a:p>
          <a:p>
            <a:r>
              <a:rPr lang="en-US" altLang="zh-CN" sz="1800" b="1" dirty="0" smtClean="0"/>
              <a:t>Biomarkers Testing and Validation Platforms</a:t>
            </a:r>
            <a:r>
              <a:rPr lang="en-US" altLang="zh-CN" sz="1800" dirty="0" smtClean="0"/>
              <a:t>: RT-</a:t>
            </a:r>
            <a:r>
              <a:rPr lang="en-US" altLang="zh-CN" sz="1800" dirty="0" err="1" smtClean="0"/>
              <a:t>qPCR</a:t>
            </a:r>
            <a:r>
              <a:rPr lang="en-US" altLang="zh-CN" sz="1800" dirty="0" smtClean="0"/>
              <a:t>, </a:t>
            </a:r>
            <a:r>
              <a:rPr lang="en-US" altLang="zh-CN" sz="1800" dirty="0" err="1" smtClean="0"/>
              <a:t>bDNA</a:t>
            </a:r>
            <a:r>
              <a:rPr lang="en-US" altLang="zh-CN" sz="1800" dirty="0" smtClean="0"/>
              <a:t>, </a:t>
            </a:r>
            <a:r>
              <a:rPr lang="en-US" altLang="zh-CN" sz="1800" dirty="0" err="1" smtClean="0"/>
              <a:t>sanger</a:t>
            </a:r>
            <a:r>
              <a:rPr lang="en-US" altLang="zh-CN" sz="1800" dirty="0" smtClean="0"/>
              <a:t> sequencing, </a:t>
            </a:r>
            <a:r>
              <a:rPr lang="en-US" altLang="zh-CN" sz="1800" dirty="0" err="1" smtClean="0"/>
              <a:t>luminex</a:t>
            </a:r>
            <a:r>
              <a:rPr lang="en-US" altLang="zh-CN" sz="1800" dirty="0" smtClean="0"/>
              <a:t>, protein microarray and ELISA etc. </a:t>
            </a:r>
          </a:p>
          <a:p>
            <a:r>
              <a:rPr lang="en-US" altLang="zh-CN" sz="1800" b="1" dirty="0" smtClean="0"/>
              <a:t>Molecular Pathology Platforms: </a:t>
            </a:r>
            <a:r>
              <a:rPr lang="en-US" altLang="zh-CN" sz="1800" dirty="0" smtClean="0"/>
              <a:t>FISH, IHC, tissue microarray</a:t>
            </a:r>
          </a:p>
          <a:p>
            <a:r>
              <a:rPr lang="en-US" altLang="zh-CN" sz="1800" b="1" dirty="0" smtClean="0"/>
              <a:t>Sample Quality Control Platforms</a:t>
            </a:r>
            <a:r>
              <a:rPr lang="en-US" altLang="zh-CN" sz="1800" dirty="0" smtClean="0"/>
              <a:t>: Agilent </a:t>
            </a:r>
            <a:r>
              <a:rPr lang="en-US" altLang="zh-CN" sz="1800" dirty="0" err="1" smtClean="0"/>
              <a:t>bioanalyzer</a:t>
            </a:r>
            <a:r>
              <a:rPr lang="en-US" altLang="zh-CN" sz="1800" dirty="0" smtClean="0"/>
              <a:t>, gel imaging and </a:t>
            </a:r>
            <a:r>
              <a:rPr lang="en-US" altLang="zh-CN" sz="1800" dirty="0" err="1" smtClean="0"/>
              <a:t>nanodrop</a:t>
            </a:r>
            <a:r>
              <a:rPr lang="en-US" altLang="zh-CN" sz="1800" dirty="0" smtClean="0"/>
              <a:t> </a:t>
            </a:r>
            <a:endParaRPr lang="en-US" altLang="zh-CN" sz="1800" b="1" dirty="0" smtClean="0"/>
          </a:p>
          <a:p>
            <a:r>
              <a:rPr lang="en-US" altLang="zh-CN" sz="1800" b="1" dirty="0" smtClean="0"/>
              <a:t>Bioinformatics/Biostatistics Platforms: </a:t>
            </a:r>
            <a:r>
              <a:rPr lang="en-US" altLang="zh-CN" sz="1800" dirty="0" smtClean="0"/>
              <a:t>SBC Analysis System (SAS) and commercial software</a:t>
            </a:r>
            <a:endParaRPr lang="zh-CN" altLang="en-US" sz="1800" dirty="0" smtClean="0"/>
          </a:p>
          <a:p>
            <a:pPr>
              <a:buFont typeface="Arial" charset="0"/>
              <a:buNone/>
            </a:pPr>
            <a:endParaRPr lang="zh-CN" altLang="en-US" dirty="0" smtClean="0">
              <a:ea typeface="宋体" charset="-122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SBC Services and Capability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484784"/>
            <a:ext cx="8291264" cy="4641379"/>
          </a:xfrm>
        </p:spPr>
        <p:txBody>
          <a:bodyPr/>
          <a:lstStyle/>
          <a:p>
            <a:r>
              <a:rPr lang="en-US" altLang="zh-CN" sz="2400" b="1" dirty="0" smtClean="0"/>
              <a:t>Microarray Analysis  </a:t>
            </a:r>
          </a:p>
          <a:p>
            <a:r>
              <a:rPr lang="en-US" altLang="zh-CN" sz="2400" b="1" dirty="0" smtClean="0"/>
              <a:t>Next Generation Sequencing  </a:t>
            </a:r>
          </a:p>
          <a:p>
            <a:r>
              <a:rPr lang="en-US" altLang="zh-CN" sz="2400" b="1" dirty="0" smtClean="0"/>
              <a:t>Biomarker Testing and Validation </a:t>
            </a:r>
          </a:p>
          <a:p>
            <a:r>
              <a:rPr lang="en-US" altLang="zh-CN" sz="2400" b="1" dirty="0" smtClean="0"/>
              <a:t>Molecular Pathology and Clinical Lab Testing  </a:t>
            </a:r>
          </a:p>
          <a:p>
            <a:r>
              <a:rPr lang="en-US" altLang="zh-CN" sz="2400" b="1" dirty="0" smtClean="0"/>
              <a:t>Bioinformatics/ Biostatistics Analysis</a:t>
            </a:r>
          </a:p>
          <a:p>
            <a:pPr>
              <a:lnSpc>
                <a:spcPct val="100000"/>
              </a:lnSpc>
              <a:buNone/>
            </a:pPr>
            <a:endParaRPr lang="en-US" altLang="zh-CN" sz="2000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en-US" altLang="zh-CN" sz="1800" b="1" dirty="0" smtClean="0">
                <a:solidFill>
                  <a:srgbClr val="FF0000"/>
                </a:solidFill>
                <a:cs typeface="Arial" pitchFamily="34" charset="0"/>
              </a:rPr>
              <a:t>	Integrated Genomics and </a:t>
            </a:r>
            <a:r>
              <a:rPr lang="en-US" altLang="zh-CN" sz="1800" b="1" dirty="0" err="1" smtClean="0">
                <a:solidFill>
                  <a:srgbClr val="FF0000"/>
                </a:solidFill>
                <a:cs typeface="Arial" pitchFamily="34" charset="0"/>
              </a:rPr>
              <a:t>Pharmacogenomics</a:t>
            </a:r>
            <a:r>
              <a:rPr lang="en-US" altLang="zh-CN" sz="1800" b="1" dirty="0" smtClean="0">
                <a:solidFill>
                  <a:srgbClr val="FF0000"/>
                </a:solidFill>
                <a:cs typeface="Arial" pitchFamily="34" charset="0"/>
              </a:rPr>
              <a:t> Capabilities for 	Biomarker Discovery and Translational Medicine</a:t>
            </a:r>
            <a:endParaRPr lang="zh-CN" altLang="en-US" sz="1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xfrm>
            <a:off x="0" y="260648"/>
            <a:ext cx="8153400" cy="639762"/>
          </a:xfrm>
        </p:spPr>
        <p:txBody>
          <a:bodyPr/>
          <a:lstStyle/>
          <a:p>
            <a:r>
              <a:rPr lang="en-US" altLang="zh-CN" sz="2600" dirty="0" smtClean="0">
                <a:latin typeface="Arial" charset="0"/>
                <a:ea typeface="黑体" pitchFamily="49" charset="-122"/>
                <a:cs typeface="Arial" charset="0"/>
              </a:rPr>
              <a:t>   </a:t>
            </a:r>
            <a:r>
              <a:rPr lang="en-US" altLang="zh-CN" sz="2800" dirty="0" smtClean="0">
                <a:latin typeface="Arial" charset="0"/>
                <a:ea typeface="黑体" pitchFamily="49" charset="-122"/>
                <a:cs typeface="Arial" charset="0"/>
              </a:rPr>
              <a:t>Microarray Analysis </a:t>
            </a:r>
            <a:r>
              <a:rPr lang="en-US" altLang="zh-CN" sz="2800" dirty="0" smtClean="0">
                <a:latin typeface="Arial" charset="0"/>
                <a:cs typeface="Arial" charset="0"/>
              </a:rPr>
              <a:t>Capability</a:t>
            </a:r>
            <a:endParaRPr lang="en-US" altLang="zh-CN" sz="2800" dirty="0" smtClean="0">
              <a:latin typeface="Arial" pitchFamily="34" charset="0"/>
              <a:ea typeface="黑体" pitchFamily="49" charset="-122"/>
              <a:cs typeface="Arial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313" y="1125538"/>
            <a:ext cx="8280400" cy="5732462"/>
          </a:xfrm>
        </p:spPr>
        <p:txBody>
          <a:bodyPr/>
          <a:lstStyle/>
          <a:p>
            <a:pPr>
              <a:lnSpc>
                <a:spcPct val="100000"/>
              </a:lnSpc>
              <a:defRPr/>
            </a:pPr>
            <a:r>
              <a:rPr lang="en-US" sz="1600" b="1" dirty="0" smtClean="0">
                <a:cs typeface="Arial" pitchFamily="34" charset="0"/>
              </a:rPr>
              <a:t>Whole Genome SNP Genotyping  </a:t>
            </a:r>
          </a:p>
          <a:p>
            <a:pPr lvl="1">
              <a:lnSpc>
                <a:spcPct val="100000"/>
              </a:lnSpc>
              <a:defRPr/>
            </a:pPr>
            <a:r>
              <a:rPr lang="en-US" altLang="zh-CN" sz="1600" dirty="0" err="1" smtClean="0">
                <a:cs typeface="Arial" pitchFamily="34" charset="0"/>
              </a:rPr>
              <a:t>Illumina</a:t>
            </a:r>
            <a:r>
              <a:rPr lang="en-US" altLang="zh-CN" sz="1600" dirty="0" smtClean="0">
                <a:cs typeface="Arial" pitchFamily="34" charset="0"/>
              </a:rPr>
              <a:t> </a:t>
            </a:r>
            <a:r>
              <a:rPr lang="en-US" altLang="zh-CN" sz="1600" dirty="0" smtClean="0"/>
              <a:t>Omni Whole-Genome Arrays</a:t>
            </a:r>
          </a:p>
          <a:p>
            <a:pPr lvl="1">
              <a:lnSpc>
                <a:spcPct val="100000"/>
              </a:lnSpc>
              <a:defRPr/>
            </a:pPr>
            <a:r>
              <a:rPr lang="en-US" sz="1600" dirty="0" err="1" smtClean="0">
                <a:cs typeface="Arial" pitchFamily="34" charset="0"/>
              </a:rPr>
              <a:t>Affymetrix</a:t>
            </a:r>
            <a:r>
              <a:rPr lang="en-US" sz="1600" dirty="0" smtClean="0">
                <a:cs typeface="Arial" pitchFamily="34" charset="0"/>
              </a:rPr>
              <a:t> Genome-Wide Human SNP 6.0 Array</a:t>
            </a:r>
          </a:p>
          <a:p>
            <a:pPr lvl="1">
              <a:lnSpc>
                <a:spcPct val="100000"/>
              </a:lnSpc>
              <a:defRPr/>
            </a:pPr>
            <a:r>
              <a:rPr lang="zh-CN" altLang="zh-CN" sz="1600" dirty="0" smtClean="0"/>
              <a:t>Affymetrix OncoScan™ FFPE Assay</a:t>
            </a:r>
            <a:endParaRPr lang="en-US" sz="1600" dirty="0" smtClean="0">
              <a:cs typeface="Arial" pitchFamily="34" charset="0"/>
            </a:endParaRPr>
          </a:p>
          <a:p>
            <a:pPr>
              <a:lnSpc>
                <a:spcPct val="100000"/>
              </a:lnSpc>
              <a:defRPr/>
            </a:pPr>
            <a:r>
              <a:rPr lang="en-US" altLang="zh-CN" sz="1600" b="1" dirty="0" smtClean="0">
                <a:cs typeface="Arial" pitchFamily="34" charset="0"/>
              </a:rPr>
              <a:t>Whole Genome Expression Array</a:t>
            </a:r>
          </a:p>
          <a:p>
            <a:pPr lvl="1">
              <a:lnSpc>
                <a:spcPct val="100000"/>
              </a:lnSpc>
              <a:defRPr/>
            </a:pPr>
            <a:r>
              <a:rPr lang="en-US" altLang="zh-CN" sz="1600" dirty="0" err="1" smtClean="0">
                <a:cs typeface="Arial" pitchFamily="34" charset="0"/>
              </a:rPr>
              <a:t>Affymetrix</a:t>
            </a:r>
            <a:r>
              <a:rPr lang="en-US" altLang="zh-CN" sz="1600" dirty="0" smtClean="0">
                <a:cs typeface="Arial" pitchFamily="34" charset="0"/>
              </a:rPr>
              <a:t> Human genome U133 Plus 2.0 array</a:t>
            </a:r>
          </a:p>
          <a:p>
            <a:pPr lvl="1">
              <a:lnSpc>
                <a:spcPct val="100000"/>
              </a:lnSpc>
              <a:defRPr/>
            </a:pPr>
            <a:r>
              <a:rPr lang="en-US" altLang="zh-CN" sz="1600" dirty="0" err="1" smtClean="0">
                <a:cs typeface="Arial" pitchFamily="34" charset="0"/>
              </a:rPr>
              <a:t>Affymetrix</a:t>
            </a:r>
            <a:r>
              <a:rPr lang="en-US" altLang="zh-CN" sz="1600" dirty="0" smtClean="0">
                <a:cs typeface="Arial" pitchFamily="34" charset="0"/>
              </a:rPr>
              <a:t> Human </a:t>
            </a:r>
            <a:r>
              <a:rPr lang="en-US" altLang="zh-CN" sz="1600" dirty="0" err="1" smtClean="0">
                <a:cs typeface="Arial" pitchFamily="34" charset="0"/>
              </a:rPr>
              <a:t>Transcriptome</a:t>
            </a:r>
            <a:r>
              <a:rPr lang="en-US" altLang="zh-CN" sz="1600" dirty="0" smtClean="0">
                <a:cs typeface="Arial" pitchFamily="34" charset="0"/>
              </a:rPr>
              <a:t> Array (HTA) 2.0</a:t>
            </a:r>
          </a:p>
          <a:p>
            <a:pPr lvl="1">
              <a:lnSpc>
                <a:spcPct val="100000"/>
              </a:lnSpc>
              <a:defRPr/>
            </a:pPr>
            <a:r>
              <a:rPr lang="en-US" altLang="zh-CN" sz="1600" dirty="0" err="1" smtClean="0"/>
              <a:t>Affymetrix</a:t>
            </a:r>
            <a:r>
              <a:rPr lang="en-US" altLang="zh-CN" sz="1600" dirty="0" smtClean="0"/>
              <a:t> </a:t>
            </a:r>
            <a:r>
              <a:rPr lang="en-US" altLang="zh-CN" sz="1600" dirty="0" err="1" smtClean="0"/>
              <a:t>GeneChip</a:t>
            </a:r>
            <a:r>
              <a:rPr lang="en-US" altLang="zh-CN" sz="1600" dirty="0" smtClean="0"/>
              <a:t> </a:t>
            </a:r>
            <a:r>
              <a:rPr lang="en-US" altLang="zh-CN" sz="1600" dirty="0" err="1" smtClean="0"/>
              <a:t>PrimeView</a:t>
            </a:r>
            <a:r>
              <a:rPr lang="en-US" altLang="zh-CN" sz="1600" dirty="0" smtClean="0"/>
              <a:t> Human Gene Expression Array</a:t>
            </a:r>
            <a:endParaRPr lang="en-US" altLang="zh-CN" sz="1600" dirty="0" smtClean="0">
              <a:cs typeface="Arial" pitchFamily="34" charset="0"/>
            </a:endParaRPr>
          </a:p>
          <a:p>
            <a:pPr lvl="1">
              <a:lnSpc>
                <a:spcPct val="100000"/>
              </a:lnSpc>
              <a:defRPr/>
            </a:pPr>
            <a:r>
              <a:rPr lang="en-US" altLang="zh-CN" sz="1600" dirty="0" err="1" smtClean="0">
                <a:cs typeface="Arial" pitchFamily="34" charset="0"/>
              </a:rPr>
              <a:t>Affymetrix</a:t>
            </a:r>
            <a:r>
              <a:rPr lang="en-US" altLang="zh-CN" sz="1600" dirty="0" smtClean="0">
                <a:cs typeface="Arial" pitchFamily="34" charset="0"/>
              </a:rPr>
              <a:t> Human Gene 2.0 ST Array</a:t>
            </a:r>
          </a:p>
          <a:p>
            <a:pPr lvl="1">
              <a:lnSpc>
                <a:spcPct val="100000"/>
              </a:lnSpc>
              <a:defRPr/>
            </a:pPr>
            <a:r>
              <a:rPr lang="en-US" altLang="zh-CN" sz="1600" dirty="0" smtClean="0"/>
              <a:t>Agilent Whole Human Genome </a:t>
            </a:r>
            <a:r>
              <a:rPr lang="en-US" altLang="zh-CN" sz="1600" dirty="0" err="1" smtClean="0"/>
              <a:t>Oligo</a:t>
            </a:r>
            <a:r>
              <a:rPr lang="en-US" altLang="zh-CN" sz="1600" dirty="0" smtClean="0"/>
              <a:t> Microarray</a:t>
            </a:r>
            <a:endParaRPr lang="en-US" altLang="zh-CN" sz="1600" dirty="0" smtClean="0">
              <a:cs typeface="Arial" pitchFamily="34" charset="0"/>
            </a:endParaRPr>
          </a:p>
          <a:p>
            <a:pPr lvl="1">
              <a:lnSpc>
                <a:spcPct val="100000"/>
              </a:lnSpc>
              <a:defRPr/>
            </a:pPr>
            <a:r>
              <a:rPr lang="en-US" altLang="zh-CN" sz="1600" dirty="0" smtClean="0">
                <a:cs typeface="Arial" pitchFamily="34" charset="0"/>
              </a:rPr>
              <a:t>Agilent </a:t>
            </a:r>
            <a:r>
              <a:rPr lang="en-US" altLang="zh-CN" sz="1600" dirty="0" err="1" smtClean="0"/>
              <a:t>SurePrint</a:t>
            </a:r>
            <a:r>
              <a:rPr lang="en-US" altLang="zh-CN" sz="1600" dirty="0" smtClean="0">
                <a:cs typeface="Arial" pitchFamily="34" charset="0"/>
              </a:rPr>
              <a:t> G3 Human Gene Expression Microarray </a:t>
            </a:r>
            <a:r>
              <a:rPr lang="en-US" altLang="zh-CN" sz="1600" dirty="0" smtClean="0"/>
              <a:t>8x60K</a:t>
            </a:r>
            <a:endParaRPr lang="en-US" altLang="zh-CN" sz="1600" dirty="0" smtClean="0">
              <a:cs typeface="Arial" pitchFamily="34" charset="0"/>
            </a:endParaRPr>
          </a:p>
          <a:p>
            <a:pPr lvl="1">
              <a:lnSpc>
                <a:spcPct val="100000"/>
              </a:lnSpc>
              <a:defRPr/>
            </a:pPr>
            <a:r>
              <a:rPr lang="en-US" altLang="zh-CN" sz="1600" dirty="0" err="1" smtClean="0">
                <a:cs typeface="Arial" pitchFamily="34" charset="0"/>
              </a:rPr>
              <a:t>Illumina</a:t>
            </a:r>
            <a:r>
              <a:rPr lang="en-US" altLang="zh-CN" sz="1600" dirty="0" smtClean="0">
                <a:cs typeface="Arial" pitchFamily="34" charset="0"/>
              </a:rPr>
              <a:t> Whole-Genome DASL Ht-12 Assay-FFPE</a:t>
            </a:r>
          </a:p>
          <a:p>
            <a:pPr>
              <a:lnSpc>
                <a:spcPct val="100000"/>
              </a:lnSpc>
              <a:defRPr/>
            </a:pPr>
            <a:r>
              <a:rPr lang="en-US" altLang="zh-CN" sz="1600" b="1" dirty="0" err="1" smtClean="0">
                <a:cs typeface="Arial" pitchFamily="34" charset="0"/>
              </a:rPr>
              <a:t>miRNA</a:t>
            </a:r>
            <a:r>
              <a:rPr lang="en-US" altLang="zh-CN" sz="1600" b="1" dirty="0" smtClean="0">
                <a:cs typeface="Arial" pitchFamily="34" charset="0"/>
              </a:rPr>
              <a:t> Detection/Expression Microarray</a:t>
            </a:r>
          </a:p>
          <a:p>
            <a:pPr lvl="1">
              <a:lnSpc>
                <a:spcPct val="100000"/>
              </a:lnSpc>
              <a:defRPr/>
            </a:pPr>
            <a:r>
              <a:rPr lang="en-US" altLang="zh-CN" sz="1600" dirty="0" smtClean="0">
                <a:cs typeface="Arial" pitchFamily="34" charset="0"/>
              </a:rPr>
              <a:t>Agilent </a:t>
            </a:r>
            <a:r>
              <a:rPr lang="en-US" altLang="zh-CN" sz="1600" dirty="0" err="1" smtClean="0">
                <a:cs typeface="Arial" pitchFamily="34" charset="0"/>
              </a:rPr>
              <a:t>miRNA</a:t>
            </a:r>
            <a:r>
              <a:rPr lang="en-US" altLang="zh-CN" sz="1600" dirty="0" smtClean="0">
                <a:cs typeface="Arial" pitchFamily="34" charset="0"/>
              </a:rPr>
              <a:t> Microarray (human, mouse, rat), V19.0  </a:t>
            </a:r>
          </a:p>
          <a:p>
            <a:pPr lvl="1">
              <a:lnSpc>
                <a:spcPct val="100000"/>
              </a:lnSpc>
              <a:defRPr/>
            </a:pPr>
            <a:r>
              <a:rPr lang="en-US" altLang="zh-CN" sz="1600" dirty="0" err="1" smtClean="0">
                <a:cs typeface="Arial" pitchFamily="34" charset="0"/>
              </a:rPr>
              <a:t>Affymetrix</a:t>
            </a:r>
            <a:r>
              <a:rPr lang="en-US" altLang="zh-CN" sz="1600" dirty="0" smtClean="0">
                <a:cs typeface="Arial" pitchFamily="34" charset="0"/>
              </a:rPr>
              <a:t>  </a:t>
            </a:r>
            <a:r>
              <a:rPr lang="en-US" altLang="zh-CN" sz="1600" dirty="0" err="1" smtClean="0">
                <a:cs typeface="Arial" pitchFamily="34" charset="0"/>
              </a:rPr>
              <a:t>miRNA</a:t>
            </a:r>
            <a:r>
              <a:rPr lang="en-US" altLang="zh-CN" sz="1600" dirty="0" smtClean="0">
                <a:cs typeface="Arial" pitchFamily="34" charset="0"/>
              </a:rPr>
              <a:t>  4.0 Array (human, mouse, rat)  </a:t>
            </a:r>
          </a:p>
          <a:p>
            <a:pPr>
              <a:lnSpc>
                <a:spcPct val="100000"/>
              </a:lnSpc>
              <a:defRPr/>
            </a:pPr>
            <a:r>
              <a:rPr lang="en-US" altLang="zh-CN" sz="1600" b="1" dirty="0" smtClean="0">
                <a:cs typeface="Arial" pitchFamily="34" charset="0"/>
              </a:rPr>
              <a:t>ADME/DMET Array</a:t>
            </a:r>
          </a:p>
          <a:p>
            <a:pPr lvl="1">
              <a:lnSpc>
                <a:spcPct val="100000"/>
              </a:lnSpc>
              <a:defRPr/>
            </a:pPr>
            <a:r>
              <a:rPr lang="fr-FR" altLang="zh-CN" sz="1600" dirty="0" smtClean="0">
                <a:cs typeface="Arial" pitchFamily="34" charset="0"/>
              </a:rPr>
              <a:t>Affymetrix DMET™ Plus Premier Pack  </a:t>
            </a:r>
          </a:p>
          <a:p>
            <a:pPr lvl="1">
              <a:lnSpc>
                <a:spcPct val="100000"/>
              </a:lnSpc>
              <a:defRPr/>
            </a:pPr>
            <a:r>
              <a:rPr lang="fr-FR" altLang="zh-CN" sz="1600" dirty="0" smtClean="0">
                <a:cs typeface="Arial" pitchFamily="34" charset="0"/>
              </a:rPr>
              <a:t>Illumina </a:t>
            </a:r>
            <a:r>
              <a:rPr lang="en-US" altLang="zh-CN" sz="1600" dirty="0" err="1" smtClean="0"/>
              <a:t>VeraCode</a:t>
            </a:r>
            <a:r>
              <a:rPr lang="en-US" altLang="zh-CN" sz="1600" dirty="0" smtClean="0"/>
              <a:t> ADME Core Panel</a:t>
            </a:r>
            <a:endParaRPr lang="en-US" altLang="zh-CN" sz="1600" dirty="0" smtClean="0">
              <a:cs typeface="Arial" pitchFamily="34" charset="0"/>
            </a:endParaRPr>
          </a:p>
          <a:p>
            <a:pPr lvl="1">
              <a:defRPr/>
            </a:pPr>
            <a:endParaRPr lang="en-US" altLang="zh-CN" sz="12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charset="0"/>
              <a:buNone/>
              <a:defRPr/>
            </a:pPr>
            <a:endParaRPr lang="en-US" altLang="zh-CN" sz="1200" dirty="0" smtClean="0"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endParaRPr lang="en-US" altLang="zh-CN" sz="1200" dirty="0" smtClean="0"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endParaRPr lang="en-US" altLang="zh-CN" sz="1200" dirty="0" smtClean="0">
              <a:latin typeface="Arial" pitchFamily="34" charset="0"/>
              <a:cs typeface="Arial" pitchFamily="34" charset="0"/>
            </a:endParaRPr>
          </a:p>
          <a:p>
            <a:pPr lvl="1">
              <a:defRPr/>
            </a:pPr>
            <a:endParaRPr lang="en-US" altLang="zh-CN" sz="12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charset="0"/>
              <a:buNone/>
              <a:defRPr/>
            </a:pPr>
            <a:endParaRPr lang="en-US" sz="1200" b="1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sz="1200" dirty="0"/>
          </a:p>
          <a:p>
            <a:pPr>
              <a:defRPr/>
            </a:pPr>
            <a:endParaRPr lang="en-US" sz="1200" dirty="0" smtClean="0"/>
          </a:p>
          <a:p>
            <a:pPr marL="411163" lvl="1" indent="0">
              <a:buFont typeface="Arial" charset="0"/>
              <a:buNone/>
              <a:defRPr/>
            </a:pPr>
            <a:endParaRPr lang="en-US" sz="1200" dirty="0"/>
          </a:p>
          <a:p>
            <a:pPr>
              <a:defRPr/>
            </a:pP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0" y="115888"/>
            <a:ext cx="7812088" cy="922337"/>
          </a:xfrm>
        </p:spPr>
        <p:txBody>
          <a:bodyPr/>
          <a:lstStyle/>
          <a:p>
            <a:r>
              <a:rPr lang="en-US" altLang="zh-CN" sz="2400" dirty="0" smtClean="0">
                <a:cs typeface="Arial" pitchFamily="34" charset="0"/>
              </a:rPr>
              <a:t>  Next Generation Sequencing Analysis Capability </a:t>
            </a:r>
            <a:endParaRPr lang="zh-CN" altLang="en-US" sz="2400" dirty="0">
              <a:cs typeface="Arial" pitchFamily="34" charset="0"/>
            </a:endParaRPr>
          </a:p>
        </p:txBody>
      </p:sp>
      <p:sp>
        <p:nvSpPr>
          <p:cNvPr id="4" name="Text Box 8"/>
          <p:cNvSpPr txBox="1">
            <a:spLocks noGrp="1" noChangeArrowheads="1"/>
          </p:cNvSpPr>
          <p:nvPr>
            <p:ph idx="1"/>
          </p:nvPr>
        </p:nvSpPr>
        <p:spPr bwMode="auto">
          <a:xfrm>
            <a:off x="1475656" y="1196752"/>
            <a:ext cx="6768752" cy="43704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zh-CN" sz="2000" b="1" dirty="0">
                <a:latin typeface="Arial" pitchFamily="34" charset="0"/>
                <a:cs typeface="Arial" pitchFamily="34" charset="0"/>
              </a:rPr>
              <a:t>Genome </a:t>
            </a:r>
            <a:r>
              <a:rPr lang="en-US" altLang="zh-CN" sz="2000" b="1" dirty="0" smtClean="0">
                <a:latin typeface="Arial" pitchFamily="34" charset="0"/>
                <a:cs typeface="Arial" pitchFamily="34" charset="0"/>
              </a:rPr>
              <a:t>sequencing</a:t>
            </a:r>
            <a:r>
              <a:rPr lang="en-US" altLang="zh-CN" sz="2000" b="1" dirty="0">
                <a:latin typeface="Arial" pitchFamily="34" charset="0"/>
                <a:cs typeface="Arial" pitchFamily="34" charset="0"/>
              </a:rPr>
              <a:t>: </a:t>
            </a:r>
            <a:endParaRPr lang="en-US" altLang="zh-CN" sz="2000" b="1" dirty="0" smtClean="0">
              <a:latin typeface="Arial" pitchFamily="34" charset="0"/>
              <a:cs typeface="Arial" pitchFamily="34" charset="0"/>
            </a:endParaRPr>
          </a:p>
          <a:p>
            <a:pPr marL="685800" lvl="1"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─"/>
            </a:pP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Whole genome sequencing </a:t>
            </a:r>
          </a:p>
          <a:p>
            <a:pPr marL="685800" lvl="1"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─"/>
            </a:pP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Whole </a:t>
            </a:r>
            <a:r>
              <a:rPr lang="en-US" altLang="zh-CN" sz="1600" dirty="0" err="1">
                <a:latin typeface="Arial" pitchFamily="34" charset="0"/>
                <a:cs typeface="Arial" pitchFamily="34" charset="0"/>
              </a:rPr>
              <a:t>exome</a:t>
            </a:r>
            <a:r>
              <a:rPr lang="en-US" altLang="zh-CN" sz="1600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sequencing</a:t>
            </a:r>
            <a:r>
              <a:rPr lang="zh-CN" altLang="en-US" sz="1600" dirty="0" smtClean="0">
                <a:latin typeface="Arial" pitchFamily="34" charset="0"/>
                <a:cs typeface="Arial" pitchFamily="34" charset="0"/>
              </a:rPr>
              <a:t> </a:t>
            </a:r>
            <a:endParaRPr lang="en-US" altLang="zh-CN" sz="1600" dirty="0" smtClean="0">
              <a:latin typeface="Arial" pitchFamily="34" charset="0"/>
              <a:cs typeface="Arial" pitchFamily="34" charset="0"/>
            </a:endParaRPr>
          </a:p>
          <a:p>
            <a:pPr marL="685800" lvl="1"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─"/>
            </a:pP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Target gene capture sequencing </a:t>
            </a:r>
          </a:p>
          <a:p>
            <a:pPr marL="685800" lvl="1"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─"/>
            </a:pP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Disease </a:t>
            </a:r>
            <a:r>
              <a:rPr lang="en-US" altLang="zh-CN" sz="1600" dirty="0">
                <a:latin typeface="Arial" pitchFamily="34" charset="0"/>
                <a:cs typeface="Arial" pitchFamily="34" charset="0"/>
              </a:rPr>
              <a:t>panel gene </a:t>
            </a: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sequencing</a:t>
            </a:r>
            <a:endParaRPr lang="en-US" altLang="zh-CN" sz="1600" dirty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zh-CN" sz="2000" b="1" dirty="0" err="1">
                <a:latin typeface="Arial" pitchFamily="34" charset="0"/>
                <a:cs typeface="Arial" pitchFamily="34" charset="0"/>
              </a:rPr>
              <a:t>Transcriptome</a:t>
            </a:r>
            <a:r>
              <a:rPr lang="en-US" altLang="zh-CN" sz="2000" b="1" dirty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2000" b="1" dirty="0" smtClean="0">
                <a:latin typeface="Arial" pitchFamily="34" charset="0"/>
                <a:cs typeface="Arial" pitchFamily="34" charset="0"/>
              </a:rPr>
              <a:t>sequencing:</a:t>
            </a:r>
          </a:p>
          <a:p>
            <a:pPr marL="741363" lvl="1" indent="-341313"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─"/>
            </a:pP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RNA sequencing (with or without reference genome)</a:t>
            </a:r>
            <a:r>
              <a:rPr lang="zh-CN" altLang="en-US" sz="1600" dirty="0" smtClean="0">
                <a:latin typeface="Arial" pitchFamily="34" charset="0"/>
                <a:cs typeface="Arial" pitchFamily="34" charset="0"/>
              </a:rPr>
              <a:t> </a:t>
            </a:r>
            <a:endParaRPr lang="en-US" altLang="zh-CN" sz="1600" dirty="0" smtClean="0">
              <a:latin typeface="Arial" pitchFamily="34" charset="0"/>
              <a:cs typeface="Arial" pitchFamily="34" charset="0"/>
            </a:endParaRPr>
          </a:p>
          <a:p>
            <a:pPr marL="741363" lvl="1" indent="-341313"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─"/>
            </a:pPr>
            <a:r>
              <a:rPr lang="en-US" altLang="zh-CN" sz="1600" dirty="0" err="1" smtClean="0">
                <a:latin typeface="Arial" pitchFamily="34" charset="0"/>
                <a:cs typeface="Arial" pitchFamily="34" charset="0"/>
              </a:rPr>
              <a:t>miRNA</a:t>
            </a:r>
            <a:r>
              <a:rPr lang="zh-CN" altLang="en-US" sz="16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sequencing</a:t>
            </a:r>
          </a:p>
          <a:p>
            <a:pPr>
              <a:lnSpc>
                <a:spcPct val="100000"/>
              </a:lnSpc>
              <a:spcBef>
                <a:spcPct val="50000"/>
              </a:spcBef>
            </a:pPr>
            <a:r>
              <a:rPr lang="en-US" altLang="zh-CN" sz="2000" b="1" dirty="0" err="1" smtClean="0">
                <a:latin typeface="Arial" pitchFamily="34" charset="0"/>
                <a:cs typeface="Arial" pitchFamily="34" charset="0"/>
              </a:rPr>
              <a:t>Epigenome</a:t>
            </a:r>
            <a:r>
              <a:rPr lang="en-US" altLang="zh-CN" sz="2000" b="1" dirty="0" smtClean="0">
                <a:latin typeface="Arial" pitchFamily="34" charset="0"/>
                <a:cs typeface="Arial" pitchFamily="34" charset="0"/>
              </a:rPr>
              <a:t> sequencing</a:t>
            </a:r>
            <a:r>
              <a:rPr lang="en-US" altLang="zh-CN" sz="2000" b="1" dirty="0">
                <a:latin typeface="Arial" pitchFamily="34" charset="0"/>
                <a:cs typeface="Arial" pitchFamily="34" charset="0"/>
              </a:rPr>
              <a:t>: </a:t>
            </a:r>
            <a:endParaRPr lang="en-US" altLang="zh-CN" sz="2000" b="1" dirty="0" smtClean="0">
              <a:latin typeface="Arial" pitchFamily="34" charset="0"/>
              <a:cs typeface="Arial" pitchFamily="34" charset="0"/>
            </a:endParaRPr>
          </a:p>
          <a:p>
            <a:pPr marL="741363" lvl="1" indent="-341313"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─"/>
            </a:pPr>
            <a:r>
              <a:rPr lang="en-US" altLang="zh-CN" sz="1600" dirty="0" err="1" smtClean="0">
                <a:latin typeface="Arial" pitchFamily="34" charset="0"/>
                <a:cs typeface="Arial" pitchFamily="34" charset="0"/>
              </a:rPr>
              <a:t>ChIP</a:t>
            </a: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 sequencing </a:t>
            </a:r>
          </a:p>
          <a:p>
            <a:pPr marL="741363" lvl="1" indent="-341313">
              <a:lnSpc>
                <a:spcPct val="100000"/>
              </a:lnSpc>
              <a:spcBef>
                <a:spcPct val="50000"/>
              </a:spcBef>
              <a:buFont typeface="Arial" pitchFamily="34" charset="0"/>
              <a:buChar char="─"/>
            </a:pPr>
            <a:r>
              <a:rPr lang="en-US" altLang="zh-CN" sz="1600" dirty="0" err="1" smtClean="0">
                <a:latin typeface="Arial" pitchFamily="34" charset="0"/>
                <a:cs typeface="Arial" pitchFamily="34" charset="0"/>
              </a:rPr>
              <a:t>MeDIP</a:t>
            </a:r>
            <a:r>
              <a:rPr lang="en-US" altLang="zh-CN" sz="1600" dirty="0" smtClean="0">
                <a:latin typeface="Arial" pitchFamily="34" charset="0"/>
                <a:cs typeface="Arial" pitchFamily="34" charset="0"/>
              </a:rPr>
              <a:t>  sequencing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14288" y="115888"/>
            <a:ext cx="8153400" cy="639762"/>
          </a:xfrm>
        </p:spPr>
        <p:txBody>
          <a:bodyPr/>
          <a:lstStyle/>
          <a:p>
            <a:r>
              <a:rPr lang="en-US" altLang="zh-CN" sz="2400" dirty="0" smtClean="0"/>
              <a:t>       Biomarkers Testing and Validation </a:t>
            </a:r>
            <a:r>
              <a:rPr lang="en-US" altLang="zh-CN" sz="2400" dirty="0" smtClean="0">
                <a:cs typeface="Arial" pitchFamily="34" charset="0"/>
              </a:rPr>
              <a:t>Capability</a:t>
            </a:r>
            <a:endParaRPr lang="en-US" altLang="zh-CN" sz="2400" dirty="0" smtClean="0">
              <a:cs typeface="Arial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7988" y="1131888"/>
            <a:ext cx="7620000" cy="5105400"/>
          </a:xfrm>
        </p:spPr>
        <p:txBody>
          <a:bodyPr/>
          <a:lstStyle/>
          <a:p>
            <a:pPr lvl="1">
              <a:buFont typeface="Arial" pitchFamily="34" charset="0"/>
              <a:buChar char="•"/>
              <a:defRPr/>
            </a:pP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RT-</a:t>
            </a:r>
            <a:r>
              <a:rPr lang="en-US" altLang="zh-CN" sz="2000" dirty="0" err="1" smtClean="0">
                <a:latin typeface="Arial" pitchFamily="34" charset="0"/>
                <a:cs typeface="Arial" pitchFamily="34" charset="0"/>
              </a:rPr>
              <a:t>qPCR</a:t>
            </a: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 and genotyping using ABI 7900, ABI 7500, ABI 3730 xl </a:t>
            </a:r>
            <a:r>
              <a:rPr lang="en-US" altLang="zh-CN" sz="20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and Roche COBAS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Multiplex gene expression (</a:t>
            </a:r>
            <a:r>
              <a:rPr lang="en-US" altLang="zh-CN" sz="2000" dirty="0" err="1" smtClean="0">
                <a:latin typeface="Arial" pitchFamily="34" charset="0"/>
                <a:cs typeface="Arial" pitchFamily="34" charset="0"/>
              </a:rPr>
              <a:t>bDNA</a:t>
            </a: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 ) assays using </a:t>
            </a:r>
            <a:r>
              <a:rPr lang="en-US" altLang="zh-CN" sz="2000" dirty="0" err="1" smtClean="0">
                <a:latin typeface="Arial" pitchFamily="34" charset="0"/>
                <a:cs typeface="Arial" pitchFamily="34" charset="0"/>
              </a:rPr>
              <a:t>Panomics</a:t>
            </a: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 technology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Sanger Sequencing on ABI 3730 xl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FISH using Abbott </a:t>
            </a:r>
            <a:r>
              <a:rPr lang="en-US" altLang="zh-CN" sz="2000" dirty="0" err="1" smtClean="0">
                <a:latin typeface="Arial" pitchFamily="34" charset="0"/>
                <a:cs typeface="Arial" pitchFamily="34" charset="0"/>
              </a:rPr>
              <a:t>ThermoBrite</a:t>
            </a:r>
            <a:endParaRPr lang="en-US" altLang="zh-CN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  <a:defRPr/>
            </a:pP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Protein biomarker assays using </a:t>
            </a:r>
            <a:r>
              <a:rPr lang="en-US" altLang="zh-CN" sz="2000" dirty="0" err="1" smtClean="0">
                <a:latin typeface="Arial" pitchFamily="34" charset="0"/>
                <a:cs typeface="Arial" pitchFamily="34" charset="0"/>
              </a:rPr>
              <a:t>Luminex</a:t>
            </a: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 and ELISA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Protein Microarray </a:t>
            </a:r>
          </a:p>
          <a:p>
            <a:pPr lvl="1">
              <a:buFont typeface="Arial" pitchFamily="34" charset="0"/>
              <a:buChar char="•"/>
              <a:defRPr/>
            </a:pPr>
            <a:r>
              <a:rPr lang="en-US" altLang="zh-CN" sz="2000" dirty="0" err="1" smtClean="0">
                <a:latin typeface="Arial" charset="0"/>
                <a:cs typeface="Arial" charset="0"/>
              </a:rPr>
              <a:t>SiRNA</a:t>
            </a:r>
            <a:r>
              <a:rPr lang="en-US" altLang="zh-CN" sz="2000" dirty="0" smtClean="0">
                <a:latin typeface="Arial" charset="0"/>
                <a:cs typeface="Arial" charset="0"/>
              </a:rPr>
              <a:t> screening for biomarker pathway validations</a:t>
            </a:r>
          </a:p>
          <a:p>
            <a:pPr lvl="1">
              <a:defRPr/>
            </a:pPr>
            <a:endParaRPr lang="en-US" altLang="zh-CN" sz="200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endParaRPr lang="en-US" sz="1200" dirty="0"/>
          </a:p>
          <a:p>
            <a:pPr>
              <a:defRPr/>
            </a:pPr>
            <a:endParaRPr lang="en-US" sz="1200" dirty="0" smtClean="0"/>
          </a:p>
          <a:p>
            <a:pPr marL="411163" lvl="1" indent="0">
              <a:buFont typeface="Arial" charset="0"/>
              <a:buNone/>
              <a:defRPr/>
            </a:pPr>
            <a:endParaRPr lang="en-US" sz="1200" dirty="0"/>
          </a:p>
          <a:p>
            <a:pPr>
              <a:defRPr/>
            </a:pP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 smtClean="0"/>
              <a:t>Clinical Molecular Testing </a:t>
            </a:r>
            <a:r>
              <a:rPr lang="en-US" altLang="zh-CN" sz="2800" dirty="0" smtClean="0">
                <a:cs typeface="Arial" pitchFamily="34" charset="0"/>
              </a:rPr>
              <a:t>Capability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39552" y="1196752"/>
            <a:ext cx="8147248" cy="4929411"/>
          </a:xfrm>
        </p:spPr>
        <p:txBody>
          <a:bodyPr/>
          <a:lstStyle/>
          <a:p>
            <a:pPr lvl="1">
              <a:buSzPct val="51000"/>
              <a:buFont typeface="Wingdings" pitchFamily="2" charset="2"/>
              <a:buChar char="l"/>
            </a:pP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Early diagnostics</a:t>
            </a:r>
            <a:endParaRPr lang="zh-CN" altLang="zh-CN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buSzPct val="51000"/>
              <a:buFont typeface="Wingdings" pitchFamily="2" charset="2"/>
              <a:buChar char="l"/>
            </a:pP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Molecular tests for target disease therapy</a:t>
            </a:r>
          </a:p>
          <a:p>
            <a:pPr lvl="1">
              <a:buSzPct val="51000"/>
              <a:buFont typeface="Wingdings" pitchFamily="2" charset="2"/>
              <a:buChar char="l"/>
            </a:pP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Companion diagnostics</a:t>
            </a:r>
            <a:endParaRPr lang="zh-CN" altLang="zh-CN" sz="2000" dirty="0" smtClean="0">
              <a:latin typeface="Arial" pitchFamily="34" charset="0"/>
              <a:cs typeface="Arial" pitchFamily="34" charset="0"/>
            </a:endParaRPr>
          </a:p>
          <a:p>
            <a:pPr lvl="1">
              <a:buSzPct val="51000"/>
              <a:buFont typeface="Wingdings" pitchFamily="2" charset="2"/>
              <a:buChar char="l"/>
            </a:pPr>
            <a:r>
              <a:rPr lang="en-US" altLang="zh-CN" sz="2000" dirty="0" smtClean="0">
                <a:latin typeface="Arial" pitchFamily="34" charset="0"/>
                <a:cs typeface="Arial" pitchFamily="34" charset="0"/>
              </a:rPr>
              <a:t>Biomarker discovery and validation including but not limited to: ALK, BCR/ABL1, BRAF, BRCA1, CYP2D6, CYP2C9, CYP2C19, del (5q), DPYD, EGFR, ERBB2, ESR1, PGR, ESR1, FIP1L1/PDGFRA, Her2, HLA-B, IFNL3, KIT, KRAS, Ph Chromosome, PI3K-AKT, PML/RARA, PTEN, TPMT, SERPINC1, UGT1A1, NAT1-2, VKORC1</a:t>
            </a:r>
            <a:endParaRPr lang="zh-CN" altLang="zh-CN" sz="2000" dirty="0" smtClean="0">
              <a:latin typeface="Arial" pitchFamily="34" charset="0"/>
              <a:cs typeface="Arial" pitchFamily="34" charset="0"/>
            </a:endParaRPr>
          </a:p>
          <a:p>
            <a:endParaRPr lang="zh-CN" altLang="en-US" sz="20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标题 1"/>
          <p:cNvSpPr>
            <a:spLocks noGrp="1"/>
          </p:cNvSpPr>
          <p:nvPr>
            <p:ph type="title"/>
          </p:nvPr>
        </p:nvSpPr>
        <p:spPr>
          <a:xfrm>
            <a:off x="250825" y="115888"/>
            <a:ext cx="7354888" cy="922337"/>
          </a:xfrm>
        </p:spPr>
        <p:txBody>
          <a:bodyPr/>
          <a:lstStyle/>
          <a:p>
            <a:pPr>
              <a:defRPr/>
            </a:pPr>
            <a:r>
              <a:rPr lang="en-US" altLang="zh-CN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itchFamily="34" charset="0"/>
              </a:rPr>
              <a:t>Bioinformatics Analysis Capability</a:t>
            </a:r>
            <a:endParaRPr lang="zh-CN" altLang="en-US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67544" y="1052736"/>
            <a:ext cx="8352928" cy="309315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u="sng" dirty="0" smtClean="0">
                <a:hlinkClick r:id="rId2" action="ppaction://hlinkfile"/>
              </a:rPr>
              <a:t>Microarray data analysis</a:t>
            </a:r>
            <a:endParaRPr lang="en-US" altLang="zh-CN" b="1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dirty="0" smtClean="0"/>
              <a:t>Online SBC Analysis System (SAS)</a:t>
            </a:r>
            <a:endParaRPr lang="zh-CN" altLang="zh-CN" sz="16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dirty="0" smtClean="0"/>
              <a:t>Gene expression microarray data analysis</a:t>
            </a:r>
            <a:endParaRPr lang="zh-CN" altLang="zh-CN" sz="16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dirty="0" err="1" smtClean="0"/>
              <a:t>miRNA</a:t>
            </a:r>
            <a:r>
              <a:rPr lang="en-US" altLang="zh-CN" sz="1600" dirty="0" smtClean="0"/>
              <a:t> microarray data analysis</a:t>
            </a:r>
            <a:endParaRPr lang="zh-CN" altLang="zh-CN" sz="16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dirty="0" err="1" smtClean="0"/>
              <a:t>lncRNA</a:t>
            </a:r>
            <a:r>
              <a:rPr lang="en-US" altLang="zh-CN" sz="1600" dirty="0" smtClean="0"/>
              <a:t> microarray data analysis</a:t>
            </a:r>
            <a:endParaRPr lang="zh-CN" altLang="zh-CN" sz="16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dirty="0" err="1" smtClean="0"/>
              <a:t>Methylation</a:t>
            </a:r>
            <a:r>
              <a:rPr lang="en-US" altLang="zh-CN" sz="1600" dirty="0" smtClean="0"/>
              <a:t> microarray data analysis</a:t>
            </a:r>
            <a:endParaRPr lang="zh-CN" altLang="zh-CN" sz="16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dirty="0" smtClean="0"/>
              <a:t>SNP microarray data analysis  </a:t>
            </a:r>
            <a:endParaRPr lang="zh-CN" altLang="zh-CN" sz="16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dirty="0" err="1" smtClean="0"/>
              <a:t>aCGH</a:t>
            </a:r>
            <a:r>
              <a:rPr lang="en-US" altLang="zh-CN" sz="1600" dirty="0" smtClean="0"/>
              <a:t> microarray data analysis</a:t>
            </a:r>
            <a:endParaRPr lang="en-US" altLang="zh-CN" sz="1600" u="sng" dirty="0"/>
          </a:p>
        </p:txBody>
      </p:sp>
      <p:grpSp>
        <p:nvGrpSpPr>
          <p:cNvPr id="2" name="组合 5"/>
          <p:cNvGrpSpPr>
            <a:grpSpLocks/>
          </p:cNvGrpSpPr>
          <p:nvPr/>
        </p:nvGrpSpPr>
        <p:grpSpPr bwMode="auto">
          <a:xfrm>
            <a:off x="179512" y="4221088"/>
            <a:ext cx="3222625" cy="2274888"/>
            <a:chOff x="179512" y="4577737"/>
            <a:chExt cx="3222104" cy="2274444"/>
          </a:xfrm>
        </p:grpSpPr>
        <p:pic>
          <p:nvPicPr>
            <p:cNvPr id="29710" name="图片 7" descr="34-0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79512" y="4577737"/>
              <a:ext cx="1368152" cy="1274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1" name="图片 8" descr="35-0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666344" y="4604529"/>
              <a:ext cx="1706674" cy="1086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2" name="图片 9" descr="35-0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979712" y="5806021"/>
              <a:ext cx="1421904" cy="101125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9713" name="图片 10" descr="36-01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08734" y="5851250"/>
              <a:ext cx="1684402" cy="10009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9707" name="图片 155" descr="39-0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91880" y="4293096"/>
            <a:ext cx="1482725" cy="2198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" name="TextBox 17"/>
          <p:cNvSpPr txBox="1"/>
          <p:nvPr/>
        </p:nvSpPr>
        <p:spPr>
          <a:xfrm>
            <a:off x="4427984" y="1052736"/>
            <a:ext cx="4392488" cy="26314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u="sng" dirty="0" smtClean="0">
                <a:latin typeface="+mn-lt"/>
                <a:hlinkClick r:id="rId2" action="ppaction://hlinkfile"/>
              </a:rPr>
              <a:t>NGS data analysis</a:t>
            </a:r>
            <a:endParaRPr lang="en-US" altLang="zh-CN" b="1" dirty="0" smtClean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smtClean="0">
                <a:latin typeface="+mn-lt"/>
              </a:rPr>
              <a:t>Whole </a:t>
            </a:r>
            <a:r>
              <a:rPr lang="en-US" altLang="zh-CN" sz="1600" dirty="0" err="1" smtClean="0">
                <a:latin typeface="+mn-lt"/>
              </a:rPr>
              <a:t>exome</a:t>
            </a:r>
            <a:r>
              <a:rPr lang="en-US" altLang="zh-CN" sz="1600" dirty="0" smtClean="0">
                <a:latin typeface="+mn-lt"/>
              </a:rPr>
              <a:t> </a:t>
            </a:r>
            <a:r>
              <a:rPr lang="en-US" altLang="zh-CN" sz="1600" dirty="0" err="1" smtClean="0">
                <a:latin typeface="+mn-lt"/>
              </a:rPr>
              <a:t>seq</a:t>
            </a:r>
            <a:r>
              <a:rPr lang="en-US" altLang="zh-CN" sz="1600" dirty="0" smtClean="0">
                <a:latin typeface="+mn-lt"/>
              </a:rPr>
              <a:t> data analysis</a:t>
            </a:r>
            <a:endParaRPr lang="zh-CN" altLang="zh-CN" sz="1600" dirty="0" smtClean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err="1" smtClean="0">
                <a:latin typeface="+mn-lt"/>
              </a:rPr>
              <a:t>RNAseq</a:t>
            </a:r>
            <a:r>
              <a:rPr lang="en-US" altLang="zh-CN" sz="1600" dirty="0" smtClean="0">
                <a:latin typeface="+mn-lt"/>
              </a:rPr>
              <a:t> data analysis with reference genome</a:t>
            </a:r>
            <a:endParaRPr lang="zh-CN" altLang="zh-CN" sz="1600" dirty="0" smtClean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err="1" smtClean="0">
                <a:latin typeface="+mn-lt"/>
              </a:rPr>
              <a:t>RNAseq</a:t>
            </a:r>
            <a:r>
              <a:rPr lang="en-US" altLang="zh-CN" sz="1600" dirty="0" smtClean="0">
                <a:latin typeface="+mn-lt"/>
              </a:rPr>
              <a:t> data analysis without reference genome</a:t>
            </a:r>
            <a:endParaRPr lang="zh-CN" altLang="zh-CN" sz="1600" dirty="0" smtClean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err="1" smtClean="0">
                <a:latin typeface="+mn-lt"/>
              </a:rPr>
              <a:t>miRNA</a:t>
            </a:r>
            <a:r>
              <a:rPr lang="en-US" altLang="zh-CN" sz="1600" dirty="0" smtClean="0">
                <a:latin typeface="+mn-lt"/>
              </a:rPr>
              <a:t> </a:t>
            </a:r>
            <a:r>
              <a:rPr lang="en-US" altLang="zh-CN" sz="1600" dirty="0" err="1" smtClean="0">
                <a:latin typeface="+mn-lt"/>
              </a:rPr>
              <a:t>seq</a:t>
            </a:r>
            <a:r>
              <a:rPr lang="en-US" altLang="zh-CN" sz="1600" dirty="0" smtClean="0">
                <a:latin typeface="+mn-lt"/>
              </a:rPr>
              <a:t> data analysis</a:t>
            </a:r>
            <a:endParaRPr lang="zh-CN" altLang="zh-CN" sz="1600" dirty="0" smtClean="0">
              <a:latin typeface="+mn-lt"/>
            </a:endParaRPr>
          </a:p>
          <a:p>
            <a:pPr>
              <a:lnSpc>
                <a:spcPct val="150000"/>
              </a:lnSpc>
            </a:pPr>
            <a:r>
              <a:rPr lang="en-US" altLang="zh-CN" sz="1600" dirty="0" err="1" smtClean="0">
                <a:latin typeface="+mn-lt"/>
              </a:rPr>
              <a:t>Methylation</a:t>
            </a:r>
            <a:r>
              <a:rPr lang="en-US" altLang="zh-CN" sz="1600" dirty="0" smtClean="0">
                <a:latin typeface="+mn-lt"/>
              </a:rPr>
              <a:t> </a:t>
            </a:r>
            <a:r>
              <a:rPr lang="en-US" altLang="zh-CN" sz="1600" dirty="0" err="1" smtClean="0">
                <a:latin typeface="+mn-lt"/>
              </a:rPr>
              <a:t>seq</a:t>
            </a:r>
            <a:r>
              <a:rPr lang="en-US" altLang="zh-CN" sz="1600" dirty="0" smtClean="0">
                <a:latin typeface="+mn-lt"/>
              </a:rPr>
              <a:t> data analysis</a:t>
            </a:r>
            <a:endParaRPr lang="zh-CN" altLang="zh-CN" sz="1600" dirty="0" smtClean="0">
              <a:latin typeface="+mn-lt"/>
            </a:endParaRPr>
          </a:p>
          <a:p>
            <a:endParaRPr lang="zh-CN" altLang="en-US" dirty="0"/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64088" y="4293096"/>
            <a:ext cx="2016224" cy="1301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Picture 2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64088" y="5661248"/>
            <a:ext cx="2843808" cy="662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" name="TextBox 20"/>
          <p:cNvSpPr txBox="1"/>
          <p:nvPr/>
        </p:nvSpPr>
        <p:spPr>
          <a:xfrm>
            <a:off x="5364088" y="6309320"/>
            <a:ext cx="17281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000" dirty="0" smtClean="0"/>
              <a:t>Nature Genetics 2012</a:t>
            </a:r>
            <a:endParaRPr lang="zh-CN" altLang="en-US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标题 1"/>
          <p:cNvSpPr>
            <a:spLocks noGrp="1"/>
          </p:cNvSpPr>
          <p:nvPr>
            <p:ph type="title"/>
          </p:nvPr>
        </p:nvSpPr>
        <p:spPr>
          <a:xfrm>
            <a:off x="0" y="115888"/>
            <a:ext cx="7740650" cy="720725"/>
          </a:xfrm>
        </p:spPr>
        <p:txBody>
          <a:bodyPr/>
          <a:lstStyle/>
          <a:p>
            <a:pPr>
              <a:defRPr/>
            </a:pP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sz="2800" dirty="0" smtClean="0"/>
              <a:t>Distinguishing features of </a:t>
            </a:r>
            <a:br>
              <a:rPr lang="en-US" altLang="zh-CN" sz="2800" dirty="0" smtClean="0"/>
            </a:br>
            <a:r>
              <a:rPr lang="en-US" altLang="zh-CN" sz="2800" dirty="0" smtClean="0"/>
              <a:t>                 the biotechnical services at SBC</a:t>
            </a:r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zh-CN" altLang="zh-CN" dirty="0" smtClean="0"/>
              <a:t/>
            </a:r>
            <a:br>
              <a:rPr lang="zh-CN" altLang="zh-CN" dirty="0" smtClean="0"/>
            </a:br>
            <a:endParaRPr lang="zh-CN" alt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itchFamily="34" charset="0"/>
            </a:endParaRPr>
          </a:p>
        </p:txBody>
      </p:sp>
      <p:graphicFrame>
        <p:nvGraphicFramePr>
          <p:cNvPr id="3" name="图示 2"/>
          <p:cNvGraphicFramePr/>
          <p:nvPr/>
        </p:nvGraphicFramePr>
        <p:xfrm>
          <a:off x="5364088" y="2996952"/>
          <a:ext cx="3552056" cy="31841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4820" name="TextBox 5"/>
          <p:cNvSpPr txBox="1">
            <a:spLocks noChangeArrowheads="1"/>
          </p:cNvSpPr>
          <p:nvPr/>
        </p:nvSpPr>
        <p:spPr bwMode="auto">
          <a:xfrm>
            <a:off x="179388" y="2205038"/>
            <a:ext cx="63373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b="1">
                <a:solidFill>
                  <a:srgbClr val="00B050"/>
                </a:solidFill>
              </a:rPr>
              <a:t>Flexibility: </a:t>
            </a:r>
            <a:r>
              <a:rPr lang="en-US" altLang="zh-CN" sz="2000">
                <a:solidFill>
                  <a:srgbClr val="00B050"/>
                </a:solidFill>
              </a:rPr>
              <a:t>multiple platforms, species, formats and forms</a:t>
            </a:r>
          </a:p>
        </p:txBody>
      </p:sp>
      <p:sp>
        <p:nvSpPr>
          <p:cNvPr id="34821" name="TextBox 6"/>
          <p:cNvSpPr txBox="1">
            <a:spLocks noChangeArrowheads="1"/>
          </p:cNvSpPr>
          <p:nvPr/>
        </p:nvSpPr>
        <p:spPr bwMode="auto">
          <a:xfrm>
            <a:off x="179388" y="4941888"/>
            <a:ext cx="65532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000" dirty="0">
                <a:solidFill>
                  <a:srgbClr val="9900CC"/>
                </a:solidFill>
              </a:rPr>
              <a:t>Stability: </a:t>
            </a:r>
            <a:r>
              <a:rPr lang="en-US" altLang="zh-CN" dirty="0">
                <a:solidFill>
                  <a:srgbClr val="9900CC"/>
                </a:solidFill>
              </a:rPr>
              <a:t>More than 10 years established technology platforms, </a:t>
            </a:r>
          </a:p>
          <a:p>
            <a:r>
              <a:rPr lang="en-US" altLang="zh-CN" dirty="0" smtClean="0">
                <a:solidFill>
                  <a:srgbClr val="9900CC"/>
                </a:solidFill>
              </a:rPr>
              <a:t>engaged </a:t>
            </a:r>
            <a:r>
              <a:rPr lang="en-US" altLang="zh-CN" dirty="0">
                <a:solidFill>
                  <a:srgbClr val="9900CC"/>
                </a:solidFill>
              </a:rPr>
              <a:t>technical services </a:t>
            </a:r>
            <a:r>
              <a:rPr lang="en-US" altLang="zh-CN" dirty="0" smtClean="0">
                <a:solidFill>
                  <a:srgbClr val="9900CC"/>
                </a:solidFill>
              </a:rPr>
              <a:t>with well trained staff,  custom supports, marketing/sales network and QA systems.</a:t>
            </a:r>
            <a:endParaRPr lang="zh-CN" altLang="zh-CN" dirty="0">
              <a:solidFill>
                <a:srgbClr val="9900CC"/>
              </a:solidFill>
            </a:endParaRPr>
          </a:p>
        </p:txBody>
      </p:sp>
      <p:sp>
        <p:nvSpPr>
          <p:cNvPr id="25607" name="TextBox 7"/>
          <p:cNvSpPr txBox="1">
            <a:spLocks noChangeArrowheads="1"/>
          </p:cNvSpPr>
          <p:nvPr/>
        </p:nvSpPr>
        <p:spPr bwMode="auto">
          <a:xfrm>
            <a:off x="179388" y="2781300"/>
            <a:ext cx="6996112" cy="2030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400" b="1" dirty="0">
                <a:latin typeface="+mn-lt"/>
                <a:ea typeface="宋体" pitchFamily="2" charset="-122"/>
              </a:rPr>
              <a:t>Multiple platforms </a:t>
            </a:r>
            <a:r>
              <a:rPr lang="en-US" altLang="zh-CN" sz="1400" dirty="0">
                <a:latin typeface="+mn-lt"/>
                <a:ea typeface="宋体" pitchFamily="2" charset="-122"/>
              </a:rPr>
              <a:t>: </a:t>
            </a:r>
            <a:r>
              <a:rPr lang="en-US" altLang="zh-CN" sz="1400" dirty="0" err="1">
                <a:latin typeface="+mn-lt"/>
                <a:ea typeface="微软雅黑" pitchFamily="34" charset="-122"/>
              </a:rPr>
              <a:t>Affymetrix</a:t>
            </a:r>
            <a:r>
              <a:rPr lang="zh-CN" altLang="en-US" sz="1400" dirty="0">
                <a:latin typeface="+mn-lt"/>
                <a:ea typeface="微软雅黑" pitchFamily="34" charset="-122"/>
              </a:rPr>
              <a:t>、</a:t>
            </a:r>
            <a:r>
              <a:rPr lang="en-US" altLang="zh-CN" sz="1400" dirty="0">
                <a:latin typeface="+mn-lt"/>
                <a:ea typeface="微软雅黑" pitchFamily="34" charset="-122"/>
              </a:rPr>
              <a:t>Agilent</a:t>
            </a:r>
            <a:r>
              <a:rPr lang="zh-CN" altLang="en-US" sz="1400" dirty="0">
                <a:latin typeface="+mn-lt"/>
                <a:ea typeface="微软雅黑" pitchFamily="34" charset="-122"/>
              </a:rPr>
              <a:t>、</a:t>
            </a:r>
            <a:r>
              <a:rPr lang="en-US" altLang="zh-CN" sz="1400" dirty="0" err="1">
                <a:latin typeface="+mn-lt"/>
                <a:ea typeface="微软雅黑" pitchFamily="34" charset="-122"/>
              </a:rPr>
              <a:t>Illumina</a:t>
            </a:r>
            <a:r>
              <a:rPr lang="zh-CN" altLang="en-US" sz="1400" dirty="0">
                <a:latin typeface="+mn-lt"/>
                <a:ea typeface="微软雅黑" pitchFamily="34" charset="-122"/>
              </a:rPr>
              <a:t>、</a:t>
            </a:r>
            <a:r>
              <a:rPr lang="en-US" altLang="zh-CN" sz="1400" dirty="0">
                <a:latin typeface="+mn-lt"/>
                <a:ea typeface="微软雅黑" pitchFamily="34" charset="-122"/>
              </a:rPr>
              <a:t>Life Technologies</a:t>
            </a:r>
            <a:r>
              <a:rPr lang="zh-CN" altLang="en-US" sz="1400" dirty="0">
                <a:latin typeface="+mn-lt"/>
                <a:ea typeface="微软雅黑" pitchFamily="34" charset="-122"/>
              </a:rPr>
              <a:t>、</a:t>
            </a:r>
            <a:r>
              <a:rPr lang="en-US" altLang="zh-CN" sz="1400" dirty="0">
                <a:latin typeface="+mn-lt"/>
                <a:ea typeface="微软雅黑" pitchFamily="34" charset="-122"/>
              </a:rPr>
              <a:t>Roche</a:t>
            </a:r>
            <a:r>
              <a:rPr lang="zh-CN" altLang="en-US" sz="1400" dirty="0">
                <a:latin typeface="+mn-lt"/>
                <a:ea typeface="微软雅黑" pitchFamily="34" charset="-122"/>
              </a:rPr>
              <a:t>、</a:t>
            </a:r>
            <a:r>
              <a:rPr lang="en-US" altLang="zh-CN" sz="1400" dirty="0">
                <a:latin typeface="+mn-lt"/>
                <a:ea typeface="微软雅黑" pitchFamily="34" charset="-122"/>
              </a:rPr>
              <a:t>SBC ……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400" b="1" dirty="0">
                <a:latin typeface="+mn-lt"/>
                <a:ea typeface="宋体" pitchFamily="2" charset="-122"/>
              </a:rPr>
              <a:t>A variety of Technologies</a:t>
            </a:r>
            <a:r>
              <a:rPr lang="zh-CN" altLang="en-US" sz="1400" dirty="0">
                <a:latin typeface="+mn-lt"/>
                <a:ea typeface="微软雅黑" pitchFamily="34" charset="-122"/>
              </a:rPr>
              <a:t>：</a:t>
            </a:r>
            <a:r>
              <a:rPr lang="en-US" altLang="zh-CN" sz="1400" dirty="0">
                <a:latin typeface="+mn-lt"/>
                <a:ea typeface="微软雅黑" pitchFamily="34" charset="-122"/>
              </a:rPr>
              <a:t>NGS, Microarray</a:t>
            </a:r>
            <a:r>
              <a:rPr lang="en-US" altLang="zh-CN" sz="1400" dirty="0" smtClean="0">
                <a:latin typeface="+mn-lt"/>
                <a:ea typeface="微软雅黑" pitchFamily="34" charset="-122"/>
              </a:rPr>
              <a:t>, </a:t>
            </a:r>
            <a:r>
              <a:rPr lang="en-US" altLang="zh-CN" sz="1400" dirty="0" err="1" smtClean="0">
                <a:latin typeface="+mn-lt"/>
                <a:ea typeface="微软雅黑" pitchFamily="34" charset="-122"/>
              </a:rPr>
              <a:t>qPCR</a:t>
            </a:r>
            <a:r>
              <a:rPr lang="en-US" altLang="zh-CN" sz="1400" dirty="0" smtClean="0">
                <a:latin typeface="+mn-lt"/>
                <a:ea typeface="微软雅黑" pitchFamily="34" charset="-122"/>
              </a:rPr>
              <a:t>, FISH</a:t>
            </a:r>
            <a:r>
              <a:rPr lang="en-US" altLang="zh-CN" sz="1400" dirty="0">
                <a:latin typeface="+mn-lt"/>
                <a:ea typeface="微软雅黑" pitchFamily="34" charset="-122"/>
              </a:rPr>
              <a:t>, IHC…….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400" b="1" dirty="0">
                <a:latin typeface="+mn-lt"/>
                <a:ea typeface="宋体" pitchFamily="2" charset="-122"/>
              </a:rPr>
              <a:t>A variety of species </a:t>
            </a:r>
            <a:r>
              <a:rPr lang="en-US" altLang="zh-CN" sz="1400" dirty="0">
                <a:latin typeface="+mn-lt"/>
                <a:ea typeface="宋体" pitchFamily="2" charset="-122"/>
              </a:rPr>
              <a:t>:  Animals, </a:t>
            </a:r>
            <a:r>
              <a:rPr lang="en-US" altLang="zh-CN" sz="1400" dirty="0">
                <a:latin typeface="+mn-lt"/>
                <a:ea typeface="微软雅黑" pitchFamily="34" charset="-122"/>
              </a:rPr>
              <a:t>plants , </a:t>
            </a:r>
            <a:r>
              <a:rPr lang="en-US" altLang="zh-CN" sz="1400" dirty="0" smtClean="0">
                <a:latin typeface="+mn-lt"/>
                <a:ea typeface="微软雅黑" pitchFamily="34" charset="-122"/>
              </a:rPr>
              <a:t>Microorganisms……</a:t>
            </a:r>
            <a:endParaRPr lang="en-US" altLang="zh-CN" sz="1400" dirty="0">
              <a:latin typeface="+mn-lt"/>
              <a:ea typeface="微软雅黑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400" b="1" dirty="0">
                <a:latin typeface="+mn-lt"/>
                <a:ea typeface="宋体" pitchFamily="2" charset="-122"/>
              </a:rPr>
              <a:t>A variety of applications: </a:t>
            </a:r>
            <a:r>
              <a:rPr lang="en-US" altLang="zh-CN" sz="1400" dirty="0">
                <a:latin typeface="+mn-lt"/>
                <a:ea typeface="微软雅黑" pitchFamily="34" charset="-122"/>
              </a:rPr>
              <a:t>Human diseases</a:t>
            </a:r>
            <a:r>
              <a:rPr lang="zh-CN" altLang="en-US" sz="1400" dirty="0" smtClean="0">
                <a:latin typeface="+mn-lt"/>
                <a:ea typeface="微软雅黑" pitchFamily="34" charset="-122"/>
              </a:rPr>
              <a:t>，</a:t>
            </a:r>
            <a:r>
              <a:rPr lang="en-US" altLang="zh-CN" sz="1400" dirty="0" smtClean="0">
                <a:latin typeface="+mn-lt"/>
                <a:ea typeface="宋体" pitchFamily="2" charset="-122"/>
              </a:rPr>
              <a:t>animal </a:t>
            </a:r>
            <a:r>
              <a:rPr lang="en-US" altLang="zh-CN" sz="1400" dirty="0">
                <a:latin typeface="+mn-lt"/>
                <a:ea typeface="宋体" pitchFamily="2" charset="-122"/>
              </a:rPr>
              <a:t>and plant diseases and breeding</a:t>
            </a:r>
            <a:r>
              <a:rPr lang="en-US" altLang="zh-CN" sz="1400" dirty="0">
                <a:latin typeface="+mn-lt"/>
                <a:ea typeface="微软雅黑" pitchFamily="34" charset="-122"/>
              </a:rPr>
              <a:t>…….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400" b="1" dirty="0">
                <a:latin typeface="+mn-lt"/>
                <a:ea typeface="宋体" pitchFamily="2" charset="-122"/>
              </a:rPr>
              <a:t>A variety of formats</a:t>
            </a:r>
            <a:r>
              <a:rPr lang="zh-CN" altLang="en-US" sz="1400" b="1" dirty="0">
                <a:latin typeface="+mn-lt"/>
                <a:ea typeface="微软雅黑" pitchFamily="34" charset="-122"/>
              </a:rPr>
              <a:t>：</a:t>
            </a:r>
            <a:r>
              <a:rPr lang="en-US" altLang="zh-CN" sz="1400" dirty="0">
                <a:latin typeface="+mn-lt"/>
                <a:ea typeface="微软雅黑" pitchFamily="34" charset="-122"/>
              </a:rPr>
              <a:t>1×</a:t>
            </a:r>
            <a:r>
              <a:rPr lang="zh-CN" altLang="en-US" sz="1400" dirty="0">
                <a:latin typeface="+mn-lt"/>
                <a:ea typeface="微软雅黑" pitchFamily="34" charset="-122"/>
              </a:rPr>
              <a:t>，</a:t>
            </a:r>
            <a:r>
              <a:rPr lang="en-US" altLang="zh-CN" sz="1400" dirty="0">
                <a:latin typeface="+mn-lt"/>
                <a:ea typeface="微软雅黑" pitchFamily="34" charset="-122"/>
              </a:rPr>
              <a:t>2×</a:t>
            </a:r>
            <a:r>
              <a:rPr lang="zh-CN" altLang="en-US" sz="1400" dirty="0">
                <a:latin typeface="+mn-lt"/>
                <a:ea typeface="微软雅黑" pitchFamily="34" charset="-122"/>
              </a:rPr>
              <a:t>，</a:t>
            </a:r>
            <a:r>
              <a:rPr lang="en-US" altLang="zh-CN" sz="1400" dirty="0">
                <a:latin typeface="+mn-lt"/>
                <a:ea typeface="微软雅黑" pitchFamily="34" charset="-122"/>
              </a:rPr>
              <a:t>4×</a:t>
            </a:r>
            <a:r>
              <a:rPr lang="zh-CN" altLang="en-US" sz="1400" dirty="0">
                <a:latin typeface="+mn-lt"/>
                <a:ea typeface="微软雅黑" pitchFamily="34" charset="-122"/>
              </a:rPr>
              <a:t>，</a:t>
            </a:r>
            <a:r>
              <a:rPr lang="en-US" altLang="zh-CN" sz="1400" dirty="0">
                <a:latin typeface="+mn-lt"/>
                <a:ea typeface="微软雅黑" pitchFamily="34" charset="-122"/>
              </a:rPr>
              <a:t>8×</a:t>
            </a:r>
            <a:r>
              <a:rPr lang="zh-CN" altLang="en-US" sz="1400" dirty="0">
                <a:latin typeface="+mn-lt"/>
                <a:ea typeface="微软雅黑" pitchFamily="34" charset="-122"/>
              </a:rPr>
              <a:t>，</a:t>
            </a:r>
            <a:r>
              <a:rPr lang="en-US" altLang="zh-CN" sz="1400" dirty="0">
                <a:latin typeface="+mn-lt"/>
                <a:ea typeface="微软雅黑" pitchFamily="34" charset="-122"/>
              </a:rPr>
              <a:t>12× ……</a:t>
            </a:r>
            <a:endParaRPr lang="zh-CN" altLang="en-US" sz="1400" dirty="0">
              <a:latin typeface="+mn-lt"/>
              <a:ea typeface="微软雅黑" pitchFamily="34" charset="-122"/>
            </a:endParaRPr>
          </a:p>
          <a:p>
            <a:pPr>
              <a:lnSpc>
                <a:spcPct val="150000"/>
              </a:lnSpc>
              <a:defRPr/>
            </a:pPr>
            <a:r>
              <a:rPr lang="en-US" altLang="zh-CN" sz="1400" b="1" dirty="0">
                <a:latin typeface="+mn-lt"/>
                <a:ea typeface="宋体" pitchFamily="2" charset="-122"/>
              </a:rPr>
              <a:t>A variety of forms</a:t>
            </a:r>
            <a:r>
              <a:rPr lang="zh-CN" altLang="en-US" sz="1400" b="1" dirty="0">
                <a:latin typeface="+mn-lt"/>
                <a:ea typeface="微软雅黑" pitchFamily="34" charset="-122"/>
              </a:rPr>
              <a:t>：</a:t>
            </a:r>
            <a:r>
              <a:rPr lang="en-US" altLang="zh-CN" sz="1400" b="1" dirty="0">
                <a:latin typeface="+mn-lt"/>
                <a:ea typeface="宋体" pitchFamily="2" charset="-122"/>
              </a:rPr>
              <a:t> </a:t>
            </a:r>
            <a:r>
              <a:rPr lang="en-US" altLang="zh-CN" sz="1400" dirty="0">
                <a:latin typeface="+mn-lt"/>
                <a:ea typeface="宋体" pitchFamily="2" charset="-122"/>
              </a:rPr>
              <a:t>Commercial products + custom products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51520" y="6386230"/>
            <a:ext cx="8724727" cy="338554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CN" sz="1600" dirty="0"/>
              <a:t>Since 2004, SBC and its clients </a:t>
            </a:r>
            <a:r>
              <a:rPr lang="en-US" altLang="zh-CN" sz="1600" dirty="0" smtClean="0">
                <a:ea typeface="微软雅黑" pitchFamily="34" charset="-122"/>
              </a:rPr>
              <a:t>have published &gt;500 </a:t>
            </a:r>
            <a:r>
              <a:rPr lang="en-US" altLang="zh-CN" sz="1600" dirty="0">
                <a:ea typeface="微软雅黑" pitchFamily="34" charset="-122"/>
              </a:rPr>
              <a:t>papers </a:t>
            </a:r>
            <a:r>
              <a:rPr lang="en-US" altLang="zh-CN" sz="1600" dirty="0" smtClean="0">
                <a:ea typeface="微软雅黑" pitchFamily="34" charset="-122"/>
              </a:rPr>
              <a:t>with total impact factor &gt;2000</a:t>
            </a:r>
            <a:endParaRPr lang="zh-CN" altLang="en-US" sz="1600" dirty="0">
              <a:ea typeface="微软雅黑" pitchFamily="34" charset="-122"/>
              <a:cs typeface="Arial" charset="0"/>
            </a:endParaRPr>
          </a:p>
        </p:txBody>
      </p:sp>
      <p:sp>
        <p:nvSpPr>
          <p:cNvPr id="34826" name="矩形 9"/>
          <p:cNvSpPr>
            <a:spLocks noChangeArrowheads="1"/>
          </p:cNvSpPr>
          <p:nvPr/>
        </p:nvSpPr>
        <p:spPr bwMode="auto">
          <a:xfrm>
            <a:off x="179388" y="1196975"/>
            <a:ext cx="792162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zh-CN" sz="2400" b="1" dirty="0">
                <a:solidFill>
                  <a:srgbClr val="C00000"/>
                </a:solidFill>
              </a:rPr>
              <a:t>Integrated and high-throughput:</a:t>
            </a:r>
          </a:p>
          <a:p>
            <a:r>
              <a:rPr lang="en-US" altLang="zh-CN" sz="2400" b="1" dirty="0">
                <a:solidFill>
                  <a:srgbClr val="C00000"/>
                </a:solidFill>
              </a:rPr>
              <a:t>Genomics-</a:t>
            </a:r>
            <a:r>
              <a:rPr lang="en-US" altLang="zh-CN" sz="2400" b="1" dirty="0" err="1">
                <a:solidFill>
                  <a:srgbClr val="C00000"/>
                </a:solidFill>
              </a:rPr>
              <a:t>Transcriptomics</a:t>
            </a:r>
            <a:r>
              <a:rPr lang="en-US" altLang="zh-CN" sz="2400" b="1" dirty="0">
                <a:solidFill>
                  <a:srgbClr val="C00000"/>
                </a:solidFill>
              </a:rPr>
              <a:t>-</a:t>
            </a:r>
            <a:r>
              <a:rPr lang="en-US" altLang="zh-CN" sz="2400" b="1" dirty="0" err="1">
                <a:solidFill>
                  <a:srgbClr val="C00000"/>
                </a:solidFill>
              </a:rPr>
              <a:t>Epigenomics</a:t>
            </a:r>
            <a:r>
              <a:rPr lang="en-US" altLang="zh-CN" sz="2400" b="1" dirty="0">
                <a:solidFill>
                  <a:srgbClr val="C00000"/>
                </a:solidFill>
              </a:rPr>
              <a:t>-Proteomics</a:t>
            </a:r>
            <a:endParaRPr lang="zh-CN" altLang="en-US" sz="24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IT Support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                                    </a:t>
            </a:r>
            <a:endParaRPr lang="zh-CN" altLang="en-US" dirty="0"/>
          </a:p>
        </p:txBody>
      </p:sp>
      <p:sp>
        <p:nvSpPr>
          <p:cNvPr id="4" name="TextBox 48"/>
          <p:cNvSpPr txBox="1">
            <a:spLocks noChangeArrowheads="1"/>
          </p:cNvSpPr>
          <p:nvPr/>
        </p:nvSpPr>
        <p:spPr bwMode="auto">
          <a:xfrm>
            <a:off x="467544" y="1340768"/>
            <a:ext cx="8280400" cy="338138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defRPr/>
            </a:pPr>
            <a:r>
              <a:rPr lang="en-US" altLang="zh-CN" sz="1600" b="1" dirty="0" smtClean="0">
                <a:solidFill>
                  <a:srgbClr val="C00000"/>
                </a:solidFill>
              </a:rPr>
              <a:t>Hardware - high performance computing system + high speed network + efficient data storage   </a:t>
            </a:r>
            <a:endParaRPr lang="en-US" altLang="zh-CN" sz="1600" b="1" dirty="0">
              <a:solidFill>
                <a:srgbClr val="C00000"/>
              </a:solidFill>
            </a:endParaRPr>
          </a:p>
        </p:txBody>
      </p:sp>
      <p:pic>
        <p:nvPicPr>
          <p:cNvPr id="7" name="Picture 6" descr="异地备份-安装工作3服务器位置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24128" y="2204864"/>
            <a:ext cx="1584177" cy="23042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grpSp>
        <p:nvGrpSpPr>
          <p:cNvPr id="21" name="组合 20"/>
          <p:cNvGrpSpPr/>
          <p:nvPr/>
        </p:nvGrpSpPr>
        <p:grpSpPr>
          <a:xfrm>
            <a:off x="323528" y="2204864"/>
            <a:ext cx="8571571" cy="3476079"/>
            <a:chOff x="323528" y="2204864"/>
            <a:chExt cx="8571571" cy="3476079"/>
          </a:xfrm>
        </p:grpSpPr>
        <p:pic>
          <p:nvPicPr>
            <p:cNvPr id="5" name="Picture 7" descr="1204_13470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3528" y="2204864"/>
              <a:ext cx="1944142" cy="23814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/>
          </p:spPr>
        </p:pic>
        <p:pic>
          <p:nvPicPr>
            <p:cNvPr id="6" name="Picture 4" descr="异地备份-无锡电信机房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308304" y="2204864"/>
              <a:ext cx="1586795" cy="230425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  <a:extLst/>
          </p:spPr>
        </p:pic>
        <p:sp>
          <p:nvSpPr>
            <p:cNvPr id="8" name="TextBox 7"/>
            <p:cNvSpPr txBox="1"/>
            <p:nvPr/>
          </p:nvSpPr>
          <p:spPr>
            <a:xfrm>
              <a:off x="5940152" y="4941168"/>
              <a:ext cx="2808288" cy="73977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6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Data Backup Facility</a:t>
              </a: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b="1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China Telecom in </a:t>
              </a:r>
              <a:r>
                <a:rPr lang="en-US" altLang="zh-CN" sz="1200" b="1" dirty="0" err="1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WuXi</a:t>
              </a:r>
              <a:r>
                <a:rPr lang="en-US" altLang="zh-CN" sz="1200" b="1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, </a:t>
              </a:r>
              <a:r>
                <a:rPr lang="en-US" altLang="zh-CN" sz="1200" b="1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(Jiangsu</a:t>
              </a:r>
              <a:r>
                <a:rPr lang="en-US" altLang="zh-CN" sz="1200" b="1" dirty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) </a:t>
              </a:r>
              <a:endParaRPr lang="zh-CN" altLang="en-US" sz="1200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323528" y="5085184"/>
              <a:ext cx="2016224" cy="46166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  <a:defRPr/>
              </a:pPr>
              <a:r>
                <a:rPr lang="en-US" altLang="zh-CN" sz="16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IT </a:t>
              </a:r>
              <a:r>
                <a:rPr lang="en-US" altLang="zh-CN" sz="1600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Center </a:t>
              </a:r>
              <a:r>
                <a:rPr lang="en-US" altLang="zh-CN" sz="1200" b="1" dirty="0" smtClean="0">
                  <a:solidFill>
                    <a:schemeClr val="tx1"/>
                  </a:solidFill>
                  <a:latin typeface="微软雅黑" pitchFamily="34" charset="-122"/>
                  <a:ea typeface="微软雅黑" pitchFamily="34" charset="-122"/>
                </a:rPr>
                <a:t>in SBC </a:t>
              </a:r>
              <a:endParaRPr lang="zh-CN" altLang="en-US" sz="1200" b="1" dirty="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2699792" y="2288541"/>
              <a:ext cx="2592288" cy="1754326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square" anchor="b">
              <a:spAutoFit/>
            </a:bodyPr>
            <a:lstStyle/>
            <a:p>
              <a:pPr marL="176213" indent="-176213">
                <a:buFont typeface="Arial" charset="0"/>
                <a:buChar char="•"/>
              </a:pPr>
              <a:r>
                <a:rPr lang="en-US" altLang="zh-CN" dirty="0" smtClean="0">
                  <a:solidFill>
                    <a:srgbClr val="000000"/>
                  </a:solidFill>
                  <a:ea typeface="楷体_GB2312" pitchFamily="49" charset="-122"/>
                </a:rPr>
                <a:t>Data </a:t>
              </a:r>
              <a:r>
                <a:rPr lang="en-US" altLang="zh-CN" dirty="0">
                  <a:solidFill>
                    <a:srgbClr val="000000"/>
                  </a:solidFill>
                  <a:ea typeface="楷体_GB2312" pitchFamily="49" charset="-122"/>
                </a:rPr>
                <a:t>mining, storage, backup, and transfer under secured </a:t>
              </a:r>
              <a:r>
                <a:rPr lang="en-US" altLang="zh-CN" dirty="0" smtClean="0">
                  <a:solidFill>
                    <a:srgbClr val="000000"/>
                  </a:solidFill>
                  <a:ea typeface="楷体_GB2312" pitchFamily="49" charset="-122"/>
                </a:rPr>
                <a:t>controls</a:t>
              </a:r>
            </a:p>
            <a:p>
              <a:pPr marL="176213" indent="-176213">
                <a:buFont typeface="Arial" charset="0"/>
                <a:buChar char="•"/>
              </a:pPr>
              <a:endParaRPr lang="en-US" altLang="zh-CN" dirty="0">
                <a:solidFill>
                  <a:srgbClr val="000000"/>
                </a:solidFill>
                <a:ea typeface="楷体_GB2312" pitchFamily="49" charset="-122"/>
              </a:endParaRPr>
            </a:p>
            <a:p>
              <a:pPr>
                <a:buFont typeface="Arial" charset="0"/>
                <a:buChar char="•"/>
              </a:pPr>
              <a:r>
                <a:rPr lang="en-US" altLang="zh-CN" i="1" dirty="0" smtClean="0"/>
                <a:t>  </a:t>
              </a:r>
              <a:r>
                <a:rPr lang="en-US" altLang="zh-CN" dirty="0" smtClean="0">
                  <a:solidFill>
                    <a:srgbClr val="000000"/>
                  </a:solidFill>
                </a:rPr>
                <a:t>Part </a:t>
              </a:r>
              <a:r>
                <a:rPr lang="en-US" altLang="zh-CN" dirty="0">
                  <a:solidFill>
                    <a:srgbClr val="000000"/>
                  </a:solidFill>
                </a:rPr>
                <a:t>11 like compliance </a:t>
              </a:r>
            </a:p>
            <a:p>
              <a:endParaRPr lang="en-US" altLang="zh-CN" dirty="0">
                <a:solidFill>
                  <a:srgbClr val="000000"/>
                </a:solidFill>
                <a:ea typeface="楷体_GB2312" pitchFamily="49" charset="-122"/>
              </a:endParaRPr>
            </a:p>
          </p:txBody>
        </p:sp>
        <p:sp>
          <p:nvSpPr>
            <p:cNvPr id="19" name="左右箭头 18"/>
            <p:cNvSpPr/>
            <p:nvPr/>
          </p:nvSpPr>
          <p:spPr>
            <a:xfrm>
              <a:off x="3563888" y="5229200"/>
              <a:ext cx="1080120" cy="144016"/>
            </a:xfrm>
            <a:prstGeom prst="left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9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3"/>
          <p:cNvSpPr txBox="1">
            <a:spLocks/>
          </p:cNvSpPr>
          <p:nvPr/>
        </p:nvSpPr>
        <p:spPr bwMode="auto">
          <a:xfrm>
            <a:off x="0" y="0"/>
            <a:ext cx="8872538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>
              <a:defRPr/>
            </a:pPr>
            <a:r>
              <a:rPr lang="en-US" sz="3200" b="1" dirty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  Sample Logistics</a:t>
            </a:r>
            <a:r>
              <a:rPr lang="zh-CN" altLang="en-US" sz="3200" b="1" dirty="0">
                <a:solidFill>
                  <a:schemeClr val="bg1"/>
                </a:solidFill>
                <a:latin typeface="+mj-ea"/>
                <a:ea typeface="+mj-ea"/>
                <a:cs typeface="Arial" pitchFamily="34" charset="0"/>
              </a:rPr>
              <a:t> </a:t>
            </a:r>
            <a:endParaRPr lang="en-US" sz="3200" b="1" dirty="0">
              <a:solidFill>
                <a:schemeClr val="bg1"/>
              </a:solidFill>
              <a:latin typeface="+mj-ea"/>
              <a:ea typeface="+mj-ea"/>
              <a:cs typeface="Arial" pitchFamily="34" charset="0"/>
            </a:endParaRPr>
          </a:p>
        </p:txBody>
      </p:sp>
      <p:sp>
        <p:nvSpPr>
          <p:cNvPr id="5" name="Content Placeholder 1"/>
          <p:cNvSpPr txBox="1">
            <a:spLocks/>
          </p:cNvSpPr>
          <p:nvPr/>
        </p:nvSpPr>
        <p:spPr bwMode="auto">
          <a:xfrm>
            <a:off x="468313" y="1268413"/>
            <a:ext cx="8135937" cy="504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CN" sz="2400" dirty="0">
                <a:latin typeface="+mn-lt"/>
                <a:ea typeface="宋体" pitchFamily="2" charset="-122"/>
                <a:cs typeface="Arial" charset="0"/>
              </a:rPr>
              <a:t>Origin of samples – </a:t>
            </a:r>
            <a:r>
              <a:rPr lang="en-US" altLang="zh-CN" sz="2400" dirty="0" smtClean="0">
                <a:latin typeface="+mn-lt"/>
                <a:ea typeface="宋体" pitchFamily="2" charset="-122"/>
                <a:cs typeface="Arial" charset="0"/>
              </a:rPr>
              <a:t>inside and outside </a:t>
            </a:r>
            <a:r>
              <a:rPr lang="en-US" altLang="zh-CN" sz="2400" dirty="0">
                <a:latin typeface="+mn-lt"/>
                <a:ea typeface="宋体" pitchFamily="2" charset="-122"/>
                <a:cs typeface="Arial" charset="0"/>
              </a:rPr>
              <a:t>China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CN" sz="2400" dirty="0">
                <a:latin typeface="+mn-lt"/>
                <a:ea typeface="宋体" pitchFamily="2" charset="-122"/>
                <a:cs typeface="Arial" charset="0"/>
              </a:rPr>
              <a:t>Sample import, green channel permit logistics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CN" sz="2400" dirty="0">
                <a:latin typeface="+mn-lt"/>
                <a:ea typeface="宋体" pitchFamily="2" charset="-122"/>
                <a:cs typeface="Arial" charset="0"/>
              </a:rPr>
              <a:t>Samples are shipped at customer specified temperatures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CN" sz="2400" dirty="0">
                <a:latin typeface="+mn-lt"/>
                <a:ea typeface="宋体" pitchFamily="2" charset="-122"/>
                <a:cs typeface="Arial" charset="0"/>
              </a:rPr>
              <a:t>All outside China sample shipments – World Courier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CN" sz="2400" dirty="0" err="1">
                <a:latin typeface="+mn-lt"/>
                <a:ea typeface="宋体" pitchFamily="2" charset="-122"/>
                <a:cs typeface="Arial" charset="0"/>
              </a:rPr>
              <a:t>Anonymization</a:t>
            </a:r>
            <a:r>
              <a:rPr lang="en-US" altLang="zh-CN" sz="2400" dirty="0">
                <a:latin typeface="+mn-lt"/>
                <a:ea typeface="宋体" pitchFamily="2" charset="-122"/>
                <a:cs typeface="Arial" charset="0"/>
              </a:rPr>
              <a:t> or de-identification of samples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CN" sz="2400" dirty="0">
                <a:latin typeface="+mn-lt"/>
                <a:ea typeface="宋体" pitchFamily="2" charset="-122"/>
                <a:cs typeface="Arial" charset="0"/>
              </a:rPr>
              <a:t>Well established sample handling protocols in the laboratories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CN" sz="2400" dirty="0">
                <a:latin typeface="+mn-lt"/>
                <a:ea typeface="宋体" pitchFamily="2" charset="-122"/>
                <a:cs typeface="Arial" charset="0"/>
              </a:rPr>
              <a:t>Specific freezer operation  and maintenance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CN" sz="2400" dirty="0">
                <a:latin typeface="+mn-lt"/>
                <a:ea typeface="宋体" pitchFamily="2" charset="-122"/>
                <a:cs typeface="Arial" charset="0"/>
              </a:rPr>
              <a:t>Documentation of storage and withdrawal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altLang="zh-CN" sz="2400" dirty="0">
                <a:latin typeface="+mn-lt"/>
                <a:ea typeface="宋体" pitchFamily="2" charset="-122"/>
                <a:cs typeface="Arial" charset="0"/>
              </a:rPr>
              <a:t>Sample destruction logistics</a:t>
            </a:r>
            <a:endParaRPr lang="en-US" altLang="zh-CN" sz="2400" dirty="0">
              <a:latin typeface="+mn-lt"/>
              <a:ea typeface="宋体" pitchFamily="2" charset="-122"/>
              <a:cs typeface="Arial" pitchFamily="34" charset="0"/>
            </a:endParaRPr>
          </a:p>
          <a:p>
            <a:pPr marL="742950" lvl="1" indent="-285750" eaLnBrk="0" hangingPunct="0">
              <a:lnSpc>
                <a:spcPct val="150000"/>
              </a:lnSpc>
              <a:spcBef>
                <a:spcPct val="20000"/>
              </a:spcBef>
              <a:buFont typeface="Verdana" pitchFamily="34" charset="0"/>
              <a:buNone/>
              <a:defRPr/>
            </a:pPr>
            <a:endParaRPr lang="en-US" altLang="zh-CN" sz="2200" dirty="0"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marL="742950" lvl="1" indent="-285750" eaLnBrk="0" hangingPunct="0">
              <a:lnSpc>
                <a:spcPct val="150000"/>
              </a:lnSpc>
              <a:spcBef>
                <a:spcPct val="20000"/>
              </a:spcBef>
              <a:buFont typeface="Arial" pitchFamily="34" charset="0"/>
              <a:buChar char="–"/>
              <a:defRPr/>
            </a:pPr>
            <a:endParaRPr lang="zh-CN" altLang="en-US" sz="2200" dirty="0"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标题 1"/>
          <p:cNvSpPr>
            <a:spLocks noGrp="1"/>
          </p:cNvSpPr>
          <p:nvPr>
            <p:ph type="title"/>
          </p:nvPr>
        </p:nvSpPr>
        <p:spPr>
          <a:xfrm>
            <a:off x="179388" y="115888"/>
            <a:ext cx="7632700" cy="92233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  <a:cs typeface="Arial" charset="0"/>
              </a:rPr>
              <a:t>Quality Assurance System in SBC</a:t>
            </a:r>
            <a:endParaRPr lang="zh-CN" alt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867" name="TextBox 3"/>
          <p:cNvSpPr txBox="1">
            <a:spLocks noChangeArrowheads="1"/>
          </p:cNvSpPr>
          <p:nvPr/>
        </p:nvSpPr>
        <p:spPr bwMode="auto">
          <a:xfrm>
            <a:off x="251520" y="1412776"/>
            <a:ext cx="849788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285750" indent="-285750">
              <a:buFont typeface="微软雅黑" pitchFamily="34" charset="-122"/>
              <a:buChar char="※"/>
            </a:pPr>
            <a:r>
              <a:rPr lang="en-US" altLang="zh-CN" sz="16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Strict </a:t>
            </a:r>
            <a:r>
              <a:rPr lang="en-US" altLang="zh-CN" sz="16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quality standards: we monitor </a:t>
            </a:r>
            <a:r>
              <a:rPr lang="en-US" altLang="zh-CN" sz="16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sample management, project processes  and lab </a:t>
            </a:r>
            <a:r>
              <a:rPr lang="en-US" altLang="zh-CN" sz="16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tests strictly following 128 SOPs. </a:t>
            </a:r>
          </a:p>
          <a:p>
            <a:endParaRPr lang="en-US" altLang="zh-CN" sz="1600" b="1" dirty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1313" indent="-341313">
              <a:buFont typeface="微软雅黑" pitchFamily="34" charset="-122"/>
              <a:buChar char="※"/>
            </a:pPr>
            <a:r>
              <a:rPr lang="en-US" altLang="zh-CN" sz="16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Complete </a:t>
            </a:r>
            <a:r>
              <a:rPr lang="en-US" altLang="zh-CN" sz="16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experimental records: ensure all the records available for </a:t>
            </a:r>
            <a:r>
              <a:rPr lang="en-US" altLang="zh-CN" sz="16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 backtracking</a:t>
            </a:r>
            <a:r>
              <a:rPr lang="en-US" altLang="zh-CN" sz="16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.</a:t>
            </a:r>
          </a:p>
          <a:p>
            <a:pPr>
              <a:buFont typeface="微软雅黑" pitchFamily="34" charset="-122"/>
              <a:buChar char="※"/>
            </a:pPr>
            <a:endParaRPr lang="zh-CN" altLang="zh-CN" sz="1600" b="1" dirty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  <a:p>
            <a:pPr marL="341313" indent="-341313">
              <a:buFont typeface="微软雅黑" pitchFamily="34" charset="-122"/>
              <a:buChar char="※"/>
            </a:pPr>
            <a:r>
              <a:rPr lang="en-US" altLang="zh-CN" sz="16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Multiple </a:t>
            </a:r>
            <a:r>
              <a:rPr lang="en-US" altLang="zh-CN" sz="16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quality controls (3-step QC): QC on lab test, data analysis and project </a:t>
            </a:r>
            <a:r>
              <a:rPr lang="en-US" altLang="zh-CN" sz="1600" b="1" dirty="0" smtClean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management</a:t>
            </a:r>
            <a:r>
              <a:rPr lang="en-US" altLang="zh-CN" sz="1600" b="1" dirty="0">
                <a:solidFill>
                  <a:srgbClr val="002060"/>
                </a:solidFill>
                <a:latin typeface="微软雅黑" pitchFamily="34" charset="-122"/>
                <a:ea typeface="微软雅黑" pitchFamily="34" charset="-122"/>
              </a:rPr>
              <a:t>, to ensure high quality data.</a:t>
            </a:r>
            <a:endParaRPr lang="zh-CN" altLang="zh-CN" sz="1600" b="1" dirty="0">
              <a:solidFill>
                <a:srgbClr val="002060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600" dirty="0">
                <a:latin typeface="微软雅黑" pitchFamily="34" charset="-122"/>
                <a:ea typeface="微软雅黑" pitchFamily="34" charset="-122"/>
              </a:rPr>
              <a:t>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3717032"/>
            <a:ext cx="8784976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Certificates and Accreditations </a:t>
            </a:r>
            <a:r>
              <a:rPr lang="en-US" altLang="zh-CN" sz="2000" dirty="0" smtClean="0"/>
              <a:t>(selected)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412875"/>
            <a:ext cx="8229352" cy="4680421"/>
          </a:xfrm>
        </p:spPr>
        <p:txBody>
          <a:bodyPr/>
          <a:lstStyle/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Certificate of ISO 9001:2008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Business License 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Clinical lab License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</a:rPr>
              <a:t>Certified Clinical PCR Testing Lab</a:t>
            </a:r>
            <a:endParaRPr lang="en-US" altLang="zh-CN" sz="1600" dirty="0" smtClean="0">
              <a:latin typeface="+mn-lt"/>
              <a:ea typeface="+mn-ea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Trade License</a:t>
            </a:r>
            <a:r>
              <a:rPr lang="en-US" altLang="zh-CN" sz="1600" i="1" dirty="0" smtClean="0">
                <a:latin typeface="+mn-lt"/>
                <a:ea typeface="+mn-ea"/>
              </a:rPr>
              <a:t> </a:t>
            </a:r>
            <a:endParaRPr lang="en-US" altLang="zh-CN" sz="1600" dirty="0" smtClean="0">
              <a:latin typeface="+mn-lt"/>
              <a:ea typeface="+mn-ea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Custom Import and Export Business Certificate 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Custom Clearance Certificate 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Certificate of High-tech Enterprises </a:t>
            </a:r>
            <a:endParaRPr lang="zh-CN" altLang="zh-CN" sz="1600" dirty="0" smtClean="0">
              <a:latin typeface="+mn-lt"/>
              <a:ea typeface="+mn-ea"/>
            </a:endParaRPr>
          </a:p>
          <a:p>
            <a:pPr>
              <a:lnSpc>
                <a:spcPct val="80000"/>
              </a:lnSpc>
              <a:defRPr/>
            </a:pPr>
            <a:r>
              <a:rPr lang="zh-CN" altLang="zh-CN" sz="1600" dirty="0" smtClean="0">
                <a:latin typeface="+mn-lt"/>
                <a:ea typeface="+mn-ea"/>
              </a:rPr>
              <a:t>Certificated Key Service Outsourcing Enterprises in Shanghai  </a:t>
            </a:r>
            <a:endParaRPr lang="en-US" altLang="zh-CN" sz="1600" dirty="0" smtClean="0">
              <a:latin typeface="+mn-lt"/>
              <a:ea typeface="+mn-ea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Certificate of Shanghai Pathogenic Microbiology Laboratory  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Certificate of Pilot Company in the Inspection and Quarantine Reform Program  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Certificate of </a:t>
            </a:r>
            <a:r>
              <a:rPr lang="en-US" altLang="zh-CN" sz="1600" dirty="0" err="1" smtClean="0">
                <a:latin typeface="+mn-lt"/>
                <a:ea typeface="+mn-ea"/>
              </a:rPr>
              <a:t>Affymetrix</a:t>
            </a:r>
            <a:r>
              <a:rPr lang="en-US" altLang="zh-CN" sz="1600" dirty="0" smtClean="0">
                <a:latin typeface="+mn-lt"/>
                <a:ea typeface="+mn-ea"/>
              </a:rPr>
              <a:t> DMIT Array Accuracy Training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Applied </a:t>
            </a:r>
            <a:r>
              <a:rPr lang="en-US" altLang="zh-CN" sz="1600" dirty="0" err="1" smtClean="0">
                <a:latin typeface="+mn-lt"/>
                <a:ea typeface="+mn-ea"/>
              </a:rPr>
              <a:t>Biosystems</a:t>
            </a:r>
            <a:r>
              <a:rPr lang="en-US" altLang="zh-CN" sz="1600" dirty="0" smtClean="0">
                <a:latin typeface="+mn-lt"/>
                <a:ea typeface="+mn-ea"/>
              </a:rPr>
              <a:t> </a:t>
            </a:r>
            <a:r>
              <a:rPr lang="en-US" altLang="zh-CN" sz="1600" dirty="0" err="1" smtClean="0">
                <a:latin typeface="+mn-lt"/>
                <a:ea typeface="+mn-ea"/>
              </a:rPr>
              <a:t>SOLiD</a:t>
            </a:r>
            <a:r>
              <a:rPr lang="en-US" altLang="zh-CN" sz="1600" dirty="0" smtClean="0">
                <a:latin typeface="+mn-lt"/>
                <a:ea typeface="+mn-ea"/>
              </a:rPr>
              <a:t> Demo lab  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Certificated </a:t>
            </a:r>
            <a:r>
              <a:rPr lang="en-US" altLang="zh-CN" sz="1600" dirty="0" err="1" smtClean="0">
                <a:latin typeface="+mn-lt"/>
                <a:ea typeface="+mn-ea"/>
              </a:rPr>
              <a:t>GeneChip</a:t>
            </a:r>
            <a:r>
              <a:rPr lang="en-US" altLang="zh-CN" sz="1600" dirty="0" smtClean="0">
                <a:latin typeface="+mn-lt"/>
                <a:ea typeface="+mn-ea"/>
              </a:rPr>
              <a:t> Services Provider by Agilent  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Certificated </a:t>
            </a:r>
            <a:r>
              <a:rPr lang="en-US" altLang="zh-CN" sz="1600" dirty="0" err="1" smtClean="0">
                <a:latin typeface="+mn-lt"/>
                <a:ea typeface="+mn-ea"/>
              </a:rPr>
              <a:t>GeneChip</a:t>
            </a:r>
            <a:r>
              <a:rPr lang="en-US" altLang="zh-CN" sz="1600" dirty="0" smtClean="0">
                <a:latin typeface="+mn-lt"/>
                <a:ea typeface="+mn-ea"/>
              </a:rPr>
              <a:t> Services Provider by </a:t>
            </a:r>
            <a:r>
              <a:rPr lang="en-US" altLang="zh-CN" sz="1600" dirty="0" err="1" smtClean="0">
                <a:latin typeface="+mn-lt"/>
                <a:ea typeface="+mn-ea"/>
              </a:rPr>
              <a:t>Affymetrix</a:t>
            </a:r>
            <a:endParaRPr lang="en-US" altLang="zh-CN" sz="1600" dirty="0" smtClean="0">
              <a:latin typeface="+mn-lt"/>
              <a:ea typeface="+mn-ea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Certified Service Provider (</a:t>
            </a:r>
            <a:r>
              <a:rPr lang="en-US" altLang="zh-CN" sz="1600" dirty="0" err="1" smtClean="0">
                <a:latin typeface="+mn-lt"/>
                <a:ea typeface="+mn-ea"/>
              </a:rPr>
              <a:t>CSPro</a:t>
            </a:r>
            <a:r>
              <a:rPr lang="en-US" altLang="zh-CN" sz="1600" dirty="0" smtClean="0">
                <a:latin typeface="+mn-lt"/>
                <a:ea typeface="+mn-ea"/>
              </a:rPr>
              <a:t>) by </a:t>
            </a:r>
            <a:r>
              <a:rPr lang="en-US" altLang="zh-CN" sz="1600" dirty="0" err="1" smtClean="0">
                <a:latin typeface="+mn-lt"/>
                <a:ea typeface="+mn-ea"/>
              </a:rPr>
              <a:t>Illuminas</a:t>
            </a:r>
            <a:r>
              <a:rPr lang="en-US" altLang="zh-CN" sz="1600" dirty="0" smtClean="0">
                <a:latin typeface="+mn-lt"/>
                <a:ea typeface="+mn-ea"/>
              </a:rPr>
              <a:t>  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cs typeface="Arial" pitchFamily="34" charset="0"/>
              </a:rPr>
              <a:t>Supplier Award by Novartis 2012 </a:t>
            </a:r>
            <a:endParaRPr lang="en-US" altLang="zh-CN" sz="1600" dirty="0" smtClean="0">
              <a:latin typeface="+mn-lt"/>
              <a:ea typeface="+mn-ea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Award of Excellence/Agilent Best Certified Service Provider in Genomics  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Award of </a:t>
            </a:r>
            <a:r>
              <a:rPr lang="en-US" altLang="zh-CN" sz="1600" dirty="0" err="1" smtClean="0">
                <a:latin typeface="+mn-lt"/>
                <a:ea typeface="+mn-ea"/>
              </a:rPr>
              <a:t>Affymetrix</a:t>
            </a:r>
            <a:r>
              <a:rPr lang="en-US" altLang="zh-CN" sz="1600" dirty="0" smtClean="0">
                <a:latin typeface="+mn-lt"/>
                <a:ea typeface="+mn-ea"/>
              </a:rPr>
              <a:t> Service Provider of Excellence  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1600" dirty="0" smtClean="0">
                <a:latin typeface="+mn-lt"/>
                <a:ea typeface="+mn-ea"/>
              </a:rPr>
              <a:t>Award of Excellence/Agilent Best Distributor for Certified Service Products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标题 1"/>
          <p:cNvSpPr>
            <a:spLocks noGrp="1"/>
          </p:cNvSpPr>
          <p:nvPr>
            <p:ph type="title"/>
          </p:nvPr>
        </p:nvSpPr>
        <p:spPr>
          <a:xfrm>
            <a:off x="107950" y="115888"/>
            <a:ext cx="7354888" cy="922337"/>
          </a:xfrm>
        </p:spPr>
        <p:txBody>
          <a:bodyPr/>
          <a:lstStyle/>
          <a:p>
            <a:pPr>
              <a:defRPr/>
            </a:pP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 Control on Experiment</a:t>
            </a:r>
            <a:r>
              <a:rPr lang="zh-CN" alt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107950" y="2298700"/>
            <a:ext cx="4392613" cy="4578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65125" indent="-255588" eaLnBrk="0" hangingPunct="0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US" altLang="zh-CN" sz="1200" b="1" u="sng">
                <a:latin typeface="Arial" charset="0"/>
                <a:cs typeface="Arial" charset="0"/>
              </a:rPr>
              <a:t>SOP (ADM)</a:t>
            </a:r>
          </a:p>
          <a:p>
            <a:pPr marL="365125" indent="-255588" eaLnBrk="0" hangingPunct="0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US" altLang="zh-CN" sz="1200" b="1" u="sng">
                <a:latin typeface="Arial" charset="0"/>
                <a:cs typeface="Arial" charset="0"/>
              </a:rPr>
              <a:t>SOP (LAB)</a:t>
            </a:r>
          </a:p>
          <a:p>
            <a:pPr marL="365125" indent="-255588" eaLnBrk="0" hangingPunct="0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US" altLang="zh-CN" sz="1200" b="1" u="sng">
                <a:latin typeface="Arial" charset="0"/>
                <a:cs typeface="Arial" charset="0"/>
              </a:rPr>
              <a:t>SOP (IT)</a:t>
            </a:r>
          </a:p>
          <a:p>
            <a:pPr marL="365125" indent="-255588" eaLnBrk="0" hangingPunct="0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US" altLang="zh-CN" sz="1200" b="1" u="sng">
                <a:latin typeface="Arial" charset="0"/>
                <a:cs typeface="Arial" charset="0"/>
              </a:rPr>
              <a:t>Record of Documentation </a:t>
            </a:r>
            <a:br>
              <a:rPr lang="en-US" altLang="zh-CN" sz="1200" b="1" u="sng">
                <a:latin typeface="Arial" charset="0"/>
                <a:cs typeface="Arial" charset="0"/>
              </a:rPr>
            </a:br>
            <a:r>
              <a:rPr lang="en-US" altLang="zh-CN" sz="1200" b="1" u="sng">
                <a:latin typeface="Arial" charset="0"/>
                <a:cs typeface="Arial" charset="0"/>
              </a:rPr>
              <a:t>Development/Revision   </a:t>
            </a:r>
          </a:p>
          <a:p>
            <a:pPr marL="365125" indent="-255588" eaLnBrk="0" hangingPunct="0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US" altLang="zh-CN" sz="1200" b="1" u="sng">
                <a:latin typeface="Arial" charset="0"/>
                <a:cs typeface="Arial" charset="0"/>
              </a:rPr>
              <a:t>Record of Document Review  </a:t>
            </a:r>
          </a:p>
          <a:p>
            <a:pPr marL="365125" indent="-255588" eaLnBrk="0" hangingPunct="0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US" altLang="zh-CN" sz="1200" b="1" u="sng">
                <a:latin typeface="Arial" charset="0"/>
                <a:cs typeface="Arial" charset="0"/>
              </a:rPr>
              <a:t>Record of Deviation Report</a:t>
            </a:r>
          </a:p>
          <a:p>
            <a:pPr marL="365125" indent="-255588" eaLnBrk="0" hangingPunct="0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US" altLang="zh-CN" sz="1200" b="1" u="sng">
                <a:latin typeface="Arial" charset="0"/>
                <a:cs typeface="Arial" charset="0"/>
              </a:rPr>
              <a:t>Record of Laboratory </a:t>
            </a:r>
            <a:br>
              <a:rPr lang="en-US" altLang="zh-CN" sz="1200" b="1" u="sng">
                <a:latin typeface="Arial" charset="0"/>
                <a:cs typeface="Arial" charset="0"/>
              </a:rPr>
            </a:br>
            <a:r>
              <a:rPr lang="en-US" altLang="zh-CN" sz="1200" b="1" u="sng">
                <a:latin typeface="Arial" charset="0"/>
                <a:cs typeface="Arial" charset="0"/>
              </a:rPr>
              <a:t>Incident Report</a:t>
            </a:r>
          </a:p>
          <a:p>
            <a:pPr marL="365125" indent="-255588" eaLnBrk="0" hangingPunct="0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US" altLang="zh-CN" sz="1200" b="1" u="sng">
                <a:latin typeface="Arial" charset="0"/>
                <a:cs typeface="Arial" charset="0"/>
              </a:rPr>
              <a:t>Records of ADM Document</a:t>
            </a:r>
          </a:p>
          <a:p>
            <a:pPr marL="365125" indent="-255588" eaLnBrk="0" hangingPunct="0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US" altLang="zh-CN" sz="1200" b="1" u="sng">
                <a:latin typeface="Arial" charset="0"/>
                <a:cs typeface="Arial" charset="0"/>
              </a:rPr>
              <a:t>Record of Equipment Calibration</a:t>
            </a:r>
          </a:p>
          <a:p>
            <a:pPr marL="365125" indent="-255588" eaLnBrk="0" hangingPunct="0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US" altLang="zh-CN" sz="1200" b="1" u="sng">
                <a:latin typeface="Arial" charset="0"/>
                <a:cs typeface="Arial" charset="0"/>
              </a:rPr>
              <a:t>SOP  Reading Training Record </a:t>
            </a:r>
          </a:p>
          <a:p>
            <a:pPr marL="365125" indent="-255588" eaLnBrk="0" hangingPunct="0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US" altLang="zh-CN" sz="1200" b="1" u="sng">
                <a:latin typeface="Arial" charset="0"/>
                <a:cs typeface="Arial" charset="0"/>
              </a:rPr>
              <a:t>SOP Distribution and Return Record  </a:t>
            </a:r>
          </a:p>
          <a:p>
            <a:pPr marL="365125" indent="-255588" eaLnBrk="0" hangingPunct="0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US" altLang="zh-CN" sz="1200" b="1" u="sng">
                <a:latin typeface="Arial" charset="0"/>
                <a:cs typeface="Arial" charset="0"/>
              </a:rPr>
              <a:t>Internal Audit Document </a:t>
            </a:r>
          </a:p>
          <a:p>
            <a:pPr marL="365125" indent="-255588" eaLnBrk="0" hangingPunct="0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US" altLang="zh-CN" sz="1200" b="1" u="sng">
                <a:latin typeface="Arial" charset="0"/>
                <a:cs typeface="Arial" charset="0"/>
              </a:rPr>
              <a:t>QA Audit Report </a:t>
            </a:r>
          </a:p>
          <a:p>
            <a:pPr marL="365125" indent="-255588" eaLnBrk="0" hangingPunct="0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US" altLang="zh-CN" sz="1200" b="1" u="sng">
                <a:latin typeface="Arial" charset="0"/>
                <a:cs typeface="Arial" charset="0"/>
              </a:rPr>
              <a:t>Corrective Action Plan</a:t>
            </a:r>
          </a:p>
          <a:p>
            <a:pPr marL="365125" indent="-255588" eaLnBrk="0" hangingPunct="0">
              <a:lnSpc>
                <a:spcPct val="120000"/>
              </a:lnSpc>
              <a:spcBef>
                <a:spcPts val="400"/>
              </a:spcBef>
              <a:buClr>
                <a:schemeClr val="accent1"/>
              </a:buClr>
              <a:buSzPct val="68000"/>
              <a:buFont typeface="Wingdings 3" pitchFamily="18" charset="2"/>
              <a:buChar char=""/>
            </a:pPr>
            <a:r>
              <a:rPr lang="en-US" altLang="zh-CN" sz="1200" b="1" u="sng">
                <a:latin typeface="Arial" charset="0"/>
                <a:cs typeface="Arial" charset="0"/>
              </a:rPr>
              <a:t>Customer Complaints Form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7950" y="1212850"/>
            <a:ext cx="4392613" cy="92392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en-US" altLang="zh-CN" sz="12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Strict quality standards: </a:t>
            </a:r>
          </a:p>
          <a:p>
            <a:pPr>
              <a:lnSpc>
                <a:spcPct val="150000"/>
              </a:lnSpc>
              <a:defRPr/>
            </a:pPr>
            <a:r>
              <a:rPr lang="en-US" altLang="zh-CN" sz="1200" b="1" dirty="0">
                <a:solidFill>
                  <a:srgbClr val="002060"/>
                </a:solidFill>
                <a:ea typeface="微软雅黑" pitchFamily="34" charset="-122"/>
              </a:rPr>
              <a:t>Perform  lab tests strictly following 128 </a:t>
            </a:r>
            <a:r>
              <a:rPr lang="en-US" altLang="zh-CN" sz="1200" b="1" dirty="0">
                <a:solidFill>
                  <a:srgbClr val="002060"/>
                </a:solidFill>
              </a:rPr>
              <a:t>Chinese-English bilingual </a:t>
            </a:r>
            <a:r>
              <a:rPr lang="en-US" altLang="zh-CN" sz="1200" b="1" dirty="0">
                <a:solidFill>
                  <a:srgbClr val="002060"/>
                </a:solidFill>
                <a:ea typeface="微软雅黑" pitchFamily="34" charset="-122"/>
              </a:rPr>
              <a:t>SOPs.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3438" y="4868863"/>
            <a:ext cx="4392612" cy="8001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CN" sz="14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Complete experimental records: </a:t>
            </a:r>
          </a:p>
          <a:p>
            <a:pPr>
              <a:defRPr/>
            </a:pPr>
            <a:r>
              <a:rPr lang="en-US" altLang="zh-CN" sz="1400" b="1" dirty="0">
                <a:solidFill>
                  <a:srgbClr val="002060"/>
                </a:solidFill>
                <a:ea typeface="微软雅黑" pitchFamily="34" charset="-122"/>
              </a:rPr>
              <a:t>Ensure all the records available for backtracking.</a:t>
            </a:r>
          </a:p>
          <a:p>
            <a:pPr>
              <a:lnSpc>
                <a:spcPct val="150000"/>
              </a:lnSpc>
              <a:defRPr/>
            </a:pPr>
            <a:endParaRPr lang="en-US" altLang="zh-CN" sz="1200" b="1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3438" y="5732463"/>
            <a:ext cx="4392612" cy="73818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en-US" altLang="zh-CN" sz="14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Multiple quality controls (3-step QC): </a:t>
            </a:r>
          </a:p>
          <a:p>
            <a:pPr>
              <a:defRPr/>
            </a:pPr>
            <a:r>
              <a:rPr lang="en-US" altLang="zh-CN" sz="1400" b="1" dirty="0">
                <a:solidFill>
                  <a:srgbClr val="002060"/>
                </a:solidFill>
                <a:ea typeface="微软雅黑" pitchFamily="34" charset="-122"/>
              </a:rPr>
              <a:t>QC on lab test, data analysis and project management, to ensure high quality </a:t>
            </a:r>
            <a:r>
              <a:rPr lang="en-US" altLang="zh-CN" sz="1400" b="1" dirty="0" smtClean="0">
                <a:solidFill>
                  <a:srgbClr val="002060"/>
                </a:solidFill>
                <a:ea typeface="微软雅黑" pitchFamily="34" charset="-122"/>
              </a:rPr>
              <a:t>data deliverable to clients</a:t>
            </a:r>
            <a:endParaRPr lang="zh-CN" altLang="zh-CN" sz="1400" b="1" dirty="0">
              <a:solidFill>
                <a:srgbClr val="002060"/>
              </a:solidFill>
              <a:ea typeface="微软雅黑" pitchFamily="34" charset="-122"/>
            </a:endParaRPr>
          </a:p>
        </p:txBody>
      </p:sp>
      <p:sp>
        <p:nvSpPr>
          <p:cNvPr id="28681" name="Rectangle 2"/>
          <p:cNvSpPr txBox="1">
            <a:spLocks/>
          </p:cNvSpPr>
          <p:nvPr/>
        </p:nvSpPr>
        <p:spPr bwMode="auto">
          <a:xfrm>
            <a:off x="4576763" y="1169988"/>
            <a:ext cx="2736850" cy="36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0" hangingPunct="0">
              <a:defRPr/>
            </a:pPr>
            <a:r>
              <a:rPr lang="en-US" altLang="zh-CN" sz="1400" b="1" dirty="0">
                <a:solidFill>
                  <a:srgbClr val="C00000"/>
                </a:solidFill>
                <a:latin typeface="+mj-lt"/>
              </a:rPr>
              <a:t>Selected Administration SOPs</a:t>
            </a:r>
            <a:endParaRPr lang="zh-CN" altLang="en-US" sz="1400" b="1" dirty="0">
              <a:solidFill>
                <a:srgbClr val="C00000"/>
              </a:solidFill>
              <a:latin typeface="+mj-lt"/>
            </a:endParaRPr>
          </a:p>
        </p:txBody>
      </p:sp>
      <p:sp>
        <p:nvSpPr>
          <p:cNvPr id="14" name="Rectangle 3"/>
          <p:cNvSpPr txBox="1">
            <a:spLocks noChangeArrowheads="1"/>
          </p:cNvSpPr>
          <p:nvPr/>
        </p:nvSpPr>
        <p:spPr>
          <a:xfrm>
            <a:off x="4643438" y="1481138"/>
            <a:ext cx="4392612" cy="3243262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 marL="342900" indent="-3429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8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1pPr>
            <a:lvl2pPr marL="742950" indent="-28575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4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2pPr>
            <a:lvl3pPr marL="1143000" indent="-2286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0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3pPr>
            <a:lvl4pPr marL="1600200" indent="-2286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4pPr>
            <a:lvl5pPr marL="2057400" indent="-228600" algn="l" rtl="0" eaLnBrk="0" fontAlgn="base" hangingPunct="0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600" kern="1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S0001 Quality Objective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S0002 Quality Assurance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S0003 Document Control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S0004 Format and Guidelines for Standard Operating Procedures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S0005 Document Control Numbering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S0006 QA Auditing Procedures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S0007 Security Assurance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S0008 Staff Training Management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S0009 QA Management Archival Process and Security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S0010 Records Management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S0011 Deviation Management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S0012 Laboratory Incidents Reports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S0013 Preparation for Quality Assurance Audits and Responding to Audit Reports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S0014 Supplier Assessment and Management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S0015 Management of Customer Complaints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S0016 Proficiency Testing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S1017 Business Continuity/Recovery Plan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S0018 Outsourcing Project Management 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S0019 Handling of  Fraud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S0021 Customer Satisfaction Survey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S0024 Quality Assurance and Performance Improvement</a:t>
            </a:r>
          </a:p>
          <a:p>
            <a:pPr>
              <a:lnSpc>
                <a:spcPct val="80000"/>
              </a:lnSpc>
              <a:defRPr/>
            </a:pPr>
            <a:r>
              <a:rPr lang="en-US" altLang="zh-CN" sz="900" u="sng" dirty="0" smtClean="0">
                <a:latin typeface="Arial" pitchFamily="34" charset="0"/>
                <a:ea typeface="宋体" pitchFamily="2" charset="-122"/>
                <a:cs typeface="Arial" pitchFamily="34" charset="0"/>
              </a:rPr>
              <a:t>S1044 Procedures for Sample Receiving, Storage, Delivery and Destroy </a:t>
            </a:r>
            <a:endParaRPr lang="en-US" altLang="zh-CN" sz="900" dirty="0" smtClean="0"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 lvl="1">
              <a:lnSpc>
                <a:spcPct val="80000"/>
              </a:lnSpc>
              <a:defRPr/>
            </a:pPr>
            <a:endParaRPr lang="en-US" altLang="zh-CN" sz="900" dirty="0" smtClean="0">
              <a:latin typeface="Arial" pitchFamily="34" charset="0"/>
              <a:ea typeface="宋体" pitchFamily="2" charset="-122"/>
              <a:cs typeface="Arial" pitchFamily="34" charset="0"/>
            </a:endParaRPr>
          </a:p>
          <a:p>
            <a:pPr>
              <a:lnSpc>
                <a:spcPct val="80000"/>
              </a:lnSpc>
              <a:defRPr/>
            </a:pPr>
            <a:endParaRPr lang="en-US" altLang="zh-CN" sz="400" dirty="0" smtClean="0">
              <a:latin typeface="Arial" pitchFamily="34" charset="0"/>
              <a:ea typeface="宋体" pitchFamily="2" charset="-122"/>
              <a:cs typeface="Arial" pitchFamily="34" charset="0"/>
            </a:endParaRPr>
          </a:p>
        </p:txBody>
      </p:sp>
      <p:sp>
        <p:nvSpPr>
          <p:cNvPr id="3" name="右箭头 2"/>
          <p:cNvSpPr/>
          <p:nvPr/>
        </p:nvSpPr>
        <p:spPr>
          <a:xfrm>
            <a:off x="1403350" y="2397125"/>
            <a:ext cx="3168650" cy="14446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pic>
        <p:nvPicPr>
          <p:cNvPr id="38922" name="Picture 2" descr="E:\Re_ 确认附件内容\updated\updated\document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775" y="2781300"/>
            <a:ext cx="151288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3" name="Picture 3" descr="E:\Re_ 确认附件内容\updated\updated\document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71775" y="3860800"/>
            <a:ext cx="1512888" cy="1008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23"/>
          <p:cNvSpPr>
            <a:spLocks noGrp="1"/>
          </p:cNvSpPr>
          <p:nvPr>
            <p:ph type="title" idx="4294967295"/>
          </p:nvPr>
        </p:nvSpPr>
        <p:spPr>
          <a:xfrm>
            <a:off x="93663" y="115888"/>
            <a:ext cx="7978775" cy="8636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zh-CN" sz="2400" dirty="0" smtClean="0">
                <a:latin typeface="Arial" charset="0"/>
                <a:ea typeface="黑体" pitchFamily="49" charset="-122"/>
                <a:cs typeface="Arial" charset="0"/>
              </a:rPr>
              <a:t>Data Management and Report </a:t>
            </a:r>
            <a:endParaRPr lang="en-US" altLang="zh-CN" sz="24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charset="0"/>
              <a:cs typeface="Arial" charset="0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1691680" y="3140968"/>
            <a:ext cx="5329238" cy="2068929"/>
            <a:chOff x="0" y="1758950"/>
            <a:chExt cx="5329238" cy="2068929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 rotWithShape="1">
            <a:blip r:embed="rId3" cstate="print"/>
            <a:srcRect/>
            <a:stretch/>
          </p:blipFill>
          <p:spPr>
            <a:xfrm>
              <a:off x="2771775" y="1758950"/>
              <a:ext cx="1247775" cy="123190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grpSp>
          <p:nvGrpSpPr>
            <p:cNvPr id="22" name="组合 21"/>
            <p:cNvGrpSpPr/>
            <p:nvPr/>
          </p:nvGrpSpPr>
          <p:grpSpPr>
            <a:xfrm>
              <a:off x="0" y="1758950"/>
              <a:ext cx="5329238" cy="2068929"/>
              <a:chOff x="0" y="1758950"/>
              <a:chExt cx="5329238" cy="2068929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 rotWithShape="1">
              <a:blip r:embed="rId4" cstate="print"/>
              <a:srcRect/>
              <a:stretch/>
            </p:blipFill>
            <p:spPr>
              <a:xfrm>
                <a:off x="107950" y="1758950"/>
                <a:ext cx="2533650" cy="1704975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9947" name="TextBox 3"/>
              <p:cNvSpPr txBox="1">
                <a:spLocks noChangeArrowheads="1"/>
              </p:cNvSpPr>
              <p:nvPr/>
            </p:nvSpPr>
            <p:spPr bwMode="auto">
              <a:xfrm>
                <a:off x="0" y="3489325"/>
                <a:ext cx="3275856" cy="33855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altLang="zh-CN" sz="1600" b="1" dirty="0" smtClean="0">
                    <a:solidFill>
                      <a:srgbClr val="C00000"/>
                    </a:solidFill>
                  </a:rPr>
                  <a:t>Project </a:t>
                </a:r>
                <a:r>
                  <a:rPr lang="en-US" altLang="zh-CN" sz="1600" b="1" dirty="0">
                    <a:solidFill>
                      <a:srgbClr val="C00000"/>
                    </a:solidFill>
                  </a:rPr>
                  <a:t>summary report (hard copy)</a:t>
                </a:r>
              </a:p>
            </p:txBody>
          </p:sp>
          <p:pic>
            <p:nvPicPr>
              <p:cNvPr id="7" name="图片 6"/>
              <p:cNvPicPr>
                <a:picLocks noChangeAspect="1"/>
              </p:cNvPicPr>
              <p:nvPr/>
            </p:nvPicPr>
            <p:blipFill rotWithShape="1">
              <a:blip r:embed="rId5" cstate="print"/>
              <a:srcRect/>
              <a:stretch/>
            </p:blipFill>
            <p:spPr>
              <a:xfrm>
                <a:off x="4114800" y="1758950"/>
                <a:ext cx="1214438" cy="1231900"/>
              </a:xfrm>
              <a:prstGeom prst="rect">
                <a:avLst/>
              </a:prstGeom>
              <a:ln>
                <a:noFill/>
              </a:ln>
              <a:effectLst>
                <a:outerShdw blurRad="292100" dist="139700" dir="2700000" algn="tl" rotWithShape="0">
                  <a:srgbClr val="333333">
                    <a:alpha val="65000"/>
                  </a:srgbClr>
                </a:outerShdw>
              </a:effectLst>
            </p:spPr>
          </p:pic>
          <p:sp>
            <p:nvSpPr>
              <p:cNvPr id="39950" name="TextBox 17"/>
              <p:cNvSpPr txBox="1">
                <a:spLocks noChangeArrowheads="1"/>
              </p:cNvSpPr>
              <p:nvPr/>
            </p:nvSpPr>
            <p:spPr bwMode="auto">
              <a:xfrm>
                <a:off x="3089275" y="3057525"/>
                <a:ext cx="2051050" cy="2619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/>
                <a:r>
                  <a:rPr lang="en-US" altLang="zh-CN" sz="1100" b="1" dirty="0">
                    <a:solidFill>
                      <a:srgbClr val="C00000"/>
                    </a:solidFill>
                    <a:latin typeface="微软雅黑" pitchFamily="34" charset="-122"/>
                    <a:ea typeface="微软雅黑" pitchFamily="34" charset="-122"/>
                  </a:rPr>
                  <a:t>Test report</a:t>
                </a:r>
                <a:r>
                  <a:rPr lang="zh-CN" altLang="en-US" sz="1100" b="1" dirty="0">
                    <a:solidFill>
                      <a:srgbClr val="C00000"/>
                    </a:solidFill>
                    <a:latin typeface="微软雅黑" pitchFamily="34" charset="-122"/>
                    <a:ea typeface="微软雅黑" pitchFamily="34" charset="-122"/>
                  </a:rPr>
                  <a:t>（</a:t>
                </a:r>
                <a:r>
                  <a:rPr lang="en-US" altLang="zh-CN" sz="1100" b="1" dirty="0">
                    <a:solidFill>
                      <a:srgbClr val="C00000"/>
                    </a:solidFill>
                    <a:latin typeface="微软雅黑" pitchFamily="34" charset="-122"/>
                    <a:ea typeface="微软雅黑" pitchFamily="34" charset="-122"/>
                  </a:rPr>
                  <a:t>e-copy</a:t>
                </a:r>
                <a:r>
                  <a:rPr lang="zh-CN" altLang="en-US" sz="1100" b="1" dirty="0">
                    <a:solidFill>
                      <a:srgbClr val="C00000"/>
                    </a:solidFill>
                    <a:latin typeface="微软雅黑" pitchFamily="34" charset="-122"/>
                    <a:ea typeface="微软雅黑" pitchFamily="34" charset="-122"/>
                  </a:rPr>
                  <a:t>）</a:t>
                </a:r>
              </a:p>
            </p:txBody>
          </p:sp>
        </p:grpSp>
      </p:grpSp>
      <p:grpSp>
        <p:nvGrpSpPr>
          <p:cNvPr id="25" name="组合 24"/>
          <p:cNvGrpSpPr/>
          <p:nvPr/>
        </p:nvGrpSpPr>
        <p:grpSpPr>
          <a:xfrm>
            <a:off x="755576" y="5373216"/>
            <a:ext cx="7560838" cy="969496"/>
            <a:chOff x="683568" y="3573016"/>
            <a:chExt cx="7739954" cy="969496"/>
          </a:xfrm>
        </p:grpSpPr>
        <p:sp>
          <p:nvSpPr>
            <p:cNvPr id="12" name="TextBox 11"/>
            <p:cNvSpPr txBox="1"/>
            <p:nvPr/>
          </p:nvSpPr>
          <p:spPr>
            <a:xfrm>
              <a:off x="683568" y="3789040"/>
              <a:ext cx="2211416" cy="415498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Data and test </a:t>
              </a:r>
              <a:r>
                <a:rPr lang="en-US" altLang="zh-CN" sz="1400" b="1" dirty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report</a:t>
              </a: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5622396" y="3573016"/>
              <a:ext cx="2801126" cy="969496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>
              <a:spAutoFit/>
            </a:bodyPr>
            <a:lstStyle/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400" b="1" dirty="0" smtClean="0">
                  <a:solidFill>
                    <a:srgbClr val="C00000"/>
                  </a:solidFill>
                  <a:latin typeface="微软雅黑" pitchFamily="34" charset="-122"/>
                  <a:ea typeface="微软雅黑" pitchFamily="34" charset="-122"/>
                </a:rPr>
                <a:t>upload to secured FTP</a:t>
              </a:r>
              <a:endParaRPr lang="en-US" altLang="zh-CN" sz="14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fontAlgn="auto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1200" b="1" dirty="0" smtClean="0">
                  <a:solidFill>
                    <a:schemeClr val="tx1"/>
                  </a:solidFill>
                  <a:ea typeface="微软雅黑" pitchFamily="34" charset="-122"/>
                </a:rPr>
                <a:t>following SOPs to </a:t>
              </a:r>
              <a:r>
                <a:rPr lang="en-US" altLang="zh-CN" sz="1200" b="1" dirty="0">
                  <a:solidFill>
                    <a:schemeClr val="tx1"/>
                  </a:solidFill>
                  <a:ea typeface="微软雅黑" pitchFamily="34" charset="-122"/>
                </a:rPr>
                <a:t>ensure account and data safety</a:t>
              </a:r>
            </a:p>
          </p:txBody>
        </p:sp>
      </p:grpSp>
      <p:sp>
        <p:nvSpPr>
          <p:cNvPr id="21" name="矩形 20"/>
          <p:cNvSpPr/>
          <p:nvPr/>
        </p:nvSpPr>
        <p:spPr>
          <a:xfrm>
            <a:off x="395536" y="1196753"/>
            <a:ext cx="648072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微软雅黑" pitchFamily="34" charset="-122"/>
              <a:buChar char="–"/>
            </a:pPr>
            <a:r>
              <a:rPr lang="en-US" altLang="zh-CN" sz="1600" dirty="0" smtClean="0">
                <a:latin typeface="+mn-lt"/>
                <a:cs typeface="Arial" charset="0"/>
              </a:rPr>
              <a:t>Data backup in our secured servers</a:t>
            </a:r>
          </a:p>
          <a:p>
            <a:pPr>
              <a:buFont typeface="微软雅黑" pitchFamily="34" charset="-122"/>
              <a:buChar char="–"/>
            </a:pPr>
            <a:r>
              <a:rPr lang="en-US" altLang="zh-CN" sz="1600" dirty="0" smtClean="0">
                <a:latin typeface="+mn-lt"/>
                <a:cs typeface="Arial" charset="0"/>
              </a:rPr>
              <a:t>Data management following Part11 guidelines</a:t>
            </a:r>
          </a:p>
          <a:p>
            <a:pPr>
              <a:buFont typeface="微软雅黑" pitchFamily="34" charset="-122"/>
              <a:buChar char="–"/>
            </a:pPr>
            <a:r>
              <a:rPr lang="en-US" altLang="zh-CN" sz="1600" dirty="0" smtClean="0">
                <a:latin typeface="+mn-lt"/>
                <a:cs typeface="Arial" charset="0"/>
              </a:rPr>
              <a:t>Data upload through our secured FTP or sponsors secured FTP</a:t>
            </a:r>
          </a:p>
          <a:p>
            <a:pPr>
              <a:buFont typeface="微软雅黑" pitchFamily="34" charset="-122"/>
              <a:buChar char="–"/>
            </a:pPr>
            <a:r>
              <a:rPr lang="en-US" altLang="zh-CN" sz="1600" dirty="0" smtClean="0">
                <a:latin typeface="+mn-lt"/>
                <a:cs typeface="Arial" charset="0"/>
              </a:rPr>
              <a:t>External hard disks/DVDs/CDs locked with pass code</a:t>
            </a:r>
          </a:p>
          <a:p>
            <a:pPr>
              <a:buFont typeface="微软雅黑" pitchFamily="34" charset="-122"/>
              <a:buChar char="–"/>
            </a:pPr>
            <a:r>
              <a:rPr lang="en-US" altLang="zh-CN" sz="1600" dirty="0" smtClean="0">
                <a:latin typeface="+mn-lt"/>
                <a:cs typeface="Arial" charset="0"/>
              </a:rPr>
              <a:t>Email for small size data files with pass code</a:t>
            </a:r>
          </a:p>
          <a:p>
            <a:pPr marL="109538" indent="-109538">
              <a:buFont typeface="微软雅黑" pitchFamily="34" charset="-122"/>
              <a:buChar char="–"/>
            </a:pPr>
            <a:r>
              <a:rPr lang="en-US" altLang="zh-CN" sz="1600" dirty="0" smtClean="0">
                <a:latin typeface="+mn-lt"/>
                <a:ea typeface="微软雅黑" pitchFamily="34" charset="-122"/>
              </a:rPr>
              <a:t>Our IT system strictly protect data and ensure analysis, storage, backup and transportation safety </a:t>
            </a:r>
            <a:r>
              <a:rPr lang="zh-CN" altLang="en-US" sz="1600" dirty="0" smtClean="0">
                <a:latin typeface="+mn-lt"/>
                <a:ea typeface="微软雅黑" pitchFamily="34" charset="-122"/>
              </a:rPr>
              <a:t> </a:t>
            </a:r>
            <a:endParaRPr lang="en-US" altLang="zh-CN" sz="1600" dirty="0" smtClean="0">
              <a:latin typeface="+mn-lt"/>
              <a:ea typeface="微软雅黑" pitchFamily="34" charset="-122"/>
            </a:endParaRPr>
          </a:p>
        </p:txBody>
      </p:sp>
      <p:sp>
        <p:nvSpPr>
          <p:cNvPr id="26" name="右箭头 25"/>
          <p:cNvSpPr/>
          <p:nvPr/>
        </p:nvSpPr>
        <p:spPr>
          <a:xfrm>
            <a:off x="3203848" y="5733256"/>
            <a:ext cx="2088232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图表 11"/>
          <p:cNvGraphicFramePr>
            <a:graphicFrameLocks/>
          </p:cNvGraphicFramePr>
          <p:nvPr/>
        </p:nvGraphicFramePr>
        <p:xfrm>
          <a:off x="4067944" y="3140968"/>
          <a:ext cx="4608512" cy="30963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6156176" y="5877272"/>
            <a:ext cx="5053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b="1" dirty="0" smtClean="0"/>
              <a:t>Year</a:t>
            </a:r>
            <a:endParaRPr lang="zh-CN" altLang="en-US" sz="1400" b="1" dirty="0"/>
          </a:p>
        </p:txBody>
      </p:sp>
      <p:sp>
        <p:nvSpPr>
          <p:cNvPr id="16" name="TextBox 15"/>
          <p:cNvSpPr txBox="1"/>
          <p:nvPr/>
        </p:nvSpPr>
        <p:spPr>
          <a:xfrm rot="16200000">
            <a:off x="3357737" y="4643263"/>
            <a:ext cx="12961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b="1" dirty="0" smtClean="0"/>
              <a:t>Impact Factors</a:t>
            </a:r>
            <a:endParaRPr lang="zh-CN" altLang="en-US" sz="1400" b="1" dirty="0"/>
          </a:p>
        </p:txBody>
      </p:sp>
      <p:sp>
        <p:nvSpPr>
          <p:cNvPr id="19" name="矩形 18"/>
          <p:cNvSpPr/>
          <p:nvPr/>
        </p:nvSpPr>
        <p:spPr>
          <a:xfrm>
            <a:off x="5076056" y="1484784"/>
            <a:ext cx="30060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defRPr/>
            </a:pPr>
            <a:r>
              <a:rPr lang="en-US" altLang="zh-CN" b="1" dirty="0" smtClean="0">
                <a:solidFill>
                  <a:srgbClr val="003399"/>
                </a:solidFill>
              </a:rPr>
              <a:t>Since 2004, SBC and its clients </a:t>
            </a:r>
            <a:r>
              <a:rPr lang="en-US" altLang="zh-CN" b="1" dirty="0" smtClean="0">
                <a:solidFill>
                  <a:srgbClr val="003399"/>
                </a:solidFill>
                <a:ea typeface="微软雅黑" pitchFamily="34" charset="-122"/>
              </a:rPr>
              <a:t>have published more than 500 papers with total impact factor </a:t>
            </a:r>
            <a:r>
              <a:rPr lang="en-US" altLang="zh-CN" b="1" dirty="0" smtClean="0">
                <a:solidFill>
                  <a:srgbClr val="003399"/>
                </a:solidFill>
              </a:rPr>
              <a:t>&gt;2000</a:t>
            </a:r>
            <a:endParaRPr lang="zh-CN" altLang="en-US" b="1" dirty="0" smtClean="0">
              <a:solidFill>
                <a:srgbClr val="003399"/>
              </a:solidFill>
              <a:ea typeface="微软雅黑" pitchFamily="34" charset="-122"/>
              <a:cs typeface="Arial" charset="0"/>
            </a:endParaRPr>
          </a:p>
        </p:txBody>
      </p:sp>
      <p:pic>
        <p:nvPicPr>
          <p:cNvPr id="56" name="图片 55" descr="2011_JMCB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67544" y="3717032"/>
            <a:ext cx="792163" cy="10334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7" name="Picture 31" descr="C:\Users\gene\Desktop\COVER\2011_NATURE.g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600" y="4005064"/>
            <a:ext cx="833437" cy="1079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8" name="图片 57" descr="2011_CANCER_R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1403648" y="4293096"/>
            <a:ext cx="847725" cy="10874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9" name="Picture 32" descr="C:\Users\gene\Desktop\COVER\2011_NATURE_2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835696" y="4581128"/>
            <a:ext cx="792163" cy="10398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0" name="矩形 59"/>
          <p:cNvSpPr/>
          <p:nvPr/>
        </p:nvSpPr>
        <p:spPr>
          <a:xfrm>
            <a:off x="323528" y="188640"/>
            <a:ext cx="33843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zh-CN" sz="36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rPr>
              <a:t>Publications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39552" y="306896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zh-CN" altLang="en-US" dirty="0"/>
          </a:p>
        </p:txBody>
      </p:sp>
      <p:graphicFrame>
        <p:nvGraphicFramePr>
          <p:cNvPr id="62" name="图表 61"/>
          <p:cNvGraphicFramePr>
            <a:graphicFrameLocks/>
          </p:cNvGraphicFramePr>
          <p:nvPr/>
        </p:nvGraphicFramePr>
        <p:xfrm>
          <a:off x="179512" y="1124744"/>
          <a:ext cx="4752527" cy="24482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63" name="TextBox 4"/>
          <p:cNvSpPr txBox="1"/>
          <p:nvPr/>
        </p:nvSpPr>
        <p:spPr>
          <a:xfrm>
            <a:off x="539552" y="2924944"/>
            <a:ext cx="556437" cy="212523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wrap="square" rtlCol="0" anchor="t">
            <a:noAutofit/>
          </a:bodyPr>
          <a:lstStyle>
            <a:lvl1pPr marL="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100" dirty="0"/>
              <a:t> </a:t>
            </a:r>
            <a:r>
              <a:rPr lang="en-US" altLang="zh-CN" sz="900" dirty="0" smtClean="0"/>
              <a:t>Year</a:t>
            </a:r>
            <a:endParaRPr lang="zh-CN" altLang="en-US" sz="900" dirty="0"/>
          </a:p>
        </p:txBody>
      </p:sp>
      <p:sp>
        <p:nvSpPr>
          <p:cNvPr id="64" name="TextBox 63"/>
          <p:cNvSpPr txBox="1"/>
          <p:nvPr/>
        </p:nvSpPr>
        <p:spPr>
          <a:xfrm rot="16200000">
            <a:off x="-88090" y="2167376"/>
            <a:ext cx="1244251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b="1" dirty="0" smtClean="0"/>
              <a:t>Number of Papers</a:t>
            </a:r>
            <a:endParaRPr lang="zh-CN" altLang="en-US" sz="1100" b="1" dirty="0"/>
          </a:p>
        </p:txBody>
      </p:sp>
      <p:pic>
        <p:nvPicPr>
          <p:cNvPr id="15" name="Picture 17" descr="Cell Stem Cell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267744" y="4869160"/>
            <a:ext cx="809625" cy="1011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 bwMode="auto">
          <a:xfrm>
            <a:off x="2843808" y="5229200"/>
            <a:ext cx="785812" cy="100171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6" descr="PNAS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3347864" y="5517232"/>
            <a:ext cx="788987" cy="101123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Arial" charset="0"/>
                <a:cs typeface="Arial" charset="0"/>
              </a:rPr>
              <a:t>Case Study (1)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395288" y="1268413"/>
            <a:ext cx="8229600" cy="4525962"/>
          </a:xfrm>
        </p:spPr>
        <p:txBody>
          <a:bodyPr/>
          <a:lstStyle/>
          <a:p>
            <a:r>
              <a:rPr lang="en-US" altLang="zh-CN" sz="2000" b="1" dirty="0" smtClean="0">
                <a:latin typeface="Arial" charset="0"/>
                <a:cs typeface="Arial" charset="0"/>
              </a:rPr>
              <a:t>Consortium Project Collaborating with ACRG (Asian Cancer Research Group) members (Pfizer, Merck and Lilly)</a:t>
            </a:r>
          </a:p>
          <a:p>
            <a:pPr lvl="1"/>
            <a:r>
              <a:rPr lang="en-US" altLang="zh-CN" sz="1800" b="1" dirty="0" smtClean="0">
                <a:latin typeface="Arial" charset="0"/>
                <a:cs typeface="Arial" charset="0"/>
              </a:rPr>
              <a:t>SBC’s responsibilities:</a:t>
            </a:r>
          </a:p>
          <a:p>
            <a:pPr lvl="2"/>
            <a:r>
              <a:rPr lang="en-US" altLang="zh-CN" sz="1500" dirty="0" smtClean="0">
                <a:latin typeface="Arial" charset="0"/>
                <a:cs typeface="Arial" charset="0"/>
              </a:rPr>
              <a:t>Inviting and coordinating three </a:t>
            </a:r>
            <a:r>
              <a:rPr lang="en-US" altLang="zh-CN" sz="1500" dirty="0" err="1" smtClean="0">
                <a:latin typeface="Arial" charset="0"/>
                <a:cs typeface="Arial" charset="0"/>
              </a:rPr>
              <a:t>pharmas</a:t>
            </a:r>
            <a:r>
              <a:rPr lang="en-US" altLang="zh-CN" sz="1500" dirty="0" smtClean="0">
                <a:latin typeface="Arial" charset="0"/>
                <a:cs typeface="Arial" charset="0"/>
              </a:rPr>
              <a:t> to plan the ACRG project since 2008</a:t>
            </a:r>
          </a:p>
          <a:p>
            <a:pPr lvl="2"/>
            <a:r>
              <a:rPr lang="en-US" altLang="zh-CN" sz="1500" dirty="0" smtClean="0">
                <a:latin typeface="Arial" charset="0"/>
                <a:cs typeface="Arial" charset="0"/>
              </a:rPr>
              <a:t>Writing SOPs for sample collections, clinical info and follow-up data collections, and all analysis platforms</a:t>
            </a:r>
          </a:p>
          <a:p>
            <a:pPr lvl="2"/>
            <a:r>
              <a:rPr lang="en-US" altLang="zh-CN" sz="1500" dirty="0" smtClean="0">
                <a:latin typeface="Arial" charset="0"/>
                <a:cs typeface="Arial" charset="0"/>
              </a:rPr>
              <a:t>Microarray analysis using  </a:t>
            </a:r>
            <a:r>
              <a:rPr lang="en-US" altLang="zh-CN" sz="1500" dirty="0" err="1" smtClean="0">
                <a:latin typeface="Arial" charset="0"/>
                <a:cs typeface="Arial" charset="0"/>
              </a:rPr>
              <a:t>Affymetrix</a:t>
            </a:r>
            <a:r>
              <a:rPr lang="en-US" altLang="zh-CN" sz="1500" dirty="0" smtClean="0">
                <a:latin typeface="Arial" charset="0"/>
                <a:cs typeface="Arial" charset="0"/>
              </a:rPr>
              <a:t> U133 plus 2.0, SNP 6.0 for 2000 samples from lung and gastric Asian cancer patients with full clinical info and follow-up data</a:t>
            </a:r>
          </a:p>
          <a:p>
            <a:pPr lvl="2"/>
            <a:r>
              <a:rPr lang="en-US" altLang="zh-CN" sz="1500" dirty="0" smtClean="0">
                <a:latin typeface="Arial" charset="0"/>
                <a:cs typeface="Arial" charset="0"/>
              </a:rPr>
              <a:t>TMA constructions and biomarker assays (IHC, etc) for selected target genes</a:t>
            </a:r>
          </a:p>
          <a:p>
            <a:endParaRPr lang="en-US" altLang="zh-CN" sz="2200" dirty="0" smtClean="0">
              <a:latin typeface="Arial" charset="0"/>
              <a:cs typeface="Arial" charset="0"/>
            </a:endParaRPr>
          </a:p>
          <a:p>
            <a:pPr lvl="2"/>
            <a:endParaRPr lang="en-US" altLang="zh-CN" sz="1400" dirty="0" smtClean="0">
              <a:latin typeface="Arial" charset="0"/>
              <a:cs typeface="Arial" charset="0"/>
            </a:endParaRPr>
          </a:p>
          <a:p>
            <a:pPr lvl="2"/>
            <a:endParaRPr lang="en-US" altLang="zh-CN" sz="1400" dirty="0" smtClean="0">
              <a:latin typeface="Arial" charset="0"/>
              <a:cs typeface="Arial" charset="0"/>
            </a:endParaRPr>
          </a:p>
          <a:p>
            <a:pPr lvl="2"/>
            <a:endParaRPr lang="en-US" altLang="zh-CN" sz="14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Arial" charset="0"/>
                <a:cs typeface="Arial" charset="0"/>
              </a:rPr>
              <a:t>Case Study (2)</a:t>
            </a:r>
            <a:endParaRPr lang="en-US" altLang="zh-CN" dirty="0" smtClean="0"/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57200" y="1350963"/>
            <a:ext cx="8229600" cy="4525962"/>
          </a:xfrm>
        </p:spPr>
        <p:txBody>
          <a:bodyPr/>
          <a:lstStyle/>
          <a:p>
            <a:r>
              <a:rPr lang="en-US" altLang="zh-CN" sz="2000" b="1" dirty="0" smtClean="0">
                <a:latin typeface="Arial" charset="0"/>
                <a:cs typeface="Arial" charset="0"/>
              </a:rPr>
              <a:t>Integrated sample collections, </a:t>
            </a:r>
            <a:r>
              <a:rPr lang="en-US" altLang="zh-CN" sz="2000" b="1" dirty="0" err="1" smtClean="0">
                <a:latin typeface="Arial" charset="0"/>
                <a:cs typeface="Arial" charset="0"/>
              </a:rPr>
              <a:t>Omics</a:t>
            </a:r>
            <a:r>
              <a:rPr lang="en-US" altLang="zh-CN" sz="2000" b="1" dirty="0" smtClean="0">
                <a:latin typeface="Arial" charset="0"/>
                <a:cs typeface="Arial" charset="0"/>
              </a:rPr>
              <a:t> , and biomarker analysis for top large </a:t>
            </a:r>
            <a:r>
              <a:rPr lang="en-US" altLang="zh-CN" sz="2000" b="1" dirty="0" err="1" smtClean="0">
                <a:latin typeface="Arial" charset="0"/>
                <a:cs typeface="Arial" charset="0"/>
              </a:rPr>
              <a:t>pharmas</a:t>
            </a:r>
            <a:r>
              <a:rPr lang="en-US" altLang="zh-CN" sz="2000" b="1" dirty="0" smtClean="0">
                <a:latin typeface="Arial" charset="0"/>
                <a:cs typeface="Arial" charset="0"/>
              </a:rPr>
              <a:t>’ biomarker discovery projects</a:t>
            </a:r>
          </a:p>
          <a:p>
            <a:pPr lvl="1"/>
            <a:r>
              <a:rPr lang="en-US" altLang="zh-CN" sz="1800" b="1" dirty="0" smtClean="0">
                <a:latin typeface="Arial" charset="0"/>
                <a:cs typeface="Arial" charset="0"/>
              </a:rPr>
              <a:t>SBC’s responsibilities:</a:t>
            </a:r>
          </a:p>
          <a:p>
            <a:pPr lvl="2"/>
            <a:r>
              <a:rPr lang="en-US" altLang="zh-CN" sz="1400" dirty="0" smtClean="0">
                <a:latin typeface="Arial" charset="0"/>
                <a:cs typeface="Arial" charset="0"/>
              </a:rPr>
              <a:t>Custom sample collections from hospitals or search matched samples from our tissue bank</a:t>
            </a:r>
          </a:p>
          <a:p>
            <a:pPr lvl="2"/>
            <a:r>
              <a:rPr lang="en-US" altLang="zh-CN" sz="1400" dirty="0" smtClean="0">
                <a:latin typeface="Arial" charset="0"/>
                <a:cs typeface="Arial" charset="0"/>
              </a:rPr>
              <a:t>Generate </a:t>
            </a:r>
            <a:r>
              <a:rPr lang="en-US" altLang="zh-CN" sz="1400" dirty="0" err="1" smtClean="0">
                <a:latin typeface="Arial" charset="0"/>
                <a:cs typeface="Arial" charset="0"/>
              </a:rPr>
              <a:t>Omics</a:t>
            </a:r>
            <a:r>
              <a:rPr lang="en-US" altLang="zh-CN" sz="1400" dirty="0" smtClean="0">
                <a:latin typeface="Arial" charset="0"/>
                <a:cs typeface="Arial" charset="0"/>
              </a:rPr>
              <a:t> data using combined array platforms of gene expression, SNP, </a:t>
            </a:r>
            <a:r>
              <a:rPr lang="en-US" altLang="zh-CN" sz="1400" dirty="0" err="1" smtClean="0">
                <a:latin typeface="Arial" charset="0"/>
                <a:cs typeface="Arial" charset="0"/>
              </a:rPr>
              <a:t>microRNA</a:t>
            </a:r>
            <a:r>
              <a:rPr lang="en-US" altLang="zh-CN" sz="1400" dirty="0" smtClean="0">
                <a:latin typeface="Arial" charset="0"/>
                <a:cs typeface="Arial" charset="0"/>
              </a:rPr>
              <a:t>, DNA </a:t>
            </a:r>
            <a:r>
              <a:rPr lang="en-US" altLang="zh-CN" sz="1400" dirty="0" err="1" smtClean="0">
                <a:latin typeface="Arial" charset="0"/>
                <a:cs typeface="Arial" charset="0"/>
              </a:rPr>
              <a:t>methylation</a:t>
            </a:r>
            <a:r>
              <a:rPr lang="en-US" altLang="zh-CN" sz="1400" dirty="0" smtClean="0">
                <a:latin typeface="Arial" charset="0"/>
                <a:cs typeface="Arial" charset="0"/>
              </a:rPr>
              <a:t>, etc</a:t>
            </a:r>
          </a:p>
          <a:p>
            <a:pPr lvl="2"/>
            <a:r>
              <a:rPr lang="en-US" altLang="zh-CN" sz="1400" dirty="0" smtClean="0">
                <a:latin typeface="Arial" charset="0"/>
                <a:cs typeface="Arial" charset="0"/>
              </a:rPr>
              <a:t>Generate Next-Gen sequencing and data analysis</a:t>
            </a:r>
          </a:p>
          <a:p>
            <a:pPr lvl="2"/>
            <a:r>
              <a:rPr lang="en-US" altLang="zh-CN" sz="1400" dirty="0" err="1" smtClean="0">
                <a:latin typeface="Arial" charset="0"/>
                <a:cs typeface="Arial" charset="0"/>
              </a:rPr>
              <a:t>qPCR</a:t>
            </a:r>
            <a:r>
              <a:rPr lang="en-US" altLang="zh-CN" sz="1400" dirty="0" smtClean="0">
                <a:latin typeface="Arial" charset="0"/>
                <a:cs typeface="Arial" charset="0"/>
              </a:rPr>
              <a:t>/genotyping/mutation sequencing for selected target genes</a:t>
            </a:r>
          </a:p>
          <a:p>
            <a:pPr lvl="2"/>
            <a:r>
              <a:rPr lang="en-US" altLang="zh-CN" sz="1400" dirty="0" smtClean="0">
                <a:latin typeface="Arial" charset="0"/>
                <a:cs typeface="Arial" charset="0"/>
              </a:rPr>
              <a:t>Protein biomarker analysis using </a:t>
            </a:r>
            <a:r>
              <a:rPr lang="en-US" altLang="zh-CN" sz="1400" dirty="0" err="1" smtClean="0">
                <a:latin typeface="Arial" charset="0"/>
                <a:cs typeface="Arial" charset="0"/>
              </a:rPr>
              <a:t>Luminex</a:t>
            </a:r>
            <a:r>
              <a:rPr lang="en-US" altLang="zh-CN" sz="1400" dirty="0" smtClean="0">
                <a:latin typeface="Arial" charset="0"/>
                <a:cs typeface="Arial" charset="0"/>
              </a:rPr>
              <a:t> for selected Cytokine </a:t>
            </a:r>
            <a:r>
              <a:rPr lang="en-US" altLang="zh-CN" sz="1400" dirty="0" err="1" smtClean="0">
                <a:latin typeface="Arial" charset="0"/>
                <a:cs typeface="Arial" charset="0"/>
              </a:rPr>
              <a:t>analytes</a:t>
            </a:r>
            <a:endParaRPr lang="en-US" altLang="zh-CN" sz="1400" dirty="0" smtClean="0">
              <a:latin typeface="Arial" charset="0"/>
              <a:cs typeface="Arial" charset="0"/>
            </a:endParaRPr>
          </a:p>
          <a:p>
            <a:pPr lvl="2"/>
            <a:r>
              <a:rPr lang="en-US" altLang="zh-CN" sz="1400" dirty="0" smtClean="0">
                <a:latin typeface="Arial" charset="0"/>
                <a:cs typeface="Arial" charset="0"/>
              </a:rPr>
              <a:t>Make TMAs and IHC/FISH for selected biomarkers</a:t>
            </a:r>
          </a:p>
          <a:p>
            <a:pPr lvl="2"/>
            <a:r>
              <a:rPr lang="en-US" altLang="zh-CN" sz="1400" dirty="0" smtClean="0">
                <a:latin typeface="Arial" charset="0"/>
                <a:cs typeface="Arial" charset="0"/>
              </a:rPr>
              <a:t>Submit raw data and QC report to sponsors</a:t>
            </a:r>
          </a:p>
          <a:p>
            <a:pPr lvl="2"/>
            <a:r>
              <a:rPr lang="en-US" altLang="zh-CN" sz="1400" dirty="0" smtClean="0">
                <a:latin typeface="Arial" charset="0"/>
                <a:cs typeface="Arial" charset="0"/>
              </a:rPr>
              <a:t>Advanced data analysis for sponsors if needed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>
                <a:latin typeface="Arial" charset="0"/>
                <a:cs typeface="Arial" charset="0"/>
              </a:rPr>
              <a:t>Case Study (3)</a:t>
            </a:r>
            <a:endParaRPr lang="en-US" altLang="zh-CN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23988"/>
            <a:ext cx="8229600" cy="4525962"/>
          </a:xfrm>
        </p:spPr>
        <p:txBody>
          <a:bodyPr/>
          <a:lstStyle/>
          <a:p>
            <a:r>
              <a:rPr lang="en-US" altLang="zh-CN" sz="2000" b="1" dirty="0" smtClean="0">
                <a:latin typeface="Arial" charset="0"/>
                <a:cs typeface="Arial" charset="0"/>
              </a:rPr>
              <a:t>Real-time clinical biomarker service, screen patients for global Phase III clinical trial in China</a:t>
            </a:r>
          </a:p>
          <a:p>
            <a:pPr lvl="1"/>
            <a:r>
              <a:rPr lang="en-US" altLang="zh-CN" sz="1800" b="1" dirty="0" smtClean="0">
                <a:latin typeface="Arial" charset="0"/>
                <a:cs typeface="Arial" charset="0"/>
              </a:rPr>
              <a:t>SBC’s responsibilities:</a:t>
            </a:r>
          </a:p>
          <a:p>
            <a:pPr lvl="2"/>
            <a:r>
              <a:rPr lang="en-US" altLang="zh-CN" sz="1300" dirty="0" smtClean="0">
                <a:latin typeface="Arial" charset="0"/>
                <a:cs typeface="Arial" charset="0"/>
              </a:rPr>
              <a:t>Collect FFPE samples from multi-centers of hospitals in China</a:t>
            </a:r>
          </a:p>
          <a:p>
            <a:pPr lvl="2"/>
            <a:r>
              <a:rPr lang="en-US" altLang="zh-CN" sz="1300" dirty="0" smtClean="0">
                <a:latin typeface="Arial" charset="0"/>
                <a:cs typeface="Arial" charset="0"/>
              </a:rPr>
              <a:t>Train pathologists in multi-centers  to prepare blocks and FFPEs following  the SOPs</a:t>
            </a:r>
          </a:p>
          <a:p>
            <a:pPr lvl="2"/>
            <a:r>
              <a:rPr lang="en-US" altLang="zh-CN" sz="1300" dirty="0" smtClean="0">
                <a:latin typeface="Arial" charset="0"/>
                <a:cs typeface="Arial" charset="0"/>
              </a:rPr>
              <a:t>Conduct  validation project, results are consistent with other global testing centers</a:t>
            </a:r>
          </a:p>
          <a:p>
            <a:pPr lvl="2"/>
            <a:r>
              <a:rPr lang="en-US" altLang="zh-CN" sz="1300" dirty="0" smtClean="0">
                <a:latin typeface="Arial" charset="0"/>
                <a:cs typeface="Arial" charset="0"/>
              </a:rPr>
              <a:t>Receive FFPE blocks or slides  from multi-centers in China and log into LIMS (Day 1)</a:t>
            </a:r>
          </a:p>
          <a:p>
            <a:pPr lvl="2"/>
            <a:r>
              <a:rPr lang="en-US" altLang="zh-CN" sz="1300" dirty="0" err="1" smtClean="0">
                <a:latin typeface="Arial" charset="0"/>
                <a:cs typeface="Arial" charset="0"/>
              </a:rPr>
              <a:t>Macrodisection</a:t>
            </a:r>
            <a:r>
              <a:rPr lang="en-US" altLang="zh-CN" sz="1300" dirty="0" smtClean="0">
                <a:latin typeface="Arial" charset="0"/>
                <a:cs typeface="Arial" charset="0"/>
              </a:rPr>
              <a:t> tumor samples from FFPE slides (Day 1-2)</a:t>
            </a:r>
          </a:p>
          <a:p>
            <a:pPr lvl="2"/>
            <a:r>
              <a:rPr lang="en-US" altLang="zh-CN" sz="1300" dirty="0" smtClean="0">
                <a:latin typeface="Arial" charset="0"/>
                <a:cs typeface="Arial" charset="0"/>
              </a:rPr>
              <a:t>RNA extractions for samples from FFPE and QC/QA (Day 3)</a:t>
            </a:r>
          </a:p>
          <a:p>
            <a:pPr lvl="2"/>
            <a:r>
              <a:rPr lang="en-US" altLang="zh-CN" sz="1300" dirty="0" smtClean="0">
                <a:latin typeface="Arial" charset="0"/>
                <a:cs typeface="Arial" charset="0"/>
              </a:rPr>
              <a:t>RT-PCR (Day 4)</a:t>
            </a:r>
          </a:p>
          <a:p>
            <a:pPr lvl="2"/>
            <a:r>
              <a:rPr lang="en-US" altLang="zh-CN" sz="1300" dirty="0" smtClean="0">
                <a:latin typeface="Arial" charset="0"/>
                <a:cs typeface="Arial" charset="0"/>
              </a:rPr>
              <a:t>RT-PCR data report  to sponsor's database for Sponsor to make therapy decision (Day 5)</a:t>
            </a:r>
          </a:p>
          <a:p>
            <a:pPr lvl="2"/>
            <a:endParaRPr lang="en-US" altLang="zh-CN" sz="1200" b="1" dirty="0" smtClean="0">
              <a:latin typeface="Arial" charset="0"/>
              <a:cs typeface="Arial" charset="0"/>
            </a:endParaRPr>
          </a:p>
          <a:p>
            <a:pPr lvl="2">
              <a:buFont typeface="Arial" charset="0"/>
              <a:buNone/>
            </a:pPr>
            <a:endParaRPr lang="en-US" altLang="zh-CN" sz="1200" b="1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xfrm>
            <a:off x="971600" y="116632"/>
            <a:ext cx="5039841" cy="922338"/>
          </a:xfrm>
        </p:spPr>
        <p:txBody>
          <a:bodyPr/>
          <a:lstStyle/>
          <a:p>
            <a:r>
              <a:rPr lang="en-US" altLang="zh-CN" sz="2400" dirty="0" smtClean="0">
                <a:latin typeface="Arial" charset="0"/>
                <a:cs typeface="Arial" charset="0"/>
              </a:rPr>
              <a:t/>
            </a:r>
            <a:br>
              <a:rPr lang="en-US" altLang="zh-CN" sz="2400" dirty="0" smtClean="0">
                <a:latin typeface="Arial" charset="0"/>
                <a:cs typeface="Arial" charset="0"/>
              </a:rPr>
            </a:br>
            <a:r>
              <a:rPr lang="en-US" altLang="zh-CN" dirty="0" smtClean="0">
                <a:cs typeface="Arial" charset="0"/>
              </a:rPr>
              <a:t>Why SBC?</a:t>
            </a:r>
            <a:r>
              <a:rPr lang="en-US" altLang="zh-CN" sz="2400" dirty="0" smtClean="0">
                <a:latin typeface="Arial" charset="0"/>
                <a:cs typeface="Arial" charset="0"/>
              </a:rPr>
              <a:t/>
            </a:r>
            <a:br>
              <a:rPr lang="en-US" altLang="zh-CN" sz="2400" dirty="0" smtClean="0">
                <a:latin typeface="Arial" charset="0"/>
                <a:cs typeface="Arial" charset="0"/>
              </a:rPr>
            </a:br>
            <a:endParaRPr lang="en-US" altLang="zh-CN" sz="2200" dirty="0" smtClean="0">
              <a:latin typeface="Arial" charset="0"/>
              <a:cs typeface="Arial" charset="0"/>
            </a:endParaRP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>
          <a:xfrm>
            <a:off x="457200" y="1268412"/>
            <a:ext cx="8291264" cy="4608859"/>
          </a:xfrm>
        </p:spPr>
        <p:txBody>
          <a:bodyPr/>
          <a:lstStyle/>
          <a:p>
            <a:pPr lvl="1">
              <a:lnSpc>
                <a:spcPct val="100000"/>
              </a:lnSpc>
            </a:pPr>
            <a:r>
              <a:rPr lang="en-US" altLang="zh-CN" sz="1800" dirty="0" smtClean="0"/>
              <a:t>Well-known CRO service provider in China and great facility in the heart area of </a:t>
            </a:r>
            <a:r>
              <a:rPr lang="en-US" altLang="zh-CN" sz="1800" dirty="0" err="1" smtClean="0"/>
              <a:t>Zhangjiang</a:t>
            </a:r>
            <a:r>
              <a:rPr lang="en-US" altLang="zh-CN" sz="1800" dirty="0" smtClean="0"/>
              <a:t> </a:t>
            </a:r>
            <a:r>
              <a:rPr lang="en-US" altLang="zh-CN" sz="1800" dirty="0" err="1" smtClean="0"/>
              <a:t>Pharma</a:t>
            </a:r>
            <a:r>
              <a:rPr lang="en-US" altLang="zh-CN" sz="1800" dirty="0" smtClean="0"/>
              <a:t> Valley in Shanghai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 smtClean="0"/>
              <a:t>More than 10 years experience in preclinical and clinical testing for domestic and global customers</a:t>
            </a:r>
          </a:p>
          <a:p>
            <a:pPr lvl="1"/>
            <a:r>
              <a:rPr lang="en-US" altLang="zh-CN" sz="1800" dirty="0" smtClean="0"/>
              <a:t>Integrated Microarray/</a:t>
            </a:r>
            <a:r>
              <a:rPr lang="en-US" altLang="zh-CN" sz="1800" dirty="0" err="1" smtClean="0"/>
              <a:t>PGx</a:t>
            </a:r>
            <a:r>
              <a:rPr lang="en-US" altLang="zh-CN" sz="1800" dirty="0" smtClean="0"/>
              <a:t>/NGS/Biomarker analysis platforms</a:t>
            </a:r>
          </a:p>
          <a:p>
            <a:pPr lvl="1"/>
            <a:r>
              <a:rPr lang="en-US" altLang="zh-CN" sz="1800" dirty="0" smtClean="0"/>
              <a:t>GLP/GCP Central lab capability for clinical sample testing, </a:t>
            </a:r>
            <a:r>
              <a:rPr lang="en-US" altLang="zh-CN" sz="1800" dirty="0" err="1" smtClean="0"/>
              <a:t>biobanking</a:t>
            </a:r>
            <a:r>
              <a:rPr lang="en-US" altLang="zh-CN" sz="1800" dirty="0" smtClean="0"/>
              <a:t> and clinical trial sample storage</a:t>
            </a:r>
          </a:p>
          <a:p>
            <a:pPr lvl="1"/>
            <a:r>
              <a:rPr lang="en-US" altLang="zh-CN" sz="1800" dirty="0" smtClean="0"/>
              <a:t>Comprehensive quality assurance system and QC procedures</a:t>
            </a:r>
          </a:p>
          <a:p>
            <a:pPr lvl="1"/>
            <a:r>
              <a:rPr lang="en-US" altLang="zh-CN" sz="1800" dirty="0" smtClean="0">
                <a:cs typeface="Arial" charset="0"/>
              </a:rPr>
              <a:t>Data management following Part11 guidelines</a:t>
            </a:r>
            <a:endParaRPr lang="en-US" altLang="zh-CN" sz="1800" dirty="0" smtClean="0"/>
          </a:p>
          <a:p>
            <a:pPr lvl="1"/>
            <a:r>
              <a:rPr lang="en-US" altLang="zh-CN" sz="1800" dirty="0" smtClean="0"/>
              <a:t>Green channel for sample import logistics</a:t>
            </a:r>
          </a:p>
          <a:p>
            <a:pPr lvl="1"/>
            <a:r>
              <a:rPr lang="en-US" altLang="zh-CN" sz="1800" dirty="0" smtClean="0"/>
              <a:t>high quality output, low service cost and short turnaround time </a:t>
            </a:r>
            <a:endParaRPr lang="zh-CN" altLang="zh-CN" sz="1800" dirty="0" smtClean="0"/>
          </a:p>
          <a:p>
            <a:pPr lvl="1">
              <a:lnSpc>
                <a:spcPct val="100000"/>
              </a:lnSpc>
            </a:pPr>
            <a:r>
              <a:rPr lang="en-US" altLang="zh-CN" sz="1800" dirty="0" smtClean="0"/>
              <a:t>Strong support from shareholders of top academic institutes and hospitals in China for extended capabilities</a:t>
            </a:r>
            <a:endParaRPr lang="zh-CN" altLang="zh-CN" sz="1800" dirty="0" smtClean="0"/>
          </a:p>
          <a:p>
            <a:pPr lvl="1">
              <a:lnSpc>
                <a:spcPct val="100000"/>
              </a:lnSpc>
            </a:pPr>
            <a:endParaRPr lang="en-US" altLang="zh-CN" sz="1800" dirty="0" smtClean="0">
              <a:latin typeface="Arial" charset="0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 C</a:t>
            </a:r>
            <a:r>
              <a:rPr lang="zh-CN" altLang="zh-CN" dirty="0" smtClean="0"/>
              <a:t>lient </a:t>
            </a:r>
            <a:r>
              <a:rPr lang="en-US" altLang="zh-CN" dirty="0" smtClean="0"/>
              <a:t>L</a:t>
            </a:r>
            <a:r>
              <a:rPr lang="zh-CN" altLang="zh-CN" dirty="0" smtClean="0"/>
              <a:t>ocations</a:t>
            </a:r>
            <a:endParaRPr lang="zh-CN" altLang="en-US" dirty="0"/>
          </a:p>
        </p:txBody>
      </p:sp>
      <p:pic>
        <p:nvPicPr>
          <p:cNvPr id="3" name="图片 2" descr="Client MAP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1174846"/>
            <a:ext cx="5580112" cy="4198370"/>
          </a:xfrm>
          <a:prstGeom prst="rect">
            <a:avLst/>
          </a:prstGeom>
        </p:spPr>
      </p:pic>
      <p:grpSp>
        <p:nvGrpSpPr>
          <p:cNvPr id="39" name="组合 38"/>
          <p:cNvGrpSpPr/>
          <p:nvPr/>
        </p:nvGrpSpPr>
        <p:grpSpPr>
          <a:xfrm>
            <a:off x="4427984" y="3356992"/>
            <a:ext cx="4510212" cy="3081784"/>
            <a:chOff x="4427984" y="3356992"/>
            <a:chExt cx="4510212" cy="3081784"/>
          </a:xfrm>
        </p:grpSpPr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 bwMode="auto">
            <a:xfrm>
              <a:off x="4427984" y="3356992"/>
              <a:ext cx="4510212" cy="3081784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6" name="五角星 5"/>
            <p:cNvSpPr/>
            <p:nvPr/>
          </p:nvSpPr>
          <p:spPr bwMode="auto">
            <a:xfrm>
              <a:off x="7494123" y="4519558"/>
              <a:ext cx="102153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" name="五角星 6"/>
            <p:cNvSpPr/>
            <p:nvPr/>
          </p:nvSpPr>
          <p:spPr bwMode="auto">
            <a:xfrm>
              <a:off x="8151927" y="3959950"/>
              <a:ext cx="102153" cy="85386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8" name="五角星 7"/>
            <p:cNvSpPr/>
            <p:nvPr/>
          </p:nvSpPr>
          <p:spPr bwMode="auto">
            <a:xfrm>
              <a:off x="8077634" y="4137290"/>
              <a:ext cx="102153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9" name="五角星 8"/>
            <p:cNvSpPr/>
            <p:nvPr/>
          </p:nvSpPr>
          <p:spPr bwMode="auto">
            <a:xfrm>
              <a:off x="8015723" y="4260772"/>
              <a:ext cx="102153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0" name="五角星 9"/>
            <p:cNvSpPr/>
            <p:nvPr/>
          </p:nvSpPr>
          <p:spPr bwMode="auto">
            <a:xfrm>
              <a:off x="7596276" y="4557653"/>
              <a:ext cx="100606" cy="85387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1" name="五角星 10"/>
            <p:cNvSpPr/>
            <p:nvPr/>
          </p:nvSpPr>
          <p:spPr bwMode="auto">
            <a:xfrm>
              <a:off x="7443047" y="4643039"/>
              <a:ext cx="102153" cy="85386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2" name="五角星 11"/>
            <p:cNvSpPr/>
            <p:nvPr/>
          </p:nvSpPr>
          <p:spPr bwMode="auto">
            <a:xfrm>
              <a:off x="7607111" y="4750757"/>
              <a:ext cx="102153" cy="85386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3" name="五角星 12"/>
            <p:cNvSpPr/>
            <p:nvPr/>
          </p:nvSpPr>
          <p:spPr bwMode="auto">
            <a:xfrm>
              <a:off x="7822251" y="5122515"/>
              <a:ext cx="102153" cy="85387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4" name="五角星 13"/>
            <p:cNvSpPr/>
            <p:nvPr/>
          </p:nvSpPr>
          <p:spPr bwMode="auto">
            <a:xfrm>
              <a:off x="8007984" y="5171120"/>
              <a:ext cx="100606" cy="85386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5" name="五角星 14"/>
            <p:cNvSpPr/>
            <p:nvPr/>
          </p:nvSpPr>
          <p:spPr bwMode="auto">
            <a:xfrm>
              <a:off x="7905830" y="5256506"/>
              <a:ext cx="102153" cy="85387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6" name="五角星 15"/>
            <p:cNvSpPr/>
            <p:nvPr/>
          </p:nvSpPr>
          <p:spPr bwMode="auto">
            <a:xfrm>
              <a:off x="7882615" y="5596738"/>
              <a:ext cx="100605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7" name="五角星 16"/>
            <p:cNvSpPr/>
            <p:nvPr/>
          </p:nvSpPr>
          <p:spPr bwMode="auto">
            <a:xfrm>
              <a:off x="7616397" y="5407574"/>
              <a:ext cx="100605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8" name="五角星 17"/>
            <p:cNvSpPr/>
            <p:nvPr/>
          </p:nvSpPr>
          <p:spPr bwMode="auto">
            <a:xfrm>
              <a:off x="7667474" y="5115948"/>
              <a:ext cx="100606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19" name="五角星 18"/>
            <p:cNvSpPr/>
            <p:nvPr/>
          </p:nvSpPr>
          <p:spPr bwMode="auto">
            <a:xfrm>
              <a:off x="7439952" y="5848955"/>
              <a:ext cx="100605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0" name="五角星 19"/>
            <p:cNvSpPr/>
            <p:nvPr/>
          </p:nvSpPr>
          <p:spPr bwMode="auto">
            <a:xfrm>
              <a:off x="7326963" y="5450924"/>
              <a:ext cx="102153" cy="85387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1" name="五角星 20"/>
            <p:cNvSpPr/>
            <p:nvPr/>
          </p:nvSpPr>
          <p:spPr bwMode="auto">
            <a:xfrm>
              <a:off x="7446143" y="5256506"/>
              <a:ext cx="100605" cy="85387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2" name="五角星 21"/>
            <p:cNvSpPr/>
            <p:nvPr/>
          </p:nvSpPr>
          <p:spPr bwMode="auto">
            <a:xfrm>
              <a:off x="7384231" y="4950430"/>
              <a:ext cx="100605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3" name="五角星 22"/>
            <p:cNvSpPr/>
            <p:nvPr/>
          </p:nvSpPr>
          <p:spPr bwMode="auto">
            <a:xfrm>
              <a:off x="7275888" y="4658803"/>
              <a:ext cx="102153" cy="85386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4" name="五角星 23"/>
            <p:cNvSpPr/>
            <p:nvPr/>
          </p:nvSpPr>
          <p:spPr bwMode="auto">
            <a:xfrm>
              <a:off x="7201594" y="4453877"/>
              <a:ext cx="102153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5" name="五角星 24"/>
            <p:cNvSpPr/>
            <p:nvPr/>
          </p:nvSpPr>
          <p:spPr bwMode="auto">
            <a:xfrm>
              <a:off x="5568692" y="4147799"/>
              <a:ext cx="102153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6" name="五角星 25"/>
            <p:cNvSpPr/>
            <p:nvPr/>
          </p:nvSpPr>
          <p:spPr bwMode="auto">
            <a:xfrm>
              <a:off x="6632014" y="5267015"/>
              <a:ext cx="102153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7" name="五角星 26"/>
            <p:cNvSpPr/>
            <p:nvPr/>
          </p:nvSpPr>
          <p:spPr bwMode="auto">
            <a:xfrm>
              <a:off x="6514383" y="5735983"/>
              <a:ext cx="100605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8" name="五角星 27"/>
            <p:cNvSpPr/>
            <p:nvPr/>
          </p:nvSpPr>
          <p:spPr bwMode="auto">
            <a:xfrm>
              <a:off x="6936925" y="5288033"/>
              <a:ext cx="102153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29" name="五角星 28"/>
            <p:cNvSpPr/>
            <p:nvPr/>
          </p:nvSpPr>
          <p:spPr bwMode="auto">
            <a:xfrm>
              <a:off x="6850249" y="5596738"/>
              <a:ext cx="100606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五角星 29"/>
            <p:cNvSpPr/>
            <p:nvPr/>
          </p:nvSpPr>
          <p:spPr bwMode="auto">
            <a:xfrm>
              <a:off x="7032886" y="4987211"/>
              <a:ext cx="100606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1" name="五角星 30"/>
            <p:cNvSpPr/>
            <p:nvPr/>
          </p:nvSpPr>
          <p:spPr bwMode="auto">
            <a:xfrm>
              <a:off x="7000383" y="5902814"/>
              <a:ext cx="100605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2" name="五角星 31"/>
            <p:cNvSpPr/>
            <p:nvPr/>
          </p:nvSpPr>
          <p:spPr bwMode="auto">
            <a:xfrm>
              <a:off x="7164447" y="6156345"/>
              <a:ext cx="100605" cy="85386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3" name="五角星 32"/>
            <p:cNvSpPr/>
            <p:nvPr/>
          </p:nvSpPr>
          <p:spPr bwMode="auto">
            <a:xfrm>
              <a:off x="6463306" y="4792793"/>
              <a:ext cx="100606" cy="86700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4" name="五角星 33"/>
            <p:cNvSpPr/>
            <p:nvPr/>
          </p:nvSpPr>
          <p:spPr bwMode="auto">
            <a:xfrm>
              <a:off x="6800720" y="4643039"/>
              <a:ext cx="100606" cy="85386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5" name="五角星 34"/>
            <p:cNvSpPr/>
            <p:nvPr/>
          </p:nvSpPr>
          <p:spPr bwMode="auto">
            <a:xfrm>
              <a:off x="7563773" y="5921204"/>
              <a:ext cx="102153" cy="85387"/>
            </a:xfrm>
            <a:prstGeom prst="star5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36" name="矩形 25"/>
          <p:cNvSpPr>
            <a:spLocks noChangeArrowheads="1"/>
          </p:cNvSpPr>
          <p:nvPr/>
        </p:nvSpPr>
        <p:spPr bwMode="auto">
          <a:xfrm>
            <a:off x="179512" y="5157192"/>
            <a:ext cx="3998913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1600" b="1" dirty="0">
                <a:solidFill>
                  <a:srgbClr val="C00000"/>
                </a:solidFill>
                <a:latin typeface="+mn-lt"/>
                <a:ea typeface="宋体" pitchFamily="2" charset="-122"/>
              </a:rPr>
              <a:t>The services and data quality from SBC’s </a:t>
            </a:r>
            <a:r>
              <a:rPr lang="en-US" altLang="zh-CN" sz="1600" b="1" dirty="0" smtClean="0">
                <a:solidFill>
                  <a:srgbClr val="C00000"/>
                </a:solidFill>
                <a:latin typeface="+mn-lt"/>
                <a:ea typeface="宋体" pitchFamily="2" charset="-122"/>
              </a:rPr>
              <a:t>technical </a:t>
            </a:r>
            <a:r>
              <a:rPr lang="en-US" altLang="zh-CN" sz="1600" b="1" dirty="0">
                <a:solidFill>
                  <a:srgbClr val="C00000"/>
                </a:solidFill>
                <a:latin typeface="+mn-lt"/>
                <a:ea typeface="宋体" pitchFamily="2" charset="-122"/>
              </a:rPr>
              <a:t>platforms have been widely recognized by domestic researchers and international Pharmaceutical companies.</a:t>
            </a:r>
            <a:endParaRPr lang="zh-CN" altLang="en-US" sz="1600" b="1" dirty="0">
              <a:solidFill>
                <a:srgbClr val="C00000"/>
              </a:solidFill>
              <a:latin typeface="+mn-lt"/>
              <a:ea typeface="微软雅黑" pitchFamily="34" charset="-122"/>
            </a:endParaRPr>
          </a:p>
        </p:txBody>
      </p:sp>
      <p:sp>
        <p:nvSpPr>
          <p:cNvPr id="37" name="五角星 36"/>
          <p:cNvSpPr/>
          <p:nvPr/>
        </p:nvSpPr>
        <p:spPr bwMode="auto">
          <a:xfrm>
            <a:off x="6660232" y="4869160"/>
            <a:ext cx="102153" cy="8538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38" name="五角星 37"/>
          <p:cNvSpPr/>
          <p:nvPr/>
        </p:nvSpPr>
        <p:spPr bwMode="auto">
          <a:xfrm>
            <a:off x="8070247" y="5661248"/>
            <a:ext cx="102153" cy="85386"/>
          </a:xfrm>
          <a:prstGeom prst="star5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mtClean="0"/>
              <a:t>Contact SBC</a:t>
            </a:r>
            <a:endParaRPr lang="zh-CN" altLang="en-US" smtClean="0"/>
          </a:p>
        </p:txBody>
      </p:sp>
      <p:sp>
        <p:nvSpPr>
          <p:cNvPr id="47107" name="内容占位符 2"/>
          <p:cNvSpPr>
            <a:spLocks noGrp="1"/>
          </p:cNvSpPr>
          <p:nvPr>
            <p:ph idx="1"/>
          </p:nvPr>
        </p:nvSpPr>
        <p:spPr>
          <a:xfrm>
            <a:off x="251520" y="1124744"/>
            <a:ext cx="8435280" cy="5001419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US" altLang="zh-CN" sz="1200" b="1" dirty="0" smtClean="0">
                <a:solidFill>
                  <a:srgbClr val="000000"/>
                </a:solidFill>
                <a:ea typeface="宋体" charset="-122"/>
                <a:cs typeface="Times New Roman" pitchFamily="18" charset="0"/>
              </a:rPr>
              <a:t>Shanghai Biotechnology Corporation (SBC)</a:t>
            </a:r>
          </a:p>
          <a:p>
            <a:pPr>
              <a:buNone/>
            </a:pPr>
            <a:r>
              <a:rPr lang="en-US" altLang="zh-CN" sz="1200" dirty="0" smtClean="0">
                <a:ea typeface="宋体" pitchFamily="2" charset="-122"/>
              </a:rPr>
              <a:t>Shanghai Biochip Co., Ltd. /</a:t>
            </a:r>
            <a:r>
              <a:rPr lang="en-US" altLang="zh-CN" sz="1200" dirty="0" smtClean="0">
                <a:cs typeface="Arial" charset="0"/>
              </a:rPr>
              <a:t>National Engineering Center for Biochip at Shanghai</a:t>
            </a:r>
            <a:r>
              <a:rPr lang="en-US" altLang="zh-CN" sz="1200" dirty="0" smtClean="0">
                <a:ea typeface="宋体" pitchFamily="2" charset="-122"/>
              </a:rPr>
              <a:t> </a:t>
            </a:r>
          </a:p>
          <a:p>
            <a:pPr>
              <a:buNone/>
            </a:pPr>
            <a:r>
              <a:rPr lang="en-US" altLang="zh-CN" sz="1200" dirty="0" smtClean="0">
                <a:solidFill>
                  <a:srgbClr val="000000"/>
                </a:solidFill>
                <a:ea typeface="宋体" charset="-122"/>
                <a:cs typeface="Times New Roman" pitchFamily="18" charset="0"/>
              </a:rPr>
              <a:t>151 </a:t>
            </a:r>
            <a:r>
              <a:rPr lang="en-US" altLang="zh-CN" sz="1200" dirty="0" err="1" smtClean="0">
                <a:solidFill>
                  <a:srgbClr val="000000"/>
                </a:solidFill>
                <a:ea typeface="宋体" charset="-122"/>
                <a:cs typeface="Times New Roman" pitchFamily="18" charset="0"/>
              </a:rPr>
              <a:t>Libing</a:t>
            </a:r>
            <a:r>
              <a:rPr lang="en-US" altLang="zh-CN" sz="1200" dirty="0" smtClean="0">
                <a:solidFill>
                  <a:srgbClr val="000000"/>
                </a:solidFill>
                <a:ea typeface="宋体" charset="-122"/>
                <a:cs typeface="Times New Roman" pitchFamily="18" charset="0"/>
              </a:rPr>
              <a:t> Road, </a:t>
            </a:r>
            <a:r>
              <a:rPr lang="en-US" altLang="zh-CN" sz="1200" dirty="0" err="1" smtClean="0">
                <a:solidFill>
                  <a:srgbClr val="000000"/>
                </a:solidFill>
                <a:ea typeface="宋体" charset="-122"/>
                <a:cs typeface="Times New Roman" pitchFamily="18" charset="0"/>
              </a:rPr>
              <a:t>Zhangjiang</a:t>
            </a:r>
            <a:r>
              <a:rPr lang="en-US" altLang="zh-CN" sz="1200" dirty="0" smtClean="0">
                <a:solidFill>
                  <a:srgbClr val="000000"/>
                </a:solidFill>
                <a:ea typeface="宋体" charset="-122"/>
                <a:cs typeface="Times New Roman" pitchFamily="18" charset="0"/>
              </a:rPr>
              <a:t> Hi-Tech Park, </a:t>
            </a:r>
            <a:r>
              <a:rPr lang="en-US" altLang="zh-CN" sz="1200" dirty="0" err="1" smtClean="0">
                <a:solidFill>
                  <a:srgbClr val="000000"/>
                </a:solidFill>
                <a:ea typeface="宋体" charset="-122"/>
                <a:cs typeface="Times New Roman" pitchFamily="18" charset="0"/>
              </a:rPr>
              <a:t>Pudong</a:t>
            </a:r>
            <a:r>
              <a:rPr lang="en-US" altLang="zh-CN" sz="1200" dirty="0" smtClean="0">
                <a:solidFill>
                  <a:srgbClr val="000000"/>
                </a:solidFill>
                <a:ea typeface="宋体" charset="-122"/>
                <a:cs typeface="Times New Roman" pitchFamily="18" charset="0"/>
              </a:rPr>
              <a:t>, Shanghai 201203, China</a:t>
            </a:r>
          </a:p>
          <a:p>
            <a:pPr>
              <a:buFont typeface="Arial" charset="0"/>
              <a:buNone/>
            </a:pPr>
            <a:r>
              <a:rPr lang="en-US" altLang="zh-CN" sz="1200" dirty="0" smtClean="0">
                <a:solidFill>
                  <a:srgbClr val="000000"/>
                </a:solidFill>
                <a:ea typeface="宋体" charset="-122"/>
                <a:cs typeface="Times New Roman" pitchFamily="18" charset="0"/>
              </a:rPr>
              <a:t>Tel:+86  800-820-5086 (China) / 404-276-8201(USA)</a:t>
            </a:r>
          </a:p>
          <a:p>
            <a:pPr>
              <a:buFont typeface="Arial" charset="0"/>
              <a:buNone/>
            </a:pPr>
            <a:r>
              <a:rPr lang="en-US" altLang="zh-CN" sz="1200" dirty="0" smtClean="0">
                <a:solidFill>
                  <a:srgbClr val="000000"/>
                </a:solidFill>
                <a:ea typeface="宋体" charset="-122"/>
                <a:cs typeface="Times New Roman" pitchFamily="18" charset="0"/>
              </a:rPr>
              <a:t>Email: </a:t>
            </a:r>
            <a:r>
              <a:rPr lang="en-US" altLang="zh-CN" sz="1200" dirty="0" smtClean="0">
                <a:solidFill>
                  <a:srgbClr val="0000FF"/>
                </a:solidFill>
                <a:ea typeface="宋体" charset="-122"/>
                <a:cs typeface="Times New Roman" pitchFamily="18" charset="0"/>
              </a:rPr>
              <a:t>global_market@shbiochip.com </a:t>
            </a:r>
            <a:endParaRPr lang="en-US" altLang="zh-CN" sz="1200" u="sng" dirty="0" smtClean="0">
              <a:solidFill>
                <a:srgbClr val="0000FF"/>
              </a:solidFill>
              <a:ea typeface="宋体" charset="-122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US" altLang="zh-CN" sz="1200" dirty="0" smtClean="0">
                <a:solidFill>
                  <a:srgbClr val="000000"/>
                </a:solidFill>
                <a:ea typeface="宋体" charset="-122"/>
                <a:cs typeface="Times New Roman" pitchFamily="18" charset="0"/>
                <a:hlinkClick r:id="rId2"/>
              </a:rPr>
              <a:t>http://www.shbiotech.org</a:t>
            </a:r>
            <a:endParaRPr lang="en-US" altLang="zh-CN" sz="1200" dirty="0" smtClean="0">
              <a:solidFill>
                <a:srgbClr val="000000"/>
              </a:solidFill>
              <a:ea typeface="宋体" charset="-122"/>
              <a:cs typeface="Times New Roman" pitchFamily="18" charset="0"/>
            </a:endParaRPr>
          </a:p>
          <a:p>
            <a:pPr>
              <a:buNone/>
            </a:pPr>
            <a:r>
              <a:rPr lang="en-US" altLang="zh-CN" sz="1200" u="sng" dirty="0" smtClean="0">
                <a:ea typeface="宋体" charset="-122"/>
                <a:cs typeface="Times New Roman" pitchFamily="18" charset="0"/>
                <a:hlinkClick r:id="rId3"/>
              </a:rPr>
              <a:t>http://www.shanghaibiotech.com</a:t>
            </a:r>
            <a:endParaRPr lang="en-US" altLang="zh-CN" sz="1200" dirty="0" smtClean="0">
              <a:solidFill>
                <a:srgbClr val="000000"/>
              </a:solidFill>
              <a:ea typeface="宋体" charset="-122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US" altLang="zh-CN" sz="1800" dirty="0" smtClean="0">
              <a:solidFill>
                <a:srgbClr val="000000"/>
              </a:solidFill>
              <a:ea typeface="宋体" charset="-122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zh-CN" altLang="en-US" dirty="0" smtClean="0">
              <a:ea typeface="宋体" charset="-122"/>
              <a:cs typeface="Times New Roman" pitchFamily="18" charset="0"/>
            </a:endParaRPr>
          </a:p>
        </p:txBody>
      </p:sp>
      <p:pic>
        <p:nvPicPr>
          <p:cNvPr id="5" name="图片 4" descr="20130916095702857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915816" y="2636911"/>
            <a:ext cx="6048672" cy="413037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116632"/>
            <a:ext cx="7354888" cy="922337"/>
          </a:xfrm>
        </p:spPr>
        <p:txBody>
          <a:bodyPr/>
          <a:lstStyle/>
          <a:p>
            <a:r>
              <a:rPr lang="en-US" altLang="zh-CN" dirty="0" smtClean="0"/>
              <a:t/>
            </a:r>
            <a:br>
              <a:rPr lang="en-US" altLang="zh-CN" dirty="0" smtClean="0"/>
            </a:br>
            <a:r>
              <a:rPr lang="en-US" altLang="zh-CN" dirty="0" smtClean="0"/>
              <a:t>Thanks for your support!</a:t>
            </a:r>
            <a:br>
              <a:rPr lang="en-US" altLang="zh-CN" dirty="0" smtClean="0"/>
            </a:b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en-US" altLang="zh-CN" dirty="0" smtClean="0"/>
          </a:p>
          <a:p>
            <a:pPr algn="ctr">
              <a:buNone/>
            </a:pPr>
            <a:r>
              <a:rPr lang="en-US" altLang="zh-CN" b="1" dirty="0" smtClean="0">
                <a:solidFill>
                  <a:srgbClr val="003399"/>
                </a:solidFill>
              </a:rPr>
              <a:t>We are looking forward to a successful collaboration with you.</a:t>
            </a:r>
          </a:p>
          <a:p>
            <a:pPr algn="ctr">
              <a:buNone/>
            </a:pPr>
            <a:endParaRPr lang="en-US" altLang="zh-CN" b="1" dirty="0" smtClean="0">
              <a:solidFill>
                <a:srgbClr val="003399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9103</TotalTime>
  <Words>2011</Words>
  <Application>Microsoft Office PowerPoint</Application>
  <PresentationFormat>全屏显示(4:3)</PresentationFormat>
  <Paragraphs>299</Paragraphs>
  <Slides>27</Slides>
  <Notes>4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28" baseType="lpstr">
      <vt:lpstr>Office 主题​​</vt:lpstr>
      <vt:lpstr>  Multiple Solutions for Genomics and Pharmacogenomics    Yuhua Li, MD., PhD.  Shanghai Biotechnology Corporation (SBC)  </vt:lpstr>
      <vt:lpstr>SBC, one of the most systematic high-throughput   -omics service providers in China</vt:lpstr>
      <vt:lpstr>Shanghai Biochip Co. Ltd</vt:lpstr>
      <vt:lpstr>Our Vision</vt:lpstr>
      <vt:lpstr>SBC Facilities</vt:lpstr>
      <vt:lpstr>SBC Platforms 　</vt:lpstr>
      <vt:lpstr>SBC Services and Capability</vt:lpstr>
      <vt:lpstr>   Microarray Analysis Capability</vt:lpstr>
      <vt:lpstr>  Next Generation Sequencing Analysis Capability </vt:lpstr>
      <vt:lpstr>       Biomarkers Testing and Validation Capability</vt:lpstr>
      <vt:lpstr>Clinical Molecular Testing Capability</vt:lpstr>
      <vt:lpstr>Bioinformatics Analysis Capability</vt:lpstr>
      <vt:lpstr>  Distinguishing features of                   the biotechnical services at SBC  </vt:lpstr>
      <vt:lpstr>IT Support </vt:lpstr>
      <vt:lpstr>幻灯片 15</vt:lpstr>
      <vt:lpstr>Quality Assurance System in SBC</vt:lpstr>
      <vt:lpstr>Certificates and Accreditations (selected)</vt:lpstr>
      <vt:lpstr>Quality Control on Experiment </vt:lpstr>
      <vt:lpstr>Data Management and Report </vt:lpstr>
      <vt:lpstr>幻灯片 20</vt:lpstr>
      <vt:lpstr>Case Study (1)</vt:lpstr>
      <vt:lpstr>Case Study (2)</vt:lpstr>
      <vt:lpstr>Case Study (3)</vt:lpstr>
      <vt:lpstr> Why SBC? </vt:lpstr>
      <vt:lpstr> Client Locations</vt:lpstr>
      <vt:lpstr>Contact SBC</vt:lpstr>
      <vt:lpstr> Thanks for your support! </vt:lpstr>
    </vt:vector>
  </TitlesOfParts>
  <Company>sbc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黄彦</dc:creator>
  <cp:lastModifiedBy>yuhua_li</cp:lastModifiedBy>
  <cp:revision>710</cp:revision>
  <cp:lastPrinted>2012-03-09T04:15:12Z</cp:lastPrinted>
  <dcterms:created xsi:type="dcterms:W3CDTF">2010-10-19T04:11:47Z</dcterms:created>
  <dcterms:modified xsi:type="dcterms:W3CDTF">2014-09-02T18:45:36Z</dcterms:modified>
</cp:coreProperties>
</file>