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theme/themeOverride3.xml" ContentType="application/vnd.openxmlformats-officedocument.themeOverride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theme/themeOverride4.xml" ContentType="application/vnd.openxmlformats-officedocument.themeOverrid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Default Extension="tiff" ContentType="image/tiff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4"/>
  </p:notesMasterIdLst>
  <p:sldIdLst>
    <p:sldId id="531" r:id="rId2"/>
    <p:sldId id="533" r:id="rId3"/>
    <p:sldId id="410" r:id="rId4"/>
    <p:sldId id="513" r:id="rId5"/>
    <p:sldId id="512" r:id="rId6"/>
    <p:sldId id="417" r:id="rId7"/>
    <p:sldId id="476" r:id="rId8"/>
    <p:sldId id="430" r:id="rId9"/>
    <p:sldId id="419" r:id="rId10"/>
    <p:sldId id="434" r:id="rId11"/>
    <p:sldId id="440" r:id="rId12"/>
    <p:sldId id="447" r:id="rId13"/>
    <p:sldId id="451" r:id="rId14"/>
    <p:sldId id="461" r:id="rId15"/>
    <p:sldId id="449" r:id="rId16"/>
    <p:sldId id="450" r:id="rId17"/>
    <p:sldId id="525" r:id="rId18"/>
    <p:sldId id="526" r:id="rId19"/>
    <p:sldId id="527" r:id="rId20"/>
    <p:sldId id="528" r:id="rId21"/>
    <p:sldId id="529" r:id="rId22"/>
    <p:sldId id="492" r:id="rId23"/>
    <p:sldId id="498" r:id="rId24"/>
    <p:sldId id="521" r:id="rId25"/>
    <p:sldId id="519" r:id="rId26"/>
    <p:sldId id="520" r:id="rId27"/>
    <p:sldId id="522" r:id="rId28"/>
    <p:sldId id="524" r:id="rId29"/>
    <p:sldId id="523" r:id="rId30"/>
    <p:sldId id="487" r:id="rId31"/>
    <p:sldId id="530" r:id="rId32"/>
    <p:sldId id="532" r:id="rId3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50000"/>
      </a:spcBef>
      <a:spcAft>
        <a:spcPct val="0"/>
      </a:spcAft>
      <a:defRPr sz="1400" kern="1200">
        <a:solidFill>
          <a:srgbClr val="300BE9"/>
        </a:solidFill>
        <a:latin typeface="Helvetica" pitchFamily="-112" charset="0"/>
        <a:ea typeface="ＭＳ Ｐゴシック" pitchFamily="-112" charset="-128"/>
        <a:cs typeface="+mn-cs"/>
      </a:defRPr>
    </a:lvl1pPr>
    <a:lvl2pPr marL="457200" algn="l" rtl="0" eaLnBrk="0" fontAlgn="base" hangingPunct="0">
      <a:spcBef>
        <a:spcPct val="50000"/>
      </a:spcBef>
      <a:spcAft>
        <a:spcPct val="0"/>
      </a:spcAft>
      <a:defRPr sz="1400" kern="1200">
        <a:solidFill>
          <a:srgbClr val="300BE9"/>
        </a:solidFill>
        <a:latin typeface="Helvetica" pitchFamily="-112" charset="0"/>
        <a:ea typeface="ＭＳ Ｐゴシック" pitchFamily="-112" charset="-128"/>
        <a:cs typeface="+mn-cs"/>
      </a:defRPr>
    </a:lvl2pPr>
    <a:lvl3pPr marL="914400" algn="l" rtl="0" eaLnBrk="0" fontAlgn="base" hangingPunct="0">
      <a:spcBef>
        <a:spcPct val="50000"/>
      </a:spcBef>
      <a:spcAft>
        <a:spcPct val="0"/>
      </a:spcAft>
      <a:defRPr sz="1400" kern="1200">
        <a:solidFill>
          <a:srgbClr val="300BE9"/>
        </a:solidFill>
        <a:latin typeface="Helvetica" pitchFamily="-112" charset="0"/>
        <a:ea typeface="ＭＳ Ｐゴシック" pitchFamily="-112" charset="-128"/>
        <a:cs typeface="+mn-cs"/>
      </a:defRPr>
    </a:lvl3pPr>
    <a:lvl4pPr marL="1371600" algn="l" rtl="0" eaLnBrk="0" fontAlgn="base" hangingPunct="0">
      <a:spcBef>
        <a:spcPct val="50000"/>
      </a:spcBef>
      <a:spcAft>
        <a:spcPct val="0"/>
      </a:spcAft>
      <a:defRPr sz="1400" kern="1200">
        <a:solidFill>
          <a:srgbClr val="300BE9"/>
        </a:solidFill>
        <a:latin typeface="Helvetica" pitchFamily="-112" charset="0"/>
        <a:ea typeface="ＭＳ Ｐゴシック" pitchFamily="-112" charset="-128"/>
        <a:cs typeface="+mn-cs"/>
      </a:defRPr>
    </a:lvl4pPr>
    <a:lvl5pPr marL="1828800" algn="l" rtl="0" eaLnBrk="0" fontAlgn="base" hangingPunct="0">
      <a:spcBef>
        <a:spcPct val="50000"/>
      </a:spcBef>
      <a:spcAft>
        <a:spcPct val="0"/>
      </a:spcAft>
      <a:defRPr sz="1400" kern="1200">
        <a:solidFill>
          <a:srgbClr val="300BE9"/>
        </a:solidFill>
        <a:latin typeface="Helvetica" pitchFamily="-112" charset="0"/>
        <a:ea typeface="ＭＳ Ｐゴシック" pitchFamily="-112" charset="-128"/>
        <a:cs typeface="+mn-cs"/>
      </a:defRPr>
    </a:lvl5pPr>
    <a:lvl6pPr marL="2286000" algn="l" defTabSz="914400" rtl="0" eaLnBrk="1" latinLnBrk="0" hangingPunct="1">
      <a:defRPr sz="1400" kern="1200">
        <a:solidFill>
          <a:srgbClr val="300BE9"/>
        </a:solidFill>
        <a:latin typeface="Helvetica" pitchFamily="-112" charset="0"/>
        <a:ea typeface="ＭＳ Ｐゴシック" pitchFamily="-112" charset="-128"/>
        <a:cs typeface="+mn-cs"/>
      </a:defRPr>
    </a:lvl6pPr>
    <a:lvl7pPr marL="2743200" algn="l" defTabSz="914400" rtl="0" eaLnBrk="1" latinLnBrk="0" hangingPunct="1">
      <a:defRPr sz="1400" kern="1200">
        <a:solidFill>
          <a:srgbClr val="300BE9"/>
        </a:solidFill>
        <a:latin typeface="Helvetica" pitchFamily="-112" charset="0"/>
        <a:ea typeface="ＭＳ Ｐゴシック" pitchFamily="-112" charset="-128"/>
        <a:cs typeface="+mn-cs"/>
      </a:defRPr>
    </a:lvl7pPr>
    <a:lvl8pPr marL="3200400" algn="l" defTabSz="914400" rtl="0" eaLnBrk="1" latinLnBrk="0" hangingPunct="1">
      <a:defRPr sz="1400" kern="1200">
        <a:solidFill>
          <a:srgbClr val="300BE9"/>
        </a:solidFill>
        <a:latin typeface="Helvetica" pitchFamily="-112" charset="0"/>
        <a:ea typeface="ＭＳ Ｐゴシック" pitchFamily="-112" charset="-128"/>
        <a:cs typeface="+mn-cs"/>
      </a:defRPr>
    </a:lvl8pPr>
    <a:lvl9pPr marL="3657600" algn="l" defTabSz="914400" rtl="0" eaLnBrk="1" latinLnBrk="0" hangingPunct="1">
      <a:defRPr sz="1400" kern="1200">
        <a:solidFill>
          <a:srgbClr val="300BE9"/>
        </a:solidFill>
        <a:latin typeface="Helvetica" pitchFamily="-112" charset="0"/>
        <a:ea typeface="ＭＳ Ｐゴシック" pitchFamily="-112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EE0AD"/>
    <a:srgbClr val="FFFFFF"/>
    <a:srgbClr val="BDE7E7"/>
    <a:srgbClr val="FFCC00"/>
    <a:srgbClr val="E31316"/>
    <a:srgbClr val="008A97"/>
    <a:srgbClr val="87003B"/>
    <a:srgbClr val="480048"/>
    <a:srgbClr val="8C008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85407" autoAdjust="0"/>
  </p:normalViewPr>
  <p:slideViewPr>
    <p:cSldViewPr>
      <p:cViewPr>
        <p:scale>
          <a:sx n="100" d="100"/>
          <a:sy n="100" d="100"/>
        </p:scale>
        <p:origin x="-516" y="732"/>
      </p:cViewPr>
      <p:guideLst>
        <p:guide orient="horz" pos="3360"/>
        <p:guide pos="5759"/>
      </p:guideLst>
    </p:cSldViewPr>
  </p:slideViewPr>
  <p:outlineViewPr>
    <p:cViewPr>
      <p:scale>
        <a:sx n="66" d="100"/>
        <a:sy n="66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04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hun\Desktop\Thesis\GFP-lifetime%20distribution.xlsx" TargetMode="External"/><Relationship Id="rId1" Type="http://schemas.openxmlformats.org/officeDocument/2006/relationships/themeOverride" Target="../theme/themeOverride3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H:\BACKUP\DATA\Yinan\2012-01-20\Distribution%20of%20hela-gfp%20850nm%2020output%2063x%20100cycles%20500-550" TargetMode="External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2115040704657701"/>
          <c:y val="2.9815423997861808E-2"/>
          <c:w val="0.86755015792517509"/>
          <c:h val="0.81317433972988507"/>
        </c:manualLayout>
      </c:layout>
      <c:barChart>
        <c:barDir val="col"/>
        <c:grouping val="clustered"/>
        <c:ser>
          <c:idx val="1"/>
          <c:order val="0"/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cat>
            <c:numRef>
              <c:f>Sheet4!$C$1:$C$13</c:f>
              <c:numCache>
                <c:formatCode>General</c:formatCode>
                <c:ptCount val="13"/>
                <c:pt idx="0">
                  <c:v>1100</c:v>
                </c:pt>
                <c:pt idx="1">
                  <c:v>1200</c:v>
                </c:pt>
                <c:pt idx="2">
                  <c:v>1300</c:v>
                </c:pt>
                <c:pt idx="3">
                  <c:v>1400</c:v>
                </c:pt>
                <c:pt idx="4">
                  <c:v>1500</c:v>
                </c:pt>
                <c:pt idx="5">
                  <c:v>1600</c:v>
                </c:pt>
                <c:pt idx="6">
                  <c:v>1700</c:v>
                </c:pt>
                <c:pt idx="7">
                  <c:v>1800</c:v>
                </c:pt>
                <c:pt idx="8">
                  <c:v>1900</c:v>
                </c:pt>
                <c:pt idx="9">
                  <c:v>2000</c:v>
                </c:pt>
                <c:pt idx="10">
                  <c:v>2100</c:v>
                </c:pt>
                <c:pt idx="11">
                  <c:v>2200</c:v>
                </c:pt>
                <c:pt idx="12">
                  <c:v>2300</c:v>
                </c:pt>
              </c:numCache>
            </c:numRef>
          </c:cat>
          <c:val>
            <c:numRef>
              <c:f>Sheet4!$D$1:$D$13</c:f>
              <c:numCache>
                <c:formatCode>General</c:formatCode>
                <c:ptCount val="13"/>
                <c:pt idx="0">
                  <c:v>2</c:v>
                </c:pt>
                <c:pt idx="1">
                  <c:v>0</c:v>
                </c:pt>
                <c:pt idx="2">
                  <c:v>3</c:v>
                </c:pt>
                <c:pt idx="3">
                  <c:v>1</c:v>
                </c:pt>
                <c:pt idx="4">
                  <c:v>5</c:v>
                </c:pt>
                <c:pt idx="5">
                  <c:v>2</c:v>
                </c:pt>
                <c:pt idx="6">
                  <c:v>5</c:v>
                </c:pt>
                <c:pt idx="7">
                  <c:v>4</c:v>
                </c:pt>
                <c:pt idx="8">
                  <c:v>7</c:v>
                </c:pt>
                <c:pt idx="9">
                  <c:v>9</c:v>
                </c:pt>
                <c:pt idx="10">
                  <c:v>12</c:v>
                </c:pt>
                <c:pt idx="11">
                  <c:v>7</c:v>
                </c:pt>
                <c:pt idx="12">
                  <c:v>1</c:v>
                </c:pt>
              </c:numCache>
            </c:numRef>
          </c:val>
        </c:ser>
        <c:dLbls/>
        <c:gapWidth val="14"/>
        <c:overlap val="100"/>
        <c:axId val="46809088"/>
        <c:axId val="46811392"/>
      </c:barChart>
      <c:catAx>
        <c:axId val="4680908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lang="en-US" sz="2000"/>
                </a:pPr>
                <a:r>
                  <a:rPr lang="en-GB" altLang="en-US" sz="2000"/>
                  <a:t>Lifetiem (ps)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lang="en-US"/>
            </a:pPr>
            <a:endParaRPr lang="en-US"/>
          </a:p>
        </c:txPr>
        <c:crossAx val="46811392"/>
        <c:crosses val="autoZero"/>
        <c:auto val="1"/>
        <c:lblAlgn val="ctr"/>
        <c:lblOffset val="100"/>
      </c:catAx>
      <c:valAx>
        <c:axId val="46811392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 lang="en-US" sz="2000"/>
                </a:pPr>
                <a:r>
                  <a:rPr lang="en-GB" altLang="en-US" sz="2000"/>
                  <a:t>Frequency 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lang="en-US"/>
            </a:pPr>
            <a:endParaRPr lang="en-US"/>
          </a:p>
        </c:txPr>
        <c:crossAx val="46809088"/>
        <c:crosses val="autoZero"/>
        <c:crossBetween val="between"/>
      </c:valAx>
    </c:plotArea>
    <c:plotVisOnly val="1"/>
    <c:dispBlanksAs val="gap"/>
  </c:chart>
  <c:spPr>
    <a:noFill/>
    <a:ln>
      <a:noFill/>
    </a:ln>
  </c:spPr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clrMapOvr bg1="lt1" tx1="dk1" bg2="lt2" tx2="dk2" accent1="accent1" accent2="accent2" accent3="accent3" accent4="accent4" accent5="accent5" accent6="accent6" hlink="hlink" folHlink="folHlink"/>
  <c:chart>
    <c:plotArea>
      <c:layout/>
      <c:scatterChart>
        <c:scatterStyle val="lineMarker"/>
        <c:ser>
          <c:idx val="0"/>
          <c:order val="0"/>
          <c:marker>
            <c:symbol val="none"/>
          </c:marker>
          <c:xVal>
            <c:numRef>
              <c:f>'Distribution of hela-gfp 850nm '!$A$1:$A$101</c:f>
              <c:numCache>
                <c:formatCode>General</c:formatCode>
                <c:ptCount val="101"/>
                <c:pt idx="0">
                  <c:v>5</c:v>
                </c:pt>
                <c:pt idx="1">
                  <c:v>34.949999999999996</c:v>
                </c:pt>
                <c:pt idx="2">
                  <c:v>64.900000000000006</c:v>
                </c:pt>
                <c:pt idx="3">
                  <c:v>94.85</c:v>
                </c:pt>
                <c:pt idx="4">
                  <c:v>124.8</c:v>
                </c:pt>
                <c:pt idx="5">
                  <c:v>154.75</c:v>
                </c:pt>
                <c:pt idx="6">
                  <c:v>184.7</c:v>
                </c:pt>
                <c:pt idx="7">
                  <c:v>214.65</c:v>
                </c:pt>
                <c:pt idx="8">
                  <c:v>244.6</c:v>
                </c:pt>
                <c:pt idx="9">
                  <c:v>274.55</c:v>
                </c:pt>
                <c:pt idx="10">
                  <c:v>304.5</c:v>
                </c:pt>
                <c:pt idx="11">
                  <c:v>334.45</c:v>
                </c:pt>
                <c:pt idx="12">
                  <c:v>364.4</c:v>
                </c:pt>
                <c:pt idx="13">
                  <c:v>394.35</c:v>
                </c:pt>
                <c:pt idx="14">
                  <c:v>424.3</c:v>
                </c:pt>
                <c:pt idx="15">
                  <c:v>454.25</c:v>
                </c:pt>
                <c:pt idx="16">
                  <c:v>484.2</c:v>
                </c:pt>
                <c:pt idx="17">
                  <c:v>514.15</c:v>
                </c:pt>
                <c:pt idx="18">
                  <c:v>544.1</c:v>
                </c:pt>
                <c:pt idx="19">
                  <c:v>574.04999999999939</c:v>
                </c:pt>
                <c:pt idx="20">
                  <c:v>604</c:v>
                </c:pt>
                <c:pt idx="21">
                  <c:v>633.94999999999936</c:v>
                </c:pt>
                <c:pt idx="22">
                  <c:v>663.9</c:v>
                </c:pt>
                <c:pt idx="23">
                  <c:v>693.84999999999786</c:v>
                </c:pt>
                <c:pt idx="24">
                  <c:v>723.8</c:v>
                </c:pt>
                <c:pt idx="25">
                  <c:v>753.75</c:v>
                </c:pt>
                <c:pt idx="26">
                  <c:v>783.7</c:v>
                </c:pt>
                <c:pt idx="27">
                  <c:v>813.65</c:v>
                </c:pt>
                <c:pt idx="28">
                  <c:v>843.6</c:v>
                </c:pt>
                <c:pt idx="29">
                  <c:v>873.55</c:v>
                </c:pt>
                <c:pt idx="30">
                  <c:v>903.5</c:v>
                </c:pt>
                <c:pt idx="31">
                  <c:v>933.44999999999936</c:v>
                </c:pt>
                <c:pt idx="32">
                  <c:v>963.4</c:v>
                </c:pt>
                <c:pt idx="33">
                  <c:v>993.34999999999786</c:v>
                </c:pt>
                <c:pt idx="34">
                  <c:v>1023.3</c:v>
                </c:pt>
                <c:pt idx="35">
                  <c:v>1053.25</c:v>
                </c:pt>
                <c:pt idx="36">
                  <c:v>1083.2</c:v>
                </c:pt>
                <c:pt idx="37">
                  <c:v>1113.1499999999999</c:v>
                </c:pt>
                <c:pt idx="38">
                  <c:v>1143.0999999999999</c:v>
                </c:pt>
                <c:pt idx="39">
                  <c:v>1173.05</c:v>
                </c:pt>
                <c:pt idx="40">
                  <c:v>1203</c:v>
                </c:pt>
                <c:pt idx="41">
                  <c:v>1232.95</c:v>
                </c:pt>
                <c:pt idx="42">
                  <c:v>1262.9000000000001</c:v>
                </c:pt>
                <c:pt idx="43">
                  <c:v>1292.8499999999999</c:v>
                </c:pt>
                <c:pt idx="44">
                  <c:v>1322.8</c:v>
                </c:pt>
                <c:pt idx="45">
                  <c:v>1352.75</c:v>
                </c:pt>
                <c:pt idx="46">
                  <c:v>1382.7</c:v>
                </c:pt>
                <c:pt idx="47">
                  <c:v>1412.6499999999999</c:v>
                </c:pt>
                <c:pt idx="48">
                  <c:v>1442.6</c:v>
                </c:pt>
                <c:pt idx="49">
                  <c:v>1472.55</c:v>
                </c:pt>
                <c:pt idx="50">
                  <c:v>1502.5</c:v>
                </c:pt>
                <c:pt idx="51">
                  <c:v>1532.45</c:v>
                </c:pt>
                <c:pt idx="52">
                  <c:v>1562.4</c:v>
                </c:pt>
                <c:pt idx="53">
                  <c:v>1592.35</c:v>
                </c:pt>
                <c:pt idx="54">
                  <c:v>1622.3</c:v>
                </c:pt>
                <c:pt idx="55">
                  <c:v>1652.25</c:v>
                </c:pt>
                <c:pt idx="56">
                  <c:v>1682.2</c:v>
                </c:pt>
                <c:pt idx="57">
                  <c:v>1712.1499999999999</c:v>
                </c:pt>
                <c:pt idx="58">
                  <c:v>1742.1</c:v>
                </c:pt>
                <c:pt idx="59">
                  <c:v>1772.05</c:v>
                </c:pt>
                <c:pt idx="60">
                  <c:v>1802</c:v>
                </c:pt>
                <c:pt idx="61">
                  <c:v>1831.95</c:v>
                </c:pt>
                <c:pt idx="62">
                  <c:v>1861.9</c:v>
                </c:pt>
                <c:pt idx="63">
                  <c:v>1891.85</c:v>
                </c:pt>
                <c:pt idx="64">
                  <c:v>1921.8</c:v>
                </c:pt>
                <c:pt idx="65">
                  <c:v>1951.75</c:v>
                </c:pt>
                <c:pt idx="66">
                  <c:v>1981.7</c:v>
                </c:pt>
                <c:pt idx="67">
                  <c:v>2011.6499999999999</c:v>
                </c:pt>
                <c:pt idx="68">
                  <c:v>2041.6</c:v>
                </c:pt>
                <c:pt idx="69">
                  <c:v>2071.5500000000002</c:v>
                </c:pt>
                <c:pt idx="70">
                  <c:v>2101.5</c:v>
                </c:pt>
                <c:pt idx="71">
                  <c:v>2131.4500000000003</c:v>
                </c:pt>
                <c:pt idx="72">
                  <c:v>2161.4</c:v>
                </c:pt>
                <c:pt idx="73">
                  <c:v>2191.3500000000004</c:v>
                </c:pt>
                <c:pt idx="74">
                  <c:v>2221.3000000000002</c:v>
                </c:pt>
                <c:pt idx="75">
                  <c:v>2251.25</c:v>
                </c:pt>
                <c:pt idx="76">
                  <c:v>2281.1999999999998</c:v>
                </c:pt>
                <c:pt idx="77">
                  <c:v>2311.15</c:v>
                </c:pt>
                <c:pt idx="78">
                  <c:v>2341.1</c:v>
                </c:pt>
                <c:pt idx="79">
                  <c:v>2371.0500000000002</c:v>
                </c:pt>
                <c:pt idx="80">
                  <c:v>2401</c:v>
                </c:pt>
                <c:pt idx="81">
                  <c:v>2430.9500000000003</c:v>
                </c:pt>
                <c:pt idx="82">
                  <c:v>2460.9</c:v>
                </c:pt>
                <c:pt idx="83">
                  <c:v>2490.8500000000004</c:v>
                </c:pt>
                <c:pt idx="84">
                  <c:v>2520.8000000000002</c:v>
                </c:pt>
                <c:pt idx="85">
                  <c:v>2550.75</c:v>
                </c:pt>
                <c:pt idx="86">
                  <c:v>2580.6999999999998</c:v>
                </c:pt>
                <c:pt idx="87">
                  <c:v>2610.65</c:v>
                </c:pt>
                <c:pt idx="88">
                  <c:v>2640.6</c:v>
                </c:pt>
                <c:pt idx="89">
                  <c:v>2670.55</c:v>
                </c:pt>
                <c:pt idx="90">
                  <c:v>2700.5</c:v>
                </c:pt>
                <c:pt idx="91">
                  <c:v>2730.4500000000003</c:v>
                </c:pt>
                <c:pt idx="92">
                  <c:v>2760.4</c:v>
                </c:pt>
                <c:pt idx="93">
                  <c:v>2790.3500000000004</c:v>
                </c:pt>
                <c:pt idx="94">
                  <c:v>2820.3</c:v>
                </c:pt>
                <c:pt idx="95">
                  <c:v>2850.25</c:v>
                </c:pt>
                <c:pt idx="96">
                  <c:v>2880.2</c:v>
                </c:pt>
                <c:pt idx="97">
                  <c:v>2910.15</c:v>
                </c:pt>
                <c:pt idx="98">
                  <c:v>2940.1</c:v>
                </c:pt>
                <c:pt idx="99">
                  <c:v>2970.05</c:v>
                </c:pt>
                <c:pt idx="100">
                  <c:v>3000</c:v>
                </c:pt>
              </c:numCache>
            </c:numRef>
          </c:xVal>
          <c:yVal>
            <c:numRef>
              <c:f>'Distribution of hela-gfp 850nm '!$B$1:$B$101</c:f>
              <c:numCache>
                <c:formatCode>General</c:formatCode>
                <c:ptCount val="101"/>
                <c:pt idx="0">
                  <c:v>0</c:v>
                </c:pt>
                <c:pt idx="1">
                  <c:v>17</c:v>
                </c:pt>
                <c:pt idx="2">
                  <c:v>30</c:v>
                </c:pt>
                <c:pt idx="3">
                  <c:v>2</c:v>
                </c:pt>
                <c:pt idx="4">
                  <c:v>4</c:v>
                </c:pt>
                <c:pt idx="5">
                  <c:v>7</c:v>
                </c:pt>
                <c:pt idx="6">
                  <c:v>4</c:v>
                </c:pt>
                <c:pt idx="7">
                  <c:v>9</c:v>
                </c:pt>
                <c:pt idx="8">
                  <c:v>9</c:v>
                </c:pt>
                <c:pt idx="9">
                  <c:v>11</c:v>
                </c:pt>
                <c:pt idx="10">
                  <c:v>5</c:v>
                </c:pt>
                <c:pt idx="11">
                  <c:v>9</c:v>
                </c:pt>
                <c:pt idx="12">
                  <c:v>13</c:v>
                </c:pt>
                <c:pt idx="13">
                  <c:v>8</c:v>
                </c:pt>
                <c:pt idx="14">
                  <c:v>4</c:v>
                </c:pt>
                <c:pt idx="15">
                  <c:v>4</c:v>
                </c:pt>
                <c:pt idx="16">
                  <c:v>24</c:v>
                </c:pt>
                <c:pt idx="17">
                  <c:v>13</c:v>
                </c:pt>
                <c:pt idx="18">
                  <c:v>16</c:v>
                </c:pt>
                <c:pt idx="19">
                  <c:v>13</c:v>
                </c:pt>
                <c:pt idx="20">
                  <c:v>21</c:v>
                </c:pt>
                <c:pt idx="21">
                  <c:v>15</c:v>
                </c:pt>
                <c:pt idx="22">
                  <c:v>11</c:v>
                </c:pt>
                <c:pt idx="23">
                  <c:v>9</c:v>
                </c:pt>
                <c:pt idx="24">
                  <c:v>13</c:v>
                </c:pt>
                <c:pt idx="25">
                  <c:v>16</c:v>
                </c:pt>
                <c:pt idx="26">
                  <c:v>21</c:v>
                </c:pt>
                <c:pt idx="27">
                  <c:v>18</c:v>
                </c:pt>
                <c:pt idx="28">
                  <c:v>30</c:v>
                </c:pt>
                <c:pt idx="29">
                  <c:v>19</c:v>
                </c:pt>
                <c:pt idx="30">
                  <c:v>24</c:v>
                </c:pt>
                <c:pt idx="31">
                  <c:v>28</c:v>
                </c:pt>
                <c:pt idx="32">
                  <c:v>25</c:v>
                </c:pt>
                <c:pt idx="33">
                  <c:v>24</c:v>
                </c:pt>
                <c:pt idx="34">
                  <c:v>24</c:v>
                </c:pt>
                <c:pt idx="35">
                  <c:v>22</c:v>
                </c:pt>
                <c:pt idx="36">
                  <c:v>29</c:v>
                </c:pt>
                <c:pt idx="37">
                  <c:v>27</c:v>
                </c:pt>
                <c:pt idx="38">
                  <c:v>34</c:v>
                </c:pt>
                <c:pt idx="39">
                  <c:v>35</c:v>
                </c:pt>
                <c:pt idx="40">
                  <c:v>46</c:v>
                </c:pt>
                <c:pt idx="41">
                  <c:v>41</c:v>
                </c:pt>
                <c:pt idx="42">
                  <c:v>45</c:v>
                </c:pt>
                <c:pt idx="43">
                  <c:v>65</c:v>
                </c:pt>
                <c:pt idx="44">
                  <c:v>79</c:v>
                </c:pt>
                <c:pt idx="45">
                  <c:v>85</c:v>
                </c:pt>
                <c:pt idx="46">
                  <c:v>99</c:v>
                </c:pt>
                <c:pt idx="47">
                  <c:v>136</c:v>
                </c:pt>
                <c:pt idx="48">
                  <c:v>146</c:v>
                </c:pt>
                <c:pt idx="49">
                  <c:v>185</c:v>
                </c:pt>
                <c:pt idx="50">
                  <c:v>172</c:v>
                </c:pt>
                <c:pt idx="51">
                  <c:v>229</c:v>
                </c:pt>
                <c:pt idx="52">
                  <c:v>268</c:v>
                </c:pt>
                <c:pt idx="53">
                  <c:v>297</c:v>
                </c:pt>
                <c:pt idx="54">
                  <c:v>357</c:v>
                </c:pt>
                <c:pt idx="55">
                  <c:v>381</c:v>
                </c:pt>
                <c:pt idx="56">
                  <c:v>476</c:v>
                </c:pt>
                <c:pt idx="57">
                  <c:v>590</c:v>
                </c:pt>
                <c:pt idx="58">
                  <c:v>744</c:v>
                </c:pt>
                <c:pt idx="59">
                  <c:v>956</c:v>
                </c:pt>
                <c:pt idx="60">
                  <c:v>1135</c:v>
                </c:pt>
                <c:pt idx="61">
                  <c:v>1331</c:v>
                </c:pt>
                <c:pt idx="62">
                  <c:v>1579</c:v>
                </c:pt>
                <c:pt idx="63">
                  <c:v>1843</c:v>
                </c:pt>
                <c:pt idx="64">
                  <c:v>2125</c:v>
                </c:pt>
                <c:pt idx="65">
                  <c:v>2402</c:v>
                </c:pt>
                <c:pt idx="66">
                  <c:v>2587</c:v>
                </c:pt>
                <c:pt idx="67">
                  <c:v>2736</c:v>
                </c:pt>
                <c:pt idx="68">
                  <c:v>2816</c:v>
                </c:pt>
                <c:pt idx="69">
                  <c:v>2722</c:v>
                </c:pt>
                <c:pt idx="70">
                  <c:v>2565</c:v>
                </c:pt>
                <c:pt idx="71">
                  <c:v>2349</c:v>
                </c:pt>
                <c:pt idx="72">
                  <c:v>2012</c:v>
                </c:pt>
                <c:pt idx="73">
                  <c:v>1647</c:v>
                </c:pt>
                <c:pt idx="74">
                  <c:v>1313</c:v>
                </c:pt>
                <c:pt idx="75">
                  <c:v>1070</c:v>
                </c:pt>
                <c:pt idx="76">
                  <c:v>850</c:v>
                </c:pt>
                <c:pt idx="77">
                  <c:v>708</c:v>
                </c:pt>
                <c:pt idx="78">
                  <c:v>447</c:v>
                </c:pt>
                <c:pt idx="79">
                  <c:v>428</c:v>
                </c:pt>
                <c:pt idx="80">
                  <c:v>340</c:v>
                </c:pt>
                <c:pt idx="81">
                  <c:v>268</c:v>
                </c:pt>
                <c:pt idx="82">
                  <c:v>214</c:v>
                </c:pt>
                <c:pt idx="83">
                  <c:v>134</c:v>
                </c:pt>
                <c:pt idx="84">
                  <c:v>104</c:v>
                </c:pt>
                <c:pt idx="85">
                  <c:v>88</c:v>
                </c:pt>
                <c:pt idx="86">
                  <c:v>108</c:v>
                </c:pt>
                <c:pt idx="87">
                  <c:v>73</c:v>
                </c:pt>
                <c:pt idx="88">
                  <c:v>60</c:v>
                </c:pt>
                <c:pt idx="89">
                  <c:v>48</c:v>
                </c:pt>
                <c:pt idx="90">
                  <c:v>28</c:v>
                </c:pt>
                <c:pt idx="91">
                  <c:v>33</c:v>
                </c:pt>
                <c:pt idx="92">
                  <c:v>31</c:v>
                </c:pt>
                <c:pt idx="93">
                  <c:v>27</c:v>
                </c:pt>
                <c:pt idx="94">
                  <c:v>12</c:v>
                </c:pt>
                <c:pt idx="95">
                  <c:v>14</c:v>
                </c:pt>
                <c:pt idx="96">
                  <c:v>14</c:v>
                </c:pt>
                <c:pt idx="97">
                  <c:v>10</c:v>
                </c:pt>
                <c:pt idx="98">
                  <c:v>10</c:v>
                </c:pt>
                <c:pt idx="99">
                  <c:v>4</c:v>
                </c:pt>
                <c:pt idx="100">
                  <c:v>4</c:v>
                </c:pt>
              </c:numCache>
            </c:numRef>
          </c:yVal>
        </c:ser>
        <c:dLbls/>
        <c:axId val="47150592"/>
        <c:axId val="47226880"/>
      </c:scatterChart>
      <c:valAx>
        <c:axId val="4715059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lang="en-US" sz="1600"/>
                </a:pPr>
                <a:r>
                  <a:rPr lang="en-GB" altLang="en-US" sz="1600"/>
                  <a:t>Time (ps)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lang="en-US"/>
            </a:pPr>
            <a:endParaRPr lang="en-US"/>
          </a:p>
        </c:txPr>
        <c:crossAx val="47226880"/>
        <c:crosses val="autoZero"/>
        <c:crossBetween val="midCat"/>
      </c:valAx>
      <c:valAx>
        <c:axId val="47226880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 lang="en-US" sz="1000"/>
                </a:pPr>
                <a:r>
                  <a:rPr lang="en-GB" altLang="en-US" sz="1000"/>
                  <a:t>Frequency</a:t>
                </a:r>
                <a:r>
                  <a:rPr lang="en-GB" altLang="en-US" sz="1000" baseline="0"/>
                  <a:t> (numbe of pixels)</a:t>
                </a:r>
                <a:endParaRPr lang="en-GB" altLang="en-US" sz="1000"/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lang="en-US"/>
            </a:pPr>
            <a:endParaRPr lang="en-US"/>
          </a:p>
        </c:txPr>
        <c:crossAx val="47150592"/>
        <c:crosses val="autoZero"/>
        <c:crossBetween val="midCat"/>
      </c:valAx>
    </c:plotArea>
    <c:plotVisOnly val="1"/>
    <c:dispBlanksAs val="gap"/>
  </c:chart>
  <c:spPr>
    <a:noFill/>
    <a:ln>
      <a:noFill/>
    </a:ln>
  </c:spPr>
  <c:externalData r:id="rId2"/>
</c:chartSpac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png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png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3.wmf"/><Relationship Id="rId1" Type="http://schemas.openxmlformats.org/officeDocument/2006/relationships/image" Target="../media/image72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8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24EDCC3-9BBA-4480-A8D0-565978938927}" type="datetime1">
              <a:rPr lang="en-US"/>
              <a:pPr>
                <a:defRPr/>
              </a:pPr>
              <a:t>9/24/2014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US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9C47620-3DFF-4832-BDD1-C80947CC90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374911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ＭＳ Ｐゴシック" pitchFamily="-112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2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3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2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smtClean="0"/>
              <a:t>Strong and tunable absorption at visible and near – infrared dependent on size, shape and dielectric environment.</a:t>
            </a:r>
          </a:p>
          <a:p>
            <a:r>
              <a:rPr lang="en-US" smtClean="0"/>
              <a:t>Strong two-photon luminescence due to plasmon-enhanced two-photon absorption</a:t>
            </a:r>
          </a:p>
          <a:p>
            <a:r>
              <a:rPr lang="en-US" smtClean="0"/>
              <a:t>Intense photothermal properties resulting from nonradiative electron relaxation</a:t>
            </a:r>
          </a:p>
          <a:p>
            <a:r>
              <a:rPr lang="en-US" smtClean="0"/>
              <a:t>Enhanced scattering for large nanoparticles.contrast for darkfield microscopy and </a:t>
            </a:r>
          </a:p>
          <a:p>
            <a:endParaRPr lang="en-US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96D9BF6-520C-4593-BBDD-3482EC91299C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smtClean="0"/>
              <a:t>LSM 510, Carl Zeiss, TCSPC (SPC-830, </a:t>
            </a:r>
            <a:r>
              <a:rPr lang="en-GB" smtClean="0"/>
              <a:t>Becker &amp; Hickl GmbH) </a:t>
            </a:r>
            <a:r>
              <a:rPr lang="en-US" smtClean="0"/>
              <a:t>A femtosecond Ti:Sapphire laser (Chameleon, Coherent</a:t>
            </a:r>
            <a:r>
              <a:rPr lang="en-GB" smtClean="0"/>
              <a:t> </a:t>
            </a:r>
          </a:p>
          <a:p>
            <a:r>
              <a:rPr lang="en-US" smtClean="0"/>
              <a:t>Emission was collected by a 60x water-immersion objective (N.A.=1.0) and a bandpass filter with a transmission window from 535nm to 560nm</a:t>
            </a:r>
          </a:p>
          <a:p>
            <a:r>
              <a:rPr lang="en-US" smtClean="0"/>
              <a:t>incident pulse power from 6.5 to 11mW</a:t>
            </a:r>
            <a:r>
              <a:rPr lang="en-GB" smtClean="0"/>
              <a:t>     </a:t>
            </a:r>
            <a:endParaRPr lang="en-US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88E5B07-C56C-4100-86A5-F9CBC0EA4857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FBD0E77-3BCA-4746-88E8-F8372D5C9846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smtClean="0"/>
              <a:t>elliptical shapes correspond to nuclei stained by DAPI. MDCK cells were treated with 100 μl of gold nanorods solution and incubated for 3 hours, washed thoroughly with phosphate buffered saline (PBS) to remove excess nanorods and fixed with 3.7% paraformaldehyde. staining with 4'-6-Diamidino-2-phenylindole (DAPI), </a:t>
            </a:r>
            <a:r>
              <a:rPr lang="en-GB" smtClean="0"/>
              <a:t> </a:t>
            </a:r>
            <a:r>
              <a:rPr lang="en-US" smtClean="0"/>
              <a:t> </a:t>
            </a: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E03EAE8-A1E0-4C30-AE6D-9C4629ECE9C5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dirty="0" smtClean="0"/>
              <a:t>Emission overlap, lifetime of </a:t>
            </a:r>
            <a:r>
              <a:rPr lang="en-US" dirty="0" err="1" smtClean="0"/>
              <a:t>AuNR</a:t>
            </a:r>
            <a:r>
              <a:rPr lang="en-US" dirty="0" smtClean="0"/>
              <a:t>, far away from DAPI. Better contrast, more information.   </a:t>
            </a:r>
          </a:p>
        </p:txBody>
      </p:sp>
      <p:sp>
        <p:nvSpPr>
          <p:cNvPr id="32772" name="Slide Number Placeholder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1737206-3DE3-418F-9338-54EB07CBE2D7}" type="slidenum">
              <a:rPr lang="en-US" sz="1200"/>
              <a:pPr algn="r"/>
              <a:t>12</a:t>
            </a:fld>
            <a:endParaRPr lang="en-US" sz="120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smtClean="0"/>
              <a:t>B can be fitted by bi-exponential model, ~100ps, 3 ns, overlay of emission from AuNR and DAP, suggesting the uptaken of AuNR by MDCK cells. </a:t>
            </a:r>
          </a:p>
        </p:txBody>
      </p:sp>
      <p:sp>
        <p:nvSpPr>
          <p:cNvPr id="33796" name="Slide Number Placeholder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3179A63-25D9-4850-8970-1A90853E260C}" type="slidenum">
              <a:rPr lang="en-US" sz="1200"/>
              <a:pPr algn="r"/>
              <a:t>13</a:t>
            </a:fld>
            <a:endParaRPr lang="en-US" sz="120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GB" smtClean="0"/>
              <a:t>great potential in biological imaging and sensing because of its dramatically extended length scale as the distance dependence scales at less than the inverse 6</a:t>
            </a:r>
            <a:r>
              <a:rPr lang="en-GB" baseline="30000" smtClean="0"/>
              <a:t>th</a:t>
            </a:r>
            <a:r>
              <a:rPr lang="en-GB" smtClean="0"/>
              <a:t> power of dipole-dipole interactions </a:t>
            </a:r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71CD71D-4D0C-40B5-9BE0-047A50C8BCB0}" type="slidenum">
              <a:rPr lang="en-US" smtClean="0"/>
              <a:pPr/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-112" charset="-128"/>
                <a:cs typeface="ＭＳ Ｐゴシック" pitchFamily="-112" charset="-128"/>
              </a:rPr>
              <a:t>2ml 4.3</a:t>
            </a:r>
            <a:r>
              <a:rPr lang="en-AU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-112" charset="-128"/>
                <a:cs typeface="ＭＳ Ｐゴシック" pitchFamily="-112" charset="-128"/>
              </a:rPr>
              <a:t>μ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-112" charset="-128"/>
                <a:cs typeface="ＭＳ Ｐゴシック" pitchFamily="-112" charset="-128"/>
              </a:rPr>
              <a:t>M DAPI solution was mixed with 1ml GNRs (S1), 1.4ml GNRs (S2), 1ml GNSs (S3), 1.4ml GNSs (S4) and 2.8ml GNSs (S5) solution. </a:t>
            </a:r>
            <a:endParaRPr lang="en-US" dirty="0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30BD558-C0BD-4C23-8207-C48A022C1E7F}" type="slidenum">
              <a:rPr lang="en-US" smtClean="0"/>
              <a:pPr/>
              <a:t>15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smtClean="0"/>
              <a:t>Two areas – AuNR close to DAPI.</a:t>
            </a: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2F2E7F6-4422-4DC4-8C8A-20034387FB05}" type="slidenum">
              <a:rPr lang="en-US" smtClean="0"/>
              <a:pPr/>
              <a:t>16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smtClean="0"/>
              <a:t>Two areas – AuNR close to DAPI.</a:t>
            </a: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2F2E7F6-4422-4DC4-8C8A-20034387FB05}" type="slidenum">
              <a:rPr lang="en-US" smtClean="0"/>
              <a:pPr/>
              <a:t>17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-112" charset="-128"/>
                <a:cs typeface="ＭＳ Ｐゴシック" pitchFamily="-112" charset="-128"/>
              </a:rPr>
              <a:t>Normalized UV-</a:t>
            </a:r>
            <a:r>
              <a:rPr lang="en-GB" sz="1200" kern="1200" dirty="0" err="1" smtClean="0">
                <a:solidFill>
                  <a:schemeClr val="tx1"/>
                </a:solidFill>
                <a:effectLst/>
                <a:latin typeface="+mn-lt"/>
                <a:ea typeface="ＭＳ Ｐゴシック" pitchFamily="-112" charset="-128"/>
                <a:cs typeface="ＭＳ Ｐゴシック" pitchFamily="-112" charset="-128"/>
              </a:rPr>
              <a:t>vis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-112" charset="-128"/>
                <a:cs typeface="ＭＳ Ｐゴシック" pitchFamily="-112" charset="-128"/>
              </a:rPr>
              <a:t> extinction spectra of PS-coated GNRs with monomer concentration of 12 µl after growth for 2 hours, 1 day, 2 days, 1 week, and original GNRs (all normalized against T modes); (B) and (C) the blue shift of L modes as a function of monomer concentration and time during PS-coated GRNs growth, respectively.</a:t>
            </a:r>
            <a:r>
              <a:rPr lang="en-GB" dirty="0" smtClean="0">
                <a:effectLst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C47620-3DFF-4832-BDD1-C80947CC90F3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23730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PDDAC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C47620-3DFF-4832-BDD1-C80947CC90F3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23730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PDDAC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C47620-3DFF-4832-BDD1-C80947CC90F3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23730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S01, 500μl 0.21nM GNR+150μl AFD AFD/GNR 3000:1;</a:t>
            </a:r>
            <a:r>
              <a:rPr lang="en-US" baseline="0" dirty="0" smtClean="0">
                <a:solidFill>
                  <a:srgbClr val="000000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S02, 500μl 0.21nM GNR+300μl AFD AFD/GNR 6000:1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Excitation 385nm. Lifetime measurement, one-photon 374nm with </a:t>
            </a:r>
            <a:r>
              <a:rPr lang="en-US" dirty="0" err="1" smtClean="0">
                <a:solidFill>
                  <a:srgbClr val="000000"/>
                </a:solidFill>
              </a:rPr>
              <a:t>longpass</a:t>
            </a:r>
            <a:r>
              <a:rPr lang="en-US" dirty="0" smtClean="0">
                <a:solidFill>
                  <a:srgbClr val="000000"/>
                </a:solidFill>
              </a:rPr>
              <a:t> filter 405nm; two-photon, excitation, 810nm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SET</a:t>
            </a:r>
            <a:r>
              <a:rPr lang="en-US" baseline="0" dirty="0" smtClean="0">
                <a:solidFill>
                  <a:srgbClr val="000000"/>
                </a:solidFill>
              </a:rPr>
              <a:t> model, </a:t>
            </a:r>
            <a:r>
              <a:rPr lang="en-US" dirty="0" smtClean="0">
                <a:solidFill>
                  <a:srgbClr val="000000"/>
                </a:solidFill>
              </a:rPr>
              <a:t>1D metal – dipole; GNR,</a:t>
            </a:r>
            <a:r>
              <a:rPr lang="en-US" baseline="0" dirty="0" smtClean="0">
                <a:solidFill>
                  <a:srgbClr val="000000"/>
                </a:solidFill>
              </a:rPr>
              <a:t> </a:t>
            </a:r>
            <a:r>
              <a:rPr lang="en-US" baseline="0" dirty="0" err="1" smtClean="0">
                <a:solidFill>
                  <a:srgbClr val="000000"/>
                </a:solidFill>
              </a:rPr>
              <a:t>plasomon</a:t>
            </a:r>
            <a:r>
              <a:rPr lang="en-US" baseline="0" dirty="0" smtClean="0">
                <a:solidFill>
                  <a:srgbClr val="000000"/>
                </a:solidFill>
              </a:rPr>
              <a:t> localized in 3D.  </a:t>
            </a:r>
            <a:r>
              <a:rPr lang="en-US" dirty="0" smtClean="0">
                <a:solidFill>
                  <a:srgbClr val="000000"/>
                </a:solidFill>
              </a:rPr>
              <a:t> Density matrix method. ET via diploe-dipole</a:t>
            </a:r>
            <a:r>
              <a:rPr lang="en-US" baseline="0" dirty="0" smtClean="0">
                <a:solidFill>
                  <a:srgbClr val="000000"/>
                </a:solidFill>
              </a:rPr>
              <a:t> interaction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C47620-3DFF-4832-BDD1-C80947CC90F3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23730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 smtClean="0">
                <a:solidFill>
                  <a:schemeClr val="tx1"/>
                </a:solidFill>
                <a:latin typeface="+mn-lt"/>
              </a:rPr>
              <a:t>Endocytosis Pathway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C47620-3DFF-4832-BDD1-C80947CC90F3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559627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PDDAC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C47620-3DFF-4832-BDD1-C80947CC90F3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23730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C47620-3DFF-4832-BDD1-C80947CC90F3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23730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-112" charset="-128"/>
                <a:cs typeface="ＭＳ Ｐゴシック" pitchFamily="-112" charset="-128"/>
              </a:rPr>
              <a:t>Two-photon FLIM images of gold </a:t>
            </a:r>
            <a:r>
              <a:rPr lang="en-GB" sz="1200" kern="1200" dirty="0" err="1" smtClean="0">
                <a:solidFill>
                  <a:schemeClr val="tx1"/>
                </a:solidFill>
                <a:effectLst/>
                <a:latin typeface="+mn-lt"/>
                <a:ea typeface="ＭＳ Ｐゴシック" pitchFamily="-112" charset="-128"/>
                <a:cs typeface="ＭＳ Ｐゴシック" pitchFamily="-112" charset="-128"/>
              </a:rPr>
              <a:t>nanoprobes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-112" charset="-128"/>
                <a:cs typeface="ＭＳ Ｐゴシック" pitchFamily="-112" charset="-128"/>
              </a:rPr>
              <a:t> in (c) </a:t>
            </a:r>
            <a:r>
              <a:rPr lang="en-GB" sz="1200" kern="1200" dirty="0" err="1" smtClean="0">
                <a:solidFill>
                  <a:schemeClr val="tx1"/>
                </a:solidFill>
                <a:effectLst/>
                <a:latin typeface="+mn-lt"/>
                <a:ea typeface="ＭＳ Ｐゴシック" pitchFamily="-112" charset="-128"/>
                <a:cs typeface="ＭＳ Ｐゴシック" pitchFamily="-112" charset="-128"/>
              </a:rPr>
              <a:t>glioma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-112" charset="-128"/>
                <a:cs typeface="ＭＳ Ｐゴシック" pitchFamily="-112" charset="-128"/>
              </a:rPr>
              <a:t> (brain cancer) and (d) A549 cells (lung cancer).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-112" charset="-128"/>
                <a:cs typeface="ＭＳ Ｐゴシック" pitchFamily="-112" charset="-128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-112" charset="-128"/>
                <a:cs typeface="ＭＳ Ｐゴシック" pitchFamily="-112" charset="-128"/>
              </a:rPr>
              <a:t>A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ＭＳ Ｐゴシック" pitchFamily="-112" charset="-128"/>
                <a:cs typeface="ＭＳ Ｐゴシック" pitchFamily="-112" charset="-128"/>
              </a:rPr>
              <a:t>thiolated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-112" charset="-128"/>
                <a:cs typeface="ＭＳ Ｐゴシック" pitchFamily="-112" charset="-128"/>
              </a:rPr>
              <a:t> hairpin DNA 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ＭＳ Ｐゴシック" pitchFamily="-112" charset="-128"/>
                <a:cs typeface="ＭＳ Ｐゴシック" pitchFamily="-112" charset="-128"/>
              </a:rPr>
              <a:t>hpDNA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-112" charset="-128"/>
                <a:cs typeface="ＭＳ Ｐゴシック" pitchFamily="-112" charset="-128"/>
              </a:rPr>
              <a:t>) with a 6-carboxyfluorescein (FAM) label in the 3’ end (5’-HS-(CH</a:t>
            </a:r>
            <a:r>
              <a:rPr lang="en-US" sz="1200" kern="1200" baseline="-25000" dirty="0" smtClean="0">
                <a:solidFill>
                  <a:schemeClr val="tx1"/>
                </a:solidFill>
                <a:effectLst/>
                <a:latin typeface="+mn-lt"/>
                <a:ea typeface="ＭＳ Ｐゴシック" pitchFamily="-112" charset="-128"/>
                <a:cs typeface="ＭＳ Ｐゴシック" pitchFamily="-112" charset="-128"/>
              </a:rPr>
              <a:t>2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-112" charset="-128"/>
                <a:cs typeface="ＭＳ Ｐゴシック" pitchFamily="-112" charset="-128"/>
              </a:rPr>
              <a:t>)</a:t>
            </a:r>
            <a:r>
              <a:rPr lang="en-US" sz="1200" kern="1200" baseline="-25000" dirty="0" smtClean="0">
                <a:solidFill>
                  <a:schemeClr val="tx1"/>
                </a:solidFill>
                <a:effectLst/>
                <a:latin typeface="+mn-lt"/>
                <a:ea typeface="ＭＳ Ｐゴシック" pitchFamily="-112" charset="-128"/>
                <a:cs typeface="ＭＳ Ｐゴシック" pitchFamily="-112" charset="-128"/>
              </a:rPr>
              <a:t>6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-112" charset="-128"/>
                <a:cs typeface="ＭＳ Ｐゴシック" pitchFamily="-112" charset="-128"/>
              </a:rPr>
              <a:t>-TTTTT 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-112" charset="-128"/>
                <a:cs typeface="ＭＳ Ｐゴシック" pitchFamily="-112" charset="-128"/>
              </a:rPr>
              <a:t>GCGAG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-112" charset="-128"/>
                <a:cs typeface="ＭＳ Ｐゴシック" pitchFamily="-112" charset="-128"/>
              </a:rPr>
              <a:t> TTG GTG AAG CTA ACG TTG AGG 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-112" charset="-128"/>
                <a:cs typeface="ＭＳ Ｐゴシック" pitchFamily="-112" charset="-128"/>
              </a:rPr>
              <a:t>CTCGC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-112" charset="-128"/>
                <a:cs typeface="ＭＳ Ｐゴシック" pitchFamily="-112" charset="-128"/>
              </a:rPr>
              <a:t>-FAM-3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C47620-3DFF-4832-BDD1-C80947CC90F3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23730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-112" charset="-128"/>
                <a:cs typeface="ＭＳ Ｐゴシック" pitchFamily="-112" charset="-128"/>
              </a:rPr>
              <a:t>Two-photon FLIM images of gold </a:t>
            </a:r>
            <a:r>
              <a:rPr lang="en-GB" sz="1200" kern="1200" dirty="0" err="1" smtClean="0">
                <a:solidFill>
                  <a:schemeClr val="tx1"/>
                </a:solidFill>
                <a:effectLst/>
                <a:latin typeface="+mn-lt"/>
                <a:ea typeface="ＭＳ Ｐゴシック" pitchFamily="-112" charset="-128"/>
                <a:cs typeface="ＭＳ Ｐゴシック" pitchFamily="-112" charset="-128"/>
              </a:rPr>
              <a:t>nanoprobes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-112" charset="-128"/>
                <a:cs typeface="ＭＳ Ｐゴシック" pitchFamily="-112" charset="-128"/>
              </a:rPr>
              <a:t> in (c) </a:t>
            </a:r>
            <a:r>
              <a:rPr lang="en-GB" sz="1200" kern="1200" dirty="0" err="1" smtClean="0">
                <a:solidFill>
                  <a:schemeClr val="tx1"/>
                </a:solidFill>
                <a:effectLst/>
                <a:latin typeface="+mn-lt"/>
                <a:ea typeface="ＭＳ Ｐゴシック" pitchFamily="-112" charset="-128"/>
                <a:cs typeface="ＭＳ Ｐゴシック" pitchFamily="-112" charset="-128"/>
              </a:rPr>
              <a:t>glioma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-112" charset="-128"/>
                <a:cs typeface="ＭＳ Ｐゴシック" pitchFamily="-112" charset="-128"/>
              </a:rPr>
              <a:t> (brain cancer) and (d) A549 cells (lung cancer).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C47620-3DFF-4832-BDD1-C80947CC90F3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23730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-112" charset="-128"/>
                <a:cs typeface="ＭＳ Ｐゴシック" pitchFamily="-112" charset="-128"/>
              </a:rPr>
              <a:t>Two-photon FLIM images of gold </a:t>
            </a:r>
            <a:r>
              <a:rPr lang="en-GB" sz="1200" kern="1200" dirty="0" err="1" smtClean="0">
                <a:solidFill>
                  <a:schemeClr val="tx1"/>
                </a:solidFill>
                <a:effectLst/>
                <a:latin typeface="+mn-lt"/>
                <a:ea typeface="ＭＳ Ｐゴシック" pitchFamily="-112" charset="-128"/>
                <a:cs typeface="ＭＳ Ｐゴシック" pitchFamily="-112" charset="-128"/>
              </a:rPr>
              <a:t>nanoprobes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-112" charset="-128"/>
                <a:cs typeface="ＭＳ Ｐゴシック" pitchFamily="-112" charset="-128"/>
              </a:rPr>
              <a:t> in (c) </a:t>
            </a:r>
            <a:r>
              <a:rPr lang="en-GB" sz="1200" kern="1200" dirty="0" err="1" smtClean="0">
                <a:solidFill>
                  <a:schemeClr val="tx1"/>
                </a:solidFill>
                <a:effectLst/>
                <a:latin typeface="+mn-lt"/>
                <a:ea typeface="ＭＳ Ｐゴシック" pitchFamily="-112" charset="-128"/>
                <a:cs typeface="ＭＳ Ｐゴシック" pitchFamily="-112" charset="-128"/>
              </a:rPr>
              <a:t>glioma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-112" charset="-128"/>
                <a:cs typeface="ＭＳ Ｐゴシック" pitchFamily="-112" charset="-128"/>
              </a:rPr>
              <a:t> (brain cancer) and (d) A549 cells (lung cancer).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-112" charset="-128"/>
                <a:cs typeface="ＭＳ Ｐゴシック" pitchFamily="-112" charset="-128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-112" charset="-128"/>
                <a:cs typeface="ＭＳ Ｐゴシック" pitchFamily="-112" charset="-128"/>
              </a:rPr>
              <a:t>A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ＭＳ Ｐゴシック" pitchFamily="-112" charset="-128"/>
                <a:cs typeface="ＭＳ Ｐゴシック" pitchFamily="-112" charset="-128"/>
              </a:rPr>
              <a:t>thiolated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-112" charset="-128"/>
                <a:cs typeface="ＭＳ Ｐゴシック" pitchFamily="-112" charset="-128"/>
              </a:rPr>
              <a:t> hairpin DNA 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ＭＳ Ｐゴシック" pitchFamily="-112" charset="-128"/>
                <a:cs typeface="ＭＳ Ｐゴシック" pitchFamily="-112" charset="-128"/>
              </a:rPr>
              <a:t>hpDNA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-112" charset="-128"/>
                <a:cs typeface="ＭＳ Ｐゴシック" pitchFamily="-112" charset="-128"/>
              </a:rPr>
              <a:t>) with a 6-carboxyfluorescein (FAM) label in the 3’ end (5’-HS-(CH</a:t>
            </a:r>
            <a:r>
              <a:rPr lang="en-US" sz="1200" kern="1200" baseline="-25000" dirty="0" smtClean="0">
                <a:solidFill>
                  <a:schemeClr val="tx1"/>
                </a:solidFill>
                <a:effectLst/>
                <a:latin typeface="+mn-lt"/>
                <a:ea typeface="ＭＳ Ｐゴシック" pitchFamily="-112" charset="-128"/>
                <a:cs typeface="ＭＳ Ｐゴシック" pitchFamily="-112" charset="-128"/>
              </a:rPr>
              <a:t>2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-112" charset="-128"/>
                <a:cs typeface="ＭＳ Ｐゴシック" pitchFamily="-112" charset="-128"/>
              </a:rPr>
              <a:t>)</a:t>
            </a:r>
            <a:r>
              <a:rPr lang="en-US" sz="1200" kern="1200" baseline="-25000" dirty="0" smtClean="0">
                <a:solidFill>
                  <a:schemeClr val="tx1"/>
                </a:solidFill>
                <a:effectLst/>
                <a:latin typeface="+mn-lt"/>
                <a:ea typeface="ＭＳ Ｐゴシック" pitchFamily="-112" charset="-128"/>
                <a:cs typeface="ＭＳ Ｐゴシック" pitchFamily="-112" charset="-128"/>
              </a:rPr>
              <a:t>6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-112" charset="-128"/>
                <a:cs typeface="ＭＳ Ｐゴシック" pitchFamily="-112" charset="-128"/>
              </a:rPr>
              <a:t>-TTTTT 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-112" charset="-128"/>
                <a:cs typeface="ＭＳ Ｐゴシック" pitchFamily="-112" charset="-128"/>
              </a:rPr>
              <a:t>GCGAG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-112" charset="-128"/>
                <a:cs typeface="ＭＳ Ｐゴシック" pitchFamily="-112" charset="-128"/>
              </a:rPr>
              <a:t> TTG GTG AAG CTA ACG TTG AGG 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-112" charset="-128"/>
                <a:cs typeface="ＭＳ Ｐゴシック" pitchFamily="-112" charset="-128"/>
              </a:rPr>
              <a:t>CTCGC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-112" charset="-128"/>
                <a:cs typeface="ＭＳ Ｐゴシック" pitchFamily="-112" charset="-128"/>
              </a:rPr>
              <a:t>-FAM-3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C47620-3DFF-4832-BDD1-C80947CC90F3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23730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pitchFamily="-112" charset="-128"/>
                <a:cs typeface="ＭＳ Ｐゴシック" pitchFamily="-112" charset="-128"/>
              </a:rPr>
              <a:t>Excitation wavelength: 485 nm; emission peak: 517 nm.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C47620-3DFF-4832-BDD1-C80947CC90F3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23730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FCD5366-D30B-4C50-B63B-BACB6450B951}" type="slidenum">
              <a:rPr lang="en-US" smtClean="0"/>
              <a:pPr/>
              <a:t>31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  <a:prstGeom prst="rect">
            <a:avLst/>
          </a:prstGeo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  <a:prstGeom prst="rect">
            <a:avLst/>
          </a:prstGeo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31882189-7A4C-4A99-8191-90253D4C68CF}" type="datetimeFigureOut">
              <a:rPr lang="en-US" smtClean="0"/>
              <a:pPr/>
              <a:t>9/24/2014</a:t>
            </a:fld>
            <a:endParaRPr lang="en-IN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IN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6495A0E0-BC8A-40C2-9E95-8614C0F506B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Line 9"/>
          <p:cNvSpPr>
            <a:spLocks noChangeShapeType="1"/>
          </p:cNvSpPr>
          <p:nvPr/>
        </p:nvSpPr>
        <p:spPr bwMode="auto">
          <a:xfrm>
            <a:off x="0" y="6172200"/>
            <a:ext cx="9144000" cy="0"/>
          </a:xfrm>
          <a:prstGeom prst="line">
            <a:avLst/>
          </a:prstGeom>
          <a:noFill/>
          <a:ln w="19050">
            <a:solidFill>
              <a:srgbClr val="00398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</a:endParaRPr>
          </a:p>
        </p:txBody>
      </p:sp>
      <p:pic>
        <p:nvPicPr>
          <p:cNvPr id="12291" name="Picture 6" descr="strath logo.eps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8074025" y="6210300"/>
            <a:ext cx="8858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7" descr="dept_logo_1.jpg"/>
          <p:cNvPicPr>
            <a:picLocks noChangeAspect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76200" y="6210300"/>
            <a:ext cx="13811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112" charset="-128"/>
          <a:cs typeface="ＭＳ Ｐゴシック" pitchFamily="-112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12" charset="0"/>
          <a:ea typeface="ＭＳ Ｐゴシック" pitchFamily="-112" charset="-128"/>
          <a:cs typeface="ＭＳ Ｐゴシック" pitchFamily="-112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12" charset="0"/>
          <a:ea typeface="ＭＳ Ｐゴシック" pitchFamily="-112" charset="-128"/>
          <a:cs typeface="ＭＳ Ｐゴシック" pitchFamily="-112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12" charset="0"/>
          <a:ea typeface="ＭＳ Ｐゴシック" pitchFamily="-112" charset="-128"/>
          <a:cs typeface="ＭＳ Ｐゴシック" pitchFamily="-112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12" charset="0"/>
          <a:ea typeface="ＭＳ Ｐゴシック" pitchFamily="-112" charset="-128"/>
          <a:cs typeface="ＭＳ Ｐゴシック" pitchFamily="-112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1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1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1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1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12" charset="-128"/>
          <a:cs typeface="ＭＳ Ｐゴシック" pitchFamily="-112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12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12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12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2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2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2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2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2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tionalsymposium.com/link%20here" TargetMode="Externa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tionalsymposium.com/link%20here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13" Type="http://schemas.openxmlformats.org/officeDocument/2006/relationships/image" Target="../media/image13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12" Type="http://schemas.openxmlformats.org/officeDocument/2006/relationships/oleObject" Target="file:///\\localhost\Users\yuchen\Desktop\Macintosh%20HD:Users:yuchen:Desktop:PB:manuscript1:GNR%20toxcicity:Xu_D_et%20al_NanoTech.doc!OLE_LINK5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12.png"/><Relationship Id="rId5" Type="http://schemas.openxmlformats.org/officeDocument/2006/relationships/image" Target="../media/image8.jpeg"/><Relationship Id="rId10" Type="http://schemas.openxmlformats.org/officeDocument/2006/relationships/image" Target="../media/image11.png"/><Relationship Id="rId4" Type="http://schemas.openxmlformats.org/officeDocument/2006/relationships/image" Target="../media/image7.jpeg"/><Relationship Id="rId9" Type="http://schemas.openxmlformats.org/officeDocument/2006/relationships/image" Target="../media/image10.png"/><Relationship Id="rId1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???" TargetMode="External"/><Relationship Id="rId5" Type="http://schemas.openxmlformats.org/officeDocument/2006/relationships/oleObject" Target="../embeddings/oleObject3.bin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7.jpeg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3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oleObject" Target="???" TargetMode="External"/><Relationship Id="rId4" Type="http://schemas.openxmlformats.org/officeDocument/2006/relationships/image" Target="../media/image30.jpeg"/><Relationship Id="rId9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emf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oleObject" Target="../embeddings/oleObject8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10.bin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4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3.jpeg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51.emf"/><Relationship Id="rId5" Type="http://schemas.openxmlformats.org/officeDocument/2006/relationships/image" Target="../media/image50.emf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71.emf"/><Relationship Id="rId4" Type="http://schemas.openxmlformats.org/officeDocument/2006/relationships/image" Target="../media/image70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5" Type="http://schemas.openxmlformats.org/officeDocument/2006/relationships/oleObject" Target="../embeddings/oleObject21.bin"/><Relationship Id="rId4" Type="http://schemas.openxmlformats.org/officeDocument/2006/relationships/oleObject" Target="../embeddings/oleObject20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tif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tif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79.png"/><Relationship Id="rId4" Type="http://schemas.openxmlformats.org/officeDocument/2006/relationships/oleObject" Target="../embeddings/oleObject22.bin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82.jpeg"/><Relationship Id="rId5" Type="http://schemas.openxmlformats.org/officeDocument/2006/relationships/image" Target="../media/image81.png"/><Relationship Id="rId4" Type="http://schemas.openxmlformats.org/officeDocument/2006/relationships/oleObject" Target="../embeddings/oleObject23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ferenceseries.com/" TargetMode="External"/><Relationship Id="rId2" Type="http://schemas.openxmlformats.org/officeDocument/2006/relationships/hyperlink" Target="http://www.omicsgroup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optics.conferenceseri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8662" y="428604"/>
            <a:ext cx="7772400" cy="898521"/>
          </a:xfrm>
        </p:spPr>
        <p:txBody>
          <a:bodyPr/>
          <a:lstStyle/>
          <a:p>
            <a:pPr algn="ctr"/>
            <a:r>
              <a:rPr lang="en-IN" dirty="0" smtClean="0"/>
              <a:t>About Omics Group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1643050"/>
            <a:ext cx="8715436" cy="4429156"/>
          </a:xfrm>
        </p:spPr>
        <p:txBody>
          <a:bodyPr>
            <a:normAutofit/>
          </a:bodyPr>
          <a:lstStyle/>
          <a:p>
            <a:pPr algn="just"/>
            <a:r>
              <a:rPr lang="en-IN" dirty="0">
                <a:solidFill>
                  <a:schemeClr val="tx1"/>
                </a:solidFill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</a:rPr>
              <a:t> International through its Open Access Initiative is committed to make genuine and reliable contributions to the scientific community. 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</a:rPr>
              <a:t> hosts over 400 leading-edge peer reviewed Open Access Journals and organize over 300 International Conferences annually all over the world. OMICS Publishing Group journals have over 3 million readers and the fame and success of the same can be attributed to the strong editorial board which contains over 30000 eminent personalities that ensure a rapid, quality and quick review process. 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About Omics Group conferences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5043510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IN" dirty="0"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cs typeface="Times New Roman" pitchFamily="18" charset="0"/>
              </a:rPr>
              <a:t> signed an agreement with more than 1000 International Societies to make healthcare information Open Access. </a:t>
            </a:r>
            <a:r>
              <a:rPr lang="en-IN" dirty="0"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cs typeface="Times New Roman" pitchFamily="18" charset="0"/>
              </a:rPr>
              <a:t> Conferences make the perfect platform for global networking as it brings together renowned speakers and scientists across the globe to a most exciting and memorable scientific event filled with much enlightening interactive sessions, world class exhibitions and poster </a:t>
            </a:r>
            <a:r>
              <a:rPr lang="en-IN" dirty="0" smtClean="0">
                <a:cs typeface="Times New Roman" pitchFamily="18" charset="0"/>
              </a:rPr>
              <a:t>presentations</a:t>
            </a:r>
          </a:p>
          <a:p>
            <a:pPr algn="just"/>
            <a:r>
              <a:rPr lang="en-IN" dirty="0" smtClean="0">
                <a:cs typeface="Times New Roman" pitchFamily="18" charset="0"/>
              </a:rPr>
              <a:t>Omics group has organised 500 conferences, workshops and national symposium across the major cities including SanFrancisco,Omaha,Orlado,Rayleigh,SantaClara,Chicago,Philadelphia,Unitedkingdom,Baltimore,SanAntanio,Dubai,Hyderabad,Bangaluru and Mumbai.</a:t>
            </a:r>
            <a:endParaRPr lang="en-I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533400" y="1036638"/>
            <a:ext cx="80772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3200" b="1" i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Gold </a:t>
            </a:r>
            <a:r>
              <a:rPr lang="en-GB" sz="3200" b="1" i="1" dirty="0" err="1" smtClean="0">
                <a:solidFill>
                  <a:srgbClr val="000000"/>
                </a:solidFill>
                <a:latin typeface="Times New Roman"/>
                <a:cs typeface="Times New Roman"/>
              </a:rPr>
              <a:t>Nanorods</a:t>
            </a:r>
            <a:r>
              <a:rPr lang="en-GB" sz="3200" b="1" i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</a:p>
          <a:p>
            <a:pPr algn="ctr"/>
            <a:r>
              <a:rPr lang="en-GB" sz="3200" b="1" i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in Biological </a:t>
            </a:r>
            <a:r>
              <a:rPr lang="en-GB" sz="3200" b="1" i="1" dirty="0">
                <a:solidFill>
                  <a:srgbClr val="000000"/>
                </a:solidFill>
                <a:latin typeface="Times New Roman"/>
                <a:cs typeface="Times New Roman"/>
              </a:rPr>
              <a:t>I</a:t>
            </a:r>
            <a:r>
              <a:rPr lang="en-GB" sz="3200" b="1" i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maging </a:t>
            </a:r>
            <a:r>
              <a:rPr lang="en-GB" sz="3200" b="1" i="1" dirty="0">
                <a:solidFill>
                  <a:srgbClr val="000000"/>
                </a:solidFill>
                <a:latin typeface="Times New Roman"/>
                <a:cs typeface="Times New Roman"/>
              </a:rPr>
              <a:t>and </a:t>
            </a:r>
            <a:r>
              <a:rPr lang="en-GB" sz="3200" b="1" i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Sensing</a:t>
            </a:r>
            <a:endParaRPr lang="en-GB" sz="3200" b="1" i="1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4010934" y="3429000"/>
            <a:ext cx="112212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Y Chen</a:t>
            </a:r>
            <a:endParaRPr lang="en-GB" sz="24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13316" name="Text Box 5"/>
          <p:cNvSpPr txBox="1">
            <a:spLocks noChangeArrowheads="1"/>
          </p:cNvSpPr>
          <p:nvPr/>
        </p:nvSpPr>
        <p:spPr bwMode="auto">
          <a:xfrm>
            <a:off x="1799692" y="4495800"/>
            <a:ext cx="554461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GB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Department of </a:t>
            </a:r>
            <a:r>
              <a:rPr lang="en-GB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Physics </a:t>
            </a:r>
            <a:endParaRPr lang="en-GB" sz="2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0"/>
              </a:spcBef>
            </a:pPr>
            <a:r>
              <a:rPr lang="en-GB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University </a:t>
            </a:r>
            <a:r>
              <a:rPr lang="en-GB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of Strathclyde, Glasgow, UK</a:t>
            </a: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9712" y="1988840"/>
            <a:ext cx="50405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Content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Times New Roman"/>
                <a:cs typeface="Times New Roman"/>
              </a:rPr>
              <a:t>Introduction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Times New Roman"/>
                <a:cs typeface="Times New Roman"/>
              </a:rPr>
              <a:t>Two-photon luminescence of gold </a:t>
            </a:r>
            <a:r>
              <a:rPr lang="en-US" sz="2400" dirty="0" err="1" smtClean="0">
                <a:solidFill>
                  <a:schemeClr val="tx1"/>
                </a:solidFill>
                <a:latin typeface="Times New Roman"/>
                <a:cs typeface="Times New Roman"/>
              </a:rPr>
              <a:t>nanorods</a:t>
            </a:r>
            <a:r>
              <a:rPr lang="en-US" sz="2400" dirty="0" smtClean="0">
                <a:solidFill>
                  <a:schemeClr val="tx1"/>
                </a:solidFill>
                <a:latin typeface="Times New Roman"/>
                <a:cs typeface="Times New Roman"/>
              </a:rPr>
              <a:t> in biological imaging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Times New Roman"/>
                <a:cs typeface="Times New Roman"/>
              </a:rPr>
              <a:t>Surface </a:t>
            </a:r>
            <a:r>
              <a:rPr lang="en-US" sz="2400" dirty="0" err="1" smtClean="0">
                <a:solidFill>
                  <a:schemeClr val="tx1"/>
                </a:solidFill>
                <a:latin typeface="Times New Roman"/>
                <a:cs typeface="Times New Roman"/>
              </a:rPr>
              <a:t>plasmon</a:t>
            </a:r>
            <a:r>
              <a:rPr lang="en-US" sz="2400" dirty="0" smtClean="0">
                <a:solidFill>
                  <a:schemeClr val="tx1"/>
                </a:solidFill>
                <a:latin typeface="Times New Roman"/>
                <a:cs typeface="Times New Roman"/>
              </a:rPr>
              <a:t> enhanced energy transfer in biomedical sensing</a:t>
            </a:r>
          </a:p>
        </p:txBody>
      </p:sp>
    </p:spTree>
    <p:extLst>
      <p:ext uri="{BB962C8B-B14F-4D97-AF65-F5344CB8AC3E}">
        <p14:creationId xmlns:p14="http://schemas.microsoft.com/office/powerpoint/2010/main" xmlns="" val="2801490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634927" y="3506078"/>
            <a:ext cx="180116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2pPr>
            <a:lvl3pPr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3pPr>
            <a:lvl4pPr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4pPr>
            <a:lvl5pPr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1800" dirty="0" smtClean="0"/>
              <a:t>Noble Metal NP</a:t>
            </a:r>
            <a:endParaRPr lang="en-US" sz="1800" dirty="0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543050" y="205770"/>
            <a:ext cx="9636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2pPr>
            <a:lvl3pPr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3pPr>
            <a:lvl4pPr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4pPr>
            <a:lvl5pPr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dirty="0">
                <a:solidFill>
                  <a:srgbClr val="000000"/>
                </a:solidFill>
                <a:latin typeface="ZapfEllipt BT"/>
              </a:rPr>
              <a:t>Synthesis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172200" y="205770"/>
            <a:ext cx="1342360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2pPr>
            <a:lvl3pPr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3pPr>
            <a:lvl4pPr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4pPr>
            <a:lvl5pPr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dirty="0" smtClean="0">
                <a:solidFill>
                  <a:srgbClr val="000000"/>
                </a:solidFill>
                <a:latin typeface="ZapfEllipt BT"/>
              </a:rPr>
              <a:t>Luminescence</a:t>
            </a:r>
            <a:endParaRPr lang="en-US" dirty="0">
              <a:solidFill>
                <a:srgbClr val="000000"/>
              </a:solidFill>
              <a:latin typeface="ZapfEllipt BT"/>
            </a:endParaRPr>
          </a:p>
          <a:p>
            <a:endParaRPr lang="en-US" dirty="0">
              <a:solidFill>
                <a:srgbClr val="000000"/>
              </a:solidFill>
              <a:latin typeface="ZapfEllipt BT"/>
            </a:endParaRPr>
          </a:p>
        </p:txBody>
      </p:sp>
      <p:pic>
        <p:nvPicPr>
          <p:cNvPr id="5" name="O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267" r="-143" b="-134"/>
          <a:stretch>
            <a:fillRect/>
          </a:stretch>
        </p:blipFill>
        <p:spPr bwMode="auto">
          <a:xfrm>
            <a:off x="422870" y="620688"/>
            <a:ext cx="1439863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9" descr="AuNR Darpi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2870" y="2708920"/>
            <a:ext cx="1681163" cy="169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26"/>
          <p:cNvSpPr txBox="1">
            <a:spLocks noChangeArrowheads="1"/>
          </p:cNvSpPr>
          <p:nvPr/>
        </p:nvSpPr>
        <p:spPr bwMode="auto">
          <a:xfrm>
            <a:off x="683568" y="2348880"/>
            <a:ext cx="1130438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2pPr>
            <a:lvl3pPr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3pPr>
            <a:lvl4pPr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4pPr>
            <a:lvl5pPr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dirty="0">
                <a:solidFill>
                  <a:srgbClr val="000000"/>
                </a:solidFill>
                <a:latin typeface="ZapfEllipt BT"/>
              </a:rPr>
              <a:t>Bio-imaging</a:t>
            </a:r>
          </a:p>
          <a:p>
            <a:endParaRPr lang="en-US" dirty="0">
              <a:solidFill>
                <a:srgbClr val="000000"/>
              </a:solidFill>
              <a:latin typeface="ZapfEllipt BT"/>
            </a:endParaRPr>
          </a:p>
        </p:txBody>
      </p:sp>
      <p:pic>
        <p:nvPicPr>
          <p:cNvPr id="9" name="Picture 36" descr="clust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636912"/>
            <a:ext cx="990600" cy="8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42108636"/>
              </p:ext>
            </p:extLst>
          </p:nvPr>
        </p:nvGraphicFramePr>
        <p:xfrm>
          <a:off x="6444208" y="620688"/>
          <a:ext cx="2458090" cy="1728192"/>
        </p:xfrm>
        <a:graphic>
          <a:graphicData uri="http://schemas.openxmlformats.org/presentationml/2006/ole">
            <p:oleObj spid="_x0000_s1624" r:id="rId6" imgW="4216400" imgH="2961640" progId="">
              <p:embed/>
            </p:oleObj>
          </a:graphicData>
        </a:graphic>
      </p:graphicFrame>
      <p:pic>
        <p:nvPicPr>
          <p:cNvPr id="11" name="Picture 11" descr="fig 1a AuNR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04048" y="620688"/>
            <a:ext cx="1453306" cy="1453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26080768"/>
              </p:ext>
            </p:extLst>
          </p:nvPr>
        </p:nvGraphicFramePr>
        <p:xfrm>
          <a:off x="4344328" y="4509120"/>
          <a:ext cx="2171888" cy="1512168"/>
        </p:xfrm>
        <a:graphic>
          <a:graphicData uri="http://schemas.openxmlformats.org/presentationml/2006/ole">
            <p:oleObj spid="_x0000_s1625" name="Graph" r:id="rId8" imgW="4275667" imgH="3022600" progId="">
              <p:embed/>
            </p:oleObj>
          </a:graphicData>
        </a:graphic>
      </p:graphicFrame>
      <p:sp>
        <p:nvSpPr>
          <p:cNvPr id="13" name="TextBox 26"/>
          <p:cNvSpPr txBox="1">
            <a:spLocks noChangeArrowheads="1"/>
          </p:cNvSpPr>
          <p:nvPr/>
        </p:nvSpPr>
        <p:spPr bwMode="auto">
          <a:xfrm>
            <a:off x="4057424" y="4005064"/>
            <a:ext cx="1162648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2pPr>
            <a:lvl3pPr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3pPr>
            <a:lvl4pPr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4pPr>
            <a:lvl5pPr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dirty="0">
                <a:solidFill>
                  <a:srgbClr val="000000"/>
                </a:solidFill>
                <a:latin typeface="ZapfEllipt BT"/>
              </a:rPr>
              <a:t>Bio</a:t>
            </a:r>
            <a:r>
              <a:rPr lang="en-US" dirty="0" smtClean="0">
                <a:solidFill>
                  <a:srgbClr val="000000"/>
                </a:solidFill>
                <a:latin typeface="ZapfEllipt BT"/>
              </a:rPr>
              <a:t>-sensing</a:t>
            </a:r>
            <a:endParaRPr lang="en-US" dirty="0">
              <a:solidFill>
                <a:srgbClr val="000000"/>
              </a:solidFill>
              <a:latin typeface="ZapfEllipt BT"/>
            </a:endParaRPr>
          </a:p>
          <a:p>
            <a:endParaRPr lang="en-US" dirty="0">
              <a:solidFill>
                <a:srgbClr val="000000"/>
              </a:solidFill>
              <a:latin typeface="ZapfEllipt BT"/>
            </a:endParaRPr>
          </a:p>
        </p:txBody>
      </p:sp>
      <p:sp>
        <p:nvSpPr>
          <p:cNvPr id="14" name="TextBox 3"/>
          <p:cNvSpPr txBox="1">
            <a:spLocks noChangeArrowheads="1"/>
          </p:cNvSpPr>
          <p:nvPr/>
        </p:nvSpPr>
        <p:spPr bwMode="auto">
          <a:xfrm>
            <a:off x="7236296" y="2348880"/>
            <a:ext cx="864096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2pPr>
            <a:lvl3pPr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3pPr>
            <a:lvl4pPr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4pPr>
            <a:lvl5pPr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dirty="0" smtClean="0">
                <a:solidFill>
                  <a:srgbClr val="000000"/>
                </a:solidFill>
                <a:latin typeface="ZapfEllipt BT"/>
              </a:rPr>
              <a:t>SERS</a:t>
            </a:r>
            <a:endParaRPr lang="en-US" dirty="0">
              <a:solidFill>
                <a:srgbClr val="000000"/>
              </a:solidFill>
              <a:latin typeface="ZapfEllipt BT"/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5" name="TextBox 28"/>
          <p:cNvSpPr txBox="1">
            <a:spLocks noChangeArrowheads="1"/>
          </p:cNvSpPr>
          <p:nvPr/>
        </p:nvSpPr>
        <p:spPr bwMode="auto">
          <a:xfrm>
            <a:off x="1160338" y="4489177"/>
            <a:ext cx="774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2pPr>
            <a:lvl3pPr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3pPr>
            <a:lvl4pPr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4pPr>
            <a:lvl5pPr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dirty="0">
                <a:solidFill>
                  <a:srgbClr val="000000"/>
                </a:solidFill>
              </a:rPr>
              <a:t>Toxicity</a:t>
            </a:r>
          </a:p>
          <a:p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16" name="Group 3"/>
          <p:cNvGrpSpPr>
            <a:grpSpLocks/>
          </p:cNvGrpSpPr>
          <p:nvPr/>
        </p:nvGrpSpPr>
        <p:grpSpPr bwMode="auto">
          <a:xfrm>
            <a:off x="2771800" y="4293024"/>
            <a:ext cx="1800200" cy="1728596"/>
            <a:chOff x="0" y="-217"/>
            <a:chExt cx="4878" cy="5204"/>
          </a:xfrm>
        </p:grpSpPr>
        <p:grpSp>
          <p:nvGrpSpPr>
            <p:cNvPr id="17" name="Group 4"/>
            <p:cNvGrpSpPr>
              <a:grpSpLocks/>
            </p:cNvGrpSpPr>
            <p:nvPr/>
          </p:nvGrpSpPr>
          <p:grpSpPr bwMode="auto">
            <a:xfrm>
              <a:off x="0" y="-217"/>
              <a:ext cx="4878" cy="5204"/>
              <a:chOff x="0" y="-252"/>
              <a:chExt cx="5792" cy="6044"/>
            </a:xfrm>
          </p:grpSpPr>
          <p:grpSp>
            <p:nvGrpSpPr>
              <p:cNvPr id="20" name="Group 5"/>
              <p:cNvGrpSpPr>
                <a:grpSpLocks/>
              </p:cNvGrpSpPr>
              <p:nvPr/>
            </p:nvGrpSpPr>
            <p:grpSpPr bwMode="auto">
              <a:xfrm>
                <a:off x="0" y="0"/>
                <a:ext cx="5792" cy="5792"/>
                <a:chOff x="0" y="0"/>
                <a:chExt cx="5792" cy="5792"/>
              </a:xfrm>
            </p:grpSpPr>
            <p:pic>
              <p:nvPicPr>
                <p:cNvPr id="22" name="Picture 6" descr="Color Image of sp3 gn-ctab dapi 750 5p 535-590 zoom 2(46--3460)"/>
                <p:cNvPicPr>
                  <a:picLocks noChangeArrowheads="1"/>
                </p:cNvPicPr>
                <p:nvPr/>
              </p:nvPicPr>
              <p:blipFill>
                <a:blip r:embed="rId9"/>
                <a:srcRect/>
                <a:stretch>
                  <a:fillRect/>
                </a:stretch>
              </p:blipFill>
              <p:spPr bwMode="auto">
                <a:xfrm>
                  <a:off x="0" y="0"/>
                  <a:ext cx="5792" cy="57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3" name="Picture 7" descr="Color Legend of sp3 gn-ctab dapi 750 5p 535-590 zoom 2(46--3460)"/>
                <p:cNvPicPr>
                  <a:picLocks noChangeArrowheads="1"/>
                </p:cNvPicPr>
                <p:nvPr/>
              </p:nvPicPr>
              <p:blipFill>
                <a:blip r:embed="rId10"/>
                <a:srcRect/>
                <a:stretch>
                  <a:fillRect/>
                </a:stretch>
              </p:blipFill>
              <p:spPr bwMode="auto">
                <a:xfrm>
                  <a:off x="2" y="6"/>
                  <a:ext cx="2888" cy="56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21" name="Text Box 8"/>
              <p:cNvSpPr txBox="1">
                <a:spLocks noChangeArrowheads="1"/>
              </p:cNvSpPr>
              <p:nvPr/>
            </p:nvSpPr>
            <p:spPr bwMode="auto">
              <a:xfrm>
                <a:off x="63" y="-252"/>
                <a:ext cx="3181" cy="7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 sz="900" b="1">
                    <a:solidFill>
                      <a:schemeClr val="tx1"/>
                    </a:solidFill>
                  </a:rPr>
                  <a:t>0.05 ns-3.5ns </a:t>
                </a:r>
                <a:r>
                  <a:rPr lang="en-US" sz="900" b="1">
                    <a:solidFill>
                      <a:srgbClr val="E31316"/>
                    </a:solidFill>
                  </a:rPr>
                  <a:t> </a:t>
                </a:r>
                <a:r>
                  <a:rPr lang="en-US" sz="900"/>
                  <a:t>             </a:t>
                </a:r>
              </a:p>
              <a:p>
                <a:endParaRPr lang="en-US" sz="900"/>
              </a:p>
            </p:txBody>
          </p:sp>
        </p:grpSp>
        <p:sp>
          <p:nvSpPr>
            <p:cNvPr id="18" name="Line 9"/>
            <p:cNvSpPr>
              <a:spLocks noChangeShapeType="1"/>
            </p:cNvSpPr>
            <p:nvPr/>
          </p:nvSpPr>
          <p:spPr bwMode="auto">
            <a:xfrm>
              <a:off x="3805" y="4761"/>
              <a:ext cx="725" cy="0"/>
            </a:xfrm>
            <a:prstGeom prst="line">
              <a:avLst/>
            </a:prstGeom>
            <a:noFill/>
            <a:ln w="44450">
              <a:solidFill>
                <a:schemeClr val="bg1"/>
              </a:solidFill>
              <a:round/>
              <a:headEnd/>
              <a:tailEnd/>
            </a:ln>
            <a:effectLst>
              <a:outerShdw dist="25400" dir="5400000" algn="ctr" rotWithShape="0">
                <a:srgbClr val="808080">
                  <a:alpha val="34998"/>
                </a:srgbClr>
              </a:outerShdw>
            </a:effectLst>
          </p:spPr>
          <p:txBody>
            <a:bodyPr tIns="91440" bIns="91440"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19" name="Text Box 10"/>
            <p:cNvSpPr txBox="1">
              <a:spLocks noChangeArrowheads="1"/>
            </p:cNvSpPr>
            <p:nvPr/>
          </p:nvSpPr>
          <p:spPr bwMode="auto">
            <a:xfrm>
              <a:off x="3633" y="4085"/>
              <a:ext cx="1134" cy="4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8000" tIns="18000" rIns="18000" bIns="18000"/>
            <a:lstStyle/>
            <a:p>
              <a:r>
                <a:rPr lang="en-US" sz="900" b="1" dirty="0">
                  <a:solidFill>
                    <a:schemeClr val="bg1"/>
                  </a:solidFill>
                </a:rPr>
                <a:t>10 μ</a:t>
              </a:r>
              <a:r>
                <a:rPr lang="zh-CN" sz="900" b="1" dirty="0">
                  <a:solidFill>
                    <a:schemeClr val="bg1"/>
                  </a:solidFill>
                  <a:ea typeface="宋体" pitchFamily="-112" charset="-122"/>
                </a:rPr>
                <a:t>m</a:t>
              </a:r>
              <a:endParaRPr lang="en-US" sz="900" b="1" dirty="0">
                <a:solidFill>
                  <a:srgbClr val="E31316"/>
                </a:solidFill>
                <a:ea typeface="宋体" pitchFamily="-112" charset="-122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302876" y="2708920"/>
            <a:ext cx="2599422" cy="1529351"/>
            <a:chOff x="6302876" y="2708920"/>
            <a:chExt cx="2599422" cy="1529351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302876" y="2708920"/>
              <a:ext cx="2599422" cy="1529351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6732240" y="2852936"/>
              <a:ext cx="372743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chemeClr val="tx1"/>
                  </a:solidFill>
                </a:rPr>
                <a:t>(a)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2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19836122"/>
              </p:ext>
            </p:extLst>
          </p:nvPr>
        </p:nvGraphicFramePr>
        <p:xfrm>
          <a:off x="422870" y="4365104"/>
          <a:ext cx="2420938" cy="1765300"/>
        </p:xfrm>
        <a:graphic>
          <a:graphicData uri="http://schemas.openxmlformats.org/presentationml/2006/ole">
            <p:oleObj spid="_x0000_s1626" name="Document" r:id="rId12" imgW="14425397" imgH="10514286" progId="Word.Document.12">
              <p:link updateAutomatic="1"/>
            </p:oleObj>
          </a:graphicData>
        </a:graphic>
      </p:graphicFrame>
      <p:pic>
        <p:nvPicPr>
          <p:cNvPr id="28" name="Picture 2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660232" y="4324510"/>
            <a:ext cx="2088232" cy="1768786"/>
          </a:xfrm>
          <a:prstGeom prst="rect">
            <a:avLst/>
          </a:prstGeom>
        </p:spPr>
      </p:pic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1312738" y="4509120"/>
            <a:ext cx="772327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2pPr>
            <a:lvl3pPr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3pPr>
            <a:lvl4pPr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4pPr>
            <a:lvl5pPr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rgbClr val="300BE9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dirty="0">
                <a:solidFill>
                  <a:srgbClr val="000000"/>
                </a:solidFill>
                <a:latin typeface="ZapfEllipt BT"/>
              </a:rPr>
              <a:t>Toxicity</a:t>
            </a:r>
          </a:p>
          <a:p>
            <a:endParaRPr lang="en-US" dirty="0">
              <a:solidFill>
                <a:srgbClr val="000000"/>
              </a:solidFill>
              <a:latin typeface="ZapfEllipt BT"/>
            </a:endParaRPr>
          </a:p>
        </p:txBody>
      </p:sp>
      <p:pic>
        <p:nvPicPr>
          <p:cNvPr id="1483" name="Picture 45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64779" y="620688"/>
            <a:ext cx="1547873" cy="154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9113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2288" y="3048000"/>
            <a:ext cx="2554287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TextBox 30"/>
          <p:cNvSpPr txBox="1">
            <a:spLocks noChangeArrowheads="1"/>
          </p:cNvSpPr>
          <p:nvPr/>
        </p:nvSpPr>
        <p:spPr bwMode="auto">
          <a:xfrm>
            <a:off x="5738813" y="2514600"/>
            <a:ext cx="29718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 dirty="0">
                <a:solidFill>
                  <a:schemeClr val="tx1"/>
                </a:solidFill>
              </a:rPr>
              <a:t>In – vivo two- photon imaging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4340" name="Picture 1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62600" y="2743200"/>
            <a:ext cx="2967038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1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73738" y="4576763"/>
            <a:ext cx="2855912" cy="146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2" name="TextBox 15"/>
          <p:cNvSpPr txBox="1">
            <a:spLocks noChangeArrowheads="1"/>
          </p:cNvSpPr>
          <p:nvPr/>
        </p:nvSpPr>
        <p:spPr bwMode="auto">
          <a:xfrm>
            <a:off x="4478338" y="4957763"/>
            <a:ext cx="1389062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 dirty="0" err="1">
                <a:solidFill>
                  <a:srgbClr val="FF0000"/>
                </a:solidFill>
                <a:latin typeface="ZapfEllipt BT" pitchFamily="18" charset="0"/>
              </a:rPr>
              <a:t>Photothermal</a:t>
            </a:r>
            <a:r>
              <a:rPr lang="en-US" i="1" dirty="0">
                <a:solidFill>
                  <a:srgbClr val="FF0000"/>
                </a:solidFill>
                <a:latin typeface="ZapfEllipt BT" pitchFamily="18" charset="0"/>
              </a:rPr>
              <a:t> </a:t>
            </a:r>
          </a:p>
          <a:p>
            <a:r>
              <a:rPr lang="en-US" i="1" dirty="0">
                <a:solidFill>
                  <a:srgbClr val="FF0000"/>
                </a:solidFill>
                <a:latin typeface="ZapfEllipt BT" pitchFamily="18" charset="0"/>
              </a:rPr>
              <a:t>therapy</a:t>
            </a:r>
          </a:p>
        </p:txBody>
      </p:sp>
      <p:sp>
        <p:nvSpPr>
          <p:cNvPr id="14343" name="Rounded Rectangle 20"/>
          <p:cNvSpPr>
            <a:spLocks/>
          </p:cNvSpPr>
          <p:nvPr/>
        </p:nvSpPr>
        <p:spPr bwMode="auto">
          <a:xfrm>
            <a:off x="5486400" y="685800"/>
            <a:ext cx="3203575" cy="384810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FF0065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14344" name="Rounded Rectangle 21"/>
          <p:cNvSpPr>
            <a:spLocks/>
          </p:cNvSpPr>
          <p:nvPr/>
        </p:nvSpPr>
        <p:spPr bwMode="auto">
          <a:xfrm>
            <a:off x="4478338" y="4568825"/>
            <a:ext cx="4284662" cy="1527175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8000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4345" name="TextBox 23"/>
          <p:cNvSpPr txBox="1">
            <a:spLocks noChangeArrowheads="1"/>
          </p:cNvSpPr>
          <p:nvPr/>
        </p:nvSpPr>
        <p:spPr bwMode="auto">
          <a:xfrm>
            <a:off x="3048000" y="973138"/>
            <a:ext cx="16764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i="1" dirty="0">
                <a:solidFill>
                  <a:srgbClr val="FF0000"/>
                </a:solidFill>
                <a:latin typeface="ZapfEllipt BT" pitchFamily="18" charset="0"/>
              </a:rPr>
              <a:t>Sensing</a:t>
            </a:r>
          </a:p>
          <a:p>
            <a:pPr>
              <a:buFont typeface="Arial" charset="0"/>
              <a:buChar char="•"/>
            </a:pPr>
            <a:r>
              <a:rPr lang="en-US" dirty="0">
                <a:solidFill>
                  <a:schemeClr val="tx1"/>
                </a:solidFill>
                <a:latin typeface="ZapfEllipt BT" pitchFamily="18" charset="0"/>
              </a:rPr>
              <a:t> Enhanced Raman Scattering</a:t>
            </a:r>
          </a:p>
          <a:p>
            <a:pPr>
              <a:buFont typeface="Arial" charset="0"/>
              <a:buChar char="•"/>
            </a:pPr>
            <a:r>
              <a:rPr lang="en-US" dirty="0">
                <a:solidFill>
                  <a:schemeClr val="tx1"/>
                </a:solidFill>
                <a:latin typeface="ZapfEllipt BT" pitchFamily="18" charset="0"/>
              </a:rPr>
              <a:t> Surface energy transfer </a:t>
            </a:r>
          </a:p>
        </p:txBody>
      </p:sp>
      <p:sp>
        <p:nvSpPr>
          <p:cNvPr id="14346" name="Rounded Rectangle 24"/>
          <p:cNvSpPr>
            <a:spLocks noChangeArrowheads="1"/>
          </p:cNvSpPr>
          <p:nvPr/>
        </p:nvSpPr>
        <p:spPr bwMode="auto">
          <a:xfrm>
            <a:off x="2895600" y="820738"/>
            <a:ext cx="2057400" cy="1770062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B671EB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14347" name="Rectangle 25"/>
          <p:cNvSpPr>
            <a:spLocks noChangeArrowheads="1"/>
          </p:cNvSpPr>
          <p:nvPr/>
        </p:nvSpPr>
        <p:spPr bwMode="auto">
          <a:xfrm>
            <a:off x="533400" y="858838"/>
            <a:ext cx="1905000" cy="2570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ZapfEllipt BT"/>
                <a:cs typeface="Times New Roman" pitchFamily="18" charset="0"/>
              </a:rPr>
              <a:t>Advantages:</a:t>
            </a:r>
          </a:p>
          <a:p>
            <a:pPr>
              <a:buFontTx/>
              <a:buChar char="-"/>
            </a:pPr>
            <a:r>
              <a:rPr lang="en-US" dirty="0">
                <a:solidFill>
                  <a:schemeClr val="tx1"/>
                </a:solidFill>
                <a:latin typeface="ZapfEllipt BT"/>
                <a:cs typeface="Times New Roman" pitchFamily="18" charset="0"/>
              </a:rPr>
              <a:t> Easily prepared</a:t>
            </a:r>
          </a:p>
          <a:p>
            <a:pPr>
              <a:buFontTx/>
              <a:buChar char="-"/>
            </a:pPr>
            <a:r>
              <a:rPr lang="en-US" dirty="0">
                <a:solidFill>
                  <a:schemeClr val="tx1"/>
                </a:solidFill>
                <a:latin typeface="ZapfEllipt BT"/>
                <a:cs typeface="Times New Roman" pitchFamily="18" charset="0"/>
              </a:rPr>
              <a:t> Low toxicity</a:t>
            </a:r>
          </a:p>
          <a:p>
            <a:pPr>
              <a:buFontTx/>
              <a:buChar char="-"/>
            </a:pPr>
            <a:r>
              <a:rPr lang="en-US" dirty="0">
                <a:solidFill>
                  <a:schemeClr val="tx1"/>
                </a:solidFill>
                <a:latin typeface="ZapfEllipt BT"/>
                <a:cs typeface="Times New Roman" pitchFamily="18" charset="0"/>
              </a:rPr>
              <a:t> Readily attached to biomolecules</a:t>
            </a:r>
          </a:p>
          <a:p>
            <a:pPr>
              <a:buFontTx/>
              <a:buChar char="-"/>
            </a:pPr>
            <a:r>
              <a:rPr lang="en-US" dirty="0">
                <a:solidFill>
                  <a:schemeClr val="tx1"/>
                </a:solidFill>
                <a:latin typeface="ZapfEllipt BT"/>
                <a:cs typeface="Times New Roman" pitchFamily="18" charset="0"/>
              </a:rPr>
              <a:t> Unique optical properties</a:t>
            </a:r>
          </a:p>
          <a:p>
            <a:pPr>
              <a:buFontTx/>
              <a:buChar char="-"/>
            </a:pPr>
            <a:r>
              <a:rPr lang="en-US" dirty="0">
                <a:solidFill>
                  <a:schemeClr val="tx1"/>
                </a:solidFill>
                <a:latin typeface="ZapfEllipt BT"/>
                <a:cs typeface="Times New Roman" pitchFamily="18" charset="0"/>
              </a:rPr>
              <a:t> No </a:t>
            </a:r>
            <a:r>
              <a:rPr lang="en-US" dirty="0" err="1">
                <a:solidFill>
                  <a:schemeClr val="tx1"/>
                </a:solidFill>
                <a:latin typeface="ZapfEllipt BT"/>
                <a:cs typeface="Times New Roman" pitchFamily="18" charset="0"/>
              </a:rPr>
              <a:t>photobleach</a:t>
            </a:r>
            <a:r>
              <a:rPr lang="en-US" dirty="0">
                <a:solidFill>
                  <a:schemeClr val="tx1"/>
                </a:solidFill>
                <a:latin typeface="ZapfEllipt BT"/>
                <a:cs typeface="Times New Roman" pitchFamily="18" charset="0"/>
              </a:rPr>
              <a:t> problems</a:t>
            </a:r>
          </a:p>
        </p:txBody>
      </p:sp>
      <p:pic>
        <p:nvPicPr>
          <p:cNvPr id="14348" name="Picture 2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15000" y="1238250"/>
            <a:ext cx="161925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9" name="TextBox 23"/>
          <p:cNvSpPr txBox="1">
            <a:spLocks noChangeArrowheads="1"/>
          </p:cNvSpPr>
          <p:nvPr/>
        </p:nvSpPr>
        <p:spPr bwMode="auto">
          <a:xfrm>
            <a:off x="7315200" y="1206500"/>
            <a:ext cx="12192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 dirty="0">
                <a:solidFill>
                  <a:schemeClr val="tx1"/>
                </a:solidFill>
                <a:latin typeface="ZapfEllipt BT" pitchFamily="18" charset="0"/>
              </a:rPr>
              <a:t>Contrast agent for cellular imaging </a:t>
            </a:r>
            <a:r>
              <a:rPr lang="en-US" dirty="0">
                <a:solidFill>
                  <a:schemeClr val="tx1"/>
                </a:solidFill>
                <a:latin typeface="ZapfEllipt BT" pitchFamily="18" charset="0"/>
              </a:rPr>
              <a:t>by </a:t>
            </a:r>
            <a:r>
              <a:rPr lang="en-US" dirty="0" err="1">
                <a:solidFill>
                  <a:schemeClr val="tx1"/>
                </a:solidFill>
                <a:latin typeface="ZapfEllipt BT" pitchFamily="18" charset="0"/>
              </a:rPr>
              <a:t>darkfield</a:t>
            </a:r>
            <a:r>
              <a:rPr lang="en-US" dirty="0">
                <a:solidFill>
                  <a:schemeClr val="tx1"/>
                </a:solidFill>
                <a:latin typeface="ZapfEllipt BT" pitchFamily="18" charset="0"/>
              </a:rPr>
              <a:t> microscopy</a:t>
            </a:r>
          </a:p>
        </p:txBody>
      </p:sp>
      <p:sp>
        <p:nvSpPr>
          <p:cNvPr id="14350" name="TextBox 27"/>
          <p:cNvSpPr txBox="1">
            <a:spLocks noChangeArrowheads="1"/>
          </p:cNvSpPr>
          <p:nvPr/>
        </p:nvSpPr>
        <p:spPr bwMode="auto">
          <a:xfrm>
            <a:off x="6777038" y="720725"/>
            <a:ext cx="8667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  <a:latin typeface="ZapfEllipt BT" pitchFamily="18" charset="0"/>
              </a:rPr>
              <a:t>Imaging</a:t>
            </a:r>
          </a:p>
        </p:txBody>
      </p:sp>
      <p:sp>
        <p:nvSpPr>
          <p:cNvPr id="14351" name="Rectangle 22"/>
          <p:cNvSpPr>
            <a:spLocks noChangeArrowheads="1"/>
          </p:cNvSpPr>
          <p:nvPr/>
        </p:nvSpPr>
        <p:spPr bwMode="auto">
          <a:xfrm>
            <a:off x="685800" y="152400"/>
            <a:ext cx="7543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000" b="1" dirty="0">
                <a:solidFill>
                  <a:schemeClr val="tx2"/>
                </a:solidFill>
                <a:latin typeface="Times" pitchFamily="-112" charset="0"/>
              </a:rPr>
              <a:t>Biomedical Applications</a:t>
            </a:r>
            <a:endParaRPr lang="en-US" sz="2000" b="1" dirty="0">
              <a:solidFill>
                <a:schemeClr val="tx2"/>
              </a:solidFill>
              <a:latin typeface="Times" pitchFamily="-11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75" y="1143000"/>
            <a:ext cx="2828925" cy="117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6" descr="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2362200"/>
            <a:ext cx="3910013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Text Box 8"/>
          <p:cNvSpPr txBox="1">
            <a:spLocks noChangeArrowheads="1"/>
          </p:cNvSpPr>
          <p:nvPr/>
        </p:nvSpPr>
        <p:spPr bwMode="auto">
          <a:xfrm>
            <a:off x="539750" y="5516563"/>
            <a:ext cx="4032250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dirty="0">
                <a:solidFill>
                  <a:srgbClr val="000000"/>
                </a:solidFill>
                <a:latin typeface="ZapfEllipt BT" pitchFamily="18" charset="0"/>
              </a:rPr>
              <a:t> Surface </a:t>
            </a:r>
            <a:r>
              <a:rPr lang="en-US" dirty="0" err="1">
                <a:solidFill>
                  <a:srgbClr val="000000"/>
                </a:solidFill>
                <a:latin typeface="ZapfEllipt BT" pitchFamily="18" charset="0"/>
              </a:rPr>
              <a:t>plasmon</a:t>
            </a:r>
            <a:r>
              <a:rPr lang="en-US" dirty="0">
                <a:solidFill>
                  <a:srgbClr val="000000"/>
                </a:solidFill>
                <a:latin typeface="ZapfEllipt BT" pitchFamily="18" charset="0"/>
              </a:rPr>
              <a:t> absorption spectra of spherical gold nanoparticles in different sizes.</a:t>
            </a:r>
          </a:p>
        </p:txBody>
      </p:sp>
      <p:pic>
        <p:nvPicPr>
          <p:cNvPr id="15365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97413" y="1066800"/>
            <a:ext cx="3684587" cy="261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6" name="Rectangle 15"/>
          <p:cNvSpPr>
            <a:spLocks noChangeArrowheads="1"/>
          </p:cNvSpPr>
          <p:nvPr/>
        </p:nvSpPr>
        <p:spPr bwMode="auto">
          <a:xfrm>
            <a:off x="4714875" y="3656013"/>
            <a:ext cx="3810000" cy="68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1300" i="1" dirty="0">
                <a:solidFill>
                  <a:srgbClr val="000000"/>
                </a:solidFill>
                <a:latin typeface="Times New Roman" pitchFamily="-112" charset="0"/>
              </a:rPr>
              <a:t> </a:t>
            </a:r>
            <a:r>
              <a:rPr lang="en-US" sz="1300" dirty="0">
                <a:solidFill>
                  <a:srgbClr val="000000"/>
                </a:solidFill>
                <a:latin typeface="Times New Roman" pitchFamily="-112" charset="0"/>
              </a:rPr>
              <a:t>Calculated absorption spectrum of elongated ellipsoids with varying aspect ratios R</a:t>
            </a:r>
            <a:r>
              <a:rPr lang="en-US" sz="1300" i="1" dirty="0">
                <a:solidFill>
                  <a:srgbClr val="000000"/>
                </a:solidFill>
                <a:latin typeface="Times New Roman" pitchFamily="-112" charset="0"/>
              </a:rPr>
              <a:t> [from S. Link, et al, J. Phys. Chem. B, 103, 3073 (1999)]. </a:t>
            </a:r>
          </a:p>
        </p:txBody>
      </p:sp>
      <p:sp>
        <p:nvSpPr>
          <p:cNvPr id="15367" name="Text Box 13"/>
          <p:cNvSpPr txBox="1">
            <a:spLocks noChangeArrowheads="1"/>
          </p:cNvSpPr>
          <p:nvPr/>
        </p:nvSpPr>
        <p:spPr bwMode="auto">
          <a:xfrm>
            <a:off x="4562475" y="4495800"/>
            <a:ext cx="4392613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dirty="0">
                <a:solidFill>
                  <a:srgbClr val="000000"/>
                </a:solidFill>
                <a:latin typeface="ZapfEllipt BT" pitchFamily="18" charset="0"/>
              </a:rPr>
              <a:t> Value of asymmetric nanoparticles (</a:t>
            </a:r>
            <a:r>
              <a:rPr lang="en-US" dirty="0" err="1">
                <a:solidFill>
                  <a:srgbClr val="FF0000"/>
                </a:solidFill>
                <a:latin typeface="ZapfEllipt BT" pitchFamily="18" charset="0"/>
              </a:rPr>
              <a:t>nanorods</a:t>
            </a:r>
            <a:r>
              <a:rPr lang="en-US" dirty="0">
                <a:solidFill>
                  <a:srgbClr val="000000"/>
                </a:solidFill>
                <a:latin typeface="ZapfEllipt BT" pitchFamily="18" charset="0"/>
              </a:rPr>
              <a:t>):</a:t>
            </a:r>
          </a:p>
          <a:p>
            <a:pPr>
              <a:buFontTx/>
              <a:buChar char="-"/>
            </a:pPr>
            <a:r>
              <a:rPr lang="en-US" dirty="0">
                <a:solidFill>
                  <a:srgbClr val="000000"/>
                </a:solidFill>
                <a:latin typeface="ZapfEllipt BT" pitchFamily="18" charset="0"/>
              </a:rPr>
              <a:t> Tunable wavelength</a:t>
            </a:r>
          </a:p>
          <a:p>
            <a:pPr>
              <a:buFontTx/>
              <a:buChar char="-"/>
            </a:pPr>
            <a:r>
              <a:rPr lang="en-US" dirty="0">
                <a:solidFill>
                  <a:srgbClr val="000000"/>
                </a:solidFill>
                <a:latin typeface="ZapfEllipt BT" pitchFamily="18" charset="0"/>
              </a:rPr>
              <a:t> Enhancement in the local electromagnetic field</a:t>
            </a:r>
          </a:p>
          <a:p>
            <a:pPr>
              <a:buFontTx/>
              <a:buChar char="-"/>
            </a:pPr>
            <a:r>
              <a:rPr lang="en-US" dirty="0">
                <a:solidFill>
                  <a:srgbClr val="000000"/>
                </a:solidFill>
                <a:latin typeface="ZapfEllipt BT" pitchFamily="18" charset="0"/>
              </a:rPr>
              <a:t> PL enhancement </a:t>
            </a:r>
          </a:p>
          <a:p>
            <a:pPr>
              <a:buFontTx/>
              <a:buChar char="-"/>
            </a:pPr>
            <a:r>
              <a:rPr lang="en-US" dirty="0">
                <a:solidFill>
                  <a:srgbClr val="000000"/>
                </a:solidFill>
                <a:latin typeface="ZapfEllipt BT" pitchFamily="18" charset="0"/>
              </a:rPr>
              <a:t> Polarization</a:t>
            </a:r>
          </a:p>
        </p:txBody>
      </p:sp>
      <p:sp>
        <p:nvSpPr>
          <p:cNvPr id="15368" name="Rectangle 5"/>
          <p:cNvSpPr>
            <a:spLocks noChangeArrowheads="1"/>
          </p:cNvSpPr>
          <p:nvPr/>
        </p:nvSpPr>
        <p:spPr bwMode="auto">
          <a:xfrm>
            <a:off x="457200" y="360363"/>
            <a:ext cx="7620000" cy="47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2000" b="1" dirty="0">
                <a:solidFill>
                  <a:schemeClr val="tx2"/>
                </a:solidFill>
                <a:latin typeface="Times" pitchFamily="-112" charset="0"/>
              </a:rPr>
              <a:t>Surface Plasmon</a:t>
            </a:r>
            <a:endParaRPr lang="en-US" sz="2000" b="1" dirty="0">
              <a:solidFill>
                <a:schemeClr val="tx2"/>
              </a:solidFill>
              <a:latin typeface="Times" pitchFamily="-11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22"/>
          <p:cNvSpPr>
            <a:spLocks noChangeArrowheads="1"/>
          </p:cNvSpPr>
          <p:nvPr/>
        </p:nvSpPr>
        <p:spPr bwMode="auto">
          <a:xfrm>
            <a:off x="685800" y="228600"/>
            <a:ext cx="7543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000" b="1" dirty="0">
                <a:solidFill>
                  <a:schemeClr val="tx2"/>
                </a:solidFill>
                <a:latin typeface="Times" pitchFamily="-112" charset="0"/>
              </a:rPr>
              <a:t>Two Photon </a:t>
            </a:r>
            <a:r>
              <a:rPr lang="en-US" sz="2000" b="1" dirty="0" smtClean="0">
                <a:solidFill>
                  <a:schemeClr val="tx2"/>
                </a:solidFill>
                <a:latin typeface="Times" pitchFamily="-112" charset="0"/>
              </a:rPr>
              <a:t>Luminescence (TPL) </a:t>
            </a:r>
            <a:r>
              <a:rPr lang="en-US" sz="2000" b="1" dirty="0">
                <a:solidFill>
                  <a:schemeClr val="tx2"/>
                </a:solidFill>
                <a:latin typeface="Times" pitchFamily="-112" charset="0"/>
              </a:rPr>
              <a:t>of Gold </a:t>
            </a:r>
            <a:r>
              <a:rPr lang="en-US" sz="2000" b="1" dirty="0" err="1">
                <a:solidFill>
                  <a:schemeClr val="tx2"/>
                </a:solidFill>
                <a:latin typeface="Times" pitchFamily="-112" charset="0"/>
              </a:rPr>
              <a:t>Nanorods</a:t>
            </a:r>
            <a:endParaRPr lang="en-US" sz="2000" b="1" dirty="0">
              <a:solidFill>
                <a:schemeClr val="tx2"/>
              </a:solidFill>
              <a:latin typeface="Times" pitchFamily="-112" charset="0"/>
            </a:endParaRPr>
          </a:p>
        </p:txBody>
      </p:sp>
      <p:pic>
        <p:nvPicPr>
          <p:cNvPr id="2054" name="Picture 11" descr="fig 1a AuNR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14838" y="3581400"/>
            <a:ext cx="2519362" cy="251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4652963" y="1066800"/>
          <a:ext cx="3576637" cy="2514600"/>
        </p:xfrm>
        <a:graphic>
          <a:graphicData uri="http://schemas.openxmlformats.org/presentationml/2006/ole">
            <p:oleObj spid="_x0000_s2986" r:id="rId5" imgW="4216400" imgH="2961640" progId="">
              <p:embed/>
            </p:oleObj>
          </a:graphicData>
        </a:graphic>
      </p:graphicFrame>
      <p:sp>
        <p:nvSpPr>
          <p:cNvPr id="2055" name="TextBox 4"/>
          <p:cNvSpPr txBox="1">
            <a:spLocks noChangeArrowheads="1"/>
          </p:cNvSpPr>
          <p:nvPr/>
        </p:nvSpPr>
        <p:spPr bwMode="auto">
          <a:xfrm>
            <a:off x="7010400" y="4711700"/>
            <a:ext cx="16764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ZapfEllipt BT"/>
              </a:rPr>
              <a:t>scanning area 133µm x 133µm</a:t>
            </a:r>
          </a:p>
          <a:p>
            <a:r>
              <a:rPr lang="en-US" dirty="0">
                <a:solidFill>
                  <a:schemeClr val="tx1"/>
                </a:solidFill>
                <a:latin typeface="ZapfEllipt BT"/>
              </a:rPr>
              <a:t>Ex </a:t>
            </a:r>
            <a:r>
              <a:rPr lang="en-US" dirty="0" smtClean="0">
                <a:solidFill>
                  <a:schemeClr val="tx1"/>
                </a:solidFill>
                <a:latin typeface="ZapfEllipt BT"/>
              </a:rPr>
              <a:t>800nm</a:t>
            </a:r>
            <a:r>
              <a:rPr lang="en-US" dirty="0">
                <a:solidFill>
                  <a:schemeClr val="tx1"/>
                </a:solidFill>
                <a:latin typeface="ZapfEllipt BT"/>
              </a:rPr>
              <a:t>, 80MHz</a:t>
            </a:r>
          </a:p>
          <a:p>
            <a:r>
              <a:rPr lang="en-US" dirty="0" err="1">
                <a:solidFill>
                  <a:schemeClr val="tx1"/>
                </a:solidFill>
                <a:latin typeface="ZapfEllipt BT"/>
              </a:rPr>
              <a:t>Bandpass</a:t>
            </a:r>
            <a:r>
              <a:rPr lang="en-US" dirty="0">
                <a:solidFill>
                  <a:schemeClr val="tx1"/>
                </a:solidFill>
                <a:latin typeface="ZapfEllipt BT"/>
              </a:rPr>
              <a:t> filter 535 – 560nm</a:t>
            </a:r>
            <a:r>
              <a:rPr lang="en-GB" dirty="0">
                <a:solidFill>
                  <a:schemeClr val="tx1"/>
                </a:solidFill>
                <a:latin typeface="ZapfEllipt BT"/>
              </a:rPr>
              <a:t> </a:t>
            </a:r>
            <a:endParaRPr lang="en-US" dirty="0">
              <a:solidFill>
                <a:schemeClr val="tx1"/>
              </a:solidFill>
              <a:latin typeface="ZapfEllipt BT"/>
            </a:endParaRPr>
          </a:p>
        </p:txBody>
      </p:sp>
      <p:sp>
        <p:nvSpPr>
          <p:cNvPr id="2056" name="TextBox 5"/>
          <p:cNvSpPr txBox="1">
            <a:spLocks noChangeArrowheads="1"/>
          </p:cNvSpPr>
          <p:nvPr/>
        </p:nvSpPr>
        <p:spPr bwMode="auto">
          <a:xfrm>
            <a:off x="6024563" y="2590800"/>
            <a:ext cx="216411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ZapfEllipt BT"/>
              </a:rPr>
              <a:t>A quadratic dependence </a:t>
            </a:r>
          </a:p>
        </p:txBody>
      </p:sp>
      <p:graphicFrame>
        <p:nvGraphicFramePr>
          <p:cNvPr id="205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75252290"/>
              </p:ext>
            </p:extLst>
          </p:nvPr>
        </p:nvGraphicFramePr>
        <p:xfrm>
          <a:off x="914400" y="1143000"/>
          <a:ext cx="2667000" cy="2286000"/>
        </p:xfrm>
        <a:graphic>
          <a:graphicData uri="http://schemas.openxmlformats.org/presentationml/2006/ole">
            <p:oleObj spid="_x0000_s2987" name="Document" r:id="rId6" imgW="8002117" imgH="6858957" progId="Word.Document.12">
              <p:link updateAutomatic="1"/>
            </p:oleObj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228600" y="3352800"/>
            <a:ext cx="3879850" cy="2720975"/>
            <a:chOff x="228600" y="3352800"/>
            <a:chExt cx="3879850" cy="2720975"/>
          </a:xfrm>
        </p:grpSpPr>
        <p:graphicFrame>
          <p:nvGraphicFramePr>
            <p:cNvPr id="9218" name="Object 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1003904469"/>
                </p:ext>
              </p:extLst>
            </p:nvPr>
          </p:nvGraphicFramePr>
          <p:xfrm>
            <a:off x="228600" y="3352800"/>
            <a:ext cx="3879850" cy="2720975"/>
          </p:xfrm>
          <a:graphic>
            <a:graphicData uri="http://schemas.openxmlformats.org/presentationml/2006/ole">
              <p:oleObj spid="_x0000_s2988" name="Graph" r:id="rId7" imgW="4216400" imgH="2961640" progId="">
                <p:embed/>
              </p:oleObj>
            </a:graphicData>
          </a:graphic>
        </p:graphicFrame>
        <p:grpSp>
          <p:nvGrpSpPr>
            <p:cNvPr id="5" name="Group 4"/>
            <p:cNvGrpSpPr/>
            <p:nvPr/>
          </p:nvGrpSpPr>
          <p:grpSpPr>
            <a:xfrm>
              <a:off x="755576" y="5623356"/>
              <a:ext cx="3312368" cy="230832"/>
              <a:chOff x="755576" y="5623356"/>
              <a:chExt cx="3312368" cy="230832"/>
            </a:xfrm>
          </p:grpSpPr>
          <p:sp>
            <p:nvSpPr>
              <p:cNvPr id="4" name="Rectangle 3"/>
              <p:cNvSpPr/>
              <p:nvPr/>
            </p:nvSpPr>
            <p:spPr bwMode="auto">
              <a:xfrm>
                <a:off x="755576" y="5661248"/>
                <a:ext cx="2952328" cy="14401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rgbClr val="300BE9"/>
                  </a:solidFill>
                  <a:effectLst/>
                  <a:latin typeface="Helvetica" pitchFamily="-112" charset="0"/>
                </a:endParaRPr>
              </a:p>
            </p:txBody>
          </p:sp>
          <p:sp>
            <p:nvSpPr>
              <p:cNvPr id="2" name="TextBox 1"/>
              <p:cNvSpPr txBox="1"/>
              <p:nvPr/>
            </p:nvSpPr>
            <p:spPr>
              <a:xfrm>
                <a:off x="755576" y="5623356"/>
                <a:ext cx="331236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" dirty="0" smtClean="0">
                    <a:solidFill>
                      <a:schemeClr val="tx1"/>
                    </a:solidFill>
                  </a:rPr>
                  <a:t>400     500      600      700      800      900     1000    1100 </a:t>
                </a:r>
                <a:endParaRPr lang="en-US" sz="900" dirty="0">
                  <a:solidFill>
                    <a:schemeClr val="tx1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ChangeAspect="1"/>
          </p:cNvGraphicFramePr>
          <p:nvPr/>
        </p:nvGraphicFramePr>
        <p:xfrm>
          <a:off x="609600" y="1219200"/>
          <a:ext cx="1992313" cy="1411288"/>
        </p:xfrm>
        <a:graphic>
          <a:graphicData uri="http://schemas.openxmlformats.org/presentationml/2006/ole">
            <p:oleObj spid="_x0000_s4010" name="Graph" r:id="rId4" imgW="7321080" imgH="5142397" progId="">
              <p:embed/>
            </p:oleObj>
          </a:graphicData>
        </a:graphic>
      </p:graphicFrame>
      <p:graphicFrame>
        <p:nvGraphicFramePr>
          <p:cNvPr id="16403" name="Object 4"/>
          <p:cNvGraphicFramePr>
            <a:graphicFrameLocks noChangeAspect="1"/>
          </p:cNvGraphicFramePr>
          <p:nvPr/>
        </p:nvGraphicFramePr>
        <p:xfrm>
          <a:off x="2286000" y="1219200"/>
          <a:ext cx="1692275" cy="1430338"/>
        </p:xfrm>
        <a:graphic>
          <a:graphicData uri="http://schemas.openxmlformats.org/presentationml/2006/ole">
            <p:oleObj spid="_x0000_s4011" name="Graph" r:id="rId5" imgW="7321080" imgH="5142397" progId="">
              <p:embed/>
            </p:oleObj>
          </a:graphicData>
        </a:graphic>
      </p:graphicFrame>
      <p:sp>
        <p:nvSpPr>
          <p:cNvPr id="3077" name="Rectangle 22"/>
          <p:cNvSpPr>
            <a:spLocks noChangeArrowheads="1"/>
          </p:cNvSpPr>
          <p:nvPr/>
        </p:nvSpPr>
        <p:spPr bwMode="auto">
          <a:xfrm>
            <a:off x="685800" y="228600"/>
            <a:ext cx="7543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000" b="1" dirty="0">
                <a:solidFill>
                  <a:schemeClr val="tx2"/>
                </a:solidFill>
                <a:latin typeface="Times" pitchFamily="-112" charset="0"/>
              </a:rPr>
              <a:t>Two Photon </a:t>
            </a:r>
            <a:r>
              <a:rPr lang="en-US" sz="2000" b="1" dirty="0" smtClean="0">
                <a:solidFill>
                  <a:schemeClr val="tx2"/>
                </a:solidFill>
                <a:latin typeface="Times" pitchFamily="-112" charset="0"/>
              </a:rPr>
              <a:t>Luminescence – shape</a:t>
            </a:r>
            <a:endParaRPr lang="en-US" sz="2000" b="1" dirty="0">
              <a:solidFill>
                <a:schemeClr val="tx2"/>
              </a:solidFill>
              <a:latin typeface="Times" pitchFamily="-112" charset="0"/>
            </a:endParaRPr>
          </a:p>
        </p:txBody>
      </p:sp>
      <p:pic>
        <p:nvPicPr>
          <p:cNvPr id="3078" name="Picture 1" descr="AuNR SP_PL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911600" y="2286000"/>
            <a:ext cx="4699000" cy="331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079" name="Straight Arrow Connector 7"/>
          <p:cNvCxnSpPr>
            <a:cxnSpLocks noChangeShapeType="1"/>
          </p:cNvCxnSpPr>
          <p:nvPr/>
        </p:nvCxnSpPr>
        <p:spPr bwMode="auto">
          <a:xfrm rot="10800000">
            <a:off x="4876800" y="4495800"/>
            <a:ext cx="3810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080" name="Straight Arrow Connector 9"/>
          <p:cNvCxnSpPr>
            <a:cxnSpLocks noChangeShapeType="1"/>
          </p:cNvCxnSpPr>
          <p:nvPr/>
        </p:nvCxnSpPr>
        <p:spPr bwMode="auto">
          <a:xfrm>
            <a:off x="7086600" y="3276600"/>
            <a:ext cx="7620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arrow" w="med" len="med"/>
          </a:ln>
        </p:spPr>
      </p:cxnSp>
      <p:grpSp>
        <p:nvGrpSpPr>
          <p:cNvPr id="6" name="Group 5"/>
          <p:cNvGrpSpPr/>
          <p:nvPr/>
        </p:nvGrpSpPr>
        <p:grpSpPr>
          <a:xfrm>
            <a:off x="152400" y="2425700"/>
            <a:ext cx="4575175" cy="3213100"/>
            <a:chOff x="152400" y="2425700"/>
            <a:chExt cx="4575175" cy="3213100"/>
          </a:xfrm>
        </p:grpSpPr>
        <p:graphicFrame>
          <p:nvGraphicFramePr>
            <p:cNvPr id="16402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153539895"/>
                </p:ext>
              </p:extLst>
            </p:nvPr>
          </p:nvGraphicFramePr>
          <p:xfrm>
            <a:off x="152400" y="2425700"/>
            <a:ext cx="4575175" cy="3213100"/>
          </p:xfrm>
          <a:graphic>
            <a:graphicData uri="http://schemas.openxmlformats.org/presentationml/2006/ole">
              <p:oleObj spid="_x0000_s4012" name="Graph" r:id="rId7" imgW="7321080" imgH="5142397" progId="">
                <p:embed/>
              </p:oleObj>
            </a:graphicData>
          </a:graphic>
        </p:graphicFrame>
        <p:sp>
          <p:nvSpPr>
            <p:cNvPr id="3" name="TextBox 2"/>
            <p:cNvSpPr txBox="1"/>
            <p:nvPr/>
          </p:nvSpPr>
          <p:spPr>
            <a:xfrm>
              <a:off x="827584" y="5157192"/>
              <a:ext cx="3384376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solidFill>
                    <a:srgbClr val="000000"/>
                  </a:solidFill>
                </a:rPr>
                <a:t>0                 10                20               30                40</a:t>
              </a:r>
              <a:endParaRPr lang="en-US" sz="1000" dirty="0">
                <a:solidFill>
                  <a:srgbClr val="000000"/>
                </a:solidFill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763688" y="5373216"/>
              <a:ext cx="1611357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solidFill>
                    <a:srgbClr val="000000"/>
                  </a:solidFill>
                </a:rPr>
                <a:t>Incidence Power (</a:t>
              </a:r>
              <a:r>
                <a:rPr lang="en-US" sz="1100" dirty="0" err="1" smtClean="0">
                  <a:solidFill>
                    <a:srgbClr val="000000"/>
                  </a:solidFill>
                </a:rPr>
                <a:t>mW</a:t>
              </a:r>
              <a:r>
                <a:rPr lang="en-US" sz="1100" dirty="0" smtClean="0">
                  <a:solidFill>
                    <a:srgbClr val="000000"/>
                  </a:solidFill>
                </a:rPr>
                <a:t>)</a:t>
              </a:r>
              <a:endParaRPr lang="en-US" sz="1100" dirty="0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0" descr="AuNR pol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3100" y="1593850"/>
            <a:ext cx="7797800" cy="367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2"/>
          <p:cNvSpPr>
            <a:spLocks noChangeArrowheads="1"/>
          </p:cNvSpPr>
          <p:nvPr/>
        </p:nvSpPr>
        <p:spPr bwMode="auto">
          <a:xfrm>
            <a:off x="685800" y="228600"/>
            <a:ext cx="7543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000" b="1" dirty="0">
                <a:solidFill>
                  <a:schemeClr val="tx2"/>
                </a:solidFill>
                <a:latin typeface="Times" pitchFamily="-112" charset="0"/>
              </a:rPr>
              <a:t>Two Photon </a:t>
            </a:r>
            <a:r>
              <a:rPr lang="en-US" sz="2000" b="1" dirty="0" smtClean="0">
                <a:solidFill>
                  <a:schemeClr val="tx2"/>
                </a:solidFill>
                <a:latin typeface="Times" pitchFamily="-112" charset="0"/>
              </a:rPr>
              <a:t>Luminescence </a:t>
            </a:r>
            <a:r>
              <a:rPr lang="en-US" sz="2000" b="1" dirty="0">
                <a:solidFill>
                  <a:schemeClr val="tx2"/>
                </a:solidFill>
                <a:latin typeface="Times" pitchFamily="-112" charset="0"/>
              </a:rPr>
              <a:t>- polarization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1" descr="AuNR darpi3D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6838" y="2743200"/>
            <a:ext cx="5084762" cy="324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100" name="Group 65"/>
          <p:cNvGrpSpPr>
            <a:grpSpLocks/>
          </p:cNvGrpSpPr>
          <p:nvPr/>
        </p:nvGrpSpPr>
        <p:grpSpPr bwMode="auto">
          <a:xfrm>
            <a:off x="11276013" y="9101138"/>
            <a:ext cx="9070975" cy="3514725"/>
            <a:chOff x="11050590" y="7767610"/>
            <a:chExt cx="9072626" cy="3514725"/>
          </a:xfrm>
        </p:grpSpPr>
        <p:grpSp>
          <p:nvGrpSpPr>
            <p:cNvPr id="4120" name="Group 62"/>
            <p:cNvGrpSpPr>
              <a:grpSpLocks/>
            </p:cNvGrpSpPr>
            <p:nvPr/>
          </p:nvGrpSpPr>
          <p:grpSpPr bwMode="auto">
            <a:xfrm>
              <a:off x="11050590" y="7767610"/>
              <a:ext cx="9072626" cy="3514725"/>
              <a:chOff x="11050590" y="7496121"/>
              <a:chExt cx="9072626" cy="3514725"/>
            </a:xfrm>
          </p:grpSpPr>
          <p:pic>
            <p:nvPicPr>
              <p:cNvPr id="4123" name="Picture 53" descr="Intensity Image of sp3 gn-ctab dapi 750 5p 535-590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13408044" y="8139063"/>
                <a:ext cx="2162175" cy="21621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24" name="Picture 54" descr="Color Image of sp3 gn-ctab dapi 750 5p 535-590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11050590" y="8139063"/>
                <a:ext cx="2162175" cy="21621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25" name="Picture 15" descr="Color Legend of sp1 gn-ctab dapi 750 5p 535-590 zoom2.bmp"/>
              <p:cNvPicPr>
                <a:picLocks noChangeAspect="1" noChangeArrowheads="1"/>
              </p:cNvPicPr>
              <p:nvPr/>
            </p:nvPicPr>
            <p:blipFill>
              <a:blip r:embed="rId7"/>
              <a:srcRect l="-8662" r="-8662"/>
              <a:stretch>
                <a:fillRect/>
              </a:stretch>
            </p:blipFill>
            <p:spPr bwMode="auto">
              <a:xfrm>
                <a:off x="13193730" y="8139063"/>
                <a:ext cx="142875" cy="21621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26" name="Chart 4"/>
              <p:cNvPicPr>
                <a:picLocks noChangeArrowheads="1"/>
              </p:cNvPicPr>
              <p:nvPr/>
            </p:nvPicPr>
            <p:blipFill>
              <a:blip r:embed="rId8"/>
              <a:srcRect l="-24094" t="-3795" r="-6448" b="-5614"/>
              <a:stretch>
                <a:fillRect/>
              </a:stretch>
            </p:blipFill>
            <p:spPr bwMode="auto">
              <a:xfrm>
                <a:off x="14608241" y="7496121"/>
                <a:ext cx="5514975" cy="35147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127" name="Rectangle 57"/>
              <p:cNvSpPr>
                <a:spLocks noChangeArrowheads="1"/>
              </p:cNvSpPr>
              <p:nvPr/>
            </p:nvSpPr>
            <p:spPr bwMode="auto">
              <a:xfrm>
                <a:off x="13408044" y="8924881"/>
                <a:ext cx="630237" cy="561975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" name="Bent Arrow 10"/>
              <p:cNvSpPr/>
              <p:nvPr/>
            </p:nvSpPr>
            <p:spPr>
              <a:xfrm>
                <a:off x="13694258" y="8567683"/>
                <a:ext cx="2141928" cy="323850"/>
              </a:xfrm>
              <a:prstGeom prst="bentArrow">
                <a:avLst/>
              </a:prstGeom>
              <a:solidFill>
                <a:srgbClr val="FF0000">
                  <a:alpha val="48000"/>
                </a:srgbClr>
              </a:solidFill>
              <a:ln w="19050">
                <a:solidFill>
                  <a:srgbClr val="FF0000">
                    <a:alpha val="51000"/>
                  </a:srgb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chemeClr val="tx1"/>
                  </a:solidFill>
                  <a:ea typeface="ＭＳ Ｐゴシック" pitchFamily="-112" charset="-128"/>
                </a:endParaRPr>
              </a:p>
            </p:txBody>
          </p:sp>
        </p:grpSp>
        <p:sp>
          <p:nvSpPr>
            <p:cNvPr id="4121" name="TextBox 63"/>
            <p:cNvSpPr txBox="1">
              <a:spLocks noChangeArrowheads="1"/>
            </p:cNvSpPr>
            <p:nvPr/>
          </p:nvSpPr>
          <p:spPr bwMode="auto">
            <a:xfrm>
              <a:off x="11693532" y="10567955"/>
              <a:ext cx="71045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>
                  <a:latin typeface="ZapfEllipt BT" pitchFamily="18" charset="0"/>
                </a:rPr>
                <a:t>FLIM</a:t>
              </a:r>
            </a:p>
          </p:txBody>
        </p:sp>
        <p:sp>
          <p:nvSpPr>
            <p:cNvPr id="4122" name="TextBox 64"/>
            <p:cNvSpPr txBox="1">
              <a:spLocks noChangeArrowheads="1"/>
            </p:cNvSpPr>
            <p:nvPr/>
          </p:nvSpPr>
          <p:spPr bwMode="auto">
            <a:xfrm>
              <a:off x="13979548" y="10569256"/>
              <a:ext cx="104387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>
                  <a:latin typeface="ZapfEllipt BT" pitchFamily="18" charset="0"/>
                </a:rPr>
                <a:t>Intensity</a:t>
              </a:r>
            </a:p>
          </p:txBody>
        </p:sp>
      </p:grpSp>
      <p:grpSp>
        <p:nvGrpSpPr>
          <p:cNvPr id="4101" name="Group 65"/>
          <p:cNvGrpSpPr>
            <a:grpSpLocks/>
          </p:cNvGrpSpPr>
          <p:nvPr/>
        </p:nvGrpSpPr>
        <p:grpSpPr bwMode="auto">
          <a:xfrm>
            <a:off x="11428413" y="9253538"/>
            <a:ext cx="9070975" cy="3514725"/>
            <a:chOff x="11050590" y="7767610"/>
            <a:chExt cx="9072626" cy="3514725"/>
          </a:xfrm>
        </p:grpSpPr>
        <p:grpSp>
          <p:nvGrpSpPr>
            <p:cNvPr id="4111" name="Group 62"/>
            <p:cNvGrpSpPr>
              <a:grpSpLocks/>
            </p:cNvGrpSpPr>
            <p:nvPr/>
          </p:nvGrpSpPr>
          <p:grpSpPr bwMode="auto">
            <a:xfrm>
              <a:off x="11050590" y="7767610"/>
              <a:ext cx="9072626" cy="3514725"/>
              <a:chOff x="11050590" y="7496121"/>
              <a:chExt cx="9072626" cy="3514725"/>
            </a:xfrm>
          </p:grpSpPr>
          <p:pic>
            <p:nvPicPr>
              <p:cNvPr id="4114" name="Picture 53" descr="Intensity Image of sp3 gn-ctab dapi 750 5p 535-590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13408044" y="8139063"/>
                <a:ext cx="2162175" cy="21621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15" name="Picture 54" descr="Color Image of sp3 gn-ctab dapi 750 5p 535-590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11050590" y="8139063"/>
                <a:ext cx="2162175" cy="21621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16" name="Picture 15" descr="Color Legend of sp1 gn-ctab dapi 750 5p 535-590 zoom2.bmp"/>
              <p:cNvPicPr>
                <a:picLocks noChangeAspect="1" noChangeArrowheads="1"/>
              </p:cNvPicPr>
              <p:nvPr/>
            </p:nvPicPr>
            <p:blipFill>
              <a:blip r:embed="rId7"/>
              <a:srcRect l="-8662" r="-8662"/>
              <a:stretch>
                <a:fillRect/>
              </a:stretch>
            </p:blipFill>
            <p:spPr bwMode="auto">
              <a:xfrm>
                <a:off x="13193730" y="8139063"/>
                <a:ext cx="142875" cy="21621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117" name="Chart 4"/>
              <p:cNvPicPr>
                <a:picLocks noChangeArrowheads="1"/>
              </p:cNvPicPr>
              <p:nvPr/>
            </p:nvPicPr>
            <p:blipFill>
              <a:blip r:embed="rId8"/>
              <a:srcRect l="-24094" t="-3795" r="-6448" b="-5614"/>
              <a:stretch>
                <a:fillRect/>
              </a:stretch>
            </p:blipFill>
            <p:spPr bwMode="auto">
              <a:xfrm>
                <a:off x="14608241" y="7496121"/>
                <a:ext cx="5514975" cy="35147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118" name="Rectangle 57"/>
              <p:cNvSpPr>
                <a:spLocks noChangeArrowheads="1"/>
              </p:cNvSpPr>
              <p:nvPr/>
            </p:nvSpPr>
            <p:spPr bwMode="auto">
              <a:xfrm>
                <a:off x="13408044" y="8924881"/>
                <a:ext cx="630237" cy="561975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5" name="Bent Arrow 24"/>
              <p:cNvSpPr/>
              <p:nvPr/>
            </p:nvSpPr>
            <p:spPr>
              <a:xfrm>
                <a:off x="13694258" y="8567683"/>
                <a:ext cx="2141928" cy="323850"/>
              </a:xfrm>
              <a:prstGeom prst="bentArrow">
                <a:avLst/>
              </a:prstGeom>
              <a:solidFill>
                <a:srgbClr val="FF0000">
                  <a:alpha val="48000"/>
                </a:srgbClr>
              </a:solidFill>
              <a:ln w="19050">
                <a:solidFill>
                  <a:srgbClr val="FF0000">
                    <a:alpha val="51000"/>
                  </a:srgb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chemeClr val="tx1"/>
                  </a:solidFill>
                  <a:ea typeface="ＭＳ Ｐゴシック" pitchFamily="-112" charset="-128"/>
                </a:endParaRPr>
              </a:p>
            </p:txBody>
          </p:sp>
        </p:grpSp>
        <p:sp>
          <p:nvSpPr>
            <p:cNvPr id="4112" name="TextBox 63"/>
            <p:cNvSpPr txBox="1">
              <a:spLocks noChangeArrowheads="1"/>
            </p:cNvSpPr>
            <p:nvPr/>
          </p:nvSpPr>
          <p:spPr bwMode="auto">
            <a:xfrm>
              <a:off x="11693532" y="10567955"/>
              <a:ext cx="71045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>
                  <a:latin typeface="ZapfEllipt BT" pitchFamily="18" charset="0"/>
                </a:rPr>
                <a:t>FLIM</a:t>
              </a:r>
            </a:p>
          </p:txBody>
        </p:sp>
        <p:sp>
          <p:nvSpPr>
            <p:cNvPr id="4113" name="TextBox 64"/>
            <p:cNvSpPr txBox="1">
              <a:spLocks noChangeArrowheads="1"/>
            </p:cNvSpPr>
            <p:nvPr/>
          </p:nvSpPr>
          <p:spPr bwMode="auto">
            <a:xfrm>
              <a:off x="13979548" y="10569256"/>
              <a:ext cx="104387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>
                  <a:latin typeface="ZapfEllipt BT" pitchFamily="18" charset="0"/>
                </a:rPr>
                <a:t>Intensity</a:t>
              </a:r>
            </a:p>
          </p:txBody>
        </p:sp>
      </p:grpSp>
      <p:pic>
        <p:nvPicPr>
          <p:cNvPr id="4102" name="Picture 53" descr="Intensity Image of sp3 gn-ctab dapi 750 5p 535-59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631863" y="9744075"/>
            <a:ext cx="2162175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54" descr="Color Image of sp3 gn-ctab dapi 750 5p 535-59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1276013" y="9744075"/>
            <a:ext cx="2160587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4" name="TextBox 63"/>
          <p:cNvSpPr txBox="1">
            <a:spLocks noChangeArrowheads="1"/>
          </p:cNvSpPr>
          <p:nvPr/>
        </p:nvSpPr>
        <p:spPr bwMode="auto">
          <a:xfrm>
            <a:off x="11917363" y="11901488"/>
            <a:ext cx="7112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>
                <a:latin typeface="ZapfEllipt BT" pitchFamily="18" charset="0"/>
              </a:rPr>
              <a:t>FLIM</a:t>
            </a:r>
          </a:p>
        </p:txBody>
      </p:sp>
      <p:sp>
        <p:nvSpPr>
          <p:cNvPr id="4105" name="TextBox 64"/>
          <p:cNvSpPr txBox="1">
            <a:spLocks noChangeArrowheads="1"/>
          </p:cNvSpPr>
          <p:nvPr/>
        </p:nvSpPr>
        <p:spPr bwMode="auto">
          <a:xfrm>
            <a:off x="14203363" y="11903075"/>
            <a:ext cx="10445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>
                <a:latin typeface="ZapfEllipt BT" pitchFamily="18" charset="0"/>
              </a:rPr>
              <a:t>Intensity</a:t>
            </a:r>
          </a:p>
        </p:txBody>
      </p:sp>
      <p:pic>
        <p:nvPicPr>
          <p:cNvPr id="4106" name="Picture 32" descr="AuNR Darpi1.jp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251450" y="762000"/>
            <a:ext cx="2520950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Bent Arrow 29"/>
          <p:cNvSpPr/>
          <p:nvPr/>
        </p:nvSpPr>
        <p:spPr bwMode="auto">
          <a:xfrm rot="5400000" flipV="1">
            <a:off x="3352800" y="1447800"/>
            <a:ext cx="1143000" cy="2209800"/>
          </a:xfrm>
          <a:prstGeom prst="bentArrow">
            <a:avLst/>
          </a:prstGeom>
          <a:solidFill>
            <a:srgbClr val="E31316">
              <a:alpha val="7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4108" name="Rectangle 22"/>
          <p:cNvSpPr>
            <a:spLocks noChangeArrowheads="1"/>
          </p:cNvSpPr>
          <p:nvPr/>
        </p:nvSpPr>
        <p:spPr bwMode="auto">
          <a:xfrm>
            <a:off x="685800" y="228600"/>
            <a:ext cx="7543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000" b="1" dirty="0">
                <a:solidFill>
                  <a:schemeClr val="tx2"/>
                </a:solidFill>
                <a:latin typeface="Times" pitchFamily="-112" charset="0"/>
              </a:rPr>
              <a:t>TPL - </a:t>
            </a:r>
            <a:r>
              <a:rPr lang="en-US" sz="2000" b="1" dirty="0" err="1">
                <a:solidFill>
                  <a:schemeClr val="tx2"/>
                </a:solidFill>
                <a:latin typeface="Times" pitchFamily="-112" charset="0"/>
              </a:rPr>
              <a:t>AuNRs</a:t>
            </a:r>
            <a:r>
              <a:rPr lang="en-US" sz="2000" b="1" dirty="0">
                <a:solidFill>
                  <a:schemeClr val="tx2"/>
                </a:solidFill>
                <a:latin typeface="Times" pitchFamily="-112" charset="0"/>
              </a:rPr>
              <a:t> in MDCK Cells</a:t>
            </a:r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3397414"/>
              </p:ext>
            </p:extLst>
          </p:nvPr>
        </p:nvGraphicFramePr>
        <p:xfrm>
          <a:off x="5257800" y="3352800"/>
          <a:ext cx="2514600" cy="2711450"/>
        </p:xfrm>
        <a:graphic>
          <a:graphicData uri="http://schemas.openxmlformats.org/presentationml/2006/ole">
            <p:oleObj spid="_x0000_s4425" name="Document" r:id="rId10" imgW="4839375" imgH="5220429" progId="Word.Document.12">
              <p:link updateAutomatic="1"/>
            </p:oleObj>
          </a:graphicData>
        </a:graphic>
      </p:graphicFrame>
      <p:sp>
        <p:nvSpPr>
          <p:cNvPr id="4109" name="Rectangle 31"/>
          <p:cNvSpPr>
            <a:spLocks noChangeArrowheads="1"/>
          </p:cNvSpPr>
          <p:nvPr/>
        </p:nvSpPr>
        <p:spPr bwMode="auto">
          <a:xfrm>
            <a:off x="7772400" y="3121025"/>
            <a:ext cx="12795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67µm x 67µm</a:t>
            </a:r>
            <a:r>
              <a:rPr lang="en-GB">
                <a:solidFill>
                  <a:srgbClr val="000000"/>
                </a:solidFill>
              </a:rPr>
              <a:t> 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4110" name="TextBox 34"/>
          <p:cNvSpPr txBox="1">
            <a:spLocks noChangeArrowheads="1"/>
          </p:cNvSpPr>
          <p:nvPr/>
        </p:nvSpPr>
        <p:spPr bwMode="auto">
          <a:xfrm>
            <a:off x="738188" y="914400"/>
            <a:ext cx="3029740" cy="1277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charset="0"/>
              <a:buChar char="•"/>
            </a:pPr>
            <a:r>
              <a:rPr lang="en-US" dirty="0">
                <a:solidFill>
                  <a:schemeClr val="tx1"/>
                </a:solidFill>
                <a:latin typeface="ZapfEllipt BT"/>
                <a:cs typeface="Times New Roman" pitchFamily="18" charset="0"/>
              </a:rPr>
              <a:t>MDCK cells were treated with </a:t>
            </a:r>
            <a:r>
              <a:rPr lang="en-US" dirty="0" err="1">
                <a:solidFill>
                  <a:schemeClr val="tx1"/>
                </a:solidFill>
                <a:latin typeface="ZapfEllipt BT"/>
                <a:cs typeface="Times New Roman" pitchFamily="18" charset="0"/>
              </a:rPr>
              <a:t>AuNRs</a:t>
            </a:r>
            <a:endParaRPr lang="en-US" dirty="0">
              <a:solidFill>
                <a:schemeClr val="tx1"/>
              </a:solidFill>
              <a:latin typeface="ZapfEllipt BT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en-US" dirty="0">
                <a:solidFill>
                  <a:schemeClr val="tx1"/>
                </a:solidFill>
                <a:latin typeface="ZapfEllipt BT"/>
                <a:cs typeface="Times New Roman" pitchFamily="18" charset="0"/>
              </a:rPr>
              <a:t>Incubated for 3 </a:t>
            </a:r>
            <a:r>
              <a:rPr lang="en-US" dirty="0" err="1">
                <a:solidFill>
                  <a:schemeClr val="tx1"/>
                </a:solidFill>
                <a:latin typeface="ZapfEllipt BT"/>
                <a:cs typeface="Times New Roman" pitchFamily="18" charset="0"/>
              </a:rPr>
              <a:t>hrs</a:t>
            </a:r>
            <a:endParaRPr lang="en-US" dirty="0">
              <a:solidFill>
                <a:schemeClr val="tx1"/>
              </a:solidFill>
              <a:latin typeface="ZapfEllipt BT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en-US" dirty="0">
                <a:solidFill>
                  <a:schemeClr val="tx1"/>
                </a:solidFill>
                <a:latin typeface="ZapfEllipt BT"/>
                <a:cs typeface="Times New Roman" pitchFamily="18" charset="0"/>
              </a:rPr>
              <a:t>Washed and fixed </a:t>
            </a:r>
          </a:p>
          <a:p>
            <a:pPr>
              <a:buFont typeface="Arial" charset="0"/>
              <a:buChar char="•"/>
            </a:pPr>
            <a:r>
              <a:rPr lang="en-US" dirty="0">
                <a:solidFill>
                  <a:schemeClr val="tx1"/>
                </a:solidFill>
                <a:latin typeface="ZapfEllipt BT"/>
                <a:cs typeface="Times New Roman" pitchFamily="18" charset="0"/>
              </a:rPr>
              <a:t>Stained with DAPI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683568" y="3068960"/>
            <a:ext cx="3744416" cy="2808312"/>
            <a:chOff x="683568" y="2852936"/>
            <a:chExt cx="3744416" cy="2808312"/>
          </a:xfrm>
        </p:grpSpPr>
        <p:grpSp>
          <p:nvGrpSpPr>
            <p:cNvPr id="3" name="Group 2"/>
            <p:cNvGrpSpPr/>
            <p:nvPr/>
          </p:nvGrpSpPr>
          <p:grpSpPr>
            <a:xfrm>
              <a:off x="683568" y="2852936"/>
              <a:ext cx="3744416" cy="2808312"/>
              <a:chOff x="683568" y="2708920"/>
              <a:chExt cx="3744416" cy="2808312"/>
            </a:xfrm>
          </p:grpSpPr>
          <p:graphicFrame>
            <p:nvGraphicFramePr>
              <p:cNvPr id="6147" name="Object 7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xmlns="" val="1458363109"/>
                  </p:ext>
                </p:extLst>
              </p:nvPr>
            </p:nvGraphicFramePr>
            <p:xfrm>
              <a:off x="683568" y="2708920"/>
              <a:ext cx="3743325" cy="2735263"/>
            </p:xfrm>
            <a:graphic>
              <a:graphicData uri="http://schemas.openxmlformats.org/presentationml/2006/ole">
                <p:oleObj spid="_x0000_s6779" name="Graph" r:id="rId4" imgW="4216400" imgH="2961640" progId="">
                  <p:embed/>
                </p:oleObj>
              </a:graphicData>
            </a:graphic>
          </p:graphicFrame>
          <p:sp>
            <p:nvSpPr>
              <p:cNvPr id="2" name="Rectangle 1"/>
              <p:cNvSpPr/>
              <p:nvPr/>
            </p:nvSpPr>
            <p:spPr bwMode="auto">
              <a:xfrm>
                <a:off x="971600" y="5301208"/>
                <a:ext cx="3456384" cy="216024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rgbClr val="300BE9"/>
                  </a:solidFill>
                  <a:effectLst/>
                  <a:latin typeface="Helvetica" pitchFamily="-112" charset="0"/>
                </a:endParaRPr>
              </a:p>
            </p:txBody>
          </p:sp>
        </p:grpSp>
        <p:sp>
          <p:nvSpPr>
            <p:cNvPr id="7" name="Rectangle 6"/>
            <p:cNvSpPr/>
            <p:nvPr/>
          </p:nvSpPr>
          <p:spPr bwMode="auto">
            <a:xfrm>
              <a:off x="899592" y="5229200"/>
              <a:ext cx="3456384" cy="216024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rgbClr val="300BE9"/>
                </a:solidFill>
                <a:effectLst/>
                <a:latin typeface="Helvetica" pitchFamily="-112" charset="0"/>
              </a:endParaRPr>
            </a:p>
          </p:txBody>
        </p:sp>
      </p:grpSp>
      <p:sp>
        <p:nvSpPr>
          <p:cNvPr id="6148" name="Rectangle 22"/>
          <p:cNvSpPr>
            <a:spLocks noChangeArrowheads="1"/>
          </p:cNvSpPr>
          <p:nvPr/>
        </p:nvSpPr>
        <p:spPr bwMode="auto">
          <a:xfrm>
            <a:off x="685800" y="228600"/>
            <a:ext cx="7543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000" b="1" dirty="0" smtClean="0">
                <a:solidFill>
                  <a:schemeClr val="tx2"/>
                </a:solidFill>
                <a:latin typeface="Times" pitchFamily="-112" charset="0"/>
              </a:rPr>
              <a:t>Fluorescence Lifetime Imaging Microscopy (FLIM)</a:t>
            </a:r>
          </a:p>
          <a:p>
            <a:pPr algn="ctr"/>
            <a:r>
              <a:rPr lang="en-US" sz="2000" b="1" dirty="0" smtClean="0">
                <a:solidFill>
                  <a:schemeClr val="tx2"/>
                </a:solidFill>
                <a:latin typeface="Times" pitchFamily="-112" charset="0"/>
              </a:rPr>
              <a:t> </a:t>
            </a:r>
            <a:r>
              <a:rPr lang="en-US" sz="2000" b="1" dirty="0">
                <a:solidFill>
                  <a:schemeClr val="tx2"/>
                </a:solidFill>
                <a:latin typeface="Times" pitchFamily="-112" charset="0"/>
              </a:rPr>
              <a:t>- </a:t>
            </a:r>
            <a:r>
              <a:rPr lang="en-US" sz="2000" b="1" dirty="0" err="1">
                <a:solidFill>
                  <a:schemeClr val="tx2"/>
                </a:solidFill>
                <a:latin typeface="Times" pitchFamily="-112" charset="0"/>
              </a:rPr>
              <a:t>AuNRs</a:t>
            </a:r>
            <a:r>
              <a:rPr lang="en-US" sz="2000" b="1" dirty="0">
                <a:solidFill>
                  <a:schemeClr val="tx2"/>
                </a:solidFill>
                <a:latin typeface="Times" pitchFamily="-112" charset="0"/>
              </a:rPr>
              <a:t> in MDCK cells</a:t>
            </a:r>
          </a:p>
        </p:txBody>
      </p:sp>
      <p:sp>
        <p:nvSpPr>
          <p:cNvPr id="6149" name="Rectangle 31"/>
          <p:cNvSpPr>
            <a:spLocks noChangeArrowheads="1"/>
          </p:cNvSpPr>
          <p:nvPr/>
        </p:nvSpPr>
        <p:spPr bwMode="auto">
          <a:xfrm>
            <a:off x="7668344" y="5785321"/>
            <a:ext cx="12811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67µm x 67µm</a:t>
            </a:r>
            <a:r>
              <a:rPr lang="en-GB" dirty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6150" name="Picture 12" descr="Intensity Image of sp3 gn-ctab dapi 750 5p 535-59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76825" y="3581400"/>
            <a:ext cx="2519363" cy="251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13" descr="Color Image of sp3 gn-ctab dapi 750 5p 535-59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76825" y="1018957"/>
            <a:ext cx="2519363" cy="251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2" name="Rectangle 15"/>
          <p:cNvSpPr>
            <a:spLocks noChangeArrowheads="1"/>
          </p:cNvSpPr>
          <p:nvPr/>
        </p:nvSpPr>
        <p:spPr bwMode="auto">
          <a:xfrm>
            <a:off x="914400" y="5526088"/>
            <a:ext cx="3505200" cy="265112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467545" y="5775647"/>
            <a:ext cx="4464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Y. Zhang, J. Yu, D. J. S. Birch and Y. Chen, J. </a:t>
            </a:r>
            <a:r>
              <a:rPr lang="en-US" sz="1200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BioMed</a:t>
            </a:r>
            <a:r>
              <a:rPr lang="en-US" sz="12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Opt. 15, 020504 (2010)</a:t>
            </a:r>
            <a:endParaRPr lang="en-US" sz="1200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684659" y="980728"/>
            <a:ext cx="3743325" cy="2230438"/>
            <a:chOff x="612775" y="836712"/>
            <a:chExt cx="3743325" cy="2230438"/>
          </a:xfrm>
        </p:grpSpPr>
        <p:graphicFrame>
          <p:nvGraphicFramePr>
            <p:cNvPr id="6146" name="Object 6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xmlns="" val="3854175889"/>
                </p:ext>
              </p:extLst>
            </p:nvPr>
          </p:nvGraphicFramePr>
          <p:xfrm>
            <a:off x="612775" y="836712"/>
            <a:ext cx="3743325" cy="2230438"/>
          </p:xfrm>
          <a:graphic>
            <a:graphicData uri="http://schemas.openxmlformats.org/presentationml/2006/ole">
              <p:oleObj spid="_x0000_s6780" name="Graph" r:id="rId7" imgW="4216400" imgH="2961640" progId="">
                <p:embed/>
              </p:oleObj>
            </a:graphicData>
          </a:graphic>
        </p:graphicFrame>
        <p:sp>
          <p:nvSpPr>
            <p:cNvPr id="4" name="TextBox 3"/>
            <p:cNvSpPr txBox="1"/>
            <p:nvPr/>
          </p:nvSpPr>
          <p:spPr>
            <a:xfrm>
              <a:off x="1187624" y="2744945"/>
              <a:ext cx="3168352" cy="179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100" dirty="0" smtClean="0">
                  <a:solidFill>
                    <a:schemeClr val="tx1"/>
                  </a:solidFill>
                </a:rPr>
                <a:t>0            2           4            6           8          10</a:t>
              </a:r>
              <a:endParaRPr lang="en-US" sz="1100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Rectangle 5"/>
          <p:cNvSpPr/>
          <p:nvPr/>
        </p:nvSpPr>
        <p:spPr bwMode="auto">
          <a:xfrm>
            <a:off x="971600" y="4653136"/>
            <a:ext cx="216024" cy="14401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rgbClr val="300BE9"/>
              </a:solidFill>
              <a:effectLst/>
              <a:latin typeface="Helvetica" pitchFamily="-112" charset="0"/>
            </a:endParaRPr>
          </a:p>
        </p:txBody>
      </p:sp>
      <p:grpSp>
        <p:nvGrpSpPr>
          <p:cNvPr id="6153" name="Group 14"/>
          <p:cNvGrpSpPr>
            <a:grpSpLocks/>
          </p:cNvGrpSpPr>
          <p:nvPr/>
        </p:nvGrpSpPr>
        <p:grpSpPr bwMode="auto">
          <a:xfrm>
            <a:off x="1166330" y="5528265"/>
            <a:ext cx="3045630" cy="276999"/>
            <a:chOff x="1295400" y="5635823"/>
            <a:chExt cx="3045258" cy="521389"/>
          </a:xfrm>
          <a:solidFill>
            <a:srgbClr val="FFFFFF"/>
          </a:solidFill>
        </p:grpSpPr>
        <p:sp>
          <p:nvSpPr>
            <p:cNvPr id="6154" name="TextBox 8"/>
            <p:cNvSpPr txBox="1">
              <a:spLocks noChangeArrowheads="1"/>
            </p:cNvSpPr>
            <p:nvPr/>
          </p:nvSpPr>
          <p:spPr bwMode="auto">
            <a:xfrm>
              <a:off x="1295400" y="5635823"/>
              <a:ext cx="398543" cy="52138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dirty="0" smtClean="0">
                  <a:solidFill>
                    <a:schemeClr val="tx1"/>
                  </a:solidFill>
                </a:rPr>
                <a:t>0.0 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155" name="TextBox 9"/>
            <p:cNvSpPr txBox="1">
              <a:spLocks noChangeArrowheads="1"/>
            </p:cNvSpPr>
            <p:nvPr/>
          </p:nvSpPr>
          <p:spPr bwMode="auto">
            <a:xfrm>
              <a:off x="1824743" y="5635823"/>
              <a:ext cx="398543" cy="52138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>
                  <a:solidFill>
                    <a:schemeClr val="tx1"/>
                  </a:solidFill>
                </a:rPr>
                <a:t>1.0 </a:t>
              </a:r>
            </a:p>
          </p:txBody>
        </p:sp>
        <p:sp>
          <p:nvSpPr>
            <p:cNvPr id="6156" name="TextBox 10"/>
            <p:cNvSpPr txBox="1">
              <a:spLocks noChangeArrowheads="1"/>
            </p:cNvSpPr>
            <p:nvPr/>
          </p:nvSpPr>
          <p:spPr bwMode="auto">
            <a:xfrm>
              <a:off x="2354086" y="5635823"/>
              <a:ext cx="398543" cy="52138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>
                  <a:solidFill>
                    <a:schemeClr val="tx1"/>
                  </a:solidFill>
                </a:rPr>
                <a:t>2.0 </a:t>
              </a:r>
            </a:p>
          </p:txBody>
        </p:sp>
        <p:sp>
          <p:nvSpPr>
            <p:cNvPr id="6157" name="TextBox 11"/>
            <p:cNvSpPr txBox="1">
              <a:spLocks noChangeArrowheads="1"/>
            </p:cNvSpPr>
            <p:nvPr/>
          </p:nvSpPr>
          <p:spPr bwMode="auto">
            <a:xfrm>
              <a:off x="3942115" y="5635823"/>
              <a:ext cx="398543" cy="52138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</a:rPr>
                <a:t>5.0 </a:t>
              </a:r>
            </a:p>
          </p:txBody>
        </p:sp>
        <p:sp>
          <p:nvSpPr>
            <p:cNvPr id="6158" name="TextBox 12"/>
            <p:cNvSpPr txBox="1">
              <a:spLocks noChangeArrowheads="1"/>
            </p:cNvSpPr>
            <p:nvPr/>
          </p:nvSpPr>
          <p:spPr bwMode="auto">
            <a:xfrm>
              <a:off x="3412772" y="5635823"/>
              <a:ext cx="398543" cy="52138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</a:rPr>
                <a:t>4.0 </a:t>
              </a:r>
            </a:p>
          </p:txBody>
        </p:sp>
        <p:sp>
          <p:nvSpPr>
            <p:cNvPr id="6159" name="TextBox 13"/>
            <p:cNvSpPr txBox="1">
              <a:spLocks noChangeArrowheads="1"/>
            </p:cNvSpPr>
            <p:nvPr/>
          </p:nvSpPr>
          <p:spPr bwMode="auto">
            <a:xfrm>
              <a:off x="2883429" y="5635823"/>
              <a:ext cx="398543" cy="52138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schemeClr val="tx1"/>
                  </a:solidFill>
                </a:rPr>
                <a:t>3.0 </a:t>
              </a:r>
            </a:p>
          </p:txBody>
        </p:sp>
      </p:grpSp>
      <p:pic>
        <p:nvPicPr>
          <p:cNvPr id="8" name="Picture 7"/>
          <p:cNvPicPr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7596336" y="1023932"/>
            <a:ext cx="72008" cy="2512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740352" y="908720"/>
            <a:ext cx="284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0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740352" y="3265239"/>
            <a:ext cx="6737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4.8 ns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2"/>
          <p:cNvSpPr>
            <a:spLocks noChangeArrowheads="1"/>
          </p:cNvSpPr>
          <p:nvPr/>
        </p:nvSpPr>
        <p:spPr bwMode="auto">
          <a:xfrm>
            <a:off x="685800" y="228600"/>
            <a:ext cx="7543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000" b="1" dirty="0">
                <a:solidFill>
                  <a:schemeClr val="tx2"/>
                </a:solidFill>
                <a:latin typeface="Times" pitchFamily="-112" charset="0"/>
              </a:rPr>
              <a:t>FLIM - </a:t>
            </a:r>
            <a:r>
              <a:rPr lang="en-US" sz="2000" b="1" dirty="0" err="1">
                <a:solidFill>
                  <a:schemeClr val="tx2"/>
                </a:solidFill>
                <a:latin typeface="Times" pitchFamily="-112" charset="0"/>
              </a:rPr>
              <a:t>AuNR</a:t>
            </a:r>
            <a:r>
              <a:rPr lang="en-US" sz="2000" b="1" dirty="0">
                <a:solidFill>
                  <a:schemeClr val="tx2"/>
                </a:solidFill>
                <a:latin typeface="Times" pitchFamily="-112" charset="0"/>
              </a:rPr>
              <a:t> in MDCK cells</a:t>
            </a:r>
          </a:p>
        </p:txBody>
      </p:sp>
      <p:pic>
        <p:nvPicPr>
          <p:cNvPr id="7172" name="Picture 3" descr="Color Image of sp1 gn-ctab dapi 750 5p 535-590 zoom2--2010--2-12"/>
          <p:cNvPicPr>
            <a:picLocks noChangeArrowheads="1"/>
          </p:cNvPicPr>
          <p:nvPr/>
        </p:nvPicPr>
        <p:blipFill>
          <a:blip r:embed="rId4"/>
          <a:srcRect l="49832" t="49538"/>
          <a:stretch>
            <a:fillRect/>
          </a:stretch>
        </p:blipFill>
        <p:spPr bwMode="auto">
          <a:xfrm>
            <a:off x="468313" y="2060575"/>
            <a:ext cx="2376487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Rectangle 4"/>
          <p:cNvSpPr>
            <a:spLocks noChangeArrowheads="1"/>
          </p:cNvSpPr>
          <p:nvPr/>
        </p:nvSpPr>
        <p:spPr bwMode="auto">
          <a:xfrm>
            <a:off x="2019300" y="3741738"/>
            <a:ext cx="176213" cy="192087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4" name="Rectangle 5"/>
          <p:cNvSpPr>
            <a:spLocks noChangeArrowheads="1"/>
          </p:cNvSpPr>
          <p:nvPr/>
        </p:nvSpPr>
        <p:spPr bwMode="auto">
          <a:xfrm>
            <a:off x="1187450" y="3502025"/>
            <a:ext cx="176213" cy="1905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5" name="Rectangle 6"/>
          <p:cNvSpPr>
            <a:spLocks noChangeArrowheads="1"/>
          </p:cNvSpPr>
          <p:nvPr/>
        </p:nvSpPr>
        <p:spPr bwMode="auto">
          <a:xfrm>
            <a:off x="2019300" y="3140075"/>
            <a:ext cx="176213" cy="192088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6" name="Text Box 7"/>
          <p:cNvSpPr txBox="1">
            <a:spLocks noChangeArrowheads="1"/>
          </p:cNvSpPr>
          <p:nvPr/>
        </p:nvSpPr>
        <p:spPr bwMode="auto">
          <a:xfrm>
            <a:off x="900113" y="3502025"/>
            <a:ext cx="233362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solidFill>
                  <a:srgbClr val="E31316"/>
                </a:solidFill>
              </a:rPr>
              <a:t>A</a:t>
            </a:r>
          </a:p>
        </p:txBody>
      </p:sp>
      <p:sp>
        <p:nvSpPr>
          <p:cNvPr id="7177" name="Text Box 8"/>
          <p:cNvSpPr txBox="1">
            <a:spLocks noChangeArrowheads="1"/>
          </p:cNvSpPr>
          <p:nvPr/>
        </p:nvSpPr>
        <p:spPr bwMode="auto">
          <a:xfrm>
            <a:off x="2195513" y="3608388"/>
            <a:ext cx="2333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sz="2000" b="1">
                <a:solidFill>
                  <a:srgbClr val="E31316"/>
                </a:solidFill>
                <a:ea typeface="宋体" pitchFamily="-112" charset="-122"/>
              </a:rPr>
              <a:t>B</a:t>
            </a:r>
          </a:p>
        </p:txBody>
      </p:sp>
      <p:sp>
        <p:nvSpPr>
          <p:cNvPr id="7178" name="Text Box 9"/>
          <p:cNvSpPr txBox="1">
            <a:spLocks noChangeArrowheads="1"/>
          </p:cNvSpPr>
          <p:nvPr/>
        </p:nvSpPr>
        <p:spPr bwMode="auto">
          <a:xfrm>
            <a:off x="2178050" y="2997200"/>
            <a:ext cx="2333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sz="2000" b="1">
                <a:solidFill>
                  <a:srgbClr val="E31316"/>
                </a:solidFill>
                <a:ea typeface="宋体" pitchFamily="-112" charset="-122"/>
              </a:rPr>
              <a:t>C</a:t>
            </a:r>
          </a:p>
        </p:txBody>
      </p:sp>
      <p:sp>
        <p:nvSpPr>
          <p:cNvPr id="7179" name="TextBox 10"/>
          <p:cNvSpPr txBox="1">
            <a:spLocks noChangeArrowheads="1"/>
          </p:cNvSpPr>
          <p:nvPr/>
        </p:nvSpPr>
        <p:spPr bwMode="auto">
          <a:xfrm>
            <a:off x="7928421" y="4561185"/>
            <a:ext cx="6032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ZapfEllipt BT"/>
              </a:rPr>
              <a:t>DAPI</a:t>
            </a:r>
          </a:p>
        </p:txBody>
      </p:sp>
      <p:sp>
        <p:nvSpPr>
          <p:cNvPr id="7180" name="TextBox 11"/>
          <p:cNvSpPr txBox="1">
            <a:spLocks noChangeArrowheads="1"/>
          </p:cNvSpPr>
          <p:nvPr/>
        </p:nvSpPr>
        <p:spPr bwMode="auto">
          <a:xfrm>
            <a:off x="7928421" y="3872210"/>
            <a:ext cx="11080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ZapfEllipt BT"/>
              </a:rPr>
              <a:t>DAPI+GNR</a:t>
            </a:r>
          </a:p>
        </p:txBody>
      </p:sp>
      <p:sp>
        <p:nvSpPr>
          <p:cNvPr id="7181" name="TextBox 12"/>
          <p:cNvSpPr txBox="1">
            <a:spLocks noChangeArrowheads="1"/>
          </p:cNvSpPr>
          <p:nvPr/>
        </p:nvSpPr>
        <p:spPr bwMode="auto">
          <a:xfrm>
            <a:off x="7928421" y="2884785"/>
            <a:ext cx="5842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ZapfEllipt BT"/>
              </a:rPr>
              <a:t>GNR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47116688"/>
              </p:ext>
            </p:extLst>
          </p:nvPr>
        </p:nvGraphicFramePr>
        <p:xfrm>
          <a:off x="2556472" y="1628775"/>
          <a:ext cx="6264000" cy="3652221"/>
        </p:xfrm>
        <a:graphic>
          <a:graphicData uri="http://schemas.openxmlformats.org/presentationml/2006/ole">
            <p:oleObj spid="_x0000_s7498" name="Graph" r:id="rId5" imgW="4216320" imgH="296136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22"/>
          <p:cNvSpPr>
            <a:spLocks noChangeArrowheads="1"/>
          </p:cNvSpPr>
          <p:nvPr/>
        </p:nvSpPr>
        <p:spPr bwMode="auto">
          <a:xfrm>
            <a:off x="685800" y="228600"/>
            <a:ext cx="7543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000" b="1" dirty="0">
                <a:solidFill>
                  <a:schemeClr val="tx2"/>
                </a:solidFill>
                <a:latin typeface="Times" pitchFamily="-112" charset="0"/>
              </a:rPr>
              <a:t>Energy Transfer as Molecular Ruler</a:t>
            </a:r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5842000" y="1905000"/>
          <a:ext cx="1631950" cy="696913"/>
        </p:xfrm>
        <a:graphic>
          <a:graphicData uri="http://schemas.openxmlformats.org/presentationml/2006/ole">
            <p:oleObj spid="_x0000_s8827" name="Equation" r:id="rId4" imgW="1039992" imgH="445081" progId="Equation.3">
              <p:embed/>
            </p:oleObj>
          </a:graphicData>
        </a:graphic>
      </p:graphicFrame>
      <p:graphicFrame>
        <p:nvGraphicFramePr>
          <p:cNvPr id="8195" name="Object 3"/>
          <p:cNvGraphicFramePr>
            <a:graphicFrameLocks noChangeAspect="1"/>
          </p:cNvGraphicFramePr>
          <p:nvPr/>
        </p:nvGraphicFramePr>
        <p:xfrm>
          <a:off x="5842000" y="5029200"/>
          <a:ext cx="1631950" cy="696913"/>
        </p:xfrm>
        <a:graphic>
          <a:graphicData uri="http://schemas.openxmlformats.org/presentationml/2006/ole">
            <p:oleObj spid="_x0000_s8828" name="Equation" r:id="rId5" imgW="1039992" imgH="445081" progId="Equation.3">
              <p:embed/>
            </p:oleObj>
          </a:graphicData>
        </a:graphic>
      </p:graphicFrame>
      <p:sp>
        <p:nvSpPr>
          <p:cNvPr id="8197" name="TextBox 7"/>
          <p:cNvSpPr txBox="1">
            <a:spLocks noChangeArrowheads="1"/>
          </p:cNvSpPr>
          <p:nvPr/>
        </p:nvSpPr>
        <p:spPr bwMode="auto">
          <a:xfrm>
            <a:off x="4876800" y="1444625"/>
            <a:ext cx="385528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 err="1">
                <a:solidFill>
                  <a:schemeClr val="tx1"/>
                </a:solidFill>
                <a:latin typeface="ZapfEllipt BT"/>
              </a:rPr>
              <a:t>Förster</a:t>
            </a:r>
            <a:r>
              <a:rPr lang="en-US" b="1" dirty="0">
                <a:solidFill>
                  <a:schemeClr val="tx1"/>
                </a:solidFill>
                <a:latin typeface="ZapfEllipt BT"/>
              </a:rPr>
              <a:t> Resonance Energy Transfer (FRET)</a:t>
            </a:r>
          </a:p>
        </p:txBody>
      </p:sp>
      <p:sp>
        <p:nvSpPr>
          <p:cNvPr id="8198" name="TextBox 8"/>
          <p:cNvSpPr txBox="1">
            <a:spLocks noChangeArrowheads="1"/>
          </p:cNvSpPr>
          <p:nvPr/>
        </p:nvSpPr>
        <p:spPr bwMode="auto">
          <a:xfrm>
            <a:off x="5365750" y="4572000"/>
            <a:ext cx="277326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ZapfEllipt BT"/>
              </a:rPr>
              <a:t>Surface Energy Transfer (SET)</a:t>
            </a:r>
          </a:p>
        </p:txBody>
      </p:sp>
      <p:pic>
        <p:nvPicPr>
          <p:cNvPr id="8199" name="Picture 13" descr="nprot.2006.122-F1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0050" y="1143000"/>
            <a:ext cx="4143375" cy="320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Picture 16" descr="SET.gif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81000" y="4419600"/>
            <a:ext cx="4183063" cy="159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22"/>
          <p:cNvSpPr>
            <a:spLocks noChangeArrowheads="1"/>
          </p:cNvSpPr>
          <p:nvPr/>
        </p:nvSpPr>
        <p:spPr bwMode="auto">
          <a:xfrm>
            <a:off x="685800" y="228600"/>
            <a:ext cx="7543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000" b="1" dirty="0">
                <a:solidFill>
                  <a:schemeClr val="tx2"/>
                </a:solidFill>
                <a:latin typeface="Times" pitchFamily="-112" charset="0"/>
              </a:rPr>
              <a:t>Surface Energy Transfer under Two-Photon Excitation</a:t>
            </a:r>
          </a:p>
        </p:txBody>
      </p:sp>
      <p:graphicFrame>
        <p:nvGraphicFramePr>
          <p:cNvPr id="9218" name="Object 4"/>
          <p:cNvGraphicFramePr>
            <a:graphicFrameLocks noChangeAspect="1"/>
          </p:cNvGraphicFramePr>
          <p:nvPr/>
        </p:nvGraphicFramePr>
        <p:xfrm>
          <a:off x="4114800" y="3090863"/>
          <a:ext cx="4219575" cy="2962275"/>
        </p:xfrm>
        <a:graphic>
          <a:graphicData uri="http://schemas.openxmlformats.org/presentationml/2006/ole">
            <p:oleObj spid="_x0000_s10157" name="Graph" r:id="rId4" imgW="4216400" imgH="2961640" progId="">
              <p:embed/>
            </p:oleObj>
          </a:graphicData>
        </a:graphic>
      </p:graphicFrame>
      <p:graphicFrame>
        <p:nvGraphicFramePr>
          <p:cNvPr id="9219" name="Object 5"/>
          <p:cNvGraphicFramePr>
            <a:graphicFrameLocks noChangeAspect="1"/>
          </p:cNvGraphicFramePr>
          <p:nvPr/>
        </p:nvGraphicFramePr>
        <p:xfrm>
          <a:off x="304800" y="533400"/>
          <a:ext cx="4219575" cy="2960688"/>
        </p:xfrm>
        <a:graphic>
          <a:graphicData uri="http://schemas.openxmlformats.org/presentationml/2006/ole">
            <p:oleObj spid="_x0000_s10158" name="Graph" r:id="rId5" imgW="4216400" imgH="2961640" progId="">
              <p:embed/>
            </p:oleObj>
          </a:graphicData>
        </a:graphic>
      </p:graphicFrame>
      <p:sp>
        <p:nvSpPr>
          <p:cNvPr id="9222" name="TextBox 9"/>
          <p:cNvSpPr txBox="1">
            <a:spLocks noChangeArrowheads="1"/>
          </p:cNvSpPr>
          <p:nvPr/>
        </p:nvSpPr>
        <p:spPr bwMode="auto">
          <a:xfrm>
            <a:off x="5029200" y="1295400"/>
            <a:ext cx="265489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ZapfEllipt BT"/>
              </a:rPr>
              <a:t>DAPI in solution, 1.7ns</a:t>
            </a:r>
          </a:p>
          <a:p>
            <a:r>
              <a:rPr lang="en-US" dirty="0">
                <a:solidFill>
                  <a:srgbClr val="000000"/>
                </a:solidFill>
                <a:latin typeface="ZapfEllipt BT"/>
              </a:rPr>
              <a:t>DAPI in S1, </a:t>
            </a:r>
            <a:r>
              <a:rPr lang="en-US" dirty="0" smtClean="0">
                <a:solidFill>
                  <a:srgbClr val="000000"/>
                </a:solidFill>
                <a:latin typeface="ZapfEllipt BT"/>
              </a:rPr>
              <a:t>1.55ns (1ml GNR)</a:t>
            </a:r>
            <a:endParaRPr lang="en-US" dirty="0">
              <a:solidFill>
                <a:srgbClr val="000000"/>
              </a:solidFill>
              <a:latin typeface="ZapfEllipt BT"/>
            </a:endParaRPr>
          </a:p>
          <a:p>
            <a:r>
              <a:rPr lang="en-US" dirty="0">
                <a:solidFill>
                  <a:srgbClr val="000000"/>
                </a:solidFill>
                <a:latin typeface="ZapfEllipt BT"/>
              </a:rPr>
              <a:t>DAPI in S2, </a:t>
            </a:r>
            <a:r>
              <a:rPr lang="en-US" dirty="0" smtClean="0">
                <a:solidFill>
                  <a:srgbClr val="000000"/>
                </a:solidFill>
                <a:latin typeface="ZapfEllipt BT"/>
              </a:rPr>
              <a:t>0.9ns (1.4ml GNR)</a:t>
            </a:r>
            <a:endParaRPr lang="en-US" dirty="0">
              <a:solidFill>
                <a:srgbClr val="000000"/>
              </a:solidFill>
              <a:latin typeface="ZapfEllipt BT"/>
            </a:endParaRPr>
          </a:p>
        </p:txBody>
      </p:sp>
      <p:graphicFrame>
        <p:nvGraphicFramePr>
          <p:cNvPr id="9220" name="Object 1"/>
          <p:cNvGraphicFramePr>
            <a:graphicFrameLocks noChangeAspect="1"/>
          </p:cNvGraphicFramePr>
          <p:nvPr/>
        </p:nvGraphicFramePr>
        <p:xfrm>
          <a:off x="304800" y="3086100"/>
          <a:ext cx="4219575" cy="2971800"/>
        </p:xfrm>
        <a:graphic>
          <a:graphicData uri="http://schemas.openxmlformats.org/presentationml/2006/ole">
            <p:oleObj spid="_x0000_s10159" r:id="rId6" imgW="3056183" imgH="2146692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2"/>
          <p:cNvSpPr>
            <a:spLocks noChangeArrowheads="1"/>
          </p:cNvSpPr>
          <p:nvPr/>
        </p:nvSpPr>
        <p:spPr bwMode="auto">
          <a:xfrm>
            <a:off x="685800" y="228600"/>
            <a:ext cx="7543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000" b="1" dirty="0">
                <a:solidFill>
                  <a:schemeClr val="tx2"/>
                </a:solidFill>
                <a:latin typeface="Times" pitchFamily="-112" charset="0"/>
              </a:rPr>
              <a:t>SET from DAPI to GNR in Cells</a:t>
            </a:r>
          </a:p>
        </p:txBody>
      </p:sp>
      <p:grpSp>
        <p:nvGrpSpPr>
          <p:cNvPr id="10244" name="Group 3"/>
          <p:cNvGrpSpPr>
            <a:grpSpLocks/>
          </p:cNvGrpSpPr>
          <p:nvPr/>
        </p:nvGrpSpPr>
        <p:grpSpPr bwMode="auto">
          <a:xfrm>
            <a:off x="609600" y="1484313"/>
            <a:ext cx="3097213" cy="3167062"/>
            <a:chOff x="0" y="0"/>
            <a:chExt cx="4878" cy="4986"/>
          </a:xfrm>
        </p:grpSpPr>
        <p:grpSp>
          <p:nvGrpSpPr>
            <p:cNvPr id="10251" name="Group 4"/>
            <p:cNvGrpSpPr>
              <a:grpSpLocks/>
            </p:cNvGrpSpPr>
            <p:nvPr/>
          </p:nvGrpSpPr>
          <p:grpSpPr bwMode="auto">
            <a:xfrm>
              <a:off x="0" y="0"/>
              <a:ext cx="4878" cy="4987"/>
              <a:chOff x="0" y="0"/>
              <a:chExt cx="5792" cy="5792"/>
            </a:xfrm>
          </p:grpSpPr>
          <p:grpSp>
            <p:nvGrpSpPr>
              <p:cNvPr id="10254" name="Group 5"/>
              <p:cNvGrpSpPr>
                <a:grpSpLocks/>
              </p:cNvGrpSpPr>
              <p:nvPr/>
            </p:nvGrpSpPr>
            <p:grpSpPr bwMode="auto">
              <a:xfrm>
                <a:off x="0" y="0"/>
                <a:ext cx="5792" cy="5792"/>
                <a:chOff x="0" y="0"/>
                <a:chExt cx="5792" cy="5792"/>
              </a:xfrm>
            </p:grpSpPr>
            <p:pic>
              <p:nvPicPr>
                <p:cNvPr id="10256" name="Picture 6" descr="Color Image of sp3 gn-ctab dapi 750 5p 535-590 zoom 2(46--3460)"/>
                <p:cNvPicPr>
                  <a:picLocks noChangeArrowheads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0" y="0"/>
                  <a:ext cx="5792" cy="57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257" name="Picture 7" descr="Color Legend of sp3 gn-ctab dapi 750 5p 535-590 zoom 2(46--3460)"/>
                <p:cNvPicPr>
                  <a:picLocks noChangeArrowheads="1"/>
                </p:cNvPicPr>
                <p:nvPr/>
              </p:nvPicPr>
              <p:blipFill>
                <a:blip r:embed="rId5"/>
                <a:srcRect/>
                <a:stretch>
                  <a:fillRect/>
                </a:stretch>
              </p:blipFill>
              <p:spPr bwMode="auto">
                <a:xfrm>
                  <a:off x="2" y="6"/>
                  <a:ext cx="2888" cy="56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10255" name="Text Box 8"/>
              <p:cNvSpPr txBox="1">
                <a:spLocks noChangeArrowheads="1"/>
              </p:cNvSpPr>
              <p:nvPr/>
            </p:nvSpPr>
            <p:spPr bwMode="auto">
              <a:xfrm>
                <a:off x="63" y="8"/>
                <a:ext cx="2791" cy="6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 b="1">
                    <a:solidFill>
                      <a:schemeClr val="tx1"/>
                    </a:solidFill>
                  </a:rPr>
                  <a:t>0.05 ns-3.5ns </a:t>
                </a:r>
                <a:r>
                  <a:rPr lang="en-US" b="1">
                    <a:solidFill>
                      <a:srgbClr val="E31316"/>
                    </a:solidFill>
                  </a:rPr>
                  <a:t> </a:t>
                </a:r>
                <a:r>
                  <a:rPr lang="en-US"/>
                  <a:t>             </a:t>
                </a:r>
              </a:p>
              <a:p>
                <a:endParaRPr lang="en-US"/>
              </a:p>
            </p:txBody>
          </p:sp>
        </p:grpSp>
        <p:sp>
          <p:nvSpPr>
            <p:cNvPr id="8201" name="Line 9"/>
            <p:cNvSpPr>
              <a:spLocks noChangeShapeType="1"/>
            </p:cNvSpPr>
            <p:nvPr/>
          </p:nvSpPr>
          <p:spPr bwMode="auto">
            <a:xfrm>
              <a:off x="3805" y="4761"/>
              <a:ext cx="725" cy="0"/>
            </a:xfrm>
            <a:prstGeom prst="line">
              <a:avLst/>
            </a:prstGeom>
            <a:noFill/>
            <a:ln w="44450">
              <a:solidFill>
                <a:schemeClr val="bg1"/>
              </a:solidFill>
              <a:round/>
              <a:headEnd/>
              <a:tailEnd/>
            </a:ln>
            <a:effectLst>
              <a:outerShdw dist="25400" dir="5400000" algn="ctr" rotWithShape="0">
                <a:srgbClr val="808080">
                  <a:alpha val="34998"/>
                </a:srgbClr>
              </a:outerShdw>
            </a:effectLst>
          </p:spPr>
          <p:txBody>
            <a:bodyPr tIns="91440" bIns="91440"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10253" name="Text Box 10"/>
            <p:cNvSpPr txBox="1">
              <a:spLocks noChangeArrowheads="1"/>
            </p:cNvSpPr>
            <p:nvPr/>
          </p:nvSpPr>
          <p:spPr bwMode="auto">
            <a:xfrm>
              <a:off x="3633" y="4085"/>
              <a:ext cx="1134" cy="4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8000" tIns="18000" rIns="18000" bIns="18000"/>
            <a:lstStyle/>
            <a:p>
              <a:r>
                <a:rPr lang="en-US" b="1">
                  <a:solidFill>
                    <a:schemeClr val="bg1"/>
                  </a:solidFill>
                </a:rPr>
                <a:t>10 μ</a:t>
              </a:r>
              <a:r>
                <a:rPr lang="zh-CN" b="1">
                  <a:solidFill>
                    <a:schemeClr val="bg1"/>
                  </a:solidFill>
                  <a:ea typeface="宋体" pitchFamily="-112" charset="-122"/>
                </a:rPr>
                <a:t>m</a:t>
              </a:r>
              <a:endParaRPr lang="en-US" b="1">
                <a:solidFill>
                  <a:srgbClr val="E31316"/>
                </a:solidFill>
                <a:ea typeface="宋体" pitchFamily="-112" charset="-122"/>
              </a:endParaRPr>
            </a:p>
          </p:txBody>
        </p:sp>
      </p:grpSp>
      <p:grpSp>
        <p:nvGrpSpPr>
          <p:cNvPr id="10245" name="Group 11"/>
          <p:cNvGrpSpPr>
            <a:grpSpLocks/>
          </p:cNvGrpSpPr>
          <p:nvPr/>
        </p:nvGrpSpPr>
        <p:grpSpPr bwMode="auto">
          <a:xfrm>
            <a:off x="1860550" y="2501900"/>
            <a:ext cx="568325" cy="869950"/>
            <a:chOff x="0" y="0"/>
            <a:chExt cx="720" cy="1077"/>
          </a:xfrm>
        </p:grpSpPr>
        <p:sp>
          <p:nvSpPr>
            <p:cNvPr id="10247" name="Text Box 12"/>
            <p:cNvSpPr txBox="1">
              <a:spLocks noChangeArrowheads="1"/>
            </p:cNvSpPr>
            <p:nvPr/>
          </p:nvSpPr>
          <p:spPr bwMode="auto">
            <a:xfrm>
              <a:off x="180" y="0"/>
              <a:ext cx="360" cy="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tIns="91440" bIns="91440"/>
            <a:lstStyle/>
            <a:p>
              <a:r>
                <a:rPr lang="en-US" b="1">
                  <a:solidFill>
                    <a:schemeClr val="bg1"/>
                  </a:solidFill>
                </a:rPr>
                <a:t>A</a:t>
              </a:r>
            </a:p>
            <a:p>
              <a:endParaRPr lang="en-US"/>
            </a:p>
          </p:txBody>
        </p:sp>
        <p:sp>
          <p:nvSpPr>
            <p:cNvPr id="10248" name="Text Box 13"/>
            <p:cNvSpPr txBox="1">
              <a:spLocks noChangeArrowheads="1"/>
            </p:cNvSpPr>
            <p:nvPr/>
          </p:nvSpPr>
          <p:spPr bwMode="auto">
            <a:xfrm>
              <a:off x="0" y="537"/>
              <a:ext cx="360" cy="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tIns="91440" bIns="91440"/>
            <a:lstStyle/>
            <a:p>
              <a:r>
                <a:rPr lang="en-US" b="1">
                  <a:solidFill>
                    <a:schemeClr val="bg1"/>
                  </a:solidFill>
                </a:rPr>
                <a:t>B</a:t>
              </a:r>
            </a:p>
            <a:p>
              <a:endParaRPr lang="en-US"/>
            </a:p>
          </p:txBody>
        </p:sp>
        <p:sp>
          <p:nvSpPr>
            <p:cNvPr id="8206" name="Rectangle 14"/>
            <p:cNvSpPr>
              <a:spLocks noChangeArrowheads="1"/>
            </p:cNvSpPr>
            <p:nvPr/>
          </p:nvSpPr>
          <p:spPr bwMode="auto">
            <a:xfrm>
              <a:off x="541" y="358"/>
              <a:ext cx="179" cy="179"/>
            </a:xfrm>
            <a:prstGeom prst="rect">
              <a:avLst/>
            </a:prstGeom>
            <a:noFill/>
            <a:ln w="22225">
              <a:solidFill>
                <a:srgbClr val="FFFFFF"/>
              </a:solidFill>
              <a:miter lim="800000"/>
              <a:headEnd/>
              <a:tailEnd/>
            </a:ln>
            <a:effectLst>
              <a:outerShdw dist="25400" dir="5400000" algn="ctr" rotWithShape="0">
                <a:srgbClr val="808080">
                  <a:alpha val="34998"/>
                </a:srgbClr>
              </a:outerShdw>
            </a:effectLst>
          </p:spPr>
          <p:txBody>
            <a:bodyPr tIns="91440" bIns="91440"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8207" name="Rectangle 15"/>
            <p:cNvSpPr>
              <a:spLocks noChangeArrowheads="1"/>
            </p:cNvSpPr>
            <p:nvPr/>
          </p:nvSpPr>
          <p:spPr bwMode="auto">
            <a:xfrm>
              <a:off x="360" y="537"/>
              <a:ext cx="181" cy="181"/>
            </a:xfrm>
            <a:prstGeom prst="rect">
              <a:avLst/>
            </a:prstGeom>
            <a:noFill/>
            <a:ln w="22225">
              <a:solidFill>
                <a:srgbClr val="FFFFFF"/>
              </a:solidFill>
              <a:miter lim="800000"/>
              <a:headEnd/>
              <a:tailEnd/>
            </a:ln>
            <a:effectLst>
              <a:outerShdw dist="25400" dir="5400000" algn="ctr" rotWithShape="0">
                <a:srgbClr val="808080">
                  <a:alpha val="34998"/>
                </a:srgbClr>
              </a:outerShdw>
            </a:effectLst>
          </p:spPr>
          <p:txBody>
            <a:bodyPr tIns="91440" bIns="91440"/>
            <a:lstStyle/>
            <a:p>
              <a:pPr>
                <a:defRPr/>
              </a:pPr>
              <a:endParaRPr lang="en-GB"/>
            </a:p>
          </p:txBody>
        </p:sp>
      </p:grpSp>
      <p:graphicFrame>
        <p:nvGraphicFramePr>
          <p:cNvPr id="10242" name="Object 16"/>
          <p:cNvGraphicFramePr>
            <a:graphicFrameLocks noChangeAspect="1"/>
          </p:cNvGraphicFramePr>
          <p:nvPr/>
        </p:nvGraphicFramePr>
        <p:xfrm>
          <a:off x="3851275" y="1485900"/>
          <a:ext cx="4651375" cy="3238500"/>
        </p:xfrm>
        <a:graphic>
          <a:graphicData uri="http://schemas.openxmlformats.org/presentationml/2006/ole">
            <p:oleObj spid="_x0000_s10569" name="Graph" r:id="rId6" imgW="4275667" imgH="3022600" progId="">
              <p:embed/>
            </p:oleObj>
          </a:graphicData>
        </a:graphic>
      </p:graphicFrame>
      <p:sp>
        <p:nvSpPr>
          <p:cNvPr id="10246" name="TextBox 16"/>
          <p:cNvSpPr txBox="1">
            <a:spLocks noChangeArrowheads="1"/>
          </p:cNvSpPr>
          <p:nvPr/>
        </p:nvSpPr>
        <p:spPr bwMode="auto">
          <a:xfrm>
            <a:off x="5562600" y="4800600"/>
            <a:ext cx="1741488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ZapfEllipt BT"/>
              </a:rPr>
              <a:t>DAPI in cells, 2.5ns</a:t>
            </a:r>
          </a:p>
          <a:p>
            <a:r>
              <a:rPr lang="en-US" dirty="0">
                <a:solidFill>
                  <a:schemeClr val="tx1"/>
                </a:solidFill>
                <a:latin typeface="ZapfEllipt BT"/>
              </a:rPr>
              <a:t>DAPI in A, 2.5ns</a:t>
            </a:r>
          </a:p>
          <a:p>
            <a:r>
              <a:rPr lang="en-US" dirty="0">
                <a:solidFill>
                  <a:schemeClr val="tx1"/>
                </a:solidFill>
                <a:latin typeface="ZapfEllipt BT"/>
              </a:rPr>
              <a:t>DAPI in B, 0.9ns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1520" y="5301208"/>
            <a:ext cx="46746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Y. Zhang, D. J. S. Birch and Y. Chen, Appl. Phys. </a:t>
            </a:r>
            <a:r>
              <a:rPr lang="en-US" sz="1200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Lett</a:t>
            </a:r>
            <a:r>
              <a:rPr lang="en-US" sz="12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99, 103701 (2011)</a:t>
            </a:r>
            <a:endParaRPr lang="en-US" sz="1200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2"/>
          <p:cNvSpPr>
            <a:spLocks noChangeArrowheads="1"/>
          </p:cNvSpPr>
          <p:nvPr/>
        </p:nvSpPr>
        <p:spPr bwMode="auto">
          <a:xfrm>
            <a:off x="685800" y="228600"/>
            <a:ext cx="7543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000" b="1" dirty="0">
                <a:solidFill>
                  <a:schemeClr val="tx2"/>
                </a:solidFill>
                <a:latin typeface="Times" pitchFamily="-112" charset="0"/>
              </a:rPr>
              <a:t>SET from DAPI to GNR in Cells</a:t>
            </a:r>
          </a:p>
        </p:txBody>
      </p:sp>
      <p:grpSp>
        <p:nvGrpSpPr>
          <p:cNvPr id="10244" name="Group 3"/>
          <p:cNvGrpSpPr>
            <a:grpSpLocks/>
          </p:cNvGrpSpPr>
          <p:nvPr/>
        </p:nvGrpSpPr>
        <p:grpSpPr bwMode="auto">
          <a:xfrm>
            <a:off x="609600" y="1484313"/>
            <a:ext cx="3097213" cy="3167062"/>
            <a:chOff x="0" y="0"/>
            <a:chExt cx="4878" cy="4986"/>
          </a:xfrm>
        </p:grpSpPr>
        <p:grpSp>
          <p:nvGrpSpPr>
            <p:cNvPr id="10251" name="Group 4"/>
            <p:cNvGrpSpPr>
              <a:grpSpLocks/>
            </p:cNvGrpSpPr>
            <p:nvPr/>
          </p:nvGrpSpPr>
          <p:grpSpPr bwMode="auto">
            <a:xfrm>
              <a:off x="0" y="0"/>
              <a:ext cx="4878" cy="4987"/>
              <a:chOff x="0" y="0"/>
              <a:chExt cx="5792" cy="5792"/>
            </a:xfrm>
          </p:grpSpPr>
          <p:grpSp>
            <p:nvGrpSpPr>
              <p:cNvPr id="10254" name="Group 5"/>
              <p:cNvGrpSpPr>
                <a:grpSpLocks/>
              </p:cNvGrpSpPr>
              <p:nvPr/>
            </p:nvGrpSpPr>
            <p:grpSpPr bwMode="auto">
              <a:xfrm>
                <a:off x="0" y="0"/>
                <a:ext cx="5792" cy="5792"/>
                <a:chOff x="0" y="0"/>
                <a:chExt cx="5792" cy="5792"/>
              </a:xfrm>
            </p:grpSpPr>
            <p:pic>
              <p:nvPicPr>
                <p:cNvPr id="10256" name="Picture 6" descr="Color Image of sp3 gn-ctab dapi 750 5p 535-590 zoom 2(46--3460)"/>
                <p:cNvPicPr>
                  <a:picLocks noChangeArrowheads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0" y="0"/>
                  <a:ext cx="5792" cy="57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0257" name="Picture 7" descr="Color Legend of sp3 gn-ctab dapi 750 5p 535-590 zoom 2(46--3460)"/>
                <p:cNvPicPr>
                  <a:picLocks noChangeArrowheads="1"/>
                </p:cNvPicPr>
                <p:nvPr/>
              </p:nvPicPr>
              <p:blipFill>
                <a:blip r:embed="rId5"/>
                <a:srcRect/>
                <a:stretch>
                  <a:fillRect/>
                </a:stretch>
              </p:blipFill>
              <p:spPr bwMode="auto">
                <a:xfrm>
                  <a:off x="2" y="6"/>
                  <a:ext cx="2888" cy="56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10255" name="Text Box 8"/>
              <p:cNvSpPr txBox="1">
                <a:spLocks noChangeArrowheads="1"/>
              </p:cNvSpPr>
              <p:nvPr/>
            </p:nvSpPr>
            <p:spPr bwMode="auto">
              <a:xfrm>
                <a:off x="63" y="8"/>
                <a:ext cx="2791" cy="6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 b="1">
                    <a:solidFill>
                      <a:schemeClr val="tx1"/>
                    </a:solidFill>
                  </a:rPr>
                  <a:t>0.05 ns-3.5ns </a:t>
                </a:r>
                <a:r>
                  <a:rPr lang="en-US" b="1">
                    <a:solidFill>
                      <a:srgbClr val="E31316"/>
                    </a:solidFill>
                  </a:rPr>
                  <a:t> </a:t>
                </a:r>
                <a:r>
                  <a:rPr lang="en-US"/>
                  <a:t>             </a:t>
                </a:r>
              </a:p>
              <a:p>
                <a:endParaRPr lang="en-US"/>
              </a:p>
            </p:txBody>
          </p:sp>
        </p:grpSp>
        <p:sp>
          <p:nvSpPr>
            <p:cNvPr id="8201" name="Line 9"/>
            <p:cNvSpPr>
              <a:spLocks noChangeShapeType="1"/>
            </p:cNvSpPr>
            <p:nvPr/>
          </p:nvSpPr>
          <p:spPr bwMode="auto">
            <a:xfrm>
              <a:off x="3805" y="4761"/>
              <a:ext cx="725" cy="0"/>
            </a:xfrm>
            <a:prstGeom prst="line">
              <a:avLst/>
            </a:prstGeom>
            <a:noFill/>
            <a:ln w="44450">
              <a:solidFill>
                <a:schemeClr val="bg1"/>
              </a:solidFill>
              <a:round/>
              <a:headEnd/>
              <a:tailEnd/>
            </a:ln>
            <a:effectLst>
              <a:outerShdw dist="25400" dir="5400000" algn="ctr" rotWithShape="0">
                <a:srgbClr val="808080">
                  <a:alpha val="34998"/>
                </a:srgbClr>
              </a:outerShdw>
            </a:effectLst>
          </p:spPr>
          <p:txBody>
            <a:bodyPr tIns="91440" bIns="91440"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10253" name="Text Box 10"/>
            <p:cNvSpPr txBox="1">
              <a:spLocks noChangeArrowheads="1"/>
            </p:cNvSpPr>
            <p:nvPr/>
          </p:nvSpPr>
          <p:spPr bwMode="auto">
            <a:xfrm>
              <a:off x="3633" y="4085"/>
              <a:ext cx="1134" cy="4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8000" tIns="18000" rIns="18000" bIns="18000"/>
            <a:lstStyle/>
            <a:p>
              <a:r>
                <a:rPr lang="en-US" b="1">
                  <a:solidFill>
                    <a:schemeClr val="bg1"/>
                  </a:solidFill>
                </a:rPr>
                <a:t>10 μ</a:t>
              </a:r>
              <a:r>
                <a:rPr lang="zh-CN" b="1">
                  <a:solidFill>
                    <a:schemeClr val="bg1"/>
                  </a:solidFill>
                  <a:ea typeface="宋体" pitchFamily="-112" charset="-122"/>
                </a:rPr>
                <a:t>m</a:t>
              </a:r>
              <a:endParaRPr lang="en-US" b="1">
                <a:solidFill>
                  <a:srgbClr val="E31316"/>
                </a:solidFill>
                <a:ea typeface="宋体" pitchFamily="-112" charset="-122"/>
              </a:endParaRPr>
            </a:p>
          </p:txBody>
        </p:sp>
      </p:grpSp>
      <p:grpSp>
        <p:nvGrpSpPr>
          <p:cNvPr id="10245" name="Group 11"/>
          <p:cNvGrpSpPr>
            <a:grpSpLocks/>
          </p:cNvGrpSpPr>
          <p:nvPr/>
        </p:nvGrpSpPr>
        <p:grpSpPr bwMode="auto">
          <a:xfrm>
            <a:off x="1860550" y="2501900"/>
            <a:ext cx="568325" cy="869950"/>
            <a:chOff x="0" y="0"/>
            <a:chExt cx="720" cy="1077"/>
          </a:xfrm>
        </p:grpSpPr>
        <p:sp>
          <p:nvSpPr>
            <p:cNvPr id="10247" name="Text Box 12"/>
            <p:cNvSpPr txBox="1">
              <a:spLocks noChangeArrowheads="1"/>
            </p:cNvSpPr>
            <p:nvPr/>
          </p:nvSpPr>
          <p:spPr bwMode="auto">
            <a:xfrm>
              <a:off x="180" y="0"/>
              <a:ext cx="360" cy="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tIns="91440" bIns="91440"/>
            <a:lstStyle/>
            <a:p>
              <a:r>
                <a:rPr lang="en-US" b="1">
                  <a:solidFill>
                    <a:schemeClr val="bg1"/>
                  </a:solidFill>
                </a:rPr>
                <a:t>A</a:t>
              </a:r>
            </a:p>
            <a:p>
              <a:endParaRPr lang="en-US"/>
            </a:p>
          </p:txBody>
        </p:sp>
        <p:sp>
          <p:nvSpPr>
            <p:cNvPr id="10248" name="Text Box 13"/>
            <p:cNvSpPr txBox="1">
              <a:spLocks noChangeArrowheads="1"/>
            </p:cNvSpPr>
            <p:nvPr/>
          </p:nvSpPr>
          <p:spPr bwMode="auto">
            <a:xfrm>
              <a:off x="0" y="537"/>
              <a:ext cx="360" cy="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tIns="91440" bIns="91440"/>
            <a:lstStyle/>
            <a:p>
              <a:r>
                <a:rPr lang="en-US" b="1">
                  <a:solidFill>
                    <a:schemeClr val="bg1"/>
                  </a:solidFill>
                </a:rPr>
                <a:t>B</a:t>
              </a:r>
            </a:p>
            <a:p>
              <a:endParaRPr lang="en-US"/>
            </a:p>
          </p:txBody>
        </p:sp>
        <p:sp>
          <p:nvSpPr>
            <p:cNvPr id="8206" name="Rectangle 14"/>
            <p:cNvSpPr>
              <a:spLocks noChangeArrowheads="1"/>
            </p:cNvSpPr>
            <p:nvPr/>
          </p:nvSpPr>
          <p:spPr bwMode="auto">
            <a:xfrm>
              <a:off x="541" y="358"/>
              <a:ext cx="179" cy="179"/>
            </a:xfrm>
            <a:prstGeom prst="rect">
              <a:avLst/>
            </a:prstGeom>
            <a:noFill/>
            <a:ln w="22225">
              <a:solidFill>
                <a:srgbClr val="FFFFFF"/>
              </a:solidFill>
              <a:miter lim="800000"/>
              <a:headEnd/>
              <a:tailEnd/>
            </a:ln>
            <a:effectLst>
              <a:outerShdw dist="25400" dir="5400000" algn="ctr" rotWithShape="0">
                <a:srgbClr val="808080">
                  <a:alpha val="34998"/>
                </a:srgbClr>
              </a:outerShdw>
            </a:effectLst>
          </p:spPr>
          <p:txBody>
            <a:bodyPr tIns="91440" bIns="91440"/>
            <a:lstStyle/>
            <a:p>
              <a:pPr>
                <a:defRPr/>
              </a:pPr>
              <a:endParaRPr lang="en-GB"/>
            </a:p>
          </p:txBody>
        </p:sp>
        <p:sp>
          <p:nvSpPr>
            <p:cNvPr id="8207" name="Rectangle 15"/>
            <p:cNvSpPr>
              <a:spLocks noChangeArrowheads="1"/>
            </p:cNvSpPr>
            <p:nvPr/>
          </p:nvSpPr>
          <p:spPr bwMode="auto">
            <a:xfrm>
              <a:off x="360" y="537"/>
              <a:ext cx="181" cy="181"/>
            </a:xfrm>
            <a:prstGeom prst="rect">
              <a:avLst/>
            </a:prstGeom>
            <a:noFill/>
            <a:ln w="22225">
              <a:solidFill>
                <a:srgbClr val="FFFFFF"/>
              </a:solidFill>
              <a:miter lim="800000"/>
              <a:headEnd/>
              <a:tailEnd/>
            </a:ln>
            <a:effectLst>
              <a:outerShdw dist="25400" dir="5400000" algn="ctr" rotWithShape="0">
                <a:srgbClr val="808080">
                  <a:alpha val="34998"/>
                </a:srgbClr>
              </a:outerShdw>
            </a:effectLst>
          </p:spPr>
          <p:txBody>
            <a:bodyPr tIns="91440" bIns="91440"/>
            <a:lstStyle/>
            <a:p>
              <a:pPr>
                <a:defRPr/>
              </a:pPr>
              <a:endParaRPr lang="en-GB"/>
            </a:p>
          </p:txBody>
        </p:sp>
      </p:grpSp>
      <p:graphicFrame>
        <p:nvGraphicFramePr>
          <p:cNvPr id="10242" name="Object 16"/>
          <p:cNvGraphicFramePr>
            <a:graphicFrameLocks noChangeAspect="1"/>
          </p:cNvGraphicFramePr>
          <p:nvPr/>
        </p:nvGraphicFramePr>
        <p:xfrm>
          <a:off x="3851275" y="1485900"/>
          <a:ext cx="4651375" cy="3238500"/>
        </p:xfrm>
        <a:graphic>
          <a:graphicData uri="http://schemas.openxmlformats.org/presentationml/2006/ole">
            <p:oleObj spid="_x0000_s21521" name="Graph" r:id="rId6" imgW="4275667" imgH="3022600" progId="">
              <p:embed/>
            </p:oleObj>
          </a:graphicData>
        </a:graphic>
      </p:graphicFrame>
      <p:sp>
        <p:nvSpPr>
          <p:cNvPr id="10246" name="TextBox 16"/>
          <p:cNvSpPr txBox="1">
            <a:spLocks noChangeArrowheads="1"/>
          </p:cNvSpPr>
          <p:nvPr/>
        </p:nvSpPr>
        <p:spPr bwMode="auto">
          <a:xfrm>
            <a:off x="5562600" y="4800600"/>
            <a:ext cx="1741488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ZapfEllipt BT"/>
              </a:rPr>
              <a:t>DAPI in cells, 2.5ns</a:t>
            </a:r>
          </a:p>
          <a:p>
            <a:r>
              <a:rPr lang="en-US" dirty="0">
                <a:solidFill>
                  <a:schemeClr val="tx1"/>
                </a:solidFill>
                <a:latin typeface="ZapfEllipt BT"/>
              </a:rPr>
              <a:t>DAPI in A, 2.5ns</a:t>
            </a:r>
          </a:p>
          <a:p>
            <a:r>
              <a:rPr lang="en-US" dirty="0">
                <a:solidFill>
                  <a:schemeClr val="tx1"/>
                </a:solidFill>
                <a:latin typeface="ZapfEllipt BT"/>
              </a:rPr>
              <a:t>DAPI in B, 0.9ns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1520" y="5301208"/>
            <a:ext cx="46746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Y. Zhang, D. J. S. Birch and Y. Chen, Appl. Phys. </a:t>
            </a:r>
            <a:r>
              <a:rPr lang="en-US" sz="1200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Lett</a:t>
            </a:r>
            <a:r>
              <a:rPr lang="en-US" sz="12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99, 103701 (2011)</a:t>
            </a:r>
            <a:endParaRPr lang="en-US" sz="1200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604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115616" y="2492896"/>
            <a:ext cx="26397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Scheme of polystyrene coating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448" y="1160916"/>
            <a:ext cx="3672552" cy="118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10605" y="693016"/>
            <a:ext cx="4118578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1" y="2996952"/>
            <a:ext cx="4071985" cy="28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Rectangle 22"/>
          <p:cNvSpPr>
            <a:spLocks noChangeArrowheads="1"/>
          </p:cNvSpPr>
          <p:nvPr/>
        </p:nvSpPr>
        <p:spPr bwMode="auto">
          <a:xfrm>
            <a:off x="685800" y="228600"/>
            <a:ext cx="7543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+mn-lt"/>
              </a:rPr>
              <a:t>Dye-dope Polystyrene-coated Gold </a:t>
            </a:r>
            <a:r>
              <a:rPr lang="en-US" sz="2000" b="1" dirty="0" err="1" smtClean="0">
                <a:solidFill>
                  <a:schemeClr val="tx1"/>
                </a:solidFill>
                <a:latin typeface="+mn-lt"/>
              </a:rPr>
              <a:t>Nanorods</a:t>
            </a:r>
            <a:r>
              <a:rPr lang="en-US" sz="2000" b="1" dirty="0" smtClean="0">
                <a:solidFill>
                  <a:schemeClr val="tx1"/>
                </a:solidFill>
                <a:latin typeface="+mn-lt"/>
              </a:rPr>
              <a:t>  </a:t>
            </a:r>
            <a:endParaRPr lang="en-US" sz="2000" b="1" dirty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52699823"/>
              </p:ext>
            </p:extLst>
          </p:nvPr>
        </p:nvGraphicFramePr>
        <p:xfrm>
          <a:off x="372492" y="2636912"/>
          <a:ext cx="4127500" cy="2895600"/>
        </p:xfrm>
        <a:graphic>
          <a:graphicData uri="http://schemas.openxmlformats.org/presentationml/2006/ole">
            <p:oleObj spid="_x0000_s22545" r:id="rId7" imgW="4114080" imgH="2880000" progId="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11560" y="5744289"/>
            <a:ext cx="49023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P, </a:t>
            </a:r>
            <a:r>
              <a:rPr lang="en-US" sz="1200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Gu</a:t>
            </a:r>
            <a:r>
              <a:rPr lang="en-US" sz="12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D. J. S. Birch and Y. Chen, Methods Appl. </a:t>
            </a:r>
            <a:r>
              <a:rPr lang="en-US" sz="1200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Fluoresc</a:t>
            </a:r>
            <a:r>
              <a:rPr lang="en-US" sz="12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2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2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024004 (2014)</a:t>
            </a:r>
            <a:endParaRPr lang="en-US" sz="1200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4339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2"/>
          <p:cNvSpPr>
            <a:spLocks noChangeArrowheads="1"/>
          </p:cNvSpPr>
          <p:nvPr/>
        </p:nvSpPr>
        <p:spPr bwMode="auto">
          <a:xfrm>
            <a:off x="685800" y="228600"/>
            <a:ext cx="7543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+mn-lt"/>
              </a:rPr>
              <a:t>Surface Plasmon Energy Loss Compensation</a:t>
            </a:r>
            <a:endParaRPr lang="en-US" sz="2000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3212976"/>
            <a:ext cx="3832258" cy="2880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8154" y="3213296"/>
            <a:ext cx="3794286" cy="2880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262" y="692696"/>
            <a:ext cx="3504706" cy="25200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988897" y="1484784"/>
            <a:ext cx="2939076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A, 0.71ns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B, 0.71ns (85.8%); 0.10ns (14.2%)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2110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2"/>
          <p:cNvSpPr>
            <a:spLocks noChangeArrowheads="1"/>
          </p:cNvSpPr>
          <p:nvPr/>
        </p:nvSpPr>
        <p:spPr bwMode="auto">
          <a:xfrm>
            <a:off x="685800" y="228600"/>
            <a:ext cx="7543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+mn-lt"/>
              </a:rPr>
              <a:t>Influence of Surface Plasmon on Energy Transfer</a:t>
            </a:r>
            <a:endParaRPr lang="en-US" sz="20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88897" y="1484784"/>
            <a:ext cx="2839226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A, 0.71ns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B, 0.73ns (95.8%); 0.28ns (4.2%)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952" y="692696"/>
            <a:ext cx="3274016" cy="2520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544" y="3286596"/>
            <a:ext cx="4038600" cy="28067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3284984"/>
            <a:ext cx="3887354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84970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2"/>
          <p:cNvSpPr>
            <a:spLocks noChangeArrowheads="1"/>
          </p:cNvSpPr>
          <p:nvPr/>
        </p:nvSpPr>
        <p:spPr bwMode="auto">
          <a:xfrm>
            <a:off x="685800" y="228600"/>
            <a:ext cx="7543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+mn-lt"/>
              </a:rPr>
              <a:t>Alex Fluor405 – GNR </a:t>
            </a:r>
            <a:r>
              <a:rPr lang="en-US" sz="2000" b="1" dirty="0">
                <a:solidFill>
                  <a:schemeClr val="tx1"/>
                </a:solidFill>
                <a:latin typeface="+mn-lt"/>
              </a:rPr>
              <a:t>H</a:t>
            </a:r>
            <a:r>
              <a:rPr lang="en-US" sz="2000" b="1" dirty="0" smtClean="0">
                <a:solidFill>
                  <a:schemeClr val="tx1"/>
                </a:solidFill>
                <a:latin typeface="+mn-lt"/>
              </a:rPr>
              <a:t>ybrid </a:t>
            </a:r>
            <a:r>
              <a:rPr lang="en-US" sz="2000" b="1" dirty="0">
                <a:solidFill>
                  <a:schemeClr val="tx1"/>
                </a:solidFill>
                <a:latin typeface="+mn-lt"/>
              </a:rPr>
              <a:t>S</a:t>
            </a:r>
            <a:r>
              <a:rPr lang="en-US" sz="2000" b="1" dirty="0" smtClean="0">
                <a:solidFill>
                  <a:schemeClr val="tx1"/>
                </a:solidFill>
                <a:latin typeface="+mn-lt"/>
              </a:rPr>
              <a:t>ystem</a:t>
            </a:r>
            <a:endParaRPr lang="en-US" sz="2000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620688"/>
            <a:ext cx="3656291" cy="2520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8224" y="3011458"/>
            <a:ext cx="3227752" cy="257750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0032" y="3011458"/>
            <a:ext cx="3240360" cy="255858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802472" y="1871826"/>
            <a:ext cx="1481496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0000"/>
                </a:solidFill>
                <a:latin typeface="ZapfEllipt BT"/>
              </a:rPr>
              <a:t>S01, AFD/GNR 3000:1</a:t>
            </a:r>
          </a:p>
          <a:p>
            <a:r>
              <a:rPr lang="en-US" sz="1000" dirty="0" smtClean="0">
                <a:solidFill>
                  <a:srgbClr val="000000"/>
                </a:solidFill>
                <a:latin typeface="ZapfEllipt BT"/>
              </a:rPr>
              <a:t>S02, AFD</a:t>
            </a:r>
            <a:r>
              <a:rPr lang="en-US" sz="1000" dirty="0">
                <a:solidFill>
                  <a:srgbClr val="000000"/>
                </a:solidFill>
                <a:latin typeface="ZapfEllipt BT"/>
              </a:rPr>
              <a:t>/GNR </a:t>
            </a:r>
            <a:r>
              <a:rPr lang="en-US" sz="1000" dirty="0" smtClean="0">
                <a:solidFill>
                  <a:srgbClr val="000000"/>
                </a:solidFill>
                <a:latin typeface="ZapfEllipt BT"/>
              </a:rPr>
              <a:t>6000</a:t>
            </a:r>
            <a:r>
              <a:rPr lang="en-US" sz="1000" dirty="0">
                <a:solidFill>
                  <a:srgbClr val="000000"/>
                </a:solidFill>
                <a:latin typeface="ZapfEllipt BT"/>
              </a:rPr>
              <a:t>:1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0113" y="764704"/>
            <a:ext cx="2115399" cy="216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55576" y="5744289"/>
            <a:ext cx="66702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C. </a:t>
            </a:r>
            <a:r>
              <a:rPr lang="en-US" sz="1200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Racknor</a:t>
            </a:r>
            <a:r>
              <a:rPr lang="en-US" sz="12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M. R. Singh, Y. Zhang, D. J. S. Birch and Y. Chen, Methods Appl. </a:t>
            </a:r>
            <a:r>
              <a:rPr lang="en-US" sz="1200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Fluoresc</a:t>
            </a:r>
            <a:r>
              <a:rPr lang="en-US" sz="12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2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2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015002 (2014)</a:t>
            </a:r>
            <a:endParaRPr lang="en-US" sz="1200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68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552" y="1233248"/>
            <a:ext cx="3806921" cy="44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22"/>
          <p:cNvSpPr>
            <a:spLocks noChangeArrowheads="1"/>
          </p:cNvSpPr>
          <p:nvPr/>
        </p:nvSpPr>
        <p:spPr bwMode="auto">
          <a:xfrm>
            <a:off x="685800" y="228600"/>
            <a:ext cx="7543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000" b="1" dirty="0" smtClean="0">
                <a:solidFill>
                  <a:schemeClr val="tx2"/>
                </a:solidFill>
                <a:latin typeface="Times" pitchFamily="-112" charset="0"/>
              </a:rPr>
              <a:t>Intra-cellular Pathway</a:t>
            </a:r>
            <a:endParaRPr lang="en-US" sz="2000" b="1" dirty="0">
              <a:solidFill>
                <a:schemeClr val="tx2"/>
              </a:solidFill>
              <a:latin typeface="Times" pitchFamily="-112" charset="0"/>
            </a:endParaRPr>
          </a:p>
        </p:txBody>
      </p:sp>
      <p:cxnSp>
        <p:nvCxnSpPr>
          <p:cNvPr id="5" name="Straight Arrow Connector 4"/>
          <p:cNvCxnSpPr/>
          <p:nvPr/>
        </p:nvCxnSpPr>
        <p:spPr bwMode="auto">
          <a:xfrm>
            <a:off x="1043608" y="1340768"/>
            <a:ext cx="864096" cy="1152128"/>
          </a:xfrm>
          <a:prstGeom prst="straightConnector1">
            <a:avLst/>
          </a:prstGeom>
          <a:noFill/>
          <a:ln w="76200" cap="flat" cmpd="sng" algn="ctr">
            <a:solidFill>
              <a:srgbClr val="AEE0AD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683568" y="745540"/>
            <a:ext cx="158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Early endosomes -- GFP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64448" y="1521248"/>
            <a:ext cx="4140000" cy="4140000"/>
          </a:xfrm>
          <a:prstGeom prst="rect">
            <a:avLst/>
          </a:prstGeom>
        </p:spPr>
      </p:pic>
      <p:pic>
        <p:nvPicPr>
          <p:cNvPr id="9" name="Picture 8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81746" y="4302836"/>
            <a:ext cx="1286398" cy="1286404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0" name="Picture 9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6534448" y="3519240"/>
            <a:ext cx="4140000" cy="14401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882109" y="4325939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882109" y="5553561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4427984" y="5661248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>
                <a:solidFill>
                  <a:schemeClr val="tx1"/>
                </a:solidFill>
                <a:latin typeface="ZapfEllipt BT"/>
              </a:rPr>
              <a:t>FLIM  image of two-photon excited GFP stained </a:t>
            </a:r>
            <a:r>
              <a:rPr lang="en-GB" dirty="0" err="1" smtClean="0">
                <a:solidFill>
                  <a:schemeClr val="tx1"/>
                </a:solidFill>
                <a:latin typeface="ZapfEllipt BT"/>
              </a:rPr>
              <a:t>HeLa</a:t>
            </a:r>
            <a:r>
              <a:rPr lang="en-GB" dirty="0" smtClean="0">
                <a:solidFill>
                  <a:schemeClr val="tx1"/>
                </a:solidFill>
                <a:latin typeface="ZapfEllipt BT"/>
              </a:rPr>
              <a:t> </a:t>
            </a:r>
            <a:r>
              <a:rPr lang="en-GB" dirty="0">
                <a:solidFill>
                  <a:schemeClr val="tx1"/>
                </a:solidFill>
                <a:latin typeface="ZapfEllipt BT"/>
              </a:rPr>
              <a:t>cells, </a:t>
            </a:r>
            <a:r>
              <a:rPr lang="en-GB" dirty="0" smtClean="0">
                <a:solidFill>
                  <a:schemeClr val="tx1"/>
                </a:solidFill>
                <a:latin typeface="ZapfEllipt BT"/>
              </a:rPr>
              <a:t>incubated with </a:t>
            </a:r>
            <a:r>
              <a:rPr lang="en-GB" dirty="0" err="1" smtClean="0">
                <a:solidFill>
                  <a:schemeClr val="tx1"/>
                </a:solidFill>
                <a:latin typeface="ZapfEllipt BT"/>
              </a:rPr>
              <a:t>AuNRs</a:t>
            </a:r>
            <a:r>
              <a:rPr lang="en-GB" dirty="0" smtClean="0">
                <a:solidFill>
                  <a:schemeClr val="tx1"/>
                </a:solidFill>
                <a:latin typeface="ZapfEllipt BT"/>
              </a:rPr>
              <a:t> for 60mins.</a:t>
            </a:r>
            <a:endParaRPr lang="en-GB" dirty="0">
              <a:solidFill>
                <a:schemeClr val="tx1"/>
              </a:solidFill>
              <a:latin typeface="ZapfEllipt B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/>
          </p:cNvGrpSpPr>
          <p:nvPr/>
        </p:nvGrpSpPr>
        <p:grpSpPr>
          <a:xfrm>
            <a:off x="2263502" y="836712"/>
            <a:ext cx="4540746" cy="4612754"/>
            <a:chOff x="0" y="0"/>
            <a:chExt cx="3676650" cy="3676650"/>
          </a:xfrm>
        </p:grpSpPr>
        <p:pic>
          <p:nvPicPr>
            <p:cNvPr id="6" name="Picture 5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3676650" cy="3676650"/>
            </a:xfrm>
            <a:prstGeom prst="rect">
              <a:avLst/>
            </a:prstGeom>
          </p:spPr>
        </p:pic>
        <p:cxnSp>
          <p:nvCxnSpPr>
            <p:cNvPr id="7" name="AutoShape 7"/>
            <p:cNvCxnSpPr/>
            <p:nvPr/>
          </p:nvCxnSpPr>
          <p:spPr bwMode="auto">
            <a:xfrm>
              <a:off x="2676996" y="3514904"/>
              <a:ext cx="550545" cy="0"/>
            </a:xfrm>
            <a:prstGeom prst="straightConnector1">
              <a:avLst/>
            </a:prstGeom>
            <a:noFill/>
            <a:ln w="349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8" name="TextBox 7"/>
            <p:cNvSpPr txBox="1"/>
            <p:nvPr/>
          </p:nvSpPr>
          <p:spPr>
            <a:xfrm>
              <a:off x="2520280" y="3135863"/>
              <a:ext cx="774700" cy="3702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GB" sz="1800" kern="1200">
                  <a:solidFill>
                    <a:srgbClr val="F2F2F2"/>
                  </a:solidFill>
                  <a:effectLst/>
                  <a:latin typeface="Calibri"/>
                  <a:ea typeface="宋体"/>
                  <a:cs typeface="Times New Roman"/>
                </a:rPr>
                <a:t>10 </a:t>
              </a:r>
              <a:r>
                <a:rPr lang="el-GR" sz="1800" kern="1200">
                  <a:solidFill>
                    <a:srgbClr val="F2F2F2"/>
                  </a:solidFill>
                  <a:effectLst/>
                  <a:latin typeface="Calibri"/>
                  <a:ea typeface="宋体"/>
                  <a:cs typeface="Times New Roman"/>
                </a:rPr>
                <a:t>μ</a:t>
              </a:r>
              <a:r>
                <a:rPr lang="en-GB" sz="1800" kern="1200">
                  <a:solidFill>
                    <a:srgbClr val="F2F2F2"/>
                  </a:solidFill>
                  <a:effectLst/>
                  <a:latin typeface="Calibri"/>
                  <a:ea typeface="宋体"/>
                  <a:cs typeface="Times New Roman"/>
                </a:rPr>
                <a:t>m</a:t>
              </a:r>
              <a:endParaRPr lang="en-GB" sz="1200">
                <a:effectLst/>
                <a:latin typeface="宋体"/>
                <a:cs typeface="宋体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1979712" y="5589240"/>
            <a:ext cx="53640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ZapfEllipt BT"/>
              </a:rPr>
              <a:t>Multilayer coated gold </a:t>
            </a:r>
            <a:r>
              <a:rPr lang="en-US" dirty="0" err="1" smtClean="0">
                <a:solidFill>
                  <a:srgbClr val="000000"/>
                </a:solidFill>
                <a:latin typeface="ZapfEllipt BT"/>
              </a:rPr>
              <a:t>nanords</a:t>
            </a:r>
            <a:r>
              <a:rPr lang="en-US" dirty="0" smtClean="0">
                <a:solidFill>
                  <a:srgbClr val="000000"/>
                </a:solidFill>
                <a:latin typeface="ZapfEllipt BT"/>
              </a:rPr>
              <a:t> in </a:t>
            </a:r>
            <a:r>
              <a:rPr lang="en-US" dirty="0" err="1" smtClean="0">
                <a:solidFill>
                  <a:srgbClr val="000000"/>
                </a:solidFill>
                <a:latin typeface="ZapfEllipt BT"/>
              </a:rPr>
              <a:t>HeLa</a:t>
            </a:r>
            <a:r>
              <a:rPr lang="en-US" dirty="0" smtClean="0">
                <a:solidFill>
                  <a:srgbClr val="000000"/>
                </a:solidFill>
                <a:latin typeface="ZapfEllipt BT"/>
              </a:rPr>
              <a:t> cells, incubate time 60min</a:t>
            </a:r>
            <a:endParaRPr lang="en-US" dirty="0">
              <a:solidFill>
                <a:srgbClr val="000000"/>
              </a:solidFill>
              <a:latin typeface="ZapfEllipt BT"/>
            </a:endParaRPr>
          </a:p>
        </p:txBody>
      </p:sp>
      <p:sp>
        <p:nvSpPr>
          <p:cNvPr id="9" name="Rectangle 22"/>
          <p:cNvSpPr>
            <a:spLocks noChangeArrowheads="1"/>
          </p:cNvSpPr>
          <p:nvPr/>
        </p:nvSpPr>
        <p:spPr bwMode="auto">
          <a:xfrm>
            <a:off x="685800" y="228600"/>
            <a:ext cx="7543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+mn-lt"/>
              </a:rPr>
              <a:t>GNR Cellular Uptake - </a:t>
            </a:r>
            <a:r>
              <a:rPr lang="en-US" sz="2000" b="1" dirty="0">
                <a:solidFill>
                  <a:schemeClr val="tx1"/>
                </a:solidFill>
                <a:latin typeface="+mn-lt"/>
              </a:rPr>
              <a:t>Endocytosis Pathway </a:t>
            </a:r>
          </a:p>
        </p:txBody>
      </p:sp>
    </p:spTree>
    <p:extLst>
      <p:ext uri="{BB962C8B-B14F-4D97-AF65-F5344CB8AC3E}">
        <p14:creationId xmlns:p14="http://schemas.microsoft.com/office/powerpoint/2010/main" xmlns="" val="283019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xmlns="" val="3988735569"/>
              </p:ext>
            </p:extLst>
          </p:nvPr>
        </p:nvGraphicFramePr>
        <p:xfrm>
          <a:off x="827584" y="692696"/>
          <a:ext cx="7344816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xmlns="" val="287088855"/>
              </p:ext>
            </p:extLst>
          </p:nvPr>
        </p:nvGraphicFramePr>
        <p:xfrm>
          <a:off x="2195736" y="836712"/>
          <a:ext cx="3312368" cy="18810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 22"/>
          <p:cNvSpPr>
            <a:spLocks noChangeArrowheads="1"/>
          </p:cNvSpPr>
          <p:nvPr/>
        </p:nvSpPr>
        <p:spPr bwMode="auto">
          <a:xfrm>
            <a:off x="685800" y="228600"/>
            <a:ext cx="7543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+mn-lt"/>
              </a:rPr>
              <a:t>GNR Cellular Uptake - </a:t>
            </a:r>
            <a:r>
              <a:rPr lang="en-US" sz="2000" b="1" dirty="0">
                <a:solidFill>
                  <a:schemeClr val="tx1"/>
                </a:solidFill>
                <a:latin typeface="+mn-lt"/>
              </a:rPr>
              <a:t>Endocytosis Pathway </a:t>
            </a:r>
          </a:p>
        </p:txBody>
      </p:sp>
    </p:spTree>
    <p:extLst>
      <p:ext uri="{BB962C8B-B14F-4D97-AF65-F5344CB8AC3E}">
        <p14:creationId xmlns:p14="http://schemas.microsoft.com/office/powerpoint/2010/main" xmlns="" val="861097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2"/>
          <p:cNvSpPr>
            <a:spLocks noChangeArrowheads="1"/>
          </p:cNvSpPr>
          <p:nvPr/>
        </p:nvSpPr>
        <p:spPr bwMode="auto">
          <a:xfrm>
            <a:off x="685800" y="228600"/>
            <a:ext cx="7543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+mn-lt"/>
              </a:rPr>
              <a:t>GNR Based RNA </a:t>
            </a:r>
            <a:r>
              <a:rPr lang="en-US" sz="2000" b="1" dirty="0" err="1" smtClean="0">
                <a:solidFill>
                  <a:schemeClr val="tx1"/>
                </a:solidFill>
                <a:latin typeface="+mn-lt"/>
              </a:rPr>
              <a:t>Nanoprobes</a:t>
            </a:r>
            <a:endParaRPr lang="en-US" sz="2000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7877" y="3241824"/>
            <a:ext cx="4094163" cy="321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5363021" y="3284984"/>
            <a:ext cx="3673475" cy="289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1200" b="1">
                <a:solidFill>
                  <a:schemeClr val="bg2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200" b="1">
                <a:solidFill>
                  <a:schemeClr val="bg2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200" b="1">
                <a:solidFill>
                  <a:schemeClr val="bg2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200" b="1">
                <a:solidFill>
                  <a:schemeClr val="bg2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200" b="1">
                <a:solidFill>
                  <a:schemeClr val="bg2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bg2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bg2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bg2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200" b="1">
                <a:solidFill>
                  <a:schemeClr val="bg2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/>
            <a:r>
              <a:rPr lang="en-US" sz="1400" dirty="0" smtClean="0">
                <a:solidFill>
                  <a:schemeClr val="tx1"/>
                </a:solidFill>
                <a:latin typeface="ZapfEllipt BT"/>
                <a:cs typeface="MS PGothic" charset="0"/>
              </a:rPr>
              <a:t>Advantages:</a:t>
            </a:r>
          </a:p>
          <a:p>
            <a:pPr marL="285750" indent="-285750" eaLnBrk="1" hangingPunct="1">
              <a:buFont typeface="Arial" pitchFamily="34" charset="0"/>
              <a:buChar char="•"/>
            </a:pPr>
            <a:r>
              <a:rPr lang="en-US" sz="1400" b="0" dirty="0" smtClean="0">
                <a:solidFill>
                  <a:schemeClr val="tx1"/>
                </a:solidFill>
                <a:latin typeface="ZapfEllipt BT"/>
                <a:cs typeface="MS PGothic" charset="0"/>
              </a:rPr>
              <a:t>Strong </a:t>
            </a:r>
            <a:r>
              <a:rPr lang="en-US" sz="1400" b="0" dirty="0">
                <a:solidFill>
                  <a:schemeClr val="tx1"/>
                </a:solidFill>
                <a:latin typeface="ZapfEllipt BT"/>
                <a:cs typeface="MS PGothic" charset="0"/>
              </a:rPr>
              <a:t>quenching</a:t>
            </a:r>
          </a:p>
          <a:p>
            <a:pPr marL="285750" indent="-285750" eaLnBrk="1" hangingPunct="1">
              <a:buFont typeface="Arial" pitchFamily="34" charset="0"/>
              <a:buChar char="•"/>
            </a:pPr>
            <a:r>
              <a:rPr lang="en-US" sz="1400" b="0" dirty="0" smtClean="0">
                <a:solidFill>
                  <a:schemeClr val="tx1"/>
                </a:solidFill>
                <a:latin typeface="ZapfEllipt BT"/>
                <a:cs typeface="MS PGothic" charset="0"/>
              </a:rPr>
              <a:t>Long interaction </a:t>
            </a:r>
            <a:r>
              <a:rPr lang="en-US" sz="1400" b="0" dirty="0">
                <a:solidFill>
                  <a:schemeClr val="tx1"/>
                </a:solidFill>
                <a:latin typeface="ZapfEllipt BT"/>
                <a:cs typeface="MS PGothic" charset="0"/>
              </a:rPr>
              <a:t>range</a:t>
            </a:r>
          </a:p>
          <a:p>
            <a:pPr marL="285750" indent="-285750" eaLnBrk="1" hangingPunct="1">
              <a:buFont typeface="Arial" pitchFamily="34" charset="0"/>
              <a:buChar char="•"/>
            </a:pPr>
            <a:r>
              <a:rPr lang="en-US" sz="1400" b="0" dirty="0" err="1" smtClean="0">
                <a:solidFill>
                  <a:schemeClr val="tx1"/>
                </a:solidFill>
                <a:latin typeface="ZapfEllipt BT"/>
                <a:cs typeface="MS PGothic" charset="0"/>
              </a:rPr>
              <a:t>Photostable</a:t>
            </a:r>
            <a:endParaRPr lang="en-US" sz="1400" b="0" dirty="0">
              <a:solidFill>
                <a:schemeClr val="tx1"/>
              </a:solidFill>
              <a:latin typeface="ZapfEllipt BT"/>
              <a:cs typeface="MS PGothic" charset="0"/>
            </a:endParaRPr>
          </a:p>
          <a:p>
            <a:pPr marL="285750" indent="-285750" eaLnBrk="1" hangingPunct="1">
              <a:buFont typeface="Arial" pitchFamily="34" charset="0"/>
              <a:buChar char="•"/>
            </a:pPr>
            <a:r>
              <a:rPr lang="en-US" sz="1400" b="0" dirty="0">
                <a:solidFill>
                  <a:schemeClr val="tx1"/>
                </a:solidFill>
                <a:latin typeface="ZapfEllipt BT"/>
                <a:cs typeface="MS PGothic" charset="0"/>
              </a:rPr>
              <a:t>No need of transfection agent</a:t>
            </a:r>
          </a:p>
          <a:p>
            <a:pPr marL="285750" indent="-285750" eaLnBrk="1" hangingPunct="1">
              <a:buFont typeface="Arial" pitchFamily="34" charset="0"/>
              <a:buChar char="•"/>
            </a:pPr>
            <a:r>
              <a:rPr lang="en-US" sz="1400" b="0" dirty="0" smtClean="0">
                <a:solidFill>
                  <a:schemeClr val="tx1"/>
                </a:solidFill>
                <a:latin typeface="ZapfEllipt BT"/>
                <a:cs typeface="MS PGothic" charset="0"/>
              </a:rPr>
              <a:t>TPL to trace </a:t>
            </a:r>
            <a:r>
              <a:rPr lang="en-US" sz="1400" b="0" dirty="0" err="1" smtClean="0">
                <a:solidFill>
                  <a:schemeClr val="tx1"/>
                </a:solidFill>
                <a:latin typeface="ZapfEllipt BT"/>
                <a:cs typeface="MS PGothic" charset="0"/>
              </a:rPr>
              <a:t>nanoprobe</a:t>
            </a:r>
            <a:endParaRPr lang="en-US" sz="1400" b="0" dirty="0">
              <a:solidFill>
                <a:schemeClr val="tx1"/>
              </a:solidFill>
              <a:latin typeface="ZapfEllipt BT"/>
              <a:cs typeface="MS PGothic" charset="0"/>
            </a:endParaRPr>
          </a:p>
          <a:p>
            <a:pPr marL="285750" indent="-285750" eaLnBrk="1" hangingPunct="1">
              <a:buFont typeface="Arial" pitchFamily="34" charset="0"/>
              <a:buChar char="•"/>
            </a:pPr>
            <a:r>
              <a:rPr lang="en-US" sz="1400" b="0" dirty="0">
                <a:solidFill>
                  <a:schemeClr val="tx1"/>
                </a:solidFill>
                <a:latin typeface="ZapfEllipt BT"/>
                <a:cs typeface="MS PGothic" charset="0"/>
              </a:rPr>
              <a:t>Multiple targeting</a:t>
            </a:r>
          </a:p>
          <a:p>
            <a:pPr marL="285750" indent="-285750" eaLnBrk="1" hangingPunct="1">
              <a:buFont typeface="Arial" pitchFamily="34" charset="0"/>
              <a:buChar char="•"/>
            </a:pPr>
            <a:r>
              <a:rPr lang="en-US" sz="1400" b="0" dirty="0">
                <a:solidFill>
                  <a:schemeClr val="tx1"/>
                </a:solidFill>
                <a:latin typeface="ZapfEllipt BT"/>
                <a:cs typeface="MS PGothic" charset="0"/>
              </a:rPr>
              <a:t>Potential for multifunctional platform</a:t>
            </a:r>
          </a:p>
          <a:p>
            <a:pPr eaLnBrk="1" hangingPunct="1">
              <a:buFont typeface="Arial" charset="0"/>
              <a:buChar char="•"/>
            </a:pPr>
            <a:endParaRPr lang="en-US" sz="1400" dirty="0">
              <a:solidFill>
                <a:schemeClr val="tx1"/>
              </a:solidFill>
              <a:latin typeface="ZapfEllipt BT"/>
              <a:cs typeface="MS PGothic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9632" y="1144489"/>
            <a:ext cx="3914800" cy="187910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292080" y="980728"/>
            <a:ext cx="331236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chemeClr val="tx1"/>
                </a:solidFill>
                <a:latin typeface="ZapfEllipt BT"/>
              </a:rPr>
              <a:t>Disadvantages: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ZapfEllipt BT"/>
              </a:rPr>
              <a:t>The quenching efficiencies of traditional organic quenchers usually vary significantly from one dye to another.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ZapfEllipt BT"/>
              </a:rPr>
              <a:t>Require additional agents for cellular internalization.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1600" y="836712"/>
            <a:ext cx="16946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chemeClr val="tx1"/>
                </a:solidFill>
                <a:latin typeface="ZapfEllipt BT"/>
              </a:rPr>
              <a:t>Molecular beacon</a:t>
            </a:r>
            <a:endParaRPr lang="en-GB" b="1" dirty="0">
              <a:solidFill>
                <a:schemeClr val="tx1"/>
              </a:solidFill>
              <a:latin typeface="ZapfEllipt B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43608" y="3265239"/>
            <a:ext cx="25552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chemeClr val="tx1"/>
                </a:solidFill>
                <a:latin typeface="ZapfEllipt BT"/>
              </a:rPr>
              <a:t>GRN based RNA </a:t>
            </a:r>
            <a:r>
              <a:rPr lang="en-GB" b="1" dirty="0" err="1" smtClean="0">
                <a:solidFill>
                  <a:schemeClr val="tx1"/>
                </a:solidFill>
                <a:latin typeface="ZapfEllipt BT"/>
              </a:rPr>
              <a:t>nanoprobe</a:t>
            </a:r>
            <a:endParaRPr lang="en-GB" b="1" dirty="0">
              <a:solidFill>
                <a:schemeClr val="tx1"/>
              </a:solidFill>
              <a:latin typeface="ZapfEllipt B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2564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2"/>
          <p:cNvSpPr>
            <a:spLocks noChangeArrowheads="1"/>
          </p:cNvSpPr>
          <p:nvPr/>
        </p:nvSpPr>
        <p:spPr bwMode="auto">
          <a:xfrm>
            <a:off x="685800" y="228600"/>
            <a:ext cx="7543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+mn-lt"/>
              </a:rPr>
              <a:t>GNR Based RNA </a:t>
            </a:r>
            <a:r>
              <a:rPr lang="en-US" sz="2000" b="1" dirty="0" err="1" smtClean="0">
                <a:solidFill>
                  <a:schemeClr val="tx1"/>
                </a:solidFill>
                <a:latin typeface="+mn-lt"/>
              </a:rPr>
              <a:t>Nanoprobes</a:t>
            </a:r>
            <a:endParaRPr lang="en-US" sz="2000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141248"/>
            <a:ext cx="3607373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141248"/>
            <a:ext cx="3591401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3423295" y="3501008"/>
            <a:ext cx="4286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b="1" dirty="0">
                <a:solidFill>
                  <a:srgbClr val="FFFFFF"/>
                </a:solidFill>
                <a:effectLst/>
                <a:latin typeface="Calibri"/>
                <a:ea typeface="??"/>
                <a:cs typeface="Times New Roman"/>
              </a:rPr>
              <a:t>(c)</a:t>
            </a:r>
            <a:endParaRPr lang="en-GB" dirty="0">
              <a:effectLst/>
              <a:latin typeface="Calibri"/>
              <a:ea typeface="??"/>
              <a:cs typeface="Times New Roman"/>
            </a:endParaRPr>
          </a:p>
        </p:txBody>
      </p:sp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6879679" y="3501008"/>
            <a:ext cx="4286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200" b="1" dirty="0">
                <a:solidFill>
                  <a:srgbClr val="FFFFFF"/>
                </a:solidFill>
                <a:effectLst/>
                <a:latin typeface="Calibri"/>
                <a:ea typeface="??"/>
                <a:cs typeface="Times New Roman"/>
              </a:rPr>
              <a:t>(d)</a:t>
            </a:r>
            <a:endParaRPr lang="en-GB" sz="1100" dirty="0">
              <a:effectLst/>
              <a:latin typeface="Calibri"/>
              <a:ea typeface="??"/>
              <a:cs typeface="Times New Roman"/>
            </a:endParaRPr>
          </a:p>
        </p:txBody>
      </p:sp>
      <p:grpSp>
        <p:nvGrpSpPr>
          <p:cNvPr id="15" name="Group 14"/>
          <p:cNvGrpSpPr>
            <a:grpSpLocks/>
          </p:cNvGrpSpPr>
          <p:nvPr/>
        </p:nvGrpSpPr>
        <p:grpSpPr>
          <a:xfrm>
            <a:off x="3131840" y="3494524"/>
            <a:ext cx="922020" cy="582548"/>
            <a:chOff x="0" y="0"/>
            <a:chExt cx="922020" cy="582548"/>
          </a:xfrm>
        </p:grpSpPr>
        <p:sp>
          <p:nvSpPr>
            <p:cNvPr id="16" name="Text Box 2"/>
            <p:cNvSpPr txBox="1">
              <a:spLocks noChangeArrowheads="1"/>
            </p:cNvSpPr>
            <p:nvPr/>
          </p:nvSpPr>
          <p:spPr bwMode="auto">
            <a:xfrm>
              <a:off x="209550" y="0"/>
              <a:ext cx="712470" cy="51054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en-US" b="1" dirty="0">
                  <a:solidFill>
                    <a:srgbClr val="000000"/>
                  </a:solidFill>
                  <a:latin typeface="Calibri"/>
                  <a:ea typeface="??"/>
                  <a:cs typeface="Times New Roman"/>
                </a:rPr>
                <a:t>a</a:t>
              </a:r>
              <a:r>
                <a:rPr lang="en-GB" b="1" dirty="0" err="1" smtClean="0">
                  <a:solidFill>
                    <a:srgbClr val="000000"/>
                  </a:solidFill>
                  <a:effectLst/>
                  <a:latin typeface="Calibri"/>
                  <a:ea typeface="??"/>
                  <a:cs typeface="Times New Roman"/>
                </a:rPr>
                <a:t>fter</a:t>
              </a:r>
              <a:endParaRPr lang="en-GB" dirty="0">
                <a:solidFill>
                  <a:srgbClr val="000000"/>
                </a:solidFill>
                <a:latin typeface="Calibri"/>
                <a:ea typeface="??"/>
                <a:cs typeface="Times New Roman"/>
              </a:endParaRPr>
            </a:p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en-GB" b="1" dirty="0" smtClean="0">
                  <a:solidFill>
                    <a:srgbClr val="000000"/>
                  </a:solidFill>
                  <a:effectLst/>
                  <a:latin typeface="Calibri"/>
                  <a:ea typeface="??"/>
                  <a:cs typeface="Times New Roman"/>
                </a:rPr>
                <a:t>before</a:t>
              </a:r>
              <a:endParaRPr lang="en-GB" dirty="0">
                <a:solidFill>
                  <a:srgbClr val="000000"/>
                </a:solidFill>
                <a:effectLst/>
                <a:latin typeface="Calibri"/>
                <a:ea typeface="??"/>
                <a:cs typeface="Times New Roman"/>
              </a:endParaRP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0" y="222508"/>
              <a:ext cx="272415" cy="360040"/>
              <a:chOff x="0" y="51058"/>
              <a:chExt cx="272861" cy="360040"/>
            </a:xfrm>
          </p:grpSpPr>
          <p:cxnSp>
            <p:nvCxnSpPr>
              <p:cNvPr id="18" name="Straight Connector 17"/>
              <p:cNvCxnSpPr/>
              <p:nvPr/>
            </p:nvCxnSpPr>
            <p:spPr>
              <a:xfrm>
                <a:off x="0" y="51058"/>
                <a:ext cx="260985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19" name="Straight Connector 18"/>
              <p:cNvCxnSpPr/>
              <p:nvPr/>
            </p:nvCxnSpPr>
            <p:spPr>
              <a:xfrm>
                <a:off x="11876" y="411098"/>
                <a:ext cx="260985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</a:ln>
              <a:effectLst/>
            </p:spPr>
          </p:cxnSp>
        </p:grpSp>
      </p:grpSp>
      <p:grpSp>
        <p:nvGrpSpPr>
          <p:cNvPr id="20" name="Group 19"/>
          <p:cNvGrpSpPr>
            <a:grpSpLocks/>
          </p:cNvGrpSpPr>
          <p:nvPr/>
        </p:nvGrpSpPr>
        <p:grpSpPr>
          <a:xfrm>
            <a:off x="5436096" y="3501008"/>
            <a:ext cx="922020" cy="576064"/>
            <a:chOff x="0" y="0"/>
            <a:chExt cx="922020" cy="576064"/>
          </a:xfrm>
        </p:grpSpPr>
        <p:sp>
          <p:nvSpPr>
            <p:cNvPr id="21" name="Text Box 2"/>
            <p:cNvSpPr txBox="1">
              <a:spLocks noChangeArrowheads="1"/>
            </p:cNvSpPr>
            <p:nvPr/>
          </p:nvSpPr>
          <p:spPr bwMode="auto">
            <a:xfrm>
              <a:off x="209550" y="0"/>
              <a:ext cx="712470" cy="51054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en-GB" b="1" dirty="0">
                  <a:solidFill>
                    <a:srgbClr val="000000"/>
                  </a:solidFill>
                  <a:effectLst/>
                  <a:latin typeface="Calibri"/>
                  <a:ea typeface="??"/>
                  <a:cs typeface="Times New Roman"/>
                </a:rPr>
                <a:t>after</a:t>
              </a:r>
              <a:endParaRPr lang="en-GB" dirty="0">
                <a:solidFill>
                  <a:srgbClr val="000000"/>
                </a:solidFill>
                <a:effectLst/>
                <a:latin typeface="Calibri"/>
                <a:ea typeface="??"/>
                <a:cs typeface="Times New Roman"/>
              </a:endParaRPr>
            </a:p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en-GB" b="1" dirty="0">
                  <a:solidFill>
                    <a:srgbClr val="000000"/>
                  </a:solidFill>
                  <a:effectLst/>
                  <a:latin typeface="Calibri"/>
                  <a:ea typeface="??"/>
                  <a:cs typeface="Times New Roman"/>
                </a:rPr>
                <a:t>before</a:t>
              </a:r>
              <a:endParaRPr lang="en-GB" dirty="0">
                <a:solidFill>
                  <a:srgbClr val="000000"/>
                </a:solidFill>
                <a:effectLst/>
                <a:latin typeface="Calibri"/>
                <a:ea typeface="??"/>
                <a:cs typeface="Times New Roman"/>
              </a:endParaRPr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0" y="216024"/>
              <a:ext cx="272415" cy="360040"/>
              <a:chOff x="0" y="44574"/>
              <a:chExt cx="272861" cy="360040"/>
            </a:xfrm>
          </p:grpSpPr>
          <p:cxnSp>
            <p:nvCxnSpPr>
              <p:cNvPr id="23" name="Straight Connector 22"/>
              <p:cNvCxnSpPr/>
              <p:nvPr/>
            </p:nvCxnSpPr>
            <p:spPr>
              <a:xfrm>
                <a:off x="0" y="44574"/>
                <a:ext cx="260985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24" name="Straight Connector 23"/>
              <p:cNvCxnSpPr/>
              <p:nvPr/>
            </p:nvCxnSpPr>
            <p:spPr>
              <a:xfrm>
                <a:off x="11876" y="404614"/>
                <a:ext cx="260985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</a:ln>
              <a:effectLst/>
            </p:spPr>
          </p:cxnSp>
        </p:grpSp>
      </p:grp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3927351" y="3429000"/>
            <a:ext cx="4286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b="1">
                <a:solidFill>
                  <a:srgbClr val="000000"/>
                </a:solidFill>
                <a:effectLst/>
                <a:latin typeface="Calibri"/>
                <a:ea typeface="??"/>
                <a:cs typeface="Times New Roman"/>
              </a:rPr>
              <a:t>(a)</a:t>
            </a:r>
            <a:endParaRPr lang="en-GB">
              <a:solidFill>
                <a:srgbClr val="000000"/>
              </a:solidFill>
              <a:effectLst/>
              <a:latin typeface="Calibri"/>
              <a:ea typeface="??"/>
              <a:cs typeface="Times New Roman"/>
            </a:endParaRPr>
          </a:p>
        </p:txBody>
      </p:sp>
      <p:sp>
        <p:nvSpPr>
          <p:cNvPr id="26" name="Text Box 2"/>
          <p:cNvSpPr txBox="1">
            <a:spLocks noChangeArrowheads="1"/>
          </p:cNvSpPr>
          <p:nvPr/>
        </p:nvSpPr>
        <p:spPr bwMode="auto">
          <a:xfrm>
            <a:off x="7167711" y="3429000"/>
            <a:ext cx="4286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b="1" dirty="0" smtClean="0">
                <a:solidFill>
                  <a:srgbClr val="000000"/>
                </a:solidFill>
                <a:effectLst/>
                <a:latin typeface="Calibri"/>
                <a:ea typeface="??"/>
                <a:cs typeface="Times New Roman"/>
              </a:rPr>
              <a:t>(b)</a:t>
            </a:r>
            <a:endParaRPr lang="en-GB" dirty="0">
              <a:solidFill>
                <a:srgbClr val="000000"/>
              </a:solidFill>
              <a:effectLst/>
              <a:latin typeface="Calibri"/>
              <a:ea typeface="??"/>
              <a:cs typeface="Times New Roman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41139644"/>
              </p:ext>
            </p:extLst>
          </p:nvPr>
        </p:nvGraphicFramePr>
        <p:xfrm>
          <a:off x="2483768" y="1772816"/>
          <a:ext cx="4114800" cy="1209675"/>
        </p:xfrm>
        <a:graphic>
          <a:graphicData uri="http://schemas.openxmlformats.org/presentationml/2006/ole">
            <p:oleObj spid="_x0000_s18470" name="CS ChemDraw Drawing" r:id="rId6" imgW="5242072" imgH="1534246" progId="">
              <p:embed/>
            </p:oleObj>
          </a:graphicData>
        </a:graphic>
      </p:graphicFrame>
      <p:sp>
        <p:nvSpPr>
          <p:cNvPr id="4" name="Rectangle 3"/>
          <p:cNvSpPr/>
          <p:nvPr/>
        </p:nvSpPr>
        <p:spPr>
          <a:xfrm>
            <a:off x="1115614" y="908720"/>
            <a:ext cx="7047785" cy="66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dirty="0">
                <a:solidFill>
                  <a:schemeClr val="tx1"/>
                </a:solidFill>
                <a:latin typeface="ZapfEllipt BT"/>
                <a:cs typeface="Times New Roman" pitchFamily="18" charset="0"/>
              </a:rPr>
              <a:t>DNA </a:t>
            </a:r>
            <a:r>
              <a:rPr lang="en-GB" sz="1600" b="1" dirty="0" smtClean="0">
                <a:solidFill>
                  <a:schemeClr val="tx1"/>
                </a:solidFill>
                <a:latin typeface="ZapfEllipt BT"/>
                <a:cs typeface="Times New Roman" pitchFamily="18" charset="0"/>
              </a:rPr>
              <a:t>design, </a:t>
            </a:r>
          </a:p>
          <a:p>
            <a:r>
              <a:rPr lang="en-GB" b="1" dirty="0" smtClean="0">
                <a:solidFill>
                  <a:schemeClr val="tx1"/>
                </a:solidFill>
                <a:latin typeface="ZapfEllipt BT"/>
              </a:rPr>
              <a:t>HS-5’</a:t>
            </a:r>
            <a:r>
              <a:rPr lang="en-GB" dirty="0" smtClean="0">
                <a:solidFill>
                  <a:schemeClr val="tx1"/>
                </a:solidFill>
                <a:latin typeface="ZapfEllipt BT"/>
              </a:rPr>
              <a:t>TTTTTTTaaagttaacTTGGTGAAGCTAACGTTGAGGgttaacttt 3’ -</a:t>
            </a:r>
            <a:r>
              <a:rPr lang="en-GB" b="1" dirty="0" smtClean="0">
                <a:solidFill>
                  <a:schemeClr val="tx1"/>
                </a:solidFill>
                <a:latin typeface="ZapfEllipt BT"/>
              </a:rPr>
              <a:t>Fluorescein</a:t>
            </a:r>
            <a:endParaRPr lang="en-GB" b="1" dirty="0">
              <a:solidFill>
                <a:schemeClr val="tx1"/>
              </a:solidFill>
              <a:latin typeface="ZapfEllipt B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5328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2"/>
          <p:cNvSpPr>
            <a:spLocks noChangeArrowheads="1"/>
          </p:cNvSpPr>
          <p:nvPr/>
        </p:nvSpPr>
        <p:spPr bwMode="auto">
          <a:xfrm>
            <a:off x="685800" y="228600"/>
            <a:ext cx="7543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+mn-lt"/>
              </a:rPr>
              <a:t>GNR Based RNA </a:t>
            </a:r>
            <a:r>
              <a:rPr lang="en-US" sz="2000" b="1" dirty="0" err="1" smtClean="0">
                <a:solidFill>
                  <a:schemeClr val="tx1"/>
                </a:solidFill>
                <a:latin typeface="+mn-lt"/>
              </a:rPr>
              <a:t>Nanoprobes</a:t>
            </a:r>
            <a:endParaRPr lang="en-US" sz="20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3423295" y="3501008"/>
            <a:ext cx="4286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b="1" dirty="0">
                <a:solidFill>
                  <a:srgbClr val="FFFFFF"/>
                </a:solidFill>
                <a:effectLst/>
                <a:latin typeface="Calibri"/>
                <a:ea typeface="??"/>
                <a:cs typeface="Times New Roman"/>
              </a:rPr>
              <a:t>(c)</a:t>
            </a:r>
            <a:endParaRPr lang="en-GB" dirty="0">
              <a:effectLst/>
              <a:latin typeface="Calibri"/>
              <a:ea typeface="??"/>
              <a:cs typeface="Times New Roman"/>
            </a:endParaRPr>
          </a:p>
        </p:txBody>
      </p:sp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6879679" y="3501008"/>
            <a:ext cx="4286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200" b="1" dirty="0">
                <a:solidFill>
                  <a:srgbClr val="FFFFFF"/>
                </a:solidFill>
                <a:effectLst/>
                <a:latin typeface="Calibri"/>
                <a:ea typeface="??"/>
                <a:cs typeface="Times New Roman"/>
              </a:rPr>
              <a:t>(d)</a:t>
            </a:r>
            <a:endParaRPr lang="en-GB" sz="1100" dirty="0">
              <a:effectLst/>
              <a:latin typeface="Calibri"/>
              <a:ea typeface="??"/>
              <a:cs typeface="Times New Roman"/>
            </a:endParaRP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6" name="Rectangle 5"/>
          <p:cNvSpPr/>
          <p:nvPr/>
        </p:nvSpPr>
        <p:spPr bwMode="auto">
          <a:xfrm>
            <a:off x="7740352" y="5517232"/>
            <a:ext cx="914400" cy="9144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rgbClr val="300BE9"/>
              </a:solidFill>
              <a:effectLst/>
              <a:latin typeface="Helvetica" pitchFamily="-112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611560" y="1340768"/>
            <a:ext cx="7128792" cy="3168352"/>
            <a:chOff x="467544" y="1916832"/>
            <a:chExt cx="6930928" cy="2969170"/>
          </a:xfrm>
        </p:grpSpPr>
        <p:graphicFrame>
          <p:nvGraphicFramePr>
            <p:cNvPr id="4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4280468547"/>
                </p:ext>
              </p:extLst>
            </p:nvPr>
          </p:nvGraphicFramePr>
          <p:xfrm>
            <a:off x="467544" y="1916832"/>
            <a:ext cx="6930928" cy="2969170"/>
          </p:xfrm>
          <a:graphic>
            <a:graphicData uri="http://schemas.openxmlformats.org/presentationml/2006/ole">
              <p:oleObj spid="_x0000_s17491" name="Graph" r:id="rId4" imgW="5120640" imgH="2194560" progId="">
                <p:embed/>
              </p:oleObj>
            </a:graphicData>
          </a:graphic>
        </p:graphicFrame>
        <p:sp>
          <p:nvSpPr>
            <p:cNvPr id="7" name="Rectangle 6"/>
            <p:cNvSpPr/>
            <p:nvPr/>
          </p:nvSpPr>
          <p:spPr bwMode="auto">
            <a:xfrm>
              <a:off x="3851920" y="1916832"/>
              <a:ext cx="2880320" cy="295232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0" i="0" u="none" strike="noStrike" cap="none" normalizeH="0" baseline="0">
                <a:ln>
                  <a:noFill/>
                </a:ln>
                <a:solidFill>
                  <a:srgbClr val="300BE9"/>
                </a:solidFill>
                <a:effectLst/>
                <a:latin typeface="Helvetica" pitchFamily="-112" charset="0"/>
              </a:endParaRPr>
            </a:p>
          </p:txBody>
        </p:sp>
      </p:grp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13274579"/>
              </p:ext>
            </p:extLst>
          </p:nvPr>
        </p:nvGraphicFramePr>
        <p:xfrm>
          <a:off x="4067944" y="1052736"/>
          <a:ext cx="5094481" cy="3564000"/>
        </p:xfrm>
        <a:graphic>
          <a:graphicData uri="http://schemas.openxmlformats.org/presentationml/2006/ole">
            <p:oleObj spid="_x0000_s17492" name="Graph" r:id="rId5" imgW="4153680" imgH="2901600" progId="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827584" y="4653136"/>
            <a:ext cx="3238128" cy="745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1"/>
                </a:solidFill>
                <a:latin typeface="ZapfEllipt BT"/>
              </a:rPr>
              <a:t>Kinetic </a:t>
            </a:r>
            <a:r>
              <a:rPr lang="en-GB" dirty="0" smtClean="0">
                <a:solidFill>
                  <a:schemeClr val="tx1"/>
                </a:solidFill>
                <a:latin typeface="ZapfEllipt BT"/>
              </a:rPr>
              <a:t>measurements of hybridization of </a:t>
            </a:r>
            <a:r>
              <a:rPr lang="en-GB" dirty="0">
                <a:solidFill>
                  <a:schemeClr val="tx1"/>
                </a:solidFill>
                <a:latin typeface="ZapfEllipt BT"/>
              </a:rPr>
              <a:t>GNR-</a:t>
            </a:r>
            <a:r>
              <a:rPr lang="en-GB" dirty="0" err="1">
                <a:solidFill>
                  <a:schemeClr val="tx1"/>
                </a:solidFill>
                <a:latin typeface="ZapfEllipt BT"/>
              </a:rPr>
              <a:t>hpDNA</a:t>
            </a:r>
            <a:r>
              <a:rPr lang="en-GB" dirty="0">
                <a:solidFill>
                  <a:schemeClr val="tx1"/>
                </a:solidFill>
                <a:latin typeface="ZapfEllipt BT"/>
              </a:rPr>
              <a:t> (0.22 </a:t>
            </a:r>
            <a:r>
              <a:rPr lang="en-GB" dirty="0" err="1">
                <a:solidFill>
                  <a:schemeClr val="tx1"/>
                </a:solidFill>
                <a:latin typeface="ZapfEllipt BT"/>
              </a:rPr>
              <a:t>nM</a:t>
            </a:r>
            <a:r>
              <a:rPr lang="en-GB" dirty="0" smtClean="0">
                <a:solidFill>
                  <a:schemeClr val="tx1"/>
                </a:solidFill>
                <a:latin typeface="ZapfEllipt BT"/>
              </a:rPr>
              <a:t>) with </a:t>
            </a:r>
            <a:r>
              <a:rPr lang="en-GB" dirty="0" err="1">
                <a:solidFill>
                  <a:schemeClr val="tx1"/>
                </a:solidFill>
                <a:latin typeface="ZapfEllipt BT"/>
              </a:rPr>
              <a:t>cDNA</a:t>
            </a:r>
            <a:r>
              <a:rPr lang="en-GB" dirty="0">
                <a:solidFill>
                  <a:schemeClr val="tx1"/>
                </a:solidFill>
                <a:latin typeface="ZapfEllipt BT"/>
              </a:rPr>
              <a:t> (880 </a:t>
            </a:r>
            <a:r>
              <a:rPr lang="en-GB" dirty="0" err="1">
                <a:solidFill>
                  <a:schemeClr val="tx1"/>
                </a:solidFill>
                <a:latin typeface="ZapfEllipt BT"/>
              </a:rPr>
              <a:t>nM</a:t>
            </a:r>
            <a:r>
              <a:rPr lang="en-GB" dirty="0">
                <a:solidFill>
                  <a:schemeClr val="tx1"/>
                </a:solidFill>
                <a:latin typeface="ZapfEllipt BT"/>
              </a:rPr>
              <a:t> 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730824" y="4678288"/>
            <a:ext cx="38016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1"/>
                </a:solidFill>
                <a:latin typeface="ZapfEllipt BT"/>
              </a:rPr>
              <a:t>Dose response of the </a:t>
            </a:r>
            <a:r>
              <a:rPr lang="en-GB" dirty="0" err="1">
                <a:solidFill>
                  <a:schemeClr val="tx1"/>
                </a:solidFill>
                <a:latin typeface="ZapfEllipt BT"/>
              </a:rPr>
              <a:t>nanoprobes</a:t>
            </a:r>
            <a:r>
              <a:rPr lang="en-GB" dirty="0">
                <a:solidFill>
                  <a:schemeClr val="tx1"/>
                </a:solidFill>
                <a:latin typeface="ZapfEllipt BT"/>
              </a:rPr>
              <a:t> (0.22 </a:t>
            </a:r>
            <a:r>
              <a:rPr lang="en-GB" dirty="0" err="1">
                <a:solidFill>
                  <a:schemeClr val="tx1"/>
                </a:solidFill>
                <a:latin typeface="ZapfEllipt BT"/>
              </a:rPr>
              <a:t>nM</a:t>
            </a:r>
            <a:r>
              <a:rPr lang="en-GB" dirty="0">
                <a:solidFill>
                  <a:schemeClr val="tx1"/>
                </a:solidFill>
                <a:latin typeface="ZapfEllipt BT"/>
              </a:rPr>
              <a:t>) with different surface packing densities of </a:t>
            </a:r>
            <a:r>
              <a:rPr lang="en-GB" dirty="0" err="1">
                <a:solidFill>
                  <a:schemeClr val="tx1"/>
                </a:solidFill>
                <a:latin typeface="ZapfEllipt BT"/>
              </a:rPr>
              <a:t>hpDNA</a:t>
            </a:r>
            <a:r>
              <a:rPr lang="en-GB" dirty="0">
                <a:solidFill>
                  <a:schemeClr val="tx1"/>
                </a:solidFill>
                <a:latin typeface="ZapfEllipt BT"/>
              </a:rPr>
              <a:t>.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036918" y="1969095"/>
            <a:ext cx="4235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tx1"/>
                </a:solidFill>
              </a:rPr>
              <a:t>(B)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23910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S:\research\experiments\data\Guoke Wei-confocal results\2013-11-08.mdb\A549-0_color_image.tif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12566" y="909000"/>
            <a:ext cx="2295807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7" descr="S:\research\experiments\data\Guoke Wei-confocal results\2013-11-10.mdb\UN-0_color_image.tif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4" y="908720"/>
            <a:ext cx="2295807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22"/>
          <p:cNvSpPr>
            <a:spLocks noChangeArrowheads="1"/>
          </p:cNvSpPr>
          <p:nvPr/>
        </p:nvSpPr>
        <p:spPr bwMode="auto">
          <a:xfrm>
            <a:off x="685800" y="228600"/>
            <a:ext cx="7543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000" b="1" dirty="0" err="1" smtClean="0">
                <a:solidFill>
                  <a:schemeClr val="tx1"/>
                </a:solidFill>
                <a:latin typeface="+mn-lt"/>
              </a:rPr>
              <a:t>Uptaken</a:t>
            </a:r>
            <a:r>
              <a:rPr lang="en-US" sz="2000" b="1" dirty="0" smtClean="0">
                <a:solidFill>
                  <a:schemeClr val="tx1"/>
                </a:solidFill>
                <a:latin typeface="+mn-lt"/>
              </a:rPr>
              <a:t> of </a:t>
            </a:r>
            <a:r>
              <a:rPr lang="en-US" sz="2000" b="1" dirty="0" err="1" smtClean="0">
                <a:solidFill>
                  <a:schemeClr val="tx1"/>
                </a:solidFill>
                <a:latin typeface="+mn-lt"/>
              </a:rPr>
              <a:t>Nanoprobes</a:t>
            </a:r>
            <a:r>
              <a:rPr lang="en-US" sz="2000" b="1" dirty="0" smtClean="0">
                <a:solidFill>
                  <a:schemeClr val="tx1"/>
                </a:solidFill>
                <a:latin typeface="+mn-lt"/>
              </a:rPr>
              <a:t> by Tumor cells</a:t>
            </a:r>
            <a:endParaRPr lang="en-US" sz="2000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212976"/>
            <a:ext cx="2296000" cy="2520000"/>
          </a:xfrm>
          <a:prstGeom prst="rect">
            <a:avLst/>
          </a:prstGeom>
          <a:noFill/>
        </p:spPr>
      </p:pic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1551087" y="5229200"/>
            <a:ext cx="4286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b="1" dirty="0">
                <a:solidFill>
                  <a:srgbClr val="FFFFFF"/>
                </a:solidFill>
                <a:effectLst/>
                <a:latin typeface="Calibri"/>
                <a:ea typeface="??"/>
                <a:cs typeface="Times New Roman"/>
              </a:rPr>
              <a:t>(c)</a:t>
            </a:r>
            <a:endParaRPr lang="en-GB" dirty="0">
              <a:effectLst/>
              <a:latin typeface="Calibri"/>
              <a:ea typeface="??"/>
              <a:cs typeface="Times New Roman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12557" y="3212976"/>
            <a:ext cx="2295747" cy="2520000"/>
          </a:xfrm>
          <a:prstGeom prst="rect">
            <a:avLst/>
          </a:prstGeom>
          <a:noFill/>
        </p:spPr>
      </p:pic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5007471" y="5229200"/>
            <a:ext cx="4286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200" b="1" dirty="0">
                <a:solidFill>
                  <a:srgbClr val="FFFFFF"/>
                </a:solidFill>
                <a:effectLst/>
                <a:latin typeface="Calibri"/>
                <a:ea typeface="??"/>
                <a:cs typeface="Times New Roman"/>
              </a:rPr>
              <a:t>(d)</a:t>
            </a:r>
            <a:endParaRPr lang="en-GB" sz="1100" dirty="0">
              <a:effectLst/>
              <a:latin typeface="Calibri"/>
              <a:ea typeface="??"/>
              <a:cs typeface="Times New Roman"/>
            </a:endParaRPr>
          </a:p>
        </p:txBody>
      </p: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1547664" y="2817118"/>
            <a:ext cx="4286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b="1" dirty="0">
                <a:solidFill>
                  <a:schemeClr val="bg1"/>
                </a:solidFill>
                <a:effectLst/>
                <a:latin typeface="Calibri"/>
                <a:ea typeface="??"/>
                <a:cs typeface="Times New Roman"/>
              </a:rPr>
              <a:t>(a)</a:t>
            </a:r>
            <a:endParaRPr lang="en-GB" dirty="0">
              <a:solidFill>
                <a:schemeClr val="bg1"/>
              </a:solidFill>
              <a:effectLst/>
              <a:latin typeface="Calibri"/>
              <a:ea typeface="??"/>
              <a:cs typeface="Times New Roman"/>
            </a:endParaRPr>
          </a:p>
        </p:txBody>
      </p:sp>
      <p:sp>
        <p:nvSpPr>
          <p:cNvPr id="26" name="Text Box 2"/>
          <p:cNvSpPr txBox="1">
            <a:spLocks noChangeArrowheads="1"/>
          </p:cNvSpPr>
          <p:nvPr/>
        </p:nvSpPr>
        <p:spPr bwMode="auto">
          <a:xfrm>
            <a:off x="5007471" y="2817118"/>
            <a:ext cx="4286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b="1" dirty="0" smtClean="0">
                <a:solidFill>
                  <a:schemeClr val="bg1"/>
                </a:solidFill>
                <a:effectLst/>
                <a:latin typeface="Calibri"/>
                <a:ea typeface="??"/>
                <a:cs typeface="Times New Roman"/>
              </a:rPr>
              <a:t>(b)</a:t>
            </a:r>
            <a:endParaRPr lang="en-GB" dirty="0">
              <a:solidFill>
                <a:schemeClr val="bg1"/>
              </a:solidFill>
              <a:effectLst/>
              <a:latin typeface="Calibri"/>
              <a:ea typeface="??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19672" y="5805264"/>
            <a:ext cx="15680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tx1"/>
                </a:solidFill>
                <a:latin typeface="ZapfEllipt BT"/>
              </a:rPr>
              <a:t>B</a:t>
            </a:r>
            <a:r>
              <a:rPr lang="en-GB" dirty="0" smtClean="0">
                <a:solidFill>
                  <a:schemeClr val="tx1"/>
                </a:solidFill>
                <a:latin typeface="ZapfEllipt BT"/>
              </a:rPr>
              <a:t>rain cancer cell</a:t>
            </a:r>
            <a:endParaRPr lang="en-GB" dirty="0">
              <a:solidFill>
                <a:schemeClr val="tx1"/>
              </a:solidFill>
              <a:latin typeface="ZapfEllipt B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221001" y="5805264"/>
            <a:ext cx="14879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tx1"/>
                </a:solidFill>
                <a:latin typeface="ZapfEllipt BT"/>
              </a:rPr>
              <a:t>L</a:t>
            </a:r>
            <a:r>
              <a:rPr lang="en-GB" dirty="0" smtClean="0">
                <a:solidFill>
                  <a:schemeClr val="tx1"/>
                </a:solidFill>
                <a:latin typeface="ZapfEllipt BT"/>
              </a:rPr>
              <a:t>ung cancer cell</a:t>
            </a:r>
            <a:endParaRPr lang="en-GB" dirty="0">
              <a:solidFill>
                <a:schemeClr val="tx1"/>
              </a:solidFill>
              <a:latin typeface="ZapfEllipt B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7394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2"/>
          <p:cNvSpPr>
            <a:spLocks noChangeArrowheads="1"/>
          </p:cNvSpPr>
          <p:nvPr/>
        </p:nvSpPr>
        <p:spPr bwMode="auto">
          <a:xfrm>
            <a:off x="685800" y="228600"/>
            <a:ext cx="7543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+mn-lt"/>
              </a:rPr>
              <a:t>GNR based RNA </a:t>
            </a:r>
            <a:r>
              <a:rPr lang="en-US" sz="2000" b="1" dirty="0" err="1" smtClean="0">
                <a:solidFill>
                  <a:schemeClr val="tx1"/>
                </a:solidFill>
                <a:latin typeface="+mn-lt"/>
              </a:rPr>
              <a:t>Nanoprobes</a:t>
            </a:r>
            <a:endParaRPr lang="en-US" sz="20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3423295" y="3501008"/>
            <a:ext cx="4286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b="1" dirty="0">
                <a:solidFill>
                  <a:srgbClr val="FFFFFF"/>
                </a:solidFill>
                <a:effectLst/>
                <a:latin typeface="Calibri"/>
                <a:ea typeface="??"/>
                <a:cs typeface="Times New Roman"/>
              </a:rPr>
              <a:t>(c)</a:t>
            </a:r>
            <a:endParaRPr lang="en-GB" dirty="0">
              <a:effectLst/>
              <a:latin typeface="Calibri"/>
              <a:ea typeface="??"/>
              <a:cs typeface="Times New Roman"/>
            </a:endParaRPr>
          </a:p>
        </p:txBody>
      </p:sp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6879679" y="3501008"/>
            <a:ext cx="4286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200" b="1" dirty="0">
                <a:solidFill>
                  <a:srgbClr val="FFFFFF"/>
                </a:solidFill>
                <a:effectLst/>
                <a:latin typeface="Calibri"/>
                <a:ea typeface="??"/>
                <a:cs typeface="Times New Roman"/>
              </a:rPr>
              <a:t>(d)</a:t>
            </a:r>
            <a:endParaRPr lang="en-GB" sz="1100" dirty="0">
              <a:effectLst/>
              <a:latin typeface="Calibri"/>
              <a:ea typeface="??"/>
              <a:cs typeface="Times New Roman"/>
            </a:endParaRP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6" name="Rectangle 5"/>
          <p:cNvSpPr/>
          <p:nvPr/>
        </p:nvSpPr>
        <p:spPr bwMode="auto">
          <a:xfrm>
            <a:off x="7740352" y="5517232"/>
            <a:ext cx="914400" cy="9144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normalizeH="0" baseline="0">
              <a:ln>
                <a:noFill/>
              </a:ln>
              <a:solidFill>
                <a:srgbClr val="300BE9"/>
              </a:solidFill>
              <a:effectLst/>
              <a:latin typeface="Helvetica" pitchFamily="-11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259538672"/>
              </p:ext>
            </p:extLst>
          </p:nvPr>
        </p:nvGraphicFramePr>
        <p:xfrm>
          <a:off x="948634" y="476672"/>
          <a:ext cx="7367782" cy="5148000"/>
        </p:xfrm>
        <a:graphic>
          <a:graphicData uri="http://schemas.openxmlformats.org/presentationml/2006/ole">
            <p:oleObj spid="_x0000_s19487" name="Graph" r:id="rId4" imgW="3113509" imgH="2178651" progId="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559249" y="5318338"/>
            <a:ext cx="1337226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err="1" smtClean="0">
                <a:solidFill>
                  <a:schemeClr val="tx1"/>
                </a:solidFill>
                <a:latin typeface="ZapfEllipt BT"/>
              </a:rPr>
              <a:t>hpDNA+cDNA</a:t>
            </a:r>
            <a:endParaRPr lang="en-GB" dirty="0" smtClean="0">
              <a:solidFill>
                <a:schemeClr val="tx1"/>
              </a:solidFill>
              <a:latin typeface="ZapfEllipt BT"/>
            </a:endParaRPr>
          </a:p>
          <a:p>
            <a:pPr algn="ctr"/>
            <a:r>
              <a:rPr lang="en-GB" dirty="0" smtClean="0">
                <a:solidFill>
                  <a:schemeClr val="tx1"/>
                </a:solidFill>
                <a:latin typeface="ZapfEllipt BT"/>
              </a:rPr>
              <a:t>3.929	</a:t>
            </a:r>
            <a:endParaRPr lang="en-GB" dirty="0">
              <a:solidFill>
                <a:schemeClr val="tx1"/>
              </a:solidFill>
              <a:latin typeface="ZapfEllipt B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31345" y="5318338"/>
            <a:ext cx="763349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err="1" smtClean="0">
                <a:solidFill>
                  <a:schemeClr val="tx1"/>
                </a:solidFill>
                <a:latin typeface="ZapfEllipt BT"/>
              </a:rPr>
              <a:t>hpDNA</a:t>
            </a:r>
            <a:endParaRPr lang="en-GB" dirty="0" smtClean="0">
              <a:solidFill>
                <a:schemeClr val="tx1"/>
              </a:solidFill>
              <a:latin typeface="ZapfEllipt BT"/>
            </a:endParaRPr>
          </a:p>
          <a:p>
            <a:pPr algn="ctr"/>
            <a:r>
              <a:rPr lang="en-GB" dirty="0" smtClean="0">
                <a:solidFill>
                  <a:schemeClr val="tx1"/>
                </a:solidFill>
                <a:latin typeface="ZapfEllipt BT"/>
              </a:rPr>
              <a:t>3.866</a:t>
            </a:r>
            <a:endParaRPr lang="en-GB" dirty="0">
              <a:solidFill>
                <a:schemeClr val="tx1"/>
              </a:solidFill>
              <a:latin typeface="ZapfEllipt B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161030" y="5318338"/>
            <a:ext cx="151996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chemeClr val="tx1"/>
                </a:solidFill>
                <a:latin typeface="ZapfEllipt BT"/>
              </a:rPr>
              <a:t>GNR-hpDNA200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  <a:latin typeface="ZapfEllipt BT"/>
              </a:rPr>
              <a:t>0.834</a:t>
            </a:r>
            <a:endParaRPr lang="en-GB" dirty="0">
              <a:solidFill>
                <a:schemeClr val="tx1"/>
              </a:solidFill>
              <a:latin typeface="ZapfEllipt B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945554" y="5318338"/>
            <a:ext cx="209384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chemeClr val="tx1"/>
                </a:solidFill>
                <a:latin typeface="ZapfEllipt BT"/>
              </a:rPr>
              <a:t>GNR-hpDNA200+cDNA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  <a:latin typeface="ZapfEllipt BT"/>
              </a:rPr>
              <a:t>3.658	</a:t>
            </a:r>
            <a:endParaRPr lang="en-GB" dirty="0">
              <a:solidFill>
                <a:schemeClr val="tx1"/>
              </a:solidFill>
              <a:latin typeface="ZapfEllipt BT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TextBox 6"/>
              <p:cNvSpPr txBox="1"/>
              <p:nvPr/>
            </p:nvSpPr>
            <p:spPr>
              <a:xfrm>
                <a:off x="888763" y="5641503"/>
                <a:ext cx="6163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tx1"/>
                    </a:solidFill>
                  </a:rPr>
                  <a:t>/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ns</a:t>
                </a:r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763" y="5641503"/>
                <a:ext cx="616300" cy="3077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174422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89"/>
          <p:cNvSpPr>
            <a:spLocks noChangeArrowheads="1"/>
          </p:cNvSpPr>
          <p:nvPr/>
        </p:nvSpPr>
        <p:spPr bwMode="auto">
          <a:xfrm>
            <a:off x="3851920" y="332656"/>
            <a:ext cx="12668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Times" pitchFamily="-112" charset="0"/>
              </a:rPr>
              <a:t>Summary</a:t>
            </a:r>
            <a:endParaRPr lang="en-US" sz="2000" b="1" baseline="-25000" dirty="0">
              <a:solidFill>
                <a:schemeClr val="tx1"/>
              </a:solidFill>
              <a:latin typeface="Times" pitchFamily="-112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914400" y="836712"/>
            <a:ext cx="7474024" cy="4893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buFont typeface="Arial" charset="0"/>
              <a:buChar char="•"/>
            </a:pPr>
            <a:r>
              <a:rPr lang="en-GB" sz="1600" dirty="0" smtClean="0">
                <a:solidFill>
                  <a:schemeClr val="tx1"/>
                </a:solidFill>
                <a:latin typeface="Times New Roman"/>
                <a:cs typeface="Times New Roman"/>
              </a:rPr>
              <a:t> We </a:t>
            </a:r>
            <a:r>
              <a:rPr lang="en-GB" sz="1600" dirty="0">
                <a:solidFill>
                  <a:schemeClr val="tx1"/>
                </a:solidFill>
                <a:latin typeface="Times New Roman"/>
                <a:cs typeface="Times New Roman"/>
              </a:rPr>
              <a:t>have studied gold </a:t>
            </a:r>
            <a:r>
              <a:rPr lang="en-GB" sz="1600" dirty="0" err="1">
                <a:solidFill>
                  <a:schemeClr val="tx1"/>
                </a:solidFill>
                <a:latin typeface="Times New Roman"/>
                <a:cs typeface="Times New Roman"/>
              </a:rPr>
              <a:t>nanorods</a:t>
            </a:r>
            <a:r>
              <a:rPr lang="en-GB" sz="1600" dirty="0">
                <a:solidFill>
                  <a:schemeClr val="tx1"/>
                </a:solidFill>
                <a:latin typeface="Times New Roman"/>
                <a:cs typeface="Times New Roman"/>
              </a:rPr>
              <a:t> as luminescence label in MDCK cells by FLIM, which provides a better contrast and more detailed features than with that intensity imaging. </a:t>
            </a:r>
          </a:p>
          <a:p>
            <a:pPr algn="just">
              <a:buFont typeface="Arial" charset="0"/>
              <a:buChar char="•"/>
            </a:pPr>
            <a:r>
              <a:rPr lang="en-GB" sz="1600" dirty="0" smtClean="0">
                <a:solidFill>
                  <a:schemeClr val="tx1"/>
                </a:solidFill>
                <a:latin typeface="Times New Roman"/>
                <a:cs typeface="Times New Roman"/>
              </a:rPr>
              <a:t> The </a:t>
            </a:r>
            <a:r>
              <a:rPr lang="en-GB" sz="1600" dirty="0">
                <a:solidFill>
                  <a:schemeClr val="tx1"/>
                </a:solidFill>
                <a:latin typeface="Times New Roman"/>
                <a:cs typeface="Times New Roman"/>
              </a:rPr>
              <a:t>characteristic </a:t>
            </a:r>
            <a:r>
              <a:rPr lang="en-GB" sz="1600" dirty="0" smtClean="0">
                <a:solidFill>
                  <a:schemeClr val="tx1"/>
                </a:solidFill>
                <a:latin typeface="Times New Roman"/>
                <a:cs typeface="Times New Roman"/>
              </a:rPr>
              <a:t>short lifetime </a:t>
            </a:r>
            <a:r>
              <a:rPr lang="en-GB" sz="1600" dirty="0">
                <a:solidFill>
                  <a:schemeClr val="tx1"/>
                </a:solidFill>
                <a:latin typeface="Times New Roman"/>
                <a:cs typeface="Times New Roman"/>
              </a:rPr>
              <a:t>together with polarization of TPL from gold </a:t>
            </a:r>
            <a:r>
              <a:rPr lang="en-GB" sz="1600" dirty="0" err="1">
                <a:solidFill>
                  <a:schemeClr val="tx1"/>
                </a:solidFill>
                <a:latin typeface="Times New Roman"/>
                <a:cs typeface="Times New Roman"/>
              </a:rPr>
              <a:t>nanorods</a:t>
            </a:r>
            <a:r>
              <a:rPr lang="en-GB" sz="1600" dirty="0">
                <a:solidFill>
                  <a:schemeClr val="tx1"/>
                </a:solidFill>
                <a:latin typeface="Times New Roman"/>
                <a:cs typeface="Times New Roman"/>
              </a:rPr>
              <a:t> can be a promising imaging contrast agent for use in luminescence microscopy in biology.</a:t>
            </a:r>
          </a:p>
          <a:p>
            <a:pPr algn="just">
              <a:buFont typeface="Arial" charset="0"/>
              <a:buChar char="•"/>
            </a:pPr>
            <a:r>
              <a:rPr lang="en-GB" sz="160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GB" sz="1600" dirty="0" smtClean="0">
                <a:solidFill>
                  <a:schemeClr val="tx1"/>
                </a:solidFill>
                <a:latin typeface="Times New Roman"/>
                <a:cs typeface="Times New Roman"/>
              </a:rPr>
              <a:t>Two</a:t>
            </a:r>
            <a:r>
              <a:rPr lang="en-GB" sz="1600" dirty="0">
                <a:solidFill>
                  <a:schemeClr val="tx1"/>
                </a:solidFill>
                <a:latin typeface="Times New Roman"/>
                <a:cs typeface="Times New Roman"/>
              </a:rPr>
              <a:t>-photon excited surface </a:t>
            </a:r>
            <a:r>
              <a:rPr lang="en-GB" sz="1600" dirty="0" err="1">
                <a:solidFill>
                  <a:schemeClr val="tx1"/>
                </a:solidFill>
                <a:latin typeface="Times New Roman"/>
                <a:cs typeface="Times New Roman"/>
              </a:rPr>
              <a:t>plasmon</a:t>
            </a:r>
            <a:r>
              <a:rPr lang="en-GB" sz="1600" dirty="0">
                <a:solidFill>
                  <a:schemeClr val="tx1"/>
                </a:solidFill>
                <a:latin typeface="Times New Roman"/>
                <a:cs typeface="Times New Roman"/>
              </a:rPr>
              <a:t> enhanced energy transfer between DAPI and </a:t>
            </a:r>
            <a:r>
              <a:rPr lang="en-GB" sz="1600" dirty="0" err="1">
                <a:solidFill>
                  <a:schemeClr val="tx1"/>
                </a:solidFill>
                <a:latin typeface="Times New Roman"/>
                <a:cs typeface="Times New Roman"/>
              </a:rPr>
              <a:t>AuNRs</a:t>
            </a:r>
            <a:r>
              <a:rPr lang="en-GB" sz="1600" dirty="0">
                <a:solidFill>
                  <a:schemeClr val="tx1"/>
                </a:solidFill>
                <a:latin typeface="Times New Roman"/>
                <a:cs typeface="Times New Roman"/>
              </a:rPr>
              <a:t> is observed in both solution phase and cell culture.</a:t>
            </a:r>
          </a:p>
          <a:p>
            <a:pPr algn="just">
              <a:buFont typeface="Arial" charset="0"/>
              <a:buChar char="•"/>
            </a:pPr>
            <a:r>
              <a:rPr lang="en-GB" sz="1600" dirty="0" smtClean="0">
                <a:solidFill>
                  <a:schemeClr val="tx1"/>
                </a:solidFill>
                <a:latin typeface="Times New Roman"/>
                <a:cs typeface="Times New Roman"/>
              </a:rPr>
              <a:t> With </a:t>
            </a:r>
            <a:r>
              <a:rPr lang="en-GB" sz="1600" dirty="0">
                <a:solidFill>
                  <a:schemeClr val="tx1"/>
                </a:solidFill>
                <a:latin typeface="Times New Roman"/>
                <a:cs typeface="Times New Roman"/>
              </a:rPr>
              <a:t>comparable size and concentration, gold </a:t>
            </a:r>
            <a:r>
              <a:rPr lang="en-GB" sz="1600" dirty="0" err="1">
                <a:solidFill>
                  <a:schemeClr val="tx1"/>
                </a:solidFill>
                <a:latin typeface="Times New Roman"/>
                <a:cs typeface="Times New Roman"/>
              </a:rPr>
              <a:t>nanorods</a:t>
            </a:r>
            <a:r>
              <a:rPr lang="en-GB" sz="1600" dirty="0">
                <a:solidFill>
                  <a:schemeClr val="tx1"/>
                </a:solidFill>
                <a:latin typeface="Times New Roman"/>
                <a:cs typeface="Times New Roman"/>
              </a:rPr>
              <a:t> are shown to provide more efficient energy transfer than gold </a:t>
            </a:r>
            <a:r>
              <a:rPr lang="en-GB" sz="1600" dirty="0" err="1">
                <a:solidFill>
                  <a:schemeClr val="tx1"/>
                </a:solidFill>
                <a:latin typeface="Times New Roman"/>
                <a:cs typeface="Times New Roman"/>
              </a:rPr>
              <a:t>nanospheres</a:t>
            </a:r>
            <a:r>
              <a:rPr lang="en-GB" sz="1600" dirty="0">
                <a:solidFill>
                  <a:schemeClr val="tx1"/>
                </a:solidFill>
                <a:latin typeface="Times New Roman"/>
                <a:cs typeface="Times New Roman"/>
              </a:rPr>
              <a:t>. We attribute this transfer enhancement effect to the longitudinal surface </a:t>
            </a:r>
            <a:r>
              <a:rPr lang="en-GB" sz="1600" dirty="0" err="1">
                <a:solidFill>
                  <a:schemeClr val="tx1"/>
                </a:solidFill>
                <a:latin typeface="Times New Roman"/>
                <a:cs typeface="Times New Roman"/>
              </a:rPr>
              <a:t>plasmon</a:t>
            </a:r>
            <a:r>
              <a:rPr lang="en-GB" sz="1600" dirty="0">
                <a:solidFill>
                  <a:schemeClr val="tx1"/>
                </a:solidFill>
                <a:latin typeface="Times New Roman"/>
                <a:cs typeface="Times New Roman"/>
              </a:rPr>
              <a:t> mode of GNRs overlapping with the excitation wavelength.  </a:t>
            </a:r>
          </a:p>
          <a:p>
            <a:pPr algn="just">
              <a:buFont typeface="Arial" charset="0"/>
              <a:buChar char="•"/>
            </a:pPr>
            <a:r>
              <a:rPr lang="en-GB" sz="1600" dirty="0" smtClean="0">
                <a:solidFill>
                  <a:schemeClr val="tx1"/>
                </a:solidFill>
                <a:latin typeface="Times New Roman"/>
                <a:cs typeface="Times New Roman"/>
              </a:rPr>
              <a:t> The energy transfer provides more detailed information in biological studies using GNRs as fluorescence probes, especially when combined with the advantages of two-photon excitation microscopy and more intense TPL from GNRs, as demonstrated here in the study of intra-cellular trafficking of GNRs in </a:t>
            </a:r>
            <a:r>
              <a:rPr lang="en-GB" sz="1600" dirty="0" err="1" smtClean="0">
                <a:solidFill>
                  <a:schemeClr val="tx1"/>
                </a:solidFill>
                <a:latin typeface="Times New Roman"/>
                <a:cs typeface="Times New Roman"/>
              </a:rPr>
              <a:t>HeLa</a:t>
            </a:r>
            <a:r>
              <a:rPr lang="en-GB" sz="1600" dirty="0" smtClean="0">
                <a:solidFill>
                  <a:schemeClr val="tx1"/>
                </a:solidFill>
                <a:latin typeface="Times New Roman"/>
                <a:cs typeface="Times New Roman"/>
              </a:rPr>
              <a:t> cells via GFP labelled early endosome</a:t>
            </a:r>
            <a:r>
              <a:rPr lang="en-GB" sz="1600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GB" sz="1600" dirty="0" smtClean="0">
                <a:solidFill>
                  <a:schemeClr val="tx1"/>
                </a:solidFill>
                <a:latin typeface="Times New Roman"/>
                <a:cs typeface="Times New Roman"/>
              </a:rPr>
              <a:t>and mRNA sensing at single cell level. </a:t>
            </a:r>
          </a:p>
          <a:p>
            <a:pPr algn="just">
              <a:buFont typeface="Arial" charset="0"/>
              <a:buChar char="•"/>
            </a:pPr>
            <a:endParaRPr lang="en-GB" sz="1600" dirty="0">
              <a:solidFill>
                <a:schemeClr val="tx1"/>
              </a:solidFill>
              <a:latin typeface="Times New Roman" pitchFamily="-112" charset="0"/>
              <a:cs typeface="Times New Roman" pitchFamily="-11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2743200" y="360363"/>
            <a:ext cx="338455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0"/>
              </a:spcBef>
            </a:pPr>
            <a:r>
              <a:rPr lang="en-GB" sz="2000" b="1">
                <a:solidFill>
                  <a:schemeClr val="tx1"/>
                </a:solidFill>
                <a:latin typeface="Times" pitchFamily="-112" charset="0"/>
              </a:rPr>
              <a:t>Acknowledgements</a:t>
            </a:r>
          </a:p>
        </p:txBody>
      </p:sp>
      <p:graphicFrame>
        <p:nvGraphicFramePr>
          <p:cNvPr id="1126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54012851"/>
              </p:ext>
            </p:extLst>
          </p:nvPr>
        </p:nvGraphicFramePr>
        <p:xfrm>
          <a:off x="5381575" y="2060848"/>
          <a:ext cx="2790825" cy="1185863"/>
        </p:xfrm>
        <a:graphic>
          <a:graphicData uri="http://schemas.openxmlformats.org/presentationml/2006/ole">
            <p:oleObj spid="_x0000_s23569" name="CorelPhotoPaint.Image.8" r:id="rId4" imgW="3723810" imgH="1914286" progId="">
              <p:embed/>
            </p:oleObj>
          </a:graphicData>
        </a:graphic>
      </p:graphicFrame>
      <p:sp>
        <p:nvSpPr>
          <p:cNvPr id="11268" name="TextBox 15"/>
          <p:cNvSpPr txBox="1">
            <a:spLocks noChangeArrowheads="1"/>
          </p:cNvSpPr>
          <p:nvPr/>
        </p:nvSpPr>
        <p:spPr bwMode="auto">
          <a:xfrm>
            <a:off x="5446786" y="3353073"/>
            <a:ext cx="29416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8A97"/>
                </a:solidFill>
              </a:rPr>
              <a:t>Science and Innovation Award </a:t>
            </a:r>
          </a:p>
        </p:txBody>
      </p:sp>
      <p:sp>
        <p:nvSpPr>
          <p:cNvPr id="11269" name="Text Box 6"/>
          <p:cNvSpPr txBox="1">
            <a:spLocks noChangeArrowheads="1"/>
          </p:cNvSpPr>
          <p:nvPr/>
        </p:nvSpPr>
        <p:spPr bwMode="auto">
          <a:xfrm>
            <a:off x="251520" y="898873"/>
            <a:ext cx="2980303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285750" indent="-285750" eaLnBrk="1" hangingPunct="1">
              <a:spcBef>
                <a:spcPct val="0"/>
              </a:spcBef>
              <a:buFont typeface="Arial"/>
              <a:buChar char="•"/>
            </a:pPr>
            <a:r>
              <a:rPr lang="en-GB" sz="1800" i="1" dirty="0" smtClean="0">
                <a:solidFill>
                  <a:schemeClr val="tx1"/>
                </a:solidFill>
                <a:latin typeface="Times" pitchFamily="-112" charset="0"/>
              </a:rPr>
              <a:t>Strathclyde </a:t>
            </a:r>
            <a:r>
              <a:rPr lang="en-GB" sz="1800" i="1" dirty="0">
                <a:solidFill>
                  <a:schemeClr val="tx1"/>
                </a:solidFill>
                <a:latin typeface="Times" pitchFamily="-112" charset="0"/>
              </a:rPr>
              <a:t>University, UK</a:t>
            </a:r>
          </a:p>
        </p:txBody>
      </p:sp>
      <p:sp>
        <p:nvSpPr>
          <p:cNvPr id="11273" name="Text Box 11"/>
          <p:cNvSpPr txBox="1">
            <a:spLocks noChangeArrowheads="1"/>
          </p:cNvSpPr>
          <p:nvPr/>
        </p:nvSpPr>
        <p:spPr bwMode="auto">
          <a:xfrm>
            <a:off x="539552" y="1242625"/>
            <a:ext cx="1454244" cy="175432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GB" sz="1800" dirty="0" smtClean="0">
                <a:solidFill>
                  <a:schemeClr val="tx1"/>
                </a:solidFill>
                <a:latin typeface="Times" pitchFamily="-112" charset="0"/>
              </a:rPr>
              <a:t>G. Wei</a:t>
            </a:r>
          </a:p>
          <a:p>
            <a:pPr eaLnBrk="1" hangingPunct="1">
              <a:spcBef>
                <a:spcPct val="0"/>
              </a:spcBef>
            </a:pPr>
            <a:r>
              <a:rPr lang="en-GB" sz="1800" dirty="0" smtClean="0">
                <a:solidFill>
                  <a:schemeClr val="tx1"/>
                </a:solidFill>
                <a:latin typeface="Times" pitchFamily="-112" charset="0"/>
              </a:rPr>
              <a:t>Y. Zhang,</a:t>
            </a:r>
          </a:p>
          <a:p>
            <a:pPr eaLnBrk="1" hangingPunct="1">
              <a:spcBef>
                <a:spcPct val="0"/>
              </a:spcBef>
            </a:pPr>
            <a:r>
              <a:rPr lang="en-GB" sz="1800" dirty="0" smtClean="0">
                <a:solidFill>
                  <a:schemeClr val="tx1"/>
                </a:solidFill>
                <a:latin typeface="Times" pitchFamily="-112" charset="0"/>
              </a:rPr>
              <a:t>D. B. J. Birch </a:t>
            </a:r>
          </a:p>
          <a:p>
            <a:pPr eaLnBrk="1" hangingPunct="1">
              <a:spcBef>
                <a:spcPct val="0"/>
              </a:spcBef>
            </a:pPr>
            <a:r>
              <a:rPr lang="en-GB" sz="1800" dirty="0" smtClean="0">
                <a:solidFill>
                  <a:schemeClr val="tx1"/>
                </a:solidFill>
                <a:latin typeface="Times" pitchFamily="-112" charset="0"/>
              </a:rPr>
              <a:t>J</a:t>
            </a:r>
            <a:r>
              <a:rPr lang="en-GB" sz="1800" dirty="0">
                <a:solidFill>
                  <a:schemeClr val="tx1"/>
                </a:solidFill>
                <a:latin typeface="Times" pitchFamily="-112" charset="0"/>
              </a:rPr>
              <a:t>. </a:t>
            </a:r>
            <a:r>
              <a:rPr lang="en-GB" sz="1800" dirty="0" smtClean="0">
                <a:solidFill>
                  <a:schemeClr val="tx1"/>
                </a:solidFill>
                <a:latin typeface="Times" pitchFamily="-112" charset="0"/>
              </a:rPr>
              <a:t>Sutter</a:t>
            </a:r>
            <a:endParaRPr lang="en-GB" sz="1800" dirty="0">
              <a:solidFill>
                <a:schemeClr val="tx1"/>
              </a:solidFill>
              <a:latin typeface="Times" pitchFamily="-112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GB" sz="1800" dirty="0" smtClean="0">
                <a:solidFill>
                  <a:schemeClr val="tx1"/>
                </a:solidFill>
                <a:latin typeface="Times" pitchFamily="-112" charset="0"/>
              </a:rPr>
              <a:t>R. Martin</a:t>
            </a:r>
          </a:p>
          <a:p>
            <a:pPr eaLnBrk="1" hangingPunct="1">
              <a:spcBef>
                <a:spcPct val="0"/>
              </a:spcBef>
            </a:pPr>
            <a:r>
              <a:rPr lang="en-GB" sz="1800" dirty="0" smtClean="0">
                <a:solidFill>
                  <a:schemeClr val="tx1"/>
                </a:solidFill>
                <a:latin typeface="Times" pitchFamily="-112" charset="0"/>
              </a:rPr>
              <a:t>P. Edwards</a:t>
            </a:r>
          </a:p>
        </p:txBody>
      </p:sp>
      <p:sp>
        <p:nvSpPr>
          <p:cNvPr id="11274" name="Text Box 11"/>
          <p:cNvSpPr txBox="1">
            <a:spLocks noChangeArrowheads="1"/>
          </p:cNvSpPr>
          <p:nvPr/>
        </p:nvSpPr>
        <p:spPr bwMode="auto">
          <a:xfrm>
            <a:off x="2836396" y="1484784"/>
            <a:ext cx="5840060" cy="1200329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285750" indent="-285750" eaLnBrk="1" hangingPunct="1">
              <a:spcBef>
                <a:spcPct val="0"/>
              </a:spcBef>
              <a:buFont typeface="Arial"/>
              <a:buChar char="•"/>
            </a:pPr>
            <a:r>
              <a:rPr lang="en-GB" sz="1800" dirty="0" smtClean="0">
                <a:solidFill>
                  <a:schemeClr val="tx1"/>
                </a:solidFill>
                <a:latin typeface="Times" pitchFamily="-112" charset="0"/>
              </a:rPr>
              <a:t>Strathclyde Institute of Pharmacy and Biomedical Science</a:t>
            </a:r>
            <a:endParaRPr lang="en-GB" sz="1800" dirty="0">
              <a:solidFill>
                <a:schemeClr val="tx1"/>
              </a:solidFill>
              <a:latin typeface="Times" pitchFamily="-112" charset="0"/>
            </a:endParaRPr>
          </a:p>
          <a:p>
            <a:pPr eaLnBrk="1" hangingPunct="1">
              <a:spcBef>
                <a:spcPct val="0"/>
              </a:spcBef>
            </a:pPr>
            <a:endParaRPr lang="en-GB" sz="1800" dirty="0" smtClean="0">
              <a:solidFill>
                <a:schemeClr val="tx1"/>
              </a:solidFill>
              <a:latin typeface="Times" pitchFamily="-112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GB" sz="1800" dirty="0" smtClean="0">
                <a:solidFill>
                  <a:schemeClr val="tx1"/>
                </a:solidFill>
                <a:latin typeface="Times" pitchFamily="-112" charset="0"/>
              </a:rPr>
              <a:t>J. Yu</a:t>
            </a:r>
          </a:p>
          <a:p>
            <a:pPr eaLnBrk="1" hangingPunct="1">
              <a:spcBef>
                <a:spcPct val="0"/>
              </a:spcBef>
            </a:pPr>
            <a:r>
              <a:rPr lang="en-GB" sz="1800" dirty="0">
                <a:solidFill>
                  <a:schemeClr val="tx1"/>
                </a:solidFill>
                <a:latin typeface="Times" pitchFamily="-112" charset="0"/>
              </a:rPr>
              <a:t>N. </a:t>
            </a:r>
            <a:r>
              <a:rPr lang="en-GB" sz="1800" dirty="0" err="1">
                <a:solidFill>
                  <a:schemeClr val="tx1"/>
                </a:solidFill>
                <a:latin typeface="Times" pitchFamily="-112" charset="0"/>
              </a:rPr>
              <a:t>McGinely</a:t>
            </a:r>
            <a:endParaRPr lang="en-GB" sz="1800" dirty="0">
              <a:solidFill>
                <a:schemeClr val="tx1"/>
              </a:solidFill>
              <a:latin typeface="Times" pitchFamily="-112" charset="0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251520" y="3025983"/>
            <a:ext cx="4661177" cy="313932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285750" indent="-285750" eaLnBrk="1" hangingPunct="1">
              <a:spcBef>
                <a:spcPct val="0"/>
              </a:spcBef>
              <a:buFont typeface="Arial"/>
              <a:buChar char="•"/>
            </a:pPr>
            <a:r>
              <a:rPr lang="en-GB" sz="1800" i="1" dirty="0" smtClean="0">
                <a:solidFill>
                  <a:srgbClr val="000000"/>
                </a:solidFill>
                <a:latin typeface="Times" pitchFamily="-112" charset="0"/>
                <a:cs typeface="Times" pitchFamily="-112" charset="0"/>
              </a:rPr>
              <a:t>Birmingham University</a:t>
            </a:r>
          </a:p>
          <a:p>
            <a:pPr eaLnBrk="1" hangingPunct="1">
              <a:spcBef>
                <a:spcPct val="0"/>
              </a:spcBef>
            </a:pPr>
            <a:r>
              <a:rPr lang="en-GB" sz="1800" dirty="0">
                <a:solidFill>
                  <a:srgbClr val="000000"/>
                </a:solidFill>
                <a:latin typeface="Times" pitchFamily="-112" charset="0"/>
                <a:cs typeface="Times" pitchFamily="-112" charset="0"/>
              </a:rPr>
              <a:t> </a:t>
            </a:r>
            <a:r>
              <a:rPr lang="en-GB" sz="1800" dirty="0" smtClean="0">
                <a:solidFill>
                  <a:srgbClr val="000000"/>
                </a:solidFill>
                <a:latin typeface="Times" pitchFamily="-112" charset="0"/>
                <a:cs typeface="Times" pitchFamily="-112" charset="0"/>
              </a:rPr>
              <a:t>    M. Di </a:t>
            </a:r>
            <a:r>
              <a:rPr lang="en-GB" sz="1800" dirty="0" err="1" smtClean="0">
                <a:solidFill>
                  <a:srgbClr val="000000"/>
                </a:solidFill>
                <a:latin typeface="Times" pitchFamily="-112" charset="0"/>
                <a:cs typeface="Times" pitchFamily="-112" charset="0"/>
              </a:rPr>
              <a:t>Vece</a:t>
            </a:r>
            <a:r>
              <a:rPr lang="en-GB" sz="1800" dirty="0" smtClean="0">
                <a:solidFill>
                  <a:srgbClr val="000000"/>
                </a:solidFill>
                <a:latin typeface="Times" pitchFamily="-112" charset="0"/>
                <a:cs typeface="Times" pitchFamily="-112" charset="0"/>
              </a:rPr>
              <a:t> </a:t>
            </a:r>
          </a:p>
          <a:p>
            <a:pPr eaLnBrk="1" hangingPunct="1">
              <a:spcBef>
                <a:spcPct val="0"/>
              </a:spcBef>
            </a:pPr>
            <a:r>
              <a:rPr lang="en-GB" sz="1800" dirty="0">
                <a:solidFill>
                  <a:srgbClr val="000000"/>
                </a:solidFill>
                <a:latin typeface="Times" pitchFamily="-112" charset="0"/>
                <a:cs typeface="Times" pitchFamily="-112" charset="0"/>
              </a:rPr>
              <a:t> </a:t>
            </a:r>
            <a:r>
              <a:rPr lang="en-GB" sz="1800" dirty="0" smtClean="0">
                <a:solidFill>
                  <a:srgbClr val="000000"/>
                </a:solidFill>
                <a:latin typeface="Times" pitchFamily="-112" charset="0"/>
                <a:cs typeface="Times" pitchFamily="-112" charset="0"/>
              </a:rPr>
              <a:t>    N. </a:t>
            </a:r>
            <a:r>
              <a:rPr lang="en-GB" sz="1800" dirty="0" err="1" smtClean="0">
                <a:solidFill>
                  <a:srgbClr val="000000"/>
                </a:solidFill>
                <a:latin typeface="Times" pitchFamily="-112" charset="0"/>
                <a:cs typeface="Times" pitchFamily="-112" charset="0"/>
              </a:rPr>
              <a:t>Lidgi</a:t>
            </a:r>
            <a:endParaRPr lang="en-GB" sz="1800" dirty="0" smtClean="0">
              <a:solidFill>
                <a:srgbClr val="000000"/>
              </a:solidFill>
              <a:latin typeface="Times" pitchFamily="-112" charset="0"/>
              <a:cs typeface="Times" pitchFamily="-112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GB" sz="1800" dirty="0">
                <a:solidFill>
                  <a:srgbClr val="000000"/>
                </a:solidFill>
                <a:latin typeface="Times" pitchFamily="-112" charset="0"/>
                <a:cs typeface="Times" pitchFamily="-112" charset="0"/>
              </a:rPr>
              <a:t> </a:t>
            </a:r>
            <a:r>
              <a:rPr lang="en-GB" sz="1800" dirty="0" smtClean="0">
                <a:solidFill>
                  <a:srgbClr val="000000"/>
                </a:solidFill>
                <a:latin typeface="Times" pitchFamily="-112" charset="0"/>
                <a:cs typeface="Times" pitchFamily="-112" charset="0"/>
              </a:rPr>
              <a:t>    R. E. Palmer</a:t>
            </a:r>
          </a:p>
          <a:p>
            <a:pPr eaLnBrk="1" hangingPunct="1">
              <a:spcBef>
                <a:spcPct val="0"/>
              </a:spcBef>
            </a:pPr>
            <a:endParaRPr lang="en-GB" sz="1800" i="1" dirty="0" smtClean="0">
              <a:solidFill>
                <a:srgbClr val="000000"/>
              </a:solidFill>
              <a:latin typeface="Times" pitchFamily="-112" charset="0"/>
              <a:cs typeface="Times" pitchFamily="-112" charset="0"/>
            </a:endParaRPr>
          </a:p>
          <a:p>
            <a:pPr marL="285750" indent="-285750" eaLnBrk="1" hangingPunct="1">
              <a:spcBef>
                <a:spcPct val="0"/>
              </a:spcBef>
              <a:buFont typeface="Arial"/>
              <a:buChar char="•"/>
            </a:pPr>
            <a:r>
              <a:rPr lang="en-GB" sz="1800" i="1" dirty="0" smtClean="0">
                <a:solidFill>
                  <a:srgbClr val="000000"/>
                </a:solidFill>
                <a:latin typeface="Times" pitchFamily="-112" charset="0"/>
                <a:cs typeface="Times" pitchFamily="-112" charset="0"/>
              </a:rPr>
              <a:t>CSIRO Materials and Engineering, Australia</a:t>
            </a:r>
          </a:p>
          <a:p>
            <a:pPr eaLnBrk="1" hangingPunct="1">
              <a:spcBef>
                <a:spcPct val="0"/>
              </a:spcBef>
            </a:pPr>
            <a:r>
              <a:rPr lang="en-GB" sz="1800" i="1" dirty="0">
                <a:solidFill>
                  <a:srgbClr val="000000"/>
                </a:solidFill>
                <a:latin typeface="Times" pitchFamily="-112" charset="0"/>
                <a:cs typeface="Times" pitchFamily="-112" charset="0"/>
              </a:rPr>
              <a:t> </a:t>
            </a:r>
            <a:r>
              <a:rPr lang="en-GB" sz="1800" i="1" dirty="0" smtClean="0">
                <a:solidFill>
                  <a:srgbClr val="000000"/>
                </a:solidFill>
                <a:latin typeface="Times" pitchFamily="-112" charset="0"/>
                <a:cs typeface="Times" pitchFamily="-112" charset="0"/>
              </a:rPr>
              <a:t>   </a:t>
            </a:r>
            <a:r>
              <a:rPr lang="en-GB" sz="1800" dirty="0" smtClean="0">
                <a:solidFill>
                  <a:srgbClr val="000000"/>
                </a:solidFill>
                <a:latin typeface="Times" pitchFamily="-112" charset="0"/>
                <a:cs typeface="Times" pitchFamily="-112" charset="0"/>
              </a:rPr>
              <a:t> A. S. Barnard </a:t>
            </a:r>
          </a:p>
          <a:p>
            <a:pPr eaLnBrk="1" hangingPunct="1">
              <a:spcBef>
                <a:spcPct val="0"/>
              </a:spcBef>
            </a:pPr>
            <a:endParaRPr lang="en-GB" sz="1800" i="1" dirty="0">
              <a:solidFill>
                <a:srgbClr val="000000"/>
              </a:solidFill>
              <a:latin typeface="Times" pitchFamily="-112" charset="0"/>
              <a:cs typeface="Times" pitchFamily="-112" charset="0"/>
            </a:endParaRPr>
          </a:p>
          <a:p>
            <a:pPr marL="285750" indent="-285750" eaLnBrk="1" hangingPunct="1">
              <a:spcBef>
                <a:spcPct val="0"/>
              </a:spcBef>
              <a:buFont typeface="Arial"/>
              <a:buChar char="•"/>
            </a:pPr>
            <a:r>
              <a:rPr lang="en-GB" sz="1800" i="1" dirty="0" smtClean="0">
                <a:solidFill>
                  <a:srgbClr val="000000"/>
                </a:solidFill>
                <a:latin typeface="Times" pitchFamily="-112" charset="0"/>
                <a:cs typeface="Times" pitchFamily="-112" charset="0"/>
              </a:rPr>
              <a:t>Western University, Canada </a:t>
            </a:r>
            <a:endParaRPr lang="en-GB" sz="1800" i="1" dirty="0">
              <a:solidFill>
                <a:srgbClr val="000000"/>
              </a:solidFill>
              <a:latin typeface="Times" pitchFamily="-112" charset="0"/>
              <a:cs typeface="Times" pitchFamily="-112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GB" sz="1800" i="1" dirty="0" smtClean="0">
                <a:solidFill>
                  <a:srgbClr val="000000"/>
                </a:solidFill>
                <a:latin typeface="Times" pitchFamily="-112" charset="0"/>
                <a:cs typeface="Times" pitchFamily="-112" charset="0"/>
              </a:rPr>
              <a:t>     C. </a:t>
            </a:r>
            <a:r>
              <a:rPr lang="en-GB" sz="1800" i="1" dirty="0" err="1" smtClean="0">
                <a:solidFill>
                  <a:srgbClr val="000000"/>
                </a:solidFill>
                <a:latin typeface="Times" pitchFamily="-112" charset="0"/>
                <a:cs typeface="Times" pitchFamily="-112" charset="0"/>
              </a:rPr>
              <a:t>Racknor</a:t>
            </a:r>
            <a:endParaRPr lang="en-GB" sz="1800" i="1" dirty="0">
              <a:solidFill>
                <a:srgbClr val="000000"/>
              </a:solidFill>
              <a:latin typeface="Times" pitchFamily="-112" charset="0"/>
              <a:cs typeface="Times" pitchFamily="-112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GB" sz="1800" i="1" dirty="0" smtClean="0">
                <a:solidFill>
                  <a:srgbClr val="000000"/>
                </a:solidFill>
                <a:latin typeface="Times" pitchFamily="-112" charset="0"/>
                <a:cs typeface="Times" pitchFamily="-112" charset="0"/>
              </a:rPr>
              <a:t>     M. R. Singh</a:t>
            </a:r>
            <a:endParaRPr lang="en-GB" sz="1800" i="1" dirty="0">
              <a:solidFill>
                <a:srgbClr val="000000"/>
              </a:solidFill>
              <a:latin typeface="Times" pitchFamily="-112" charset="0"/>
              <a:cs typeface="Times" pitchFamily="-11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9608" y="4013944"/>
            <a:ext cx="2844800" cy="711200"/>
          </a:xfrm>
          <a:prstGeom prst="rect">
            <a:avLst/>
          </a:prstGeom>
        </p:spPr>
      </p:pic>
      <p:pic>
        <p:nvPicPr>
          <p:cNvPr id="3" name="Picture 2" descr="Scottish_Funding_Council_colour_logo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36096" y="4869160"/>
            <a:ext cx="3059832" cy="10778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28" y="500042"/>
            <a:ext cx="7498080" cy="1143000"/>
          </a:xfrm>
        </p:spPr>
        <p:txBody>
          <a:bodyPr/>
          <a:lstStyle/>
          <a:p>
            <a:pPr algn="ctr"/>
            <a:r>
              <a:rPr lang="en-IN" dirty="0" smtClean="0"/>
              <a:t>Let Us Meet Again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928802"/>
            <a:ext cx="8433654" cy="3695712"/>
          </a:xfrm>
        </p:spPr>
        <p:txBody>
          <a:bodyPr/>
          <a:lstStyle/>
          <a:p>
            <a:pPr algn="ctr">
              <a:buNone/>
            </a:pPr>
            <a:r>
              <a:rPr lang="en-IN" dirty="0" smtClean="0"/>
              <a:t>We welcome all to our future group conferences of Omics group international</a:t>
            </a:r>
          </a:p>
          <a:p>
            <a:pPr algn="ctr">
              <a:buNone/>
            </a:pPr>
            <a:r>
              <a:rPr lang="en-IN" dirty="0" smtClean="0"/>
              <a:t>Please visit:</a:t>
            </a: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2"/>
              </a:rPr>
              <a:t>www.omicsgroup.com</a:t>
            </a:r>
            <a:endParaRPr lang="en-IN" dirty="0" smtClean="0">
              <a:solidFill>
                <a:srgbClr val="0070C0"/>
              </a:solidFill>
            </a:endParaRP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3"/>
              </a:rPr>
              <a:t>www.Conferenceseries.com</a:t>
            </a:r>
            <a:r>
              <a:rPr lang="en-IN" dirty="0" smtClean="0">
                <a:solidFill>
                  <a:srgbClr val="0070C0"/>
                </a:solidFill>
              </a:rPr>
              <a:t> </a:t>
            </a: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4"/>
              </a:rPr>
              <a:t>http://optics.conferenceseries.com/</a:t>
            </a:r>
            <a:r>
              <a:rPr lang="en-IN" dirty="0" smtClean="0">
                <a:solidFill>
                  <a:srgbClr val="0070C0"/>
                </a:solidFill>
              </a:rPr>
              <a:t> </a:t>
            </a:r>
            <a:endParaRPr lang="en-IN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rgbClr val="300BE9"/>
            </a:solidFill>
            <a:effectLst/>
            <a:latin typeface="Helvetica" pitchFamily="-11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rgbClr val="300BE9"/>
            </a:solidFill>
            <a:effectLst/>
            <a:latin typeface="Helvetica" pitchFamily="-112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FFFFFF"/>
    </a:accent3>
    <a:accent4>
      <a:srgbClr val="000000"/>
    </a:accent4>
    <a:accent5>
      <a:srgbClr val="B2C1DB"/>
    </a:accent5>
    <a:accent6>
      <a:srgbClr val="AE4845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FFFFFF"/>
    </a:accent3>
    <a:accent4>
      <a:srgbClr val="000000"/>
    </a:accent4>
    <a:accent5>
      <a:srgbClr val="B2C1DB"/>
    </a:accent5>
    <a:accent6>
      <a:srgbClr val="AE4845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Blank Presentatio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Blank Presentation">
    <a:majorFont>
      <a:latin typeface="Times"/>
      <a:ea typeface=""/>
      <a:cs typeface=""/>
    </a:majorFont>
    <a:minorFont>
      <a:latin typeface="Times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Blank Presentatio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Blank Presentation">
    <a:majorFont>
      <a:latin typeface="Times"/>
      <a:ea typeface=""/>
      <a:cs typeface=""/>
    </a:majorFont>
    <a:minorFont>
      <a:latin typeface="Times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29083</TotalTime>
  <Words>1744</Words>
  <Application>Microsoft Macintosh PowerPoint</Application>
  <PresentationFormat>On-screen Show (4:3)</PresentationFormat>
  <Paragraphs>287</Paragraphs>
  <Slides>32</Slides>
  <Notes>22</Notes>
  <HiddenSlides>0</HiddenSlides>
  <MMClips>0</MMClips>
  <ScaleCrop>false</ScaleCrop>
  <HeadingPairs>
    <vt:vector size="8" baseType="variant">
      <vt:variant>
        <vt:lpstr>Theme</vt:lpstr>
      </vt:variant>
      <vt:variant>
        <vt:i4>1</vt:i4>
      </vt:variant>
      <vt:variant>
        <vt:lpstr>Links</vt:lpstr>
      </vt:variant>
      <vt:variant>
        <vt:i4>3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Blank Presentation</vt:lpstr>
      <vt:lpstr>\\localhost\Users\yuchen\Desktop\Macintosh HD:Users:yuchen:Desktop:PB:manuscript1:GNR toxcicity:Xu_D_et al_NanoTech.doc!OLE_LINK5</vt:lpstr>
      <vt:lpstr>???</vt:lpstr>
      <vt:lpstr>???</vt:lpstr>
      <vt:lpstr>Graph</vt:lpstr>
      <vt:lpstr>Equation</vt:lpstr>
      <vt:lpstr>CS ChemDraw Drawing</vt:lpstr>
      <vt:lpstr>CorelPhotoPaint.Image.8</vt:lpstr>
      <vt:lpstr>About Omics Group</vt:lpstr>
      <vt:lpstr>About Omics Group conferences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Let Us Meet Again</vt:lpstr>
    </vt:vector>
  </TitlesOfParts>
  <Company>Nanoscale Physics Research Laboratory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Richard Palmer</dc:creator>
  <cp:lastModifiedBy>Anderson Silver</cp:lastModifiedBy>
  <cp:revision>1882</cp:revision>
  <cp:lastPrinted>2007-01-17T01:00:40Z</cp:lastPrinted>
  <dcterms:created xsi:type="dcterms:W3CDTF">2011-08-08T13:15:53Z</dcterms:created>
  <dcterms:modified xsi:type="dcterms:W3CDTF">2014-09-24T13:10:56Z</dcterms:modified>
</cp:coreProperties>
</file>