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2" r:id="rId3"/>
    <p:sldId id="258" r:id="rId4"/>
    <p:sldId id="260" r:id="rId5"/>
    <p:sldId id="276" r:id="rId6"/>
    <p:sldId id="269" r:id="rId7"/>
    <p:sldId id="259" r:id="rId8"/>
    <p:sldId id="262" r:id="rId9"/>
    <p:sldId id="274" r:id="rId10"/>
    <p:sldId id="257" r:id="rId11"/>
    <p:sldId id="275" r:id="rId12"/>
    <p:sldId id="278" r:id="rId13"/>
    <p:sldId id="263" r:id="rId14"/>
    <p:sldId id="277" r:id="rId15"/>
    <p:sldId id="273" r:id="rId16"/>
    <p:sldId id="267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3397"/>
    <a:srgbClr val="DA8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344" autoAdjust="0"/>
  </p:normalViewPr>
  <p:slideViewPr>
    <p:cSldViewPr>
      <p:cViewPr>
        <p:scale>
          <a:sx n="61" d="100"/>
          <a:sy n="61" d="100"/>
        </p:scale>
        <p:origin x="-16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C16ED-5F2F-4BFE-8CB8-432491CFDB34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0D190-AEF9-48A1-9059-187AB66CB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45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None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0D190-AEF9-48A1-9059-187AB66CB11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35557D1-B565-4187-8548-2D212419753C}" type="datetimeFigureOut">
              <a:rPr lang="en-US" smtClean="0"/>
              <a:pPr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BFF1615-656E-44CE-BECA-E30073DB9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Role of Liver Detoxification</a:t>
            </a:r>
            <a:br>
              <a:rPr lang="en-US" dirty="0" smtClean="0"/>
            </a:br>
            <a:r>
              <a:rPr lang="en-US" dirty="0" smtClean="0"/>
              <a:t>in PCOS women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5791200" cy="1752600"/>
          </a:xfrm>
        </p:spPr>
        <p:txBody>
          <a:bodyPr/>
          <a:lstStyle/>
          <a:p>
            <a:r>
              <a:rPr lang="en-US" dirty="0" smtClean="0"/>
              <a:t>Yoojin Lee-</a:t>
            </a:r>
            <a:r>
              <a:rPr lang="en-US" dirty="0" err="1" smtClean="0"/>
              <a:t>Sedera</a:t>
            </a:r>
            <a:r>
              <a:rPr lang="en-US" dirty="0" smtClean="0"/>
              <a:t>, N.D. </a:t>
            </a:r>
          </a:p>
          <a:p>
            <a:r>
              <a:rPr lang="en-US" dirty="0" smtClean="0"/>
              <a:t>RED ROCK NATURAL MEDICINE</a:t>
            </a:r>
          </a:p>
          <a:p>
            <a:r>
              <a:rPr lang="en-US" dirty="0" smtClean="0"/>
              <a:t>Las Vegas, NV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naturopathic doctor (N.D.) licensed in California, practicing in Las Vegas, NV</a:t>
            </a:r>
          </a:p>
          <a:p>
            <a:r>
              <a:rPr lang="en-US" dirty="0" smtClean="0"/>
              <a:t>Graduated National College of Natural Medicine in Portland, OR</a:t>
            </a:r>
          </a:p>
          <a:p>
            <a:r>
              <a:rPr lang="en-US" dirty="0" smtClean="0"/>
              <a:t>At present:</a:t>
            </a:r>
          </a:p>
          <a:p>
            <a:pPr lvl="1"/>
            <a:r>
              <a:rPr lang="en-US" dirty="0" smtClean="0"/>
              <a:t>A medical director at Red Rock Natural Medicine located in </a:t>
            </a:r>
            <a:r>
              <a:rPr lang="en-US" dirty="0" err="1" smtClean="0"/>
              <a:t>Summerlin</a:t>
            </a:r>
            <a:r>
              <a:rPr lang="en-US" dirty="0" smtClean="0"/>
              <a:t> Hospital Medical Center, Las Vegas</a:t>
            </a:r>
          </a:p>
          <a:p>
            <a:pPr lvl="1"/>
            <a:r>
              <a:rPr lang="en-US" dirty="0" smtClean="0"/>
              <a:t>A vice president of Nevada Association of Naturopathic Physicians (NVANP)</a:t>
            </a:r>
          </a:p>
          <a:p>
            <a:pPr lvl="1"/>
            <a:r>
              <a:rPr lang="en-US" dirty="0" smtClean="0"/>
              <a:t>A 3</a:t>
            </a:r>
            <a:r>
              <a:rPr lang="en-US" baseline="30000" dirty="0" smtClean="0"/>
              <a:t>rd</a:t>
            </a:r>
            <a:r>
              <a:rPr lang="en-US" dirty="0" smtClean="0"/>
              <a:t> year student of </a:t>
            </a:r>
            <a:r>
              <a:rPr lang="en-US" dirty="0" err="1" smtClean="0"/>
              <a:t>Wongu</a:t>
            </a:r>
            <a:r>
              <a:rPr lang="en-US" dirty="0" smtClean="0"/>
              <a:t> University of Oriental Medicine pursuing a master degree in Oriental Medicine &amp; Acupuncture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Liver Disease &amp; PCOS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“Non-Alcoholic Fatty Liver Disease (NAFLD) is considered as the hepatic manifestation of metabolic syndrome while PCOS is considered the ovarian manifestation of metabolic syndrome.”</a:t>
            </a:r>
          </a:p>
          <a:p>
            <a:pPr lvl="4"/>
            <a:r>
              <a:rPr lang="en-US" i="1" dirty="0" err="1" smtClean="0"/>
              <a:t>Baranova</a:t>
            </a:r>
            <a:r>
              <a:rPr lang="en-US" i="1" dirty="0" smtClean="0"/>
              <a:t> et al., J </a:t>
            </a:r>
            <a:r>
              <a:rPr lang="en-US" i="1" dirty="0" err="1" smtClean="0"/>
              <a:t>Transl</a:t>
            </a:r>
            <a:r>
              <a:rPr lang="en-US" i="1" dirty="0" smtClean="0"/>
              <a:t> Med 2013; 11: 133</a:t>
            </a:r>
          </a:p>
          <a:p>
            <a:r>
              <a:rPr lang="en-US" dirty="0" smtClean="0"/>
              <a:t>Significantly higher prevalence of NAFLD in PCOS women (27.4-62%) compared to women of reproductive age without PCOS.</a:t>
            </a:r>
          </a:p>
          <a:p>
            <a:pPr lvl="1"/>
            <a:r>
              <a:rPr lang="en-US" dirty="0" smtClean="0"/>
              <a:t>71% prevalence of PCOS amongst reproductive aged women with NAFLD </a:t>
            </a:r>
          </a:p>
          <a:p>
            <a:r>
              <a:rPr lang="en-US" dirty="0" smtClean="0"/>
              <a:t>The prevalence of advanced liver disease (NASH with fibrosis) in women with PCOS is remarkably higher than otherwise.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Liver &amp; Metabolic Homeostasis</a:t>
            </a:r>
            <a:endParaRPr lang="en-US" dirty="0"/>
          </a:p>
        </p:txBody>
      </p:sp>
      <p:pic>
        <p:nvPicPr>
          <p:cNvPr id="4" name="Content Placeholder 3" descr="LV detox pathway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1356868"/>
            <a:ext cx="6934200" cy="55011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868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Insulin Resistance &amp; 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Insulin Resistance </a:t>
            </a:r>
            <a:r>
              <a:rPr lang="en-US" dirty="0" smtClean="0">
                <a:sym typeface="Wingdings" pitchFamily="2" charset="2"/>
              </a:rPr>
              <a:t> Increased FFA flux from the </a:t>
            </a:r>
            <a:r>
              <a:rPr lang="en-US" dirty="0" err="1" smtClean="0">
                <a:sym typeface="Wingdings" pitchFamily="2" charset="2"/>
              </a:rPr>
              <a:t>adipocytes</a:t>
            </a:r>
            <a:r>
              <a:rPr lang="en-US" dirty="0" smtClean="0">
                <a:sym typeface="Wingdings" pitchFamily="2" charset="2"/>
              </a:rPr>
              <a:t> to the liver  Hepatic de novo </a:t>
            </a:r>
            <a:r>
              <a:rPr lang="en-US" dirty="0" err="1" smtClean="0">
                <a:sym typeface="Wingdings" pitchFamily="2" charset="2"/>
              </a:rPr>
              <a:t>lipogenesis</a:t>
            </a:r>
            <a:r>
              <a:rPr lang="en-US" dirty="0" smtClean="0">
                <a:sym typeface="Wingdings" pitchFamily="2" charset="2"/>
              </a:rPr>
              <a:t> (DNL)</a:t>
            </a:r>
          </a:p>
          <a:p>
            <a:pPr lvl="1"/>
            <a:r>
              <a:rPr lang="en-US" dirty="0" smtClean="0"/>
              <a:t>Both </a:t>
            </a:r>
            <a:r>
              <a:rPr lang="en-US" dirty="0" err="1" smtClean="0"/>
              <a:t>hyperinsulinemia</a:t>
            </a:r>
            <a:r>
              <a:rPr lang="en-US" dirty="0" smtClean="0"/>
              <a:t> and a low-fat, high-</a:t>
            </a:r>
            <a:r>
              <a:rPr lang="en-US" dirty="0" err="1" smtClean="0"/>
              <a:t>carb</a:t>
            </a:r>
            <a:r>
              <a:rPr lang="en-US" dirty="0" smtClean="0"/>
              <a:t> diet increase hepatic DNL, and that DNL contributes to </a:t>
            </a:r>
            <a:r>
              <a:rPr lang="en-US" dirty="0" err="1" smtClean="0"/>
              <a:t>hypertriglyceridemia</a:t>
            </a:r>
            <a:r>
              <a:rPr lang="en-US" dirty="0" smtClean="0"/>
              <a:t>.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/>
              <a:t>The significant independent factor to NAFLD in PCOS and has a key role in liver disease progression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The main predictor for the progression from simple </a:t>
            </a:r>
            <a:r>
              <a:rPr lang="en-US" dirty="0" err="1" smtClean="0">
                <a:sym typeface="Wingdings" pitchFamily="2" charset="2"/>
              </a:rPr>
              <a:t>steatosis</a:t>
            </a:r>
            <a:r>
              <a:rPr lang="en-US" dirty="0" smtClean="0">
                <a:sym typeface="Wingdings" pitchFamily="2" charset="2"/>
              </a:rPr>
              <a:t> to NASH</a:t>
            </a:r>
          </a:p>
          <a:p>
            <a:pPr lvl="1"/>
            <a:endParaRPr lang="en-US" dirty="0" smtClean="0"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  <a:p>
            <a:pPr lvl="1"/>
            <a:endParaRPr lang="en-US" dirty="0" smtClean="0">
              <a:sym typeface="Wingdings" pitchFamily="2" charset="2"/>
            </a:endParaRPr>
          </a:p>
          <a:p>
            <a:endParaRPr lang="en-US" dirty="0" smtClean="0"/>
          </a:p>
          <a:p>
            <a:endParaRPr lang="en-US" dirty="0" smtClean="0">
              <a:sym typeface="Wingdings" pitchFamily="2" charset="2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So, Chicken or Egg?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Mutual influence between Liver disease &amp; Insulin resistance (IR)</a:t>
            </a:r>
          </a:p>
          <a:p>
            <a:pPr lvl="1"/>
            <a:r>
              <a:rPr lang="en-US" dirty="0" smtClean="0"/>
              <a:t>As in Liver disease &amp; PCOS</a:t>
            </a:r>
          </a:p>
          <a:p>
            <a:endParaRPr lang="en-US" dirty="0" smtClean="0"/>
          </a:p>
          <a:p>
            <a:r>
              <a:rPr lang="en-US" dirty="0" smtClean="0"/>
              <a:t>Peripheral IR </a:t>
            </a:r>
            <a:r>
              <a:rPr lang="en-US" dirty="0" smtClean="0">
                <a:sym typeface="Wingdings" pitchFamily="2" charset="2"/>
              </a:rPr>
              <a:t> Reactive </a:t>
            </a:r>
            <a:r>
              <a:rPr lang="en-US" dirty="0" err="1" smtClean="0">
                <a:sym typeface="Wingdings" pitchFamily="2" charset="2"/>
              </a:rPr>
              <a:t>hyperinsulinemia</a:t>
            </a:r>
            <a:r>
              <a:rPr lang="en-US" dirty="0" smtClean="0">
                <a:sym typeface="Wingdings" pitchFamily="2" charset="2"/>
              </a:rPr>
              <a:t> &amp; un-inhibited </a:t>
            </a:r>
            <a:r>
              <a:rPr lang="en-US" dirty="0" err="1" smtClean="0">
                <a:sym typeface="Wingdings" pitchFamily="2" charset="2"/>
              </a:rPr>
              <a:t>lipolysis</a:t>
            </a:r>
            <a:r>
              <a:rPr lang="en-US" dirty="0" smtClean="0">
                <a:sym typeface="Wingdings" pitchFamily="2" charset="2"/>
              </a:rPr>
              <a:t>  Influx of FFA to the liver  Hepatic </a:t>
            </a:r>
            <a:r>
              <a:rPr lang="en-US" dirty="0" smtClean="0"/>
              <a:t>“de novo </a:t>
            </a:r>
            <a:r>
              <a:rPr lang="en-US" dirty="0" err="1" smtClean="0"/>
              <a:t>lipogenesis</a:t>
            </a:r>
            <a:r>
              <a:rPr lang="en-US" dirty="0" smtClean="0"/>
              <a:t>” </a:t>
            </a:r>
            <a:r>
              <a:rPr lang="en-US" dirty="0" smtClean="0">
                <a:sym typeface="Wingdings" pitchFamily="2" charset="2"/>
              </a:rPr>
              <a:t> Increased hepatic TG  Hepatic IR superimposed on peripheral IR</a:t>
            </a:r>
          </a:p>
          <a:p>
            <a:pPr lvl="3"/>
            <a:r>
              <a:rPr lang="en-US" sz="1800" i="1" dirty="0" err="1" smtClean="0">
                <a:solidFill>
                  <a:srgbClr val="AF3397"/>
                </a:solidFill>
              </a:rPr>
              <a:t>Bugianesi</a:t>
            </a:r>
            <a:r>
              <a:rPr lang="en-US" sz="1800" i="1" dirty="0" smtClean="0">
                <a:solidFill>
                  <a:srgbClr val="AF3397"/>
                </a:solidFill>
              </a:rPr>
              <a:t> et al., </a:t>
            </a:r>
            <a:r>
              <a:rPr lang="en-US" sz="1800" i="1" dirty="0" err="1" smtClean="0">
                <a:solidFill>
                  <a:srgbClr val="AF3397"/>
                </a:solidFill>
              </a:rPr>
              <a:t>Hepatol</a:t>
            </a:r>
            <a:r>
              <a:rPr lang="en-US" sz="1800" i="1" dirty="0" smtClean="0">
                <a:solidFill>
                  <a:srgbClr val="AF3397"/>
                </a:solidFill>
              </a:rPr>
              <a:t> Nov 2005; 42 (5): 987-1000</a:t>
            </a:r>
            <a:endParaRPr lang="en-US" i="1" dirty="0" smtClean="0">
              <a:solidFill>
                <a:srgbClr val="AF3397"/>
              </a:solidFill>
              <a:sym typeface="Wingdings" pitchFamily="2" charset="2"/>
            </a:endParaRPr>
          </a:p>
          <a:p>
            <a:endParaRPr lang="en-US" dirty="0" smtClean="0"/>
          </a:p>
          <a:p>
            <a:r>
              <a:rPr lang="en-US" dirty="0" smtClean="0"/>
              <a:t>Liver’s role to the increased visceral fat is closely associated with insulin resistance</a:t>
            </a:r>
          </a:p>
          <a:p>
            <a:pPr lvl="1"/>
            <a:r>
              <a:rPr lang="en-US" dirty="0" smtClean="0"/>
              <a:t>Visceral adiposity (</a:t>
            </a:r>
            <a:r>
              <a:rPr lang="en-US" dirty="0" err="1" smtClean="0"/>
              <a:t>lipotoxicity</a:t>
            </a:r>
            <a:r>
              <a:rPr lang="en-US" dirty="0" smtClean="0"/>
              <a:t>) is causally related to IR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Liver &amp; Hormones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err="1" smtClean="0"/>
              <a:t>Hyperandrogenism</a:t>
            </a:r>
            <a:r>
              <a:rPr lang="en-US" dirty="0" smtClean="0"/>
              <a:t> has been associated with increased risk of insulin resistance and visceral adiposity in women.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It may contribute to the development of NAFLD</a:t>
            </a:r>
            <a:r>
              <a:rPr lang="en-US" dirty="0" smtClean="0"/>
              <a:t>  as well as PCOS.</a:t>
            </a:r>
          </a:p>
          <a:p>
            <a:endParaRPr lang="en-US" dirty="0" smtClean="0"/>
          </a:p>
          <a:p>
            <a:r>
              <a:rPr lang="en-US" dirty="0" smtClean="0"/>
              <a:t>The metabolism of testosterone and </a:t>
            </a:r>
            <a:r>
              <a:rPr lang="en-US" dirty="0" err="1" smtClean="0"/>
              <a:t>dihydrotestosterone</a:t>
            </a:r>
            <a:r>
              <a:rPr lang="en-US" dirty="0" smtClean="0"/>
              <a:t> takes place for 90% in the liver.</a:t>
            </a:r>
          </a:p>
          <a:p>
            <a:pPr lvl="1"/>
            <a:r>
              <a:rPr lang="en-US" dirty="0" smtClean="0"/>
              <a:t>Oral contraceptives and many other medications are metabolized in the liver as well.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9154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Medical Approach to NAFLD/NASH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69536"/>
          </a:xfrm>
        </p:spPr>
        <p:txBody>
          <a:bodyPr>
            <a:normAutofit/>
          </a:bodyPr>
          <a:lstStyle/>
          <a:p>
            <a:r>
              <a:rPr lang="en-US" dirty="0" smtClean="0"/>
              <a:t>At present, there is no approved or proven effective medication to treat NAFLD/NASH.</a:t>
            </a:r>
          </a:p>
          <a:p>
            <a:endParaRPr lang="en-US" dirty="0" smtClean="0"/>
          </a:p>
          <a:p>
            <a:r>
              <a:rPr lang="en-US" dirty="0" smtClean="0"/>
              <a:t>Lifestyle modifications including diet, weight loss and exercise are the most appropriate initial therapeutic interventions for PCOS patients with NAFLD and when pharmacologic therapy is to be considered, </a:t>
            </a:r>
            <a:r>
              <a:rPr lang="en-US" dirty="0" err="1" smtClean="0"/>
              <a:t>Metformin</a:t>
            </a:r>
            <a:r>
              <a:rPr lang="en-US" dirty="0" smtClean="0"/>
              <a:t> may be used.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PCOS Treatments &amp; 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Current pharmaceutical treatment options for PCOS</a:t>
            </a:r>
          </a:p>
          <a:p>
            <a:pPr lvl="1"/>
            <a:r>
              <a:rPr lang="en-US" dirty="0" smtClean="0"/>
              <a:t>Oral contraceptives</a:t>
            </a:r>
          </a:p>
          <a:p>
            <a:pPr lvl="1"/>
            <a:r>
              <a:rPr lang="en-US" dirty="0" err="1" smtClean="0"/>
              <a:t>Clomiphene</a:t>
            </a:r>
            <a:r>
              <a:rPr lang="en-US" dirty="0" smtClean="0"/>
              <a:t> citrate (</a:t>
            </a:r>
            <a:r>
              <a:rPr lang="en-US" dirty="0" err="1" smtClean="0"/>
              <a:t>Clomid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Metformin</a:t>
            </a:r>
            <a:endParaRPr lang="en-US" dirty="0" smtClean="0"/>
          </a:p>
          <a:p>
            <a:pPr lvl="1"/>
            <a:r>
              <a:rPr lang="en-US" dirty="0" smtClean="0"/>
              <a:t>Steroids (low-dose prednisone or </a:t>
            </a:r>
            <a:r>
              <a:rPr lang="en-US" dirty="0" err="1" smtClean="0"/>
              <a:t>dexamethasone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i="1" dirty="0" smtClean="0"/>
              <a:t>**All of these medications are metabolized via liver, except for </a:t>
            </a:r>
            <a:r>
              <a:rPr lang="en-US" i="1" dirty="0" err="1" smtClean="0"/>
              <a:t>Metformin</a:t>
            </a:r>
            <a:r>
              <a:rPr lang="en-US" i="1" dirty="0" smtClean="0"/>
              <a:t>.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“Existing treatment strategies for PCOS have limited success, side effects are costly giving rise to a curiosity in women to seek alternative therapies..” </a:t>
            </a:r>
          </a:p>
          <a:p>
            <a:pPr lvl="4"/>
            <a:r>
              <a:rPr lang="en-US" i="1" dirty="0" smtClean="0"/>
              <a:t>from the abstract  of “Natural Approach to Coexisting NAFLD and PCOS” by </a:t>
            </a:r>
            <a:r>
              <a:rPr lang="en-US" i="1" dirty="0" err="1" smtClean="0"/>
              <a:t>Xianqin</a:t>
            </a:r>
            <a:r>
              <a:rPr lang="en-US" i="1" dirty="0" smtClean="0"/>
              <a:t> </a:t>
            </a:r>
            <a:r>
              <a:rPr lang="en-US" i="1" dirty="0" err="1" smtClean="0"/>
              <a:t>Qu</a:t>
            </a:r>
            <a:r>
              <a:rPr lang="en-US" i="1" dirty="0" smtClean="0"/>
              <a:t>, Endo </a:t>
            </a:r>
            <a:r>
              <a:rPr lang="en-US" i="1" dirty="0" err="1" smtClean="0"/>
              <a:t>Metabol</a:t>
            </a:r>
            <a:r>
              <a:rPr lang="en-US" i="1" dirty="0" smtClean="0"/>
              <a:t>  </a:t>
            </a:r>
            <a:r>
              <a:rPr lang="en-US" i="1" dirty="0" err="1" smtClean="0"/>
              <a:t>Syndr</a:t>
            </a:r>
            <a:r>
              <a:rPr lang="en-US" i="1" dirty="0" smtClean="0"/>
              <a:t>. July 2015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Liver’s Detoxification Pathway</a:t>
            </a:r>
            <a:endParaRPr lang="en-US" dirty="0"/>
          </a:p>
        </p:txBody>
      </p:sp>
      <p:pic>
        <p:nvPicPr>
          <p:cNvPr id="8" name="Content Placeholder 7" descr="LV detox pathway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631216"/>
            <a:ext cx="7619999" cy="5246126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Detoxification of the 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Correct low micronutrient intake – for oxidative imbalance and optimize the enzymatic functions</a:t>
            </a:r>
          </a:p>
          <a:p>
            <a:pPr lvl="1"/>
            <a:r>
              <a:rPr lang="en-US" dirty="0" smtClean="0"/>
              <a:t>Antioxidants: </a:t>
            </a:r>
            <a:r>
              <a:rPr lang="en-US" dirty="0" err="1" smtClean="0"/>
              <a:t>Vit</a:t>
            </a:r>
            <a:r>
              <a:rPr lang="en-US" dirty="0" smtClean="0"/>
              <a:t> E, C, A, Beta carotene, Se, Cu, CoQ10, </a:t>
            </a:r>
            <a:r>
              <a:rPr lang="en-US" dirty="0" err="1" smtClean="0"/>
              <a:t>Thiols</a:t>
            </a:r>
            <a:r>
              <a:rPr lang="en-US" dirty="0" smtClean="0"/>
              <a:t>, </a:t>
            </a:r>
            <a:r>
              <a:rPr lang="en-US" dirty="0" err="1" smtClean="0"/>
              <a:t>Bioflavonoids</a:t>
            </a:r>
            <a:r>
              <a:rPr lang="en-US" dirty="0" smtClean="0"/>
              <a:t>, GSH</a:t>
            </a:r>
          </a:p>
          <a:p>
            <a:pPr lvl="1"/>
            <a:r>
              <a:rPr lang="en-US" dirty="0" smtClean="0"/>
              <a:t>Phase I: </a:t>
            </a:r>
            <a:r>
              <a:rPr lang="en-US" dirty="0" err="1" smtClean="0"/>
              <a:t>Vit</a:t>
            </a:r>
            <a:r>
              <a:rPr lang="en-US" dirty="0" smtClean="0"/>
              <a:t> B complex with </a:t>
            </a:r>
            <a:r>
              <a:rPr lang="en-US" dirty="0" err="1" smtClean="0"/>
              <a:t>folate</a:t>
            </a:r>
            <a:r>
              <a:rPr lang="en-US" dirty="0" smtClean="0"/>
              <a:t>**, NAC/</a:t>
            </a:r>
            <a:r>
              <a:rPr lang="en-US" dirty="0" err="1" smtClean="0"/>
              <a:t>Cysteine</a:t>
            </a:r>
            <a:r>
              <a:rPr lang="en-US" dirty="0" smtClean="0"/>
              <a:t>, </a:t>
            </a:r>
            <a:r>
              <a:rPr lang="en-US" dirty="0" err="1" smtClean="0"/>
              <a:t>Flavonoids</a:t>
            </a:r>
            <a:r>
              <a:rPr lang="en-US" dirty="0" smtClean="0"/>
              <a:t>, Phospholipids, AA, I3C/DIM, …</a:t>
            </a:r>
          </a:p>
          <a:p>
            <a:pPr lvl="1"/>
            <a:r>
              <a:rPr lang="en-US" dirty="0" smtClean="0"/>
              <a:t>Phase II: </a:t>
            </a:r>
            <a:r>
              <a:rPr lang="en-US" dirty="0" err="1" smtClean="0"/>
              <a:t>Glycine</a:t>
            </a:r>
            <a:r>
              <a:rPr lang="en-US" dirty="0" smtClean="0"/>
              <a:t>, </a:t>
            </a:r>
            <a:r>
              <a:rPr lang="en-US" dirty="0" err="1" smtClean="0"/>
              <a:t>Taurine</a:t>
            </a:r>
            <a:r>
              <a:rPr lang="en-US" dirty="0" smtClean="0"/>
              <a:t>, Glutamine, NAC/</a:t>
            </a:r>
            <a:r>
              <a:rPr lang="en-US" dirty="0" err="1" smtClean="0"/>
              <a:t>Cysteine</a:t>
            </a:r>
            <a:r>
              <a:rPr lang="en-US" dirty="0" smtClean="0"/>
              <a:t>, </a:t>
            </a:r>
            <a:r>
              <a:rPr lang="en-US" dirty="0" err="1" smtClean="0"/>
              <a:t>Methionine</a:t>
            </a:r>
            <a:r>
              <a:rPr lang="en-US" dirty="0" smtClean="0"/>
              <a:t> (methyl donor), Se, </a:t>
            </a:r>
            <a:r>
              <a:rPr lang="en-US" dirty="0" err="1" smtClean="0"/>
              <a:t>Bioflavonoids</a:t>
            </a:r>
            <a:r>
              <a:rPr lang="en-US" dirty="0" smtClean="0"/>
              <a:t>, </a:t>
            </a:r>
            <a:r>
              <a:rPr lang="en-US" dirty="0" err="1" smtClean="0"/>
              <a:t>Curcumin</a:t>
            </a:r>
            <a:r>
              <a:rPr lang="en-US" dirty="0" smtClean="0"/>
              <a:t>, Limonene, …</a:t>
            </a:r>
          </a:p>
          <a:p>
            <a:pPr lvl="1"/>
            <a:r>
              <a:rPr lang="en-US" dirty="0" smtClean="0"/>
              <a:t>And more: Chromium, EFA, ALA, Zn, </a:t>
            </a:r>
            <a:r>
              <a:rPr lang="en-US" dirty="0" err="1" smtClean="0"/>
              <a:t>Mn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Detoxification of the 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69536"/>
          </a:xfrm>
        </p:spPr>
        <p:txBody>
          <a:bodyPr>
            <a:normAutofit/>
          </a:bodyPr>
          <a:lstStyle/>
          <a:p>
            <a:r>
              <a:rPr lang="en-US" dirty="0" smtClean="0"/>
              <a:t>Botanicals </a:t>
            </a:r>
          </a:p>
          <a:p>
            <a:pPr lvl="1"/>
            <a:r>
              <a:rPr lang="en-US" dirty="0" smtClean="0"/>
              <a:t>Western herbs: </a:t>
            </a:r>
            <a:r>
              <a:rPr lang="en-US" dirty="0" err="1" smtClean="0"/>
              <a:t>Gymnema</a:t>
            </a:r>
            <a:r>
              <a:rPr lang="en-US" dirty="0" smtClean="0"/>
              <a:t>, </a:t>
            </a:r>
            <a:r>
              <a:rPr lang="en-US" dirty="0" err="1" smtClean="0"/>
              <a:t>Momordica</a:t>
            </a:r>
            <a:r>
              <a:rPr lang="en-US" dirty="0" smtClean="0"/>
              <a:t>, Cinnamon, Camellia, </a:t>
            </a:r>
            <a:r>
              <a:rPr lang="en-US" dirty="0" err="1" smtClean="0"/>
              <a:t>Silybum</a:t>
            </a:r>
            <a:r>
              <a:rPr lang="en-US" dirty="0" smtClean="0"/>
              <a:t>, </a:t>
            </a:r>
            <a:r>
              <a:rPr lang="en-US" dirty="0" err="1" smtClean="0"/>
              <a:t>Taraxacum</a:t>
            </a:r>
            <a:r>
              <a:rPr lang="en-US" dirty="0" smtClean="0"/>
              <a:t>, </a:t>
            </a:r>
            <a:r>
              <a:rPr lang="en-US" dirty="0" err="1" smtClean="0"/>
              <a:t>Schisandra</a:t>
            </a:r>
            <a:r>
              <a:rPr lang="en-US" dirty="0" smtClean="0"/>
              <a:t>, </a:t>
            </a:r>
            <a:r>
              <a:rPr lang="en-US" dirty="0" err="1" smtClean="0"/>
              <a:t>Bupleurum</a:t>
            </a:r>
            <a:r>
              <a:rPr lang="en-US" dirty="0" smtClean="0"/>
              <a:t>, </a:t>
            </a:r>
            <a:r>
              <a:rPr lang="en-US" dirty="0" err="1" smtClean="0"/>
              <a:t>Glyciyrrhiza</a:t>
            </a:r>
            <a:r>
              <a:rPr lang="en-US" dirty="0" smtClean="0"/>
              <a:t>, </a:t>
            </a:r>
            <a:r>
              <a:rPr lang="en-US" dirty="0" err="1" smtClean="0"/>
              <a:t>Arctium</a:t>
            </a:r>
            <a:r>
              <a:rPr lang="en-US" dirty="0" smtClean="0"/>
              <a:t>, </a:t>
            </a:r>
            <a:r>
              <a:rPr lang="en-US" dirty="0" err="1" smtClean="0"/>
              <a:t>Eleuthrococcus</a:t>
            </a:r>
            <a:r>
              <a:rPr lang="en-US" dirty="0" smtClean="0"/>
              <a:t>, etc.</a:t>
            </a:r>
          </a:p>
          <a:p>
            <a:pPr lvl="1"/>
            <a:r>
              <a:rPr lang="en-US" dirty="0" smtClean="0"/>
              <a:t>Chinese herbs: Salvia, </a:t>
            </a:r>
            <a:r>
              <a:rPr lang="en-US" dirty="0" err="1" smtClean="0"/>
              <a:t>Crataegus</a:t>
            </a:r>
            <a:r>
              <a:rPr lang="en-US" dirty="0" smtClean="0"/>
              <a:t>, Gardenia, Angelica, </a:t>
            </a:r>
            <a:r>
              <a:rPr lang="en-US" dirty="0" err="1" smtClean="0"/>
              <a:t>Coptis</a:t>
            </a:r>
            <a:r>
              <a:rPr lang="en-US" dirty="0" smtClean="0"/>
              <a:t>, </a:t>
            </a:r>
            <a:r>
              <a:rPr lang="en-US" dirty="0" err="1" smtClean="0"/>
              <a:t>Tumeric</a:t>
            </a:r>
            <a:r>
              <a:rPr lang="en-US" dirty="0" smtClean="0"/>
              <a:t>, etc.</a:t>
            </a:r>
          </a:p>
          <a:p>
            <a:pPr lvl="1"/>
            <a:r>
              <a:rPr lang="en-US" dirty="0" smtClean="0"/>
              <a:t>Herbs to be avoided: </a:t>
            </a:r>
          </a:p>
          <a:p>
            <a:pPr lvl="2"/>
            <a:r>
              <a:rPr lang="en-US" dirty="0" smtClean="0"/>
              <a:t>Grapefruits (</a:t>
            </a:r>
            <a:r>
              <a:rPr lang="en-US" dirty="0" err="1" smtClean="0"/>
              <a:t>naringenin</a:t>
            </a:r>
            <a:r>
              <a:rPr lang="en-US" dirty="0" smtClean="0"/>
              <a:t>), Kava </a:t>
            </a:r>
            <a:r>
              <a:rPr lang="en-US" dirty="0" err="1" smtClean="0"/>
              <a:t>kava</a:t>
            </a:r>
            <a:r>
              <a:rPr lang="en-US" dirty="0" smtClean="0"/>
              <a:t>, St. John’s </a:t>
            </a:r>
            <a:r>
              <a:rPr lang="en-US" dirty="0" err="1" smtClean="0"/>
              <a:t>wort</a:t>
            </a:r>
            <a:r>
              <a:rPr lang="en-US" dirty="0" smtClean="0"/>
              <a:t>, Calendula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Detoxification of the Liver (and more!)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Minimize the triggers!!</a:t>
            </a:r>
          </a:p>
          <a:p>
            <a:pPr lvl="1"/>
            <a:r>
              <a:rPr lang="en-US" dirty="0" smtClean="0"/>
              <a:t>Dietary change – Modified elimination diet</a:t>
            </a:r>
          </a:p>
          <a:p>
            <a:pPr lvl="1"/>
            <a:r>
              <a:rPr lang="en-US" dirty="0" smtClean="0"/>
              <a:t>Minimize the exposure to the environmental toxins as much as possible</a:t>
            </a:r>
          </a:p>
          <a:p>
            <a:r>
              <a:rPr lang="en-US" dirty="0" smtClean="0"/>
              <a:t>Exercise</a:t>
            </a:r>
            <a:endParaRPr lang="en-US" sz="1600" dirty="0" smtClean="0"/>
          </a:p>
          <a:p>
            <a:r>
              <a:rPr lang="en-US" dirty="0" smtClean="0"/>
              <a:t>Sleep habits</a:t>
            </a:r>
          </a:p>
          <a:p>
            <a:r>
              <a:rPr lang="en-US" dirty="0" smtClean="0"/>
              <a:t>Hydration</a:t>
            </a:r>
          </a:p>
          <a:p>
            <a:r>
              <a:rPr lang="en-US" dirty="0" smtClean="0"/>
              <a:t>Emotional health</a:t>
            </a:r>
          </a:p>
          <a:p>
            <a:r>
              <a:rPr lang="en-US" dirty="0" smtClean="0"/>
              <a:t>Manage your stress!!</a:t>
            </a:r>
          </a:p>
          <a:p>
            <a:r>
              <a:rPr lang="en-US" dirty="0" smtClean="0"/>
              <a:t>Other therapeutic options:</a:t>
            </a:r>
          </a:p>
          <a:p>
            <a:pPr lvl="1"/>
            <a:r>
              <a:rPr lang="en-US" dirty="0" err="1" smtClean="0"/>
              <a:t>Homotoxicology</a:t>
            </a:r>
            <a:r>
              <a:rPr lang="en-US" dirty="0" smtClean="0"/>
              <a:t>/ Homeopathy </a:t>
            </a:r>
          </a:p>
          <a:p>
            <a:pPr lvl="1"/>
            <a:r>
              <a:rPr lang="en-US" dirty="0" smtClean="0"/>
              <a:t>Traditional Chinese/Oriental Medicine &amp; Acupuncture</a:t>
            </a:r>
          </a:p>
          <a:p>
            <a:pPr lvl="1"/>
            <a:r>
              <a:rPr lang="en-US" dirty="0" smtClean="0"/>
              <a:t>Hydrotherapy</a:t>
            </a:r>
          </a:p>
          <a:p>
            <a:pPr lvl="1"/>
            <a:r>
              <a:rPr lang="en-US" dirty="0" smtClean="0"/>
              <a:t>Bodyworks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Any Possible Side Effects? </a:t>
            </a:r>
            <a:endParaRPr lang="en-US" dirty="0"/>
          </a:p>
        </p:txBody>
      </p:sp>
      <p:pic>
        <p:nvPicPr>
          <p:cNvPr id="4" name="Content Placeholder 3" descr="health-beauty-optometry-optical-optician-eye_drop-alternative_medicine-pjun1293_low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0801" y="1466849"/>
            <a:ext cx="4267200" cy="531266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It’s a Matter of Balance</a:t>
            </a:r>
            <a:endParaRPr lang="en-US" dirty="0"/>
          </a:p>
        </p:txBody>
      </p:sp>
      <p:pic>
        <p:nvPicPr>
          <p:cNvPr id="4" name="Content Placeholder 3" descr="Balanced-Scorecard-290x22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76400" y="2133600"/>
            <a:ext cx="5517501" cy="4185691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4336"/>
          </a:xfrm>
        </p:spPr>
        <p:txBody>
          <a:bodyPr>
            <a:normAutofit fontScale="92500"/>
          </a:bodyPr>
          <a:lstStyle/>
          <a:p>
            <a:r>
              <a:rPr lang="it-IT" sz="2100" dirty="0" smtClean="0"/>
              <a:t>Schwarz, </a:t>
            </a:r>
            <a:r>
              <a:rPr lang="en-US" sz="2100" dirty="0" smtClean="0"/>
              <a:t>Am J </a:t>
            </a:r>
            <a:r>
              <a:rPr lang="en-US" sz="2100" dirty="0" err="1" smtClean="0"/>
              <a:t>Clin</a:t>
            </a:r>
            <a:r>
              <a:rPr lang="en-US" sz="2100" dirty="0" smtClean="0"/>
              <a:t> </a:t>
            </a:r>
            <a:r>
              <a:rPr lang="en-US" sz="2100" dirty="0" err="1" smtClean="0"/>
              <a:t>Nutr</a:t>
            </a:r>
            <a:r>
              <a:rPr lang="en-US" sz="2100" b="1" dirty="0" smtClean="0"/>
              <a:t> </a:t>
            </a:r>
            <a:r>
              <a:rPr lang="en-US" sz="2100" dirty="0" smtClean="0"/>
              <a:t>Jan 2003;77(1): 43-50</a:t>
            </a:r>
          </a:p>
          <a:p>
            <a:r>
              <a:rPr lang="en-US" sz="2100" dirty="0" smtClean="0"/>
              <a:t>Kelley et al., World J </a:t>
            </a:r>
            <a:r>
              <a:rPr lang="en-US" sz="2100" dirty="0" err="1" smtClean="0"/>
              <a:t>Gastroenterol</a:t>
            </a:r>
            <a:r>
              <a:rPr lang="en-US" sz="2100" dirty="0" smtClean="0"/>
              <a:t>. Oct 2014; 20 (39); 14172-14184</a:t>
            </a:r>
          </a:p>
          <a:p>
            <a:pPr marL="365760" lvl="3" indent="-256032">
              <a:buClr>
                <a:schemeClr val="accent3"/>
              </a:buClr>
              <a:buFont typeface="Georgia"/>
              <a:buChar char="•"/>
            </a:pPr>
            <a:r>
              <a:rPr lang="en-US" sz="2100" dirty="0" err="1" smtClean="0">
                <a:solidFill>
                  <a:schemeClr val="tx1"/>
                </a:solidFill>
              </a:rPr>
              <a:t>Baranova</a:t>
            </a:r>
            <a:r>
              <a:rPr lang="en-US" sz="2100" dirty="0" smtClean="0">
                <a:solidFill>
                  <a:schemeClr val="tx1"/>
                </a:solidFill>
              </a:rPr>
              <a:t> et al.,  J </a:t>
            </a:r>
            <a:r>
              <a:rPr lang="en-US" sz="2100" dirty="0" err="1" smtClean="0">
                <a:solidFill>
                  <a:schemeClr val="tx1"/>
                </a:solidFill>
              </a:rPr>
              <a:t>Transl</a:t>
            </a:r>
            <a:r>
              <a:rPr lang="en-US" sz="2100" dirty="0" smtClean="0">
                <a:solidFill>
                  <a:schemeClr val="tx1"/>
                </a:solidFill>
              </a:rPr>
              <a:t> Med 2013; 11: 133</a:t>
            </a:r>
          </a:p>
          <a:p>
            <a:pPr marL="365760" lvl="3" indent="-256032">
              <a:buClr>
                <a:schemeClr val="accent3"/>
              </a:buClr>
              <a:buFont typeface="Georgia"/>
              <a:buChar char="•"/>
            </a:pPr>
            <a:r>
              <a:rPr lang="en-US" sz="2100" dirty="0" err="1" smtClean="0">
                <a:solidFill>
                  <a:schemeClr val="tx1"/>
                </a:solidFill>
              </a:rPr>
              <a:t>Brozozowska</a:t>
            </a:r>
            <a:r>
              <a:rPr lang="en-US" sz="2100" dirty="0" smtClean="0">
                <a:solidFill>
                  <a:schemeClr val="tx1"/>
                </a:solidFill>
              </a:rPr>
              <a:t> et al. J </a:t>
            </a:r>
            <a:r>
              <a:rPr lang="en-US" sz="2100" dirty="0" err="1" smtClean="0">
                <a:solidFill>
                  <a:schemeClr val="tx1"/>
                </a:solidFill>
              </a:rPr>
              <a:t>Gastroenterol</a:t>
            </a:r>
            <a:r>
              <a:rPr lang="en-US" sz="2100" dirty="0" smtClean="0">
                <a:solidFill>
                  <a:schemeClr val="tx1"/>
                </a:solidFill>
              </a:rPr>
              <a:t> </a:t>
            </a:r>
            <a:r>
              <a:rPr lang="en-US" sz="2100" dirty="0" err="1" smtClean="0">
                <a:solidFill>
                  <a:schemeClr val="tx1"/>
                </a:solidFill>
              </a:rPr>
              <a:t>Hepatol</a:t>
            </a:r>
            <a:r>
              <a:rPr lang="en-US" sz="2100" dirty="0" smtClean="0">
                <a:solidFill>
                  <a:schemeClr val="tx1"/>
                </a:solidFill>
              </a:rPr>
              <a:t> 2009; 24: 243-247</a:t>
            </a:r>
          </a:p>
          <a:p>
            <a:pPr marL="365760" lvl="3" indent="-256032">
              <a:buClr>
                <a:schemeClr val="accent3"/>
              </a:buClr>
              <a:buFont typeface="Georgia"/>
              <a:buChar char="•"/>
            </a:pPr>
            <a:r>
              <a:rPr lang="en-US" sz="2100" dirty="0" err="1" smtClean="0">
                <a:solidFill>
                  <a:schemeClr val="tx1"/>
                </a:solidFill>
              </a:rPr>
              <a:t>Bugianesi</a:t>
            </a:r>
            <a:r>
              <a:rPr lang="en-US" sz="2100" dirty="0" smtClean="0">
                <a:solidFill>
                  <a:schemeClr val="tx1"/>
                </a:solidFill>
              </a:rPr>
              <a:t> et al., </a:t>
            </a:r>
            <a:r>
              <a:rPr lang="en-US" sz="2100" dirty="0" err="1" smtClean="0">
                <a:solidFill>
                  <a:schemeClr val="tx1"/>
                </a:solidFill>
              </a:rPr>
              <a:t>Hepatol</a:t>
            </a:r>
            <a:r>
              <a:rPr lang="en-US" sz="2100" dirty="0" smtClean="0">
                <a:solidFill>
                  <a:schemeClr val="tx1"/>
                </a:solidFill>
              </a:rPr>
              <a:t> Nov 2005; 42 (5): 987-1000</a:t>
            </a:r>
          </a:p>
          <a:p>
            <a:r>
              <a:rPr lang="it-IT" sz="2100" dirty="0" smtClean="0"/>
              <a:t>Kandaraki et al., </a:t>
            </a:r>
            <a:r>
              <a:rPr lang="en-US" sz="2100" dirty="0" smtClean="0"/>
              <a:t>J </a:t>
            </a:r>
            <a:r>
              <a:rPr lang="en-US" sz="2100" dirty="0" err="1" smtClean="0"/>
              <a:t>Clin</a:t>
            </a:r>
            <a:r>
              <a:rPr lang="en-US" sz="2100" dirty="0" smtClean="0"/>
              <a:t> Endo </a:t>
            </a:r>
            <a:r>
              <a:rPr lang="en-US" sz="2100" dirty="0" err="1" smtClean="0"/>
              <a:t>Metabol</a:t>
            </a:r>
            <a:r>
              <a:rPr lang="en-US" sz="2100" dirty="0" smtClean="0"/>
              <a:t> Mar 2011; </a:t>
            </a:r>
            <a:r>
              <a:rPr lang="it-IT" sz="2100" dirty="0" smtClean="0"/>
              <a:t>96(3):E480 –E484</a:t>
            </a:r>
          </a:p>
          <a:p>
            <a:r>
              <a:rPr lang="en-US" sz="2100" dirty="0" err="1" smtClean="0"/>
              <a:t>Vassilatou</a:t>
            </a:r>
            <a:r>
              <a:rPr lang="en-US" sz="2100" dirty="0" smtClean="0"/>
              <a:t>, World J </a:t>
            </a:r>
            <a:r>
              <a:rPr lang="en-US" sz="2100" dirty="0" err="1" smtClean="0"/>
              <a:t>Gastroenterol</a:t>
            </a:r>
            <a:r>
              <a:rPr lang="en-US" sz="2100" dirty="0" smtClean="0"/>
              <a:t>. Jul 2014; 20(26): 8351–8363</a:t>
            </a:r>
          </a:p>
          <a:p>
            <a:r>
              <a:rPr lang="en-US" sz="2100" dirty="0" err="1" smtClean="0"/>
              <a:t>Scheen</a:t>
            </a:r>
            <a:r>
              <a:rPr lang="en-US" sz="2100" dirty="0" smtClean="0"/>
              <a:t>, Clinical Pharmacokinetics May 1996; 30(5): 359-71</a:t>
            </a:r>
          </a:p>
          <a:p>
            <a:r>
              <a:rPr lang="en-US" sz="2100" dirty="0" smtClean="0"/>
              <a:t>Jiang, Wang, Kong, Int’l J </a:t>
            </a:r>
            <a:r>
              <a:rPr lang="en-US" sz="2100" dirty="0" err="1" smtClean="0"/>
              <a:t>Clin</a:t>
            </a:r>
            <a:r>
              <a:rPr lang="en-US" sz="2100" dirty="0" smtClean="0"/>
              <a:t> </a:t>
            </a:r>
            <a:r>
              <a:rPr lang="en-US" sz="2100" dirty="0" err="1" smtClean="0"/>
              <a:t>Pharm</a:t>
            </a:r>
            <a:r>
              <a:rPr lang="en-US" sz="2100" dirty="0" smtClean="0"/>
              <a:t> </a:t>
            </a:r>
            <a:r>
              <a:rPr lang="en-US" sz="2100" dirty="0" err="1" smtClean="0"/>
              <a:t>Therap</a:t>
            </a:r>
            <a:r>
              <a:rPr lang="en-US" sz="2100" dirty="0" smtClean="0"/>
              <a:t> 2010; 48(3): 224-229</a:t>
            </a:r>
          </a:p>
          <a:p>
            <a:r>
              <a:rPr lang="en-US" sz="2100" dirty="0" smtClean="0"/>
              <a:t>Cheng et al., Food </a:t>
            </a:r>
            <a:r>
              <a:rPr lang="en-US" sz="2100" dirty="0" err="1" smtClean="0"/>
              <a:t>Chem</a:t>
            </a:r>
            <a:r>
              <a:rPr lang="en-US" sz="2100" dirty="0" smtClean="0"/>
              <a:t> Toxicology May 2013; 55: 234-240</a:t>
            </a:r>
          </a:p>
          <a:p>
            <a:r>
              <a:rPr lang="en-US" sz="2100" dirty="0" smtClean="0"/>
              <a:t>http://emedicine.medscape.com</a:t>
            </a:r>
          </a:p>
          <a:p>
            <a:r>
              <a:rPr lang="en-US" sz="2100" dirty="0" smtClean="0"/>
              <a:t>http://mthfr.net</a:t>
            </a:r>
          </a:p>
          <a:p>
            <a:r>
              <a:rPr lang="en-US" sz="2100" dirty="0" smtClean="0"/>
              <a:t>Eric </a:t>
            </a:r>
            <a:r>
              <a:rPr lang="en-US" sz="2100" dirty="0" err="1" smtClean="0"/>
              <a:t>Yarnall</a:t>
            </a:r>
            <a:r>
              <a:rPr lang="en-US" sz="2100" dirty="0" smtClean="0"/>
              <a:t>, Natural Approach to Gastroenterology, 2</a:t>
            </a:r>
            <a:r>
              <a:rPr lang="en-US" sz="2100" baseline="30000" dirty="0" smtClean="0"/>
              <a:t>nd</a:t>
            </a:r>
            <a:r>
              <a:rPr lang="en-US" sz="2100" dirty="0" smtClean="0"/>
              <a:t> ed., 2010</a:t>
            </a:r>
          </a:p>
          <a:p>
            <a:r>
              <a:rPr lang="en-US" sz="2100" dirty="0" err="1" smtClean="0"/>
              <a:t>Jacquline</a:t>
            </a:r>
            <a:r>
              <a:rPr lang="en-US" sz="2100" dirty="0" smtClean="0"/>
              <a:t> </a:t>
            </a:r>
            <a:r>
              <a:rPr lang="en-US" sz="2100" dirty="0" err="1" smtClean="0"/>
              <a:t>Krohn</a:t>
            </a:r>
            <a:r>
              <a:rPr lang="en-US" sz="2100" dirty="0" smtClean="0"/>
              <a:t>, The Whole Way to Natural </a:t>
            </a:r>
            <a:r>
              <a:rPr lang="en-US" sz="2100" dirty="0" err="1" smtClean="0"/>
              <a:t>Detox</a:t>
            </a:r>
            <a:r>
              <a:rPr lang="en-US" sz="2100" dirty="0" smtClean="0"/>
              <a:t>, 1996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981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Yoojin Lee-</a:t>
            </a:r>
            <a:r>
              <a:rPr lang="en-US" dirty="0" err="1" smtClean="0"/>
              <a:t>Sedera</a:t>
            </a:r>
            <a:r>
              <a:rPr lang="en-US" dirty="0" smtClean="0"/>
              <a:t>, N.D.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RED ROCK NATURAL MEDICINE, LLC</a:t>
            </a:r>
          </a:p>
          <a:p>
            <a:pPr>
              <a:buNone/>
            </a:pPr>
            <a:r>
              <a:rPr lang="en-US" dirty="0" smtClean="0"/>
              <a:t>653 N. Town Center Dr. Suite 400</a:t>
            </a:r>
          </a:p>
          <a:p>
            <a:pPr>
              <a:buNone/>
            </a:pPr>
            <a:r>
              <a:rPr lang="en-US" dirty="0" smtClean="0"/>
              <a:t>Las Vegas, NV 89144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Ph. 702.708.2207</a:t>
            </a:r>
          </a:p>
          <a:p>
            <a:pPr>
              <a:buNone/>
            </a:pPr>
            <a:r>
              <a:rPr lang="en-US" dirty="0" smtClean="0"/>
              <a:t>LeeYoojin.ND@gmail.com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http://RedRockNaturalMedicine.com</a:t>
            </a:r>
          </a:p>
          <a:p>
            <a:pPr>
              <a:buNone/>
            </a:pPr>
            <a:r>
              <a:rPr lang="en-US" dirty="0" smtClean="0"/>
              <a:t>http://facebook.com/RedRockNaturalMedicine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16509</TotalTime>
  <Words>853</Words>
  <Application>Microsoft Office PowerPoint</Application>
  <PresentationFormat>On-screen Show (4:3)</PresentationFormat>
  <Paragraphs>130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Urban</vt:lpstr>
      <vt:lpstr>The Role of Liver Detoxification in PCOS women</vt:lpstr>
      <vt:lpstr>Introduction</vt:lpstr>
      <vt:lpstr>Liver Disease &amp; PCOS </vt:lpstr>
      <vt:lpstr>Liver &amp; Metabolic Homeostasis</vt:lpstr>
      <vt:lpstr>Insulin Resistance &amp; Liver</vt:lpstr>
      <vt:lpstr>So, Chicken or Egg?</vt:lpstr>
      <vt:lpstr>Liver &amp; Hormones </vt:lpstr>
      <vt:lpstr>Current Medical Approach to NAFLD/NASH</vt:lpstr>
      <vt:lpstr>PCOS Treatments &amp; Liver</vt:lpstr>
      <vt:lpstr>Liver’s Detoxification Pathway</vt:lpstr>
      <vt:lpstr>Detoxification of the Liver</vt:lpstr>
      <vt:lpstr>Detoxification of the Liver</vt:lpstr>
      <vt:lpstr>Detoxification of the Liver (and more!)</vt:lpstr>
      <vt:lpstr>Any Possible Side Effects? </vt:lpstr>
      <vt:lpstr>It’s a Matter of Balance</vt:lpstr>
      <vt:lpstr>References</vt:lpstr>
      <vt:lpstr>Contact Information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affect of Liver Detoxification in PCOS patients</dc:title>
  <dc:creator>Yoojin</dc:creator>
  <cp:lastModifiedBy>PCOSAA 2015</cp:lastModifiedBy>
  <cp:revision>208</cp:revision>
  <dcterms:created xsi:type="dcterms:W3CDTF">2015-09-25T00:11:34Z</dcterms:created>
  <dcterms:modified xsi:type="dcterms:W3CDTF">2015-11-17T15:34:13Z</dcterms:modified>
</cp:coreProperties>
</file>